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8"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719C"/>
    <a:srgbClr val="E3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48" d="100"/>
          <a:sy n="48" d="100"/>
        </p:scale>
        <p:origin x="140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EEFC88AE-05ED-437C-BBFB-187522043A01}" type="datetimeFigureOut">
              <a:rPr kumimoji="1" lang="ja-JP" altLang="en-US" smtClean="0"/>
              <a:t>2019/3/13</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5831697D-5687-4BF9-B2E3-B12E696EFEA2}" type="slidenum">
              <a:rPr kumimoji="1" lang="ja-JP" altLang="en-US" smtClean="0"/>
              <a:t>‹#›</a:t>
            </a:fld>
            <a:endParaRPr kumimoji="1" lang="ja-JP" altLang="en-US"/>
          </a:p>
        </p:txBody>
      </p:sp>
    </p:spTree>
    <p:extLst>
      <p:ext uri="{BB962C8B-B14F-4D97-AF65-F5344CB8AC3E}">
        <p14:creationId xmlns:p14="http://schemas.microsoft.com/office/powerpoint/2010/main" val="23841789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516D9BF8-648A-4D4A-8DAE-26A5B7E72B33}" type="datetimeFigureOut">
              <a:rPr kumimoji="1" lang="ja-JP" altLang="en-US" smtClean="0"/>
              <a:t>2019/3/13</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1B60D099-01D4-440C-8D94-32D9FB65F1F0}" type="slidenum">
              <a:rPr kumimoji="1" lang="ja-JP" altLang="en-US" smtClean="0"/>
              <a:t>‹#›</a:t>
            </a:fld>
            <a:endParaRPr kumimoji="1" lang="ja-JP" altLang="en-US"/>
          </a:p>
        </p:txBody>
      </p:sp>
    </p:spTree>
    <p:extLst>
      <p:ext uri="{BB962C8B-B14F-4D97-AF65-F5344CB8AC3E}">
        <p14:creationId xmlns:p14="http://schemas.microsoft.com/office/powerpoint/2010/main" val="37558375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B60D099-01D4-440C-8D94-32D9FB65F1F0}" type="slidenum">
              <a:rPr kumimoji="1" lang="ja-JP" altLang="en-US" smtClean="0"/>
              <a:t>1</a:t>
            </a:fld>
            <a:endParaRPr kumimoji="1" lang="ja-JP" altLang="en-US"/>
          </a:p>
        </p:txBody>
      </p:sp>
    </p:spTree>
    <p:extLst>
      <p:ext uri="{BB962C8B-B14F-4D97-AF65-F5344CB8AC3E}">
        <p14:creationId xmlns:p14="http://schemas.microsoft.com/office/powerpoint/2010/main" val="2312258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A43A92D-E51F-46E1-8829-10FEC6A63D3A}" type="datetimeFigureOut">
              <a:rPr kumimoji="1" lang="ja-JP" altLang="en-US" smtClean="0"/>
              <a:t>2019/3/13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3927420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A43A92D-E51F-46E1-8829-10FEC6A63D3A}" type="datetimeFigureOut">
              <a:rPr kumimoji="1" lang="ja-JP" altLang="en-US" smtClean="0"/>
              <a:t>2019/3/13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1346164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A43A92D-E51F-46E1-8829-10FEC6A63D3A}" type="datetimeFigureOut">
              <a:rPr kumimoji="1" lang="ja-JP" altLang="en-US" smtClean="0"/>
              <a:t>2019/3/13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3265700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A43A92D-E51F-46E1-8829-10FEC6A63D3A}" type="datetimeFigureOut">
              <a:rPr kumimoji="1" lang="ja-JP" altLang="en-US" smtClean="0"/>
              <a:t>2019/3/13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293475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A43A92D-E51F-46E1-8829-10FEC6A63D3A}" type="datetimeFigureOut">
              <a:rPr kumimoji="1" lang="ja-JP" altLang="en-US" smtClean="0"/>
              <a:t>2019/3/13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2451648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A43A92D-E51F-46E1-8829-10FEC6A63D3A}" type="datetimeFigureOut">
              <a:rPr kumimoji="1" lang="ja-JP" altLang="en-US" smtClean="0"/>
              <a:t>2019/3/13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4216906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A43A92D-E51F-46E1-8829-10FEC6A63D3A}" type="datetimeFigureOut">
              <a:rPr kumimoji="1" lang="ja-JP" altLang="en-US" smtClean="0"/>
              <a:t>2019/3/13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3139116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A43A92D-E51F-46E1-8829-10FEC6A63D3A}" type="datetimeFigureOut">
              <a:rPr kumimoji="1" lang="ja-JP" altLang="en-US" smtClean="0"/>
              <a:t>2019/3/13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3124294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43A92D-E51F-46E1-8829-10FEC6A63D3A}" type="datetimeFigureOut">
              <a:rPr kumimoji="1" lang="ja-JP" altLang="en-US" smtClean="0"/>
              <a:t>2019/3/13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377156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A43A92D-E51F-46E1-8829-10FEC6A63D3A}" type="datetimeFigureOut">
              <a:rPr kumimoji="1" lang="ja-JP" altLang="en-US" smtClean="0"/>
              <a:t>2019/3/13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2453755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A43A92D-E51F-46E1-8829-10FEC6A63D3A}" type="datetimeFigureOut">
              <a:rPr kumimoji="1" lang="ja-JP" altLang="en-US" smtClean="0"/>
              <a:t>2019/3/13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2462295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2A43A92D-E51F-46E1-8829-10FEC6A63D3A}" type="datetimeFigureOut">
              <a:rPr kumimoji="1" lang="ja-JP" altLang="en-US" smtClean="0"/>
              <a:t>2019/3/13</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27051238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30" y="262117"/>
            <a:ext cx="12801729" cy="46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400"/>
              </a:spcAft>
            </a:pP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大阪府の地域精神医療体制整備広域コーディネーターの役割と在院患者の状況</a:t>
            </a:r>
            <a:endParaRPr lang="en-US" altLang="ja-JP"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50307" y="831447"/>
            <a:ext cx="12701718" cy="72654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27" tIns="45714" rIns="91427" bIns="45714" rtlCol="0" anchor="ctr"/>
          <a:lstStyle/>
          <a:p>
            <a:pPr marL="173038" lvl="0" indent="-173038"/>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年度より</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在院期間１年</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以上の寛解・院内寛解</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患者（</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730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の退院を</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めざし、地域精神医療体制整備広域コーディネーター（広域</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CO</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精神科病院</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スタッフ</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の退院促進に関する理解促進」と「退院につながる入院患者の把握、市町村への橋渡し」を実施。</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6" name="正方形/長方形 85"/>
          <p:cNvSpPr/>
          <p:nvPr/>
        </p:nvSpPr>
        <p:spPr>
          <a:xfrm>
            <a:off x="59980" y="2346879"/>
            <a:ext cx="5148000" cy="3204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7" name="正方形/長方形 86"/>
          <p:cNvSpPr/>
          <p:nvPr/>
        </p:nvSpPr>
        <p:spPr>
          <a:xfrm>
            <a:off x="59983" y="2504683"/>
            <a:ext cx="5132042" cy="523220"/>
          </a:xfrm>
          <a:prstGeom prst="rect">
            <a:avLst/>
          </a:prstGeom>
        </p:spPr>
        <p:txBody>
          <a:bodyPr wrap="square">
            <a:spAutoFit/>
          </a:bodyPr>
          <a:lstStyle/>
          <a:p>
            <a:pPr marL="285750" lvl="0" indent="-285750">
              <a:spcAft>
                <a:spcPts val="1200"/>
              </a:spcAft>
              <a:buFont typeface="Wingdings" panose="05000000000000000000" pitchFamily="2" charset="2"/>
              <a:buChar char="l"/>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退院促進への理解を</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精神科</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病院で促進するため</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、病院自らが研修を企画立案・継続実施できるよう</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9" name="角丸四角形 88"/>
          <p:cNvSpPr/>
          <p:nvPr/>
        </p:nvSpPr>
        <p:spPr>
          <a:xfrm>
            <a:off x="44025" y="1712879"/>
            <a:ext cx="5148000" cy="576000"/>
          </a:xfrm>
          <a:prstGeom prst="roundRect">
            <a:avLst/>
          </a:prstGeom>
          <a:solidFill>
            <a:srgbClr val="C9E8FF"/>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lvl="0" algn="ctr"/>
            <a:r>
              <a:rPr lang="ja-JP" altLang="en-US" sz="1600" b="1" spc="-7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精神科</a:t>
            </a:r>
            <a:r>
              <a:rPr lang="ja-JP" altLang="en-US" sz="1600" b="1" spc="-7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病院スタッフ</a:t>
            </a:r>
            <a:r>
              <a:rPr lang="ja-JP" altLang="en-US" sz="1600" b="1" spc="-7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の退院</a:t>
            </a:r>
            <a:r>
              <a:rPr lang="ja-JP" altLang="en-US" sz="1600" b="1" spc="-7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促進に関する</a:t>
            </a:r>
            <a:r>
              <a:rPr lang="ja-JP" altLang="en-US" sz="1600" b="1" spc="-7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理解の促進</a:t>
            </a:r>
            <a:endParaRPr lang="en-US" altLang="ja-JP" sz="1600" b="1" spc="-7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gn="ctr"/>
            <a:r>
              <a:rPr lang="ja-JP" altLang="en-US" sz="1400" b="1" spc="-7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spc="-7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spc="-7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病院職員研修の実施 ～</a:t>
            </a:r>
            <a:endParaRPr lang="en-US" altLang="ja-JP" sz="1400" b="1" spc="-7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0" name="角丸四角形 89"/>
          <p:cNvSpPr/>
          <p:nvPr/>
        </p:nvSpPr>
        <p:spPr>
          <a:xfrm>
            <a:off x="5327452" y="1713108"/>
            <a:ext cx="7416000" cy="576000"/>
          </a:xfrm>
          <a:prstGeom prst="roundRect">
            <a:avLst/>
          </a:prstGeom>
          <a:solidFill>
            <a:srgbClr val="C9E8FF"/>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lvl="0"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退院につながる入院患者の把握、市町村</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へ</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のつなぎ</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在院患者調査等の活用、院内茶話会などの実施 ～</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2" name="正方形/長方形 91"/>
          <p:cNvSpPr/>
          <p:nvPr/>
        </p:nvSpPr>
        <p:spPr>
          <a:xfrm>
            <a:off x="5326932" y="2347309"/>
            <a:ext cx="7416000" cy="3204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3" name="正方形/長方形 92"/>
          <p:cNvSpPr/>
          <p:nvPr/>
        </p:nvSpPr>
        <p:spPr>
          <a:xfrm>
            <a:off x="5342302" y="2501855"/>
            <a:ext cx="7326231" cy="523220"/>
          </a:xfrm>
          <a:prstGeom prst="rect">
            <a:avLst/>
          </a:prstGeom>
        </p:spPr>
        <p:txBody>
          <a:bodyPr wrap="square">
            <a:spAutoFit/>
          </a:bodyPr>
          <a:lstStyle/>
          <a:p>
            <a:pPr marL="285750" lvl="0" indent="-285750">
              <a:spcAft>
                <a:spcPts val="1200"/>
              </a:spcAft>
              <a:buFont typeface="Wingdings" panose="05000000000000000000" pitchFamily="2" charset="2"/>
              <a:buChar char="l"/>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精神科在院</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患者調査のデータや他圏域での事例等を活用し、病院が積極的に支援対象者を把握することを</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促進</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07" name="表 106"/>
          <p:cNvGraphicFramePr>
            <a:graphicFrameLocks noGrp="1"/>
          </p:cNvGraphicFramePr>
          <p:nvPr>
            <p:extLst>
              <p:ext uri="{D42A27DB-BD31-4B8C-83A1-F6EECF244321}">
                <p14:modId xmlns:p14="http://schemas.microsoft.com/office/powerpoint/2010/main" val="726829947"/>
              </p:ext>
            </p:extLst>
          </p:nvPr>
        </p:nvGraphicFramePr>
        <p:xfrm>
          <a:off x="5663512" y="6187349"/>
          <a:ext cx="6862355" cy="2491351"/>
        </p:xfrm>
        <a:graphic>
          <a:graphicData uri="http://schemas.openxmlformats.org/drawingml/2006/table">
            <a:tbl>
              <a:tblPr firstRow="1" bandRow="1">
                <a:tableStyleId>{5C22544A-7EE6-4342-B048-85BDC9FD1C3A}</a:tableStyleId>
              </a:tblPr>
              <a:tblGrid>
                <a:gridCol w="215918">
                  <a:extLst>
                    <a:ext uri="{9D8B030D-6E8A-4147-A177-3AD203B41FA5}">
                      <a16:colId xmlns:a16="http://schemas.microsoft.com/office/drawing/2014/main" val="3703107397"/>
                    </a:ext>
                  </a:extLst>
                </a:gridCol>
                <a:gridCol w="2550892">
                  <a:extLst>
                    <a:ext uri="{9D8B030D-6E8A-4147-A177-3AD203B41FA5}">
                      <a16:colId xmlns:a16="http://schemas.microsoft.com/office/drawing/2014/main" val="3431636315"/>
                    </a:ext>
                  </a:extLst>
                </a:gridCol>
                <a:gridCol w="1051193">
                  <a:extLst>
                    <a:ext uri="{9D8B030D-6E8A-4147-A177-3AD203B41FA5}">
                      <a16:colId xmlns:a16="http://schemas.microsoft.com/office/drawing/2014/main" val="1061634668"/>
                    </a:ext>
                  </a:extLst>
                </a:gridCol>
                <a:gridCol w="1065208">
                  <a:extLst>
                    <a:ext uri="{9D8B030D-6E8A-4147-A177-3AD203B41FA5}">
                      <a16:colId xmlns:a16="http://schemas.microsoft.com/office/drawing/2014/main" val="4114141966"/>
                    </a:ext>
                  </a:extLst>
                </a:gridCol>
                <a:gridCol w="1064252">
                  <a:extLst>
                    <a:ext uri="{9D8B030D-6E8A-4147-A177-3AD203B41FA5}">
                      <a16:colId xmlns:a16="http://schemas.microsoft.com/office/drawing/2014/main" val="3227414828"/>
                    </a:ext>
                  </a:extLst>
                </a:gridCol>
                <a:gridCol w="914892">
                  <a:extLst>
                    <a:ext uri="{9D8B030D-6E8A-4147-A177-3AD203B41FA5}">
                      <a16:colId xmlns:a16="http://schemas.microsoft.com/office/drawing/2014/main" val="473247830"/>
                    </a:ext>
                  </a:extLst>
                </a:gridCol>
              </a:tblGrid>
              <a:tr h="284101">
                <a:tc gridSpan="2">
                  <a:txBody>
                    <a:bodyPr/>
                    <a:lstStyle/>
                    <a:p>
                      <a:pPr algn="l"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hMerge="1">
                  <a:txBody>
                    <a:bodyPr/>
                    <a:lstStyle/>
                    <a:p>
                      <a:pPr algn="l"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1050" u="none" strike="noStrike" dirty="0">
                          <a:effectLst/>
                          <a:latin typeface="Meiryo UI" panose="020B0604030504040204" pitchFamily="50" charset="-128"/>
                          <a:ea typeface="Meiryo UI" panose="020B0604030504040204" pitchFamily="50" charset="-128"/>
                        </a:rPr>
                        <a:t>65</a:t>
                      </a:r>
                      <a:r>
                        <a:rPr lang="ja-JP" altLang="en-US" sz="1050" u="none" strike="noStrike" dirty="0">
                          <a:effectLst/>
                          <a:latin typeface="Meiryo UI" panose="020B0604030504040204" pitchFamily="50" charset="-128"/>
                          <a:ea typeface="Meiryo UI" panose="020B0604030504040204" pitchFamily="50" charset="-128"/>
                        </a:rPr>
                        <a:t>歳未満</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1050" u="none" strike="noStrike" dirty="0">
                          <a:effectLst/>
                          <a:latin typeface="Meiryo UI" panose="020B0604030504040204" pitchFamily="50" charset="-128"/>
                          <a:ea typeface="Meiryo UI" panose="020B0604030504040204" pitchFamily="50" charset="-128"/>
                        </a:rPr>
                        <a:t>65</a:t>
                      </a:r>
                      <a:r>
                        <a:rPr lang="ja-JP" altLang="en-US" sz="1050" u="none" strike="noStrike" dirty="0">
                          <a:effectLst/>
                          <a:latin typeface="Meiryo UI" panose="020B0604030504040204" pitchFamily="50" charset="-128"/>
                          <a:ea typeface="Meiryo UI" panose="020B0604030504040204" pitchFamily="50" charset="-128"/>
                        </a:rPr>
                        <a:t>歳以上</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gridSpan="2">
                  <a:txBody>
                    <a:bodyPr/>
                    <a:lstStyle/>
                    <a:p>
                      <a:pPr algn="ctr" fontAlgn="ctr"/>
                      <a:r>
                        <a:rPr lang="ja-JP" altLang="en-US" sz="1050" u="none" strike="noStrike" dirty="0" smtClean="0">
                          <a:effectLst/>
                          <a:latin typeface="Meiryo UI" panose="020B0604030504040204" pitchFamily="50" charset="-128"/>
                          <a:ea typeface="Meiryo UI" panose="020B0604030504040204" pitchFamily="50" charset="-128"/>
                        </a:rPr>
                        <a:t>合計</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hMerge="1">
                  <a:txBody>
                    <a:bodyPr/>
                    <a:lstStyle/>
                    <a:p>
                      <a:endParaRPr kumimoji="1" lang="ja-JP" altLang="en-US" dirty="0"/>
                    </a:p>
                  </a:txBody>
                  <a:tcPr marL="9525" marR="9525" marT="9525" marB="0" anchor="ctr"/>
                </a:tc>
                <a:extLst>
                  <a:ext uri="{0D108BD9-81ED-4DB2-BD59-A6C34878D82A}">
                    <a16:rowId xmlns:a16="http://schemas.microsoft.com/office/drawing/2014/main" val="3980644549"/>
                  </a:ext>
                </a:extLst>
              </a:tr>
              <a:tr h="245250">
                <a:tc gridSpan="2">
                  <a:txBody>
                    <a:bodyPr/>
                    <a:lstStyle/>
                    <a:p>
                      <a:pPr algn="l" fontAlgn="ctr"/>
                      <a:r>
                        <a:rPr lang="ja-JP" altLang="en-US" sz="1050" b="0" u="none" strike="noStrike" dirty="0" smtClean="0">
                          <a:effectLst/>
                          <a:latin typeface="Meiryo UI" panose="020B0604030504040204" pitchFamily="50" charset="-128"/>
                          <a:ea typeface="Meiryo UI" panose="020B0604030504040204" pitchFamily="50" charset="-128"/>
                        </a:rPr>
                        <a:t>　退院</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hMerge="1">
                  <a:txBody>
                    <a:bodyPr/>
                    <a:lstStyle/>
                    <a:p>
                      <a:endParaRPr kumimoji="1" lang="ja-JP" altLang="en-US"/>
                    </a:p>
                  </a:txBody>
                  <a:tcPr/>
                </a:tc>
                <a:tc>
                  <a:txBody>
                    <a:bodyPr/>
                    <a:lstStyle/>
                    <a:p>
                      <a:pPr algn="ctr" fontAlgn="ctr"/>
                      <a:r>
                        <a:rPr lang="en-US" altLang="ja-JP" sz="1200" b="0" u="none" strike="noStrike" dirty="0" smtClean="0">
                          <a:effectLst/>
                          <a:latin typeface="Meiryo UI" panose="020B0604030504040204" pitchFamily="50" charset="-128"/>
                          <a:ea typeface="Meiryo UI" panose="020B0604030504040204" pitchFamily="50" charset="-128"/>
                        </a:rPr>
                        <a:t>136</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1200" b="0" u="none" strike="noStrike" dirty="0" smtClean="0">
                          <a:effectLst/>
                          <a:latin typeface="Meiryo UI" panose="020B0604030504040204" pitchFamily="50" charset="-128"/>
                          <a:ea typeface="Meiryo UI" panose="020B0604030504040204" pitchFamily="50" charset="-128"/>
                        </a:rPr>
                        <a:t>90</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1200" b="0" u="none" strike="noStrike" dirty="0" smtClean="0">
                          <a:effectLst/>
                          <a:latin typeface="Meiryo UI" panose="020B0604030504040204" pitchFamily="50" charset="-128"/>
                          <a:ea typeface="Meiryo UI" panose="020B0604030504040204" pitchFamily="50" charset="-128"/>
                        </a:rPr>
                        <a:t>226</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1050" b="0" u="none" strike="noStrike" dirty="0" smtClean="0">
                          <a:effectLst/>
                          <a:latin typeface="Meiryo UI" panose="020B0604030504040204" pitchFamily="50" charset="-128"/>
                          <a:ea typeface="Meiryo UI" panose="020B0604030504040204" pitchFamily="50" charset="-128"/>
                        </a:rPr>
                        <a:t>（</a:t>
                      </a:r>
                      <a:r>
                        <a:rPr lang="en-US" altLang="ja-JP" sz="1050" b="0" u="none" strike="noStrike" dirty="0" smtClean="0">
                          <a:effectLst/>
                          <a:latin typeface="Meiryo UI" panose="020B0604030504040204" pitchFamily="50" charset="-128"/>
                          <a:ea typeface="Meiryo UI" panose="020B0604030504040204" pitchFamily="50" charset="-128"/>
                        </a:rPr>
                        <a:t>31.0%</a:t>
                      </a:r>
                      <a:r>
                        <a:rPr lang="ja-JP" altLang="en-US" sz="1050" b="0" u="none" strike="noStrike" dirty="0" smtClean="0">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3337296465"/>
                  </a:ext>
                </a:extLst>
              </a:tr>
              <a:tr h="245250">
                <a:tc gridSpan="2">
                  <a:txBody>
                    <a:bodyPr/>
                    <a:lstStyle/>
                    <a:p>
                      <a:pPr algn="l" fontAlgn="ct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rPr>
                        <a:t>　入院中</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B w="12700" cmpd="sng">
                      <a:noFill/>
                    </a:lnB>
                  </a:tcPr>
                </a:tc>
                <a:tc hMerge="1">
                  <a:txBody>
                    <a:bodyPr/>
                    <a:lstStyle/>
                    <a:p>
                      <a:endParaRPr kumimoji="1" lang="ja-JP" altLang="en-US"/>
                    </a:p>
                  </a:txBody>
                  <a:tcP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rPr>
                        <a:t>185</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rPr>
                        <a:t>217</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rPr>
                        <a:t>402</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50" b="0" i="0" u="none" strike="noStrike" smtClean="0">
                          <a:solidFill>
                            <a:srgbClr val="000000"/>
                          </a:solidFill>
                          <a:effectLst/>
                          <a:latin typeface="Meiryo UI" panose="020B0604030504040204" pitchFamily="50" charset="-128"/>
                          <a:ea typeface="Meiryo UI" panose="020B0604030504040204" pitchFamily="50" charset="-128"/>
                        </a:rPr>
                        <a:t>55.1</a:t>
                      </a:r>
                      <a:r>
                        <a:rPr lang="ja-JP" altLang="en-US" sz="1050" b="0" i="0" u="none" strike="noStrike" smtClean="0">
                          <a:solidFill>
                            <a:srgbClr val="000000"/>
                          </a:solidFill>
                          <a:effectLst/>
                          <a:latin typeface="Meiryo UI" panose="020B0604030504040204" pitchFamily="50" charset="-128"/>
                          <a:ea typeface="Meiryo UI" panose="020B0604030504040204" pitchFamily="50" charset="-128"/>
                        </a:rPr>
                        <a:t>％</a:t>
                      </a: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872700976"/>
                  </a:ext>
                </a:extLst>
              </a:tr>
              <a:tr h="245250">
                <a:tc rowSpan="4">
                  <a:txBody>
                    <a:bodyPr/>
                    <a:lstStyle/>
                    <a:p>
                      <a:pPr algn="ctr"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vert="eaVert" anchor="ctr">
                    <a:lnT w="12700" cmpd="sng">
                      <a:noFill/>
                    </a:lnT>
                  </a:tcPr>
                </a:tc>
                <a:tc>
                  <a:txBody>
                    <a:bodyPr/>
                    <a:lstStyle/>
                    <a:p>
                      <a:pPr marL="177800" indent="-177800" algn="l" fontAlgn="ctr"/>
                      <a:r>
                        <a:rPr lang="ja-JP" altLang="en-US" sz="1050" b="0" u="none" strike="noStrike" dirty="0" smtClean="0">
                          <a:effectLst/>
                          <a:latin typeface="Meiryo UI" panose="020B0604030504040204" pitchFamily="50" charset="-128"/>
                          <a:ea typeface="Meiryo UI" panose="020B0604030504040204" pitchFamily="50" charset="-128"/>
                        </a:rPr>
                        <a:t>①協議</a:t>
                      </a:r>
                      <a:r>
                        <a:rPr lang="ja-JP" altLang="en-US" sz="1050" b="0" u="none" strike="noStrike" dirty="0">
                          <a:effectLst/>
                          <a:latin typeface="Meiryo UI" panose="020B0604030504040204" pitchFamily="50" charset="-128"/>
                          <a:ea typeface="Meiryo UI" panose="020B0604030504040204" pitchFamily="50" charset="-128"/>
                        </a:rPr>
                        <a:t>の場で</a:t>
                      </a:r>
                      <a:r>
                        <a:rPr lang="ja-JP" altLang="en-US" sz="1050" b="0" u="none" strike="noStrike" dirty="0" smtClean="0">
                          <a:effectLst/>
                          <a:latin typeface="Meiryo UI" panose="020B0604030504040204" pitchFamily="50" charset="-128"/>
                          <a:ea typeface="Meiryo UI" panose="020B0604030504040204" pitchFamily="50" charset="-128"/>
                        </a:rPr>
                        <a:t>協議中</a:t>
                      </a:r>
                      <a:r>
                        <a:rPr lang="ja-JP" altLang="en-US" sz="1050" b="0" u="none" strike="noStrike" dirty="0">
                          <a:effectLst/>
                          <a:latin typeface="Meiryo UI" panose="020B0604030504040204" pitchFamily="50" charset="-128"/>
                          <a:ea typeface="Meiryo UI" panose="020B0604030504040204" pitchFamily="50" charset="-128"/>
                        </a:rPr>
                        <a:t>／</a:t>
                      </a:r>
                      <a:r>
                        <a:rPr lang="ja-JP" altLang="en-US" sz="1050" b="0" u="none" strike="noStrike" dirty="0" smtClean="0">
                          <a:effectLst/>
                          <a:latin typeface="Meiryo UI" panose="020B0604030504040204" pitchFamily="50" charset="-128"/>
                          <a:ea typeface="Meiryo UI" panose="020B0604030504040204" pitchFamily="50" charset="-128"/>
                        </a:rPr>
                        <a:t>地域</a:t>
                      </a:r>
                      <a:r>
                        <a:rPr lang="ja-JP" altLang="en-US" sz="1050" b="0" u="none" strike="noStrike" dirty="0">
                          <a:effectLst/>
                          <a:latin typeface="Meiryo UI" panose="020B0604030504040204" pitchFamily="50" charset="-128"/>
                          <a:ea typeface="Meiryo UI" panose="020B0604030504040204" pitchFamily="50" charset="-128"/>
                        </a:rPr>
                        <a:t>移行支援利用中</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T w="12700" cmpd="sng">
                      <a:noFill/>
                    </a:lnT>
                  </a:tcPr>
                </a:tc>
                <a:tc>
                  <a:txBody>
                    <a:bodyPr/>
                    <a:lstStyle/>
                    <a:p>
                      <a:pPr marL="0" indent="0" algn="ctr" fontAlgn="ctr"/>
                      <a:r>
                        <a:rPr lang="ja-JP" altLang="en-US" sz="1200" b="0" u="none" strike="noStrike" dirty="0" smtClean="0">
                          <a:effectLst/>
                          <a:latin typeface="Meiryo UI" panose="020B0604030504040204" pitchFamily="50" charset="-128"/>
                          <a:ea typeface="Meiryo UI" panose="020B0604030504040204" pitchFamily="50" charset="-128"/>
                        </a:rPr>
                        <a:t>（   </a:t>
                      </a:r>
                      <a:r>
                        <a:rPr lang="en-US" altLang="ja-JP" sz="1200" b="0" u="none" strike="noStrike" dirty="0" smtClean="0">
                          <a:effectLst/>
                          <a:latin typeface="Meiryo UI" panose="020B0604030504040204" pitchFamily="50" charset="-128"/>
                          <a:ea typeface="Meiryo UI" panose="020B0604030504040204" pitchFamily="50" charset="-128"/>
                        </a:rPr>
                        <a:t>5 </a:t>
                      </a:r>
                      <a:r>
                        <a:rPr lang="ja-JP" altLang="en-US" sz="1200" b="0" u="none" strike="noStrike" dirty="0" smtClean="0">
                          <a:effectLst/>
                          <a:latin typeface="Meiryo UI" panose="020B0604030504040204" pitchFamily="50" charset="-128"/>
                          <a:ea typeface="Meiryo UI" panose="020B0604030504040204" pitchFamily="50" charset="-128"/>
                        </a:rPr>
                        <a:t>）</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1200" b="0" u="none" strike="noStrike" dirty="0" smtClean="0">
                          <a:effectLst/>
                          <a:latin typeface="Meiryo UI" panose="020B0604030504040204" pitchFamily="50" charset="-128"/>
                          <a:ea typeface="Meiryo UI" panose="020B0604030504040204" pitchFamily="50" charset="-128"/>
                        </a:rPr>
                        <a:t>（   </a:t>
                      </a:r>
                      <a:r>
                        <a:rPr lang="en-US" altLang="ja-JP" sz="1200" b="0" u="none" strike="noStrike" dirty="0" smtClean="0">
                          <a:effectLst/>
                          <a:latin typeface="Meiryo UI" panose="020B0604030504040204" pitchFamily="50" charset="-128"/>
                          <a:ea typeface="Meiryo UI" panose="020B0604030504040204" pitchFamily="50" charset="-128"/>
                        </a:rPr>
                        <a:t>2 </a:t>
                      </a:r>
                      <a:r>
                        <a:rPr lang="ja-JP" altLang="en-US" sz="1200" b="0" u="none" strike="noStrike" dirty="0" smtClean="0">
                          <a:effectLst/>
                          <a:latin typeface="Meiryo UI" panose="020B0604030504040204" pitchFamily="50" charset="-128"/>
                          <a:ea typeface="Meiryo UI" panose="020B0604030504040204" pitchFamily="50" charset="-128"/>
                        </a:rPr>
                        <a:t>）</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1200" b="0" u="none" strike="noStrike" dirty="0" smtClean="0">
                          <a:effectLst/>
                          <a:latin typeface="Meiryo UI" panose="020B0604030504040204" pitchFamily="50" charset="-128"/>
                          <a:ea typeface="Meiryo UI" panose="020B0604030504040204" pitchFamily="50" charset="-128"/>
                        </a:rPr>
                        <a:t>（  </a:t>
                      </a:r>
                      <a:r>
                        <a:rPr lang="ja-JP" altLang="en-US" sz="1200" b="0" u="none" strike="noStrike" baseline="0" dirty="0" smtClean="0">
                          <a:effectLst/>
                          <a:latin typeface="Meiryo UI" panose="020B0604030504040204" pitchFamily="50" charset="-128"/>
                          <a:ea typeface="Meiryo UI" panose="020B0604030504040204" pitchFamily="50" charset="-128"/>
                        </a:rPr>
                        <a:t> </a:t>
                      </a:r>
                      <a:r>
                        <a:rPr lang="en-US" altLang="ja-JP" sz="1200" b="0" u="none" strike="noStrike" dirty="0" smtClean="0">
                          <a:effectLst/>
                          <a:latin typeface="Meiryo UI" panose="020B0604030504040204" pitchFamily="50" charset="-128"/>
                          <a:ea typeface="Meiryo UI" panose="020B0604030504040204" pitchFamily="50" charset="-128"/>
                        </a:rPr>
                        <a:t>7 </a:t>
                      </a:r>
                      <a:r>
                        <a:rPr lang="ja-JP" altLang="en-US" sz="1200" b="0" u="none" strike="noStrike" dirty="0" smtClean="0">
                          <a:effectLst/>
                          <a:latin typeface="Meiryo UI" panose="020B0604030504040204" pitchFamily="50" charset="-128"/>
                          <a:ea typeface="Meiryo UI" panose="020B0604030504040204" pitchFamily="50" charset="-128"/>
                        </a:rPr>
                        <a:t>）</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1050" b="0" u="none" strike="noStrike" dirty="0" smtClean="0">
                          <a:effectLst/>
                          <a:latin typeface="Meiryo UI" panose="020B0604030504040204" pitchFamily="50" charset="-128"/>
                          <a:ea typeface="Meiryo UI" panose="020B0604030504040204" pitchFamily="50" charset="-128"/>
                        </a:rPr>
                        <a:t>（ </a:t>
                      </a:r>
                      <a:r>
                        <a:rPr lang="en-US" altLang="ja-JP" sz="1050" b="0" u="none" strike="noStrike" dirty="0" smtClean="0">
                          <a:effectLst/>
                          <a:latin typeface="Meiryo UI" panose="020B0604030504040204" pitchFamily="50" charset="-128"/>
                          <a:ea typeface="Meiryo UI" panose="020B0604030504040204" pitchFamily="50" charset="-128"/>
                        </a:rPr>
                        <a:t>1.0%</a:t>
                      </a:r>
                      <a:r>
                        <a:rPr lang="ja-JP" altLang="en-US" sz="1050" b="0" u="none" strike="noStrike" dirty="0" smtClean="0">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3853234602"/>
                  </a:ext>
                </a:extLst>
              </a:tr>
              <a:tr h="245250">
                <a:tc vMerge="1">
                  <a:txBody>
                    <a:bodyPr/>
                    <a:lstStyle/>
                    <a:p>
                      <a:endParaRPr kumimoji="1" lang="ja-JP" altLang="en-US"/>
                    </a:p>
                  </a:txBody>
                  <a:tcPr/>
                </a:tc>
                <a:tc>
                  <a:txBody>
                    <a:bodyPr/>
                    <a:lstStyle/>
                    <a:p>
                      <a:pPr algn="l" fontAlgn="ctr"/>
                      <a:r>
                        <a:rPr lang="ja-JP" altLang="en-US" sz="1050" b="0" u="none" strike="noStrike" dirty="0" smtClean="0">
                          <a:effectLst/>
                          <a:latin typeface="Meiryo UI" panose="020B0604030504040204" pitchFamily="50" charset="-128"/>
                          <a:ea typeface="Meiryo UI" panose="020B0604030504040204" pitchFamily="50" charset="-128"/>
                        </a:rPr>
                        <a:t>②地域</a:t>
                      </a:r>
                      <a:r>
                        <a:rPr lang="ja-JP" altLang="en-US" sz="1050" b="0" u="none" strike="noStrike" dirty="0">
                          <a:effectLst/>
                          <a:latin typeface="Meiryo UI" panose="020B0604030504040204" pitchFamily="50" charset="-128"/>
                          <a:ea typeface="Meiryo UI" panose="020B0604030504040204" pitchFamily="50" charset="-128"/>
                        </a:rPr>
                        <a:t>の</a:t>
                      </a:r>
                      <a:r>
                        <a:rPr lang="ja-JP" altLang="en-US" sz="900" b="0" u="none" strike="noStrike" dirty="0">
                          <a:effectLst/>
                          <a:latin typeface="Meiryo UI" panose="020B0604030504040204" pitchFamily="50" charset="-128"/>
                          <a:ea typeface="Meiryo UI" panose="020B0604030504040204" pitchFamily="50" charset="-128"/>
                        </a:rPr>
                        <a:t>機関</a:t>
                      </a:r>
                      <a:r>
                        <a:rPr lang="ja-JP" altLang="en-US" sz="1050" b="0" u="none" strike="noStrike" dirty="0">
                          <a:effectLst/>
                          <a:latin typeface="Meiryo UI" panose="020B0604030504040204" pitchFamily="50" charset="-128"/>
                          <a:ea typeface="Meiryo UI" panose="020B0604030504040204" pitchFamily="50" charset="-128"/>
                        </a:rPr>
                        <a:t>との個別協議</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1200" b="0" u="none" strike="noStrike" dirty="0" smtClean="0">
                          <a:effectLst/>
                          <a:latin typeface="Meiryo UI" panose="020B0604030504040204" pitchFamily="50" charset="-128"/>
                          <a:ea typeface="Meiryo UI" panose="020B0604030504040204" pitchFamily="50" charset="-128"/>
                        </a:rPr>
                        <a:t>（   </a:t>
                      </a:r>
                      <a:r>
                        <a:rPr lang="en-US" altLang="ja-JP" sz="1200" b="0" u="none" strike="noStrike" dirty="0" smtClean="0">
                          <a:effectLst/>
                          <a:latin typeface="Meiryo UI" panose="020B0604030504040204" pitchFamily="50" charset="-128"/>
                          <a:ea typeface="Meiryo UI" panose="020B0604030504040204" pitchFamily="50" charset="-128"/>
                        </a:rPr>
                        <a:t>6 </a:t>
                      </a:r>
                      <a:r>
                        <a:rPr lang="ja-JP" altLang="en-US" sz="1200" b="0" u="none" strike="noStrike" dirty="0" smtClean="0">
                          <a:effectLst/>
                          <a:latin typeface="Meiryo UI" panose="020B0604030504040204" pitchFamily="50" charset="-128"/>
                          <a:ea typeface="Meiryo UI" panose="020B0604030504040204" pitchFamily="50" charset="-128"/>
                        </a:rPr>
                        <a:t>）</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1200" b="0" u="none" strike="noStrike" dirty="0" smtClean="0">
                          <a:effectLst/>
                          <a:latin typeface="Meiryo UI" panose="020B0604030504040204" pitchFamily="50" charset="-128"/>
                          <a:ea typeface="Meiryo UI" panose="020B0604030504040204" pitchFamily="50" charset="-128"/>
                        </a:rPr>
                        <a:t>（   </a:t>
                      </a:r>
                      <a:r>
                        <a:rPr lang="en-US" altLang="ja-JP" sz="1200" b="0" u="none" strike="noStrike" dirty="0" smtClean="0">
                          <a:effectLst/>
                          <a:latin typeface="Meiryo UI" panose="020B0604030504040204" pitchFamily="50" charset="-128"/>
                          <a:ea typeface="Meiryo UI" panose="020B0604030504040204" pitchFamily="50" charset="-128"/>
                        </a:rPr>
                        <a:t>2 </a:t>
                      </a:r>
                      <a:r>
                        <a:rPr lang="ja-JP" altLang="en-US" sz="1200" b="0" u="none" strike="noStrike" dirty="0" smtClean="0">
                          <a:effectLst/>
                          <a:latin typeface="Meiryo UI" panose="020B0604030504040204" pitchFamily="50" charset="-128"/>
                          <a:ea typeface="Meiryo UI" panose="020B0604030504040204" pitchFamily="50" charset="-128"/>
                        </a:rPr>
                        <a:t>）</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1200" b="0" u="none" strike="noStrike" dirty="0" smtClean="0">
                          <a:effectLst/>
                          <a:latin typeface="Meiryo UI" panose="020B0604030504040204" pitchFamily="50" charset="-128"/>
                          <a:ea typeface="Meiryo UI" panose="020B0604030504040204" pitchFamily="50" charset="-128"/>
                        </a:rPr>
                        <a:t>（  </a:t>
                      </a:r>
                      <a:r>
                        <a:rPr lang="ja-JP" altLang="en-US" sz="1200" b="0" u="none" strike="noStrike" baseline="0" dirty="0" smtClean="0">
                          <a:effectLst/>
                          <a:latin typeface="Meiryo UI" panose="020B0604030504040204" pitchFamily="50" charset="-128"/>
                          <a:ea typeface="Meiryo UI" panose="020B0604030504040204" pitchFamily="50" charset="-128"/>
                        </a:rPr>
                        <a:t> </a:t>
                      </a:r>
                      <a:r>
                        <a:rPr lang="en-US" altLang="ja-JP" sz="1200" b="0" u="none" strike="noStrike" dirty="0" smtClean="0">
                          <a:effectLst/>
                          <a:latin typeface="Meiryo UI" panose="020B0604030504040204" pitchFamily="50" charset="-128"/>
                          <a:ea typeface="Meiryo UI" panose="020B0604030504040204" pitchFamily="50" charset="-128"/>
                        </a:rPr>
                        <a:t>8 </a:t>
                      </a:r>
                      <a:r>
                        <a:rPr lang="ja-JP" altLang="en-US" sz="1200" b="0" u="none" strike="noStrike" dirty="0" smtClean="0">
                          <a:effectLst/>
                          <a:latin typeface="Meiryo UI" panose="020B0604030504040204" pitchFamily="50" charset="-128"/>
                          <a:ea typeface="Meiryo UI" panose="020B0604030504040204" pitchFamily="50" charset="-128"/>
                        </a:rPr>
                        <a:t>）</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1050" b="0" u="none" strike="noStrike" dirty="0" smtClean="0">
                          <a:effectLst/>
                          <a:latin typeface="Meiryo UI" panose="020B0604030504040204" pitchFamily="50" charset="-128"/>
                          <a:ea typeface="Meiryo UI" panose="020B0604030504040204" pitchFamily="50" charset="-128"/>
                        </a:rPr>
                        <a:t>（ </a:t>
                      </a:r>
                      <a:r>
                        <a:rPr lang="en-US" altLang="ja-JP" sz="1050" b="0" u="none" strike="noStrike" dirty="0" smtClean="0">
                          <a:effectLst/>
                          <a:latin typeface="Meiryo UI" panose="020B0604030504040204" pitchFamily="50" charset="-128"/>
                          <a:ea typeface="Meiryo UI" panose="020B0604030504040204" pitchFamily="50" charset="-128"/>
                        </a:rPr>
                        <a:t>1.1%</a:t>
                      </a:r>
                      <a:r>
                        <a:rPr lang="ja-JP" altLang="en-US" sz="1050" b="0" u="none" strike="noStrike" dirty="0" smtClean="0">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410441896"/>
                  </a:ext>
                </a:extLst>
              </a:tr>
              <a:tr h="245250">
                <a:tc vMerge="1">
                  <a:txBody>
                    <a:bodyPr/>
                    <a:lstStyle/>
                    <a:p>
                      <a:endParaRPr kumimoji="1" lang="ja-JP" altLang="en-US"/>
                    </a:p>
                  </a:txBody>
                  <a:tcPr/>
                </a:tc>
                <a:tc>
                  <a:txBody>
                    <a:bodyPr/>
                    <a:lstStyle/>
                    <a:p>
                      <a:pPr algn="l" fontAlgn="ctr"/>
                      <a:r>
                        <a:rPr lang="ja-JP" altLang="en-US" sz="1050" b="0" u="none" strike="noStrike" dirty="0" smtClean="0">
                          <a:effectLst/>
                          <a:latin typeface="Meiryo UI" panose="020B0604030504040204" pitchFamily="50" charset="-128"/>
                          <a:ea typeface="Meiryo UI" panose="020B0604030504040204" pitchFamily="50" charset="-128"/>
                        </a:rPr>
                        <a:t>③病院</a:t>
                      </a:r>
                      <a:r>
                        <a:rPr lang="ja-JP" altLang="en-US" sz="1050" b="0" u="none" strike="noStrike" dirty="0">
                          <a:effectLst/>
                          <a:latin typeface="Meiryo UI" panose="020B0604030504040204" pitchFamily="50" charset="-128"/>
                          <a:ea typeface="Meiryo UI" panose="020B0604030504040204" pitchFamily="50" charset="-128"/>
                        </a:rPr>
                        <a:t>が主体的に退院支援中</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1200" b="0" u="none" strike="noStrike" dirty="0" smtClean="0">
                          <a:effectLst/>
                          <a:latin typeface="Meiryo UI" panose="020B0604030504040204" pitchFamily="50" charset="-128"/>
                          <a:ea typeface="Meiryo UI" panose="020B0604030504040204" pitchFamily="50" charset="-128"/>
                        </a:rPr>
                        <a:t>（  </a:t>
                      </a:r>
                      <a:r>
                        <a:rPr lang="en-US" altLang="ja-JP" sz="1200" b="0" u="none" strike="noStrike" dirty="0" smtClean="0">
                          <a:effectLst/>
                          <a:latin typeface="Meiryo UI" panose="020B0604030504040204" pitchFamily="50" charset="-128"/>
                          <a:ea typeface="Meiryo UI" panose="020B0604030504040204" pitchFamily="50" charset="-128"/>
                        </a:rPr>
                        <a:t>62 </a:t>
                      </a:r>
                      <a:r>
                        <a:rPr lang="ja-JP" altLang="en-US" sz="1200" b="0" u="none" strike="noStrike" dirty="0" smtClean="0">
                          <a:effectLst/>
                          <a:latin typeface="Meiryo UI" panose="020B0604030504040204" pitchFamily="50" charset="-128"/>
                          <a:ea typeface="Meiryo UI" panose="020B0604030504040204" pitchFamily="50" charset="-128"/>
                        </a:rPr>
                        <a:t>）</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1200" b="0" u="none" strike="noStrike" dirty="0" smtClean="0">
                          <a:effectLst/>
                          <a:latin typeface="Meiryo UI" panose="020B0604030504040204" pitchFamily="50" charset="-128"/>
                          <a:ea typeface="Meiryo UI" panose="020B0604030504040204" pitchFamily="50" charset="-128"/>
                        </a:rPr>
                        <a:t>（ </a:t>
                      </a:r>
                      <a:r>
                        <a:rPr lang="en-US" altLang="ja-JP" sz="1200" b="0" u="none" strike="noStrike" dirty="0" smtClean="0">
                          <a:effectLst/>
                          <a:latin typeface="Meiryo UI" panose="020B0604030504040204" pitchFamily="50" charset="-128"/>
                          <a:ea typeface="Meiryo UI" panose="020B0604030504040204" pitchFamily="50" charset="-128"/>
                        </a:rPr>
                        <a:t>37 </a:t>
                      </a:r>
                      <a:r>
                        <a:rPr lang="ja-JP" altLang="en-US" sz="1200" b="0" u="none" strike="noStrike" dirty="0" smtClean="0">
                          <a:effectLst/>
                          <a:latin typeface="Meiryo UI" panose="020B0604030504040204" pitchFamily="50" charset="-128"/>
                          <a:ea typeface="Meiryo UI" panose="020B0604030504040204" pitchFamily="50" charset="-128"/>
                        </a:rPr>
                        <a:t>）</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1200" b="0" u="none" strike="noStrike" dirty="0" smtClean="0">
                          <a:effectLst/>
                          <a:latin typeface="Meiryo UI" panose="020B0604030504040204" pitchFamily="50" charset="-128"/>
                          <a:ea typeface="Meiryo UI" panose="020B0604030504040204" pitchFamily="50" charset="-128"/>
                        </a:rPr>
                        <a:t>（ </a:t>
                      </a:r>
                      <a:r>
                        <a:rPr lang="en-US" altLang="ja-JP" sz="1200" b="0" u="none" strike="noStrike" dirty="0" smtClean="0">
                          <a:effectLst/>
                          <a:latin typeface="Meiryo UI" panose="020B0604030504040204" pitchFamily="50" charset="-128"/>
                          <a:ea typeface="Meiryo UI" panose="020B0604030504040204" pitchFamily="50" charset="-128"/>
                        </a:rPr>
                        <a:t>99 </a:t>
                      </a:r>
                      <a:r>
                        <a:rPr lang="ja-JP" altLang="en-US" sz="1200" b="0" u="none" strike="noStrike" dirty="0" smtClean="0">
                          <a:effectLst/>
                          <a:latin typeface="Meiryo UI" panose="020B0604030504040204" pitchFamily="50" charset="-128"/>
                          <a:ea typeface="Meiryo UI" panose="020B0604030504040204" pitchFamily="50" charset="-128"/>
                        </a:rPr>
                        <a:t>）</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1050" b="0" u="none" strike="noStrike" dirty="0" smtClean="0">
                          <a:effectLst/>
                          <a:latin typeface="Meiryo UI" panose="020B0604030504040204" pitchFamily="50" charset="-128"/>
                          <a:ea typeface="Meiryo UI" panose="020B0604030504040204" pitchFamily="50" charset="-128"/>
                        </a:rPr>
                        <a:t>（</a:t>
                      </a:r>
                      <a:r>
                        <a:rPr lang="en-US" altLang="ja-JP" sz="1050" b="0" u="none" strike="noStrike" dirty="0" smtClean="0">
                          <a:effectLst/>
                          <a:latin typeface="Meiryo UI" panose="020B0604030504040204" pitchFamily="50" charset="-128"/>
                          <a:ea typeface="Meiryo UI" panose="020B0604030504040204" pitchFamily="50" charset="-128"/>
                        </a:rPr>
                        <a:t>13.6%</a:t>
                      </a:r>
                      <a:r>
                        <a:rPr lang="ja-JP" altLang="en-US" sz="1050" b="0" u="none" strike="noStrike" dirty="0" smtClean="0">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677918349"/>
                  </a:ext>
                </a:extLst>
              </a:tr>
              <a:tr h="245250">
                <a:tc vMerge="1">
                  <a:txBody>
                    <a:bodyPr/>
                    <a:lstStyle/>
                    <a:p>
                      <a:endParaRPr kumimoji="1" lang="ja-JP" altLang="en-US"/>
                    </a:p>
                  </a:txBody>
                  <a:tcPr/>
                </a:tc>
                <a:tc>
                  <a:txBody>
                    <a:bodyPr/>
                    <a:lstStyle/>
                    <a:p>
                      <a:pPr algn="l" fontAlgn="ctr"/>
                      <a:r>
                        <a:rPr lang="ja-JP" altLang="en-US" sz="1050" b="0" u="none" strike="noStrike" dirty="0" smtClean="0">
                          <a:effectLst/>
                          <a:latin typeface="Meiryo UI" panose="020B0604030504040204" pitchFamily="50" charset="-128"/>
                          <a:ea typeface="Meiryo UI" panose="020B0604030504040204" pitchFamily="50" charset="-128"/>
                        </a:rPr>
                        <a:t>④退院</a:t>
                      </a:r>
                      <a:r>
                        <a:rPr lang="ja-JP" altLang="en-US" sz="1050" b="0" u="none" strike="noStrike" dirty="0">
                          <a:effectLst/>
                          <a:latin typeface="Meiryo UI" panose="020B0604030504040204" pitchFamily="50" charset="-128"/>
                          <a:ea typeface="Meiryo UI" panose="020B0604030504040204" pitchFamily="50" charset="-128"/>
                        </a:rPr>
                        <a:t>支援を行える状況に</a:t>
                      </a:r>
                      <a:r>
                        <a:rPr lang="ja-JP" altLang="en-US" sz="1050" b="0" u="none" strike="noStrike" dirty="0" smtClean="0">
                          <a:effectLst/>
                          <a:latin typeface="Meiryo UI" panose="020B0604030504040204" pitchFamily="50" charset="-128"/>
                          <a:ea typeface="Meiryo UI" panose="020B0604030504040204" pitchFamily="50" charset="-128"/>
                        </a:rPr>
                        <a:t>ない</a:t>
                      </a:r>
                      <a:r>
                        <a:rPr lang="en-US" altLang="ja-JP" sz="1050" b="0" u="none" strike="noStrike" baseline="30000" dirty="0" smtClean="0">
                          <a:effectLst/>
                          <a:latin typeface="Meiryo UI" panose="020B0604030504040204" pitchFamily="50" charset="-128"/>
                          <a:ea typeface="Meiryo UI" panose="020B0604030504040204" pitchFamily="50" charset="-128"/>
                        </a:rPr>
                        <a:t>※</a:t>
                      </a:r>
                      <a:r>
                        <a:rPr lang="ja-JP" altLang="en-US" sz="1050" b="0" u="none" strike="noStrike" baseline="30000" dirty="0" smtClean="0">
                          <a:effectLst/>
                          <a:latin typeface="Meiryo UI" panose="020B0604030504040204" pitchFamily="50" charset="-128"/>
                          <a:ea typeface="Meiryo UI" panose="020B0604030504040204" pitchFamily="50" charset="-128"/>
                        </a:rPr>
                        <a:t>２</a:t>
                      </a:r>
                      <a:endParaRPr lang="ja-JP" altLang="en-US" sz="1050" b="0" i="0" u="none" strike="noStrike" baseline="30000"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1200" b="0" u="none" strike="noStrike" dirty="0" smtClean="0">
                          <a:effectLst/>
                          <a:latin typeface="Meiryo UI" panose="020B0604030504040204" pitchFamily="50" charset="-128"/>
                          <a:ea typeface="Meiryo UI" panose="020B0604030504040204" pitchFamily="50" charset="-128"/>
                        </a:rPr>
                        <a:t>（ </a:t>
                      </a:r>
                      <a:r>
                        <a:rPr lang="en-US" altLang="ja-JP" sz="1200" b="0" u="none" strike="noStrike" dirty="0" smtClean="0">
                          <a:effectLst/>
                          <a:latin typeface="Meiryo UI" panose="020B0604030504040204" pitchFamily="50" charset="-128"/>
                          <a:ea typeface="Meiryo UI" panose="020B0604030504040204" pitchFamily="50" charset="-128"/>
                        </a:rPr>
                        <a:t>112 </a:t>
                      </a:r>
                      <a:r>
                        <a:rPr lang="ja-JP" altLang="en-US" sz="1200" b="0" u="none" strike="noStrike" dirty="0" smtClean="0">
                          <a:effectLst/>
                          <a:latin typeface="Meiryo UI" panose="020B0604030504040204" pitchFamily="50" charset="-128"/>
                          <a:ea typeface="Meiryo UI" panose="020B0604030504040204" pitchFamily="50" charset="-128"/>
                        </a:rPr>
                        <a:t>）</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1200" b="0" u="none" strike="noStrike" dirty="0" smtClean="0">
                          <a:effectLst/>
                          <a:latin typeface="Meiryo UI" panose="020B0604030504040204" pitchFamily="50" charset="-128"/>
                          <a:ea typeface="Meiryo UI" panose="020B0604030504040204" pitchFamily="50" charset="-128"/>
                        </a:rPr>
                        <a:t>（ </a:t>
                      </a:r>
                      <a:r>
                        <a:rPr lang="en-US" altLang="ja-JP" sz="1200" b="0" u="none" strike="noStrike" dirty="0" smtClean="0">
                          <a:effectLst/>
                          <a:latin typeface="Meiryo UI" panose="020B0604030504040204" pitchFamily="50" charset="-128"/>
                          <a:ea typeface="Meiryo UI" panose="020B0604030504040204" pitchFamily="50" charset="-128"/>
                        </a:rPr>
                        <a:t>176 </a:t>
                      </a:r>
                      <a:r>
                        <a:rPr lang="ja-JP" altLang="en-US" sz="1200" b="0" u="none" strike="noStrike" dirty="0" smtClean="0">
                          <a:effectLst/>
                          <a:latin typeface="Meiryo UI" panose="020B0604030504040204" pitchFamily="50" charset="-128"/>
                          <a:ea typeface="Meiryo UI" panose="020B0604030504040204" pitchFamily="50" charset="-128"/>
                        </a:rPr>
                        <a:t>）</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1200" b="0" u="none" strike="noStrike" dirty="0" smtClean="0">
                          <a:effectLst/>
                          <a:latin typeface="Meiryo UI" panose="020B0604030504040204" pitchFamily="50" charset="-128"/>
                          <a:ea typeface="Meiryo UI" panose="020B0604030504040204" pitchFamily="50" charset="-128"/>
                        </a:rPr>
                        <a:t>（ </a:t>
                      </a:r>
                      <a:r>
                        <a:rPr lang="en-US" altLang="ja-JP" sz="1200" b="0" u="none" strike="noStrike" dirty="0" smtClean="0">
                          <a:effectLst/>
                          <a:latin typeface="Meiryo UI" panose="020B0604030504040204" pitchFamily="50" charset="-128"/>
                          <a:ea typeface="Meiryo UI" panose="020B0604030504040204" pitchFamily="50" charset="-128"/>
                        </a:rPr>
                        <a:t>288 </a:t>
                      </a:r>
                      <a:r>
                        <a:rPr lang="ja-JP" altLang="en-US" sz="1200" b="0" u="none" strike="noStrike" dirty="0" smtClean="0">
                          <a:effectLst/>
                          <a:latin typeface="Meiryo UI" panose="020B0604030504040204" pitchFamily="50" charset="-128"/>
                          <a:ea typeface="Meiryo UI" panose="020B0604030504040204" pitchFamily="50" charset="-128"/>
                        </a:rPr>
                        <a:t>）</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1050" b="0" u="none" strike="noStrike" dirty="0" smtClean="0">
                          <a:effectLst/>
                          <a:latin typeface="Meiryo UI" panose="020B0604030504040204" pitchFamily="50" charset="-128"/>
                          <a:ea typeface="Meiryo UI" panose="020B0604030504040204" pitchFamily="50" charset="-128"/>
                        </a:rPr>
                        <a:t>（</a:t>
                      </a:r>
                      <a:r>
                        <a:rPr lang="en-US" altLang="ja-JP" sz="1050" b="0" u="none" strike="noStrike" dirty="0" smtClean="0">
                          <a:effectLst/>
                          <a:latin typeface="Meiryo UI" panose="020B0604030504040204" pitchFamily="50" charset="-128"/>
                          <a:ea typeface="Meiryo UI" panose="020B0604030504040204" pitchFamily="50" charset="-128"/>
                        </a:rPr>
                        <a:t>39.5%</a:t>
                      </a:r>
                      <a:r>
                        <a:rPr lang="ja-JP" altLang="en-US" sz="1050" b="0" u="none" strike="noStrike" dirty="0" smtClean="0">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796020523"/>
                  </a:ext>
                </a:extLst>
              </a:tr>
              <a:tr h="245250">
                <a:tc gridSpan="2">
                  <a:txBody>
                    <a:bodyPr/>
                    <a:lstStyle/>
                    <a:p>
                      <a:pPr algn="l" fontAlgn="ctr"/>
                      <a:r>
                        <a:rPr lang="ja-JP" altLang="en-US" sz="1050" b="0" u="none" strike="noStrike" dirty="0" smtClean="0">
                          <a:effectLst/>
                          <a:latin typeface="Meiryo UI" panose="020B0604030504040204" pitchFamily="50" charset="-128"/>
                          <a:ea typeface="Meiryo UI" panose="020B0604030504040204" pitchFamily="50" charset="-128"/>
                        </a:rPr>
                        <a:t>　転院</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hMerge="1">
                  <a:txBody>
                    <a:bodyPr/>
                    <a:lstStyle/>
                    <a:p>
                      <a:endParaRPr kumimoji="1" lang="ja-JP" altLang="en-US"/>
                    </a:p>
                  </a:txBody>
                  <a:tcPr/>
                </a:tc>
                <a:tc>
                  <a:txBody>
                    <a:bodyPr/>
                    <a:lstStyle/>
                    <a:p>
                      <a:pPr algn="ctr" fontAlgn="ctr"/>
                      <a:r>
                        <a:rPr lang="en-US" altLang="ja-JP" sz="1200" b="0" u="none" strike="noStrike" dirty="0">
                          <a:effectLst/>
                          <a:latin typeface="Meiryo UI" panose="020B0604030504040204" pitchFamily="50" charset="-128"/>
                          <a:ea typeface="Meiryo UI" panose="020B0604030504040204" pitchFamily="50" charset="-128"/>
                        </a:rPr>
                        <a:t>21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1200" b="0" u="none" strike="noStrike" dirty="0" smtClean="0">
                          <a:effectLst/>
                          <a:latin typeface="Meiryo UI" panose="020B0604030504040204" pitchFamily="50" charset="-128"/>
                          <a:ea typeface="Meiryo UI" panose="020B0604030504040204" pitchFamily="50" charset="-128"/>
                        </a:rPr>
                        <a:t>34</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1200" b="0" u="none" strike="noStrike" dirty="0" smtClean="0">
                          <a:effectLst/>
                          <a:latin typeface="Meiryo UI" panose="020B0604030504040204" pitchFamily="50" charset="-128"/>
                          <a:ea typeface="Meiryo UI" panose="020B0604030504040204" pitchFamily="50" charset="-128"/>
                        </a:rPr>
                        <a:t>55</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1050" b="0" u="none" strike="noStrike" dirty="0" smtClean="0">
                          <a:effectLst/>
                          <a:latin typeface="Meiryo UI" panose="020B0604030504040204" pitchFamily="50" charset="-128"/>
                          <a:ea typeface="Meiryo UI" panose="020B0604030504040204" pitchFamily="50" charset="-128"/>
                        </a:rPr>
                        <a:t>（ </a:t>
                      </a:r>
                      <a:r>
                        <a:rPr lang="en-US" altLang="ja-JP" sz="1050" b="0" u="none" strike="noStrike" dirty="0" smtClean="0">
                          <a:effectLst/>
                          <a:latin typeface="Meiryo UI" panose="020B0604030504040204" pitchFamily="50" charset="-128"/>
                          <a:ea typeface="Meiryo UI" panose="020B0604030504040204" pitchFamily="50" charset="-128"/>
                        </a:rPr>
                        <a:t>7.5%</a:t>
                      </a:r>
                      <a:r>
                        <a:rPr lang="ja-JP" altLang="en-US" sz="1050" b="0" u="none" strike="noStrike" dirty="0" smtClean="0">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2616393606"/>
                  </a:ext>
                </a:extLst>
              </a:tr>
              <a:tr h="245250">
                <a:tc gridSpan="2">
                  <a:txBody>
                    <a:bodyPr/>
                    <a:lstStyle/>
                    <a:p>
                      <a:pPr algn="l" fontAlgn="ctr"/>
                      <a:r>
                        <a:rPr lang="ja-JP" altLang="en-US" sz="1050" b="0" u="none" strike="noStrike" dirty="0" smtClean="0">
                          <a:effectLst/>
                          <a:latin typeface="Meiryo UI" panose="020B0604030504040204" pitchFamily="50" charset="-128"/>
                          <a:ea typeface="Meiryo UI" panose="020B0604030504040204" pitchFamily="50" charset="-128"/>
                        </a:rPr>
                        <a:t>　死亡</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hMerge="1">
                  <a:txBody>
                    <a:bodyPr/>
                    <a:lstStyle/>
                    <a:p>
                      <a:endParaRPr kumimoji="1" lang="ja-JP" altLang="en-US"/>
                    </a:p>
                  </a:txBody>
                  <a:tcPr/>
                </a:tc>
                <a:tc>
                  <a:txBody>
                    <a:bodyPr/>
                    <a:lstStyle/>
                    <a:p>
                      <a:pPr algn="ctr" fontAlgn="ctr"/>
                      <a:r>
                        <a:rPr lang="en-US" altLang="ja-JP" sz="1200" b="0" u="none" strike="noStrike" dirty="0">
                          <a:effectLst/>
                          <a:latin typeface="Meiryo UI" panose="020B0604030504040204" pitchFamily="50" charset="-128"/>
                          <a:ea typeface="Meiryo UI" panose="020B0604030504040204" pitchFamily="50" charset="-128"/>
                        </a:rPr>
                        <a:t>7</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1200" b="0" i="0" u="none" strike="noStrike" dirty="0" smtClean="0">
                          <a:solidFill>
                            <a:schemeClr val="dk1"/>
                          </a:solidFill>
                          <a:effectLst/>
                          <a:latin typeface="Meiryo UI" panose="020B0604030504040204" pitchFamily="50" charset="-128"/>
                          <a:ea typeface="Meiryo UI" panose="020B0604030504040204" pitchFamily="50" charset="-128"/>
                        </a:rPr>
                        <a:t>40</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1200" b="0" u="none" strike="noStrike" dirty="0" smtClean="0">
                          <a:effectLst/>
                          <a:latin typeface="Meiryo UI" panose="020B0604030504040204" pitchFamily="50" charset="-128"/>
                          <a:ea typeface="Meiryo UI" panose="020B0604030504040204" pitchFamily="50" charset="-128"/>
                        </a:rPr>
                        <a:t>47</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1050" b="0" u="none" strike="noStrike" dirty="0" smtClean="0">
                          <a:effectLst/>
                          <a:latin typeface="Meiryo UI" panose="020B0604030504040204" pitchFamily="50" charset="-128"/>
                          <a:ea typeface="Meiryo UI" panose="020B0604030504040204" pitchFamily="50" charset="-128"/>
                        </a:rPr>
                        <a:t>（ </a:t>
                      </a:r>
                      <a:r>
                        <a:rPr lang="en-US" altLang="ja-JP" sz="1050" b="0" u="none" strike="noStrike" dirty="0" smtClean="0">
                          <a:effectLst/>
                          <a:latin typeface="Meiryo UI" panose="020B0604030504040204" pitchFamily="50" charset="-128"/>
                          <a:ea typeface="Meiryo UI" panose="020B0604030504040204" pitchFamily="50" charset="-128"/>
                        </a:rPr>
                        <a:t>6.4%</a:t>
                      </a:r>
                      <a:r>
                        <a:rPr lang="ja-JP" altLang="en-US" sz="1050" b="0" u="none" strike="noStrike" dirty="0" smtClean="0">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4274317667"/>
                  </a:ext>
                </a:extLst>
              </a:tr>
              <a:tr h="245250">
                <a:tc gridSpan="2">
                  <a:txBody>
                    <a:bodyPr/>
                    <a:lstStyle/>
                    <a:p>
                      <a:pPr algn="ctr" fontAlgn="ctr"/>
                      <a:r>
                        <a:rPr lang="ja-JP" altLang="en-US" sz="1050" b="0" u="none" strike="noStrike" dirty="0">
                          <a:effectLst/>
                          <a:latin typeface="Meiryo UI" panose="020B0604030504040204" pitchFamily="50" charset="-128"/>
                          <a:ea typeface="Meiryo UI" panose="020B0604030504040204" pitchFamily="50" charset="-128"/>
                        </a:rPr>
                        <a:t>計</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hMerge="1">
                  <a:txBody>
                    <a:bodyPr/>
                    <a:lstStyle/>
                    <a:p>
                      <a:endParaRPr kumimoji="1" lang="ja-JP" altLang="en-US"/>
                    </a:p>
                  </a:txBody>
                  <a:tcPr/>
                </a:tc>
                <a:tc>
                  <a:txBody>
                    <a:bodyPr/>
                    <a:lstStyle/>
                    <a:p>
                      <a:pPr algn="ctr" fontAlgn="ctr"/>
                      <a:r>
                        <a:rPr lang="en-US" altLang="ja-JP" sz="1200" b="0" u="none" strike="noStrike" dirty="0">
                          <a:effectLst/>
                          <a:latin typeface="Meiryo UI" panose="020B0604030504040204" pitchFamily="50" charset="-128"/>
                          <a:ea typeface="Meiryo UI" panose="020B0604030504040204" pitchFamily="50" charset="-128"/>
                        </a:rPr>
                        <a:t>349</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1200" b="0" u="none" strike="noStrike" dirty="0">
                          <a:effectLst/>
                          <a:latin typeface="Meiryo UI" panose="020B0604030504040204" pitchFamily="50" charset="-128"/>
                          <a:ea typeface="Meiryo UI" panose="020B0604030504040204" pitchFamily="50" charset="-128"/>
                        </a:rPr>
                        <a:t>381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1200" b="0" u="none" strike="noStrike" dirty="0">
                          <a:effectLst/>
                          <a:latin typeface="Meiryo UI" panose="020B0604030504040204" pitchFamily="50" charset="-128"/>
                          <a:ea typeface="Meiryo UI" panose="020B0604030504040204" pitchFamily="50" charset="-128"/>
                        </a:rPr>
                        <a:t>730</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1050" b="0" u="none" strike="noStrike" dirty="0" smtClean="0">
                          <a:effectLst/>
                          <a:latin typeface="Meiryo UI" panose="020B0604030504040204" pitchFamily="50" charset="-128"/>
                          <a:ea typeface="Meiryo UI" panose="020B0604030504040204" pitchFamily="50" charset="-128"/>
                        </a:rPr>
                        <a:t>（</a:t>
                      </a:r>
                      <a:r>
                        <a:rPr lang="en-US" altLang="ja-JP" sz="1050" b="0" u="none" strike="noStrike" dirty="0" smtClean="0">
                          <a:effectLst/>
                          <a:latin typeface="Meiryo UI" panose="020B0604030504040204" pitchFamily="50" charset="-128"/>
                          <a:ea typeface="Meiryo UI" panose="020B0604030504040204" pitchFamily="50" charset="-128"/>
                        </a:rPr>
                        <a:t>100.0%</a:t>
                      </a:r>
                      <a:r>
                        <a:rPr lang="ja-JP" altLang="en-US" sz="1050" b="0" u="none" strike="noStrike" dirty="0" smtClean="0">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3461201589"/>
                  </a:ext>
                </a:extLst>
              </a:tr>
            </a:tbl>
          </a:graphicData>
        </a:graphic>
      </p:graphicFrame>
      <p:sp>
        <p:nvSpPr>
          <p:cNvPr id="31" name="正方形/長方形 30"/>
          <p:cNvSpPr/>
          <p:nvPr/>
        </p:nvSpPr>
        <p:spPr>
          <a:xfrm>
            <a:off x="44025" y="810877"/>
            <a:ext cx="12708000" cy="779238"/>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lIns="91427" tIns="45714" rIns="91427" bIns="45714"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34" name="正方形/長方形 33"/>
          <p:cNvSpPr/>
          <p:nvPr/>
        </p:nvSpPr>
        <p:spPr>
          <a:xfrm>
            <a:off x="14057" y="5796036"/>
            <a:ext cx="2880320" cy="395984"/>
          </a:xfrm>
          <a:prstGeom prst="rect">
            <a:avLst/>
          </a:prstGeom>
          <a:no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lIns="91427" tIns="45714" rIns="91427" bIns="45714" rtlCol="0" anchor="ctr"/>
          <a:lstStyle/>
          <a:p>
            <a:pPr marL="173038" lvl="0" indent="-173038"/>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■在院患者数の推移</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a:xfrm>
            <a:off x="5458858" y="5801426"/>
            <a:ext cx="3348000" cy="395984"/>
          </a:xfrm>
          <a:prstGeom prst="rect">
            <a:avLst/>
          </a:prstGeom>
          <a:no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lIns="91427" tIns="45714" rIns="91427" bIns="45714" rtlCol="0" anchor="ctr"/>
          <a:lstStyle/>
          <a:p>
            <a:pPr marL="173038" lvl="0" indent="-173038"/>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730</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の状況（Ｈ</a:t>
            </a: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31.3.8 </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3348730" y="8165914"/>
            <a:ext cx="2880320" cy="395984"/>
          </a:xfrm>
          <a:prstGeom prst="rect">
            <a:avLst/>
          </a:prstGeom>
          <a:no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lIns="91427" tIns="45714" rIns="91427" bIns="45714" rtlCol="0" anchor="ctr"/>
          <a:lstStyle/>
          <a:p>
            <a:pPr marL="173038" lvl="0" indent="-173038"/>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（大阪府精神科在院患者調査より）</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945981241"/>
              </p:ext>
            </p:extLst>
          </p:nvPr>
        </p:nvGraphicFramePr>
        <p:xfrm>
          <a:off x="218725" y="6198974"/>
          <a:ext cx="4994720" cy="1993656"/>
        </p:xfrm>
        <a:graphic>
          <a:graphicData uri="http://schemas.openxmlformats.org/drawingml/2006/table">
            <a:tbl>
              <a:tblPr>
                <a:tableStyleId>{BC89EF96-8CEA-46FF-86C4-4CE0E7609802}</a:tableStyleId>
              </a:tblPr>
              <a:tblGrid>
                <a:gridCol w="1337120">
                  <a:extLst>
                    <a:ext uri="{9D8B030D-6E8A-4147-A177-3AD203B41FA5}">
                      <a16:colId xmlns:a16="http://schemas.microsoft.com/office/drawing/2014/main" val="3180059692"/>
                    </a:ext>
                  </a:extLst>
                </a:gridCol>
                <a:gridCol w="1255594">
                  <a:extLst>
                    <a:ext uri="{9D8B030D-6E8A-4147-A177-3AD203B41FA5}">
                      <a16:colId xmlns:a16="http://schemas.microsoft.com/office/drawing/2014/main" val="2887926428"/>
                    </a:ext>
                  </a:extLst>
                </a:gridCol>
                <a:gridCol w="1228298">
                  <a:extLst>
                    <a:ext uri="{9D8B030D-6E8A-4147-A177-3AD203B41FA5}">
                      <a16:colId xmlns:a16="http://schemas.microsoft.com/office/drawing/2014/main" val="283192183"/>
                    </a:ext>
                  </a:extLst>
                </a:gridCol>
                <a:gridCol w="1173708">
                  <a:extLst>
                    <a:ext uri="{9D8B030D-6E8A-4147-A177-3AD203B41FA5}">
                      <a16:colId xmlns:a16="http://schemas.microsoft.com/office/drawing/2014/main" val="3698350230"/>
                    </a:ext>
                  </a:extLst>
                </a:gridCol>
              </a:tblGrid>
              <a:tr h="299122">
                <a:tc>
                  <a:txBody>
                    <a:bodyPr/>
                    <a:lstStyle/>
                    <a:p>
                      <a:pPr algn="ctr" rtl="0" fontAlgn="ctr"/>
                      <a:r>
                        <a:rPr lang="ja-JP" altLang="en-US" sz="1050" u="none" strike="noStrike" dirty="0">
                          <a:effectLst/>
                          <a:latin typeface="Meiryo UI" panose="020B0604030504040204" pitchFamily="50" charset="-128"/>
                          <a:ea typeface="Meiryo UI" panose="020B0604030504040204" pitchFamily="50" charset="-128"/>
                        </a:rPr>
                        <a:t>　</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rtl="0" fontAlgn="ctr"/>
                      <a:r>
                        <a:rPr lang="en-US" sz="1050" b="1" u="none" strike="noStrike" dirty="0">
                          <a:effectLst/>
                          <a:latin typeface="Meiryo UI" panose="020B0604030504040204" pitchFamily="50" charset="-128"/>
                          <a:ea typeface="Meiryo UI" panose="020B0604030504040204" pitchFamily="50" charset="-128"/>
                        </a:rPr>
                        <a:t>H28.6</a:t>
                      </a:r>
                      <a:endParaRPr 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rtl="0" fontAlgn="ctr"/>
                      <a:r>
                        <a:rPr lang="en-US" sz="1050" b="1" u="none" strike="noStrike" dirty="0">
                          <a:effectLst/>
                          <a:latin typeface="Meiryo UI" panose="020B0604030504040204" pitchFamily="50" charset="-128"/>
                          <a:ea typeface="Meiryo UI" panose="020B0604030504040204" pitchFamily="50" charset="-128"/>
                        </a:rPr>
                        <a:t>H29.6</a:t>
                      </a:r>
                      <a:endParaRPr 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rtl="0" fontAlgn="ctr"/>
                      <a:r>
                        <a:rPr lang="en-US" sz="1050" b="1" u="none" strike="noStrike" dirty="0" smtClean="0">
                          <a:effectLst/>
                          <a:latin typeface="Meiryo UI" panose="020B0604030504040204" pitchFamily="50" charset="-128"/>
                          <a:ea typeface="Meiryo UI" panose="020B0604030504040204" pitchFamily="50" charset="-128"/>
                        </a:rPr>
                        <a:t>H30.6</a:t>
                      </a:r>
                      <a:r>
                        <a:rPr lang="en-US" altLang="ja-JP" sz="1050" b="0" u="none" strike="noStrike" baseline="30000" dirty="0" smtClean="0">
                          <a:effectLst/>
                          <a:latin typeface="Meiryo UI" panose="020B0604030504040204" pitchFamily="50" charset="-128"/>
                          <a:ea typeface="Meiryo UI" panose="020B0604030504040204" pitchFamily="50" charset="-128"/>
                        </a:rPr>
                        <a:t>※</a:t>
                      </a:r>
                      <a:r>
                        <a:rPr lang="ja-JP" altLang="en-US" sz="1050" b="0" u="none" strike="noStrike" baseline="30000" dirty="0" smtClean="0">
                          <a:effectLst/>
                          <a:latin typeface="Meiryo UI" panose="020B0604030504040204" pitchFamily="50" charset="-128"/>
                          <a:ea typeface="Meiryo UI" panose="020B0604030504040204" pitchFamily="50" charset="-128"/>
                        </a:rPr>
                        <a:t>１</a:t>
                      </a:r>
                      <a:endParaRPr lang="en-US" sz="1050" b="0" i="0" u="none" strike="noStrike" baseline="30000"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346511179"/>
                  </a:ext>
                </a:extLst>
              </a:tr>
              <a:tr h="464679">
                <a:tc>
                  <a:txBody>
                    <a:bodyPr/>
                    <a:lstStyle/>
                    <a:p>
                      <a:pPr algn="ctr" rtl="0" fontAlgn="ctr"/>
                      <a:r>
                        <a:rPr lang="ja-JP" altLang="en-US" sz="1050" u="none" strike="noStrike" dirty="0">
                          <a:effectLst/>
                          <a:latin typeface="Meiryo UI" panose="020B0604030504040204" pitchFamily="50" charset="-128"/>
                          <a:ea typeface="Meiryo UI" panose="020B0604030504040204" pitchFamily="50" charset="-128"/>
                        </a:rPr>
                        <a:t>在院</a:t>
                      </a:r>
                      <a:r>
                        <a:rPr lang="ja-JP" altLang="en-US" sz="1050" u="none" strike="noStrike" dirty="0" smtClean="0">
                          <a:effectLst/>
                          <a:latin typeface="Meiryo UI" panose="020B0604030504040204" pitchFamily="50" charset="-128"/>
                          <a:ea typeface="Meiryo UI" panose="020B0604030504040204" pitchFamily="50" charset="-128"/>
                        </a:rPr>
                        <a:t>患者</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rtl="0" fontAlgn="ctr"/>
                      <a:r>
                        <a:rPr lang="en-US" altLang="ja-JP" sz="1200" u="none" strike="noStrike" dirty="0" smtClean="0">
                          <a:effectLst/>
                          <a:latin typeface="Meiryo UI" panose="020B0604030504040204" pitchFamily="50" charset="-128"/>
                          <a:ea typeface="Meiryo UI" panose="020B0604030504040204" pitchFamily="50" charset="-128"/>
                        </a:rPr>
                        <a:t>16,345</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rtl="0" fontAlgn="ctr"/>
                      <a:r>
                        <a:rPr lang="en-US" altLang="ja-JP" sz="1200" u="none" strike="noStrike" dirty="0" smtClean="0">
                          <a:effectLst/>
                          <a:latin typeface="Meiryo UI" panose="020B0604030504040204" pitchFamily="50" charset="-128"/>
                          <a:ea typeface="Meiryo UI" panose="020B0604030504040204" pitchFamily="50" charset="-128"/>
                        </a:rPr>
                        <a:t>16,348</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rtl="0" fontAlgn="ctr"/>
                      <a:r>
                        <a:rPr lang="en-US" altLang="ja-JP" sz="1200" u="none" strike="noStrike" dirty="0" smtClean="0">
                          <a:effectLst/>
                          <a:latin typeface="Meiryo UI" panose="020B0604030504040204" pitchFamily="50" charset="-128"/>
                          <a:ea typeface="Meiryo UI" panose="020B0604030504040204" pitchFamily="50" charset="-128"/>
                        </a:rPr>
                        <a:t>16,065</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865890163"/>
                  </a:ext>
                </a:extLst>
              </a:tr>
              <a:tr h="504576">
                <a:tc>
                  <a:txBody>
                    <a:bodyPr/>
                    <a:lstStyle/>
                    <a:p>
                      <a:pPr algn="ctr" rtl="0" fontAlgn="ctr"/>
                      <a:r>
                        <a:rPr lang="ja-JP" altLang="en-US" sz="1050" u="none" strike="noStrike" dirty="0">
                          <a:effectLst/>
                          <a:latin typeface="Meiryo UI" panose="020B0604030504040204" pitchFamily="50" charset="-128"/>
                          <a:ea typeface="Meiryo UI" panose="020B0604030504040204" pitchFamily="50" charset="-128"/>
                        </a:rPr>
                        <a:t>在院</a:t>
                      </a:r>
                      <a:r>
                        <a:rPr lang="ja-JP" altLang="en-US" sz="1050" u="none" strike="noStrike" dirty="0" smtClean="0">
                          <a:effectLst/>
                          <a:latin typeface="Meiryo UI" panose="020B0604030504040204" pitchFamily="50" charset="-128"/>
                          <a:ea typeface="Meiryo UI" panose="020B0604030504040204" pitchFamily="50" charset="-128"/>
                        </a:rPr>
                        <a:t>期間</a:t>
                      </a:r>
                      <a:endParaRPr lang="en-US" altLang="ja-JP" sz="1050" u="none" strike="noStrike" dirty="0" smtClean="0">
                        <a:effectLst/>
                        <a:latin typeface="Meiryo UI" panose="020B0604030504040204" pitchFamily="50" charset="-128"/>
                        <a:ea typeface="Meiryo UI" panose="020B0604030504040204" pitchFamily="50" charset="-128"/>
                      </a:endParaRPr>
                    </a:p>
                    <a:p>
                      <a:pPr algn="ctr" rtl="0" fontAlgn="ctr"/>
                      <a:r>
                        <a:rPr lang="ja-JP" altLang="en-US" sz="1050" u="none" strike="noStrike" dirty="0" smtClean="0">
                          <a:effectLst/>
                          <a:latin typeface="Meiryo UI" panose="020B0604030504040204" pitchFamily="50" charset="-128"/>
                          <a:ea typeface="Meiryo UI" panose="020B0604030504040204" pitchFamily="50" charset="-128"/>
                        </a:rPr>
                        <a:t>１年以上患者</a:t>
                      </a:r>
                      <a:endParaRPr lang="en-US" altLang="ja-JP" sz="1050" u="none" strike="noStrike" dirty="0" smtClean="0">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rtl="0" fontAlgn="ctr"/>
                      <a:r>
                        <a:rPr lang="en-US" altLang="ja-JP" sz="1200" u="none" strike="noStrike" dirty="0" smtClean="0">
                          <a:effectLst/>
                          <a:latin typeface="Meiryo UI" panose="020B0604030504040204" pitchFamily="50" charset="-128"/>
                          <a:ea typeface="Meiryo UI" panose="020B0604030504040204" pitchFamily="50" charset="-128"/>
                        </a:rPr>
                        <a:t>9,823</a:t>
                      </a:r>
                    </a:p>
                    <a:p>
                      <a:pPr algn="ctr" rtl="0" fontAlgn="ctr"/>
                      <a:r>
                        <a:rPr lang="ja-JP" altLang="en-US" sz="1050" u="none" strike="noStrike" dirty="0" smtClean="0">
                          <a:effectLst/>
                          <a:latin typeface="Meiryo UI" panose="020B0604030504040204" pitchFamily="50" charset="-128"/>
                          <a:ea typeface="Meiryo UI" panose="020B0604030504040204" pitchFamily="50" charset="-128"/>
                        </a:rPr>
                        <a:t>（</a:t>
                      </a:r>
                      <a:r>
                        <a:rPr lang="en-US" altLang="ja-JP" sz="1050" u="none" strike="noStrike" dirty="0">
                          <a:effectLst/>
                          <a:latin typeface="Meiryo UI" panose="020B0604030504040204" pitchFamily="50" charset="-128"/>
                          <a:ea typeface="Meiryo UI" panose="020B0604030504040204" pitchFamily="50" charset="-128"/>
                        </a:rPr>
                        <a:t>60.1%</a:t>
                      </a:r>
                      <a:r>
                        <a:rPr lang="ja-JP" altLang="en-US" sz="1050" u="none" strike="noStrike" dirty="0">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rtl="0" fontAlgn="ctr"/>
                      <a:r>
                        <a:rPr lang="en-US" altLang="ja-JP" sz="1200" u="none" strike="noStrike" dirty="0" smtClean="0">
                          <a:effectLst/>
                          <a:latin typeface="Meiryo UI" panose="020B0604030504040204" pitchFamily="50" charset="-128"/>
                          <a:ea typeface="Meiryo UI" panose="020B0604030504040204" pitchFamily="50" charset="-128"/>
                        </a:rPr>
                        <a:t>9,465</a:t>
                      </a:r>
                    </a:p>
                    <a:p>
                      <a:pPr algn="ctr" rtl="0" fontAlgn="ctr"/>
                      <a:r>
                        <a:rPr lang="ja-JP" altLang="en-US" sz="1050" u="none" strike="noStrike" dirty="0" smtClean="0">
                          <a:effectLst/>
                          <a:latin typeface="Meiryo UI" panose="020B0604030504040204" pitchFamily="50" charset="-128"/>
                          <a:ea typeface="Meiryo UI" panose="020B0604030504040204" pitchFamily="50" charset="-128"/>
                        </a:rPr>
                        <a:t>（</a:t>
                      </a:r>
                      <a:r>
                        <a:rPr lang="en-US" altLang="ja-JP" sz="1050" u="none" strike="noStrike" dirty="0">
                          <a:effectLst/>
                          <a:latin typeface="Meiryo UI" panose="020B0604030504040204" pitchFamily="50" charset="-128"/>
                          <a:ea typeface="Meiryo UI" panose="020B0604030504040204" pitchFamily="50" charset="-128"/>
                        </a:rPr>
                        <a:t>57.9%</a:t>
                      </a:r>
                      <a:r>
                        <a:rPr lang="ja-JP" altLang="en-US" sz="1050" u="none" strike="noStrike" dirty="0">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rtl="0" fontAlgn="ctr"/>
                      <a:r>
                        <a:rPr lang="en-US" altLang="ja-JP" sz="1200" u="none" strike="noStrike" dirty="0" smtClean="0">
                          <a:effectLst/>
                          <a:latin typeface="Meiryo UI" panose="020B0604030504040204" pitchFamily="50" charset="-128"/>
                          <a:ea typeface="Meiryo UI" panose="020B0604030504040204" pitchFamily="50" charset="-128"/>
                        </a:rPr>
                        <a:t>9,198</a:t>
                      </a:r>
                    </a:p>
                    <a:p>
                      <a:pPr algn="ctr" rtl="0" fontAlgn="ctr"/>
                      <a:r>
                        <a:rPr lang="ja-JP" altLang="en-US" sz="1050" u="none" strike="noStrike" dirty="0" smtClean="0">
                          <a:effectLst/>
                          <a:latin typeface="Meiryo UI" panose="020B0604030504040204" pitchFamily="50" charset="-128"/>
                          <a:ea typeface="Meiryo UI" panose="020B0604030504040204" pitchFamily="50" charset="-128"/>
                        </a:rPr>
                        <a:t>（</a:t>
                      </a:r>
                      <a:r>
                        <a:rPr lang="en-US" altLang="ja-JP" sz="1050" u="none" strike="noStrike" dirty="0">
                          <a:effectLst/>
                          <a:latin typeface="Meiryo UI" panose="020B0604030504040204" pitchFamily="50" charset="-128"/>
                          <a:ea typeface="Meiryo UI" panose="020B0604030504040204" pitchFamily="50" charset="-128"/>
                        </a:rPr>
                        <a:t>57.3</a:t>
                      </a:r>
                      <a:r>
                        <a:rPr lang="ja-JP" altLang="en-US" sz="1050" u="none" strike="noStrike" dirty="0">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326581162"/>
                  </a:ext>
                </a:extLst>
              </a:tr>
              <a:tr h="725279">
                <a:tc>
                  <a:txBody>
                    <a:bodyPr/>
                    <a:lstStyle/>
                    <a:p>
                      <a:pPr algn="ctr" rtl="0" fontAlgn="ctr"/>
                      <a:r>
                        <a:rPr lang="ja-JP" altLang="en-US" sz="1050" u="none" strike="noStrike" dirty="0" smtClean="0">
                          <a:effectLst/>
                          <a:latin typeface="Meiryo UI" panose="020B0604030504040204" pitchFamily="50" charset="-128"/>
                          <a:ea typeface="Meiryo UI" panose="020B0604030504040204" pitchFamily="50" charset="-128"/>
                        </a:rPr>
                        <a:t>在院期間</a:t>
                      </a:r>
                      <a:endParaRPr lang="en-US" altLang="ja-JP" sz="1050" u="none" strike="noStrike" dirty="0" smtClean="0">
                        <a:effectLst/>
                        <a:latin typeface="Meiryo UI" panose="020B0604030504040204" pitchFamily="50" charset="-128"/>
                        <a:ea typeface="Meiryo UI" panose="020B0604030504040204" pitchFamily="50" charset="-128"/>
                      </a:endParaRPr>
                    </a:p>
                    <a:p>
                      <a:pPr algn="ctr" rtl="0" fontAlgn="ctr"/>
                      <a:r>
                        <a:rPr lang="ja-JP" altLang="en-US" sz="1050" u="none" strike="noStrike" dirty="0" smtClean="0">
                          <a:effectLst/>
                          <a:latin typeface="Meiryo UI" panose="020B0604030504040204" pitchFamily="50" charset="-128"/>
                          <a:ea typeface="Meiryo UI" panose="020B0604030504040204" pitchFamily="50" charset="-128"/>
                        </a:rPr>
                        <a:t>１年以上寛解・</a:t>
                      </a:r>
                      <a:endParaRPr lang="en-US" altLang="ja-JP" sz="1050" u="none" strike="noStrike" dirty="0" smtClean="0">
                        <a:effectLst/>
                        <a:latin typeface="Meiryo UI" panose="020B0604030504040204" pitchFamily="50" charset="-128"/>
                        <a:ea typeface="Meiryo UI" panose="020B0604030504040204" pitchFamily="50" charset="-128"/>
                      </a:endParaRPr>
                    </a:p>
                    <a:p>
                      <a:pPr algn="ctr" rtl="0" fontAlgn="ctr"/>
                      <a:r>
                        <a:rPr lang="ja-JP" altLang="en-US" sz="1050" u="none" strike="noStrike" dirty="0" smtClean="0">
                          <a:effectLst/>
                          <a:latin typeface="Meiryo UI" panose="020B0604030504040204" pitchFamily="50" charset="-128"/>
                          <a:ea typeface="Meiryo UI" panose="020B0604030504040204" pitchFamily="50" charset="-128"/>
                        </a:rPr>
                        <a:t>院内</a:t>
                      </a:r>
                      <a:r>
                        <a:rPr lang="ja-JP" altLang="en-US" sz="1050" u="none" strike="noStrike" dirty="0">
                          <a:effectLst/>
                          <a:latin typeface="Meiryo UI" panose="020B0604030504040204" pitchFamily="50" charset="-128"/>
                          <a:ea typeface="Meiryo UI" panose="020B0604030504040204" pitchFamily="50" charset="-128"/>
                        </a:rPr>
                        <a:t>寛解</a:t>
                      </a:r>
                      <a:r>
                        <a:rPr lang="ja-JP" altLang="en-US" sz="1050" u="none" strike="noStrike" dirty="0" smtClean="0">
                          <a:effectLst/>
                          <a:latin typeface="Meiryo UI" panose="020B0604030504040204" pitchFamily="50" charset="-128"/>
                          <a:ea typeface="Meiryo UI" panose="020B0604030504040204" pitchFamily="50" charset="-128"/>
                        </a:rPr>
                        <a:t>患者</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rtl="0" fontAlgn="ctr"/>
                      <a:r>
                        <a:rPr lang="en-US" altLang="ja-JP" sz="1400" b="1" u="none" strike="noStrike" dirty="0" smtClean="0">
                          <a:effectLst/>
                          <a:latin typeface="Meiryo UI" panose="020B0604030504040204" pitchFamily="50" charset="-128"/>
                          <a:ea typeface="Meiryo UI" panose="020B0604030504040204" pitchFamily="50" charset="-128"/>
                        </a:rPr>
                        <a:t>730</a:t>
                      </a:r>
                    </a:p>
                    <a:p>
                      <a:pPr algn="ctr" rtl="0" fontAlgn="ctr"/>
                      <a:r>
                        <a:rPr lang="ja-JP" altLang="en-US" sz="1050" u="none" strike="noStrike" dirty="0" smtClean="0">
                          <a:effectLst/>
                          <a:latin typeface="Meiryo UI" panose="020B0604030504040204" pitchFamily="50" charset="-128"/>
                          <a:ea typeface="Meiryo UI" panose="020B0604030504040204" pitchFamily="50" charset="-128"/>
                        </a:rPr>
                        <a:t>（</a:t>
                      </a:r>
                      <a:r>
                        <a:rPr lang="en-US" altLang="ja-JP" sz="1050" u="none" strike="noStrike" dirty="0">
                          <a:effectLst/>
                          <a:latin typeface="Meiryo UI" panose="020B0604030504040204" pitchFamily="50" charset="-128"/>
                          <a:ea typeface="Meiryo UI" panose="020B0604030504040204" pitchFamily="50" charset="-128"/>
                        </a:rPr>
                        <a:t>4.5%</a:t>
                      </a:r>
                      <a:r>
                        <a:rPr lang="ja-JP" altLang="en-US" sz="1050" u="none" strike="noStrike" dirty="0">
                          <a:effectLst/>
                          <a:latin typeface="Meiryo UI" panose="020B0604030504040204" pitchFamily="50" charset="-128"/>
                          <a:ea typeface="Meiryo UI" panose="020B0604030504040204" pitchFamily="50" charset="-128"/>
                        </a:rPr>
                        <a:t>）</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rtl="0" fontAlgn="ctr"/>
                      <a:r>
                        <a:rPr lang="en-US" altLang="ja-JP" sz="1200" u="none" strike="noStrike" dirty="0" smtClean="0">
                          <a:effectLst/>
                          <a:latin typeface="Meiryo UI" panose="020B0604030504040204" pitchFamily="50" charset="-128"/>
                          <a:ea typeface="Meiryo UI" panose="020B0604030504040204" pitchFamily="50" charset="-128"/>
                        </a:rPr>
                        <a:t>629</a:t>
                      </a:r>
                    </a:p>
                    <a:p>
                      <a:pPr algn="ctr" rtl="0" fontAlgn="ctr"/>
                      <a:r>
                        <a:rPr lang="ja-JP" altLang="en-US" sz="1050" u="none" strike="noStrike" dirty="0" smtClean="0">
                          <a:effectLst/>
                          <a:latin typeface="Meiryo UI" panose="020B0604030504040204" pitchFamily="50" charset="-128"/>
                          <a:ea typeface="Meiryo UI" panose="020B0604030504040204" pitchFamily="50" charset="-128"/>
                        </a:rPr>
                        <a:t>（</a:t>
                      </a:r>
                      <a:r>
                        <a:rPr lang="en-US" altLang="ja-JP" sz="1050" u="none" strike="noStrike" dirty="0">
                          <a:effectLst/>
                          <a:latin typeface="Meiryo UI" panose="020B0604030504040204" pitchFamily="50" charset="-128"/>
                          <a:ea typeface="Meiryo UI" panose="020B0604030504040204" pitchFamily="50" charset="-128"/>
                        </a:rPr>
                        <a:t>3.8%</a:t>
                      </a:r>
                      <a:r>
                        <a:rPr lang="ja-JP" altLang="en-US" sz="1050" u="none" strike="noStrike" dirty="0">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rtl="0" fontAlgn="ctr"/>
                      <a:r>
                        <a:rPr lang="en-US" altLang="ja-JP" sz="1200" u="none" strike="noStrike" dirty="0" smtClean="0">
                          <a:effectLst/>
                          <a:latin typeface="Meiryo UI" panose="020B0604030504040204" pitchFamily="50" charset="-128"/>
                          <a:ea typeface="Meiryo UI" panose="020B0604030504040204" pitchFamily="50" charset="-128"/>
                        </a:rPr>
                        <a:t>545</a:t>
                      </a:r>
                    </a:p>
                    <a:p>
                      <a:pPr algn="ctr" rtl="0" fontAlgn="ctr"/>
                      <a:r>
                        <a:rPr lang="ja-JP" altLang="en-US" sz="1050" u="none" strike="noStrike" dirty="0" smtClean="0">
                          <a:effectLst/>
                          <a:latin typeface="Meiryo UI" panose="020B0604030504040204" pitchFamily="50" charset="-128"/>
                          <a:ea typeface="Meiryo UI" panose="020B0604030504040204" pitchFamily="50" charset="-128"/>
                        </a:rPr>
                        <a:t>（</a:t>
                      </a:r>
                      <a:r>
                        <a:rPr lang="en-US" altLang="ja-JP" sz="1050" u="none" strike="noStrike" dirty="0">
                          <a:effectLst/>
                          <a:latin typeface="Meiryo UI" panose="020B0604030504040204" pitchFamily="50" charset="-128"/>
                          <a:ea typeface="Meiryo UI" panose="020B0604030504040204" pitchFamily="50" charset="-128"/>
                        </a:rPr>
                        <a:t>3.4</a:t>
                      </a:r>
                      <a:r>
                        <a:rPr lang="ja-JP" altLang="en-US" sz="1050" u="none" strike="noStrike" dirty="0">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2525594035"/>
                  </a:ext>
                </a:extLst>
              </a:tr>
            </a:tbl>
          </a:graphicData>
        </a:graphic>
      </p:graphicFrame>
      <p:sp>
        <p:nvSpPr>
          <p:cNvPr id="39" name="正方形/長方形 38"/>
          <p:cNvSpPr/>
          <p:nvPr/>
        </p:nvSpPr>
        <p:spPr>
          <a:xfrm>
            <a:off x="11581792" y="5839526"/>
            <a:ext cx="1404000" cy="395984"/>
          </a:xfrm>
          <a:prstGeom prst="rect">
            <a:avLst/>
          </a:prstGeom>
          <a:no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lIns="91427" tIns="45714" rIns="91427" bIns="45714" rtlCol="0" anchor="ctr"/>
          <a:lstStyle/>
          <a:p>
            <a:pPr marL="173038" lvl="0" indent="-173038"/>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（単位：人）</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4165783" y="5816353"/>
            <a:ext cx="1404000" cy="449295"/>
          </a:xfrm>
          <a:prstGeom prst="rect">
            <a:avLst/>
          </a:prstGeom>
          <a:no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lIns="91427" tIns="45714" rIns="91427" bIns="45714" rtlCol="0" anchor="ctr"/>
          <a:lstStyle/>
          <a:p>
            <a:pPr marL="173038" lvl="0" indent="-173038"/>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（単位：人）</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6" name="グループ化 15"/>
          <p:cNvGrpSpPr/>
          <p:nvPr/>
        </p:nvGrpSpPr>
        <p:grpSpPr>
          <a:xfrm>
            <a:off x="601578" y="3367108"/>
            <a:ext cx="4235924" cy="1982960"/>
            <a:chOff x="601578" y="3367108"/>
            <a:chExt cx="4235924" cy="1982960"/>
          </a:xfrm>
        </p:grpSpPr>
        <p:sp>
          <p:nvSpPr>
            <p:cNvPr id="9" name="角丸四角形 8"/>
            <p:cNvSpPr/>
            <p:nvPr/>
          </p:nvSpPr>
          <p:spPr>
            <a:xfrm>
              <a:off x="601578" y="3395914"/>
              <a:ext cx="1908000" cy="576000"/>
            </a:xfrm>
            <a:prstGeom prst="roundRect">
              <a:avLst>
                <a:gd name="adj" fmla="val 43350"/>
              </a:avLst>
            </a:prstGeom>
            <a:ln w="38100" cmpd="db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latin typeface="ＭＳ ゴシック" panose="020B0609070205080204" pitchFamily="49" charset="-128"/>
                  <a:ea typeface="ＭＳ ゴシック" panose="020B0609070205080204" pitchFamily="49" charset="-128"/>
                </a:rPr>
                <a:t>地域精神医療体制整備</a:t>
              </a:r>
              <a:endParaRPr kumimoji="1" lang="en-US" altLang="ja-JP" sz="1200" dirty="0" smtClean="0">
                <a:latin typeface="ＭＳ ゴシック" panose="020B0609070205080204" pitchFamily="49" charset="-128"/>
                <a:ea typeface="ＭＳ ゴシック" panose="020B0609070205080204" pitchFamily="49" charset="-128"/>
              </a:endParaRPr>
            </a:p>
            <a:p>
              <a:pPr algn="ctr"/>
              <a:r>
                <a:rPr kumimoji="1" lang="ja-JP" altLang="en-US" sz="1200" dirty="0" smtClean="0">
                  <a:latin typeface="ＭＳ ゴシック" panose="020B0609070205080204" pitchFamily="49" charset="-128"/>
                  <a:ea typeface="ＭＳ ゴシック" panose="020B0609070205080204" pitchFamily="49" charset="-128"/>
                </a:rPr>
                <a:t>広域コーディネーター</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10" name="直方体 9"/>
            <p:cNvSpPr/>
            <p:nvPr/>
          </p:nvSpPr>
          <p:spPr>
            <a:xfrm>
              <a:off x="1411646" y="4201840"/>
              <a:ext cx="1116000" cy="504000"/>
            </a:xfrm>
            <a:prstGeom prst="cube">
              <a:avLst>
                <a:gd name="adj" fmla="val 5986"/>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latin typeface="ＭＳ ゴシック" panose="020B0609070205080204" pitchFamily="49" charset="-128"/>
                  <a:ea typeface="ＭＳ ゴシック" panose="020B0609070205080204" pitchFamily="49" charset="-128"/>
                </a:rPr>
                <a:t>保健所</a:t>
              </a:r>
              <a:endParaRPr kumimoji="1" lang="en-US" altLang="ja-JP" sz="1200" dirty="0" smtClean="0">
                <a:latin typeface="ＭＳ ゴシック" panose="020B0609070205080204" pitchFamily="49" charset="-128"/>
                <a:ea typeface="ＭＳ ゴシック" panose="020B0609070205080204" pitchFamily="49" charset="-128"/>
              </a:endParaRPr>
            </a:p>
            <a:p>
              <a:pPr algn="ctr"/>
              <a:r>
                <a:rPr kumimoji="1" lang="ja-JP" altLang="en-US" sz="1200" dirty="0" smtClean="0">
                  <a:latin typeface="ＭＳ ゴシック" panose="020B0609070205080204" pitchFamily="49" charset="-128"/>
                  <a:ea typeface="ＭＳ ゴシック" panose="020B0609070205080204" pitchFamily="49" charset="-128"/>
                </a:rPr>
                <a:t>こころＣ</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11" name="フローチャート: 書類 10"/>
            <p:cNvSpPr/>
            <p:nvPr/>
          </p:nvSpPr>
          <p:spPr>
            <a:xfrm>
              <a:off x="672171" y="4870349"/>
              <a:ext cx="966760" cy="468000"/>
            </a:xfrm>
            <a:prstGeom prst="flowChartDocumen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latin typeface="ＭＳ ゴシック" panose="020B0609070205080204" pitchFamily="49" charset="-128"/>
                  <a:ea typeface="ＭＳ ゴシック" panose="020B0609070205080204" pitchFamily="49" charset="-128"/>
                </a:rPr>
                <a:t>大阪府</a:t>
              </a:r>
              <a:endParaRPr kumimoji="1" lang="ja-JP" altLang="en-US" sz="1200" dirty="0">
                <a:latin typeface="ＭＳ ゴシック" panose="020B0609070205080204" pitchFamily="49" charset="-128"/>
                <a:ea typeface="ＭＳ ゴシック" panose="020B0609070205080204" pitchFamily="49" charset="-128"/>
              </a:endParaRPr>
            </a:p>
          </p:txBody>
        </p:sp>
        <p:cxnSp>
          <p:nvCxnSpPr>
            <p:cNvPr id="13" name="直線矢印コネクタ 12"/>
            <p:cNvCxnSpPr/>
            <p:nvPr/>
          </p:nvCxnSpPr>
          <p:spPr>
            <a:xfrm>
              <a:off x="1106906" y="4010371"/>
              <a:ext cx="0" cy="86400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706332" y="4257952"/>
              <a:ext cx="509297" cy="253916"/>
            </a:xfrm>
            <a:prstGeom prst="rect">
              <a:avLst/>
            </a:prstGeom>
          </p:spPr>
          <p:txBody>
            <a:bodyPr wrap="square">
              <a:spAutoFit/>
            </a:bodyPr>
            <a:lstStyle/>
            <a:p>
              <a:pPr lvl="0">
                <a:spcAft>
                  <a:spcPts val="1200"/>
                </a:spcAft>
              </a:pPr>
              <a:r>
                <a:rPr lang="ja-JP" altLang="en-US" sz="1050" dirty="0" smtClean="0">
                  <a:latin typeface="ＭＳ ゴシック" panose="020B0609070205080204" pitchFamily="49" charset="-128"/>
                  <a:ea typeface="ＭＳ ゴシック" panose="020B0609070205080204" pitchFamily="49" charset="-128"/>
                  <a:cs typeface="Meiryo UI" panose="020B0604030504040204" pitchFamily="50" charset="-128"/>
                </a:rPr>
                <a:t>雇用</a:t>
              </a:r>
              <a:endParaRPr lang="en-US" altLang="ja-JP" sz="1050" dirty="0">
                <a:latin typeface="ＭＳ ゴシック" panose="020B0609070205080204" pitchFamily="49" charset="-128"/>
                <a:ea typeface="ＭＳ ゴシック" panose="020B0609070205080204" pitchFamily="49" charset="-128"/>
                <a:cs typeface="Meiryo UI" panose="020B0604030504040204" pitchFamily="50" charset="-128"/>
              </a:endParaRPr>
            </a:p>
          </p:txBody>
        </p:sp>
        <p:cxnSp>
          <p:nvCxnSpPr>
            <p:cNvPr id="50" name="直線矢印コネクタ 49"/>
            <p:cNvCxnSpPr/>
            <p:nvPr/>
          </p:nvCxnSpPr>
          <p:spPr>
            <a:xfrm>
              <a:off x="1896985" y="3934174"/>
              <a:ext cx="0" cy="288000"/>
            </a:xfrm>
            <a:prstGeom prst="straightConnector1">
              <a:avLst/>
            </a:prstGeom>
            <a:ln w="41275" cmpd="dbl">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1" name="正方形/長方形 50"/>
            <p:cNvSpPr/>
            <p:nvPr/>
          </p:nvSpPr>
          <p:spPr>
            <a:xfrm>
              <a:off x="2013763" y="3977217"/>
              <a:ext cx="509297" cy="253916"/>
            </a:xfrm>
            <a:prstGeom prst="rect">
              <a:avLst/>
            </a:prstGeom>
          </p:spPr>
          <p:txBody>
            <a:bodyPr wrap="square">
              <a:spAutoFit/>
            </a:bodyPr>
            <a:lstStyle/>
            <a:p>
              <a:pPr lvl="0">
                <a:spcAft>
                  <a:spcPts val="1200"/>
                </a:spcAft>
              </a:pPr>
              <a:r>
                <a:rPr lang="ja-JP" altLang="en-US" sz="1050" dirty="0" smtClean="0">
                  <a:latin typeface="ＭＳ ゴシック" panose="020B0609070205080204" pitchFamily="49" charset="-128"/>
                  <a:ea typeface="ＭＳ ゴシック" panose="020B0609070205080204" pitchFamily="49" charset="-128"/>
                  <a:cs typeface="Meiryo UI" panose="020B0604030504040204" pitchFamily="50" charset="-128"/>
                </a:rPr>
                <a:t>連携</a:t>
              </a:r>
              <a:endParaRPr lang="en-US" altLang="ja-JP" sz="1050" dirty="0">
                <a:latin typeface="ＭＳ ゴシック" panose="020B0609070205080204" pitchFamily="49" charset="-128"/>
                <a:ea typeface="ＭＳ ゴシック" panose="020B0609070205080204" pitchFamily="49" charset="-128"/>
                <a:cs typeface="Meiryo UI" panose="020B0604030504040204" pitchFamily="50" charset="-128"/>
              </a:endParaRPr>
            </a:p>
          </p:txBody>
        </p:sp>
        <p:sp>
          <p:nvSpPr>
            <p:cNvPr id="15" name="右矢印 14"/>
            <p:cNvSpPr/>
            <p:nvPr/>
          </p:nvSpPr>
          <p:spPr>
            <a:xfrm>
              <a:off x="2595252" y="3456067"/>
              <a:ext cx="900000" cy="428902"/>
            </a:xfrm>
            <a:prstGeom prst="rightArrow">
              <a:avLst>
                <a:gd name="adj1" fmla="val 66831"/>
                <a:gd name="adj2" fmla="val 50000"/>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smtClean="0">
                  <a:latin typeface="ＭＳ ゴシック" panose="020B0609070205080204" pitchFamily="49" charset="-128"/>
                  <a:ea typeface="ＭＳ ゴシック" panose="020B0609070205080204" pitchFamily="49" charset="-128"/>
                </a:rPr>
                <a:t>働きかけ</a:t>
              </a:r>
              <a:endParaRPr kumimoji="1" lang="ja-JP" altLang="en-US" sz="1100" dirty="0">
                <a:latin typeface="ＭＳ ゴシック" panose="020B0609070205080204" pitchFamily="49" charset="-128"/>
                <a:ea typeface="ＭＳ ゴシック" panose="020B0609070205080204" pitchFamily="49" charset="-128"/>
              </a:endParaRPr>
            </a:p>
          </p:txBody>
        </p:sp>
        <p:sp>
          <p:nvSpPr>
            <p:cNvPr id="53" name="直方体 52"/>
            <p:cNvSpPr/>
            <p:nvPr/>
          </p:nvSpPr>
          <p:spPr>
            <a:xfrm>
              <a:off x="3614204" y="3367108"/>
              <a:ext cx="1008000" cy="648000"/>
            </a:xfrm>
            <a:prstGeom prst="cube">
              <a:avLst>
                <a:gd name="adj" fmla="val 5986"/>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latin typeface="ＭＳ ゴシック" panose="020B0609070205080204" pitchFamily="49" charset="-128"/>
                  <a:ea typeface="ＭＳ ゴシック" panose="020B0609070205080204" pitchFamily="49" charset="-128"/>
                </a:rPr>
                <a:t>精神科病院</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56" name="片側の 2 つの角を丸めた四角形 55"/>
            <p:cNvSpPr>
              <a:spLocks noChangeArrowheads="1"/>
            </p:cNvSpPr>
            <p:nvPr/>
          </p:nvSpPr>
          <p:spPr bwMode="auto">
            <a:xfrm>
              <a:off x="3233342" y="4909969"/>
              <a:ext cx="1512000" cy="324000"/>
            </a:xfrm>
            <a:prstGeom prst="round2SameRect">
              <a:avLst>
                <a:gd name="adj1" fmla="val 50000"/>
                <a:gd name="adj2" fmla="val 0"/>
              </a:avLst>
            </a:prstGeom>
            <a:solidFill>
              <a:srgbClr val="FFFFFF"/>
            </a:solidFill>
            <a:ln w="9525">
              <a:solidFill>
                <a:srgbClr val="000000"/>
              </a:solidFill>
              <a:miter lim="800000"/>
              <a:headEnd/>
              <a:tailEnd/>
            </a:ln>
            <a:effectLst/>
          </p:spPr>
          <p:txBody>
            <a:bodyPr rot="0" vert="horz" wrap="square" lIns="0" tIns="0" rIns="0" bIns="0" anchor="ctr" anchorCtr="0" upright="1">
              <a:noAutofit/>
            </a:bodyPr>
            <a:lstStyle/>
            <a:p>
              <a:pPr algn="ctr">
                <a:spcAft>
                  <a:spcPts val="0"/>
                </a:spcAft>
              </a:pP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大阪精神科病院協会</a:t>
              </a:r>
            </a:p>
          </p:txBody>
        </p:sp>
        <p:cxnSp>
          <p:nvCxnSpPr>
            <p:cNvPr id="57" name="直線矢印コネクタ 56"/>
            <p:cNvCxnSpPr/>
            <p:nvPr/>
          </p:nvCxnSpPr>
          <p:spPr>
            <a:xfrm rot="16200000" flipH="1">
              <a:off x="2421464" y="4300028"/>
              <a:ext cx="0" cy="1548000"/>
            </a:xfrm>
            <a:prstGeom prst="straightConnector1">
              <a:avLst/>
            </a:prstGeom>
            <a:ln w="38100">
              <a:headEnd type="none"/>
              <a:tailEnd type="triangle"/>
            </a:ln>
          </p:spPr>
          <p:style>
            <a:lnRef idx="1">
              <a:schemeClr val="accent1"/>
            </a:lnRef>
            <a:fillRef idx="0">
              <a:schemeClr val="accent1"/>
            </a:fillRef>
            <a:effectRef idx="0">
              <a:schemeClr val="accent1"/>
            </a:effectRef>
            <a:fontRef idx="minor">
              <a:schemeClr val="tx1"/>
            </a:fontRef>
          </p:style>
        </p:cxnSp>
        <p:sp>
          <p:nvSpPr>
            <p:cNvPr id="58" name="正方形/長方形 57"/>
            <p:cNvSpPr/>
            <p:nvPr/>
          </p:nvSpPr>
          <p:spPr>
            <a:xfrm>
              <a:off x="2194233" y="5096152"/>
              <a:ext cx="509297" cy="253916"/>
            </a:xfrm>
            <a:prstGeom prst="rect">
              <a:avLst/>
            </a:prstGeom>
          </p:spPr>
          <p:txBody>
            <a:bodyPr wrap="square">
              <a:spAutoFit/>
            </a:bodyPr>
            <a:lstStyle/>
            <a:p>
              <a:pPr lvl="0">
                <a:spcAft>
                  <a:spcPts val="1200"/>
                </a:spcAft>
              </a:pPr>
              <a:r>
                <a:rPr lang="ja-JP" altLang="en-US" sz="1050" dirty="0" smtClean="0">
                  <a:latin typeface="ＭＳ ゴシック" panose="020B0609070205080204" pitchFamily="49" charset="-128"/>
                  <a:ea typeface="ＭＳ ゴシック" panose="020B0609070205080204" pitchFamily="49" charset="-128"/>
                  <a:cs typeface="Meiryo UI" panose="020B0604030504040204" pitchFamily="50" charset="-128"/>
                </a:rPr>
                <a:t>委託</a:t>
              </a:r>
              <a:endParaRPr lang="en-US" altLang="ja-JP" sz="1050" dirty="0">
                <a:latin typeface="ＭＳ ゴシック" panose="020B0609070205080204" pitchFamily="49" charset="-128"/>
                <a:ea typeface="ＭＳ ゴシック" panose="020B0609070205080204" pitchFamily="49" charset="-128"/>
                <a:cs typeface="Meiryo UI" panose="020B0604030504040204" pitchFamily="50" charset="-128"/>
              </a:endParaRPr>
            </a:p>
          </p:txBody>
        </p:sp>
        <p:cxnSp>
          <p:nvCxnSpPr>
            <p:cNvPr id="59" name="直線矢印コネクタ 58"/>
            <p:cNvCxnSpPr/>
            <p:nvPr/>
          </p:nvCxnSpPr>
          <p:spPr>
            <a:xfrm flipV="1">
              <a:off x="4074826" y="4020456"/>
              <a:ext cx="0" cy="864000"/>
            </a:xfrm>
            <a:prstGeom prst="straightConnector1">
              <a:avLst/>
            </a:prstGeom>
            <a:ln w="38100">
              <a:solidFill>
                <a:srgbClr val="92D050"/>
              </a:solidFill>
              <a:prstDash val="sysDot"/>
              <a:headEnd type="none" w="med" len="sm"/>
              <a:tailEnd type="triangle" w="med" len="sm"/>
            </a:ln>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4081502" y="4343144"/>
              <a:ext cx="756000" cy="415498"/>
            </a:xfrm>
            <a:prstGeom prst="rect">
              <a:avLst/>
            </a:prstGeom>
          </p:spPr>
          <p:txBody>
            <a:bodyPr wrap="square">
              <a:spAutoFit/>
            </a:bodyPr>
            <a:lstStyle/>
            <a:p>
              <a:pPr lvl="0">
                <a:spcAft>
                  <a:spcPts val="1200"/>
                </a:spcAft>
              </a:pPr>
              <a:r>
                <a:rPr lang="ja-JP" altLang="en-US" sz="1050" dirty="0" smtClean="0">
                  <a:latin typeface="ＭＳ ゴシック" panose="020B0609070205080204" pitchFamily="49" charset="-128"/>
                  <a:ea typeface="ＭＳ ゴシック" panose="020B0609070205080204" pitchFamily="49" charset="-128"/>
                  <a:cs typeface="Meiryo UI" panose="020B0604030504040204" pitchFamily="50" charset="-128"/>
                </a:rPr>
                <a:t>研修実施</a:t>
              </a:r>
              <a:endParaRPr lang="en-US" altLang="ja-JP" sz="1050" dirty="0">
                <a:latin typeface="ＭＳ ゴシック" panose="020B0609070205080204" pitchFamily="49" charset="-128"/>
                <a:ea typeface="ＭＳ ゴシック" panose="020B0609070205080204" pitchFamily="49" charset="-128"/>
                <a:cs typeface="Meiryo UI" panose="020B0604030504040204" pitchFamily="50" charset="-128"/>
              </a:endParaRPr>
            </a:p>
          </p:txBody>
        </p:sp>
      </p:grpSp>
      <p:grpSp>
        <p:nvGrpSpPr>
          <p:cNvPr id="17" name="グループ化 16"/>
          <p:cNvGrpSpPr/>
          <p:nvPr/>
        </p:nvGrpSpPr>
        <p:grpSpPr>
          <a:xfrm>
            <a:off x="8505240" y="3177412"/>
            <a:ext cx="4238813" cy="2206902"/>
            <a:chOff x="8505240" y="3177412"/>
            <a:chExt cx="4238813" cy="2206902"/>
          </a:xfrm>
        </p:grpSpPr>
        <p:sp>
          <p:nvSpPr>
            <p:cNvPr id="76" name="正方形/長方形 75"/>
            <p:cNvSpPr/>
            <p:nvPr/>
          </p:nvSpPr>
          <p:spPr>
            <a:xfrm>
              <a:off x="11988053" y="4110563"/>
              <a:ext cx="756000" cy="415498"/>
            </a:xfrm>
            <a:prstGeom prst="rect">
              <a:avLst/>
            </a:prstGeom>
          </p:spPr>
          <p:txBody>
            <a:bodyPr wrap="square">
              <a:spAutoFit/>
            </a:bodyPr>
            <a:lstStyle/>
            <a:p>
              <a:pPr lvl="0">
                <a:spcAft>
                  <a:spcPts val="1200"/>
                </a:spcAft>
              </a:pPr>
              <a:r>
                <a:rPr lang="ja-JP" altLang="en-US" sz="1050" dirty="0">
                  <a:latin typeface="ＭＳ ゴシック" panose="020B0609070205080204" pitchFamily="49" charset="-128"/>
                  <a:ea typeface="ＭＳ ゴシック" panose="020B0609070205080204" pitchFamily="49" charset="-128"/>
                  <a:cs typeface="Meiryo UI" panose="020B0604030504040204" pitchFamily="50" charset="-128"/>
                </a:rPr>
                <a:t>市町村</a:t>
              </a:r>
              <a:r>
                <a:rPr lang="ja-JP" altLang="en-US" sz="1050" dirty="0" smtClean="0">
                  <a:latin typeface="ＭＳ ゴシック" panose="020B0609070205080204" pitchFamily="49" charset="-128"/>
                  <a:ea typeface="ＭＳ ゴシック" panose="020B0609070205080204" pitchFamily="49" charset="-128"/>
                  <a:cs typeface="Meiryo UI" panose="020B0604030504040204" pitchFamily="50" charset="-128"/>
                </a:rPr>
                <a:t>につなぐ</a:t>
              </a:r>
              <a:endParaRPr lang="en-US" altLang="ja-JP" sz="1050" dirty="0">
                <a:latin typeface="ＭＳ ゴシック" panose="020B0609070205080204" pitchFamily="49" charset="-128"/>
                <a:ea typeface="ＭＳ ゴシック" panose="020B0609070205080204" pitchFamily="49" charset="-128"/>
                <a:cs typeface="Meiryo UI" panose="020B0604030504040204" pitchFamily="50" charset="-128"/>
              </a:endParaRPr>
            </a:p>
          </p:txBody>
        </p:sp>
        <p:sp>
          <p:nvSpPr>
            <p:cNvPr id="63" name="角丸四角形 62"/>
            <p:cNvSpPr/>
            <p:nvPr/>
          </p:nvSpPr>
          <p:spPr>
            <a:xfrm>
              <a:off x="8505240" y="3230278"/>
              <a:ext cx="1908000" cy="576000"/>
            </a:xfrm>
            <a:prstGeom prst="roundRect">
              <a:avLst>
                <a:gd name="adj" fmla="val 43350"/>
              </a:avLst>
            </a:prstGeom>
            <a:ln w="38100" cmpd="db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latin typeface="ＭＳ ゴシック" panose="020B0609070205080204" pitchFamily="49" charset="-128"/>
                  <a:ea typeface="ＭＳ ゴシック" panose="020B0609070205080204" pitchFamily="49" charset="-128"/>
                </a:rPr>
                <a:t>地域精神医療体制整備</a:t>
              </a:r>
              <a:endParaRPr kumimoji="1" lang="en-US" altLang="ja-JP" sz="1200" dirty="0" smtClean="0">
                <a:latin typeface="ＭＳ ゴシック" panose="020B0609070205080204" pitchFamily="49" charset="-128"/>
                <a:ea typeface="ＭＳ ゴシック" panose="020B0609070205080204" pitchFamily="49" charset="-128"/>
              </a:endParaRPr>
            </a:p>
            <a:p>
              <a:pPr algn="ctr"/>
              <a:r>
                <a:rPr kumimoji="1" lang="ja-JP" altLang="en-US" sz="1200" dirty="0" smtClean="0">
                  <a:latin typeface="ＭＳ ゴシック" panose="020B0609070205080204" pitchFamily="49" charset="-128"/>
                  <a:ea typeface="ＭＳ ゴシック" panose="020B0609070205080204" pitchFamily="49" charset="-128"/>
                </a:rPr>
                <a:t>広域コーディネーター</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64" name="直方体 63"/>
            <p:cNvSpPr/>
            <p:nvPr/>
          </p:nvSpPr>
          <p:spPr>
            <a:xfrm>
              <a:off x="9315308" y="4036204"/>
              <a:ext cx="1116000" cy="504000"/>
            </a:xfrm>
            <a:prstGeom prst="cube">
              <a:avLst>
                <a:gd name="adj" fmla="val 5986"/>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latin typeface="ＭＳ ゴシック" panose="020B0609070205080204" pitchFamily="49" charset="-128"/>
                  <a:ea typeface="ＭＳ ゴシック" panose="020B0609070205080204" pitchFamily="49" charset="-128"/>
                </a:rPr>
                <a:t>保健所</a:t>
              </a:r>
              <a:endParaRPr kumimoji="1" lang="en-US" altLang="ja-JP" sz="1200" dirty="0" smtClean="0">
                <a:latin typeface="ＭＳ ゴシック" panose="020B0609070205080204" pitchFamily="49" charset="-128"/>
                <a:ea typeface="ＭＳ ゴシック" panose="020B0609070205080204" pitchFamily="49" charset="-128"/>
              </a:endParaRPr>
            </a:p>
            <a:p>
              <a:pPr algn="ctr"/>
              <a:r>
                <a:rPr kumimoji="1" lang="ja-JP" altLang="en-US" sz="1200" dirty="0" smtClean="0">
                  <a:latin typeface="ＭＳ ゴシック" panose="020B0609070205080204" pitchFamily="49" charset="-128"/>
                  <a:ea typeface="ＭＳ ゴシック" panose="020B0609070205080204" pitchFamily="49" charset="-128"/>
                </a:rPr>
                <a:t>こころＣ</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65" name="フローチャート: 書類 64"/>
            <p:cNvSpPr/>
            <p:nvPr/>
          </p:nvSpPr>
          <p:spPr>
            <a:xfrm>
              <a:off x="8575833" y="4704713"/>
              <a:ext cx="966760" cy="468000"/>
            </a:xfrm>
            <a:prstGeom prst="flowChartDocumen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latin typeface="ＭＳ ゴシック" panose="020B0609070205080204" pitchFamily="49" charset="-128"/>
                  <a:ea typeface="ＭＳ ゴシック" panose="020B0609070205080204" pitchFamily="49" charset="-128"/>
                </a:rPr>
                <a:t>大阪府</a:t>
              </a:r>
              <a:endParaRPr kumimoji="1" lang="ja-JP" altLang="en-US" sz="1200" dirty="0">
                <a:latin typeface="ＭＳ ゴシック" panose="020B0609070205080204" pitchFamily="49" charset="-128"/>
                <a:ea typeface="ＭＳ ゴシック" panose="020B0609070205080204" pitchFamily="49" charset="-128"/>
              </a:endParaRPr>
            </a:p>
          </p:txBody>
        </p:sp>
        <p:cxnSp>
          <p:nvCxnSpPr>
            <p:cNvPr id="66" name="直線矢印コネクタ 65"/>
            <p:cNvCxnSpPr/>
            <p:nvPr/>
          </p:nvCxnSpPr>
          <p:spPr>
            <a:xfrm>
              <a:off x="9010568" y="3844735"/>
              <a:ext cx="0" cy="86400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sp>
          <p:nvSpPr>
            <p:cNvPr id="67" name="正方形/長方形 66"/>
            <p:cNvSpPr/>
            <p:nvPr/>
          </p:nvSpPr>
          <p:spPr>
            <a:xfrm>
              <a:off x="8609994" y="4092316"/>
              <a:ext cx="509297" cy="253916"/>
            </a:xfrm>
            <a:prstGeom prst="rect">
              <a:avLst/>
            </a:prstGeom>
          </p:spPr>
          <p:txBody>
            <a:bodyPr wrap="square">
              <a:spAutoFit/>
            </a:bodyPr>
            <a:lstStyle/>
            <a:p>
              <a:pPr lvl="0">
                <a:spcAft>
                  <a:spcPts val="1200"/>
                </a:spcAft>
              </a:pPr>
              <a:r>
                <a:rPr lang="ja-JP" altLang="en-US" sz="1050" dirty="0" smtClean="0">
                  <a:latin typeface="ＭＳ ゴシック" panose="020B0609070205080204" pitchFamily="49" charset="-128"/>
                  <a:ea typeface="ＭＳ ゴシック" panose="020B0609070205080204" pitchFamily="49" charset="-128"/>
                  <a:cs typeface="Meiryo UI" panose="020B0604030504040204" pitchFamily="50" charset="-128"/>
                </a:rPr>
                <a:t>雇用</a:t>
              </a:r>
              <a:endParaRPr lang="en-US" altLang="ja-JP" sz="1050" dirty="0">
                <a:latin typeface="ＭＳ ゴシック" panose="020B0609070205080204" pitchFamily="49" charset="-128"/>
                <a:ea typeface="ＭＳ ゴシック" panose="020B0609070205080204" pitchFamily="49" charset="-128"/>
                <a:cs typeface="Meiryo UI" panose="020B0604030504040204" pitchFamily="50" charset="-128"/>
              </a:endParaRPr>
            </a:p>
          </p:txBody>
        </p:sp>
        <p:cxnSp>
          <p:nvCxnSpPr>
            <p:cNvPr id="68" name="直線矢印コネクタ 67"/>
            <p:cNvCxnSpPr/>
            <p:nvPr/>
          </p:nvCxnSpPr>
          <p:spPr>
            <a:xfrm>
              <a:off x="9800647" y="3768538"/>
              <a:ext cx="0" cy="288000"/>
            </a:xfrm>
            <a:prstGeom prst="straightConnector1">
              <a:avLst/>
            </a:prstGeom>
            <a:ln w="41275" cmpd="dbl">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9" name="正方形/長方形 68"/>
            <p:cNvSpPr/>
            <p:nvPr/>
          </p:nvSpPr>
          <p:spPr>
            <a:xfrm>
              <a:off x="9917425" y="3811581"/>
              <a:ext cx="509297" cy="253916"/>
            </a:xfrm>
            <a:prstGeom prst="rect">
              <a:avLst/>
            </a:prstGeom>
          </p:spPr>
          <p:txBody>
            <a:bodyPr wrap="square">
              <a:spAutoFit/>
            </a:bodyPr>
            <a:lstStyle/>
            <a:p>
              <a:pPr lvl="0">
                <a:spcAft>
                  <a:spcPts val="1200"/>
                </a:spcAft>
              </a:pPr>
              <a:r>
                <a:rPr lang="ja-JP" altLang="en-US" sz="1050" dirty="0" smtClean="0">
                  <a:latin typeface="ＭＳ ゴシック" panose="020B0609070205080204" pitchFamily="49" charset="-128"/>
                  <a:ea typeface="ＭＳ ゴシック" panose="020B0609070205080204" pitchFamily="49" charset="-128"/>
                  <a:cs typeface="Meiryo UI" panose="020B0604030504040204" pitchFamily="50" charset="-128"/>
                </a:rPr>
                <a:t>連携</a:t>
              </a:r>
              <a:endParaRPr lang="en-US" altLang="ja-JP" sz="1050" dirty="0">
                <a:latin typeface="ＭＳ ゴシック" panose="020B0609070205080204" pitchFamily="49" charset="-128"/>
                <a:ea typeface="ＭＳ ゴシック" panose="020B0609070205080204" pitchFamily="49" charset="-128"/>
                <a:cs typeface="Meiryo UI" panose="020B0604030504040204" pitchFamily="50" charset="-128"/>
              </a:endParaRPr>
            </a:p>
          </p:txBody>
        </p:sp>
        <p:sp>
          <p:nvSpPr>
            <p:cNvPr id="70" name="右矢印 69"/>
            <p:cNvSpPr/>
            <p:nvPr/>
          </p:nvSpPr>
          <p:spPr>
            <a:xfrm>
              <a:off x="10498914" y="3290437"/>
              <a:ext cx="900000" cy="428902"/>
            </a:xfrm>
            <a:prstGeom prst="rightArrow">
              <a:avLst>
                <a:gd name="adj1" fmla="val 66831"/>
                <a:gd name="adj2" fmla="val 50000"/>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smtClean="0">
                  <a:latin typeface="ＭＳ ゴシック" panose="020B0609070205080204" pitchFamily="49" charset="-128"/>
                  <a:ea typeface="ＭＳ ゴシック" panose="020B0609070205080204" pitchFamily="49" charset="-128"/>
                </a:rPr>
                <a:t>働きかけ</a:t>
              </a:r>
              <a:endParaRPr kumimoji="1" lang="ja-JP" altLang="en-US" sz="1100" dirty="0">
                <a:latin typeface="ＭＳ ゴシック" panose="020B0609070205080204" pitchFamily="49" charset="-128"/>
                <a:ea typeface="ＭＳ ゴシック" panose="020B0609070205080204" pitchFamily="49" charset="-128"/>
              </a:endParaRPr>
            </a:p>
          </p:txBody>
        </p:sp>
        <p:sp>
          <p:nvSpPr>
            <p:cNvPr id="71" name="直方体 70"/>
            <p:cNvSpPr/>
            <p:nvPr/>
          </p:nvSpPr>
          <p:spPr>
            <a:xfrm>
              <a:off x="11517866" y="3177412"/>
              <a:ext cx="1008000" cy="648000"/>
            </a:xfrm>
            <a:prstGeom prst="cube">
              <a:avLst>
                <a:gd name="adj" fmla="val 5986"/>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latin typeface="ＭＳ ゴシック" panose="020B0609070205080204" pitchFamily="49" charset="-128"/>
                  <a:ea typeface="ＭＳ ゴシック" panose="020B0609070205080204" pitchFamily="49" charset="-128"/>
                </a:rPr>
                <a:t>精神科病院</a:t>
              </a:r>
              <a:endParaRPr kumimoji="1" lang="en-US" altLang="ja-JP" sz="1200" dirty="0" smtClean="0">
                <a:latin typeface="ＭＳ ゴシック" panose="020B0609070205080204" pitchFamily="49" charset="-128"/>
                <a:ea typeface="ＭＳ ゴシック" panose="020B0609070205080204" pitchFamily="49" charset="-128"/>
              </a:endParaRPr>
            </a:p>
            <a:p>
              <a:pPr algn="ctr"/>
              <a:endParaRPr kumimoji="1" lang="ja-JP" altLang="en-US" sz="1200" dirty="0">
                <a:latin typeface="ＭＳ ゴシック" panose="020B0609070205080204" pitchFamily="49" charset="-128"/>
                <a:ea typeface="ＭＳ ゴシック" panose="020B0609070205080204" pitchFamily="49" charset="-128"/>
              </a:endParaRPr>
            </a:p>
          </p:txBody>
        </p:sp>
        <p:cxnSp>
          <p:nvCxnSpPr>
            <p:cNvPr id="73" name="直線矢印コネクタ 72"/>
            <p:cNvCxnSpPr/>
            <p:nvPr/>
          </p:nvCxnSpPr>
          <p:spPr>
            <a:xfrm rot="16200000" flipH="1">
              <a:off x="9713126" y="4746392"/>
              <a:ext cx="0" cy="324000"/>
            </a:xfrm>
            <a:prstGeom prst="straightConnector1">
              <a:avLst/>
            </a:prstGeom>
            <a:ln w="38100">
              <a:headEnd type="none"/>
              <a:tailEnd type="triangle"/>
            </a:ln>
          </p:spPr>
          <p:style>
            <a:lnRef idx="1">
              <a:schemeClr val="accent1"/>
            </a:lnRef>
            <a:fillRef idx="0">
              <a:schemeClr val="accent1"/>
            </a:fillRef>
            <a:effectRef idx="0">
              <a:schemeClr val="accent1"/>
            </a:effectRef>
            <a:fontRef idx="minor">
              <a:schemeClr val="tx1"/>
            </a:fontRef>
          </p:style>
        </p:cxnSp>
        <p:sp>
          <p:nvSpPr>
            <p:cNvPr id="74" name="正方形/長方形 73"/>
            <p:cNvSpPr/>
            <p:nvPr/>
          </p:nvSpPr>
          <p:spPr>
            <a:xfrm>
              <a:off x="9520380" y="4954580"/>
              <a:ext cx="509297" cy="253916"/>
            </a:xfrm>
            <a:prstGeom prst="rect">
              <a:avLst/>
            </a:prstGeom>
          </p:spPr>
          <p:txBody>
            <a:bodyPr wrap="square">
              <a:spAutoFit/>
            </a:bodyPr>
            <a:lstStyle/>
            <a:p>
              <a:pPr lvl="0">
                <a:spcAft>
                  <a:spcPts val="1200"/>
                </a:spcAft>
              </a:pPr>
              <a:r>
                <a:rPr lang="ja-JP" altLang="en-US" sz="1050" dirty="0" smtClean="0">
                  <a:latin typeface="ＭＳ ゴシック" panose="020B0609070205080204" pitchFamily="49" charset="-128"/>
                  <a:ea typeface="ＭＳ ゴシック" panose="020B0609070205080204" pitchFamily="49" charset="-128"/>
                  <a:cs typeface="Meiryo UI" panose="020B0604030504040204" pitchFamily="50" charset="-128"/>
                </a:rPr>
                <a:t>委託</a:t>
              </a:r>
              <a:endParaRPr lang="en-US" altLang="ja-JP" sz="1050" dirty="0">
                <a:latin typeface="ＭＳ ゴシック" panose="020B0609070205080204" pitchFamily="49" charset="-128"/>
                <a:ea typeface="ＭＳ ゴシック" panose="020B0609070205080204" pitchFamily="49" charset="-128"/>
                <a:cs typeface="Meiryo UI" panose="020B0604030504040204" pitchFamily="50" charset="-128"/>
              </a:endParaRPr>
            </a:p>
          </p:txBody>
        </p:sp>
        <p:cxnSp>
          <p:nvCxnSpPr>
            <p:cNvPr id="75" name="直線矢印コネクタ 74"/>
            <p:cNvCxnSpPr/>
            <p:nvPr/>
          </p:nvCxnSpPr>
          <p:spPr>
            <a:xfrm flipV="1">
              <a:off x="11978488" y="3866842"/>
              <a:ext cx="0" cy="828000"/>
            </a:xfrm>
            <a:prstGeom prst="straightConnector1">
              <a:avLst/>
            </a:prstGeom>
            <a:ln w="38100">
              <a:solidFill>
                <a:srgbClr val="E36C0A"/>
              </a:solidFill>
              <a:prstDash val="sysDot"/>
              <a:headEnd type="triangle" w="med" len="sm"/>
              <a:tailEnd type="none" w="med" len="sm"/>
            </a:ln>
          </p:spPr>
          <p:style>
            <a:lnRef idx="1">
              <a:schemeClr val="accent1"/>
            </a:lnRef>
            <a:fillRef idx="0">
              <a:schemeClr val="accent1"/>
            </a:fillRef>
            <a:effectRef idx="0">
              <a:schemeClr val="accent1"/>
            </a:effectRef>
            <a:fontRef idx="minor">
              <a:schemeClr val="tx1"/>
            </a:fontRef>
          </p:style>
        </p:cxnSp>
        <p:sp>
          <p:nvSpPr>
            <p:cNvPr id="77" name="角丸四角形 76"/>
            <p:cNvSpPr/>
            <p:nvPr/>
          </p:nvSpPr>
          <p:spPr>
            <a:xfrm>
              <a:off x="9900078" y="4755745"/>
              <a:ext cx="1368000" cy="324000"/>
            </a:xfrm>
            <a:prstGeom prst="roundRect">
              <a:avLst>
                <a:gd name="adj" fmla="val 43350"/>
              </a:avLst>
            </a:prstGeom>
            <a:ln w="38100" cmpd="db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latin typeface="ＭＳ ゴシック" panose="020B0609070205080204" pitchFamily="49" charset="-128"/>
                  <a:ea typeface="ＭＳ ゴシック" panose="020B0609070205080204" pitchFamily="49" charset="-128"/>
                </a:rPr>
                <a:t>ピアサポーター</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78" name="角丸四角形 77"/>
            <p:cNvSpPr>
              <a:spLocks noChangeArrowheads="1"/>
            </p:cNvSpPr>
            <p:nvPr/>
          </p:nvSpPr>
          <p:spPr bwMode="auto">
            <a:xfrm flipH="1">
              <a:off x="11588010" y="3544869"/>
              <a:ext cx="828000" cy="245110"/>
            </a:xfrm>
            <a:prstGeom prst="roundRect">
              <a:avLst>
                <a:gd name="adj" fmla="val 50000"/>
              </a:avLst>
            </a:prstGeom>
            <a:pattFill prst="pct5">
              <a:fgClr>
                <a:srgbClr val="FFFFFF"/>
              </a:fgClr>
              <a:bgClr>
                <a:schemeClr val="bg1"/>
              </a:bgClr>
            </a:pattFill>
            <a:ln w="19050" cmpd="sng">
              <a:solidFill>
                <a:srgbClr val="E36C0A"/>
              </a:solidFill>
              <a:prstDash val="sysDot"/>
              <a:round/>
              <a:headEnd/>
              <a:tailEnd/>
            </a:ln>
            <a:effectLst/>
          </p:spPr>
          <p:txBody>
            <a:bodyPr rot="0" vert="horz" wrap="square" lIns="0" tIns="0" rIns="0" bIns="0" anchor="ctr" anchorCtr="0" upright="1">
              <a:noAutofit/>
            </a:bodyPr>
            <a:lstStyle/>
            <a:p>
              <a:pPr algn="ctr">
                <a:spcAft>
                  <a:spcPts val="0"/>
                </a:spcAft>
              </a:pPr>
              <a:r>
                <a:rPr lang="ja-JP" sz="1050" b="1" kern="100" dirty="0">
                  <a:solidFill>
                    <a:srgbClr val="E36C0A"/>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支援対象者</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79" name="直方体 78"/>
            <p:cNvSpPr/>
            <p:nvPr/>
          </p:nvSpPr>
          <p:spPr>
            <a:xfrm>
              <a:off x="11526681" y="4736314"/>
              <a:ext cx="1008000" cy="648000"/>
            </a:xfrm>
            <a:prstGeom prst="cube">
              <a:avLst>
                <a:gd name="adj" fmla="val 5986"/>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latin typeface="ＭＳ ゴシック" panose="020B0609070205080204" pitchFamily="49" charset="-128"/>
                  <a:ea typeface="ＭＳ ゴシック" panose="020B0609070205080204" pitchFamily="49" charset="-128"/>
                </a:rPr>
                <a:t>市町村</a:t>
              </a:r>
              <a:endParaRPr kumimoji="1" lang="en-US" altLang="ja-JP" sz="1200" dirty="0" smtClean="0">
                <a:latin typeface="ＭＳ ゴシック" panose="020B0609070205080204" pitchFamily="49" charset="-128"/>
                <a:ea typeface="ＭＳ ゴシック" panose="020B0609070205080204" pitchFamily="49" charset="-128"/>
              </a:endParaRPr>
            </a:p>
            <a:p>
              <a:pPr algn="ctr"/>
              <a:r>
                <a:rPr kumimoji="1" lang="en-US" altLang="ja-JP" sz="1200" dirty="0" smtClean="0">
                  <a:latin typeface="ＭＳ ゴシック" panose="020B0609070205080204" pitchFamily="49" charset="-128"/>
                  <a:ea typeface="ＭＳ ゴシック" panose="020B0609070205080204" pitchFamily="49" charset="-128"/>
                </a:rPr>
                <a:t>(</a:t>
              </a:r>
              <a:r>
                <a:rPr kumimoji="1" lang="ja-JP" altLang="en-US" sz="1200" dirty="0" smtClean="0">
                  <a:latin typeface="ＭＳ ゴシック" panose="020B0609070205080204" pitchFamily="49" charset="-128"/>
                  <a:ea typeface="ＭＳ ゴシック" panose="020B0609070205080204" pitchFamily="49" charset="-128"/>
                </a:rPr>
                <a:t>部会等</a:t>
              </a:r>
              <a:r>
                <a:rPr kumimoji="1" lang="en-US" altLang="ja-JP"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52" name="右矢印 51"/>
            <p:cNvSpPr>
              <a:spLocks/>
            </p:cNvSpPr>
            <p:nvPr/>
          </p:nvSpPr>
          <p:spPr>
            <a:xfrm rot="19112688">
              <a:off x="10990970" y="4124987"/>
              <a:ext cx="612000" cy="360278"/>
            </a:xfrm>
            <a:prstGeom prst="rightArrow">
              <a:avLst>
                <a:gd name="adj1" fmla="val 66831"/>
                <a:gd name="adj2" fmla="val 50000"/>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smtClean="0">
                  <a:latin typeface="ＭＳ ゴシック" panose="020B0609070205080204" pitchFamily="49" charset="-128"/>
                  <a:ea typeface="ＭＳ ゴシック" panose="020B0609070205080204" pitchFamily="49" charset="-128"/>
                </a:rPr>
                <a:t>派遣</a:t>
              </a:r>
              <a:endParaRPr kumimoji="1" lang="ja-JP" altLang="en-US" sz="1100" dirty="0">
                <a:latin typeface="ＭＳ ゴシック" panose="020B0609070205080204" pitchFamily="49" charset="-128"/>
                <a:ea typeface="ＭＳ ゴシック" panose="020B0609070205080204" pitchFamily="49" charset="-128"/>
              </a:endParaRPr>
            </a:p>
          </p:txBody>
        </p:sp>
      </p:grpSp>
      <p:sp>
        <p:nvSpPr>
          <p:cNvPr id="54" name="正方形/長方形 53"/>
          <p:cNvSpPr/>
          <p:nvPr/>
        </p:nvSpPr>
        <p:spPr>
          <a:xfrm>
            <a:off x="5342302" y="3073355"/>
            <a:ext cx="3071675" cy="1969770"/>
          </a:xfrm>
          <a:prstGeom prst="rect">
            <a:avLst/>
          </a:prstGeom>
        </p:spPr>
        <p:txBody>
          <a:bodyPr wrap="square">
            <a:spAutoFit/>
          </a:bodyPr>
          <a:lstStyle/>
          <a:p>
            <a:pPr marL="285750" lvl="0" indent="-285750">
              <a:spcAft>
                <a:spcPts val="1200"/>
              </a:spcAft>
              <a:buFont typeface="Wingdings" panose="05000000000000000000" pitchFamily="2" charset="2"/>
              <a:buChar char="l"/>
            </a:pPr>
            <a:r>
              <a:rPr lang="ja-JP" altLang="en-US" sz="1400" spc="-30" dirty="0" smtClean="0">
                <a:latin typeface="Meiryo UI" panose="020B0604030504040204" pitchFamily="50" charset="-128"/>
                <a:ea typeface="Meiryo UI" panose="020B0604030504040204" pitchFamily="50" charset="-128"/>
                <a:cs typeface="Meiryo UI" panose="020B0604030504040204" pitchFamily="50" charset="-128"/>
              </a:rPr>
              <a:t>退院について考える機会として、</a:t>
            </a:r>
            <a:r>
              <a:rPr lang="ja-JP" altLang="en-US" sz="1400" spc="-30" dirty="0">
                <a:latin typeface="Meiryo UI" panose="020B0604030504040204" pitchFamily="50" charset="-128"/>
                <a:ea typeface="Meiryo UI" panose="020B0604030504040204" pitchFamily="50" charset="-128"/>
                <a:cs typeface="Meiryo UI" panose="020B0604030504040204" pitchFamily="50" charset="-128"/>
              </a:rPr>
              <a:t>精神科病院と連携・協力のもと、院内</a:t>
            </a:r>
            <a:r>
              <a:rPr lang="ja-JP" altLang="en-US" sz="1400" spc="-30" dirty="0" smtClean="0">
                <a:latin typeface="Meiryo UI" panose="020B0604030504040204" pitchFamily="50" charset="-128"/>
                <a:ea typeface="Meiryo UI" panose="020B0604030504040204" pitchFamily="50" charset="-128"/>
                <a:cs typeface="Meiryo UI" panose="020B0604030504040204" pitchFamily="50" charset="-128"/>
              </a:rPr>
              <a:t>茶話会な</a:t>
            </a:r>
            <a:r>
              <a:rPr lang="ja-JP" altLang="en-US" sz="1400" spc="-30" dirty="0">
                <a:latin typeface="Meiryo UI" panose="020B0604030504040204" pitchFamily="50" charset="-128"/>
                <a:ea typeface="Meiryo UI" panose="020B0604030504040204" pitchFamily="50" charset="-128"/>
                <a:cs typeface="Meiryo UI" panose="020B0604030504040204" pitchFamily="50" charset="-128"/>
              </a:rPr>
              <a:t>ど</a:t>
            </a:r>
            <a:r>
              <a:rPr lang="ja-JP" altLang="en-US" sz="1400" spc="-30" dirty="0" smtClean="0">
                <a:latin typeface="Meiryo UI" panose="020B0604030504040204" pitchFamily="50" charset="-128"/>
                <a:ea typeface="Meiryo UI" panose="020B0604030504040204" pitchFamily="50" charset="-128"/>
                <a:cs typeface="Meiryo UI" panose="020B0604030504040204" pitchFamily="50" charset="-128"/>
              </a:rPr>
              <a:t>を実施</a:t>
            </a:r>
            <a:endParaRPr lang="en-US" altLang="ja-JP" sz="1400" spc="-30" dirty="0">
              <a:latin typeface="Meiryo UI" panose="020B0604030504040204" pitchFamily="50" charset="-128"/>
              <a:ea typeface="Meiryo UI" panose="020B0604030504040204" pitchFamily="50" charset="-128"/>
              <a:cs typeface="Meiryo UI" panose="020B0604030504040204" pitchFamily="50" charset="-128"/>
            </a:endParaRPr>
          </a:p>
          <a:p>
            <a:pPr marL="285750" lvl="0" indent="-285750">
              <a:spcAft>
                <a:spcPts val="1200"/>
              </a:spcAft>
              <a:buFont typeface="Wingdings" panose="05000000000000000000" pitchFamily="2" charset="2"/>
              <a:buChar char="l"/>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市町村</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が設置する「</a:t>
            </a: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精神障がい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者の地域移行に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ついての協議の場</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（自立支援協議会専門部会等）」</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に支援対象者をつなぎ、支援方針等の検討にあたって助言</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正方形/長方形 54"/>
          <p:cNvSpPr/>
          <p:nvPr/>
        </p:nvSpPr>
        <p:spPr>
          <a:xfrm>
            <a:off x="25826" y="8107189"/>
            <a:ext cx="2677703" cy="576000"/>
          </a:xfrm>
          <a:prstGeom prst="rect">
            <a:avLst/>
          </a:prstGeom>
          <a:no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lIns="91427" tIns="45714" rIns="91427" bIns="45714" rtlCol="0" anchor="ctr"/>
          <a:lstStyle/>
          <a:p>
            <a:pPr marL="173038" lvl="0" indent="-173038"/>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　調査対象外となった３医療機関を除く</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0" name="カギ線コネクタ 19"/>
          <p:cNvCxnSpPr/>
          <p:nvPr/>
        </p:nvCxnSpPr>
        <p:spPr>
          <a:xfrm>
            <a:off x="2594882" y="8090890"/>
            <a:ext cx="2844000" cy="540000"/>
          </a:xfrm>
          <a:prstGeom prst="bentConnector3">
            <a:avLst>
              <a:gd name="adj1" fmla="val -303"/>
            </a:avLst>
          </a:prstGeom>
          <a:ln w="25400">
            <a:tailEnd type="none"/>
          </a:ln>
        </p:spPr>
        <p:style>
          <a:lnRef idx="1">
            <a:schemeClr val="accent1"/>
          </a:lnRef>
          <a:fillRef idx="0">
            <a:schemeClr val="accent1"/>
          </a:fillRef>
          <a:effectRef idx="0">
            <a:schemeClr val="accent1"/>
          </a:effectRef>
          <a:fontRef idx="minor">
            <a:schemeClr val="tx1"/>
          </a:fontRef>
        </p:style>
      </p:cxnSp>
      <p:cxnSp>
        <p:nvCxnSpPr>
          <p:cNvPr id="33" name="カギ線コネクタ 32"/>
          <p:cNvCxnSpPr/>
          <p:nvPr/>
        </p:nvCxnSpPr>
        <p:spPr>
          <a:xfrm rot="5400000" flipH="1" flipV="1">
            <a:off x="4221668" y="7207485"/>
            <a:ext cx="2646000" cy="238560"/>
          </a:xfrm>
          <a:prstGeom prst="bentConnector3">
            <a:avLst>
              <a:gd name="adj1" fmla="val 10019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46" name="楕円 45"/>
          <p:cNvSpPr/>
          <p:nvPr/>
        </p:nvSpPr>
        <p:spPr>
          <a:xfrm>
            <a:off x="1708085" y="7499693"/>
            <a:ext cx="1008000" cy="684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角丸四角形 82"/>
          <p:cNvSpPr/>
          <p:nvPr/>
        </p:nvSpPr>
        <p:spPr>
          <a:xfrm>
            <a:off x="11469959" y="54258"/>
            <a:ext cx="1260000" cy="414000"/>
          </a:xfrm>
          <a:prstGeom prst="roundRect">
            <a:avLst/>
          </a:prstGeom>
          <a:ln w="9525"/>
        </p:spPr>
        <p:style>
          <a:lnRef idx="2">
            <a:schemeClr val="dk1"/>
          </a:lnRef>
          <a:fillRef idx="1">
            <a:schemeClr val="lt1"/>
          </a:fillRef>
          <a:effectRef idx="0">
            <a:schemeClr val="dk1"/>
          </a:effectRef>
          <a:fontRef idx="minor">
            <a:schemeClr val="dk1"/>
          </a:fontRef>
        </p:style>
        <p:txBody>
          <a:bodyPr rtlCol="0" anchor="ctr" anchorCtr="0"/>
          <a:lstStyle/>
          <a:p>
            <a:pPr algn="ctr"/>
            <a:r>
              <a:rPr kumimoji="1" lang="ja-JP" altLang="en-US" sz="1600" b="1" dirty="0" smtClean="0">
                <a:latin typeface="ＭＳ ゴシック" panose="020B0609070205080204" pitchFamily="49" charset="-128"/>
                <a:ea typeface="ＭＳ ゴシック" panose="020B0609070205080204" pitchFamily="49" charset="-128"/>
              </a:rPr>
              <a:t>資料２－１</a:t>
            </a:r>
          </a:p>
        </p:txBody>
      </p:sp>
      <p:sp>
        <p:nvSpPr>
          <p:cNvPr id="3" name="テキスト ボックス 2"/>
          <p:cNvSpPr txBox="1"/>
          <p:nvPr/>
        </p:nvSpPr>
        <p:spPr>
          <a:xfrm>
            <a:off x="5995845" y="8810707"/>
            <a:ext cx="5474114" cy="507831"/>
          </a:xfrm>
          <a:prstGeom prst="rect">
            <a:avLst/>
          </a:prstGeom>
          <a:noFill/>
        </p:spPr>
        <p:txBody>
          <a:bodyPr wrap="square" rtlCol="0">
            <a:spAutoFit/>
          </a:bodyPr>
          <a:lstStyle/>
          <a:p>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２　精神症状の悪化や身体合併症により加療が必要な場合など現状で方針が立てられない、退院に対する本人の</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　　　拒否や家族の反対がある、退院先を検討しているが本人の病状の回復を待っている、本人と施設とのマッチング</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　　　がうまくいかない　など。</a:t>
            </a:r>
            <a:endParaRPr kumimoji="1" lang="ja-JP" altLang="en-US"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16405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390</TotalTime>
  <Words>456</Words>
  <Application>Microsoft Office PowerPoint</Application>
  <PresentationFormat>A3 297x420 mm</PresentationFormat>
  <Paragraphs>122</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Meiryo UI</vt:lpstr>
      <vt:lpstr>ＭＳ ゴシック</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髙田　梨恵</dc:creator>
  <cp:lastModifiedBy>松川　祥恵</cp:lastModifiedBy>
  <cp:revision>49</cp:revision>
  <cp:lastPrinted>2019-03-13T06:23:12Z</cp:lastPrinted>
  <dcterms:created xsi:type="dcterms:W3CDTF">2019-03-04T07:16:55Z</dcterms:created>
  <dcterms:modified xsi:type="dcterms:W3CDTF">2019-03-13T06:32:13Z</dcterms:modified>
</cp:coreProperties>
</file>