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0" r:id="rId2"/>
    <p:sldId id="293" r:id="rId3"/>
    <p:sldId id="296" r:id="rId4"/>
    <p:sldId id="299" r:id="rId5"/>
    <p:sldId id="298" r:id="rId6"/>
    <p:sldId id="297" r:id="rId7"/>
  </p:sldIdLst>
  <p:sldSz cx="9144000" cy="6858000" type="screen4x3"/>
  <p:notesSz cx="6807200" cy="9939338"/>
  <p:defaultText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1" algn="l" defTabSz="914180" rtl="0" eaLnBrk="1" latinLnBrk="0" hangingPunct="1">
      <a:defRPr kumimoji="1" sz="1800" kern="1200">
        <a:solidFill>
          <a:schemeClr val="tx1"/>
        </a:solidFill>
        <a:latin typeface="+mn-lt"/>
        <a:ea typeface="+mn-ea"/>
        <a:cs typeface="+mn-cs"/>
      </a:defRPr>
    </a:lvl5pPr>
    <a:lvl6pPr marL="2285451" algn="l" defTabSz="914180" rtl="0" eaLnBrk="1" latinLnBrk="0" hangingPunct="1">
      <a:defRPr kumimoji="1" sz="1800" kern="1200">
        <a:solidFill>
          <a:schemeClr val="tx1"/>
        </a:solidFill>
        <a:latin typeface="+mn-lt"/>
        <a:ea typeface="+mn-ea"/>
        <a:cs typeface="+mn-cs"/>
      </a:defRPr>
    </a:lvl6pPr>
    <a:lvl7pPr marL="2742542" algn="l" defTabSz="914180" rtl="0" eaLnBrk="1" latinLnBrk="0" hangingPunct="1">
      <a:defRPr kumimoji="1" sz="1800" kern="1200">
        <a:solidFill>
          <a:schemeClr val="tx1"/>
        </a:solidFill>
        <a:latin typeface="+mn-lt"/>
        <a:ea typeface="+mn-ea"/>
        <a:cs typeface="+mn-cs"/>
      </a:defRPr>
    </a:lvl7pPr>
    <a:lvl8pPr marL="3199632" algn="l" defTabSz="914180" rtl="0" eaLnBrk="1" latinLnBrk="0" hangingPunct="1">
      <a:defRPr kumimoji="1" sz="1800" kern="1200">
        <a:solidFill>
          <a:schemeClr val="tx1"/>
        </a:solidFill>
        <a:latin typeface="+mn-lt"/>
        <a:ea typeface="+mn-ea"/>
        <a:cs typeface="+mn-cs"/>
      </a:defRPr>
    </a:lvl8pPr>
    <a:lvl9pPr marL="3656722" algn="l" defTabSz="91418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2C43ACE-E7B7-485E-813F-568770C22B4A}" type="datetimeFigureOut">
              <a:rPr kumimoji="1" lang="ja-JP" altLang="en-US" smtClean="0"/>
              <a:t>2018/9/7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8AB3AA5-C7F2-4CC5-B71C-99934E622AF7}" type="slidenum">
              <a:rPr kumimoji="1" lang="ja-JP" altLang="en-US" smtClean="0"/>
              <a:t>‹#›</a:t>
            </a:fld>
            <a:endParaRPr kumimoji="1" lang="ja-JP" altLang="en-US"/>
          </a:p>
        </p:txBody>
      </p:sp>
    </p:spTree>
    <p:extLst>
      <p:ext uri="{BB962C8B-B14F-4D97-AF65-F5344CB8AC3E}">
        <p14:creationId xmlns:p14="http://schemas.microsoft.com/office/powerpoint/2010/main" val="3259925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1" indent="0" algn="ctr">
              <a:buNone/>
              <a:defRPr>
                <a:solidFill>
                  <a:schemeClr val="tx1">
                    <a:tint val="75000"/>
                  </a:schemeClr>
                </a:solidFill>
              </a:defRPr>
            </a:lvl5pPr>
            <a:lvl6pPr marL="2285451" indent="0" algn="ctr">
              <a:buNone/>
              <a:defRPr>
                <a:solidFill>
                  <a:schemeClr val="tx1">
                    <a:tint val="75000"/>
                  </a:schemeClr>
                </a:solidFill>
              </a:defRPr>
            </a:lvl6pPr>
            <a:lvl7pPr marL="2742542" indent="0" algn="ctr">
              <a:buNone/>
              <a:defRPr>
                <a:solidFill>
                  <a:schemeClr val="tx1">
                    <a:tint val="75000"/>
                  </a:schemeClr>
                </a:solidFill>
              </a:defRPr>
            </a:lvl7pPr>
            <a:lvl8pPr marL="3199632" indent="0" algn="ctr">
              <a:buNone/>
              <a:defRPr>
                <a:solidFill>
                  <a:schemeClr val="tx1">
                    <a:tint val="75000"/>
                  </a:schemeClr>
                </a:solidFill>
              </a:defRPr>
            </a:lvl8pPr>
            <a:lvl9pPr marL="3656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15F8591-215C-4872-AC66-16FA61C733B1}" type="datetime1">
              <a:rPr kumimoji="1" lang="ja-JP" altLang="en-US" smtClean="0"/>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412638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CD8E1E-5DD6-4698-A972-1138C942D572}" type="datetime1">
              <a:rPr kumimoji="1" lang="ja-JP" altLang="en-US" smtClean="0"/>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377008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064DFA-8B41-4628-8B24-60323DF83B2D}" type="datetime1">
              <a:rPr kumimoji="1" lang="ja-JP" altLang="en-US" smtClean="0"/>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118023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011836-6CA3-4C84-A44F-AA29805C04A3}" type="datetime1">
              <a:rPr kumimoji="1" lang="ja-JP" altLang="en-US" smtClean="0"/>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393009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090" indent="0">
              <a:buNone/>
              <a:defRPr sz="1800">
                <a:solidFill>
                  <a:schemeClr val="tx1">
                    <a:tint val="75000"/>
                  </a:schemeClr>
                </a:solidFill>
              </a:defRPr>
            </a:lvl2pPr>
            <a:lvl3pPr marL="914180" indent="0">
              <a:buNone/>
              <a:defRPr sz="1600">
                <a:solidFill>
                  <a:schemeClr val="tx1">
                    <a:tint val="75000"/>
                  </a:schemeClr>
                </a:solidFill>
              </a:defRPr>
            </a:lvl3pPr>
            <a:lvl4pPr marL="1371270" indent="0">
              <a:buNone/>
              <a:defRPr sz="1400">
                <a:solidFill>
                  <a:schemeClr val="tx1">
                    <a:tint val="75000"/>
                  </a:schemeClr>
                </a:solidFill>
              </a:defRPr>
            </a:lvl4pPr>
            <a:lvl5pPr marL="1828361" indent="0">
              <a:buNone/>
              <a:defRPr sz="1400">
                <a:solidFill>
                  <a:schemeClr val="tx1">
                    <a:tint val="75000"/>
                  </a:schemeClr>
                </a:solidFill>
              </a:defRPr>
            </a:lvl5pPr>
            <a:lvl6pPr marL="2285451" indent="0">
              <a:buNone/>
              <a:defRPr sz="1400">
                <a:solidFill>
                  <a:schemeClr val="tx1">
                    <a:tint val="75000"/>
                  </a:schemeClr>
                </a:solidFill>
              </a:defRPr>
            </a:lvl6pPr>
            <a:lvl7pPr marL="2742542" indent="0">
              <a:buNone/>
              <a:defRPr sz="1400">
                <a:solidFill>
                  <a:schemeClr val="tx1">
                    <a:tint val="75000"/>
                  </a:schemeClr>
                </a:solidFill>
              </a:defRPr>
            </a:lvl7pPr>
            <a:lvl8pPr marL="3199632" indent="0">
              <a:buNone/>
              <a:defRPr sz="1400">
                <a:solidFill>
                  <a:schemeClr val="tx1">
                    <a:tint val="75000"/>
                  </a:schemeClr>
                </a:solidFill>
              </a:defRPr>
            </a:lvl8pPr>
            <a:lvl9pPr marL="3656722"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6C2A871-D84B-4909-A5C8-3BF7132CE84D}" type="datetime1">
              <a:rPr kumimoji="1" lang="ja-JP" altLang="en-US" smtClean="0"/>
              <a:t>2018/9/7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199738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69A1CBE-4E63-45F3-8ED1-806CE7F2CFC2}" type="datetime1">
              <a:rPr kumimoji="1" lang="ja-JP" altLang="en-US" smtClean="0"/>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78543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1" indent="0">
              <a:buNone/>
              <a:defRPr sz="1600" b="1"/>
            </a:lvl5pPr>
            <a:lvl6pPr marL="2285451" indent="0">
              <a:buNone/>
              <a:defRPr sz="1600" b="1"/>
            </a:lvl6pPr>
            <a:lvl7pPr marL="2742542" indent="0">
              <a:buNone/>
              <a:defRPr sz="1600" b="1"/>
            </a:lvl7pPr>
            <a:lvl8pPr marL="3199632" indent="0">
              <a:buNone/>
              <a:defRPr sz="1600" b="1"/>
            </a:lvl8pPr>
            <a:lvl9pPr marL="365672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1" indent="0">
              <a:buNone/>
              <a:defRPr sz="1600" b="1"/>
            </a:lvl5pPr>
            <a:lvl6pPr marL="2285451" indent="0">
              <a:buNone/>
              <a:defRPr sz="1600" b="1"/>
            </a:lvl6pPr>
            <a:lvl7pPr marL="2742542" indent="0">
              <a:buNone/>
              <a:defRPr sz="1600" b="1"/>
            </a:lvl7pPr>
            <a:lvl8pPr marL="3199632" indent="0">
              <a:buNone/>
              <a:defRPr sz="1600" b="1"/>
            </a:lvl8pPr>
            <a:lvl9pPr marL="365672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14A38C-80B1-4193-8F78-05AE88C265F0}" type="datetime1">
              <a:rPr kumimoji="1" lang="ja-JP" altLang="en-US" smtClean="0"/>
              <a:t>2018/9/7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405103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21D629-575D-4099-B93B-03449833EBD4}" type="datetime1">
              <a:rPr kumimoji="1" lang="ja-JP" altLang="en-US" smtClean="0"/>
              <a:t>2018/9/7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2267265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8BA163-74F4-496D-B9DD-8FE3964B2F00}" type="datetime1">
              <a:rPr kumimoji="1" lang="ja-JP" altLang="en-US" smtClean="0"/>
              <a:t>2018/9/7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1758379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1" indent="0">
              <a:buNone/>
              <a:defRPr sz="900"/>
            </a:lvl5pPr>
            <a:lvl6pPr marL="2285451" indent="0">
              <a:buNone/>
              <a:defRPr sz="900"/>
            </a:lvl6pPr>
            <a:lvl7pPr marL="2742542" indent="0">
              <a:buNone/>
              <a:defRPr sz="900"/>
            </a:lvl7pPr>
            <a:lvl8pPr marL="3199632" indent="0">
              <a:buNone/>
              <a:defRPr sz="900"/>
            </a:lvl8pPr>
            <a:lvl9pPr marL="365672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6A909C-520D-47C5-9459-6AE966C47888}" type="datetime1">
              <a:rPr kumimoji="1" lang="ja-JP" altLang="en-US" smtClean="0"/>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287696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090" indent="0">
              <a:buNone/>
              <a:defRPr sz="2800"/>
            </a:lvl2pPr>
            <a:lvl3pPr marL="914180" indent="0">
              <a:buNone/>
              <a:defRPr sz="2400"/>
            </a:lvl3pPr>
            <a:lvl4pPr marL="1371270" indent="0">
              <a:buNone/>
              <a:defRPr sz="2000"/>
            </a:lvl4pPr>
            <a:lvl5pPr marL="1828361" indent="0">
              <a:buNone/>
              <a:defRPr sz="2000"/>
            </a:lvl5pPr>
            <a:lvl6pPr marL="2285451" indent="0">
              <a:buNone/>
              <a:defRPr sz="2000"/>
            </a:lvl6pPr>
            <a:lvl7pPr marL="2742542" indent="0">
              <a:buNone/>
              <a:defRPr sz="2000"/>
            </a:lvl7pPr>
            <a:lvl8pPr marL="3199632" indent="0">
              <a:buNone/>
              <a:defRPr sz="2000"/>
            </a:lvl8pPr>
            <a:lvl9pPr marL="3656722"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1" indent="0">
              <a:buNone/>
              <a:defRPr sz="900"/>
            </a:lvl5pPr>
            <a:lvl6pPr marL="2285451" indent="0">
              <a:buNone/>
              <a:defRPr sz="900"/>
            </a:lvl6pPr>
            <a:lvl7pPr marL="2742542" indent="0">
              <a:buNone/>
              <a:defRPr sz="900"/>
            </a:lvl7pPr>
            <a:lvl8pPr marL="3199632" indent="0">
              <a:buNone/>
              <a:defRPr sz="900"/>
            </a:lvl8pPr>
            <a:lvl9pPr marL="3656722"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2C7779-B87C-410D-A18F-46037E853F50}" type="datetime1">
              <a:rPr kumimoji="1" lang="ja-JP" altLang="en-US" smtClean="0"/>
              <a:t>2018/9/7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1952510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18" tIns="45710" rIns="91418" bIns="4571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18" tIns="45710" rIns="91418" bIns="4571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18" tIns="45710" rIns="91418" bIns="45710" rtlCol="0" anchor="ctr"/>
          <a:lstStyle>
            <a:lvl1pPr algn="l">
              <a:defRPr sz="1200">
                <a:solidFill>
                  <a:schemeClr val="tx1">
                    <a:tint val="75000"/>
                  </a:schemeClr>
                </a:solidFill>
              </a:defRPr>
            </a:lvl1pPr>
          </a:lstStyle>
          <a:p>
            <a:fld id="{2E1DDC5E-501B-4FBB-9386-689E216E152E}" type="datetime1">
              <a:rPr kumimoji="1" lang="ja-JP" altLang="en-US" smtClean="0"/>
              <a:t>2018/9/7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18" tIns="45710" rIns="91418" bIns="4571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18" tIns="45710" rIns="91418" bIns="45710" rtlCol="0" anchor="ctr"/>
          <a:lstStyle>
            <a:lvl1pPr algn="r">
              <a:defRPr sz="1200">
                <a:solidFill>
                  <a:schemeClr val="tx1">
                    <a:tint val="75000"/>
                  </a:schemeClr>
                </a:solidFill>
              </a:defRPr>
            </a:lvl1pPr>
          </a:lstStyle>
          <a:p>
            <a:fld id="{915608E0-760D-4ECC-9007-70475DF307E4}" type="slidenum">
              <a:rPr kumimoji="1" lang="ja-JP" altLang="en-US" smtClean="0"/>
              <a:t>‹#›</a:t>
            </a:fld>
            <a:endParaRPr kumimoji="1" lang="ja-JP" altLang="en-US"/>
          </a:p>
        </p:txBody>
      </p:sp>
    </p:spTree>
    <p:extLst>
      <p:ext uri="{BB962C8B-B14F-4D97-AF65-F5344CB8AC3E}">
        <p14:creationId xmlns:p14="http://schemas.microsoft.com/office/powerpoint/2010/main" val="209134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180" rtl="0" eaLnBrk="1" latinLnBrk="0" hangingPunct="1">
        <a:spcBef>
          <a:spcPct val="0"/>
        </a:spcBef>
        <a:buNone/>
        <a:defRPr kumimoji="1" sz="4400" kern="1200">
          <a:solidFill>
            <a:schemeClr val="tx1"/>
          </a:solidFill>
          <a:latin typeface="+mj-lt"/>
          <a:ea typeface="+mj-ea"/>
          <a:cs typeface="+mj-cs"/>
        </a:defRPr>
      </a:lvl1pPr>
    </p:titleStyle>
    <p:bodyStyle>
      <a:lvl1pPr marL="342818" indent="-342818" algn="l" defTabSz="91418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72" indent="-285681" algn="l" defTabSz="91418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26" indent="-228545" algn="l" defTabSz="91418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816"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906"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96"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086"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178"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268" indent="-228545" algn="l" defTabSz="91418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1" algn="l" defTabSz="914180" rtl="0" eaLnBrk="1" latinLnBrk="0" hangingPunct="1">
        <a:defRPr kumimoji="1" sz="1800" kern="1200">
          <a:solidFill>
            <a:schemeClr val="tx1"/>
          </a:solidFill>
          <a:latin typeface="+mn-lt"/>
          <a:ea typeface="+mn-ea"/>
          <a:cs typeface="+mn-cs"/>
        </a:defRPr>
      </a:lvl5pPr>
      <a:lvl6pPr marL="2285451" algn="l" defTabSz="914180" rtl="0" eaLnBrk="1" latinLnBrk="0" hangingPunct="1">
        <a:defRPr kumimoji="1" sz="1800" kern="1200">
          <a:solidFill>
            <a:schemeClr val="tx1"/>
          </a:solidFill>
          <a:latin typeface="+mn-lt"/>
          <a:ea typeface="+mn-ea"/>
          <a:cs typeface="+mn-cs"/>
        </a:defRPr>
      </a:lvl6pPr>
      <a:lvl7pPr marL="2742542" algn="l" defTabSz="914180" rtl="0" eaLnBrk="1" latinLnBrk="0" hangingPunct="1">
        <a:defRPr kumimoji="1" sz="1800" kern="1200">
          <a:solidFill>
            <a:schemeClr val="tx1"/>
          </a:solidFill>
          <a:latin typeface="+mn-lt"/>
          <a:ea typeface="+mn-ea"/>
          <a:cs typeface="+mn-cs"/>
        </a:defRPr>
      </a:lvl7pPr>
      <a:lvl8pPr marL="3199632" algn="l" defTabSz="914180" rtl="0" eaLnBrk="1" latinLnBrk="0" hangingPunct="1">
        <a:defRPr kumimoji="1" sz="1800" kern="1200">
          <a:solidFill>
            <a:schemeClr val="tx1"/>
          </a:solidFill>
          <a:latin typeface="+mn-lt"/>
          <a:ea typeface="+mn-ea"/>
          <a:cs typeface="+mn-cs"/>
        </a:defRPr>
      </a:lvl8pPr>
      <a:lvl9pPr marL="3656722" algn="l" defTabSz="9141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213619" y="194315"/>
            <a:ext cx="9523882" cy="540000"/>
          </a:xfrm>
          <a:prstGeom prst="rect">
            <a:avLst/>
          </a:prstGeom>
          <a:solidFill>
            <a:srgbClr val="0000B8"/>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a:r>
              <a:rPr lang="ja-JP" altLang="en-US" sz="20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地域生活支援拠点等の整備について</a:t>
            </a:r>
            <a:endParaRPr lang="ja-JP" altLang="en-US" sz="20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txBox="1">
            <a:spLocks noChangeArrowheads="1"/>
          </p:cNvSpPr>
          <p:nvPr/>
        </p:nvSpPr>
        <p:spPr bwMode="auto">
          <a:xfrm>
            <a:off x="153350" y="897658"/>
            <a:ext cx="8892000" cy="1404000"/>
          </a:xfrm>
          <a:prstGeom prst="rect">
            <a:avLst/>
          </a:prstGeom>
          <a:solidFill>
            <a:schemeClr val="bg1"/>
          </a:solidFill>
          <a:ln w="1905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eaLnBrk="1" hangingPunct="1">
              <a:spcAft>
                <a:spcPts val="600"/>
              </a:spcAft>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u="none" kern="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u="none" kern="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に基盤整備促進ワーキングで報告書をとりまとめ、</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府内市町村の拠点整備の促進を図ってきたが、その後、整備済となったのは</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、４市２か所</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堺市、富田林市・河内長野市・大阪狭山市の圏域）</a:t>
            </a:r>
            <a:r>
              <a:rPr lang="ja-JP" altLang="en-US" sz="1600" u="none" kern="0" dirty="0">
                <a:latin typeface="Meiryo UI" panose="020B0604030504040204" pitchFamily="50" charset="-128"/>
                <a:ea typeface="Meiryo UI" panose="020B0604030504040204" pitchFamily="50" charset="-128"/>
                <a:cs typeface="Meiryo UI" panose="020B0604030504040204" pitchFamily="50" charset="-128"/>
              </a:rPr>
              <a:t>のみ</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eaLnBrk="1" hangingPunct="1">
              <a:spcAft>
                <a:spcPts val="600"/>
              </a:spcAft>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現状、ほとんどの市町村で</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整備が進んでいない。</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0972" y="2823258"/>
            <a:ext cx="9113027"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（これまでの経過）　　　　　　　　　　　　　　　　　　　　　　　　　　　 </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 </a:t>
            </a:r>
            <a:r>
              <a:rPr lang="ja-JP" altLang="en-US" sz="1400" u="none"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（整備状況）</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1380954"/>
              </p:ext>
            </p:extLst>
          </p:nvPr>
        </p:nvGraphicFramePr>
        <p:xfrm>
          <a:off x="282037" y="3224584"/>
          <a:ext cx="8655588" cy="2483962"/>
        </p:xfrm>
        <a:graphic>
          <a:graphicData uri="http://schemas.openxmlformats.org/drawingml/2006/table">
            <a:tbl>
              <a:tblPr bandRow="1">
                <a:tableStyleId>{3B4B98B0-60AC-42C2-AFA5-B58CD77FA1E5}</a:tableStyleId>
              </a:tblPr>
              <a:tblGrid>
                <a:gridCol w="1642297"/>
                <a:gridCol w="5322627"/>
                <a:gridCol w="1690664"/>
              </a:tblGrid>
              <a:tr h="384839">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・吹田市が整備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１市１か所</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4839">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・豊中市が整備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２市２か所</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944606">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・基盤整備促進</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WG</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の報告書のとりまとめ</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95250" indent="-95250"/>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・地域生活支援拠点等に最低限必要な機能として、「①</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時間の相談受付」「②緊急時の受入」を提示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4839">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・堺市、富田林市・河内長野市・大阪狭山市の圏域が整備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95250" indent="-95250"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６市４か所</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4839">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・国が整備に向けた留意点を提示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2" name="正方形/長方形 1"/>
          <p:cNvSpPr/>
          <p:nvPr/>
        </p:nvSpPr>
        <p:spPr>
          <a:xfrm>
            <a:off x="7601996" y="143928"/>
            <a:ext cx="1521022" cy="620688"/>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別紙２</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9655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txBox="1">
            <a:spLocks noChangeArrowheads="1"/>
          </p:cNvSpPr>
          <p:nvPr/>
        </p:nvSpPr>
        <p:spPr bwMode="auto">
          <a:xfrm>
            <a:off x="168236" y="493028"/>
            <a:ext cx="8892000" cy="2700000"/>
          </a:xfrm>
          <a:prstGeom prst="rect">
            <a:avLst/>
          </a:prstGeom>
          <a:noFill/>
          <a:ln w="1270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eaLnBrk="1" hangingPunct="1">
              <a:spcAft>
                <a:spcPts val="600"/>
              </a:spcAft>
            </a:pP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eaLnBrk="1" hangingPunct="1">
              <a:spcAft>
                <a:spcPts val="600"/>
              </a:spcAft>
            </a:pPr>
            <a:endParaRPr lang="ja-JP" altLang="en-US" sz="1600" u="none"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
          <p:cNvSpPr txBox="1">
            <a:spLocks noChangeArrowheads="1"/>
          </p:cNvSpPr>
          <p:nvPr/>
        </p:nvSpPr>
        <p:spPr bwMode="auto">
          <a:xfrm>
            <a:off x="191368" y="762248"/>
            <a:ext cx="8820000" cy="245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Bef>
                <a:spcPts val="0"/>
              </a:spcBef>
              <a:spcAft>
                <a:spcPts val="600"/>
              </a:spcAft>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拠点</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役割が整理できていない。（→対象者が絞れない　→ニーズ量が把握できない）</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特</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に、「</a:t>
            </a:r>
            <a:r>
              <a:rPr lang="en-US" altLang="ja-JP" sz="1600" kern="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時間の相談受付」と「緊急時の受入</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」については、財源確保のハードルが高く、それ以上の検討が</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進んで</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緊急時の受入対応は一定できているが、体系的な対応ができていない。</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spc="-20" dirty="0" smtClean="0">
                <a:latin typeface="Meiryo UI" panose="020B0604030504040204" pitchFamily="50" charset="-128"/>
                <a:ea typeface="Meiryo UI" panose="020B0604030504040204" pitchFamily="50" charset="-128"/>
                <a:cs typeface="Meiryo UI" panose="020B0604030504040204" pitchFamily="50" charset="-128"/>
              </a:rPr>
              <a:t>計画相談支援を受けている児者の状況は一定把握。一方、サービス未利用者の状況が把握できていない。</a:t>
            </a:r>
            <a:endParaRPr lang="en-US" altLang="ja-JP" sz="1600" kern="0" spc="-2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err="1" smtClean="0">
                <a:latin typeface="Meiryo UI" panose="020B0604030504040204" pitchFamily="50" charset="-128"/>
                <a:ea typeface="Meiryo UI" panose="020B0604030504040204" pitchFamily="50" charset="-128"/>
                <a:cs typeface="Meiryo UI" panose="020B0604030504040204" pitchFamily="50" charset="-128"/>
              </a:rPr>
              <a:t>行動障</a:t>
            </a:r>
            <a:r>
              <a:rPr lang="ja-JP" altLang="en-US" sz="1600" kern="0" dirty="0" err="1" smtClean="0">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など重度でサービス</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未利用者の場合、事前に障がい特性が把握できていないため、緊急時に受入対応できる施設が見つかりにくい（受入対応したとしても、適切な支援を行うのが困難）。また、障がい支援区分の認定を受けていない場合は、サービスに</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つなげにくいことがある。</a:t>
            </a:r>
            <a:endParaRPr lang="en-US" altLang="ja-JP" sz="16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238501" y="332656"/>
            <a:ext cx="1620000" cy="408623"/>
          </a:xfrm>
          <a:prstGeom prst="roundRect">
            <a:avLst/>
          </a:prstGeom>
          <a:solidFill>
            <a:srgbClr val="0000B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ja-JP" altLang="en-US" u="none" dirty="0" smtClean="0">
                <a:latin typeface="HG創英角ｺﾞｼｯｸUB" panose="020B0909000000000000" pitchFamily="49" charset="-128"/>
                <a:ea typeface="HG創英角ｺﾞｼｯｸUB" panose="020B0909000000000000" pitchFamily="49" charset="-128"/>
              </a:rPr>
              <a:t>現状・課題</a:t>
            </a:r>
            <a:endParaRPr lang="ja-JP" altLang="en-US" u="none" dirty="0">
              <a:latin typeface="HG創英角ｺﾞｼｯｸUB" panose="020B0909000000000000" pitchFamily="49" charset="-128"/>
              <a:ea typeface="HG創英角ｺﾞｼｯｸUB" panose="020B0909000000000000" pitchFamily="49" charset="-128"/>
            </a:endParaRPr>
          </a:p>
        </p:txBody>
      </p:sp>
      <p:sp>
        <p:nvSpPr>
          <p:cNvPr id="7" name="二等辺三角形 6"/>
          <p:cNvSpPr/>
          <p:nvPr/>
        </p:nvSpPr>
        <p:spPr>
          <a:xfrm flipV="1">
            <a:off x="3203848" y="3212976"/>
            <a:ext cx="2880320" cy="360040"/>
          </a:xfrm>
          <a:prstGeom prst="triangle">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2"/>
          <p:cNvSpPr txBox="1">
            <a:spLocks noChangeArrowheads="1"/>
          </p:cNvSpPr>
          <p:nvPr/>
        </p:nvSpPr>
        <p:spPr bwMode="auto">
          <a:xfrm>
            <a:off x="168236" y="3636670"/>
            <a:ext cx="8892000" cy="3096000"/>
          </a:xfrm>
          <a:prstGeom prst="rect">
            <a:avLst/>
          </a:prstGeom>
          <a:noFill/>
          <a:ln w="1270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eaLnBrk="1" hangingPunct="1">
              <a:spcAft>
                <a:spcPts val="600"/>
              </a:spcAft>
            </a:pP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eaLnBrk="1" hangingPunct="1">
              <a:spcAft>
                <a:spcPts val="600"/>
              </a:spcAft>
            </a:pPr>
            <a:endParaRPr lang="ja-JP" altLang="en-US" sz="1600" u="none"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2"/>
          <p:cNvSpPr txBox="1">
            <a:spLocks noChangeArrowheads="1"/>
          </p:cNvSpPr>
          <p:nvPr/>
        </p:nvSpPr>
        <p:spPr bwMode="auto">
          <a:xfrm>
            <a:off x="191368" y="3905890"/>
            <a:ext cx="8820000" cy="2090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「当面</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拠点がめざす</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もの」を</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明確化した上で、担う機能を</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整理してはどう</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か。</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（例）「</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緊急」「相談」「拠点」「ニーズ把握</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の定義の整理、具体的</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アクションの例示　など</a:t>
            </a:r>
            <a:endParaRPr lang="ja-JP" altLang="en-US"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まず</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は、既存</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資源の活用により、拠点としての機能をスタートさせてはどうか。</a:t>
            </a:r>
            <a:r>
              <a:rPr lang="en-US" altLang="ja-JP" sz="1600" kern="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kern="0" dirty="0">
                <a:latin typeface="Meiryo UI" panose="020B0604030504040204" pitchFamily="50" charset="-128"/>
                <a:ea typeface="Meiryo UI" panose="020B0604030504040204" pitchFamily="50" charset="-128"/>
                <a:cs typeface="Meiryo UI" panose="020B0604030504040204" pitchFamily="50" charset="-128"/>
              </a:rPr>
            </a:b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拠点機能を維持</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発展させることが重要</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将来の</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緊急</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事態に備え、特に、在宅</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のサービス</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未利用者に対する取り組みが必要ではないか。</a:t>
            </a:r>
            <a:r>
              <a:rPr lang="en-US" altLang="ja-JP" sz="1600" kern="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kern="0" dirty="0">
                <a:latin typeface="Meiryo UI" panose="020B0604030504040204" pitchFamily="50" charset="-128"/>
                <a:ea typeface="Meiryo UI" panose="020B0604030504040204" pitchFamily="50" charset="-128"/>
                <a:cs typeface="Meiryo UI" panose="020B0604030504040204" pitchFamily="50" charset="-128"/>
              </a:rPr>
            </a:b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（例）状況把握、サービス</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につなぐ</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仕組み、関係者間</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の情報</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共有　 など</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府内</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の良い</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取り組み</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を共有してはどう</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か。</a:t>
            </a:r>
            <a:endParaRPr lang="ja-JP" altLang="en-US"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0"/>
              </a:spcAft>
            </a:pP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800" b="1" kern="0" dirty="0" smtClean="0">
                <a:latin typeface="Meiryo UI" panose="020B0604030504040204" pitchFamily="50" charset="-128"/>
                <a:ea typeface="Meiryo UI" panose="020B0604030504040204" pitchFamily="50" charset="-128"/>
                <a:cs typeface="Meiryo UI" panose="020B0604030504040204" pitchFamily="50" charset="-128"/>
              </a:rPr>
              <a:t>　⇒　上記内容を盛り込んだ報告書を作成し、市町村に情報提供</a:t>
            </a:r>
            <a:r>
              <a:rPr lang="ja-JP" altLang="en-US" sz="1800" b="1" kern="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800" b="1" kern="0" dirty="0" smtClean="0">
                <a:latin typeface="Meiryo UI" panose="020B0604030504040204" pitchFamily="50" charset="-128"/>
                <a:ea typeface="Meiryo UI" panose="020B0604030504040204" pitchFamily="50" charset="-128"/>
                <a:cs typeface="Meiryo UI" panose="020B0604030504040204" pitchFamily="50" charset="-128"/>
              </a:rPr>
              <a:t>、整備促進を図る</a:t>
            </a:r>
            <a:endParaRPr lang="ja-JP" altLang="en-US" sz="1800" b="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238501" y="3476298"/>
            <a:ext cx="2844000" cy="408623"/>
          </a:xfrm>
          <a:prstGeom prst="roundRect">
            <a:avLst/>
          </a:prstGeom>
          <a:solidFill>
            <a:srgbClr val="0000B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en-US" altLang="ja-JP" dirty="0">
                <a:latin typeface="HG創英角ｺﾞｼｯｸUB" panose="020B0909000000000000" pitchFamily="49" charset="-128"/>
                <a:ea typeface="HG創英角ｺﾞｼｯｸUB" panose="020B0909000000000000" pitchFamily="49" charset="-128"/>
              </a:rPr>
              <a:t>WG</a:t>
            </a:r>
            <a:r>
              <a:rPr lang="ja-JP" altLang="en-US" dirty="0" err="1" smtClean="0">
                <a:latin typeface="HG創英角ｺﾞｼｯｸUB" panose="020B0909000000000000" pitchFamily="49" charset="-128"/>
                <a:ea typeface="HG創英角ｺﾞｼｯｸUB" panose="020B0909000000000000" pitchFamily="49" charset="-128"/>
              </a:rPr>
              <a:t>での</a:t>
            </a:r>
            <a:r>
              <a:rPr lang="ja-JP" altLang="en-US" u="none" dirty="0" smtClean="0">
                <a:latin typeface="HG創英角ｺﾞｼｯｸUB" panose="020B0909000000000000" pitchFamily="49" charset="-128"/>
                <a:ea typeface="HG創英角ｺﾞｼｯｸUB" panose="020B0909000000000000" pitchFamily="49" charset="-128"/>
              </a:rPr>
              <a:t>検討内容（案）</a:t>
            </a:r>
            <a:endParaRPr lang="ja-JP" altLang="en-US" u="none"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366049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153350" y="929190"/>
            <a:ext cx="8892000" cy="1188000"/>
          </a:xfrm>
          <a:prstGeom prst="rect">
            <a:avLst/>
          </a:prstGeom>
          <a:solidFill>
            <a:schemeClr val="bg1"/>
          </a:solidFill>
          <a:ln w="1905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Aft>
                <a:spcPts val="600"/>
              </a:spcAft>
            </a:pP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 第４期</a:t>
            </a:r>
            <a:r>
              <a:rPr lang="ja-JP" altLang="en-US" sz="1600" u="none" kern="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福祉計画</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における地域移行者数は</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613</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達成率：</a:t>
            </a:r>
            <a:r>
              <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rPr>
              <a:t>82.2</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u="none" kern="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入所者数</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が減少している中、区分６</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の入所者が</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増加</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しており（</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比：</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21.5</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％増）、全体の</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96</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％が区分４以上、また</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86</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％が区分５以上の状況。</a:t>
            </a:r>
            <a:endParaRPr lang="ja-JP" altLang="en-US" sz="160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bwMode="auto">
          <a:xfrm>
            <a:off x="-213619" y="196020"/>
            <a:ext cx="9523882" cy="540000"/>
          </a:xfrm>
          <a:prstGeom prst="rect">
            <a:avLst/>
          </a:prstGeom>
          <a:solidFill>
            <a:srgbClr val="0000B8"/>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a:r>
              <a:rPr lang="ja-JP" altLang="en-US" sz="20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施設入所者の地域移行について</a:t>
            </a:r>
            <a:endParaRPr lang="ja-JP" altLang="en-US" sz="20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374132621"/>
              </p:ext>
            </p:extLst>
          </p:nvPr>
        </p:nvGraphicFramePr>
        <p:xfrm>
          <a:off x="219989" y="2842534"/>
          <a:ext cx="4416448" cy="1288088"/>
        </p:xfrm>
        <a:graphic>
          <a:graphicData uri="http://schemas.openxmlformats.org/drawingml/2006/table">
            <a:tbl>
              <a:tblPr firstRow="1" bandRow="1">
                <a:tableStyleId>{5C22544A-7EE6-4342-B048-85BDC9FD1C3A}</a:tableStyleId>
              </a:tblPr>
              <a:tblGrid>
                <a:gridCol w="1104112"/>
                <a:gridCol w="1104112"/>
                <a:gridCol w="1104112"/>
                <a:gridCol w="1104112"/>
              </a:tblGrid>
              <a:tr h="416282">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H26</a:t>
                      </a: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H27</a:t>
                      </a: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H28</a:t>
                      </a: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p>
                  </a:txBody>
                  <a:tcPr anchor="ctr"/>
                </a:tc>
              </a:tr>
              <a:tr h="445439">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151</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131</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130</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6367">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352</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483</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613</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612586959"/>
              </p:ext>
            </p:extLst>
          </p:nvPr>
        </p:nvGraphicFramePr>
        <p:xfrm>
          <a:off x="4860032" y="2846300"/>
          <a:ext cx="2006276" cy="1264918"/>
        </p:xfrm>
        <a:graphic>
          <a:graphicData uri="http://schemas.openxmlformats.org/drawingml/2006/table">
            <a:tbl>
              <a:tblPr firstRow="1" bandRow="1">
                <a:tableStyleId>{5C22544A-7EE6-4342-B048-85BDC9FD1C3A}</a:tableStyleId>
              </a:tblPr>
              <a:tblGrid>
                <a:gridCol w="2006276"/>
              </a:tblGrid>
              <a:tr h="412516">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目標値（達成率）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6201">
                <a:tc>
                  <a:txBody>
                    <a:bodyPr/>
                    <a:lstStyle/>
                    <a:p>
                      <a:pPr algn="ct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6201">
                <a:tc>
                  <a:txBody>
                    <a:bodyPr/>
                    <a:lstStyle/>
                    <a:p>
                      <a:pPr algn="ct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746</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82.2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5" name="正方形/長方形 14"/>
          <p:cNvSpPr/>
          <p:nvPr/>
        </p:nvSpPr>
        <p:spPr>
          <a:xfrm>
            <a:off x="35496" y="2472448"/>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（地域移行者数の推移）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6144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0973" y="33265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（施設入所者の推移</a:t>
            </a:r>
            <a:r>
              <a:rPr lang="ja-JP" altLang="en-US" sz="1600" u="none" dirty="0" err="1" smtClean="0">
                <a:solidFill>
                  <a:srgbClr val="000000"/>
                </a:solidFill>
                <a:latin typeface="HG創英角ｺﾞｼｯｸUB" panose="020B0909000000000000" pitchFamily="49" charset="-128"/>
                <a:ea typeface="HG創英角ｺﾞｼｯｸUB" panose="020B0909000000000000" pitchFamily="49" charset="-128"/>
              </a:rPr>
              <a:t>ー障がい</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支援区分別）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40" y="764704"/>
            <a:ext cx="8617748" cy="5156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36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0973" y="332656"/>
            <a:ext cx="8745448" cy="338554"/>
          </a:xfrm>
          <a:prstGeom prst="rect">
            <a:avLst/>
          </a:prstGeom>
        </p:spPr>
        <p:txBody>
          <a:bodyPr wrap="square">
            <a:spAutoFit/>
          </a:bodyPr>
          <a:lstStyle/>
          <a:p>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（施設入所者の推移</a:t>
            </a:r>
            <a:r>
              <a:rPr lang="ja-JP" altLang="en-US" sz="1600" u="none" dirty="0" err="1" smtClean="0">
                <a:solidFill>
                  <a:srgbClr val="000000"/>
                </a:solidFill>
                <a:latin typeface="HG創英角ｺﾞｼｯｸUB" panose="020B0909000000000000" pitchFamily="49" charset="-128"/>
                <a:ea typeface="HG創英角ｺﾞｼｯｸUB" panose="020B0909000000000000" pitchFamily="49" charset="-128"/>
              </a:rPr>
              <a:t>ー</a:t>
            </a:r>
            <a:r>
              <a:rPr lang="ja-JP" altLang="en-US" sz="1600" u="none" dirty="0" smtClean="0">
                <a:solidFill>
                  <a:srgbClr val="000000"/>
                </a:solidFill>
                <a:latin typeface="HG創英角ｺﾞｼｯｸUB" panose="020B0909000000000000" pitchFamily="49" charset="-128"/>
                <a:ea typeface="HG創英角ｺﾞｼｯｸUB" panose="020B0909000000000000" pitchFamily="49" charset="-128"/>
              </a:rPr>
              <a:t>年齢別）　　　　　　　　　　　　　　　　　　　　　　　</a:t>
            </a:r>
            <a:endParaRPr lang="ja-JP" altLang="en-US" sz="140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764704"/>
            <a:ext cx="8612566" cy="5150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9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txBox="1">
            <a:spLocks noChangeArrowheads="1"/>
          </p:cNvSpPr>
          <p:nvPr/>
        </p:nvSpPr>
        <p:spPr bwMode="auto">
          <a:xfrm>
            <a:off x="168236" y="493028"/>
            <a:ext cx="8892000" cy="3564000"/>
          </a:xfrm>
          <a:prstGeom prst="rect">
            <a:avLst/>
          </a:prstGeom>
          <a:noFill/>
          <a:ln w="1270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eaLnBrk="1" hangingPunct="1">
              <a:spcAft>
                <a:spcPts val="600"/>
              </a:spcAft>
            </a:pP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eaLnBrk="1" hangingPunct="1">
              <a:spcAft>
                <a:spcPts val="600"/>
              </a:spcAft>
            </a:pPr>
            <a:endParaRPr lang="ja-JP" altLang="en-US" sz="1600" u="none"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
          <p:cNvSpPr txBox="1">
            <a:spLocks noChangeArrowheads="1"/>
          </p:cNvSpPr>
          <p:nvPr/>
        </p:nvSpPr>
        <p:spPr bwMode="auto">
          <a:xfrm>
            <a:off x="191368" y="762248"/>
            <a:ext cx="8820000" cy="32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kern="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年２月に</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、府が施設</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入所者の地域移行に関する意向調査</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を実施。その</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結果を市町村に情報提供し、地域移行の取り組みに活用するよう働きかけて</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きた。</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多くの市町村は</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「地域に移行できる人はすでに移行済み」「現入所者は重度化・高齢化（行動障がい、医療的</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ケア、保護者の不安など</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）で地域移行が難しい」と</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考えて</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いる。</a:t>
            </a:r>
          </a:p>
          <a:p>
            <a:pPr marL="177800" indent="-177800">
              <a:spcBef>
                <a:spcPts val="0"/>
              </a:spcBef>
              <a:spcAft>
                <a:spcPts val="600"/>
              </a:spcAft>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地域移行が進まない要因</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は、受け皿</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支援人材、地域</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移行支援サービスなど報酬上の課題、指定一般相談支援事業者の不足</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などが考えられる。</a:t>
            </a:r>
            <a:endParaRPr lang="ja-JP" altLang="en-US"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地域移行可能かどうかの判断</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は、入所者の希望を前提に、施設で直接支援に携わっている人に確認せざるを得ない。</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退所</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と元</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の施設には</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戻れないことが</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当事者・家族を</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躊躇させている。</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一旦</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GH</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に地域移行するも、結果的に家庭復帰になっている事例がある。</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依然として</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、施設の入所待機者が多く、ロングショート</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を利用して</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いるケースもある。</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238501" y="332656"/>
            <a:ext cx="1620000" cy="408623"/>
          </a:xfrm>
          <a:prstGeom prst="roundRect">
            <a:avLst/>
          </a:prstGeom>
          <a:solidFill>
            <a:srgbClr val="0000B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ja-JP" altLang="en-US" u="none" dirty="0" smtClean="0">
                <a:latin typeface="HG創英角ｺﾞｼｯｸUB" panose="020B0909000000000000" pitchFamily="49" charset="-128"/>
                <a:ea typeface="HG創英角ｺﾞｼｯｸUB" panose="020B0909000000000000" pitchFamily="49" charset="-128"/>
              </a:rPr>
              <a:t>現状・課題</a:t>
            </a:r>
            <a:endParaRPr lang="ja-JP" altLang="en-US" u="none" dirty="0">
              <a:latin typeface="HG創英角ｺﾞｼｯｸUB" panose="020B0909000000000000" pitchFamily="49" charset="-128"/>
              <a:ea typeface="HG創英角ｺﾞｼｯｸUB" panose="020B0909000000000000" pitchFamily="49" charset="-128"/>
            </a:endParaRPr>
          </a:p>
        </p:txBody>
      </p:sp>
      <p:sp>
        <p:nvSpPr>
          <p:cNvPr id="7" name="二等辺三角形 6"/>
          <p:cNvSpPr/>
          <p:nvPr/>
        </p:nvSpPr>
        <p:spPr>
          <a:xfrm flipV="1">
            <a:off x="3203848" y="4067806"/>
            <a:ext cx="2880320" cy="360040"/>
          </a:xfrm>
          <a:prstGeom prst="triangle">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Rectangle 2"/>
          <p:cNvSpPr txBox="1">
            <a:spLocks noChangeArrowheads="1"/>
          </p:cNvSpPr>
          <p:nvPr/>
        </p:nvSpPr>
        <p:spPr bwMode="auto">
          <a:xfrm>
            <a:off x="168236" y="4491500"/>
            <a:ext cx="8892000" cy="2304000"/>
          </a:xfrm>
          <a:prstGeom prst="rect">
            <a:avLst/>
          </a:prstGeom>
          <a:noFill/>
          <a:ln w="12700">
            <a:solidFill>
              <a:schemeClr val="tx1"/>
            </a:solidFill>
            <a:miter lim="800000"/>
            <a:headEnd/>
            <a:tailEnd/>
          </a:ln>
          <a:effectLst/>
          <a:extLst/>
        </p:spPr>
        <p:txBody>
          <a:bodyPr vert="horz" wrap="square" lIns="91440" tIns="36000" rIns="91440" bIns="36000" numCol="1" anchor="ctr"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eaLnBrk="1" hangingPunct="1">
              <a:spcAft>
                <a:spcPts val="600"/>
              </a:spcAft>
            </a:pPr>
            <a:endParaRPr lang="en-US" altLang="ja-JP" sz="1600" u="none"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eaLnBrk="1" hangingPunct="1">
              <a:spcAft>
                <a:spcPts val="600"/>
              </a:spcAft>
            </a:pPr>
            <a:endParaRPr lang="ja-JP" altLang="en-US" sz="1600" u="none"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Rectangle 2"/>
          <p:cNvSpPr txBox="1">
            <a:spLocks noChangeArrowheads="1"/>
          </p:cNvSpPr>
          <p:nvPr/>
        </p:nvSpPr>
        <p:spPr bwMode="auto">
          <a:xfrm>
            <a:off x="191368" y="4760720"/>
            <a:ext cx="8820000" cy="2090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kumimoji="1" sz="44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charset="0"/>
                <a:ea typeface="ＭＳ Ｐゴシック" pitchFamily="50" charset="-128"/>
              </a:defRPr>
            </a:lvl2pPr>
            <a:lvl3pPr algn="l" rtl="0" fontAlgn="base">
              <a:spcBef>
                <a:spcPct val="0"/>
              </a:spcBef>
              <a:spcAft>
                <a:spcPct val="0"/>
              </a:spcAft>
              <a:defRPr kumimoji="1" sz="4400">
                <a:solidFill>
                  <a:schemeClr val="tx1"/>
                </a:solidFill>
                <a:latin typeface="Arial" charset="0"/>
                <a:ea typeface="ＭＳ Ｐゴシック" pitchFamily="50" charset="-128"/>
              </a:defRPr>
            </a:lvl3pPr>
            <a:lvl4pPr algn="l" rtl="0" fontAlgn="base">
              <a:spcBef>
                <a:spcPct val="0"/>
              </a:spcBef>
              <a:spcAft>
                <a:spcPct val="0"/>
              </a:spcAft>
              <a:defRPr kumimoji="1" sz="4400">
                <a:solidFill>
                  <a:schemeClr val="tx1"/>
                </a:solidFill>
                <a:latin typeface="Arial" charset="0"/>
                <a:ea typeface="ＭＳ Ｐゴシック" pitchFamily="50" charset="-128"/>
              </a:defRPr>
            </a:lvl4pPr>
            <a:lvl5pPr algn="l" rtl="0" fontAlgn="base">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a:lstStyle>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err="1" smtClean="0">
                <a:latin typeface="Meiryo UI" panose="020B0604030504040204" pitchFamily="50" charset="-128"/>
                <a:ea typeface="Meiryo UI" panose="020B0604030504040204" pitchFamily="50" charset="-128"/>
                <a:cs typeface="Meiryo UI" panose="020B0604030504040204" pitchFamily="50" charset="-128"/>
              </a:rPr>
              <a:t>重度障</a:t>
            </a:r>
            <a:r>
              <a:rPr lang="ja-JP" altLang="en-US" sz="1600" kern="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者</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の受け皿について、どの</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ような機能・体制が必要</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かを含め、検討</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すべきではないか。</a:t>
            </a:r>
          </a:p>
          <a:p>
            <a:pPr marL="177800" indent="-177800">
              <a:spcBef>
                <a:spcPts val="0"/>
              </a:spcBef>
              <a:spcAft>
                <a:spcPts val="600"/>
              </a:spcAft>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入所待機者</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の増を踏まえた今日的な施設のあり方の議論が必要ではないか</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年２月の後追い調査を</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はどうか。</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入所施設職員の地域移行に対する意識を高めるための取り組みが必要ではないか。</a:t>
            </a:r>
            <a:endParaRPr lang="ja-JP" altLang="en-US"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 人材育成のための</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研修や、地域移行時に支援ノウハウを伝授する仕組み</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が必要ではないか</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kern="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0"/>
              </a:spcBef>
              <a:spcAft>
                <a:spcPts val="600"/>
              </a:spcAft>
            </a:pP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認定</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調査の機会等を活用して、入所者の</a:t>
            </a:r>
            <a:r>
              <a:rPr lang="ja-JP" altLang="en-US" sz="1600" kern="0" dirty="0">
                <a:latin typeface="Meiryo UI" panose="020B0604030504040204" pitchFamily="50" charset="-128"/>
                <a:ea typeface="Meiryo UI" panose="020B0604030504040204" pitchFamily="50" charset="-128"/>
                <a:cs typeface="Meiryo UI" panose="020B0604030504040204" pitchFamily="50" charset="-128"/>
              </a:rPr>
              <a:t>状況</a:t>
            </a:r>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把握をしてはどうか。</a:t>
            </a:r>
            <a:endParaRPr lang="en-US" altLang="ja-JP" sz="1600" kern="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238501" y="4331128"/>
            <a:ext cx="2844000" cy="408623"/>
          </a:xfrm>
          <a:prstGeom prst="roundRect">
            <a:avLst/>
          </a:prstGeom>
          <a:solidFill>
            <a:srgbClr val="0000B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r>
              <a:rPr lang="en-US" altLang="ja-JP" dirty="0" smtClean="0">
                <a:latin typeface="HG創英角ｺﾞｼｯｸUB" panose="020B0909000000000000" pitchFamily="49" charset="-128"/>
                <a:ea typeface="HG創英角ｺﾞｼｯｸUB" panose="020B0909000000000000" pitchFamily="49" charset="-128"/>
              </a:rPr>
              <a:t>WG</a:t>
            </a:r>
            <a:r>
              <a:rPr lang="ja-JP" altLang="en-US" dirty="0" err="1" smtClean="0">
                <a:latin typeface="HG創英角ｺﾞｼｯｸUB" panose="020B0909000000000000" pitchFamily="49" charset="-128"/>
                <a:ea typeface="HG創英角ｺﾞｼｯｸUB" panose="020B0909000000000000" pitchFamily="49" charset="-128"/>
              </a:rPr>
              <a:t>での</a:t>
            </a:r>
            <a:r>
              <a:rPr lang="ja-JP" altLang="en-US" dirty="0" smtClean="0">
                <a:latin typeface="HG創英角ｺﾞｼｯｸUB" panose="020B0909000000000000" pitchFamily="49" charset="-128"/>
                <a:ea typeface="HG創英角ｺﾞｼｯｸUB" panose="020B0909000000000000" pitchFamily="49" charset="-128"/>
              </a:rPr>
              <a:t>検討内容</a:t>
            </a:r>
            <a:r>
              <a:rPr lang="ja-JP" altLang="en-US" u="none" dirty="0" smtClean="0">
                <a:latin typeface="HG創英角ｺﾞｼｯｸUB" panose="020B0909000000000000" pitchFamily="49" charset="-128"/>
                <a:ea typeface="HG創英角ｺﾞｼｯｸUB" panose="020B0909000000000000" pitchFamily="49" charset="-128"/>
              </a:rPr>
              <a:t>（案）</a:t>
            </a:r>
            <a:endParaRPr lang="ja-JP" altLang="en-US" u="none"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15001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4136</TotalTime>
  <Words>699</Words>
  <Application>Microsoft Office PowerPoint</Application>
  <PresentationFormat>画面に合わせる (4:3)</PresentationFormat>
  <Paragraphs>69</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館山　裕樹</dc:creator>
  <cp:lastModifiedBy>HOSTNAME</cp:lastModifiedBy>
  <cp:revision>239</cp:revision>
  <cp:lastPrinted>2018-08-24T09:46:48Z</cp:lastPrinted>
  <dcterms:created xsi:type="dcterms:W3CDTF">2013-11-13T05:42:40Z</dcterms:created>
  <dcterms:modified xsi:type="dcterms:W3CDTF">2018-09-07T01:44:45Z</dcterms:modified>
</cp:coreProperties>
</file>