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79" r:id="rId11"/>
    <p:sldId id="280" r:id="rId12"/>
    <p:sldId id="278" r:id="rId13"/>
    <p:sldId id="270" r:id="rId14"/>
    <p:sldId id="277" r:id="rId15"/>
    <p:sldId id="272" r:id="rId16"/>
    <p:sldId id="273" r:id="rId17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73558-E94E-4E9E-89F4-00E6DBB3EE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7176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4A713-1D77-4CE4-A999-7B417163F4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09256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4A713-1D77-4CE4-A999-7B417163F4A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24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A713-1D77-4CE4-A999-7B417163F4A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ヘッダー プレースホルダー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05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4A713-1D77-4CE4-A999-7B417163F4A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ヘッダー プレースホルダー 6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17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7D90-0526-4834-BC14-337852300E1B}" type="datetime1">
              <a:rPr kumimoji="1" lang="ja-JP" altLang="en-US" smtClean="0"/>
              <a:t>2017/9/13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94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42F2-37DB-44DF-882F-3BAEFCE0E66F}" type="datetime1">
              <a:rPr kumimoji="1" lang="ja-JP" altLang="en-US" smtClean="0"/>
              <a:t>2017/9/13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02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20-4FD3-4397-A3BD-61D9758A9B32}" type="datetime1">
              <a:rPr kumimoji="1" lang="ja-JP" altLang="en-US" smtClean="0"/>
              <a:t>2017/9/13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8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6B9E-04A7-457B-BF35-CAB3F1940B26}" type="datetime1">
              <a:rPr kumimoji="1" lang="ja-JP" altLang="en-US" smtClean="0"/>
              <a:t>2017/9/13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0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0E8E-7051-4D56-B05A-4C81F6F722BE}" type="datetime1">
              <a:rPr kumimoji="1" lang="ja-JP" altLang="en-US" smtClean="0"/>
              <a:t>2017/9/13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97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1702-1DB1-4057-B194-7C1A1A60A44E}" type="datetime1">
              <a:rPr kumimoji="1" lang="ja-JP" altLang="en-US" smtClean="0"/>
              <a:t>2017/9/13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03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C3B7-6069-434A-9F02-AF1F907528D8}" type="datetime1">
              <a:rPr kumimoji="1" lang="ja-JP" altLang="en-US" smtClean="0"/>
              <a:t>2017/9/13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B1D3-682C-4ECF-B3C3-57E647B30E66}" type="datetime1">
              <a:rPr kumimoji="1" lang="ja-JP" altLang="en-US" smtClean="0"/>
              <a:t>2017/9/13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8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344C-36AB-4EDA-868B-79EB3C1D5419}" type="datetime1">
              <a:rPr kumimoji="1" lang="ja-JP" altLang="en-US" smtClean="0"/>
              <a:t>2017/9/13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31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F337-5DB8-464D-AE39-58915241BFB6}" type="datetime1">
              <a:rPr kumimoji="1" lang="ja-JP" altLang="en-US" smtClean="0"/>
              <a:t>2017/9/13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24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05E5-B9A0-4615-887D-D98B8E2C6296}" type="datetime1">
              <a:rPr kumimoji="1" lang="ja-JP" altLang="en-US" smtClean="0"/>
              <a:t>2017/9/13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82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E064-239B-490A-B198-EA4C975F28D1}" type="datetime1">
              <a:rPr kumimoji="1" lang="ja-JP" altLang="en-US" smtClean="0"/>
              <a:t>2017/9/13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0F378-0D97-473A-9582-81A56DDDB6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2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725258" cy="674136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12360" y="260648"/>
            <a:ext cx="864096" cy="33855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/>
              <a:t>資料６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857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55576" y="332656"/>
            <a:ext cx="74888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rgbClr val="7030A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内容例：３</a:t>
            </a:r>
            <a:r>
              <a:rPr lang="en-US" altLang="ja-JP" sz="3200" b="1" dirty="0" smtClean="0">
                <a:solidFill>
                  <a:srgbClr val="7030A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r>
              <a:rPr lang="ja-JP" altLang="en-US" sz="3200" b="1" dirty="0" smtClean="0">
                <a:solidFill>
                  <a:srgbClr val="7030A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個人と社会（歴史）</a:t>
            </a:r>
            <a:endParaRPr lang="en-US" altLang="ja-JP" sz="3200" b="1" dirty="0" smtClean="0">
              <a:solidFill>
                <a:srgbClr val="7030A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en-US" altLang="ja-JP" sz="2800" b="1" dirty="0" smtClean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Prescribed </a:t>
            </a:r>
            <a:r>
              <a:rPr lang="en-US" altLang="ja-JP" sz="28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subject</a:t>
            </a:r>
            <a:endParaRPr lang="en-US" altLang="ja-JP" sz="2800" dirty="0" smtClean="0">
              <a:solidFill>
                <a:srgbClr val="C0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：世界規模の戦争への動き</a:t>
            </a:r>
          </a:p>
          <a:p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</a:t>
            </a:r>
            <a:r>
              <a:rPr lang="ja-JP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事例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研究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：東アジアにおける日本の拡張</a:t>
            </a:r>
            <a:r>
              <a:rPr lang="ja-JP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政策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/>
            </a:r>
            <a:b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1931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1941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ja-JP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</a:t>
            </a:r>
            <a:r>
              <a:rPr lang="ja-JP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事例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研究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：ドイツとイタリアの拡張</a:t>
            </a:r>
            <a:r>
              <a:rPr lang="ja-JP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政策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/>
            </a:r>
            <a:b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　　　　　　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1933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1940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  <a:p>
            <a:r>
              <a:rPr lang="en-US" altLang="ja-JP" sz="2800" b="1" dirty="0" smtClean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Topics</a:t>
            </a:r>
          </a:p>
          <a:p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：独裁主義的国家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(20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世紀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ja-JP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11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世紀の戦争の原因と</a:t>
            </a:r>
            <a:r>
              <a:rPr lang="ja-JP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結果</a:t>
            </a:r>
            <a:endParaRPr lang="en-US" altLang="ja-JP" sz="24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en-US" altLang="ja-JP" sz="28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HL option and </a:t>
            </a:r>
            <a:r>
              <a:rPr lang="en-US" altLang="ja-JP" sz="2800" b="1" dirty="0" smtClean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sections</a:t>
            </a:r>
          </a:p>
          <a:p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アジアとオセアニアの</a:t>
            </a:r>
            <a:r>
              <a:rPr lang="ja-JP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歴史</a:t>
            </a:r>
            <a:endParaRPr lang="en-US" altLang="ja-JP" sz="24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：中国と朝鮮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(1910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1950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ja-JP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：東南アジアにおける世界大戦の影響</a:t>
            </a:r>
          </a:p>
          <a:p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14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：中華人民共和国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(1949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2005</a:t>
            </a:r>
            <a:r>
              <a:rPr lang="ja-JP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7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62068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〇教師にはファシリテーターであることが求められる。</a:t>
            </a:r>
            <a:endParaRPr lang="en-US" altLang="ja-JP" sz="2400" dirty="0" smtClean="0">
              <a:solidFill>
                <a:schemeClr val="bg2">
                  <a:lumMod val="1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800" dirty="0" smtClean="0">
              <a:solidFill>
                <a:schemeClr val="bg2">
                  <a:lumMod val="1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〇歴</a:t>
            </a:r>
            <a:r>
              <a:rPr lang="ja-JP" altLang="en-US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史上の事実を学習し、歴史学に必要な研究スキル</a:t>
            </a:r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を身</a:t>
            </a:r>
            <a:r>
              <a:rPr lang="ja-JP" altLang="en-US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につけることや、立場によって歴史の解釈が違うことを理解し</a:t>
            </a:r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r>
              <a:rPr lang="en-US" altLang="ja-JP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IB</a:t>
            </a:r>
            <a:r>
              <a:rPr lang="ja-JP" altLang="en-US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の目的で</a:t>
            </a:r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あるより</a:t>
            </a:r>
            <a:r>
              <a:rPr lang="ja-JP" altLang="en-US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良い平和な世界を築く</a:t>
            </a:r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ための</a:t>
            </a:r>
            <a:r>
              <a:rPr lang="ja-JP" altLang="en-US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考え方を身に</a:t>
            </a:r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付けること</a:t>
            </a:r>
            <a:r>
              <a:rPr lang="ja-JP" altLang="en-US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を</a:t>
            </a:r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目指している。</a:t>
            </a:r>
            <a:endParaRPr lang="en-US" altLang="ja-JP" sz="2400" dirty="0" smtClean="0">
              <a:solidFill>
                <a:schemeClr val="bg2">
                  <a:lumMod val="1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800" dirty="0">
              <a:solidFill>
                <a:schemeClr val="bg2">
                  <a:lumMod val="1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〇必要</a:t>
            </a:r>
            <a:r>
              <a:rPr lang="ja-JP" altLang="en-US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な</a:t>
            </a:r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スキルは</a:t>
            </a:r>
            <a:r>
              <a:rPr lang="ja-JP" altLang="en-US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、研究成果を高めるための資料分析や読解力</a:t>
            </a:r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、歴史</a:t>
            </a:r>
            <a:r>
              <a:rPr lang="ja-JP" altLang="en-US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を様々な視点から解釈するための批判的</a:t>
            </a:r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思考力</a:t>
            </a:r>
            <a:r>
              <a:rPr lang="ja-JP" altLang="en-US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である</a:t>
            </a:r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。学習者には、他者</a:t>
            </a:r>
            <a:r>
              <a:rPr lang="ja-JP" altLang="en-US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の受け売りでない独自の視点からの</a:t>
            </a:r>
            <a:r>
              <a:rPr lang="ja-JP" altLang="en-US" sz="240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分析が求められる。</a:t>
            </a:r>
            <a:endParaRPr lang="en-US" altLang="ja-JP" sz="2400" dirty="0" smtClean="0">
              <a:solidFill>
                <a:schemeClr val="bg2">
                  <a:lumMod val="1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en-US" altLang="ja-JP" sz="800" dirty="0">
              <a:solidFill>
                <a:schemeClr val="bg2">
                  <a:lumMod val="1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〇</a:t>
            </a:r>
            <a:r>
              <a:rPr lang="ja-JP" altLang="ja-JP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史実上</a:t>
            </a:r>
            <a:r>
              <a:rPr lang="ja-JP" altLang="ja-JP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の事実を正確に</a:t>
            </a:r>
            <a:r>
              <a:rPr lang="ja-JP" altLang="ja-JP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理解</a:t>
            </a:r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し</a:t>
            </a:r>
            <a:r>
              <a:rPr lang="ja-JP" altLang="ja-JP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r>
              <a:rPr lang="ja-JP" altLang="ja-JP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その知識に対して自分なりの意見や立場を持つ</a:t>
            </a:r>
            <a:r>
              <a:rPr lang="ja-JP" altLang="ja-JP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こと</a:t>
            </a:r>
            <a:r>
              <a:rPr lang="ja-JP" altLang="en-US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r>
              <a:rPr lang="ja-JP" altLang="ja-JP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過去</a:t>
            </a:r>
            <a:r>
              <a:rPr lang="ja-JP" altLang="ja-JP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を考察すること</a:t>
            </a:r>
            <a:r>
              <a:rPr lang="ja-JP" altLang="ja-JP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によって現代</a:t>
            </a:r>
            <a:r>
              <a:rPr lang="ja-JP" altLang="ja-JP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社会における自分自身の役割について</a:t>
            </a:r>
            <a:r>
              <a:rPr lang="ja-JP" altLang="ja-JP" sz="2400" dirty="0" smtClean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も考える</a:t>
            </a:r>
            <a:r>
              <a:rPr lang="ja-JP" altLang="ja-JP" sz="2400" dirty="0">
                <a:solidFill>
                  <a:schemeClr val="bg2">
                    <a:lumMod val="1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能力を身につけることが求められる。</a:t>
            </a:r>
            <a:endParaRPr lang="ja-JP" altLang="en-US" sz="2400" dirty="0">
              <a:solidFill>
                <a:schemeClr val="bg2">
                  <a:lumMod val="1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9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302"/>
            <a:ext cx="7434211" cy="682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2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56" y="404664"/>
            <a:ext cx="8098308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280919" cy="532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6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7537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0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31640" y="40466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ＩＢＯ主催の公式ワークショップ</a:t>
            </a:r>
            <a:endParaRPr kumimoji="1" lang="ja-JP" altLang="en-US" sz="32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31801" y="103785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3</a:t>
            </a:r>
            <a:r>
              <a:rPr kumimoji="1" lang="ja-JP" altLang="en-US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月</a:t>
            </a:r>
            <a:r>
              <a:rPr kumimoji="1" lang="en-US" altLang="ja-JP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30</a:t>
            </a:r>
            <a:r>
              <a:rPr kumimoji="1" lang="ja-JP" altLang="en-US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日、</a:t>
            </a:r>
            <a:r>
              <a:rPr kumimoji="1" lang="en-US" altLang="ja-JP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31</a:t>
            </a:r>
            <a:r>
              <a:rPr kumimoji="1" lang="ja-JP" altLang="en-US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日、</a:t>
            </a:r>
            <a:r>
              <a:rPr kumimoji="1" lang="en-US" altLang="ja-JP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4</a:t>
            </a:r>
            <a:r>
              <a:rPr kumimoji="1" lang="ja-JP" altLang="en-US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月</a:t>
            </a:r>
            <a:r>
              <a:rPr kumimoji="1" lang="en-US" altLang="ja-JP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1</a:t>
            </a:r>
            <a:r>
              <a:rPr kumimoji="1" lang="ja-JP" altLang="en-US" sz="32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日</a:t>
            </a:r>
            <a:endParaRPr kumimoji="1" lang="en-US" altLang="ja-JP" sz="320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15877" y="1772816"/>
            <a:ext cx="5256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・</a:t>
            </a:r>
            <a:r>
              <a:rPr lang="en-US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Theory of knowledge(Cat 1)</a:t>
            </a:r>
            <a:endParaRPr lang="ja-JP" altLang="ja-JP" sz="2400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r>
              <a:rPr lang="ja-JP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・</a:t>
            </a:r>
            <a:r>
              <a:rPr lang="en-US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Creativity, activity, service</a:t>
            </a:r>
            <a:endParaRPr lang="ja-JP" altLang="ja-JP" sz="2400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r>
              <a:rPr lang="ja-JP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・</a:t>
            </a:r>
            <a:r>
              <a:rPr lang="en-US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Japanese: Literature(Cat 1)</a:t>
            </a:r>
            <a:endParaRPr lang="ja-JP" altLang="ja-JP" sz="2400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r>
              <a:rPr lang="ja-JP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・</a:t>
            </a:r>
            <a:r>
              <a:rPr lang="en-US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History(Cat 1)</a:t>
            </a:r>
            <a:endParaRPr lang="ja-JP" altLang="ja-JP" sz="2400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r>
              <a:rPr lang="ja-JP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・</a:t>
            </a:r>
            <a:r>
              <a:rPr lang="en-US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English B(Cat 1)</a:t>
            </a:r>
            <a:endParaRPr lang="ja-JP" altLang="ja-JP" sz="2400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r>
              <a:rPr lang="ja-JP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・</a:t>
            </a:r>
            <a:r>
              <a:rPr lang="en-US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Mathematics SL (Cat 1)</a:t>
            </a:r>
            <a:endParaRPr lang="ja-JP" altLang="ja-JP" sz="2400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r>
              <a:rPr lang="ja-JP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・</a:t>
            </a:r>
            <a:r>
              <a:rPr lang="en-US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Biology(Cat 1)</a:t>
            </a:r>
            <a:endParaRPr lang="ja-JP" altLang="ja-JP" sz="2400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r>
              <a:rPr lang="ja-JP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・</a:t>
            </a:r>
            <a:r>
              <a:rPr lang="en-US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Visual arts(Cat 1)</a:t>
            </a:r>
            <a:endParaRPr lang="ja-JP" altLang="ja-JP" sz="2400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r>
              <a:rPr lang="ja-JP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・</a:t>
            </a:r>
            <a:r>
              <a:rPr lang="en-US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Administrators (Cat 1)</a:t>
            </a:r>
            <a:endParaRPr lang="ja-JP" altLang="ja-JP" sz="2400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r>
              <a:rPr lang="ja-JP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・</a:t>
            </a:r>
            <a:r>
              <a:rPr lang="en-US" altLang="ja-JP" sz="2400" dirty="0">
                <a:solidFill>
                  <a:srgbClr val="0070C0"/>
                </a:solidFill>
                <a:latin typeface="Century" panose="02040604050505020304" pitchFamily="18" charset="0"/>
              </a:rPr>
              <a:t>Coordination (Cat 1</a:t>
            </a:r>
            <a:r>
              <a:rPr lang="en-US" altLang="ja-JP" sz="24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)</a:t>
            </a:r>
          </a:p>
          <a:p>
            <a:r>
              <a:rPr kumimoji="1" lang="ja-JP" alt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anose="02040604050505020304" pitchFamily="18" charset="0"/>
                <a:ea typeface="HGS明朝E" panose="02020900000000000000" pitchFamily="18" charset="-128"/>
              </a:rPr>
              <a:t>申し込み</a:t>
            </a:r>
            <a:r>
              <a:rPr kumimoji="1" lang="ja-JP" alt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anose="02040604050505020304" pitchFamily="18" charset="0"/>
                <a:ea typeface="HGS明朝E" panose="02020900000000000000" pitchFamily="18" charset="-128"/>
              </a:rPr>
              <a:t>はＩＢホームページより</a:t>
            </a:r>
            <a:endParaRPr kumimoji="1" lang="ja-JP" altLang="en-US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44169" y="6093296"/>
            <a:ext cx="386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会場：大阪女学院高等学校</a:t>
            </a:r>
            <a:endParaRPr kumimoji="1" lang="en-US" altLang="ja-JP" sz="24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4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51534" y="332656"/>
            <a:ext cx="5040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来年</a:t>
            </a:r>
            <a:r>
              <a:rPr kumimoji="1" lang="en-US" altLang="ja-JP" sz="32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2018</a:t>
            </a:r>
            <a:r>
              <a:rPr kumimoji="1" lang="ja-JP" altLang="en-US" sz="32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年</a:t>
            </a:r>
            <a:endParaRPr kumimoji="1" lang="en-US" altLang="ja-JP" sz="3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lang="ja-JP" altLang="en-US" sz="32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国際バカロレア</a:t>
            </a:r>
            <a:endParaRPr kumimoji="1" lang="en-US" altLang="ja-JP" sz="3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kumimoji="1" lang="en-US" altLang="ja-JP" sz="72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50</a:t>
            </a:r>
            <a:r>
              <a:rPr kumimoji="1" lang="ja-JP" altLang="en-US" sz="72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周年</a:t>
            </a:r>
            <a:endParaRPr kumimoji="1" lang="en-US" altLang="ja-JP" sz="720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263691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ジュネーヴ国際学校、国際連合ニューヨーク国際学校</a:t>
            </a:r>
            <a:endParaRPr kumimoji="1" lang="en-US" altLang="ja-JP" sz="24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lang="ja-JP" altLang="en-US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イギリス</a:t>
            </a:r>
            <a:r>
              <a:rPr lang="en-US" altLang="ja-JP" sz="2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2</a:t>
            </a:r>
            <a:r>
              <a:rPr lang="ja-JP" altLang="en-US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校、デンマーク、レバノン、イラン</a:t>
            </a:r>
            <a:endParaRPr lang="en-US" altLang="ja-JP" sz="24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endParaRPr kumimoji="1" lang="en-US" altLang="ja-JP" sz="16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 algn="ctr"/>
            <a:r>
              <a:rPr kumimoji="1" lang="ja-JP" altLang="en-US" sz="1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初代ＩＢＯ事務局長：</a:t>
            </a:r>
            <a:r>
              <a:rPr lang="ja-JP" altLang="en-US" sz="1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ピーターソン・オックスフォード大学教育学部部長</a:t>
            </a:r>
            <a:endParaRPr kumimoji="1" lang="en-US" altLang="ja-JP" sz="16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414908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0070C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英語・フランス語・スペイン語（</a:t>
            </a:r>
            <a:r>
              <a:rPr lang="en-US" altLang="ja-JP" sz="3200" dirty="0" smtClean="0">
                <a:solidFill>
                  <a:srgbClr val="0070C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1983</a:t>
            </a:r>
            <a:r>
              <a:rPr lang="ja-JP" altLang="en-US" sz="3200" dirty="0" smtClean="0">
                <a:solidFill>
                  <a:srgbClr val="0070C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sz="3200" dirty="0" smtClean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ctr"/>
            <a:endParaRPr lang="en-US" altLang="ja-JP" sz="2400" dirty="0" smtClean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algn="ctr"/>
            <a:r>
              <a:rPr lang="ja-JP" altLang="en-US" sz="2400" dirty="0" smtClean="0">
                <a:solidFill>
                  <a:srgbClr val="0070C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ドイツ語・日本語（</a:t>
            </a:r>
            <a:r>
              <a:rPr lang="en-US" altLang="ja-JP" sz="2400" dirty="0" smtClean="0">
                <a:solidFill>
                  <a:srgbClr val="0070C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2013</a:t>
            </a:r>
            <a:r>
              <a:rPr lang="ja-JP" altLang="en-US" sz="2400" dirty="0" smtClean="0">
                <a:solidFill>
                  <a:srgbClr val="0070C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ja-JP" altLang="ja-JP" sz="2400" dirty="0">
              <a:solidFill>
                <a:srgbClr val="0070C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1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9108504" cy="321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419" y="3766381"/>
            <a:ext cx="7095667" cy="296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1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sako\Desktop\日本標準\DPカリキュラムモデル〈白黒〉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9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05" y="476672"/>
            <a:ext cx="862174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1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4850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1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439" y="260648"/>
            <a:ext cx="6568447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1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25" y="548680"/>
            <a:ext cx="893027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4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852819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F378-0D97-473A-9582-81A56DDDB6B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4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340</Words>
  <Application>Microsoft Office PowerPoint</Application>
  <PresentationFormat>画面に合わせる (4:3)</PresentationFormat>
  <Paragraphs>64</Paragraphs>
  <Slides>16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Hirokazu Osako</dc:creator>
  <cp:lastModifiedBy>HOSTNAME</cp:lastModifiedBy>
  <cp:revision>33</cp:revision>
  <cp:lastPrinted>2017-09-08T01:16:42Z</cp:lastPrinted>
  <dcterms:created xsi:type="dcterms:W3CDTF">2016-06-28T20:51:22Z</dcterms:created>
  <dcterms:modified xsi:type="dcterms:W3CDTF">2017-09-13T05:42:19Z</dcterms:modified>
</cp:coreProperties>
</file>