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74" r:id="rId2"/>
    <p:sldId id="257" r:id="rId3"/>
    <p:sldId id="281" r:id="rId4"/>
    <p:sldId id="282" r:id="rId5"/>
    <p:sldId id="260" r:id="rId6"/>
    <p:sldId id="261" r:id="rId7"/>
    <p:sldId id="262" r:id="rId8"/>
    <p:sldId id="275" r:id="rId9"/>
    <p:sldId id="283" r:id="rId10"/>
    <p:sldId id="276" r:id="rId11"/>
    <p:sldId id="285" r:id="rId12"/>
    <p:sldId id="279" r:id="rId13"/>
    <p:sldId id="267" r:id="rId14"/>
    <p:sldId id="280" r:id="rId15"/>
    <p:sldId id="286" r:id="rId16"/>
    <p:sldId id="270" r:id="rId17"/>
    <p:sldId id="271" r:id="rId18"/>
    <p:sldId id="272" r:id="rId19"/>
    <p:sldId id="287" r:id="rId20"/>
  </p:sldIdLst>
  <p:sldSz cx="6858000" cy="9144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85" autoAdjust="0"/>
  </p:normalViewPr>
  <p:slideViewPr>
    <p:cSldViewPr>
      <p:cViewPr>
        <p:scale>
          <a:sx n="112" d="100"/>
          <a:sy n="112" d="100"/>
        </p:scale>
        <p:origin x="-876" y="-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39F17-5207-452A-B428-63F423B372A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47863" y="733425"/>
            <a:ext cx="2751137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6537" cy="4398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55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353C-28FB-4D89-AD50-7B5EB13F20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2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353C-28FB-4D89-AD50-7B5EB13F20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9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353C-28FB-4D89-AD50-7B5EB13F205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9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353C-28FB-4D89-AD50-7B5EB13F205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62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2FB6-83A5-43E6-972C-C53743D7945A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2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E744-70FA-4EE3-BC15-96935102F74E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4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136B-ABEC-431D-B8FF-9E851E328D1A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0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84D8-30DC-4FA8-BFBD-957426B8F8AF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84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4FD2-8AAC-441B-ACAD-1AA9E0196B7D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5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E668-8015-48DC-BCF8-E81C0C194FAD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9AA-7DCD-4509-B45A-F314AE177615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57B0-6BE4-4D94-84E8-2A272A5F1A8C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0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FF11-A60C-47D3-968D-D5D884E96545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1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66BF-1977-4630-A34E-080A9106EDAC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2EA0-C81C-4871-AD81-A5E76672C0CF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0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981B-5C68-4286-B285-98A3A623016D}" type="datetime1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43B0-E064-46D5-9179-D3E3F162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7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74722" y="135908"/>
            <a:ext cx="5875302" cy="995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大阪府ビル省エネ度判定システム</a:t>
            </a:r>
            <a:endParaRPr lang="en-US" altLang="ja-JP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入力マニュアル</a:t>
            </a:r>
            <a:r>
              <a:rPr lang="en-US" altLang="ja-JP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建築物編</a:t>
            </a:r>
            <a:r>
              <a:rPr lang="en-US" altLang="ja-JP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8" y="1225764"/>
            <a:ext cx="5678017" cy="78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1426531" y="2613982"/>
            <a:ext cx="3055587" cy="411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422215" y="3321184"/>
            <a:ext cx="3055587" cy="411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78521" y="4513974"/>
            <a:ext cx="1368152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80548" y="5373683"/>
            <a:ext cx="1368152" cy="7740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276570" y="4546169"/>
            <a:ext cx="1368152" cy="6902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421271" y="7656709"/>
            <a:ext cx="3055587" cy="39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426304" y="8547055"/>
            <a:ext cx="3055587" cy="345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01267" y="1810068"/>
            <a:ext cx="208823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赤枠で示すボックスをクリック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と所定のシートに進みます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08777" y="2678827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建物の概要と面積を入力します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0" name="直線コネクタ 49"/>
          <p:cNvCxnSpPr>
            <a:stCxn id="33" idx="3"/>
            <a:endCxn id="49" idx="1"/>
          </p:cNvCxnSpPr>
          <p:nvPr/>
        </p:nvCxnSpPr>
        <p:spPr>
          <a:xfrm flipV="1">
            <a:off x="4482118" y="2817327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4621967" y="3390724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のエネルギー量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flipV="1">
            <a:off x="4490070" y="3529393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318174" y="5391035"/>
            <a:ext cx="289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一般建築物で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BEI</a:t>
            </a:r>
            <a:r>
              <a:rPr kumimoji="1" lang="ja-JP" altLang="en-US" sz="1200" b="1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の値が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明らかな場合に入力可能です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3201012" y="5609428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3213931" y="5227945"/>
            <a:ext cx="0" cy="39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-1091" y="4018939"/>
            <a:ext cx="221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一般建築物の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入力用です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円/楕円 56"/>
          <p:cNvSpPr>
            <a:spLocks noChangeAspect="1"/>
          </p:cNvSpPr>
          <p:nvPr/>
        </p:nvSpPr>
        <p:spPr>
          <a:xfrm>
            <a:off x="2482313" y="7205821"/>
            <a:ext cx="219456" cy="21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>
            <a:spLocks noChangeAspect="1"/>
          </p:cNvSpPr>
          <p:nvPr/>
        </p:nvSpPr>
        <p:spPr>
          <a:xfrm>
            <a:off x="2847803" y="6806118"/>
            <a:ext cx="219456" cy="21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矢印コネクタ 58"/>
          <p:cNvCxnSpPr/>
          <p:nvPr/>
        </p:nvCxnSpPr>
        <p:spPr>
          <a:xfrm flipH="1" flipV="1">
            <a:off x="3093811" y="6825053"/>
            <a:ext cx="455305" cy="3279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>
            <a:off x="2740384" y="7147788"/>
            <a:ext cx="813898" cy="1637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550307" y="7004539"/>
            <a:ext cx="303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どちらか大きなポイント値が採用されます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613500" y="8576645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最終の評価結果が示されます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4494666" y="8718241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4494666" y="7839631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626563" y="7622753"/>
            <a:ext cx="221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太陽光発電等の再生可能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の評価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39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テキスト ボックス 78"/>
          <p:cNvSpPr txBox="1"/>
          <p:nvPr/>
        </p:nvSpPr>
        <p:spPr>
          <a:xfrm>
            <a:off x="116632" y="941956"/>
            <a:ext cx="6725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再生可能エネルギーの採用状況を評価します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【4.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再生可能エネルギーの入力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4914900" y="865977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7" y="1219624"/>
            <a:ext cx="6697141" cy="30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6453336" y="4148158"/>
            <a:ext cx="341419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88750" y="4337010"/>
            <a:ext cx="3696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単位面積当たりエネルギー削減量により評価します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>
            <a:endCxn id="34" idx="2"/>
          </p:cNvCxnSpPr>
          <p:nvPr/>
        </p:nvCxnSpPr>
        <p:spPr>
          <a:xfrm flipV="1">
            <a:off x="6607357" y="4292174"/>
            <a:ext cx="16689" cy="1879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299071" y="4477398"/>
            <a:ext cx="3152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30944" y="4094778"/>
            <a:ext cx="4456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再生可能エネルギーによる年間エネルギー削減量を入力してください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1140101" y="4233442"/>
            <a:ext cx="3152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1131826" y="3962109"/>
            <a:ext cx="457312" cy="271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028576" y="3812107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028496" y="3576255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032264" y="3348800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032264" y="3105480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035320" y="2880415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034536" y="2652960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034536" y="2423288"/>
            <a:ext cx="5415847" cy="1500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18328" y="1779379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既に入力されているデータをクリアする場合にクリックしてください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19962" y="1989525"/>
            <a:ext cx="360040" cy="1395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 flipV="1">
            <a:off x="817801" y="1909412"/>
            <a:ext cx="317461" cy="839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30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評価結果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スライド番号プレースホルダー 59"/>
          <p:cNvSpPr>
            <a:spLocks noGrp="1"/>
          </p:cNvSpPr>
          <p:nvPr>
            <p:ph type="sldNum" sz="quarter" idx="12"/>
          </p:nvPr>
        </p:nvSpPr>
        <p:spPr>
          <a:xfrm>
            <a:off x="4914900" y="865977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" y="1300576"/>
            <a:ext cx="6804000" cy="75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正方形/長方形 85"/>
          <p:cNvSpPr/>
          <p:nvPr/>
        </p:nvSpPr>
        <p:spPr>
          <a:xfrm>
            <a:off x="3773300" y="3352223"/>
            <a:ext cx="1671924" cy="6702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6299598" y="3347864"/>
            <a:ext cx="340407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110020" y="1510337"/>
            <a:ext cx="6482279" cy="6052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58953" y="1661870"/>
            <a:ext cx="5794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した主な省エネルギー項目等を入力してください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>
            <a:off x="4074889" y="4125357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4074889" y="4022488"/>
            <a:ext cx="2722" cy="115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2231740" y="899592"/>
            <a:ext cx="4524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最も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大きいポイントが設計省エネ性能評価に反映されます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>
            <a:off x="6338705" y="1066665"/>
            <a:ext cx="1413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87" idx="0"/>
          </p:cNvCxnSpPr>
          <p:nvPr/>
        </p:nvCxnSpPr>
        <p:spPr>
          <a:xfrm>
            <a:off x="6469802" y="1056391"/>
            <a:ext cx="0" cy="22914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216260" y="4002759"/>
            <a:ext cx="2822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それぞれの項目の評価結果を示します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768636" y="3362497"/>
            <a:ext cx="1004664" cy="6702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932092" y="2588921"/>
            <a:ext cx="1001092" cy="4794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908984" y="656103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設計省エネ性能と運用省エネ性能の総合評価結果を示します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3" name="直線コネクタ 112"/>
          <p:cNvCxnSpPr/>
          <p:nvPr/>
        </p:nvCxnSpPr>
        <p:spPr>
          <a:xfrm>
            <a:off x="1186478" y="806856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1196752" y="798940"/>
            <a:ext cx="0" cy="180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>
            <a:spLocks noChangeAspect="1"/>
          </p:cNvSpPr>
          <p:nvPr/>
        </p:nvSpPr>
        <p:spPr>
          <a:xfrm>
            <a:off x="3569427" y="5528021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17146" y="8564244"/>
            <a:ext cx="5935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設計省エネ性能を縦軸に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を横軸に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した際の建物の評価位置を示します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7" name="直線コネクタ 116"/>
          <p:cNvCxnSpPr/>
          <p:nvPr/>
        </p:nvCxnSpPr>
        <p:spPr>
          <a:xfrm>
            <a:off x="3919223" y="5820096"/>
            <a:ext cx="1670017" cy="27520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円/楕円 117"/>
          <p:cNvSpPr>
            <a:spLocks noChangeAspect="1"/>
          </p:cNvSpPr>
          <p:nvPr/>
        </p:nvSpPr>
        <p:spPr>
          <a:xfrm>
            <a:off x="2833767" y="6411955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9" name="直線コネクタ 118"/>
          <p:cNvCxnSpPr/>
          <p:nvPr/>
        </p:nvCxnSpPr>
        <p:spPr>
          <a:xfrm>
            <a:off x="3206149" y="6660232"/>
            <a:ext cx="2383091" cy="191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2878751" y="4343812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2881473" y="4037031"/>
            <a:ext cx="0" cy="3189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3129689" y="4191768"/>
            <a:ext cx="367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改修前と改修後の性能を同一グラフで比較したい場合　　　　　　　　　　　　　　　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に入力してください　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461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74722" y="135908"/>
            <a:ext cx="5875302" cy="995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大阪府ビル省エネ度判定システム</a:t>
            </a:r>
            <a:endParaRPr lang="en-US" altLang="ja-JP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入力マニュアル</a:t>
            </a:r>
            <a:r>
              <a:rPr lang="en-US" altLang="ja-JP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住宅編</a:t>
            </a:r>
            <a:r>
              <a:rPr lang="en-US" altLang="ja-JP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8" y="1225764"/>
            <a:ext cx="5678017" cy="78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1426531" y="2613982"/>
            <a:ext cx="3055587" cy="411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422215" y="3321184"/>
            <a:ext cx="3055587" cy="411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426304" y="8547055"/>
            <a:ext cx="3055587" cy="345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01267" y="1810068"/>
            <a:ext cx="208823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赤枠で示すボックスをクリック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と所定のシートに進みます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08777" y="2678827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建物の概要と面積を入力します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0" name="直線コネクタ 49"/>
          <p:cNvCxnSpPr>
            <a:stCxn id="33" idx="3"/>
            <a:endCxn id="49" idx="1"/>
          </p:cNvCxnSpPr>
          <p:nvPr/>
        </p:nvCxnSpPr>
        <p:spPr>
          <a:xfrm flipV="1">
            <a:off x="4482118" y="2817327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4621967" y="3390724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のエネルギー量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flipV="1">
            <a:off x="4490070" y="3529393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613500" y="8576645"/>
            <a:ext cx="221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最終の評価結果が示されます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4494666" y="8718241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001057" y="4502763"/>
            <a:ext cx="1368152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36719" y="5162548"/>
            <a:ext cx="208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集合住宅（戸建も含む）の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入力用です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73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建物概要の入力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88792" y="29171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建物概要と住戸数を入力してください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914900" y="8651799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04" y="690192"/>
            <a:ext cx="5360738" cy="81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2348880" y="1375512"/>
            <a:ext cx="3168352" cy="22274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60284" y="3629457"/>
            <a:ext cx="365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評価計算に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は利用しませんが、なるべく入力してください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3068960" y="3773473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075399" y="3602979"/>
            <a:ext cx="0" cy="18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396362" y="8527103"/>
            <a:ext cx="1296144" cy="313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056" y="7060464"/>
            <a:ext cx="198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戸数を入力してください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戸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は１を入力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1844824" y="7435770"/>
            <a:ext cx="2561586" cy="10825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>
          <a:xfrm>
            <a:off x="770817" y="8575671"/>
            <a:ext cx="219456" cy="21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H="1">
            <a:off x="450738" y="8483850"/>
            <a:ext cx="97942" cy="2646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62593" y="8059561"/>
            <a:ext cx="143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ここ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をクリックし、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集合住宅を選択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443833" y="8748464"/>
            <a:ext cx="2790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63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914900" y="8653689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80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運用省エネ性能の入力①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220" y="708664"/>
            <a:ext cx="5367600" cy="815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2576934" y="1577618"/>
            <a:ext cx="3421659" cy="12349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0794" y="1864290"/>
            <a:ext cx="184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年間エネルギーの入力時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2216846" y="2118272"/>
            <a:ext cx="368830" cy="137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414278" y="3023256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418511" y="3239281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5468" y="2487795"/>
            <a:ext cx="2683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年間の電力量を入力して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2216846" y="2764794"/>
            <a:ext cx="195990" cy="2584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393206" y="3217190"/>
            <a:ext cx="1029653" cy="151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778374" y="1040670"/>
            <a:ext cx="3140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年間のエネルギー消費量等を入力して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416654" y="3672236"/>
            <a:ext cx="796322" cy="26633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26796" y="4382483"/>
            <a:ext cx="268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その他の年間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1213583" y="4704778"/>
            <a:ext cx="1225616" cy="695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2408714" y="6676614"/>
            <a:ext cx="4168979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35485" y="6754500"/>
            <a:ext cx="3520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年間エネルギー量の根拠を記入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70284" y="8634233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/>
          <p:nvPr/>
        </p:nvCxnSpPr>
        <p:spPr>
          <a:xfrm flipV="1">
            <a:off x="4874294" y="8678220"/>
            <a:ext cx="195990" cy="272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688533" y="8821996"/>
            <a:ext cx="3703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戸当たりの平均エネルギー消費原単位を示します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71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入力②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スライド番号プレースホルダー 71"/>
          <p:cNvSpPr>
            <a:spLocks noGrp="1"/>
          </p:cNvSpPr>
          <p:nvPr>
            <p:ph type="sldNum" sz="quarter" idx="12"/>
          </p:nvPr>
        </p:nvSpPr>
        <p:spPr>
          <a:xfrm>
            <a:off x="4914900" y="865279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284984" y="61156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集合住宅の場合、特殊条件の入力は不要です。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86" y="731962"/>
            <a:ext cx="4640770" cy="8212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98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入力③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864581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pic>
        <p:nvPicPr>
          <p:cNvPr id="819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66" y="838848"/>
            <a:ext cx="497880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3834766" y="2812679"/>
            <a:ext cx="809405" cy="2132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2108" y="2360937"/>
            <a:ext cx="231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運用省エネ性能を評価するための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平均に対する省エネ率を示します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>
            <a:stCxn id="11" idx="1"/>
          </p:cNvCxnSpPr>
          <p:nvPr/>
        </p:nvCxnSpPr>
        <p:spPr>
          <a:xfrm flipH="1">
            <a:off x="4167012" y="2591770"/>
            <a:ext cx="275096" cy="230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82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【3c.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入力①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4914900" y="863563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26" y="989802"/>
            <a:ext cx="6299428" cy="671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2975794" y="2010448"/>
            <a:ext cx="373514" cy="9591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981584" y="2954236"/>
            <a:ext cx="365952" cy="11751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974308" y="4109216"/>
            <a:ext cx="365544" cy="8871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978732" y="4996364"/>
            <a:ext cx="365952" cy="8305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973529" y="5826872"/>
            <a:ext cx="365952" cy="473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966216" y="6536753"/>
            <a:ext cx="373265" cy="1955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973900" y="6976386"/>
            <a:ext cx="365952" cy="1955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3678" y="7949100"/>
            <a:ext cx="4049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採用している省エネ項目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のラジオボタンを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クリック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してください。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H="1">
            <a:off x="2492896" y="7171972"/>
            <a:ext cx="673966" cy="784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780928" y="1231025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採用している省エネ項目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のラジオボタンを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クリック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してください。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2164421" y="1479159"/>
            <a:ext cx="673966" cy="1076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2156329" y="2547684"/>
            <a:ext cx="6739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75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3c.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入力②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864581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pic>
        <p:nvPicPr>
          <p:cNvPr id="2666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8" y="1403648"/>
            <a:ext cx="6300000" cy="511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正方形/長方形 52"/>
          <p:cNvSpPr/>
          <p:nvPr/>
        </p:nvSpPr>
        <p:spPr>
          <a:xfrm>
            <a:off x="2975794" y="1403648"/>
            <a:ext cx="37351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2977039" y="2686914"/>
            <a:ext cx="37351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2977635" y="3635896"/>
            <a:ext cx="37351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2970600" y="4257032"/>
            <a:ext cx="373514" cy="14670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876409" y="917064"/>
            <a:ext cx="3936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採用している省エネ項目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のラジオボタンを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クリック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してください。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2284964" y="1187624"/>
            <a:ext cx="685636" cy="6766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2276872" y="1856211"/>
            <a:ext cx="6739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6178182" y="6221745"/>
            <a:ext cx="365952" cy="2903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13246" y="6689595"/>
            <a:ext cx="3258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設計省エネ性能評価における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H="1">
            <a:off x="6021288" y="6492462"/>
            <a:ext cx="156894" cy="2397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71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評価結果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スライド番号プレースホルダー 59"/>
          <p:cNvSpPr>
            <a:spLocks noGrp="1"/>
          </p:cNvSpPr>
          <p:nvPr>
            <p:ph type="sldNum" sz="quarter" idx="12"/>
          </p:nvPr>
        </p:nvSpPr>
        <p:spPr>
          <a:xfrm>
            <a:off x="4914900" y="865977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921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" y="1088951"/>
            <a:ext cx="6759131" cy="75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3791588" y="3151055"/>
            <a:ext cx="1671924" cy="4996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28308" y="1309169"/>
            <a:ext cx="6482279" cy="6052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7241" y="1460702"/>
            <a:ext cx="5794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した主な省エネルギー項目等を入力してください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4093177" y="3924189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093177" y="3650752"/>
            <a:ext cx="2722" cy="2856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234548" y="3801591"/>
            <a:ext cx="2822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それぞれの項目の評価結果を示します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786924" y="3161329"/>
            <a:ext cx="1004664" cy="489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950380" y="2387753"/>
            <a:ext cx="1001092" cy="4794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27272" y="853473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設計省エネ性能と運用省エネ性能の総合評価結果を示します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1204766" y="991300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215040" y="986456"/>
            <a:ext cx="0" cy="14113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>
            <a:spLocks noChangeAspect="1"/>
          </p:cNvSpPr>
          <p:nvPr/>
        </p:nvSpPr>
        <p:spPr>
          <a:xfrm>
            <a:off x="3428481" y="5438908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5434" y="8401176"/>
            <a:ext cx="5935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設計省エネ性能を縦軸に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を横軸に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した際の建物の評価位置を示します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>
            <a:stCxn id="39" idx="5"/>
          </p:cNvCxnSpPr>
          <p:nvPr/>
        </p:nvCxnSpPr>
        <p:spPr>
          <a:xfrm>
            <a:off x="3735794" y="5746221"/>
            <a:ext cx="1871734" cy="26248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>
            <a:spLocks noChangeAspect="1"/>
          </p:cNvSpPr>
          <p:nvPr/>
        </p:nvSpPr>
        <p:spPr>
          <a:xfrm>
            <a:off x="2852055" y="6210787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>
            <a:off x="3224437" y="6459064"/>
            <a:ext cx="2383091" cy="191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897039" y="4142644"/>
            <a:ext cx="282743" cy="2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897039" y="3650752"/>
            <a:ext cx="2722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147977" y="3990600"/>
            <a:ext cx="367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改修前と改修後の性能を同一グラフで比較したい場合　　　　　　　　　　　　　　　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に入力してください　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46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建物概要の入力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91" y="697636"/>
            <a:ext cx="5361469" cy="8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2348880" y="1393800"/>
            <a:ext cx="3168352" cy="22274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60284" y="3629457"/>
            <a:ext cx="365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評価計算に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は利用しませんが、なるべく入力してください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3068960" y="3773473"/>
            <a:ext cx="126659" cy="2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075399" y="3602979"/>
            <a:ext cx="0" cy="18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4388254" y="4681565"/>
            <a:ext cx="1296144" cy="32657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56429" y="4139952"/>
            <a:ext cx="2356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用途ごとに面積を入力して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4946492" y="4416951"/>
            <a:ext cx="97942" cy="2646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396362" y="8123542"/>
            <a:ext cx="1296144" cy="313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" y="7020272"/>
            <a:ext cx="1988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用途ごとの面積の中に屋内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駐車場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ピロティ部に限る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含まれて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いる場合に面積を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1806803" y="7405871"/>
            <a:ext cx="2589559" cy="7176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/楕円 57"/>
          <p:cNvSpPr>
            <a:spLocks noChangeAspect="1"/>
          </p:cNvSpPr>
          <p:nvPr/>
        </p:nvSpPr>
        <p:spPr>
          <a:xfrm>
            <a:off x="761311" y="6193158"/>
            <a:ext cx="219456" cy="21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871039" y="5928544"/>
            <a:ext cx="97942" cy="2646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269021" y="5436096"/>
            <a:ext cx="143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ここ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をクリックし、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一般建築物を選択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09120" y="164525"/>
            <a:ext cx="1961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建物概要と用途ごとの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面積を入力してください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914900" y="8651799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8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運用省エネ性能の入力①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914900" y="8653689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42" y="594753"/>
            <a:ext cx="5367600" cy="815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正方形/長方形 60"/>
          <p:cNvSpPr/>
          <p:nvPr/>
        </p:nvSpPr>
        <p:spPr>
          <a:xfrm>
            <a:off x="2386434" y="1475657"/>
            <a:ext cx="3697790" cy="1217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7444" y="1745275"/>
            <a:ext cx="184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年間エネルギーの入力時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2026346" y="1970682"/>
            <a:ext cx="368830" cy="137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2280928" y="2904241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275636" y="3120266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2285161" y="3575463"/>
            <a:ext cx="796322" cy="2376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275364" y="6549921"/>
            <a:ext cx="4168979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2118" y="2368780"/>
            <a:ext cx="2683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年間の電力量を入力して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2083496" y="2645779"/>
            <a:ext cx="195990" cy="2584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-4697" y="2775010"/>
            <a:ext cx="268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可能であれば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昼間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の電力量を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>
            <a:off x="1259856" y="3098175"/>
            <a:ext cx="1029653" cy="151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-4697" y="4285709"/>
            <a:ext cx="268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その他の年間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>
            <a:off x="1053515" y="4608004"/>
            <a:ext cx="1225616" cy="695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2602135" y="6627832"/>
            <a:ext cx="3520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年間エネルギー量の根拠を記入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645024" y="953605"/>
            <a:ext cx="3140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年間のエネルギー消費量等を入力して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936934" y="8295428"/>
            <a:ext cx="796322" cy="216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コネクタ 76"/>
          <p:cNvCxnSpPr/>
          <p:nvPr/>
        </p:nvCxnSpPr>
        <p:spPr>
          <a:xfrm flipV="1">
            <a:off x="4740944" y="8513620"/>
            <a:ext cx="195990" cy="353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1127327" y="8722528"/>
            <a:ext cx="3703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対象と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なる用途の平均エネルギー消費原単位を示します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31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入力②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スライド番号プレースホルダー 71"/>
          <p:cNvSpPr>
            <a:spLocks noGrp="1"/>
          </p:cNvSpPr>
          <p:nvPr>
            <p:ph type="sldNum" sz="quarter" idx="12"/>
          </p:nvPr>
        </p:nvSpPr>
        <p:spPr>
          <a:xfrm>
            <a:off x="4914900" y="865279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8" y="673629"/>
            <a:ext cx="4294800" cy="82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3627415" y="2588144"/>
            <a:ext cx="641405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532516" y="2123728"/>
            <a:ext cx="3336644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532516" y="2835716"/>
            <a:ext cx="3336644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3627415" y="1675496"/>
            <a:ext cx="641405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627415" y="3275856"/>
            <a:ext cx="641405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651691" y="5187704"/>
            <a:ext cx="641405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700808" y="5187704"/>
            <a:ext cx="720080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132856" y="7347944"/>
            <a:ext cx="641405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338257" y="7347944"/>
            <a:ext cx="641405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861048" y="8028384"/>
            <a:ext cx="720080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861048" y="8277888"/>
            <a:ext cx="720080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68718" y="1101627"/>
            <a:ext cx="192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特殊条件のエネルギー量を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除外するための入力です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4268820" y="1331640"/>
            <a:ext cx="708352" cy="3438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268820" y="1331640"/>
            <a:ext cx="708352" cy="1256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4869160" y="2269476"/>
            <a:ext cx="216024" cy="4834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4869160" y="2744798"/>
            <a:ext cx="216024" cy="1908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085184" y="2492807"/>
            <a:ext cx="192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特殊条件の内容を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4278768" y="3479909"/>
            <a:ext cx="366060" cy="193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604368" y="3444148"/>
            <a:ext cx="192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特殊条件にかかる部分の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面積を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461798" y="4618912"/>
            <a:ext cx="192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空室率または空室面積を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2420888" y="4867087"/>
            <a:ext cx="2019078" cy="3277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39" idx="0"/>
          </p:cNvCxnSpPr>
          <p:nvPr/>
        </p:nvCxnSpPr>
        <p:spPr>
          <a:xfrm flipV="1">
            <a:off x="3972394" y="4860383"/>
            <a:ext cx="467572" cy="327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2649420" y="6804248"/>
            <a:ext cx="1530082" cy="543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2" idx="0"/>
          </p:cNvCxnSpPr>
          <p:nvPr/>
        </p:nvCxnSpPr>
        <p:spPr>
          <a:xfrm flipV="1">
            <a:off x="3658960" y="6804249"/>
            <a:ext cx="532646" cy="5436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67881" y="6500032"/>
            <a:ext cx="284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時間補正を行う場合は、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対象施設の操業時間を入力してください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（庁舎及び一般事務所のみ対象です）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V="1">
            <a:off x="4594124" y="7842205"/>
            <a:ext cx="532646" cy="5436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4581128" y="7842206"/>
            <a:ext cx="545642" cy="1861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08424" y="7563968"/>
            <a:ext cx="178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時間補正を行う場合は、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対象部の面積と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kumimoji="1" lang="ja-JP" altLang="en-US" sz="1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09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入力③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864581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34" y="825149"/>
            <a:ext cx="497160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3834766" y="1259344"/>
            <a:ext cx="809405" cy="4265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834766" y="2177518"/>
            <a:ext cx="809405" cy="2132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35330" y="605560"/>
            <a:ext cx="210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一般建築物の場合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補正後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のエネルギー消費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原単位と消費量を示します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4213027" y="936041"/>
            <a:ext cx="422303" cy="3101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442108" y="1726542"/>
            <a:ext cx="231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運用省エネ性能を評価するための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平均に対する省エネ率を示します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stCxn id="16" idx="1"/>
          </p:cNvCxnSpPr>
          <p:nvPr/>
        </p:nvCxnSpPr>
        <p:spPr>
          <a:xfrm flipH="1">
            <a:off x="4167012" y="1957375"/>
            <a:ext cx="275096" cy="230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84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43608"/>
            <a:ext cx="6791211" cy="723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88641" y="1259633"/>
            <a:ext cx="64807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7275" y="1327540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既に入力されているデータをクリアする場合にクリックしてください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stCxn id="13" idx="1"/>
          </p:cNvCxnSpPr>
          <p:nvPr/>
        </p:nvCxnSpPr>
        <p:spPr>
          <a:xfrm flipH="1" flipV="1">
            <a:off x="526735" y="1466039"/>
            <a:ext cx="38054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2" idx="2"/>
          </p:cNvCxnSpPr>
          <p:nvPr/>
        </p:nvCxnSpPr>
        <p:spPr>
          <a:xfrm>
            <a:off x="512677" y="1403649"/>
            <a:ext cx="36003" cy="75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406689" y="2058575"/>
            <a:ext cx="365952" cy="9169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398213" y="3131840"/>
            <a:ext cx="365952" cy="369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98213" y="4138550"/>
            <a:ext cx="365952" cy="8654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077072" y="4932040"/>
            <a:ext cx="365952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382033" y="5796136"/>
            <a:ext cx="365952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090452" y="6246024"/>
            <a:ext cx="365952" cy="7742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398213" y="6934884"/>
            <a:ext cx="36595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398213" y="7452320"/>
            <a:ext cx="36595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091257" y="7442244"/>
            <a:ext cx="36595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095717" y="7637124"/>
            <a:ext cx="36595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85184" y="1405389"/>
            <a:ext cx="1866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「１．建物概要入力」で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面積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した用途のみ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表示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>
            <a:endCxn id="29" idx="1"/>
          </p:cNvCxnSpPr>
          <p:nvPr/>
        </p:nvCxnSpPr>
        <p:spPr>
          <a:xfrm flipV="1">
            <a:off x="4609917" y="1728555"/>
            <a:ext cx="475267" cy="129137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60282" y="2038273"/>
            <a:ext cx="2569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採用している省エネ項目に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判断内容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はセルのコメントを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参考にしてください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3772641" y="2467218"/>
            <a:ext cx="7127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406689" y="4010852"/>
            <a:ext cx="365952" cy="1291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57575" y="3575764"/>
            <a:ext cx="1955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空調熱源が中央方式である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場合に入力してください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H="1">
            <a:off x="4215235" y="3806596"/>
            <a:ext cx="7127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3747985" y="3801213"/>
            <a:ext cx="467250" cy="2096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【3a.1.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入力①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4914900" y="863563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39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35" y="1456159"/>
            <a:ext cx="6508125" cy="57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3486131" y="1528168"/>
            <a:ext cx="365952" cy="5581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477166" y="2571563"/>
            <a:ext cx="365952" cy="5581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3477166" y="3759839"/>
            <a:ext cx="365952" cy="792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486131" y="5056559"/>
            <a:ext cx="365952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466345" y="6064671"/>
            <a:ext cx="365952" cy="792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538842" y="1067844"/>
            <a:ext cx="2569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採用している省エネ項目に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してください。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判断内容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はセルのコメントを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参考にしてください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>
            <a:stCxn id="40" idx="1"/>
          </p:cNvCxnSpPr>
          <p:nvPr/>
        </p:nvCxnSpPr>
        <p:spPr>
          <a:xfrm flipH="1">
            <a:off x="3859192" y="1483343"/>
            <a:ext cx="679650" cy="2096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3828574" y="7095083"/>
            <a:ext cx="365952" cy="1775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65731" y="7463353"/>
            <a:ext cx="3258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設計省エネ性能評価における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ポイントを示します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3179542" y="7272659"/>
            <a:ext cx="679650" cy="3291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3179542" y="7601852"/>
            <a:ext cx="339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3a.1.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入力②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864581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862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【3a.2.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スライド番号プレースホルダー 66"/>
          <p:cNvSpPr>
            <a:spLocks noGrp="1"/>
          </p:cNvSpPr>
          <p:nvPr>
            <p:ph type="sldNum" sz="quarter" idx="12"/>
          </p:nvPr>
        </p:nvSpPr>
        <p:spPr>
          <a:xfrm>
            <a:off x="4914900" y="8646584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3" y="1466403"/>
            <a:ext cx="6745620" cy="470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テキスト ボックス 120"/>
          <p:cNvSpPr txBox="1"/>
          <p:nvPr/>
        </p:nvSpPr>
        <p:spPr>
          <a:xfrm>
            <a:off x="-777" y="1124413"/>
            <a:ext cx="6725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3a.1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の省エネ項目のうち、青色のセルで示す特定省エネ項目の年間エネルギー削減量を入力してください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36802" y="1953466"/>
            <a:ext cx="443627" cy="10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008912" y="2075191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既に入力されているデータをクリアする場合にクリックしてください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4" name="直線コネクタ 123"/>
          <p:cNvCxnSpPr/>
          <p:nvPr/>
        </p:nvCxnSpPr>
        <p:spPr>
          <a:xfrm flipH="1" flipV="1">
            <a:off x="886164" y="2019776"/>
            <a:ext cx="163715" cy="2012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/>
          <p:cNvSpPr/>
          <p:nvPr/>
        </p:nvSpPr>
        <p:spPr>
          <a:xfrm>
            <a:off x="1367374" y="4420343"/>
            <a:ext cx="4930836" cy="106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1367373" y="4615871"/>
            <a:ext cx="4912507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1367373" y="4803475"/>
            <a:ext cx="4912507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2528490" y="4242236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1367374" y="5568225"/>
            <a:ext cx="4912506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1367373" y="5372549"/>
            <a:ext cx="4912507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1367373" y="5935951"/>
            <a:ext cx="4911737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1373024" y="5183260"/>
            <a:ext cx="4906856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2529606" y="4996468"/>
            <a:ext cx="3750274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2539783" y="5739346"/>
            <a:ext cx="3740096" cy="1088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12711" y="6624125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「１．建物概要入力」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で面積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を入力した用途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のみ表示されます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     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特定省エネ項目は、設備内容により省エネ量（率）が大きく異なるため、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      採用されている設備の内容を設計時に検討されたシミュレーション結果等を　　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      利用して入力してください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5" name="直線コネクタ 144"/>
          <p:cNvCxnSpPr/>
          <p:nvPr/>
        </p:nvCxnSpPr>
        <p:spPr>
          <a:xfrm flipV="1">
            <a:off x="258971" y="6131169"/>
            <a:ext cx="1" cy="498538"/>
          </a:xfrm>
          <a:prstGeom prst="line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2608794" y="6360597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特定省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エネ項目の評価ポイントとして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3a.1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に反映されます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6552990" y="2549954"/>
            <a:ext cx="253401" cy="3608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/>
          <p:cNvCxnSpPr/>
          <p:nvPr/>
        </p:nvCxnSpPr>
        <p:spPr>
          <a:xfrm flipV="1">
            <a:off x="6681607" y="6158039"/>
            <a:ext cx="5398" cy="341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 flipV="1">
            <a:off x="6319327" y="6496387"/>
            <a:ext cx="375538" cy="27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テキスト ボックス 149"/>
          <p:cNvSpPr txBox="1"/>
          <p:nvPr/>
        </p:nvSpPr>
        <p:spPr>
          <a:xfrm>
            <a:off x="1439383" y="6131900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特定省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エネ項目の年間エネルギー削減量を入力してください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1" name="直線コネクタ 150"/>
          <p:cNvCxnSpPr/>
          <p:nvPr/>
        </p:nvCxnSpPr>
        <p:spPr>
          <a:xfrm flipH="1">
            <a:off x="1098343" y="6036762"/>
            <a:ext cx="269032" cy="2329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 flipH="1">
            <a:off x="1071035" y="6278492"/>
            <a:ext cx="3683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/>
          <p:cNvSpPr/>
          <p:nvPr/>
        </p:nvSpPr>
        <p:spPr>
          <a:xfrm>
            <a:off x="2528576" y="4039141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2530680" y="3865300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2528576" y="3680496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2524030" y="3491880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2524030" y="3293696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2524030" y="3114000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2524030" y="2941181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2524030" y="2749500"/>
            <a:ext cx="3774180" cy="10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1368134" y="2555776"/>
            <a:ext cx="4930836" cy="106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2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タイトル 1"/>
          <p:cNvSpPr txBox="1">
            <a:spLocks/>
          </p:cNvSpPr>
          <p:nvPr/>
        </p:nvSpPr>
        <p:spPr>
          <a:xfrm>
            <a:off x="136510" y="87626"/>
            <a:ext cx="6503496" cy="152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【3b.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</a:t>
            </a:r>
            <a:r>
              <a:rPr lang="ja-JP" altLang="en-US" sz="3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性能の</a:t>
            </a:r>
            <a:r>
              <a:rPr lang="ja-JP" altLang="en-US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3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4914900" y="8659771"/>
            <a:ext cx="1600200" cy="486833"/>
          </a:xfrm>
        </p:spPr>
        <p:txBody>
          <a:bodyPr/>
          <a:lstStyle/>
          <a:p>
            <a:fld id="{D84543B0-E064-46D5-9179-D3E3F162E3E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44" y="1020232"/>
            <a:ext cx="49536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1531108" y="5535591"/>
            <a:ext cx="941821" cy="251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2472930" y="5657246"/>
            <a:ext cx="7304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242801" y="5428426"/>
            <a:ext cx="271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CASBEE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新築（簡易版）等を利用して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を計算し、入力してください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71768" y="6097486"/>
            <a:ext cx="271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計算値を利用した設計省エネ性能評価のポイントが示されます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540391" y="6236883"/>
            <a:ext cx="932534" cy="251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2472930" y="6324200"/>
            <a:ext cx="781747" cy="278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534458" y="3750073"/>
            <a:ext cx="932534" cy="251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23608" y="3732259"/>
            <a:ext cx="3571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計算値を利用した設計省エネ性能評価の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ポイントが示されます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475713" y="3876206"/>
            <a:ext cx="55552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07357" y="2986131"/>
            <a:ext cx="641973" cy="251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>
            <a:off x="2142978" y="3112524"/>
            <a:ext cx="55552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698505" y="2880878"/>
            <a:ext cx="271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モデル建築物法の入力支援ツール等を利用して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BEI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を計算し、入力してください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037179" y="2345946"/>
            <a:ext cx="504056" cy="251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541234" y="2342476"/>
            <a:ext cx="1578237" cy="4473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2131102" y="2342475"/>
            <a:ext cx="567403" cy="4473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2716963" y="1463865"/>
            <a:ext cx="2378006" cy="8817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5102329" y="1134761"/>
            <a:ext cx="17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適合判定または第三者認証を受けている場合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は入力・選択してください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コネクタ 57"/>
          <p:cNvCxnSpPr>
            <a:stCxn id="47" idx="0"/>
          </p:cNvCxnSpPr>
          <p:nvPr/>
        </p:nvCxnSpPr>
        <p:spPr>
          <a:xfrm flipV="1">
            <a:off x="4330353" y="1457927"/>
            <a:ext cx="752740" cy="8845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34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1153</Words>
  <Application>Microsoft Office PowerPoint</Application>
  <PresentationFormat>画面に合わせる (4:3)</PresentationFormat>
  <Paragraphs>172</Paragraphs>
  <Slides>19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2015-08-17T05:11:55Z</dcterms:created>
  <dcterms:modified xsi:type="dcterms:W3CDTF">2016-12-16T07:15:34Z</dcterms:modified>
</cp:coreProperties>
</file>