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2"/>
  </p:notesMasterIdLst>
  <p:sldIdLst>
    <p:sldId id="282" r:id="rId2"/>
    <p:sldId id="261" r:id="rId3"/>
    <p:sldId id="259" r:id="rId4"/>
    <p:sldId id="265" r:id="rId5"/>
    <p:sldId id="266" r:id="rId6"/>
    <p:sldId id="268" r:id="rId7"/>
    <p:sldId id="277" r:id="rId8"/>
    <p:sldId id="285" r:id="rId9"/>
    <p:sldId id="278" r:id="rId10"/>
    <p:sldId id="286" r:id="rId11"/>
    <p:sldId id="287" r:id="rId12"/>
    <p:sldId id="281" r:id="rId13"/>
    <p:sldId id="284" r:id="rId14"/>
    <p:sldId id="279" r:id="rId15"/>
    <p:sldId id="283" r:id="rId16"/>
    <p:sldId id="276" r:id="rId17"/>
    <p:sldId id="297" r:id="rId18"/>
    <p:sldId id="293" r:id="rId19"/>
    <p:sldId id="294" r:id="rId20"/>
    <p:sldId id="298" r:id="rId2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FF"/>
    <a:srgbClr val="99FF66"/>
    <a:srgbClr val="99FFCC"/>
    <a:srgbClr val="FFFF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2E3A9-6EE4-40F9-81D7-51DA52ADD83E}" type="datetimeFigureOut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B44A2-58B3-467D-9431-EF433492F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05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5C55A1-BBB6-482D-BE6D-9F9E0E7C1B2B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749B-498F-4393-8EB7-F7C13B635902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F6B0-1F86-4F64-9A68-70D3E95E346F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7A8A-8190-4000-8D1A-99DBD94D69A5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FA8D4-446C-40A7-A454-51224CEAA393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D07B-0895-4B38-A8A5-32C8306F0FFF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6B817-E18B-42A4-95D4-37A9763647CE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2EDB5F-180F-45FE-8938-D6E153EA3899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18BD-D2C3-449E-948B-04EDA5157522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8AE8-E498-4720-8149-5202F012D331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703-A262-4CA3-9A79-73BB907CDDC9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9539AF-BC93-4DB8-99CC-919FFED4F8BB}" type="datetime1">
              <a:rPr kumimoji="1" lang="ja-JP" altLang="en-US" smtClean="0"/>
              <a:t>2017/11/2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１．建物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概要に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8904" y="1124744"/>
            <a:ext cx="6341328" cy="3453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76236" y="3803896"/>
            <a:ext cx="6192000" cy="2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81247" y="4235976"/>
            <a:ext cx="6192000" cy="2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12132" y="2236308"/>
            <a:ext cx="2205083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作成者と確認者は兼ねて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よいか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→確認者が要件を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満たせばＯＫ。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（Ｑ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0394" y="5188635"/>
            <a:ext cx="807803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確認者（判定者）とは？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以下の有資格者が該当します。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・設備設計一級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建築士　　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設備士　　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エネルギー管理士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・技術士（建設、電気・電子、機械、衛生工学いずれか）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SHASE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（（公財）空気調和・衛生工学会）　技術フェロー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18655" y="1787843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Ｑ１－１</a:t>
            </a:r>
            <a:endParaRPr kumimoji="1" lang="ja-JP" altLang="en-US" b="1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1331640" y="4361977"/>
            <a:ext cx="72008" cy="2749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318904" y="4740171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Ｑ１－２</a:t>
            </a:r>
            <a:endParaRPr kumimoji="1" lang="ja-JP" altLang="en-US" b="1" dirty="0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6228185" y="2132856"/>
            <a:ext cx="583947" cy="222912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174185" y="2826159"/>
            <a:ext cx="447948" cy="111456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5" r="29961" b="5471"/>
          <a:stretch/>
        </p:blipFill>
        <p:spPr bwMode="auto">
          <a:xfrm>
            <a:off x="179513" y="1268761"/>
            <a:ext cx="8900739" cy="137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971600" y="1704954"/>
            <a:ext cx="6048672" cy="46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9513" y="3245417"/>
            <a:ext cx="8712969" cy="1431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796" y="3271390"/>
            <a:ext cx="8634685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2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、ｂ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を入力するには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外気量や空調の風量データ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が必要になる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測定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が難しい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。別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の方法で入力できないか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導入割合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入力に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ついて、風量での計算が難しい場合、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当該制御の導入割合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を床面積按分で 計算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することも可能です。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2796952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Ｑ６－５</a:t>
            </a:r>
            <a:endParaRPr kumimoji="1" lang="ja-JP" altLang="en-US" b="1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467545" y="1911983"/>
            <a:ext cx="389983" cy="72907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23529" y="4941169"/>
            <a:ext cx="2568177" cy="17335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23529" y="5711625"/>
            <a:ext cx="2568177" cy="1926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23529" y="5904238"/>
            <a:ext cx="2568177" cy="770456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7841" y="5127576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非制御エリア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331641" y="4941169"/>
            <a:ext cx="1560065" cy="770456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05865" y="5127576"/>
            <a:ext cx="8499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御エリア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27622" y="6063680"/>
            <a:ext cx="8499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制御エリア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flipH="1" flipV="1">
            <a:off x="2652839" y="5511924"/>
            <a:ext cx="1135012" cy="39231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2652839" y="5904237"/>
            <a:ext cx="1135012" cy="37814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613421" y="4992322"/>
            <a:ext cx="54230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濃度による外気取入制御の導入割合　＝（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400+700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）／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300+400+200+700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1600</a:t>
            </a: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≒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0.69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1897" y="5665217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非制御エリア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23529" y="4935836"/>
            <a:ext cx="2568177" cy="17335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00194" y="10225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876258" y="1022540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49132" y="10225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244410" y="1022540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86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5" r="29961" b="5471"/>
          <a:stretch/>
        </p:blipFill>
        <p:spPr bwMode="auto">
          <a:xfrm>
            <a:off x="179513" y="1268761"/>
            <a:ext cx="8900739" cy="137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971600" y="1704954"/>
            <a:ext cx="6048672" cy="46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9513" y="3245417"/>
            <a:ext cx="8712969" cy="1431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79512" y="2796952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Ｑ６－６</a:t>
            </a:r>
            <a:endParaRPr kumimoji="1" lang="ja-JP" altLang="en-US" b="1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467545" y="1911983"/>
            <a:ext cx="389983" cy="72907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23529" y="4941169"/>
            <a:ext cx="2568177" cy="17335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23529" y="5711625"/>
            <a:ext cx="2568177" cy="1926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23529" y="5904238"/>
            <a:ext cx="1762891" cy="770456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8379" y="5013177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居室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（非制御）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331641" y="4941169"/>
            <a:ext cx="1560065" cy="770456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50748" y="5127576"/>
            <a:ext cx="7601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居室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55577" y="6063680"/>
            <a:ext cx="110799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居室（制御）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2652837" y="5249955"/>
            <a:ext cx="1127075" cy="9276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1943264" y="5249956"/>
            <a:ext cx="1836648" cy="8433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779912" y="5073551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制御の導入割合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400+400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）／（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300+400+400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≒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0.73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1897" y="5665217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非制御エリア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7796" y="3271391"/>
            <a:ext cx="8634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２制御について、導入割合を計算する分母が「空調機の外気量合計」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となっているが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非居室など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２制御の効果がそもそも低い部屋は除外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考えてよいか？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効果の低い部屋は除外し、それ以外の部分での導入割合を入力ください。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33719" y="602303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非居室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（非制御）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13713" y="4941169"/>
            <a:ext cx="2577992" cy="77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323529" y="5909284"/>
            <a:ext cx="1762892" cy="77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300194" y="10225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76258" y="1022540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649132" y="10225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244410" y="1022540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4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68" b="88931"/>
          <a:stretch/>
        </p:blipFill>
        <p:spPr bwMode="auto">
          <a:xfrm>
            <a:off x="323529" y="1445866"/>
            <a:ext cx="7962547" cy="141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換気～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73336" y="1931340"/>
            <a:ext cx="5652000" cy="2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35653" y="3517425"/>
            <a:ext cx="8484819" cy="1135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536" y="354340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入力にあたって全熱交換器の外気量データが必要となるが、測定が難しい。別の方法で入力できないか？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採用割合を床面積按分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計算することも可能です。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35653" y="3068960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Ｑ７－１</a:t>
            </a:r>
            <a:endParaRPr kumimoji="1" lang="ja-JP" altLang="en-US" b="1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1907704" y="2151683"/>
            <a:ext cx="1135013" cy="114151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611561" y="4869161"/>
            <a:ext cx="2568177" cy="17335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11561" y="5639617"/>
            <a:ext cx="2568177" cy="1926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11561" y="5832229"/>
            <a:ext cx="2568177" cy="770456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5873" y="5055568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非制御エリア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619673" y="4869160"/>
            <a:ext cx="1560065" cy="770456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93897" y="5055568"/>
            <a:ext cx="8499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御エリア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15654" y="5991672"/>
            <a:ext cx="8499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制御エリア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2940870" y="5178388"/>
            <a:ext cx="960583" cy="12282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915817" y="5178388"/>
            <a:ext cx="985636" cy="103198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901453" y="4920315"/>
            <a:ext cx="524254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例）全熱交換器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エアコン連動制御範囲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400+700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）／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300+400+200+700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1600</a:t>
            </a: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≒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0.69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89929" y="5593209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非制御エリア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200m2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11561" y="4869161"/>
            <a:ext cx="2568177" cy="17335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26702" y="145458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24330" y="1454588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6" r="35739" b="62993"/>
          <a:stretch/>
        </p:blipFill>
        <p:spPr bwMode="auto">
          <a:xfrm>
            <a:off x="317253" y="1124745"/>
            <a:ext cx="8208912" cy="255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給湯～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50984" y="2416912"/>
            <a:ext cx="5688000" cy="2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59048" y="1952232"/>
            <a:ext cx="5688000" cy="2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79512" y="4237505"/>
            <a:ext cx="4242197" cy="2503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795" y="4263478"/>
            <a:ext cx="424219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局所式の場合採用不可と記載があるが、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局所式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と中央式両方採用している場合は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入力可能か？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中央式の給湯配管に断熱が採用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されて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いれば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、入力可能です。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3789040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Ｑ８－１</a:t>
            </a:r>
            <a:endParaRPr kumimoji="1"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4716016" y="4237505"/>
            <a:ext cx="4248472" cy="2503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16017" y="3789040"/>
            <a:ext cx="1428671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Ｑ８－２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88024" y="4263953"/>
            <a:ext cx="42421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局所給湯器の採用とは、給湯箇所の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一部分でも採用されていればよいのか？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主要な部分において局所式を採用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していれば、「１」を入力可能です。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317253" y="2078233"/>
            <a:ext cx="726355" cy="165677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5151201" y="2542913"/>
            <a:ext cx="363179" cy="113378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26702" y="119675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24330" y="1196753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5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Ⅴ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Picture 2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75" r="35739" b="40263"/>
          <a:stretch/>
        </p:blipFill>
        <p:spPr bwMode="auto">
          <a:xfrm>
            <a:off x="323528" y="1052736"/>
            <a:ext cx="820891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173336" y="1426844"/>
            <a:ext cx="5652000" cy="5040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23528" y="4525536"/>
            <a:ext cx="5400600" cy="2071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3410" y="4551510"/>
            <a:ext cx="53407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Hf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を採用していれば、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に重複入力可能か？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重複不可です。ａは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安定器のみ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インバータに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交換している場合に入力して下さい。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なお、採用割合は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(1)(2)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を合計すると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１以下になるようにして下さい。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7" y="4077072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Ｑ９－１</a:t>
            </a:r>
            <a:endParaRPr kumimoji="1" lang="ja-JP" altLang="en-US" b="1" dirty="0"/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1835696" y="1664804"/>
            <a:ext cx="1800200" cy="234026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直方体 16"/>
          <p:cNvSpPr/>
          <p:nvPr/>
        </p:nvSpPr>
        <p:spPr>
          <a:xfrm>
            <a:off x="6342508" y="4614179"/>
            <a:ext cx="2261941" cy="398998"/>
          </a:xfrm>
          <a:prstGeom prst="cub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ｲﾝﾊﾞｰﾀ安定器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円柱 17"/>
          <p:cNvSpPr/>
          <p:nvPr/>
        </p:nvSpPr>
        <p:spPr>
          <a:xfrm rot="16200000">
            <a:off x="7326003" y="4173699"/>
            <a:ext cx="294951" cy="2261941"/>
          </a:xfrm>
          <a:prstGeom prst="can">
            <a:avLst>
              <a:gd name="adj" fmla="val 58962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HF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26702" y="119675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24330" y="1196753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826701" y="1412776"/>
            <a:ext cx="697627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6484273" y="1961044"/>
            <a:ext cx="450051" cy="211602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108634" y="4057908"/>
            <a:ext cx="22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採用割合を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１以下に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（従来照明の割合は除外）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2" name="グループ化 4"/>
          <p:cNvGrpSpPr>
            <a:grpSpLocks/>
          </p:cNvGrpSpPr>
          <p:nvPr/>
        </p:nvGrpSpPr>
        <p:grpSpPr bwMode="auto">
          <a:xfrm>
            <a:off x="6793436" y="5589241"/>
            <a:ext cx="1360085" cy="980647"/>
            <a:chOff x="2588114" y="4762500"/>
            <a:chExt cx="1352862" cy="993775"/>
          </a:xfrm>
        </p:grpSpPr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13" y="4762500"/>
              <a:ext cx="496887" cy="99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正方形/長方形 23"/>
            <p:cNvSpPr/>
            <p:nvPr/>
          </p:nvSpPr>
          <p:spPr>
            <a:xfrm>
              <a:off x="2588114" y="5157788"/>
              <a:ext cx="1352862" cy="30638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(2)a. LED</a:t>
              </a:r>
              <a:endPara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6012162" y="4005064"/>
            <a:ext cx="2888599" cy="259228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0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Ⅴ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Picture 2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75" r="35739" b="46417"/>
          <a:stretch/>
        </p:blipFill>
        <p:spPr bwMode="auto">
          <a:xfrm>
            <a:off x="323528" y="1052736"/>
            <a:ext cx="8208912" cy="2147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173336" y="1440911"/>
            <a:ext cx="5652000" cy="7135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5653" y="3805457"/>
            <a:ext cx="8484819" cy="14725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3831431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の採用割合は消費電力の割合で入力することになっているが、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と従来照明が混在していると割合が少なくなってしまうが？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と従来照明が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混在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している場合は、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採用割合を床面積按分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計算することも可能です。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5653" y="3356992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Ｑ９－２</a:t>
            </a:r>
            <a:endParaRPr kumimoji="1" lang="ja-JP" altLang="en-US" b="1" dirty="0"/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1835696" y="1664804"/>
            <a:ext cx="1800200" cy="169218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>
            <a:grpSpLocks noChangeAspect="1"/>
          </p:cNvGrpSpPr>
          <p:nvPr/>
        </p:nvGrpSpPr>
        <p:grpSpPr>
          <a:xfrm>
            <a:off x="1043609" y="5445225"/>
            <a:ext cx="1923922" cy="1298348"/>
            <a:chOff x="1115616" y="5574838"/>
            <a:chExt cx="1728592" cy="1166530"/>
          </a:xfrm>
        </p:grpSpPr>
        <p:sp>
          <p:nvSpPr>
            <p:cNvPr id="11" name="正方形/長方形 10"/>
            <p:cNvSpPr/>
            <p:nvPr/>
          </p:nvSpPr>
          <p:spPr>
            <a:xfrm>
              <a:off x="1115616" y="5574838"/>
              <a:ext cx="1728190" cy="11665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115616" y="6093296"/>
              <a:ext cx="1728190" cy="12961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634076" y="5574838"/>
              <a:ext cx="691273" cy="51845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115616" y="6222910"/>
              <a:ext cx="1728190" cy="518458"/>
            </a:xfrm>
            <a:prstGeom prst="rect">
              <a:avLst/>
            </a:prstGeom>
            <a:pattFill prst="dkUpDiag">
              <a:fgClr>
                <a:srgbClr val="FF99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165803" y="5733256"/>
              <a:ext cx="399238" cy="2212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200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771030" y="5733256"/>
              <a:ext cx="399238" cy="2212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kumimoji="1"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389940" y="5733256"/>
              <a:ext cx="399238" cy="2212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1"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00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546580" y="6365780"/>
              <a:ext cx="906208" cy="22122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700m2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420208" y="6057642"/>
              <a:ext cx="1132329" cy="2212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従来照明　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1"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00m2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116018" y="5574838"/>
              <a:ext cx="1728190" cy="518458"/>
            </a:xfrm>
            <a:prstGeom prst="rect">
              <a:avLst/>
            </a:prstGeom>
            <a:pattFill prst="dkUpDiag">
              <a:fgClr>
                <a:srgbClr val="FF99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547664" y="5733256"/>
              <a:ext cx="906208" cy="22122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700m2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3275856" y="5445225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の床面積割合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700+700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700+700+200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　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1400/1600</a:t>
            </a: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≒ 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0.875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5" name="グループ化 4"/>
          <p:cNvGrpSpPr>
            <a:grpSpLocks/>
          </p:cNvGrpSpPr>
          <p:nvPr/>
        </p:nvGrpSpPr>
        <p:grpSpPr bwMode="auto">
          <a:xfrm>
            <a:off x="8028384" y="4221089"/>
            <a:ext cx="720725" cy="993775"/>
            <a:chOff x="2947988" y="4762500"/>
            <a:chExt cx="720725" cy="993775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113" y="4762500"/>
              <a:ext cx="496887" cy="99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正方形/長方形 26"/>
            <p:cNvSpPr/>
            <p:nvPr/>
          </p:nvSpPr>
          <p:spPr>
            <a:xfrm>
              <a:off x="2947988" y="5157788"/>
              <a:ext cx="720725" cy="30638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endPara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8" name="正方形/長方形 27"/>
          <p:cNvSpPr/>
          <p:nvPr/>
        </p:nvSpPr>
        <p:spPr>
          <a:xfrm>
            <a:off x="1043609" y="5445225"/>
            <a:ext cx="1923475" cy="12983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26702" y="1196753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24330" y="1196753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5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～特定省エネ項目～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4" r="43521" b="11730"/>
          <a:stretch/>
        </p:blipFill>
        <p:spPr bwMode="auto">
          <a:xfrm>
            <a:off x="179512" y="2425056"/>
            <a:ext cx="8783171" cy="260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コネクタ 6"/>
          <p:cNvCxnSpPr/>
          <p:nvPr/>
        </p:nvCxnSpPr>
        <p:spPr>
          <a:xfrm flipV="1">
            <a:off x="6343624" y="3260319"/>
            <a:ext cx="0" cy="18968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343624" y="3260317"/>
            <a:ext cx="26642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6" r="43521" b="65646"/>
          <a:stretch/>
        </p:blipFill>
        <p:spPr bwMode="auto">
          <a:xfrm>
            <a:off x="179512" y="1196752"/>
            <a:ext cx="8783171" cy="143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2351877" y="5461641"/>
            <a:ext cx="4956427" cy="1207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83768" y="5530007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削減量の入力値は実績値でよいか？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実績値または理論値でＯＫです。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51877" y="5013176"/>
            <a:ext cx="1500043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Ｑ１０－１</a:t>
            </a:r>
            <a:endParaRPr kumimoji="1" lang="ja-JP" altLang="en-US" b="1" dirty="0"/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3995936" y="4725145"/>
            <a:ext cx="2664296" cy="51226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5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80233" y="4309512"/>
            <a:ext cx="8700843" cy="23598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3971" y="4246066"/>
            <a:ext cx="87545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値、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BEI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値の入力根拠は必要？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値については、原則、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CASBEE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データ（新築：簡易版）をご提出ください。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BEI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値を入力する場合も同様に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、モデル建築法入力支援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ツールの適合判定結果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や第３者認証の結果をご提出ください。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ただし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、自社出版以外の文献を引用して根拠にすることもできます。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24" y="1052737"/>
            <a:ext cx="6408712" cy="28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３ｂ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設計省エネ性能（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BEI</a:t>
            </a:r>
            <a:r>
              <a:rPr lang="ja-JP" altLang="en-US" sz="28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ERR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0233" y="3861048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Ｑ１１－１</a:t>
            </a:r>
            <a:endParaRPr kumimoji="1" lang="ja-JP" altLang="en-US" b="1" dirty="0"/>
          </a:p>
        </p:txBody>
      </p:sp>
      <p:cxnSp>
        <p:nvCxnSpPr>
          <p:cNvPr id="9" name="直線コネクタ 8"/>
          <p:cNvCxnSpPr>
            <a:endCxn id="8" idx="0"/>
          </p:cNvCxnSpPr>
          <p:nvPr/>
        </p:nvCxnSpPr>
        <p:spPr>
          <a:xfrm flipH="1">
            <a:off x="958249" y="2780896"/>
            <a:ext cx="1165481" cy="108015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25848" y="2492896"/>
            <a:ext cx="2484000" cy="28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15"/>
          <a:stretch/>
        </p:blipFill>
        <p:spPr bwMode="auto">
          <a:xfrm rot="20539982">
            <a:off x="6539469" y="1684425"/>
            <a:ext cx="2210639" cy="2705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認証手続きについて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5653" y="1645217"/>
            <a:ext cx="8484819" cy="6815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671189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申請手数料は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必要？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不要です。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5653" y="1196752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Ｑ１２－１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35653" y="3063310"/>
            <a:ext cx="8484819" cy="2071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308928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必要な書類は？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別添資料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を参照下さい。指定様式（申請書等）のほか、入力した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エネルギー消費量や設備機器仕様の確認できるもの（図面等）が必要です。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根拠となる図面が無い場合は、現況の写真でも代用できます。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5653" y="2614846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Ｑ１２－２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323528" y="5893688"/>
            <a:ext cx="8484819" cy="6815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3411" y="5949280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認証申請する期間は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随時受付け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おります。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23528" y="5445223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Ｑ１２－３</a:t>
            </a:r>
            <a:endParaRPr kumimoji="1" lang="ja-JP" altLang="en-US" b="1" dirty="0"/>
          </a:p>
        </p:txBody>
      </p:sp>
      <p:sp>
        <p:nvSpPr>
          <p:cNvPr id="12" name="Documents"/>
          <p:cNvSpPr>
            <a:spLocks noEditPoints="1" noChangeArrowheads="1"/>
          </p:cNvSpPr>
          <p:nvPr/>
        </p:nvSpPr>
        <p:spPr bwMode="auto">
          <a:xfrm>
            <a:off x="7902280" y="2839079"/>
            <a:ext cx="702168" cy="1017341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17432" y="692696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Ｑ１２－４</a:t>
            </a:r>
            <a:endParaRPr kumimoji="1"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417432" y="4957585"/>
            <a:ext cx="4211043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6743" y="4957585"/>
            <a:ext cx="3996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認証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と、対外アピールや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公告に使用してよいか？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ご活用ださい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7432" y="4509120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Ｑ１３－１</a:t>
            </a:r>
            <a:endParaRPr kumimoji="1"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417432" y="1141160"/>
            <a:ext cx="5136608" cy="2071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3" y="1167134"/>
            <a:ext cx="48374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認証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されたら、大阪府から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公表されるのか？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申請者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の同意が得られれば、認証事例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として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上で公開いたします。（任意）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6898" y="3717033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公告や表示等について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47605" y="1070200"/>
            <a:ext cx="2327684" cy="16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グループ化 10"/>
          <p:cNvGrpSpPr>
            <a:grpSpLocks noChangeAspect="1"/>
          </p:cNvGrpSpPr>
          <p:nvPr/>
        </p:nvGrpSpPr>
        <p:grpSpPr>
          <a:xfrm rot="851213">
            <a:off x="5672936" y="3875684"/>
            <a:ext cx="1977475" cy="2661045"/>
            <a:chOff x="4208499" y="3148831"/>
            <a:chExt cx="2916000" cy="3924000"/>
          </a:xfrm>
        </p:grpSpPr>
        <p:sp>
          <p:nvSpPr>
            <p:cNvPr id="6" name="額縁 5"/>
            <p:cNvSpPr/>
            <p:nvPr/>
          </p:nvSpPr>
          <p:spPr>
            <a:xfrm rot="16200000">
              <a:off x="3704499" y="3652831"/>
              <a:ext cx="3924000" cy="2916000"/>
            </a:xfrm>
            <a:prstGeom prst="bevel">
              <a:avLst>
                <a:gd name="adj" fmla="val 6831"/>
              </a:avLst>
            </a:prstGeom>
            <a:solidFill>
              <a:srgbClr val="CC9900"/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3347840"/>
              <a:ext cx="2497184" cy="35280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16" name="グループ化 15"/>
          <p:cNvGrpSpPr/>
          <p:nvPr/>
        </p:nvGrpSpPr>
        <p:grpSpPr>
          <a:xfrm>
            <a:off x="5939584" y="908721"/>
            <a:ext cx="2808880" cy="2398135"/>
            <a:chOff x="5040560" y="476672"/>
            <a:chExt cx="3348541" cy="2806712"/>
          </a:xfrm>
        </p:grpSpPr>
        <p:sp>
          <p:nvSpPr>
            <p:cNvPr id="12" name="フレーム 11"/>
            <p:cNvSpPr/>
            <p:nvPr/>
          </p:nvSpPr>
          <p:spPr>
            <a:xfrm>
              <a:off x="5040560" y="476672"/>
              <a:ext cx="3262698" cy="2088232"/>
            </a:xfrm>
            <a:prstGeom prst="frame">
              <a:avLst>
                <a:gd name="adj1" fmla="val 8496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14720" y="2564904"/>
              <a:ext cx="653516" cy="64807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066963" y="2995351"/>
              <a:ext cx="3322138" cy="288033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53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50"/>
          <a:stretch/>
        </p:blipFill>
        <p:spPr bwMode="auto">
          <a:xfrm>
            <a:off x="107506" y="476674"/>
            <a:ext cx="6859783" cy="488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4644009" y="1529130"/>
            <a:ext cx="1412103" cy="35560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34524" y="1806392"/>
            <a:ext cx="3426832" cy="165703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7351456" y="3800392"/>
            <a:ext cx="1010617" cy="132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7504" y="5085184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Ｑ２－１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5541040"/>
            <a:ext cx="89289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建物用途について、例えば大部分が一般事務所、一部が飲食店に該当する場合、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厳密に区分する必要はあるか？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できれば分けるほうが望ましいですが、一部データ入力が難しくなる場合、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施設の主用途に含めても構いません。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含めた場合、別途補正も可能です（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Q4-1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76256" y="430587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高層事務所ビルにて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一部のみコンビニ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7524329" y="3866724"/>
            <a:ext cx="125800" cy="64239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1115618" y="3689311"/>
            <a:ext cx="4104455" cy="126342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03879"/>
              </p:ext>
            </p:extLst>
          </p:nvPr>
        </p:nvGraphicFramePr>
        <p:xfrm>
          <a:off x="0" y="362467"/>
          <a:ext cx="9144000" cy="60623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867"/>
                <a:gridCol w="1424726"/>
                <a:gridCol w="4265966"/>
                <a:gridCol w="1046408"/>
                <a:gridCol w="878569"/>
                <a:gridCol w="966464"/>
              </a:tblGrid>
              <a:tr h="24503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書類</a:t>
                      </a:r>
                      <a:endParaRPr lang="en-US" altLang="ja-JP" sz="16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600" b="0" i="0" u="none" strike="noStrike" dirty="0" smtClean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（　◎：必須提出　　○：必要に応じて提出　　－：提出不要　）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認証</a:t>
                      </a:r>
                      <a:endParaRPr lang="ja-JP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計画認証</a:t>
                      </a:r>
                      <a:endParaRPr lang="ja-JP" altLang="en-US" sz="1100" b="0" i="0" u="none" strike="noStrike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8078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申請時</a:t>
                      </a:r>
                      <a:endParaRPr lang="ja-JP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申請時</a:t>
                      </a:r>
                      <a:endParaRPr lang="ja-JP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省ｴﾈ改修後</a:t>
                      </a:r>
                      <a:endParaRPr lang="ja-JP" alt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56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①書式等</a:t>
                      </a:r>
                      <a:endParaRPr lang="ja-JP" altLang="en-US" sz="11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vert="eaVert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様式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２－１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ビル省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エネ度認証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申請書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様式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２－２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省エネルギー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完了届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様式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判定者届 </a:t>
                      </a: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zh-TW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添付：資格者証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zh-TW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判定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ビル省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エネ度判定システムの入出力結果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一式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②運用性能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根拠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資料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vert="eaVert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エネルギー使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用量実績の確証（電気・ガス等の領収書の写しまたは省エネ法定期報告書）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エネルギー使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用量の見込み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計算書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特殊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条件の入力根拠資料（□ＥＭＳ画面データ、□使用量推定）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空室率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の入力根拠資料（□平面図、□計算式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その他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、運用性能の入力根拠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資料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③設計性能の根拠資料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vert="eaVert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建築 </a:t>
                      </a: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完成図（各階平面図、断面図、建具図等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電気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 完成図（照明、太陽光発電、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等の機器仕様がわかるもの）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衛生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 完成図（給湯、節水器具等の機器仕様がわかるもの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空調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 完成図（熱源・冷却塔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個別空調機や各種制御機器の仕様がわかるもの）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建築 </a:t>
                      </a: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設計図（各階平面図、断面図、建具図等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電気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 設計図（照明、太陽光発電、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等の機器仕様がわかるもの）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衛生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 設計図（給湯、節水器具等の機器仕様がわかるもの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空調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 設計図（熱源・冷却塔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個別空調機や各種制御機器の仕様がわかるもの）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ERR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値確認資料（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CASBEE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入出力データまたは値のわかる自社出版以外の文献等）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BEI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値確認資料 （モデル建築物法等の入出力データまたは値のわかる自社出版以外の文献等）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その他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、設計性能の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入力根拠資料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建物</a:t>
                      </a:r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概要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vert="eaVert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建物</a:t>
                      </a:r>
                      <a:r>
                        <a:rPr lang="zh-TW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概要（建築図等</a:t>
                      </a: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位置図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・区域図（附近見取図、配置図等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  <a:tr h="235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建物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全景写真（計画認証申請時はパース等でも可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Meiryo UI" panose="020B0604030504040204" pitchFamily="50" charset="-128"/>
                        </a:rPr>
                        <a:t>◎</a:t>
                      </a:r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79" marR="3679" marT="3678" marB="0"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6439268"/>
            <a:ext cx="910850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根拠となる図面がない場合は、現況の写真等で代用可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照明設備等の採用割合については、床面積按分による算出も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可。この場合、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改修範囲の分かる資料（改修部分の色塗り図や枠囲み図等）を提出すること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56176" y="-6872"/>
            <a:ext cx="28083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別添資料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31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２．運用省エネ性能について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5" b="22911"/>
          <a:stretch/>
        </p:blipFill>
        <p:spPr bwMode="auto">
          <a:xfrm>
            <a:off x="35496" y="1157288"/>
            <a:ext cx="5544616" cy="558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2627784" y="2996952"/>
            <a:ext cx="1080120" cy="30243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580112" y="892304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Ｑ３－１</a:t>
            </a:r>
            <a:endParaRPr kumimoji="1" lang="ja-JP" altLang="en-US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80112" y="1340768"/>
            <a:ext cx="3384376" cy="295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特殊事情でエネルギーの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換算係数が異なる場合は？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→換算後の消費量（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MJ/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）が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正しい数値になるように、逆算して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年間エネルギー消費量入力欄に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入力下さい。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もしくは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その他欄に直接入力も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可能です。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20229" y="4804543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Ｑ３－２</a:t>
            </a:r>
            <a:endParaRPr kumimoji="1" lang="ja-JP" altLang="en-US" b="1" dirty="0"/>
          </a:p>
        </p:txBody>
      </p:sp>
      <p:cxnSp>
        <p:nvCxnSpPr>
          <p:cNvPr id="12" name="直線コネクタ 11"/>
          <p:cNvCxnSpPr>
            <a:stCxn id="7" idx="1"/>
          </p:cNvCxnSpPr>
          <p:nvPr/>
        </p:nvCxnSpPr>
        <p:spPr>
          <a:xfrm flipH="1">
            <a:off x="3635328" y="1116537"/>
            <a:ext cx="1944784" cy="215118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508104" y="5253008"/>
            <a:ext cx="33843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エネルギー量の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入力根拠とは？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→電力やガスの領収書等、消費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わかるものをいいます。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stCxn id="11" idx="1"/>
          </p:cNvCxnSpPr>
          <p:nvPr/>
        </p:nvCxnSpPr>
        <p:spPr>
          <a:xfrm flipH="1">
            <a:off x="4355977" y="5028776"/>
            <a:ext cx="1164255" cy="146259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187624" y="6309321"/>
            <a:ext cx="3960440" cy="364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Documents"/>
          <p:cNvSpPr>
            <a:spLocks noEditPoints="1" noChangeArrowheads="1"/>
          </p:cNvSpPr>
          <p:nvPr/>
        </p:nvSpPr>
        <p:spPr bwMode="auto">
          <a:xfrm>
            <a:off x="8418461" y="4804544"/>
            <a:ext cx="474019" cy="65185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79512" y="5760075"/>
            <a:ext cx="2448272" cy="2612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7" idx="1"/>
          </p:cNvCxnSpPr>
          <p:nvPr/>
        </p:nvCxnSpPr>
        <p:spPr>
          <a:xfrm flipH="1">
            <a:off x="2483768" y="1116537"/>
            <a:ext cx="3096344" cy="477414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46833" y="2420889"/>
            <a:ext cx="734545" cy="66968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2065" y="2174668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入力セル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7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984464"/>
            <a:ext cx="6334359" cy="531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285753" y="3810854"/>
            <a:ext cx="4801345" cy="34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24123" y="926744"/>
            <a:ext cx="5794399" cy="12638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240309" y="892304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Ｑ４－１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40309" y="1340769"/>
            <a:ext cx="272417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特殊条件とは？</a:t>
            </a:r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→左に記載のとおりですが、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判断に困る場合は事務局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お問合せください。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stCxn id="10" idx="1"/>
          </p:cNvCxnSpPr>
          <p:nvPr/>
        </p:nvCxnSpPr>
        <p:spPr>
          <a:xfrm flipH="1">
            <a:off x="5596732" y="1116537"/>
            <a:ext cx="643579" cy="15409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55576" y="1887688"/>
            <a:ext cx="50909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23528" y="2075136"/>
            <a:ext cx="20162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6228184" y="3645024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Ｑ４－２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28184" y="4093489"/>
            <a:ext cx="272417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特定負荷とは？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→該当するフロア・居室の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実エネルギー使用量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（個別計測データ）を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入力下さい。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使用エネルギー量の補正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をします。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85753" y="2505963"/>
            <a:ext cx="4801345" cy="5917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21" idx="1"/>
          </p:cNvCxnSpPr>
          <p:nvPr/>
        </p:nvCxnSpPr>
        <p:spPr>
          <a:xfrm flipH="1" flipV="1">
            <a:off x="4067944" y="2655720"/>
            <a:ext cx="2160240" cy="12135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1" idx="1"/>
          </p:cNvCxnSpPr>
          <p:nvPr/>
        </p:nvCxnSpPr>
        <p:spPr>
          <a:xfrm flipH="1">
            <a:off x="2686425" y="3869257"/>
            <a:ext cx="3541761" cy="11259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1" idx="1"/>
          </p:cNvCxnSpPr>
          <p:nvPr/>
        </p:nvCxnSpPr>
        <p:spPr>
          <a:xfrm flipH="1" flipV="1">
            <a:off x="2686425" y="2924944"/>
            <a:ext cx="3541761" cy="94431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4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2" y="764705"/>
            <a:ext cx="8573447" cy="407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6444208" y="3573016"/>
            <a:ext cx="2232248" cy="36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39552" y="3933056"/>
            <a:ext cx="77048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19033" y="4852744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Ｑ４－１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9034" y="5301209"/>
            <a:ext cx="864545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操業時間補正の補正対象エネルギー消費量はどのように入力するのか？</a:t>
            </a:r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原則は補正対象部の実エネルギー消費量を入力下さい。データが不足している場合は、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補正後エネルギー消費量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（上記では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4,557,800 MJ/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年）の値に、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補正対象部／全床面積の床面積按分で計算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も可能です。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1675061" y="3753017"/>
            <a:ext cx="4985172" cy="134184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3" r="29961" b="65730"/>
          <a:stretch/>
        </p:blipFill>
        <p:spPr bwMode="auto">
          <a:xfrm>
            <a:off x="152598" y="1340769"/>
            <a:ext cx="8454623" cy="280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275857" y="1772816"/>
            <a:ext cx="2757465" cy="36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275857" y="2420889"/>
            <a:ext cx="2757465" cy="288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断熱～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504" y="4374237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Ｑ５－１</a:t>
            </a:r>
            <a:endParaRPr kumimoji="1" lang="ja-JP" altLang="en-US" b="1" dirty="0"/>
          </a:p>
        </p:txBody>
      </p:sp>
      <p:cxnSp>
        <p:nvCxnSpPr>
          <p:cNvPr id="14" name="直線コネクタ 13"/>
          <p:cNvCxnSpPr>
            <a:endCxn id="6" idx="1"/>
          </p:cNvCxnSpPr>
          <p:nvPr/>
        </p:nvCxnSpPr>
        <p:spPr>
          <a:xfrm flipV="1">
            <a:off x="1508626" y="1952817"/>
            <a:ext cx="1767231" cy="242142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2" r="29961" b="97430"/>
          <a:stretch/>
        </p:blipFill>
        <p:spPr bwMode="auto">
          <a:xfrm>
            <a:off x="149826" y="908720"/>
            <a:ext cx="8454623" cy="46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07505" y="4822702"/>
            <a:ext cx="5925817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「その他これに相当する断熱性能を有する」とは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 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厚さ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20mm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以上の吹付硬質ウレタンフォーム断熱材」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熱貫流値（</a:t>
            </a:r>
            <a:r>
              <a:rPr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0.908W/m</a:t>
            </a:r>
            <a:r>
              <a:rPr lang="en-US" altLang="ja-JP" b="1" baseline="30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）を評価の基準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これ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以上の性能を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有する（熱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貫流値が低い）断熱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採用して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いることが該当します。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1508626" y="2564905"/>
            <a:ext cx="1767231" cy="18093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308304" y="4725145"/>
            <a:ext cx="1728192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←石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こうボード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13mm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←非密閉中空層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←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ウレタン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断熱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20mm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RC150mm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←タイル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5mm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6334810" y="4797152"/>
            <a:ext cx="973495" cy="1695040"/>
            <a:chOff x="6732240" y="4589344"/>
            <a:chExt cx="1946988" cy="1100857"/>
          </a:xfrm>
        </p:grpSpPr>
        <p:sp>
          <p:nvSpPr>
            <p:cNvPr id="19" name="正方形/長方形 18"/>
            <p:cNvSpPr/>
            <p:nvPr/>
          </p:nvSpPr>
          <p:spPr>
            <a:xfrm>
              <a:off x="6732240" y="4589344"/>
              <a:ext cx="1944216" cy="112116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732240" y="4797160"/>
              <a:ext cx="1944216" cy="1440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732240" y="4941176"/>
              <a:ext cx="1946988" cy="67702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732240" y="5618201"/>
              <a:ext cx="1944216" cy="72000"/>
            </a:xfrm>
            <a:prstGeom prst="rect">
              <a:avLst/>
            </a:prstGeom>
            <a:pattFill prst="lgCheck">
              <a:fgClr>
                <a:schemeClr val="accent1"/>
              </a:fgClr>
              <a:bgClr>
                <a:schemeClr val="bg1"/>
              </a:bgClr>
            </a:patt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732240" y="4701336"/>
              <a:ext cx="1944216" cy="95823"/>
            </a:xfrm>
            <a:prstGeom prst="rect">
              <a:avLst/>
            </a:prstGeom>
            <a:no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6876256" y="6570286"/>
            <a:ext cx="22322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熱貫流値（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0.908W/m</a:t>
            </a:r>
            <a:r>
              <a:rPr lang="en-US" altLang="ja-JP" sz="1200" b="1" baseline="30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57777" y="4514645"/>
            <a:ext cx="55736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上下矢印 9"/>
          <p:cNvSpPr/>
          <p:nvPr/>
        </p:nvSpPr>
        <p:spPr>
          <a:xfrm>
            <a:off x="6732240" y="4523778"/>
            <a:ext cx="216000" cy="2289599"/>
          </a:xfrm>
          <a:prstGeom prst="upDownArrow">
            <a:avLst>
              <a:gd name="adj1" fmla="val 50000"/>
              <a:gd name="adj2" fmla="val 103083"/>
            </a:avLst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68144" y="4232122"/>
            <a:ext cx="23762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性能判定基準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なる断熱仕様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31143" y="5492889"/>
            <a:ext cx="1055515" cy="100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75" r="29961" b="45313"/>
          <a:stretch/>
        </p:blipFill>
        <p:spPr bwMode="auto">
          <a:xfrm>
            <a:off x="311969" y="1124745"/>
            <a:ext cx="8454623" cy="227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156745" y="1457374"/>
            <a:ext cx="648072" cy="39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35653" y="4021481"/>
            <a:ext cx="8484819" cy="10712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4077073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空調の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中央式割合はどのように計算？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中央式熱源機器の能力合計値／建物全体の熱源機器能力合計値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で計算ください。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5653" y="3573016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Ｑ６－１</a:t>
            </a:r>
            <a:endParaRPr kumimoji="1" lang="ja-JP" altLang="en-US" b="1" dirty="0"/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1907705" y="1853374"/>
            <a:ext cx="4249040" cy="201588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6081" y="5488657"/>
            <a:ext cx="1055515" cy="100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4283968" y="5325016"/>
            <a:ext cx="4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例）中央式割合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300+300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300+300+20×8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0.8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2432431" y="5445225"/>
            <a:ext cx="360040" cy="491572"/>
            <a:chOff x="2483769" y="5301208"/>
            <a:chExt cx="360040" cy="491572"/>
          </a:xfrm>
        </p:grpSpPr>
        <p:sp>
          <p:nvSpPr>
            <p:cNvPr id="31" name="正方形/長方形 30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ドーナツ 31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ドーナツ 32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2843808" y="5445225"/>
            <a:ext cx="360040" cy="491572"/>
            <a:chOff x="2483769" y="5301208"/>
            <a:chExt cx="360040" cy="491572"/>
          </a:xfrm>
        </p:grpSpPr>
        <p:sp>
          <p:nvSpPr>
            <p:cNvPr id="36" name="正方形/長方形 35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ドーナツ 36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ドーナツ 37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3275856" y="5445225"/>
            <a:ext cx="360040" cy="491572"/>
            <a:chOff x="2483769" y="5301208"/>
            <a:chExt cx="360040" cy="491572"/>
          </a:xfrm>
        </p:grpSpPr>
        <p:sp>
          <p:nvSpPr>
            <p:cNvPr id="40" name="正方形/長方形 39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ドーナツ 40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ドーナツ 41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3707904" y="5445225"/>
            <a:ext cx="360040" cy="491572"/>
            <a:chOff x="2483769" y="5301208"/>
            <a:chExt cx="360040" cy="491572"/>
          </a:xfrm>
        </p:grpSpPr>
        <p:sp>
          <p:nvSpPr>
            <p:cNvPr id="44" name="正方形/長方形 43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ドーナツ 44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ドーナツ 45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2432431" y="6021288"/>
            <a:ext cx="360040" cy="491572"/>
            <a:chOff x="2483769" y="5301208"/>
            <a:chExt cx="360040" cy="491572"/>
          </a:xfrm>
        </p:grpSpPr>
        <p:sp>
          <p:nvSpPr>
            <p:cNvPr id="48" name="正方形/長方形 47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ドーナツ 48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ドーナツ 49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2843808" y="6021288"/>
            <a:ext cx="360040" cy="491572"/>
            <a:chOff x="2483769" y="5301208"/>
            <a:chExt cx="360040" cy="491572"/>
          </a:xfrm>
        </p:grpSpPr>
        <p:sp>
          <p:nvSpPr>
            <p:cNvPr id="52" name="正方形/長方形 51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ドーナツ 52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ドーナツ 53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275856" y="6021288"/>
            <a:ext cx="360040" cy="491572"/>
            <a:chOff x="2483769" y="5301208"/>
            <a:chExt cx="360040" cy="491572"/>
          </a:xfrm>
        </p:grpSpPr>
        <p:sp>
          <p:nvSpPr>
            <p:cNvPr id="56" name="正方形/長方形 55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ドーナツ 56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ドーナツ 57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3707904" y="6021288"/>
            <a:ext cx="360040" cy="491572"/>
            <a:chOff x="2483769" y="5301208"/>
            <a:chExt cx="360040" cy="491572"/>
          </a:xfrm>
        </p:grpSpPr>
        <p:sp>
          <p:nvSpPr>
            <p:cNvPr id="60" name="正方形/長方形 59"/>
            <p:cNvSpPr/>
            <p:nvPr/>
          </p:nvSpPr>
          <p:spPr>
            <a:xfrm>
              <a:off x="2483769" y="5301208"/>
              <a:ext cx="360040" cy="491572"/>
            </a:xfrm>
            <a:prstGeom prst="rect">
              <a:avLst/>
            </a:prstGeom>
            <a:solidFill>
              <a:schemeClr val="bg1"/>
            </a:solidFill>
            <a:ln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ドーナツ 60"/>
            <p:cNvSpPr/>
            <p:nvPr/>
          </p:nvSpPr>
          <p:spPr>
            <a:xfrm>
              <a:off x="2530392" y="5592415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ドーナツ 61"/>
            <p:cNvSpPr/>
            <p:nvPr/>
          </p:nvSpPr>
          <p:spPr>
            <a:xfrm>
              <a:off x="2530392" y="5376391"/>
              <a:ext cx="144000" cy="144000"/>
            </a:xfrm>
            <a:prstGeom prst="donut">
              <a:avLst>
                <a:gd name="adj" fmla="val 3344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395753" y="5157193"/>
            <a:ext cx="1511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吸収式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冷温水機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648456" y="5157193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空冷ＨＰエアコン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99170" y="6525345"/>
            <a:ext cx="1141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300kW×2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763119" y="6525345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20kW×8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0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21"/>
          <a:stretch/>
        </p:blipFill>
        <p:spPr bwMode="auto">
          <a:xfrm>
            <a:off x="227698" y="1195578"/>
            <a:ext cx="8664783" cy="2593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9871" y="1661603"/>
            <a:ext cx="2841835" cy="14073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79512" y="4381520"/>
            <a:ext cx="4740403" cy="2332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9393" y="4365105"/>
            <a:ext cx="45365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電気式の熱源機器について、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１次エネルギ－に換算する換算係数は？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まずは製造メーカーにご確認ください。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不明な場合は、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0.369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を換算係数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としてください。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9512" y="3933056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Ｑ６－２</a:t>
            </a:r>
            <a:endParaRPr kumimoji="1" lang="ja-JP" altLang="en-US" b="1" dirty="0"/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1691682" y="2492309"/>
            <a:ext cx="1728191" cy="165677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/>
          <p:cNvGrpSpPr/>
          <p:nvPr/>
        </p:nvGrpSpPr>
        <p:grpSpPr>
          <a:xfrm>
            <a:off x="5504479" y="4983587"/>
            <a:ext cx="757227" cy="1244340"/>
            <a:chOff x="5148064" y="4776948"/>
            <a:chExt cx="595112" cy="1028316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5383136" y="4776948"/>
              <a:ext cx="360040" cy="920100"/>
              <a:chOff x="5652120" y="4524360"/>
              <a:chExt cx="360040" cy="920100"/>
            </a:xfrm>
          </p:grpSpPr>
          <p:sp>
            <p:nvSpPr>
              <p:cNvPr id="56" name="台形 55"/>
              <p:cNvSpPr/>
              <p:nvPr/>
            </p:nvSpPr>
            <p:spPr>
              <a:xfrm flipV="1">
                <a:off x="5743560" y="4524360"/>
                <a:ext cx="180020" cy="85956"/>
              </a:xfrm>
              <a:prstGeom prst="trapezoid">
                <a:avLst>
                  <a:gd name="adj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台形 56"/>
              <p:cNvSpPr/>
              <p:nvPr/>
            </p:nvSpPr>
            <p:spPr>
              <a:xfrm flipV="1">
                <a:off x="5652120" y="4600180"/>
                <a:ext cx="360040" cy="504056"/>
              </a:xfrm>
              <a:prstGeom prst="trapezoi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台形 57"/>
              <p:cNvSpPr/>
              <p:nvPr/>
            </p:nvSpPr>
            <p:spPr>
              <a:xfrm>
                <a:off x="5683266" y="5092804"/>
                <a:ext cx="306034" cy="351656"/>
              </a:xfrm>
              <a:prstGeom prst="trapezoid">
                <a:avLst>
                  <a:gd name="adj" fmla="val 17818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5301604" y="4812578"/>
              <a:ext cx="360040" cy="920100"/>
              <a:chOff x="5652120" y="4524360"/>
              <a:chExt cx="360040" cy="920100"/>
            </a:xfrm>
          </p:grpSpPr>
          <p:sp>
            <p:nvSpPr>
              <p:cNvPr id="53" name="台形 52"/>
              <p:cNvSpPr/>
              <p:nvPr/>
            </p:nvSpPr>
            <p:spPr>
              <a:xfrm flipV="1">
                <a:off x="5743560" y="4524360"/>
                <a:ext cx="180020" cy="85956"/>
              </a:xfrm>
              <a:prstGeom prst="trapezoid">
                <a:avLst>
                  <a:gd name="adj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台形 53"/>
              <p:cNvSpPr/>
              <p:nvPr/>
            </p:nvSpPr>
            <p:spPr>
              <a:xfrm flipV="1">
                <a:off x="5652120" y="4600180"/>
                <a:ext cx="360040" cy="504056"/>
              </a:xfrm>
              <a:prstGeom prst="trapezoi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台形 54"/>
              <p:cNvSpPr/>
              <p:nvPr/>
            </p:nvSpPr>
            <p:spPr>
              <a:xfrm>
                <a:off x="5683266" y="5092804"/>
                <a:ext cx="306034" cy="351656"/>
              </a:xfrm>
              <a:prstGeom prst="trapezoid">
                <a:avLst>
                  <a:gd name="adj" fmla="val 17818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5224834" y="4851915"/>
              <a:ext cx="360040" cy="920100"/>
              <a:chOff x="5652120" y="4524360"/>
              <a:chExt cx="360040" cy="920100"/>
            </a:xfrm>
          </p:grpSpPr>
          <p:sp>
            <p:nvSpPr>
              <p:cNvPr id="50" name="台形 49"/>
              <p:cNvSpPr/>
              <p:nvPr/>
            </p:nvSpPr>
            <p:spPr>
              <a:xfrm flipV="1">
                <a:off x="5743560" y="4524360"/>
                <a:ext cx="180020" cy="85956"/>
              </a:xfrm>
              <a:prstGeom prst="trapezoid">
                <a:avLst>
                  <a:gd name="adj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台形 50"/>
              <p:cNvSpPr/>
              <p:nvPr/>
            </p:nvSpPr>
            <p:spPr>
              <a:xfrm flipV="1">
                <a:off x="5652120" y="4600180"/>
                <a:ext cx="360040" cy="504056"/>
              </a:xfrm>
              <a:prstGeom prst="trapezoi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台形 51"/>
              <p:cNvSpPr/>
              <p:nvPr/>
            </p:nvSpPr>
            <p:spPr>
              <a:xfrm>
                <a:off x="5683266" y="5092804"/>
                <a:ext cx="306034" cy="351656"/>
              </a:xfrm>
              <a:prstGeom prst="trapezoid">
                <a:avLst>
                  <a:gd name="adj" fmla="val 17818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5148064" y="4885164"/>
              <a:ext cx="360040" cy="920100"/>
              <a:chOff x="5652120" y="4524360"/>
              <a:chExt cx="360040" cy="920100"/>
            </a:xfrm>
          </p:grpSpPr>
          <p:sp>
            <p:nvSpPr>
              <p:cNvPr id="47" name="台形 46"/>
              <p:cNvSpPr/>
              <p:nvPr/>
            </p:nvSpPr>
            <p:spPr>
              <a:xfrm flipV="1">
                <a:off x="5743560" y="4524360"/>
                <a:ext cx="180020" cy="85956"/>
              </a:xfrm>
              <a:prstGeom prst="trapezoid">
                <a:avLst>
                  <a:gd name="adj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台形 47"/>
              <p:cNvSpPr/>
              <p:nvPr/>
            </p:nvSpPr>
            <p:spPr>
              <a:xfrm flipV="1">
                <a:off x="5652120" y="4600180"/>
                <a:ext cx="360040" cy="504056"/>
              </a:xfrm>
              <a:prstGeom prst="trapezoi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台形 48"/>
              <p:cNvSpPr/>
              <p:nvPr/>
            </p:nvSpPr>
            <p:spPr>
              <a:xfrm>
                <a:off x="5683266" y="5092804"/>
                <a:ext cx="306034" cy="351656"/>
              </a:xfrm>
              <a:prstGeom prst="trapezoid">
                <a:avLst>
                  <a:gd name="adj" fmla="val 17818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5364089" y="4653137"/>
            <a:ext cx="110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空冷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チラー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111576" y="4149080"/>
            <a:ext cx="396044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例）電気式熱源の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（１次換算）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350/100</a:t>
            </a: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×0.369</a:t>
            </a: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≒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1.29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86752" y="6252320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冷却能力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350kW</a:t>
            </a:r>
          </a:p>
          <a:p>
            <a:pPr algn="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消費電力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100kW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0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07" r="29961" b="5471"/>
          <a:stretch/>
        </p:blipFill>
        <p:spPr bwMode="auto">
          <a:xfrm>
            <a:off x="179513" y="1268761"/>
            <a:ext cx="890073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971600" y="1736848"/>
            <a:ext cx="6048672" cy="39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6898" y="548680"/>
            <a:ext cx="8979599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a.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１．設計省エネ性能について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～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空調～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2150880"/>
            <a:ext cx="6048672" cy="21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79512" y="4237505"/>
            <a:ext cx="4242197" cy="2503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795" y="4263479"/>
            <a:ext cx="42421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部分的にでも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Δ</a:t>
            </a:r>
            <a:r>
              <a:rPr lang="ja-JP" altLang="en-US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ｔ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７℃以上であれば、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採用割合を１としてよいか？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主要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にて当該システムが採用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されている場合、１を入力可能です。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9512" y="3789040"/>
            <a:ext cx="1356027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Ｑ６－３</a:t>
            </a:r>
            <a:endParaRPr kumimoji="1"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4716016" y="4237505"/>
            <a:ext cx="4248472" cy="2503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16017" y="3789040"/>
            <a:ext cx="1428671" cy="44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Ｑ６－４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88024" y="4263953"/>
            <a:ext cx="42421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冷却塔の無い空調システムの場合は？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空冷式や地域冷暖房を利用する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空調システムの場合は評価対象とは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なりません。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323528" y="1934849"/>
            <a:ext cx="552187" cy="176848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5430351" y="2258881"/>
            <a:ext cx="469636" cy="145815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00194" y="10225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76258" y="1022540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49132" y="102254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44410" y="1022540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評価ﾎﾟｲﾝﾄ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0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 w="571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1222</Words>
  <Application>Microsoft Office PowerPoint</Application>
  <PresentationFormat>画面に合わせる (4:3)</PresentationFormat>
  <Paragraphs>422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アーバン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2017-11-02T02:34:33Z</dcterms:created>
  <dcterms:modified xsi:type="dcterms:W3CDTF">2017-11-02T02:34:38Z</dcterms:modified>
</cp:coreProperties>
</file>