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98" r:id="rId2"/>
    <p:sldId id="297" r:id="rId3"/>
    <p:sldId id="307" r:id="rId4"/>
    <p:sldId id="300" r:id="rId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7"/>
    <a:srgbClr val="327EC4"/>
    <a:srgbClr val="4D91CF"/>
    <a:srgbClr val="9ABBE2"/>
    <a:srgbClr val="307ABE"/>
    <a:srgbClr val="2D72B1"/>
    <a:srgbClr val="5B9BD5"/>
    <a:srgbClr val="98B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4434" autoAdjust="0"/>
  </p:normalViewPr>
  <p:slideViewPr>
    <p:cSldViewPr snapToGrid="0">
      <p:cViewPr varScale="1">
        <p:scale>
          <a:sx n="74" d="100"/>
          <a:sy n="74" d="100"/>
        </p:scale>
        <p:origin x="10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70E1010-61C1-491C-BCBC-AC2B068F49B3}" type="datetimeFigureOut">
              <a:rPr kumimoji="1" lang="ja-JP" altLang="en-US" smtClean="0"/>
              <a:t>2019/11/22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A4E6526-D31A-4DA7-91DF-EEDB048C4447}" type="slidenum">
              <a:rPr kumimoji="1" lang="ja-JP" altLang="en-US" smtClean="0"/>
              <a:t>‹#›</a:t>
            </a:fld>
            <a:endParaRPr kumimoji="1" lang="ja-JP" altLang="en-US"/>
          </a:p>
        </p:txBody>
      </p:sp>
    </p:spTree>
    <p:extLst>
      <p:ext uri="{BB962C8B-B14F-4D97-AF65-F5344CB8AC3E}">
        <p14:creationId xmlns:p14="http://schemas.microsoft.com/office/powerpoint/2010/main" val="19234985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2</a:t>
            </a:fld>
            <a:endParaRPr kumimoji="1" lang="ja-JP" altLang="en-US"/>
          </a:p>
        </p:txBody>
      </p:sp>
    </p:spTree>
    <p:extLst>
      <p:ext uri="{BB962C8B-B14F-4D97-AF65-F5344CB8AC3E}">
        <p14:creationId xmlns:p14="http://schemas.microsoft.com/office/powerpoint/2010/main" val="35046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3</a:t>
            </a:fld>
            <a:endParaRPr kumimoji="1" lang="ja-JP" altLang="en-US"/>
          </a:p>
        </p:txBody>
      </p:sp>
    </p:spTree>
    <p:extLst>
      <p:ext uri="{BB962C8B-B14F-4D97-AF65-F5344CB8AC3E}">
        <p14:creationId xmlns:p14="http://schemas.microsoft.com/office/powerpoint/2010/main" val="389784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4</a:t>
            </a:fld>
            <a:endParaRPr kumimoji="1" lang="ja-JP" altLang="en-US"/>
          </a:p>
        </p:txBody>
      </p:sp>
    </p:spTree>
    <p:extLst>
      <p:ext uri="{BB962C8B-B14F-4D97-AF65-F5344CB8AC3E}">
        <p14:creationId xmlns:p14="http://schemas.microsoft.com/office/powerpoint/2010/main" val="2947519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A8F9611-6E6A-42DE-B4A5-A0ACD8AE2EED}" type="datetimeFigureOut">
              <a:rPr kumimoji="1" lang="ja-JP" altLang="en-US" smtClean="0"/>
              <a:t>2019/11/22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D6A69B-64C9-4E29-91EB-B482F8EB2D92}" type="slidenum">
              <a:rPr kumimoji="1" lang="ja-JP" altLang="en-US" smtClean="0"/>
              <a:t>‹#›</a:t>
            </a:fld>
            <a:endParaRPr kumimoji="1" lang="ja-JP" altLang="en-US"/>
          </a:p>
        </p:txBody>
      </p:sp>
    </p:spTree>
    <p:extLst>
      <p:ext uri="{BB962C8B-B14F-4D97-AF65-F5344CB8AC3E}">
        <p14:creationId xmlns:p14="http://schemas.microsoft.com/office/powerpoint/2010/main" val="340780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A8F9611-6E6A-42DE-B4A5-A0ACD8AE2EED}" type="datetimeFigureOut">
              <a:rPr kumimoji="1" lang="ja-JP" altLang="en-US" smtClean="0"/>
              <a:t>2019/11/22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D6A69B-64C9-4E29-91EB-B482F8EB2D92}" type="slidenum">
              <a:rPr kumimoji="1" lang="ja-JP" altLang="en-US" smtClean="0"/>
              <a:t>‹#›</a:t>
            </a:fld>
            <a:endParaRPr kumimoji="1" lang="ja-JP" altLang="en-US"/>
          </a:p>
        </p:txBody>
      </p:sp>
    </p:spTree>
    <p:extLst>
      <p:ext uri="{BB962C8B-B14F-4D97-AF65-F5344CB8AC3E}">
        <p14:creationId xmlns:p14="http://schemas.microsoft.com/office/powerpoint/2010/main" val="22278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A8F9611-6E6A-42DE-B4A5-A0ACD8AE2EED}" type="datetimeFigureOut">
              <a:rPr kumimoji="1" lang="ja-JP" altLang="en-US" smtClean="0"/>
              <a:t>2019/11/22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D6A69B-64C9-4E29-91EB-B482F8EB2D92}" type="slidenum">
              <a:rPr kumimoji="1" lang="ja-JP" altLang="en-US" smtClean="0"/>
              <a:t>‹#›</a:t>
            </a:fld>
            <a:endParaRPr kumimoji="1" lang="ja-JP" altLang="en-US"/>
          </a:p>
        </p:txBody>
      </p:sp>
    </p:spTree>
    <p:extLst>
      <p:ext uri="{BB962C8B-B14F-4D97-AF65-F5344CB8AC3E}">
        <p14:creationId xmlns:p14="http://schemas.microsoft.com/office/powerpoint/2010/main" val="118837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A8F9611-6E6A-42DE-B4A5-A0ACD8AE2EED}" type="datetimeFigureOut">
              <a:rPr kumimoji="1" lang="ja-JP" altLang="en-US" smtClean="0"/>
              <a:t>2019/11/22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D6A69B-64C9-4E29-91EB-B482F8EB2D92}" type="slidenum">
              <a:rPr kumimoji="1" lang="ja-JP" altLang="en-US" smtClean="0"/>
              <a:t>‹#›</a:t>
            </a:fld>
            <a:endParaRPr kumimoji="1" lang="ja-JP" altLang="en-US"/>
          </a:p>
        </p:txBody>
      </p:sp>
    </p:spTree>
    <p:extLst>
      <p:ext uri="{BB962C8B-B14F-4D97-AF65-F5344CB8AC3E}">
        <p14:creationId xmlns:p14="http://schemas.microsoft.com/office/powerpoint/2010/main" val="180069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A8F9611-6E6A-42DE-B4A5-A0ACD8AE2EED}" type="datetimeFigureOut">
              <a:rPr kumimoji="1" lang="ja-JP" altLang="en-US" smtClean="0"/>
              <a:t>2019/11/22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D6A69B-64C9-4E29-91EB-B482F8EB2D92}" type="slidenum">
              <a:rPr kumimoji="1" lang="ja-JP" altLang="en-US" smtClean="0"/>
              <a:t>‹#›</a:t>
            </a:fld>
            <a:endParaRPr kumimoji="1" lang="ja-JP" altLang="en-US"/>
          </a:p>
        </p:txBody>
      </p:sp>
    </p:spTree>
    <p:extLst>
      <p:ext uri="{BB962C8B-B14F-4D97-AF65-F5344CB8AC3E}">
        <p14:creationId xmlns:p14="http://schemas.microsoft.com/office/powerpoint/2010/main" val="185902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A8F9611-6E6A-42DE-B4A5-A0ACD8AE2EED}" type="datetimeFigureOut">
              <a:rPr kumimoji="1" lang="ja-JP" altLang="en-US" smtClean="0"/>
              <a:t>2019/11/22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D6A69B-64C9-4E29-91EB-B482F8EB2D92}" type="slidenum">
              <a:rPr kumimoji="1" lang="ja-JP" altLang="en-US" smtClean="0"/>
              <a:t>‹#›</a:t>
            </a:fld>
            <a:endParaRPr kumimoji="1" lang="ja-JP" altLang="en-US"/>
          </a:p>
        </p:txBody>
      </p:sp>
    </p:spTree>
    <p:extLst>
      <p:ext uri="{BB962C8B-B14F-4D97-AF65-F5344CB8AC3E}">
        <p14:creationId xmlns:p14="http://schemas.microsoft.com/office/powerpoint/2010/main" val="285888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A8F9611-6E6A-42DE-B4A5-A0ACD8AE2EED}" type="datetimeFigureOut">
              <a:rPr kumimoji="1" lang="ja-JP" altLang="en-US" smtClean="0"/>
              <a:t>2019/11/22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1D6A69B-64C9-4E29-91EB-B482F8EB2D92}" type="slidenum">
              <a:rPr kumimoji="1" lang="ja-JP" altLang="en-US" smtClean="0"/>
              <a:t>‹#›</a:t>
            </a:fld>
            <a:endParaRPr kumimoji="1" lang="ja-JP" altLang="en-US"/>
          </a:p>
        </p:txBody>
      </p:sp>
    </p:spTree>
    <p:extLst>
      <p:ext uri="{BB962C8B-B14F-4D97-AF65-F5344CB8AC3E}">
        <p14:creationId xmlns:p14="http://schemas.microsoft.com/office/powerpoint/2010/main" val="418523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A8F9611-6E6A-42DE-B4A5-A0ACD8AE2EED}" type="datetimeFigureOut">
              <a:rPr kumimoji="1" lang="ja-JP" altLang="en-US" smtClean="0"/>
              <a:t>2019/11/22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1D6A69B-64C9-4E29-91EB-B482F8EB2D92}" type="slidenum">
              <a:rPr kumimoji="1" lang="ja-JP" altLang="en-US" smtClean="0"/>
              <a:t>‹#›</a:t>
            </a:fld>
            <a:endParaRPr kumimoji="1" lang="ja-JP" altLang="en-US"/>
          </a:p>
        </p:txBody>
      </p:sp>
    </p:spTree>
    <p:extLst>
      <p:ext uri="{BB962C8B-B14F-4D97-AF65-F5344CB8AC3E}">
        <p14:creationId xmlns:p14="http://schemas.microsoft.com/office/powerpoint/2010/main" val="213705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F9611-6E6A-42DE-B4A5-A0ACD8AE2EED}" type="datetimeFigureOut">
              <a:rPr kumimoji="1" lang="ja-JP" altLang="en-US" smtClean="0"/>
              <a:t>2019/11/22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1D6A69B-64C9-4E29-91EB-B482F8EB2D92}" type="slidenum">
              <a:rPr kumimoji="1" lang="ja-JP" altLang="en-US" smtClean="0"/>
              <a:t>‹#›</a:t>
            </a:fld>
            <a:endParaRPr kumimoji="1" lang="ja-JP" altLang="en-US"/>
          </a:p>
        </p:txBody>
      </p:sp>
    </p:spTree>
    <p:extLst>
      <p:ext uri="{BB962C8B-B14F-4D97-AF65-F5344CB8AC3E}">
        <p14:creationId xmlns:p14="http://schemas.microsoft.com/office/powerpoint/2010/main" val="248408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A8F9611-6E6A-42DE-B4A5-A0ACD8AE2EED}" type="datetimeFigureOut">
              <a:rPr kumimoji="1" lang="ja-JP" altLang="en-US" smtClean="0"/>
              <a:t>2019/11/22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D6A69B-64C9-4E29-91EB-B482F8EB2D92}" type="slidenum">
              <a:rPr kumimoji="1" lang="ja-JP" altLang="en-US" smtClean="0"/>
              <a:t>‹#›</a:t>
            </a:fld>
            <a:endParaRPr kumimoji="1" lang="ja-JP" altLang="en-US"/>
          </a:p>
        </p:txBody>
      </p:sp>
    </p:spTree>
    <p:extLst>
      <p:ext uri="{BB962C8B-B14F-4D97-AF65-F5344CB8AC3E}">
        <p14:creationId xmlns:p14="http://schemas.microsoft.com/office/powerpoint/2010/main" val="261846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A8F9611-6E6A-42DE-B4A5-A0ACD8AE2EED}" type="datetimeFigureOut">
              <a:rPr kumimoji="1" lang="ja-JP" altLang="en-US" smtClean="0"/>
              <a:t>2019/11/22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D6A69B-64C9-4E29-91EB-B482F8EB2D92}" type="slidenum">
              <a:rPr kumimoji="1" lang="ja-JP" altLang="en-US" smtClean="0"/>
              <a:t>‹#›</a:t>
            </a:fld>
            <a:endParaRPr kumimoji="1" lang="ja-JP" altLang="en-US"/>
          </a:p>
        </p:txBody>
      </p:sp>
    </p:spTree>
    <p:extLst>
      <p:ext uri="{BB962C8B-B14F-4D97-AF65-F5344CB8AC3E}">
        <p14:creationId xmlns:p14="http://schemas.microsoft.com/office/powerpoint/2010/main" val="421932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F9611-6E6A-42DE-B4A5-A0ACD8AE2EED}" type="datetimeFigureOut">
              <a:rPr kumimoji="1" lang="ja-JP" altLang="en-US" smtClean="0"/>
              <a:t>2019/11/22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6A69B-64C9-4E29-91EB-B482F8EB2D92}" type="slidenum">
              <a:rPr kumimoji="1" lang="ja-JP" altLang="en-US" smtClean="0"/>
              <a:t>‹#›</a:t>
            </a:fld>
            <a:endParaRPr kumimoji="1" lang="ja-JP" altLang="en-US"/>
          </a:p>
        </p:txBody>
      </p:sp>
    </p:spTree>
    <p:extLst>
      <p:ext uri="{BB962C8B-B14F-4D97-AF65-F5344CB8AC3E}">
        <p14:creationId xmlns:p14="http://schemas.microsoft.com/office/powerpoint/2010/main" val="251135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placon.net/"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npotoybox.jp/toybox/" TargetMode="External"/><Relationship Id="rId7"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s://www.cr-assist.co.jp/" TargetMode="External"/><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473404952"/>
              </p:ext>
            </p:extLst>
          </p:nvPr>
        </p:nvGraphicFramePr>
        <p:xfrm>
          <a:off x="3103908" y="1168950"/>
          <a:ext cx="6100642" cy="3539520"/>
        </p:xfrm>
        <a:graphic>
          <a:graphicData uri="http://schemas.openxmlformats.org/drawingml/2006/table">
            <a:tbl>
              <a:tblPr firstRow="1" bandRow="1">
                <a:tableStyleId>{3B4B98B0-60AC-42C2-AFA5-B58CD77FA1E5}</a:tableStyleId>
              </a:tblPr>
              <a:tblGrid>
                <a:gridCol w="1008000">
                  <a:extLst>
                    <a:ext uri="{9D8B030D-6E8A-4147-A177-3AD203B41FA5}">
                      <a16:colId xmlns:a16="http://schemas.microsoft.com/office/drawing/2014/main" val="401855506"/>
                    </a:ext>
                  </a:extLst>
                </a:gridCol>
                <a:gridCol w="5092642">
                  <a:extLst>
                    <a:ext uri="{9D8B030D-6E8A-4147-A177-3AD203B41FA5}">
                      <a16:colId xmlns:a16="http://schemas.microsoft.com/office/drawing/2014/main" val="1844091029"/>
                    </a:ext>
                  </a:extLst>
                </a:gridCol>
              </a:tblGrid>
              <a:tr h="32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t>商店街が自主財源を確保できる取組みを</a:t>
                      </a:r>
                      <a:endParaRPr kumimoji="1" lang="en-US" altLang="ja-JP" sz="1200" dirty="0" smtClean="0">
                        <a:solidFill>
                          <a:schemeClr val="tx1"/>
                        </a:solidFill>
                      </a:endParaRPr>
                    </a:p>
                  </a:txBody>
                  <a:tcPr anchor="ctr">
                    <a:lnL w="76200" cap="flat" cmpd="sng" algn="ctr">
                      <a:solidFill>
                        <a:schemeClr val="accent1">
                          <a:lumMod val="75000"/>
                        </a:schemeClr>
                      </a:solidFill>
                      <a:prstDash val="solid"/>
                      <a:round/>
                      <a:headEnd type="none" w="med" len="med"/>
                      <a:tailEnd type="none" w="med" len="med"/>
                    </a:lnL>
                    <a:lnT w="12700" cmpd="sng">
                      <a:noFill/>
                    </a:lnT>
                    <a:lnB w="12700" cmpd="sng">
                      <a:noFill/>
                    </a:lnB>
                    <a:solidFill>
                      <a:schemeClr val="accent1">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2773309859"/>
                  </a:ext>
                </a:extLst>
              </a:tr>
              <a:tr h="612000">
                <a:tc>
                  <a:txBody>
                    <a:bodyPr/>
                    <a:lstStyle/>
                    <a:p>
                      <a:pPr algn="ctr"/>
                      <a:r>
                        <a:rPr kumimoji="1" lang="ja-JP" altLang="en-US" sz="1000" dirty="0" smtClean="0"/>
                        <a:t>事例①</a:t>
                      </a:r>
                      <a:endParaRPr kumimoji="1" lang="ja-JP" altLang="en-US" sz="1000" dirty="0">
                        <a:solidFill>
                          <a:schemeClr val="tx1"/>
                        </a:solidFill>
                      </a:endParaRPr>
                    </a:p>
                  </a:txBody>
                  <a:tcPr anchor="ctr">
                    <a:lnT w="12700" cmpd="sng">
                      <a:noFill/>
                    </a:lnT>
                    <a:noFill/>
                  </a:tcPr>
                </a:tc>
                <a:tc>
                  <a:txBody>
                    <a:bodyPr/>
                    <a:lstStyle/>
                    <a:p>
                      <a:pPr algn="l"/>
                      <a:r>
                        <a:rPr kumimoji="1" lang="ja-JP" altLang="en-US" sz="1200" b="0" dirty="0" smtClean="0"/>
                        <a:t>株式会社プランニングコンサルタント</a:t>
                      </a:r>
                      <a:endParaRPr kumimoji="1" lang="en-US" altLang="ja-JP" sz="1200" dirty="0" smtClean="0">
                        <a:solidFill>
                          <a:schemeClr val="tx1"/>
                        </a:solidFill>
                      </a:endParaRPr>
                    </a:p>
                  </a:txBody>
                  <a:tcPr anchor="ctr">
                    <a:lnT w="12700" cmpd="sng">
                      <a:noFill/>
                    </a:lnT>
                    <a:noFill/>
                  </a:tcPr>
                </a:tc>
                <a:extLst>
                  <a:ext uri="{0D108BD9-81ED-4DB2-BD59-A6C34878D82A}">
                    <a16:rowId xmlns:a16="http://schemas.microsoft.com/office/drawing/2014/main" val="4144149138"/>
                  </a:ext>
                </a:extLst>
              </a:tr>
              <a:tr h="288000">
                <a:tc>
                  <a:txBody>
                    <a:bodyPr/>
                    <a:lstStyle/>
                    <a:p>
                      <a:pPr algn="r"/>
                      <a:endParaRPr kumimoji="1" lang="ja-JP" altLang="en-US" sz="100" dirty="0">
                        <a:solidFill>
                          <a:schemeClr val="tx1"/>
                        </a:solidFill>
                      </a:endParaRPr>
                    </a:p>
                  </a:txBody>
                  <a:tcPr anchor="ctr">
                    <a:noFill/>
                  </a:tcPr>
                </a:tc>
                <a:tc>
                  <a:txBody>
                    <a:bodyPr/>
                    <a:lstStyle/>
                    <a:p>
                      <a:endParaRPr kumimoji="1" lang="ja-JP" altLang="en-US" dirty="0"/>
                    </a:p>
                  </a:txBody>
                  <a:tcPr anchor="ctr">
                    <a:noFill/>
                  </a:tcPr>
                </a:tc>
                <a:extLst>
                  <a:ext uri="{0D108BD9-81ED-4DB2-BD59-A6C34878D82A}">
                    <a16:rowId xmlns:a16="http://schemas.microsoft.com/office/drawing/2014/main" val="1917088736"/>
                  </a:ext>
                </a:extLst>
              </a:tr>
              <a:tr h="324000">
                <a:tc gridSpan="2">
                  <a:txBody>
                    <a:bodyPr/>
                    <a:lstStyle/>
                    <a:p>
                      <a:pPr algn="l"/>
                      <a:r>
                        <a:rPr kumimoji="1" lang="ja-JP" altLang="en-US" sz="1200" b="0" dirty="0" smtClean="0"/>
                        <a:t>商店街を舞台に、こどもを取り巻く地域課題を解決</a:t>
                      </a:r>
                      <a:endParaRPr kumimoji="1" lang="en-US" altLang="ja-JP" sz="1200" dirty="0" smtClean="0">
                        <a:solidFill>
                          <a:schemeClr val="tx1"/>
                        </a:solidFill>
                      </a:endParaRPr>
                    </a:p>
                  </a:txBody>
                  <a:tcPr anchor="ctr">
                    <a:lnL w="76200" cap="flat" cmpd="sng" algn="ctr">
                      <a:solidFill>
                        <a:schemeClr val="accent1">
                          <a:lumMod val="75000"/>
                        </a:schemeClr>
                      </a:solidFill>
                      <a:prstDash val="solid"/>
                      <a:round/>
                      <a:headEnd type="none" w="med" len="med"/>
                      <a:tailEnd type="none" w="med" len="med"/>
                    </a:lnL>
                    <a:lnB w="12700" cap="flat" cmpd="sng" algn="ctr">
                      <a:no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2623354105"/>
                  </a:ext>
                </a:extLst>
              </a:tr>
              <a:tr h="612000">
                <a:tc>
                  <a:txBody>
                    <a:bodyPr/>
                    <a:lstStyle/>
                    <a:p>
                      <a:pPr algn="ctr"/>
                      <a:r>
                        <a:rPr kumimoji="1" lang="ja-JP" altLang="en-US" sz="1000" dirty="0" smtClean="0"/>
                        <a:t>事例②</a:t>
                      </a:r>
                      <a:endParaRPr kumimoji="1" lang="ja-JP" altLang="en-US" sz="1000" dirty="0">
                        <a:solidFill>
                          <a:schemeClr val="tx1"/>
                        </a:solidFill>
                      </a:endParaRPr>
                    </a:p>
                  </a:txBody>
                  <a:tcPr anchor="ctr">
                    <a:lnT w="12700" cap="flat" cmpd="sng" algn="ctr">
                      <a:no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特定非営利活動法人トイボックス　</a:t>
                      </a:r>
                      <a:endParaRPr kumimoji="1" lang="en-US" altLang="ja-JP" sz="1200" dirty="0" smtClean="0">
                        <a:solidFill>
                          <a:schemeClr val="tx1"/>
                        </a:solidFill>
                      </a:endParaRP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215518650"/>
                  </a:ext>
                </a:extLst>
              </a:tr>
              <a:tr h="288000">
                <a:tc>
                  <a:txBody>
                    <a:bodyPr/>
                    <a:lstStyle/>
                    <a:p>
                      <a:pPr algn="r"/>
                      <a:endParaRPr kumimoji="1" lang="ja-JP" altLang="en-US" sz="100" dirty="0">
                        <a:solidFill>
                          <a:schemeClr val="tx1"/>
                        </a:solidFill>
                      </a:endParaRPr>
                    </a:p>
                  </a:txBody>
                  <a:tcPr anchor="ctr">
                    <a:noFill/>
                  </a:tcPr>
                </a:tc>
                <a:tc>
                  <a:txBody>
                    <a:bodyPr/>
                    <a:lstStyle/>
                    <a:p>
                      <a:endParaRPr kumimoji="1" lang="ja-JP" altLang="en-US" dirty="0"/>
                    </a:p>
                  </a:txBody>
                  <a:tcPr anchor="ctr">
                    <a:noFill/>
                  </a:tcPr>
                </a:tc>
                <a:extLst>
                  <a:ext uri="{0D108BD9-81ED-4DB2-BD59-A6C34878D82A}">
                    <a16:rowId xmlns:a16="http://schemas.microsoft.com/office/drawing/2014/main" val="3305986088"/>
                  </a:ext>
                </a:extLst>
              </a:tr>
              <a:tr h="32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エリア（まち）のなかの「活動主体」としての商店街に</a:t>
                      </a:r>
                    </a:p>
                  </a:txBody>
                  <a:tcPr anchor="ctr">
                    <a:lnL w="76200" cap="flat" cmpd="sng" algn="ctr">
                      <a:solidFill>
                        <a:schemeClr val="accent1">
                          <a:lumMod val="75000"/>
                        </a:schemeClr>
                      </a:solidFill>
                      <a:prstDash val="solid"/>
                      <a:round/>
                      <a:headEnd type="none" w="med" len="med"/>
                      <a:tailEnd type="none" w="med" len="med"/>
                    </a:lnL>
                    <a:solidFill>
                      <a:schemeClr val="accent1">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2775269991"/>
                  </a:ext>
                </a:extLst>
              </a:tr>
              <a:tr h="612000">
                <a:tc>
                  <a:txBody>
                    <a:bodyPr/>
                    <a:lstStyle/>
                    <a:p>
                      <a:pPr algn="ctr"/>
                      <a:r>
                        <a:rPr kumimoji="1" lang="ja-JP" altLang="en-US" sz="1000" dirty="0" smtClean="0"/>
                        <a:t>事例③</a:t>
                      </a:r>
                      <a:endParaRPr kumimoji="1" lang="ja-JP" altLang="en-US" sz="1000" dirty="0">
                        <a:solidFill>
                          <a:schemeClr val="tx1"/>
                        </a:solidFill>
                      </a:endParaRPr>
                    </a:p>
                  </a:txBody>
                  <a:tcPr anchor="ctr">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有限会社</a:t>
                      </a:r>
                      <a:r>
                        <a:rPr kumimoji="1" lang="en-US" altLang="ja-JP" sz="1200" dirty="0" smtClean="0">
                          <a:solidFill>
                            <a:schemeClr val="tx1"/>
                          </a:solidFill>
                        </a:rPr>
                        <a:t>CR-ASSIST</a:t>
                      </a:r>
                      <a:endParaRPr lang="ja-JP" altLang="en-US" sz="1200" baseline="0" dirty="0" smtClean="0"/>
                    </a:p>
                  </a:txBody>
                  <a:tcPr anchor="ctr">
                    <a:lnB w="12700" cmpd="sng">
                      <a:noFill/>
                    </a:lnB>
                    <a:noFill/>
                  </a:tcPr>
                </a:tc>
                <a:extLst>
                  <a:ext uri="{0D108BD9-81ED-4DB2-BD59-A6C34878D82A}">
                    <a16:rowId xmlns:a16="http://schemas.microsoft.com/office/drawing/2014/main" val="1744877624"/>
                  </a:ext>
                </a:extLst>
              </a:tr>
            </a:tbl>
          </a:graphicData>
        </a:graphic>
      </p:graphicFrame>
      <p:sp>
        <p:nvSpPr>
          <p:cNvPr id="11" name="テキスト ボックス 10"/>
          <p:cNvSpPr txBox="1"/>
          <p:nvPr/>
        </p:nvSpPr>
        <p:spPr>
          <a:xfrm>
            <a:off x="0" y="1487000"/>
            <a:ext cx="3103907" cy="523220"/>
          </a:xfrm>
          <a:prstGeom prst="rect">
            <a:avLst/>
          </a:prstGeom>
          <a:noFill/>
        </p:spPr>
        <p:txBody>
          <a:bodyPr wrap="square" rtlCol="0" anchor="ctr">
            <a:spAutoFit/>
          </a:bodyPr>
          <a:lstStyle/>
          <a:p>
            <a:pPr algn="ctr"/>
            <a:r>
              <a:rPr kumimoji="1" lang="ja-JP" altLang="en-US" sz="2800" dirty="0" smtClean="0"/>
              <a:t>サポーター編</a:t>
            </a:r>
            <a:endParaRPr kumimoji="1" lang="ja-JP" altLang="en-US" sz="2800" dirty="0"/>
          </a:p>
        </p:txBody>
      </p:sp>
    </p:spTree>
    <p:extLst>
      <p:ext uri="{BB962C8B-B14F-4D97-AF65-F5344CB8AC3E}">
        <p14:creationId xmlns:p14="http://schemas.microsoft.com/office/powerpoint/2010/main" val="2020730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89065" y="582967"/>
            <a:ext cx="9327871" cy="454"/>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85057" y="762164"/>
            <a:ext cx="9403443" cy="369332"/>
          </a:xfrm>
          <a:prstGeom prst="rect">
            <a:avLst/>
          </a:prstGeom>
        </p:spPr>
        <p:txBody>
          <a:bodyPr wrap="square">
            <a:spAutoFit/>
          </a:bodyPr>
          <a:lstStyle/>
          <a:p>
            <a:r>
              <a:rPr kumimoji="1" lang="ja-JP" altLang="en-US" b="1" dirty="0">
                <a:solidFill>
                  <a:srgbClr val="327EC4"/>
                </a:solidFill>
              </a:rPr>
              <a:t>商店街が自主財源を確保できる取組みを</a:t>
            </a:r>
          </a:p>
        </p:txBody>
      </p:sp>
      <p:graphicFrame>
        <p:nvGraphicFramePr>
          <p:cNvPr id="23" name="表 22"/>
          <p:cNvGraphicFramePr>
            <a:graphicFrameLocks noGrp="1"/>
          </p:cNvGraphicFramePr>
          <p:nvPr>
            <p:extLst>
              <p:ext uri="{D42A27DB-BD31-4B8C-83A1-F6EECF244321}">
                <p14:modId xmlns:p14="http://schemas.microsoft.com/office/powerpoint/2010/main" val="2743629057"/>
              </p:ext>
            </p:extLst>
          </p:nvPr>
        </p:nvGraphicFramePr>
        <p:xfrm>
          <a:off x="185058" y="84876"/>
          <a:ext cx="5211418" cy="427186"/>
        </p:xfrm>
        <a:graphic>
          <a:graphicData uri="http://schemas.openxmlformats.org/drawingml/2006/table">
            <a:tbl>
              <a:tblPr firstRow="1" bandRow="1">
                <a:tableStyleId>{5C22544A-7EE6-4342-B048-85BDC9FD1C3A}</a:tableStyleId>
              </a:tblPr>
              <a:tblGrid>
                <a:gridCol w="632065">
                  <a:extLst>
                    <a:ext uri="{9D8B030D-6E8A-4147-A177-3AD203B41FA5}">
                      <a16:colId xmlns:a16="http://schemas.microsoft.com/office/drawing/2014/main" val="1130189685"/>
                    </a:ext>
                  </a:extLst>
                </a:gridCol>
                <a:gridCol w="4579353">
                  <a:extLst>
                    <a:ext uri="{9D8B030D-6E8A-4147-A177-3AD203B41FA5}">
                      <a16:colId xmlns:a16="http://schemas.microsoft.com/office/drawing/2014/main" val="1699355732"/>
                    </a:ext>
                  </a:extLst>
                </a:gridCol>
              </a:tblGrid>
              <a:tr h="427186">
                <a:tc>
                  <a:txBody>
                    <a:bodyPr/>
                    <a:lstStyle/>
                    <a:p>
                      <a:pPr algn="r"/>
                      <a:r>
                        <a:rPr kumimoji="1" lang="ja-JP" altLang="en-US" sz="1050" b="1" dirty="0" smtClean="0">
                          <a:solidFill>
                            <a:schemeClr val="tx1"/>
                          </a:solidFill>
                          <a:latin typeface="+mn-ea"/>
                          <a:ea typeface="+mn-ea"/>
                        </a:rPr>
                        <a:t>事例①</a:t>
                      </a:r>
                      <a:endParaRPr kumimoji="1" lang="ja-JP" altLang="en-US" sz="1050" b="1" dirty="0">
                        <a:solidFill>
                          <a:schemeClr val="tx1"/>
                        </a:solidFill>
                        <a:latin typeface="+mn-ea"/>
                        <a:ea typeface="+mn-e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600" b="1" dirty="0" smtClean="0">
                          <a:solidFill>
                            <a:schemeClr val="tx1"/>
                          </a:solidFill>
                        </a:rPr>
                        <a:t>株式会社プランニングコンサルタント</a:t>
                      </a:r>
                      <a:endParaRPr kumimoji="1" lang="ja-JP" altLang="en-US" sz="2400" b="1" dirty="0" smtClean="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2571094156"/>
              </p:ext>
            </p:extLst>
          </p:nvPr>
        </p:nvGraphicFramePr>
        <p:xfrm>
          <a:off x="5116728" y="89955"/>
          <a:ext cx="4500000" cy="4572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1563251247"/>
                    </a:ext>
                  </a:extLst>
                </a:gridCol>
                <a:gridCol w="1980000">
                  <a:extLst>
                    <a:ext uri="{9D8B030D-6E8A-4147-A177-3AD203B41FA5}">
                      <a16:colId xmlns:a16="http://schemas.microsoft.com/office/drawing/2014/main" val="2969485451"/>
                    </a:ext>
                  </a:extLst>
                </a:gridCol>
              </a:tblGrid>
              <a:tr h="370840">
                <a:tc>
                  <a:txBody>
                    <a:bodyPr/>
                    <a:lstStyle/>
                    <a:p>
                      <a:r>
                        <a:rPr kumimoji="1" lang="ja-JP" altLang="en-US" sz="800" b="0" dirty="0" smtClean="0">
                          <a:solidFill>
                            <a:schemeClr val="tx1"/>
                          </a:solidFill>
                          <a:latin typeface="+mn-ea"/>
                          <a:ea typeface="+mn-ea"/>
                        </a:rPr>
                        <a:t>Ｈ</a:t>
                      </a:r>
                      <a:r>
                        <a:rPr kumimoji="1" lang="en-US" altLang="ja-JP" sz="800" b="0" dirty="0" smtClean="0">
                          <a:solidFill>
                            <a:schemeClr val="tx1"/>
                          </a:solidFill>
                          <a:latin typeface="+mn-ea"/>
                          <a:ea typeface="+mn-ea"/>
                        </a:rPr>
                        <a:t>26</a:t>
                      </a:r>
                      <a:r>
                        <a:rPr kumimoji="1" lang="ja-JP" altLang="en-US" sz="800" b="0" dirty="0" smtClean="0">
                          <a:solidFill>
                            <a:schemeClr val="tx1"/>
                          </a:solidFill>
                          <a:latin typeface="+mn-ea"/>
                          <a:ea typeface="+mn-ea"/>
                        </a:rPr>
                        <a:t>年度実施（粉浜商店街）　</a:t>
                      </a:r>
                    </a:p>
                    <a:p>
                      <a:r>
                        <a:rPr kumimoji="1" lang="ja-JP" altLang="en-US" sz="800" b="0" dirty="0" smtClean="0">
                          <a:solidFill>
                            <a:schemeClr val="tx1"/>
                          </a:solidFill>
                          <a:latin typeface="+mn-ea"/>
                          <a:ea typeface="+mn-ea"/>
                        </a:rPr>
                        <a:t>　テーマ：空き店舗を活用して、</a:t>
                      </a:r>
                      <a:endParaRPr kumimoji="1" lang="en-US" altLang="ja-JP" sz="800" b="0" dirty="0" smtClean="0">
                        <a:solidFill>
                          <a:schemeClr val="tx1"/>
                        </a:solidFill>
                        <a:latin typeface="+mn-ea"/>
                        <a:ea typeface="+mn-ea"/>
                      </a:endParaRPr>
                    </a:p>
                    <a:p>
                      <a:r>
                        <a:rPr kumimoji="1" lang="ja-JP" altLang="en-US" sz="800" b="0" dirty="0" smtClean="0">
                          <a:solidFill>
                            <a:schemeClr val="tx1"/>
                          </a:solidFill>
                          <a:latin typeface="+mn-ea"/>
                          <a:ea typeface="+mn-ea"/>
                        </a:rPr>
                        <a:t>　　　　　商店街を元気にするプラン</a:t>
                      </a:r>
                      <a:endParaRPr kumimoji="1" lang="ja-JP" altLang="en-US" sz="1100" b="0" dirty="0" smtClean="0">
                        <a:solidFill>
                          <a:schemeClr val="tx1"/>
                        </a:solidFill>
                        <a:latin typeface="+mn-ea"/>
                        <a:ea typeface="+mn-ea"/>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Ｈ</a:t>
                      </a:r>
                      <a:r>
                        <a:rPr kumimoji="1" lang="en-US" altLang="ja-JP"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30</a:t>
                      </a: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年度実施（粉浜商店街）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rPr>
                        <a:t>　テーマ：恒常的な賑わいの創出</a:t>
                      </a:r>
                      <a:endParaRPr kumimoji="1" lang="ja-JP" altLang="en-US" sz="1100" b="0" i="0" u="none" strike="noStrike" kern="1200" cap="none" spc="0" normalizeH="0" baseline="0" noProof="0" dirty="0" smtClean="0">
                        <a:ln>
                          <a:noFill/>
                        </a:ln>
                        <a:solidFill>
                          <a:prstClr val="black"/>
                        </a:solidFill>
                        <a:effectLst/>
                        <a:uLnTx/>
                        <a:uFillTx/>
                        <a:latin typeface="游ゴシック" panose="020B0400000000000000" pitchFamily="50" charset="-128"/>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grpSp>
        <p:nvGrpSpPr>
          <p:cNvPr id="3" name="グループ化 2"/>
          <p:cNvGrpSpPr/>
          <p:nvPr/>
        </p:nvGrpSpPr>
        <p:grpSpPr>
          <a:xfrm>
            <a:off x="380999" y="1277451"/>
            <a:ext cx="5284337" cy="2534282"/>
            <a:chOff x="380999" y="1217163"/>
            <a:chExt cx="5284337" cy="2534282"/>
          </a:xfrm>
        </p:grpSpPr>
        <p:sp>
          <p:nvSpPr>
            <p:cNvPr id="29" name="角丸四角形 28"/>
            <p:cNvSpPr/>
            <p:nvPr/>
          </p:nvSpPr>
          <p:spPr>
            <a:xfrm>
              <a:off x="380999" y="121716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rPr>
                <a:t>サポーター事業を実施してみて</a:t>
              </a:r>
            </a:p>
          </p:txBody>
        </p:sp>
        <p:sp>
          <p:nvSpPr>
            <p:cNvPr id="35" name="テキスト ボックス 34"/>
            <p:cNvSpPr txBox="1"/>
            <p:nvPr/>
          </p:nvSpPr>
          <p:spPr>
            <a:xfrm>
              <a:off x="552513" y="1396954"/>
              <a:ext cx="5112823" cy="2354491"/>
            </a:xfrm>
            <a:prstGeom prst="rect">
              <a:avLst/>
            </a:prstGeom>
            <a:noFill/>
          </p:spPr>
          <p:txBody>
            <a:bodyPr wrap="square" rtlCol="0">
              <a:spAutoFit/>
            </a:bodyPr>
            <a:lstStyle/>
            <a:p>
              <a:endParaRPr kumimoji="1" lang="en-US" altLang="ja-JP" sz="800" dirty="0" smtClean="0">
                <a:solidFill>
                  <a:srgbClr val="FF0000"/>
                </a:solidFill>
              </a:endParaRPr>
            </a:p>
            <a:p>
              <a:r>
                <a:rPr kumimoji="1" lang="ja-JP" altLang="en-US" sz="950" dirty="0" smtClean="0">
                  <a:solidFill>
                    <a:srgbClr val="FF0000"/>
                  </a:solidFill>
                </a:rPr>
                <a:t>　</a:t>
              </a:r>
              <a:r>
                <a:rPr kumimoji="1" lang="ja-JP" altLang="en-US" sz="950" dirty="0" smtClean="0">
                  <a:latin typeface="+mn-ea"/>
                </a:rPr>
                <a:t>平成</a:t>
              </a:r>
              <a:r>
                <a:rPr kumimoji="1" lang="en-US" altLang="ja-JP" sz="950" dirty="0" smtClean="0">
                  <a:latin typeface="+mn-ea"/>
                </a:rPr>
                <a:t>26</a:t>
              </a:r>
              <a:r>
                <a:rPr kumimoji="1" lang="ja-JP" altLang="en-US" sz="950" dirty="0" smtClean="0">
                  <a:latin typeface="+mn-ea"/>
                </a:rPr>
                <a:t>年度</a:t>
              </a:r>
              <a:r>
                <a:rPr kumimoji="1" lang="ja-JP" altLang="en-US" sz="950" dirty="0">
                  <a:latin typeface="+mn-ea"/>
                </a:rPr>
                <a:t>に「商店街サポーター創出・活動支援事業」を活用し、レンタルショップ事業の立ち上げ</a:t>
              </a:r>
              <a:r>
                <a:rPr kumimoji="1" lang="ja-JP" altLang="en-US" sz="950" dirty="0" smtClean="0">
                  <a:latin typeface="+mn-ea"/>
                </a:rPr>
                <a:t>とその実施</a:t>
              </a:r>
              <a:r>
                <a:rPr kumimoji="1" lang="ja-JP" altLang="en-US" sz="950" dirty="0">
                  <a:latin typeface="+mn-ea"/>
                </a:rPr>
                <a:t>体制の</a:t>
              </a:r>
              <a:r>
                <a:rPr kumimoji="1" lang="ja-JP" altLang="en-US" sz="950" dirty="0" smtClean="0"/>
                <a:t>確立</a:t>
              </a:r>
              <a:r>
                <a:rPr kumimoji="1" lang="ja-JP" altLang="en-US" sz="950" dirty="0"/>
                <a:t>や</a:t>
              </a:r>
              <a:r>
                <a:rPr kumimoji="1" lang="ja-JP" altLang="en-US" sz="950" dirty="0" smtClean="0"/>
                <a:t>サポーターづくり</a:t>
              </a:r>
              <a:r>
                <a:rPr kumimoji="1" lang="ja-JP" altLang="en-US" sz="950" dirty="0"/>
                <a:t>事業を行った</a:t>
              </a:r>
              <a:r>
                <a:rPr kumimoji="1" lang="ja-JP" altLang="en-US" sz="950" dirty="0" smtClean="0"/>
                <a:t>。</a:t>
              </a:r>
              <a:endParaRPr kumimoji="1" lang="en-US" altLang="ja-JP" sz="950" dirty="0" smtClean="0"/>
            </a:p>
            <a:p>
              <a:r>
                <a:rPr kumimoji="1" lang="ja-JP" altLang="en-US" sz="950" dirty="0"/>
                <a:t>　</a:t>
              </a:r>
              <a:r>
                <a:rPr kumimoji="1" lang="ja-JP" altLang="en-US" sz="950" dirty="0" smtClean="0"/>
                <a:t>サポーターづくり事業とは、商業者に限らず、商店街を活用しようとする者、あるいは、商店街に関わろうとする者を集め、その者たちの様々な自主活動を通じて、商店街並びに地域を活性化させようとするもの。集まったサポーターを「粉浜サポーター」と名付け、情報発信を行うミニコミ誌チームとイベントを行うまち歩きチームに分かれ活動を行った。</a:t>
              </a:r>
              <a:endParaRPr kumimoji="1" lang="en-US" altLang="ja-JP" sz="950" dirty="0" smtClean="0"/>
            </a:p>
            <a:p>
              <a:r>
                <a:rPr kumimoji="1" lang="ja-JP" altLang="en-US" sz="950" dirty="0"/>
                <a:t>　</a:t>
              </a:r>
              <a:r>
                <a:rPr kumimoji="1" lang="ja-JP" altLang="en-US" sz="950" dirty="0" smtClean="0"/>
                <a:t>「粉浜サポーター」は、立ち上げ当初は、メンバー募集に苦労したが、存在や活動が知られるにつき、徐々に地域住民や商業者の参加が増え、現在も活動を継続している。</a:t>
              </a:r>
              <a:endParaRPr kumimoji="1" lang="en-US" altLang="ja-JP" sz="950" dirty="0" smtClean="0"/>
            </a:p>
            <a:p>
              <a:endParaRPr kumimoji="1" lang="en-US" altLang="ja-JP" sz="600" dirty="0"/>
            </a:p>
            <a:p>
              <a:pPr marL="88900" indent="-88900"/>
              <a:r>
                <a:rPr kumimoji="1" lang="ja-JP" altLang="en-US" sz="950" dirty="0"/>
                <a:t>　</a:t>
              </a:r>
              <a:r>
                <a:rPr kumimoji="1" lang="ja-JP" altLang="en-US" sz="950" dirty="0">
                  <a:latin typeface="+mn-ea"/>
                </a:rPr>
                <a:t>平成</a:t>
              </a:r>
              <a:r>
                <a:rPr kumimoji="1" lang="en-US" altLang="ja-JP" sz="950" dirty="0">
                  <a:latin typeface="+mn-ea"/>
                </a:rPr>
                <a:t>30</a:t>
              </a:r>
              <a:r>
                <a:rPr kumimoji="1" lang="ja-JP" altLang="en-US" sz="950" dirty="0">
                  <a:latin typeface="+mn-ea"/>
                </a:rPr>
                <a:t>年度</a:t>
              </a:r>
              <a:r>
                <a:rPr kumimoji="1" lang="ja-JP" altLang="en-US" sz="950" dirty="0" smtClean="0">
                  <a:latin typeface="+mn-ea"/>
                </a:rPr>
                <a:t>にはレンタルショップ</a:t>
              </a:r>
              <a:r>
                <a:rPr kumimoji="1" lang="ja-JP" altLang="en-US" sz="950" dirty="0" smtClean="0"/>
                <a:t>事業の拡充として、空き店舗所有者（大家）自らがテ</a:t>
              </a:r>
              <a:endParaRPr kumimoji="1" lang="en-US" altLang="ja-JP" sz="950" dirty="0" smtClean="0"/>
            </a:p>
            <a:p>
              <a:pPr marL="88900" indent="-88900"/>
              <a:r>
                <a:rPr kumimoji="1" lang="ja-JP" altLang="en-US" sz="950" dirty="0" smtClean="0"/>
                <a:t>ナント</a:t>
              </a:r>
              <a:r>
                <a:rPr kumimoji="1" lang="ja-JP" altLang="en-US" sz="950" dirty="0"/>
                <a:t>募集を仕掛けるための取組み</a:t>
              </a:r>
              <a:r>
                <a:rPr kumimoji="1" lang="ja-JP" altLang="en-US" sz="950" dirty="0" smtClean="0"/>
                <a:t>を行った。事業</a:t>
              </a:r>
              <a:r>
                <a:rPr kumimoji="1" lang="ja-JP" altLang="en-US" sz="950" dirty="0"/>
                <a:t>の実施を</a:t>
              </a:r>
              <a:r>
                <a:rPr kumimoji="1" lang="ja-JP" altLang="en-US" sz="950" dirty="0" smtClean="0"/>
                <a:t>通じて、大家</a:t>
              </a:r>
              <a:r>
                <a:rPr kumimoji="1" lang="ja-JP" altLang="en-US" sz="950" dirty="0"/>
                <a:t>さんを</a:t>
              </a:r>
              <a:r>
                <a:rPr kumimoji="1" lang="ja-JP" altLang="en-US" sz="950" dirty="0" smtClean="0"/>
                <a:t>商店街の</a:t>
              </a:r>
              <a:endParaRPr kumimoji="1" lang="en-US" altLang="ja-JP" sz="950" dirty="0" smtClean="0"/>
            </a:p>
            <a:p>
              <a:pPr marL="88900" indent="-88900"/>
              <a:r>
                <a:rPr kumimoji="1" lang="ja-JP" altLang="en-US" sz="950" dirty="0" smtClean="0"/>
                <a:t>一員</a:t>
              </a:r>
              <a:r>
                <a:rPr kumimoji="1" lang="ja-JP" altLang="en-US" sz="950" dirty="0"/>
                <a:t>にできた</a:t>
              </a:r>
              <a:r>
                <a:rPr kumimoji="1" lang="ja-JP" altLang="en-US" sz="950" dirty="0" smtClean="0"/>
                <a:t>。</a:t>
              </a:r>
              <a:endParaRPr kumimoji="1" lang="en-US" altLang="ja-JP" sz="950" dirty="0" smtClean="0"/>
            </a:p>
            <a:p>
              <a:pPr marL="88900" indent="-88900"/>
              <a:r>
                <a:rPr kumimoji="1" lang="ja-JP" altLang="en-US" sz="950" dirty="0"/>
                <a:t>（実施内容の詳細はプラン編事例</a:t>
              </a:r>
              <a:r>
                <a:rPr kumimoji="1" lang="ja-JP" altLang="en-US" sz="950" dirty="0" smtClean="0"/>
                <a:t>⑥を参照）</a:t>
              </a:r>
              <a:endParaRPr kumimoji="1" lang="en-US" altLang="ja-JP" sz="950" dirty="0" smtClean="0"/>
            </a:p>
            <a:p>
              <a:pPr marL="88900" indent="-88900"/>
              <a:r>
                <a:rPr kumimoji="1" lang="ja-JP" altLang="en-US" sz="950" dirty="0" smtClean="0"/>
                <a:t>　当社としては、本事業により確立した空き店舗対策を施策展開していただけるよう、各</a:t>
              </a:r>
              <a:endParaRPr kumimoji="1" lang="en-US" altLang="ja-JP" sz="950" dirty="0" smtClean="0"/>
            </a:p>
            <a:p>
              <a:pPr marL="88900" indent="-88900"/>
              <a:r>
                <a:rPr kumimoji="1" lang="ja-JP" altLang="en-US" sz="950" dirty="0" smtClean="0"/>
                <a:t>自治体に広めていきたいと考えます。</a:t>
              </a:r>
              <a:r>
                <a:rPr kumimoji="1" lang="ja-JP" altLang="en-US" sz="950" dirty="0"/>
                <a:t>　</a:t>
              </a:r>
            </a:p>
          </p:txBody>
        </p:sp>
      </p:grpSp>
      <p:grpSp>
        <p:nvGrpSpPr>
          <p:cNvPr id="2" name="グループ化 1"/>
          <p:cNvGrpSpPr/>
          <p:nvPr/>
        </p:nvGrpSpPr>
        <p:grpSpPr>
          <a:xfrm>
            <a:off x="380999" y="4003442"/>
            <a:ext cx="6273801" cy="1428047"/>
            <a:chOff x="380999" y="3948368"/>
            <a:chExt cx="6273801" cy="1428047"/>
          </a:xfrm>
        </p:grpSpPr>
        <p:sp>
          <p:nvSpPr>
            <p:cNvPr id="30" name="角丸四角形 29"/>
            <p:cNvSpPr/>
            <p:nvPr/>
          </p:nvSpPr>
          <p:spPr>
            <a:xfrm>
              <a:off x="380999" y="3948368"/>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rPr>
                <a:t>サポーターからのメッセージ</a:t>
              </a:r>
            </a:p>
          </p:txBody>
        </p:sp>
        <p:sp>
          <p:nvSpPr>
            <p:cNvPr id="36" name="テキスト ボックス 35"/>
            <p:cNvSpPr txBox="1"/>
            <p:nvPr/>
          </p:nvSpPr>
          <p:spPr>
            <a:xfrm>
              <a:off x="552514" y="4122226"/>
              <a:ext cx="6102286" cy="1254189"/>
            </a:xfrm>
            <a:prstGeom prst="rect">
              <a:avLst/>
            </a:prstGeom>
            <a:noFill/>
          </p:spPr>
          <p:txBody>
            <a:bodyPr wrap="square" rtlCol="0">
              <a:spAutoFit/>
            </a:bodyPr>
            <a:lstStyle/>
            <a:p>
              <a:pPr>
                <a:buClr>
                  <a:schemeClr val="accent1"/>
                </a:buClr>
              </a:pPr>
              <a:endParaRPr kumimoji="1" lang="en-US" altLang="ja-JP" sz="800" dirty="0" smtClean="0">
                <a:latin typeface="+mn-ea"/>
              </a:endParaRPr>
            </a:p>
            <a:p>
              <a:pPr>
                <a:buClr>
                  <a:schemeClr val="accent1"/>
                </a:buClr>
              </a:pPr>
              <a:r>
                <a:rPr kumimoji="1" lang="ja-JP" altLang="en-US" sz="950" dirty="0" smtClean="0">
                  <a:latin typeface="+mn-ea"/>
                </a:rPr>
                <a:t>　まちづくりとして都市計画や福祉観点からの商店街の活用も良いですが、商店街振興には、商店街の売上</a:t>
              </a:r>
              <a:endParaRPr kumimoji="1" lang="en-US" altLang="ja-JP" sz="950" dirty="0" smtClean="0">
                <a:latin typeface="+mn-ea"/>
              </a:endParaRPr>
            </a:p>
            <a:p>
              <a:pPr>
                <a:buClr>
                  <a:schemeClr val="accent1"/>
                </a:buClr>
              </a:pPr>
              <a:r>
                <a:rPr kumimoji="1" lang="ja-JP" altLang="en-US" sz="950" dirty="0" smtClean="0">
                  <a:latin typeface="+mn-ea"/>
                </a:rPr>
                <a:t>増にもつながる取組み、仕掛けも必要と考えます。商店街だけで取り組むことが困難な場合は、外部のサポ</a:t>
              </a:r>
              <a:endParaRPr kumimoji="1" lang="en-US" altLang="ja-JP" sz="950" dirty="0" smtClean="0">
                <a:latin typeface="+mn-ea"/>
              </a:endParaRPr>
            </a:p>
            <a:p>
              <a:pPr>
                <a:buClr>
                  <a:schemeClr val="accent1"/>
                </a:buClr>
              </a:pPr>
              <a:r>
                <a:rPr kumimoji="1" lang="ja-JP" altLang="en-US" sz="950" dirty="0" err="1" smtClean="0">
                  <a:latin typeface="+mn-ea"/>
                </a:rPr>
                <a:t>ー</a:t>
              </a:r>
              <a:r>
                <a:rPr kumimoji="1" lang="ja-JP" altLang="en-US" sz="950" dirty="0" smtClean="0">
                  <a:latin typeface="+mn-ea"/>
                </a:rPr>
                <a:t>ターとも協力することが大切だと思います。</a:t>
              </a:r>
              <a:endParaRPr kumimoji="1" lang="en-US" altLang="ja-JP" sz="950" dirty="0" smtClean="0">
                <a:latin typeface="+mn-ea"/>
              </a:endParaRPr>
            </a:p>
            <a:p>
              <a:pPr>
                <a:buClr>
                  <a:schemeClr val="accent1"/>
                </a:buClr>
              </a:pPr>
              <a:r>
                <a:rPr kumimoji="1" lang="ja-JP" altLang="en-US" sz="950" dirty="0" smtClean="0">
                  <a:latin typeface="+mn-ea"/>
                </a:rPr>
                <a:t>　また、商店街は、空き店舗の増加、組織加入率の低下等により、自主財源が減少しています。自主事業を行って財源を確保していかないと厳しい時代です。</a:t>
              </a:r>
              <a:endParaRPr kumimoji="1" lang="en-US" altLang="ja-JP" sz="950" dirty="0" smtClean="0">
                <a:latin typeface="+mn-ea"/>
              </a:endParaRPr>
            </a:p>
            <a:p>
              <a:pPr>
                <a:buClr>
                  <a:schemeClr val="accent1"/>
                </a:buClr>
              </a:pPr>
              <a:r>
                <a:rPr kumimoji="1" lang="ja-JP" altLang="en-US" sz="950" dirty="0" smtClean="0">
                  <a:latin typeface="+mn-ea"/>
                </a:rPr>
                <a:t>　財源の確保や課題の解決に向けて、積極的に色んなことを考えている商店街、共にノウハウ開発をしてく</a:t>
              </a:r>
              <a:endParaRPr kumimoji="1" lang="en-US" altLang="ja-JP" sz="950" dirty="0" smtClean="0">
                <a:latin typeface="+mn-ea"/>
              </a:endParaRPr>
            </a:p>
            <a:p>
              <a:pPr>
                <a:buClr>
                  <a:schemeClr val="accent1"/>
                </a:buClr>
              </a:pPr>
              <a:r>
                <a:rPr kumimoji="1" lang="ja-JP" altLang="en-US" sz="950" dirty="0" err="1" smtClean="0">
                  <a:latin typeface="+mn-ea"/>
                </a:rPr>
                <a:t>れる</a:t>
              </a:r>
              <a:r>
                <a:rPr kumimoji="1" lang="ja-JP" altLang="en-US" sz="950" dirty="0" smtClean="0">
                  <a:latin typeface="+mn-ea"/>
                </a:rPr>
                <a:t>商店街と出会いたいと思います。</a:t>
              </a:r>
              <a:endParaRPr kumimoji="1" lang="ja-JP" altLang="en-US" sz="950" dirty="0">
                <a:latin typeface="+mn-ea"/>
              </a:endParaRPr>
            </a:p>
          </p:txBody>
        </p:sp>
      </p:grpSp>
      <p:sp>
        <p:nvSpPr>
          <p:cNvPr id="37" name="角丸四角形 36"/>
          <p:cNvSpPr/>
          <p:nvPr/>
        </p:nvSpPr>
        <p:spPr>
          <a:xfrm>
            <a:off x="289065" y="5584247"/>
            <a:ext cx="9299435" cy="1065670"/>
          </a:xfrm>
          <a:prstGeom prst="roundRect">
            <a:avLst>
              <a:gd name="adj" fmla="val 7515"/>
            </a:avLst>
          </a:prstGeom>
          <a:ln>
            <a:solidFill>
              <a:srgbClr val="327EC4"/>
            </a:solidFill>
          </a:ln>
        </p:spPr>
        <p:style>
          <a:lnRef idx="2">
            <a:schemeClr val="accent1"/>
          </a:lnRef>
          <a:fillRef idx="1">
            <a:schemeClr val="lt1"/>
          </a:fillRef>
          <a:effectRef idx="0">
            <a:schemeClr val="accent1"/>
          </a:effectRef>
          <a:fontRef idx="minor">
            <a:schemeClr val="dk1"/>
          </a:fontRef>
        </p:style>
        <p:txBody>
          <a:bodyPr rtlCol="0" anchor="t"/>
          <a:lstStyle/>
          <a:p>
            <a:pPr>
              <a:spcAft>
                <a:spcPts val="600"/>
              </a:spcAft>
              <a:buClr>
                <a:schemeClr val="accent1"/>
              </a:buClr>
            </a:pPr>
            <a:r>
              <a:rPr kumimoji="1" lang="ja-JP" altLang="en-US" sz="1050" b="1" spc="300" dirty="0" smtClean="0">
                <a:solidFill>
                  <a:schemeClr val="tx1"/>
                </a:solidFill>
                <a:latin typeface="+mn-ea"/>
              </a:rPr>
              <a:t>　</a:t>
            </a:r>
            <a:r>
              <a:rPr kumimoji="1" lang="ja-JP" altLang="en-US" sz="1100" b="1" spc="300" dirty="0" smtClean="0">
                <a:solidFill>
                  <a:schemeClr val="tx1"/>
                </a:solidFill>
                <a:latin typeface="+mn-ea"/>
              </a:rPr>
              <a:t>団 体 概 要　　</a:t>
            </a:r>
            <a:endParaRPr kumimoji="1" lang="en-US" altLang="ja-JP" sz="1100" b="1" spc="300" dirty="0" smtClean="0">
              <a:solidFill>
                <a:schemeClr val="tx1"/>
              </a:solidFill>
              <a:latin typeface="游ゴシック 本文"/>
            </a:endParaRPr>
          </a:p>
          <a:p>
            <a:pPr lvl="0"/>
            <a:r>
              <a:rPr kumimoji="1" lang="ja-JP" altLang="en-US" sz="900" dirty="0" smtClean="0">
                <a:latin typeface="+mn-ea"/>
              </a:rPr>
              <a:t>　</a:t>
            </a:r>
            <a:r>
              <a:rPr kumimoji="1" lang="ja-JP" altLang="en-US" sz="800" dirty="0" smtClean="0">
                <a:latin typeface="+mn-ea"/>
              </a:rPr>
              <a:t>〒</a:t>
            </a:r>
            <a:r>
              <a:rPr kumimoji="1" lang="en-US" altLang="ja-JP" sz="800" dirty="0" smtClean="0">
                <a:latin typeface="+mn-ea"/>
              </a:rPr>
              <a:t>590-0077</a:t>
            </a:r>
          </a:p>
          <a:p>
            <a:pPr lvl="0"/>
            <a:r>
              <a:rPr kumimoji="1" lang="ja-JP" altLang="en-US" sz="900" dirty="0" smtClean="0">
                <a:latin typeface="+mn-ea"/>
              </a:rPr>
              <a:t>　大阪府堺市堺区中瓦町一丁</a:t>
            </a:r>
            <a:r>
              <a:rPr kumimoji="1" lang="en-US" altLang="ja-JP" sz="900" dirty="0" smtClean="0">
                <a:latin typeface="+mn-ea"/>
              </a:rPr>
              <a:t>2</a:t>
            </a:r>
            <a:r>
              <a:rPr kumimoji="1" lang="ja-JP" altLang="en-US" sz="900" dirty="0" smtClean="0">
                <a:latin typeface="+mn-ea"/>
              </a:rPr>
              <a:t>番</a:t>
            </a:r>
            <a:r>
              <a:rPr kumimoji="1" lang="en-US" altLang="ja-JP" sz="900" dirty="0" smtClean="0">
                <a:latin typeface="+mn-ea"/>
              </a:rPr>
              <a:t>1</a:t>
            </a:r>
            <a:r>
              <a:rPr kumimoji="1" lang="ja-JP" altLang="en-US" sz="900" dirty="0" smtClean="0">
                <a:latin typeface="+mn-ea"/>
              </a:rPr>
              <a:t>号トータルビル</a:t>
            </a:r>
            <a:r>
              <a:rPr kumimoji="1" lang="en-US" altLang="ja-JP" sz="900" dirty="0" smtClean="0">
                <a:latin typeface="+mn-ea"/>
              </a:rPr>
              <a:t>501</a:t>
            </a:r>
            <a:endParaRPr kumimoji="1" lang="en-US" altLang="zh-CN" sz="900" dirty="0" smtClean="0">
              <a:latin typeface="+mn-ea"/>
            </a:endParaRPr>
          </a:p>
          <a:p>
            <a:pPr lvl="0" defTabSz="914400">
              <a:defRPr/>
            </a:pPr>
            <a:r>
              <a:rPr kumimoji="1" lang="ja-JP" altLang="en-US" sz="900" dirty="0" smtClean="0">
                <a:latin typeface="+mn-ea"/>
              </a:rPr>
              <a:t>　代表</a:t>
            </a:r>
            <a:r>
              <a:rPr kumimoji="1" lang="ja-JP" altLang="en-US" sz="900" dirty="0">
                <a:latin typeface="+mn-ea"/>
              </a:rPr>
              <a:t>：大橋　賢也</a:t>
            </a:r>
            <a:endParaRPr kumimoji="1" lang="en-US" altLang="zh-CN" sz="900" dirty="0">
              <a:latin typeface="+mn-ea"/>
            </a:endParaRPr>
          </a:p>
          <a:p>
            <a:r>
              <a:rPr kumimoji="1" lang="ja-JP" altLang="en-US" sz="900" dirty="0" smtClean="0">
                <a:latin typeface="+mn-ea"/>
              </a:rPr>
              <a:t>　</a:t>
            </a:r>
            <a:r>
              <a:rPr kumimoji="1" lang="en-US" altLang="ja-JP" sz="900" dirty="0" smtClean="0">
                <a:latin typeface="+mn-ea"/>
              </a:rPr>
              <a:t>TEL</a:t>
            </a:r>
            <a:r>
              <a:rPr kumimoji="1" lang="ja-JP" altLang="en-US" sz="900" dirty="0">
                <a:latin typeface="+mn-ea"/>
              </a:rPr>
              <a:t>：</a:t>
            </a:r>
            <a:r>
              <a:rPr kumimoji="1" lang="en-US" altLang="ja-JP" sz="900" dirty="0" smtClean="0">
                <a:latin typeface="+mn-ea"/>
              </a:rPr>
              <a:t>072-282-0002</a:t>
            </a:r>
          </a:p>
          <a:p>
            <a:r>
              <a:rPr kumimoji="1" lang="ja-JP" altLang="en-US" sz="900" dirty="0" smtClean="0">
                <a:latin typeface="+mn-ea"/>
              </a:rPr>
              <a:t>　</a:t>
            </a:r>
            <a:r>
              <a:rPr kumimoji="1" lang="en-US" altLang="ja-JP" sz="900" dirty="0" smtClean="0">
                <a:latin typeface="+mn-ea"/>
              </a:rPr>
              <a:t>URL</a:t>
            </a:r>
            <a:r>
              <a:rPr kumimoji="1" lang="ja-JP" altLang="en-US" sz="900" dirty="0" smtClean="0">
                <a:latin typeface="+mn-ea"/>
              </a:rPr>
              <a:t>：</a:t>
            </a:r>
            <a:r>
              <a:rPr kumimoji="1" lang="en-US" altLang="ja-JP" sz="900" dirty="0" smtClean="0">
                <a:latin typeface="+mn-ea"/>
                <a:hlinkClick r:id="rId3"/>
              </a:rPr>
              <a:t>http://placon.net/</a:t>
            </a:r>
            <a:endParaRPr kumimoji="1" lang="en-US" altLang="ja-JP" sz="900" dirty="0" smtClean="0">
              <a:latin typeface="+mn-ea"/>
            </a:endParaRPr>
          </a:p>
          <a:p>
            <a:pPr>
              <a:buClr>
                <a:schemeClr val="accent1"/>
              </a:buClr>
            </a:pPr>
            <a:endParaRPr kumimoji="1" lang="en-US" altLang="ja-JP" sz="900" b="1" dirty="0" smtClean="0">
              <a:solidFill>
                <a:schemeClr val="tx1"/>
              </a:solidFill>
              <a:latin typeface="+mn-ea"/>
            </a:endParaRPr>
          </a:p>
        </p:txBody>
      </p:sp>
      <p:cxnSp>
        <p:nvCxnSpPr>
          <p:cNvPr id="42" name="直線コネクタ 41"/>
          <p:cNvCxnSpPr/>
          <p:nvPr/>
        </p:nvCxnSpPr>
        <p:spPr>
          <a:xfrm>
            <a:off x="389249" y="5843606"/>
            <a:ext cx="1294221" cy="0"/>
          </a:xfrm>
          <a:prstGeom prst="line">
            <a:avLst/>
          </a:prstGeom>
          <a:ln w="9525">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511685" y="6021421"/>
            <a:ext cx="0" cy="576853"/>
          </a:xfrm>
          <a:prstGeom prst="line">
            <a:avLst/>
          </a:prstGeom>
          <a:ln w="12700">
            <a:solidFill>
              <a:srgbClr val="327EC4"/>
            </a:solidFill>
            <a:prstDash val="solid"/>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511685" y="5974057"/>
            <a:ext cx="5773462" cy="669414"/>
          </a:xfrm>
          <a:prstGeom prst="rect">
            <a:avLst/>
          </a:prstGeom>
          <a:noFill/>
        </p:spPr>
        <p:txBody>
          <a:bodyPr wrap="square" rtlCol="0">
            <a:spAutoFit/>
          </a:bodyPr>
          <a:lstStyle/>
          <a:p>
            <a:r>
              <a:rPr kumimoji="1" lang="ja-JP" altLang="en-US" sz="900" b="1" dirty="0" smtClean="0"/>
              <a:t>他の商店街支援実績</a:t>
            </a:r>
            <a:endParaRPr kumimoji="1" lang="en-US" altLang="ja-JP" sz="900" b="1" dirty="0" smtClean="0"/>
          </a:p>
          <a:p>
            <a:endParaRPr kumimoji="1" lang="en-US" altLang="ja-JP" sz="300" dirty="0" smtClean="0"/>
          </a:p>
          <a:p>
            <a:r>
              <a:rPr kumimoji="1" lang="ja-JP" altLang="en-US" sz="850" dirty="0"/>
              <a:t>平成</a:t>
            </a:r>
            <a:r>
              <a:rPr kumimoji="1" lang="en-US" altLang="ja-JP" sz="850" dirty="0"/>
              <a:t>24</a:t>
            </a:r>
            <a:r>
              <a:rPr kumimoji="1" lang="ja-JP" altLang="en-US" sz="850" dirty="0"/>
              <a:t>～</a:t>
            </a:r>
            <a:r>
              <a:rPr kumimoji="1" lang="en-US" altLang="ja-JP" sz="850" dirty="0"/>
              <a:t>25</a:t>
            </a:r>
            <a:r>
              <a:rPr kumimoji="1" lang="ja-JP" altLang="en-US" sz="850" dirty="0"/>
              <a:t>年度「商店街の空き空間</a:t>
            </a:r>
            <a:r>
              <a:rPr kumimoji="1" lang="en-US" altLang="ja-JP" sz="850" dirty="0"/>
              <a:t>､</a:t>
            </a:r>
            <a:r>
              <a:rPr kumimoji="1" lang="ja-JP" altLang="en-US" sz="850" dirty="0"/>
              <a:t>空き店舗利用」の実施（鳳本通商店街（堺市西区）</a:t>
            </a:r>
            <a:r>
              <a:rPr kumimoji="1" lang="ja-JP" altLang="en-US" sz="850" dirty="0" smtClean="0"/>
              <a:t>）</a:t>
            </a:r>
            <a:endParaRPr kumimoji="1" lang="en-US" altLang="ja-JP" sz="850" dirty="0" smtClean="0"/>
          </a:p>
          <a:p>
            <a:r>
              <a:rPr kumimoji="1" lang="ja-JP" altLang="en-US" sz="850" dirty="0" smtClean="0"/>
              <a:t>平成</a:t>
            </a:r>
            <a:r>
              <a:rPr kumimoji="1" lang="en-US" altLang="ja-JP" sz="850" dirty="0" smtClean="0"/>
              <a:t>27</a:t>
            </a:r>
            <a:r>
              <a:rPr kumimoji="1" lang="ja-JP" altLang="en-US" sz="850" dirty="0" smtClean="0"/>
              <a:t>～</a:t>
            </a:r>
            <a:r>
              <a:rPr kumimoji="1" lang="en-US" altLang="ja-JP" sz="850" dirty="0" smtClean="0"/>
              <a:t>28</a:t>
            </a:r>
            <a:r>
              <a:rPr kumimoji="1" lang="ja-JP" altLang="en-US" sz="850" dirty="0" smtClean="0"/>
              <a:t>年度「ガシ横エリア活性化プロジェクト」の実施（堺東３商店街（堺市堺区））</a:t>
            </a:r>
            <a:endParaRPr kumimoji="1" lang="en-US" altLang="ja-JP" sz="850" dirty="0"/>
          </a:p>
          <a:p>
            <a:r>
              <a:rPr kumimoji="1" lang="ja-JP" altLang="en-US" sz="850" dirty="0" smtClean="0"/>
              <a:t>平成</a:t>
            </a:r>
            <a:r>
              <a:rPr kumimoji="1" lang="en-US" altLang="ja-JP" sz="850" dirty="0" smtClean="0"/>
              <a:t>29</a:t>
            </a:r>
            <a:r>
              <a:rPr kumimoji="1" lang="ja-JP" altLang="en-US" sz="850" dirty="0" smtClean="0"/>
              <a:t>年度　　「空き店舗サブリース事業」の実施（</a:t>
            </a:r>
            <a:r>
              <a:rPr kumimoji="1" lang="ja-JP" altLang="en-US" sz="850" dirty="0"/>
              <a:t>山之口</a:t>
            </a:r>
            <a:r>
              <a:rPr kumimoji="1" lang="ja-JP" altLang="en-US" sz="850" dirty="0" smtClean="0"/>
              <a:t>商店街（堺市堺区） ）　他</a:t>
            </a:r>
            <a:endParaRPr kumimoji="1" lang="ja-JP" altLang="en-US" sz="850" dirty="0"/>
          </a:p>
        </p:txBody>
      </p:sp>
      <p:sp>
        <p:nvSpPr>
          <p:cNvPr id="46" name="テキスト ボックス 45"/>
          <p:cNvSpPr txBox="1"/>
          <p:nvPr/>
        </p:nvSpPr>
        <p:spPr>
          <a:xfrm>
            <a:off x="1798952" y="5604912"/>
            <a:ext cx="7736618" cy="353943"/>
          </a:xfrm>
          <a:prstGeom prst="rect">
            <a:avLst/>
          </a:prstGeom>
          <a:noFill/>
        </p:spPr>
        <p:txBody>
          <a:bodyPr wrap="square" rtlCol="0" anchor="ctr">
            <a:spAutoFit/>
          </a:bodyPr>
          <a:lstStyle/>
          <a:p>
            <a:r>
              <a:rPr kumimoji="1" lang="ja-JP" altLang="en-US" sz="850" dirty="0" smtClean="0"/>
              <a:t>　</a:t>
            </a:r>
            <a:r>
              <a:rPr lang="en-US" altLang="ja-JP" sz="850" dirty="0"/>
              <a:t> ｢</a:t>
            </a:r>
            <a:r>
              <a:rPr lang="ja-JP" altLang="en-US" sz="850" dirty="0"/>
              <a:t>ものづくり</a:t>
            </a:r>
            <a:r>
              <a:rPr lang="en-US" altLang="ja-JP" sz="850" dirty="0"/>
              <a:t>､</a:t>
            </a:r>
            <a:r>
              <a:rPr lang="ja-JP" altLang="en-US" sz="850" dirty="0"/>
              <a:t>あきないづくり</a:t>
            </a:r>
            <a:r>
              <a:rPr lang="en-US" altLang="ja-JP" sz="850" dirty="0"/>
              <a:t>､</a:t>
            </a:r>
            <a:r>
              <a:rPr lang="ja-JP" altLang="en-US" sz="850" dirty="0"/>
              <a:t>まちづくり</a:t>
            </a:r>
            <a:r>
              <a:rPr lang="en-US" altLang="ja-JP" sz="850" dirty="0"/>
              <a:t>｣</a:t>
            </a:r>
            <a:r>
              <a:rPr lang="ja-JP" altLang="en-US" sz="850" dirty="0"/>
              <a:t>をテーマに</a:t>
            </a:r>
            <a:r>
              <a:rPr lang="en-US" altLang="ja-JP" sz="850" dirty="0"/>
              <a:t>､ </a:t>
            </a:r>
            <a:r>
              <a:rPr lang="ja-JP" altLang="en-US" sz="850" dirty="0"/>
              <a:t>リサーチ</a:t>
            </a:r>
            <a:r>
              <a:rPr lang="en-US" altLang="ja-JP" sz="850" dirty="0"/>
              <a:t>､</a:t>
            </a:r>
            <a:r>
              <a:rPr lang="ja-JP" altLang="en-US" sz="850" dirty="0"/>
              <a:t>プランニング</a:t>
            </a:r>
            <a:r>
              <a:rPr lang="en-US" altLang="ja-JP" sz="850" dirty="0"/>
              <a:t>､</a:t>
            </a:r>
            <a:r>
              <a:rPr lang="ja-JP" altLang="en-US" sz="850" dirty="0"/>
              <a:t>コンサルティングを行っている</a:t>
            </a:r>
            <a:r>
              <a:rPr lang="en-US" altLang="ja-JP" sz="850" dirty="0"/>
              <a:t>｡ </a:t>
            </a:r>
            <a:endParaRPr lang="en-US" altLang="ja-JP" sz="850" dirty="0" smtClean="0"/>
          </a:p>
          <a:p>
            <a:r>
              <a:rPr lang="ja-JP" altLang="en-US" sz="850" dirty="0"/>
              <a:t>　</a:t>
            </a:r>
            <a:r>
              <a:rPr lang="ja-JP" altLang="en-US" sz="850" dirty="0" smtClean="0"/>
              <a:t>平成</a:t>
            </a:r>
            <a:r>
              <a:rPr lang="en-US" altLang="ja-JP" sz="850" dirty="0"/>
              <a:t>31</a:t>
            </a:r>
            <a:r>
              <a:rPr lang="ja-JP" altLang="en-US" sz="850" dirty="0"/>
              <a:t>年</a:t>
            </a:r>
            <a:r>
              <a:rPr lang="en-US" altLang="ja-JP" sz="850" dirty="0"/>
              <a:t>1</a:t>
            </a:r>
            <a:r>
              <a:rPr lang="ja-JP" altLang="en-US" sz="850" dirty="0" smtClean="0"/>
              <a:t>月にリアルエステート部門を稼働させ、空き</a:t>
            </a:r>
            <a:r>
              <a:rPr lang="ja-JP" altLang="en-US" sz="850" dirty="0"/>
              <a:t>店舗･空き家への</a:t>
            </a:r>
            <a:r>
              <a:rPr lang="ja-JP" altLang="en-US" sz="850" dirty="0" smtClean="0"/>
              <a:t>対応、土地</a:t>
            </a:r>
            <a:r>
              <a:rPr lang="ja-JP" altLang="en-US" sz="850" dirty="0"/>
              <a:t>･建物の売買･賃貸の仲介</a:t>
            </a:r>
            <a:r>
              <a:rPr lang="en-US" altLang="ja-JP" sz="850" dirty="0"/>
              <a:t>､</a:t>
            </a:r>
            <a:r>
              <a:rPr lang="ja-JP" altLang="en-US" sz="850" dirty="0"/>
              <a:t>テナントの斡旋を開始</a:t>
            </a:r>
            <a:r>
              <a:rPr lang="en-US" altLang="ja-JP" sz="850" dirty="0" smtClean="0"/>
              <a:t>｡</a:t>
            </a:r>
            <a:r>
              <a:rPr lang="ja-JP" altLang="en-US" sz="850" dirty="0" smtClean="0"/>
              <a:t> </a:t>
            </a:r>
            <a:endParaRPr kumimoji="1" lang="ja-JP" altLang="en-US" sz="850" dirty="0"/>
          </a:p>
        </p:txBody>
      </p:sp>
      <p:pic>
        <p:nvPicPr>
          <p:cNvPr id="47" name="図 46" descr="DSC_0813 (3).jpg"/>
          <p:cNvPicPr>
            <a:picLocks noChangeAspect="1"/>
          </p:cNvPicPr>
          <p:nvPr/>
        </p:nvPicPr>
        <p:blipFill>
          <a:blip r:embed="rId4" cstate="email">
            <a:lum contrast="10000"/>
            <a:extLst>
              <a:ext uri="{28A0092B-C50C-407E-A947-70E740481C1C}">
                <a14:useLocalDpi xmlns:a14="http://schemas.microsoft.com/office/drawing/2010/main"/>
              </a:ext>
            </a:extLst>
          </a:blip>
          <a:srcRect/>
          <a:stretch>
            <a:fillRect/>
          </a:stretch>
        </p:blipFill>
        <p:spPr>
          <a:xfrm>
            <a:off x="7706584" y="791457"/>
            <a:ext cx="1906663" cy="1384206"/>
          </a:xfrm>
          <a:prstGeom prst="rect">
            <a:avLst/>
          </a:prstGeom>
        </p:spPr>
      </p:pic>
      <p:pic>
        <p:nvPicPr>
          <p:cNvPr id="48" name="図 47" descr="DSC_1224.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751043" y="831244"/>
            <a:ext cx="1881299" cy="1349628"/>
          </a:xfrm>
          <a:prstGeom prst="rect">
            <a:avLst/>
          </a:prstGeom>
        </p:spPr>
      </p:pic>
      <p:pic>
        <p:nvPicPr>
          <p:cNvPr id="52" name="図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3154" y="2260319"/>
            <a:ext cx="1526273" cy="114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図 4"/>
          <p:cNvPicPr>
            <a:picLocks noChangeAspect="1"/>
          </p:cNvPicPr>
          <p:nvPr/>
        </p:nvPicPr>
        <p:blipFill>
          <a:blip r:embed="rId7" cstate="print">
            <a:extLst>
              <a:ext uri="{28A0092B-C50C-407E-A947-70E740481C1C}">
                <a14:useLocalDpi xmlns:a14="http://schemas.microsoft.com/office/drawing/2010/main" val="0"/>
              </a:ext>
            </a:extLst>
          </a:blip>
          <a:srcRect l="8496" t="39267" r="26373"/>
          <a:stretch>
            <a:fillRect/>
          </a:stretch>
        </p:blipFill>
        <p:spPr bwMode="auto">
          <a:xfrm>
            <a:off x="7515133" y="2262280"/>
            <a:ext cx="2099832" cy="146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p:cNvGrpSpPr/>
          <p:nvPr/>
        </p:nvGrpSpPr>
        <p:grpSpPr>
          <a:xfrm>
            <a:off x="7115118" y="4318704"/>
            <a:ext cx="2288735" cy="1233418"/>
            <a:chOff x="7295745" y="4339181"/>
            <a:chExt cx="2288735" cy="1233418"/>
          </a:xfrm>
        </p:grpSpPr>
        <p:pic>
          <p:nvPicPr>
            <p:cNvPr id="50" name="図 49"/>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295745" y="4339181"/>
              <a:ext cx="1164610" cy="1190808"/>
            </a:xfrm>
            <a:prstGeom prst="rect">
              <a:avLst/>
            </a:prstGeom>
          </p:spPr>
        </p:pic>
        <p:sp>
          <p:nvSpPr>
            <p:cNvPr id="54" name="テキスト ボックス 53"/>
            <p:cNvSpPr txBox="1"/>
            <p:nvPr/>
          </p:nvSpPr>
          <p:spPr>
            <a:xfrm>
              <a:off x="8460355" y="5357155"/>
              <a:ext cx="1124125" cy="215444"/>
            </a:xfrm>
            <a:prstGeom prst="rect">
              <a:avLst/>
            </a:prstGeom>
            <a:noFill/>
          </p:spPr>
          <p:txBody>
            <a:bodyPr wrap="square" rtlCol="0">
              <a:spAutoFit/>
            </a:bodyPr>
            <a:lstStyle/>
            <a:p>
              <a:r>
                <a:rPr kumimoji="1" lang="ja-JP" altLang="en-US" sz="800" dirty="0" smtClean="0">
                  <a:latin typeface="+mn-ea"/>
                </a:rPr>
                <a:t>大橋代表取締役</a:t>
              </a:r>
              <a:endParaRPr kumimoji="1" lang="ja-JP" altLang="en-US" sz="800" dirty="0">
                <a:latin typeface="+mn-ea"/>
              </a:endParaRPr>
            </a:p>
          </p:txBody>
        </p:sp>
      </p:grpSp>
      <p:sp>
        <p:nvSpPr>
          <p:cNvPr id="25" name="テキスト ボックス 24"/>
          <p:cNvSpPr txBox="1"/>
          <p:nvPr/>
        </p:nvSpPr>
        <p:spPr>
          <a:xfrm>
            <a:off x="5751044" y="3749600"/>
            <a:ext cx="3837456" cy="215444"/>
          </a:xfrm>
          <a:prstGeom prst="rect">
            <a:avLst/>
          </a:prstGeom>
          <a:noFill/>
        </p:spPr>
        <p:txBody>
          <a:bodyPr wrap="square" rtlCol="0" anchor="ctr">
            <a:spAutoFit/>
          </a:bodyPr>
          <a:lstStyle/>
          <a:p>
            <a:pPr algn="ctr"/>
            <a:r>
              <a:rPr kumimoji="1" lang="ja-JP" altLang="en-US" sz="800" dirty="0" smtClean="0">
                <a:latin typeface="+mn-ea"/>
              </a:rPr>
              <a:t>サポーター事業実施当時の様子</a:t>
            </a:r>
            <a:endParaRPr kumimoji="1" lang="ja-JP" altLang="en-US" sz="800" dirty="0">
              <a:latin typeface="+mn-ea"/>
            </a:endParaRPr>
          </a:p>
        </p:txBody>
      </p:sp>
    </p:spTree>
    <p:extLst>
      <p:ext uri="{BB962C8B-B14F-4D97-AF65-F5344CB8AC3E}">
        <p14:creationId xmlns:p14="http://schemas.microsoft.com/office/powerpoint/2010/main" val="237841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85057" y="762164"/>
            <a:ext cx="9403443" cy="369332"/>
          </a:xfrm>
          <a:prstGeom prst="rect">
            <a:avLst/>
          </a:prstGeom>
        </p:spPr>
        <p:txBody>
          <a:bodyPr wrap="square">
            <a:spAutoFit/>
          </a:bodyPr>
          <a:lstStyle/>
          <a:p>
            <a:r>
              <a:rPr kumimoji="1" lang="ja-JP" altLang="en-US" b="1" dirty="0">
                <a:solidFill>
                  <a:srgbClr val="327EC4"/>
                </a:solidFill>
              </a:rPr>
              <a:t> 商店街を舞台に、こどもを取り巻く地域課題を解決</a:t>
            </a:r>
          </a:p>
        </p:txBody>
      </p:sp>
      <p:graphicFrame>
        <p:nvGraphicFramePr>
          <p:cNvPr id="23" name="表 22"/>
          <p:cNvGraphicFramePr>
            <a:graphicFrameLocks noGrp="1"/>
          </p:cNvGraphicFramePr>
          <p:nvPr>
            <p:extLst>
              <p:ext uri="{D42A27DB-BD31-4B8C-83A1-F6EECF244321}">
                <p14:modId xmlns:p14="http://schemas.microsoft.com/office/powerpoint/2010/main" val="3678424856"/>
              </p:ext>
            </p:extLst>
          </p:nvPr>
        </p:nvGraphicFramePr>
        <p:xfrm>
          <a:off x="185058" y="84876"/>
          <a:ext cx="5211418" cy="427186"/>
        </p:xfrm>
        <a:graphic>
          <a:graphicData uri="http://schemas.openxmlformats.org/drawingml/2006/table">
            <a:tbl>
              <a:tblPr firstRow="1" bandRow="1">
                <a:tableStyleId>{5C22544A-7EE6-4342-B048-85BDC9FD1C3A}</a:tableStyleId>
              </a:tblPr>
              <a:tblGrid>
                <a:gridCol w="632065">
                  <a:extLst>
                    <a:ext uri="{9D8B030D-6E8A-4147-A177-3AD203B41FA5}">
                      <a16:colId xmlns:a16="http://schemas.microsoft.com/office/drawing/2014/main" val="1130189685"/>
                    </a:ext>
                  </a:extLst>
                </a:gridCol>
                <a:gridCol w="4579353">
                  <a:extLst>
                    <a:ext uri="{9D8B030D-6E8A-4147-A177-3AD203B41FA5}">
                      <a16:colId xmlns:a16="http://schemas.microsoft.com/office/drawing/2014/main" val="1699355732"/>
                    </a:ext>
                  </a:extLst>
                </a:gridCol>
              </a:tblGrid>
              <a:tr h="427186">
                <a:tc>
                  <a:txBody>
                    <a:bodyPr/>
                    <a:lstStyle/>
                    <a:p>
                      <a:pPr algn="r"/>
                      <a:r>
                        <a:rPr kumimoji="1" lang="ja-JP" altLang="en-US" sz="1050" b="1" dirty="0" smtClean="0">
                          <a:solidFill>
                            <a:schemeClr val="tx1"/>
                          </a:solidFill>
                          <a:latin typeface="+mn-ea"/>
                          <a:ea typeface="+mn-ea"/>
                        </a:rPr>
                        <a:t>事例②</a:t>
                      </a:r>
                      <a:endParaRPr kumimoji="1" lang="ja-JP" altLang="en-US" sz="1050" b="1" dirty="0">
                        <a:solidFill>
                          <a:schemeClr val="tx1"/>
                        </a:solidFill>
                        <a:latin typeface="+mn-ea"/>
                        <a:ea typeface="+mn-e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600" b="1" dirty="0" smtClean="0">
                          <a:solidFill>
                            <a:schemeClr val="tx1"/>
                          </a:solidFill>
                        </a:rPr>
                        <a:t>特定非営利活動法人トイボックス</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2077260633"/>
              </p:ext>
            </p:extLst>
          </p:nvPr>
        </p:nvGraphicFramePr>
        <p:xfrm>
          <a:off x="5116936" y="89301"/>
          <a:ext cx="4500000" cy="4572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1563251247"/>
                    </a:ext>
                  </a:extLst>
                </a:gridCol>
                <a:gridCol w="1980000">
                  <a:extLst>
                    <a:ext uri="{9D8B030D-6E8A-4147-A177-3AD203B41FA5}">
                      <a16:colId xmlns:a16="http://schemas.microsoft.com/office/drawing/2014/main" val="2969485451"/>
                    </a:ext>
                  </a:extLst>
                </a:gridCol>
              </a:tblGrid>
              <a:tr h="370840">
                <a:tc>
                  <a:txBody>
                    <a:bodyPr/>
                    <a:lstStyle/>
                    <a:p>
                      <a:r>
                        <a:rPr kumimoji="1" lang="ja-JP" altLang="en-US" sz="800" b="0" dirty="0" smtClean="0">
                          <a:solidFill>
                            <a:schemeClr val="tx1"/>
                          </a:solidFill>
                          <a:latin typeface="+mn-ea"/>
                          <a:ea typeface="+mn-ea"/>
                        </a:rPr>
                        <a:t>Ｈ</a:t>
                      </a:r>
                      <a:r>
                        <a:rPr kumimoji="1" lang="en-US" altLang="ja-JP" sz="800" b="0" dirty="0" smtClean="0">
                          <a:solidFill>
                            <a:schemeClr val="tx1"/>
                          </a:solidFill>
                          <a:latin typeface="+mn-ea"/>
                          <a:ea typeface="+mn-ea"/>
                        </a:rPr>
                        <a:t>27</a:t>
                      </a:r>
                      <a:r>
                        <a:rPr kumimoji="1" lang="ja-JP" altLang="en-US" sz="800" b="0" dirty="0" smtClean="0">
                          <a:solidFill>
                            <a:schemeClr val="tx1"/>
                          </a:solidFill>
                          <a:latin typeface="+mn-ea"/>
                          <a:ea typeface="+mn-ea"/>
                        </a:rPr>
                        <a:t>年度実施（三泉商店街）　</a:t>
                      </a:r>
                    </a:p>
                    <a:p>
                      <a:r>
                        <a:rPr kumimoji="1" lang="ja-JP" altLang="en-US" sz="800" b="0" dirty="0" smtClean="0">
                          <a:solidFill>
                            <a:schemeClr val="tx1"/>
                          </a:solidFill>
                          <a:latin typeface="+mn-ea"/>
                          <a:ea typeface="+mn-ea"/>
                        </a:rPr>
                        <a:t>　テーマ：子育て世代の親子を商店街に呼び込む</a:t>
                      </a:r>
                      <a:endParaRPr kumimoji="1" lang="en-US" altLang="ja-JP" sz="800" b="0" dirty="0" smtClean="0">
                        <a:solidFill>
                          <a:schemeClr val="tx1"/>
                        </a:solidFill>
                        <a:latin typeface="+mn-ea"/>
                        <a:ea typeface="+mn-ea"/>
                      </a:endParaRPr>
                    </a:p>
                    <a:p>
                      <a:r>
                        <a:rPr kumimoji="1" lang="ja-JP" altLang="en-US" sz="800" b="0" dirty="0" smtClean="0">
                          <a:solidFill>
                            <a:schemeClr val="tx1"/>
                          </a:solidFill>
                          <a:latin typeface="+mn-ea"/>
                          <a:ea typeface="+mn-ea"/>
                        </a:rPr>
                        <a:t>　　　　　ことで、集客力の向上を図るプラン</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n-ea"/>
                          <a:ea typeface="+mn-ea"/>
                          <a:cs typeface="+mn-cs"/>
                        </a:rPr>
                        <a:t>Ｈ</a:t>
                      </a:r>
                      <a:r>
                        <a:rPr kumimoji="1" lang="en-US" altLang="ja-JP" sz="800" b="0" i="0" u="none" strike="noStrike" kern="1200" cap="none" spc="0" normalizeH="0" baseline="0" noProof="0" dirty="0" smtClean="0">
                          <a:ln>
                            <a:noFill/>
                          </a:ln>
                          <a:solidFill>
                            <a:prstClr val="black"/>
                          </a:solidFill>
                          <a:effectLst/>
                          <a:uLnTx/>
                          <a:uFillTx/>
                          <a:latin typeface="+mn-ea"/>
                          <a:ea typeface="+mn-ea"/>
                          <a:cs typeface="+mn-cs"/>
                        </a:rPr>
                        <a:t>29</a:t>
                      </a:r>
                      <a:r>
                        <a:rPr kumimoji="1" lang="ja-JP" altLang="en-US" sz="800" b="0" i="0" u="none" strike="noStrike" kern="1200" cap="none" spc="0" normalizeH="0" baseline="0" noProof="0" dirty="0" smtClean="0">
                          <a:ln>
                            <a:noFill/>
                          </a:ln>
                          <a:solidFill>
                            <a:prstClr val="black"/>
                          </a:solidFill>
                          <a:effectLst/>
                          <a:uLnTx/>
                          <a:uFillTx/>
                          <a:latin typeface="+mn-ea"/>
                          <a:ea typeface="+mn-ea"/>
                          <a:cs typeface="+mn-cs"/>
                        </a:rPr>
                        <a:t>年度実施（平尾本通商店街）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n-ea"/>
                          <a:ea typeface="+mn-ea"/>
                          <a:cs typeface="+mn-cs"/>
                        </a:rPr>
                        <a:t>　テーマ：地域コミュニティの担い手</a:t>
                      </a:r>
                      <a:endParaRPr kumimoji="1" lang="en-US" altLang="ja-JP" sz="800" b="0" i="0" u="none" strike="noStrike" kern="1200" cap="none" spc="0" normalizeH="0" baseline="0" noProof="0" dirty="0" smtClean="0">
                        <a:ln>
                          <a:noFill/>
                        </a:ln>
                        <a:solidFill>
                          <a:prstClr val="black"/>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n-ea"/>
                          <a:ea typeface="+mn-ea"/>
                          <a:cs typeface="+mn-cs"/>
                        </a:rPr>
                        <a:t>　　　　　としての機能強化</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grpSp>
        <p:nvGrpSpPr>
          <p:cNvPr id="3" name="グループ化 2"/>
          <p:cNvGrpSpPr/>
          <p:nvPr/>
        </p:nvGrpSpPr>
        <p:grpSpPr>
          <a:xfrm>
            <a:off x="380999" y="1277451"/>
            <a:ext cx="5015477" cy="2511198"/>
            <a:chOff x="380999" y="1217163"/>
            <a:chExt cx="5015477" cy="2511198"/>
          </a:xfrm>
        </p:grpSpPr>
        <p:sp>
          <p:nvSpPr>
            <p:cNvPr id="29" name="角丸四角形 28"/>
            <p:cNvSpPr/>
            <p:nvPr/>
          </p:nvSpPr>
          <p:spPr>
            <a:xfrm>
              <a:off x="380999" y="121716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rPr>
                <a:t>サポーター事業を実施してみて</a:t>
              </a:r>
            </a:p>
          </p:txBody>
        </p:sp>
        <p:sp>
          <p:nvSpPr>
            <p:cNvPr id="35" name="テキスト ボックス 34"/>
            <p:cNvSpPr txBox="1"/>
            <p:nvPr/>
          </p:nvSpPr>
          <p:spPr>
            <a:xfrm>
              <a:off x="552514" y="1396954"/>
              <a:ext cx="4843962" cy="2331407"/>
            </a:xfrm>
            <a:prstGeom prst="rect">
              <a:avLst/>
            </a:prstGeom>
            <a:noFill/>
          </p:spPr>
          <p:txBody>
            <a:bodyPr wrap="square" rtlCol="0">
              <a:spAutoFit/>
            </a:bodyPr>
            <a:lstStyle/>
            <a:p>
              <a:endParaRPr kumimoji="1" lang="en-US" altLang="ja-JP" sz="800" dirty="0" smtClean="0"/>
            </a:p>
            <a:p>
              <a:r>
                <a:rPr kumimoji="1" lang="ja-JP" altLang="en-US" sz="950" dirty="0"/>
                <a:t>　</a:t>
              </a:r>
              <a:r>
                <a:rPr kumimoji="1" lang="ja-JP" altLang="en-US" sz="950" dirty="0" smtClean="0">
                  <a:latin typeface="+mn-ea"/>
                </a:rPr>
                <a:t>平成</a:t>
              </a:r>
              <a:r>
                <a:rPr kumimoji="1" lang="en-US" altLang="ja-JP" sz="950" dirty="0" smtClean="0">
                  <a:latin typeface="+mn-ea"/>
                </a:rPr>
                <a:t>27</a:t>
              </a:r>
              <a:r>
                <a:rPr kumimoji="1" lang="ja-JP" altLang="en-US" sz="950" dirty="0" smtClean="0">
                  <a:latin typeface="+mn-ea"/>
                </a:rPr>
                <a:t>年度</a:t>
              </a:r>
              <a:r>
                <a:rPr kumimoji="1" lang="ja-JP" altLang="en-US" sz="950" dirty="0">
                  <a:latin typeface="+mn-ea"/>
                </a:rPr>
                <a:t>に「商店街サポーター創出・活動支援事業」を活用し、大阪市大正区の三泉商店街</a:t>
              </a:r>
              <a:r>
                <a:rPr kumimoji="1" lang="ja-JP" altLang="en-US" sz="950" dirty="0"/>
                <a:t>の空き店舗に「カフェ</a:t>
              </a:r>
              <a:r>
                <a:rPr kumimoji="1" lang="en-US" altLang="ja-JP" sz="950" dirty="0"/>
                <a:t>LOBBY</a:t>
              </a:r>
              <a:r>
                <a:rPr kumimoji="1" lang="ja-JP" altLang="en-US" sz="950" dirty="0"/>
                <a:t>」を開設。「カフェ</a:t>
              </a:r>
              <a:r>
                <a:rPr kumimoji="1" lang="en-US" altLang="ja-JP" sz="950" dirty="0"/>
                <a:t>LOBBY</a:t>
              </a:r>
              <a:r>
                <a:rPr kumimoji="1" lang="ja-JP" altLang="en-US" sz="950" dirty="0"/>
                <a:t>」では、全世代が入りやすい普通のカフェの</a:t>
              </a:r>
              <a:r>
                <a:rPr kumimoji="1" lang="ja-JP" altLang="en-US" sz="950" dirty="0" smtClean="0"/>
                <a:t>外見としながら</a:t>
              </a:r>
              <a:r>
                <a:rPr kumimoji="1" lang="ja-JP" altLang="en-US" sz="950" dirty="0"/>
                <a:t>、商店街を中心とした地域活動の拠点の役割を担う施設</a:t>
              </a:r>
              <a:r>
                <a:rPr kumimoji="1" lang="ja-JP" altLang="en-US" sz="950" dirty="0" smtClean="0"/>
                <a:t>をめざし</a:t>
              </a:r>
              <a:r>
                <a:rPr kumimoji="1" lang="ja-JP" altLang="en-US" sz="950" dirty="0"/>
                <a:t>、就業訓練の場として活用したり、放課後に勉強する機会を提供する「宿題カフェ」などを実施した。</a:t>
              </a:r>
              <a:endParaRPr kumimoji="1" lang="en-US" altLang="ja-JP" sz="950" dirty="0"/>
            </a:p>
            <a:p>
              <a:r>
                <a:rPr kumimoji="1" lang="ja-JP" altLang="en-US" sz="950" dirty="0"/>
                <a:t>　定期開催型の子育て支援事業を続けることで、地域の子育て世代とのつながりが増え、来街者の増加にもつながった。現在は、同市浪速区に事務所ととも</a:t>
              </a:r>
              <a:r>
                <a:rPr kumimoji="1" lang="ja-JP" altLang="en-US" sz="950" dirty="0" smtClean="0"/>
                <a:t>にその機能を移転</a:t>
              </a:r>
              <a:r>
                <a:rPr kumimoji="1" lang="ja-JP" altLang="en-US" sz="950" dirty="0"/>
                <a:t>し、継続して営業している。</a:t>
              </a:r>
              <a:endParaRPr kumimoji="1" lang="en-US" altLang="ja-JP" sz="950" dirty="0"/>
            </a:p>
            <a:p>
              <a:r>
                <a:rPr kumimoji="1" lang="ja-JP" altLang="en-US" sz="600" dirty="0"/>
                <a:t>　</a:t>
              </a:r>
              <a:endParaRPr kumimoji="1" lang="en-US" altLang="ja-JP" sz="600" dirty="0"/>
            </a:p>
            <a:p>
              <a:r>
                <a:rPr kumimoji="1" lang="ja-JP" altLang="en-US" sz="950" dirty="0"/>
                <a:t>　</a:t>
              </a:r>
              <a:r>
                <a:rPr kumimoji="1" lang="ja-JP" altLang="en-US" sz="950" dirty="0" smtClean="0">
                  <a:latin typeface="+mn-ea"/>
                </a:rPr>
                <a:t>平成</a:t>
              </a:r>
              <a:r>
                <a:rPr kumimoji="1" lang="en-US" altLang="ja-JP" sz="950" dirty="0" smtClean="0">
                  <a:latin typeface="+mn-ea"/>
                </a:rPr>
                <a:t>29</a:t>
              </a:r>
              <a:r>
                <a:rPr kumimoji="1" lang="ja-JP" altLang="en-US" sz="950" dirty="0" smtClean="0">
                  <a:latin typeface="+mn-ea"/>
                </a:rPr>
                <a:t>年度には大阪市</a:t>
              </a:r>
              <a:r>
                <a:rPr kumimoji="1" lang="ja-JP" altLang="en-US" sz="950" dirty="0">
                  <a:latin typeface="+mn-ea"/>
                </a:rPr>
                <a:t>大正区の平尾本通商店街で、</a:t>
              </a:r>
              <a:r>
                <a:rPr kumimoji="1" lang="ja-JP" altLang="en-US" sz="950" dirty="0"/>
                <a:t>商店街のホールや休憩所を活用し、商店街のコミュニティ機能強化と組織の基盤力強化を図る事業を行った。</a:t>
              </a:r>
              <a:endParaRPr kumimoji="1" lang="en-US" altLang="ja-JP" sz="950" dirty="0"/>
            </a:p>
            <a:p>
              <a:r>
                <a:rPr kumimoji="1" lang="ja-JP" altLang="en-US" sz="950" dirty="0"/>
                <a:t>　ホールや休憩所の近隣住民による活用を促進したところ、認知度・利用件数が上昇。商店街の地域コミュニティの担い手としての機能強化および組織の基盤力の強化につながった。</a:t>
              </a:r>
            </a:p>
            <a:p>
              <a:endParaRPr kumimoji="1" lang="ja-JP" altLang="en-US" sz="800" dirty="0"/>
            </a:p>
          </p:txBody>
        </p:sp>
      </p:grpSp>
      <p:grpSp>
        <p:nvGrpSpPr>
          <p:cNvPr id="2" name="グループ化 1"/>
          <p:cNvGrpSpPr/>
          <p:nvPr/>
        </p:nvGrpSpPr>
        <p:grpSpPr>
          <a:xfrm>
            <a:off x="380999" y="4003442"/>
            <a:ext cx="6155399" cy="1266465"/>
            <a:chOff x="380999" y="3948368"/>
            <a:chExt cx="6155399" cy="1266465"/>
          </a:xfrm>
        </p:grpSpPr>
        <p:sp>
          <p:nvSpPr>
            <p:cNvPr id="30" name="角丸四角形 29"/>
            <p:cNvSpPr/>
            <p:nvPr/>
          </p:nvSpPr>
          <p:spPr>
            <a:xfrm>
              <a:off x="380999" y="3948368"/>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rPr>
                <a:t>サポーターからのメッセージ</a:t>
              </a:r>
            </a:p>
          </p:txBody>
        </p:sp>
        <p:sp>
          <p:nvSpPr>
            <p:cNvPr id="36" name="テキスト ボックス 35"/>
            <p:cNvSpPr txBox="1"/>
            <p:nvPr/>
          </p:nvSpPr>
          <p:spPr>
            <a:xfrm>
              <a:off x="552514" y="4122226"/>
              <a:ext cx="5983884" cy="1092607"/>
            </a:xfrm>
            <a:prstGeom prst="rect">
              <a:avLst/>
            </a:prstGeom>
            <a:noFill/>
          </p:spPr>
          <p:txBody>
            <a:bodyPr wrap="square" rtlCol="0">
              <a:spAutoFit/>
            </a:bodyPr>
            <a:lstStyle/>
            <a:p>
              <a:pPr>
                <a:buClr>
                  <a:schemeClr val="accent1"/>
                </a:buClr>
              </a:pPr>
              <a:endParaRPr kumimoji="1" lang="en-US" altLang="ja-JP" sz="800" dirty="0" smtClean="0">
                <a:latin typeface="+mn-ea"/>
              </a:endParaRPr>
            </a:p>
            <a:p>
              <a:pPr>
                <a:buClr>
                  <a:schemeClr val="accent1"/>
                </a:buClr>
              </a:pPr>
              <a:r>
                <a:rPr kumimoji="1" lang="ja-JP" altLang="en-US" sz="950" dirty="0">
                  <a:latin typeface="+mn-ea"/>
                </a:rPr>
                <a:t>　商店街の周辺地域、特に都心部では、子育て世帯の増加など新陳代謝の動きがあり、これによって商店街が地域から求められている役割も変化してると考えられます。</a:t>
              </a:r>
              <a:endParaRPr kumimoji="1" lang="en-US" altLang="ja-JP" sz="950" dirty="0">
                <a:latin typeface="+mn-ea"/>
              </a:endParaRPr>
            </a:p>
            <a:p>
              <a:pPr>
                <a:buClr>
                  <a:schemeClr val="accent1"/>
                </a:buClr>
              </a:pPr>
              <a:r>
                <a:rPr kumimoji="1" lang="ja-JP" altLang="en-US" sz="950" dirty="0">
                  <a:latin typeface="+mn-ea"/>
                </a:rPr>
                <a:t>　よって、商店街は、今のニーズを把握し、新たな発想で取り組む必要があると考えられ、そのためにも、時代に即して積極的に動こうとしている新しい考えを持っている方を、是非応援</a:t>
              </a:r>
              <a:r>
                <a:rPr kumimoji="1" lang="ja-JP" altLang="en-US" sz="950" dirty="0" smtClean="0">
                  <a:latin typeface="+mn-ea"/>
                </a:rPr>
                <a:t>して欲しい</a:t>
              </a:r>
              <a:r>
                <a:rPr kumimoji="1" lang="ja-JP" altLang="en-US" sz="950" dirty="0">
                  <a:latin typeface="+mn-ea"/>
                </a:rPr>
                <a:t>と思います。</a:t>
              </a:r>
              <a:endParaRPr kumimoji="1" lang="en-US" altLang="ja-JP" sz="950" dirty="0">
                <a:latin typeface="+mn-ea"/>
              </a:endParaRPr>
            </a:p>
            <a:p>
              <a:pPr>
                <a:buClr>
                  <a:schemeClr val="accent1"/>
                </a:buClr>
              </a:pPr>
              <a:r>
                <a:rPr kumimoji="1" lang="ja-JP" altLang="en-US" sz="950" dirty="0">
                  <a:latin typeface="+mn-ea"/>
                </a:rPr>
                <a:t>　商店街という枠組みにとらわれない、面的広がりの中の新たな商業集積や、商店街内のやる気のある個店、若手の個店同士の取組みを支援することも大切であると考えます。</a:t>
              </a:r>
            </a:p>
          </p:txBody>
        </p:sp>
      </p:grpSp>
      <p:sp>
        <p:nvSpPr>
          <p:cNvPr id="37" name="角丸四角形 36"/>
          <p:cNvSpPr/>
          <p:nvPr/>
        </p:nvSpPr>
        <p:spPr>
          <a:xfrm>
            <a:off x="289065" y="5584247"/>
            <a:ext cx="9299435" cy="1065670"/>
          </a:xfrm>
          <a:prstGeom prst="roundRect">
            <a:avLst>
              <a:gd name="adj" fmla="val 7515"/>
            </a:avLst>
          </a:prstGeom>
          <a:ln>
            <a:solidFill>
              <a:srgbClr val="327EC4"/>
            </a:solidFill>
          </a:ln>
        </p:spPr>
        <p:style>
          <a:lnRef idx="2">
            <a:schemeClr val="accent1"/>
          </a:lnRef>
          <a:fillRef idx="1">
            <a:schemeClr val="lt1"/>
          </a:fillRef>
          <a:effectRef idx="0">
            <a:schemeClr val="accent1"/>
          </a:effectRef>
          <a:fontRef idx="minor">
            <a:schemeClr val="dk1"/>
          </a:fontRef>
        </p:style>
        <p:txBody>
          <a:bodyPr rtlCol="0" anchor="t"/>
          <a:lstStyle/>
          <a:p>
            <a:pPr>
              <a:spcAft>
                <a:spcPts val="600"/>
              </a:spcAft>
              <a:buClr>
                <a:schemeClr val="accent1"/>
              </a:buClr>
            </a:pPr>
            <a:r>
              <a:rPr kumimoji="1" lang="ja-JP" altLang="en-US" sz="1050" b="1" spc="300" dirty="0" smtClean="0">
                <a:solidFill>
                  <a:schemeClr val="tx1"/>
                </a:solidFill>
                <a:latin typeface="+mn-ea"/>
              </a:rPr>
              <a:t>　</a:t>
            </a:r>
            <a:r>
              <a:rPr kumimoji="1" lang="ja-JP" altLang="en-US" sz="1100" b="1" spc="300" dirty="0" smtClean="0">
                <a:solidFill>
                  <a:schemeClr val="tx1"/>
                </a:solidFill>
                <a:latin typeface="+mn-ea"/>
              </a:rPr>
              <a:t>団 体 概 要　　</a:t>
            </a:r>
            <a:endParaRPr kumimoji="1" lang="en-US" altLang="ja-JP" sz="1100" b="1" spc="300" dirty="0" smtClean="0">
              <a:solidFill>
                <a:schemeClr val="tx1"/>
              </a:solidFill>
              <a:latin typeface="游ゴシック 本文"/>
            </a:endParaRPr>
          </a:p>
          <a:p>
            <a:pPr lvl="0"/>
            <a:r>
              <a:rPr kumimoji="1" lang="ja-JP" altLang="en-US" sz="800" dirty="0" smtClean="0">
                <a:latin typeface="游ゴシック 本文"/>
              </a:rPr>
              <a:t>　</a:t>
            </a:r>
            <a:r>
              <a:rPr kumimoji="1" lang="ja-JP" altLang="en-US" sz="800" dirty="0" smtClean="0">
                <a:latin typeface="+mn-ea"/>
              </a:rPr>
              <a:t>〒</a:t>
            </a:r>
            <a:r>
              <a:rPr kumimoji="1" lang="en-US" altLang="ja-JP" sz="800" dirty="0">
                <a:latin typeface="+mn-ea"/>
              </a:rPr>
              <a:t>556-0021</a:t>
            </a:r>
          </a:p>
          <a:p>
            <a:pPr lvl="0"/>
            <a:r>
              <a:rPr kumimoji="1" lang="ja-JP" altLang="en-US" sz="900" dirty="0">
                <a:latin typeface="+mn-ea"/>
              </a:rPr>
              <a:t>　大阪府大阪市浪速区幸町</a:t>
            </a:r>
            <a:r>
              <a:rPr kumimoji="1" lang="en-US" altLang="ja-JP" sz="900" dirty="0">
                <a:latin typeface="+mn-ea"/>
              </a:rPr>
              <a:t>2-3-33</a:t>
            </a:r>
          </a:p>
          <a:p>
            <a:pPr lvl="0"/>
            <a:r>
              <a:rPr kumimoji="1" lang="ja-JP" altLang="en-US" sz="900" dirty="0">
                <a:latin typeface="+mn-ea"/>
              </a:rPr>
              <a:t>　代表：栗田 拓</a:t>
            </a:r>
            <a:r>
              <a:rPr kumimoji="1" lang="en-US" altLang="ja-JP" sz="900" dirty="0">
                <a:latin typeface="+mn-ea"/>
              </a:rPr>
              <a:t>(</a:t>
            </a:r>
            <a:r>
              <a:rPr kumimoji="1" lang="ja-JP" altLang="en-US" sz="900" dirty="0">
                <a:latin typeface="+mn-ea"/>
              </a:rPr>
              <a:t>写真</a:t>
            </a:r>
            <a:r>
              <a:rPr kumimoji="1" lang="en-US" altLang="ja-JP" sz="900" dirty="0">
                <a:latin typeface="+mn-ea"/>
              </a:rPr>
              <a:t>)</a:t>
            </a:r>
            <a:r>
              <a:rPr kumimoji="1" lang="ja-JP" altLang="en-US" sz="900" dirty="0">
                <a:latin typeface="+mn-ea"/>
              </a:rPr>
              <a:t>・白井 智子</a:t>
            </a:r>
          </a:p>
          <a:p>
            <a:r>
              <a:rPr kumimoji="1" lang="ja-JP" altLang="en-US" sz="900" dirty="0">
                <a:latin typeface="+mn-ea"/>
              </a:rPr>
              <a:t>　</a:t>
            </a:r>
            <a:r>
              <a:rPr kumimoji="1" lang="en-US" altLang="ja-JP" sz="900" dirty="0">
                <a:latin typeface="+mn-ea"/>
              </a:rPr>
              <a:t>TEL</a:t>
            </a:r>
            <a:r>
              <a:rPr kumimoji="1" lang="ja-JP" altLang="en-US" sz="900" dirty="0">
                <a:latin typeface="+mn-ea"/>
              </a:rPr>
              <a:t>：</a:t>
            </a:r>
            <a:r>
              <a:rPr kumimoji="1" lang="en-US" altLang="ja-JP" sz="900" dirty="0">
                <a:latin typeface="+mn-ea"/>
              </a:rPr>
              <a:t>050-3733-5544</a:t>
            </a:r>
          </a:p>
          <a:p>
            <a:r>
              <a:rPr kumimoji="1" lang="ja-JP" altLang="en-US" sz="900" dirty="0">
                <a:latin typeface="+mn-ea"/>
              </a:rPr>
              <a:t>　</a:t>
            </a:r>
            <a:r>
              <a:rPr kumimoji="1" lang="en-US" altLang="ja-JP" sz="900" dirty="0">
                <a:latin typeface="+mn-ea"/>
              </a:rPr>
              <a:t>URL</a:t>
            </a:r>
            <a:r>
              <a:rPr kumimoji="1" lang="ja-JP" altLang="en-US" sz="900" dirty="0">
                <a:latin typeface="+mn-ea"/>
              </a:rPr>
              <a:t>：</a:t>
            </a:r>
            <a:r>
              <a:rPr kumimoji="1" lang="en-US" altLang="ja-JP" sz="900" dirty="0">
                <a:latin typeface="+mn-ea"/>
                <a:hlinkClick r:id="rId3"/>
              </a:rPr>
              <a:t>https://www.npotoybox.jp/toybox/</a:t>
            </a:r>
            <a:endParaRPr kumimoji="1" lang="en-US" altLang="ja-JP" sz="900" b="1" dirty="0">
              <a:solidFill>
                <a:schemeClr val="tx1"/>
              </a:solidFill>
              <a:latin typeface="+mn-ea"/>
            </a:endParaRPr>
          </a:p>
          <a:p>
            <a:pPr>
              <a:buClr>
                <a:schemeClr val="accent1"/>
              </a:buClr>
            </a:pPr>
            <a:endParaRPr kumimoji="1" lang="en-US" altLang="ja-JP" sz="900" b="1" dirty="0" smtClean="0">
              <a:solidFill>
                <a:schemeClr val="tx1"/>
              </a:solidFill>
              <a:latin typeface="+mn-ea"/>
            </a:endParaRPr>
          </a:p>
        </p:txBody>
      </p:sp>
      <p:cxnSp>
        <p:nvCxnSpPr>
          <p:cNvPr id="42" name="直線コネクタ 41"/>
          <p:cNvCxnSpPr/>
          <p:nvPr/>
        </p:nvCxnSpPr>
        <p:spPr>
          <a:xfrm>
            <a:off x="388800" y="5843606"/>
            <a:ext cx="1294221" cy="0"/>
          </a:xfrm>
          <a:prstGeom prst="line">
            <a:avLst/>
          </a:prstGeom>
          <a:ln w="9525">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511685" y="6021421"/>
            <a:ext cx="0" cy="576853"/>
          </a:xfrm>
          <a:prstGeom prst="line">
            <a:avLst/>
          </a:prstGeom>
          <a:ln w="12700">
            <a:solidFill>
              <a:srgbClr val="327EC4"/>
            </a:solidFill>
            <a:prstDash val="solid"/>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511684" y="5961055"/>
            <a:ext cx="6023885" cy="754053"/>
          </a:xfrm>
          <a:prstGeom prst="rect">
            <a:avLst/>
          </a:prstGeom>
          <a:noFill/>
        </p:spPr>
        <p:txBody>
          <a:bodyPr wrap="square" rtlCol="0">
            <a:spAutoFit/>
          </a:bodyPr>
          <a:lstStyle/>
          <a:p>
            <a:r>
              <a:rPr kumimoji="1" lang="ja-JP" altLang="en-US" sz="900" b="1" dirty="0" smtClean="0"/>
              <a:t>他の商店街支援実績</a:t>
            </a:r>
            <a:endParaRPr kumimoji="1" lang="en-US" altLang="ja-JP" sz="900" b="1" dirty="0" smtClean="0"/>
          </a:p>
          <a:p>
            <a:r>
              <a:rPr kumimoji="1" lang="ja-JP" altLang="en-US" sz="850" dirty="0" smtClean="0"/>
              <a:t>平成</a:t>
            </a:r>
            <a:r>
              <a:rPr kumimoji="1" lang="en-US" altLang="ja-JP" sz="850" dirty="0" smtClean="0"/>
              <a:t>24</a:t>
            </a:r>
            <a:r>
              <a:rPr kumimoji="1" lang="ja-JP" altLang="en-US" sz="850" dirty="0" smtClean="0"/>
              <a:t>年度「</a:t>
            </a:r>
            <a:r>
              <a:rPr kumimoji="1" lang="ja-JP" altLang="en-US" sz="850" dirty="0"/>
              <a:t>ハートフルコミュニケーションツール開発事業（全国商店街振興組合連合会補助金事業）」の</a:t>
            </a:r>
            <a:r>
              <a:rPr kumimoji="1" lang="ja-JP" altLang="en-US" sz="850" dirty="0" smtClean="0"/>
              <a:t>実施</a:t>
            </a:r>
            <a:endParaRPr kumimoji="1" lang="en-US" altLang="ja-JP" sz="850" dirty="0" smtClean="0"/>
          </a:p>
          <a:p>
            <a:r>
              <a:rPr kumimoji="1" lang="ja-JP" altLang="en-US" sz="850" dirty="0"/>
              <a:t>　</a:t>
            </a:r>
            <a:r>
              <a:rPr kumimoji="1" lang="ja-JP" altLang="en-US" sz="850" dirty="0" smtClean="0"/>
              <a:t>　　　　</a:t>
            </a:r>
            <a:r>
              <a:rPr kumimoji="1" lang="ja-JP" altLang="en-US" sz="800" dirty="0" smtClean="0"/>
              <a:t>（</a:t>
            </a:r>
            <a:r>
              <a:rPr kumimoji="1" lang="ja-JP" altLang="en-US" sz="800" dirty="0"/>
              <a:t>鶴７商店街（大阪市）</a:t>
            </a:r>
            <a:r>
              <a:rPr kumimoji="1" lang="ja-JP" altLang="en-US" sz="800" dirty="0" smtClean="0"/>
              <a:t>）</a:t>
            </a:r>
            <a:endParaRPr kumimoji="1" lang="en-US" altLang="ja-JP" sz="800" dirty="0" smtClean="0"/>
          </a:p>
          <a:p>
            <a:r>
              <a:rPr kumimoji="1" lang="ja-JP" altLang="en-US" sz="850" dirty="0" smtClean="0"/>
              <a:t>平成</a:t>
            </a:r>
            <a:r>
              <a:rPr kumimoji="1" lang="en-US" altLang="ja-JP" sz="850" dirty="0"/>
              <a:t>28</a:t>
            </a:r>
            <a:r>
              <a:rPr kumimoji="1" lang="ja-JP" altLang="en-US" sz="850" dirty="0"/>
              <a:t>年度「大阪市地域商業活性化推進事業」の実施</a:t>
            </a:r>
            <a:r>
              <a:rPr kumimoji="1" lang="ja-JP" altLang="en-US" sz="800" dirty="0"/>
              <a:t>（九条新道駅商店街振興組合、平尾本通商店街振興組合、放出商店会、</a:t>
            </a:r>
            <a:endParaRPr kumimoji="1" lang="en-US" altLang="ja-JP" sz="800" dirty="0"/>
          </a:p>
          <a:p>
            <a:r>
              <a:rPr kumimoji="1" lang="ja-JP" altLang="en-US" sz="800" dirty="0"/>
              <a:t>　　　　　　北島通商店街振興組合、平野本町通商店街振興組合、飛田本通商店街振興組合（大阪市））</a:t>
            </a:r>
            <a:r>
              <a:rPr kumimoji="1" lang="ja-JP" altLang="en-US" sz="850" dirty="0" smtClean="0"/>
              <a:t>　他</a:t>
            </a:r>
            <a:endParaRPr kumimoji="1" lang="ja-JP" altLang="en-US" sz="850" dirty="0"/>
          </a:p>
        </p:txBody>
      </p:sp>
      <p:sp>
        <p:nvSpPr>
          <p:cNvPr id="46" name="テキスト ボックス 45"/>
          <p:cNvSpPr txBox="1"/>
          <p:nvPr/>
        </p:nvSpPr>
        <p:spPr>
          <a:xfrm>
            <a:off x="1798952" y="5604912"/>
            <a:ext cx="7789548" cy="353943"/>
          </a:xfrm>
          <a:prstGeom prst="rect">
            <a:avLst/>
          </a:prstGeom>
          <a:noFill/>
        </p:spPr>
        <p:txBody>
          <a:bodyPr wrap="square" rtlCol="0" anchor="ctr">
            <a:spAutoFit/>
          </a:bodyPr>
          <a:lstStyle/>
          <a:p>
            <a:r>
              <a:rPr kumimoji="1" lang="ja-JP" altLang="en-US" sz="850" dirty="0" smtClean="0"/>
              <a:t>「</a:t>
            </a:r>
            <a:r>
              <a:rPr kumimoji="1" lang="ja-JP" altLang="en-US" sz="850" dirty="0"/>
              <a:t>こどもとちいき」をテーマに、こどもを取り巻く地域課題を解決することで地域を良くし、社会を良くすることをめざす。公設民営フリースクールのほか</a:t>
            </a:r>
            <a:r>
              <a:rPr kumimoji="1" lang="ja-JP" altLang="en-US" sz="850" dirty="0" smtClean="0"/>
              <a:t>、放課後</a:t>
            </a:r>
            <a:r>
              <a:rPr kumimoji="1" lang="ja-JP" altLang="en-US" sz="850" dirty="0"/>
              <a:t>学習支援センターや小規模保育所を運営。まちづくりと協働のプラットフォーム形成の手法を用いた商店街活性化事業に取組んでいる。</a:t>
            </a:r>
          </a:p>
        </p:txBody>
      </p:sp>
      <p:sp>
        <p:nvSpPr>
          <p:cNvPr id="54" name="テキスト ボックス 53"/>
          <p:cNvSpPr txBox="1"/>
          <p:nvPr/>
        </p:nvSpPr>
        <p:spPr>
          <a:xfrm>
            <a:off x="8279728" y="5336678"/>
            <a:ext cx="1124125" cy="215444"/>
          </a:xfrm>
          <a:prstGeom prst="rect">
            <a:avLst/>
          </a:prstGeom>
          <a:noFill/>
        </p:spPr>
        <p:txBody>
          <a:bodyPr wrap="square" rtlCol="0">
            <a:spAutoFit/>
          </a:bodyPr>
          <a:lstStyle/>
          <a:p>
            <a:r>
              <a:rPr kumimoji="1" lang="ja-JP" altLang="en-US" sz="800" dirty="0">
                <a:latin typeface="+mn-ea"/>
              </a:rPr>
              <a:t>栗田代表理事</a:t>
            </a:r>
          </a:p>
        </p:txBody>
      </p:sp>
      <p:pic>
        <p:nvPicPr>
          <p:cNvPr id="26" name="図 25">
            <a:extLst>
              <a:ext uri="{FF2B5EF4-FFF2-40B4-BE49-F238E27FC236}">
                <a16:creationId xmlns:a16="http://schemas.microsoft.com/office/drawing/2014/main" id="{F2A114A5-5261-C64A-9CBA-7DC34D622A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7880" y="2163472"/>
            <a:ext cx="1719056" cy="1289293"/>
          </a:xfrm>
          <a:prstGeom prst="rect">
            <a:avLst/>
          </a:prstGeom>
        </p:spPr>
      </p:pic>
      <p:pic>
        <p:nvPicPr>
          <p:cNvPr id="27" name="図 2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10114" y="757424"/>
            <a:ext cx="1906822" cy="1272906"/>
          </a:xfrm>
          <a:prstGeom prst="rect">
            <a:avLst/>
          </a:prstGeom>
        </p:spPr>
      </p:pic>
      <p:pic>
        <p:nvPicPr>
          <p:cNvPr id="28" name="図 2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05790" y="892598"/>
            <a:ext cx="1856532" cy="1239334"/>
          </a:xfrm>
          <a:prstGeom prst="rect">
            <a:avLst/>
          </a:prstGeom>
        </p:spPr>
      </p:pic>
      <p:pic>
        <p:nvPicPr>
          <p:cNvPr id="31" name="図 30">
            <a:extLst>
              <a:ext uri="{FF2B5EF4-FFF2-40B4-BE49-F238E27FC236}">
                <a16:creationId xmlns:a16="http://schemas.microsoft.com/office/drawing/2014/main" id="{8EB3F18B-4B05-BE45-B15C-14D5592FBF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4292" y="2324198"/>
            <a:ext cx="2199528" cy="1550839"/>
          </a:xfrm>
          <a:prstGeom prst="rect">
            <a:avLst/>
          </a:prstGeom>
        </p:spPr>
      </p:pic>
      <p:pic>
        <p:nvPicPr>
          <p:cNvPr id="6" name="図 5"/>
          <p:cNvPicPr>
            <a:picLocks noChangeAspect="1"/>
          </p:cNvPicPr>
          <p:nvPr/>
        </p:nvPicPr>
        <p:blipFill rotWithShape="1">
          <a:blip r:embed="rId8" cstate="print">
            <a:extLst>
              <a:ext uri="{28A0092B-C50C-407E-A947-70E740481C1C}">
                <a14:useLocalDpi xmlns:a14="http://schemas.microsoft.com/office/drawing/2010/main" val="0"/>
              </a:ext>
            </a:extLst>
          </a:blip>
          <a:srcRect l="1385"/>
          <a:stretch/>
        </p:blipFill>
        <p:spPr>
          <a:xfrm>
            <a:off x="7110101" y="4329612"/>
            <a:ext cx="1169627" cy="1186044"/>
          </a:xfrm>
          <a:prstGeom prst="rect">
            <a:avLst/>
          </a:prstGeom>
        </p:spPr>
      </p:pic>
      <p:cxnSp>
        <p:nvCxnSpPr>
          <p:cNvPr id="32" name="直線コネクタ 31"/>
          <p:cNvCxnSpPr/>
          <p:nvPr/>
        </p:nvCxnSpPr>
        <p:spPr>
          <a:xfrm>
            <a:off x="289065" y="582967"/>
            <a:ext cx="9327871" cy="454"/>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711389" y="3787998"/>
            <a:ext cx="3905547" cy="215444"/>
          </a:xfrm>
          <a:prstGeom prst="rect">
            <a:avLst/>
          </a:prstGeom>
          <a:noFill/>
        </p:spPr>
        <p:txBody>
          <a:bodyPr wrap="square" rtlCol="0">
            <a:spAutoFit/>
          </a:bodyPr>
          <a:lstStyle/>
          <a:p>
            <a:pPr algn="ctr"/>
            <a:r>
              <a:rPr kumimoji="1" lang="ja-JP" altLang="en-US" sz="800" dirty="0" smtClean="0">
                <a:latin typeface="+mn-ea"/>
              </a:rPr>
              <a:t>サポーター事業実施当時の様子</a:t>
            </a:r>
            <a:endParaRPr kumimoji="1" lang="ja-JP" altLang="en-US" sz="800" dirty="0">
              <a:latin typeface="+mn-ea"/>
            </a:endParaRPr>
          </a:p>
        </p:txBody>
      </p:sp>
    </p:spTree>
    <p:extLst>
      <p:ext uri="{BB962C8B-B14F-4D97-AF65-F5344CB8AC3E}">
        <p14:creationId xmlns:p14="http://schemas.microsoft.com/office/powerpoint/2010/main" val="3819708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85058" y="762164"/>
            <a:ext cx="7530882" cy="369332"/>
          </a:xfrm>
          <a:prstGeom prst="rect">
            <a:avLst/>
          </a:prstGeom>
        </p:spPr>
        <p:txBody>
          <a:bodyPr wrap="square">
            <a:spAutoFit/>
          </a:bodyPr>
          <a:lstStyle/>
          <a:p>
            <a:r>
              <a:rPr kumimoji="1" lang="ja-JP" altLang="en-US" b="1" dirty="0">
                <a:solidFill>
                  <a:srgbClr val="327EC4"/>
                </a:solidFill>
              </a:rPr>
              <a:t> エリア（まち）のなかの「活動主体」としての商店街に</a:t>
            </a:r>
          </a:p>
        </p:txBody>
      </p:sp>
      <p:grpSp>
        <p:nvGrpSpPr>
          <p:cNvPr id="3" name="グループ化 2"/>
          <p:cNvGrpSpPr/>
          <p:nvPr/>
        </p:nvGrpSpPr>
        <p:grpSpPr>
          <a:xfrm>
            <a:off x="380999" y="1277451"/>
            <a:ext cx="5207951" cy="2472726"/>
            <a:chOff x="380999" y="1217163"/>
            <a:chExt cx="5207951" cy="2472726"/>
          </a:xfrm>
        </p:grpSpPr>
        <p:sp>
          <p:nvSpPr>
            <p:cNvPr id="29" name="角丸四角形 28"/>
            <p:cNvSpPr/>
            <p:nvPr/>
          </p:nvSpPr>
          <p:spPr>
            <a:xfrm>
              <a:off x="380999" y="121716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rPr>
                <a:t>サポーター事業を実施してみて</a:t>
              </a:r>
            </a:p>
          </p:txBody>
        </p:sp>
        <p:sp>
          <p:nvSpPr>
            <p:cNvPr id="35" name="テキスト ボックス 34"/>
            <p:cNvSpPr txBox="1"/>
            <p:nvPr/>
          </p:nvSpPr>
          <p:spPr>
            <a:xfrm>
              <a:off x="552514" y="1396954"/>
              <a:ext cx="5036436" cy="2292935"/>
            </a:xfrm>
            <a:prstGeom prst="rect">
              <a:avLst/>
            </a:prstGeom>
            <a:noFill/>
          </p:spPr>
          <p:txBody>
            <a:bodyPr wrap="square" rtlCol="0">
              <a:spAutoFit/>
            </a:bodyPr>
            <a:lstStyle/>
            <a:p>
              <a:endParaRPr kumimoji="1" lang="en-US" altLang="ja-JP" sz="800" dirty="0" smtClean="0"/>
            </a:p>
            <a:p>
              <a:r>
                <a:rPr kumimoji="1" lang="ja-JP" altLang="en-US" sz="950" dirty="0"/>
                <a:t>　</a:t>
              </a:r>
              <a:r>
                <a:rPr kumimoji="1" lang="ja-JP" altLang="en-US" sz="950" dirty="0" smtClean="0">
                  <a:latin typeface="+mn-ea"/>
                </a:rPr>
                <a:t>平成</a:t>
              </a:r>
              <a:r>
                <a:rPr kumimoji="1" lang="en-US" altLang="ja-JP" sz="950" dirty="0" smtClean="0">
                  <a:latin typeface="+mn-ea"/>
                </a:rPr>
                <a:t>29</a:t>
              </a:r>
              <a:r>
                <a:rPr kumimoji="1" lang="ja-JP" altLang="en-US" sz="950" dirty="0" smtClean="0">
                  <a:latin typeface="+mn-ea"/>
                </a:rPr>
                <a:t>年度</a:t>
              </a:r>
              <a:r>
                <a:rPr kumimoji="1" lang="ja-JP" altLang="en-US" sz="950" dirty="0">
                  <a:latin typeface="+mn-ea"/>
                </a:rPr>
                <a:t>に「商店街サポーター</a:t>
              </a:r>
              <a:r>
                <a:rPr kumimoji="1" lang="ja-JP" altLang="en-US" sz="950" dirty="0"/>
                <a:t>創出・活動支援事業」を活用して、大阪市阿倍野区の文の里商店街にて事業を実施</a:t>
              </a:r>
              <a:r>
                <a:rPr kumimoji="1" lang="ja-JP" altLang="en-US" sz="950" dirty="0" smtClean="0"/>
                <a:t>。地域に必要とされる、地域に開かれた商店街となれるよう、商店街</a:t>
              </a:r>
              <a:r>
                <a:rPr kumimoji="1" lang="ja-JP" altLang="en-US" sz="950" dirty="0"/>
                <a:t>（組合） </a:t>
              </a:r>
              <a:r>
                <a:rPr kumimoji="1" lang="en-US" altLang="ja-JP" sz="950" dirty="0"/>
                <a:t>+  </a:t>
              </a:r>
              <a:r>
                <a:rPr kumimoji="1" lang="ja-JP" altLang="en-US" sz="950" dirty="0"/>
                <a:t>地域（エリア）の個人店舗も巻き込んだ活動ができる事業</a:t>
              </a:r>
              <a:r>
                <a:rPr kumimoji="1" lang="ja-JP" altLang="en-US" sz="950" dirty="0" smtClean="0"/>
                <a:t>体制の構築をめざした</a:t>
              </a:r>
              <a:r>
                <a:rPr kumimoji="1" lang="ja-JP" altLang="en-US" sz="950" dirty="0"/>
                <a:t>。</a:t>
              </a:r>
            </a:p>
            <a:p>
              <a:r>
                <a:rPr kumimoji="1" lang="ja-JP" altLang="en-US" sz="600" dirty="0"/>
                <a:t>　</a:t>
              </a:r>
            </a:p>
            <a:p>
              <a:r>
                <a:rPr kumimoji="1" lang="ja-JP" altLang="en-US" sz="950" dirty="0"/>
                <a:t>　当事業の実施を通じて、商店街と昭和町で展開されている様々な活動との</a:t>
              </a:r>
              <a:r>
                <a:rPr kumimoji="1" lang="ja-JP" altLang="en-US" sz="950" dirty="0" smtClean="0"/>
                <a:t>接点を増加さ</a:t>
              </a:r>
              <a:r>
                <a:rPr kumimoji="1" lang="ja-JP" altLang="en-US" sz="950" dirty="0"/>
                <a:t>せ</a:t>
              </a:r>
              <a:r>
                <a:rPr kumimoji="1" lang="ja-JP" altLang="en-US" sz="950" dirty="0" smtClean="0"/>
                <a:t>た。その後、商店街を含めたエリアの活性化に取り組む組織として、商店街とその周辺の個店等で構成する、</a:t>
              </a:r>
              <a:r>
                <a:rPr kumimoji="1" lang="ja-JP" altLang="en-US" sz="950" dirty="0"/>
                <a:t>まちのファンクラブ「あいらぶ、昭和町。</a:t>
              </a:r>
              <a:r>
                <a:rPr kumimoji="1" lang="ja-JP" altLang="en-US" sz="950" dirty="0" smtClean="0"/>
                <a:t>」を立ち上げた。</a:t>
              </a:r>
              <a:endParaRPr kumimoji="1" lang="ja-JP" altLang="en-US" sz="950" dirty="0"/>
            </a:p>
            <a:p>
              <a:endParaRPr kumimoji="1" lang="ja-JP" altLang="en-US" sz="600" dirty="0"/>
            </a:p>
            <a:p>
              <a:r>
                <a:rPr kumimoji="1" lang="ja-JP" altLang="en-US" sz="950" dirty="0"/>
                <a:t>　また、</a:t>
              </a:r>
              <a:r>
                <a:rPr kumimoji="1" lang="ja-JP" altLang="en-US" sz="950" dirty="0" smtClean="0">
                  <a:latin typeface="+mn-ea"/>
                </a:rPr>
                <a:t>平成</a:t>
              </a:r>
              <a:r>
                <a:rPr kumimoji="1" lang="en-US" altLang="ja-JP" sz="950" dirty="0" smtClean="0">
                  <a:latin typeface="+mn-ea"/>
                </a:rPr>
                <a:t>30</a:t>
              </a:r>
              <a:r>
                <a:rPr kumimoji="1" lang="ja-JP" altLang="en-US" sz="950" dirty="0" smtClean="0">
                  <a:latin typeface="+mn-ea"/>
                </a:rPr>
                <a:t>年度</a:t>
              </a:r>
              <a:r>
                <a:rPr kumimoji="1" lang="ja-JP" altLang="en-US" sz="950" dirty="0">
                  <a:latin typeface="+mn-ea"/>
                </a:rPr>
                <a:t>には、大阪市阿倍野区のあべのベルタ商店街にて当事業を実施。住宅棟や事務所棟を併設する複合ビルとしての特徴を活かして身近な顧客を取り込むための事業を実施した。住宅や商店街等</a:t>
              </a:r>
              <a:r>
                <a:rPr kumimoji="1" lang="ja-JP" altLang="en-US" sz="950" dirty="0"/>
                <a:t>、複数の組織があり連携が困難であったが、定期的に情報を共有する場を設けることにより、組織を横断しての連携が取れつつある。</a:t>
              </a:r>
            </a:p>
            <a:p>
              <a:r>
                <a:rPr kumimoji="1" lang="ja-JP" altLang="en-US" sz="950" dirty="0"/>
                <a:t>（実施内容の詳細はプラン編事例</a:t>
              </a:r>
              <a:r>
                <a:rPr kumimoji="1" lang="ja-JP" altLang="en-US" sz="950" dirty="0" smtClean="0"/>
                <a:t>⑦を参照）</a:t>
              </a:r>
            </a:p>
            <a:p>
              <a:pPr marL="88900" indent="-88900"/>
              <a:r>
                <a:rPr kumimoji="1" lang="ja-JP" altLang="en-US" sz="900" dirty="0"/>
                <a:t>　</a:t>
              </a:r>
            </a:p>
          </p:txBody>
        </p:sp>
      </p:grpSp>
      <p:grpSp>
        <p:nvGrpSpPr>
          <p:cNvPr id="2" name="グループ化 1"/>
          <p:cNvGrpSpPr/>
          <p:nvPr/>
        </p:nvGrpSpPr>
        <p:grpSpPr>
          <a:xfrm>
            <a:off x="380999" y="4003442"/>
            <a:ext cx="6155399" cy="1412659"/>
            <a:chOff x="380999" y="3948368"/>
            <a:chExt cx="6155399" cy="1412659"/>
          </a:xfrm>
        </p:grpSpPr>
        <p:sp>
          <p:nvSpPr>
            <p:cNvPr id="30" name="角丸四角形 29"/>
            <p:cNvSpPr/>
            <p:nvPr/>
          </p:nvSpPr>
          <p:spPr>
            <a:xfrm>
              <a:off x="380999" y="3948368"/>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rPr>
                <a:t>サポーターからのメッセージ</a:t>
              </a:r>
            </a:p>
          </p:txBody>
        </p:sp>
        <p:sp>
          <p:nvSpPr>
            <p:cNvPr id="36" name="テキスト ボックス 35"/>
            <p:cNvSpPr txBox="1"/>
            <p:nvPr/>
          </p:nvSpPr>
          <p:spPr>
            <a:xfrm>
              <a:off x="552514" y="4122226"/>
              <a:ext cx="5983884" cy="1238801"/>
            </a:xfrm>
            <a:prstGeom prst="rect">
              <a:avLst/>
            </a:prstGeom>
            <a:noFill/>
          </p:spPr>
          <p:txBody>
            <a:bodyPr wrap="square" rtlCol="0">
              <a:spAutoFit/>
            </a:bodyPr>
            <a:lstStyle/>
            <a:p>
              <a:pPr>
                <a:buClr>
                  <a:schemeClr val="accent1"/>
                </a:buClr>
              </a:pPr>
              <a:endParaRPr kumimoji="1" lang="en-US" altLang="ja-JP" sz="800" dirty="0" smtClean="0">
                <a:latin typeface="+mn-ea"/>
              </a:endParaRPr>
            </a:p>
            <a:p>
              <a:pPr>
                <a:buClr>
                  <a:schemeClr val="accent1"/>
                </a:buClr>
              </a:pPr>
              <a:r>
                <a:rPr kumimoji="1" lang="ja-JP" altLang="en-US" sz="950" dirty="0">
                  <a:latin typeface="+mn-ea"/>
                </a:rPr>
                <a:t>　商店街は、商業の場所だけでなく、地域コミュニティの場・人通りの中心としても大切なものだと考えています。しかし商店街としては、高齢化等により、恒例イベントの継続だけでも精一杯の状態だと思います。</a:t>
              </a:r>
            </a:p>
            <a:p>
              <a:pPr>
                <a:buClr>
                  <a:schemeClr val="accent1"/>
                </a:buClr>
              </a:pPr>
              <a:r>
                <a:rPr kumimoji="1" lang="ja-JP" altLang="en-US" sz="950" dirty="0">
                  <a:latin typeface="+mn-ea"/>
                </a:rPr>
                <a:t>　商店街だけでできないことは、外部のサポーターや商店街内外の若手と協同</a:t>
              </a:r>
              <a:r>
                <a:rPr kumimoji="1" lang="ja-JP" altLang="en-US" sz="950" dirty="0" smtClean="0">
                  <a:latin typeface="+mn-ea"/>
                </a:rPr>
                <a:t>して取り組むことが重要と考えています。また、各個店においても、商店街</a:t>
              </a:r>
              <a:r>
                <a:rPr kumimoji="1" lang="ja-JP" altLang="en-US" sz="950" dirty="0">
                  <a:latin typeface="+mn-ea"/>
                </a:rPr>
                <a:t>や地域の活性化は他人事ではなく、自分事として、商店街を含む地域の価値向上に取り組んでいただきたいと思います。</a:t>
              </a:r>
            </a:p>
            <a:p>
              <a:pPr>
                <a:buClr>
                  <a:schemeClr val="accent1"/>
                </a:buClr>
              </a:pPr>
              <a:r>
                <a:rPr kumimoji="1" lang="ja-JP" altLang="en-US" sz="950" dirty="0">
                  <a:latin typeface="+mn-ea"/>
                </a:rPr>
                <a:t>　また、商店街という場所を活かして商いをしたい人もいますので、商店街がそういった方々が活躍できるようなフィールドになれば、地域にとっても</a:t>
              </a:r>
              <a:r>
                <a:rPr kumimoji="1" lang="ja-JP" altLang="en-US" sz="950" dirty="0" smtClean="0">
                  <a:latin typeface="+mn-ea"/>
                </a:rPr>
                <a:t>魅力的な</a:t>
              </a:r>
              <a:r>
                <a:rPr kumimoji="1" lang="ja-JP" altLang="en-US" sz="950" dirty="0">
                  <a:latin typeface="+mn-ea"/>
                </a:rPr>
                <a:t>コミュニティの場にもなると思います。</a:t>
              </a:r>
            </a:p>
          </p:txBody>
        </p:sp>
      </p:grpSp>
      <p:sp>
        <p:nvSpPr>
          <p:cNvPr id="37" name="角丸四角形 36"/>
          <p:cNvSpPr/>
          <p:nvPr/>
        </p:nvSpPr>
        <p:spPr>
          <a:xfrm>
            <a:off x="289065" y="5584247"/>
            <a:ext cx="9308771" cy="1065670"/>
          </a:xfrm>
          <a:prstGeom prst="roundRect">
            <a:avLst>
              <a:gd name="adj" fmla="val 7515"/>
            </a:avLst>
          </a:prstGeom>
          <a:ln>
            <a:solidFill>
              <a:srgbClr val="327EC4"/>
            </a:solidFill>
          </a:ln>
        </p:spPr>
        <p:style>
          <a:lnRef idx="2">
            <a:schemeClr val="accent1"/>
          </a:lnRef>
          <a:fillRef idx="1">
            <a:schemeClr val="lt1"/>
          </a:fillRef>
          <a:effectRef idx="0">
            <a:schemeClr val="accent1"/>
          </a:effectRef>
          <a:fontRef idx="minor">
            <a:schemeClr val="dk1"/>
          </a:fontRef>
        </p:style>
        <p:txBody>
          <a:bodyPr rtlCol="0" anchor="t"/>
          <a:lstStyle/>
          <a:p>
            <a:pPr>
              <a:spcAft>
                <a:spcPts val="600"/>
              </a:spcAft>
              <a:buClr>
                <a:schemeClr val="accent1"/>
              </a:buClr>
            </a:pPr>
            <a:r>
              <a:rPr kumimoji="1" lang="ja-JP" altLang="en-US" sz="1050" b="1" spc="300" dirty="0" smtClean="0">
                <a:solidFill>
                  <a:schemeClr val="tx1"/>
                </a:solidFill>
                <a:latin typeface="+mn-ea"/>
              </a:rPr>
              <a:t>　</a:t>
            </a:r>
            <a:r>
              <a:rPr kumimoji="1" lang="ja-JP" altLang="en-US" sz="1100" b="1" spc="300" dirty="0" smtClean="0">
                <a:solidFill>
                  <a:schemeClr val="tx1"/>
                </a:solidFill>
                <a:latin typeface="+mn-ea"/>
              </a:rPr>
              <a:t>団 体 概 要　　</a:t>
            </a:r>
            <a:endParaRPr kumimoji="1" lang="en-US" altLang="ja-JP" sz="1100" b="1" spc="300" dirty="0" smtClean="0">
              <a:solidFill>
                <a:schemeClr val="tx1"/>
              </a:solidFill>
              <a:latin typeface="游ゴシック 本文"/>
            </a:endParaRPr>
          </a:p>
          <a:p>
            <a:pPr lvl="0"/>
            <a:r>
              <a:rPr kumimoji="1" lang="ja-JP" altLang="en-US" sz="900" dirty="0" smtClean="0">
                <a:latin typeface="游ゴシック 本文"/>
              </a:rPr>
              <a:t>　</a:t>
            </a:r>
            <a:r>
              <a:rPr kumimoji="1" lang="ja-JP" altLang="en-US" sz="800" dirty="0">
                <a:latin typeface="+mn-ea"/>
              </a:rPr>
              <a:t>〒</a:t>
            </a:r>
            <a:r>
              <a:rPr kumimoji="1" lang="en-US" altLang="ja-JP" sz="800" dirty="0" smtClean="0">
                <a:latin typeface="+mn-ea"/>
              </a:rPr>
              <a:t>545-0021</a:t>
            </a:r>
          </a:p>
          <a:p>
            <a:pPr lvl="0"/>
            <a:r>
              <a:rPr kumimoji="1" lang="ja-JP" altLang="en-US" sz="900" dirty="0" smtClean="0">
                <a:latin typeface="+mn-ea"/>
              </a:rPr>
              <a:t>　大阪府大阪市阿倍野区阪南町</a:t>
            </a:r>
            <a:r>
              <a:rPr kumimoji="1" lang="en-US" altLang="ja-JP" sz="900" dirty="0" smtClean="0">
                <a:latin typeface="+mn-ea"/>
              </a:rPr>
              <a:t>1-50-3</a:t>
            </a:r>
            <a:endParaRPr kumimoji="1" lang="en-US" altLang="zh-CN" sz="900" dirty="0" smtClean="0">
              <a:latin typeface="+mn-ea"/>
            </a:endParaRPr>
          </a:p>
          <a:p>
            <a:pPr lvl="0"/>
            <a:r>
              <a:rPr kumimoji="1" lang="ja-JP" altLang="en-US" sz="900" dirty="0" smtClean="0">
                <a:latin typeface="+mn-ea"/>
              </a:rPr>
              <a:t>　代表：四井</a:t>
            </a:r>
            <a:r>
              <a:rPr kumimoji="1" lang="ja-JP" altLang="en-US" sz="900" dirty="0">
                <a:latin typeface="+mn-ea"/>
              </a:rPr>
              <a:t>　</a:t>
            </a:r>
            <a:r>
              <a:rPr kumimoji="1" lang="ja-JP" altLang="en-US" sz="900" dirty="0" smtClean="0">
                <a:latin typeface="+mn-ea"/>
              </a:rPr>
              <a:t>恵介</a:t>
            </a:r>
            <a:endParaRPr kumimoji="1" lang="en-US" altLang="zh-CN" sz="900" dirty="0">
              <a:latin typeface="+mn-ea"/>
            </a:endParaRPr>
          </a:p>
          <a:p>
            <a:r>
              <a:rPr kumimoji="1" lang="ja-JP" altLang="en-US" sz="900" dirty="0" smtClean="0">
                <a:latin typeface="+mn-ea"/>
              </a:rPr>
              <a:t>　</a:t>
            </a:r>
            <a:r>
              <a:rPr kumimoji="1" lang="en-US" altLang="ja-JP" sz="900" dirty="0" smtClean="0">
                <a:latin typeface="+mn-ea"/>
              </a:rPr>
              <a:t>TEL</a:t>
            </a:r>
            <a:r>
              <a:rPr kumimoji="1" lang="ja-JP" altLang="en-US" sz="900" dirty="0" smtClean="0">
                <a:latin typeface="+mn-ea"/>
              </a:rPr>
              <a:t>：</a:t>
            </a:r>
            <a:r>
              <a:rPr kumimoji="1" lang="en-US" altLang="ja-JP" sz="900" dirty="0" smtClean="0">
                <a:latin typeface="+mn-ea"/>
              </a:rPr>
              <a:t>06-6624-1127</a:t>
            </a:r>
          </a:p>
          <a:p>
            <a:r>
              <a:rPr kumimoji="1" lang="ja-JP" altLang="en-US" sz="900" dirty="0" smtClean="0">
                <a:latin typeface="+mn-ea"/>
              </a:rPr>
              <a:t>　</a:t>
            </a:r>
            <a:r>
              <a:rPr kumimoji="1" lang="en-US" altLang="ja-JP" sz="900" dirty="0" smtClean="0">
                <a:latin typeface="+mn-ea"/>
              </a:rPr>
              <a:t>URL</a:t>
            </a:r>
            <a:r>
              <a:rPr kumimoji="1" lang="ja-JP" altLang="en-US" sz="900" dirty="0" smtClean="0">
                <a:latin typeface="+mn-ea"/>
              </a:rPr>
              <a:t>：</a:t>
            </a:r>
            <a:r>
              <a:rPr kumimoji="1" lang="en-US" altLang="ja-JP" sz="900" dirty="0">
                <a:latin typeface="+mn-ea"/>
                <a:hlinkClick r:id="rId3"/>
              </a:rPr>
              <a:t>https://www.cr-assist.co.jp</a:t>
            </a:r>
            <a:r>
              <a:rPr kumimoji="1" lang="en-US" altLang="ja-JP" sz="900" dirty="0" smtClean="0">
                <a:latin typeface="+mn-ea"/>
                <a:hlinkClick r:id="rId3"/>
              </a:rPr>
              <a:t>/</a:t>
            </a:r>
            <a:endParaRPr kumimoji="1" lang="en-US" altLang="ja-JP" sz="900" dirty="0">
              <a:latin typeface="+mn-ea"/>
            </a:endParaRPr>
          </a:p>
        </p:txBody>
      </p:sp>
      <p:cxnSp>
        <p:nvCxnSpPr>
          <p:cNvPr id="42" name="直線コネクタ 41"/>
          <p:cNvCxnSpPr/>
          <p:nvPr/>
        </p:nvCxnSpPr>
        <p:spPr>
          <a:xfrm>
            <a:off x="388800" y="5843606"/>
            <a:ext cx="1294221" cy="0"/>
          </a:xfrm>
          <a:prstGeom prst="line">
            <a:avLst/>
          </a:prstGeom>
          <a:ln w="9525">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3511685" y="6021421"/>
            <a:ext cx="0" cy="576853"/>
          </a:xfrm>
          <a:prstGeom prst="line">
            <a:avLst/>
          </a:prstGeom>
          <a:ln w="12700">
            <a:solidFill>
              <a:srgbClr val="327EC4"/>
            </a:solidFill>
            <a:prstDash val="solid"/>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511685" y="5974057"/>
            <a:ext cx="5773462" cy="669414"/>
          </a:xfrm>
          <a:prstGeom prst="rect">
            <a:avLst/>
          </a:prstGeom>
          <a:noFill/>
        </p:spPr>
        <p:txBody>
          <a:bodyPr wrap="square" rtlCol="0">
            <a:spAutoFit/>
          </a:bodyPr>
          <a:lstStyle/>
          <a:p>
            <a:r>
              <a:rPr kumimoji="1" lang="ja-JP" altLang="en-US" sz="900" b="1" dirty="0" smtClean="0"/>
              <a:t>他の商店街支援実績</a:t>
            </a:r>
            <a:endParaRPr kumimoji="1" lang="en-US" altLang="ja-JP" sz="900" b="1" dirty="0" smtClean="0"/>
          </a:p>
          <a:p>
            <a:endParaRPr kumimoji="1" lang="en-US" altLang="ja-JP" sz="300" dirty="0" smtClean="0"/>
          </a:p>
          <a:p>
            <a:r>
              <a:rPr kumimoji="1" lang="ja-JP" altLang="en-US" sz="850" dirty="0"/>
              <a:t>平成</a:t>
            </a:r>
            <a:r>
              <a:rPr kumimoji="1" lang="en-US" altLang="ja-JP" sz="850" dirty="0"/>
              <a:t>25</a:t>
            </a:r>
            <a:r>
              <a:rPr kumimoji="1" lang="ja-JP" altLang="en-US" sz="850" dirty="0"/>
              <a:t>年度～ 「どっぷり、昭和町。」イベントにおける文の里商店街（大阪市）との</a:t>
            </a:r>
            <a:r>
              <a:rPr kumimoji="1" lang="ja-JP" altLang="en-US" sz="850" dirty="0" smtClean="0"/>
              <a:t>連携</a:t>
            </a:r>
            <a:endParaRPr kumimoji="1" lang="en-US" altLang="ja-JP" sz="850" dirty="0" smtClean="0"/>
          </a:p>
          <a:p>
            <a:r>
              <a:rPr kumimoji="1" lang="ja-JP" altLang="en-US" sz="850" dirty="0" smtClean="0"/>
              <a:t>平成</a:t>
            </a:r>
            <a:r>
              <a:rPr kumimoji="1" lang="en-US" altLang="ja-JP" sz="850" dirty="0" smtClean="0"/>
              <a:t>27</a:t>
            </a:r>
            <a:r>
              <a:rPr kumimoji="1" lang="ja-JP" altLang="en-US" sz="850" dirty="0" smtClean="0"/>
              <a:t>年度</a:t>
            </a:r>
            <a:r>
              <a:rPr kumimoji="1" lang="ja-JP" altLang="en-US" sz="850" dirty="0"/>
              <a:t>　「大阪市地域商業活性化推進事業」の</a:t>
            </a:r>
            <a:r>
              <a:rPr kumimoji="1" lang="ja-JP" altLang="en-US" sz="850" dirty="0" smtClean="0"/>
              <a:t>実施（</a:t>
            </a:r>
            <a:r>
              <a:rPr kumimoji="1" lang="ja-JP" altLang="en-US" sz="850" dirty="0"/>
              <a:t>平尾商店街等（大阪市）</a:t>
            </a:r>
            <a:r>
              <a:rPr kumimoji="1" lang="ja-JP" altLang="en-US" sz="850" dirty="0" smtClean="0"/>
              <a:t>）　他</a:t>
            </a:r>
            <a:endParaRPr kumimoji="1" lang="en-US" altLang="ja-JP" sz="850" dirty="0" smtClean="0"/>
          </a:p>
          <a:p>
            <a:endParaRPr kumimoji="1" lang="ja-JP" altLang="en-US" sz="850" dirty="0"/>
          </a:p>
        </p:txBody>
      </p:sp>
      <p:sp>
        <p:nvSpPr>
          <p:cNvPr id="46" name="テキスト ボックス 45"/>
          <p:cNvSpPr txBox="1"/>
          <p:nvPr/>
        </p:nvSpPr>
        <p:spPr>
          <a:xfrm>
            <a:off x="1798952" y="5604912"/>
            <a:ext cx="7736618" cy="353943"/>
          </a:xfrm>
          <a:prstGeom prst="rect">
            <a:avLst/>
          </a:prstGeom>
          <a:noFill/>
        </p:spPr>
        <p:txBody>
          <a:bodyPr wrap="square" rtlCol="0" anchor="ctr">
            <a:spAutoFit/>
          </a:bodyPr>
          <a:lstStyle/>
          <a:p>
            <a:r>
              <a:rPr kumimoji="1" lang="ja-JP" altLang="en-US" sz="850" spc="-20" dirty="0"/>
              <a:t>　大学・研究機関における研究補助を行うと同時に、“</a:t>
            </a:r>
            <a:r>
              <a:rPr kumimoji="1" lang="en-US" altLang="ja-JP" sz="850" spc="-20" dirty="0"/>
              <a:t>Community Based Research Office”</a:t>
            </a:r>
            <a:r>
              <a:rPr kumimoji="1" lang="ja-JP" altLang="en-US" sz="850" spc="-20" dirty="0"/>
              <a:t>をキーワードに、地域における問題解決のため、主要大学における</a:t>
            </a:r>
            <a:r>
              <a:rPr kumimoji="1" lang="ja-JP" altLang="en-US" sz="850" spc="-20" dirty="0" smtClean="0"/>
              <a:t>都市</a:t>
            </a:r>
            <a:endParaRPr kumimoji="1" lang="en-US" altLang="ja-JP" sz="850" spc="-20" dirty="0" smtClean="0"/>
          </a:p>
          <a:p>
            <a:r>
              <a:rPr kumimoji="1" lang="ja-JP" altLang="en-US" sz="850" spc="-20" dirty="0"/>
              <a:t>　</a:t>
            </a:r>
            <a:r>
              <a:rPr kumimoji="1" lang="ja-JP" altLang="en-US" sz="850" spc="-20" dirty="0" smtClean="0"/>
              <a:t>問題</a:t>
            </a:r>
            <a:r>
              <a:rPr kumimoji="1" lang="ja-JP" altLang="en-US" sz="850" spc="-20" dirty="0"/>
              <a:t>を扱う研究者とのつながりを利用し、特に若手研究者に協力を求めながら、国内外の最先端事例や最新の研究成果を応用したまちづくりを支援している。</a:t>
            </a:r>
          </a:p>
        </p:txBody>
      </p:sp>
      <p:sp>
        <p:nvSpPr>
          <p:cNvPr id="54" name="テキスト ボックス 53"/>
          <p:cNvSpPr txBox="1"/>
          <p:nvPr/>
        </p:nvSpPr>
        <p:spPr>
          <a:xfrm>
            <a:off x="8279728" y="5336678"/>
            <a:ext cx="1124125" cy="215444"/>
          </a:xfrm>
          <a:prstGeom prst="rect">
            <a:avLst/>
          </a:prstGeom>
          <a:noFill/>
        </p:spPr>
        <p:txBody>
          <a:bodyPr wrap="square" rtlCol="0">
            <a:spAutoFit/>
          </a:bodyPr>
          <a:lstStyle/>
          <a:p>
            <a:r>
              <a:rPr kumimoji="1" lang="ja-JP" altLang="en-US" sz="800" dirty="0">
                <a:latin typeface="+mn-ea"/>
              </a:rPr>
              <a:t>四井取締役</a:t>
            </a:r>
          </a:p>
        </p:txBody>
      </p:sp>
      <p:graphicFrame>
        <p:nvGraphicFramePr>
          <p:cNvPr id="26" name="表 25"/>
          <p:cNvGraphicFramePr>
            <a:graphicFrameLocks noGrp="1"/>
          </p:cNvGraphicFramePr>
          <p:nvPr>
            <p:extLst>
              <p:ext uri="{D42A27DB-BD31-4B8C-83A1-F6EECF244321}">
                <p14:modId xmlns:p14="http://schemas.microsoft.com/office/powerpoint/2010/main" val="2980529314"/>
              </p:ext>
            </p:extLst>
          </p:nvPr>
        </p:nvGraphicFramePr>
        <p:xfrm>
          <a:off x="5117528" y="89352"/>
          <a:ext cx="4500000" cy="45720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1563251247"/>
                    </a:ext>
                  </a:extLst>
                </a:gridCol>
                <a:gridCol w="1980000">
                  <a:extLst>
                    <a:ext uri="{9D8B030D-6E8A-4147-A177-3AD203B41FA5}">
                      <a16:colId xmlns:a16="http://schemas.microsoft.com/office/drawing/2014/main" val="2969485451"/>
                    </a:ext>
                  </a:extLst>
                </a:gridCol>
              </a:tblGrid>
              <a:tr h="370840">
                <a:tc>
                  <a:txBody>
                    <a:bodyPr/>
                    <a:lstStyle/>
                    <a:p>
                      <a:r>
                        <a:rPr kumimoji="1" lang="ja-JP" altLang="en-US" sz="800" b="0" dirty="0" smtClean="0">
                          <a:solidFill>
                            <a:schemeClr val="tx1"/>
                          </a:solidFill>
                          <a:latin typeface="+mn-ea"/>
                          <a:ea typeface="+mn-ea"/>
                        </a:rPr>
                        <a:t>Ｈ</a:t>
                      </a:r>
                      <a:r>
                        <a:rPr kumimoji="1" lang="en-US" altLang="ja-JP" sz="800" b="0" dirty="0" smtClean="0">
                          <a:solidFill>
                            <a:schemeClr val="tx1"/>
                          </a:solidFill>
                          <a:latin typeface="+mn-ea"/>
                          <a:ea typeface="+mn-ea"/>
                        </a:rPr>
                        <a:t>29</a:t>
                      </a:r>
                      <a:r>
                        <a:rPr kumimoji="1" lang="ja-JP" altLang="en-US" sz="800" b="0" dirty="0" smtClean="0">
                          <a:solidFill>
                            <a:schemeClr val="tx1"/>
                          </a:solidFill>
                          <a:latin typeface="+mn-ea"/>
                          <a:ea typeface="+mn-ea"/>
                        </a:rPr>
                        <a:t>年度実施（文の里商店街）　</a:t>
                      </a:r>
                    </a:p>
                    <a:p>
                      <a:r>
                        <a:rPr kumimoji="1" lang="ja-JP" altLang="en-US" sz="800" b="0" dirty="0" smtClean="0">
                          <a:solidFill>
                            <a:schemeClr val="tx1"/>
                          </a:solidFill>
                          <a:latin typeface="+mn-ea"/>
                          <a:ea typeface="+mn-ea"/>
                        </a:rPr>
                        <a:t>　テーマ：地域コミュニティの担い手としての</a:t>
                      </a:r>
                      <a:endParaRPr kumimoji="1" lang="en-US" altLang="ja-JP" sz="800" b="0" dirty="0" smtClean="0">
                        <a:solidFill>
                          <a:schemeClr val="tx1"/>
                        </a:solidFill>
                        <a:latin typeface="+mn-ea"/>
                        <a:ea typeface="+mn-ea"/>
                      </a:endParaRPr>
                    </a:p>
                    <a:p>
                      <a:r>
                        <a:rPr kumimoji="1" lang="ja-JP" altLang="en-US" sz="800" b="0" dirty="0" smtClean="0">
                          <a:solidFill>
                            <a:schemeClr val="tx1"/>
                          </a:solidFill>
                          <a:latin typeface="+mn-ea"/>
                          <a:ea typeface="+mn-ea"/>
                        </a:rPr>
                        <a:t>　　　　　機能強化</a:t>
                      </a:r>
                      <a:endParaRPr kumimoji="1" lang="ja-JP" altLang="en-US" sz="1100" b="0" dirty="0" smtClean="0">
                        <a:solidFill>
                          <a:schemeClr val="tx1"/>
                        </a:solidFill>
                        <a:latin typeface="+mn-ea"/>
                        <a:ea typeface="+mn-ea"/>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n-ea"/>
                          <a:ea typeface="+mn-ea"/>
                          <a:cs typeface="+mn-cs"/>
                        </a:rPr>
                        <a:t>Ｈ</a:t>
                      </a:r>
                      <a:r>
                        <a:rPr kumimoji="1" lang="en-US" altLang="ja-JP" sz="800" b="0" i="0" u="none" strike="noStrike" kern="1200" cap="none" spc="0" normalizeH="0" baseline="0" noProof="0" dirty="0" smtClean="0">
                          <a:ln>
                            <a:noFill/>
                          </a:ln>
                          <a:solidFill>
                            <a:prstClr val="black"/>
                          </a:solidFill>
                          <a:effectLst/>
                          <a:uLnTx/>
                          <a:uFillTx/>
                          <a:latin typeface="+mn-ea"/>
                          <a:ea typeface="+mn-ea"/>
                          <a:cs typeface="+mn-cs"/>
                        </a:rPr>
                        <a:t>30</a:t>
                      </a:r>
                      <a:r>
                        <a:rPr kumimoji="1" lang="ja-JP" altLang="en-US" sz="800" b="0" i="0" u="none" strike="noStrike" kern="1200" cap="none" spc="0" normalizeH="0" baseline="0" noProof="0" dirty="0" smtClean="0">
                          <a:ln>
                            <a:noFill/>
                          </a:ln>
                          <a:solidFill>
                            <a:prstClr val="black"/>
                          </a:solidFill>
                          <a:effectLst/>
                          <a:uLnTx/>
                          <a:uFillTx/>
                          <a:latin typeface="+mn-ea"/>
                          <a:ea typeface="+mn-ea"/>
                          <a:cs typeface="+mn-cs"/>
                        </a:rPr>
                        <a:t>年度実施（あべのベルタ商店街）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n-ea"/>
                          <a:ea typeface="+mn-ea"/>
                          <a:cs typeface="+mn-cs"/>
                        </a:rPr>
                        <a:t>　テーマ：恒常的な賑わいの創出</a:t>
                      </a:r>
                      <a:endParaRPr kumimoji="1" lang="ja-JP" altLang="en-US" sz="1100" b="0" i="0" u="none" strike="noStrike" kern="1200" cap="none" spc="0" normalizeH="0" baseline="0" noProof="0" dirty="0" smtClean="0">
                        <a:ln>
                          <a:noFill/>
                        </a:ln>
                        <a:solidFill>
                          <a:prstClr val="black"/>
                        </a:solidFill>
                        <a:effectLst/>
                        <a:uLnTx/>
                        <a:uFillTx/>
                        <a:latin typeface="+mn-ea"/>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7299" y="710222"/>
            <a:ext cx="1118586" cy="158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descr="http://osekkai.wpblog.jp/wp-content/uploads/2016/06/IMG_0334.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7733531" y="759244"/>
            <a:ext cx="1864306" cy="1547086"/>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a:extLst>
              <a:ext uri="{FF2B5EF4-FFF2-40B4-BE49-F238E27FC236}">
                <a16:creationId xmlns:a16="http://schemas.microsoft.com/office/drawing/2014/main" id="{B510E15E-D9CD-4141-A0F6-69D7DD8C58F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3207"/>
          <a:stretch/>
        </p:blipFill>
        <p:spPr>
          <a:xfrm>
            <a:off x="6177535" y="2371987"/>
            <a:ext cx="2656392" cy="1537591"/>
          </a:xfrm>
          <a:prstGeom prst="rect">
            <a:avLst/>
          </a:prstGeom>
        </p:spPr>
      </p:pic>
      <p:pic>
        <p:nvPicPr>
          <p:cNvPr id="32" name="図 31"/>
          <p:cNvPicPr>
            <a:picLocks noChangeAspect="1"/>
          </p:cNvPicPr>
          <p:nvPr/>
        </p:nvPicPr>
        <p:blipFill rotWithShape="1">
          <a:blip r:embed="rId8">
            <a:extLst>
              <a:ext uri="{28A0092B-C50C-407E-A947-70E740481C1C}">
                <a14:useLocalDpi xmlns:a14="http://schemas.microsoft.com/office/drawing/2010/main" val="0"/>
              </a:ext>
            </a:extLst>
          </a:blip>
          <a:srcRect l="41255" t="12727" r="1037" b="28175"/>
          <a:stretch/>
        </p:blipFill>
        <p:spPr>
          <a:xfrm>
            <a:off x="7112674" y="4301410"/>
            <a:ext cx="1167054" cy="1195120"/>
          </a:xfrm>
          <a:prstGeom prst="rect">
            <a:avLst/>
          </a:prstGeom>
        </p:spPr>
      </p:pic>
      <p:graphicFrame>
        <p:nvGraphicFramePr>
          <p:cNvPr id="33" name="表 32"/>
          <p:cNvGraphicFramePr>
            <a:graphicFrameLocks noGrp="1"/>
          </p:cNvGraphicFramePr>
          <p:nvPr>
            <p:extLst>
              <p:ext uri="{D42A27DB-BD31-4B8C-83A1-F6EECF244321}">
                <p14:modId xmlns:p14="http://schemas.microsoft.com/office/powerpoint/2010/main" val="4202337649"/>
              </p:ext>
            </p:extLst>
          </p:nvPr>
        </p:nvGraphicFramePr>
        <p:xfrm>
          <a:off x="185058" y="84876"/>
          <a:ext cx="3939549" cy="427186"/>
        </p:xfrm>
        <a:graphic>
          <a:graphicData uri="http://schemas.openxmlformats.org/drawingml/2006/table">
            <a:tbl>
              <a:tblPr firstRow="1" bandRow="1">
                <a:tableStyleId>{5C22544A-7EE6-4342-B048-85BDC9FD1C3A}</a:tableStyleId>
              </a:tblPr>
              <a:tblGrid>
                <a:gridCol w="633600">
                  <a:extLst>
                    <a:ext uri="{9D8B030D-6E8A-4147-A177-3AD203B41FA5}">
                      <a16:colId xmlns:a16="http://schemas.microsoft.com/office/drawing/2014/main" val="1130189685"/>
                    </a:ext>
                  </a:extLst>
                </a:gridCol>
                <a:gridCol w="3305949">
                  <a:extLst>
                    <a:ext uri="{9D8B030D-6E8A-4147-A177-3AD203B41FA5}">
                      <a16:colId xmlns:a16="http://schemas.microsoft.com/office/drawing/2014/main" val="1699355732"/>
                    </a:ext>
                  </a:extLst>
                </a:gridCol>
              </a:tblGrid>
              <a:tr h="427186">
                <a:tc>
                  <a:txBody>
                    <a:bodyPr/>
                    <a:lstStyle/>
                    <a:p>
                      <a:pPr algn="r"/>
                      <a:r>
                        <a:rPr kumimoji="1" lang="ja-JP" altLang="en-US" sz="1050" b="1" dirty="0" smtClean="0">
                          <a:solidFill>
                            <a:schemeClr val="tx1"/>
                          </a:solidFill>
                          <a:latin typeface="+mn-ea"/>
                          <a:ea typeface="+mn-ea"/>
                        </a:rPr>
                        <a:t>事例③</a:t>
                      </a:r>
                      <a:endParaRPr kumimoji="1" lang="ja-JP" altLang="en-US" sz="1050" b="1" dirty="0">
                        <a:solidFill>
                          <a:schemeClr val="tx1"/>
                        </a:solidFill>
                        <a:latin typeface="+mn-ea"/>
                        <a:ea typeface="+mn-e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600" b="1" dirty="0" smtClean="0">
                          <a:solidFill>
                            <a:schemeClr val="tx1"/>
                          </a:solidFill>
                        </a:rPr>
                        <a:t>有限会社</a:t>
                      </a:r>
                      <a:r>
                        <a:rPr kumimoji="1" lang="en-US" altLang="ja-JP" sz="1600" b="1" dirty="0" smtClean="0">
                          <a:solidFill>
                            <a:schemeClr val="tx1"/>
                          </a:solidFill>
                        </a:rPr>
                        <a:t>CR-ASSIST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cxnSp>
        <p:nvCxnSpPr>
          <p:cNvPr id="22" name="直線コネクタ 21"/>
          <p:cNvCxnSpPr/>
          <p:nvPr/>
        </p:nvCxnSpPr>
        <p:spPr>
          <a:xfrm>
            <a:off x="289065" y="582967"/>
            <a:ext cx="9327871" cy="454"/>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177534" y="3911717"/>
            <a:ext cx="3420301" cy="215444"/>
          </a:xfrm>
          <a:prstGeom prst="rect">
            <a:avLst/>
          </a:prstGeom>
          <a:noFill/>
        </p:spPr>
        <p:txBody>
          <a:bodyPr wrap="square" rtlCol="0">
            <a:spAutoFit/>
          </a:bodyPr>
          <a:lstStyle/>
          <a:p>
            <a:pPr algn="ctr"/>
            <a:r>
              <a:rPr kumimoji="1" lang="ja-JP" altLang="en-US" sz="800" dirty="0" smtClean="0">
                <a:latin typeface="+mn-ea"/>
              </a:rPr>
              <a:t>サポーター事業実施当時の様子</a:t>
            </a:r>
            <a:endParaRPr kumimoji="1" lang="ja-JP" altLang="en-US" sz="800" dirty="0">
              <a:latin typeface="+mn-ea"/>
            </a:endParaRPr>
          </a:p>
        </p:txBody>
      </p:sp>
    </p:spTree>
    <p:extLst>
      <p:ext uri="{BB962C8B-B14F-4D97-AF65-F5344CB8AC3E}">
        <p14:creationId xmlns:p14="http://schemas.microsoft.com/office/powerpoint/2010/main" val="1152817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3421</TotalTime>
  <Words>404</Words>
  <Application>Microsoft Office PowerPoint</Application>
  <PresentationFormat>A4 210 x 297 mm</PresentationFormat>
  <Paragraphs>127</Paragraphs>
  <Slides>4</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等线</vt:lpstr>
      <vt:lpstr>游ゴシック</vt:lpstr>
      <vt:lpstr>游ゴシック Light</vt:lpstr>
      <vt:lpstr>游ゴシック 本文</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中谷　昌功</dc:creator>
  <cp:lastModifiedBy>田中　果織</cp:lastModifiedBy>
  <cp:revision>293</cp:revision>
  <cp:lastPrinted>2019-11-07T05:02:23Z</cp:lastPrinted>
  <dcterms:created xsi:type="dcterms:W3CDTF">2019-09-02T10:09:48Z</dcterms:created>
  <dcterms:modified xsi:type="dcterms:W3CDTF">2019-11-22T05:30:11Z</dcterms:modified>
</cp:coreProperties>
</file>