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4"/>
  </p:notesMasterIdLst>
  <p:handoutMasterIdLst>
    <p:handoutMasterId r:id="rId15"/>
  </p:handoutMasterIdLst>
  <p:sldIdLst>
    <p:sldId id="268" r:id="rId2"/>
    <p:sldId id="256" r:id="rId3"/>
    <p:sldId id="259" r:id="rId4"/>
    <p:sldId id="261" r:id="rId5"/>
    <p:sldId id="263" r:id="rId6"/>
    <p:sldId id="264" r:id="rId7"/>
    <p:sldId id="270" r:id="rId8"/>
    <p:sldId id="265" r:id="rId9"/>
    <p:sldId id="269" r:id="rId10"/>
    <p:sldId id="271" r:id="rId11"/>
    <p:sldId id="266" r:id="rId12"/>
    <p:sldId id="267" r:id="rId13"/>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66FF"/>
    <a:srgbClr val="CC6600"/>
    <a:srgbClr val="3399FF"/>
    <a:srgbClr val="996600"/>
    <a:srgbClr val="FFFFCC"/>
    <a:srgbClr val="0000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126" y="1602"/>
      </p:cViewPr>
      <p:guideLst>
        <p:guide orient="horz" pos="2160"/>
        <p:guide pos="2880"/>
      </p:guideLst>
    </p:cSldViewPr>
  </p:slideViewPr>
  <p:notesTextViewPr>
    <p:cViewPr>
      <p:scale>
        <a:sx n="100" d="100"/>
        <a:sy n="100" d="100"/>
      </p:scale>
      <p:origin x="0" y="0"/>
    </p:cViewPr>
  </p:notesTextViewPr>
  <p:notesViewPr>
    <p:cSldViewPr>
      <p:cViewPr varScale="1">
        <p:scale>
          <a:sx n="88" d="100"/>
          <a:sy n="88" d="100"/>
        </p:scale>
        <p:origin x="-3822" y="-108"/>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49787" cy="496966"/>
          </a:xfrm>
          <a:prstGeom prst="rect">
            <a:avLst/>
          </a:prstGeom>
        </p:spPr>
        <p:txBody>
          <a:bodyPr vert="horz" lIns="92217" tIns="46109" rIns="92217" bIns="46109"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5838" y="0"/>
            <a:ext cx="2949787" cy="496966"/>
          </a:xfrm>
          <a:prstGeom prst="rect">
            <a:avLst/>
          </a:prstGeom>
        </p:spPr>
        <p:txBody>
          <a:bodyPr vert="horz" lIns="92217" tIns="46109" rIns="92217" bIns="46109" rtlCol="0"/>
          <a:lstStyle>
            <a:lvl1pPr algn="r">
              <a:defRPr sz="1200"/>
            </a:lvl1pPr>
          </a:lstStyle>
          <a:p>
            <a:fld id="{0CC26E6C-EF8B-4F9D-AC44-272B4704962F}" type="datetimeFigureOut">
              <a:rPr kumimoji="1" lang="ja-JP" altLang="en-US" smtClean="0"/>
              <a:pPr/>
              <a:t>2015/9/14</a:t>
            </a:fld>
            <a:endParaRPr kumimoji="1" lang="ja-JP" altLang="en-US"/>
          </a:p>
        </p:txBody>
      </p:sp>
      <p:sp>
        <p:nvSpPr>
          <p:cNvPr id="4" name="フッター プレースホルダ 3"/>
          <p:cNvSpPr>
            <a:spLocks noGrp="1"/>
          </p:cNvSpPr>
          <p:nvPr>
            <p:ph type="ftr" sz="quarter" idx="2"/>
          </p:nvPr>
        </p:nvSpPr>
        <p:spPr>
          <a:xfrm>
            <a:off x="1" y="9440647"/>
            <a:ext cx="2949787" cy="496966"/>
          </a:xfrm>
          <a:prstGeom prst="rect">
            <a:avLst/>
          </a:prstGeom>
        </p:spPr>
        <p:txBody>
          <a:bodyPr vert="horz" lIns="92217" tIns="46109" rIns="92217" bIns="46109"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5838" y="9440647"/>
            <a:ext cx="2949787" cy="496966"/>
          </a:xfrm>
          <a:prstGeom prst="rect">
            <a:avLst/>
          </a:prstGeom>
        </p:spPr>
        <p:txBody>
          <a:bodyPr vert="horz" lIns="92217" tIns="46109" rIns="92217" bIns="46109" rtlCol="0" anchor="b"/>
          <a:lstStyle>
            <a:lvl1pPr algn="r">
              <a:defRPr sz="1200"/>
            </a:lvl1pPr>
          </a:lstStyle>
          <a:p>
            <a:fld id="{1D9F2302-9248-4BC0-A9C8-DA135AFBE1EB}" type="slidenum">
              <a:rPr kumimoji="1" lang="ja-JP" altLang="en-US" smtClean="0"/>
              <a:pPr/>
              <a:t>‹#›</a:t>
            </a:fld>
            <a:endParaRPr kumimoji="1" lang="ja-JP" altLang="en-US"/>
          </a:p>
        </p:txBody>
      </p:sp>
    </p:spTree>
    <p:extLst>
      <p:ext uri="{BB962C8B-B14F-4D97-AF65-F5344CB8AC3E}">
        <p14:creationId xmlns:p14="http://schemas.microsoft.com/office/powerpoint/2010/main" val="41296141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1" y="0"/>
            <a:ext cx="2949787" cy="496966"/>
          </a:xfrm>
          <a:prstGeom prst="rect">
            <a:avLst/>
          </a:prstGeom>
          <a:noFill/>
          <a:ln w="9525">
            <a:noFill/>
            <a:miter lim="800000"/>
            <a:headEnd/>
            <a:tailEnd/>
          </a:ln>
          <a:effectLst/>
        </p:spPr>
        <p:txBody>
          <a:bodyPr vert="horz" wrap="square" lIns="92217" tIns="46109" rIns="92217" bIns="46109" numCol="1" anchor="t" anchorCtr="0" compatLnSpc="1">
            <a:prstTxWarp prst="textNoShape">
              <a:avLst/>
            </a:prstTxWarp>
          </a:bodyPr>
          <a:lstStyle>
            <a:lvl1pPr>
              <a:defRPr sz="1200">
                <a:ea typeface="ＭＳ Ｐゴシック" charset="-128"/>
              </a:defRPr>
            </a:lvl1pPr>
          </a:lstStyle>
          <a:p>
            <a:pPr>
              <a:defRPr/>
            </a:pPr>
            <a:endParaRPr lang="en-US" altLang="ja-JP"/>
          </a:p>
        </p:txBody>
      </p:sp>
      <p:sp>
        <p:nvSpPr>
          <p:cNvPr id="45059" name="Rectangle 3"/>
          <p:cNvSpPr>
            <a:spLocks noGrp="1" noChangeArrowheads="1"/>
          </p:cNvSpPr>
          <p:nvPr>
            <p:ph type="dt" idx="1"/>
          </p:nvPr>
        </p:nvSpPr>
        <p:spPr bwMode="auto">
          <a:xfrm>
            <a:off x="3855838" y="0"/>
            <a:ext cx="2949787" cy="496966"/>
          </a:xfrm>
          <a:prstGeom prst="rect">
            <a:avLst/>
          </a:prstGeom>
          <a:noFill/>
          <a:ln w="9525">
            <a:noFill/>
            <a:miter lim="800000"/>
            <a:headEnd/>
            <a:tailEnd/>
          </a:ln>
          <a:effectLst/>
        </p:spPr>
        <p:txBody>
          <a:bodyPr vert="horz" wrap="square" lIns="92217" tIns="46109" rIns="92217" bIns="46109" numCol="1" anchor="t" anchorCtr="0" compatLnSpc="1">
            <a:prstTxWarp prst="textNoShape">
              <a:avLst/>
            </a:prstTxWarp>
          </a:bodyPr>
          <a:lstStyle>
            <a:lvl1pPr algn="r">
              <a:defRPr sz="1200">
                <a:ea typeface="ＭＳ Ｐゴシック" charset="-128"/>
              </a:defRPr>
            </a:lvl1pPr>
          </a:lstStyle>
          <a:p>
            <a:pPr>
              <a:defRPr/>
            </a:pPr>
            <a:endParaRPr lang="en-US" altLang="ja-JP"/>
          </a:p>
        </p:txBody>
      </p:sp>
      <p:sp>
        <p:nvSpPr>
          <p:cNvPr id="11268" name="Rectangle 4"/>
          <p:cNvSpPr>
            <a:spLocks noGrp="1" noRot="1" noChangeAspect="1" noChangeArrowheads="1" noTextEdit="1"/>
          </p:cNvSpPr>
          <p:nvPr>
            <p:ph type="sldImg" idx="2"/>
          </p:nvPr>
        </p:nvSpPr>
        <p:spPr bwMode="auto">
          <a:xfrm>
            <a:off x="917575" y="744538"/>
            <a:ext cx="4972050" cy="3729037"/>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0721" y="4721186"/>
            <a:ext cx="5445760" cy="4472703"/>
          </a:xfrm>
          <a:prstGeom prst="rect">
            <a:avLst/>
          </a:prstGeom>
          <a:noFill/>
          <a:ln w="9525">
            <a:noFill/>
            <a:miter lim="800000"/>
            <a:headEnd/>
            <a:tailEnd/>
          </a:ln>
          <a:effectLst/>
        </p:spPr>
        <p:txBody>
          <a:bodyPr vert="horz" wrap="square" lIns="92217" tIns="46109" rIns="92217" bIns="46109"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5062" name="Rectangle 6"/>
          <p:cNvSpPr>
            <a:spLocks noGrp="1" noChangeArrowheads="1"/>
          </p:cNvSpPr>
          <p:nvPr>
            <p:ph type="ftr" sz="quarter" idx="4"/>
          </p:nvPr>
        </p:nvSpPr>
        <p:spPr bwMode="auto">
          <a:xfrm>
            <a:off x="1" y="9440647"/>
            <a:ext cx="2949787" cy="496966"/>
          </a:xfrm>
          <a:prstGeom prst="rect">
            <a:avLst/>
          </a:prstGeom>
          <a:noFill/>
          <a:ln w="9525">
            <a:noFill/>
            <a:miter lim="800000"/>
            <a:headEnd/>
            <a:tailEnd/>
          </a:ln>
          <a:effectLst/>
        </p:spPr>
        <p:txBody>
          <a:bodyPr vert="horz" wrap="square" lIns="92217" tIns="46109" rIns="92217" bIns="46109" numCol="1" anchor="b" anchorCtr="0" compatLnSpc="1">
            <a:prstTxWarp prst="textNoShape">
              <a:avLst/>
            </a:prstTxWarp>
          </a:bodyPr>
          <a:lstStyle>
            <a:lvl1pPr>
              <a:defRPr sz="1200">
                <a:ea typeface="ＭＳ Ｐゴシック" charset="-128"/>
              </a:defRPr>
            </a:lvl1pPr>
          </a:lstStyle>
          <a:p>
            <a:pPr>
              <a:defRPr/>
            </a:pPr>
            <a:endParaRPr lang="en-US" altLang="ja-JP"/>
          </a:p>
        </p:txBody>
      </p:sp>
      <p:sp>
        <p:nvSpPr>
          <p:cNvPr id="45063" name="Rectangle 7"/>
          <p:cNvSpPr>
            <a:spLocks noGrp="1" noChangeArrowheads="1"/>
          </p:cNvSpPr>
          <p:nvPr>
            <p:ph type="sldNum" sz="quarter" idx="5"/>
          </p:nvPr>
        </p:nvSpPr>
        <p:spPr bwMode="auto">
          <a:xfrm>
            <a:off x="3855838" y="9440647"/>
            <a:ext cx="2949787" cy="496966"/>
          </a:xfrm>
          <a:prstGeom prst="rect">
            <a:avLst/>
          </a:prstGeom>
          <a:noFill/>
          <a:ln w="9525">
            <a:noFill/>
            <a:miter lim="800000"/>
            <a:headEnd/>
            <a:tailEnd/>
          </a:ln>
          <a:effectLst/>
        </p:spPr>
        <p:txBody>
          <a:bodyPr vert="horz" wrap="square" lIns="92217" tIns="46109" rIns="92217" bIns="46109" numCol="1" anchor="b" anchorCtr="0" compatLnSpc="1">
            <a:prstTxWarp prst="textNoShape">
              <a:avLst/>
            </a:prstTxWarp>
          </a:bodyPr>
          <a:lstStyle>
            <a:lvl1pPr algn="r">
              <a:defRPr sz="1200">
                <a:ea typeface="ＭＳ Ｐゴシック" charset="-128"/>
              </a:defRPr>
            </a:lvl1pPr>
          </a:lstStyle>
          <a:p>
            <a:pPr>
              <a:defRPr/>
            </a:pPr>
            <a:fld id="{69F9AEF1-5F0D-45E3-8CEC-419D78CD77B6}" type="slidenum">
              <a:rPr lang="en-US" altLang="ja-JP"/>
              <a:pPr>
                <a:defRPr/>
              </a:pPr>
              <a:t>‹#›</a:t>
            </a:fld>
            <a:endParaRPr lang="en-US" altLang="ja-JP"/>
          </a:p>
        </p:txBody>
      </p:sp>
    </p:spTree>
    <p:extLst>
      <p:ext uri="{BB962C8B-B14F-4D97-AF65-F5344CB8AC3E}">
        <p14:creationId xmlns:p14="http://schemas.microsoft.com/office/powerpoint/2010/main" val="24141928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E69CE208-1D71-477E-A2CB-0EF49CED9E9F}" type="slidenum">
              <a:rPr lang="en-US" altLang="ja-JP" smtClean="0">
                <a:ea typeface="ＭＳ Ｐゴシック" pitchFamily="50" charset="-128"/>
              </a:rPr>
              <a:pPr/>
              <a:t>2</a:t>
            </a:fld>
            <a:endParaRPr lang="en-US" altLang="ja-JP" smtClean="0">
              <a:ea typeface="ＭＳ Ｐゴシック" pitchFamily="50" charset="-128"/>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 1"/>
          <p:cNvSpPr>
            <a:spLocks noGrp="1" noRot="1" noChangeAspect="1" noTextEdit="1"/>
          </p:cNvSpPr>
          <p:nvPr>
            <p:ph type="sldImg"/>
          </p:nvPr>
        </p:nvSpPr>
        <p:spPr>
          <a:ln/>
        </p:spPr>
      </p:sp>
      <p:sp>
        <p:nvSpPr>
          <p:cNvPr id="13315" name="ノート プレースホルダ 2"/>
          <p:cNvSpPr>
            <a:spLocks noGrp="1"/>
          </p:cNvSpPr>
          <p:nvPr>
            <p:ph type="body" idx="1"/>
          </p:nvPr>
        </p:nvSpPr>
        <p:spPr>
          <a:xfrm>
            <a:off x="680721" y="4721186"/>
            <a:ext cx="5795575" cy="4631455"/>
          </a:xfrm>
          <a:noFill/>
          <a:ln/>
        </p:spPr>
        <p:txBody>
          <a:bodyPr/>
          <a:lstStyle/>
          <a:p>
            <a:pPr eaLnBrk="1" hangingPunct="1"/>
            <a:endParaRPr lang="ja-JP" altLang="en-US" sz="1400"/>
          </a:p>
        </p:txBody>
      </p:sp>
      <p:sp>
        <p:nvSpPr>
          <p:cNvPr id="13316" name="スライド番号プレースホルダ 3"/>
          <p:cNvSpPr>
            <a:spLocks noGrp="1"/>
          </p:cNvSpPr>
          <p:nvPr>
            <p:ph type="sldNum" sz="quarter" idx="5"/>
          </p:nvPr>
        </p:nvSpPr>
        <p:spPr>
          <a:noFill/>
        </p:spPr>
        <p:txBody>
          <a:bodyPr/>
          <a:lstStyle/>
          <a:p>
            <a:fld id="{AF4207D0-9D26-45FB-BEA5-257CABEBFF35}" type="slidenum">
              <a:rPr lang="en-US" altLang="ja-JP" smtClean="0">
                <a:ea typeface="ＭＳ Ｐゴシック" pitchFamily="50" charset="-128"/>
              </a:rPr>
              <a:pPr/>
              <a:t>3</a:t>
            </a:fld>
            <a:endParaRPr lang="en-US" altLang="ja-JP" smtClean="0">
              <a:ea typeface="ＭＳ Ｐゴシック" pitchFamily="5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 1"/>
          <p:cNvSpPr>
            <a:spLocks noGrp="1" noRot="1" noChangeAspect="1" noTextEdit="1"/>
          </p:cNvSpPr>
          <p:nvPr>
            <p:ph type="sldImg"/>
          </p:nvPr>
        </p:nvSpPr>
        <p:spPr>
          <a:ln/>
        </p:spPr>
      </p:sp>
      <p:sp>
        <p:nvSpPr>
          <p:cNvPr id="14339" name="ノート プレースホルダ 2"/>
          <p:cNvSpPr>
            <a:spLocks noGrp="1"/>
          </p:cNvSpPr>
          <p:nvPr>
            <p:ph type="body" idx="1"/>
          </p:nvPr>
        </p:nvSpPr>
        <p:spPr>
          <a:noFill/>
          <a:ln/>
        </p:spPr>
        <p:txBody>
          <a:bodyPr/>
          <a:lstStyle/>
          <a:p>
            <a:pPr eaLnBrk="1" hangingPunct="1"/>
            <a:endParaRPr lang="ja-JP" altLang="en-US" smtClean="0"/>
          </a:p>
        </p:txBody>
      </p:sp>
      <p:sp>
        <p:nvSpPr>
          <p:cNvPr id="14340" name="スライド番号プレースホルダ 3"/>
          <p:cNvSpPr>
            <a:spLocks noGrp="1"/>
          </p:cNvSpPr>
          <p:nvPr>
            <p:ph type="sldNum" sz="quarter" idx="5"/>
          </p:nvPr>
        </p:nvSpPr>
        <p:spPr>
          <a:noFill/>
        </p:spPr>
        <p:txBody>
          <a:bodyPr/>
          <a:lstStyle/>
          <a:p>
            <a:fld id="{82585ACD-9525-44C3-A7D0-1BFDAE9E53F0}" type="slidenum">
              <a:rPr lang="en-US" altLang="ja-JP" smtClean="0">
                <a:ea typeface="ＭＳ Ｐゴシック" pitchFamily="50" charset="-128"/>
              </a:rPr>
              <a:pPr/>
              <a:t>4</a:t>
            </a:fld>
            <a:endParaRPr lang="en-US" altLang="ja-JP" smtClean="0">
              <a:ea typeface="ＭＳ Ｐゴシック" pitchFamily="5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 1"/>
          <p:cNvSpPr>
            <a:spLocks noGrp="1" noRot="1" noChangeAspect="1" noTextEdit="1"/>
          </p:cNvSpPr>
          <p:nvPr>
            <p:ph type="sldImg"/>
          </p:nvPr>
        </p:nvSpPr>
        <p:spPr>
          <a:ln/>
        </p:spPr>
      </p:sp>
      <p:sp>
        <p:nvSpPr>
          <p:cNvPr id="15363" name="ノート プレースホルダ 2"/>
          <p:cNvSpPr>
            <a:spLocks noGrp="1"/>
          </p:cNvSpPr>
          <p:nvPr>
            <p:ph type="body" idx="1"/>
          </p:nvPr>
        </p:nvSpPr>
        <p:spPr>
          <a:noFill/>
          <a:ln/>
        </p:spPr>
        <p:txBody>
          <a:bodyPr/>
          <a:lstStyle/>
          <a:p>
            <a:pPr eaLnBrk="1" hangingPunct="1"/>
            <a:endParaRPr lang="ja-JP" altLang="en-US" smtClean="0"/>
          </a:p>
        </p:txBody>
      </p:sp>
      <p:sp>
        <p:nvSpPr>
          <p:cNvPr id="15364" name="スライド番号プレースホルダ 3"/>
          <p:cNvSpPr>
            <a:spLocks noGrp="1"/>
          </p:cNvSpPr>
          <p:nvPr>
            <p:ph type="sldNum" sz="quarter" idx="5"/>
          </p:nvPr>
        </p:nvSpPr>
        <p:spPr>
          <a:noFill/>
        </p:spPr>
        <p:txBody>
          <a:bodyPr/>
          <a:lstStyle/>
          <a:p>
            <a:fld id="{224530E8-5604-40EF-A919-92C5823CED79}" type="slidenum">
              <a:rPr lang="en-US" altLang="ja-JP" smtClean="0">
                <a:ea typeface="ＭＳ Ｐゴシック" pitchFamily="50" charset="-128"/>
              </a:rPr>
              <a:pPr/>
              <a:t>5</a:t>
            </a:fld>
            <a:endParaRPr lang="en-US" altLang="ja-JP" smtClean="0">
              <a:ea typeface="ＭＳ Ｐゴシック"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ln/>
        </p:spPr>
      </p:sp>
      <p:sp>
        <p:nvSpPr>
          <p:cNvPr id="16387" name="ノート プレースホルダ 2"/>
          <p:cNvSpPr>
            <a:spLocks noGrp="1"/>
          </p:cNvSpPr>
          <p:nvPr>
            <p:ph type="body" idx="1"/>
          </p:nvPr>
        </p:nvSpPr>
        <p:spPr>
          <a:noFill/>
          <a:ln/>
        </p:spPr>
        <p:txBody>
          <a:bodyPr/>
          <a:lstStyle/>
          <a:p>
            <a:pPr eaLnBrk="1" hangingPunct="1"/>
            <a:endParaRPr lang="ja-JP" altLang="en-US" smtClean="0"/>
          </a:p>
        </p:txBody>
      </p:sp>
      <p:sp>
        <p:nvSpPr>
          <p:cNvPr id="16388" name="スライド番号プレースホルダ 3"/>
          <p:cNvSpPr>
            <a:spLocks noGrp="1"/>
          </p:cNvSpPr>
          <p:nvPr>
            <p:ph type="sldNum" sz="quarter" idx="5"/>
          </p:nvPr>
        </p:nvSpPr>
        <p:spPr>
          <a:noFill/>
        </p:spPr>
        <p:txBody>
          <a:bodyPr/>
          <a:lstStyle/>
          <a:p>
            <a:fld id="{20C2B206-9860-4F0D-BBC3-1293205F5A2D}" type="slidenum">
              <a:rPr lang="en-US" altLang="ja-JP" smtClean="0">
                <a:ea typeface="ＭＳ Ｐゴシック" pitchFamily="50" charset="-128"/>
              </a:rPr>
              <a:pPr/>
              <a:t>6</a:t>
            </a:fld>
            <a:endParaRPr lang="en-US" altLang="ja-JP" smtClean="0">
              <a:ea typeface="ＭＳ Ｐゴシック"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 1"/>
          <p:cNvSpPr>
            <a:spLocks noGrp="1" noRot="1" noChangeAspect="1" noTextEdit="1"/>
          </p:cNvSpPr>
          <p:nvPr>
            <p:ph type="sldImg"/>
          </p:nvPr>
        </p:nvSpPr>
        <p:spPr>
          <a:ln/>
        </p:spPr>
      </p:sp>
      <p:sp>
        <p:nvSpPr>
          <p:cNvPr id="17411" name="ノート プレースホルダ 2"/>
          <p:cNvSpPr>
            <a:spLocks noGrp="1"/>
          </p:cNvSpPr>
          <p:nvPr>
            <p:ph type="body" idx="1"/>
          </p:nvPr>
        </p:nvSpPr>
        <p:spPr>
          <a:noFill/>
          <a:ln/>
        </p:spPr>
        <p:txBody>
          <a:bodyPr/>
          <a:lstStyle/>
          <a:p>
            <a:pPr eaLnBrk="1" hangingPunct="1"/>
            <a:endParaRPr lang="ja-JP" altLang="en-US" smtClean="0"/>
          </a:p>
        </p:txBody>
      </p:sp>
      <p:sp>
        <p:nvSpPr>
          <p:cNvPr id="17412" name="スライド番号プレースホルダ 3"/>
          <p:cNvSpPr>
            <a:spLocks noGrp="1"/>
          </p:cNvSpPr>
          <p:nvPr>
            <p:ph type="sldNum" sz="quarter" idx="5"/>
          </p:nvPr>
        </p:nvSpPr>
        <p:spPr>
          <a:noFill/>
        </p:spPr>
        <p:txBody>
          <a:bodyPr/>
          <a:lstStyle/>
          <a:p>
            <a:fld id="{BD7B1330-A857-4A3E-B74D-D2EC79B559E7}" type="slidenum">
              <a:rPr lang="en-US" altLang="ja-JP" smtClean="0">
                <a:ea typeface="ＭＳ Ｐゴシック" pitchFamily="50" charset="-128"/>
              </a:rPr>
              <a:pPr/>
              <a:t>8</a:t>
            </a:fld>
            <a:endParaRPr lang="en-US" altLang="ja-JP" smtClean="0">
              <a:ea typeface="ＭＳ Ｐゴシック" pitchFamily="5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 1"/>
          <p:cNvSpPr>
            <a:spLocks noGrp="1" noRot="1" noChangeAspect="1" noTextEdit="1"/>
          </p:cNvSpPr>
          <p:nvPr>
            <p:ph type="sldImg"/>
          </p:nvPr>
        </p:nvSpPr>
        <p:spPr>
          <a:ln/>
        </p:spPr>
      </p:sp>
      <p:sp>
        <p:nvSpPr>
          <p:cNvPr id="18435" name="ノート プレースホルダ 2"/>
          <p:cNvSpPr>
            <a:spLocks noGrp="1"/>
          </p:cNvSpPr>
          <p:nvPr>
            <p:ph type="body" idx="1"/>
          </p:nvPr>
        </p:nvSpPr>
        <p:spPr>
          <a:noFill/>
          <a:ln/>
        </p:spPr>
        <p:txBody>
          <a:bodyPr/>
          <a:lstStyle/>
          <a:p>
            <a:pPr eaLnBrk="1" hangingPunct="1"/>
            <a:endParaRPr lang="ja-JP" altLang="en-US" smtClean="0"/>
          </a:p>
        </p:txBody>
      </p:sp>
      <p:sp>
        <p:nvSpPr>
          <p:cNvPr id="18436" name="スライド番号プレースホルダ 3"/>
          <p:cNvSpPr>
            <a:spLocks noGrp="1"/>
          </p:cNvSpPr>
          <p:nvPr>
            <p:ph type="sldNum" sz="quarter" idx="5"/>
          </p:nvPr>
        </p:nvSpPr>
        <p:spPr>
          <a:noFill/>
        </p:spPr>
        <p:txBody>
          <a:bodyPr/>
          <a:lstStyle/>
          <a:p>
            <a:fld id="{04803044-77FD-4789-A21A-AD4616C01F05}" type="slidenum">
              <a:rPr lang="en-US" altLang="ja-JP" smtClean="0">
                <a:ea typeface="ＭＳ Ｐゴシック" pitchFamily="50" charset="-128"/>
              </a:rPr>
              <a:pPr/>
              <a:t>11</a:t>
            </a:fld>
            <a:endParaRPr lang="en-US" altLang="ja-JP" smtClean="0">
              <a:ea typeface="ＭＳ Ｐゴシック" pitchFamily="5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a:ln/>
        </p:spPr>
      </p:sp>
      <p:sp>
        <p:nvSpPr>
          <p:cNvPr id="19459" name="ノート プレースホルダ 2"/>
          <p:cNvSpPr>
            <a:spLocks noGrp="1"/>
          </p:cNvSpPr>
          <p:nvPr>
            <p:ph type="body" idx="1"/>
          </p:nvPr>
        </p:nvSpPr>
        <p:spPr>
          <a:noFill/>
          <a:ln/>
        </p:spPr>
        <p:txBody>
          <a:bodyPr/>
          <a:lstStyle/>
          <a:p>
            <a:pPr eaLnBrk="1" hangingPunct="1"/>
            <a:endParaRPr lang="ja-JP" altLang="en-US" smtClean="0"/>
          </a:p>
        </p:txBody>
      </p:sp>
      <p:sp>
        <p:nvSpPr>
          <p:cNvPr id="19460" name="スライド番号プレースホルダ 3"/>
          <p:cNvSpPr>
            <a:spLocks noGrp="1"/>
          </p:cNvSpPr>
          <p:nvPr>
            <p:ph type="sldNum" sz="quarter" idx="5"/>
          </p:nvPr>
        </p:nvSpPr>
        <p:spPr>
          <a:noFill/>
        </p:spPr>
        <p:txBody>
          <a:bodyPr/>
          <a:lstStyle/>
          <a:p>
            <a:fld id="{AE1BEFA6-E855-490E-9031-EEEC861025CB}" type="slidenum">
              <a:rPr lang="en-US" altLang="ja-JP" smtClean="0">
                <a:ea typeface="ＭＳ Ｐゴシック" pitchFamily="50" charset="-128"/>
              </a:rPr>
              <a:pPr/>
              <a:t>12</a:t>
            </a:fld>
            <a:endParaRPr lang="en-US" altLang="ja-JP" smtClean="0">
              <a:ea typeface="ＭＳ Ｐゴシック"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srcRect/>
          <a:stretch>
            <a:fillRect/>
          </a:stretch>
        </p:blipFill>
        <p:spPr bwMode="auto">
          <a:xfrm>
            <a:off x="900113" y="2997200"/>
            <a:ext cx="7848600" cy="903288"/>
          </a:xfrm>
          <a:prstGeom prst="rect">
            <a:avLst/>
          </a:prstGeom>
          <a:noFill/>
          <a:ln w="9525">
            <a:noFill/>
            <a:miter lim="800000"/>
            <a:headEnd/>
            <a:tailEnd/>
          </a:ln>
        </p:spPr>
      </p:pic>
      <p:sp>
        <p:nvSpPr>
          <p:cNvPr id="3076" name="Rectangle 4"/>
          <p:cNvSpPr>
            <a:spLocks noGrp="1" noChangeArrowheads="1"/>
          </p:cNvSpPr>
          <p:nvPr>
            <p:ph type="ctrTitle"/>
          </p:nvPr>
        </p:nvSpPr>
        <p:spPr>
          <a:xfrm>
            <a:off x="685800" y="2130425"/>
            <a:ext cx="7772400" cy="1470025"/>
          </a:xfrm>
        </p:spPr>
        <p:txBody>
          <a:bodyPr/>
          <a:lstStyle>
            <a:lvl1pPr>
              <a:defRPr/>
            </a:lvl1pPr>
          </a:lstStyle>
          <a:p>
            <a:r>
              <a:rPr lang="ja-JP" altLang="en-US"/>
              <a:t>マスタ タイトルの書式設定</a:t>
            </a:r>
          </a:p>
        </p:txBody>
      </p:sp>
      <p:sp>
        <p:nvSpPr>
          <p:cNvPr id="3077" name="Rectangle 5"/>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ja-JP" altLang="en-US"/>
              <a:t>マスタ サブタイトルの書式設定</a:t>
            </a:r>
          </a:p>
        </p:txBody>
      </p:sp>
      <p:sp>
        <p:nvSpPr>
          <p:cNvPr id="5" name="Rectangle 6"/>
          <p:cNvSpPr>
            <a:spLocks noGrp="1" noChangeArrowheads="1"/>
          </p:cNvSpPr>
          <p:nvPr>
            <p:ph type="dt" sz="half" idx="10"/>
          </p:nvPr>
        </p:nvSpPr>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p:txBody>
          <a:bodyPr/>
          <a:lstStyle>
            <a:lvl1pPr>
              <a:defRPr/>
            </a:lvl1pPr>
          </a:lstStyle>
          <a:p>
            <a:pPr>
              <a:defRPr/>
            </a:pPr>
            <a:fld id="{559DE4EC-69DB-46B7-805E-69E919E0FE1C}"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C4D9956-476C-4217-8B5D-79EA17786D60}"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E6C1AD4-778E-43C4-9E45-9874D8316F71}"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A5430A1-A5E5-4023-AE3E-39694394E576}"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BF752B3-FD7C-42D8-9986-994F93B6A14A}"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827088" y="1773238"/>
            <a:ext cx="3852862"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832350" y="1773238"/>
            <a:ext cx="385445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F95D5DB-FB1B-4076-AAC4-24428D036688}"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AA878F42-2862-46EA-B400-A4F4ED1E5C73}"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538E3CC1-E843-468F-8AEC-08BF68B8682C}"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46846C9-B74D-4D48-9228-914F803D32A1}"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C5BE471-C879-4144-B5DC-E0C4FE931CA0}"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DB60F98-73A5-4DC0-AE80-FE1A540E6493}"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userDrawn="1"/>
        </p:nvPicPr>
        <p:blipFill>
          <a:blip r:embed="rId13" cstate="print"/>
          <a:srcRect/>
          <a:stretch>
            <a:fillRect/>
          </a:stretch>
        </p:blipFill>
        <p:spPr bwMode="auto">
          <a:xfrm>
            <a:off x="107950" y="620713"/>
            <a:ext cx="754063" cy="5876925"/>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8" name="Rectangle 3"/>
          <p:cNvSpPr>
            <a:spLocks noGrp="1" noChangeArrowheads="1"/>
          </p:cNvSpPr>
          <p:nvPr>
            <p:ph type="body" idx="1"/>
          </p:nvPr>
        </p:nvSpPr>
        <p:spPr bwMode="auto">
          <a:xfrm>
            <a:off x="827088" y="1773238"/>
            <a:ext cx="7859712" cy="435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a:defRPr/>
            </a:pPr>
            <a:fld id="{54CCE37A-20C1-45B3-97DE-0D31866E1F19}"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79"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rtl="0" eaLnBrk="0" fontAlgn="base" hangingPunct="0">
        <a:spcBef>
          <a:spcPct val="0"/>
        </a:spcBef>
        <a:spcAft>
          <a:spcPct val="0"/>
        </a:spcAft>
        <a:defRPr kumimoji="1" sz="4400">
          <a:solidFill>
            <a:schemeClr val="tx2"/>
          </a:solidFill>
          <a:latin typeface="+mj-lt"/>
          <a:ea typeface="+mj-ea"/>
          <a:cs typeface="メイリオ" pitchFamily="50" charset="-128"/>
        </a:defRPr>
      </a:lvl1pPr>
      <a:lvl2pPr algn="ctr" rtl="0" eaLnBrk="0" fontAlgn="base" hangingPunct="0">
        <a:spcBef>
          <a:spcPct val="0"/>
        </a:spcBef>
        <a:spcAft>
          <a:spcPct val="0"/>
        </a:spcAft>
        <a:defRPr kumimoji="1" sz="4400">
          <a:solidFill>
            <a:schemeClr val="tx2"/>
          </a:solidFill>
          <a:latin typeface="メイリオ" pitchFamily="50" charset="-128"/>
          <a:ea typeface="メイリオ" pitchFamily="50" charset="-128"/>
          <a:cs typeface="メイリオ" pitchFamily="50" charset="-128"/>
        </a:defRPr>
      </a:lvl2pPr>
      <a:lvl3pPr algn="ctr" rtl="0" eaLnBrk="0" fontAlgn="base" hangingPunct="0">
        <a:spcBef>
          <a:spcPct val="0"/>
        </a:spcBef>
        <a:spcAft>
          <a:spcPct val="0"/>
        </a:spcAft>
        <a:defRPr kumimoji="1" sz="4400">
          <a:solidFill>
            <a:schemeClr val="tx2"/>
          </a:solidFill>
          <a:latin typeface="メイリオ" pitchFamily="50" charset="-128"/>
          <a:ea typeface="メイリオ" pitchFamily="50" charset="-128"/>
          <a:cs typeface="メイリオ" pitchFamily="50" charset="-128"/>
        </a:defRPr>
      </a:lvl3pPr>
      <a:lvl4pPr algn="ctr" rtl="0" eaLnBrk="0" fontAlgn="base" hangingPunct="0">
        <a:spcBef>
          <a:spcPct val="0"/>
        </a:spcBef>
        <a:spcAft>
          <a:spcPct val="0"/>
        </a:spcAft>
        <a:defRPr kumimoji="1" sz="4400">
          <a:solidFill>
            <a:schemeClr val="tx2"/>
          </a:solidFill>
          <a:latin typeface="メイリオ" pitchFamily="50" charset="-128"/>
          <a:ea typeface="メイリオ" pitchFamily="50" charset="-128"/>
          <a:cs typeface="メイリオ" pitchFamily="50" charset="-128"/>
        </a:defRPr>
      </a:lvl4pPr>
      <a:lvl5pPr algn="ctr" rtl="0" eaLnBrk="0" fontAlgn="base" hangingPunct="0">
        <a:spcBef>
          <a:spcPct val="0"/>
        </a:spcBef>
        <a:spcAft>
          <a:spcPct val="0"/>
        </a:spcAft>
        <a:defRPr kumimoji="1" sz="4400">
          <a:solidFill>
            <a:schemeClr val="tx2"/>
          </a:solidFill>
          <a:latin typeface="メイリオ" pitchFamily="50" charset="-128"/>
          <a:ea typeface="メイリオ" pitchFamily="50" charset="-128"/>
          <a:cs typeface="メイリオ" pitchFamily="50" charset="-128"/>
        </a:defRPr>
      </a:lvl5pPr>
      <a:lvl6pPr marL="457200" algn="ctr" rtl="0" fontAlgn="base">
        <a:spcBef>
          <a:spcPct val="0"/>
        </a:spcBef>
        <a:spcAft>
          <a:spcPct val="0"/>
        </a:spcAft>
        <a:defRPr kumimoji="1" sz="4400">
          <a:solidFill>
            <a:schemeClr val="tx2"/>
          </a:solidFill>
          <a:latin typeface="メイリオ" pitchFamily="50" charset="-128"/>
          <a:ea typeface="メイリオ" pitchFamily="50" charset="-128"/>
        </a:defRPr>
      </a:lvl6pPr>
      <a:lvl7pPr marL="914400" algn="ctr" rtl="0" fontAlgn="base">
        <a:spcBef>
          <a:spcPct val="0"/>
        </a:spcBef>
        <a:spcAft>
          <a:spcPct val="0"/>
        </a:spcAft>
        <a:defRPr kumimoji="1" sz="4400">
          <a:solidFill>
            <a:schemeClr val="tx2"/>
          </a:solidFill>
          <a:latin typeface="メイリオ" pitchFamily="50" charset="-128"/>
          <a:ea typeface="メイリオ" pitchFamily="50" charset="-128"/>
        </a:defRPr>
      </a:lvl7pPr>
      <a:lvl8pPr marL="1371600" algn="ctr" rtl="0" fontAlgn="base">
        <a:spcBef>
          <a:spcPct val="0"/>
        </a:spcBef>
        <a:spcAft>
          <a:spcPct val="0"/>
        </a:spcAft>
        <a:defRPr kumimoji="1" sz="4400">
          <a:solidFill>
            <a:schemeClr val="tx2"/>
          </a:solidFill>
          <a:latin typeface="メイリオ" pitchFamily="50" charset="-128"/>
          <a:ea typeface="メイリオ" pitchFamily="50" charset="-128"/>
        </a:defRPr>
      </a:lvl8pPr>
      <a:lvl9pPr marL="1828800" algn="ctr" rtl="0" fontAlgn="base">
        <a:spcBef>
          <a:spcPct val="0"/>
        </a:spcBef>
        <a:spcAft>
          <a:spcPct val="0"/>
        </a:spcAft>
        <a:defRPr kumimoji="1" sz="4400">
          <a:solidFill>
            <a:schemeClr val="tx2"/>
          </a:solidFill>
          <a:latin typeface="メイリオ" pitchFamily="50" charset="-128"/>
          <a:ea typeface="メイリオ" pitchFamily="50" charset="-128"/>
        </a:defRPr>
      </a:lvl9pPr>
    </p:titleStyle>
    <p:bodyStyle>
      <a:lvl1pPr marL="342900" indent="-342900" algn="l" rtl="0" eaLnBrk="0" fontAlgn="base" hangingPunct="0">
        <a:spcBef>
          <a:spcPct val="20000"/>
        </a:spcBef>
        <a:spcAft>
          <a:spcPct val="0"/>
        </a:spcAft>
        <a:buBlip>
          <a:blip r:embed="rId14"/>
        </a:buBlip>
        <a:defRPr kumimoji="1" sz="3200">
          <a:solidFill>
            <a:schemeClr val="tx1"/>
          </a:solidFill>
          <a:latin typeface="+mn-lt"/>
          <a:ea typeface="+mn-ea"/>
          <a:cs typeface="メイリオ" pitchFamily="50" charset="-128"/>
        </a:defRPr>
      </a:lvl1pPr>
      <a:lvl2pPr marL="742950" indent="-285750" algn="l" rtl="0" eaLnBrk="0" fontAlgn="base" hangingPunct="0">
        <a:spcBef>
          <a:spcPct val="20000"/>
        </a:spcBef>
        <a:spcAft>
          <a:spcPct val="0"/>
        </a:spcAft>
        <a:buBlip>
          <a:blip r:embed="rId14"/>
        </a:buBlip>
        <a:defRPr kumimoji="1" sz="2800">
          <a:solidFill>
            <a:schemeClr val="tx1"/>
          </a:solidFill>
          <a:latin typeface="+mn-lt"/>
          <a:ea typeface="+mn-ea"/>
          <a:cs typeface="メイリオ" pitchFamily="50" charset="-128"/>
        </a:defRPr>
      </a:lvl2pPr>
      <a:lvl3pPr marL="1143000" indent="-228600" algn="l" rtl="0" eaLnBrk="0" fontAlgn="base" hangingPunct="0">
        <a:spcBef>
          <a:spcPct val="20000"/>
        </a:spcBef>
        <a:spcAft>
          <a:spcPct val="0"/>
        </a:spcAft>
        <a:buBlip>
          <a:blip r:embed="rId14"/>
        </a:buBlip>
        <a:defRPr kumimoji="1" sz="2400">
          <a:solidFill>
            <a:schemeClr val="tx1"/>
          </a:solidFill>
          <a:latin typeface="+mn-lt"/>
          <a:ea typeface="+mn-ea"/>
          <a:cs typeface="メイリオ" pitchFamily="50" charset="-128"/>
        </a:defRPr>
      </a:lvl3pPr>
      <a:lvl4pPr marL="1600200" indent="-228600" algn="l" rtl="0" eaLnBrk="0" fontAlgn="base" hangingPunct="0">
        <a:spcBef>
          <a:spcPct val="20000"/>
        </a:spcBef>
        <a:spcAft>
          <a:spcPct val="0"/>
        </a:spcAft>
        <a:buBlip>
          <a:blip r:embed="rId14"/>
        </a:buBlip>
        <a:defRPr kumimoji="1" sz="2000">
          <a:solidFill>
            <a:schemeClr val="tx1"/>
          </a:solidFill>
          <a:latin typeface="+mn-lt"/>
          <a:ea typeface="+mn-ea"/>
          <a:cs typeface="メイリオ" pitchFamily="50" charset="-128"/>
        </a:defRPr>
      </a:lvl4pPr>
      <a:lvl5pPr marL="2057400" indent="-228600" algn="l" rtl="0" eaLnBrk="0" fontAlgn="base" hangingPunct="0">
        <a:spcBef>
          <a:spcPct val="20000"/>
        </a:spcBef>
        <a:spcAft>
          <a:spcPct val="0"/>
        </a:spcAft>
        <a:buBlip>
          <a:blip r:embed="rId14"/>
        </a:buBlip>
        <a:defRPr kumimoji="1" sz="2000">
          <a:solidFill>
            <a:schemeClr val="tx1"/>
          </a:solidFill>
          <a:latin typeface="+mn-lt"/>
          <a:ea typeface="+mn-ea"/>
          <a:cs typeface="メイリオ" pitchFamily="50" charset="-128"/>
        </a:defRPr>
      </a:lvl5pPr>
      <a:lvl6pPr marL="2514600" indent="-228600" algn="l" rtl="0" fontAlgn="base">
        <a:spcBef>
          <a:spcPct val="20000"/>
        </a:spcBef>
        <a:spcAft>
          <a:spcPct val="0"/>
        </a:spcAft>
        <a:buBlip>
          <a:blip r:embed="rId14"/>
        </a:buBlip>
        <a:defRPr kumimoji="1" sz="2000">
          <a:solidFill>
            <a:schemeClr val="tx1"/>
          </a:solidFill>
          <a:latin typeface="+mn-lt"/>
          <a:ea typeface="+mn-ea"/>
        </a:defRPr>
      </a:lvl6pPr>
      <a:lvl7pPr marL="2971800" indent="-228600" algn="l" rtl="0" fontAlgn="base">
        <a:spcBef>
          <a:spcPct val="20000"/>
        </a:spcBef>
        <a:spcAft>
          <a:spcPct val="0"/>
        </a:spcAft>
        <a:buBlip>
          <a:blip r:embed="rId14"/>
        </a:buBlip>
        <a:defRPr kumimoji="1" sz="2000">
          <a:solidFill>
            <a:schemeClr val="tx1"/>
          </a:solidFill>
          <a:latin typeface="+mn-lt"/>
          <a:ea typeface="+mn-ea"/>
        </a:defRPr>
      </a:lvl7pPr>
      <a:lvl8pPr marL="3429000" indent="-228600" algn="l" rtl="0" fontAlgn="base">
        <a:spcBef>
          <a:spcPct val="20000"/>
        </a:spcBef>
        <a:spcAft>
          <a:spcPct val="0"/>
        </a:spcAft>
        <a:buBlip>
          <a:blip r:embed="rId14"/>
        </a:buBlip>
        <a:defRPr kumimoji="1" sz="2000">
          <a:solidFill>
            <a:schemeClr val="tx1"/>
          </a:solidFill>
          <a:latin typeface="+mn-lt"/>
          <a:ea typeface="+mn-ea"/>
        </a:defRPr>
      </a:lvl8pPr>
      <a:lvl9pPr marL="3886200" indent="-228600" algn="l" rtl="0" fontAlgn="base">
        <a:spcBef>
          <a:spcPct val="20000"/>
        </a:spcBef>
        <a:spcAft>
          <a:spcPct val="0"/>
        </a:spcAft>
        <a:buBlip>
          <a:blip r:embed="rId14"/>
        </a:buBlip>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kohama-shoutengai.com/pdf/kohama_sansaku.pdf"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kohama-shoutengai.com/img/content/sansaku_im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628800"/>
            <a:ext cx="8496944" cy="5112568"/>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p:cNvSpPr/>
          <p:nvPr/>
        </p:nvSpPr>
        <p:spPr>
          <a:xfrm>
            <a:off x="395536" y="188640"/>
            <a:ext cx="5112568" cy="792634"/>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b="1" dirty="0" smtClean="0">
              <a:solidFill>
                <a:srgbClr val="0000FF"/>
              </a:solidFill>
              <a:latin typeface="ＭＳ Ｐ明朝" pitchFamily="18" charset="-128"/>
              <a:ea typeface="ＭＳ Ｐ明朝" pitchFamily="18" charset="-128"/>
            </a:endParaRPr>
          </a:p>
          <a:p>
            <a:pPr algn="ctr">
              <a:defRPr/>
            </a:pPr>
            <a:r>
              <a:rPr lang="ja-JP" altLang="en-US" sz="2000" b="1" dirty="0" smtClean="0">
                <a:solidFill>
                  <a:srgbClr val="0000FF"/>
                </a:solidFill>
                <a:latin typeface="HGS創英角ﾎﾟｯﾌﾟ体" panose="040B0A00000000000000" pitchFamily="50" charset="-128"/>
                <a:ea typeface="HGS創英角ﾎﾟｯﾌﾟ体" panose="040B0A00000000000000" pitchFamily="50" charset="-128"/>
              </a:rPr>
              <a:t>大阪府２６年度商店街課題解決プラン事業</a:t>
            </a:r>
            <a:endParaRPr lang="en-US" altLang="ja-JP" sz="2000" b="1" dirty="0" smtClean="0">
              <a:solidFill>
                <a:srgbClr val="0000FF"/>
              </a:solidFill>
              <a:latin typeface="HGS創英角ﾎﾟｯﾌﾟ体" panose="040B0A00000000000000" pitchFamily="50" charset="-128"/>
              <a:ea typeface="HGS創英角ﾎﾟｯﾌﾟ体" panose="040B0A00000000000000" pitchFamily="50" charset="-128"/>
            </a:endParaRPr>
          </a:p>
          <a:p>
            <a:pPr algn="ctr">
              <a:defRPr/>
            </a:pPr>
            <a:r>
              <a:rPr lang="ja-JP" altLang="en-US" sz="2000" b="1" dirty="0" smtClean="0">
                <a:solidFill>
                  <a:srgbClr val="0000FF"/>
                </a:solidFill>
                <a:latin typeface="HGS創英角ﾎﾟｯﾌﾟ体" panose="040B0A00000000000000" pitchFamily="50" charset="-128"/>
                <a:ea typeface="HGS創英角ﾎﾟｯﾌﾟ体" panose="040B0A00000000000000" pitchFamily="50" charset="-128"/>
              </a:rPr>
              <a:t>ＰＬＡＣＯＮ </a:t>
            </a:r>
            <a:r>
              <a:rPr lang="en-US" altLang="ja-JP" sz="2000" b="1" dirty="0">
                <a:solidFill>
                  <a:srgbClr val="0000FF"/>
                </a:solidFill>
                <a:latin typeface="HGS創英角ﾎﾟｯﾌﾟ体" panose="040B0A00000000000000" pitchFamily="50" charset="-128"/>
                <a:ea typeface="HGS創英角ﾎﾟｯﾌﾟ体" panose="040B0A00000000000000" pitchFamily="50" charset="-128"/>
              </a:rPr>
              <a:t>&amp;</a:t>
            </a:r>
            <a:r>
              <a:rPr lang="ja-JP" altLang="en-US" sz="2000" b="1" dirty="0">
                <a:solidFill>
                  <a:srgbClr val="0000FF"/>
                </a:solidFill>
                <a:latin typeface="HGS創英角ﾎﾟｯﾌﾟ体" panose="040B0A00000000000000" pitchFamily="50" charset="-128"/>
                <a:ea typeface="HGS創英角ﾎﾟｯﾌﾟ体" panose="040B0A00000000000000" pitchFamily="50" charset="-128"/>
              </a:rPr>
              <a:t> 粉浜</a:t>
            </a:r>
            <a:r>
              <a:rPr lang="ja-JP" altLang="en-US" sz="2000" b="1" dirty="0" smtClean="0">
                <a:solidFill>
                  <a:srgbClr val="0000FF"/>
                </a:solidFill>
                <a:latin typeface="HGS創英角ﾎﾟｯﾌﾟ体" panose="040B0A00000000000000" pitchFamily="50" charset="-128"/>
                <a:ea typeface="HGS創英角ﾎﾟｯﾌﾟ体" panose="040B0A00000000000000" pitchFamily="50" charset="-128"/>
              </a:rPr>
              <a:t>商店街</a:t>
            </a:r>
            <a:endParaRPr lang="en-US" altLang="ja-JP" sz="2000" b="1" dirty="0" smtClean="0">
              <a:solidFill>
                <a:srgbClr val="0000FF"/>
              </a:solidFill>
              <a:latin typeface="HGS創英角ﾎﾟｯﾌﾟ体" panose="040B0A00000000000000" pitchFamily="50" charset="-128"/>
              <a:ea typeface="HGS創英角ﾎﾟｯﾌﾟ体" panose="040B0A00000000000000" pitchFamily="50" charset="-128"/>
            </a:endParaRPr>
          </a:p>
          <a:p>
            <a:pPr algn="ctr">
              <a:defRPr/>
            </a:pPr>
            <a:endParaRPr lang="ja-JP" altLang="en-US" b="1" dirty="0">
              <a:solidFill>
                <a:srgbClr val="0000FF"/>
              </a:solidFill>
              <a:latin typeface="ＭＳ Ｐ明朝" pitchFamily="18" charset="-128"/>
              <a:ea typeface="ＭＳ Ｐ明朝" pitchFamily="18" charset="-128"/>
            </a:endParaRPr>
          </a:p>
        </p:txBody>
      </p:sp>
      <p:sp>
        <p:nvSpPr>
          <p:cNvPr id="4" name="テキスト ボックス 3"/>
          <p:cNvSpPr txBox="1"/>
          <p:nvPr/>
        </p:nvSpPr>
        <p:spPr>
          <a:xfrm>
            <a:off x="2267744" y="971436"/>
            <a:ext cx="4320480" cy="369332"/>
          </a:xfrm>
          <a:prstGeom prst="rect">
            <a:avLst/>
          </a:prstGeom>
          <a:noFill/>
        </p:spPr>
        <p:txBody>
          <a:bodyPr wrap="square" rtlCol="0">
            <a:spAutoFit/>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～新しい活性化への取り組み事例紹介～</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205289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95536" y="332656"/>
            <a:ext cx="4572000" cy="646331"/>
          </a:xfrm>
          <a:prstGeom prst="rect">
            <a:avLst/>
          </a:prstGeom>
        </p:spPr>
        <p:txBody>
          <a:bodyPr>
            <a:spAutoFit/>
          </a:bodyPr>
          <a:lstStyle/>
          <a:p>
            <a:r>
              <a:rPr lang="ja-JP" altLang="ja-JP" b="1" dirty="0">
                <a:solidFill>
                  <a:srgbClr val="002060"/>
                </a:solidFill>
              </a:rPr>
              <a:t>商店街を含む粉浜まち歩きツアー</a:t>
            </a:r>
          </a:p>
          <a:p>
            <a:r>
              <a:rPr lang="ja-JP" altLang="ja-JP" b="1" dirty="0">
                <a:solidFill>
                  <a:srgbClr val="002060"/>
                </a:solidFill>
              </a:rPr>
              <a:t>参加者</a:t>
            </a:r>
            <a:r>
              <a:rPr lang="ja-JP" altLang="ja-JP" b="1" dirty="0" smtClean="0">
                <a:solidFill>
                  <a:srgbClr val="002060"/>
                </a:solidFill>
              </a:rPr>
              <a:t>は</a:t>
            </a:r>
            <a:r>
              <a:rPr lang="ja-JP" altLang="en-US" b="1" dirty="0" smtClean="0">
                <a:solidFill>
                  <a:srgbClr val="002060"/>
                </a:solidFill>
              </a:rPr>
              <a:t>１回目</a:t>
            </a:r>
            <a:r>
              <a:rPr lang="ja-JP" altLang="en-US" b="1" u="sng" dirty="0" smtClean="0">
                <a:solidFill>
                  <a:srgbClr val="002060"/>
                </a:solidFill>
              </a:rPr>
              <a:t>３２名</a:t>
            </a:r>
            <a:r>
              <a:rPr lang="ja-JP" altLang="en-US" b="1" dirty="0" smtClean="0">
                <a:solidFill>
                  <a:srgbClr val="002060"/>
                </a:solidFill>
              </a:rPr>
              <a:t>　２回目</a:t>
            </a:r>
            <a:r>
              <a:rPr lang="ja-JP" altLang="ja-JP" b="1" u="sng" dirty="0" smtClean="0">
                <a:solidFill>
                  <a:srgbClr val="002060"/>
                </a:solidFill>
              </a:rPr>
              <a:t>７０名</a:t>
            </a:r>
            <a:r>
              <a:rPr lang="ja-JP" altLang="ja-JP" u="sng" dirty="0">
                <a:solidFill>
                  <a:srgbClr val="002060"/>
                </a:solidFill>
              </a:rPr>
              <a:t>！</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78655" y="995722"/>
            <a:ext cx="2733675"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55976" y="683779"/>
            <a:ext cx="4086225"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a:xfrm>
            <a:off x="4345030" y="297066"/>
            <a:ext cx="4572000" cy="369332"/>
          </a:xfrm>
          <a:prstGeom prst="rect">
            <a:avLst/>
          </a:prstGeom>
        </p:spPr>
        <p:txBody>
          <a:bodyPr>
            <a:spAutoFit/>
          </a:bodyPr>
          <a:lstStyle/>
          <a:p>
            <a:r>
              <a:rPr lang="ja-JP" altLang="ja-JP" b="1" dirty="0">
                <a:solidFill>
                  <a:srgbClr val="002060"/>
                </a:solidFill>
              </a:rPr>
              <a:t>商店街を含む粉浜まち歩き</a:t>
            </a:r>
            <a:r>
              <a:rPr lang="ja-JP" altLang="ja-JP" b="1" dirty="0" smtClean="0">
                <a:solidFill>
                  <a:srgbClr val="002060"/>
                </a:solidFill>
              </a:rPr>
              <a:t>ツアー</a:t>
            </a:r>
            <a:r>
              <a:rPr lang="ja-JP" altLang="en-US" b="1" dirty="0" smtClean="0">
                <a:solidFill>
                  <a:srgbClr val="002060"/>
                </a:solidFill>
              </a:rPr>
              <a:t>募集</a:t>
            </a:r>
            <a:r>
              <a:rPr lang="ja-JP" altLang="en-US" b="1" dirty="0">
                <a:solidFill>
                  <a:srgbClr val="002060"/>
                </a:solidFill>
              </a:rPr>
              <a:t>チラシ</a:t>
            </a:r>
            <a:endParaRPr lang="ja-JP" altLang="ja-JP" dirty="0">
              <a:solidFill>
                <a:srgbClr val="002060"/>
              </a:solidFill>
            </a:endParaRPr>
          </a:p>
        </p:txBody>
      </p:sp>
      <p:pic>
        <p:nvPicPr>
          <p:cNvPr id="307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56706" y="4495070"/>
            <a:ext cx="2655220" cy="1976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正方形/長方形 10"/>
          <p:cNvSpPr/>
          <p:nvPr/>
        </p:nvSpPr>
        <p:spPr>
          <a:xfrm>
            <a:off x="4489234" y="4134866"/>
            <a:ext cx="4572000" cy="369332"/>
          </a:xfrm>
          <a:prstGeom prst="rect">
            <a:avLst/>
          </a:prstGeom>
        </p:spPr>
        <p:txBody>
          <a:bodyPr>
            <a:spAutoFit/>
          </a:bodyPr>
          <a:lstStyle/>
          <a:p>
            <a:r>
              <a:rPr lang="ja-JP" altLang="en-US" b="1" dirty="0" smtClean="0">
                <a:solidFill>
                  <a:srgbClr val="002060"/>
                </a:solidFill>
              </a:rPr>
              <a:t>　</a:t>
            </a:r>
            <a:r>
              <a:rPr lang="ja-JP" altLang="ja-JP" b="1" dirty="0" smtClean="0">
                <a:solidFill>
                  <a:srgbClr val="002060"/>
                </a:solidFill>
              </a:rPr>
              <a:t>商店街</a:t>
            </a:r>
            <a:r>
              <a:rPr lang="ja-JP" altLang="ja-JP" b="1" dirty="0">
                <a:solidFill>
                  <a:srgbClr val="002060"/>
                </a:solidFill>
              </a:rPr>
              <a:t>を含む粉浜まち歩き</a:t>
            </a:r>
            <a:r>
              <a:rPr lang="ja-JP" altLang="ja-JP" b="1" dirty="0" smtClean="0">
                <a:solidFill>
                  <a:srgbClr val="002060"/>
                </a:solidFill>
              </a:rPr>
              <a:t>ツアー</a:t>
            </a:r>
            <a:r>
              <a:rPr lang="ja-JP" altLang="en-US" b="1" dirty="0" smtClean="0">
                <a:solidFill>
                  <a:srgbClr val="002060"/>
                </a:solidFill>
              </a:rPr>
              <a:t>の下見</a:t>
            </a:r>
            <a:endParaRPr lang="ja-JP" altLang="ja-JP" b="1" dirty="0">
              <a:solidFill>
                <a:srgbClr val="002060"/>
              </a:solidFill>
            </a:endParaRPr>
          </a:p>
        </p:txBody>
      </p:sp>
      <p:pic>
        <p:nvPicPr>
          <p:cNvPr id="3077"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0271" y="4471301"/>
            <a:ext cx="3790442" cy="1576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1547664" y="4532203"/>
            <a:ext cx="1512168" cy="230832"/>
          </a:xfrm>
          <a:prstGeom prst="rect">
            <a:avLst/>
          </a:prstGeom>
          <a:solidFill>
            <a:schemeClr val="bg1"/>
          </a:solidFill>
        </p:spPr>
        <p:txBody>
          <a:bodyPr wrap="square" bIns="0" rtlCol="0" anchor="ctr" anchorCtr="1">
            <a:spAutoFit/>
          </a:bodyPr>
          <a:lstStyle/>
          <a:p>
            <a:pPr algn="ctr"/>
            <a:r>
              <a:rPr kumimoji="1"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参加された皆さま</a:t>
            </a:r>
            <a:endParaRPr kumimoji="1" lang="ja-JP" altLang="en-US"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676715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611188" y="1484784"/>
            <a:ext cx="4465637" cy="151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300"/>
              </a:spcBef>
              <a:defRPr/>
            </a:pPr>
            <a:r>
              <a:rPr lang="ja-JP" altLang="en-US" dirty="0">
                <a:solidFill>
                  <a:srgbClr val="FF9900"/>
                </a:solidFill>
              </a:rPr>
              <a:t>●</a:t>
            </a:r>
            <a:r>
              <a:rPr lang="ja-JP" altLang="en-US" dirty="0">
                <a:solidFill>
                  <a:srgbClr val="CC6600"/>
                </a:solidFill>
              </a:rPr>
              <a:t>事業主体</a:t>
            </a:r>
            <a:r>
              <a:rPr lang="en-US" altLang="ja-JP" dirty="0">
                <a:solidFill>
                  <a:srgbClr val="FF9900"/>
                </a:solidFill>
              </a:rPr>
              <a:t>--</a:t>
            </a:r>
            <a:r>
              <a:rPr lang="ja-JP" altLang="en-US" sz="1600" dirty="0">
                <a:solidFill>
                  <a:schemeClr val="tx1"/>
                </a:solidFill>
              </a:rPr>
              <a:t>商店街とは密接だが別にする</a:t>
            </a:r>
            <a:r>
              <a:rPr lang="ja-JP" altLang="en-US" dirty="0">
                <a:solidFill>
                  <a:schemeClr val="tx1"/>
                </a:solidFill>
              </a:rPr>
              <a:t>      </a:t>
            </a:r>
          </a:p>
          <a:p>
            <a:pPr>
              <a:spcBef>
                <a:spcPts val="300"/>
              </a:spcBef>
              <a:defRPr/>
            </a:pPr>
            <a:r>
              <a:rPr lang="ja-JP" altLang="en-US" dirty="0">
                <a:solidFill>
                  <a:srgbClr val="FF9900"/>
                </a:solidFill>
              </a:rPr>
              <a:t>●</a:t>
            </a:r>
            <a:r>
              <a:rPr lang="ja-JP" altLang="en-US" dirty="0">
                <a:solidFill>
                  <a:srgbClr val="CC6600"/>
                </a:solidFill>
              </a:rPr>
              <a:t>立ち上げ</a:t>
            </a:r>
            <a:r>
              <a:rPr lang="en-US" altLang="ja-JP" dirty="0">
                <a:solidFill>
                  <a:srgbClr val="FF9900"/>
                </a:solidFill>
              </a:rPr>
              <a:t>--</a:t>
            </a:r>
            <a:r>
              <a:rPr lang="ja-JP" altLang="en-US" sz="1600" dirty="0">
                <a:solidFill>
                  <a:schemeClr val="tx1"/>
                </a:solidFill>
                <a:latin typeface="+mj-lt"/>
              </a:rPr>
              <a:t>魅力人を集めることから</a:t>
            </a:r>
          </a:p>
          <a:p>
            <a:pPr>
              <a:spcBef>
                <a:spcPts val="300"/>
              </a:spcBef>
              <a:defRPr/>
            </a:pPr>
            <a:r>
              <a:rPr lang="ja-JP" altLang="en-US" dirty="0">
                <a:solidFill>
                  <a:srgbClr val="FF9900"/>
                </a:solidFill>
              </a:rPr>
              <a:t>●</a:t>
            </a:r>
            <a:r>
              <a:rPr lang="ja-JP" altLang="en-US" dirty="0">
                <a:solidFill>
                  <a:srgbClr val="CC6600"/>
                </a:solidFill>
              </a:rPr>
              <a:t>実施内容</a:t>
            </a:r>
            <a:r>
              <a:rPr lang="en-US" altLang="ja-JP" sz="1600" dirty="0">
                <a:solidFill>
                  <a:srgbClr val="FF9900"/>
                </a:solidFill>
              </a:rPr>
              <a:t>--</a:t>
            </a:r>
            <a:r>
              <a:rPr lang="ja-JP" altLang="en-US" sz="1600" dirty="0">
                <a:solidFill>
                  <a:schemeClr val="tx1"/>
                </a:solidFill>
              </a:rPr>
              <a:t>楽しむ、楽しめることから</a:t>
            </a:r>
          </a:p>
          <a:p>
            <a:pPr>
              <a:spcBef>
                <a:spcPts val="300"/>
              </a:spcBef>
              <a:defRPr/>
            </a:pPr>
            <a:r>
              <a:rPr lang="ja-JP" altLang="en-US" dirty="0">
                <a:solidFill>
                  <a:srgbClr val="FF9900"/>
                </a:solidFill>
              </a:rPr>
              <a:t>●</a:t>
            </a:r>
            <a:r>
              <a:rPr lang="ja-JP" altLang="en-US" dirty="0">
                <a:solidFill>
                  <a:srgbClr val="CC6600"/>
                </a:solidFill>
              </a:rPr>
              <a:t>参加者増員</a:t>
            </a:r>
            <a:r>
              <a:rPr lang="en-US" altLang="ja-JP" sz="1600" dirty="0">
                <a:solidFill>
                  <a:srgbClr val="FF9900"/>
                </a:solidFill>
              </a:rPr>
              <a:t>--</a:t>
            </a:r>
            <a:r>
              <a:rPr lang="ja-JP" altLang="en-US" sz="1600" dirty="0">
                <a:solidFill>
                  <a:schemeClr val="tx1"/>
                </a:solidFill>
              </a:rPr>
              <a:t>高齢化対応、商業者</a:t>
            </a:r>
            <a:r>
              <a:rPr lang="ja-JP" altLang="en-US" sz="1600" dirty="0" smtClean="0">
                <a:solidFill>
                  <a:schemeClr val="tx1"/>
                </a:solidFill>
              </a:rPr>
              <a:t>対応</a:t>
            </a:r>
            <a:endParaRPr lang="ja-JP" altLang="en-US" sz="1600" dirty="0">
              <a:solidFill>
                <a:schemeClr val="tx1"/>
              </a:solidFill>
              <a:latin typeface="+mj-lt"/>
            </a:endParaRPr>
          </a:p>
        </p:txBody>
      </p:sp>
      <p:sp>
        <p:nvSpPr>
          <p:cNvPr id="30" name="正方形/長方形 29"/>
          <p:cNvSpPr/>
          <p:nvPr/>
        </p:nvSpPr>
        <p:spPr>
          <a:xfrm>
            <a:off x="5076825" y="1484313"/>
            <a:ext cx="3671888" cy="1008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39" name="正方形/長方形 38"/>
          <p:cNvSpPr/>
          <p:nvPr/>
        </p:nvSpPr>
        <p:spPr>
          <a:xfrm>
            <a:off x="5300706" y="655217"/>
            <a:ext cx="3384376" cy="2447925"/>
          </a:xfrm>
          <a:prstGeom prst="rect">
            <a:avLst/>
          </a:prstGeom>
          <a:no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4" name="下矢印 13"/>
          <p:cNvSpPr/>
          <p:nvPr/>
        </p:nvSpPr>
        <p:spPr>
          <a:xfrm>
            <a:off x="1619250" y="3068638"/>
            <a:ext cx="576263" cy="504825"/>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6" name="円/楕円 15"/>
          <p:cNvSpPr/>
          <p:nvPr/>
        </p:nvSpPr>
        <p:spPr>
          <a:xfrm>
            <a:off x="638175" y="3670300"/>
            <a:ext cx="719138" cy="720725"/>
          </a:xfrm>
          <a:prstGeom prst="ellipse">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rgbClr val="FF9900"/>
                </a:solidFill>
              </a:rPr>
              <a:t>人</a:t>
            </a:r>
          </a:p>
        </p:txBody>
      </p:sp>
      <p:sp>
        <p:nvSpPr>
          <p:cNvPr id="18" name="正方形/長方形 17"/>
          <p:cNvSpPr/>
          <p:nvPr/>
        </p:nvSpPr>
        <p:spPr>
          <a:xfrm>
            <a:off x="1357313" y="3743325"/>
            <a:ext cx="3790950" cy="6477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rgbClr val="CC6600"/>
                </a:solidFill>
              </a:rPr>
              <a:t>参加資格、役割分担</a:t>
            </a:r>
          </a:p>
          <a:p>
            <a:pPr>
              <a:defRPr/>
            </a:pPr>
            <a:r>
              <a:rPr lang="ja-JP" altLang="en-US" dirty="0">
                <a:solidFill>
                  <a:schemeClr val="tx1"/>
                </a:solidFill>
              </a:rPr>
              <a:t>   </a:t>
            </a:r>
            <a:r>
              <a:rPr lang="ja-JP" altLang="en-US" dirty="0" smtClean="0">
                <a:solidFill>
                  <a:schemeClr val="tx1"/>
                </a:solidFill>
              </a:rPr>
              <a:t>地元好き</a:t>
            </a:r>
            <a:r>
              <a:rPr lang="en-US" altLang="ja-JP" dirty="0" smtClean="0">
                <a:solidFill>
                  <a:schemeClr val="tx1"/>
                </a:solidFill>
              </a:rPr>
              <a:t>､</a:t>
            </a:r>
            <a:r>
              <a:rPr lang="ja-JP" altLang="en-US" dirty="0" smtClean="0">
                <a:solidFill>
                  <a:schemeClr val="tx1"/>
                </a:solidFill>
              </a:rPr>
              <a:t> ﾌｧｼﾘﾃｰﾀ好き、芸達者</a:t>
            </a:r>
            <a:endParaRPr lang="ja-JP" altLang="en-US" dirty="0">
              <a:solidFill>
                <a:schemeClr val="tx1"/>
              </a:solidFill>
            </a:endParaRPr>
          </a:p>
        </p:txBody>
      </p:sp>
      <p:sp>
        <p:nvSpPr>
          <p:cNvPr id="19" name="円/楕円 18"/>
          <p:cNvSpPr/>
          <p:nvPr/>
        </p:nvSpPr>
        <p:spPr>
          <a:xfrm>
            <a:off x="642938" y="4533900"/>
            <a:ext cx="720725" cy="720725"/>
          </a:xfrm>
          <a:prstGeom prst="ellipse">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rgbClr val="FF9900"/>
                </a:solidFill>
              </a:rPr>
              <a:t>物</a:t>
            </a:r>
          </a:p>
        </p:txBody>
      </p:sp>
      <p:sp>
        <p:nvSpPr>
          <p:cNvPr id="21" name="円/楕円 20"/>
          <p:cNvSpPr/>
          <p:nvPr/>
        </p:nvSpPr>
        <p:spPr>
          <a:xfrm>
            <a:off x="641350" y="5386388"/>
            <a:ext cx="719138" cy="719137"/>
          </a:xfrm>
          <a:prstGeom prst="ellipse">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rgbClr val="FF9900"/>
                </a:solidFill>
              </a:rPr>
              <a:t>金</a:t>
            </a:r>
          </a:p>
        </p:txBody>
      </p:sp>
      <p:sp>
        <p:nvSpPr>
          <p:cNvPr id="15" name="円/楕円 14"/>
          <p:cNvSpPr/>
          <p:nvPr/>
        </p:nvSpPr>
        <p:spPr>
          <a:xfrm>
            <a:off x="323850" y="332656"/>
            <a:ext cx="4319588" cy="864319"/>
          </a:xfrm>
          <a:prstGeom prst="ellipse">
            <a:avLst/>
          </a:prstGeom>
          <a:solidFill>
            <a:srgbClr val="FFFFCC"/>
          </a:solidFill>
          <a:ln>
            <a:solidFill>
              <a:srgbClr val="FF99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smtClean="0">
                <a:solidFill>
                  <a:schemeClr val="tx1"/>
                </a:solidFill>
                <a:latin typeface="+mn-ea"/>
              </a:rPr>
              <a:t>商店街サポーターづくりで、</a:t>
            </a:r>
            <a:endParaRPr lang="en-US" altLang="ja-JP" dirty="0" smtClean="0">
              <a:solidFill>
                <a:schemeClr val="tx1"/>
              </a:solidFill>
              <a:latin typeface="+mn-ea"/>
            </a:endParaRPr>
          </a:p>
          <a:p>
            <a:pPr algn="ctr">
              <a:defRPr/>
            </a:pPr>
            <a:r>
              <a:rPr lang="ja-JP" altLang="en-US" dirty="0" smtClean="0">
                <a:solidFill>
                  <a:schemeClr val="tx1"/>
                </a:solidFill>
                <a:latin typeface="+mn-ea"/>
              </a:rPr>
              <a:t>分かったこと、続ける</a:t>
            </a:r>
            <a:r>
              <a:rPr lang="ja-JP" altLang="en-US" dirty="0">
                <a:solidFill>
                  <a:schemeClr val="tx1"/>
                </a:solidFill>
                <a:latin typeface="+mn-ea"/>
              </a:rPr>
              <a:t>には</a:t>
            </a:r>
          </a:p>
        </p:txBody>
      </p:sp>
      <p:sp>
        <p:nvSpPr>
          <p:cNvPr id="25" name="正方形/長方形 24"/>
          <p:cNvSpPr/>
          <p:nvPr/>
        </p:nvSpPr>
        <p:spPr>
          <a:xfrm>
            <a:off x="1403648" y="4560888"/>
            <a:ext cx="3660775" cy="6477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rgbClr val="CC6600"/>
                </a:solidFill>
              </a:rPr>
              <a:t>場所、意思疎通ツール</a:t>
            </a:r>
          </a:p>
          <a:p>
            <a:pPr>
              <a:defRPr/>
            </a:pPr>
            <a:r>
              <a:rPr lang="ja-JP" altLang="en-US" dirty="0">
                <a:solidFill>
                  <a:schemeClr val="tx1"/>
                </a:solidFill>
              </a:rPr>
              <a:t>   集まれる場所、</a:t>
            </a:r>
            <a:r>
              <a:rPr lang="ja-JP" altLang="en-US" dirty="0" smtClean="0">
                <a:solidFill>
                  <a:schemeClr val="tx1"/>
                </a:solidFill>
              </a:rPr>
              <a:t>フェイスブック</a:t>
            </a:r>
            <a:endParaRPr lang="ja-JP" altLang="en-US" dirty="0">
              <a:solidFill>
                <a:schemeClr val="tx1"/>
              </a:solidFill>
            </a:endParaRPr>
          </a:p>
        </p:txBody>
      </p:sp>
      <p:sp>
        <p:nvSpPr>
          <p:cNvPr id="26" name="正方形/長方形 25"/>
          <p:cNvSpPr/>
          <p:nvPr/>
        </p:nvSpPr>
        <p:spPr>
          <a:xfrm>
            <a:off x="1403648" y="5445125"/>
            <a:ext cx="3671888" cy="6477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rgbClr val="CC6600"/>
                </a:solidFill>
              </a:rPr>
              <a:t>事業立案・収支立案、財源手当て</a:t>
            </a:r>
          </a:p>
          <a:p>
            <a:pPr>
              <a:defRPr/>
            </a:pPr>
            <a:r>
              <a:rPr lang="ja-JP" altLang="en-US" dirty="0">
                <a:solidFill>
                  <a:schemeClr val="tx1"/>
                </a:solidFill>
              </a:rPr>
              <a:t>   情報発信、イベント、事業受託</a:t>
            </a:r>
          </a:p>
        </p:txBody>
      </p:sp>
      <p:sp>
        <p:nvSpPr>
          <p:cNvPr id="27" name="正方形/長方形 26"/>
          <p:cNvSpPr/>
          <p:nvPr/>
        </p:nvSpPr>
        <p:spPr>
          <a:xfrm>
            <a:off x="5292080" y="3573463"/>
            <a:ext cx="3384377" cy="2447925"/>
          </a:xfrm>
          <a:prstGeom prst="rect">
            <a:avLst/>
          </a:prstGeom>
          <a:no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pic>
        <p:nvPicPr>
          <p:cNvPr id="23" name="図 22" descr="DSC_0813 (3).jpg"/>
          <p:cNvPicPr>
            <a:picLocks noChangeAspect="1"/>
          </p:cNvPicPr>
          <p:nvPr/>
        </p:nvPicPr>
        <p:blipFill>
          <a:blip r:embed="rId3" cstate="email">
            <a:lum contrast="10000"/>
            <a:extLst>
              <a:ext uri="{28A0092B-C50C-407E-A947-70E740481C1C}">
                <a14:useLocalDpi xmlns:a14="http://schemas.microsoft.com/office/drawing/2010/main"/>
              </a:ext>
            </a:extLst>
          </a:blip>
          <a:srcRect/>
          <a:stretch>
            <a:fillRect/>
          </a:stretch>
        </p:blipFill>
        <p:spPr>
          <a:xfrm>
            <a:off x="5364088" y="692696"/>
            <a:ext cx="3292116" cy="2390022"/>
          </a:xfrm>
          <a:prstGeom prst="rect">
            <a:avLst/>
          </a:prstGeom>
        </p:spPr>
      </p:pic>
      <p:pic>
        <p:nvPicPr>
          <p:cNvPr id="24" name="図 23" descr="DSC_1224.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329584" y="3616146"/>
            <a:ext cx="3312368" cy="2376264"/>
          </a:xfrm>
          <a:prstGeom prst="rect">
            <a:avLst/>
          </a:prstGeom>
        </p:spPr>
      </p:pic>
      <p:sp>
        <p:nvSpPr>
          <p:cNvPr id="28" name="テキスト ボックス 27"/>
          <p:cNvSpPr txBox="1"/>
          <p:nvPr/>
        </p:nvSpPr>
        <p:spPr>
          <a:xfrm>
            <a:off x="7040150" y="756078"/>
            <a:ext cx="1584176" cy="369332"/>
          </a:xfrm>
          <a:prstGeom prst="rect">
            <a:avLst/>
          </a:prstGeom>
          <a:noFill/>
        </p:spPr>
        <p:txBody>
          <a:bodyPr wrap="square" rtlCol="0">
            <a:spAutoFit/>
          </a:bodyPr>
          <a:lstStyle/>
          <a:p>
            <a:r>
              <a:rPr lang="ja-JP" altLang="en-US" dirty="0" smtClean="0"/>
              <a:t>サポーター展</a:t>
            </a:r>
            <a:endParaRPr kumimoji="1" lang="ja-JP" altLang="en-US" dirty="0"/>
          </a:p>
        </p:txBody>
      </p:sp>
      <p:sp>
        <p:nvSpPr>
          <p:cNvPr id="29" name="テキスト ボックス 28"/>
          <p:cNvSpPr txBox="1"/>
          <p:nvPr/>
        </p:nvSpPr>
        <p:spPr>
          <a:xfrm>
            <a:off x="7020272" y="3645024"/>
            <a:ext cx="1584176" cy="369332"/>
          </a:xfrm>
          <a:prstGeom prst="rect">
            <a:avLst/>
          </a:prstGeom>
          <a:noFill/>
        </p:spPr>
        <p:txBody>
          <a:bodyPr wrap="square" rtlCol="0">
            <a:spAutoFit/>
          </a:bodyPr>
          <a:lstStyle/>
          <a:p>
            <a:r>
              <a:rPr lang="ja-JP" altLang="en-US" dirty="0" smtClean="0"/>
              <a:t>ぐるりまち歩き</a:t>
            </a:r>
            <a:endParaRPr kumimoji="1" lang="ja-JP"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1979712" y="260648"/>
            <a:ext cx="5508227" cy="576064"/>
          </a:xfrm>
        </p:spPr>
        <p:txBody>
          <a:bodyPr/>
          <a:lstStyle/>
          <a:p>
            <a:pPr algn="l" eaLnBrk="1" hangingPunct="1">
              <a:defRPr/>
            </a:pPr>
            <a:r>
              <a:rPr lang="ja-JP" altLang="en-US" sz="3600" dirty="0" smtClean="0">
                <a:solidFill>
                  <a:schemeClr val="bg1">
                    <a:lumMod val="50000"/>
                  </a:schemeClr>
                </a:solidFill>
                <a:cs typeface="+mj-cs"/>
              </a:rPr>
              <a:t>４　取り組んで</a:t>
            </a:r>
            <a:r>
              <a:rPr lang="ja-JP" altLang="en-US" sz="3600" dirty="0" smtClean="0">
                <a:solidFill>
                  <a:schemeClr val="bg1">
                    <a:lumMod val="50000"/>
                  </a:schemeClr>
                </a:solidFill>
                <a:cs typeface="+mj-cs"/>
              </a:rPr>
              <a:t>みた結果</a:t>
            </a:r>
          </a:p>
        </p:txBody>
      </p:sp>
      <p:sp>
        <p:nvSpPr>
          <p:cNvPr id="6" name="円/楕円 5"/>
          <p:cNvSpPr/>
          <p:nvPr/>
        </p:nvSpPr>
        <p:spPr>
          <a:xfrm>
            <a:off x="6659563" y="1125538"/>
            <a:ext cx="2016125" cy="720725"/>
          </a:xfrm>
          <a:prstGeom prst="ellipse">
            <a:avLst/>
          </a:prstGeom>
          <a:solidFill>
            <a:srgbClr val="FFFFCC"/>
          </a:solidFill>
          <a:ln>
            <a:solidFill>
              <a:srgbClr val="FF99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latin typeface="+mn-ea"/>
              </a:rPr>
              <a:t>商店街</a:t>
            </a:r>
          </a:p>
          <a:p>
            <a:pPr algn="ctr">
              <a:defRPr/>
            </a:pPr>
            <a:r>
              <a:rPr lang="ja-JP" altLang="en-US" dirty="0">
                <a:solidFill>
                  <a:schemeClr val="tx1"/>
                </a:solidFill>
                <a:latin typeface="+mn-ea"/>
              </a:rPr>
              <a:t>サポーター</a:t>
            </a:r>
          </a:p>
        </p:txBody>
      </p:sp>
      <p:sp>
        <p:nvSpPr>
          <p:cNvPr id="4" name="角丸四角形 3"/>
          <p:cNvSpPr/>
          <p:nvPr/>
        </p:nvSpPr>
        <p:spPr>
          <a:xfrm>
            <a:off x="900113" y="1125538"/>
            <a:ext cx="2160587" cy="719137"/>
          </a:xfrm>
          <a:prstGeom prst="round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t>空き店舗</a:t>
            </a:r>
          </a:p>
          <a:p>
            <a:pPr algn="ctr">
              <a:defRPr/>
            </a:pPr>
            <a:r>
              <a:rPr lang="ja-JP" altLang="en-US" dirty="0"/>
              <a:t>レンタルショップ</a:t>
            </a:r>
          </a:p>
        </p:txBody>
      </p:sp>
      <p:sp>
        <p:nvSpPr>
          <p:cNvPr id="17" name="正方形/長方形 16"/>
          <p:cNvSpPr/>
          <p:nvPr/>
        </p:nvSpPr>
        <p:spPr>
          <a:xfrm>
            <a:off x="755650" y="1916832"/>
            <a:ext cx="2376488" cy="4176316"/>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chemeClr val="tx1"/>
                </a:solidFill>
              </a:rPr>
              <a:t>稼働率</a:t>
            </a:r>
            <a:r>
              <a:rPr lang="en-US" altLang="ja-JP" dirty="0" smtClean="0">
                <a:solidFill>
                  <a:schemeClr val="tx1"/>
                </a:solidFill>
              </a:rPr>
              <a:t>:72%</a:t>
            </a:r>
            <a:endParaRPr lang="en-US" altLang="ja-JP" dirty="0">
              <a:solidFill>
                <a:schemeClr val="tx1"/>
              </a:solidFill>
            </a:endParaRPr>
          </a:p>
          <a:p>
            <a:pPr>
              <a:defRPr/>
            </a:pPr>
            <a:r>
              <a:rPr lang="en-US" altLang="ja-JP" sz="1400" dirty="0" smtClean="0">
                <a:solidFill>
                  <a:schemeClr val="tx1"/>
                </a:solidFill>
                <a:latin typeface="+mj-lt"/>
              </a:rPr>
              <a:t>(16</a:t>
            </a:r>
            <a:r>
              <a:rPr lang="ja-JP" altLang="en-US" sz="1400" dirty="0" smtClean="0">
                <a:solidFill>
                  <a:schemeClr val="tx1"/>
                </a:solidFill>
                <a:latin typeface="+mj-lt"/>
              </a:rPr>
              <a:t>週</a:t>
            </a:r>
            <a:r>
              <a:rPr lang="en-US" altLang="ja-JP" sz="1400" dirty="0" smtClean="0">
                <a:solidFill>
                  <a:schemeClr val="tx1"/>
                </a:solidFill>
                <a:latin typeface="+mj-lt"/>
              </a:rPr>
              <a:t>/22</a:t>
            </a:r>
            <a:r>
              <a:rPr lang="ja-JP" altLang="en-US" sz="1400" dirty="0" smtClean="0">
                <a:solidFill>
                  <a:schemeClr val="tx1"/>
                </a:solidFill>
                <a:latin typeface="+mj-lt"/>
              </a:rPr>
              <a:t>週</a:t>
            </a:r>
            <a:r>
              <a:rPr lang="en-US" altLang="ja-JP" sz="1400" dirty="0" smtClean="0">
                <a:solidFill>
                  <a:schemeClr val="tx1"/>
                </a:solidFill>
                <a:latin typeface="+mj-lt"/>
              </a:rPr>
              <a:t>)</a:t>
            </a:r>
            <a:endParaRPr lang="ja-JP" altLang="en-US" sz="1400" dirty="0">
              <a:solidFill>
                <a:schemeClr val="tx1"/>
              </a:solidFill>
              <a:latin typeface="+mj-lt"/>
            </a:endParaRPr>
          </a:p>
          <a:p>
            <a:pPr>
              <a:defRPr/>
            </a:pPr>
            <a:r>
              <a:rPr lang="ja-JP" altLang="en-US" dirty="0">
                <a:solidFill>
                  <a:schemeClr val="tx1"/>
                </a:solidFill>
              </a:rPr>
              <a:t>　       ↓</a:t>
            </a:r>
          </a:p>
          <a:p>
            <a:pPr>
              <a:defRPr/>
            </a:pPr>
            <a:r>
              <a:rPr lang="ja-JP" altLang="en-US" dirty="0">
                <a:solidFill>
                  <a:schemeClr val="tx1"/>
                </a:solidFill>
              </a:rPr>
              <a:t>損益</a:t>
            </a:r>
            <a:r>
              <a:rPr lang="en-US" altLang="ja-JP" dirty="0" smtClean="0">
                <a:solidFill>
                  <a:schemeClr val="tx1"/>
                </a:solidFill>
              </a:rPr>
              <a:t>:</a:t>
            </a:r>
            <a:r>
              <a:rPr lang="ja-JP" altLang="en-US" dirty="0" smtClean="0">
                <a:solidFill>
                  <a:schemeClr val="tx1"/>
                </a:solidFill>
              </a:rPr>
              <a:t>▲</a:t>
            </a:r>
            <a:r>
              <a:rPr lang="en-US" altLang="ja-JP" dirty="0" smtClean="0">
                <a:solidFill>
                  <a:schemeClr val="tx1"/>
                </a:solidFill>
              </a:rPr>
              <a:t>7</a:t>
            </a:r>
            <a:r>
              <a:rPr lang="ja-JP" altLang="en-US" dirty="0" smtClean="0">
                <a:solidFill>
                  <a:schemeClr val="tx1"/>
                </a:solidFill>
              </a:rPr>
              <a:t>万円</a:t>
            </a:r>
            <a:endParaRPr lang="ja-JP" altLang="en-US" dirty="0">
              <a:solidFill>
                <a:schemeClr val="tx1"/>
              </a:solidFill>
            </a:endParaRPr>
          </a:p>
          <a:p>
            <a:pPr>
              <a:defRPr/>
            </a:pPr>
            <a:r>
              <a:rPr lang="en-US" altLang="ja-JP" sz="1400" dirty="0">
                <a:solidFill>
                  <a:schemeClr val="tx1"/>
                </a:solidFill>
              </a:rPr>
              <a:t>(</a:t>
            </a:r>
            <a:r>
              <a:rPr lang="ja-JP" altLang="en-US" sz="1400" dirty="0" smtClean="0">
                <a:solidFill>
                  <a:schemeClr val="tx1"/>
                </a:solidFill>
              </a:rPr>
              <a:t>売上</a:t>
            </a:r>
            <a:r>
              <a:rPr lang="en-US" altLang="ja-JP" sz="1400" dirty="0" smtClean="0">
                <a:solidFill>
                  <a:schemeClr val="tx1"/>
                </a:solidFill>
              </a:rPr>
              <a:t>35</a:t>
            </a:r>
            <a:r>
              <a:rPr lang="ja-JP" altLang="en-US" sz="1400" dirty="0" smtClean="0">
                <a:solidFill>
                  <a:schemeClr val="tx1"/>
                </a:solidFill>
              </a:rPr>
              <a:t>万</a:t>
            </a:r>
            <a:r>
              <a:rPr lang="en-US" altLang="ja-JP" sz="1400" dirty="0">
                <a:solidFill>
                  <a:schemeClr val="tx1"/>
                </a:solidFill>
              </a:rPr>
              <a:t>-</a:t>
            </a:r>
            <a:r>
              <a:rPr lang="ja-JP" altLang="en-US" sz="1400" dirty="0" smtClean="0">
                <a:solidFill>
                  <a:schemeClr val="tx1"/>
                </a:solidFill>
              </a:rPr>
              <a:t>費用</a:t>
            </a:r>
            <a:r>
              <a:rPr lang="en-US" altLang="ja-JP" sz="1400" dirty="0" smtClean="0">
                <a:solidFill>
                  <a:schemeClr val="tx1"/>
                </a:solidFill>
              </a:rPr>
              <a:t>42</a:t>
            </a:r>
            <a:r>
              <a:rPr lang="ja-JP" altLang="en-US" sz="1400" dirty="0" smtClean="0">
                <a:solidFill>
                  <a:schemeClr val="tx1"/>
                </a:solidFill>
              </a:rPr>
              <a:t>万</a:t>
            </a:r>
            <a:r>
              <a:rPr lang="en-US" altLang="ja-JP" sz="1400" dirty="0">
                <a:solidFill>
                  <a:schemeClr val="tx1"/>
                </a:solidFill>
              </a:rPr>
              <a:t>)</a:t>
            </a:r>
            <a:endParaRPr lang="ja-JP" altLang="en-US" sz="1400" dirty="0">
              <a:solidFill>
                <a:schemeClr val="tx1"/>
              </a:solidFill>
            </a:endParaRPr>
          </a:p>
          <a:p>
            <a:pPr>
              <a:defRPr/>
            </a:pPr>
            <a:r>
              <a:rPr lang="ja-JP" altLang="en-US" dirty="0">
                <a:solidFill>
                  <a:schemeClr val="tx1"/>
                </a:solidFill>
              </a:rPr>
              <a:t>　       ↓</a:t>
            </a:r>
          </a:p>
          <a:p>
            <a:pPr>
              <a:defRPr/>
            </a:pPr>
            <a:r>
              <a:rPr lang="ja-JP" altLang="en-US" dirty="0" smtClean="0">
                <a:solidFill>
                  <a:schemeClr val="tx1"/>
                </a:solidFill>
              </a:rPr>
              <a:t>販売額</a:t>
            </a:r>
            <a:r>
              <a:rPr lang="en-US" altLang="ja-JP" dirty="0" smtClean="0">
                <a:solidFill>
                  <a:schemeClr val="tx1"/>
                </a:solidFill>
              </a:rPr>
              <a:t>:14.9</a:t>
            </a:r>
            <a:r>
              <a:rPr lang="ja-JP" altLang="en-US" dirty="0" smtClean="0">
                <a:solidFill>
                  <a:schemeClr val="tx1"/>
                </a:solidFill>
              </a:rPr>
              <a:t>万</a:t>
            </a:r>
            <a:r>
              <a:rPr lang="en-US" altLang="ja-JP" dirty="0">
                <a:solidFill>
                  <a:schemeClr val="tx1"/>
                </a:solidFill>
              </a:rPr>
              <a:t>/</a:t>
            </a:r>
            <a:r>
              <a:rPr lang="ja-JP" altLang="en-US" dirty="0">
                <a:solidFill>
                  <a:schemeClr val="tx1"/>
                </a:solidFill>
              </a:rPr>
              <a:t>週</a:t>
            </a:r>
            <a:endParaRPr lang="en-US" altLang="ja-JP" dirty="0">
              <a:solidFill>
                <a:schemeClr val="tx1"/>
              </a:solidFill>
            </a:endParaRPr>
          </a:p>
          <a:p>
            <a:pPr>
              <a:defRPr/>
            </a:pPr>
            <a:r>
              <a:rPr lang="en-US" altLang="ja-JP" sz="1400" dirty="0">
                <a:solidFill>
                  <a:schemeClr val="tx1"/>
                </a:solidFill>
                <a:latin typeface="+mj-lt"/>
              </a:rPr>
              <a:t>(</a:t>
            </a:r>
            <a:r>
              <a:rPr lang="ja-JP" altLang="en-US" sz="1400" dirty="0" smtClean="0">
                <a:solidFill>
                  <a:schemeClr val="tx1"/>
                </a:solidFill>
                <a:latin typeface="+mj-lt"/>
              </a:rPr>
              <a:t>最高</a:t>
            </a:r>
            <a:r>
              <a:rPr lang="en-US" altLang="ja-JP" sz="1400" dirty="0" smtClean="0">
                <a:solidFill>
                  <a:schemeClr val="tx1"/>
                </a:solidFill>
                <a:latin typeface="+mj-lt"/>
              </a:rPr>
              <a:t>28.6</a:t>
            </a:r>
            <a:r>
              <a:rPr lang="ja-JP" altLang="en-US" sz="1400" dirty="0" smtClean="0">
                <a:solidFill>
                  <a:schemeClr val="tx1"/>
                </a:solidFill>
                <a:latin typeface="+mj-lt"/>
              </a:rPr>
              <a:t>万</a:t>
            </a:r>
            <a:r>
              <a:rPr lang="en-US" altLang="ja-JP" sz="1400" dirty="0" smtClean="0">
                <a:solidFill>
                  <a:schemeClr val="tx1"/>
                </a:solidFill>
                <a:latin typeface="+mj-lt"/>
              </a:rPr>
              <a:t>､</a:t>
            </a:r>
            <a:r>
              <a:rPr lang="ja-JP" altLang="en-US" sz="1400" dirty="0" smtClean="0">
                <a:solidFill>
                  <a:schemeClr val="tx1"/>
                </a:solidFill>
                <a:latin typeface="+mj-lt"/>
              </a:rPr>
              <a:t>最低</a:t>
            </a:r>
            <a:r>
              <a:rPr lang="en-US" altLang="ja-JP" sz="1400" dirty="0" smtClean="0">
                <a:solidFill>
                  <a:schemeClr val="tx1"/>
                </a:solidFill>
                <a:latin typeface="+mj-lt"/>
              </a:rPr>
              <a:t>2.3</a:t>
            </a:r>
            <a:r>
              <a:rPr lang="ja-JP" altLang="en-US" sz="1400" dirty="0" smtClean="0">
                <a:solidFill>
                  <a:schemeClr val="tx1"/>
                </a:solidFill>
                <a:latin typeface="+mj-lt"/>
              </a:rPr>
              <a:t>万</a:t>
            </a:r>
            <a:r>
              <a:rPr lang="en-US" altLang="ja-JP" sz="1400" dirty="0" smtClean="0">
                <a:solidFill>
                  <a:schemeClr val="tx1"/>
                </a:solidFill>
                <a:latin typeface="+mj-lt"/>
              </a:rPr>
              <a:t>)</a:t>
            </a:r>
            <a:r>
              <a:rPr lang="en-US" altLang="ja-JP" sz="1600" dirty="0" smtClean="0">
                <a:solidFill>
                  <a:schemeClr val="tx1"/>
                </a:solidFill>
                <a:latin typeface="+mj-lt"/>
              </a:rPr>
              <a:t> </a:t>
            </a:r>
          </a:p>
          <a:p>
            <a:pPr>
              <a:defRPr/>
            </a:pPr>
            <a:endParaRPr lang="en-US" altLang="ja-JP" dirty="0">
              <a:solidFill>
                <a:schemeClr val="tx1"/>
              </a:solidFill>
            </a:endParaRPr>
          </a:p>
          <a:p>
            <a:pPr>
              <a:defRPr/>
            </a:pPr>
            <a:r>
              <a:rPr lang="ja-JP" altLang="en-US" dirty="0" smtClean="0">
                <a:solidFill>
                  <a:schemeClr val="tx1"/>
                </a:solidFill>
              </a:rPr>
              <a:t>買上客数</a:t>
            </a:r>
            <a:r>
              <a:rPr lang="en-US" altLang="ja-JP" dirty="0" smtClean="0">
                <a:solidFill>
                  <a:schemeClr val="tx1"/>
                </a:solidFill>
              </a:rPr>
              <a:t>:142</a:t>
            </a:r>
            <a:r>
              <a:rPr lang="ja-JP" altLang="en-US" dirty="0" smtClean="0">
                <a:solidFill>
                  <a:schemeClr val="tx1"/>
                </a:solidFill>
              </a:rPr>
              <a:t>人</a:t>
            </a:r>
            <a:r>
              <a:rPr lang="en-US" altLang="ja-JP" dirty="0" smtClean="0">
                <a:solidFill>
                  <a:schemeClr val="tx1"/>
                </a:solidFill>
              </a:rPr>
              <a:t>/</a:t>
            </a:r>
            <a:r>
              <a:rPr lang="ja-JP" altLang="en-US" dirty="0" smtClean="0">
                <a:solidFill>
                  <a:schemeClr val="tx1"/>
                </a:solidFill>
              </a:rPr>
              <a:t>週</a:t>
            </a:r>
            <a:endParaRPr lang="ja-JP" altLang="en-US" dirty="0">
              <a:solidFill>
                <a:schemeClr val="tx1"/>
              </a:solidFill>
            </a:endParaRPr>
          </a:p>
          <a:p>
            <a:pPr>
              <a:defRPr/>
            </a:pPr>
            <a:r>
              <a:rPr lang="en-US" altLang="ja-JP" sz="1400" dirty="0">
                <a:solidFill>
                  <a:schemeClr val="tx1"/>
                </a:solidFill>
              </a:rPr>
              <a:t>(</a:t>
            </a:r>
            <a:r>
              <a:rPr lang="ja-JP" altLang="en-US" sz="1400" dirty="0" smtClean="0">
                <a:solidFill>
                  <a:schemeClr val="tx1"/>
                </a:solidFill>
              </a:rPr>
              <a:t>最高</a:t>
            </a:r>
            <a:r>
              <a:rPr lang="en-US" altLang="ja-JP" sz="1400" dirty="0" smtClean="0">
                <a:solidFill>
                  <a:schemeClr val="tx1"/>
                </a:solidFill>
              </a:rPr>
              <a:t>358</a:t>
            </a:r>
            <a:r>
              <a:rPr lang="ja-JP" altLang="en-US" sz="1400" dirty="0" smtClean="0">
                <a:solidFill>
                  <a:schemeClr val="tx1"/>
                </a:solidFill>
              </a:rPr>
              <a:t>人</a:t>
            </a:r>
            <a:r>
              <a:rPr lang="en-US" altLang="ja-JP" sz="1400" dirty="0" smtClean="0">
                <a:solidFill>
                  <a:schemeClr val="tx1"/>
                </a:solidFill>
              </a:rPr>
              <a:t>､</a:t>
            </a:r>
            <a:r>
              <a:rPr lang="ja-JP" altLang="en-US" sz="1400" dirty="0" smtClean="0">
                <a:solidFill>
                  <a:schemeClr val="tx1"/>
                </a:solidFill>
              </a:rPr>
              <a:t>最低</a:t>
            </a:r>
            <a:r>
              <a:rPr lang="en-US" altLang="ja-JP" sz="1400" dirty="0" smtClean="0">
                <a:solidFill>
                  <a:schemeClr val="tx1"/>
                </a:solidFill>
              </a:rPr>
              <a:t>19</a:t>
            </a:r>
            <a:r>
              <a:rPr lang="ja-JP" altLang="en-US" sz="1400" dirty="0" smtClean="0">
                <a:solidFill>
                  <a:schemeClr val="tx1"/>
                </a:solidFill>
              </a:rPr>
              <a:t>人</a:t>
            </a:r>
            <a:r>
              <a:rPr lang="en-US" altLang="ja-JP" sz="1400" dirty="0" smtClean="0">
                <a:solidFill>
                  <a:schemeClr val="tx1"/>
                </a:solidFill>
              </a:rPr>
              <a:t>)</a:t>
            </a:r>
            <a:endParaRPr lang="ja-JP" altLang="en-US" sz="1400" dirty="0">
              <a:solidFill>
                <a:schemeClr val="tx1"/>
              </a:solidFill>
            </a:endParaRPr>
          </a:p>
          <a:p>
            <a:pPr>
              <a:defRPr/>
            </a:pPr>
            <a:r>
              <a:rPr lang="ja-JP" altLang="en-US" dirty="0">
                <a:solidFill>
                  <a:schemeClr val="tx1"/>
                </a:solidFill>
              </a:rPr>
              <a:t>         ↓</a:t>
            </a:r>
          </a:p>
          <a:p>
            <a:pPr>
              <a:defRPr/>
            </a:pPr>
            <a:r>
              <a:rPr lang="ja-JP" altLang="en-US" dirty="0" smtClean="0">
                <a:solidFill>
                  <a:schemeClr val="tx1"/>
                </a:solidFill>
              </a:rPr>
              <a:t>大家たちが</a:t>
            </a:r>
            <a:r>
              <a:rPr lang="ja-JP" altLang="en-US" dirty="0">
                <a:solidFill>
                  <a:schemeClr val="tx1"/>
                </a:solidFill>
              </a:rPr>
              <a:t>反応</a:t>
            </a:r>
            <a:r>
              <a:rPr lang="ja-JP" altLang="en-US" dirty="0" smtClean="0">
                <a:solidFill>
                  <a:schemeClr val="tx1"/>
                </a:solidFill>
              </a:rPr>
              <a:t>した</a:t>
            </a:r>
          </a:p>
        </p:txBody>
      </p:sp>
      <p:sp>
        <p:nvSpPr>
          <p:cNvPr id="16" name="正方形/長方形 15"/>
          <p:cNvSpPr/>
          <p:nvPr/>
        </p:nvSpPr>
        <p:spPr>
          <a:xfrm>
            <a:off x="6443663" y="1989138"/>
            <a:ext cx="2447925" cy="446405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chemeClr val="tx1"/>
                </a:solidFill>
              </a:rPr>
              <a:t>メンバー</a:t>
            </a:r>
            <a:r>
              <a:rPr lang="en-US" altLang="ja-JP" dirty="0" smtClean="0">
                <a:solidFill>
                  <a:schemeClr val="tx1"/>
                </a:solidFill>
              </a:rPr>
              <a:t>:23</a:t>
            </a:r>
            <a:r>
              <a:rPr lang="ja-JP" altLang="en-US" dirty="0" smtClean="0">
                <a:solidFill>
                  <a:schemeClr val="tx1"/>
                </a:solidFill>
              </a:rPr>
              <a:t>名</a:t>
            </a:r>
            <a:endParaRPr lang="ja-JP" altLang="en-US" dirty="0">
              <a:solidFill>
                <a:schemeClr val="tx1"/>
              </a:solidFill>
              <a:latin typeface="+mj-lt"/>
            </a:endParaRPr>
          </a:p>
          <a:p>
            <a:pPr>
              <a:defRPr/>
            </a:pPr>
            <a:r>
              <a:rPr lang="ja-JP" altLang="en-US" sz="1200" dirty="0">
                <a:solidFill>
                  <a:schemeClr val="tx1"/>
                </a:solidFill>
              </a:rPr>
              <a:t>  </a:t>
            </a:r>
            <a:r>
              <a:rPr lang="ja-JP" altLang="en-US" sz="1200" dirty="0" smtClean="0">
                <a:solidFill>
                  <a:schemeClr val="tx1"/>
                </a:solidFill>
              </a:rPr>
              <a:t>商業者</a:t>
            </a:r>
            <a:r>
              <a:rPr lang="en-US" altLang="ja-JP" sz="1200" dirty="0" smtClean="0">
                <a:solidFill>
                  <a:schemeClr val="tx1"/>
                </a:solidFill>
              </a:rPr>
              <a:t>3</a:t>
            </a:r>
            <a:r>
              <a:rPr lang="ja-JP" altLang="en-US" sz="1200" dirty="0" err="1" smtClean="0">
                <a:solidFill>
                  <a:schemeClr val="tx1"/>
                </a:solidFill>
              </a:rPr>
              <a:t>、</a:t>
            </a:r>
            <a:r>
              <a:rPr lang="ja-JP" altLang="en-US" sz="1200" dirty="0" smtClean="0">
                <a:solidFill>
                  <a:schemeClr val="tx1"/>
                </a:solidFill>
              </a:rPr>
              <a:t>他商業者</a:t>
            </a:r>
            <a:r>
              <a:rPr lang="en-US" altLang="ja-JP" sz="1200" dirty="0" smtClean="0">
                <a:solidFill>
                  <a:schemeClr val="tx1"/>
                </a:solidFill>
              </a:rPr>
              <a:t>3</a:t>
            </a:r>
            <a:endParaRPr lang="ja-JP" altLang="en-US" sz="1200" dirty="0" smtClean="0">
              <a:solidFill>
                <a:schemeClr val="tx1"/>
              </a:solidFill>
            </a:endParaRPr>
          </a:p>
          <a:p>
            <a:pPr>
              <a:defRPr/>
            </a:pPr>
            <a:r>
              <a:rPr lang="ja-JP" altLang="en-US" sz="1200" dirty="0" smtClean="0">
                <a:solidFill>
                  <a:schemeClr val="tx1"/>
                </a:solidFill>
              </a:rPr>
              <a:t>  住民</a:t>
            </a:r>
            <a:r>
              <a:rPr lang="en-US" altLang="ja-JP" sz="1200" dirty="0" smtClean="0">
                <a:solidFill>
                  <a:schemeClr val="tx1"/>
                </a:solidFill>
              </a:rPr>
              <a:t>8</a:t>
            </a:r>
            <a:r>
              <a:rPr lang="ja-JP" altLang="en-US" sz="1200" dirty="0" err="1" smtClean="0">
                <a:solidFill>
                  <a:schemeClr val="tx1"/>
                </a:solidFill>
              </a:rPr>
              <a:t>、</a:t>
            </a:r>
            <a:r>
              <a:rPr lang="ja-JP" altLang="en-US" sz="1200" dirty="0" smtClean="0">
                <a:solidFill>
                  <a:schemeClr val="tx1"/>
                </a:solidFill>
              </a:rPr>
              <a:t>   その他</a:t>
            </a:r>
            <a:r>
              <a:rPr lang="en-US" altLang="ja-JP" sz="1200" dirty="0" smtClean="0">
                <a:solidFill>
                  <a:schemeClr val="tx1"/>
                </a:solidFill>
              </a:rPr>
              <a:t>9</a:t>
            </a:r>
            <a:r>
              <a:rPr lang="ja-JP" altLang="en-US" sz="1200" dirty="0" smtClean="0">
                <a:solidFill>
                  <a:schemeClr val="tx1"/>
                </a:solidFill>
              </a:rPr>
              <a:t> </a:t>
            </a:r>
            <a:endParaRPr lang="ja-JP" altLang="en-US" sz="1200" dirty="0">
              <a:solidFill>
                <a:schemeClr val="tx1"/>
              </a:solidFill>
            </a:endParaRPr>
          </a:p>
          <a:p>
            <a:pPr>
              <a:defRPr/>
            </a:pPr>
            <a:r>
              <a:rPr lang="ja-JP" altLang="en-US" sz="1600" dirty="0">
                <a:solidFill>
                  <a:schemeClr val="tx1"/>
                </a:solidFill>
                <a:latin typeface="+mj-lt"/>
              </a:rPr>
              <a:t> </a:t>
            </a:r>
            <a:r>
              <a:rPr lang="ja-JP" altLang="en-US" sz="1600" dirty="0" smtClean="0">
                <a:solidFill>
                  <a:schemeClr val="tx1"/>
                </a:solidFill>
                <a:latin typeface="+mj-lt"/>
              </a:rPr>
              <a:t>         </a:t>
            </a:r>
            <a:r>
              <a:rPr lang="ja-JP" altLang="en-US" sz="1600" dirty="0">
                <a:solidFill>
                  <a:schemeClr val="tx1"/>
                </a:solidFill>
                <a:latin typeface="+mj-lt"/>
              </a:rPr>
              <a:t>↓</a:t>
            </a:r>
          </a:p>
          <a:p>
            <a:pPr>
              <a:defRPr/>
            </a:pPr>
            <a:r>
              <a:rPr lang="ja-JP" altLang="en-US" dirty="0" smtClean="0">
                <a:solidFill>
                  <a:schemeClr val="tx1"/>
                </a:solidFill>
                <a:latin typeface="+mj-lt"/>
              </a:rPr>
              <a:t>サポーター</a:t>
            </a:r>
            <a:r>
              <a:rPr lang="en-US" altLang="ja-JP" dirty="0" smtClean="0">
                <a:solidFill>
                  <a:schemeClr val="tx1"/>
                </a:solidFill>
                <a:latin typeface="+mj-lt"/>
              </a:rPr>
              <a:t>MTG:15</a:t>
            </a:r>
            <a:r>
              <a:rPr lang="ja-JP" altLang="en-US" dirty="0" smtClean="0">
                <a:solidFill>
                  <a:schemeClr val="tx1"/>
                </a:solidFill>
                <a:latin typeface="+mj-lt"/>
              </a:rPr>
              <a:t>回</a:t>
            </a:r>
            <a:endParaRPr lang="en-US" altLang="ja-JP" dirty="0">
              <a:solidFill>
                <a:schemeClr val="tx1"/>
              </a:solidFill>
              <a:latin typeface="+mj-lt"/>
            </a:endParaRPr>
          </a:p>
          <a:p>
            <a:pPr>
              <a:defRPr/>
            </a:pPr>
            <a:r>
              <a:rPr lang="ja-JP" altLang="en-US" dirty="0">
                <a:solidFill>
                  <a:schemeClr val="tx1"/>
                </a:solidFill>
                <a:latin typeface="+mj-lt"/>
              </a:rPr>
              <a:t>  </a:t>
            </a:r>
            <a:r>
              <a:rPr lang="ja-JP" altLang="en-US" sz="1200" dirty="0" smtClean="0">
                <a:solidFill>
                  <a:schemeClr val="tx1"/>
                </a:solidFill>
              </a:rPr>
              <a:t>全体</a:t>
            </a:r>
            <a:r>
              <a:rPr lang="en-US" altLang="ja-JP" sz="1200" dirty="0" smtClean="0">
                <a:solidFill>
                  <a:schemeClr val="tx1"/>
                </a:solidFill>
              </a:rPr>
              <a:t>9</a:t>
            </a:r>
            <a:r>
              <a:rPr lang="ja-JP" altLang="en-US" sz="1200" dirty="0" err="1" smtClean="0">
                <a:solidFill>
                  <a:schemeClr val="tx1"/>
                </a:solidFill>
              </a:rPr>
              <a:t>、</a:t>
            </a:r>
            <a:r>
              <a:rPr lang="ja-JP" altLang="en-US" sz="1200" dirty="0">
                <a:solidFill>
                  <a:schemeClr val="tx1"/>
                </a:solidFill>
              </a:rPr>
              <a:t>班</a:t>
            </a:r>
            <a:r>
              <a:rPr lang="ja-JP" altLang="en-US" sz="1200" dirty="0" smtClean="0">
                <a:solidFill>
                  <a:schemeClr val="tx1"/>
                </a:solidFill>
              </a:rPr>
              <a:t>別</a:t>
            </a:r>
            <a:r>
              <a:rPr lang="en-US" altLang="ja-JP" sz="1200" dirty="0" smtClean="0">
                <a:solidFill>
                  <a:schemeClr val="tx1"/>
                </a:solidFill>
              </a:rPr>
              <a:t>4</a:t>
            </a:r>
            <a:r>
              <a:rPr lang="ja-JP" altLang="en-US" sz="1200" dirty="0" err="1" smtClean="0">
                <a:solidFill>
                  <a:schemeClr val="tx1"/>
                </a:solidFill>
              </a:rPr>
              <a:t>、</a:t>
            </a:r>
            <a:r>
              <a:rPr lang="ja-JP" altLang="en-US" sz="1200" dirty="0" smtClean="0">
                <a:solidFill>
                  <a:schemeClr val="tx1"/>
                </a:solidFill>
              </a:rPr>
              <a:t>臨時</a:t>
            </a:r>
            <a:r>
              <a:rPr lang="en-US" altLang="ja-JP" sz="1200" dirty="0" smtClean="0">
                <a:solidFill>
                  <a:schemeClr val="tx1"/>
                </a:solidFill>
              </a:rPr>
              <a:t>2</a:t>
            </a:r>
            <a:r>
              <a:rPr lang="ja-JP" altLang="en-US" sz="1200" dirty="0" err="1" smtClean="0">
                <a:solidFill>
                  <a:schemeClr val="tx1"/>
                </a:solidFill>
              </a:rPr>
              <a:t>、</a:t>
            </a:r>
            <a:endParaRPr lang="ja-JP" altLang="en-US" sz="1200" dirty="0" smtClean="0">
              <a:solidFill>
                <a:schemeClr val="tx1"/>
              </a:solidFill>
            </a:endParaRPr>
          </a:p>
          <a:p>
            <a:pPr>
              <a:defRPr/>
            </a:pPr>
            <a:r>
              <a:rPr lang="ja-JP" altLang="en-US" sz="1200" dirty="0" smtClean="0">
                <a:solidFill>
                  <a:schemeClr val="tx1"/>
                </a:solidFill>
              </a:rPr>
              <a:t>   時間外多数</a:t>
            </a:r>
            <a:endParaRPr lang="ja-JP" altLang="en-US" sz="1200" dirty="0">
              <a:solidFill>
                <a:schemeClr val="tx1"/>
              </a:solidFill>
            </a:endParaRPr>
          </a:p>
          <a:p>
            <a:pPr>
              <a:defRPr/>
            </a:pPr>
            <a:r>
              <a:rPr lang="ja-JP" altLang="en-US" dirty="0">
                <a:solidFill>
                  <a:schemeClr val="tx1"/>
                </a:solidFill>
                <a:latin typeface="+mj-lt"/>
              </a:rPr>
              <a:t>    </a:t>
            </a:r>
            <a:r>
              <a:rPr lang="ja-JP" altLang="en-US" dirty="0" smtClean="0">
                <a:solidFill>
                  <a:schemeClr val="tx1"/>
                </a:solidFill>
                <a:latin typeface="+mj-lt"/>
              </a:rPr>
              <a:t>     </a:t>
            </a:r>
            <a:r>
              <a:rPr lang="ja-JP" altLang="en-US" dirty="0">
                <a:solidFill>
                  <a:schemeClr val="tx1"/>
                </a:solidFill>
                <a:latin typeface="+mj-lt"/>
              </a:rPr>
              <a:t>↓</a:t>
            </a:r>
          </a:p>
          <a:p>
            <a:pPr>
              <a:defRPr/>
            </a:pPr>
            <a:r>
              <a:rPr lang="ja-JP" altLang="en-US" sz="1600" dirty="0" smtClean="0">
                <a:solidFill>
                  <a:schemeClr val="tx1"/>
                </a:solidFill>
                <a:latin typeface="+mj-lt"/>
              </a:rPr>
              <a:t>成果物</a:t>
            </a:r>
            <a:r>
              <a:rPr lang="en-US" altLang="ja-JP" sz="1600" dirty="0" smtClean="0">
                <a:solidFill>
                  <a:schemeClr val="tx1"/>
                </a:solidFill>
                <a:latin typeface="+mj-lt"/>
              </a:rPr>
              <a:t>:4</a:t>
            </a:r>
            <a:r>
              <a:rPr lang="ja-JP" altLang="en-US" sz="1600" dirty="0" smtClean="0">
                <a:solidFill>
                  <a:schemeClr val="tx1"/>
                </a:solidFill>
                <a:latin typeface="+mj-lt"/>
              </a:rPr>
              <a:t>種</a:t>
            </a:r>
          </a:p>
          <a:p>
            <a:pPr>
              <a:defRPr/>
            </a:pPr>
            <a:r>
              <a:rPr lang="ja-JP" altLang="en-US" sz="1400" dirty="0" smtClean="0">
                <a:solidFill>
                  <a:schemeClr val="tx1"/>
                </a:solidFill>
                <a:latin typeface="+mj-lt"/>
              </a:rPr>
              <a:t>    </a:t>
            </a:r>
            <a:r>
              <a:rPr lang="ja-JP" altLang="en-US" sz="1400" dirty="0" smtClean="0">
                <a:solidFill>
                  <a:schemeClr val="tx1"/>
                </a:solidFill>
                <a:latin typeface="+mj-lt"/>
              </a:rPr>
              <a:t>サポーター通信  </a:t>
            </a:r>
            <a:r>
              <a:rPr lang="en-US" altLang="ja-JP" sz="1100" dirty="0" smtClean="0">
                <a:solidFill>
                  <a:schemeClr val="tx1"/>
                </a:solidFill>
                <a:latin typeface="+mj-lt"/>
              </a:rPr>
              <a:t>(1</a:t>
            </a:r>
            <a:r>
              <a:rPr lang="ja-JP" altLang="en-US" sz="1100" dirty="0" smtClean="0">
                <a:solidFill>
                  <a:schemeClr val="tx1"/>
                </a:solidFill>
                <a:latin typeface="+mj-lt"/>
              </a:rPr>
              <a:t>号</a:t>
            </a:r>
            <a:r>
              <a:rPr lang="en-US" altLang="ja-JP" sz="1100" dirty="0" smtClean="0">
                <a:solidFill>
                  <a:schemeClr val="tx1"/>
                </a:solidFill>
                <a:latin typeface="+mj-lt"/>
              </a:rPr>
              <a:t>,2</a:t>
            </a:r>
            <a:r>
              <a:rPr lang="ja-JP" altLang="en-US" sz="1100" dirty="0" smtClean="0">
                <a:solidFill>
                  <a:schemeClr val="tx1"/>
                </a:solidFill>
                <a:latin typeface="+mj-lt"/>
              </a:rPr>
              <a:t>号</a:t>
            </a:r>
            <a:r>
              <a:rPr lang="en-US" altLang="ja-JP" sz="1100" dirty="0" smtClean="0">
                <a:solidFill>
                  <a:schemeClr val="tx1"/>
                </a:solidFill>
                <a:latin typeface="+mj-lt"/>
              </a:rPr>
              <a:t>)</a:t>
            </a:r>
            <a:endParaRPr lang="ja-JP" altLang="en-US" sz="1400" dirty="0">
              <a:solidFill>
                <a:schemeClr val="tx1"/>
              </a:solidFill>
              <a:latin typeface="+mj-lt"/>
            </a:endParaRPr>
          </a:p>
          <a:p>
            <a:pPr>
              <a:defRPr/>
            </a:pPr>
            <a:r>
              <a:rPr lang="ja-JP" altLang="en-US" sz="1400" dirty="0" smtClean="0">
                <a:solidFill>
                  <a:schemeClr val="tx1"/>
                </a:solidFill>
                <a:latin typeface="+mj-lt"/>
              </a:rPr>
              <a:t>    コハマガ  </a:t>
            </a:r>
            <a:r>
              <a:rPr lang="en-US" altLang="ja-JP" sz="1100" dirty="0" smtClean="0">
                <a:solidFill>
                  <a:schemeClr val="tx1"/>
                </a:solidFill>
              </a:rPr>
              <a:t>(</a:t>
            </a:r>
            <a:r>
              <a:rPr lang="ja-JP" altLang="en-US" sz="1100" dirty="0" smtClean="0">
                <a:solidFill>
                  <a:schemeClr val="tx1"/>
                </a:solidFill>
              </a:rPr>
              <a:t>創刊号</a:t>
            </a:r>
            <a:r>
              <a:rPr lang="en-US" altLang="ja-JP" sz="1100" dirty="0" smtClean="0">
                <a:solidFill>
                  <a:schemeClr val="tx1"/>
                </a:solidFill>
              </a:rPr>
              <a:t>)</a:t>
            </a:r>
            <a:endParaRPr lang="ja-JP" altLang="en-US" sz="1400" dirty="0">
              <a:solidFill>
                <a:schemeClr val="tx1"/>
              </a:solidFill>
            </a:endParaRPr>
          </a:p>
          <a:p>
            <a:pPr>
              <a:defRPr/>
            </a:pPr>
            <a:r>
              <a:rPr lang="ja-JP" altLang="en-US" sz="1400" dirty="0" smtClean="0">
                <a:solidFill>
                  <a:schemeClr val="tx1"/>
                </a:solidFill>
                <a:latin typeface="+mj-lt"/>
              </a:rPr>
              <a:t>    サポーター展</a:t>
            </a:r>
            <a:endParaRPr lang="ja-JP" altLang="en-US" sz="1400" dirty="0">
              <a:solidFill>
                <a:schemeClr val="tx1"/>
              </a:solidFill>
              <a:latin typeface="+mj-lt"/>
            </a:endParaRPr>
          </a:p>
          <a:p>
            <a:pPr>
              <a:defRPr/>
            </a:pPr>
            <a:r>
              <a:rPr lang="ja-JP" altLang="en-US" sz="1400" dirty="0" smtClean="0">
                <a:solidFill>
                  <a:schemeClr val="tx1"/>
                </a:solidFill>
                <a:latin typeface="+mj-lt"/>
              </a:rPr>
              <a:t>    ぐるり☆まち歩き </a:t>
            </a:r>
            <a:r>
              <a:rPr lang="en-US" altLang="ja-JP" sz="1200" dirty="0" smtClean="0">
                <a:solidFill>
                  <a:schemeClr val="tx1"/>
                </a:solidFill>
                <a:latin typeface="+mj-lt"/>
              </a:rPr>
              <a:t>(</a:t>
            </a:r>
            <a:r>
              <a:rPr lang="ja-JP" altLang="en-US" sz="1200" dirty="0" smtClean="0">
                <a:solidFill>
                  <a:schemeClr val="tx1"/>
                </a:solidFill>
                <a:latin typeface="+mj-lt"/>
              </a:rPr>
              <a:t>第</a:t>
            </a:r>
            <a:r>
              <a:rPr lang="en-US" altLang="ja-JP" sz="1200" dirty="0" smtClean="0">
                <a:solidFill>
                  <a:schemeClr val="tx1"/>
                </a:solidFill>
                <a:latin typeface="+mj-lt"/>
              </a:rPr>
              <a:t>1</a:t>
            </a:r>
            <a:r>
              <a:rPr lang="ja-JP" altLang="en-US" sz="1200" dirty="0" smtClean="0">
                <a:solidFill>
                  <a:schemeClr val="tx1"/>
                </a:solidFill>
                <a:latin typeface="+mj-lt"/>
              </a:rPr>
              <a:t>回</a:t>
            </a:r>
            <a:r>
              <a:rPr lang="en-US" altLang="ja-JP" sz="1200" dirty="0" smtClean="0">
                <a:solidFill>
                  <a:schemeClr val="tx1"/>
                </a:solidFill>
                <a:latin typeface="+mj-lt"/>
              </a:rPr>
              <a:t>)</a:t>
            </a:r>
            <a:r>
              <a:rPr lang="ja-JP" altLang="en-US" sz="1200" dirty="0" smtClean="0">
                <a:solidFill>
                  <a:schemeClr val="tx1"/>
                </a:solidFill>
                <a:latin typeface="+mj-lt"/>
              </a:rPr>
              <a:t>   </a:t>
            </a:r>
            <a:endParaRPr lang="ja-JP" altLang="en-US" dirty="0">
              <a:solidFill>
                <a:schemeClr val="tx1"/>
              </a:solidFill>
              <a:latin typeface="+mj-lt"/>
            </a:endParaRPr>
          </a:p>
          <a:p>
            <a:pPr>
              <a:defRPr/>
            </a:pPr>
            <a:r>
              <a:rPr lang="ja-JP" altLang="en-US" sz="1600" dirty="0">
                <a:solidFill>
                  <a:schemeClr val="tx1"/>
                </a:solidFill>
                <a:latin typeface="+mj-lt"/>
              </a:rPr>
              <a:t>      </a:t>
            </a:r>
            <a:r>
              <a:rPr lang="ja-JP" altLang="en-US" sz="1600" dirty="0" smtClean="0">
                <a:solidFill>
                  <a:schemeClr val="tx1"/>
                </a:solidFill>
                <a:latin typeface="+mj-lt"/>
              </a:rPr>
              <a:t>    </a:t>
            </a:r>
            <a:r>
              <a:rPr lang="ja-JP" altLang="en-US" sz="1600" dirty="0">
                <a:solidFill>
                  <a:schemeClr val="tx1"/>
                </a:solidFill>
                <a:latin typeface="+mj-lt"/>
              </a:rPr>
              <a:t>↓</a:t>
            </a:r>
          </a:p>
          <a:p>
            <a:pPr>
              <a:defRPr/>
            </a:pPr>
            <a:r>
              <a:rPr lang="ja-JP" altLang="en-US" sz="1600" dirty="0" smtClean="0">
                <a:solidFill>
                  <a:schemeClr val="tx1"/>
                </a:solidFill>
                <a:latin typeface="+mj-lt"/>
              </a:rPr>
              <a:t>メンバーは増加中</a:t>
            </a:r>
          </a:p>
          <a:p>
            <a:pPr>
              <a:defRPr/>
            </a:pPr>
            <a:endParaRPr lang="ja-JP" altLang="en-US" sz="1400" dirty="0">
              <a:solidFill>
                <a:schemeClr val="tx1"/>
              </a:solidFill>
              <a:latin typeface="+mj-lt"/>
            </a:endParaRPr>
          </a:p>
          <a:p>
            <a:pPr>
              <a:defRPr/>
            </a:pPr>
            <a:endParaRPr lang="ja-JP" altLang="en-US" sz="1100" dirty="0">
              <a:solidFill>
                <a:schemeClr val="tx1"/>
              </a:solidFill>
              <a:latin typeface="+mj-lt"/>
            </a:endParaRPr>
          </a:p>
          <a:p>
            <a:pPr>
              <a:defRPr/>
            </a:pPr>
            <a:endParaRPr lang="ja-JP" altLang="en-US" sz="1600" dirty="0">
              <a:solidFill>
                <a:schemeClr val="tx1"/>
              </a:solidFill>
            </a:endParaRPr>
          </a:p>
        </p:txBody>
      </p:sp>
      <p:pic>
        <p:nvPicPr>
          <p:cNvPr id="10247" name="Picture 2" descr="C:\Documents and Settings\K.O\デスクトップ\粉浜-センター\パーツ\ネコ.jpg"/>
          <p:cNvPicPr>
            <a:picLocks noChangeAspect="1" noChangeArrowheads="1"/>
          </p:cNvPicPr>
          <p:nvPr/>
        </p:nvPicPr>
        <p:blipFill>
          <a:blip r:embed="rId3" cstate="print"/>
          <a:srcRect/>
          <a:stretch>
            <a:fillRect/>
          </a:stretch>
        </p:blipFill>
        <p:spPr bwMode="auto">
          <a:xfrm>
            <a:off x="4356100" y="908050"/>
            <a:ext cx="952500" cy="935038"/>
          </a:xfrm>
          <a:prstGeom prst="rect">
            <a:avLst/>
          </a:prstGeom>
          <a:noFill/>
          <a:ln w="9525">
            <a:noFill/>
            <a:miter lim="800000"/>
            <a:headEnd/>
            <a:tailEnd/>
          </a:ln>
        </p:spPr>
      </p:pic>
      <p:sp>
        <p:nvSpPr>
          <p:cNvPr id="35" name="角丸四角形 34"/>
          <p:cNvSpPr/>
          <p:nvPr/>
        </p:nvSpPr>
        <p:spPr>
          <a:xfrm>
            <a:off x="6510241" y="5986884"/>
            <a:ext cx="2318857" cy="346075"/>
          </a:xfrm>
          <a:prstGeom prst="roundRect">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u="sng" dirty="0">
                <a:solidFill>
                  <a:srgbClr val="CC6600"/>
                </a:solidFill>
              </a:rPr>
              <a:t>商業まちづくりネット</a:t>
            </a:r>
          </a:p>
        </p:txBody>
      </p:sp>
      <p:sp>
        <p:nvSpPr>
          <p:cNvPr id="39" name="角丸四角形 38"/>
          <p:cNvSpPr/>
          <p:nvPr/>
        </p:nvSpPr>
        <p:spPr>
          <a:xfrm>
            <a:off x="919844" y="5995510"/>
            <a:ext cx="2016075" cy="346075"/>
          </a:xfrm>
          <a:prstGeom prst="round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u="sng" dirty="0">
                <a:solidFill>
                  <a:srgbClr val="3399FF"/>
                </a:solidFill>
              </a:rPr>
              <a:t>PLACON</a:t>
            </a:r>
            <a:endParaRPr lang="ja-JP" altLang="en-US" u="sng" dirty="0">
              <a:solidFill>
                <a:srgbClr val="3399FF"/>
              </a:solidFill>
            </a:endParaRPr>
          </a:p>
        </p:txBody>
      </p:sp>
      <p:sp>
        <p:nvSpPr>
          <p:cNvPr id="40" name="角丸四角形 39"/>
          <p:cNvSpPr/>
          <p:nvPr/>
        </p:nvSpPr>
        <p:spPr>
          <a:xfrm>
            <a:off x="3348038" y="1989138"/>
            <a:ext cx="2952750" cy="1368425"/>
          </a:xfrm>
          <a:prstGeom prst="round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44" name="角丸四角形 43"/>
          <p:cNvSpPr/>
          <p:nvPr/>
        </p:nvSpPr>
        <p:spPr>
          <a:xfrm>
            <a:off x="3348038" y="3500438"/>
            <a:ext cx="2952750" cy="1368425"/>
          </a:xfrm>
          <a:prstGeom prst="roundRect">
            <a:avLst/>
          </a:prstGeom>
          <a:solidFill>
            <a:srgbClr val="3399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45" name="角丸四角形 44"/>
          <p:cNvSpPr/>
          <p:nvPr/>
        </p:nvSpPr>
        <p:spPr>
          <a:xfrm>
            <a:off x="3338513" y="5038725"/>
            <a:ext cx="2952750" cy="1368425"/>
          </a:xfrm>
          <a:prstGeom prst="roundRect">
            <a:avLst/>
          </a:prstGeom>
          <a:solidFill>
            <a:srgbClr val="CC660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46" name="正方形/長方形 45"/>
          <p:cNvSpPr/>
          <p:nvPr/>
        </p:nvSpPr>
        <p:spPr>
          <a:xfrm>
            <a:off x="3419475" y="2060575"/>
            <a:ext cx="2808288"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ja-JP" altLang="en-US" sz="1600" dirty="0">
                <a:solidFill>
                  <a:srgbClr val="FF0000"/>
                </a:solidFill>
              </a:rPr>
              <a:t>粉浜商店街</a:t>
            </a:r>
          </a:p>
          <a:p>
            <a:pPr algn="ctr">
              <a:defRPr/>
            </a:pPr>
            <a:endParaRPr lang="ja-JP" altLang="en-US" sz="1100" dirty="0">
              <a:solidFill>
                <a:srgbClr val="FF0000"/>
              </a:solidFill>
            </a:endParaRPr>
          </a:p>
          <a:p>
            <a:pPr>
              <a:defRPr/>
            </a:pPr>
            <a:r>
              <a:rPr lang="ja-JP" altLang="en-US" sz="1400" dirty="0">
                <a:solidFill>
                  <a:schemeClr val="tx1"/>
                </a:solidFill>
              </a:rPr>
              <a:t>これまでと考え方が変わった</a:t>
            </a:r>
          </a:p>
          <a:p>
            <a:pPr>
              <a:defRPr/>
            </a:pPr>
            <a:r>
              <a:rPr lang="ja-JP" altLang="en-US" sz="1400" dirty="0">
                <a:solidFill>
                  <a:schemeClr val="tx1"/>
                </a:solidFill>
              </a:rPr>
              <a:t>短期貸しの有用性を知った</a:t>
            </a:r>
          </a:p>
          <a:p>
            <a:pPr>
              <a:defRPr/>
            </a:pPr>
            <a:r>
              <a:rPr lang="en-US" altLang="ja-JP" sz="1400" dirty="0">
                <a:solidFill>
                  <a:schemeClr val="tx1"/>
                </a:solidFill>
              </a:rPr>
              <a:t>｢</a:t>
            </a:r>
            <a:r>
              <a:rPr lang="ja-JP" altLang="en-US" sz="1400" dirty="0" err="1">
                <a:solidFill>
                  <a:schemeClr val="tx1"/>
                </a:solidFill>
              </a:rPr>
              <a:t>ゆる</a:t>
            </a:r>
            <a:r>
              <a:rPr lang="ja-JP" altLang="en-US" sz="1400" dirty="0">
                <a:solidFill>
                  <a:schemeClr val="tx1"/>
                </a:solidFill>
              </a:rPr>
              <a:t>～</a:t>
            </a:r>
            <a:r>
              <a:rPr lang="ja-JP" altLang="en-US" sz="1400" dirty="0" err="1">
                <a:solidFill>
                  <a:schemeClr val="tx1"/>
                </a:solidFill>
              </a:rPr>
              <a:t>く</a:t>
            </a:r>
            <a:r>
              <a:rPr lang="ja-JP" altLang="en-US" sz="1400" dirty="0">
                <a:solidFill>
                  <a:schemeClr val="tx1"/>
                </a:solidFill>
              </a:rPr>
              <a:t>楽しむ</a:t>
            </a:r>
            <a:r>
              <a:rPr lang="en-US" altLang="ja-JP" sz="1400" dirty="0">
                <a:solidFill>
                  <a:schemeClr val="tx1"/>
                </a:solidFill>
              </a:rPr>
              <a:t>｣</a:t>
            </a:r>
            <a:r>
              <a:rPr lang="ja-JP" altLang="en-US" sz="1400" dirty="0">
                <a:solidFill>
                  <a:schemeClr val="tx1"/>
                </a:solidFill>
              </a:rPr>
              <a:t>を知った</a:t>
            </a:r>
          </a:p>
        </p:txBody>
      </p:sp>
      <p:sp>
        <p:nvSpPr>
          <p:cNvPr id="47" name="正方形/長方形 46"/>
          <p:cNvSpPr/>
          <p:nvPr/>
        </p:nvSpPr>
        <p:spPr>
          <a:xfrm>
            <a:off x="3390900" y="3576638"/>
            <a:ext cx="2865438" cy="122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altLang="ja-JP" sz="1600" dirty="0">
                <a:solidFill>
                  <a:srgbClr val="3399FF"/>
                </a:solidFill>
              </a:rPr>
              <a:t>PLACON</a:t>
            </a:r>
            <a:endParaRPr lang="ja-JP" altLang="en-US" sz="1600" dirty="0">
              <a:solidFill>
                <a:srgbClr val="3399FF"/>
              </a:solidFill>
            </a:endParaRPr>
          </a:p>
          <a:p>
            <a:pPr algn="ctr">
              <a:defRPr/>
            </a:pPr>
            <a:endParaRPr lang="en-US" altLang="ja-JP" sz="1000" dirty="0">
              <a:solidFill>
                <a:srgbClr val="3399FF"/>
              </a:solidFill>
            </a:endParaRPr>
          </a:p>
          <a:p>
            <a:pPr>
              <a:defRPr/>
            </a:pPr>
            <a:r>
              <a:rPr lang="ja-JP" altLang="en-US" sz="1400" dirty="0">
                <a:solidFill>
                  <a:schemeClr val="tx1"/>
                </a:solidFill>
              </a:rPr>
              <a:t>さらにトライすべきことが見えた</a:t>
            </a:r>
          </a:p>
          <a:p>
            <a:pPr>
              <a:defRPr/>
            </a:pPr>
            <a:r>
              <a:rPr lang="ja-JP" altLang="en-US" sz="1400" dirty="0">
                <a:solidFill>
                  <a:schemeClr val="tx1"/>
                </a:solidFill>
              </a:rPr>
              <a:t>いかにすれば採算を合せられるか</a:t>
            </a:r>
            <a:br>
              <a:rPr lang="ja-JP" altLang="en-US" sz="1400" dirty="0">
                <a:solidFill>
                  <a:schemeClr val="tx1"/>
                </a:solidFill>
              </a:rPr>
            </a:br>
            <a:r>
              <a:rPr lang="ja-JP" altLang="en-US" sz="1400" dirty="0">
                <a:solidFill>
                  <a:schemeClr val="tx1"/>
                </a:solidFill>
              </a:rPr>
              <a:t>スポンサー募集中</a:t>
            </a:r>
            <a:r>
              <a:rPr lang="en-US" altLang="ja-JP" sz="1400" dirty="0">
                <a:solidFill>
                  <a:schemeClr val="tx1"/>
                </a:solidFill>
              </a:rPr>
              <a:t>!</a:t>
            </a:r>
            <a:endParaRPr lang="ja-JP" altLang="en-US" sz="1400" dirty="0">
              <a:solidFill>
                <a:schemeClr val="tx1"/>
              </a:solidFill>
            </a:endParaRPr>
          </a:p>
        </p:txBody>
      </p:sp>
      <p:sp>
        <p:nvSpPr>
          <p:cNvPr id="48" name="正方形/長方形 47"/>
          <p:cNvSpPr/>
          <p:nvPr/>
        </p:nvSpPr>
        <p:spPr>
          <a:xfrm>
            <a:off x="3405188" y="5130800"/>
            <a:ext cx="2867025"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ja-JP" altLang="en-US" sz="1600" dirty="0">
                <a:solidFill>
                  <a:srgbClr val="CC6600"/>
                </a:solidFill>
              </a:rPr>
              <a:t>商まちネット</a:t>
            </a:r>
          </a:p>
          <a:p>
            <a:pPr algn="ctr">
              <a:defRPr/>
            </a:pPr>
            <a:endParaRPr lang="ja-JP" altLang="en-US" sz="1100" dirty="0">
              <a:solidFill>
                <a:srgbClr val="CC6600"/>
              </a:solidFill>
            </a:endParaRPr>
          </a:p>
          <a:p>
            <a:pPr>
              <a:defRPr/>
            </a:pPr>
            <a:r>
              <a:rPr lang="ja-JP" altLang="en-US" sz="1400" dirty="0">
                <a:solidFill>
                  <a:schemeClr val="tx1"/>
                </a:solidFill>
              </a:rPr>
              <a:t>少しづつ役立てるようになったか</a:t>
            </a:r>
          </a:p>
          <a:p>
            <a:pPr>
              <a:defRPr/>
            </a:pPr>
            <a:r>
              <a:rPr lang="ja-JP" altLang="en-US" sz="1400" dirty="0">
                <a:solidFill>
                  <a:schemeClr val="tx1"/>
                </a:solidFill>
              </a:rPr>
              <a:t>続けられたらよいと思う</a:t>
            </a:r>
          </a:p>
          <a:p>
            <a:pPr>
              <a:defRPr/>
            </a:pPr>
            <a:r>
              <a:rPr lang="ja-JP" altLang="en-US" sz="1400" dirty="0">
                <a:solidFill>
                  <a:schemeClr val="tx1"/>
                </a:solidFill>
              </a:rPr>
              <a:t>まちづくり活動で続けられるか</a:t>
            </a:r>
          </a:p>
          <a:p>
            <a:pPr>
              <a:defRPr/>
            </a:pPr>
            <a:endParaRPr lang="ja-JP" altLang="en-US" sz="1400" dirty="0">
              <a:solidFill>
                <a:schemeClr val="tx1"/>
              </a:solidFill>
            </a:endParaRPr>
          </a:p>
          <a:p>
            <a:pPr>
              <a:defRPr/>
            </a:pPr>
            <a:endParaRPr lang="en-US" altLang="ja-JP" sz="1400" dirty="0">
              <a:solidFill>
                <a:schemeClr val="tx1"/>
              </a:solidFill>
            </a:endParaRPr>
          </a:p>
          <a:p>
            <a:pPr>
              <a:defRPr/>
            </a:pPr>
            <a:endParaRPr lang="ja-JP" altLang="en-US" sz="1400" dirty="0">
              <a:solidFill>
                <a:schemeClr val="tx1"/>
              </a:solidFill>
            </a:endParaRPr>
          </a:p>
          <a:p>
            <a:pPr>
              <a:defRPr/>
            </a:pPr>
            <a:r>
              <a:rPr lang="ja-JP" altLang="en-US" sz="1400" dirty="0">
                <a:solidFill>
                  <a:schemeClr val="tx1"/>
                </a:solidFill>
              </a:rPr>
              <a:t/>
            </a:r>
            <a:br>
              <a:rPr lang="ja-JP" altLang="en-US" sz="1400" dirty="0">
                <a:solidFill>
                  <a:schemeClr val="tx1"/>
                </a:solidFill>
              </a:rPr>
            </a:br>
            <a:endParaRPr lang="ja-JP" altLang="en-US" sz="1400" dirty="0">
              <a:solidFill>
                <a:schemeClr val="tx1"/>
              </a:solidFill>
            </a:endParaRPr>
          </a:p>
          <a:p>
            <a:pPr>
              <a:defRPr/>
            </a:pPr>
            <a:endParaRPr lang="ja-JP" altLang="en-US" sz="1400"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
          <p:cNvSpPr>
            <a:spLocks noGrp="1" noChangeArrowheads="1"/>
          </p:cNvSpPr>
          <p:nvPr>
            <p:ph type="subTitle" idx="1"/>
          </p:nvPr>
        </p:nvSpPr>
        <p:spPr>
          <a:xfrm>
            <a:off x="603254" y="1556792"/>
            <a:ext cx="7920880" cy="3960440"/>
          </a:xfrm>
        </p:spPr>
        <p:txBody>
          <a:bodyPr/>
          <a:lstStyle/>
          <a:p>
            <a:pPr algn="l" eaLnBrk="1" hangingPunct="1"/>
            <a:r>
              <a:rPr lang="ja-JP" altLang="en-US" i="1" dirty="0" smtClean="0"/>
              <a:t>○空き店舗を週替わりレンタルショップに</a:t>
            </a:r>
            <a:endParaRPr lang="en-US" altLang="ja-JP" i="1" dirty="0" smtClean="0"/>
          </a:p>
          <a:p>
            <a:pPr lvl="0" algn="l" eaLnBrk="1" hangingPunct="1">
              <a:spcBef>
                <a:spcPct val="0"/>
              </a:spcBef>
            </a:pPr>
            <a:endParaRPr lang="en-US" altLang="ja-JP" sz="1800" b="1" kern="1200" dirty="0" smtClean="0">
              <a:solidFill>
                <a:srgbClr val="000000"/>
              </a:solidFill>
              <a:latin typeface="Arial" charset="0"/>
              <a:ea typeface="ＭＳ Ｐゴシック" pitchFamily="50" charset="-128"/>
              <a:cs typeface="+mn-cs"/>
            </a:endParaRPr>
          </a:p>
          <a:p>
            <a:pPr lvl="0" algn="l" eaLnBrk="1" hangingPunct="1">
              <a:spcBef>
                <a:spcPct val="0"/>
              </a:spcBef>
            </a:pPr>
            <a:r>
              <a:rPr lang="ja-JP" altLang="en-US" sz="1800" b="1" kern="1200" dirty="0">
                <a:solidFill>
                  <a:srgbClr val="000000"/>
                </a:solidFill>
                <a:latin typeface="Arial" charset="0"/>
                <a:ea typeface="ＭＳ Ｐゴシック" pitchFamily="50" charset="-128"/>
                <a:cs typeface="+mn-cs"/>
              </a:rPr>
              <a:t>　</a:t>
            </a:r>
            <a:r>
              <a:rPr lang="ja-JP" altLang="en-US" sz="1800" b="1" kern="1200" dirty="0" smtClean="0">
                <a:solidFill>
                  <a:srgbClr val="000000"/>
                </a:solidFill>
                <a:latin typeface="Arial" charset="0"/>
                <a:ea typeface="ＭＳ Ｐゴシック" pitchFamily="50" charset="-128"/>
                <a:cs typeface="+mn-cs"/>
              </a:rPr>
              <a:t>地味やけど</a:t>
            </a:r>
            <a:r>
              <a:rPr lang="ja-JP" altLang="en-US" b="1" dirty="0" smtClean="0"/>
              <a:t>ほんまは大事な </a:t>
            </a:r>
            <a:r>
              <a:rPr lang="ja-JP" altLang="en-US" sz="4400" b="1" dirty="0" smtClean="0"/>
              <a:t>超</a:t>
            </a:r>
            <a:r>
              <a:rPr lang="ja-JP" altLang="en-US" b="1" dirty="0" smtClean="0"/>
              <a:t>空き店舗対策</a:t>
            </a:r>
            <a:endParaRPr lang="en-US" altLang="ja-JP" i="1" dirty="0" smtClean="0"/>
          </a:p>
          <a:p>
            <a:pPr algn="l" eaLnBrk="1" hangingPunct="1"/>
            <a:endParaRPr lang="en-US" altLang="ja-JP" i="1" dirty="0" smtClean="0"/>
          </a:p>
          <a:p>
            <a:pPr algn="l" eaLnBrk="1" hangingPunct="1"/>
            <a:r>
              <a:rPr lang="ja-JP" altLang="en-US" i="1" dirty="0" smtClean="0"/>
              <a:t>○商店街応援団として</a:t>
            </a:r>
            <a:endParaRPr lang="en-US" altLang="ja-JP" i="1" dirty="0" smtClean="0"/>
          </a:p>
          <a:p>
            <a:pPr algn="l" eaLnBrk="1" hangingPunct="1"/>
            <a:r>
              <a:rPr lang="ja-JP" altLang="en-US" i="1" dirty="0" smtClean="0"/>
              <a:t>　地域住民中心の商店街サポーターづくり</a:t>
            </a:r>
            <a:endParaRPr lang="ja-JP" altLang="ja-JP" i="1" dirty="0" smtClean="0"/>
          </a:p>
        </p:txBody>
      </p:sp>
      <p:sp>
        <p:nvSpPr>
          <p:cNvPr id="6" name="Rectangle 9"/>
          <p:cNvSpPr txBox="1">
            <a:spLocks noChangeArrowheads="1"/>
          </p:cNvSpPr>
          <p:nvPr/>
        </p:nvSpPr>
        <p:spPr bwMode="auto">
          <a:xfrm>
            <a:off x="1547813" y="5876925"/>
            <a:ext cx="6400800" cy="457200"/>
          </a:xfrm>
          <a:prstGeom prst="rect">
            <a:avLst/>
          </a:prstGeom>
          <a:noFill/>
          <a:ln w="9525">
            <a:noFill/>
            <a:miter lim="800000"/>
            <a:headEnd/>
            <a:tailEnd/>
          </a:ln>
        </p:spPr>
        <p:txBody>
          <a:bodyPr/>
          <a:lstStyle/>
          <a:p>
            <a:pPr algn="ctr">
              <a:spcBef>
                <a:spcPct val="20000"/>
              </a:spcBef>
              <a:defRPr/>
            </a:pPr>
            <a:r>
              <a:rPr lang="ja-JP" altLang="en-US" sz="2400" kern="0" dirty="0">
                <a:solidFill>
                  <a:srgbClr val="0000FF"/>
                </a:solidFill>
                <a:latin typeface="+mn-lt"/>
                <a:ea typeface="+mn-ea"/>
              </a:rPr>
              <a:t>㈱ プランニングコンサルタント</a:t>
            </a:r>
            <a:endParaRPr lang="ja-JP" altLang="ja-JP" sz="2400" kern="0" dirty="0">
              <a:solidFill>
                <a:srgbClr val="0000FF"/>
              </a:solidFill>
              <a:latin typeface="+mn-lt"/>
              <a:ea typeface="+mn-ea"/>
            </a:endParaRPr>
          </a:p>
        </p:txBody>
      </p:sp>
      <p:sp>
        <p:nvSpPr>
          <p:cNvPr id="9" name="正方形/長方形 8"/>
          <p:cNvSpPr/>
          <p:nvPr/>
        </p:nvSpPr>
        <p:spPr>
          <a:xfrm>
            <a:off x="6791917" y="614363"/>
            <a:ext cx="1873250" cy="576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a:p>
            <a:pPr>
              <a:defRPr/>
            </a:pPr>
            <a:r>
              <a:rPr lang="ja-JP" altLang="en-US" b="1" dirty="0" smtClean="0">
                <a:solidFill>
                  <a:srgbClr val="FF0000"/>
                </a:solidFill>
                <a:latin typeface="HG丸ｺﾞｼｯｸM-PRO" pitchFamily="50" charset="-128"/>
                <a:ea typeface="HG丸ｺﾞｼｯｸM-PRO" pitchFamily="50" charset="-128"/>
              </a:rPr>
              <a:t>      </a:t>
            </a:r>
            <a:endParaRPr lang="ja-JP" altLang="en-US" sz="2400" b="1" dirty="0">
              <a:solidFill>
                <a:srgbClr val="FF0000"/>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コンテンツ プレースホルダ 2"/>
          <p:cNvSpPr>
            <a:spLocks noGrp="1"/>
          </p:cNvSpPr>
          <p:nvPr>
            <p:ph idx="1"/>
          </p:nvPr>
        </p:nvSpPr>
        <p:spPr>
          <a:xfrm>
            <a:off x="601216" y="1773239"/>
            <a:ext cx="8219256" cy="4104034"/>
          </a:xfrm>
        </p:spPr>
        <p:txBody>
          <a:bodyPr/>
          <a:lstStyle/>
          <a:p>
            <a:pPr eaLnBrk="1" hangingPunct="1">
              <a:spcBef>
                <a:spcPts val="600"/>
              </a:spcBef>
            </a:pPr>
            <a:r>
              <a:rPr lang="ja-JP" altLang="en-US" dirty="0" smtClean="0"/>
              <a:t>商売人さんは、商売に集中で</a:t>
            </a:r>
            <a:r>
              <a:rPr lang="ja-JP" altLang="en-US" dirty="0" err="1" smtClean="0"/>
              <a:t>きな</a:t>
            </a:r>
            <a:r>
              <a:rPr lang="ja-JP" altLang="en-US" dirty="0" smtClean="0"/>
              <a:t>イカン</a:t>
            </a:r>
          </a:p>
          <a:p>
            <a:pPr eaLnBrk="1" hangingPunct="1">
              <a:spcBef>
                <a:spcPts val="600"/>
              </a:spcBef>
              <a:buFontTx/>
              <a:buNone/>
            </a:pPr>
            <a:endParaRPr lang="ja-JP" altLang="en-US" sz="1000" dirty="0" smtClean="0"/>
          </a:p>
          <a:p>
            <a:pPr eaLnBrk="1" hangingPunct="1">
              <a:spcBef>
                <a:spcPts val="600"/>
              </a:spcBef>
            </a:pPr>
            <a:r>
              <a:rPr lang="ja-JP" altLang="en-US" dirty="0" smtClean="0"/>
              <a:t>商店街には、マネージャーさんと</a:t>
            </a:r>
          </a:p>
          <a:p>
            <a:pPr eaLnBrk="1" hangingPunct="1">
              <a:spcBef>
                <a:spcPts val="600"/>
              </a:spcBef>
              <a:buFontTx/>
              <a:buNone/>
            </a:pPr>
            <a:r>
              <a:rPr lang="ja-JP" altLang="en-US" dirty="0" smtClean="0"/>
              <a:t>　サポーターさんが必要なんや</a:t>
            </a:r>
          </a:p>
          <a:p>
            <a:pPr eaLnBrk="1" hangingPunct="1">
              <a:spcBef>
                <a:spcPts val="600"/>
              </a:spcBef>
              <a:buFontTx/>
              <a:buNone/>
            </a:pPr>
            <a:endParaRPr lang="ja-JP" altLang="en-US" sz="1000" dirty="0" smtClean="0"/>
          </a:p>
          <a:p>
            <a:pPr eaLnBrk="1" hangingPunct="1">
              <a:spcBef>
                <a:spcPts val="600"/>
              </a:spcBef>
            </a:pPr>
            <a:r>
              <a:rPr lang="ja-JP" altLang="en-US" dirty="0" smtClean="0"/>
              <a:t>みんなで使える仕組みにしたい</a:t>
            </a:r>
          </a:p>
          <a:p>
            <a:pPr eaLnBrk="1" hangingPunct="1">
              <a:spcBef>
                <a:spcPts val="600"/>
              </a:spcBef>
              <a:buFontTx/>
              <a:buNone/>
            </a:pPr>
            <a:r>
              <a:rPr lang="ja-JP" altLang="en-US" dirty="0" smtClean="0"/>
              <a:t>　できないことはない</a:t>
            </a:r>
            <a:endParaRPr lang="en-US" altLang="ja-JP" dirty="0" smtClean="0"/>
          </a:p>
          <a:p>
            <a:pPr eaLnBrk="1" hangingPunct="1">
              <a:spcBef>
                <a:spcPts val="600"/>
              </a:spcBef>
              <a:buFontTx/>
              <a:buNone/>
            </a:pPr>
            <a:r>
              <a:rPr lang="ja-JP" altLang="en-US" dirty="0"/>
              <a:t>　</a:t>
            </a:r>
            <a:r>
              <a:rPr lang="ja-JP" altLang="en-US" dirty="0" smtClean="0"/>
              <a:t>　⇒商店街サポーターづくり</a:t>
            </a:r>
          </a:p>
        </p:txBody>
      </p:sp>
      <p:sp>
        <p:nvSpPr>
          <p:cNvPr id="4098" name="タイトル 1"/>
          <p:cNvSpPr>
            <a:spLocks noGrp="1"/>
          </p:cNvSpPr>
          <p:nvPr>
            <p:ph type="title"/>
          </p:nvPr>
        </p:nvSpPr>
        <p:spPr/>
        <p:txBody>
          <a:bodyPr/>
          <a:lstStyle/>
          <a:p>
            <a:pPr eaLnBrk="1" hangingPunct="1">
              <a:defRPr/>
            </a:pPr>
            <a:r>
              <a:rPr lang="ja-JP" altLang="en-US" sz="3600" dirty="0" smtClean="0">
                <a:solidFill>
                  <a:schemeClr val="bg1">
                    <a:lumMod val="50000"/>
                  </a:schemeClr>
                </a:solidFill>
                <a:cs typeface="+mj-cs"/>
              </a:rPr>
              <a:t>考え方：こう思ってました</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上リボン 40"/>
          <p:cNvSpPr/>
          <p:nvPr/>
        </p:nvSpPr>
        <p:spPr>
          <a:xfrm>
            <a:off x="3492500" y="1063625"/>
            <a:ext cx="2808288" cy="773113"/>
          </a:xfrm>
          <a:prstGeom prst="ribbon2">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5" name="タイトル 1"/>
          <p:cNvSpPr>
            <a:spLocks noGrp="1"/>
          </p:cNvSpPr>
          <p:nvPr>
            <p:ph type="title"/>
          </p:nvPr>
        </p:nvSpPr>
        <p:spPr>
          <a:xfrm>
            <a:off x="1907704" y="242888"/>
            <a:ext cx="5106070" cy="706437"/>
          </a:xfrm>
        </p:spPr>
        <p:txBody>
          <a:bodyPr/>
          <a:lstStyle/>
          <a:p>
            <a:pPr eaLnBrk="1" hangingPunct="1">
              <a:defRPr/>
            </a:pPr>
            <a:r>
              <a:rPr lang="ja-JP" altLang="en-US" sz="3600" dirty="0" smtClean="0">
                <a:solidFill>
                  <a:schemeClr val="bg1">
                    <a:lumMod val="50000"/>
                  </a:schemeClr>
                </a:solidFill>
                <a:cs typeface="+mj-cs"/>
              </a:rPr>
              <a:t>１　当初</a:t>
            </a:r>
            <a:r>
              <a:rPr lang="ja-JP" altLang="en-US" sz="3600" dirty="0" smtClean="0">
                <a:solidFill>
                  <a:schemeClr val="bg1">
                    <a:lumMod val="50000"/>
                  </a:schemeClr>
                </a:solidFill>
                <a:cs typeface="+mj-cs"/>
              </a:rPr>
              <a:t>の計画</a:t>
            </a:r>
          </a:p>
        </p:txBody>
      </p:sp>
      <p:sp>
        <p:nvSpPr>
          <p:cNvPr id="6" name="円/楕円 5"/>
          <p:cNvSpPr/>
          <p:nvPr/>
        </p:nvSpPr>
        <p:spPr>
          <a:xfrm>
            <a:off x="6626225" y="1466850"/>
            <a:ext cx="2016125" cy="720725"/>
          </a:xfrm>
          <a:prstGeom prst="ellipse">
            <a:avLst/>
          </a:prstGeom>
          <a:solidFill>
            <a:srgbClr val="FFFFCC"/>
          </a:solidFill>
          <a:ln>
            <a:solidFill>
              <a:srgbClr val="FF99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latin typeface="+mn-ea"/>
              </a:rPr>
              <a:t>商店街</a:t>
            </a:r>
          </a:p>
          <a:p>
            <a:pPr algn="ctr">
              <a:defRPr/>
            </a:pPr>
            <a:r>
              <a:rPr lang="ja-JP" altLang="en-US" dirty="0">
                <a:solidFill>
                  <a:schemeClr val="tx1"/>
                </a:solidFill>
                <a:latin typeface="+mn-ea"/>
              </a:rPr>
              <a:t>サポーター</a:t>
            </a:r>
          </a:p>
        </p:txBody>
      </p:sp>
      <p:sp>
        <p:nvSpPr>
          <p:cNvPr id="4" name="角丸四角形 3"/>
          <p:cNvSpPr/>
          <p:nvPr/>
        </p:nvSpPr>
        <p:spPr>
          <a:xfrm>
            <a:off x="611560" y="1476375"/>
            <a:ext cx="2420565" cy="719138"/>
          </a:xfrm>
          <a:prstGeom prst="round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t>空き</a:t>
            </a:r>
            <a:r>
              <a:rPr lang="ja-JP" altLang="en-US" dirty="0" smtClean="0"/>
              <a:t>店舗の</a:t>
            </a:r>
            <a:r>
              <a:rPr lang="ja-JP" altLang="en-US" dirty="0" smtClean="0"/>
              <a:t>週替わり</a:t>
            </a:r>
            <a:endParaRPr lang="ja-JP" altLang="en-US" dirty="0"/>
          </a:p>
          <a:p>
            <a:pPr algn="ctr">
              <a:defRPr/>
            </a:pPr>
            <a:r>
              <a:rPr lang="ja-JP" altLang="en-US" dirty="0"/>
              <a:t>レンタルショップ</a:t>
            </a:r>
          </a:p>
        </p:txBody>
      </p:sp>
      <p:sp>
        <p:nvSpPr>
          <p:cNvPr id="17" name="正方形/長方形 16"/>
          <p:cNvSpPr/>
          <p:nvPr/>
        </p:nvSpPr>
        <p:spPr>
          <a:xfrm>
            <a:off x="747713" y="2276475"/>
            <a:ext cx="2447925" cy="4002088"/>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chemeClr val="tx1"/>
                </a:solidFill>
              </a:rPr>
              <a:t>①空き店舗を借りる</a:t>
            </a:r>
          </a:p>
          <a:p>
            <a:pPr>
              <a:defRPr/>
            </a:pPr>
            <a:r>
              <a:rPr lang="ja-JP" altLang="en-US" dirty="0">
                <a:solidFill>
                  <a:schemeClr val="tx1"/>
                </a:solidFill>
              </a:rPr>
              <a:t>　</a:t>
            </a:r>
            <a:r>
              <a:rPr lang="ja-JP" altLang="en-US" sz="1600" dirty="0">
                <a:solidFill>
                  <a:schemeClr val="tx1"/>
                </a:solidFill>
              </a:rPr>
              <a:t>（</a:t>
            </a:r>
            <a:r>
              <a:rPr lang="en-US" altLang="ja-JP" sz="1600" dirty="0">
                <a:solidFill>
                  <a:schemeClr val="tx1"/>
                </a:solidFill>
              </a:rPr>
              <a:t>6</a:t>
            </a:r>
            <a:r>
              <a:rPr lang="ja-JP" altLang="en-US" sz="1600" dirty="0">
                <a:solidFill>
                  <a:schemeClr val="tx1"/>
                </a:solidFill>
              </a:rPr>
              <a:t>万円</a:t>
            </a:r>
            <a:r>
              <a:rPr lang="en-US" altLang="ja-JP" sz="1600" dirty="0">
                <a:solidFill>
                  <a:schemeClr val="tx1"/>
                </a:solidFill>
              </a:rPr>
              <a:t>/</a:t>
            </a:r>
            <a:r>
              <a:rPr lang="ja-JP" altLang="en-US" sz="1600" dirty="0">
                <a:solidFill>
                  <a:schemeClr val="tx1"/>
                </a:solidFill>
              </a:rPr>
              <a:t>月）</a:t>
            </a:r>
            <a:endParaRPr lang="ja-JP" altLang="en-US" dirty="0">
              <a:solidFill>
                <a:schemeClr val="tx1"/>
              </a:solidFill>
            </a:endParaRPr>
          </a:p>
          <a:p>
            <a:pPr>
              <a:defRPr/>
            </a:pPr>
            <a:r>
              <a:rPr lang="ja-JP" altLang="en-US" dirty="0">
                <a:solidFill>
                  <a:schemeClr val="tx1"/>
                </a:solidFill>
              </a:rPr>
              <a:t>       ↓</a:t>
            </a:r>
          </a:p>
          <a:p>
            <a:pPr>
              <a:defRPr/>
            </a:pPr>
            <a:r>
              <a:rPr lang="ja-JP" altLang="en-US" dirty="0">
                <a:solidFill>
                  <a:schemeClr val="tx1"/>
                </a:solidFill>
              </a:rPr>
              <a:t>②レンタルショップ</a:t>
            </a:r>
          </a:p>
          <a:p>
            <a:pPr>
              <a:defRPr/>
            </a:pPr>
            <a:r>
              <a:rPr lang="ja-JP" altLang="en-US" dirty="0">
                <a:solidFill>
                  <a:schemeClr val="tx1"/>
                </a:solidFill>
              </a:rPr>
              <a:t>　として貸し出す</a:t>
            </a:r>
          </a:p>
          <a:p>
            <a:pPr>
              <a:defRPr/>
            </a:pPr>
            <a:r>
              <a:rPr lang="ja-JP" altLang="en-US" dirty="0">
                <a:solidFill>
                  <a:schemeClr val="tx1"/>
                </a:solidFill>
              </a:rPr>
              <a:t>　</a:t>
            </a:r>
            <a:r>
              <a:rPr lang="ja-JP" altLang="en-US" sz="1600" dirty="0">
                <a:solidFill>
                  <a:schemeClr val="tx1"/>
                </a:solidFill>
              </a:rPr>
              <a:t>（</a:t>
            </a:r>
            <a:r>
              <a:rPr lang="en-US" altLang="ja-JP" sz="1600" dirty="0">
                <a:solidFill>
                  <a:schemeClr val="tx1"/>
                </a:solidFill>
              </a:rPr>
              <a:t>2</a:t>
            </a:r>
            <a:r>
              <a:rPr lang="ja-JP" altLang="en-US" sz="1600" dirty="0">
                <a:solidFill>
                  <a:schemeClr val="tx1"/>
                </a:solidFill>
              </a:rPr>
              <a:t>万円</a:t>
            </a:r>
            <a:r>
              <a:rPr lang="en-US" altLang="ja-JP" sz="1600" dirty="0">
                <a:solidFill>
                  <a:schemeClr val="tx1"/>
                </a:solidFill>
              </a:rPr>
              <a:t>/</a:t>
            </a:r>
            <a:r>
              <a:rPr lang="ja-JP" altLang="en-US" sz="1600" dirty="0">
                <a:solidFill>
                  <a:schemeClr val="tx1"/>
                </a:solidFill>
              </a:rPr>
              <a:t>週）</a:t>
            </a:r>
            <a:endParaRPr lang="ja-JP" altLang="en-US" dirty="0">
              <a:solidFill>
                <a:schemeClr val="tx1"/>
              </a:solidFill>
            </a:endParaRPr>
          </a:p>
          <a:p>
            <a:pPr>
              <a:defRPr/>
            </a:pPr>
            <a:r>
              <a:rPr lang="ja-JP" altLang="en-US" dirty="0">
                <a:solidFill>
                  <a:schemeClr val="tx1"/>
                </a:solidFill>
              </a:rPr>
              <a:t>       ↓</a:t>
            </a:r>
          </a:p>
          <a:p>
            <a:pPr>
              <a:defRPr/>
            </a:pPr>
            <a:r>
              <a:rPr lang="ja-JP" altLang="en-US" dirty="0">
                <a:solidFill>
                  <a:schemeClr val="tx1"/>
                </a:solidFill>
              </a:rPr>
              <a:t>③差益で支払う</a:t>
            </a:r>
          </a:p>
          <a:p>
            <a:pPr>
              <a:defRPr/>
            </a:pPr>
            <a:r>
              <a:rPr lang="ja-JP" altLang="en-US" sz="1600" dirty="0" smtClean="0">
                <a:solidFill>
                  <a:schemeClr val="tx1"/>
                </a:solidFill>
              </a:rPr>
              <a:t>（</a:t>
            </a:r>
            <a:r>
              <a:rPr lang="ja-JP" altLang="en-US" sz="1600" dirty="0">
                <a:solidFill>
                  <a:schemeClr val="tx1"/>
                </a:solidFill>
              </a:rPr>
              <a:t>光熱水費</a:t>
            </a:r>
            <a:r>
              <a:rPr lang="en-US" altLang="ja-JP" sz="1600" dirty="0">
                <a:solidFill>
                  <a:schemeClr val="tx1"/>
                </a:solidFill>
              </a:rPr>
              <a:t>､</a:t>
            </a:r>
            <a:r>
              <a:rPr lang="ja-JP" altLang="en-US" sz="1600" dirty="0">
                <a:solidFill>
                  <a:schemeClr val="tx1"/>
                </a:solidFill>
              </a:rPr>
              <a:t>商店街費）</a:t>
            </a:r>
            <a:endParaRPr lang="ja-JP" altLang="en-US" dirty="0">
              <a:solidFill>
                <a:schemeClr val="tx1"/>
              </a:solidFill>
            </a:endParaRPr>
          </a:p>
          <a:p>
            <a:pPr>
              <a:defRPr/>
            </a:pPr>
            <a:r>
              <a:rPr lang="ja-JP" altLang="en-US" dirty="0">
                <a:solidFill>
                  <a:schemeClr val="tx1"/>
                </a:solidFill>
              </a:rPr>
              <a:t>       ↓</a:t>
            </a:r>
          </a:p>
          <a:p>
            <a:pPr>
              <a:defRPr/>
            </a:pPr>
            <a:r>
              <a:rPr lang="ja-JP" altLang="en-US" dirty="0">
                <a:solidFill>
                  <a:schemeClr val="tx1"/>
                </a:solidFill>
              </a:rPr>
              <a:t>④空いてる時も</a:t>
            </a:r>
          </a:p>
          <a:p>
            <a:pPr>
              <a:defRPr/>
            </a:pPr>
            <a:r>
              <a:rPr lang="ja-JP" altLang="en-US" dirty="0">
                <a:solidFill>
                  <a:schemeClr val="tx1"/>
                </a:solidFill>
              </a:rPr>
              <a:t>　有効利用する</a:t>
            </a:r>
          </a:p>
        </p:txBody>
      </p:sp>
      <p:sp>
        <p:nvSpPr>
          <p:cNvPr id="16" name="正方形/長方形 15"/>
          <p:cNvSpPr/>
          <p:nvPr/>
        </p:nvSpPr>
        <p:spPr>
          <a:xfrm>
            <a:off x="6443663" y="2205038"/>
            <a:ext cx="2447925" cy="4002087"/>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smtClean="0">
                <a:solidFill>
                  <a:schemeClr val="tx1"/>
                </a:solidFill>
              </a:rPr>
              <a:t>①参加希望者の</a:t>
            </a:r>
            <a:r>
              <a:rPr lang="ja-JP" altLang="en-US" dirty="0" smtClean="0">
                <a:solidFill>
                  <a:schemeClr val="tx1"/>
                </a:solidFill>
                <a:latin typeface="+mj-lt"/>
              </a:rPr>
              <a:t>無料</a:t>
            </a:r>
            <a:endParaRPr lang="en-US" altLang="ja-JP" dirty="0" smtClean="0">
              <a:solidFill>
                <a:schemeClr val="tx1"/>
              </a:solidFill>
              <a:latin typeface="+mj-lt"/>
            </a:endParaRPr>
          </a:p>
          <a:p>
            <a:pPr>
              <a:defRPr/>
            </a:pPr>
            <a:r>
              <a:rPr lang="ja-JP" altLang="en-US" dirty="0">
                <a:solidFill>
                  <a:schemeClr val="tx1"/>
                </a:solidFill>
                <a:latin typeface="+mj-lt"/>
              </a:rPr>
              <a:t>　</a:t>
            </a:r>
            <a:r>
              <a:rPr lang="ja-JP" altLang="en-US" dirty="0" smtClean="0">
                <a:solidFill>
                  <a:schemeClr val="tx1"/>
                </a:solidFill>
                <a:latin typeface="+mj-lt"/>
              </a:rPr>
              <a:t>講座</a:t>
            </a:r>
            <a:r>
              <a:rPr lang="ja-JP" altLang="en-US" dirty="0">
                <a:solidFill>
                  <a:schemeClr val="tx1"/>
                </a:solidFill>
                <a:latin typeface="+mj-lt"/>
              </a:rPr>
              <a:t>を開く</a:t>
            </a:r>
          </a:p>
          <a:p>
            <a:pPr>
              <a:defRPr/>
            </a:pPr>
            <a:r>
              <a:rPr lang="ja-JP" altLang="en-US" sz="1600" dirty="0">
                <a:solidFill>
                  <a:schemeClr val="tx1"/>
                </a:solidFill>
                <a:latin typeface="+mj-lt"/>
              </a:rPr>
              <a:t>（情報誌</a:t>
            </a:r>
            <a:r>
              <a:rPr lang="en-US" altLang="ja-JP" sz="1600" dirty="0">
                <a:solidFill>
                  <a:schemeClr val="tx1"/>
                </a:solidFill>
                <a:latin typeface="+mj-lt"/>
              </a:rPr>
              <a:t>､</a:t>
            </a:r>
            <a:r>
              <a:rPr lang="ja-JP" altLang="en-US" sz="1600" dirty="0">
                <a:solidFill>
                  <a:schemeClr val="tx1"/>
                </a:solidFill>
                <a:latin typeface="+mj-lt"/>
              </a:rPr>
              <a:t>イベント）</a:t>
            </a:r>
          </a:p>
          <a:p>
            <a:pPr>
              <a:defRPr/>
            </a:pPr>
            <a:r>
              <a:rPr lang="ja-JP" altLang="en-US" dirty="0">
                <a:solidFill>
                  <a:schemeClr val="tx1"/>
                </a:solidFill>
                <a:latin typeface="+mj-lt"/>
              </a:rPr>
              <a:t>        ↓</a:t>
            </a:r>
          </a:p>
          <a:p>
            <a:pPr>
              <a:defRPr/>
            </a:pPr>
            <a:r>
              <a:rPr lang="ja-JP" altLang="en-US" dirty="0">
                <a:solidFill>
                  <a:schemeClr val="tx1"/>
                </a:solidFill>
                <a:latin typeface="+mj-lt"/>
              </a:rPr>
              <a:t>②実践の機会を提供</a:t>
            </a:r>
          </a:p>
          <a:p>
            <a:pPr>
              <a:defRPr/>
            </a:pPr>
            <a:r>
              <a:rPr lang="ja-JP" altLang="en-US" sz="1600" dirty="0">
                <a:solidFill>
                  <a:schemeClr val="tx1"/>
                </a:solidFill>
                <a:latin typeface="+mj-lt"/>
              </a:rPr>
              <a:t>（商店街で実施）</a:t>
            </a:r>
          </a:p>
          <a:p>
            <a:pPr>
              <a:defRPr/>
            </a:pPr>
            <a:r>
              <a:rPr lang="ja-JP" altLang="en-US" dirty="0">
                <a:solidFill>
                  <a:schemeClr val="tx1"/>
                </a:solidFill>
                <a:latin typeface="+mj-lt"/>
              </a:rPr>
              <a:t>        ↓</a:t>
            </a:r>
          </a:p>
          <a:p>
            <a:pPr>
              <a:defRPr/>
            </a:pPr>
            <a:r>
              <a:rPr lang="ja-JP" altLang="en-US" dirty="0">
                <a:solidFill>
                  <a:schemeClr val="tx1"/>
                </a:solidFill>
                <a:latin typeface="+mj-lt"/>
              </a:rPr>
              <a:t>③スカウトする</a:t>
            </a:r>
          </a:p>
          <a:p>
            <a:pPr>
              <a:defRPr/>
            </a:pPr>
            <a:r>
              <a:rPr lang="ja-JP" altLang="en-US" sz="1600" dirty="0">
                <a:solidFill>
                  <a:schemeClr val="tx1"/>
                </a:solidFill>
                <a:latin typeface="+mj-lt"/>
              </a:rPr>
              <a:t>（仲間を増員）</a:t>
            </a:r>
          </a:p>
          <a:p>
            <a:pPr>
              <a:defRPr/>
            </a:pPr>
            <a:r>
              <a:rPr lang="ja-JP" altLang="en-US" dirty="0">
                <a:solidFill>
                  <a:schemeClr val="tx1"/>
                </a:solidFill>
                <a:latin typeface="+mj-lt"/>
              </a:rPr>
              <a:t>        ↓</a:t>
            </a:r>
          </a:p>
          <a:p>
            <a:pPr>
              <a:defRPr/>
            </a:pPr>
            <a:r>
              <a:rPr lang="ja-JP" altLang="en-US" dirty="0">
                <a:solidFill>
                  <a:schemeClr val="tx1"/>
                </a:solidFill>
                <a:latin typeface="+mj-lt"/>
              </a:rPr>
              <a:t>④楽しく続ける</a:t>
            </a:r>
          </a:p>
          <a:p>
            <a:pPr>
              <a:defRPr/>
            </a:pPr>
            <a:r>
              <a:rPr lang="ja-JP" altLang="en-US" sz="1600" dirty="0">
                <a:solidFill>
                  <a:schemeClr val="tx1"/>
                </a:solidFill>
                <a:latin typeface="+mj-lt"/>
              </a:rPr>
              <a:t>（</a:t>
            </a:r>
            <a:r>
              <a:rPr lang="ja-JP" altLang="en-US" dirty="0" smtClean="0">
                <a:solidFill>
                  <a:schemeClr val="tx1"/>
                </a:solidFill>
                <a:latin typeface="+mj-lt"/>
              </a:rPr>
              <a:t>おもしろいと</a:t>
            </a:r>
            <a:r>
              <a:rPr lang="ja-JP" altLang="en-US" dirty="0">
                <a:solidFill>
                  <a:schemeClr val="tx1"/>
                </a:solidFill>
                <a:latin typeface="+mj-lt"/>
              </a:rPr>
              <a:t>続く</a:t>
            </a:r>
            <a:r>
              <a:rPr lang="ja-JP" altLang="en-US" sz="1400" dirty="0">
                <a:solidFill>
                  <a:schemeClr val="tx1"/>
                </a:solidFill>
              </a:rPr>
              <a:t>）</a:t>
            </a:r>
            <a:endParaRPr lang="ja-JP" altLang="en-US" sz="1600" dirty="0">
              <a:solidFill>
                <a:schemeClr val="tx1"/>
              </a:solidFill>
            </a:endParaRPr>
          </a:p>
        </p:txBody>
      </p:sp>
      <p:sp>
        <p:nvSpPr>
          <p:cNvPr id="37" name="正方形/長方形 36"/>
          <p:cNvSpPr/>
          <p:nvPr/>
        </p:nvSpPr>
        <p:spPr>
          <a:xfrm>
            <a:off x="3951288" y="1133475"/>
            <a:ext cx="1871662" cy="557213"/>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粉浜商店街</a:t>
            </a:r>
          </a:p>
        </p:txBody>
      </p:sp>
      <p:pic>
        <p:nvPicPr>
          <p:cNvPr id="5129" name="Picture 2" descr="C:\Documents and Settings\K.O\デスクトップ\粉浜-センター\パーツ\ネコ.jpg"/>
          <p:cNvPicPr>
            <a:picLocks noChangeAspect="1" noChangeArrowheads="1"/>
          </p:cNvPicPr>
          <p:nvPr/>
        </p:nvPicPr>
        <p:blipFill>
          <a:blip r:embed="rId3" cstate="print"/>
          <a:srcRect/>
          <a:stretch>
            <a:fillRect/>
          </a:stretch>
        </p:blipFill>
        <p:spPr bwMode="auto">
          <a:xfrm>
            <a:off x="4337050" y="1862138"/>
            <a:ext cx="1174750" cy="1152525"/>
          </a:xfrm>
          <a:prstGeom prst="rect">
            <a:avLst/>
          </a:prstGeom>
          <a:noFill/>
          <a:ln w="9525">
            <a:noFill/>
            <a:miter lim="800000"/>
            <a:headEnd/>
            <a:tailEnd/>
          </a:ln>
        </p:spPr>
      </p:pic>
      <p:sp>
        <p:nvSpPr>
          <p:cNvPr id="23" name="正方形/長方形 22"/>
          <p:cNvSpPr/>
          <p:nvPr/>
        </p:nvSpPr>
        <p:spPr>
          <a:xfrm>
            <a:off x="5287963" y="2727325"/>
            <a:ext cx="93662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latin typeface="HG丸ｺﾞｼｯｸM-PRO" pitchFamily="50" charset="-128"/>
                <a:ea typeface="HG丸ｺﾞｼｯｸM-PRO" pitchFamily="50" charset="-128"/>
              </a:rPr>
              <a:t>はったつ猫</a:t>
            </a:r>
          </a:p>
        </p:txBody>
      </p:sp>
      <p:sp>
        <p:nvSpPr>
          <p:cNvPr id="25" name="正方形/長方形 24"/>
          <p:cNvSpPr/>
          <p:nvPr/>
        </p:nvSpPr>
        <p:spPr>
          <a:xfrm>
            <a:off x="3706813" y="2725738"/>
            <a:ext cx="93662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latin typeface="HG丸ｺﾞｼｯｸM-PRO" pitchFamily="50" charset="-128"/>
                <a:ea typeface="HG丸ｺﾞｼｯｸM-PRO" pitchFamily="50" charset="-128"/>
              </a:rPr>
              <a:t>千客万来</a:t>
            </a:r>
          </a:p>
        </p:txBody>
      </p:sp>
      <p:grpSp>
        <p:nvGrpSpPr>
          <p:cNvPr id="5132" name="グループ化 29"/>
          <p:cNvGrpSpPr>
            <a:grpSpLocks/>
          </p:cNvGrpSpPr>
          <p:nvPr/>
        </p:nvGrpSpPr>
        <p:grpSpPr bwMode="auto">
          <a:xfrm>
            <a:off x="3419475" y="3276600"/>
            <a:ext cx="2854325" cy="2814638"/>
            <a:chOff x="3437124" y="3284984"/>
            <a:chExt cx="2853624" cy="2814197"/>
          </a:xfrm>
        </p:grpSpPr>
        <p:grpSp>
          <p:nvGrpSpPr>
            <p:cNvPr id="5134" name="グループ化 21"/>
            <p:cNvGrpSpPr>
              <a:grpSpLocks/>
            </p:cNvGrpSpPr>
            <p:nvPr/>
          </p:nvGrpSpPr>
          <p:grpSpPr bwMode="auto">
            <a:xfrm>
              <a:off x="3851920" y="4293096"/>
              <a:ext cx="2025650" cy="738187"/>
              <a:chOff x="3707904" y="2132856"/>
              <a:chExt cx="2024224" cy="738368"/>
            </a:xfrm>
          </p:grpSpPr>
          <p:sp>
            <p:nvSpPr>
              <p:cNvPr id="18" name="円/楕円 17"/>
              <p:cNvSpPr/>
              <p:nvPr/>
            </p:nvSpPr>
            <p:spPr>
              <a:xfrm>
                <a:off x="3707345" y="2151701"/>
                <a:ext cx="2017383" cy="719200"/>
              </a:xfrm>
              <a:prstGeom prst="ellipse">
                <a:avLst/>
              </a:prstGeom>
              <a:solidFill>
                <a:schemeClr val="accent3">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dirty="0">
                  <a:solidFill>
                    <a:schemeClr val="tx1"/>
                  </a:solidFill>
                </a:endParaRPr>
              </a:p>
            </p:txBody>
          </p:sp>
          <p:sp>
            <p:nvSpPr>
              <p:cNvPr id="21" name="正方形/長方形 20"/>
              <p:cNvSpPr/>
              <p:nvPr/>
            </p:nvSpPr>
            <p:spPr>
              <a:xfrm>
                <a:off x="3786644" y="2132649"/>
                <a:ext cx="1946012" cy="7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dirty="0">
                  <a:solidFill>
                    <a:schemeClr val="tx1"/>
                  </a:solidFill>
                </a:endParaRPr>
              </a:p>
              <a:p>
                <a:pPr algn="ctr">
                  <a:defRPr/>
                </a:pPr>
                <a:endParaRPr lang="ja-JP" altLang="en-US" sz="1600" dirty="0">
                  <a:solidFill>
                    <a:schemeClr val="tx1"/>
                  </a:solidFill>
                </a:endParaRPr>
              </a:p>
            </p:txBody>
          </p:sp>
        </p:grpSp>
        <p:grpSp>
          <p:nvGrpSpPr>
            <p:cNvPr id="5135" name="グループ化 29"/>
            <p:cNvGrpSpPr>
              <a:grpSpLocks/>
            </p:cNvGrpSpPr>
            <p:nvPr/>
          </p:nvGrpSpPr>
          <p:grpSpPr bwMode="auto">
            <a:xfrm>
              <a:off x="3851920" y="3284984"/>
              <a:ext cx="2043113" cy="753222"/>
              <a:chOff x="3707904" y="2151052"/>
              <a:chExt cx="2042512" cy="752644"/>
            </a:xfrm>
          </p:grpSpPr>
          <p:sp>
            <p:nvSpPr>
              <p:cNvPr id="31" name="円/楕円 30"/>
              <p:cNvSpPr/>
              <p:nvPr/>
            </p:nvSpPr>
            <p:spPr>
              <a:xfrm>
                <a:off x="3707344" y="2151052"/>
                <a:ext cx="2016623" cy="721646"/>
              </a:xfrm>
              <a:prstGeom prst="ellipse">
                <a:avLst/>
              </a:prstGeom>
              <a:solidFill>
                <a:schemeClr val="accent3">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dirty="0">
                  <a:solidFill>
                    <a:schemeClr val="tx1"/>
                  </a:solidFill>
                </a:endParaRPr>
              </a:p>
            </p:txBody>
          </p:sp>
          <p:sp>
            <p:nvSpPr>
              <p:cNvPr id="32" name="正方形/長方形 31"/>
              <p:cNvSpPr/>
              <p:nvPr/>
            </p:nvSpPr>
            <p:spPr>
              <a:xfrm>
                <a:off x="3726384" y="2182773"/>
                <a:ext cx="2024557" cy="721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tx1"/>
                    </a:solidFill>
                  </a:rPr>
                  <a:t>空き店舗</a:t>
                </a:r>
              </a:p>
              <a:p>
                <a:pPr algn="ctr">
                  <a:defRPr/>
                </a:pPr>
                <a:r>
                  <a:rPr lang="ja-JP" altLang="en-US" sz="2000" dirty="0">
                    <a:solidFill>
                      <a:schemeClr val="tx1"/>
                    </a:solidFill>
                  </a:rPr>
                  <a:t>の流動化</a:t>
                </a:r>
              </a:p>
            </p:txBody>
          </p:sp>
        </p:grpSp>
        <p:sp>
          <p:nvSpPr>
            <p:cNvPr id="34" name="右矢印 33"/>
            <p:cNvSpPr/>
            <p:nvPr/>
          </p:nvSpPr>
          <p:spPr>
            <a:xfrm flipH="1">
              <a:off x="3437124" y="3454820"/>
              <a:ext cx="504701" cy="360306"/>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36" name="右矢印 35"/>
            <p:cNvSpPr/>
            <p:nvPr/>
          </p:nvSpPr>
          <p:spPr>
            <a:xfrm>
              <a:off x="5787635" y="4483359"/>
              <a:ext cx="503113" cy="358719"/>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grpSp>
          <p:nvGrpSpPr>
            <p:cNvPr id="5138" name="グループ化 28"/>
            <p:cNvGrpSpPr>
              <a:grpSpLocks/>
            </p:cNvGrpSpPr>
            <p:nvPr/>
          </p:nvGrpSpPr>
          <p:grpSpPr bwMode="auto">
            <a:xfrm>
              <a:off x="3468628" y="5338712"/>
              <a:ext cx="2404095" cy="760469"/>
              <a:chOff x="3491880" y="3165476"/>
              <a:chExt cx="2404095" cy="760469"/>
            </a:xfrm>
          </p:grpSpPr>
          <p:grpSp>
            <p:nvGrpSpPr>
              <p:cNvPr id="5141" name="グループ化 22"/>
              <p:cNvGrpSpPr>
                <a:grpSpLocks/>
              </p:cNvGrpSpPr>
              <p:nvPr/>
            </p:nvGrpSpPr>
            <p:grpSpPr bwMode="auto">
              <a:xfrm>
                <a:off x="3871914" y="3165476"/>
                <a:ext cx="2024061" cy="760469"/>
                <a:chOff x="3707905" y="2151911"/>
                <a:chExt cx="2024223" cy="760654"/>
              </a:xfrm>
            </p:grpSpPr>
            <p:sp>
              <p:nvSpPr>
                <p:cNvPr id="24" name="円/楕円 23"/>
                <p:cNvSpPr/>
                <p:nvPr/>
              </p:nvSpPr>
              <p:spPr>
                <a:xfrm>
                  <a:off x="3707429" y="2152086"/>
                  <a:ext cx="2017377" cy="719200"/>
                </a:xfrm>
                <a:prstGeom prst="ellipse">
                  <a:avLst/>
                </a:prstGeom>
                <a:solidFill>
                  <a:schemeClr val="accent3">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dirty="0">
                    <a:solidFill>
                      <a:schemeClr val="tx1"/>
                    </a:solidFill>
                  </a:endParaRPr>
                </a:p>
              </p:txBody>
            </p:sp>
            <p:sp>
              <p:nvSpPr>
                <p:cNvPr id="27" name="正方形/長方形 26"/>
                <p:cNvSpPr/>
                <p:nvPr/>
              </p:nvSpPr>
              <p:spPr>
                <a:xfrm>
                  <a:off x="3786791" y="2193365"/>
                  <a:ext cx="1945952" cy="7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tx1"/>
                      </a:solidFill>
                    </a:rPr>
                    <a:t>外部活用</a:t>
                  </a:r>
                </a:p>
                <a:p>
                  <a:pPr algn="ctr">
                    <a:defRPr/>
                  </a:pPr>
                  <a:r>
                    <a:rPr lang="en-US" altLang="ja-JP" dirty="0">
                      <a:solidFill>
                        <a:schemeClr val="tx1"/>
                      </a:solidFill>
                      <a:latin typeface="HG丸ｺﾞｼｯｸM-PRO" pitchFamily="50" charset="-128"/>
                      <a:ea typeface="HG丸ｺﾞｼｯｸM-PRO" pitchFamily="50" charset="-128"/>
                    </a:rPr>
                    <a:t>(</a:t>
                  </a:r>
                  <a:r>
                    <a:rPr lang="ja-JP" altLang="en-US" dirty="0">
                      <a:solidFill>
                        <a:schemeClr val="tx1"/>
                      </a:solidFill>
                      <a:latin typeface="HG丸ｺﾞｼｯｸM-PRO" pitchFamily="50" charset="-128"/>
                      <a:ea typeface="HG丸ｺﾞｼｯｸM-PRO" pitchFamily="50" charset="-128"/>
                    </a:rPr>
                    <a:t>店・人</a:t>
                  </a:r>
                  <a:r>
                    <a:rPr lang="en-US" altLang="ja-JP" dirty="0">
                      <a:solidFill>
                        <a:schemeClr val="tx1"/>
                      </a:solidFill>
                      <a:latin typeface="HG丸ｺﾞｼｯｸM-PRO" pitchFamily="50" charset="-128"/>
                      <a:ea typeface="HG丸ｺﾞｼｯｸM-PRO" pitchFamily="50" charset="-128"/>
                    </a:rPr>
                    <a:t>)</a:t>
                  </a:r>
                  <a:endParaRPr lang="ja-JP" altLang="en-US" dirty="0">
                    <a:solidFill>
                      <a:schemeClr val="tx1"/>
                    </a:solidFill>
                    <a:latin typeface="HG丸ｺﾞｼｯｸM-PRO" pitchFamily="50" charset="-128"/>
                    <a:ea typeface="HG丸ｺﾞｼｯｸM-PRO" pitchFamily="50" charset="-128"/>
                  </a:endParaRPr>
                </a:p>
              </p:txBody>
            </p:sp>
          </p:grpSp>
          <p:sp>
            <p:nvSpPr>
              <p:cNvPr id="26" name="右矢印 25"/>
              <p:cNvSpPr/>
              <p:nvPr/>
            </p:nvSpPr>
            <p:spPr>
              <a:xfrm flipH="1">
                <a:off x="3492118" y="3357709"/>
                <a:ext cx="503114" cy="360306"/>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grpSp>
        <p:sp>
          <p:nvSpPr>
            <p:cNvPr id="28" name="正方形/長方形 27"/>
            <p:cNvSpPr/>
            <p:nvPr/>
          </p:nvSpPr>
          <p:spPr bwMode="auto">
            <a:xfrm>
              <a:off x="3914845" y="4350030"/>
              <a:ext cx="1945797" cy="719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tx1"/>
                  </a:solidFill>
                </a:rPr>
                <a:t>商店街の</a:t>
              </a:r>
            </a:p>
            <a:p>
              <a:pPr algn="ctr">
                <a:defRPr/>
              </a:pPr>
              <a:r>
                <a:rPr lang="ja-JP" altLang="en-US" sz="2000" dirty="0">
                  <a:solidFill>
                    <a:schemeClr val="tx1"/>
                  </a:solidFill>
                </a:rPr>
                <a:t>多目的利用</a:t>
              </a:r>
            </a:p>
          </p:txBody>
        </p:sp>
        <p:sp>
          <p:nvSpPr>
            <p:cNvPr id="33" name="右矢印 32"/>
            <p:cNvSpPr/>
            <p:nvPr/>
          </p:nvSpPr>
          <p:spPr>
            <a:xfrm>
              <a:off x="5762241" y="5505549"/>
              <a:ext cx="504701" cy="361893"/>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899593" y="250825"/>
            <a:ext cx="7075348" cy="706438"/>
          </a:xfrm>
        </p:spPr>
        <p:txBody>
          <a:bodyPr/>
          <a:lstStyle/>
          <a:p>
            <a:pPr eaLnBrk="1" hangingPunct="1">
              <a:defRPr/>
            </a:pPr>
            <a:r>
              <a:rPr lang="ja-JP" altLang="en-US" sz="3600" dirty="0" smtClean="0">
                <a:solidFill>
                  <a:schemeClr val="bg1">
                    <a:lumMod val="50000"/>
                  </a:schemeClr>
                </a:solidFill>
                <a:cs typeface="+mj-cs"/>
              </a:rPr>
              <a:t>２　週</a:t>
            </a:r>
            <a:r>
              <a:rPr lang="ja-JP" altLang="en-US" sz="3600" dirty="0" smtClean="0">
                <a:solidFill>
                  <a:schemeClr val="bg1">
                    <a:lumMod val="50000"/>
                  </a:schemeClr>
                </a:solidFill>
                <a:cs typeface="+mj-cs"/>
              </a:rPr>
              <a:t>替わりレンタルショップ</a:t>
            </a:r>
          </a:p>
        </p:txBody>
      </p:sp>
      <p:sp>
        <p:nvSpPr>
          <p:cNvPr id="4" name="角丸四角形 3"/>
          <p:cNvSpPr/>
          <p:nvPr/>
        </p:nvSpPr>
        <p:spPr>
          <a:xfrm>
            <a:off x="539750" y="1052513"/>
            <a:ext cx="3887788" cy="431800"/>
          </a:xfrm>
          <a:prstGeom prst="round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t>空き店舗 レンタルショップ</a:t>
            </a:r>
          </a:p>
        </p:txBody>
      </p:sp>
      <p:sp>
        <p:nvSpPr>
          <p:cNvPr id="17" name="正方形/長方形 16"/>
          <p:cNvSpPr/>
          <p:nvPr/>
        </p:nvSpPr>
        <p:spPr>
          <a:xfrm>
            <a:off x="730249" y="1919288"/>
            <a:ext cx="4553579" cy="4002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smtClean="0">
                <a:solidFill>
                  <a:schemeClr val="tx1"/>
                </a:solidFill>
              </a:rPr>
              <a:t>①大家さんによる直接</a:t>
            </a:r>
            <a:r>
              <a:rPr lang="ja-JP" altLang="en-US" dirty="0" smtClean="0">
                <a:solidFill>
                  <a:srgbClr val="0066FF"/>
                </a:solidFill>
              </a:rPr>
              <a:t>週貸しは無理</a:t>
            </a:r>
            <a:endParaRPr lang="en-US" altLang="ja-JP" dirty="0" smtClean="0">
              <a:solidFill>
                <a:srgbClr val="0066FF"/>
              </a:solidFill>
            </a:endParaRPr>
          </a:p>
          <a:p>
            <a:pPr>
              <a:defRPr/>
            </a:pPr>
            <a:r>
              <a:rPr lang="ja-JP" altLang="en-US" dirty="0">
                <a:solidFill>
                  <a:schemeClr val="tx1"/>
                </a:solidFill>
              </a:rPr>
              <a:t>　</a:t>
            </a:r>
            <a:r>
              <a:rPr lang="ja-JP" altLang="en-US" dirty="0" smtClean="0">
                <a:solidFill>
                  <a:schemeClr val="tx1"/>
                </a:solidFill>
              </a:rPr>
              <a:t>だった</a:t>
            </a:r>
            <a:r>
              <a:rPr lang="ja-JP" altLang="en-US" sz="1600" dirty="0" smtClean="0">
                <a:solidFill>
                  <a:schemeClr val="tx1"/>
                </a:solidFill>
              </a:rPr>
              <a:t>  </a:t>
            </a:r>
            <a:r>
              <a:rPr lang="en-US" altLang="ja-JP" sz="1100" dirty="0">
                <a:solidFill>
                  <a:schemeClr val="tx1"/>
                </a:solidFill>
              </a:rPr>
              <a:t>( °O °;)</a:t>
            </a:r>
            <a:endParaRPr lang="ja-JP" altLang="en-US" dirty="0">
              <a:solidFill>
                <a:schemeClr val="tx1"/>
              </a:solidFill>
            </a:endParaRPr>
          </a:p>
          <a:p>
            <a:pPr>
              <a:defRPr/>
            </a:pPr>
            <a:r>
              <a:rPr lang="ja-JP" altLang="en-US" dirty="0" smtClean="0">
                <a:solidFill>
                  <a:schemeClr val="tx1"/>
                </a:solidFill>
              </a:rPr>
              <a:t>　　↓</a:t>
            </a:r>
            <a:endParaRPr lang="ja-JP" altLang="en-US" dirty="0">
              <a:solidFill>
                <a:schemeClr val="tx1"/>
              </a:solidFill>
            </a:endParaRPr>
          </a:p>
          <a:p>
            <a:pPr>
              <a:defRPr/>
            </a:pPr>
            <a:r>
              <a:rPr lang="ja-JP" altLang="en-US" dirty="0">
                <a:solidFill>
                  <a:schemeClr val="tx1"/>
                </a:solidFill>
              </a:rPr>
              <a:t>②</a:t>
            </a:r>
            <a:r>
              <a:rPr lang="ja-JP" altLang="en-US" dirty="0">
                <a:solidFill>
                  <a:srgbClr val="0066FF"/>
                </a:solidFill>
              </a:rPr>
              <a:t>大家さんと話し合った</a:t>
            </a:r>
          </a:p>
          <a:p>
            <a:pPr>
              <a:defRPr/>
            </a:pPr>
            <a:r>
              <a:rPr lang="ja-JP" altLang="en-US" dirty="0">
                <a:solidFill>
                  <a:schemeClr val="tx1"/>
                </a:solidFill>
              </a:rPr>
              <a:t>　</a:t>
            </a:r>
            <a:r>
              <a:rPr lang="ja-JP" altLang="en-US" dirty="0" smtClean="0">
                <a:solidFill>
                  <a:schemeClr val="tx1"/>
                </a:solidFill>
              </a:rPr>
              <a:t>前向き</a:t>
            </a:r>
            <a:r>
              <a:rPr lang="ja-JP" altLang="en-US" dirty="0">
                <a:solidFill>
                  <a:schemeClr val="tx1"/>
                </a:solidFill>
              </a:rPr>
              <a:t>なのにチョー慎重 </a:t>
            </a:r>
            <a:r>
              <a:rPr lang="en-US" altLang="ja-JP" sz="1100" dirty="0">
                <a:solidFill>
                  <a:schemeClr val="tx1"/>
                </a:solidFill>
              </a:rPr>
              <a:t>( °O °;)</a:t>
            </a:r>
            <a:endParaRPr lang="ja-JP" altLang="en-US" dirty="0">
              <a:solidFill>
                <a:schemeClr val="tx1"/>
              </a:solidFill>
            </a:endParaRPr>
          </a:p>
          <a:p>
            <a:pPr>
              <a:defRPr/>
            </a:pPr>
            <a:r>
              <a:rPr lang="ja-JP" altLang="en-US" dirty="0" smtClean="0">
                <a:solidFill>
                  <a:schemeClr val="tx1"/>
                </a:solidFill>
              </a:rPr>
              <a:t>　　↓</a:t>
            </a:r>
            <a:endParaRPr lang="ja-JP" altLang="en-US" dirty="0">
              <a:solidFill>
                <a:schemeClr val="tx1"/>
              </a:solidFill>
            </a:endParaRPr>
          </a:p>
          <a:p>
            <a:pPr>
              <a:defRPr/>
            </a:pPr>
            <a:r>
              <a:rPr lang="ja-JP" altLang="en-US" dirty="0">
                <a:solidFill>
                  <a:schemeClr val="tx1"/>
                </a:solidFill>
              </a:rPr>
              <a:t>③</a:t>
            </a:r>
            <a:r>
              <a:rPr lang="ja-JP" altLang="en-US" dirty="0">
                <a:solidFill>
                  <a:srgbClr val="0066FF"/>
                </a:solidFill>
              </a:rPr>
              <a:t>使用者を募集した</a:t>
            </a:r>
          </a:p>
          <a:p>
            <a:pPr>
              <a:defRPr/>
            </a:pPr>
            <a:r>
              <a:rPr lang="ja-JP" altLang="en-US" dirty="0" smtClean="0">
                <a:solidFill>
                  <a:schemeClr val="tx1"/>
                </a:solidFill>
              </a:rPr>
              <a:t>　最初</a:t>
            </a:r>
            <a:r>
              <a:rPr lang="ja-JP" altLang="en-US" dirty="0" smtClean="0">
                <a:solidFill>
                  <a:schemeClr val="tx1"/>
                </a:solidFill>
              </a:rPr>
              <a:t>は誰</a:t>
            </a:r>
            <a:r>
              <a:rPr lang="ja-JP" altLang="en-US" dirty="0">
                <a:solidFill>
                  <a:schemeClr val="tx1"/>
                </a:solidFill>
              </a:rPr>
              <a:t>もこない、全くこない</a:t>
            </a:r>
            <a:r>
              <a:rPr lang="ja-JP" altLang="en-US" sz="1600" dirty="0">
                <a:solidFill>
                  <a:schemeClr val="tx1"/>
                </a:solidFill>
              </a:rPr>
              <a:t> </a:t>
            </a:r>
            <a:r>
              <a:rPr lang="en-US" altLang="ja-JP" sz="1100" dirty="0">
                <a:solidFill>
                  <a:schemeClr val="tx1"/>
                </a:solidFill>
              </a:rPr>
              <a:t>( °O °;)</a:t>
            </a:r>
            <a:endParaRPr lang="ja-JP" altLang="en-US" dirty="0">
              <a:solidFill>
                <a:schemeClr val="tx1"/>
              </a:solidFill>
            </a:endParaRPr>
          </a:p>
          <a:p>
            <a:pPr>
              <a:defRPr/>
            </a:pPr>
            <a:r>
              <a:rPr lang="ja-JP" altLang="en-US" dirty="0" smtClean="0">
                <a:solidFill>
                  <a:schemeClr val="tx1"/>
                </a:solidFill>
              </a:rPr>
              <a:t>　　↓</a:t>
            </a:r>
            <a:endParaRPr lang="ja-JP" altLang="en-US" dirty="0">
              <a:solidFill>
                <a:schemeClr val="tx1"/>
              </a:solidFill>
            </a:endParaRPr>
          </a:p>
          <a:p>
            <a:pPr>
              <a:defRPr/>
            </a:pPr>
            <a:r>
              <a:rPr lang="ja-JP" altLang="en-US" dirty="0" smtClean="0">
                <a:solidFill>
                  <a:schemeClr val="tx1"/>
                </a:solidFill>
              </a:rPr>
              <a:t>④</a:t>
            </a:r>
            <a:r>
              <a:rPr lang="ja-JP" altLang="en-US" dirty="0" smtClean="0">
                <a:solidFill>
                  <a:srgbClr val="0066FF"/>
                </a:solidFill>
              </a:rPr>
              <a:t>商店街サポーターが宣伝</a:t>
            </a:r>
            <a:r>
              <a:rPr lang="ja-JP" altLang="en-US" dirty="0" smtClean="0">
                <a:solidFill>
                  <a:schemeClr val="tx1"/>
                </a:solidFill>
              </a:rPr>
              <a:t>して</a:t>
            </a:r>
            <a:r>
              <a:rPr lang="ja-JP" altLang="en-US" dirty="0" smtClean="0">
                <a:solidFill>
                  <a:schemeClr val="tx1"/>
                </a:solidFill>
              </a:rPr>
              <a:t>くれた。</a:t>
            </a:r>
            <a:endParaRPr lang="en-US" altLang="ja-JP" dirty="0" smtClean="0">
              <a:solidFill>
                <a:schemeClr val="tx1"/>
              </a:solidFill>
            </a:endParaRPr>
          </a:p>
          <a:p>
            <a:pPr>
              <a:defRPr/>
            </a:pPr>
            <a:r>
              <a:rPr lang="ja-JP" altLang="en-US" dirty="0">
                <a:solidFill>
                  <a:schemeClr val="tx1"/>
                </a:solidFill>
              </a:rPr>
              <a:t>　</a:t>
            </a:r>
            <a:r>
              <a:rPr lang="ja-JP" altLang="en-US" dirty="0" smtClean="0">
                <a:solidFill>
                  <a:srgbClr val="0066FF"/>
                </a:solidFill>
              </a:rPr>
              <a:t>救世</a:t>
            </a:r>
            <a:r>
              <a:rPr lang="ja-JP" altLang="en-US" dirty="0" smtClean="0">
                <a:solidFill>
                  <a:srgbClr val="0066FF"/>
                </a:solidFill>
              </a:rPr>
              <a:t>主（借手）たち</a:t>
            </a:r>
            <a:r>
              <a:rPr lang="ja-JP" altLang="en-US" dirty="0">
                <a:solidFill>
                  <a:srgbClr val="0066FF"/>
                </a:solidFill>
              </a:rPr>
              <a:t>が</a:t>
            </a:r>
            <a:r>
              <a:rPr lang="ja-JP" altLang="en-US" dirty="0" smtClean="0">
                <a:solidFill>
                  <a:srgbClr val="0066FF"/>
                </a:solidFill>
              </a:rPr>
              <a:t>現れた。</a:t>
            </a:r>
            <a:endParaRPr lang="ja-JP" altLang="en-US" dirty="0">
              <a:solidFill>
                <a:srgbClr val="0066FF"/>
              </a:solidFill>
            </a:endParaRPr>
          </a:p>
          <a:p>
            <a:pPr>
              <a:defRPr/>
            </a:pPr>
            <a:r>
              <a:rPr lang="ja-JP" altLang="en-US" dirty="0" smtClean="0">
                <a:solidFill>
                  <a:schemeClr val="tx1"/>
                </a:solidFill>
              </a:rPr>
              <a:t>　　↓</a:t>
            </a:r>
            <a:endParaRPr lang="en-US" altLang="ja-JP" dirty="0" smtClean="0">
              <a:solidFill>
                <a:schemeClr val="tx1"/>
              </a:solidFill>
            </a:endParaRPr>
          </a:p>
          <a:p>
            <a:pPr>
              <a:defRPr/>
            </a:pPr>
            <a:r>
              <a:rPr lang="ja-JP" altLang="en-US" dirty="0" smtClean="0">
                <a:solidFill>
                  <a:schemeClr val="tx1"/>
                </a:solidFill>
              </a:rPr>
              <a:t>⑤</a:t>
            </a:r>
            <a:r>
              <a:rPr lang="ja-JP" altLang="en-US" dirty="0">
                <a:solidFill>
                  <a:schemeClr val="tx1"/>
                </a:solidFill>
              </a:rPr>
              <a:t>サポーター他の</a:t>
            </a:r>
            <a:r>
              <a:rPr lang="ja-JP" altLang="en-US" dirty="0" smtClean="0">
                <a:solidFill>
                  <a:schemeClr val="tx1"/>
                </a:solidFill>
              </a:rPr>
              <a:t>おかげで、</a:t>
            </a:r>
            <a:r>
              <a:rPr lang="ja-JP" altLang="en-US" dirty="0" smtClean="0">
                <a:solidFill>
                  <a:srgbClr val="0066FF"/>
                </a:solidFill>
              </a:rPr>
              <a:t>予約</a:t>
            </a:r>
            <a:r>
              <a:rPr lang="ja-JP" altLang="en-US" dirty="0">
                <a:solidFill>
                  <a:srgbClr val="0066FF"/>
                </a:solidFill>
              </a:rPr>
              <a:t>で</a:t>
            </a:r>
            <a:r>
              <a:rPr lang="ja-JP" altLang="en-US" dirty="0" err="1" smtClean="0">
                <a:solidFill>
                  <a:srgbClr val="0066FF"/>
                </a:solidFill>
              </a:rPr>
              <a:t>埋ま</a:t>
            </a:r>
            <a:endParaRPr lang="en-US" altLang="ja-JP" dirty="0" smtClean="0">
              <a:solidFill>
                <a:srgbClr val="0066FF"/>
              </a:solidFill>
            </a:endParaRPr>
          </a:p>
          <a:p>
            <a:pPr>
              <a:defRPr/>
            </a:pPr>
            <a:r>
              <a:rPr lang="ja-JP" altLang="en-US" dirty="0" smtClean="0">
                <a:solidFill>
                  <a:srgbClr val="0066FF"/>
                </a:solidFill>
              </a:rPr>
              <a:t>　</a:t>
            </a:r>
            <a:r>
              <a:rPr lang="ja-JP" altLang="en-US" dirty="0" err="1" smtClean="0">
                <a:solidFill>
                  <a:srgbClr val="0066FF"/>
                </a:solidFill>
              </a:rPr>
              <a:t>った</a:t>
            </a:r>
            <a:r>
              <a:rPr lang="en-US" altLang="ja-JP" sz="1100" dirty="0" smtClean="0">
                <a:solidFill>
                  <a:schemeClr val="tx1"/>
                </a:solidFill>
              </a:rPr>
              <a:t>&lt;(__)&gt;</a:t>
            </a:r>
            <a:endParaRPr lang="ja-JP" altLang="en-US" sz="1100" dirty="0">
              <a:solidFill>
                <a:schemeClr val="tx1"/>
              </a:solidFill>
            </a:endParaRPr>
          </a:p>
        </p:txBody>
      </p:sp>
      <p:sp>
        <p:nvSpPr>
          <p:cNvPr id="30" name="正方形/長方形 29"/>
          <p:cNvSpPr/>
          <p:nvPr/>
        </p:nvSpPr>
        <p:spPr>
          <a:xfrm>
            <a:off x="5076825" y="1484313"/>
            <a:ext cx="3671888" cy="2592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39" name="正方形/長方形 38"/>
          <p:cNvSpPr/>
          <p:nvPr/>
        </p:nvSpPr>
        <p:spPr>
          <a:xfrm>
            <a:off x="5148064" y="1125538"/>
            <a:ext cx="3240360" cy="2447925"/>
          </a:xfrm>
          <a:prstGeom prst="rect">
            <a:avLst/>
          </a:prstGeom>
          <a:no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42" name="正方形/長方形 41"/>
          <p:cNvSpPr/>
          <p:nvPr/>
        </p:nvSpPr>
        <p:spPr>
          <a:xfrm>
            <a:off x="5148064" y="3645024"/>
            <a:ext cx="3672408" cy="2703362"/>
          </a:xfrm>
          <a:prstGeom prst="rect">
            <a:avLst/>
          </a:prstGeom>
          <a:no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pic>
        <p:nvPicPr>
          <p:cNvPr id="11" name="図 10" descr="10509734_645081708941086_1622246979290637394_n.jpg"/>
          <p:cNvPicPr>
            <a:picLocks noChangeAspect="1"/>
          </p:cNvPicPr>
          <p:nvPr/>
        </p:nvPicPr>
        <p:blipFill>
          <a:blip r:embed="rId3" cstate="email">
            <a:lum bright="10000" contrast="10000"/>
            <a:extLst>
              <a:ext uri="{28A0092B-C50C-407E-A947-70E740481C1C}">
                <a14:useLocalDpi xmlns:a14="http://schemas.microsoft.com/office/drawing/2010/main"/>
              </a:ext>
            </a:extLst>
          </a:blip>
          <a:stretch>
            <a:fillRect/>
          </a:stretch>
        </p:blipFill>
        <p:spPr>
          <a:xfrm>
            <a:off x="5184000" y="1159248"/>
            <a:ext cx="3168352" cy="2376264"/>
          </a:xfrm>
          <a:prstGeom prst="rect">
            <a:avLst/>
          </a:prstGeom>
        </p:spPr>
      </p:pic>
      <p:pic>
        <p:nvPicPr>
          <p:cNvPr id="12" name="図 11" descr="DSC_0109.JPG"/>
          <p:cNvPicPr>
            <a:picLocks noChangeAspect="1"/>
          </p:cNvPicPr>
          <p:nvPr/>
        </p:nvPicPr>
        <p:blipFill>
          <a:blip r:embed="rId4" cstate="email">
            <a:lum bright="6000" contrast="8000"/>
            <a:extLst>
              <a:ext uri="{28A0092B-C50C-407E-A947-70E740481C1C}">
                <a14:useLocalDpi xmlns:a14="http://schemas.microsoft.com/office/drawing/2010/main"/>
              </a:ext>
            </a:extLst>
          </a:blip>
          <a:stretch>
            <a:fillRect/>
          </a:stretch>
        </p:blipFill>
        <p:spPr>
          <a:xfrm>
            <a:off x="5196069" y="3691154"/>
            <a:ext cx="3552395" cy="2664296"/>
          </a:xfrm>
          <a:prstGeom prst="rect">
            <a:avLst/>
          </a:prstGeom>
        </p:spPr>
      </p:pic>
      <p:sp>
        <p:nvSpPr>
          <p:cNvPr id="15" name="テキスト ボックス 14"/>
          <p:cNvSpPr txBox="1"/>
          <p:nvPr/>
        </p:nvSpPr>
        <p:spPr>
          <a:xfrm>
            <a:off x="5283828" y="3161220"/>
            <a:ext cx="1917513" cy="369332"/>
          </a:xfrm>
          <a:prstGeom prst="rect">
            <a:avLst/>
          </a:prstGeom>
          <a:noFill/>
        </p:spPr>
        <p:txBody>
          <a:bodyPr wrap="none" rtlCol="0">
            <a:spAutoFit/>
          </a:bodyPr>
          <a:lstStyle/>
          <a:p>
            <a:r>
              <a:rPr kumimoji="1" lang="ja-JP" altLang="en-US" dirty="0" smtClean="0">
                <a:solidFill>
                  <a:schemeClr val="bg1"/>
                </a:solidFill>
              </a:rPr>
              <a:t>夜中のペンキ塗り</a:t>
            </a:r>
            <a:endParaRPr kumimoji="1" lang="ja-JP" altLang="en-US" dirty="0">
              <a:solidFill>
                <a:schemeClr val="bg1"/>
              </a:solidFill>
            </a:endParaRPr>
          </a:p>
        </p:txBody>
      </p:sp>
      <p:sp>
        <p:nvSpPr>
          <p:cNvPr id="16" name="テキスト ボックス 15"/>
          <p:cNvSpPr txBox="1"/>
          <p:nvPr/>
        </p:nvSpPr>
        <p:spPr>
          <a:xfrm>
            <a:off x="7446693" y="5979054"/>
            <a:ext cx="1373779" cy="369332"/>
          </a:xfrm>
          <a:prstGeom prst="rect">
            <a:avLst/>
          </a:prstGeom>
          <a:noFill/>
        </p:spPr>
        <p:txBody>
          <a:bodyPr wrap="square" rtlCol="0">
            <a:spAutoFit/>
          </a:bodyPr>
          <a:lstStyle/>
          <a:p>
            <a:pPr algn="ctr"/>
            <a:r>
              <a:rPr kumimoji="1" lang="ja-JP" altLang="en-US" dirty="0" smtClean="0">
                <a:solidFill>
                  <a:schemeClr val="bg1"/>
                </a:solidFill>
              </a:rPr>
              <a:t>会議で使用</a:t>
            </a:r>
            <a:endParaRPr kumimoji="1" lang="ja-JP" altLang="en-US"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11188" y="260648"/>
            <a:ext cx="3889375" cy="720427"/>
          </a:xfrm>
          <a:prstGeom prst="round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smtClean="0"/>
              <a:t>週貸しレンタルショップで、</a:t>
            </a:r>
            <a:endParaRPr lang="en-US" altLang="ja-JP" dirty="0" smtClean="0"/>
          </a:p>
          <a:p>
            <a:pPr>
              <a:defRPr/>
            </a:pPr>
            <a:r>
              <a:rPr lang="ja-JP" altLang="en-US" dirty="0" smtClean="0"/>
              <a:t>分かった</a:t>
            </a:r>
            <a:r>
              <a:rPr lang="ja-JP" altLang="en-US" dirty="0"/>
              <a:t>こと、</a:t>
            </a:r>
            <a:r>
              <a:rPr lang="ja-JP" altLang="en-US" dirty="0" smtClean="0"/>
              <a:t>続けるために</a:t>
            </a:r>
            <a:r>
              <a:rPr lang="ja-JP" altLang="en-US" dirty="0"/>
              <a:t>は</a:t>
            </a:r>
          </a:p>
        </p:txBody>
      </p:sp>
      <p:sp>
        <p:nvSpPr>
          <p:cNvPr id="17" name="正方形/長方形 16"/>
          <p:cNvSpPr/>
          <p:nvPr/>
        </p:nvSpPr>
        <p:spPr>
          <a:xfrm>
            <a:off x="611188" y="982296"/>
            <a:ext cx="4824908" cy="1944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rgbClr val="3399FF"/>
                </a:solidFill>
              </a:rPr>
              <a:t>●</a:t>
            </a:r>
            <a:r>
              <a:rPr lang="ja-JP" altLang="en-US" dirty="0">
                <a:solidFill>
                  <a:srgbClr val="0066FF"/>
                </a:solidFill>
              </a:rPr>
              <a:t>事業主体</a:t>
            </a:r>
            <a:r>
              <a:rPr lang="en-US" altLang="ja-JP" dirty="0">
                <a:solidFill>
                  <a:srgbClr val="3399FF"/>
                </a:solidFill>
              </a:rPr>
              <a:t>--</a:t>
            </a:r>
            <a:r>
              <a:rPr lang="ja-JP" altLang="en-US" sz="1600" dirty="0">
                <a:solidFill>
                  <a:schemeClr val="tx1"/>
                </a:solidFill>
              </a:rPr>
              <a:t>商店街でやる</a:t>
            </a:r>
            <a:r>
              <a:rPr lang="ja-JP" altLang="en-US" sz="1600" dirty="0" smtClean="0">
                <a:solidFill>
                  <a:schemeClr val="tx1"/>
                </a:solidFill>
              </a:rPr>
              <a:t>と様々な意見が出る</a:t>
            </a:r>
            <a:r>
              <a:rPr lang="ja-JP" altLang="en-US" dirty="0" smtClean="0">
                <a:solidFill>
                  <a:schemeClr val="tx1"/>
                </a:solidFill>
              </a:rPr>
              <a:t>      </a:t>
            </a:r>
            <a:endParaRPr lang="ja-JP" altLang="en-US" dirty="0">
              <a:solidFill>
                <a:schemeClr val="tx1"/>
              </a:solidFill>
            </a:endParaRPr>
          </a:p>
          <a:p>
            <a:pPr>
              <a:defRPr/>
            </a:pPr>
            <a:r>
              <a:rPr lang="ja-JP" altLang="en-US" dirty="0">
                <a:solidFill>
                  <a:srgbClr val="3399FF"/>
                </a:solidFill>
              </a:rPr>
              <a:t>●</a:t>
            </a:r>
            <a:r>
              <a:rPr lang="ja-JP" altLang="en-US" dirty="0">
                <a:solidFill>
                  <a:srgbClr val="0066FF"/>
                </a:solidFill>
              </a:rPr>
              <a:t>物件確保</a:t>
            </a:r>
            <a:r>
              <a:rPr lang="en-US" altLang="ja-JP" dirty="0">
                <a:solidFill>
                  <a:srgbClr val="3399FF"/>
                </a:solidFill>
              </a:rPr>
              <a:t>--</a:t>
            </a:r>
            <a:r>
              <a:rPr lang="ja-JP" altLang="en-US" sz="1600" dirty="0">
                <a:solidFill>
                  <a:schemeClr val="tx1"/>
                </a:solidFill>
                <a:latin typeface="+mj-lt"/>
              </a:rPr>
              <a:t>大家さんの不安は</a:t>
            </a:r>
            <a:r>
              <a:rPr lang="en-US" altLang="ja-JP" sz="1600" dirty="0">
                <a:solidFill>
                  <a:schemeClr val="tx1"/>
                </a:solidFill>
                <a:latin typeface="+mj-lt"/>
              </a:rPr>
              <a:t>2</a:t>
            </a:r>
            <a:r>
              <a:rPr lang="ja-JP" altLang="en-US" sz="1600" dirty="0">
                <a:solidFill>
                  <a:schemeClr val="tx1"/>
                </a:solidFill>
                <a:latin typeface="+mj-lt"/>
              </a:rPr>
              <a:t>種類ある</a:t>
            </a:r>
          </a:p>
          <a:p>
            <a:pPr>
              <a:defRPr/>
            </a:pPr>
            <a:r>
              <a:rPr lang="ja-JP" altLang="en-US" dirty="0">
                <a:solidFill>
                  <a:srgbClr val="3399FF"/>
                </a:solidFill>
              </a:rPr>
              <a:t>●</a:t>
            </a:r>
            <a:r>
              <a:rPr lang="ja-JP" altLang="en-US" dirty="0">
                <a:solidFill>
                  <a:srgbClr val="0066FF"/>
                </a:solidFill>
              </a:rPr>
              <a:t>使用者募集</a:t>
            </a:r>
            <a:r>
              <a:rPr lang="en-US" altLang="ja-JP" dirty="0">
                <a:solidFill>
                  <a:srgbClr val="3399FF"/>
                </a:solidFill>
              </a:rPr>
              <a:t>--</a:t>
            </a:r>
            <a:r>
              <a:rPr lang="ja-JP" altLang="en-US" sz="1600" dirty="0">
                <a:solidFill>
                  <a:schemeClr val="tx1"/>
                </a:solidFill>
              </a:rPr>
              <a:t>口コミのみ。親切なら利用</a:t>
            </a:r>
            <a:endParaRPr lang="ja-JP" altLang="en-US" dirty="0">
              <a:solidFill>
                <a:srgbClr val="3399FF"/>
              </a:solidFill>
            </a:endParaRPr>
          </a:p>
          <a:p>
            <a:pPr>
              <a:defRPr/>
            </a:pPr>
            <a:r>
              <a:rPr lang="ja-JP" altLang="en-US" dirty="0">
                <a:solidFill>
                  <a:srgbClr val="3399FF"/>
                </a:solidFill>
              </a:rPr>
              <a:t>●</a:t>
            </a:r>
            <a:r>
              <a:rPr lang="ja-JP" altLang="en-US" dirty="0">
                <a:solidFill>
                  <a:srgbClr val="0066FF"/>
                </a:solidFill>
              </a:rPr>
              <a:t>販売実績</a:t>
            </a:r>
            <a:r>
              <a:rPr lang="en-US" altLang="ja-JP" dirty="0">
                <a:solidFill>
                  <a:srgbClr val="3399FF"/>
                </a:solidFill>
              </a:rPr>
              <a:t>--</a:t>
            </a:r>
            <a:r>
              <a:rPr lang="ja-JP" altLang="en-US" sz="1600" dirty="0">
                <a:solidFill>
                  <a:schemeClr val="tx1"/>
                </a:solidFill>
              </a:rPr>
              <a:t>意外に売れる。鮮度が理由か</a:t>
            </a:r>
            <a:endParaRPr lang="ja-JP" altLang="en-US" sz="1100" dirty="0">
              <a:solidFill>
                <a:schemeClr val="tx1"/>
              </a:solidFill>
            </a:endParaRPr>
          </a:p>
          <a:p>
            <a:pPr>
              <a:defRPr/>
            </a:pPr>
            <a:r>
              <a:rPr lang="ja-JP" altLang="en-US" dirty="0">
                <a:solidFill>
                  <a:srgbClr val="3399FF"/>
                </a:solidFill>
              </a:rPr>
              <a:t>●</a:t>
            </a:r>
            <a:r>
              <a:rPr lang="ja-JP" altLang="en-US" dirty="0">
                <a:solidFill>
                  <a:srgbClr val="0066FF"/>
                </a:solidFill>
              </a:rPr>
              <a:t>使用者特性</a:t>
            </a:r>
            <a:r>
              <a:rPr lang="en-US" altLang="ja-JP" dirty="0">
                <a:solidFill>
                  <a:srgbClr val="3399FF"/>
                </a:solidFill>
              </a:rPr>
              <a:t>--</a:t>
            </a:r>
            <a:r>
              <a:rPr lang="ja-JP" altLang="en-US" sz="1600" dirty="0">
                <a:solidFill>
                  <a:schemeClr val="tx1"/>
                </a:solidFill>
              </a:rPr>
              <a:t>長期出店は望まない</a:t>
            </a:r>
          </a:p>
          <a:p>
            <a:pPr>
              <a:defRPr/>
            </a:pPr>
            <a:r>
              <a:rPr lang="ja-JP" altLang="en-US" dirty="0">
                <a:solidFill>
                  <a:srgbClr val="3399FF"/>
                </a:solidFill>
              </a:rPr>
              <a:t>●</a:t>
            </a:r>
            <a:r>
              <a:rPr lang="ja-JP" altLang="en-US" dirty="0">
                <a:solidFill>
                  <a:srgbClr val="0066FF"/>
                </a:solidFill>
              </a:rPr>
              <a:t>事業採算</a:t>
            </a:r>
            <a:r>
              <a:rPr lang="en-US" altLang="ja-JP" dirty="0">
                <a:solidFill>
                  <a:srgbClr val="3399FF"/>
                </a:solidFill>
              </a:rPr>
              <a:t>--</a:t>
            </a:r>
            <a:r>
              <a:rPr lang="ja-JP" altLang="en-US" sz="1600" dirty="0" smtClean="0">
                <a:solidFill>
                  <a:schemeClr val="tx1"/>
                </a:solidFill>
              </a:rPr>
              <a:t>トントン</a:t>
            </a:r>
            <a:endParaRPr lang="ja-JP" altLang="en-US" sz="1100" dirty="0">
              <a:solidFill>
                <a:schemeClr val="tx1"/>
              </a:solidFill>
            </a:endParaRPr>
          </a:p>
        </p:txBody>
      </p:sp>
      <p:sp>
        <p:nvSpPr>
          <p:cNvPr id="39" name="正方形/長方形 38"/>
          <p:cNvSpPr/>
          <p:nvPr/>
        </p:nvSpPr>
        <p:spPr>
          <a:xfrm>
            <a:off x="5796136" y="939187"/>
            <a:ext cx="2808312" cy="2273789"/>
          </a:xfrm>
          <a:prstGeom prst="rect">
            <a:avLst/>
          </a:prstGeom>
          <a:no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4" name="下矢印 13"/>
          <p:cNvSpPr/>
          <p:nvPr/>
        </p:nvSpPr>
        <p:spPr>
          <a:xfrm>
            <a:off x="1619250" y="3490912"/>
            <a:ext cx="576263" cy="252413"/>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6" name="円/楕円 15"/>
          <p:cNvSpPr/>
          <p:nvPr/>
        </p:nvSpPr>
        <p:spPr>
          <a:xfrm>
            <a:off x="638175" y="3670300"/>
            <a:ext cx="719138" cy="720725"/>
          </a:xfrm>
          <a:prstGeom prst="ellipse">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rgbClr val="0066FF"/>
                </a:solidFill>
              </a:rPr>
              <a:t>人</a:t>
            </a:r>
          </a:p>
        </p:txBody>
      </p:sp>
      <p:sp>
        <p:nvSpPr>
          <p:cNvPr id="18" name="正方形/長方形 17"/>
          <p:cNvSpPr/>
          <p:nvPr/>
        </p:nvSpPr>
        <p:spPr>
          <a:xfrm>
            <a:off x="1476375" y="3743325"/>
            <a:ext cx="5903913" cy="6477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rgbClr val="0066FF"/>
                </a:solidFill>
              </a:rPr>
              <a:t>大家さんとタッグ、不動産屋さんと提携、商店街の推薦</a:t>
            </a:r>
          </a:p>
          <a:p>
            <a:pPr>
              <a:defRPr/>
            </a:pPr>
            <a:r>
              <a:rPr lang="ja-JP" altLang="en-US" dirty="0">
                <a:solidFill>
                  <a:schemeClr val="tx1"/>
                </a:solidFill>
              </a:rPr>
              <a:t>   仲介料無料化・使用者の無料斡旋、長期出店の誘導</a:t>
            </a:r>
          </a:p>
        </p:txBody>
      </p:sp>
      <p:sp>
        <p:nvSpPr>
          <p:cNvPr id="19" name="円/楕円 18"/>
          <p:cNvSpPr/>
          <p:nvPr/>
        </p:nvSpPr>
        <p:spPr>
          <a:xfrm>
            <a:off x="642938" y="4533900"/>
            <a:ext cx="720725" cy="720725"/>
          </a:xfrm>
          <a:prstGeom prst="ellipse">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rgbClr val="0066FF"/>
                </a:solidFill>
              </a:rPr>
              <a:t>物</a:t>
            </a:r>
          </a:p>
        </p:txBody>
      </p:sp>
      <p:sp>
        <p:nvSpPr>
          <p:cNvPr id="20" name="正方形/長方形 19"/>
          <p:cNvSpPr/>
          <p:nvPr/>
        </p:nvSpPr>
        <p:spPr>
          <a:xfrm>
            <a:off x="1463675" y="4594225"/>
            <a:ext cx="5916613" cy="6477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rgbClr val="0066FF"/>
                </a:solidFill>
              </a:rPr>
              <a:t>優良物件探し、優良大家さん探し、数がいる</a:t>
            </a:r>
          </a:p>
          <a:p>
            <a:pPr>
              <a:defRPr/>
            </a:pPr>
            <a:r>
              <a:rPr lang="ja-JP" altLang="en-US" dirty="0">
                <a:solidFill>
                  <a:schemeClr val="tx1"/>
                </a:solidFill>
              </a:rPr>
              <a:t>   居抜き物件</a:t>
            </a:r>
            <a:r>
              <a:rPr lang="en-US" altLang="ja-JP" dirty="0">
                <a:solidFill>
                  <a:schemeClr val="tx1"/>
                </a:solidFill>
              </a:rPr>
              <a:t>&amp;</a:t>
            </a:r>
            <a:r>
              <a:rPr lang="ja-JP" altLang="en-US" dirty="0">
                <a:solidFill>
                  <a:schemeClr val="tx1"/>
                </a:solidFill>
              </a:rPr>
              <a:t>隣店良店、リノベ物件</a:t>
            </a:r>
            <a:r>
              <a:rPr lang="ja-JP" altLang="en-US" dirty="0" smtClean="0">
                <a:solidFill>
                  <a:schemeClr val="tx1"/>
                </a:solidFill>
              </a:rPr>
              <a:t>・テナント</a:t>
            </a:r>
            <a:r>
              <a:rPr lang="ja-JP" altLang="en-US" dirty="0">
                <a:solidFill>
                  <a:schemeClr val="tx1"/>
                </a:solidFill>
              </a:rPr>
              <a:t>開拓</a:t>
            </a:r>
          </a:p>
        </p:txBody>
      </p:sp>
      <p:sp>
        <p:nvSpPr>
          <p:cNvPr id="21" name="円/楕円 20"/>
          <p:cNvSpPr/>
          <p:nvPr/>
        </p:nvSpPr>
        <p:spPr>
          <a:xfrm>
            <a:off x="641350" y="5386388"/>
            <a:ext cx="719138" cy="719137"/>
          </a:xfrm>
          <a:prstGeom prst="ellipse">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rgbClr val="0066FF"/>
                </a:solidFill>
              </a:rPr>
              <a:t>金</a:t>
            </a:r>
          </a:p>
        </p:txBody>
      </p:sp>
      <p:sp>
        <p:nvSpPr>
          <p:cNvPr id="22" name="正方形/長方形 21"/>
          <p:cNvSpPr/>
          <p:nvPr/>
        </p:nvSpPr>
        <p:spPr>
          <a:xfrm>
            <a:off x="1470025" y="5402263"/>
            <a:ext cx="5910263" cy="6477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rgbClr val="0066FF"/>
                </a:solidFill>
              </a:rPr>
              <a:t>賃料低減、商店街費低減、関連有料サービスの付加</a:t>
            </a:r>
          </a:p>
          <a:p>
            <a:pPr>
              <a:defRPr/>
            </a:pPr>
            <a:r>
              <a:rPr lang="ja-JP" altLang="en-US" dirty="0">
                <a:solidFill>
                  <a:schemeClr val="tx1"/>
                </a:solidFill>
              </a:rPr>
              <a:t>   使用時のみ賃料、ド短期会費、テナント用・大家用</a:t>
            </a:r>
          </a:p>
        </p:txBody>
      </p:sp>
      <p:sp>
        <p:nvSpPr>
          <p:cNvPr id="23" name="角丸四角形 22"/>
          <p:cNvSpPr/>
          <p:nvPr/>
        </p:nvSpPr>
        <p:spPr>
          <a:xfrm>
            <a:off x="7500938" y="3743325"/>
            <a:ext cx="1174750" cy="2374900"/>
          </a:xfrm>
          <a:prstGeom prst="round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solidFill>
                  <a:srgbClr val="0066FF"/>
                </a:solidFill>
              </a:rPr>
              <a:t>ＰＲ</a:t>
            </a:r>
            <a:r>
              <a:rPr lang="ja-JP" altLang="en-US" dirty="0">
                <a:solidFill>
                  <a:schemeClr val="tx1"/>
                </a:solidFill>
              </a:rPr>
              <a:t> </a:t>
            </a:r>
          </a:p>
        </p:txBody>
      </p:sp>
      <p:pic>
        <p:nvPicPr>
          <p:cNvPr id="24" name="図 23" descr="はったつねこ使用写真①.jpg"/>
          <p:cNvPicPr>
            <a:picLocks noChangeAspect="1"/>
          </p:cNvPicPr>
          <p:nvPr/>
        </p:nvPicPr>
        <p:blipFill>
          <a:blip r:embed="rId3" cstate="email">
            <a:lum bright="17000" contrast="28000"/>
            <a:extLst>
              <a:ext uri="{28A0092B-C50C-407E-A947-70E740481C1C}">
                <a14:useLocalDpi xmlns:a14="http://schemas.microsoft.com/office/drawing/2010/main"/>
              </a:ext>
            </a:extLst>
          </a:blip>
          <a:stretch>
            <a:fillRect/>
          </a:stretch>
        </p:blipFill>
        <p:spPr>
          <a:xfrm>
            <a:off x="5914460" y="939187"/>
            <a:ext cx="2633355" cy="2219033"/>
          </a:xfrm>
          <a:prstGeom prst="rect">
            <a:avLst/>
          </a:prstGeom>
        </p:spPr>
      </p:pic>
      <p:sp>
        <p:nvSpPr>
          <p:cNvPr id="15" name="テキスト ボックス 14"/>
          <p:cNvSpPr txBox="1"/>
          <p:nvPr/>
        </p:nvSpPr>
        <p:spPr>
          <a:xfrm>
            <a:off x="6948264" y="2708920"/>
            <a:ext cx="864072" cy="369332"/>
          </a:xfrm>
          <a:prstGeom prst="rect">
            <a:avLst/>
          </a:prstGeom>
          <a:noFill/>
        </p:spPr>
        <p:txBody>
          <a:bodyPr wrap="square" lIns="0" rIns="0" rtlCol="0">
            <a:spAutoFit/>
          </a:bodyPr>
          <a:lstStyle/>
          <a:p>
            <a:r>
              <a:rPr kumimoji="1" lang="ja-JP" altLang="en-US" dirty="0" smtClean="0">
                <a:solidFill>
                  <a:srgbClr val="FF0000"/>
                </a:solidFill>
              </a:rPr>
              <a:t>雑貨店</a:t>
            </a:r>
            <a:endParaRPr kumimoji="1" lang="ja-JP" altLang="en-US" dirty="0">
              <a:solidFill>
                <a:srgbClr val="FF0000"/>
              </a:solidFill>
            </a:endParaRPr>
          </a:p>
        </p:txBody>
      </p:sp>
      <p:sp>
        <p:nvSpPr>
          <p:cNvPr id="2" name="正方形/長方形 1"/>
          <p:cNvSpPr/>
          <p:nvPr/>
        </p:nvSpPr>
        <p:spPr>
          <a:xfrm>
            <a:off x="997744" y="2926984"/>
            <a:ext cx="3646264" cy="563928"/>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今後のために大事なこと</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3968" y="3284984"/>
            <a:ext cx="4279379" cy="3169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20272" y="1027574"/>
            <a:ext cx="1755095" cy="2252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16521" y="145724"/>
            <a:ext cx="2595897" cy="3197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3528" y="4584"/>
            <a:ext cx="2643887" cy="3479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6701" y="3284984"/>
            <a:ext cx="3000112" cy="3340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右矢印 4"/>
          <p:cNvSpPr/>
          <p:nvPr/>
        </p:nvSpPr>
        <p:spPr>
          <a:xfrm>
            <a:off x="3356812" y="2636912"/>
            <a:ext cx="825443" cy="1512168"/>
          </a:xfrm>
          <a:prstGeom prst="rightArrow">
            <a:avLst/>
          </a:prstGeom>
          <a:solidFill>
            <a:schemeClr val="accent4">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Tree>
    <p:extLst>
      <p:ext uri="{BB962C8B-B14F-4D97-AF65-F5344CB8AC3E}">
        <p14:creationId xmlns:p14="http://schemas.microsoft.com/office/powerpoint/2010/main" val="974728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1406525" y="250825"/>
            <a:ext cx="6329363" cy="706438"/>
          </a:xfrm>
        </p:spPr>
        <p:txBody>
          <a:bodyPr/>
          <a:lstStyle/>
          <a:p>
            <a:pPr eaLnBrk="1" hangingPunct="1">
              <a:defRPr/>
            </a:pPr>
            <a:r>
              <a:rPr lang="ja-JP" altLang="en-US" sz="3600" dirty="0" smtClean="0">
                <a:solidFill>
                  <a:schemeClr val="bg1">
                    <a:lumMod val="50000"/>
                  </a:schemeClr>
                </a:solidFill>
                <a:cs typeface="+mj-cs"/>
              </a:rPr>
              <a:t>３　商店街</a:t>
            </a:r>
            <a:r>
              <a:rPr lang="ja-JP" altLang="en-US" sz="3600" dirty="0" smtClean="0">
                <a:solidFill>
                  <a:schemeClr val="bg1">
                    <a:lumMod val="50000"/>
                  </a:schemeClr>
                </a:solidFill>
                <a:cs typeface="+mj-cs"/>
              </a:rPr>
              <a:t>サポーターづくり</a:t>
            </a:r>
          </a:p>
        </p:txBody>
      </p:sp>
      <p:sp>
        <p:nvSpPr>
          <p:cNvPr id="17" name="正方形/長方形 16"/>
          <p:cNvSpPr/>
          <p:nvPr/>
        </p:nvSpPr>
        <p:spPr>
          <a:xfrm>
            <a:off x="730250" y="1919288"/>
            <a:ext cx="4103688" cy="4044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chemeClr val="tx1"/>
                </a:solidFill>
              </a:rPr>
              <a:t>①</a:t>
            </a:r>
            <a:r>
              <a:rPr lang="ja-JP" altLang="en-US" dirty="0">
                <a:solidFill>
                  <a:srgbClr val="CC6600"/>
                </a:solidFill>
              </a:rPr>
              <a:t>あせった</a:t>
            </a:r>
          </a:p>
          <a:p>
            <a:pPr>
              <a:defRPr/>
            </a:pPr>
            <a:r>
              <a:rPr lang="ja-JP" altLang="en-US" dirty="0">
                <a:solidFill>
                  <a:schemeClr val="tx1"/>
                </a:solidFill>
              </a:rPr>
              <a:t>　  </a:t>
            </a:r>
            <a:r>
              <a:rPr lang="ja-JP" altLang="en-US" sz="1600" dirty="0">
                <a:solidFill>
                  <a:schemeClr val="tx1"/>
                </a:solidFill>
              </a:rPr>
              <a:t>開始</a:t>
            </a:r>
            <a:r>
              <a:rPr lang="en-US" altLang="ja-JP" sz="1600" dirty="0">
                <a:solidFill>
                  <a:schemeClr val="tx1"/>
                </a:solidFill>
              </a:rPr>
              <a:t>3</a:t>
            </a:r>
            <a:r>
              <a:rPr lang="ja-JP" altLang="en-US" sz="1600" dirty="0">
                <a:solidFill>
                  <a:schemeClr val="tx1"/>
                </a:solidFill>
              </a:rPr>
              <a:t>日前、申込者ゼロ  </a:t>
            </a:r>
            <a:r>
              <a:rPr lang="en-US" altLang="ja-JP" sz="1100" dirty="0">
                <a:solidFill>
                  <a:schemeClr val="tx1"/>
                </a:solidFill>
              </a:rPr>
              <a:t>( °O °;)</a:t>
            </a:r>
            <a:endParaRPr lang="ja-JP" altLang="en-US" dirty="0">
              <a:solidFill>
                <a:schemeClr val="tx1"/>
              </a:solidFill>
            </a:endParaRPr>
          </a:p>
          <a:p>
            <a:pPr>
              <a:defRPr/>
            </a:pPr>
            <a:r>
              <a:rPr lang="ja-JP" altLang="en-US" dirty="0" smtClean="0">
                <a:solidFill>
                  <a:schemeClr val="tx1"/>
                </a:solidFill>
              </a:rPr>
              <a:t>　　↓</a:t>
            </a:r>
            <a:endParaRPr lang="ja-JP" altLang="en-US" dirty="0">
              <a:solidFill>
                <a:schemeClr val="tx1"/>
              </a:solidFill>
            </a:endParaRPr>
          </a:p>
          <a:p>
            <a:pPr>
              <a:defRPr/>
            </a:pPr>
            <a:r>
              <a:rPr lang="ja-JP" altLang="en-US" dirty="0">
                <a:solidFill>
                  <a:schemeClr val="tx1"/>
                </a:solidFill>
              </a:rPr>
              <a:t>②</a:t>
            </a:r>
            <a:r>
              <a:rPr lang="ja-JP" altLang="en-US" dirty="0">
                <a:solidFill>
                  <a:srgbClr val="CC6600"/>
                </a:solidFill>
              </a:rPr>
              <a:t>あんどした</a:t>
            </a:r>
          </a:p>
          <a:p>
            <a:pPr>
              <a:defRPr/>
            </a:pPr>
            <a:r>
              <a:rPr lang="ja-JP" altLang="en-US" dirty="0">
                <a:solidFill>
                  <a:schemeClr val="tx1"/>
                </a:solidFill>
              </a:rPr>
              <a:t>　  </a:t>
            </a:r>
            <a:r>
              <a:rPr lang="ja-JP" altLang="en-US" sz="1600" dirty="0">
                <a:solidFill>
                  <a:schemeClr val="tx1"/>
                </a:solidFill>
                <a:latin typeface="+mj-lt"/>
              </a:rPr>
              <a:t>当日</a:t>
            </a:r>
            <a:r>
              <a:rPr lang="en-US" altLang="ja-JP" sz="1600" dirty="0">
                <a:solidFill>
                  <a:schemeClr val="tx1"/>
                </a:solidFill>
                <a:latin typeface="+mj-lt"/>
              </a:rPr>
              <a:t>20</a:t>
            </a:r>
            <a:r>
              <a:rPr lang="ja-JP" altLang="en-US" sz="1600" dirty="0">
                <a:solidFill>
                  <a:schemeClr val="tx1"/>
                </a:solidFill>
                <a:latin typeface="+mj-lt"/>
              </a:rPr>
              <a:t>名。</a:t>
            </a:r>
            <a:r>
              <a:rPr lang="ja-JP" altLang="en-US" sz="1600" dirty="0">
                <a:solidFill>
                  <a:schemeClr val="tx1"/>
                </a:solidFill>
              </a:rPr>
              <a:t>人つながり  </a:t>
            </a:r>
            <a:r>
              <a:rPr lang="en-US" altLang="ja-JP" sz="1000" dirty="0">
                <a:solidFill>
                  <a:schemeClr val="tx1"/>
                </a:solidFill>
              </a:rPr>
              <a:t>(</a:t>
            </a:r>
            <a:r>
              <a:rPr lang="ja-JP" altLang="en-US" sz="1000" dirty="0">
                <a:solidFill>
                  <a:schemeClr val="tx1"/>
                </a:solidFill>
              </a:rPr>
              <a:t>・</a:t>
            </a:r>
            <a:r>
              <a:rPr lang="en-US" altLang="ja-JP" sz="1000" dirty="0">
                <a:solidFill>
                  <a:schemeClr val="tx1"/>
                </a:solidFill>
              </a:rPr>
              <a:t>_</a:t>
            </a:r>
            <a:r>
              <a:rPr lang="ja-JP" altLang="en-US" sz="1000" dirty="0">
                <a:solidFill>
                  <a:schemeClr val="tx1"/>
                </a:solidFill>
              </a:rPr>
              <a:t>・</a:t>
            </a:r>
            <a:r>
              <a:rPr lang="en-US" altLang="ja-JP" sz="1000" dirty="0">
                <a:solidFill>
                  <a:schemeClr val="tx1"/>
                </a:solidFill>
              </a:rPr>
              <a:t>)</a:t>
            </a:r>
            <a:endParaRPr lang="ja-JP" altLang="en-US" dirty="0">
              <a:solidFill>
                <a:schemeClr val="tx1"/>
              </a:solidFill>
            </a:endParaRPr>
          </a:p>
          <a:p>
            <a:pPr>
              <a:defRPr/>
            </a:pPr>
            <a:r>
              <a:rPr lang="ja-JP" altLang="en-US" dirty="0">
                <a:solidFill>
                  <a:schemeClr val="tx1"/>
                </a:solidFill>
              </a:rPr>
              <a:t>     </a:t>
            </a:r>
            <a:r>
              <a:rPr lang="ja-JP" altLang="en-US" sz="1600" dirty="0">
                <a:solidFill>
                  <a:schemeClr val="tx1"/>
                </a:solidFill>
              </a:rPr>
              <a:t>意外な住民、商売人 </a:t>
            </a:r>
          </a:p>
          <a:p>
            <a:pPr>
              <a:defRPr/>
            </a:pPr>
            <a:r>
              <a:rPr lang="ja-JP" altLang="en-US" dirty="0" smtClean="0">
                <a:solidFill>
                  <a:schemeClr val="tx1"/>
                </a:solidFill>
              </a:rPr>
              <a:t>　　↓</a:t>
            </a:r>
            <a:endParaRPr lang="ja-JP" altLang="en-US" dirty="0">
              <a:solidFill>
                <a:schemeClr val="tx1"/>
              </a:solidFill>
            </a:endParaRPr>
          </a:p>
          <a:p>
            <a:pPr>
              <a:defRPr/>
            </a:pPr>
            <a:r>
              <a:rPr lang="ja-JP" altLang="en-US" dirty="0">
                <a:solidFill>
                  <a:schemeClr val="tx1"/>
                </a:solidFill>
              </a:rPr>
              <a:t>③</a:t>
            </a:r>
            <a:r>
              <a:rPr lang="ja-JP" altLang="en-US" dirty="0">
                <a:solidFill>
                  <a:srgbClr val="CC6600"/>
                </a:solidFill>
              </a:rPr>
              <a:t>粉浜サポーターにした</a:t>
            </a:r>
          </a:p>
          <a:p>
            <a:pPr>
              <a:defRPr/>
            </a:pPr>
            <a:r>
              <a:rPr lang="ja-JP" altLang="en-US" sz="1600" dirty="0">
                <a:solidFill>
                  <a:schemeClr val="tx1"/>
                </a:solidFill>
              </a:rPr>
              <a:t>      商店街でなく地域  </a:t>
            </a:r>
            <a:r>
              <a:rPr lang="en-US" altLang="ja-JP" sz="1100" dirty="0">
                <a:solidFill>
                  <a:schemeClr val="tx1"/>
                </a:solidFill>
              </a:rPr>
              <a:t>(^o</a:t>
            </a:r>
            <a:r>
              <a:rPr lang="en-US" altLang="ja-JP" sz="1100" dirty="0" smtClean="0">
                <a:solidFill>
                  <a:schemeClr val="tx1"/>
                </a:solidFill>
              </a:rPr>
              <a:t>^)</a:t>
            </a:r>
            <a:endParaRPr lang="ja-JP" altLang="en-US" dirty="0">
              <a:solidFill>
                <a:schemeClr val="tx1"/>
              </a:solidFill>
            </a:endParaRPr>
          </a:p>
          <a:p>
            <a:pPr>
              <a:defRPr/>
            </a:pPr>
            <a:r>
              <a:rPr lang="ja-JP" altLang="en-US" dirty="0" smtClean="0">
                <a:solidFill>
                  <a:schemeClr val="tx1"/>
                </a:solidFill>
              </a:rPr>
              <a:t>　　↓</a:t>
            </a:r>
            <a:endParaRPr lang="ja-JP" altLang="en-US" dirty="0">
              <a:solidFill>
                <a:schemeClr val="tx1"/>
              </a:solidFill>
            </a:endParaRPr>
          </a:p>
          <a:p>
            <a:pPr>
              <a:defRPr/>
            </a:pPr>
            <a:r>
              <a:rPr lang="ja-JP" altLang="en-US" dirty="0">
                <a:solidFill>
                  <a:schemeClr val="tx1"/>
                </a:solidFill>
              </a:rPr>
              <a:t>④</a:t>
            </a:r>
            <a:r>
              <a:rPr lang="ja-JP" altLang="en-US" dirty="0">
                <a:solidFill>
                  <a:srgbClr val="CC6600"/>
                </a:solidFill>
              </a:rPr>
              <a:t>ずっと手探り</a:t>
            </a:r>
          </a:p>
          <a:p>
            <a:pPr>
              <a:defRPr/>
            </a:pPr>
            <a:r>
              <a:rPr lang="ja-JP" altLang="en-US" dirty="0">
                <a:solidFill>
                  <a:schemeClr val="tx1"/>
                </a:solidFill>
              </a:rPr>
              <a:t>     </a:t>
            </a:r>
            <a:r>
              <a:rPr lang="ja-JP" altLang="en-US" sz="1600" dirty="0">
                <a:solidFill>
                  <a:schemeClr val="tx1"/>
                </a:solidFill>
              </a:rPr>
              <a:t>サポーター</a:t>
            </a:r>
            <a:r>
              <a:rPr lang="ja-JP" altLang="en-US" sz="1600" dirty="0" smtClean="0">
                <a:solidFill>
                  <a:schemeClr val="tx1"/>
                </a:solidFill>
              </a:rPr>
              <a:t>会議</a:t>
            </a:r>
            <a:r>
              <a:rPr lang="ja-JP" altLang="en-US" sz="1600" dirty="0">
                <a:solidFill>
                  <a:schemeClr val="tx1"/>
                </a:solidFill>
              </a:rPr>
              <a:t>、</a:t>
            </a:r>
            <a:r>
              <a:rPr lang="ja-JP" altLang="en-US" sz="1600" dirty="0" smtClean="0">
                <a:solidFill>
                  <a:schemeClr val="tx1"/>
                </a:solidFill>
              </a:rPr>
              <a:t>サポーター</a:t>
            </a:r>
            <a:r>
              <a:rPr lang="ja-JP" altLang="en-US" sz="1600" dirty="0">
                <a:solidFill>
                  <a:schemeClr val="tx1"/>
                </a:solidFill>
              </a:rPr>
              <a:t>やれへん</a:t>
            </a:r>
            <a:endParaRPr lang="ja-JP" altLang="en-US" sz="1100" dirty="0">
              <a:solidFill>
                <a:schemeClr val="tx1"/>
              </a:solidFill>
            </a:endParaRPr>
          </a:p>
          <a:p>
            <a:pPr>
              <a:defRPr/>
            </a:pPr>
            <a:r>
              <a:rPr lang="ja-JP" altLang="en-US" dirty="0" smtClean="0">
                <a:solidFill>
                  <a:schemeClr val="tx1"/>
                </a:solidFill>
              </a:rPr>
              <a:t>　　↓</a:t>
            </a:r>
            <a:endParaRPr lang="ja-JP" altLang="en-US" dirty="0">
              <a:solidFill>
                <a:schemeClr val="tx1"/>
              </a:solidFill>
            </a:endParaRPr>
          </a:p>
          <a:p>
            <a:pPr>
              <a:defRPr/>
            </a:pPr>
            <a:r>
              <a:rPr lang="ja-JP" altLang="en-US" dirty="0">
                <a:solidFill>
                  <a:schemeClr val="tx1"/>
                </a:solidFill>
              </a:rPr>
              <a:t>⑤</a:t>
            </a:r>
            <a:r>
              <a:rPr lang="ja-JP" altLang="en-US" dirty="0">
                <a:solidFill>
                  <a:srgbClr val="CC6600"/>
                </a:solidFill>
              </a:rPr>
              <a:t>楽しんでいる、商店街にも寄与</a:t>
            </a:r>
          </a:p>
          <a:p>
            <a:pPr>
              <a:defRPr/>
            </a:pPr>
            <a:r>
              <a:rPr lang="ja-JP" altLang="en-US" dirty="0">
                <a:solidFill>
                  <a:schemeClr val="tx1"/>
                </a:solidFill>
              </a:rPr>
              <a:t>      </a:t>
            </a:r>
            <a:r>
              <a:rPr lang="ja-JP" altLang="en-US" sz="1600" dirty="0" smtClean="0">
                <a:solidFill>
                  <a:schemeClr val="tx1"/>
                </a:solidFill>
              </a:rPr>
              <a:t>サポーター展、まち</a:t>
            </a:r>
            <a:r>
              <a:rPr lang="ja-JP" altLang="en-US" sz="1600" dirty="0">
                <a:solidFill>
                  <a:schemeClr val="tx1"/>
                </a:solidFill>
              </a:rPr>
              <a:t>歩き</a:t>
            </a:r>
            <a:endParaRPr lang="ja-JP" altLang="en-US" sz="1050" dirty="0">
              <a:solidFill>
                <a:schemeClr val="tx1"/>
              </a:solidFill>
            </a:endParaRPr>
          </a:p>
        </p:txBody>
      </p:sp>
      <p:sp>
        <p:nvSpPr>
          <p:cNvPr id="30" name="正方形/長方形 29"/>
          <p:cNvSpPr/>
          <p:nvPr/>
        </p:nvSpPr>
        <p:spPr>
          <a:xfrm>
            <a:off x="5076825" y="1484313"/>
            <a:ext cx="3671888" cy="2592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39" name="正方形/長方形 38"/>
          <p:cNvSpPr/>
          <p:nvPr/>
        </p:nvSpPr>
        <p:spPr>
          <a:xfrm>
            <a:off x="5003800" y="1125538"/>
            <a:ext cx="3816350" cy="2447925"/>
          </a:xfrm>
          <a:prstGeom prst="rect">
            <a:avLst/>
          </a:prstGeom>
          <a:noFill/>
          <a:ln>
            <a:solidFill>
              <a:srgbClr val="FF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42" name="正方形/長方形 41"/>
          <p:cNvSpPr/>
          <p:nvPr/>
        </p:nvSpPr>
        <p:spPr>
          <a:xfrm>
            <a:off x="5003800" y="3644900"/>
            <a:ext cx="3816350" cy="2736850"/>
          </a:xfrm>
          <a:prstGeom prst="rect">
            <a:avLst/>
          </a:prstGeom>
          <a:noFill/>
          <a:ln>
            <a:solidFill>
              <a:srgbClr val="FF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1" name="円/楕円 10"/>
          <p:cNvSpPr/>
          <p:nvPr/>
        </p:nvSpPr>
        <p:spPr>
          <a:xfrm>
            <a:off x="611188" y="1090613"/>
            <a:ext cx="3600450" cy="503237"/>
          </a:xfrm>
          <a:prstGeom prst="ellipse">
            <a:avLst/>
          </a:prstGeom>
          <a:solidFill>
            <a:srgbClr val="FFFFCC"/>
          </a:solidFill>
          <a:ln>
            <a:solidFill>
              <a:srgbClr val="FF99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latin typeface="+mn-ea"/>
              </a:rPr>
              <a:t>粉浜サポーター</a:t>
            </a:r>
          </a:p>
        </p:txBody>
      </p:sp>
      <p:pic>
        <p:nvPicPr>
          <p:cNvPr id="13" name="図 12" descr="サポーターやれへん１号案02[1].jpg"/>
          <p:cNvPicPr>
            <a:picLocks noChangeAspect="1"/>
          </p:cNvPicPr>
          <p:nvPr/>
        </p:nvPicPr>
        <p:blipFill>
          <a:blip r:embed="rId3" cstate="print"/>
          <a:stretch>
            <a:fillRect/>
          </a:stretch>
        </p:blipFill>
        <p:spPr>
          <a:xfrm>
            <a:off x="5076056" y="3759037"/>
            <a:ext cx="1800200" cy="2550283"/>
          </a:xfrm>
          <a:prstGeom prst="rect">
            <a:avLst/>
          </a:prstGeom>
          <a:ln w="12700">
            <a:solidFill>
              <a:schemeClr val="tx1"/>
            </a:solidFill>
          </a:ln>
        </p:spPr>
      </p:pic>
      <p:pic>
        <p:nvPicPr>
          <p:cNvPr id="14" name="図 13" descr="サポーターやれへん２号案02[1].jpg"/>
          <p:cNvPicPr>
            <a:picLocks noChangeAspect="1"/>
          </p:cNvPicPr>
          <p:nvPr/>
        </p:nvPicPr>
        <p:blipFill>
          <a:blip r:embed="rId4" cstate="print"/>
          <a:stretch>
            <a:fillRect/>
          </a:stretch>
        </p:blipFill>
        <p:spPr>
          <a:xfrm>
            <a:off x="6948264" y="3760831"/>
            <a:ext cx="1800200" cy="2550283"/>
          </a:xfrm>
          <a:prstGeom prst="rect">
            <a:avLst/>
          </a:prstGeom>
          <a:ln w="12700">
            <a:solidFill>
              <a:schemeClr val="tx1"/>
            </a:solidFill>
          </a:ln>
        </p:spPr>
      </p:pic>
      <p:pic>
        <p:nvPicPr>
          <p:cNvPr id="15" name="図 14" descr="会議DSC_0789.JPG"/>
          <p:cNvPicPr>
            <a:picLocks noChangeAspect="1"/>
          </p:cNvPicPr>
          <p:nvPr/>
        </p:nvPicPr>
        <p:blipFill>
          <a:blip r:embed="rId5" cstate="print">
            <a:lum bright="10000" contrast="10000"/>
          </a:blip>
          <a:srcRect/>
          <a:stretch>
            <a:fillRect/>
          </a:stretch>
        </p:blipFill>
        <p:spPr>
          <a:xfrm>
            <a:off x="5076058" y="1196753"/>
            <a:ext cx="3707901" cy="2304255"/>
          </a:xfrm>
          <a:prstGeom prst="rect">
            <a:avLst/>
          </a:prstGeom>
        </p:spPr>
      </p:pic>
      <p:sp>
        <p:nvSpPr>
          <p:cNvPr id="16" name="テキスト ボックス 15"/>
          <p:cNvSpPr txBox="1"/>
          <p:nvPr/>
        </p:nvSpPr>
        <p:spPr>
          <a:xfrm>
            <a:off x="5059552" y="2850684"/>
            <a:ext cx="1253869" cy="646331"/>
          </a:xfrm>
          <a:prstGeom prst="rect">
            <a:avLst/>
          </a:prstGeom>
          <a:noFill/>
        </p:spPr>
        <p:txBody>
          <a:bodyPr wrap="none" rtlCol="0">
            <a:spAutoFit/>
          </a:bodyPr>
          <a:lstStyle/>
          <a:p>
            <a:r>
              <a:rPr lang="ja-JP" altLang="en-US" dirty="0" smtClean="0">
                <a:solidFill>
                  <a:srgbClr val="FF0000"/>
                </a:solidFill>
              </a:rPr>
              <a:t>サポーター</a:t>
            </a:r>
          </a:p>
          <a:p>
            <a:r>
              <a:rPr lang="ja-JP" altLang="en-US" dirty="0" smtClean="0">
                <a:solidFill>
                  <a:srgbClr val="FF0000"/>
                </a:solidFill>
              </a:rPr>
              <a:t>会議</a:t>
            </a:r>
            <a:endParaRPr kumimoji="1" lang="ja-JP" altLang="en-US" dirty="0">
              <a:solidFill>
                <a:srgbClr val="FF0000"/>
              </a:solidFill>
            </a:endParaRPr>
          </a:p>
        </p:txBody>
      </p:sp>
      <p:sp>
        <p:nvSpPr>
          <p:cNvPr id="18" name="テキスト ボックス 17"/>
          <p:cNvSpPr txBox="1"/>
          <p:nvPr/>
        </p:nvSpPr>
        <p:spPr>
          <a:xfrm>
            <a:off x="6317444" y="5963532"/>
            <a:ext cx="2448272" cy="369332"/>
          </a:xfrm>
          <a:prstGeom prst="rect">
            <a:avLst/>
          </a:prstGeom>
          <a:noFill/>
        </p:spPr>
        <p:txBody>
          <a:bodyPr wrap="square" rtlCol="0">
            <a:spAutoFit/>
          </a:bodyPr>
          <a:lstStyle/>
          <a:p>
            <a:r>
              <a:rPr lang="ja-JP" altLang="en-US" dirty="0" smtClean="0">
                <a:solidFill>
                  <a:srgbClr val="FF0000"/>
                </a:solidFill>
              </a:rPr>
              <a:t>サポーター通信準備号</a:t>
            </a:r>
            <a:endParaRPr kumimoji="1" lang="ja-JP" altLang="en-US"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56792" y="2849141"/>
            <a:ext cx="2887216" cy="1570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a:xfrm>
            <a:off x="899592" y="260648"/>
            <a:ext cx="5976664" cy="1231106"/>
          </a:xfrm>
          <a:prstGeom prst="rect">
            <a:avLst/>
          </a:prstGeom>
        </p:spPr>
        <p:txBody>
          <a:bodyPr wrap="square">
            <a:spAutoFit/>
          </a:bodyPr>
          <a:lstStyle/>
          <a:p>
            <a:r>
              <a:rPr lang="ja-JP" altLang="en-US" sz="2000" b="1" dirty="0" smtClean="0">
                <a:solidFill>
                  <a:srgbClr val="CC6600"/>
                </a:solidFill>
              </a:rPr>
              <a:t>粉浜サポーターズ（商店街サポーター）ミーティング</a:t>
            </a:r>
            <a:r>
              <a:rPr lang="ja-JP" altLang="en-US" b="1" dirty="0" smtClean="0">
                <a:solidFill>
                  <a:srgbClr val="CC6600"/>
                </a:solidFill>
              </a:rPr>
              <a:t>　</a:t>
            </a:r>
            <a:endParaRPr lang="en-US" altLang="ja-JP" b="1" dirty="0" smtClean="0">
              <a:solidFill>
                <a:srgbClr val="CC6600"/>
              </a:solidFill>
            </a:endParaRPr>
          </a:p>
          <a:p>
            <a:endParaRPr lang="en-US" altLang="ja-JP" b="1" dirty="0" smtClean="0">
              <a:solidFill>
                <a:srgbClr val="CC6600"/>
              </a:solidFill>
            </a:endParaRPr>
          </a:p>
          <a:p>
            <a:pPr indent="180975"/>
            <a:r>
              <a:rPr lang="ja-JP" altLang="en-US" b="1" dirty="0" smtClean="0">
                <a:solidFill>
                  <a:srgbClr val="CC6600"/>
                </a:solidFill>
              </a:rPr>
              <a:t>粉浜</a:t>
            </a:r>
            <a:r>
              <a:rPr lang="ja-JP" altLang="en-US" b="1" dirty="0" smtClean="0">
                <a:solidFill>
                  <a:srgbClr val="CC6600"/>
                </a:solidFill>
              </a:rPr>
              <a:t>商店街への思い</a:t>
            </a:r>
            <a:r>
              <a:rPr lang="ja-JP" altLang="en-US" b="1" dirty="0" smtClean="0">
                <a:solidFill>
                  <a:srgbClr val="CC6600"/>
                </a:solidFill>
              </a:rPr>
              <a:t>は強く、いつも</a:t>
            </a:r>
            <a:r>
              <a:rPr lang="ja-JP" altLang="en-US" b="1" dirty="0" smtClean="0">
                <a:solidFill>
                  <a:srgbClr val="CC6600"/>
                </a:solidFill>
              </a:rPr>
              <a:t>多種</a:t>
            </a:r>
            <a:r>
              <a:rPr lang="ja-JP" altLang="en-US" b="1" dirty="0">
                <a:solidFill>
                  <a:srgbClr val="CC6600"/>
                </a:solidFill>
              </a:rPr>
              <a:t>多彩</a:t>
            </a:r>
            <a:r>
              <a:rPr lang="ja-JP" altLang="en-US" b="1" dirty="0" smtClean="0">
                <a:solidFill>
                  <a:srgbClr val="CC6600"/>
                </a:solidFill>
              </a:rPr>
              <a:t>な鋭い意見</a:t>
            </a:r>
            <a:r>
              <a:rPr lang="ja-JP" altLang="en-US" b="1" dirty="0">
                <a:solidFill>
                  <a:srgbClr val="CC6600"/>
                </a:solidFill>
              </a:rPr>
              <a:t>が</a:t>
            </a:r>
            <a:r>
              <a:rPr lang="ja-JP" altLang="en-US" b="1" dirty="0" smtClean="0">
                <a:solidFill>
                  <a:srgbClr val="CC6600"/>
                </a:solidFill>
              </a:rPr>
              <a:t>飛び交いますが、</a:t>
            </a:r>
            <a:r>
              <a:rPr lang="ja-JP" altLang="en-US" b="1" dirty="0" smtClean="0">
                <a:solidFill>
                  <a:srgbClr val="CC6600"/>
                </a:solidFill>
              </a:rPr>
              <a:t>最後はまとまります</a:t>
            </a:r>
            <a:endParaRPr lang="ja-JP" altLang="ja-JP" dirty="0"/>
          </a:p>
        </p:txBody>
      </p:sp>
      <p:pic>
        <p:nvPicPr>
          <p:cNvPr id="205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1" y="1662408"/>
            <a:ext cx="2332079" cy="1622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大かっこ 4"/>
          <p:cNvSpPr/>
          <p:nvPr/>
        </p:nvSpPr>
        <p:spPr>
          <a:xfrm>
            <a:off x="159479" y="4749320"/>
            <a:ext cx="3888432" cy="1487992"/>
          </a:xfrm>
          <a:prstGeom prst="bracketPair">
            <a:avLst>
              <a:gd name="adj" fmla="val 11375"/>
            </a:avLst>
          </a:prstGeom>
          <a:solidFill>
            <a:schemeClr val="bg1"/>
          </a:solidFill>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dirty="0" smtClean="0">
                <a:solidFill>
                  <a:srgbClr val="FF9900"/>
                </a:solidFill>
              </a:rPr>
              <a:t>サポーターの内訳</a:t>
            </a:r>
            <a:r>
              <a:rPr kumimoji="1" lang="ja-JP" altLang="en-US" sz="1200" dirty="0" smtClean="0">
                <a:solidFill>
                  <a:srgbClr val="FF9900"/>
                </a:solidFill>
              </a:rPr>
              <a:t>（</a:t>
            </a:r>
            <a:r>
              <a:rPr kumimoji="1" lang="en-US" altLang="ja-JP" sz="1200" dirty="0" smtClean="0">
                <a:solidFill>
                  <a:srgbClr val="FF9900"/>
                </a:solidFill>
              </a:rPr>
              <a:t>H27.3</a:t>
            </a:r>
            <a:r>
              <a:rPr kumimoji="1" lang="ja-JP" altLang="en-US" sz="1200" dirty="0" smtClean="0">
                <a:solidFill>
                  <a:srgbClr val="FF9900"/>
                </a:solidFill>
              </a:rPr>
              <a:t>月現在）</a:t>
            </a:r>
            <a:endParaRPr kumimoji="1" lang="en-US" altLang="ja-JP" dirty="0" smtClean="0">
              <a:solidFill>
                <a:srgbClr val="FF9900"/>
              </a:solidFill>
            </a:endParaRPr>
          </a:p>
          <a:p>
            <a:pPr marL="180975"/>
            <a:r>
              <a:rPr kumimoji="1" lang="ja-JP" altLang="en-US" sz="1600" dirty="0" smtClean="0"/>
              <a:t>地域住民メンバー　　　　　</a:t>
            </a:r>
            <a:r>
              <a:rPr lang="ja-JP" altLang="en-US" sz="1600" dirty="0" smtClean="0"/>
              <a:t>８</a:t>
            </a:r>
            <a:r>
              <a:rPr kumimoji="1" lang="ja-JP" altLang="en-US" sz="1600" dirty="0" smtClean="0"/>
              <a:t>人</a:t>
            </a:r>
            <a:endParaRPr kumimoji="1" lang="en-US" altLang="ja-JP" sz="1600" dirty="0" smtClean="0"/>
          </a:p>
          <a:p>
            <a:pPr marL="180975"/>
            <a:r>
              <a:rPr lang="ja-JP" altLang="en-US" sz="1600" dirty="0" smtClean="0"/>
              <a:t>商店街メンバー　　　　　　３人</a:t>
            </a:r>
            <a:endParaRPr lang="en-US" altLang="ja-JP" sz="1600" dirty="0" smtClean="0"/>
          </a:p>
          <a:p>
            <a:pPr marL="180975"/>
            <a:r>
              <a:rPr lang="ja-JP" altLang="en-US" sz="1600" dirty="0" smtClean="0"/>
              <a:t>他の商店街メンバー　　　　３人</a:t>
            </a:r>
            <a:endParaRPr lang="en-US" altLang="ja-JP" sz="1600" dirty="0" smtClean="0"/>
          </a:p>
          <a:p>
            <a:pPr marL="180975"/>
            <a:r>
              <a:rPr lang="ja-JP" altLang="en-US" sz="1600" dirty="0" smtClean="0"/>
              <a:t>その他　　　　　　　　　　９人</a:t>
            </a:r>
            <a:endParaRPr lang="en-US" altLang="ja-JP" dirty="0" smtClean="0"/>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5837" y="1988840"/>
            <a:ext cx="3623715" cy="2153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大かっこ 10"/>
          <p:cNvSpPr/>
          <p:nvPr/>
        </p:nvSpPr>
        <p:spPr>
          <a:xfrm>
            <a:off x="4427984" y="4749320"/>
            <a:ext cx="4608512" cy="1463816"/>
          </a:xfrm>
          <a:prstGeom prst="bracketPair">
            <a:avLst>
              <a:gd name="adj" fmla="val 9542"/>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nchorCtr="1"/>
          <a:lstStyle/>
          <a:p>
            <a:r>
              <a:rPr kumimoji="1" lang="ja-JP" altLang="en-US" dirty="0" smtClean="0">
                <a:solidFill>
                  <a:srgbClr val="FF9900"/>
                </a:solidFill>
              </a:rPr>
              <a:t>粉浜サポーターこれだけ集まったのは</a:t>
            </a:r>
            <a:endParaRPr kumimoji="1" lang="en-US" altLang="ja-JP" dirty="0" smtClean="0">
              <a:solidFill>
                <a:srgbClr val="FF9900"/>
              </a:solidFill>
            </a:endParaRPr>
          </a:p>
          <a:p>
            <a:pPr marL="266700" indent="-216000"/>
            <a:r>
              <a:rPr lang="ja-JP" altLang="en-US" sz="1600" dirty="0" smtClean="0"/>
              <a:t>→商店街を通じて地域を盛り上げることに何か価値を感じているから</a:t>
            </a:r>
            <a:endParaRPr lang="en-US" altLang="ja-JP" sz="1600" dirty="0" smtClean="0"/>
          </a:p>
          <a:p>
            <a:pPr marL="266700" indent="-216000"/>
            <a:r>
              <a:rPr lang="ja-JP" altLang="en-US" sz="1600" dirty="0" smtClean="0"/>
              <a:t>→しんどくてもやって良かったと</a:t>
            </a:r>
            <a:r>
              <a:rPr lang="ja-JP" altLang="en-US" sz="1600" dirty="0" smtClean="0"/>
              <a:t>思えるから</a:t>
            </a:r>
            <a:endParaRPr lang="en-US" altLang="ja-JP" sz="1600" dirty="0" smtClean="0"/>
          </a:p>
          <a:p>
            <a:pPr marL="266700" indent="-216000"/>
            <a:r>
              <a:rPr lang="ja-JP" altLang="en-US" sz="1600" dirty="0" smtClean="0"/>
              <a:t>→他人</a:t>
            </a:r>
            <a:r>
              <a:rPr lang="ja-JP" altLang="en-US" sz="1600" dirty="0"/>
              <a:t>の役に立つことを求めて</a:t>
            </a:r>
            <a:r>
              <a:rPr lang="ja-JP" altLang="en-US" sz="1600" dirty="0" smtClean="0"/>
              <a:t>いるから</a:t>
            </a:r>
            <a:endParaRPr kumimoji="1" lang="ja-JP" altLang="en-US" sz="1600" dirty="0"/>
          </a:p>
        </p:txBody>
      </p:sp>
    </p:spTree>
    <p:extLst>
      <p:ext uri="{BB962C8B-B14F-4D97-AF65-F5344CB8AC3E}">
        <p14:creationId xmlns:p14="http://schemas.microsoft.com/office/powerpoint/2010/main" val="2348643215"/>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95000"/>
          </a:schemeClr>
        </a:solidFill>
        <a:ln>
          <a:noFill/>
        </a:ln>
      </a:spPr>
      <a:bodyPr rtlCol="0" anchor="ctr"/>
      <a:lstStyle>
        <a:defPPr algn="ctr">
          <a:defRPr kumimoji="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619</Words>
  <Application>Microsoft Office PowerPoint</Application>
  <PresentationFormat>画面に合わせる (4:3)</PresentationFormat>
  <Paragraphs>214</Paragraphs>
  <Slides>12</Slides>
  <Notes>8</Notes>
  <HiddenSlides>0</HiddenSlides>
  <MMClips>0</MMClips>
  <ScaleCrop>false</ScaleCrop>
  <HeadingPairs>
    <vt:vector size="4" baseType="variant">
      <vt:variant>
        <vt:lpstr>テーマ</vt:lpstr>
      </vt:variant>
      <vt:variant>
        <vt:i4>1</vt:i4>
      </vt:variant>
      <vt:variant>
        <vt:lpstr>スライド タイトル</vt:lpstr>
      </vt:variant>
      <vt:variant>
        <vt:i4>12</vt:i4>
      </vt:variant>
    </vt:vector>
  </HeadingPairs>
  <TitlesOfParts>
    <vt:vector size="13" baseType="lpstr">
      <vt:lpstr>標準デザイン</vt:lpstr>
      <vt:lpstr>PowerPoint プレゼンテーション</vt:lpstr>
      <vt:lpstr>PowerPoint プレゼンテーション</vt:lpstr>
      <vt:lpstr>考え方：こう思ってました</vt:lpstr>
      <vt:lpstr>１　当初の計画</vt:lpstr>
      <vt:lpstr>２　週替わりレンタルショップ</vt:lpstr>
      <vt:lpstr>PowerPoint プレゼンテーション</vt:lpstr>
      <vt:lpstr>PowerPoint プレゼンテーション</vt:lpstr>
      <vt:lpstr>３　商店街サポーターづくり</vt:lpstr>
      <vt:lpstr>PowerPoint プレゼンテーション</vt:lpstr>
      <vt:lpstr>PowerPoint プレゼンテーション</vt:lpstr>
      <vt:lpstr>PowerPoint プレゼンテーション</vt:lpstr>
      <vt:lpstr>４　取り組んでみた結果</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大阪府プランコンテスト</dc:title>
  <dc:creator/>
  <cp:lastModifiedBy/>
  <cp:revision>5</cp:revision>
  <dcterms:created xsi:type="dcterms:W3CDTF">2006-07-07T14:07:37Z</dcterms:created>
  <dcterms:modified xsi:type="dcterms:W3CDTF">2015-09-14T02:44:41Z</dcterms:modified>
</cp:coreProperties>
</file>