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12801600" cy="9601200" type="A3"/>
  <p:notesSz cx="9939338" cy="14368463"/>
  <p:defaultTex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79" autoAdjust="0"/>
    <p:restoredTop sz="93537" autoAdjust="0"/>
  </p:normalViewPr>
  <p:slideViewPr>
    <p:cSldViewPr>
      <p:cViewPr varScale="1">
        <p:scale>
          <a:sx n="50" d="100"/>
          <a:sy n="50" d="100"/>
        </p:scale>
        <p:origin x="1104" y="54"/>
      </p:cViewPr>
      <p:guideLst>
        <p:guide orient="horz" pos="3024"/>
        <p:guide pos="4032"/>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4306737" cy="718309"/>
          </a:xfrm>
          <a:prstGeom prst="rect">
            <a:avLst/>
          </a:prstGeom>
        </p:spPr>
        <p:txBody>
          <a:bodyPr vert="horz" lIns="132716" tIns="66358" rIns="132716" bIns="66358" rtlCol="0"/>
          <a:lstStyle>
            <a:lvl1pPr algn="l">
              <a:defRPr sz="1700"/>
            </a:lvl1pPr>
          </a:lstStyle>
          <a:p>
            <a:endParaRPr kumimoji="1" lang="ja-JP" altLang="en-US"/>
          </a:p>
        </p:txBody>
      </p:sp>
      <p:sp>
        <p:nvSpPr>
          <p:cNvPr id="3" name="日付プレースホルダー 2"/>
          <p:cNvSpPr>
            <a:spLocks noGrp="1"/>
          </p:cNvSpPr>
          <p:nvPr>
            <p:ph type="dt" idx="1"/>
          </p:nvPr>
        </p:nvSpPr>
        <p:spPr>
          <a:xfrm>
            <a:off x="5630286" y="0"/>
            <a:ext cx="4306737" cy="718309"/>
          </a:xfrm>
          <a:prstGeom prst="rect">
            <a:avLst/>
          </a:prstGeom>
        </p:spPr>
        <p:txBody>
          <a:bodyPr vert="horz" lIns="132716" tIns="66358" rIns="132716" bIns="66358" rtlCol="0"/>
          <a:lstStyle>
            <a:lvl1pPr algn="r">
              <a:defRPr sz="1700"/>
            </a:lvl1pPr>
          </a:lstStyle>
          <a:p>
            <a:fld id="{87EEECE6-3A46-410E-8956-B085CDECA5A9}" type="datetimeFigureOut">
              <a:rPr kumimoji="1" lang="ja-JP" altLang="en-US" smtClean="0"/>
              <a:t>2019/1/9</a:t>
            </a:fld>
            <a:endParaRPr kumimoji="1" lang="ja-JP" altLang="en-US"/>
          </a:p>
        </p:txBody>
      </p:sp>
      <p:sp>
        <p:nvSpPr>
          <p:cNvPr id="4" name="スライド イメージ プレースホルダー 3"/>
          <p:cNvSpPr>
            <a:spLocks noGrp="1" noRot="1" noChangeAspect="1"/>
          </p:cNvSpPr>
          <p:nvPr>
            <p:ph type="sldImg" idx="2"/>
          </p:nvPr>
        </p:nvSpPr>
        <p:spPr>
          <a:xfrm>
            <a:off x="1377950" y="1077913"/>
            <a:ext cx="7183438" cy="5386387"/>
          </a:xfrm>
          <a:prstGeom prst="rect">
            <a:avLst/>
          </a:prstGeom>
          <a:noFill/>
          <a:ln w="12700">
            <a:solidFill>
              <a:prstClr val="black"/>
            </a:solidFill>
          </a:ln>
        </p:spPr>
        <p:txBody>
          <a:bodyPr vert="horz" lIns="132716" tIns="66358" rIns="132716" bIns="66358" rtlCol="0" anchor="ctr"/>
          <a:lstStyle/>
          <a:p>
            <a:endParaRPr lang="ja-JP" altLang="en-US"/>
          </a:p>
        </p:txBody>
      </p:sp>
      <p:sp>
        <p:nvSpPr>
          <p:cNvPr id="5" name="ノート プレースホルダー 4"/>
          <p:cNvSpPr>
            <a:spLocks noGrp="1"/>
          </p:cNvSpPr>
          <p:nvPr>
            <p:ph type="body" sz="quarter" idx="3"/>
          </p:nvPr>
        </p:nvSpPr>
        <p:spPr>
          <a:xfrm>
            <a:off x="994400" y="6825077"/>
            <a:ext cx="7950543" cy="6464776"/>
          </a:xfrm>
          <a:prstGeom prst="rect">
            <a:avLst/>
          </a:prstGeom>
        </p:spPr>
        <p:txBody>
          <a:bodyPr vert="horz" lIns="132716" tIns="66358" rIns="132716" bIns="6635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13647860"/>
            <a:ext cx="4306737" cy="718308"/>
          </a:xfrm>
          <a:prstGeom prst="rect">
            <a:avLst/>
          </a:prstGeom>
        </p:spPr>
        <p:txBody>
          <a:bodyPr vert="horz" lIns="132716" tIns="66358" rIns="132716" bIns="66358" rtlCol="0" anchor="b"/>
          <a:lstStyle>
            <a:lvl1pPr algn="l">
              <a:defRPr sz="1700"/>
            </a:lvl1pPr>
          </a:lstStyle>
          <a:p>
            <a:endParaRPr kumimoji="1" lang="ja-JP" altLang="en-US"/>
          </a:p>
        </p:txBody>
      </p:sp>
      <p:sp>
        <p:nvSpPr>
          <p:cNvPr id="7" name="スライド番号プレースホルダー 6"/>
          <p:cNvSpPr>
            <a:spLocks noGrp="1"/>
          </p:cNvSpPr>
          <p:nvPr>
            <p:ph type="sldNum" sz="quarter" idx="5"/>
          </p:nvPr>
        </p:nvSpPr>
        <p:spPr>
          <a:xfrm>
            <a:off x="5630286" y="13647860"/>
            <a:ext cx="4306737" cy="718308"/>
          </a:xfrm>
          <a:prstGeom prst="rect">
            <a:avLst/>
          </a:prstGeom>
        </p:spPr>
        <p:txBody>
          <a:bodyPr vert="horz" lIns="132716" tIns="66358" rIns="132716" bIns="66358" rtlCol="0" anchor="b"/>
          <a:lstStyle>
            <a:lvl1pPr algn="r">
              <a:defRPr sz="1700"/>
            </a:lvl1pPr>
          </a:lstStyle>
          <a:p>
            <a:fld id="{E28B7814-A5C3-4166-8CBD-887ECCC7B6B2}" type="slidenum">
              <a:rPr kumimoji="1" lang="ja-JP" altLang="en-US" smtClean="0"/>
              <a:t>‹#›</a:t>
            </a:fld>
            <a:endParaRPr kumimoji="1" lang="ja-JP" altLang="en-US"/>
          </a:p>
        </p:txBody>
      </p:sp>
    </p:spTree>
    <p:extLst>
      <p:ext uri="{BB962C8B-B14F-4D97-AF65-F5344CB8AC3E}">
        <p14:creationId xmlns:p14="http://schemas.microsoft.com/office/powerpoint/2010/main" val="13129806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8B7814-A5C3-4166-8CBD-887ECCC7B6B2}" type="slidenum">
              <a:rPr kumimoji="1" lang="ja-JP" altLang="en-US" smtClean="0"/>
              <a:t>1</a:t>
            </a:fld>
            <a:endParaRPr kumimoji="1" lang="ja-JP" altLang="en-US"/>
          </a:p>
        </p:txBody>
      </p:sp>
    </p:spTree>
    <p:extLst>
      <p:ext uri="{BB962C8B-B14F-4D97-AF65-F5344CB8AC3E}">
        <p14:creationId xmlns:p14="http://schemas.microsoft.com/office/powerpoint/2010/main" val="3770990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6"/>
            <a:ext cx="10881360" cy="205803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AD713E5-E0B2-4D5E-845E-6210FC0984CA}" type="datetimeFigureOut">
              <a:rPr kumimoji="1" lang="ja-JP" altLang="en-US" smtClean="0"/>
              <a:t>2019/1/9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9DE817-21CE-46DB-9FE3-24B4A6AA62AC}" type="slidenum">
              <a:rPr kumimoji="1" lang="ja-JP" altLang="en-US" smtClean="0"/>
              <a:t>‹#›</a:t>
            </a:fld>
            <a:endParaRPr kumimoji="1" lang="ja-JP" altLang="en-US"/>
          </a:p>
        </p:txBody>
      </p:sp>
    </p:spTree>
    <p:extLst>
      <p:ext uri="{BB962C8B-B14F-4D97-AF65-F5344CB8AC3E}">
        <p14:creationId xmlns:p14="http://schemas.microsoft.com/office/powerpoint/2010/main" val="229354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AD713E5-E0B2-4D5E-845E-6210FC0984CA}" type="datetimeFigureOut">
              <a:rPr kumimoji="1" lang="ja-JP" altLang="en-US" smtClean="0"/>
              <a:t>2019/1/9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9DE817-21CE-46DB-9FE3-24B4A6AA62AC}" type="slidenum">
              <a:rPr kumimoji="1" lang="ja-JP" altLang="en-US" smtClean="0"/>
              <a:t>‹#›</a:t>
            </a:fld>
            <a:endParaRPr kumimoji="1" lang="ja-JP" altLang="en-US"/>
          </a:p>
        </p:txBody>
      </p:sp>
    </p:spTree>
    <p:extLst>
      <p:ext uri="{BB962C8B-B14F-4D97-AF65-F5344CB8AC3E}">
        <p14:creationId xmlns:p14="http://schemas.microsoft.com/office/powerpoint/2010/main" val="406904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2994959" y="537845"/>
            <a:ext cx="4031615" cy="11470323"/>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95668" y="537845"/>
            <a:ext cx="11885930" cy="11470323"/>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AD713E5-E0B2-4D5E-845E-6210FC0984CA}" type="datetimeFigureOut">
              <a:rPr kumimoji="1" lang="ja-JP" altLang="en-US" smtClean="0"/>
              <a:t>2019/1/9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9DE817-21CE-46DB-9FE3-24B4A6AA62AC}" type="slidenum">
              <a:rPr kumimoji="1" lang="ja-JP" altLang="en-US" smtClean="0"/>
              <a:t>‹#›</a:t>
            </a:fld>
            <a:endParaRPr kumimoji="1" lang="ja-JP" altLang="en-US"/>
          </a:p>
        </p:txBody>
      </p:sp>
    </p:spTree>
    <p:extLst>
      <p:ext uri="{BB962C8B-B14F-4D97-AF65-F5344CB8AC3E}">
        <p14:creationId xmlns:p14="http://schemas.microsoft.com/office/powerpoint/2010/main" val="3861862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AD713E5-E0B2-4D5E-845E-6210FC0984CA}" type="datetimeFigureOut">
              <a:rPr kumimoji="1" lang="ja-JP" altLang="en-US" smtClean="0"/>
              <a:t>2019/1/9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9DE817-21CE-46DB-9FE3-24B4A6AA62AC}" type="slidenum">
              <a:rPr kumimoji="1" lang="ja-JP" altLang="en-US" smtClean="0"/>
              <a:t>‹#›</a:t>
            </a:fld>
            <a:endParaRPr kumimoji="1" lang="ja-JP" altLang="en-US"/>
          </a:p>
        </p:txBody>
      </p:sp>
    </p:spTree>
    <p:extLst>
      <p:ext uri="{BB962C8B-B14F-4D97-AF65-F5344CB8AC3E}">
        <p14:creationId xmlns:p14="http://schemas.microsoft.com/office/powerpoint/2010/main" val="2781288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8" y="6169661"/>
            <a:ext cx="10881360" cy="1906905"/>
          </a:xfrm>
        </p:spPr>
        <p:txBody>
          <a:bodyPr anchor="t"/>
          <a:lstStyle>
            <a:lvl1pPr algn="l">
              <a:defRPr sz="56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AD713E5-E0B2-4D5E-845E-6210FC0984CA}" type="datetimeFigureOut">
              <a:rPr kumimoji="1" lang="ja-JP" altLang="en-US" smtClean="0"/>
              <a:t>2019/1/9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9DE817-21CE-46DB-9FE3-24B4A6AA62AC}" type="slidenum">
              <a:rPr kumimoji="1" lang="ja-JP" altLang="en-US" smtClean="0"/>
              <a:t>‹#›</a:t>
            </a:fld>
            <a:endParaRPr kumimoji="1" lang="ja-JP" altLang="en-US"/>
          </a:p>
        </p:txBody>
      </p:sp>
    </p:spTree>
    <p:extLst>
      <p:ext uri="{BB962C8B-B14F-4D97-AF65-F5344CB8AC3E}">
        <p14:creationId xmlns:p14="http://schemas.microsoft.com/office/powerpoint/2010/main" val="18049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95669" y="3135948"/>
            <a:ext cx="7958772"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9067800" y="3135948"/>
            <a:ext cx="7958773"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AD713E5-E0B2-4D5E-845E-6210FC0984CA}" type="datetimeFigureOut">
              <a:rPr kumimoji="1" lang="ja-JP" altLang="en-US" smtClean="0"/>
              <a:t>2019/1/9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C9DE817-21CE-46DB-9FE3-24B4A6AA62AC}" type="slidenum">
              <a:rPr kumimoji="1" lang="ja-JP" altLang="en-US" smtClean="0"/>
              <a:t>‹#›</a:t>
            </a:fld>
            <a:endParaRPr kumimoji="1" lang="ja-JP" altLang="en-US"/>
          </a:p>
        </p:txBody>
      </p:sp>
    </p:spTree>
    <p:extLst>
      <p:ext uri="{BB962C8B-B14F-4D97-AF65-F5344CB8AC3E}">
        <p14:creationId xmlns:p14="http://schemas.microsoft.com/office/powerpoint/2010/main" val="2798297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40080" y="2149158"/>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503036" y="2149158"/>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503036"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AD713E5-E0B2-4D5E-845E-6210FC0984CA}" type="datetimeFigureOut">
              <a:rPr kumimoji="1" lang="ja-JP" altLang="en-US" smtClean="0"/>
              <a:t>2019/1/9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C9DE817-21CE-46DB-9FE3-24B4A6AA62AC}" type="slidenum">
              <a:rPr kumimoji="1" lang="ja-JP" altLang="en-US" smtClean="0"/>
              <a:t>‹#›</a:t>
            </a:fld>
            <a:endParaRPr kumimoji="1" lang="ja-JP" altLang="en-US"/>
          </a:p>
        </p:txBody>
      </p:sp>
    </p:spTree>
    <p:extLst>
      <p:ext uri="{BB962C8B-B14F-4D97-AF65-F5344CB8AC3E}">
        <p14:creationId xmlns:p14="http://schemas.microsoft.com/office/powerpoint/2010/main" val="768892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AD713E5-E0B2-4D5E-845E-6210FC0984CA}" type="datetimeFigureOut">
              <a:rPr kumimoji="1" lang="ja-JP" altLang="en-US" smtClean="0"/>
              <a:t>2019/1/9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C9DE817-21CE-46DB-9FE3-24B4A6AA62AC}" type="slidenum">
              <a:rPr kumimoji="1" lang="ja-JP" altLang="en-US" smtClean="0"/>
              <a:t>‹#›</a:t>
            </a:fld>
            <a:endParaRPr kumimoji="1" lang="ja-JP" altLang="en-US"/>
          </a:p>
        </p:txBody>
      </p:sp>
    </p:spTree>
    <p:extLst>
      <p:ext uri="{BB962C8B-B14F-4D97-AF65-F5344CB8AC3E}">
        <p14:creationId xmlns:p14="http://schemas.microsoft.com/office/powerpoint/2010/main" val="1413843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AD713E5-E0B2-4D5E-845E-6210FC0984CA}" type="datetimeFigureOut">
              <a:rPr kumimoji="1" lang="ja-JP" altLang="en-US" smtClean="0"/>
              <a:t>2019/1/9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C9DE817-21CE-46DB-9FE3-24B4A6AA62AC}" type="slidenum">
              <a:rPr kumimoji="1" lang="ja-JP" altLang="en-US" smtClean="0"/>
              <a:t>‹#›</a:t>
            </a:fld>
            <a:endParaRPr kumimoji="1" lang="ja-JP" altLang="en-US"/>
          </a:p>
        </p:txBody>
      </p:sp>
    </p:spTree>
    <p:extLst>
      <p:ext uri="{BB962C8B-B14F-4D97-AF65-F5344CB8AC3E}">
        <p14:creationId xmlns:p14="http://schemas.microsoft.com/office/powerpoint/2010/main" val="1161017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005070"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AD713E5-E0B2-4D5E-845E-6210FC0984CA}" type="datetimeFigureOut">
              <a:rPr kumimoji="1" lang="ja-JP" altLang="en-US" smtClean="0"/>
              <a:t>2019/1/9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C9DE817-21CE-46DB-9FE3-24B4A6AA62AC}" type="slidenum">
              <a:rPr kumimoji="1" lang="ja-JP" altLang="en-US" smtClean="0"/>
              <a:t>‹#›</a:t>
            </a:fld>
            <a:endParaRPr kumimoji="1" lang="ja-JP" altLang="en-US"/>
          </a:p>
        </p:txBody>
      </p:sp>
    </p:spTree>
    <p:extLst>
      <p:ext uri="{BB962C8B-B14F-4D97-AF65-F5344CB8AC3E}">
        <p14:creationId xmlns:p14="http://schemas.microsoft.com/office/powerpoint/2010/main" val="1321322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0"/>
            <a:ext cx="7680960" cy="793433"/>
          </a:xfrm>
        </p:spPr>
        <p:txBody>
          <a:bodyPr anchor="b"/>
          <a:lstStyle>
            <a:lvl1pPr algn="l">
              <a:defRPr sz="28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ー 3"/>
          <p:cNvSpPr>
            <a:spLocks noGrp="1"/>
          </p:cNvSpPr>
          <p:nvPr>
            <p:ph type="body" sz="half" idx="2"/>
          </p:nvPr>
        </p:nvSpPr>
        <p:spPr>
          <a:xfrm>
            <a:off x="2509203" y="7514273"/>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AD713E5-E0B2-4D5E-845E-6210FC0984CA}" type="datetimeFigureOut">
              <a:rPr kumimoji="1" lang="ja-JP" altLang="en-US" smtClean="0"/>
              <a:t>2019/1/9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C9DE817-21CE-46DB-9FE3-24B4A6AA62AC}" type="slidenum">
              <a:rPr kumimoji="1" lang="ja-JP" altLang="en-US" smtClean="0"/>
              <a:t>‹#›</a:t>
            </a:fld>
            <a:endParaRPr kumimoji="1" lang="ja-JP" altLang="en-US"/>
          </a:p>
        </p:txBody>
      </p:sp>
    </p:spTree>
    <p:extLst>
      <p:ext uri="{BB962C8B-B14F-4D97-AF65-F5344CB8AC3E}">
        <p14:creationId xmlns:p14="http://schemas.microsoft.com/office/powerpoint/2010/main" val="2562886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0080" y="384493"/>
            <a:ext cx="11521440" cy="1600200"/>
          </a:xfrm>
          <a:prstGeom prst="rect">
            <a:avLst/>
          </a:prstGeom>
        </p:spPr>
        <p:txBody>
          <a:bodyPr vert="horz" lIns="128016" tIns="64008" rIns="128016" bIns="64008"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40080" y="2240281"/>
            <a:ext cx="11521440" cy="6336348"/>
          </a:xfrm>
          <a:prstGeom prst="rect">
            <a:avLst/>
          </a:prstGeom>
        </p:spPr>
        <p:txBody>
          <a:bodyPr vert="horz" lIns="128016" tIns="64008" rIns="128016" bIns="64008"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40080" y="8898891"/>
            <a:ext cx="2987040"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7AD713E5-E0B2-4D5E-845E-6210FC0984CA}" type="datetimeFigureOut">
              <a:rPr kumimoji="1" lang="ja-JP" altLang="en-US" smtClean="0"/>
              <a:t>2019/1/9</a:t>
            </a:fld>
            <a:endParaRPr kumimoji="1" lang="ja-JP" altLang="en-US"/>
          </a:p>
        </p:txBody>
      </p:sp>
      <p:sp>
        <p:nvSpPr>
          <p:cNvPr id="5" name="フッター プレースホルダー 4"/>
          <p:cNvSpPr>
            <a:spLocks noGrp="1"/>
          </p:cNvSpPr>
          <p:nvPr>
            <p:ph type="ftr" sz="quarter" idx="3"/>
          </p:nvPr>
        </p:nvSpPr>
        <p:spPr>
          <a:xfrm>
            <a:off x="4373880" y="8898891"/>
            <a:ext cx="4053840"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174480" y="8898891"/>
            <a:ext cx="2987040"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7C9DE817-21CE-46DB-9FE3-24B4A6AA62AC}" type="slidenum">
              <a:rPr kumimoji="1" lang="ja-JP" altLang="en-US" smtClean="0"/>
              <a:t>‹#›</a:t>
            </a:fld>
            <a:endParaRPr kumimoji="1" lang="ja-JP" altLang="en-US"/>
          </a:p>
        </p:txBody>
      </p:sp>
    </p:spTree>
    <p:extLst>
      <p:ext uri="{BB962C8B-B14F-4D97-AF65-F5344CB8AC3E}">
        <p14:creationId xmlns:p14="http://schemas.microsoft.com/office/powerpoint/2010/main" val="1486948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image" Target="../media/image1.tiff"/><Relationship Id="rId21" Type="http://schemas.openxmlformats.org/officeDocument/2006/relationships/image" Target="../media/image19.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jpeg"/><Relationship Id="rId23" Type="http://schemas.openxmlformats.org/officeDocument/2006/relationships/image" Target="../media/image21.tiff"/><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 Id="rId2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0000sv0ns501\d11450$\doc\■事業企画G\05）舟運・街道を活かしたまちづくり\01）淀川・京街道の取組把握・連携\100 景観（淀川沿川の景観形成事業）\0 基礎資料\地図\カシミール3D（国土地理院地図）\yodogawa14②.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2" y="393517"/>
            <a:ext cx="12801600" cy="901559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コネクタ 5"/>
          <p:cNvCxnSpPr/>
          <p:nvPr/>
        </p:nvCxnSpPr>
        <p:spPr>
          <a:xfrm>
            <a:off x="-7912" y="264096"/>
            <a:ext cx="12837054"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36429" y="-23936"/>
            <a:ext cx="2040943" cy="276999"/>
          </a:xfrm>
          <a:prstGeom prst="rect">
            <a:avLst/>
          </a:prstGeom>
          <a:noFill/>
        </p:spPr>
        <p:txBody>
          <a:bodyPr wrap="none" rtlCol="0">
            <a:spAutoFit/>
          </a:bodyPr>
          <a:lstStyle/>
          <a:p>
            <a:r>
              <a:rPr kumimoji="1" lang="ja-JP" altLang="en-US" sz="1200" b="1" dirty="0" smtClean="0">
                <a:latin typeface="HGP教科書体" panose="02020600000000000000" pitchFamily="18" charset="-128"/>
                <a:ea typeface="HGP教科書体" panose="02020600000000000000" pitchFamily="18" charset="-128"/>
              </a:rPr>
              <a:t>淀川の魅力ある景観マップ　２</a:t>
            </a:r>
            <a:endParaRPr kumimoji="1" lang="ja-JP" altLang="en-US" sz="1200" b="1" dirty="0">
              <a:latin typeface="HGP教科書体" panose="02020600000000000000" pitchFamily="18" charset="-128"/>
              <a:ea typeface="HGP教科書体" panose="02020600000000000000" pitchFamily="18" charset="-128"/>
            </a:endParaRPr>
          </a:p>
        </p:txBody>
      </p:sp>
      <p:sp>
        <p:nvSpPr>
          <p:cNvPr id="44" name="テキスト ボックス 43"/>
          <p:cNvSpPr txBox="1"/>
          <p:nvPr/>
        </p:nvSpPr>
        <p:spPr>
          <a:xfrm>
            <a:off x="9708594" y="9375944"/>
            <a:ext cx="3108775" cy="276999"/>
          </a:xfrm>
          <a:prstGeom prst="rect">
            <a:avLst/>
          </a:prstGeom>
          <a:noFill/>
        </p:spPr>
        <p:txBody>
          <a:bodyPr wrap="square" rtlCol="0">
            <a:spAutoFit/>
          </a:bodyPr>
          <a:lstStyle/>
          <a:p>
            <a:r>
              <a:rPr lang="ja-JP" altLang="en-US" sz="1200" b="1" dirty="0" smtClean="0">
                <a:latin typeface="HGP教科書体" panose="02020600000000000000" pitchFamily="18" charset="-128"/>
                <a:ea typeface="HGP教科書体" panose="02020600000000000000" pitchFamily="18" charset="-128"/>
              </a:rPr>
              <a:t>大阪府　住宅まちづくり部　都市空間創造室</a:t>
            </a:r>
            <a:endParaRPr kumimoji="1" lang="ja-JP" altLang="en-US" sz="1200" b="1" dirty="0">
              <a:latin typeface="HGP教科書体" panose="02020600000000000000" pitchFamily="18" charset="-128"/>
              <a:ea typeface="HGP教科書体" panose="02020600000000000000" pitchFamily="18" charset="-128"/>
            </a:endParaRPr>
          </a:p>
        </p:txBody>
      </p:sp>
      <p:cxnSp>
        <p:nvCxnSpPr>
          <p:cNvPr id="45" name="直線コネクタ 44"/>
          <p:cNvCxnSpPr/>
          <p:nvPr/>
        </p:nvCxnSpPr>
        <p:spPr>
          <a:xfrm>
            <a:off x="-7912" y="9385117"/>
            <a:ext cx="12837054"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8" name="直線コネクタ 317"/>
          <p:cNvCxnSpPr/>
          <p:nvPr/>
        </p:nvCxnSpPr>
        <p:spPr>
          <a:xfrm>
            <a:off x="24333" y="510322"/>
            <a:ext cx="2848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0" name="テキスト ボックス 329"/>
          <p:cNvSpPr txBox="1"/>
          <p:nvPr/>
        </p:nvSpPr>
        <p:spPr>
          <a:xfrm>
            <a:off x="169912" y="1960628"/>
            <a:ext cx="2481732"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淀川大堰</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sp>
        <p:nvSpPr>
          <p:cNvPr id="469" name="正方形/長方形 468"/>
          <p:cNvSpPr/>
          <p:nvPr/>
        </p:nvSpPr>
        <p:spPr>
          <a:xfrm>
            <a:off x="10327432" y="287318"/>
            <a:ext cx="2471018" cy="122662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cxnSp>
        <p:nvCxnSpPr>
          <p:cNvPr id="472" name="直線コネクタ 471"/>
          <p:cNvCxnSpPr/>
          <p:nvPr/>
        </p:nvCxnSpPr>
        <p:spPr>
          <a:xfrm>
            <a:off x="10366599" y="505820"/>
            <a:ext cx="24239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6" name="グループ化 255"/>
          <p:cNvGrpSpPr/>
          <p:nvPr/>
        </p:nvGrpSpPr>
        <p:grpSpPr>
          <a:xfrm>
            <a:off x="10318163" y="285859"/>
            <a:ext cx="296876" cy="215444"/>
            <a:chOff x="-948951" y="2894360"/>
            <a:chExt cx="332584" cy="241357"/>
          </a:xfrm>
        </p:grpSpPr>
        <p:sp>
          <p:nvSpPr>
            <p:cNvPr id="257" name="円/楕円 256"/>
            <p:cNvSpPr/>
            <p:nvPr/>
          </p:nvSpPr>
          <p:spPr>
            <a:xfrm>
              <a:off x="-903063" y="2909517"/>
              <a:ext cx="216024" cy="216024"/>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258" name="テキスト ボックス 257"/>
            <p:cNvSpPr txBox="1"/>
            <p:nvPr/>
          </p:nvSpPr>
          <p:spPr>
            <a:xfrm>
              <a:off x="-948951" y="2894360"/>
              <a:ext cx="332584" cy="241357"/>
            </a:xfrm>
            <a:prstGeom prst="rect">
              <a:avLst/>
            </a:prstGeom>
            <a:noFill/>
          </p:spPr>
          <p:txBody>
            <a:bodyPr wrap="none" rtlCol="0">
              <a:spAutoFit/>
            </a:bodyPr>
            <a:lstStyle/>
            <a:p>
              <a:r>
                <a:rPr lang="en-US" altLang="ja-JP" sz="800" dirty="0" smtClean="0">
                  <a:solidFill>
                    <a:schemeClr val="bg1"/>
                  </a:solidFill>
                  <a:latin typeface="HGSｺﾞｼｯｸE" panose="020B0900000000000000" pitchFamily="50" charset="-128"/>
                  <a:ea typeface="HGSｺﾞｼｯｸE" panose="020B0900000000000000" pitchFamily="50" charset="-128"/>
                </a:rPr>
                <a:t>31</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pic>
        <p:nvPicPr>
          <p:cNvPr id="275" name="Picture 2" descr="\\G0000sv0ns501\d11450$\doc\■事業企画G\05）舟運・街道を活かしたまちづくり\01）淀川・京街道の取組把握・連携\100 景観（淀川沿川の景観形成事業）\2 事業\100_景観発掘コンテスト\7 応募作品\郵送応募作品\img06543-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786" t="1899" b="14834"/>
          <a:stretch/>
        </p:blipFill>
        <p:spPr bwMode="auto">
          <a:xfrm rot="5400000">
            <a:off x="10508950" y="440305"/>
            <a:ext cx="838869" cy="1159503"/>
          </a:xfrm>
          <a:prstGeom prst="rect">
            <a:avLst/>
          </a:prstGeom>
          <a:noFill/>
          <a:extLst>
            <a:ext uri="{909E8E84-426E-40DD-AFC4-6F175D3DCCD1}">
              <a14:hiddenFill xmlns:a14="http://schemas.microsoft.com/office/drawing/2010/main">
                <a:solidFill>
                  <a:srgbClr val="FFFFFF"/>
                </a:solidFill>
              </a14:hiddenFill>
            </a:ext>
          </a:extLst>
        </p:spPr>
      </p:pic>
      <p:sp>
        <p:nvSpPr>
          <p:cNvPr id="276" name="テキスト ボックス 275"/>
          <p:cNvSpPr txBox="1"/>
          <p:nvPr/>
        </p:nvSpPr>
        <p:spPr>
          <a:xfrm>
            <a:off x="11494060" y="503040"/>
            <a:ext cx="1340932" cy="1015663"/>
          </a:xfrm>
          <a:prstGeom prst="rect">
            <a:avLst/>
          </a:prstGeom>
          <a:noFill/>
        </p:spPr>
        <p:txBody>
          <a:bodyPr wrap="square" rtlCol="0">
            <a:spAutoFit/>
          </a:bodyPr>
          <a:lstStyle/>
          <a:p>
            <a:r>
              <a:rPr lang="ja-JP" altLang="ja-JP" sz="750" b="1" dirty="0">
                <a:solidFill>
                  <a:schemeClr val="bg1"/>
                </a:solidFill>
                <a:latin typeface="HGP教科書体" panose="02020600000000000000" pitchFamily="18" charset="-128"/>
                <a:ea typeface="HGP教科書体" panose="02020600000000000000" pitchFamily="18" charset="-128"/>
              </a:rPr>
              <a:t>枚方水位観測所は、新しい淀川の象徴として古くから生育する「葦</a:t>
            </a:r>
            <a:r>
              <a:rPr lang="en-US" altLang="ja-JP" sz="750" b="1" dirty="0">
                <a:solidFill>
                  <a:schemeClr val="bg1"/>
                </a:solidFill>
                <a:latin typeface="HGP教科書体" panose="02020600000000000000" pitchFamily="18" charset="-128"/>
                <a:ea typeface="HGP教科書体" panose="02020600000000000000" pitchFamily="18" charset="-128"/>
              </a:rPr>
              <a:t>(</a:t>
            </a:r>
            <a:r>
              <a:rPr lang="ja-JP" altLang="ja-JP" sz="750" b="1" dirty="0">
                <a:solidFill>
                  <a:schemeClr val="bg1"/>
                </a:solidFill>
                <a:latin typeface="HGP教科書体" panose="02020600000000000000" pitchFamily="18" charset="-128"/>
                <a:ea typeface="HGP教科書体" panose="02020600000000000000" pitchFamily="18" charset="-128"/>
              </a:rPr>
              <a:t>あし</a:t>
            </a:r>
            <a:r>
              <a:rPr lang="en-US" altLang="ja-JP" sz="750" b="1" dirty="0">
                <a:solidFill>
                  <a:schemeClr val="bg1"/>
                </a:solidFill>
                <a:latin typeface="HGP教科書体" panose="02020600000000000000" pitchFamily="18" charset="-128"/>
                <a:ea typeface="HGP教科書体" panose="02020600000000000000" pitchFamily="18" charset="-128"/>
              </a:rPr>
              <a:t>)」</a:t>
            </a:r>
            <a:r>
              <a:rPr lang="en-US" altLang="ja-JP" sz="750" b="1" dirty="0" err="1">
                <a:solidFill>
                  <a:schemeClr val="bg1"/>
                </a:solidFill>
                <a:latin typeface="HGP教科書体" panose="02020600000000000000" pitchFamily="18" charset="-128"/>
                <a:ea typeface="HGP教科書体" panose="02020600000000000000" pitchFamily="18" charset="-128"/>
              </a:rPr>
              <a:t>のように大地に根ざして天に向かって伸びて行く姿を表しています</a:t>
            </a:r>
            <a:r>
              <a:rPr lang="en-US" altLang="ja-JP" sz="750" b="1" dirty="0" smtClean="0">
                <a:solidFill>
                  <a:schemeClr val="bg1"/>
                </a:solidFill>
                <a:latin typeface="HGP教科書体" panose="02020600000000000000" pitchFamily="18" charset="-128"/>
                <a:ea typeface="HGP教科書体" panose="02020600000000000000" pitchFamily="18" charset="-128"/>
              </a:rPr>
              <a:t>。</a:t>
            </a:r>
            <a:r>
              <a:rPr lang="ja-JP" altLang="en-US" sz="750" b="1" dirty="0" smtClean="0">
                <a:solidFill>
                  <a:schemeClr val="bg1"/>
                </a:solidFill>
                <a:latin typeface="HGP教科書体" panose="02020600000000000000" pitchFamily="18" charset="-128"/>
                <a:ea typeface="HGP教科書体" panose="02020600000000000000" pitchFamily="18" charset="-128"/>
              </a:rPr>
              <a:t>ここで観測された水位を基に避難情報などが出され、住民の命と生活を守っています。</a:t>
            </a:r>
            <a:endParaRPr lang="ja-JP" altLang="ja-JP" sz="750" b="1" dirty="0">
              <a:solidFill>
                <a:schemeClr val="bg1"/>
              </a:solidFill>
              <a:latin typeface="HGP教科書体" panose="02020600000000000000" pitchFamily="18" charset="-128"/>
              <a:ea typeface="HGP教科書体" panose="02020600000000000000" pitchFamily="18" charset="-128"/>
            </a:endParaRPr>
          </a:p>
        </p:txBody>
      </p:sp>
      <p:sp>
        <p:nvSpPr>
          <p:cNvPr id="768" name="正方形/長方形 767"/>
          <p:cNvSpPr/>
          <p:nvPr/>
        </p:nvSpPr>
        <p:spPr>
          <a:xfrm>
            <a:off x="5192017" y="8028894"/>
            <a:ext cx="2448272" cy="136270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769" name="テキスト ボックス 768"/>
          <p:cNvSpPr txBox="1"/>
          <p:nvPr/>
        </p:nvSpPr>
        <p:spPr>
          <a:xfrm>
            <a:off x="5369841" y="8017585"/>
            <a:ext cx="2133802" cy="246221"/>
          </a:xfrm>
          <a:prstGeom prst="rect">
            <a:avLst/>
          </a:prstGeom>
          <a:noFill/>
        </p:spPr>
        <p:txBody>
          <a:bodyPr wrap="square" rtlCol="0">
            <a:spAutoFit/>
          </a:bodyPr>
          <a:lstStyle/>
          <a:p>
            <a:r>
              <a:rPr lang="zh-CN" altLang="en-US" sz="1000" b="1" dirty="0" smtClean="0">
                <a:solidFill>
                  <a:schemeClr val="bg1"/>
                </a:solidFill>
                <a:latin typeface="HGP教科書体" panose="02020600000000000000" pitchFamily="18" charset="-128"/>
                <a:ea typeface="HGP教科書体" panose="02020600000000000000" pitchFamily="18" charset="-128"/>
              </a:rPr>
              <a:t>淀川</a:t>
            </a:r>
            <a:r>
              <a:rPr lang="ja-JP" altLang="en-US" sz="1000" b="1" dirty="0" smtClean="0">
                <a:solidFill>
                  <a:schemeClr val="bg1"/>
                </a:solidFill>
                <a:latin typeface="HGP教科書体" panose="02020600000000000000" pitchFamily="18" charset="-128"/>
                <a:ea typeface="HGP教科書体" panose="02020600000000000000" pitchFamily="18" charset="-128"/>
              </a:rPr>
              <a:t>まるごと体験会</a:t>
            </a:r>
            <a:endParaRPr lang="zh-CN" altLang="en-US" sz="1000" b="1" dirty="0">
              <a:solidFill>
                <a:schemeClr val="bg1"/>
              </a:solidFill>
              <a:latin typeface="HGP教科書体" panose="02020600000000000000" pitchFamily="18" charset="-128"/>
              <a:ea typeface="HGP教科書体" panose="02020600000000000000" pitchFamily="18" charset="-128"/>
            </a:endParaRPr>
          </a:p>
        </p:txBody>
      </p:sp>
      <p:sp>
        <p:nvSpPr>
          <p:cNvPr id="783" name="テキスト ボックス 782"/>
          <p:cNvSpPr txBox="1"/>
          <p:nvPr/>
        </p:nvSpPr>
        <p:spPr>
          <a:xfrm>
            <a:off x="6311494" y="8248937"/>
            <a:ext cx="1328795" cy="1169551"/>
          </a:xfrm>
          <a:prstGeom prst="rect">
            <a:avLst/>
          </a:prstGeom>
          <a:noFill/>
        </p:spPr>
        <p:txBody>
          <a:bodyPr wrap="square" rtlCol="0">
            <a:spAutoFit/>
          </a:bodyPr>
          <a:lstStyle/>
          <a:p>
            <a:r>
              <a:rPr lang="zh-CN" altLang="en-US" sz="700" b="1" dirty="0">
                <a:solidFill>
                  <a:schemeClr val="bg1"/>
                </a:solidFill>
                <a:latin typeface="HGP教科書体" panose="02020600000000000000" pitchFamily="18" charset="-128"/>
                <a:ea typeface="HGP教科書体" panose="02020600000000000000" pitchFamily="18" charset="-128"/>
              </a:rPr>
              <a:t>淀川河川公園（点野野草地区</a:t>
            </a:r>
            <a:r>
              <a:rPr lang="zh-CN" altLang="en-US" sz="700" b="1" dirty="0" smtClean="0">
                <a:solidFill>
                  <a:schemeClr val="bg1"/>
                </a:solidFill>
                <a:latin typeface="HGP教科書体" panose="02020600000000000000" pitchFamily="18" charset="-128"/>
                <a:ea typeface="HGP教科書体" panose="02020600000000000000" pitchFamily="18" charset="-128"/>
              </a:rPr>
              <a:t>）</a:t>
            </a:r>
            <a:r>
              <a:rPr lang="ja-JP" altLang="en-US" sz="700" b="1" dirty="0" smtClean="0">
                <a:solidFill>
                  <a:schemeClr val="bg1"/>
                </a:solidFill>
                <a:latin typeface="HGP教科書体" panose="02020600000000000000" pitchFamily="18" charset="-128"/>
                <a:ea typeface="HGP教科書体" panose="02020600000000000000" pitchFamily="18" charset="-128"/>
              </a:rPr>
              <a:t>では、国</a:t>
            </a:r>
            <a:r>
              <a:rPr lang="ja-JP" altLang="en-US" sz="700" b="1" dirty="0">
                <a:solidFill>
                  <a:schemeClr val="bg1"/>
                </a:solidFill>
                <a:latin typeface="HGP教科書体" panose="02020600000000000000" pitchFamily="18" charset="-128"/>
                <a:ea typeface="HGP教科書体" panose="02020600000000000000" pitchFamily="18" charset="-128"/>
              </a:rPr>
              <a:t>が定める「淀川河川公園整備・管理運営プログラム」に基づき</a:t>
            </a:r>
            <a:r>
              <a:rPr lang="ja-JP" altLang="en-US" sz="700" b="1" dirty="0" smtClean="0">
                <a:solidFill>
                  <a:schemeClr val="bg1"/>
                </a:solidFill>
                <a:latin typeface="HGP教科書体" panose="02020600000000000000" pitchFamily="18" charset="-128"/>
                <a:ea typeface="HGP教科書体" panose="02020600000000000000" pitchFamily="18" charset="-128"/>
              </a:rPr>
              <a:t>、「</a:t>
            </a:r>
            <a:r>
              <a:rPr lang="ja-JP" altLang="en-US" sz="700" b="1" dirty="0">
                <a:solidFill>
                  <a:schemeClr val="bg1"/>
                </a:solidFill>
                <a:latin typeface="HGP教科書体" panose="02020600000000000000" pitchFamily="18" charset="-128"/>
                <a:ea typeface="HGP教科書体" panose="02020600000000000000" pitchFamily="18" charset="-128"/>
              </a:rPr>
              <a:t>点野水辺づくりワークショップ」が進められています。</a:t>
            </a:r>
          </a:p>
          <a:p>
            <a:r>
              <a:rPr lang="ja-JP" altLang="en-US" sz="700" b="1" dirty="0" smtClean="0">
                <a:solidFill>
                  <a:schemeClr val="bg1"/>
                </a:solidFill>
                <a:latin typeface="HGP教科書体" panose="02020600000000000000" pitchFamily="18" charset="-128"/>
                <a:ea typeface="HGP教科書体" panose="02020600000000000000" pitchFamily="18" charset="-128"/>
              </a:rPr>
              <a:t>また</a:t>
            </a:r>
            <a:r>
              <a:rPr lang="ja-JP" altLang="en-US" sz="700" b="1" dirty="0">
                <a:solidFill>
                  <a:schemeClr val="bg1"/>
                </a:solidFill>
                <a:latin typeface="HGP教科書体" panose="02020600000000000000" pitchFamily="18" charset="-128"/>
                <a:ea typeface="HGP教科書体" panose="02020600000000000000" pitchFamily="18" charset="-128"/>
              </a:rPr>
              <a:t>、体験会や祭りなど市民団体等を主体と</a:t>
            </a:r>
            <a:r>
              <a:rPr lang="ja-JP" altLang="en-US" sz="700" b="1" dirty="0" smtClean="0">
                <a:solidFill>
                  <a:schemeClr val="bg1"/>
                </a:solidFill>
                <a:latin typeface="HGP教科書体" panose="02020600000000000000" pitchFamily="18" charset="-128"/>
                <a:ea typeface="HGP教科書体" panose="02020600000000000000" pitchFamily="18" charset="-128"/>
              </a:rPr>
              <a:t>する活動が</a:t>
            </a:r>
            <a:r>
              <a:rPr lang="ja-JP" altLang="en-US" sz="700" b="1" dirty="0">
                <a:solidFill>
                  <a:schemeClr val="bg1"/>
                </a:solidFill>
                <a:latin typeface="HGP教科書体" panose="02020600000000000000" pitchFamily="18" charset="-128"/>
                <a:ea typeface="HGP教科書体" panose="02020600000000000000" pitchFamily="18" charset="-128"/>
              </a:rPr>
              <a:t>継続的に行われる</a:t>
            </a:r>
            <a:r>
              <a:rPr lang="ja-JP" altLang="en-US" sz="700" b="1" dirty="0" smtClean="0">
                <a:solidFill>
                  <a:schemeClr val="bg1"/>
                </a:solidFill>
                <a:latin typeface="HGP教科書体" panose="02020600000000000000" pitchFamily="18" charset="-128"/>
                <a:ea typeface="HGP教科書体" panose="02020600000000000000" pitchFamily="18" charset="-128"/>
              </a:rPr>
              <a:t>など、</a:t>
            </a:r>
            <a:r>
              <a:rPr lang="ja-JP" altLang="en-US" sz="700" b="1" dirty="0">
                <a:solidFill>
                  <a:schemeClr val="bg1"/>
                </a:solidFill>
                <a:latin typeface="HGP教科書体" panose="02020600000000000000" pitchFamily="18" charset="-128"/>
                <a:ea typeface="HGP教科書体" panose="02020600000000000000" pitchFamily="18" charset="-128"/>
              </a:rPr>
              <a:t>水辺環境の保全・再生の取り組みが活発に行われています</a:t>
            </a:r>
            <a:r>
              <a:rPr lang="ja-JP" altLang="en-US" sz="700" b="1" dirty="0" smtClean="0">
                <a:solidFill>
                  <a:schemeClr val="bg1"/>
                </a:solidFill>
                <a:latin typeface="HGP教科書体" panose="02020600000000000000" pitchFamily="18" charset="-128"/>
                <a:ea typeface="HGP教科書体" panose="02020600000000000000" pitchFamily="18" charset="-128"/>
              </a:rPr>
              <a:t>。</a:t>
            </a:r>
            <a:endParaRPr lang="ja-JP" altLang="en-US" sz="700" b="1" dirty="0">
              <a:solidFill>
                <a:schemeClr val="bg1"/>
              </a:solidFill>
              <a:latin typeface="HGP教科書体" panose="02020600000000000000" pitchFamily="18" charset="-128"/>
              <a:ea typeface="HGP教科書体" panose="02020600000000000000" pitchFamily="18" charset="-128"/>
            </a:endParaRPr>
          </a:p>
        </p:txBody>
      </p:sp>
      <p:pic>
        <p:nvPicPr>
          <p:cNvPr id="78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69417" y="8376186"/>
            <a:ext cx="1067192" cy="835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8" name="正方形/長方形 567"/>
          <p:cNvSpPr/>
          <p:nvPr/>
        </p:nvSpPr>
        <p:spPr>
          <a:xfrm>
            <a:off x="10327432" y="1542551"/>
            <a:ext cx="2471018" cy="122662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cxnSp>
        <p:nvCxnSpPr>
          <p:cNvPr id="570" name="直線コネクタ 569"/>
          <p:cNvCxnSpPr/>
          <p:nvPr/>
        </p:nvCxnSpPr>
        <p:spPr>
          <a:xfrm>
            <a:off x="10366599" y="1761053"/>
            <a:ext cx="24104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84" name="テキスト ボックス 583"/>
          <p:cNvSpPr txBox="1"/>
          <p:nvPr/>
        </p:nvSpPr>
        <p:spPr>
          <a:xfrm>
            <a:off x="11494060" y="1729262"/>
            <a:ext cx="1376398" cy="1015663"/>
          </a:xfrm>
          <a:prstGeom prst="rect">
            <a:avLst/>
          </a:prstGeom>
          <a:noFill/>
        </p:spPr>
        <p:txBody>
          <a:bodyPr wrap="square" rtlCol="0">
            <a:spAutoFit/>
          </a:bodyPr>
          <a:lstStyle/>
          <a:p>
            <a:r>
              <a:rPr lang="ja-JP" altLang="en-US" sz="750" b="1" dirty="0">
                <a:solidFill>
                  <a:schemeClr val="bg1"/>
                </a:solidFill>
                <a:latin typeface="HGP教科書体" panose="02020600000000000000" pitchFamily="18" charset="-128"/>
                <a:ea typeface="HGP教科書体" panose="02020600000000000000" pitchFamily="18" charset="-128"/>
              </a:rPr>
              <a:t>淀川河川公園（枚方地区）</a:t>
            </a:r>
          </a:p>
          <a:p>
            <a:r>
              <a:rPr lang="ja-JP" altLang="en-US" sz="750" b="1" dirty="0" err="1" smtClean="0">
                <a:solidFill>
                  <a:schemeClr val="bg1"/>
                </a:solidFill>
                <a:latin typeface="HGP教科書体" panose="02020600000000000000" pitchFamily="18" charset="-128"/>
                <a:ea typeface="HGP教科書体" panose="02020600000000000000" pitchFamily="18" charset="-128"/>
              </a:rPr>
              <a:t>には</a:t>
            </a:r>
            <a:r>
              <a:rPr lang="ja-JP" altLang="en-US" sz="750" b="1" dirty="0">
                <a:solidFill>
                  <a:schemeClr val="bg1"/>
                </a:solidFill>
                <a:latin typeface="HGP教科書体" panose="02020600000000000000" pitchFamily="18" charset="-128"/>
                <a:ea typeface="HGP教科書体" panose="02020600000000000000" pitchFamily="18" charset="-128"/>
              </a:rPr>
              <a:t>広大な芝生広場を有し、淀川の流れを感じながら散策できます。</a:t>
            </a:r>
          </a:p>
          <a:p>
            <a:r>
              <a:rPr lang="ja-JP" altLang="en-US" sz="750" b="1" dirty="0" smtClean="0">
                <a:solidFill>
                  <a:schemeClr val="bg1"/>
                </a:solidFill>
                <a:latin typeface="HGP教科書体" panose="02020600000000000000" pitchFamily="18" charset="-128"/>
                <a:ea typeface="HGP教科書体" panose="02020600000000000000" pitchFamily="18" charset="-128"/>
              </a:rPr>
              <a:t>カヌー体験ができる</a:t>
            </a:r>
            <a:r>
              <a:rPr lang="ja-JP" altLang="en-US" sz="750" b="1" dirty="0">
                <a:solidFill>
                  <a:schemeClr val="bg1"/>
                </a:solidFill>
                <a:latin typeface="HGP教科書体" panose="02020600000000000000" pitchFamily="18" charset="-128"/>
                <a:ea typeface="HGP教科書体" panose="02020600000000000000" pitchFamily="18" charset="-128"/>
              </a:rPr>
              <a:t>日も</a:t>
            </a:r>
            <a:r>
              <a:rPr lang="ja-JP" altLang="en-US" sz="750" b="1" dirty="0" smtClean="0">
                <a:solidFill>
                  <a:schemeClr val="bg1"/>
                </a:solidFill>
                <a:latin typeface="HGP教科書体" panose="02020600000000000000" pitchFamily="18" charset="-128"/>
                <a:ea typeface="HGP教科書体" panose="02020600000000000000" pitchFamily="18" charset="-128"/>
              </a:rPr>
              <a:t>あり、他にも、この地区ならではのイベントが開催されています。</a:t>
            </a:r>
            <a:endParaRPr lang="en-US" altLang="ja-JP" sz="750" b="1" dirty="0" smtClean="0">
              <a:solidFill>
                <a:schemeClr val="bg1"/>
              </a:solidFill>
              <a:latin typeface="HGP教科書体" panose="02020600000000000000" pitchFamily="18" charset="-128"/>
              <a:ea typeface="HGP教科書体" panose="02020600000000000000" pitchFamily="18" charset="-128"/>
            </a:endParaRPr>
          </a:p>
          <a:p>
            <a:r>
              <a:rPr lang="ja-JP" altLang="en-US" sz="750" b="1" dirty="0">
                <a:solidFill>
                  <a:schemeClr val="bg1"/>
                </a:solidFill>
                <a:latin typeface="HGP教科書体" panose="02020600000000000000" pitchFamily="18" charset="-128"/>
                <a:ea typeface="HGP教科書体" panose="02020600000000000000" pitchFamily="18" charset="-128"/>
              </a:rPr>
              <a:t>⇒</a:t>
            </a:r>
            <a:r>
              <a:rPr lang="ja-JP" altLang="en-US" sz="750" b="1" dirty="0" smtClean="0">
                <a:solidFill>
                  <a:schemeClr val="bg1"/>
                </a:solidFill>
                <a:latin typeface="HGP教科書体" panose="02020600000000000000" pitchFamily="18" charset="-128"/>
                <a:ea typeface="HGP教科書体" panose="02020600000000000000" pitchFamily="18" charset="-128"/>
              </a:rPr>
              <a:t>関連</a:t>
            </a:r>
            <a:r>
              <a:rPr lang="ja-JP" altLang="en-US" sz="750" b="1" dirty="0">
                <a:solidFill>
                  <a:schemeClr val="bg1"/>
                </a:solidFill>
                <a:latin typeface="HGP教科書体" panose="02020600000000000000" pitchFamily="18" charset="-128"/>
                <a:ea typeface="HGP教科書体" panose="02020600000000000000" pitchFamily="18" charset="-128"/>
              </a:rPr>
              <a:t>番号</a:t>
            </a:r>
            <a:r>
              <a:rPr lang="ja-JP" altLang="en-US" sz="750" b="1" dirty="0" smtClean="0">
                <a:solidFill>
                  <a:schemeClr val="bg1"/>
                </a:solidFill>
                <a:latin typeface="HGP教科書体" panose="02020600000000000000" pitchFamily="18" charset="-128"/>
                <a:ea typeface="HGP教科書体" panose="02020600000000000000" pitchFamily="18" charset="-128"/>
              </a:rPr>
              <a:t>：</a:t>
            </a:r>
            <a:endParaRPr lang="en-US" altLang="ja-JP" sz="750" b="1" dirty="0">
              <a:solidFill>
                <a:schemeClr val="bg1"/>
              </a:solidFill>
              <a:latin typeface="HGP教科書体" panose="02020600000000000000" pitchFamily="18" charset="-128"/>
              <a:ea typeface="HGP教科書体" panose="02020600000000000000" pitchFamily="18" charset="-128"/>
            </a:endParaRPr>
          </a:p>
        </p:txBody>
      </p:sp>
      <p:pic>
        <p:nvPicPr>
          <p:cNvPr id="585" name="Picture 2" descr="\\G0000sv0ns501\d11450$\doc\■事業企画G\05）舟運・街道を活かしたまちづくり\01）淀川・京街道の取組把握・連携\100 景観（淀川沿川の景観形成事業）\2 事業\100_景観発掘コンテスト\7 応募作品\郵送応募作品\img0653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63" t="2917" r="1982" b="2307"/>
          <a:stretch/>
        </p:blipFill>
        <p:spPr bwMode="auto">
          <a:xfrm>
            <a:off x="10421127" y="1938688"/>
            <a:ext cx="1072642" cy="744673"/>
          </a:xfrm>
          <a:prstGeom prst="rect">
            <a:avLst/>
          </a:prstGeom>
          <a:noFill/>
          <a:extLst>
            <a:ext uri="{909E8E84-426E-40DD-AFC4-6F175D3DCCD1}">
              <a14:hiddenFill xmlns:a14="http://schemas.microsoft.com/office/drawing/2010/main">
                <a:solidFill>
                  <a:srgbClr val="FFFFFF"/>
                </a:solidFill>
              </a14:hiddenFill>
            </a:ext>
          </a:extLst>
        </p:spPr>
      </p:pic>
      <p:sp>
        <p:nvSpPr>
          <p:cNvPr id="690" name="正方形/長方形 689"/>
          <p:cNvSpPr/>
          <p:nvPr/>
        </p:nvSpPr>
        <p:spPr>
          <a:xfrm>
            <a:off x="10327432" y="4577797"/>
            <a:ext cx="2471018" cy="122662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cxnSp>
        <p:nvCxnSpPr>
          <p:cNvPr id="692" name="直線コネクタ 691"/>
          <p:cNvCxnSpPr/>
          <p:nvPr/>
        </p:nvCxnSpPr>
        <p:spPr>
          <a:xfrm>
            <a:off x="10366599" y="4796299"/>
            <a:ext cx="24104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98" name="テキスト ボックス 697"/>
          <p:cNvSpPr txBox="1"/>
          <p:nvPr/>
        </p:nvSpPr>
        <p:spPr>
          <a:xfrm>
            <a:off x="11494060" y="4830892"/>
            <a:ext cx="1340932" cy="954107"/>
          </a:xfrm>
          <a:prstGeom prst="rect">
            <a:avLst/>
          </a:prstGeom>
          <a:noFill/>
        </p:spPr>
        <p:txBody>
          <a:bodyPr wrap="square" rtlCol="0">
            <a:spAutoFit/>
          </a:bodyPr>
          <a:lstStyle/>
          <a:p>
            <a:r>
              <a:rPr lang="ja-JP" altLang="ja-JP" sz="800" b="1" dirty="0">
                <a:solidFill>
                  <a:schemeClr val="bg1"/>
                </a:solidFill>
                <a:latin typeface="HGP教科書体" panose="02020600000000000000" pitchFamily="18" charset="-128"/>
                <a:ea typeface="HGP教科書体" panose="02020600000000000000" pitchFamily="18" charset="-128"/>
              </a:rPr>
              <a:t>旧枚方宿の町屋沿いを使用し毎月第２日曜日に開催されている</a:t>
            </a:r>
            <a:r>
              <a:rPr lang="ja-JP" altLang="ja-JP" sz="800" b="1" dirty="0" smtClean="0">
                <a:solidFill>
                  <a:schemeClr val="bg1"/>
                </a:solidFill>
                <a:latin typeface="HGP教科書体" panose="02020600000000000000" pitchFamily="18" charset="-128"/>
                <a:ea typeface="HGP教科書体" panose="02020600000000000000" pitchFamily="18" charset="-128"/>
              </a:rPr>
              <a:t>「</a:t>
            </a:r>
            <a:r>
              <a:rPr lang="ja-JP" altLang="en-US" sz="800" b="1" dirty="0" smtClean="0">
                <a:solidFill>
                  <a:schemeClr val="bg1"/>
                </a:solidFill>
                <a:latin typeface="HGP教科書体" panose="02020600000000000000" pitchFamily="18" charset="-128"/>
                <a:ea typeface="HGP教科書体" panose="02020600000000000000" pitchFamily="18" charset="-128"/>
              </a:rPr>
              <a:t>枚方宿</a:t>
            </a:r>
            <a:r>
              <a:rPr lang="ja-JP" altLang="ja-JP" sz="800" b="1" dirty="0" smtClean="0">
                <a:solidFill>
                  <a:schemeClr val="bg1"/>
                </a:solidFill>
                <a:latin typeface="HGP教科書体" panose="02020600000000000000" pitchFamily="18" charset="-128"/>
                <a:ea typeface="HGP教科書体" panose="02020600000000000000" pitchFamily="18" charset="-128"/>
              </a:rPr>
              <a:t>くらわん</a:t>
            </a:r>
            <a:r>
              <a:rPr lang="ja-JP" altLang="ja-JP" sz="800" b="1" dirty="0">
                <a:solidFill>
                  <a:schemeClr val="bg1"/>
                </a:solidFill>
                <a:latin typeface="HGP教科書体" panose="02020600000000000000" pitchFamily="18" charset="-128"/>
                <a:ea typeface="HGP教科書体" panose="02020600000000000000" pitchFamily="18" charset="-128"/>
              </a:rPr>
              <a:t>か五六市」と連携し</a:t>
            </a:r>
            <a:r>
              <a:rPr lang="ja-JP" altLang="ja-JP" sz="800" b="1" dirty="0" smtClean="0">
                <a:solidFill>
                  <a:schemeClr val="bg1"/>
                </a:solidFill>
                <a:latin typeface="HGP教科書体" panose="02020600000000000000" pitchFamily="18" charset="-128"/>
                <a:ea typeface="HGP教科書体" panose="02020600000000000000" pitchFamily="18" charset="-128"/>
              </a:rPr>
              <a:t>、</a:t>
            </a:r>
            <a:r>
              <a:rPr lang="ja-JP" altLang="en-US" sz="800" b="1" dirty="0" smtClean="0">
                <a:solidFill>
                  <a:schemeClr val="bg1"/>
                </a:solidFill>
                <a:latin typeface="HGP教科書体" panose="02020600000000000000" pitchFamily="18" charset="-128"/>
                <a:ea typeface="HGP教科書体" panose="02020600000000000000" pitchFamily="18" charset="-128"/>
              </a:rPr>
              <a:t>淀川河川公園内において</a:t>
            </a:r>
            <a:r>
              <a:rPr lang="ja-JP" altLang="ja-JP" sz="800" b="1" dirty="0" smtClean="0">
                <a:solidFill>
                  <a:schemeClr val="bg1"/>
                </a:solidFill>
                <a:latin typeface="HGP教科書体" panose="02020600000000000000" pitchFamily="18" charset="-128"/>
                <a:ea typeface="HGP教科書体" panose="02020600000000000000" pitchFamily="18" charset="-128"/>
              </a:rPr>
              <a:t>「</a:t>
            </a:r>
            <a:r>
              <a:rPr lang="ja-JP" altLang="ja-JP" sz="800" b="1" dirty="0">
                <a:solidFill>
                  <a:schemeClr val="bg1"/>
                </a:solidFill>
                <a:latin typeface="HGP教科書体" panose="02020600000000000000" pitchFamily="18" charset="-128"/>
                <a:ea typeface="HGP教科書体" panose="02020600000000000000" pitchFamily="18" charset="-128"/>
              </a:rPr>
              <a:t>みなと五六市</a:t>
            </a:r>
            <a:r>
              <a:rPr lang="ja-JP" altLang="ja-JP" sz="800" b="1" dirty="0" smtClean="0">
                <a:solidFill>
                  <a:schemeClr val="bg1"/>
                </a:solidFill>
                <a:latin typeface="HGP教科書体" panose="02020600000000000000" pitchFamily="18" charset="-128"/>
                <a:ea typeface="HGP教科書体" panose="02020600000000000000" pitchFamily="18" charset="-128"/>
              </a:rPr>
              <a:t>」</a:t>
            </a:r>
            <a:r>
              <a:rPr lang="ja-JP" altLang="en-US" sz="800" b="1" dirty="0" smtClean="0">
                <a:solidFill>
                  <a:schemeClr val="bg1"/>
                </a:solidFill>
                <a:latin typeface="HGP教科書体" panose="02020600000000000000" pitchFamily="18" charset="-128"/>
                <a:ea typeface="HGP教科書体" panose="02020600000000000000" pitchFamily="18" charset="-128"/>
              </a:rPr>
              <a:t>が同日</a:t>
            </a:r>
            <a:r>
              <a:rPr lang="ja-JP" altLang="ja-JP" sz="800" b="1" dirty="0" smtClean="0">
                <a:solidFill>
                  <a:schemeClr val="bg1"/>
                </a:solidFill>
                <a:latin typeface="HGP教科書体" panose="02020600000000000000" pitchFamily="18" charset="-128"/>
                <a:ea typeface="HGP教科書体" panose="02020600000000000000" pitchFamily="18" charset="-128"/>
              </a:rPr>
              <a:t>開催</a:t>
            </a:r>
            <a:r>
              <a:rPr lang="ja-JP" altLang="ja-JP" sz="800" b="1" dirty="0">
                <a:solidFill>
                  <a:schemeClr val="bg1"/>
                </a:solidFill>
                <a:latin typeface="HGP教科書体" panose="02020600000000000000" pitchFamily="18" charset="-128"/>
                <a:ea typeface="HGP教科書体" panose="02020600000000000000" pitchFamily="18" charset="-128"/>
              </a:rPr>
              <a:t>されています</a:t>
            </a:r>
            <a:r>
              <a:rPr lang="ja-JP" altLang="ja-JP" sz="800" b="1" dirty="0" smtClean="0">
                <a:solidFill>
                  <a:schemeClr val="bg1"/>
                </a:solidFill>
                <a:latin typeface="HGP教科書体" panose="02020600000000000000" pitchFamily="18" charset="-128"/>
                <a:ea typeface="HGP教科書体" panose="02020600000000000000" pitchFamily="18" charset="-128"/>
              </a:rPr>
              <a:t>。</a:t>
            </a:r>
            <a:endParaRPr lang="ja-JP" altLang="ja-JP" sz="800" b="1" dirty="0">
              <a:solidFill>
                <a:schemeClr val="bg1"/>
              </a:solidFill>
              <a:latin typeface="HGP教科書体" panose="02020600000000000000" pitchFamily="18" charset="-128"/>
              <a:ea typeface="HGP教科書体" panose="02020600000000000000" pitchFamily="18" charset="-128"/>
            </a:endParaRPr>
          </a:p>
        </p:txBody>
      </p:sp>
      <p:pic>
        <p:nvPicPr>
          <p:cNvPr id="699" name="Picture 3" descr="\\G0000sv0ns501\d11450$\doc\■事業企画G\05）舟運・街道を活かしたまちづくり\01）淀川・京街道の取組把握・連携\７　写真集\みなと五六市\みなと五六市４.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89595" y="4901622"/>
            <a:ext cx="1113012" cy="834759"/>
          </a:xfrm>
          <a:prstGeom prst="rect">
            <a:avLst/>
          </a:prstGeom>
          <a:noFill/>
          <a:extLst>
            <a:ext uri="{909E8E84-426E-40DD-AFC4-6F175D3DCCD1}">
              <a14:hiddenFill xmlns:a14="http://schemas.microsoft.com/office/drawing/2010/main">
                <a:solidFill>
                  <a:srgbClr val="FFFFFF"/>
                </a:solidFill>
              </a14:hiddenFill>
            </a:ext>
          </a:extLst>
        </p:spPr>
      </p:pic>
      <p:sp>
        <p:nvSpPr>
          <p:cNvPr id="700" name="テキスト ボックス 699"/>
          <p:cNvSpPr txBox="1"/>
          <p:nvPr/>
        </p:nvSpPr>
        <p:spPr>
          <a:xfrm>
            <a:off x="10489657" y="4554225"/>
            <a:ext cx="2234963" cy="246221"/>
          </a:xfrm>
          <a:prstGeom prst="rect">
            <a:avLst/>
          </a:prstGeom>
          <a:noFill/>
        </p:spPr>
        <p:txBody>
          <a:bodyPr wrap="square" rtlCol="0">
            <a:spAutoFit/>
          </a:bodyPr>
          <a:lstStyle/>
          <a:p>
            <a:r>
              <a:rPr lang="ja-JP" altLang="en-US" sz="1000" b="1" dirty="0">
                <a:solidFill>
                  <a:schemeClr val="bg1"/>
                </a:solidFill>
                <a:latin typeface="HGP教科書体" panose="02020600000000000000" pitchFamily="18" charset="-128"/>
                <a:ea typeface="HGP教科書体" panose="02020600000000000000" pitchFamily="18" charset="-128"/>
              </a:rPr>
              <a:t>枚方宿みなと</a:t>
            </a:r>
            <a:r>
              <a:rPr lang="ja-JP" altLang="en-US" sz="1000" b="1" dirty="0" smtClean="0">
                <a:solidFill>
                  <a:schemeClr val="bg1"/>
                </a:solidFill>
                <a:latin typeface="HGP教科書体" panose="02020600000000000000" pitchFamily="18" charset="-128"/>
                <a:ea typeface="HGP教科書体" panose="02020600000000000000" pitchFamily="18" charset="-128"/>
              </a:rPr>
              <a:t>五六市　</a:t>
            </a:r>
            <a:r>
              <a:rPr lang="ja-JP" altLang="en-US" sz="800" b="1" dirty="0" smtClean="0">
                <a:solidFill>
                  <a:schemeClr val="bg1"/>
                </a:solidFill>
                <a:latin typeface="HGP教科書体" panose="02020600000000000000" pitchFamily="18" charset="-128"/>
                <a:ea typeface="HGP教科書体" panose="02020600000000000000" pitchFamily="18" charset="-128"/>
              </a:rPr>
              <a:t>（</a:t>
            </a:r>
            <a:r>
              <a:rPr lang="en-US" altLang="ja-JP" sz="800" b="1" dirty="0">
                <a:solidFill>
                  <a:schemeClr val="bg1"/>
                </a:solidFill>
                <a:latin typeface="HGP教科書体" panose="02020600000000000000" pitchFamily="18" charset="-128"/>
                <a:ea typeface="HGP教科書体" panose="02020600000000000000" pitchFamily="18" charset="-128"/>
              </a:rPr>
              <a:t>2017</a:t>
            </a:r>
            <a:r>
              <a:rPr lang="ja-JP" altLang="en-US" sz="800" b="1" dirty="0">
                <a:solidFill>
                  <a:schemeClr val="bg1"/>
                </a:solidFill>
                <a:latin typeface="HGP教科書体" panose="02020600000000000000" pitchFamily="18" charset="-128"/>
                <a:ea typeface="HGP教科書体" panose="02020600000000000000" pitchFamily="18" charset="-128"/>
              </a:rPr>
              <a:t>年から開催</a:t>
            </a:r>
            <a:r>
              <a:rPr lang="ja-JP" altLang="en-US" sz="800" b="1" dirty="0" smtClean="0">
                <a:solidFill>
                  <a:schemeClr val="bg1"/>
                </a:solidFill>
                <a:latin typeface="HGP教科書体" panose="02020600000000000000" pitchFamily="18" charset="-128"/>
                <a:ea typeface="HGP教科書体" panose="02020600000000000000" pitchFamily="18" charset="-128"/>
              </a:rPr>
              <a:t>）</a:t>
            </a:r>
            <a:endParaRPr lang="ja-JP" altLang="en-US" sz="800" b="1" dirty="0">
              <a:solidFill>
                <a:schemeClr val="bg1"/>
              </a:solidFill>
              <a:latin typeface="HGP教科書体" panose="02020600000000000000" pitchFamily="18" charset="-128"/>
              <a:ea typeface="HGP教科書体" panose="02020600000000000000" pitchFamily="18" charset="-128"/>
            </a:endParaRPr>
          </a:p>
        </p:txBody>
      </p:sp>
      <p:sp>
        <p:nvSpPr>
          <p:cNvPr id="875" name="正方形/長方形 874"/>
          <p:cNvSpPr/>
          <p:nvPr/>
        </p:nvSpPr>
        <p:spPr>
          <a:xfrm>
            <a:off x="10310682" y="7619110"/>
            <a:ext cx="2507410" cy="175455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876" name="テキスト ボックス 875"/>
          <p:cNvSpPr txBox="1"/>
          <p:nvPr/>
        </p:nvSpPr>
        <p:spPr>
          <a:xfrm>
            <a:off x="10717667" y="7643782"/>
            <a:ext cx="1791115" cy="246221"/>
          </a:xfrm>
          <a:prstGeom prst="rect">
            <a:avLst/>
          </a:prstGeom>
          <a:noFill/>
        </p:spPr>
        <p:txBody>
          <a:bodyPr wrap="square" rtlCol="0">
            <a:spAutoFit/>
          </a:bodyPr>
          <a:lstStyle/>
          <a:p>
            <a:r>
              <a:rPr lang="ja-JP" altLang="en-US" sz="1000" b="1" dirty="0">
                <a:solidFill>
                  <a:schemeClr val="bg1"/>
                </a:solidFill>
                <a:latin typeface="HGP教科書体" panose="02020600000000000000" pitchFamily="18" charset="-128"/>
                <a:ea typeface="HGP教科書体" panose="02020600000000000000" pitchFamily="18" charset="-128"/>
              </a:rPr>
              <a:t>ひらかた</a:t>
            </a:r>
            <a:r>
              <a:rPr lang="ja-JP" altLang="en-US" sz="1000" b="1" dirty="0" smtClean="0">
                <a:solidFill>
                  <a:schemeClr val="bg1"/>
                </a:solidFill>
                <a:latin typeface="HGP教科書体" panose="02020600000000000000" pitchFamily="18" charset="-128"/>
                <a:ea typeface="HGP教科書体" panose="02020600000000000000" pitchFamily="18" charset="-128"/>
              </a:rPr>
              <a:t>パークの大観覧車</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grpSp>
        <p:nvGrpSpPr>
          <p:cNvPr id="880" name="グループ化 879"/>
          <p:cNvGrpSpPr/>
          <p:nvPr/>
        </p:nvGrpSpPr>
        <p:grpSpPr>
          <a:xfrm>
            <a:off x="10549802" y="7637430"/>
            <a:ext cx="296876" cy="215444"/>
            <a:chOff x="-948951" y="2897144"/>
            <a:chExt cx="332584" cy="241357"/>
          </a:xfrm>
        </p:grpSpPr>
        <p:sp>
          <p:nvSpPr>
            <p:cNvPr id="881" name="円/楕円 880"/>
            <p:cNvSpPr/>
            <p:nvPr/>
          </p:nvSpPr>
          <p:spPr>
            <a:xfrm>
              <a:off x="-903063" y="2909517"/>
              <a:ext cx="216024" cy="216024"/>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882" name="テキスト ボックス 881"/>
            <p:cNvSpPr txBox="1"/>
            <p:nvPr/>
          </p:nvSpPr>
          <p:spPr>
            <a:xfrm>
              <a:off x="-948951" y="2897144"/>
              <a:ext cx="332584" cy="241357"/>
            </a:xfrm>
            <a:prstGeom prst="rect">
              <a:avLst/>
            </a:prstGeom>
            <a:noFill/>
          </p:spPr>
          <p:txBody>
            <a:bodyPr wrap="none" rtlCol="0">
              <a:spAutoFit/>
            </a:bodyPr>
            <a:lstStyle/>
            <a:p>
              <a:r>
                <a:rPr kumimoji="1" lang="en-US" altLang="ja-JP" sz="800" dirty="0" smtClean="0">
                  <a:solidFill>
                    <a:schemeClr val="bg1"/>
                  </a:solidFill>
                  <a:latin typeface="HGSｺﾞｼｯｸE" panose="020B0900000000000000" pitchFamily="50" charset="-128"/>
                  <a:ea typeface="HGSｺﾞｼｯｸE" panose="020B0900000000000000" pitchFamily="50" charset="-128"/>
                </a:rPr>
                <a:t>37</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sp>
        <p:nvSpPr>
          <p:cNvPr id="912" name="正方形/長方形 911"/>
          <p:cNvSpPr/>
          <p:nvPr/>
        </p:nvSpPr>
        <p:spPr>
          <a:xfrm>
            <a:off x="10327432" y="5832551"/>
            <a:ext cx="2471018" cy="149871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cxnSp>
        <p:nvCxnSpPr>
          <p:cNvPr id="913" name="直線コネクタ 912"/>
          <p:cNvCxnSpPr/>
          <p:nvPr/>
        </p:nvCxnSpPr>
        <p:spPr>
          <a:xfrm>
            <a:off x="10366599" y="6092886"/>
            <a:ext cx="24104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14" name="グループ化 913"/>
          <p:cNvGrpSpPr/>
          <p:nvPr/>
        </p:nvGrpSpPr>
        <p:grpSpPr>
          <a:xfrm>
            <a:off x="10318163" y="5874941"/>
            <a:ext cx="296876" cy="215444"/>
            <a:chOff x="-948951" y="2896618"/>
            <a:chExt cx="332584" cy="241357"/>
          </a:xfrm>
        </p:grpSpPr>
        <p:sp>
          <p:nvSpPr>
            <p:cNvPr id="915" name="円/楕円 914"/>
            <p:cNvSpPr/>
            <p:nvPr/>
          </p:nvSpPr>
          <p:spPr>
            <a:xfrm>
              <a:off x="-903063" y="2909517"/>
              <a:ext cx="216024" cy="216024"/>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916" name="テキスト ボックス 915"/>
            <p:cNvSpPr txBox="1"/>
            <p:nvPr/>
          </p:nvSpPr>
          <p:spPr>
            <a:xfrm>
              <a:off x="-948951" y="2896618"/>
              <a:ext cx="332584" cy="241357"/>
            </a:xfrm>
            <a:prstGeom prst="rect">
              <a:avLst/>
            </a:prstGeom>
            <a:noFill/>
          </p:spPr>
          <p:txBody>
            <a:bodyPr wrap="none" rtlCol="0">
              <a:spAutoFit/>
            </a:bodyPr>
            <a:lstStyle/>
            <a:p>
              <a:r>
                <a:rPr kumimoji="1" lang="en-US" altLang="ja-JP" sz="800" dirty="0" smtClean="0">
                  <a:solidFill>
                    <a:schemeClr val="bg1"/>
                  </a:solidFill>
                  <a:latin typeface="HGSｺﾞｼｯｸE" panose="020B0900000000000000" pitchFamily="50" charset="-128"/>
                  <a:ea typeface="HGSｺﾞｼｯｸE" panose="020B0900000000000000" pitchFamily="50" charset="-128"/>
                </a:rPr>
                <a:t>35</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sp>
        <p:nvSpPr>
          <p:cNvPr id="917" name="テキスト ボックス 916"/>
          <p:cNvSpPr txBox="1"/>
          <p:nvPr/>
        </p:nvSpPr>
        <p:spPr>
          <a:xfrm>
            <a:off x="11465870" y="6048574"/>
            <a:ext cx="1384946" cy="931024"/>
          </a:xfrm>
          <a:prstGeom prst="rect">
            <a:avLst/>
          </a:prstGeom>
          <a:noFill/>
        </p:spPr>
        <p:txBody>
          <a:bodyPr wrap="square" rtlCol="0">
            <a:spAutoFit/>
          </a:bodyPr>
          <a:lstStyle/>
          <a:p>
            <a:r>
              <a:rPr lang="ja-JP" altLang="en-US" sz="750" b="1" dirty="0" smtClean="0">
                <a:solidFill>
                  <a:schemeClr val="bg1"/>
                </a:solidFill>
                <a:latin typeface="HGP教科書体" panose="02020600000000000000" pitchFamily="18" charset="-128"/>
                <a:ea typeface="HGP教科書体" panose="02020600000000000000" pitchFamily="18" charset="-128"/>
              </a:rPr>
              <a:t>緊急船着場は、大規模</a:t>
            </a:r>
            <a:r>
              <a:rPr lang="ja-JP" altLang="en-US" sz="750" b="1" dirty="0">
                <a:solidFill>
                  <a:schemeClr val="bg1"/>
                </a:solidFill>
                <a:latin typeface="HGP教科書体" panose="02020600000000000000" pitchFamily="18" charset="-128"/>
                <a:ea typeface="HGP教科書体" panose="02020600000000000000" pitchFamily="18" charset="-128"/>
              </a:rPr>
              <a:t>地震等の災害が発生した際</a:t>
            </a:r>
            <a:r>
              <a:rPr lang="ja-JP" altLang="en-US" sz="750" b="1" dirty="0" smtClean="0">
                <a:solidFill>
                  <a:schemeClr val="bg1"/>
                </a:solidFill>
                <a:latin typeface="HGP教科書体" panose="02020600000000000000" pitchFamily="18" charset="-128"/>
                <a:ea typeface="HGP教科書体" panose="02020600000000000000" pitchFamily="18" charset="-128"/>
              </a:rPr>
              <a:t>に、河川の応急復旧や淀川沿川周辺</a:t>
            </a:r>
            <a:r>
              <a:rPr lang="ja-JP" altLang="en-US" sz="750" b="1" dirty="0">
                <a:solidFill>
                  <a:schemeClr val="bg1"/>
                </a:solidFill>
                <a:latin typeface="HGP教科書体" panose="02020600000000000000" pitchFamily="18" charset="-128"/>
                <a:ea typeface="HGP教科書体" panose="02020600000000000000" pitchFamily="18" charset="-128"/>
              </a:rPr>
              <a:t>で</a:t>
            </a:r>
            <a:r>
              <a:rPr lang="ja-JP" altLang="en-US" sz="750" b="1" dirty="0" smtClean="0">
                <a:solidFill>
                  <a:schemeClr val="bg1"/>
                </a:solidFill>
                <a:latin typeface="HGP教科書体" panose="02020600000000000000" pitchFamily="18" charset="-128"/>
                <a:ea typeface="HGP教科書体" panose="02020600000000000000" pitchFamily="18" charset="-128"/>
              </a:rPr>
              <a:t>求められる人命</a:t>
            </a:r>
            <a:r>
              <a:rPr lang="ja-JP" altLang="en-US" sz="750" b="1" dirty="0">
                <a:solidFill>
                  <a:schemeClr val="bg1"/>
                </a:solidFill>
                <a:latin typeface="HGP教科書体" panose="02020600000000000000" pitchFamily="18" charset="-128"/>
                <a:ea typeface="HGP教科書体" panose="02020600000000000000" pitchFamily="18" charset="-128"/>
              </a:rPr>
              <a:t>救助</a:t>
            </a:r>
            <a:r>
              <a:rPr lang="ja-JP" altLang="en-US" sz="750" b="1" dirty="0" smtClean="0">
                <a:solidFill>
                  <a:schemeClr val="bg1"/>
                </a:solidFill>
                <a:latin typeface="HGP教科書体" panose="02020600000000000000" pitchFamily="18" charset="-128"/>
                <a:ea typeface="HGP教科書体" panose="02020600000000000000" pitchFamily="18" charset="-128"/>
              </a:rPr>
              <a:t>活動、緊急</a:t>
            </a:r>
            <a:r>
              <a:rPr lang="ja-JP" altLang="en-US" sz="750" b="1" dirty="0">
                <a:solidFill>
                  <a:schemeClr val="bg1"/>
                </a:solidFill>
                <a:latin typeface="HGP教科書体" panose="02020600000000000000" pitchFamily="18" charset="-128"/>
                <a:ea typeface="HGP教科書体" panose="02020600000000000000" pitchFamily="18" charset="-128"/>
              </a:rPr>
              <a:t>物資の代替輸送経路</a:t>
            </a:r>
            <a:r>
              <a:rPr lang="ja-JP" altLang="en-US" sz="750" b="1" dirty="0" smtClean="0">
                <a:solidFill>
                  <a:schemeClr val="bg1"/>
                </a:solidFill>
                <a:latin typeface="HGP教科書体" panose="02020600000000000000" pitchFamily="18" charset="-128"/>
                <a:ea typeface="HGP教科書体" panose="02020600000000000000" pitchFamily="18" charset="-128"/>
              </a:rPr>
              <a:t>など</a:t>
            </a:r>
            <a:r>
              <a:rPr lang="ja-JP" altLang="en-US" sz="750" b="1" dirty="0">
                <a:solidFill>
                  <a:schemeClr val="bg1"/>
                </a:solidFill>
                <a:latin typeface="HGP教科書体" panose="02020600000000000000" pitchFamily="18" charset="-128"/>
                <a:ea typeface="HGP教科書体" panose="02020600000000000000" pitchFamily="18" charset="-128"/>
              </a:rPr>
              <a:t>に</a:t>
            </a:r>
            <a:r>
              <a:rPr lang="ja-JP" altLang="en-US" sz="750" b="1" dirty="0" smtClean="0">
                <a:solidFill>
                  <a:schemeClr val="bg1"/>
                </a:solidFill>
                <a:latin typeface="HGP教科書体" panose="02020600000000000000" pitchFamily="18" charset="-128"/>
                <a:ea typeface="HGP教科書体" panose="02020600000000000000" pitchFamily="18" charset="-128"/>
              </a:rPr>
              <a:t>活用できる施設です。</a:t>
            </a:r>
            <a:endParaRPr lang="en-US" altLang="ja-JP" sz="750" b="1" dirty="0" smtClean="0">
              <a:solidFill>
                <a:schemeClr val="bg1"/>
              </a:solidFill>
              <a:latin typeface="HGP教科書体" panose="02020600000000000000" pitchFamily="18" charset="-128"/>
              <a:ea typeface="HGP教科書体" panose="02020600000000000000" pitchFamily="18" charset="-128"/>
            </a:endParaRPr>
          </a:p>
          <a:p>
            <a:r>
              <a:rPr lang="ja-JP" altLang="en-US" sz="750" b="1" dirty="0" smtClean="0">
                <a:solidFill>
                  <a:schemeClr val="bg1"/>
                </a:solidFill>
                <a:latin typeface="HGP教科書体" panose="02020600000000000000" pitchFamily="18" charset="-128"/>
                <a:ea typeface="HGP教科書体" panose="02020600000000000000" pitchFamily="18" charset="-128"/>
              </a:rPr>
              <a:t>⇒関連番号：</a:t>
            </a:r>
            <a:endParaRPr lang="en-US" altLang="ja-JP" sz="750" b="1" dirty="0" smtClean="0">
              <a:solidFill>
                <a:schemeClr val="bg1"/>
              </a:solidFill>
              <a:latin typeface="HGP教科書体" panose="02020600000000000000" pitchFamily="18" charset="-128"/>
              <a:ea typeface="HGP教科書体" panose="02020600000000000000" pitchFamily="18" charset="-128"/>
            </a:endParaRPr>
          </a:p>
          <a:p>
            <a:endParaRPr lang="en-US" altLang="ja-JP" sz="200" b="1" dirty="0" smtClean="0">
              <a:solidFill>
                <a:schemeClr val="bg1"/>
              </a:solidFill>
              <a:latin typeface="HGP教科書体" panose="02020600000000000000" pitchFamily="18" charset="-128"/>
              <a:ea typeface="HGP教科書体" panose="02020600000000000000" pitchFamily="18" charset="-128"/>
            </a:endParaRPr>
          </a:p>
        </p:txBody>
      </p:sp>
      <p:sp>
        <p:nvSpPr>
          <p:cNvPr id="919" name="テキスト ボックス 918"/>
          <p:cNvSpPr txBox="1"/>
          <p:nvPr/>
        </p:nvSpPr>
        <p:spPr>
          <a:xfrm>
            <a:off x="10489657" y="5850812"/>
            <a:ext cx="1791115"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枚方緊急船着場</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sp>
        <p:nvSpPr>
          <p:cNvPr id="920" name="正方形/長方形 919"/>
          <p:cNvSpPr/>
          <p:nvPr/>
        </p:nvSpPr>
        <p:spPr>
          <a:xfrm>
            <a:off x="10314311" y="7370544"/>
            <a:ext cx="2491995" cy="2171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921" name="テキスト ボックス 920"/>
          <p:cNvSpPr txBox="1"/>
          <p:nvPr/>
        </p:nvSpPr>
        <p:spPr>
          <a:xfrm>
            <a:off x="10489657" y="7359234"/>
            <a:ext cx="2316649" cy="246221"/>
          </a:xfrm>
          <a:prstGeom prst="rect">
            <a:avLst/>
          </a:prstGeom>
          <a:noFill/>
        </p:spPr>
        <p:txBody>
          <a:bodyPr wrap="square" rtlCol="0">
            <a:spAutoFit/>
          </a:bodyPr>
          <a:lstStyle/>
          <a:p>
            <a:r>
              <a:rPr lang="ja-JP" altLang="en-US" sz="1000" b="1" dirty="0">
                <a:solidFill>
                  <a:schemeClr val="bg1"/>
                </a:solidFill>
                <a:latin typeface="HGP教科書体" panose="02020600000000000000" pitchFamily="18" charset="-128"/>
                <a:ea typeface="HGP教科書体" panose="02020600000000000000" pitchFamily="18" charset="-128"/>
              </a:rPr>
              <a:t>ひらかた淀川スポーツ</a:t>
            </a:r>
            <a:r>
              <a:rPr lang="ja-JP" altLang="en-US" sz="1000" b="1" dirty="0" smtClean="0">
                <a:solidFill>
                  <a:schemeClr val="bg1"/>
                </a:solidFill>
                <a:latin typeface="HGP教科書体" panose="02020600000000000000" pitchFamily="18" charset="-128"/>
                <a:ea typeface="HGP教科書体" panose="02020600000000000000" pitchFamily="18" charset="-128"/>
              </a:rPr>
              <a:t>祭　</a:t>
            </a:r>
            <a:r>
              <a:rPr lang="ja-JP" altLang="en-US" sz="800" b="1" dirty="0" smtClean="0">
                <a:solidFill>
                  <a:schemeClr val="bg1"/>
                </a:solidFill>
                <a:latin typeface="HGP教科書体" panose="02020600000000000000" pitchFamily="18" charset="-128"/>
                <a:ea typeface="HGP教科書体" panose="02020600000000000000" pitchFamily="18" charset="-128"/>
              </a:rPr>
              <a:t>（</a:t>
            </a:r>
            <a:r>
              <a:rPr lang="en-US" altLang="ja-JP" sz="800" b="1" dirty="0" smtClean="0">
                <a:solidFill>
                  <a:schemeClr val="bg1"/>
                </a:solidFill>
                <a:latin typeface="HGP教科書体" panose="02020600000000000000" pitchFamily="18" charset="-128"/>
                <a:ea typeface="HGP教科書体" panose="02020600000000000000" pitchFamily="18" charset="-128"/>
              </a:rPr>
              <a:t>2017</a:t>
            </a:r>
            <a:r>
              <a:rPr lang="ja-JP" altLang="en-US" sz="800" b="1" dirty="0" smtClean="0">
                <a:solidFill>
                  <a:schemeClr val="bg1"/>
                </a:solidFill>
                <a:latin typeface="HGP教科書体" panose="02020600000000000000" pitchFamily="18" charset="-128"/>
                <a:ea typeface="HGP教科書体" panose="02020600000000000000" pitchFamily="18" charset="-128"/>
              </a:rPr>
              <a:t>年から開催）</a:t>
            </a:r>
            <a:endParaRPr lang="ja-JP" altLang="en-US" sz="800" b="1" dirty="0">
              <a:solidFill>
                <a:schemeClr val="bg1"/>
              </a:solidFill>
              <a:latin typeface="HGP教科書体" panose="02020600000000000000" pitchFamily="18" charset="-128"/>
              <a:ea typeface="HGP教科書体" panose="02020600000000000000" pitchFamily="18" charset="-128"/>
            </a:endParaRPr>
          </a:p>
        </p:txBody>
      </p:sp>
      <p:pic>
        <p:nvPicPr>
          <p:cNvPr id="1029" name="Picture 5" descr="\\G0000sv0ns501\d11450$\doc\■事業企画G\12）景観\04）景観ビジョン写真\舟運_P_20170312_120718.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368"/>
          <a:stretch/>
        </p:blipFill>
        <p:spPr bwMode="auto">
          <a:xfrm>
            <a:off x="10398176" y="6131522"/>
            <a:ext cx="1123395" cy="881032"/>
          </a:xfrm>
          <a:prstGeom prst="rect">
            <a:avLst/>
          </a:prstGeom>
          <a:noFill/>
          <a:extLst>
            <a:ext uri="{909E8E84-426E-40DD-AFC4-6F175D3DCCD1}">
              <a14:hiddenFill xmlns:a14="http://schemas.microsoft.com/office/drawing/2010/main">
                <a:solidFill>
                  <a:srgbClr val="FFFFFF"/>
                </a:solidFill>
              </a14:hiddenFill>
            </a:ext>
          </a:extLst>
        </p:spPr>
      </p:pic>
      <p:sp>
        <p:nvSpPr>
          <p:cNvPr id="928" name="テキスト ボックス 927"/>
          <p:cNvSpPr txBox="1"/>
          <p:nvPr/>
        </p:nvSpPr>
        <p:spPr>
          <a:xfrm>
            <a:off x="10510418" y="268468"/>
            <a:ext cx="1791115" cy="246221"/>
          </a:xfrm>
          <a:prstGeom prst="rect">
            <a:avLst/>
          </a:prstGeom>
          <a:noFill/>
        </p:spPr>
        <p:txBody>
          <a:bodyPr wrap="square" rtlCol="0">
            <a:spAutoFit/>
          </a:bodyPr>
          <a:lstStyle/>
          <a:p>
            <a:r>
              <a:rPr lang="ja-JP" altLang="en-US" sz="1000" b="1" dirty="0">
                <a:solidFill>
                  <a:schemeClr val="bg1"/>
                </a:solidFill>
                <a:latin typeface="HGP教科書体" panose="02020600000000000000" pitchFamily="18" charset="-128"/>
                <a:ea typeface="HGP教科書体" panose="02020600000000000000" pitchFamily="18" charset="-128"/>
              </a:rPr>
              <a:t>枚方水位観測所</a:t>
            </a:r>
          </a:p>
        </p:txBody>
      </p:sp>
      <p:sp>
        <p:nvSpPr>
          <p:cNvPr id="17" name="フリーフォーム 16"/>
          <p:cNvSpPr/>
          <p:nvPr/>
        </p:nvSpPr>
        <p:spPr>
          <a:xfrm>
            <a:off x="1138238" y="8410575"/>
            <a:ext cx="609600" cy="976313"/>
          </a:xfrm>
          <a:custGeom>
            <a:avLst/>
            <a:gdLst>
              <a:gd name="connsiteX0" fmla="*/ 609600 w 609600"/>
              <a:gd name="connsiteY0" fmla="*/ 0 h 976313"/>
              <a:gd name="connsiteX1" fmla="*/ 471487 w 609600"/>
              <a:gd name="connsiteY1" fmla="*/ 42863 h 976313"/>
              <a:gd name="connsiteX2" fmla="*/ 547687 w 609600"/>
              <a:gd name="connsiteY2" fmla="*/ 57150 h 976313"/>
              <a:gd name="connsiteX3" fmla="*/ 333375 w 609600"/>
              <a:gd name="connsiteY3" fmla="*/ 204788 h 976313"/>
              <a:gd name="connsiteX4" fmla="*/ 252412 w 609600"/>
              <a:gd name="connsiteY4" fmla="*/ 300038 h 976313"/>
              <a:gd name="connsiteX5" fmla="*/ 100012 w 609600"/>
              <a:gd name="connsiteY5" fmla="*/ 514350 h 976313"/>
              <a:gd name="connsiteX6" fmla="*/ 0 w 609600"/>
              <a:gd name="connsiteY6" fmla="*/ 638175 h 976313"/>
              <a:gd name="connsiteX7" fmla="*/ 138112 w 609600"/>
              <a:gd name="connsiteY7" fmla="*/ 823913 h 976313"/>
              <a:gd name="connsiteX8" fmla="*/ 261937 w 609600"/>
              <a:gd name="connsiteY8" fmla="*/ 976313 h 97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976313">
                <a:moveTo>
                  <a:pt x="609600" y="0"/>
                </a:moveTo>
                <a:lnTo>
                  <a:pt x="471487" y="42863"/>
                </a:lnTo>
                <a:lnTo>
                  <a:pt x="547687" y="57150"/>
                </a:lnTo>
                <a:lnTo>
                  <a:pt x="333375" y="204788"/>
                </a:lnTo>
                <a:lnTo>
                  <a:pt x="252412" y="300038"/>
                </a:lnTo>
                <a:lnTo>
                  <a:pt x="100012" y="514350"/>
                </a:lnTo>
                <a:lnTo>
                  <a:pt x="0" y="638175"/>
                </a:lnTo>
                <a:lnTo>
                  <a:pt x="138112" y="823913"/>
                </a:lnTo>
                <a:lnTo>
                  <a:pt x="261937" y="976313"/>
                </a:lnTo>
              </a:path>
            </a:pathLst>
          </a:custGeom>
          <a:noFill/>
          <a:ln w="1905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1" name="直線コネクタ 450"/>
          <p:cNvCxnSpPr/>
          <p:nvPr/>
        </p:nvCxnSpPr>
        <p:spPr>
          <a:xfrm>
            <a:off x="5211184" y="8255786"/>
            <a:ext cx="23947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9" name="テキスト ボックス 568"/>
          <p:cNvSpPr txBox="1"/>
          <p:nvPr/>
        </p:nvSpPr>
        <p:spPr>
          <a:xfrm>
            <a:off x="11502306" y="5828477"/>
            <a:ext cx="1388599" cy="292388"/>
          </a:xfrm>
          <a:prstGeom prst="rect">
            <a:avLst/>
          </a:prstGeom>
          <a:noFill/>
        </p:spPr>
        <p:txBody>
          <a:bodyPr wrap="square" rtlCol="0">
            <a:spAutoFit/>
          </a:bodyPr>
          <a:lstStyle/>
          <a:p>
            <a:r>
              <a:rPr lang="ja-JP" altLang="en-US" sz="650" b="1" dirty="0" smtClean="0">
                <a:solidFill>
                  <a:schemeClr val="bg1"/>
                </a:solidFill>
                <a:latin typeface="HGP教科書体" panose="02020600000000000000" pitchFamily="18" charset="-128"/>
                <a:ea typeface="HGP教科書体" panose="02020600000000000000" pitchFamily="18" charset="-128"/>
              </a:rPr>
              <a:t>距離標右岸</a:t>
            </a:r>
            <a:r>
              <a:rPr lang="en-US" altLang="ja-JP" sz="650" b="1" dirty="0" smtClean="0">
                <a:solidFill>
                  <a:schemeClr val="bg1"/>
                </a:solidFill>
                <a:latin typeface="HGP教科書体" panose="02020600000000000000" pitchFamily="18" charset="-128"/>
                <a:ea typeface="HGP教科書体" panose="02020600000000000000" pitchFamily="18" charset="-128"/>
              </a:rPr>
              <a:t>26.0㎞</a:t>
            </a:r>
            <a:r>
              <a:rPr lang="ja-JP" altLang="en-US" sz="650" b="1" dirty="0" smtClean="0">
                <a:solidFill>
                  <a:schemeClr val="bg1"/>
                </a:solidFill>
                <a:latin typeface="HGP教科書体" panose="02020600000000000000" pitchFamily="18" charset="-128"/>
                <a:ea typeface="HGP教科書体" panose="02020600000000000000" pitchFamily="18" charset="-128"/>
              </a:rPr>
              <a:t>付近</a:t>
            </a:r>
            <a:endParaRPr lang="en-US" altLang="ja-JP" sz="650" b="1" dirty="0" smtClean="0">
              <a:solidFill>
                <a:schemeClr val="bg1"/>
              </a:solidFill>
              <a:latin typeface="HGP教科書体" panose="02020600000000000000" pitchFamily="18" charset="-128"/>
              <a:ea typeface="HGP教科書体" panose="02020600000000000000" pitchFamily="18" charset="-128"/>
            </a:endParaRPr>
          </a:p>
          <a:p>
            <a:r>
              <a:rPr lang="ja-JP" altLang="en-US" sz="650" b="1" dirty="0" smtClean="0">
                <a:solidFill>
                  <a:schemeClr val="bg1"/>
                </a:solidFill>
                <a:latin typeface="HGP教科書体" panose="02020600000000000000" pitchFamily="18" charset="-128"/>
                <a:ea typeface="HGP教科書体" panose="02020600000000000000" pitchFamily="18" charset="-128"/>
              </a:rPr>
              <a:t>バース長</a:t>
            </a:r>
            <a:r>
              <a:rPr lang="en-US" altLang="ja-JP" sz="650" b="1" dirty="0">
                <a:solidFill>
                  <a:schemeClr val="bg1"/>
                </a:solidFill>
                <a:latin typeface="HGP教科書体" panose="02020600000000000000" pitchFamily="18" charset="-128"/>
                <a:ea typeface="HGP教科書体" panose="02020600000000000000" pitchFamily="18" charset="-128"/>
              </a:rPr>
              <a:t>7</a:t>
            </a:r>
            <a:r>
              <a:rPr lang="en-US" altLang="ja-JP" sz="650" b="1" dirty="0" smtClean="0">
                <a:solidFill>
                  <a:schemeClr val="bg1"/>
                </a:solidFill>
                <a:latin typeface="HGP教科書体" panose="02020600000000000000" pitchFamily="18" charset="-128"/>
                <a:ea typeface="HGP教科書体" panose="02020600000000000000" pitchFamily="18" charset="-128"/>
              </a:rPr>
              <a:t>0m</a:t>
            </a:r>
            <a:r>
              <a:rPr lang="en-US" altLang="ja-JP" sz="650" b="1" dirty="0">
                <a:solidFill>
                  <a:schemeClr val="bg1"/>
                </a:solidFill>
                <a:latin typeface="HGP教科書体" panose="02020600000000000000" pitchFamily="18" charset="-128"/>
                <a:ea typeface="HGP教科書体" panose="02020600000000000000" pitchFamily="18" charset="-128"/>
              </a:rPr>
              <a:t>/</a:t>
            </a:r>
            <a:r>
              <a:rPr lang="ja-JP" altLang="en-US" sz="650" b="1" dirty="0" smtClean="0">
                <a:solidFill>
                  <a:schemeClr val="bg1"/>
                </a:solidFill>
                <a:latin typeface="HGP教科書体" panose="02020600000000000000" pitchFamily="18" charset="-128"/>
                <a:ea typeface="HGP教科書体" panose="02020600000000000000" pitchFamily="18" charset="-128"/>
              </a:rPr>
              <a:t>エプロン長</a:t>
            </a:r>
            <a:r>
              <a:rPr lang="en-US" altLang="ja-JP" sz="650" b="1" dirty="0" smtClean="0">
                <a:solidFill>
                  <a:schemeClr val="bg1"/>
                </a:solidFill>
                <a:latin typeface="HGP教科書体" panose="02020600000000000000" pitchFamily="18" charset="-128"/>
                <a:ea typeface="HGP教科書体" panose="02020600000000000000" pitchFamily="18" charset="-128"/>
              </a:rPr>
              <a:t>1.2</a:t>
            </a:r>
            <a:r>
              <a:rPr lang="ja-JP" altLang="en-US" sz="650" b="1" dirty="0" smtClean="0">
                <a:solidFill>
                  <a:schemeClr val="bg1"/>
                </a:solidFill>
                <a:latin typeface="HGP教科書体" panose="02020600000000000000" pitchFamily="18" charset="-128"/>
                <a:ea typeface="HGP教科書体" panose="02020600000000000000" pitchFamily="18" charset="-128"/>
              </a:rPr>
              <a:t>～</a:t>
            </a:r>
            <a:r>
              <a:rPr lang="en-US" altLang="ja-JP" sz="650" b="1" dirty="0" smtClean="0">
                <a:solidFill>
                  <a:schemeClr val="bg1"/>
                </a:solidFill>
                <a:latin typeface="HGP教科書体" panose="02020600000000000000" pitchFamily="18" charset="-128"/>
                <a:ea typeface="HGP教科書体" panose="02020600000000000000" pitchFamily="18" charset="-128"/>
              </a:rPr>
              <a:t>5.2m</a:t>
            </a:r>
            <a:endParaRPr lang="ja-JP" altLang="en-US" sz="650" b="1" dirty="0">
              <a:solidFill>
                <a:schemeClr val="bg1"/>
              </a:solidFill>
              <a:latin typeface="HGP教科書体" panose="02020600000000000000" pitchFamily="18" charset="-128"/>
              <a:ea typeface="HGP教科書体" panose="02020600000000000000" pitchFamily="18" charset="-128"/>
            </a:endParaRPr>
          </a:p>
        </p:txBody>
      </p:sp>
      <p:sp>
        <p:nvSpPr>
          <p:cNvPr id="622" name="テキスト ボックス 621"/>
          <p:cNvSpPr txBox="1"/>
          <p:nvPr/>
        </p:nvSpPr>
        <p:spPr>
          <a:xfrm>
            <a:off x="1057474" y="9241867"/>
            <a:ext cx="338554" cy="184666"/>
          </a:xfrm>
          <a:prstGeom prst="rect">
            <a:avLst/>
          </a:prstGeom>
          <a:noFill/>
        </p:spPr>
        <p:txBody>
          <a:bodyPr wrap="none" rtlCol="0">
            <a:spAutoFit/>
          </a:bodyPr>
          <a:lstStyle/>
          <a:p>
            <a:r>
              <a:rPr kumimoji="1" lang="ja-JP" altLang="en-US" sz="600" b="1" dirty="0" smtClean="0">
                <a:solidFill>
                  <a:schemeClr val="tx2"/>
                </a:solidFill>
              </a:rPr>
              <a:t>大川</a:t>
            </a:r>
            <a:endParaRPr kumimoji="1" lang="ja-JP" altLang="en-US" sz="600" b="1" dirty="0">
              <a:solidFill>
                <a:schemeClr val="tx2"/>
              </a:solidFill>
            </a:endParaRPr>
          </a:p>
        </p:txBody>
      </p:sp>
      <p:sp>
        <p:nvSpPr>
          <p:cNvPr id="623" name="テキスト ボックス 622"/>
          <p:cNvSpPr txBox="1"/>
          <p:nvPr/>
        </p:nvSpPr>
        <p:spPr>
          <a:xfrm rot="19800000">
            <a:off x="352996" y="9127567"/>
            <a:ext cx="338554" cy="184666"/>
          </a:xfrm>
          <a:prstGeom prst="rect">
            <a:avLst/>
          </a:prstGeom>
          <a:noFill/>
        </p:spPr>
        <p:txBody>
          <a:bodyPr wrap="none" rtlCol="0">
            <a:spAutoFit/>
          </a:bodyPr>
          <a:lstStyle/>
          <a:p>
            <a:r>
              <a:rPr kumimoji="1" lang="ja-JP" altLang="en-US" sz="600" b="1" dirty="0" smtClean="0">
                <a:solidFill>
                  <a:schemeClr val="tx2"/>
                </a:solidFill>
              </a:rPr>
              <a:t>淀川</a:t>
            </a:r>
            <a:endParaRPr kumimoji="1" lang="ja-JP" altLang="en-US" sz="600" b="1" dirty="0">
              <a:solidFill>
                <a:schemeClr val="tx2"/>
              </a:solidFill>
            </a:endParaRPr>
          </a:p>
        </p:txBody>
      </p:sp>
      <p:sp>
        <p:nvSpPr>
          <p:cNvPr id="641" name="正方形/長方形 640"/>
          <p:cNvSpPr/>
          <p:nvPr/>
        </p:nvSpPr>
        <p:spPr>
          <a:xfrm>
            <a:off x="10327432" y="2802071"/>
            <a:ext cx="2463106" cy="173986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458" name="テキスト ボックス 457"/>
          <p:cNvSpPr txBox="1"/>
          <p:nvPr/>
        </p:nvSpPr>
        <p:spPr>
          <a:xfrm>
            <a:off x="4415153" y="-5844519"/>
            <a:ext cx="689505" cy="292388"/>
          </a:xfrm>
          <a:prstGeom prst="rect">
            <a:avLst/>
          </a:prstGeom>
          <a:noFill/>
        </p:spPr>
        <p:txBody>
          <a:bodyPr wrap="square" rtlCol="0">
            <a:spAutoFit/>
          </a:bodyPr>
          <a:lstStyle/>
          <a:p>
            <a:r>
              <a:rPr lang="en-US" altLang="zh-TW" sz="650" b="1" dirty="0" smtClean="0">
                <a:solidFill>
                  <a:schemeClr val="bg1"/>
                </a:solidFill>
                <a:latin typeface="HGP教科書体" panose="02020600000000000000" pitchFamily="18" charset="-128"/>
                <a:ea typeface="HGP教科書体" panose="02020600000000000000" pitchFamily="18" charset="-128"/>
              </a:rPr>
              <a:t>1970</a:t>
            </a:r>
            <a:r>
              <a:rPr lang="ja-JP" altLang="en-US" sz="650" b="1" dirty="0" smtClean="0">
                <a:solidFill>
                  <a:schemeClr val="bg1"/>
                </a:solidFill>
                <a:latin typeface="HGP教科書体" panose="02020600000000000000" pitchFamily="18" charset="-128"/>
                <a:ea typeface="HGP教科書体" panose="02020600000000000000" pitchFamily="18" charset="-128"/>
              </a:rPr>
              <a:t>年完成</a:t>
            </a:r>
            <a:endParaRPr lang="zh-TW" altLang="en-US" sz="650" b="1" dirty="0">
              <a:solidFill>
                <a:schemeClr val="bg1"/>
              </a:solidFill>
              <a:latin typeface="HGP教科書体" panose="02020600000000000000" pitchFamily="18" charset="-128"/>
              <a:ea typeface="HGP教科書体" panose="02020600000000000000" pitchFamily="18" charset="-128"/>
            </a:endParaRPr>
          </a:p>
          <a:p>
            <a:r>
              <a:rPr lang="zh-TW" altLang="en-US" sz="650" b="1" dirty="0" smtClean="0">
                <a:solidFill>
                  <a:schemeClr val="bg1"/>
                </a:solidFill>
                <a:latin typeface="HGP教科書体" panose="02020600000000000000" pitchFamily="18" charset="-128"/>
                <a:ea typeface="HGP教科書体" panose="02020600000000000000" pitchFamily="18" charset="-128"/>
              </a:rPr>
              <a:t>（</a:t>
            </a:r>
            <a:r>
              <a:rPr lang="en-US" altLang="zh-TW" sz="650" b="1" dirty="0">
                <a:solidFill>
                  <a:schemeClr val="bg1"/>
                </a:solidFill>
                <a:latin typeface="HGP教科書体" panose="02020600000000000000" pitchFamily="18" charset="-128"/>
                <a:ea typeface="HGP教科書体" panose="02020600000000000000" pitchFamily="18" charset="-128"/>
              </a:rPr>
              <a:t>L=561.4m</a:t>
            </a:r>
            <a:r>
              <a:rPr lang="zh-TW" altLang="en-US" sz="650" b="1" dirty="0" smtClean="0">
                <a:solidFill>
                  <a:schemeClr val="bg1"/>
                </a:solidFill>
                <a:latin typeface="HGP教科書体" panose="02020600000000000000" pitchFamily="18" charset="-128"/>
                <a:ea typeface="HGP教科書体" panose="02020600000000000000" pitchFamily="18" charset="-128"/>
              </a:rPr>
              <a:t>）</a:t>
            </a:r>
            <a:endParaRPr lang="en-US" altLang="zh-TW" sz="650" b="1" dirty="0" smtClean="0">
              <a:solidFill>
                <a:schemeClr val="bg1"/>
              </a:solidFill>
              <a:latin typeface="HGP教科書体" panose="02020600000000000000" pitchFamily="18" charset="-128"/>
              <a:ea typeface="HGP教科書体" panose="02020600000000000000" pitchFamily="18" charset="-128"/>
            </a:endParaRPr>
          </a:p>
        </p:txBody>
      </p:sp>
      <p:pic>
        <p:nvPicPr>
          <p:cNvPr id="1027" name="Picture 3" descr="\\G0000sv0ns501\d11450$\doc\■事業企画G\05）舟運・街道を活かしたまちづくり\01）淀川・京街道の取組把握・連携\７　写真集\H29.12.3 淀川舟運プレミアム\写真\IMG_6960.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1157" t="31158" r="7176" b="14458"/>
          <a:stretch/>
        </p:blipFill>
        <p:spPr bwMode="auto">
          <a:xfrm>
            <a:off x="10398177" y="3759540"/>
            <a:ext cx="1118541" cy="739864"/>
          </a:xfrm>
          <a:prstGeom prst="rect">
            <a:avLst/>
          </a:prstGeom>
          <a:noFill/>
          <a:extLst>
            <a:ext uri="{909E8E84-426E-40DD-AFC4-6F175D3DCCD1}">
              <a14:hiddenFill xmlns:a14="http://schemas.microsoft.com/office/drawing/2010/main">
                <a:solidFill>
                  <a:srgbClr val="FFFFFF"/>
                </a:solidFill>
              </a14:hiddenFill>
            </a:ext>
          </a:extLst>
        </p:spPr>
      </p:pic>
      <p:sp>
        <p:nvSpPr>
          <p:cNvPr id="498" name="テキスト ボックス 497"/>
          <p:cNvSpPr txBox="1"/>
          <p:nvPr/>
        </p:nvSpPr>
        <p:spPr>
          <a:xfrm>
            <a:off x="10510418" y="1512070"/>
            <a:ext cx="1791115"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カヌー体験</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sp>
        <p:nvSpPr>
          <p:cNvPr id="465" name="テキスト ボックス 464"/>
          <p:cNvSpPr txBox="1"/>
          <p:nvPr/>
        </p:nvSpPr>
        <p:spPr>
          <a:xfrm>
            <a:off x="11526027" y="3791518"/>
            <a:ext cx="1292053" cy="707886"/>
          </a:xfrm>
          <a:prstGeom prst="rect">
            <a:avLst/>
          </a:prstGeom>
          <a:noFill/>
        </p:spPr>
        <p:txBody>
          <a:bodyPr wrap="square" rtlCol="0">
            <a:spAutoFit/>
          </a:bodyPr>
          <a:lstStyle/>
          <a:p>
            <a:r>
              <a:rPr lang="ja-JP" altLang="en-US" sz="800" b="1" dirty="0">
                <a:solidFill>
                  <a:schemeClr val="bg1"/>
                </a:solidFill>
                <a:latin typeface="HGP教科書体" panose="02020600000000000000" pitchFamily="18" charset="-128"/>
                <a:ea typeface="HGP教科書体" panose="02020600000000000000" pitchFamily="18" charset="-128"/>
              </a:rPr>
              <a:t>枚方の三ツ矢</a:t>
            </a:r>
            <a:r>
              <a:rPr lang="ja-JP" altLang="en-US" sz="800" b="1" dirty="0" smtClean="0">
                <a:solidFill>
                  <a:schemeClr val="bg1"/>
                </a:solidFill>
                <a:latin typeface="HGP教科書体" panose="02020600000000000000" pitchFamily="18" charset="-128"/>
                <a:ea typeface="HGP教科書体" panose="02020600000000000000" pitchFamily="18" charset="-128"/>
              </a:rPr>
              <a:t>には枚方地方で最も利用の多く親しまれた渡しがあり、郵便物も対岸の国鉄高槻駅まで運ばれていました。</a:t>
            </a:r>
            <a:endParaRPr lang="en-US" altLang="ja-JP" sz="800" b="1" dirty="0" smtClean="0">
              <a:solidFill>
                <a:schemeClr val="bg1"/>
              </a:solidFill>
              <a:latin typeface="HGP教科書体" panose="02020600000000000000" pitchFamily="18" charset="-128"/>
              <a:ea typeface="HGP教科書体" panose="02020600000000000000" pitchFamily="18" charset="-128"/>
            </a:endParaRPr>
          </a:p>
        </p:txBody>
      </p:sp>
      <p:sp>
        <p:nvSpPr>
          <p:cNvPr id="524" name="テキスト ボックス 523"/>
          <p:cNvSpPr txBox="1"/>
          <p:nvPr/>
        </p:nvSpPr>
        <p:spPr>
          <a:xfrm>
            <a:off x="10319128" y="2780780"/>
            <a:ext cx="1954728"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■淀川の渡し</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cxnSp>
        <p:nvCxnSpPr>
          <p:cNvPr id="525" name="直線コネクタ 524"/>
          <p:cNvCxnSpPr/>
          <p:nvPr/>
        </p:nvCxnSpPr>
        <p:spPr>
          <a:xfrm>
            <a:off x="10367477" y="2996804"/>
            <a:ext cx="24104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27" name="テキスト ボックス 526"/>
          <p:cNvSpPr txBox="1"/>
          <p:nvPr/>
        </p:nvSpPr>
        <p:spPr>
          <a:xfrm>
            <a:off x="10392552" y="2966803"/>
            <a:ext cx="2413865" cy="584775"/>
          </a:xfrm>
          <a:prstGeom prst="rect">
            <a:avLst/>
          </a:prstGeom>
          <a:noFill/>
        </p:spPr>
        <p:txBody>
          <a:bodyPr wrap="square" rtlCol="0">
            <a:spAutoFit/>
          </a:bodyPr>
          <a:lstStyle/>
          <a:p>
            <a:r>
              <a:rPr lang="ja-JP" altLang="en-US" sz="800" b="1" dirty="0">
                <a:solidFill>
                  <a:schemeClr val="bg1"/>
                </a:solidFill>
                <a:latin typeface="HGP教科書体" panose="02020600000000000000" pitchFamily="18" charset="-128"/>
                <a:ea typeface="HGP教科書体" panose="02020600000000000000" pitchFamily="18" charset="-128"/>
              </a:rPr>
              <a:t>自動車の普及により、淀川の各所で、橋梁が開通しましたが、それまでは、住民の主要な交通手段として両岸を結ぶ渡し船が淀川の各地で往来していました。</a:t>
            </a:r>
          </a:p>
          <a:p>
            <a:r>
              <a:rPr lang="ja-JP" altLang="en-US" sz="800" b="1" dirty="0" smtClean="0">
                <a:solidFill>
                  <a:schemeClr val="bg1"/>
                </a:solidFill>
                <a:latin typeface="HGP教科書体" panose="02020600000000000000" pitchFamily="18" charset="-128"/>
                <a:ea typeface="HGP教科書体" panose="02020600000000000000" pitchFamily="18" charset="-128"/>
              </a:rPr>
              <a:t>⇒</a:t>
            </a:r>
            <a:r>
              <a:rPr lang="ja-JP" altLang="en-US" sz="800" b="1" dirty="0">
                <a:solidFill>
                  <a:schemeClr val="bg1"/>
                </a:solidFill>
                <a:latin typeface="HGP教科書体" panose="02020600000000000000" pitchFamily="18" charset="-128"/>
                <a:ea typeface="HGP教科書体" panose="02020600000000000000" pitchFamily="18" charset="-128"/>
              </a:rPr>
              <a:t>関連番号</a:t>
            </a:r>
            <a:r>
              <a:rPr lang="ja-JP" altLang="en-US" sz="800" b="1" dirty="0" smtClean="0">
                <a:solidFill>
                  <a:schemeClr val="bg1"/>
                </a:solidFill>
                <a:latin typeface="HGP教科書体" panose="02020600000000000000" pitchFamily="18" charset="-128"/>
                <a:ea typeface="HGP教科書体" panose="02020600000000000000" pitchFamily="18" charset="-128"/>
              </a:rPr>
              <a:t>：</a:t>
            </a:r>
            <a:endParaRPr lang="ja-JP" altLang="en-US" sz="800" b="1" dirty="0">
              <a:solidFill>
                <a:schemeClr val="bg1"/>
              </a:solidFill>
              <a:latin typeface="HGP教科書体" panose="02020600000000000000" pitchFamily="18" charset="-128"/>
              <a:ea typeface="HGP教科書体" panose="02020600000000000000" pitchFamily="18" charset="-128"/>
            </a:endParaRPr>
          </a:p>
        </p:txBody>
      </p:sp>
      <p:sp>
        <p:nvSpPr>
          <p:cNvPr id="540" name="テキスト ボックス 539"/>
          <p:cNvSpPr txBox="1"/>
          <p:nvPr/>
        </p:nvSpPr>
        <p:spPr>
          <a:xfrm>
            <a:off x="10502571" y="3500860"/>
            <a:ext cx="2414652" cy="246221"/>
          </a:xfrm>
          <a:prstGeom prst="rect">
            <a:avLst/>
          </a:prstGeom>
          <a:noFill/>
        </p:spPr>
        <p:txBody>
          <a:bodyPr wrap="square" rtlCol="0">
            <a:spAutoFit/>
          </a:bodyPr>
          <a:lstStyle/>
          <a:p>
            <a:r>
              <a:rPr lang="ja-JP" altLang="en-US" sz="1000" b="1" dirty="0">
                <a:solidFill>
                  <a:schemeClr val="bg1"/>
                </a:solidFill>
                <a:latin typeface="HGP教科書体" panose="02020600000000000000" pitchFamily="18" charset="-128"/>
                <a:ea typeface="HGP教科書体" panose="02020600000000000000" pitchFamily="18" charset="-128"/>
              </a:rPr>
              <a:t>枚方</a:t>
            </a:r>
            <a:r>
              <a:rPr lang="en-US" altLang="ja-JP" sz="1000" b="1" dirty="0">
                <a:solidFill>
                  <a:schemeClr val="bg1"/>
                </a:solidFill>
                <a:latin typeface="HGP教科書体" panose="02020600000000000000" pitchFamily="18" charset="-128"/>
                <a:ea typeface="HGP教科書体" panose="02020600000000000000" pitchFamily="18" charset="-128"/>
              </a:rPr>
              <a:t>(</a:t>
            </a:r>
            <a:r>
              <a:rPr lang="ja-JP" altLang="en-US" sz="1000" b="1" dirty="0">
                <a:solidFill>
                  <a:schemeClr val="bg1"/>
                </a:solidFill>
                <a:latin typeface="HGP教科書体" panose="02020600000000000000" pitchFamily="18" charset="-128"/>
                <a:ea typeface="HGP教科書体" panose="02020600000000000000" pitchFamily="18" charset="-128"/>
              </a:rPr>
              <a:t>大塚</a:t>
            </a:r>
            <a:r>
              <a:rPr lang="en-US" altLang="ja-JP" sz="1000" b="1" dirty="0">
                <a:solidFill>
                  <a:schemeClr val="bg1"/>
                </a:solidFill>
                <a:latin typeface="HGP教科書体" panose="02020600000000000000" pitchFamily="18" charset="-128"/>
                <a:ea typeface="HGP教科書体" panose="02020600000000000000" pitchFamily="18" charset="-128"/>
              </a:rPr>
              <a:t>)</a:t>
            </a:r>
            <a:r>
              <a:rPr lang="ja-JP" altLang="en-US" sz="1000" b="1" dirty="0">
                <a:solidFill>
                  <a:schemeClr val="bg1"/>
                </a:solidFill>
                <a:latin typeface="HGP教科書体" panose="02020600000000000000" pitchFamily="18" charset="-128"/>
                <a:ea typeface="HGP教科書体" panose="02020600000000000000" pitchFamily="18" charset="-128"/>
              </a:rPr>
              <a:t>の渡し</a:t>
            </a:r>
            <a:r>
              <a:rPr lang="en-US" altLang="ja-JP" sz="800" b="1" dirty="0">
                <a:solidFill>
                  <a:schemeClr val="bg1"/>
                </a:solidFill>
                <a:latin typeface="HGP教科書体" panose="02020600000000000000" pitchFamily="18" charset="-128"/>
                <a:ea typeface="HGP教科書体" panose="02020600000000000000" pitchFamily="18" charset="-128"/>
              </a:rPr>
              <a:t>(</a:t>
            </a:r>
            <a:r>
              <a:rPr lang="ja-JP" altLang="en-US" sz="800" b="1" dirty="0">
                <a:solidFill>
                  <a:schemeClr val="bg1"/>
                </a:solidFill>
                <a:latin typeface="HGP教科書体" panose="02020600000000000000" pitchFamily="18" charset="-128"/>
                <a:ea typeface="HGP教科書体" panose="02020600000000000000" pitchFamily="18" charset="-128"/>
              </a:rPr>
              <a:t>郵便屋の渡し</a:t>
            </a:r>
            <a:r>
              <a:rPr lang="en-US" altLang="ja-JP" sz="800" b="1" dirty="0">
                <a:solidFill>
                  <a:schemeClr val="bg1"/>
                </a:solidFill>
                <a:latin typeface="HGP教科書体" panose="02020600000000000000" pitchFamily="18" charset="-128"/>
                <a:ea typeface="HGP教科書体" panose="02020600000000000000" pitchFamily="18" charset="-128"/>
              </a:rPr>
              <a:t>) (1930</a:t>
            </a:r>
            <a:r>
              <a:rPr lang="ja-JP" altLang="en-US" sz="800" b="1" dirty="0">
                <a:solidFill>
                  <a:schemeClr val="bg1"/>
                </a:solidFill>
                <a:latin typeface="HGP教科書体" panose="02020600000000000000" pitchFamily="18" charset="-128"/>
                <a:ea typeface="HGP教科書体" panose="02020600000000000000" pitchFamily="18" charset="-128"/>
              </a:rPr>
              <a:t>年廃止</a:t>
            </a:r>
            <a:r>
              <a:rPr lang="en-US" altLang="ja-JP" sz="800" b="1" dirty="0">
                <a:solidFill>
                  <a:schemeClr val="bg1"/>
                </a:solidFill>
                <a:latin typeface="HGP教科書体" panose="02020600000000000000" pitchFamily="18" charset="-128"/>
                <a:ea typeface="HGP教科書体" panose="02020600000000000000" pitchFamily="18" charset="-128"/>
              </a:rPr>
              <a:t>)</a:t>
            </a:r>
          </a:p>
        </p:txBody>
      </p:sp>
      <p:grpSp>
        <p:nvGrpSpPr>
          <p:cNvPr id="462" name="グループ化 461"/>
          <p:cNvGrpSpPr/>
          <p:nvPr/>
        </p:nvGrpSpPr>
        <p:grpSpPr>
          <a:xfrm>
            <a:off x="12366402" y="6755318"/>
            <a:ext cx="268022" cy="184666"/>
            <a:chOff x="13114357" y="4255896"/>
            <a:chExt cx="268022" cy="184666"/>
          </a:xfrm>
        </p:grpSpPr>
        <p:sp>
          <p:nvSpPr>
            <p:cNvPr id="464" name="円/楕円 558"/>
            <p:cNvSpPr/>
            <p:nvPr/>
          </p:nvSpPr>
          <p:spPr>
            <a:xfrm>
              <a:off x="13188047" y="4294159"/>
              <a:ext cx="107477" cy="107477"/>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477" name="テキスト ボックス 476"/>
            <p:cNvSpPr txBox="1"/>
            <p:nvPr/>
          </p:nvSpPr>
          <p:spPr>
            <a:xfrm>
              <a:off x="13114357" y="4255896"/>
              <a:ext cx="268022" cy="184666"/>
            </a:xfrm>
            <a:prstGeom prst="rect">
              <a:avLst/>
            </a:prstGeom>
            <a:noFill/>
          </p:spPr>
          <p:txBody>
            <a:bodyPr wrap="none" rtlCol="0">
              <a:spAutoFit/>
            </a:bodyPr>
            <a:lstStyle/>
            <a:p>
              <a:r>
                <a:rPr lang="en-US" altLang="ja-JP" sz="600" dirty="0" smtClean="0">
                  <a:solidFill>
                    <a:schemeClr val="bg1"/>
                  </a:solidFill>
                  <a:latin typeface="HGSｺﾞｼｯｸE" panose="020B0900000000000000" pitchFamily="50" charset="-128"/>
                  <a:ea typeface="HGSｺﾞｼｯｸE" panose="020B0900000000000000" pitchFamily="50" charset="-128"/>
                </a:rPr>
                <a:t>16</a:t>
              </a:r>
              <a:endParaRPr kumimoji="1" lang="ja-JP" altLang="en-US" sz="6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481" name="グループ化 480"/>
          <p:cNvGrpSpPr/>
          <p:nvPr/>
        </p:nvGrpSpPr>
        <p:grpSpPr>
          <a:xfrm>
            <a:off x="12213314" y="6756172"/>
            <a:ext cx="261610" cy="184666"/>
            <a:chOff x="13114357" y="4256750"/>
            <a:chExt cx="261610" cy="184666"/>
          </a:xfrm>
        </p:grpSpPr>
        <p:sp>
          <p:nvSpPr>
            <p:cNvPr id="482" name="円/楕円 561"/>
            <p:cNvSpPr/>
            <p:nvPr/>
          </p:nvSpPr>
          <p:spPr>
            <a:xfrm>
              <a:off x="13188047" y="4294159"/>
              <a:ext cx="107477" cy="107477"/>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483" name="テキスト ボックス 482"/>
            <p:cNvSpPr txBox="1"/>
            <p:nvPr/>
          </p:nvSpPr>
          <p:spPr>
            <a:xfrm>
              <a:off x="13114357" y="4256750"/>
              <a:ext cx="261610" cy="184666"/>
            </a:xfrm>
            <a:prstGeom prst="rect">
              <a:avLst/>
            </a:prstGeom>
            <a:noFill/>
          </p:spPr>
          <p:txBody>
            <a:bodyPr wrap="none" rtlCol="0">
              <a:spAutoFit/>
            </a:bodyPr>
            <a:lstStyle/>
            <a:p>
              <a:r>
                <a:rPr lang="ja-JP" altLang="en-US" sz="600" dirty="0">
                  <a:solidFill>
                    <a:schemeClr val="bg1"/>
                  </a:solidFill>
                  <a:latin typeface="HGSｺﾞｼｯｸE" panose="020B0900000000000000" pitchFamily="50" charset="-128"/>
                  <a:ea typeface="HGSｺﾞｼｯｸE" panose="020B0900000000000000" pitchFamily="50" charset="-128"/>
                </a:rPr>
                <a:t>５</a:t>
              </a:r>
              <a:endParaRPr kumimoji="1" lang="ja-JP" altLang="en-US" sz="6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484" name="グループ化 483"/>
          <p:cNvGrpSpPr/>
          <p:nvPr/>
        </p:nvGrpSpPr>
        <p:grpSpPr>
          <a:xfrm>
            <a:off x="12041248" y="6752385"/>
            <a:ext cx="261610" cy="184666"/>
            <a:chOff x="13114357" y="4252963"/>
            <a:chExt cx="261610" cy="184666"/>
          </a:xfrm>
        </p:grpSpPr>
        <p:sp>
          <p:nvSpPr>
            <p:cNvPr id="486" name="円/楕円 564"/>
            <p:cNvSpPr/>
            <p:nvPr/>
          </p:nvSpPr>
          <p:spPr>
            <a:xfrm>
              <a:off x="13188047" y="4294159"/>
              <a:ext cx="107477" cy="107477"/>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487" name="テキスト ボックス 486"/>
            <p:cNvSpPr txBox="1"/>
            <p:nvPr/>
          </p:nvSpPr>
          <p:spPr>
            <a:xfrm>
              <a:off x="13114357" y="4252963"/>
              <a:ext cx="261610" cy="184666"/>
            </a:xfrm>
            <a:prstGeom prst="rect">
              <a:avLst/>
            </a:prstGeom>
            <a:noFill/>
          </p:spPr>
          <p:txBody>
            <a:bodyPr wrap="none" rtlCol="0">
              <a:spAutoFit/>
            </a:bodyPr>
            <a:lstStyle/>
            <a:p>
              <a:r>
                <a:rPr lang="ja-JP" altLang="en-US" sz="600" dirty="0">
                  <a:solidFill>
                    <a:schemeClr val="bg1"/>
                  </a:solidFill>
                  <a:latin typeface="HGSｺﾞｼｯｸE" panose="020B0900000000000000" pitchFamily="50" charset="-128"/>
                  <a:ea typeface="HGSｺﾞｼｯｸE" panose="020B0900000000000000" pitchFamily="50" charset="-128"/>
                </a:rPr>
                <a:t>３</a:t>
              </a:r>
              <a:endParaRPr kumimoji="1" lang="ja-JP" altLang="en-US" sz="6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515" name="グループ化 514"/>
          <p:cNvGrpSpPr/>
          <p:nvPr/>
        </p:nvGrpSpPr>
        <p:grpSpPr>
          <a:xfrm>
            <a:off x="12530428" y="6754464"/>
            <a:ext cx="268022" cy="184666"/>
            <a:chOff x="13114357" y="4255042"/>
            <a:chExt cx="268022" cy="184666"/>
          </a:xfrm>
        </p:grpSpPr>
        <p:sp>
          <p:nvSpPr>
            <p:cNvPr id="517" name="円/楕円 558"/>
            <p:cNvSpPr/>
            <p:nvPr/>
          </p:nvSpPr>
          <p:spPr>
            <a:xfrm>
              <a:off x="13188047" y="4294159"/>
              <a:ext cx="107477" cy="107477"/>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518" name="テキスト ボックス 517"/>
            <p:cNvSpPr txBox="1"/>
            <p:nvPr/>
          </p:nvSpPr>
          <p:spPr>
            <a:xfrm>
              <a:off x="13114357" y="4255042"/>
              <a:ext cx="268022" cy="184666"/>
            </a:xfrm>
            <a:prstGeom prst="rect">
              <a:avLst/>
            </a:prstGeom>
            <a:noFill/>
          </p:spPr>
          <p:txBody>
            <a:bodyPr wrap="none" rtlCol="0">
              <a:spAutoFit/>
            </a:bodyPr>
            <a:lstStyle/>
            <a:p>
              <a:r>
                <a:rPr lang="en-US" altLang="ja-JP" sz="600" dirty="0" smtClean="0">
                  <a:solidFill>
                    <a:schemeClr val="bg1"/>
                  </a:solidFill>
                  <a:latin typeface="HGSｺﾞｼｯｸE" panose="020B0900000000000000" pitchFamily="50" charset="-128"/>
                  <a:ea typeface="HGSｺﾞｼｯｸE" panose="020B0900000000000000" pitchFamily="50" charset="-128"/>
                </a:rPr>
                <a:t>19</a:t>
              </a:r>
              <a:endParaRPr kumimoji="1" lang="ja-JP" altLang="en-US" sz="600" dirty="0">
                <a:solidFill>
                  <a:schemeClr val="bg1"/>
                </a:solidFill>
                <a:latin typeface="HGSｺﾞｼｯｸE" panose="020B0900000000000000" pitchFamily="50" charset="-128"/>
                <a:ea typeface="HGSｺﾞｼｯｸE" panose="020B0900000000000000" pitchFamily="50" charset="-128"/>
              </a:endParaRPr>
            </a:p>
          </p:txBody>
        </p:sp>
      </p:grpSp>
      <p:sp>
        <p:nvSpPr>
          <p:cNvPr id="519" name="テキスト ボックス 518"/>
          <p:cNvSpPr txBox="1"/>
          <p:nvPr/>
        </p:nvSpPr>
        <p:spPr>
          <a:xfrm>
            <a:off x="10341920" y="6979598"/>
            <a:ext cx="2508896" cy="353943"/>
          </a:xfrm>
          <a:prstGeom prst="rect">
            <a:avLst/>
          </a:prstGeom>
          <a:noFill/>
        </p:spPr>
        <p:txBody>
          <a:bodyPr wrap="square" rtlCol="0">
            <a:spAutoFit/>
          </a:bodyPr>
          <a:lstStyle/>
          <a:p>
            <a:endParaRPr lang="en-US" altLang="ja-JP" sz="200" b="1" dirty="0" smtClean="0">
              <a:solidFill>
                <a:schemeClr val="bg1"/>
              </a:solidFill>
              <a:latin typeface="HGP教科書体" panose="02020600000000000000" pitchFamily="18" charset="-128"/>
              <a:ea typeface="HGP教科書体" panose="02020600000000000000" pitchFamily="18" charset="-128"/>
            </a:endParaRPr>
          </a:p>
          <a:p>
            <a:r>
              <a:rPr lang="en-US" altLang="ja-JP" sz="750" b="1" dirty="0" smtClean="0">
                <a:solidFill>
                  <a:schemeClr val="bg1"/>
                </a:solidFill>
                <a:latin typeface="HGP教科書体" panose="02020600000000000000" pitchFamily="18" charset="-128"/>
                <a:ea typeface="HGP教科書体" panose="02020600000000000000" pitchFamily="18" charset="-128"/>
              </a:rPr>
              <a:t>2017</a:t>
            </a:r>
            <a:r>
              <a:rPr lang="ja-JP" altLang="en-US" sz="750" b="1" dirty="0" smtClean="0">
                <a:solidFill>
                  <a:schemeClr val="bg1"/>
                </a:solidFill>
                <a:latin typeface="HGP教科書体" panose="02020600000000000000" pitchFamily="18" charset="-128"/>
                <a:ea typeface="HGP教科書体" panose="02020600000000000000" pitchFamily="18" charset="-128"/>
              </a:rPr>
              <a:t>年</a:t>
            </a:r>
            <a:r>
              <a:rPr lang="en-US" altLang="ja-JP" sz="750" b="1" dirty="0" smtClean="0">
                <a:solidFill>
                  <a:schemeClr val="bg1"/>
                </a:solidFill>
                <a:latin typeface="HGP教科書体" panose="02020600000000000000" pitchFamily="18" charset="-128"/>
                <a:ea typeface="HGP教科書体" panose="02020600000000000000" pitchFamily="18" charset="-128"/>
              </a:rPr>
              <a:t>9</a:t>
            </a:r>
            <a:r>
              <a:rPr lang="ja-JP" altLang="en-US" sz="750" b="1" dirty="0" smtClean="0">
                <a:solidFill>
                  <a:schemeClr val="bg1"/>
                </a:solidFill>
                <a:latin typeface="HGP教科書体" panose="02020600000000000000" pitchFamily="18" charset="-128"/>
                <a:ea typeface="HGP教科書体" panose="02020600000000000000" pitchFamily="18" charset="-128"/>
              </a:rPr>
              <a:t>月からは、船着場を活用し、舟運の定期運航</a:t>
            </a:r>
            <a:r>
              <a:rPr lang="en-US" altLang="ja-JP" sz="750" b="1" dirty="0" smtClean="0">
                <a:solidFill>
                  <a:schemeClr val="bg1"/>
                </a:solidFill>
                <a:latin typeface="HGP教科書体" panose="02020600000000000000" pitchFamily="18" charset="-128"/>
                <a:ea typeface="HGP教科書体" panose="02020600000000000000" pitchFamily="18" charset="-128"/>
              </a:rPr>
              <a:t>(</a:t>
            </a:r>
            <a:r>
              <a:rPr lang="ja-JP" altLang="en-US" sz="750" b="1" dirty="0" smtClean="0">
                <a:solidFill>
                  <a:schemeClr val="bg1"/>
                </a:solidFill>
                <a:latin typeface="HGP教科書体" panose="02020600000000000000" pitchFamily="18" charset="-128"/>
                <a:ea typeface="HGP教科書体" panose="02020600000000000000" pitchFamily="18" charset="-128"/>
              </a:rPr>
              <a:t>八軒家浜～枚方</a:t>
            </a:r>
            <a:r>
              <a:rPr lang="en-US" altLang="ja-JP" sz="750" b="1" dirty="0" smtClean="0">
                <a:solidFill>
                  <a:schemeClr val="bg1"/>
                </a:solidFill>
                <a:latin typeface="HGP教科書体" panose="02020600000000000000" pitchFamily="18" charset="-128"/>
                <a:ea typeface="HGP教科書体" panose="02020600000000000000" pitchFamily="18" charset="-128"/>
              </a:rPr>
              <a:t>)</a:t>
            </a:r>
            <a:r>
              <a:rPr lang="ja-JP" altLang="en-US" sz="750" b="1" dirty="0" smtClean="0">
                <a:solidFill>
                  <a:schemeClr val="bg1"/>
                </a:solidFill>
                <a:latin typeface="HGP教科書体" panose="02020600000000000000" pitchFamily="18" charset="-128"/>
                <a:ea typeface="HGP教科書体" panose="02020600000000000000" pitchFamily="18" charset="-128"/>
              </a:rPr>
              <a:t>も行なわれています。</a:t>
            </a:r>
            <a:endParaRPr lang="ja-JP" altLang="ja-JP" sz="750" b="1" dirty="0">
              <a:solidFill>
                <a:schemeClr val="bg1"/>
              </a:solidFill>
              <a:latin typeface="HGP教科書体" panose="02020600000000000000" pitchFamily="18" charset="-128"/>
              <a:ea typeface="HGP教科書体" panose="02020600000000000000" pitchFamily="18" charset="-128"/>
            </a:endParaRPr>
          </a:p>
        </p:txBody>
      </p:sp>
      <p:grpSp>
        <p:nvGrpSpPr>
          <p:cNvPr id="546" name="グループ化 545"/>
          <p:cNvGrpSpPr/>
          <p:nvPr/>
        </p:nvGrpSpPr>
        <p:grpSpPr>
          <a:xfrm>
            <a:off x="12213314" y="6895976"/>
            <a:ext cx="268022" cy="184666"/>
            <a:chOff x="13114357" y="4258442"/>
            <a:chExt cx="268022" cy="184666"/>
          </a:xfrm>
        </p:grpSpPr>
        <p:sp>
          <p:nvSpPr>
            <p:cNvPr id="547" name="円/楕円 561"/>
            <p:cNvSpPr/>
            <p:nvPr/>
          </p:nvSpPr>
          <p:spPr>
            <a:xfrm>
              <a:off x="13188047" y="4294159"/>
              <a:ext cx="107477" cy="107477"/>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548" name="テキスト ボックス 547"/>
            <p:cNvSpPr txBox="1"/>
            <p:nvPr/>
          </p:nvSpPr>
          <p:spPr>
            <a:xfrm>
              <a:off x="13114357" y="4258442"/>
              <a:ext cx="268022" cy="184666"/>
            </a:xfrm>
            <a:prstGeom prst="rect">
              <a:avLst/>
            </a:prstGeom>
            <a:noFill/>
          </p:spPr>
          <p:txBody>
            <a:bodyPr wrap="none" rtlCol="0">
              <a:spAutoFit/>
            </a:bodyPr>
            <a:lstStyle/>
            <a:p>
              <a:r>
                <a:rPr lang="en-US" altLang="ja-JP" sz="600" dirty="0" smtClean="0">
                  <a:solidFill>
                    <a:schemeClr val="bg1"/>
                  </a:solidFill>
                  <a:latin typeface="HGSｺﾞｼｯｸE" panose="020B0900000000000000" pitchFamily="50" charset="-128"/>
                  <a:ea typeface="HGSｺﾞｼｯｸE" panose="020B0900000000000000" pitchFamily="50" charset="-128"/>
                </a:rPr>
                <a:t>34</a:t>
              </a:r>
              <a:endParaRPr kumimoji="1" lang="ja-JP" altLang="en-US" sz="6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549" name="グループ化 548"/>
          <p:cNvGrpSpPr/>
          <p:nvPr/>
        </p:nvGrpSpPr>
        <p:grpSpPr>
          <a:xfrm>
            <a:off x="12041248" y="6892492"/>
            <a:ext cx="268022" cy="184666"/>
            <a:chOff x="13114357" y="4254958"/>
            <a:chExt cx="268022" cy="184666"/>
          </a:xfrm>
        </p:grpSpPr>
        <p:sp>
          <p:nvSpPr>
            <p:cNvPr id="550" name="円/楕円 564"/>
            <p:cNvSpPr/>
            <p:nvPr/>
          </p:nvSpPr>
          <p:spPr>
            <a:xfrm>
              <a:off x="13188047" y="4294159"/>
              <a:ext cx="107477" cy="107477"/>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558" name="テキスト ボックス 557"/>
            <p:cNvSpPr txBox="1"/>
            <p:nvPr/>
          </p:nvSpPr>
          <p:spPr>
            <a:xfrm>
              <a:off x="13114357" y="4254958"/>
              <a:ext cx="268022" cy="184666"/>
            </a:xfrm>
            <a:prstGeom prst="rect">
              <a:avLst/>
            </a:prstGeom>
            <a:noFill/>
          </p:spPr>
          <p:txBody>
            <a:bodyPr wrap="none" rtlCol="0">
              <a:spAutoFit/>
            </a:bodyPr>
            <a:lstStyle/>
            <a:p>
              <a:r>
                <a:rPr lang="en-US" altLang="ja-JP" sz="600" dirty="0" smtClean="0">
                  <a:solidFill>
                    <a:schemeClr val="bg1"/>
                  </a:solidFill>
                  <a:latin typeface="HGSｺﾞｼｯｸE" panose="020B0900000000000000" pitchFamily="50" charset="-128"/>
                  <a:ea typeface="HGSｺﾞｼｯｸE" panose="020B0900000000000000" pitchFamily="50" charset="-128"/>
                </a:rPr>
                <a:t>28</a:t>
              </a:r>
              <a:endParaRPr kumimoji="1" lang="ja-JP" altLang="en-US" sz="600" dirty="0">
                <a:solidFill>
                  <a:schemeClr val="bg1"/>
                </a:solidFill>
                <a:latin typeface="HGSｺﾞｼｯｸE" panose="020B0900000000000000" pitchFamily="50" charset="-128"/>
                <a:ea typeface="HGSｺﾞｼｯｸE" panose="020B0900000000000000" pitchFamily="50" charset="-128"/>
              </a:endParaRPr>
            </a:p>
          </p:txBody>
        </p:sp>
      </p:grpSp>
      <p:pic>
        <p:nvPicPr>
          <p:cNvPr id="38" name="図 37"/>
          <p:cNvPicPr>
            <a:picLocks noChangeAspect="1"/>
          </p:cNvPicPr>
          <p:nvPr/>
        </p:nvPicPr>
        <p:blipFill rotWithShape="1">
          <a:blip r:embed="rId10" cstate="print">
            <a:extLst>
              <a:ext uri="{28A0092B-C50C-407E-A947-70E740481C1C}">
                <a14:useLocalDpi xmlns:a14="http://schemas.microsoft.com/office/drawing/2010/main" val="0"/>
              </a:ext>
            </a:extLst>
          </a:blip>
          <a:srcRect l="26686" t="8844" r="40712" b="58554"/>
          <a:stretch/>
        </p:blipFill>
        <p:spPr>
          <a:xfrm>
            <a:off x="11606270" y="7931085"/>
            <a:ext cx="1129185" cy="846888"/>
          </a:xfrm>
          <a:prstGeom prst="rect">
            <a:avLst/>
          </a:prstGeom>
        </p:spPr>
      </p:pic>
      <p:cxnSp>
        <p:nvCxnSpPr>
          <p:cNvPr id="637" name="直線コネクタ 636"/>
          <p:cNvCxnSpPr/>
          <p:nvPr/>
        </p:nvCxnSpPr>
        <p:spPr>
          <a:xfrm>
            <a:off x="10336352" y="7862143"/>
            <a:ext cx="24699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39" name="テキスト ボックス 638"/>
          <p:cNvSpPr txBox="1"/>
          <p:nvPr/>
        </p:nvSpPr>
        <p:spPr>
          <a:xfrm>
            <a:off x="10337684" y="8778851"/>
            <a:ext cx="2439349" cy="461665"/>
          </a:xfrm>
          <a:prstGeom prst="rect">
            <a:avLst/>
          </a:prstGeom>
          <a:noFill/>
        </p:spPr>
        <p:txBody>
          <a:bodyPr wrap="square" rtlCol="0">
            <a:spAutoFit/>
          </a:bodyPr>
          <a:lstStyle/>
          <a:p>
            <a:r>
              <a:rPr lang="ja-JP" altLang="en-US" sz="800" b="1" dirty="0">
                <a:solidFill>
                  <a:schemeClr val="bg1"/>
                </a:solidFill>
                <a:latin typeface="HGP教科書体" panose="02020600000000000000" pitchFamily="18" charset="-128"/>
                <a:ea typeface="HGP教科書体" panose="02020600000000000000" pitchFamily="18" charset="-128"/>
              </a:rPr>
              <a:t>大観覧車は、最頂部約</a:t>
            </a:r>
            <a:r>
              <a:rPr lang="en-US" altLang="ja-JP" sz="800" b="1" dirty="0">
                <a:solidFill>
                  <a:schemeClr val="bg1"/>
                </a:solidFill>
                <a:latin typeface="HGP教科書体" panose="02020600000000000000" pitchFamily="18" charset="-128"/>
                <a:ea typeface="HGP教科書体" panose="02020600000000000000" pitchFamily="18" charset="-128"/>
              </a:rPr>
              <a:t>80m</a:t>
            </a:r>
            <a:r>
              <a:rPr lang="ja-JP" altLang="en-US" sz="800" b="1" dirty="0">
                <a:solidFill>
                  <a:schemeClr val="bg1"/>
                </a:solidFill>
                <a:latin typeface="HGP教科書体" panose="02020600000000000000" pitchFamily="18" charset="-128"/>
                <a:ea typeface="HGP教科書体" panose="02020600000000000000" pitchFamily="18" charset="-128"/>
              </a:rPr>
              <a:t>で</a:t>
            </a:r>
            <a:r>
              <a:rPr lang="ja-JP" altLang="en-US" sz="800" b="1" dirty="0" smtClean="0">
                <a:solidFill>
                  <a:schemeClr val="bg1"/>
                </a:solidFill>
                <a:latin typeface="HGP教科書体" panose="02020600000000000000" pitchFamily="18" charset="-128"/>
                <a:ea typeface="HGP教科書体" panose="02020600000000000000" pitchFamily="18" charset="-128"/>
              </a:rPr>
              <a:t>、ランドマーク</a:t>
            </a:r>
            <a:r>
              <a:rPr lang="ja-JP" altLang="en-US" sz="800" b="1" dirty="0">
                <a:solidFill>
                  <a:schemeClr val="bg1"/>
                </a:solidFill>
                <a:latin typeface="HGP教科書体" panose="02020600000000000000" pitchFamily="18" charset="-128"/>
                <a:ea typeface="HGP教科書体" panose="02020600000000000000" pitchFamily="18" charset="-128"/>
              </a:rPr>
              <a:t>として親しまれています</a:t>
            </a:r>
            <a:r>
              <a:rPr lang="ja-JP" altLang="en-US" sz="800" b="1" dirty="0" smtClean="0">
                <a:solidFill>
                  <a:schemeClr val="bg1"/>
                </a:solidFill>
                <a:latin typeface="HGP教科書体" panose="02020600000000000000" pitchFamily="18" charset="-128"/>
                <a:ea typeface="HGP教科書体" panose="02020600000000000000" pitchFamily="18" charset="-128"/>
              </a:rPr>
              <a:t>。観覧車からは、雄大な淀川の景観を楽しむことができます。また、舟運等の水上交通からも望めます。</a:t>
            </a:r>
            <a:endParaRPr lang="en-US" altLang="ja-JP" sz="800" b="1" dirty="0">
              <a:solidFill>
                <a:schemeClr val="bg1"/>
              </a:solidFill>
              <a:latin typeface="HGP教科書体" panose="02020600000000000000" pitchFamily="18" charset="-128"/>
              <a:ea typeface="HGP教科書体" panose="02020600000000000000" pitchFamily="18" charset="-128"/>
            </a:endParaRPr>
          </a:p>
        </p:txBody>
      </p:sp>
      <p:sp>
        <p:nvSpPr>
          <p:cNvPr id="526" name="テキスト ボックス 525"/>
          <p:cNvSpPr txBox="1"/>
          <p:nvPr/>
        </p:nvSpPr>
        <p:spPr>
          <a:xfrm rot="17944143">
            <a:off x="3249431" y="8985719"/>
            <a:ext cx="441146" cy="169277"/>
          </a:xfrm>
          <a:prstGeom prst="rect">
            <a:avLst/>
          </a:prstGeom>
          <a:noFill/>
        </p:spPr>
        <p:txBody>
          <a:bodyPr wrap="none" rtlCol="0">
            <a:spAutoFit/>
          </a:bodyPr>
          <a:lstStyle/>
          <a:p>
            <a:r>
              <a:rPr lang="ja-JP" altLang="en-US" sz="500" dirty="0" smtClean="0">
                <a:latin typeface="ＭＳ Ｐゴシック" panose="020B0600070205080204" pitchFamily="50" charset="-128"/>
                <a:ea typeface="ＭＳ Ｐゴシック" panose="020B0600070205080204" pitchFamily="50" charset="-128"/>
              </a:rPr>
              <a:t>京阪本線</a:t>
            </a:r>
            <a:endParaRPr kumimoji="1" lang="ja-JP" altLang="en-US" sz="500" dirty="0">
              <a:latin typeface="ＭＳ Ｐゴシック" panose="020B0600070205080204" pitchFamily="50" charset="-128"/>
              <a:ea typeface="ＭＳ Ｐゴシック" panose="020B0600070205080204" pitchFamily="50" charset="-128"/>
            </a:endParaRPr>
          </a:p>
        </p:txBody>
      </p:sp>
      <p:pic>
        <p:nvPicPr>
          <p:cNvPr id="5" name="図 4"/>
          <p:cNvPicPr>
            <a:picLocks noChangeAspect="1"/>
          </p:cNvPicPr>
          <p:nvPr/>
        </p:nvPicPr>
        <p:blipFill rotWithShape="1">
          <a:blip r:embed="rId11" cstate="print">
            <a:extLst>
              <a:ext uri="{28A0092B-C50C-407E-A947-70E740481C1C}">
                <a14:useLocalDpi xmlns:a14="http://schemas.microsoft.com/office/drawing/2010/main" val="0"/>
              </a:ext>
            </a:extLst>
          </a:blip>
          <a:srcRect r="7621"/>
          <a:stretch/>
        </p:blipFill>
        <p:spPr>
          <a:xfrm>
            <a:off x="10398176" y="7929503"/>
            <a:ext cx="1181092" cy="852358"/>
          </a:xfrm>
          <a:prstGeom prst="rect">
            <a:avLst/>
          </a:prstGeom>
        </p:spPr>
      </p:pic>
      <p:sp>
        <p:nvSpPr>
          <p:cNvPr id="528" name="テキスト ボックス 527"/>
          <p:cNvSpPr txBox="1"/>
          <p:nvPr/>
        </p:nvSpPr>
        <p:spPr>
          <a:xfrm>
            <a:off x="6933907" y="20772"/>
            <a:ext cx="453970" cy="253916"/>
          </a:xfrm>
          <a:prstGeom prst="rect">
            <a:avLst/>
          </a:prstGeom>
          <a:noFill/>
        </p:spPr>
        <p:txBody>
          <a:bodyPr wrap="none" rtlCol="0">
            <a:spAutoFit/>
          </a:bodyPr>
          <a:lstStyle/>
          <a:p>
            <a:r>
              <a:rPr kumimoji="1" lang="ja-JP" altLang="en-US" sz="1050" dirty="0" smtClean="0">
                <a:latin typeface="HGｺﾞｼｯｸE" panose="020B0909000000000000" pitchFamily="49" charset="-128"/>
                <a:ea typeface="HGｺﾞｼｯｸE" panose="020B0909000000000000" pitchFamily="49" charset="-128"/>
              </a:rPr>
              <a:t>凡例</a:t>
            </a:r>
            <a:endParaRPr kumimoji="1" lang="ja-JP" altLang="en-US" sz="1050" dirty="0">
              <a:latin typeface="HGｺﾞｼｯｸE" panose="020B0909000000000000" pitchFamily="49" charset="-128"/>
              <a:ea typeface="HGｺﾞｼｯｸE" panose="020B0909000000000000" pitchFamily="49" charset="-128"/>
            </a:endParaRPr>
          </a:p>
        </p:txBody>
      </p:sp>
      <p:sp>
        <p:nvSpPr>
          <p:cNvPr id="529" name="テキスト ボックス 528"/>
          <p:cNvSpPr txBox="1"/>
          <p:nvPr/>
        </p:nvSpPr>
        <p:spPr>
          <a:xfrm>
            <a:off x="8863577" y="17024"/>
            <a:ext cx="1261884" cy="253916"/>
          </a:xfrm>
          <a:prstGeom prst="rect">
            <a:avLst/>
          </a:prstGeom>
          <a:noFill/>
        </p:spPr>
        <p:txBody>
          <a:bodyPr wrap="none" rtlCol="0">
            <a:spAutoFit/>
          </a:bodyPr>
          <a:lstStyle/>
          <a:p>
            <a:r>
              <a:rPr kumimoji="1" lang="ja-JP" altLang="en-US" sz="1050" dirty="0" smtClean="0">
                <a:latin typeface="HGｺﾞｼｯｸE" panose="020B0909000000000000" pitchFamily="49" charset="-128"/>
                <a:ea typeface="HGｺﾞｼｯｸE" panose="020B0909000000000000" pitchFamily="49" charset="-128"/>
              </a:rPr>
              <a:t>：都市・インフラ</a:t>
            </a:r>
            <a:endParaRPr kumimoji="1" lang="ja-JP" altLang="en-US" sz="1050" dirty="0">
              <a:latin typeface="HGｺﾞｼｯｸE" panose="020B0909000000000000" pitchFamily="49" charset="-128"/>
              <a:ea typeface="HGｺﾞｼｯｸE" panose="020B0909000000000000" pitchFamily="49" charset="-128"/>
            </a:endParaRPr>
          </a:p>
        </p:txBody>
      </p:sp>
      <p:sp>
        <p:nvSpPr>
          <p:cNvPr id="530" name="テキスト ボックス 529"/>
          <p:cNvSpPr txBox="1"/>
          <p:nvPr/>
        </p:nvSpPr>
        <p:spPr>
          <a:xfrm>
            <a:off x="7639451" y="17024"/>
            <a:ext cx="992579" cy="253916"/>
          </a:xfrm>
          <a:prstGeom prst="rect">
            <a:avLst/>
          </a:prstGeom>
          <a:noFill/>
        </p:spPr>
        <p:txBody>
          <a:bodyPr wrap="none" rtlCol="0">
            <a:spAutoFit/>
          </a:bodyPr>
          <a:lstStyle/>
          <a:p>
            <a:r>
              <a:rPr kumimoji="1" lang="ja-JP" altLang="en-US" sz="1050" dirty="0" smtClean="0">
                <a:latin typeface="HGｺﾞｼｯｸE" panose="020B0909000000000000" pitchFamily="49" charset="-128"/>
                <a:ea typeface="HGｺﾞｼｯｸE" panose="020B0909000000000000" pitchFamily="49" charset="-128"/>
              </a:rPr>
              <a:t>：自然・生物</a:t>
            </a:r>
            <a:endParaRPr kumimoji="1" lang="ja-JP" altLang="en-US" sz="1050" dirty="0">
              <a:latin typeface="HGｺﾞｼｯｸE" panose="020B0909000000000000" pitchFamily="49" charset="-128"/>
              <a:ea typeface="HGｺﾞｼｯｸE" panose="020B0909000000000000" pitchFamily="49" charset="-128"/>
            </a:endParaRPr>
          </a:p>
        </p:txBody>
      </p:sp>
      <p:sp>
        <p:nvSpPr>
          <p:cNvPr id="531" name="テキスト ボックス 530"/>
          <p:cNvSpPr txBox="1"/>
          <p:nvPr/>
        </p:nvSpPr>
        <p:spPr>
          <a:xfrm>
            <a:off x="10315666" y="17024"/>
            <a:ext cx="992579" cy="253916"/>
          </a:xfrm>
          <a:prstGeom prst="rect">
            <a:avLst/>
          </a:prstGeom>
          <a:noFill/>
        </p:spPr>
        <p:txBody>
          <a:bodyPr wrap="none" rtlCol="0">
            <a:spAutoFit/>
          </a:bodyPr>
          <a:lstStyle/>
          <a:p>
            <a:r>
              <a:rPr kumimoji="1" lang="ja-JP" altLang="en-US" sz="1050" dirty="0" smtClean="0">
                <a:latin typeface="HGｺﾞｼｯｸE" panose="020B0909000000000000" pitchFamily="49" charset="-128"/>
                <a:ea typeface="HGｺﾞｼｯｸE" panose="020B0909000000000000" pitchFamily="49" charset="-128"/>
              </a:rPr>
              <a:t>：歴史・文化</a:t>
            </a:r>
            <a:endParaRPr kumimoji="1" lang="ja-JP" altLang="en-US" sz="1050" dirty="0">
              <a:latin typeface="HGｺﾞｼｯｸE" panose="020B0909000000000000" pitchFamily="49" charset="-128"/>
              <a:ea typeface="HGｺﾞｼｯｸE" panose="020B0909000000000000" pitchFamily="49" charset="-128"/>
            </a:endParaRPr>
          </a:p>
        </p:txBody>
      </p:sp>
      <p:sp>
        <p:nvSpPr>
          <p:cNvPr id="532" name="テキスト ボックス 531"/>
          <p:cNvSpPr txBox="1"/>
          <p:nvPr/>
        </p:nvSpPr>
        <p:spPr>
          <a:xfrm>
            <a:off x="11594945" y="17024"/>
            <a:ext cx="1261884" cy="253916"/>
          </a:xfrm>
          <a:prstGeom prst="rect">
            <a:avLst/>
          </a:prstGeom>
          <a:noFill/>
        </p:spPr>
        <p:txBody>
          <a:bodyPr wrap="none" rtlCol="0">
            <a:spAutoFit/>
          </a:bodyPr>
          <a:lstStyle/>
          <a:p>
            <a:r>
              <a:rPr kumimoji="1" lang="ja-JP" altLang="en-US" sz="1050" dirty="0" smtClean="0">
                <a:latin typeface="HGｺﾞｼｯｸE" panose="020B0909000000000000" pitchFamily="49" charset="-128"/>
                <a:ea typeface="HGｺﾞｼｯｸE" panose="020B0909000000000000" pitchFamily="49" charset="-128"/>
              </a:rPr>
              <a:t>：活動・にぎわい</a:t>
            </a:r>
            <a:endParaRPr kumimoji="1" lang="ja-JP" altLang="en-US" sz="1050" dirty="0">
              <a:latin typeface="HGｺﾞｼｯｸE" panose="020B0909000000000000" pitchFamily="49" charset="-128"/>
              <a:ea typeface="HGｺﾞｼｯｸE" panose="020B0909000000000000" pitchFamily="49" charset="-128"/>
            </a:endParaRPr>
          </a:p>
        </p:txBody>
      </p:sp>
      <p:sp>
        <p:nvSpPr>
          <p:cNvPr id="533" name="五角形 532"/>
          <p:cNvSpPr/>
          <p:nvPr/>
        </p:nvSpPr>
        <p:spPr>
          <a:xfrm>
            <a:off x="10188388" y="32981"/>
            <a:ext cx="206494" cy="196661"/>
          </a:xfrm>
          <a:prstGeom prst="pentagon">
            <a:avLst/>
          </a:prstGeom>
          <a:solidFill>
            <a:srgbClr val="7030A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latin typeface="HGSｺﾞｼｯｸE" panose="020B0900000000000000" pitchFamily="50" charset="-128"/>
                <a:ea typeface="HGSｺﾞｼｯｸE" panose="020B0900000000000000" pitchFamily="50" charset="-128"/>
              </a:rPr>
              <a:t>０</a:t>
            </a:r>
            <a:endParaRPr kumimoji="1" lang="ja-JP" altLang="en-US" sz="800" dirty="0">
              <a:latin typeface="HGSｺﾞｼｯｸE" panose="020B0900000000000000" pitchFamily="50" charset="-128"/>
              <a:ea typeface="HGSｺﾞｼｯｸE" panose="020B0900000000000000" pitchFamily="50" charset="-128"/>
            </a:endParaRPr>
          </a:p>
        </p:txBody>
      </p:sp>
      <p:sp>
        <p:nvSpPr>
          <p:cNvPr id="534" name="台形 533"/>
          <p:cNvSpPr/>
          <p:nvPr/>
        </p:nvSpPr>
        <p:spPr>
          <a:xfrm>
            <a:off x="7534101" y="44220"/>
            <a:ext cx="192831" cy="185094"/>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latin typeface="HGSｺﾞｼｯｸE" panose="020B0900000000000000" pitchFamily="50" charset="-128"/>
                <a:ea typeface="HGSｺﾞｼｯｸE" panose="020B0900000000000000" pitchFamily="50" charset="-128"/>
              </a:rPr>
              <a:t>０</a:t>
            </a:r>
            <a:endParaRPr kumimoji="1" lang="ja-JP" altLang="en-US" sz="800" dirty="0">
              <a:latin typeface="HGSｺﾞｼｯｸE" panose="020B0900000000000000" pitchFamily="50" charset="-128"/>
              <a:ea typeface="HGSｺﾞｼｯｸE" panose="020B0900000000000000" pitchFamily="50" charset="-128"/>
            </a:endParaRPr>
          </a:p>
        </p:txBody>
      </p:sp>
      <p:sp>
        <p:nvSpPr>
          <p:cNvPr id="535" name="円/楕円 69"/>
          <p:cNvSpPr/>
          <p:nvPr/>
        </p:nvSpPr>
        <p:spPr>
          <a:xfrm>
            <a:off x="8742192" y="43078"/>
            <a:ext cx="192831" cy="192831"/>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bg1"/>
                </a:solidFill>
                <a:latin typeface="HGSｺﾞｼｯｸE" panose="020B0900000000000000" pitchFamily="50" charset="-128"/>
                <a:ea typeface="HGSｺﾞｼｯｸE" panose="020B0900000000000000" pitchFamily="50" charset="-128"/>
              </a:rPr>
              <a:t>０</a:t>
            </a: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536" name="フローチャート: 代替処理 535"/>
          <p:cNvSpPr/>
          <p:nvPr/>
        </p:nvSpPr>
        <p:spPr>
          <a:xfrm>
            <a:off x="11487388" y="42852"/>
            <a:ext cx="189940" cy="192831"/>
          </a:xfrm>
          <a:prstGeom prst="flowChartAlternateProcess">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latin typeface="HGSｺﾞｼｯｸE" panose="020B0900000000000000" pitchFamily="50" charset="-128"/>
                <a:ea typeface="HGSｺﾞｼｯｸE" panose="020B0900000000000000" pitchFamily="50" charset="-128"/>
              </a:rPr>
              <a:t>０</a:t>
            </a:r>
            <a:endParaRPr kumimoji="1" lang="ja-JP" altLang="en-US" sz="800" dirty="0">
              <a:latin typeface="HGSｺﾞｼｯｸE" panose="020B0900000000000000" pitchFamily="50" charset="-128"/>
              <a:ea typeface="HGSｺﾞｼｯｸE" panose="020B0900000000000000" pitchFamily="50" charset="-128"/>
            </a:endParaRPr>
          </a:p>
        </p:txBody>
      </p:sp>
      <p:grpSp>
        <p:nvGrpSpPr>
          <p:cNvPr id="664" name="グループ化 663"/>
          <p:cNvGrpSpPr/>
          <p:nvPr/>
        </p:nvGrpSpPr>
        <p:grpSpPr>
          <a:xfrm>
            <a:off x="10318162" y="3515709"/>
            <a:ext cx="296876" cy="223539"/>
            <a:chOff x="2602033" y="4737"/>
            <a:chExt cx="296876" cy="223539"/>
          </a:xfrm>
        </p:grpSpPr>
        <p:sp>
          <p:nvSpPr>
            <p:cNvPr id="665" name="五角形 664"/>
            <p:cNvSpPr/>
            <p:nvPr/>
          </p:nvSpPr>
          <p:spPr>
            <a:xfrm>
              <a:off x="2643754" y="4737"/>
              <a:ext cx="206494" cy="196661"/>
            </a:xfrm>
            <a:prstGeom prst="pentagon">
              <a:avLst/>
            </a:prstGeom>
            <a:solidFill>
              <a:srgbClr val="7030A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HGSｺﾞｼｯｸE" panose="020B0900000000000000" pitchFamily="50" charset="-128"/>
                <a:ea typeface="HGSｺﾞｼｯｸE" panose="020B0900000000000000" pitchFamily="50" charset="-128"/>
              </a:endParaRPr>
            </a:p>
          </p:txBody>
        </p:sp>
        <p:sp>
          <p:nvSpPr>
            <p:cNvPr id="666" name="テキスト ボックス 665"/>
            <p:cNvSpPr txBox="1"/>
            <p:nvPr/>
          </p:nvSpPr>
          <p:spPr>
            <a:xfrm>
              <a:off x="2602033" y="12832"/>
              <a:ext cx="296876" cy="215444"/>
            </a:xfrm>
            <a:prstGeom prst="rect">
              <a:avLst/>
            </a:prstGeom>
            <a:noFill/>
          </p:spPr>
          <p:txBody>
            <a:bodyPr wrap="none" rtlCol="0">
              <a:spAutoFit/>
            </a:bodyPr>
            <a:lstStyle/>
            <a:p>
              <a:r>
                <a:rPr lang="en-US" altLang="ja-JP" sz="800" dirty="0" smtClean="0">
                  <a:solidFill>
                    <a:schemeClr val="bg1"/>
                  </a:solidFill>
                  <a:latin typeface="HGSｺﾞｼｯｸE" panose="020B0900000000000000" pitchFamily="50" charset="-128"/>
                  <a:ea typeface="HGSｺﾞｼｯｸE" panose="020B0900000000000000" pitchFamily="50" charset="-128"/>
                </a:rPr>
                <a:t>33</a:t>
              </a:r>
            </a:p>
          </p:txBody>
        </p:sp>
      </p:grpSp>
      <p:grpSp>
        <p:nvGrpSpPr>
          <p:cNvPr id="33" name="グループ化 32"/>
          <p:cNvGrpSpPr/>
          <p:nvPr/>
        </p:nvGrpSpPr>
        <p:grpSpPr>
          <a:xfrm>
            <a:off x="11573414" y="3378661"/>
            <a:ext cx="268022" cy="184666"/>
            <a:chOff x="12728358" y="3378661"/>
            <a:chExt cx="268022" cy="184666"/>
          </a:xfrm>
        </p:grpSpPr>
        <p:sp>
          <p:nvSpPr>
            <p:cNvPr id="669" name="五角形 668"/>
            <p:cNvSpPr/>
            <p:nvPr/>
          </p:nvSpPr>
          <p:spPr>
            <a:xfrm>
              <a:off x="12785541" y="3395604"/>
              <a:ext cx="142594" cy="135804"/>
            </a:xfrm>
            <a:prstGeom prst="pentagon">
              <a:avLst/>
            </a:prstGeom>
            <a:solidFill>
              <a:srgbClr val="7030A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HGSｺﾞｼｯｸE" panose="020B0900000000000000" pitchFamily="50" charset="-128"/>
                <a:ea typeface="HGSｺﾞｼｯｸE" panose="020B0900000000000000" pitchFamily="50" charset="-128"/>
              </a:endParaRPr>
            </a:p>
          </p:txBody>
        </p:sp>
        <p:sp>
          <p:nvSpPr>
            <p:cNvPr id="670" name="テキスト ボックス 669"/>
            <p:cNvSpPr txBox="1"/>
            <p:nvPr/>
          </p:nvSpPr>
          <p:spPr>
            <a:xfrm>
              <a:off x="12728358" y="3378661"/>
              <a:ext cx="268022" cy="184666"/>
            </a:xfrm>
            <a:prstGeom prst="rect">
              <a:avLst/>
            </a:prstGeom>
            <a:noFill/>
          </p:spPr>
          <p:txBody>
            <a:bodyPr wrap="none" rtlCol="0">
              <a:spAutoFit/>
            </a:bodyPr>
            <a:lstStyle/>
            <a:p>
              <a:r>
                <a:rPr lang="en-US" altLang="ja-JP" sz="600" dirty="0" smtClean="0">
                  <a:solidFill>
                    <a:schemeClr val="bg1"/>
                  </a:solidFill>
                  <a:latin typeface="HGSｺﾞｼｯｸE" panose="020B0900000000000000" pitchFamily="50" charset="-128"/>
                  <a:ea typeface="HGSｺﾞｼｯｸE" panose="020B0900000000000000" pitchFamily="50" charset="-128"/>
                </a:rPr>
                <a:t>33</a:t>
              </a:r>
            </a:p>
          </p:txBody>
        </p:sp>
      </p:grpSp>
      <p:grpSp>
        <p:nvGrpSpPr>
          <p:cNvPr id="678" name="グループ化 677"/>
          <p:cNvGrpSpPr/>
          <p:nvPr/>
        </p:nvGrpSpPr>
        <p:grpSpPr>
          <a:xfrm>
            <a:off x="11395614" y="3378661"/>
            <a:ext cx="268022" cy="184666"/>
            <a:chOff x="12728358" y="3378661"/>
            <a:chExt cx="268022" cy="184666"/>
          </a:xfrm>
        </p:grpSpPr>
        <p:sp>
          <p:nvSpPr>
            <p:cNvPr id="679" name="五角形 678"/>
            <p:cNvSpPr/>
            <p:nvPr/>
          </p:nvSpPr>
          <p:spPr>
            <a:xfrm>
              <a:off x="12785541" y="3395604"/>
              <a:ext cx="142594" cy="135804"/>
            </a:xfrm>
            <a:prstGeom prst="pentagon">
              <a:avLst/>
            </a:prstGeom>
            <a:solidFill>
              <a:srgbClr val="7030A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HGSｺﾞｼｯｸE" panose="020B0900000000000000" pitchFamily="50" charset="-128"/>
                <a:ea typeface="HGSｺﾞｼｯｸE" panose="020B0900000000000000" pitchFamily="50" charset="-128"/>
              </a:endParaRPr>
            </a:p>
          </p:txBody>
        </p:sp>
        <p:sp>
          <p:nvSpPr>
            <p:cNvPr id="680" name="テキスト ボックス 679"/>
            <p:cNvSpPr txBox="1"/>
            <p:nvPr/>
          </p:nvSpPr>
          <p:spPr>
            <a:xfrm>
              <a:off x="12728358" y="3378661"/>
              <a:ext cx="268022" cy="184666"/>
            </a:xfrm>
            <a:prstGeom prst="rect">
              <a:avLst/>
            </a:prstGeom>
            <a:noFill/>
          </p:spPr>
          <p:txBody>
            <a:bodyPr wrap="none" rtlCol="0">
              <a:spAutoFit/>
            </a:bodyPr>
            <a:lstStyle/>
            <a:p>
              <a:r>
                <a:rPr lang="en-US" altLang="ja-JP" sz="600" dirty="0" smtClean="0">
                  <a:solidFill>
                    <a:schemeClr val="bg1"/>
                  </a:solidFill>
                  <a:latin typeface="HGSｺﾞｼｯｸE" panose="020B0900000000000000" pitchFamily="50" charset="-128"/>
                  <a:ea typeface="HGSｺﾞｼｯｸE" panose="020B0900000000000000" pitchFamily="50" charset="-128"/>
                </a:rPr>
                <a:t>17</a:t>
              </a:r>
            </a:p>
          </p:txBody>
        </p:sp>
      </p:grpSp>
      <p:grpSp>
        <p:nvGrpSpPr>
          <p:cNvPr id="681" name="グループ化 680"/>
          <p:cNvGrpSpPr/>
          <p:nvPr/>
        </p:nvGrpSpPr>
        <p:grpSpPr>
          <a:xfrm>
            <a:off x="11208289" y="3378661"/>
            <a:ext cx="268022" cy="184666"/>
            <a:chOff x="12728358" y="3378661"/>
            <a:chExt cx="268022" cy="184666"/>
          </a:xfrm>
        </p:grpSpPr>
        <p:sp>
          <p:nvSpPr>
            <p:cNvPr id="682" name="五角形 681"/>
            <p:cNvSpPr/>
            <p:nvPr/>
          </p:nvSpPr>
          <p:spPr>
            <a:xfrm>
              <a:off x="12785541" y="3395604"/>
              <a:ext cx="142594" cy="135804"/>
            </a:xfrm>
            <a:prstGeom prst="pentagon">
              <a:avLst/>
            </a:prstGeom>
            <a:solidFill>
              <a:srgbClr val="7030A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HGSｺﾞｼｯｸE" panose="020B0900000000000000" pitchFamily="50" charset="-128"/>
                <a:ea typeface="HGSｺﾞｼｯｸE" panose="020B0900000000000000" pitchFamily="50" charset="-128"/>
              </a:endParaRPr>
            </a:p>
          </p:txBody>
        </p:sp>
        <p:sp>
          <p:nvSpPr>
            <p:cNvPr id="683" name="テキスト ボックス 682"/>
            <p:cNvSpPr txBox="1"/>
            <p:nvPr/>
          </p:nvSpPr>
          <p:spPr>
            <a:xfrm>
              <a:off x="12728358" y="3378661"/>
              <a:ext cx="268022" cy="184666"/>
            </a:xfrm>
            <a:prstGeom prst="rect">
              <a:avLst/>
            </a:prstGeom>
            <a:noFill/>
          </p:spPr>
          <p:txBody>
            <a:bodyPr wrap="none" rtlCol="0">
              <a:spAutoFit/>
            </a:bodyPr>
            <a:lstStyle/>
            <a:p>
              <a:r>
                <a:rPr lang="en-US" altLang="ja-JP" sz="600" dirty="0" smtClean="0">
                  <a:solidFill>
                    <a:schemeClr val="bg1"/>
                  </a:solidFill>
                  <a:latin typeface="HGSｺﾞｼｯｸE" panose="020B0900000000000000" pitchFamily="50" charset="-128"/>
                  <a:ea typeface="HGSｺﾞｼｯｸE" panose="020B0900000000000000" pitchFamily="50" charset="-128"/>
                </a:rPr>
                <a:t>13</a:t>
              </a:r>
            </a:p>
          </p:txBody>
        </p:sp>
      </p:grpSp>
      <p:grpSp>
        <p:nvGrpSpPr>
          <p:cNvPr id="684" name="グループ化 683"/>
          <p:cNvGrpSpPr/>
          <p:nvPr/>
        </p:nvGrpSpPr>
        <p:grpSpPr>
          <a:xfrm>
            <a:off x="11020964" y="3378661"/>
            <a:ext cx="268022" cy="184666"/>
            <a:chOff x="12728358" y="3378661"/>
            <a:chExt cx="268022" cy="184666"/>
          </a:xfrm>
        </p:grpSpPr>
        <p:sp>
          <p:nvSpPr>
            <p:cNvPr id="685" name="五角形 684"/>
            <p:cNvSpPr/>
            <p:nvPr/>
          </p:nvSpPr>
          <p:spPr>
            <a:xfrm>
              <a:off x="12785541" y="3395604"/>
              <a:ext cx="142594" cy="135804"/>
            </a:xfrm>
            <a:prstGeom prst="pentagon">
              <a:avLst/>
            </a:prstGeom>
            <a:solidFill>
              <a:srgbClr val="7030A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HGSｺﾞｼｯｸE" panose="020B0900000000000000" pitchFamily="50" charset="-128"/>
                <a:ea typeface="HGSｺﾞｼｯｸE" panose="020B0900000000000000" pitchFamily="50" charset="-128"/>
              </a:endParaRPr>
            </a:p>
          </p:txBody>
        </p:sp>
        <p:sp>
          <p:nvSpPr>
            <p:cNvPr id="686" name="テキスト ボックス 685"/>
            <p:cNvSpPr txBox="1"/>
            <p:nvPr/>
          </p:nvSpPr>
          <p:spPr>
            <a:xfrm>
              <a:off x="12728358" y="3378661"/>
              <a:ext cx="268022" cy="184666"/>
            </a:xfrm>
            <a:prstGeom prst="rect">
              <a:avLst/>
            </a:prstGeom>
            <a:noFill/>
          </p:spPr>
          <p:txBody>
            <a:bodyPr wrap="none" rtlCol="0">
              <a:spAutoFit/>
            </a:bodyPr>
            <a:lstStyle/>
            <a:p>
              <a:r>
                <a:rPr lang="en-US" altLang="ja-JP" sz="600" dirty="0" smtClean="0">
                  <a:solidFill>
                    <a:schemeClr val="bg1"/>
                  </a:solidFill>
                  <a:latin typeface="HGSｺﾞｼｯｸE" panose="020B0900000000000000" pitchFamily="50" charset="-128"/>
                  <a:ea typeface="HGSｺﾞｼｯｸE" panose="020B0900000000000000" pitchFamily="50" charset="-128"/>
                </a:rPr>
                <a:t>10</a:t>
              </a:r>
            </a:p>
          </p:txBody>
        </p:sp>
      </p:grpSp>
      <p:grpSp>
        <p:nvGrpSpPr>
          <p:cNvPr id="42" name="グループ化 41"/>
          <p:cNvGrpSpPr/>
          <p:nvPr/>
        </p:nvGrpSpPr>
        <p:grpSpPr>
          <a:xfrm>
            <a:off x="10314692" y="1538345"/>
            <a:ext cx="296876" cy="215444"/>
            <a:chOff x="10576875" y="-387241"/>
            <a:chExt cx="296876" cy="215444"/>
          </a:xfrm>
        </p:grpSpPr>
        <p:sp>
          <p:nvSpPr>
            <p:cNvPr id="704" name="フローチャート: 代替処理 703"/>
            <p:cNvSpPr/>
            <p:nvPr/>
          </p:nvSpPr>
          <p:spPr>
            <a:xfrm>
              <a:off x="10622150" y="-376248"/>
              <a:ext cx="189940" cy="192831"/>
            </a:xfrm>
            <a:prstGeom prst="flowChartAlternateProcess">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HGSｺﾞｼｯｸE" panose="020B0900000000000000" pitchFamily="50" charset="-128"/>
                <a:ea typeface="HGSｺﾞｼｯｸE" panose="020B0900000000000000" pitchFamily="50" charset="-128"/>
              </a:endParaRPr>
            </a:p>
          </p:txBody>
        </p:sp>
        <p:sp>
          <p:nvSpPr>
            <p:cNvPr id="708" name="テキスト ボックス 707"/>
            <p:cNvSpPr txBox="1"/>
            <p:nvPr/>
          </p:nvSpPr>
          <p:spPr>
            <a:xfrm>
              <a:off x="10576875" y="-387241"/>
              <a:ext cx="296876" cy="215444"/>
            </a:xfrm>
            <a:prstGeom prst="rect">
              <a:avLst/>
            </a:prstGeom>
            <a:noFill/>
          </p:spPr>
          <p:txBody>
            <a:bodyPr wrap="none" rtlCol="0">
              <a:spAutoFit/>
            </a:bodyPr>
            <a:lstStyle/>
            <a:p>
              <a:r>
                <a:rPr lang="en-US" altLang="ja-JP" sz="800" dirty="0" smtClean="0">
                  <a:solidFill>
                    <a:schemeClr val="bg1"/>
                  </a:solidFill>
                  <a:latin typeface="HGSｺﾞｼｯｸE" panose="020B0900000000000000" pitchFamily="50" charset="-128"/>
                  <a:ea typeface="HGSｺﾞｼｯｸE" panose="020B0900000000000000" pitchFamily="50" charset="-128"/>
                </a:rPr>
                <a:t>32</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709" name="グループ化 708"/>
          <p:cNvGrpSpPr/>
          <p:nvPr/>
        </p:nvGrpSpPr>
        <p:grpSpPr>
          <a:xfrm>
            <a:off x="10314692" y="4578011"/>
            <a:ext cx="296876" cy="215444"/>
            <a:chOff x="10576875" y="-387241"/>
            <a:chExt cx="296876" cy="215444"/>
          </a:xfrm>
        </p:grpSpPr>
        <p:sp>
          <p:nvSpPr>
            <p:cNvPr id="710" name="フローチャート: 代替処理 709"/>
            <p:cNvSpPr/>
            <p:nvPr/>
          </p:nvSpPr>
          <p:spPr>
            <a:xfrm>
              <a:off x="10622150" y="-376248"/>
              <a:ext cx="189940" cy="192831"/>
            </a:xfrm>
            <a:prstGeom prst="flowChartAlternateProcess">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HGSｺﾞｼｯｸE" panose="020B0900000000000000" pitchFamily="50" charset="-128"/>
                <a:ea typeface="HGSｺﾞｼｯｸE" panose="020B0900000000000000" pitchFamily="50" charset="-128"/>
              </a:endParaRPr>
            </a:p>
          </p:txBody>
        </p:sp>
        <p:sp>
          <p:nvSpPr>
            <p:cNvPr id="711" name="テキスト ボックス 710"/>
            <p:cNvSpPr txBox="1"/>
            <p:nvPr/>
          </p:nvSpPr>
          <p:spPr>
            <a:xfrm>
              <a:off x="10576875" y="-387241"/>
              <a:ext cx="296876" cy="215444"/>
            </a:xfrm>
            <a:prstGeom prst="rect">
              <a:avLst/>
            </a:prstGeom>
            <a:noFill/>
          </p:spPr>
          <p:txBody>
            <a:bodyPr wrap="none" rtlCol="0">
              <a:spAutoFit/>
            </a:bodyPr>
            <a:lstStyle/>
            <a:p>
              <a:r>
                <a:rPr lang="en-US" altLang="ja-JP" sz="800" dirty="0" smtClean="0">
                  <a:solidFill>
                    <a:schemeClr val="bg1"/>
                  </a:solidFill>
                  <a:latin typeface="HGSｺﾞｼｯｸE" panose="020B0900000000000000" pitchFamily="50" charset="-128"/>
                  <a:ea typeface="HGSｺﾞｼｯｸE" panose="020B0900000000000000" pitchFamily="50" charset="-128"/>
                </a:rPr>
                <a:t>34</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712" name="グループ化 711"/>
          <p:cNvGrpSpPr/>
          <p:nvPr/>
        </p:nvGrpSpPr>
        <p:grpSpPr>
          <a:xfrm>
            <a:off x="10314692" y="7369535"/>
            <a:ext cx="296876" cy="215444"/>
            <a:chOff x="10576875" y="-387241"/>
            <a:chExt cx="296876" cy="215444"/>
          </a:xfrm>
        </p:grpSpPr>
        <p:sp>
          <p:nvSpPr>
            <p:cNvPr id="713" name="フローチャート: 代替処理 712"/>
            <p:cNvSpPr/>
            <p:nvPr/>
          </p:nvSpPr>
          <p:spPr>
            <a:xfrm>
              <a:off x="10622150" y="-376248"/>
              <a:ext cx="189940" cy="192831"/>
            </a:xfrm>
            <a:prstGeom prst="flowChartAlternateProcess">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HGSｺﾞｼｯｸE" panose="020B0900000000000000" pitchFamily="50" charset="-128"/>
                <a:ea typeface="HGSｺﾞｼｯｸE" panose="020B0900000000000000" pitchFamily="50" charset="-128"/>
              </a:endParaRPr>
            </a:p>
          </p:txBody>
        </p:sp>
        <p:sp>
          <p:nvSpPr>
            <p:cNvPr id="714" name="テキスト ボックス 713"/>
            <p:cNvSpPr txBox="1"/>
            <p:nvPr/>
          </p:nvSpPr>
          <p:spPr>
            <a:xfrm>
              <a:off x="10576875" y="-387241"/>
              <a:ext cx="296876" cy="215444"/>
            </a:xfrm>
            <a:prstGeom prst="rect">
              <a:avLst/>
            </a:prstGeom>
            <a:noFill/>
          </p:spPr>
          <p:txBody>
            <a:bodyPr wrap="none" rtlCol="0">
              <a:spAutoFit/>
            </a:bodyPr>
            <a:lstStyle/>
            <a:p>
              <a:r>
                <a:rPr lang="en-US" altLang="ja-JP" sz="800" dirty="0" smtClean="0">
                  <a:solidFill>
                    <a:schemeClr val="bg1"/>
                  </a:solidFill>
                  <a:latin typeface="HGSｺﾞｼｯｸE" panose="020B0900000000000000" pitchFamily="50" charset="-128"/>
                  <a:ea typeface="HGSｺﾞｼｯｸE" panose="020B0900000000000000" pitchFamily="50" charset="-128"/>
                </a:rPr>
                <a:t>36</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715" name="グループ化 714"/>
          <p:cNvGrpSpPr/>
          <p:nvPr/>
        </p:nvGrpSpPr>
        <p:grpSpPr>
          <a:xfrm>
            <a:off x="5185761" y="8034548"/>
            <a:ext cx="296876" cy="215444"/>
            <a:chOff x="10576875" y="-387241"/>
            <a:chExt cx="296876" cy="215444"/>
          </a:xfrm>
        </p:grpSpPr>
        <p:sp>
          <p:nvSpPr>
            <p:cNvPr id="716" name="フローチャート: 代替処理 715"/>
            <p:cNvSpPr/>
            <p:nvPr/>
          </p:nvSpPr>
          <p:spPr>
            <a:xfrm>
              <a:off x="10622150" y="-376248"/>
              <a:ext cx="189940" cy="192831"/>
            </a:xfrm>
            <a:prstGeom prst="flowChartAlternateProcess">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HGSｺﾞｼｯｸE" panose="020B0900000000000000" pitchFamily="50" charset="-128"/>
                <a:ea typeface="HGSｺﾞｼｯｸE" panose="020B0900000000000000" pitchFamily="50" charset="-128"/>
              </a:endParaRPr>
            </a:p>
          </p:txBody>
        </p:sp>
        <p:sp>
          <p:nvSpPr>
            <p:cNvPr id="717" name="テキスト ボックス 716"/>
            <p:cNvSpPr txBox="1"/>
            <p:nvPr/>
          </p:nvSpPr>
          <p:spPr>
            <a:xfrm>
              <a:off x="10576875" y="-387241"/>
              <a:ext cx="296876" cy="215444"/>
            </a:xfrm>
            <a:prstGeom prst="rect">
              <a:avLst/>
            </a:prstGeom>
            <a:noFill/>
          </p:spPr>
          <p:txBody>
            <a:bodyPr wrap="none" rtlCol="0">
              <a:spAutoFit/>
            </a:bodyPr>
            <a:lstStyle/>
            <a:p>
              <a:r>
                <a:rPr lang="en-US" altLang="ja-JP" sz="800" dirty="0" smtClean="0">
                  <a:solidFill>
                    <a:schemeClr val="bg1"/>
                  </a:solidFill>
                  <a:latin typeface="HGSｺﾞｼｯｸE" panose="020B0900000000000000" pitchFamily="50" charset="-128"/>
                  <a:ea typeface="HGSｺﾞｼｯｸE" panose="020B0900000000000000" pitchFamily="50" charset="-128"/>
                </a:rPr>
                <a:t>23</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sp>
        <p:nvSpPr>
          <p:cNvPr id="538" name="テキスト ボックス 537"/>
          <p:cNvSpPr txBox="1"/>
          <p:nvPr/>
        </p:nvSpPr>
        <p:spPr>
          <a:xfrm>
            <a:off x="49347" y="9009683"/>
            <a:ext cx="261610" cy="412934"/>
          </a:xfrm>
          <a:prstGeom prst="rect">
            <a:avLst/>
          </a:prstGeom>
          <a:noFill/>
        </p:spPr>
        <p:txBody>
          <a:bodyPr vert="eaVert" wrap="none" rtlCol="0">
            <a:spAutoFit/>
          </a:bodyPr>
          <a:lstStyle/>
          <a:p>
            <a:r>
              <a:rPr kumimoji="1" lang="ja-JP" altLang="en-US" sz="500" dirty="0" smtClean="0"/>
              <a:t>梅田貨物線</a:t>
            </a:r>
            <a:endParaRPr kumimoji="1" lang="ja-JP" altLang="en-US" sz="500" dirty="0"/>
          </a:p>
        </p:txBody>
      </p:sp>
      <p:sp>
        <p:nvSpPr>
          <p:cNvPr id="539" name="テキスト ボックス 538"/>
          <p:cNvSpPr txBox="1"/>
          <p:nvPr/>
        </p:nvSpPr>
        <p:spPr>
          <a:xfrm>
            <a:off x="206026" y="8654527"/>
            <a:ext cx="261610" cy="772006"/>
          </a:xfrm>
          <a:prstGeom prst="rect">
            <a:avLst/>
          </a:prstGeom>
          <a:noFill/>
        </p:spPr>
        <p:txBody>
          <a:bodyPr vert="eaVert" wrap="none" rtlCol="0">
            <a:spAutoFit/>
          </a:bodyPr>
          <a:lstStyle/>
          <a:p>
            <a:r>
              <a:rPr kumimoji="1" lang="ja-JP" altLang="en-US" sz="500" dirty="0" smtClean="0"/>
              <a:t>東海道本線（</a:t>
            </a:r>
            <a:r>
              <a:rPr lang="ja-JP" altLang="en-US" sz="500" dirty="0" smtClean="0"/>
              <a:t>ＪＲ京都線</a:t>
            </a:r>
            <a:r>
              <a:rPr kumimoji="1" lang="ja-JP" altLang="en-US" sz="500" dirty="0" smtClean="0"/>
              <a:t>）</a:t>
            </a:r>
            <a:endParaRPr kumimoji="1" lang="ja-JP" altLang="en-US" sz="500" dirty="0"/>
          </a:p>
        </p:txBody>
      </p:sp>
      <p:sp>
        <p:nvSpPr>
          <p:cNvPr id="554" name="フリーフォーム 553"/>
          <p:cNvSpPr/>
          <p:nvPr/>
        </p:nvSpPr>
        <p:spPr>
          <a:xfrm>
            <a:off x="-4547" y="8911724"/>
            <a:ext cx="226219" cy="133350"/>
          </a:xfrm>
          <a:custGeom>
            <a:avLst/>
            <a:gdLst>
              <a:gd name="connsiteX0" fmla="*/ 0 w 226219"/>
              <a:gd name="connsiteY0" fmla="*/ 21431 h 133350"/>
              <a:gd name="connsiteX1" fmla="*/ 119063 w 226219"/>
              <a:gd name="connsiteY1" fmla="*/ 2381 h 133350"/>
              <a:gd name="connsiteX2" fmla="*/ 221457 w 226219"/>
              <a:gd name="connsiteY2" fmla="*/ 0 h 133350"/>
              <a:gd name="connsiteX3" fmla="*/ 226219 w 226219"/>
              <a:gd name="connsiteY3" fmla="*/ 133350 h 133350"/>
              <a:gd name="connsiteX4" fmla="*/ 4763 w 226219"/>
              <a:gd name="connsiteY4" fmla="*/ 126206 h 133350"/>
              <a:gd name="connsiteX5" fmla="*/ 0 w 226219"/>
              <a:gd name="connsiteY5" fmla="*/ 21431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19" h="133350">
                <a:moveTo>
                  <a:pt x="0" y="21431"/>
                </a:moveTo>
                <a:lnTo>
                  <a:pt x="119063" y="2381"/>
                </a:lnTo>
                <a:lnTo>
                  <a:pt x="221457" y="0"/>
                </a:lnTo>
                <a:lnTo>
                  <a:pt x="226219" y="133350"/>
                </a:lnTo>
                <a:lnTo>
                  <a:pt x="4763" y="126206"/>
                </a:lnTo>
                <a:lnTo>
                  <a:pt x="0" y="2143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5" name="フリーフォーム 554"/>
          <p:cNvSpPr/>
          <p:nvPr/>
        </p:nvSpPr>
        <p:spPr>
          <a:xfrm>
            <a:off x="772513" y="9140358"/>
            <a:ext cx="327025" cy="168275"/>
          </a:xfrm>
          <a:custGeom>
            <a:avLst/>
            <a:gdLst>
              <a:gd name="connsiteX0" fmla="*/ 0 w 327025"/>
              <a:gd name="connsiteY0" fmla="*/ 25400 h 168275"/>
              <a:gd name="connsiteX1" fmla="*/ 41275 w 327025"/>
              <a:gd name="connsiteY1" fmla="*/ 168275 h 168275"/>
              <a:gd name="connsiteX2" fmla="*/ 155575 w 327025"/>
              <a:gd name="connsiteY2" fmla="*/ 111125 h 168275"/>
              <a:gd name="connsiteX3" fmla="*/ 231775 w 327025"/>
              <a:gd name="connsiteY3" fmla="*/ 117475 h 168275"/>
              <a:gd name="connsiteX4" fmla="*/ 298450 w 327025"/>
              <a:gd name="connsiteY4" fmla="*/ 142875 h 168275"/>
              <a:gd name="connsiteX5" fmla="*/ 327025 w 327025"/>
              <a:gd name="connsiteY5" fmla="*/ 107950 h 168275"/>
              <a:gd name="connsiteX6" fmla="*/ 247650 w 327025"/>
              <a:gd name="connsiteY6" fmla="*/ 28575 h 168275"/>
              <a:gd name="connsiteX7" fmla="*/ 196850 w 327025"/>
              <a:gd name="connsiteY7" fmla="*/ 12700 h 168275"/>
              <a:gd name="connsiteX8" fmla="*/ 123825 w 327025"/>
              <a:gd name="connsiteY8" fmla="*/ 6350 h 168275"/>
              <a:gd name="connsiteX9" fmla="*/ 69850 w 327025"/>
              <a:gd name="connsiteY9" fmla="*/ 0 h 168275"/>
              <a:gd name="connsiteX10" fmla="*/ 0 w 327025"/>
              <a:gd name="connsiteY10" fmla="*/ 25400 h 1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025" h="168275">
                <a:moveTo>
                  <a:pt x="0" y="25400"/>
                </a:moveTo>
                <a:lnTo>
                  <a:pt x="41275" y="168275"/>
                </a:lnTo>
                <a:lnTo>
                  <a:pt x="155575" y="111125"/>
                </a:lnTo>
                <a:lnTo>
                  <a:pt x="231775" y="117475"/>
                </a:lnTo>
                <a:lnTo>
                  <a:pt x="298450" y="142875"/>
                </a:lnTo>
                <a:lnTo>
                  <a:pt x="327025" y="107950"/>
                </a:lnTo>
                <a:lnTo>
                  <a:pt x="247650" y="28575"/>
                </a:lnTo>
                <a:lnTo>
                  <a:pt x="196850" y="12700"/>
                </a:lnTo>
                <a:lnTo>
                  <a:pt x="123825" y="6350"/>
                </a:lnTo>
                <a:lnTo>
                  <a:pt x="69850" y="0"/>
                </a:lnTo>
                <a:lnTo>
                  <a:pt x="0" y="254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1" name="テキスト ボックス 570"/>
          <p:cNvSpPr txBox="1"/>
          <p:nvPr/>
        </p:nvSpPr>
        <p:spPr>
          <a:xfrm rot="20645840">
            <a:off x="717046" y="8806458"/>
            <a:ext cx="261610" cy="412934"/>
          </a:xfrm>
          <a:prstGeom prst="rect">
            <a:avLst/>
          </a:prstGeom>
          <a:noFill/>
        </p:spPr>
        <p:txBody>
          <a:bodyPr vert="eaVert" wrap="none" rtlCol="0">
            <a:spAutoFit/>
          </a:bodyPr>
          <a:lstStyle/>
          <a:p>
            <a:r>
              <a:rPr kumimoji="1" lang="ja-JP" altLang="en-US" sz="500" dirty="0" smtClean="0"/>
              <a:t>長柄水管橋</a:t>
            </a:r>
            <a:endParaRPr kumimoji="1" lang="ja-JP" altLang="en-US" sz="500" dirty="0"/>
          </a:p>
        </p:txBody>
      </p:sp>
      <p:sp>
        <p:nvSpPr>
          <p:cNvPr id="572" name="テキスト ボックス 571"/>
          <p:cNvSpPr txBox="1"/>
          <p:nvPr/>
        </p:nvSpPr>
        <p:spPr>
          <a:xfrm rot="20775256">
            <a:off x="627960" y="8826634"/>
            <a:ext cx="261610" cy="412934"/>
          </a:xfrm>
          <a:prstGeom prst="rect">
            <a:avLst/>
          </a:prstGeom>
          <a:noFill/>
        </p:spPr>
        <p:txBody>
          <a:bodyPr vert="eaVert" wrap="none" rtlCol="0">
            <a:spAutoFit/>
          </a:bodyPr>
          <a:lstStyle/>
          <a:p>
            <a:r>
              <a:rPr lang="ja-JP" altLang="en-US" sz="500" dirty="0" smtClean="0"/>
              <a:t>阪急千里線</a:t>
            </a:r>
            <a:endParaRPr kumimoji="1" lang="ja-JP" altLang="en-US" sz="500" dirty="0"/>
          </a:p>
        </p:txBody>
      </p:sp>
      <p:sp>
        <p:nvSpPr>
          <p:cNvPr id="581" name="テキスト ボックス 580"/>
          <p:cNvSpPr txBox="1"/>
          <p:nvPr/>
        </p:nvSpPr>
        <p:spPr>
          <a:xfrm>
            <a:off x="674465" y="9173029"/>
            <a:ext cx="312906" cy="246221"/>
          </a:xfrm>
          <a:prstGeom prst="rect">
            <a:avLst/>
          </a:prstGeom>
          <a:noFill/>
        </p:spPr>
        <p:txBody>
          <a:bodyPr wrap="none" rtlCol="0">
            <a:spAutoFit/>
          </a:bodyPr>
          <a:lstStyle/>
          <a:p>
            <a:r>
              <a:rPr lang="ja-JP" altLang="en-US" sz="500" dirty="0" smtClean="0"/>
              <a:t>長柄</a:t>
            </a:r>
            <a:endParaRPr lang="en-US" altLang="ja-JP" sz="500" dirty="0" smtClean="0"/>
          </a:p>
          <a:p>
            <a:r>
              <a:rPr lang="ja-JP" altLang="en-US" sz="500" dirty="0" smtClean="0"/>
              <a:t>地区</a:t>
            </a:r>
            <a:endParaRPr kumimoji="1" lang="ja-JP" altLang="en-US" sz="500" dirty="0"/>
          </a:p>
        </p:txBody>
      </p:sp>
      <p:sp>
        <p:nvSpPr>
          <p:cNvPr id="593" name="フリーフォーム 592"/>
          <p:cNvSpPr/>
          <p:nvPr/>
        </p:nvSpPr>
        <p:spPr>
          <a:xfrm>
            <a:off x="1092959" y="8366730"/>
            <a:ext cx="660400" cy="660400"/>
          </a:xfrm>
          <a:custGeom>
            <a:avLst/>
            <a:gdLst>
              <a:gd name="connsiteX0" fmla="*/ 0 w 660400"/>
              <a:gd name="connsiteY0" fmla="*/ 660400 h 660400"/>
              <a:gd name="connsiteX1" fmla="*/ 127000 w 660400"/>
              <a:gd name="connsiteY1" fmla="*/ 406400 h 660400"/>
              <a:gd name="connsiteX2" fmla="*/ 101600 w 660400"/>
              <a:gd name="connsiteY2" fmla="*/ 425450 h 660400"/>
              <a:gd name="connsiteX3" fmla="*/ 288925 w 660400"/>
              <a:gd name="connsiteY3" fmla="*/ 215900 h 660400"/>
              <a:gd name="connsiteX4" fmla="*/ 390525 w 660400"/>
              <a:gd name="connsiteY4" fmla="*/ 111125 h 660400"/>
              <a:gd name="connsiteX5" fmla="*/ 498475 w 660400"/>
              <a:gd name="connsiteY5" fmla="*/ 44450 h 660400"/>
              <a:gd name="connsiteX6" fmla="*/ 619125 w 660400"/>
              <a:gd name="connsiteY6" fmla="*/ 0 h 660400"/>
              <a:gd name="connsiteX7" fmla="*/ 660400 w 660400"/>
              <a:gd name="connsiteY7" fmla="*/ 57150 h 660400"/>
              <a:gd name="connsiteX8" fmla="*/ 498475 w 660400"/>
              <a:gd name="connsiteY8" fmla="*/ 114300 h 660400"/>
              <a:gd name="connsiteX9" fmla="*/ 431800 w 660400"/>
              <a:gd name="connsiteY9" fmla="*/ 200025 h 660400"/>
              <a:gd name="connsiteX10" fmla="*/ 314325 w 660400"/>
              <a:gd name="connsiteY10" fmla="*/ 288925 h 660400"/>
              <a:gd name="connsiteX11" fmla="*/ 241300 w 660400"/>
              <a:gd name="connsiteY11" fmla="*/ 374650 h 660400"/>
              <a:gd name="connsiteX12" fmla="*/ 142875 w 660400"/>
              <a:gd name="connsiteY12" fmla="*/ 511175 h 660400"/>
              <a:gd name="connsiteX13" fmla="*/ 60325 w 660400"/>
              <a:gd name="connsiteY13" fmla="*/ 644525 h 660400"/>
              <a:gd name="connsiteX14" fmla="*/ 0 w 660400"/>
              <a:gd name="connsiteY14" fmla="*/ 66040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0400" h="660400">
                <a:moveTo>
                  <a:pt x="0" y="660400"/>
                </a:moveTo>
                <a:lnTo>
                  <a:pt x="127000" y="406400"/>
                </a:lnTo>
                <a:cubicBezTo>
                  <a:pt x="103557" y="423145"/>
                  <a:pt x="111213" y="415837"/>
                  <a:pt x="101600" y="425450"/>
                </a:cubicBezTo>
                <a:lnTo>
                  <a:pt x="288925" y="215900"/>
                </a:lnTo>
                <a:lnTo>
                  <a:pt x="390525" y="111125"/>
                </a:lnTo>
                <a:lnTo>
                  <a:pt x="498475" y="44450"/>
                </a:lnTo>
                <a:lnTo>
                  <a:pt x="619125" y="0"/>
                </a:lnTo>
                <a:lnTo>
                  <a:pt x="660400" y="57150"/>
                </a:lnTo>
                <a:lnTo>
                  <a:pt x="498475" y="114300"/>
                </a:lnTo>
                <a:lnTo>
                  <a:pt x="431800" y="200025"/>
                </a:lnTo>
                <a:lnTo>
                  <a:pt x="314325" y="288925"/>
                </a:lnTo>
                <a:lnTo>
                  <a:pt x="241300" y="374650"/>
                </a:lnTo>
                <a:lnTo>
                  <a:pt x="142875" y="511175"/>
                </a:lnTo>
                <a:lnTo>
                  <a:pt x="60325" y="644525"/>
                </a:lnTo>
                <a:lnTo>
                  <a:pt x="0" y="6604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4" name="テキスト ボックス 593"/>
          <p:cNvSpPr txBox="1"/>
          <p:nvPr/>
        </p:nvSpPr>
        <p:spPr>
          <a:xfrm>
            <a:off x="1107554" y="8759687"/>
            <a:ext cx="441146" cy="169277"/>
          </a:xfrm>
          <a:prstGeom prst="rect">
            <a:avLst/>
          </a:prstGeom>
          <a:noFill/>
        </p:spPr>
        <p:txBody>
          <a:bodyPr wrap="none" rtlCol="0">
            <a:spAutoFit/>
          </a:bodyPr>
          <a:lstStyle/>
          <a:p>
            <a:r>
              <a:rPr lang="ja-JP" altLang="en-US" sz="500" dirty="0"/>
              <a:t>毛馬</a:t>
            </a:r>
            <a:r>
              <a:rPr lang="ja-JP" altLang="en-US" sz="500" dirty="0" smtClean="0"/>
              <a:t>地区</a:t>
            </a:r>
            <a:endParaRPr kumimoji="1" lang="ja-JP" altLang="en-US" sz="500" dirty="0"/>
          </a:p>
        </p:txBody>
      </p:sp>
      <p:sp>
        <p:nvSpPr>
          <p:cNvPr id="595" name="テキスト ボックス 594"/>
          <p:cNvSpPr txBox="1"/>
          <p:nvPr/>
        </p:nvSpPr>
        <p:spPr>
          <a:xfrm>
            <a:off x="1331633" y="8413951"/>
            <a:ext cx="441146" cy="169277"/>
          </a:xfrm>
          <a:prstGeom prst="rect">
            <a:avLst/>
          </a:prstGeom>
          <a:noFill/>
        </p:spPr>
        <p:txBody>
          <a:bodyPr wrap="none" rtlCol="0">
            <a:spAutoFit/>
          </a:bodyPr>
          <a:lstStyle/>
          <a:p>
            <a:r>
              <a:rPr lang="ja-JP" altLang="en-US" sz="500" dirty="0"/>
              <a:t>赤川</a:t>
            </a:r>
            <a:r>
              <a:rPr lang="ja-JP" altLang="en-US" sz="500" dirty="0" smtClean="0"/>
              <a:t>地区</a:t>
            </a:r>
            <a:endParaRPr kumimoji="1" lang="ja-JP" altLang="en-US" sz="500" dirty="0"/>
          </a:p>
        </p:txBody>
      </p:sp>
      <p:sp>
        <p:nvSpPr>
          <p:cNvPr id="598" name="フリーフォーム 597"/>
          <p:cNvSpPr/>
          <p:nvPr/>
        </p:nvSpPr>
        <p:spPr>
          <a:xfrm>
            <a:off x="1760857" y="8316914"/>
            <a:ext cx="136525" cy="95250"/>
          </a:xfrm>
          <a:custGeom>
            <a:avLst/>
            <a:gdLst>
              <a:gd name="connsiteX0" fmla="*/ 0 w 136525"/>
              <a:gd name="connsiteY0" fmla="*/ 28575 h 95250"/>
              <a:gd name="connsiteX1" fmla="*/ 120650 w 136525"/>
              <a:gd name="connsiteY1" fmla="*/ 0 h 95250"/>
              <a:gd name="connsiteX2" fmla="*/ 136525 w 136525"/>
              <a:gd name="connsiteY2" fmla="*/ 76200 h 95250"/>
              <a:gd name="connsiteX3" fmla="*/ 38100 w 136525"/>
              <a:gd name="connsiteY3" fmla="*/ 95250 h 95250"/>
              <a:gd name="connsiteX4" fmla="*/ 0 w 136525"/>
              <a:gd name="connsiteY4" fmla="*/ 2857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95250">
                <a:moveTo>
                  <a:pt x="0" y="28575"/>
                </a:moveTo>
                <a:lnTo>
                  <a:pt x="120650" y="0"/>
                </a:lnTo>
                <a:lnTo>
                  <a:pt x="136525" y="76200"/>
                </a:lnTo>
                <a:lnTo>
                  <a:pt x="38100" y="95250"/>
                </a:lnTo>
                <a:lnTo>
                  <a:pt x="0" y="285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9" name="フリーフォーム 598"/>
          <p:cNvSpPr/>
          <p:nvPr/>
        </p:nvSpPr>
        <p:spPr>
          <a:xfrm>
            <a:off x="2253016" y="8398254"/>
            <a:ext cx="317500" cy="149225"/>
          </a:xfrm>
          <a:custGeom>
            <a:avLst/>
            <a:gdLst>
              <a:gd name="connsiteX0" fmla="*/ 0 w 317500"/>
              <a:gd name="connsiteY0" fmla="*/ 3175 h 149225"/>
              <a:gd name="connsiteX1" fmla="*/ 133350 w 317500"/>
              <a:gd name="connsiteY1" fmla="*/ 127000 h 149225"/>
              <a:gd name="connsiteX2" fmla="*/ 177800 w 317500"/>
              <a:gd name="connsiteY2" fmla="*/ 149225 h 149225"/>
              <a:gd name="connsiteX3" fmla="*/ 317500 w 317500"/>
              <a:gd name="connsiteY3" fmla="*/ 133350 h 149225"/>
              <a:gd name="connsiteX4" fmla="*/ 307975 w 317500"/>
              <a:gd name="connsiteY4" fmla="*/ 0 h 149225"/>
              <a:gd name="connsiteX5" fmla="*/ 0 w 317500"/>
              <a:gd name="connsiteY5" fmla="*/ 3175 h 14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500" h="149225">
                <a:moveTo>
                  <a:pt x="0" y="3175"/>
                </a:moveTo>
                <a:lnTo>
                  <a:pt x="133350" y="127000"/>
                </a:lnTo>
                <a:lnTo>
                  <a:pt x="177800" y="149225"/>
                </a:lnTo>
                <a:lnTo>
                  <a:pt x="317500" y="133350"/>
                </a:lnTo>
                <a:lnTo>
                  <a:pt x="307975" y="0"/>
                </a:lnTo>
                <a:lnTo>
                  <a:pt x="0" y="3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0" name="テキスト ボックス 599"/>
          <p:cNvSpPr txBox="1"/>
          <p:nvPr/>
        </p:nvSpPr>
        <p:spPr>
          <a:xfrm>
            <a:off x="2144498" y="8393650"/>
            <a:ext cx="569387" cy="169277"/>
          </a:xfrm>
          <a:prstGeom prst="rect">
            <a:avLst/>
          </a:prstGeom>
          <a:noFill/>
        </p:spPr>
        <p:txBody>
          <a:bodyPr wrap="none" rtlCol="0">
            <a:spAutoFit/>
          </a:bodyPr>
          <a:lstStyle/>
          <a:p>
            <a:r>
              <a:rPr lang="ja-JP" altLang="en-US" sz="500" dirty="0" smtClean="0"/>
              <a:t>城北河畔地区</a:t>
            </a:r>
            <a:endParaRPr kumimoji="1" lang="ja-JP" altLang="en-US" sz="500" dirty="0"/>
          </a:p>
        </p:txBody>
      </p:sp>
      <p:sp>
        <p:nvSpPr>
          <p:cNvPr id="617" name="フリーフォーム 616"/>
          <p:cNvSpPr/>
          <p:nvPr/>
        </p:nvSpPr>
        <p:spPr>
          <a:xfrm>
            <a:off x="2888016" y="7699754"/>
            <a:ext cx="288925" cy="219075"/>
          </a:xfrm>
          <a:custGeom>
            <a:avLst/>
            <a:gdLst>
              <a:gd name="connsiteX0" fmla="*/ 0 w 288925"/>
              <a:gd name="connsiteY0" fmla="*/ 149225 h 219075"/>
              <a:gd name="connsiteX1" fmla="*/ 34925 w 288925"/>
              <a:gd name="connsiteY1" fmla="*/ 219075 h 219075"/>
              <a:gd name="connsiteX2" fmla="*/ 288925 w 288925"/>
              <a:gd name="connsiteY2" fmla="*/ 60325 h 219075"/>
              <a:gd name="connsiteX3" fmla="*/ 250825 w 288925"/>
              <a:gd name="connsiteY3" fmla="*/ 0 h 219075"/>
              <a:gd name="connsiteX4" fmla="*/ 0 w 288925"/>
              <a:gd name="connsiteY4" fmla="*/ 149225 h 21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25" h="219075">
                <a:moveTo>
                  <a:pt x="0" y="149225"/>
                </a:moveTo>
                <a:lnTo>
                  <a:pt x="34925" y="219075"/>
                </a:lnTo>
                <a:lnTo>
                  <a:pt x="288925" y="60325"/>
                </a:lnTo>
                <a:lnTo>
                  <a:pt x="250825" y="0"/>
                </a:lnTo>
                <a:lnTo>
                  <a:pt x="0" y="1492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5" name="フリーフォーム 634"/>
          <p:cNvSpPr/>
          <p:nvPr/>
        </p:nvSpPr>
        <p:spPr>
          <a:xfrm>
            <a:off x="3173766" y="7575929"/>
            <a:ext cx="146050" cy="152400"/>
          </a:xfrm>
          <a:custGeom>
            <a:avLst/>
            <a:gdLst>
              <a:gd name="connsiteX0" fmla="*/ 0 w 146050"/>
              <a:gd name="connsiteY0" fmla="*/ 101600 h 152400"/>
              <a:gd name="connsiteX1" fmla="*/ 41275 w 146050"/>
              <a:gd name="connsiteY1" fmla="*/ 152400 h 152400"/>
              <a:gd name="connsiteX2" fmla="*/ 146050 w 146050"/>
              <a:gd name="connsiteY2" fmla="*/ 19050 h 152400"/>
              <a:gd name="connsiteX3" fmla="*/ 111125 w 146050"/>
              <a:gd name="connsiteY3" fmla="*/ 0 h 152400"/>
              <a:gd name="connsiteX4" fmla="*/ 0 w 146050"/>
              <a:gd name="connsiteY4" fmla="*/ 1016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50" h="152400">
                <a:moveTo>
                  <a:pt x="0" y="101600"/>
                </a:moveTo>
                <a:lnTo>
                  <a:pt x="41275" y="152400"/>
                </a:lnTo>
                <a:lnTo>
                  <a:pt x="146050" y="19050"/>
                </a:lnTo>
                <a:lnTo>
                  <a:pt x="111125" y="0"/>
                </a:lnTo>
                <a:lnTo>
                  <a:pt x="0" y="1016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6" name="テキスト ボックス 635"/>
          <p:cNvSpPr txBox="1"/>
          <p:nvPr/>
        </p:nvSpPr>
        <p:spPr>
          <a:xfrm>
            <a:off x="2812939" y="7639900"/>
            <a:ext cx="441146" cy="169277"/>
          </a:xfrm>
          <a:prstGeom prst="rect">
            <a:avLst/>
          </a:prstGeom>
          <a:noFill/>
        </p:spPr>
        <p:txBody>
          <a:bodyPr wrap="none" rtlCol="0">
            <a:spAutoFit/>
          </a:bodyPr>
          <a:lstStyle/>
          <a:p>
            <a:r>
              <a:rPr lang="ja-JP" altLang="en-US" sz="500" dirty="0"/>
              <a:t>豊里</a:t>
            </a:r>
            <a:r>
              <a:rPr lang="ja-JP" altLang="en-US" sz="500" dirty="0" smtClean="0"/>
              <a:t>地区</a:t>
            </a:r>
            <a:endParaRPr kumimoji="1" lang="ja-JP" altLang="en-US" sz="500" dirty="0"/>
          </a:p>
        </p:txBody>
      </p:sp>
      <p:sp>
        <p:nvSpPr>
          <p:cNvPr id="638" name="フリーフォーム 637"/>
          <p:cNvSpPr/>
          <p:nvPr/>
        </p:nvSpPr>
        <p:spPr>
          <a:xfrm>
            <a:off x="3785747" y="6290848"/>
            <a:ext cx="71438" cy="73819"/>
          </a:xfrm>
          <a:custGeom>
            <a:avLst/>
            <a:gdLst>
              <a:gd name="connsiteX0" fmla="*/ 40482 w 71438"/>
              <a:gd name="connsiteY0" fmla="*/ 0 h 73819"/>
              <a:gd name="connsiteX1" fmla="*/ 71438 w 71438"/>
              <a:gd name="connsiteY1" fmla="*/ 45244 h 73819"/>
              <a:gd name="connsiteX2" fmla="*/ 28575 w 71438"/>
              <a:gd name="connsiteY2" fmla="*/ 73819 h 73819"/>
              <a:gd name="connsiteX3" fmla="*/ 0 w 71438"/>
              <a:gd name="connsiteY3" fmla="*/ 38100 h 73819"/>
              <a:gd name="connsiteX4" fmla="*/ 40482 w 71438"/>
              <a:gd name="connsiteY4" fmla="*/ 0 h 7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8" h="73819">
                <a:moveTo>
                  <a:pt x="40482" y="0"/>
                </a:moveTo>
                <a:lnTo>
                  <a:pt x="71438" y="45244"/>
                </a:lnTo>
                <a:lnTo>
                  <a:pt x="28575" y="73819"/>
                </a:lnTo>
                <a:lnTo>
                  <a:pt x="0" y="38100"/>
                </a:lnTo>
                <a:lnTo>
                  <a:pt x="4048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8" name="フリーフォーム 647"/>
          <p:cNvSpPr/>
          <p:nvPr/>
        </p:nvSpPr>
        <p:spPr>
          <a:xfrm>
            <a:off x="3859566" y="5990810"/>
            <a:ext cx="726281" cy="328613"/>
          </a:xfrm>
          <a:custGeom>
            <a:avLst/>
            <a:gdLst>
              <a:gd name="connsiteX0" fmla="*/ 0 w 726281"/>
              <a:gd name="connsiteY0" fmla="*/ 292894 h 328613"/>
              <a:gd name="connsiteX1" fmla="*/ 23813 w 726281"/>
              <a:gd name="connsiteY1" fmla="*/ 328613 h 328613"/>
              <a:gd name="connsiteX2" fmla="*/ 190500 w 726281"/>
              <a:gd name="connsiteY2" fmla="*/ 216694 h 328613"/>
              <a:gd name="connsiteX3" fmla="*/ 371475 w 726281"/>
              <a:gd name="connsiteY3" fmla="*/ 176213 h 328613"/>
              <a:gd name="connsiteX4" fmla="*/ 497681 w 726281"/>
              <a:gd name="connsiteY4" fmla="*/ 147638 h 328613"/>
              <a:gd name="connsiteX5" fmla="*/ 619125 w 726281"/>
              <a:gd name="connsiteY5" fmla="*/ 97632 h 328613"/>
              <a:gd name="connsiteX6" fmla="*/ 726281 w 726281"/>
              <a:gd name="connsiteY6" fmla="*/ 30957 h 328613"/>
              <a:gd name="connsiteX7" fmla="*/ 704850 w 726281"/>
              <a:gd name="connsiteY7" fmla="*/ 0 h 328613"/>
              <a:gd name="connsiteX8" fmla="*/ 533400 w 726281"/>
              <a:gd name="connsiteY8" fmla="*/ 100013 h 328613"/>
              <a:gd name="connsiteX9" fmla="*/ 431006 w 726281"/>
              <a:gd name="connsiteY9" fmla="*/ 140494 h 328613"/>
              <a:gd name="connsiteX10" fmla="*/ 347663 w 726281"/>
              <a:gd name="connsiteY10" fmla="*/ 161925 h 328613"/>
              <a:gd name="connsiteX11" fmla="*/ 195263 w 726281"/>
              <a:gd name="connsiteY11" fmla="*/ 188119 h 328613"/>
              <a:gd name="connsiteX12" fmla="*/ 119063 w 726281"/>
              <a:gd name="connsiteY12" fmla="*/ 207169 h 328613"/>
              <a:gd name="connsiteX13" fmla="*/ 66675 w 726281"/>
              <a:gd name="connsiteY13" fmla="*/ 214313 h 328613"/>
              <a:gd name="connsiteX14" fmla="*/ 21431 w 726281"/>
              <a:gd name="connsiteY14" fmla="*/ 223838 h 328613"/>
              <a:gd name="connsiteX15" fmla="*/ 0 w 726281"/>
              <a:gd name="connsiteY15" fmla="*/ 292894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6281" h="328613">
                <a:moveTo>
                  <a:pt x="0" y="292894"/>
                </a:moveTo>
                <a:lnTo>
                  <a:pt x="23813" y="328613"/>
                </a:lnTo>
                <a:lnTo>
                  <a:pt x="190500" y="216694"/>
                </a:lnTo>
                <a:lnTo>
                  <a:pt x="371475" y="176213"/>
                </a:lnTo>
                <a:lnTo>
                  <a:pt x="497681" y="147638"/>
                </a:lnTo>
                <a:lnTo>
                  <a:pt x="619125" y="97632"/>
                </a:lnTo>
                <a:lnTo>
                  <a:pt x="726281" y="30957"/>
                </a:lnTo>
                <a:lnTo>
                  <a:pt x="704850" y="0"/>
                </a:lnTo>
                <a:lnTo>
                  <a:pt x="533400" y="100013"/>
                </a:lnTo>
                <a:lnTo>
                  <a:pt x="431006" y="140494"/>
                </a:lnTo>
                <a:lnTo>
                  <a:pt x="347663" y="161925"/>
                </a:lnTo>
                <a:lnTo>
                  <a:pt x="195263" y="188119"/>
                </a:lnTo>
                <a:lnTo>
                  <a:pt x="119063" y="207169"/>
                </a:lnTo>
                <a:lnTo>
                  <a:pt x="66675" y="214313"/>
                </a:lnTo>
                <a:lnTo>
                  <a:pt x="21431" y="223838"/>
                </a:lnTo>
                <a:lnTo>
                  <a:pt x="0" y="29289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9" name="テキスト ボックス 648"/>
          <p:cNvSpPr txBox="1"/>
          <p:nvPr/>
        </p:nvSpPr>
        <p:spPr>
          <a:xfrm>
            <a:off x="3658813" y="6053422"/>
            <a:ext cx="441146" cy="246221"/>
          </a:xfrm>
          <a:prstGeom prst="rect">
            <a:avLst/>
          </a:prstGeom>
          <a:noFill/>
        </p:spPr>
        <p:txBody>
          <a:bodyPr wrap="none" rtlCol="0">
            <a:spAutoFit/>
          </a:bodyPr>
          <a:lstStyle/>
          <a:p>
            <a:r>
              <a:rPr lang="ja-JP" altLang="en-US" sz="500" dirty="0" smtClean="0"/>
              <a:t>一津屋</a:t>
            </a:r>
            <a:endParaRPr lang="en-US" altLang="ja-JP" sz="500" dirty="0" smtClean="0"/>
          </a:p>
          <a:p>
            <a:r>
              <a:rPr lang="ja-JP" altLang="en-US" sz="500" dirty="0"/>
              <a:t>河畔</a:t>
            </a:r>
            <a:r>
              <a:rPr lang="ja-JP" altLang="en-US" sz="500" dirty="0" smtClean="0"/>
              <a:t>地区</a:t>
            </a:r>
            <a:endParaRPr kumimoji="1" lang="ja-JP" altLang="en-US" sz="500" dirty="0"/>
          </a:p>
        </p:txBody>
      </p:sp>
      <p:sp>
        <p:nvSpPr>
          <p:cNvPr id="650" name="テキスト ボックス 649"/>
          <p:cNvSpPr txBox="1"/>
          <p:nvPr/>
        </p:nvSpPr>
        <p:spPr>
          <a:xfrm>
            <a:off x="4329774" y="6036698"/>
            <a:ext cx="441146" cy="246221"/>
          </a:xfrm>
          <a:prstGeom prst="rect">
            <a:avLst/>
          </a:prstGeom>
          <a:noFill/>
        </p:spPr>
        <p:txBody>
          <a:bodyPr wrap="none" rtlCol="0">
            <a:spAutoFit/>
          </a:bodyPr>
          <a:lstStyle/>
          <a:p>
            <a:r>
              <a:rPr lang="ja-JP" altLang="en-US" sz="500" dirty="0" smtClean="0"/>
              <a:t>一津屋</a:t>
            </a:r>
            <a:endParaRPr lang="en-US" altLang="ja-JP" sz="500" dirty="0" smtClean="0"/>
          </a:p>
          <a:p>
            <a:r>
              <a:rPr lang="ja-JP" altLang="en-US" sz="500" dirty="0" smtClean="0"/>
              <a:t>野草地区</a:t>
            </a:r>
            <a:endParaRPr kumimoji="1" lang="ja-JP" altLang="en-US" sz="500" dirty="0"/>
          </a:p>
        </p:txBody>
      </p:sp>
      <p:sp>
        <p:nvSpPr>
          <p:cNvPr id="654" name="フリーフォーム 653"/>
          <p:cNvSpPr/>
          <p:nvPr/>
        </p:nvSpPr>
        <p:spPr>
          <a:xfrm>
            <a:off x="3340454" y="6421817"/>
            <a:ext cx="962025" cy="1585912"/>
          </a:xfrm>
          <a:custGeom>
            <a:avLst/>
            <a:gdLst>
              <a:gd name="connsiteX0" fmla="*/ 0 w 962025"/>
              <a:gd name="connsiteY0" fmla="*/ 1485900 h 1585912"/>
              <a:gd name="connsiteX1" fmla="*/ 76200 w 962025"/>
              <a:gd name="connsiteY1" fmla="*/ 1585912 h 1585912"/>
              <a:gd name="connsiteX2" fmla="*/ 204787 w 962025"/>
              <a:gd name="connsiteY2" fmla="*/ 1471612 h 1585912"/>
              <a:gd name="connsiteX3" fmla="*/ 323850 w 962025"/>
              <a:gd name="connsiteY3" fmla="*/ 1357312 h 1585912"/>
              <a:gd name="connsiteX4" fmla="*/ 385762 w 962025"/>
              <a:gd name="connsiteY4" fmla="*/ 1247775 h 1585912"/>
              <a:gd name="connsiteX5" fmla="*/ 423862 w 962025"/>
              <a:gd name="connsiteY5" fmla="*/ 1100137 h 1585912"/>
              <a:gd name="connsiteX6" fmla="*/ 452437 w 962025"/>
              <a:gd name="connsiteY6" fmla="*/ 909637 h 1585912"/>
              <a:gd name="connsiteX7" fmla="*/ 447675 w 962025"/>
              <a:gd name="connsiteY7" fmla="*/ 700087 h 1585912"/>
              <a:gd name="connsiteX8" fmla="*/ 457200 w 962025"/>
              <a:gd name="connsiteY8" fmla="*/ 509587 h 1585912"/>
              <a:gd name="connsiteX9" fmla="*/ 495300 w 962025"/>
              <a:gd name="connsiteY9" fmla="*/ 409575 h 1585912"/>
              <a:gd name="connsiteX10" fmla="*/ 557212 w 962025"/>
              <a:gd name="connsiteY10" fmla="*/ 328612 h 1585912"/>
              <a:gd name="connsiteX11" fmla="*/ 638175 w 962025"/>
              <a:gd name="connsiteY11" fmla="*/ 252412 h 1585912"/>
              <a:gd name="connsiteX12" fmla="*/ 728662 w 962025"/>
              <a:gd name="connsiteY12" fmla="*/ 190500 h 1585912"/>
              <a:gd name="connsiteX13" fmla="*/ 962025 w 962025"/>
              <a:gd name="connsiteY13" fmla="*/ 95250 h 1585912"/>
              <a:gd name="connsiteX14" fmla="*/ 923925 w 962025"/>
              <a:gd name="connsiteY14" fmla="*/ 0 h 1585912"/>
              <a:gd name="connsiteX15" fmla="*/ 814387 w 962025"/>
              <a:gd name="connsiteY15" fmla="*/ 33337 h 1585912"/>
              <a:gd name="connsiteX16" fmla="*/ 690562 w 962025"/>
              <a:gd name="connsiteY16" fmla="*/ 85725 h 1585912"/>
              <a:gd name="connsiteX17" fmla="*/ 571500 w 962025"/>
              <a:gd name="connsiteY17" fmla="*/ 166687 h 1585912"/>
              <a:gd name="connsiteX18" fmla="*/ 471487 w 962025"/>
              <a:gd name="connsiteY18" fmla="*/ 266700 h 1585912"/>
              <a:gd name="connsiteX19" fmla="*/ 428625 w 962025"/>
              <a:gd name="connsiteY19" fmla="*/ 366712 h 1585912"/>
              <a:gd name="connsiteX20" fmla="*/ 390525 w 962025"/>
              <a:gd name="connsiteY20" fmla="*/ 461962 h 1585912"/>
              <a:gd name="connsiteX21" fmla="*/ 366712 w 962025"/>
              <a:gd name="connsiteY21" fmla="*/ 585787 h 1585912"/>
              <a:gd name="connsiteX22" fmla="*/ 357187 w 962025"/>
              <a:gd name="connsiteY22" fmla="*/ 714375 h 1585912"/>
              <a:gd name="connsiteX23" fmla="*/ 323850 w 962025"/>
              <a:gd name="connsiteY23" fmla="*/ 862012 h 1585912"/>
              <a:gd name="connsiteX24" fmla="*/ 290512 w 962025"/>
              <a:gd name="connsiteY24" fmla="*/ 1042987 h 1585912"/>
              <a:gd name="connsiteX25" fmla="*/ 233362 w 962025"/>
              <a:gd name="connsiteY25" fmla="*/ 1181100 h 1585912"/>
              <a:gd name="connsiteX26" fmla="*/ 138112 w 962025"/>
              <a:gd name="connsiteY26" fmla="*/ 1338262 h 1585912"/>
              <a:gd name="connsiteX27" fmla="*/ 47625 w 962025"/>
              <a:gd name="connsiteY27" fmla="*/ 1433512 h 1585912"/>
              <a:gd name="connsiteX28" fmla="*/ 0 w 962025"/>
              <a:gd name="connsiteY28" fmla="*/ 1485900 h 158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62025" h="1585912">
                <a:moveTo>
                  <a:pt x="0" y="1485900"/>
                </a:moveTo>
                <a:lnTo>
                  <a:pt x="76200" y="1585912"/>
                </a:lnTo>
                <a:lnTo>
                  <a:pt x="204787" y="1471612"/>
                </a:lnTo>
                <a:lnTo>
                  <a:pt x="323850" y="1357312"/>
                </a:lnTo>
                <a:lnTo>
                  <a:pt x="385762" y="1247775"/>
                </a:lnTo>
                <a:lnTo>
                  <a:pt x="423862" y="1100137"/>
                </a:lnTo>
                <a:lnTo>
                  <a:pt x="452437" y="909637"/>
                </a:lnTo>
                <a:lnTo>
                  <a:pt x="447675" y="700087"/>
                </a:lnTo>
                <a:lnTo>
                  <a:pt x="457200" y="509587"/>
                </a:lnTo>
                <a:lnTo>
                  <a:pt x="495300" y="409575"/>
                </a:lnTo>
                <a:lnTo>
                  <a:pt x="557212" y="328612"/>
                </a:lnTo>
                <a:lnTo>
                  <a:pt x="638175" y="252412"/>
                </a:lnTo>
                <a:lnTo>
                  <a:pt x="728662" y="190500"/>
                </a:lnTo>
                <a:lnTo>
                  <a:pt x="962025" y="95250"/>
                </a:lnTo>
                <a:lnTo>
                  <a:pt x="923925" y="0"/>
                </a:lnTo>
                <a:lnTo>
                  <a:pt x="814387" y="33337"/>
                </a:lnTo>
                <a:lnTo>
                  <a:pt x="690562" y="85725"/>
                </a:lnTo>
                <a:lnTo>
                  <a:pt x="571500" y="166687"/>
                </a:lnTo>
                <a:lnTo>
                  <a:pt x="471487" y="266700"/>
                </a:lnTo>
                <a:lnTo>
                  <a:pt x="428625" y="366712"/>
                </a:lnTo>
                <a:lnTo>
                  <a:pt x="390525" y="461962"/>
                </a:lnTo>
                <a:lnTo>
                  <a:pt x="366712" y="585787"/>
                </a:lnTo>
                <a:lnTo>
                  <a:pt x="357187" y="714375"/>
                </a:lnTo>
                <a:lnTo>
                  <a:pt x="323850" y="862012"/>
                </a:lnTo>
                <a:lnTo>
                  <a:pt x="290512" y="1042987"/>
                </a:lnTo>
                <a:lnTo>
                  <a:pt x="233362" y="1181100"/>
                </a:lnTo>
                <a:lnTo>
                  <a:pt x="138112" y="1338262"/>
                </a:lnTo>
                <a:lnTo>
                  <a:pt x="47625" y="1433512"/>
                </a:lnTo>
                <a:lnTo>
                  <a:pt x="0" y="14859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5" name="テキスト ボックス 654"/>
          <p:cNvSpPr txBox="1"/>
          <p:nvPr/>
        </p:nvSpPr>
        <p:spPr>
          <a:xfrm>
            <a:off x="3421540" y="7609425"/>
            <a:ext cx="377026" cy="246221"/>
          </a:xfrm>
          <a:prstGeom prst="rect">
            <a:avLst/>
          </a:prstGeom>
          <a:noFill/>
        </p:spPr>
        <p:txBody>
          <a:bodyPr wrap="none" rtlCol="0">
            <a:spAutoFit/>
          </a:bodyPr>
          <a:lstStyle/>
          <a:p>
            <a:r>
              <a:rPr lang="ja-JP" altLang="en-US" sz="500" dirty="0" smtClean="0"/>
              <a:t>太子橋</a:t>
            </a:r>
            <a:endParaRPr lang="en-US" altLang="ja-JP" sz="500" dirty="0" smtClean="0"/>
          </a:p>
          <a:p>
            <a:r>
              <a:rPr lang="ja-JP" altLang="en-US" sz="500" dirty="0" smtClean="0"/>
              <a:t>地区</a:t>
            </a:r>
            <a:endParaRPr kumimoji="1" lang="ja-JP" altLang="en-US" sz="500" dirty="0"/>
          </a:p>
        </p:txBody>
      </p:sp>
      <p:sp>
        <p:nvSpPr>
          <p:cNvPr id="656" name="テキスト ボックス 655"/>
          <p:cNvSpPr txBox="1"/>
          <p:nvPr/>
        </p:nvSpPr>
        <p:spPr>
          <a:xfrm>
            <a:off x="3466716" y="7164868"/>
            <a:ext cx="441146" cy="169277"/>
          </a:xfrm>
          <a:prstGeom prst="rect">
            <a:avLst/>
          </a:prstGeom>
          <a:noFill/>
        </p:spPr>
        <p:txBody>
          <a:bodyPr wrap="none" rtlCol="0">
            <a:spAutoFit/>
          </a:bodyPr>
          <a:lstStyle/>
          <a:p>
            <a:r>
              <a:rPr lang="ja-JP" altLang="en-US" sz="500" dirty="0" smtClean="0"/>
              <a:t>外島地区</a:t>
            </a:r>
            <a:endParaRPr kumimoji="1" lang="ja-JP" altLang="en-US" sz="500" dirty="0"/>
          </a:p>
        </p:txBody>
      </p:sp>
      <p:sp>
        <p:nvSpPr>
          <p:cNvPr id="667" name="テキスト ボックス 666"/>
          <p:cNvSpPr txBox="1"/>
          <p:nvPr/>
        </p:nvSpPr>
        <p:spPr>
          <a:xfrm>
            <a:off x="3454016" y="6726718"/>
            <a:ext cx="569387" cy="169277"/>
          </a:xfrm>
          <a:prstGeom prst="rect">
            <a:avLst/>
          </a:prstGeom>
          <a:noFill/>
        </p:spPr>
        <p:txBody>
          <a:bodyPr wrap="none" rtlCol="0">
            <a:spAutoFit/>
          </a:bodyPr>
          <a:lstStyle/>
          <a:p>
            <a:r>
              <a:rPr lang="ja-JP" altLang="en-US" sz="500" dirty="0" smtClean="0"/>
              <a:t>八雲野草地区</a:t>
            </a:r>
            <a:endParaRPr kumimoji="1" lang="ja-JP" altLang="en-US" sz="500" dirty="0"/>
          </a:p>
        </p:txBody>
      </p:sp>
      <p:sp>
        <p:nvSpPr>
          <p:cNvPr id="668" name="テキスト ボックス 667"/>
          <p:cNvSpPr txBox="1"/>
          <p:nvPr/>
        </p:nvSpPr>
        <p:spPr>
          <a:xfrm>
            <a:off x="3762962" y="6485734"/>
            <a:ext cx="441146" cy="169277"/>
          </a:xfrm>
          <a:prstGeom prst="rect">
            <a:avLst/>
          </a:prstGeom>
          <a:noFill/>
        </p:spPr>
        <p:txBody>
          <a:bodyPr wrap="none" rtlCol="0">
            <a:spAutoFit/>
          </a:bodyPr>
          <a:lstStyle/>
          <a:p>
            <a:r>
              <a:rPr lang="ja-JP" altLang="en-US" sz="500" dirty="0" smtClean="0"/>
              <a:t>八雲地区</a:t>
            </a:r>
            <a:endParaRPr kumimoji="1" lang="ja-JP" altLang="en-US" sz="500" dirty="0"/>
          </a:p>
        </p:txBody>
      </p:sp>
      <p:sp>
        <p:nvSpPr>
          <p:cNvPr id="671" name="フリーフォーム 670"/>
          <p:cNvSpPr/>
          <p:nvPr/>
        </p:nvSpPr>
        <p:spPr>
          <a:xfrm>
            <a:off x="4626329" y="5374067"/>
            <a:ext cx="747712" cy="621506"/>
          </a:xfrm>
          <a:custGeom>
            <a:avLst/>
            <a:gdLst>
              <a:gd name="connsiteX0" fmla="*/ 0 w 747712"/>
              <a:gd name="connsiteY0" fmla="*/ 578643 h 621506"/>
              <a:gd name="connsiteX1" fmla="*/ 33337 w 747712"/>
              <a:gd name="connsiteY1" fmla="*/ 621506 h 621506"/>
              <a:gd name="connsiteX2" fmla="*/ 307181 w 747712"/>
              <a:gd name="connsiteY2" fmla="*/ 433387 h 621506"/>
              <a:gd name="connsiteX3" fmla="*/ 702468 w 747712"/>
              <a:gd name="connsiteY3" fmla="*/ 78581 h 621506"/>
              <a:gd name="connsiteX4" fmla="*/ 747712 w 747712"/>
              <a:gd name="connsiteY4" fmla="*/ 16668 h 621506"/>
              <a:gd name="connsiteX5" fmla="*/ 707231 w 747712"/>
              <a:gd name="connsiteY5" fmla="*/ 0 h 621506"/>
              <a:gd name="connsiteX6" fmla="*/ 666750 w 747712"/>
              <a:gd name="connsiteY6" fmla="*/ 76200 h 621506"/>
              <a:gd name="connsiteX7" fmla="*/ 607218 w 747712"/>
              <a:gd name="connsiteY7" fmla="*/ 138112 h 621506"/>
              <a:gd name="connsiteX8" fmla="*/ 535781 w 747712"/>
              <a:gd name="connsiteY8" fmla="*/ 200025 h 621506"/>
              <a:gd name="connsiteX9" fmla="*/ 411956 w 747712"/>
              <a:gd name="connsiteY9" fmla="*/ 309562 h 621506"/>
              <a:gd name="connsiteX10" fmla="*/ 283368 w 747712"/>
              <a:gd name="connsiteY10" fmla="*/ 404812 h 621506"/>
              <a:gd name="connsiteX11" fmla="*/ 152400 w 747712"/>
              <a:gd name="connsiteY11" fmla="*/ 500062 h 621506"/>
              <a:gd name="connsiteX12" fmla="*/ 50006 w 747712"/>
              <a:gd name="connsiteY12" fmla="*/ 566737 h 621506"/>
              <a:gd name="connsiteX13" fmla="*/ 0 w 747712"/>
              <a:gd name="connsiteY13" fmla="*/ 578643 h 62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7712" h="621506">
                <a:moveTo>
                  <a:pt x="0" y="578643"/>
                </a:moveTo>
                <a:lnTo>
                  <a:pt x="33337" y="621506"/>
                </a:lnTo>
                <a:lnTo>
                  <a:pt x="307181" y="433387"/>
                </a:lnTo>
                <a:lnTo>
                  <a:pt x="702468" y="78581"/>
                </a:lnTo>
                <a:lnTo>
                  <a:pt x="747712" y="16668"/>
                </a:lnTo>
                <a:lnTo>
                  <a:pt x="707231" y="0"/>
                </a:lnTo>
                <a:lnTo>
                  <a:pt x="666750" y="76200"/>
                </a:lnTo>
                <a:lnTo>
                  <a:pt x="607218" y="138112"/>
                </a:lnTo>
                <a:lnTo>
                  <a:pt x="535781" y="200025"/>
                </a:lnTo>
                <a:lnTo>
                  <a:pt x="411956" y="309562"/>
                </a:lnTo>
                <a:lnTo>
                  <a:pt x="283368" y="404812"/>
                </a:lnTo>
                <a:lnTo>
                  <a:pt x="152400" y="500062"/>
                </a:lnTo>
                <a:lnTo>
                  <a:pt x="50006" y="566737"/>
                </a:lnTo>
                <a:lnTo>
                  <a:pt x="0" y="5786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2" name="テキスト ボックス 671"/>
          <p:cNvSpPr txBox="1"/>
          <p:nvPr/>
        </p:nvSpPr>
        <p:spPr>
          <a:xfrm>
            <a:off x="4577761" y="5835007"/>
            <a:ext cx="505267" cy="169277"/>
          </a:xfrm>
          <a:prstGeom prst="rect">
            <a:avLst/>
          </a:prstGeom>
          <a:noFill/>
        </p:spPr>
        <p:txBody>
          <a:bodyPr wrap="none" rtlCol="0">
            <a:spAutoFit/>
          </a:bodyPr>
          <a:lstStyle/>
          <a:p>
            <a:r>
              <a:rPr lang="ja-JP" altLang="en-US" sz="500" dirty="0" smtClean="0"/>
              <a:t>鳥飼西地区</a:t>
            </a:r>
            <a:endParaRPr kumimoji="1" lang="ja-JP" altLang="en-US" sz="500" dirty="0"/>
          </a:p>
        </p:txBody>
      </p:sp>
      <p:sp>
        <p:nvSpPr>
          <p:cNvPr id="673" name="テキスト ボックス 672"/>
          <p:cNvSpPr txBox="1"/>
          <p:nvPr/>
        </p:nvSpPr>
        <p:spPr>
          <a:xfrm>
            <a:off x="4798334" y="5541558"/>
            <a:ext cx="569387" cy="169277"/>
          </a:xfrm>
          <a:prstGeom prst="rect">
            <a:avLst/>
          </a:prstGeom>
          <a:noFill/>
        </p:spPr>
        <p:txBody>
          <a:bodyPr wrap="none" rtlCol="0">
            <a:spAutoFit/>
          </a:bodyPr>
          <a:lstStyle/>
          <a:p>
            <a:r>
              <a:rPr lang="ja-JP" altLang="en-US" sz="500" dirty="0" smtClean="0"/>
              <a:t>鳥飼野草地区</a:t>
            </a:r>
            <a:endParaRPr kumimoji="1" lang="ja-JP" altLang="en-US" sz="500" dirty="0"/>
          </a:p>
        </p:txBody>
      </p:sp>
      <p:sp>
        <p:nvSpPr>
          <p:cNvPr id="674" name="フリーフォーム 673"/>
          <p:cNvSpPr/>
          <p:nvPr/>
        </p:nvSpPr>
        <p:spPr>
          <a:xfrm>
            <a:off x="5511603" y="4710335"/>
            <a:ext cx="419100" cy="438150"/>
          </a:xfrm>
          <a:custGeom>
            <a:avLst/>
            <a:gdLst>
              <a:gd name="connsiteX0" fmla="*/ 0 w 419100"/>
              <a:gd name="connsiteY0" fmla="*/ 409575 h 438150"/>
              <a:gd name="connsiteX1" fmla="*/ 50800 w 419100"/>
              <a:gd name="connsiteY1" fmla="*/ 438150 h 438150"/>
              <a:gd name="connsiteX2" fmla="*/ 117475 w 419100"/>
              <a:gd name="connsiteY2" fmla="*/ 346075 h 438150"/>
              <a:gd name="connsiteX3" fmla="*/ 177800 w 419100"/>
              <a:gd name="connsiteY3" fmla="*/ 377825 h 438150"/>
              <a:gd name="connsiteX4" fmla="*/ 419100 w 419100"/>
              <a:gd name="connsiteY4" fmla="*/ 104775 h 438150"/>
              <a:gd name="connsiteX5" fmla="*/ 301625 w 419100"/>
              <a:gd name="connsiteY5" fmla="*/ 0 h 438150"/>
              <a:gd name="connsiteX6" fmla="*/ 254000 w 419100"/>
              <a:gd name="connsiteY6" fmla="*/ 82550 h 438150"/>
              <a:gd name="connsiteX7" fmla="*/ 196850 w 419100"/>
              <a:gd name="connsiteY7" fmla="*/ 168275 h 438150"/>
              <a:gd name="connsiteX8" fmla="*/ 139700 w 419100"/>
              <a:gd name="connsiteY8" fmla="*/ 250825 h 438150"/>
              <a:gd name="connsiteX9" fmla="*/ 82550 w 419100"/>
              <a:gd name="connsiteY9" fmla="*/ 304800 h 438150"/>
              <a:gd name="connsiteX10" fmla="*/ 0 w 419100"/>
              <a:gd name="connsiteY10" fmla="*/ 409575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9100" h="438150">
                <a:moveTo>
                  <a:pt x="0" y="409575"/>
                </a:moveTo>
                <a:lnTo>
                  <a:pt x="50800" y="438150"/>
                </a:lnTo>
                <a:lnTo>
                  <a:pt x="117475" y="346075"/>
                </a:lnTo>
                <a:lnTo>
                  <a:pt x="177800" y="377825"/>
                </a:lnTo>
                <a:lnTo>
                  <a:pt x="419100" y="104775"/>
                </a:lnTo>
                <a:lnTo>
                  <a:pt x="301625" y="0"/>
                </a:lnTo>
                <a:lnTo>
                  <a:pt x="254000" y="82550"/>
                </a:lnTo>
                <a:lnTo>
                  <a:pt x="196850" y="168275"/>
                </a:lnTo>
                <a:lnTo>
                  <a:pt x="139700" y="250825"/>
                </a:lnTo>
                <a:lnTo>
                  <a:pt x="82550" y="304800"/>
                </a:lnTo>
                <a:lnTo>
                  <a:pt x="0" y="4095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6" name="テキスト ボックス 675"/>
          <p:cNvSpPr txBox="1"/>
          <p:nvPr/>
        </p:nvSpPr>
        <p:spPr>
          <a:xfrm>
            <a:off x="5528889" y="4927351"/>
            <a:ext cx="505267" cy="169277"/>
          </a:xfrm>
          <a:prstGeom prst="rect">
            <a:avLst/>
          </a:prstGeom>
          <a:noFill/>
        </p:spPr>
        <p:txBody>
          <a:bodyPr wrap="none" rtlCol="0">
            <a:spAutoFit/>
          </a:bodyPr>
          <a:lstStyle/>
          <a:p>
            <a:r>
              <a:rPr lang="ja-JP" altLang="en-US" sz="500" dirty="0" smtClean="0"/>
              <a:t>鳥飼下地区</a:t>
            </a:r>
            <a:endParaRPr kumimoji="1" lang="ja-JP" altLang="en-US" sz="500" dirty="0"/>
          </a:p>
        </p:txBody>
      </p:sp>
      <p:sp>
        <p:nvSpPr>
          <p:cNvPr id="50" name="フリーフォーム 49"/>
          <p:cNvSpPr/>
          <p:nvPr/>
        </p:nvSpPr>
        <p:spPr>
          <a:xfrm>
            <a:off x="5191125" y="4976813"/>
            <a:ext cx="947738" cy="1004887"/>
          </a:xfrm>
          <a:custGeom>
            <a:avLst/>
            <a:gdLst>
              <a:gd name="connsiteX0" fmla="*/ 0 w 947738"/>
              <a:gd name="connsiteY0" fmla="*/ 928687 h 1004887"/>
              <a:gd name="connsiteX1" fmla="*/ 328613 w 947738"/>
              <a:gd name="connsiteY1" fmla="*/ 628650 h 1004887"/>
              <a:gd name="connsiteX2" fmla="*/ 514350 w 947738"/>
              <a:gd name="connsiteY2" fmla="*/ 395287 h 1004887"/>
              <a:gd name="connsiteX3" fmla="*/ 604838 w 947738"/>
              <a:gd name="connsiteY3" fmla="*/ 280987 h 1004887"/>
              <a:gd name="connsiteX4" fmla="*/ 757238 w 947738"/>
              <a:gd name="connsiteY4" fmla="*/ 128587 h 1004887"/>
              <a:gd name="connsiteX5" fmla="*/ 862013 w 947738"/>
              <a:gd name="connsiteY5" fmla="*/ 0 h 1004887"/>
              <a:gd name="connsiteX6" fmla="*/ 947738 w 947738"/>
              <a:gd name="connsiteY6" fmla="*/ 80962 h 1004887"/>
              <a:gd name="connsiteX7" fmla="*/ 852488 w 947738"/>
              <a:gd name="connsiteY7" fmla="*/ 152400 h 1004887"/>
              <a:gd name="connsiteX8" fmla="*/ 785813 w 947738"/>
              <a:gd name="connsiteY8" fmla="*/ 228600 h 1004887"/>
              <a:gd name="connsiteX9" fmla="*/ 657225 w 947738"/>
              <a:gd name="connsiteY9" fmla="*/ 376237 h 1004887"/>
              <a:gd name="connsiteX10" fmla="*/ 528638 w 947738"/>
              <a:gd name="connsiteY10" fmla="*/ 519112 h 1004887"/>
              <a:gd name="connsiteX11" fmla="*/ 404813 w 947738"/>
              <a:gd name="connsiteY11" fmla="*/ 695325 h 1004887"/>
              <a:gd name="connsiteX12" fmla="*/ 266700 w 947738"/>
              <a:gd name="connsiteY12" fmla="*/ 847725 h 1004887"/>
              <a:gd name="connsiteX13" fmla="*/ 157163 w 947738"/>
              <a:gd name="connsiteY13" fmla="*/ 957262 h 1004887"/>
              <a:gd name="connsiteX14" fmla="*/ 80963 w 947738"/>
              <a:gd name="connsiteY14" fmla="*/ 1004887 h 1004887"/>
              <a:gd name="connsiteX15" fmla="*/ 0 w 947738"/>
              <a:gd name="connsiteY15" fmla="*/ 928687 h 10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7738" h="1004887">
                <a:moveTo>
                  <a:pt x="0" y="928687"/>
                </a:moveTo>
                <a:lnTo>
                  <a:pt x="328613" y="628650"/>
                </a:lnTo>
                <a:lnTo>
                  <a:pt x="514350" y="395287"/>
                </a:lnTo>
                <a:lnTo>
                  <a:pt x="604838" y="280987"/>
                </a:lnTo>
                <a:lnTo>
                  <a:pt x="757238" y="128587"/>
                </a:lnTo>
                <a:lnTo>
                  <a:pt x="862013" y="0"/>
                </a:lnTo>
                <a:lnTo>
                  <a:pt x="947738" y="80962"/>
                </a:lnTo>
                <a:lnTo>
                  <a:pt x="852488" y="152400"/>
                </a:lnTo>
                <a:lnTo>
                  <a:pt x="785813" y="228600"/>
                </a:lnTo>
                <a:lnTo>
                  <a:pt x="657225" y="376237"/>
                </a:lnTo>
                <a:lnTo>
                  <a:pt x="528638" y="519112"/>
                </a:lnTo>
                <a:lnTo>
                  <a:pt x="404813" y="695325"/>
                </a:lnTo>
                <a:lnTo>
                  <a:pt x="266700" y="847725"/>
                </a:lnTo>
                <a:lnTo>
                  <a:pt x="157163" y="957262"/>
                </a:lnTo>
                <a:lnTo>
                  <a:pt x="80963" y="1004887"/>
                </a:lnTo>
                <a:lnTo>
                  <a:pt x="0" y="92868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 name="テキスト ボックス 706"/>
          <p:cNvSpPr txBox="1"/>
          <p:nvPr/>
        </p:nvSpPr>
        <p:spPr>
          <a:xfrm>
            <a:off x="5274682" y="5648304"/>
            <a:ext cx="441146" cy="169277"/>
          </a:xfrm>
          <a:prstGeom prst="rect">
            <a:avLst/>
          </a:prstGeom>
          <a:noFill/>
        </p:spPr>
        <p:txBody>
          <a:bodyPr wrap="none" rtlCol="0">
            <a:spAutoFit/>
          </a:bodyPr>
          <a:lstStyle/>
          <a:p>
            <a:r>
              <a:rPr lang="ja-JP" altLang="en-US" sz="500" dirty="0" smtClean="0"/>
              <a:t>大日地区</a:t>
            </a:r>
            <a:endParaRPr kumimoji="1" lang="ja-JP" altLang="en-US" sz="500" dirty="0"/>
          </a:p>
        </p:txBody>
      </p:sp>
      <p:sp>
        <p:nvSpPr>
          <p:cNvPr id="718" name="テキスト ボックス 717"/>
          <p:cNvSpPr txBox="1"/>
          <p:nvPr/>
        </p:nvSpPr>
        <p:spPr>
          <a:xfrm>
            <a:off x="5433065" y="5427216"/>
            <a:ext cx="505267" cy="169277"/>
          </a:xfrm>
          <a:prstGeom prst="rect">
            <a:avLst/>
          </a:prstGeom>
          <a:noFill/>
        </p:spPr>
        <p:txBody>
          <a:bodyPr wrap="none" rtlCol="0">
            <a:spAutoFit/>
          </a:bodyPr>
          <a:lstStyle/>
          <a:p>
            <a:r>
              <a:rPr lang="ja-JP" altLang="en-US" sz="500" dirty="0" smtClean="0"/>
              <a:t>佐太西地区</a:t>
            </a:r>
            <a:endParaRPr kumimoji="1" lang="ja-JP" altLang="en-US" sz="500" dirty="0"/>
          </a:p>
        </p:txBody>
      </p:sp>
      <p:sp>
        <p:nvSpPr>
          <p:cNvPr id="722" name="テキスト ボックス 721"/>
          <p:cNvSpPr txBox="1"/>
          <p:nvPr/>
        </p:nvSpPr>
        <p:spPr>
          <a:xfrm>
            <a:off x="5675317" y="5049493"/>
            <a:ext cx="505267" cy="246221"/>
          </a:xfrm>
          <a:prstGeom prst="rect">
            <a:avLst/>
          </a:prstGeom>
          <a:noFill/>
        </p:spPr>
        <p:txBody>
          <a:bodyPr wrap="none" rtlCol="0">
            <a:spAutoFit/>
          </a:bodyPr>
          <a:lstStyle/>
          <a:p>
            <a:r>
              <a:rPr lang="ja-JP" altLang="en-US" sz="500" dirty="0" smtClean="0"/>
              <a:t>仁和寺野草</a:t>
            </a:r>
            <a:endParaRPr lang="en-US" altLang="ja-JP" sz="500" dirty="0" smtClean="0"/>
          </a:p>
          <a:p>
            <a:r>
              <a:rPr lang="ja-JP" altLang="en-US" sz="500" dirty="0" smtClean="0"/>
              <a:t>地区</a:t>
            </a:r>
            <a:endParaRPr kumimoji="1" lang="ja-JP" altLang="en-US" sz="500" dirty="0"/>
          </a:p>
        </p:txBody>
      </p:sp>
      <p:sp>
        <p:nvSpPr>
          <p:cNvPr id="51" name="フリーフォーム 50"/>
          <p:cNvSpPr/>
          <p:nvPr/>
        </p:nvSpPr>
        <p:spPr>
          <a:xfrm>
            <a:off x="5867400" y="4343400"/>
            <a:ext cx="423863" cy="385763"/>
          </a:xfrm>
          <a:custGeom>
            <a:avLst/>
            <a:gdLst>
              <a:gd name="connsiteX0" fmla="*/ 342900 w 423863"/>
              <a:gd name="connsiteY0" fmla="*/ 0 h 385763"/>
              <a:gd name="connsiteX1" fmla="*/ 423863 w 423863"/>
              <a:gd name="connsiteY1" fmla="*/ 76200 h 385763"/>
              <a:gd name="connsiteX2" fmla="*/ 157163 w 423863"/>
              <a:gd name="connsiteY2" fmla="*/ 366713 h 385763"/>
              <a:gd name="connsiteX3" fmla="*/ 95250 w 423863"/>
              <a:gd name="connsiteY3" fmla="*/ 319088 h 385763"/>
              <a:gd name="connsiteX4" fmla="*/ 52388 w 423863"/>
              <a:gd name="connsiteY4" fmla="*/ 385763 h 385763"/>
              <a:gd name="connsiteX5" fmla="*/ 0 w 423863"/>
              <a:gd name="connsiteY5" fmla="*/ 342900 h 385763"/>
              <a:gd name="connsiteX6" fmla="*/ 90488 w 423863"/>
              <a:gd name="connsiteY6" fmla="*/ 195263 h 385763"/>
              <a:gd name="connsiteX7" fmla="*/ 185738 w 423863"/>
              <a:gd name="connsiteY7" fmla="*/ 133350 h 385763"/>
              <a:gd name="connsiteX8" fmla="*/ 342900 w 423863"/>
              <a:gd name="connsiteY8" fmla="*/ 0 h 38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863" h="385763">
                <a:moveTo>
                  <a:pt x="342900" y="0"/>
                </a:moveTo>
                <a:lnTo>
                  <a:pt x="423863" y="76200"/>
                </a:lnTo>
                <a:lnTo>
                  <a:pt x="157163" y="366713"/>
                </a:lnTo>
                <a:lnTo>
                  <a:pt x="95250" y="319088"/>
                </a:lnTo>
                <a:lnTo>
                  <a:pt x="52388" y="385763"/>
                </a:lnTo>
                <a:lnTo>
                  <a:pt x="0" y="342900"/>
                </a:lnTo>
                <a:lnTo>
                  <a:pt x="90488" y="195263"/>
                </a:lnTo>
                <a:lnTo>
                  <a:pt x="185738" y="133350"/>
                </a:lnTo>
                <a:lnTo>
                  <a:pt x="34290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3" name="テキスト ボックス 722"/>
          <p:cNvSpPr txBox="1"/>
          <p:nvPr/>
        </p:nvSpPr>
        <p:spPr>
          <a:xfrm>
            <a:off x="5803222" y="4430308"/>
            <a:ext cx="505267" cy="169277"/>
          </a:xfrm>
          <a:prstGeom prst="rect">
            <a:avLst/>
          </a:prstGeom>
          <a:noFill/>
        </p:spPr>
        <p:txBody>
          <a:bodyPr wrap="none" rtlCol="0">
            <a:spAutoFit/>
          </a:bodyPr>
          <a:lstStyle/>
          <a:p>
            <a:r>
              <a:rPr lang="ja-JP" altLang="en-US" sz="500" dirty="0" smtClean="0"/>
              <a:t>鳥飼上地区</a:t>
            </a:r>
            <a:endParaRPr kumimoji="1" lang="ja-JP" altLang="en-US" sz="500" dirty="0"/>
          </a:p>
        </p:txBody>
      </p:sp>
      <p:sp>
        <p:nvSpPr>
          <p:cNvPr id="52" name="フリーフォーム 51"/>
          <p:cNvSpPr/>
          <p:nvPr/>
        </p:nvSpPr>
        <p:spPr>
          <a:xfrm>
            <a:off x="6086475" y="4176713"/>
            <a:ext cx="842963" cy="819150"/>
          </a:xfrm>
          <a:custGeom>
            <a:avLst/>
            <a:gdLst>
              <a:gd name="connsiteX0" fmla="*/ 0 w 842963"/>
              <a:gd name="connsiteY0" fmla="*/ 757237 h 819150"/>
              <a:gd name="connsiteX1" fmla="*/ 80963 w 842963"/>
              <a:gd name="connsiteY1" fmla="*/ 819150 h 819150"/>
              <a:gd name="connsiteX2" fmla="*/ 180975 w 842963"/>
              <a:gd name="connsiteY2" fmla="*/ 676275 h 819150"/>
              <a:gd name="connsiteX3" fmla="*/ 247650 w 842963"/>
              <a:gd name="connsiteY3" fmla="*/ 585787 h 819150"/>
              <a:gd name="connsiteX4" fmla="*/ 371475 w 842963"/>
              <a:gd name="connsiteY4" fmla="*/ 447675 h 819150"/>
              <a:gd name="connsiteX5" fmla="*/ 485775 w 842963"/>
              <a:gd name="connsiteY5" fmla="*/ 342900 h 819150"/>
              <a:gd name="connsiteX6" fmla="*/ 633413 w 842963"/>
              <a:gd name="connsiteY6" fmla="*/ 228600 h 819150"/>
              <a:gd name="connsiteX7" fmla="*/ 814388 w 842963"/>
              <a:gd name="connsiteY7" fmla="*/ 80962 h 819150"/>
              <a:gd name="connsiteX8" fmla="*/ 842963 w 842963"/>
              <a:gd name="connsiteY8" fmla="*/ 52387 h 819150"/>
              <a:gd name="connsiteX9" fmla="*/ 771525 w 842963"/>
              <a:gd name="connsiteY9" fmla="*/ 0 h 819150"/>
              <a:gd name="connsiteX10" fmla="*/ 514350 w 842963"/>
              <a:gd name="connsiteY10" fmla="*/ 223837 h 819150"/>
              <a:gd name="connsiteX11" fmla="*/ 338138 w 842963"/>
              <a:gd name="connsiteY11" fmla="*/ 419100 h 819150"/>
              <a:gd name="connsiteX12" fmla="*/ 100013 w 842963"/>
              <a:gd name="connsiteY12" fmla="*/ 652462 h 819150"/>
              <a:gd name="connsiteX13" fmla="*/ 0 w 842963"/>
              <a:gd name="connsiteY13" fmla="*/ 757237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2963" h="819150">
                <a:moveTo>
                  <a:pt x="0" y="757237"/>
                </a:moveTo>
                <a:lnTo>
                  <a:pt x="80963" y="819150"/>
                </a:lnTo>
                <a:lnTo>
                  <a:pt x="180975" y="676275"/>
                </a:lnTo>
                <a:lnTo>
                  <a:pt x="247650" y="585787"/>
                </a:lnTo>
                <a:lnTo>
                  <a:pt x="371475" y="447675"/>
                </a:lnTo>
                <a:lnTo>
                  <a:pt x="485775" y="342900"/>
                </a:lnTo>
                <a:lnTo>
                  <a:pt x="633413" y="228600"/>
                </a:lnTo>
                <a:lnTo>
                  <a:pt x="814388" y="80962"/>
                </a:lnTo>
                <a:lnTo>
                  <a:pt x="842963" y="52387"/>
                </a:lnTo>
                <a:lnTo>
                  <a:pt x="771525" y="0"/>
                </a:lnTo>
                <a:lnTo>
                  <a:pt x="514350" y="223837"/>
                </a:lnTo>
                <a:lnTo>
                  <a:pt x="338138" y="419100"/>
                </a:lnTo>
                <a:lnTo>
                  <a:pt x="100013" y="652462"/>
                </a:lnTo>
                <a:lnTo>
                  <a:pt x="0" y="75723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4" name="テキスト ボックス 723"/>
          <p:cNvSpPr txBox="1"/>
          <p:nvPr/>
        </p:nvSpPr>
        <p:spPr>
          <a:xfrm>
            <a:off x="6451525" y="4263756"/>
            <a:ext cx="441146" cy="246221"/>
          </a:xfrm>
          <a:prstGeom prst="rect">
            <a:avLst/>
          </a:prstGeom>
          <a:noFill/>
        </p:spPr>
        <p:txBody>
          <a:bodyPr wrap="none" rtlCol="0">
            <a:spAutoFit/>
          </a:bodyPr>
          <a:lstStyle/>
          <a:p>
            <a:r>
              <a:rPr lang="ja-JP" altLang="en-US" sz="500" dirty="0" smtClean="0"/>
              <a:t>点野野草</a:t>
            </a:r>
            <a:endParaRPr lang="en-US" altLang="ja-JP" sz="500" dirty="0" smtClean="0"/>
          </a:p>
          <a:p>
            <a:r>
              <a:rPr lang="ja-JP" altLang="en-US" sz="500" dirty="0" smtClean="0"/>
              <a:t>地区</a:t>
            </a:r>
            <a:endParaRPr kumimoji="1" lang="ja-JP" altLang="en-US" sz="500" dirty="0"/>
          </a:p>
        </p:txBody>
      </p:sp>
      <p:sp>
        <p:nvSpPr>
          <p:cNvPr id="53" name="フリーフォーム 52"/>
          <p:cNvSpPr/>
          <p:nvPr/>
        </p:nvSpPr>
        <p:spPr>
          <a:xfrm>
            <a:off x="7102475" y="3702050"/>
            <a:ext cx="219075" cy="215900"/>
          </a:xfrm>
          <a:custGeom>
            <a:avLst/>
            <a:gdLst>
              <a:gd name="connsiteX0" fmla="*/ 219075 w 219075"/>
              <a:gd name="connsiteY0" fmla="*/ 92075 h 215900"/>
              <a:gd name="connsiteX1" fmla="*/ 53975 w 219075"/>
              <a:gd name="connsiteY1" fmla="*/ 0 h 215900"/>
              <a:gd name="connsiteX2" fmla="*/ 0 w 219075"/>
              <a:gd name="connsiteY2" fmla="*/ 117475 h 215900"/>
              <a:gd name="connsiteX3" fmla="*/ 142875 w 219075"/>
              <a:gd name="connsiteY3" fmla="*/ 215900 h 215900"/>
              <a:gd name="connsiteX4" fmla="*/ 219075 w 219075"/>
              <a:gd name="connsiteY4" fmla="*/ 92075 h 21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 h="215900">
                <a:moveTo>
                  <a:pt x="219075" y="92075"/>
                </a:moveTo>
                <a:lnTo>
                  <a:pt x="53975" y="0"/>
                </a:lnTo>
                <a:lnTo>
                  <a:pt x="0" y="117475"/>
                </a:lnTo>
                <a:lnTo>
                  <a:pt x="142875" y="215900"/>
                </a:lnTo>
                <a:lnTo>
                  <a:pt x="219075" y="920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p:cNvSpPr/>
          <p:nvPr/>
        </p:nvSpPr>
        <p:spPr>
          <a:xfrm>
            <a:off x="6896100" y="3854450"/>
            <a:ext cx="320675" cy="323850"/>
          </a:xfrm>
          <a:custGeom>
            <a:avLst/>
            <a:gdLst>
              <a:gd name="connsiteX0" fmla="*/ 177800 w 320675"/>
              <a:gd name="connsiteY0" fmla="*/ 0 h 323850"/>
              <a:gd name="connsiteX1" fmla="*/ 0 w 320675"/>
              <a:gd name="connsiteY1" fmla="*/ 285750 h 323850"/>
              <a:gd name="connsiteX2" fmla="*/ 60325 w 320675"/>
              <a:gd name="connsiteY2" fmla="*/ 323850 h 323850"/>
              <a:gd name="connsiteX3" fmla="*/ 114300 w 320675"/>
              <a:gd name="connsiteY3" fmla="*/ 282575 h 323850"/>
              <a:gd name="connsiteX4" fmla="*/ 215900 w 320675"/>
              <a:gd name="connsiteY4" fmla="*/ 234950 h 323850"/>
              <a:gd name="connsiteX5" fmla="*/ 263525 w 320675"/>
              <a:gd name="connsiteY5" fmla="*/ 212725 h 323850"/>
              <a:gd name="connsiteX6" fmla="*/ 320675 w 320675"/>
              <a:gd name="connsiteY6" fmla="*/ 111125 h 323850"/>
              <a:gd name="connsiteX7" fmla="*/ 177800 w 320675"/>
              <a:gd name="connsiteY7"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675" h="323850">
                <a:moveTo>
                  <a:pt x="177800" y="0"/>
                </a:moveTo>
                <a:lnTo>
                  <a:pt x="0" y="285750"/>
                </a:lnTo>
                <a:lnTo>
                  <a:pt x="60325" y="323850"/>
                </a:lnTo>
                <a:lnTo>
                  <a:pt x="114300" y="282575"/>
                </a:lnTo>
                <a:lnTo>
                  <a:pt x="215900" y="234950"/>
                </a:lnTo>
                <a:lnTo>
                  <a:pt x="263525" y="212725"/>
                </a:lnTo>
                <a:lnTo>
                  <a:pt x="320675" y="111125"/>
                </a:lnTo>
                <a:lnTo>
                  <a:pt x="17780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54"/>
          <p:cNvSpPr/>
          <p:nvPr/>
        </p:nvSpPr>
        <p:spPr>
          <a:xfrm>
            <a:off x="7334250" y="2216150"/>
            <a:ext cx="542925" cy="1174750"/>
          </a:xfrm>
          <a:custGeom>
            <a:avLst/>
            <a:gdLst>
              <a:gd name="connsiteX0" fmla="*/ 0 w 542925"/>
              <a:gd name="connsiteY0" fmla="*/ 1149350 h 1174750"/>
              <a:gd name="connsiteX1" fmla="*/ 76200 w 542925"/>
              <a:gd name="connsiteY1" fmla="*/ 1174750 h 1174750"/>
              <a:gd name="connsiteX2" fmla="*/ 168275 w 542925"/>
              <a:gd name="connsiteY2" fmla="*/ 828675 h 1174750"/>
              <a:gd name="connsiteX3" fmla="*/ 250825 w 542925"/>
              <a:gd name="connsiteY3" fmla="*/ 568325 h 1174750"/>
              <a:gd name="connsiteX4" fmla="*/ 304800 w 542925"/>
              <a:gd name="connsiteY4" fmla="*/ 400050 h 1174750"/>
              <a:gd name="connsiteX5" fmla="*/ 336550 w 542925"/>
              <a:gd name="connsiteY5" fmla="*/ 282575 h 1174750"/>
              <a:gd name="connsiteX6" fmla="*/ 396875 w 542925"/>
              <a:gd name="connsiteY6" fmla="*/ 187325 h 1174750"/>
              <a:gd name="connsiteX7" fmla="*/ 454025 w 542925"/>
              <a:gd name="connsiteY7" fmla="*/ 111125 h 1174750"/>
              <a:gd name="connsiteX8" fmla="*/ 542925 w 542925"/>
              <a:gd name="connsiteY8" fmla="*/ 19050 h 1174750"/>
              <a:gd name="connsiteX9" fmla="*/ 520700 w 542925"/>
              <a:gd name="connsiteY9" fmla="*/ 0 h 1174750"/>
              <a:gd name="connsiteX10" fmla="*/ 365125 w 542925"/>
              <a:gd name="connsiteY10" fmla="*/ 142875 h 1174750"/>
              <a:gd name="connsiteX11" fmla="*/ 292100 w 542925"/>
              <a:gd name="connsiteY11" fmla="*/ 266700 h 1174750"/>
              <a:gd name="connsiteX12" fmla="*/ 247650 w 542925"/>
              <a:gd name="connsiteY12" fmla="*/ 403225 h 1174750"/>
              <a:gd name="connsiteX13" fmla="*/ 165100 w 542925"/>
              <a:gd name="connsiteY13" fmla="*/ 615950 h 1174750"/>
              <a:gd name="connsiteX14" fmla="*/ 111125 w 542925"/>
              <a:gd name="connsiteY14" fmla="*/ 765175 h 1174750"/>
              <a:gd name="connsiteX15" fmla="*/ 63500 w 542925"/>
              <a:gd name="connsiteY15" fmla="*/ 933450 h 1174750"/>
              <a:gd name="connsiteX16" fmla="*/ 0 w 542925"/>
              <a:gd name="connsiteY16" fmla="*/ 1149350 h 117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2925" h="1174750">
                <a:moveTo>
                  <a:pt x="0" y="1149350"/>
                </a:moveTo>
                <a:lnTo>
                  <a:pt x="76200" y="1174750"/>
                </a:lnTo>
                <a:lnTo>
                  <a:pt x="168275" y="828675"/>
                </a:lnTo>
                <a:lnTo>
                  <a:pt x="250825" y="568325"/>
                </a:lnTo>
                <a:lnTo>
                  <a:pt x="304800" y="400050"/>
                </a:lnTo>
                <a:lnTo>
                  <a:pt x="336550" y="282575"/>
                </a:lnTo>
                <a:lnTo>
                  <a:pt x="396875" y="187325"/>
                </a:lnTo>
                <a:lnTo>
                  <a:pt x="454025" y="111125"/>
                </a:lnTo>
                <a:lnTo>
                  <a:pt x="542925" y="19050"/>
                </a:lnTo>
                <a:lnTo>
                  <a:pt x="520700" y="0"/>
                </a:lnTo>
                <a:lnTo>
                  <a:pt x="365125" y="142875"/>
                </a:lnTo>
                <a:lnTo>
                  <a:pt x="292100" y="266700"/>
                </a:lnTo>
                <a:lnTo>
                  <a:pt x="247650" y="403225"/>
                </a:lnTo>
                <a:lnTo>
                  <a:pt x="165100" y="615950"/>
                </a:lnTo>
                <a:lnTo>
                  <a:pt x="111125" y="765175"/>
                </a:lnTo>
                <a:lnTo>
                  <a:pt x="63500" y="933450"/>
                </a:lnTo>
                <a:lnTo>
                  <a:pt x="0" y="114935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5" name="テキスト ボックス 724"/>
          <p:cNvSpPr txBox="1"/>
          <p:nvPr/>
        </p:nvSpPr>
        <p:spPr>
          <a:xfrm>
            <a:off x="6819825" y="3927206"/>
            <a:ext cx="441146" cy="169277"/>
          </a:xfrm>
          <a:prstGeom prst="rect">
            <a:avLst/>
          </a:prstGeom>
          <a:noFill/>
        </p:spPr>
        <p:txBody>
          <a:bodyPr wrap="none" rtlCol="0">
            <a:spAutoFit/>
          </a:bodyPr>
          <a:lstStyle/>
          <a:p>
            <a:r>
              <a:rPr lang="ja-JP" altLang="en-US" sz="500" dirty="0" smtClean="0"/>
              <a:t>太間地区</a:t>
            </a:r>
            <a:endParaRPr kumimoji="1" lang="ja-JP" altLang="en-US" sz="500" dirty="0"/>
          </a:p>
        </p:txBody>
      </p:sp>
      <p:sp>
        <p:nvSpPr>
          <p:cNvPr id="726" name="テキスト ボックス 725"/>
          <p:cNvSpPr txBox="1"/>
          <p:nvPr/>
        </p:nvSpPr>
        <p:spPr>
          <a:xfrm>
            <a:off x="6938801" y="3714974"/>
            <a:ext cx="505267" cy="169277"/>
          </a:xfrm>
          <a:prstGeom prst="rect">
            <a:avLst/>
          </a:prstGeom>
          <a:noFill/>
        </p:spPr>
        <p:txBody>
          <a:bodyPr wrap="none" rtlCol="0">
            <a:spAutoFit/>
          </a:bodyPr>
          <a:lstStyle/>
          <a:p>
            <a:r>
              <a:rPr lang="ja-JP" altLang="en-US" sz="500" dirty="0" smtClean="0"/>
              <a:t>木屋元地区</a:t>
            </a:r>
            <a:endParaRPr kumimoji="1" lang="ja-JP" altLang="en-US" sz="500" dirty="0"/>
          </a:p>
        </p:txBody>
      </p:sp>
      <p:sp>
        <p:nvSpPr>
          <p:cNvPr id="727" name="テキスト ボックス 726"/>
          <p:cNvSpPr txBox="1"/>
          <p:nvPr/>
        </p:nvSpPr>
        <p:spPr>
          <a:xfrm>
            <a:off x="7114192" y="3116135"/>
            <a:ext cx="441146" cy="246221"/>
          </a:xfrm>
          <a:prstGeom prst="rect">
            <a:avLst/>
          </a:prstGeom>
          <a:noFill/>
        </p:spPr>
        <p:txBody>
          <a:bodyPr wrap="none" rtlCol="0">
            <a:spAutoFit/>
          </a:bodyPr>
          <a:lstStyle/>
          <a:p>
            <a:r>
              <a:rPr lang="ja-JP" altLang="en-US" sz="500" dirty="0" smtClean="0"/>
              <a:t>出口野草</a:t>
            </a:r>
            <a:endParaRPr lang="en-US" altLang="ja-JP" sz="500" dirty="0" smtClean="0"/>
          </a:p>
          <a:p>
            <a:r>
              <a:rPr lang="ja-JP" altLang="en-US" sz="500" dirty="0" smtClean="0"/>
              <a:t>地区</a:t>
            </a:r>
            <a:endParaRPr kumimoji="1" lang="ja-JP" altLang="en-US" sz="500" dirty="0"/>
          </a:p>
        </p:txBody>
      </p:sp>
      <p:sp>
        <p:nvSpPr>
          <p:cNvPr id="728" name="テキスト ボックス 727"/>
          <p:cNvSpPr txBox="1"/>
          <p:nvPr/>
        </p:nvSpPr>
        <p:spPr>
          <a:xfrm>
            <a:off x="7347862" y="2713517"/>
            <a:ext cx="312906" cy="246221"/>
          </a:xfrm>
          <a:prstGeom prst="rect">
            <a:avLst/>
          </a:prstGeom>
          <a:noFill/>
        </p:spPr>
        <p:txBody>
          <a:bodyPr wrap="none" rtlCol="0">
            <a:spAutoFit/>
          </a:bodyPr>
          <a:lstStyle/>
          <a:p>
            <a:r>
              <a:rPr lang="ja-JP" altLang="en-US" sz="500" dirty="0" smtClean="0"/>
              <a:t>出口</a:t>
            </a:r>
            <a:endParaRPr lang="en-US" altLang="ja-JP" sz="500" dirty="0" smtClean="0"/>
          </a:p>
          <a:p>
            <a:r>
              <a:rPr lang="ja-JP" altLang="en-US" sz="500" dirty="0" smtClean="0"/>
              <a:t>地区</a:t>
            </a:r>
            <a:endParaRPr kumimoji="1" lang="ja-JP" altLang="en-US" sz="500" dirty="0"/>
          </a:p>
        </p:txBody>
      </p:sp>
      <p:sp>
        <p:nvSpPr>
          <p:cNvPr id="56" name="フリーフォーム 55"/>
          <p:cNvSpPr/>
          <p:nvPr/>
        </p:nvSpPr>
        <p:spPr>
          <a:xfrm>
            <a:off x="7070725" y="2406650"/>
            <a:ext cx="285750" cy="679450"/>
          </a:xfrm>
          <a:custGeom>
            <a:avLst/>
            <a:gdLst>
              <a:gd name="connsiteX0" fmla="*/ 88900 w 285750"/>
              <a:gd name="connsiteY0" fmla="*/ 679450 h 679450"/>
              <a:gd name="connsiteX1" fmla="*/ 0 w 285750"/>
              <a:gd name="connsiteY1" fmla="*/ 641350 h 679450"/>
              <a:gd name="connsiteX2" fmla="*/ 123825 w 285750"/>
              <a:gd name="connsiteY2" fmla="*/ 346075 h 679450"/>
              <a:gd name="connsiteX3" fmla="*/ 238125 w 285750"/>
              <a:gd name="connsiteY3" fmla="*/ 0 h 679450"/>
              <a:gd name="connsiteX4" fmla="*/ 285750 w 285750"/>
              <a:gd name="connsiteY4" fmla="*/ 22225 h 679450"/>
              <a:gd name="connsiteX5" fmla="*/ 212725 w 285750"/>
              <a:gd name="connsiteY5" fmla="*/ 269875 h 679450"/>
              <a:gd name="connsiteX6" fmla="*/ 146050 w 285750"/>
              <a:gd name="connsiteY6" fmla="*/ 501650 h 679450"/>
              <a:gd name="connsiteX7" fmla="*/ 88900 w 285750"/>
              <a:gd name="connsiteY7" fmla="*/ 679450 h 67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0" h="679450">
                <a:moveTo>
                  <a:pt x="88900" y="679450"/>
                </a:moveTo>
                <a:lnTo>
                  <a:pt x="0" y="641350"/>
                </a:lnTo>
                <a:lnTo>
                  <a:pt x="123825" y="346075"/>
                </a:lnTo>
                <a:lnTo>
                  <a:pt x="238125" y="0"/>
                </a:lnTo>
                <a:lnTo>
                  <a:pt x="285750" y="22225"/>
                </a:lnTo>
                <a:lnTo>
                  <a:pt x="212725" y="269875"/>
                </a:lnTo>
                <a:lnTo>
                  <a:pt x="146050" y="501650"/>
                </a:lnTo>
                <a:lnTo>
                  <a:pt x="88900" y="67945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9" name="テキスト ボックス 728"/>
          <p:cNvSpPr txBox="1"/>
          <p:nvPr/>
        </p:nvSpPr>
        <p:spPr>
          <a:xfrm>
            <a:off x="7080250" y="2479307"/>
            <a:ext cx="441146" cy="246221"/>
          </a:xfrm>
          <a:prstGeom prst="rect">
            <a:avLst/>
          </a:prstGeom>
          <a:noFill/>
        </p:spPr>
        <p:txBody>
          <a:bodyPr wrap="none" rtlCol="0">
            <a:spAutoFit/>
          </a:bodyPr>
          <a:lstStyle/>
          <a:p>
            <a:r>
              <a:rPr lang="ja-JP" altLang="en-US" sz="500" dirty="0" smtClean="0"/>
              <a:t>三島江</a:t>
            </a:r>
            <a:endParaRPr lang="en-US" altLang="ja-JP" sz="500" dirty="0" smtClean="0"/>
          </a:p>
          <a:p>
            <a:r>
              <a:rPr lang="ja-JP" altLang="en-US" sz="500" dirty="0" smtClean="0"/>
              <a:t>野草地区</a:t>
            </a:r>
            <a:endParaRPr kumimoji="1" lang="ja-JP" altLang="en-US" sz="500" dirty="0"/>
          </a:p>
        </p:txBody>
      </p:sp>
      <p:sp>
        <p:nvSpPr>
          <p:cNvPr id="60" name="フリーフォーム 59"/>
          <p:cNvSpPr/>
          <p:nvPr/>
        </p:nvSpPr>
        <p:spPr>
          <a:xfrm>
            <a:off x="8839200" y="1323975"/>
            <a:ext cx="338138" cy="295275"/>
          </a:xfrm>
          <a:custGeom>
            <a:avLst/>
            <a:gdLst>
              <a:gd name="connsiteX0" fmla="*/ 154781 w 338138"/>
              <a:gd name="connsiteY0" fmla="*/ 35719 h 295275"/>
              <a:gd name="connsiteX1" fmla="*/ 326231 w 338138"/>
              <a:gd name="connsiteY1" fmla="*/ 0 h 295275"/>
              <a:gd name="connsiteX2" fmla="*/ 319088 w 338138"/>
              <a:gd name="connsiteY2" fmla="*/ 35719 h 295275"/>
              <a:gd name="connsiteX3" fmla="*/ 338138 w 338138"/>
              <a:gd name="connsiteY3" fmla="*/ 35719 h 295275"/>
              <a:gd name="connsiteX4" fmla="*/ 280988 w 338138"/>
              <a:gd name="connsiteY4" fmla="*/ 180975 h 295275"/>
              <a:gd name="connsiteX5" fmla="*/ 211931 w 338138"/>
              <a:gd name="connsiteY5" fmla="*/ 278606 h 295275"/>
              <a:gd name="connsiteX6" fmla="*/ 185738 w 338138"/>
              <a:gd name="connsiteY6" fmla="*/ 295275 h 295275"/>
              <a:gd name="connsiteX7" fmla="*/ 0 w 338138"/>
              <a:gd name="connsiteY7" fmla="*/ 245269 h 295275"/>
              <a:gd name="connsiteX8" fmla="*/ 102394 w 338138"/>
              <a:gd name="connsiteY8" fmla="*/ 140494 h 295275"/>
              <a:gd name="connsiteX9" fmla="*/ 154781 w 338138"/>
              <a:gd name="connsiteY9" fmla="*/ 35719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138" h="295275">
                <a:moveTo>
                  <a:pt x="154781" y="35719"/>
                </a:moveTo>
                <a:lnTo>
                  <a:pt x="326231" y="0"/>
                </a:lnTo>
                <a:lnTo>
                  <a:pt x="319088" y="35719"/>
                </a:lnTo>
                <a:lnTo>
                  <a:pt x="338138" y="35719"/>
                </a:lnTo>
                <a:lnTo>
                  <a:pt x="280988" y="180975"/>
                </a:lnTo>
                <a:lnTo>
                  <a:pt x="211931" y="278606"/>
                </a:lnTo>
                <a:lnTo>
                  <a:pt x="185738" y="295275"/>
                </a:lnTo>
                <a:lnTo>
                  <a:pt x="0" y="245269"/>
                </a:lnTo>
                <a:lnTo>
                  <a:pt x="102394" y="140494"/>
                </a:lnTo>
                <a:lnTo>
                  <a:pt x="154781" y="3571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フリーフォーム 61"/>
          <p:cNvSpPr/>
          <p:nvPr/>
        </p:nvSpPr>
        <p:spPr>
          <a:xfrm>
            <a:off x="8472488" y="1588294"/>
            <a:ext cx="545306" cy="359569"/>
          </a:xfrm>
          <a:custGeom>
            <a:avLst/>
            <a:gdLst>
              <a:gd name="connsiteX0" fmla="*/ 340518 w 545306"/>
              <a:gd name="connsiteY0" fmla="*/ 0 h 359569"/>
              <a:gd name="connsiteX1" fmla="*/ 545306 w 545306"/>
              <a:gd name="connsiteY1" fmla="*/ 45244 h 359569"/>
              <a:gd name="connsiteX2" fmla="*/ 500062 w 545306"/>
              <a:gd name="connsiteY2" fmla="*/ 95250 h 359569"/>
              <a:gd name="connsiteX3" fmla="*/ 461962 w 545306"/>
              <a:gd name="connsiteY3" fmla="*/ 140494 h 359569"/>
              <a:gd name="connsiteX4" fmla="*/ 411956 w 545306"/>
              <a:gd name="connsiteY4" fmla="*/ 188119 h 359569"/>
              <a:gd name="connsiteX5" fmla="*/ 328612 w 545306"/>
              <a:gd name="connsiteY5" fmla="*/ 235744 h 359569"/>
              <a:gd name="connsiteX6" fmla="*/ 254793 w 545306"/>
              <a:gd name="connsiteY6" fmla="*/ 283369 h 359569"/>
              <a:gd name="connsiteX7" fmla="*/ 192881 w 545306"/>
              <a:gd name="connsiteY7" fmla="*/ 321469 h 359569"/>
              <a:gd name="connsiteX8" fmla="*/ 147637 w 545306"/>
              <a:gd name="connsiteY8" fmla="*/ 338137 h 359569"/>
              <a:gd name="connsiteX9" fmla="*/ 23812 w 545306"/>
              <a:gd name="connsiteY9" fmla="*/ 359569 h 359569"/>
              <a:gd name="connsiteX10" fmla="*/ 4762 w 545306"/>
              <a:gd name="connsiteY10" fmla="*/ 357187 h 359569"/>
              <a:gd name="connsiteX11" fmla="*/ 2381 w 545306"/>
              <a:gd name="connsiteY11" fmla="*/ 240506 h 359569"/>
              <a:gd name="connsiteX12" fmla="*/ 0 w 545306"/>
              <a:gd name="connsiteY12" fmla="*/ 228600 h 359569"/>
              <a:gd name="connsiteX13" fmla="*/ 147637 w 545306"/>
              <a:gd name="connsiteY13" fmla="*/ 161925 h 359569"/>
              <a:gd name="connsiteX14" fmla="*/ 254793 w 545306"/>
              <a:gd name="connsiteY14" fmla="*/ 92869 h 359569"/>
              <a:gd name="connsiteX15" fmla="*/ 340518 w 545306"/>
              <a:gd name="connsiteY15" fmla="*/ 0 h 35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5306" h="359569">
                <a:moveTo>
                  <a:pt x="340518" y="0"/>
                </a:moveTo>
                <a:lnTo>
                  <a:pt x="545306" y="45244"/>
                </a:lnTo>
                <a:lnTo>
                  <a:pt x="500062" y="95250"/>
                </a:lnTo>
                <a:lnTo>
                  <a:pt x="461962" y="140494"/>
                </a:lnTo>
                <a:lnTo>
                  <a:pt x="411956" y="188119"/>
                </a:lnTo>
                <a:lnTo>
                  <a:pt x="328612" y="235744"/>
                </a:lnTo>
                <a:lnTo>
                  <a:pt x="254793" y="283369"/>
                </a:lnTo>
                <a:lnTo>
                  <a:pt x="192881" y="321469"/>
                </a:lnTo>
                <a:lnTo>
                  <a:pt x="147637" y="338137"/>
                </a:lnTo>
                <a:lnTo>
                  <a:pt x="23812" y="359569"/>
                </a:lnTo>
                <a:lnTo>
                  <a:pt x="4762" y="357187"/>
                </a:lnTo>
                <a:cubicBezTo>
                  <a:pt x="3968" y="318293"/>
                  <a:pt x="3175" y="279400"/>
                  <a:pt x="2381" y="240506"/>
                </a:cubicBezTo>
                <a:lnTo>
                  <a:pt x="0" y="228600"/>
                </a:lnTo>
                <a:lnTo>
                  <a:pt x="147637" y="161925"/>
                </a:lnTo>
                <a:lnTo>
                  <a:pt x="254793" y="92869"/>
                </a:lnTo>
                <a:lnTo>
                  <a:pt x="34051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1" name="テキスト ボックス 730"/>
          <p:cNvSpPr txBox="1"/>
          <p:nvPr/>
        </p:nvSpPr>
        <p:spPr>
          <a:xfrm>
            <a:off x="8676266" y="1589647"/>
            <a:ext cx="452368" cy="169277"/>
          </a:xfrm>
          <a:prstGeom prst="rect">
            <a:avLst/>
          </a:prstGeom>
          <a:noFill/>
        </p:spPr>
        <p:txBody>
          <a:bodyPr wrap="none" rtlCol="0">
            <a:spAutoFit/>
          </a:bodyPr>
          <a:lstStyle/>
          <a:p>
            <a:r>
              <a:rPr lang="ja-JP" altLang="en-US" sz="500" dirty="0" smtClean="0"/>
              <a:t>枚方地区</a:t>
            </a:r>
            <a:endParaRPr kumimoji="1" lang="ja-JP" altLang="en-US" sz="500" dirty="0"/>
          </a:p>
        </p:txBody>
      </p:sp>
      <p:sp>
        <p:nvSpPr>
          <p:cNvPr id="128" name="フリーフォーム 127"/>
          <p:cNvSpPr/>
          <p:nvPr/>
        </p:nvSpPr>
        <p:spPr>
          <a:xfrm>
            <a:off x="8477250" y="488950"/>
            <a:ext cx="615950" cy="1066800"/>
          </a:xfrm>
          <a:custGeom>
            <a:avLst/>
            <a:gdLst>
              <a:gd name="connsiteX0" fmla="*/ 3175 w 615950"/>
              <a:gd name="connsiteY0" fmla="*/ 990600 h 1066800"/>
              <a:gd name="connsiteX1" fmla="*/ 155575 w 615950"/>
              <a:gd name="connsiteY1" fmla="*/ 927100 h 1066800"/>
              <a:gd name="connsiteX2" fmla="*/ 247650 w 615950"/>
              <a:gd name="connsiteY2" fmla="*/ 835025 h 1066800"/>
              <a:gd name="connsiteX3" fmla="*/ 304800 w 615950"/>
              <a:gd name="connsiteY3" fmla="*/ 695325 h 1066800"/>
              <a:gd name="connsiteX4" fmla="*/ 381000 w 615950"/>
              <a:gd name="connsiteY4" fmla="*/ 457200 h 1066800"/>
              <a:gd name="connsiteX5" fmla="*/ 434975 w 615950"/>
              <a:gd name="connsiteY5" fmla="*/ 193675 h 1066800"/>
              <a:gd name="connsiteX6" fmla="*/ 476250 w 615950"/>
              <a:gd name="connsiteY6" fmla="*/ 50800 h 1066800"/>
              <a:gd name="connsiteX7" fmla="*/ 495300 w 615950"/>
              <a:gd name="connsiteY7" fmla="*/ 0 h 1066800"/>
              <a:gd name="connsiteX8" fmla="*/ 615950 w 615950"/>
              <a:gd name="connsiteY8" fmla="*/ 25400 h 1066800"/>
              <a:gd name="connsiteX9" fmla="*/ 523875 w 615950"/>
              <a:gd name="connsiteY9" fmla="*/ 304800 h 1066800"/>
              <a:gd name="connsiteX10" fmla="*/ 466725 w 615950"/>
              <a:gd name="connsiteY10" fmla="*/ 469900 h 1066800"/>
              <a:gd name="connsiteX11" fmla="*/ 425450 w 615950"/>
              <a:gd name="connsiteY11" fmla="*/ 619125 h 1066800"/>
              <a:gd name="connsiteX12" fmla="*/ 377825 w 615950"/>
              <a:gd name="connsiteY12" fmla="*/ 730250 h 1066800"/>
              <a:gd name="connsiteX13" fmla="*/ 307975 w 615950"/>
              <a:gd name="connsiteY13" fmla="*/ 841375 h 1066800"/>
              <a:gd name="connsiteX14" fmla="*/ 231775 w 615950"/>
              <a:gd name="connsiteY14" fmla="*/ 927100 h 1066800"/>
              <a:gd name="connsiteX15" fmla="*/ 133350 w 615950"/>
              <a:gd name="connsiteY15" fmla="*/ 993775 h 1066800"/>
              <a:gd name="connsiteX16" fmla="*/ 60325 w 615950"/>
              <a:gd name="connsiteY16" fmla="*/ 1031875 h 1066800"/>
              <a:gd name="connsiteX17" fmla="*/ 0 w 615950"/>
              <a:gd name="connsiteY17" fmla="*/ 1066800 h 1066800"/>
              <a:gd name="connsiteX18" fmla="*/ 3175 w 615950"/>
              <a:gd name="connsiteY18" fmla="*/ 9906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5950" h="1066800">
                <a:moveTo>
                  <a:pt x="3175" y="990600"/>
                </a:moveTo>
                <a:lnTo>
                  <a:pt x="155575" y="927100"/>
                </a:lnTo>
                <a:lnTo>
                  <a:pt x="247650" y="835025"/>
                </a:lnTo>
                <a:lnTo>
                  <a:pt x="304800" y="695325"/>
                </a:lnTo>
                <a:lnTo>
                  <a:pt x="381000" y="457200"/>
                </a:lnTo>
                <a:lnTo>
                  <a:pt x="434975" y="193675"/>
                </a:lnTo>
                <a:lnTo>
                  <a:pt x="476250" y="50800"/>
                </a:lnTo>
                <a:lnTo>
                  <a:pt x="495300" y="0"/>
                </a:lnTo>
                <a:lnTo>
                  <a:pt x="615950" y="25400"/>
                </a:lnTo>
                <a:lnTo>
                  <a:pt x="523875" y="304800"/>
                </a:lnTo>
                <a:lnTo>
                  <a:pt x="466725" y="469900"/>
                </a:lnTo>
                <a:lnTo>
                  <a:pt x="425450" y="619125"/>
                </a:lnTo>
                <a:lnTo>
                  <a:pt x="377825" y="730250"/>
                </a:lnTo>
                <a:lnTo>
                  <a:pt x="307975" y="841375"/>
                </a:lnTo>
                <a:lnTo>
                  <a:pt x="231775" y="927100"/>
                </a:lnTo>
                <a:lnTo>
                  <a:pt x="133350" y="993775"/>
                </a:lnTo>
                <a:lnTo>
                  <a:pt x="60325" y="1031875"/>
                </a:lnTo>
                <a:lnTo>
                  <a:pt x="0" y="1066800"/>
                </a:lnTo>
                <a:lnTo>
                  <a:pt x="3175" y="9906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2" name="テキスト ボックス 731"/>
          <p:cNvSpPr txBox="1"/>
          <p:nvPr/>
        </p:nvSpPr>
        <p:spPr>
          <a:xfrm>
            <a:off x="8562824" y="1059496"/>
            <a:ext cx="441146" cy="169277"/>
          </a:xfrm>
          <a:prstGeom prst="rect">
            <a:avLst/>
          </a:prstGeom>
          <a:noFill/>
        </p:spPr>
        <p:txBody>
          <a:bodyPr wrap="none" rtlCol="0">
            <a:spAutoFit/>
          </a:bodyPr>
          <a:lstStyle/>
          <a:p>
            <a:r>
              <a:rPr lang="ja-JP" altLang="en-US" sz="500" dirty="0" smtClean="0"/>
              <a:t>大塚地区</a:t>
            </a:r>
            <a:endParaRPr kumimoji="1" lang="ja-JP" altLang="en-US" sz="500" dirty="0"/>
          </a:p>
        </p:txBody>
      </p:sp>
      <p:grpSp>
        <p:nvGrpSpPr>
          <p:cNvPr id="738" name="グループ化 737"/>
          <p:cNvGrpSpPr/>
          <p:nvPr/>
        </p:nvGrpSpPr>
        <p:grpSpPr>
          <a:xfrm>
            <a:off x="3068100" y="7784977"/>
            <a:ext cx="207644" cy="298132"/>
            <a:chOff x="3065572" y="7784977"/>
            <a:chExt cx="207644" cy="298132"/>
          </a:xfrm>
        </p:grpSpPr>
        <p:cxnSp>
          <p:nvCxnSpPr>
            <p:cNvPr id="739" name="直線コネクタ 738"/>
            <p:cNvCxnSpPr/>
            <p:nvPr/>
          </p:nvCxnSpPr>
          <p:spPr>
            <a:xfrm>
              <a:off x="3088432" y="7812742"/>
              <a:ext cx="160521" cy="24202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40" name="円/楕円 10"/>
            <p:cNvSpPr/>
            <p:nvPr/>
          </p:nvSpPr>
          <p:spPr>
            <a:xfrm>
              <a:off x="3065572" y="7784977"/>
              <a:ext cx="45719" cy="457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1" name="円/楕円 204"/>
            <p:cNvSpPr/>
            <p:nvPr/>
          </p:nvSpPr>
          <p:spPr>
            <a:xfrm>
              <a:off x="3227497" y="8037390"/>
              <a:ext cx="45719" cy="457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42" name="グループ化 741"/>
          <p:cNvGrpSpPr/>
          <p:nvPr/>
        </p:nvGrpSpPr>
        <p:grpSpPr>
          <a:xfrm>
            <a:off x="4220625" y="6175252"/>
            <a:ext cx="188594" cy="274319"/>
            <a:chOff x="4218097" y="6175252"/>
            <a:chExt cx="188594" cy="274319"/>
          </a:xfrm>
        </p:grpSpPr>
        <p:cxnSp>
          <p:nvCxnSpPr>
            <p:cNvPr id="743" name="直線コネクタ 742"/>
            <p:cNvCxnSpPr/>
            <p:nvPr/>
          </p:nvCxnSpPr>
          <p:spPr>
            <a:xfrm>
              <a:off x="4227825" y="6188405"/>
              <a:ext cx="160521" cy="254612"/>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47" name="円/楕円 212"/>
            <p:cNvSpPr/>
            <p:nvPr/>
          </p:nvSpPr>
          <p:spPr>
            <a:xfrm>
              <a:off x="4218097" y="6175252"/>
              <a:ext cx="45719" cy="457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8" name="円/楕円 213"/>
            <p:cNvSpPr/>
            <p:nvPr/>
          </p:nvSpPr>
          <p:spPr>
            <a:xfrm>
              <a:off x="4360972" y="6403852"/>
              <a:ext cx="45719" cy="457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49" name="グループ化 748"/>
          <p:cNvGrpSpPr/>
          <p:nvPr/>
        </p:nvGrpSpPr>
        <p:grpSpPr>
          <a:xfrm>
            <a:off x="5458875" y="5222752"/>
            <a:ext cx="260032" cy="226694"/>
            <a:chOff x="5456347" y="5222752"/>
            <a:chExt cx="260032" cy="226694"/>
          </a:xfrm>
        </p:grpSpPr>
        <p:cxnSp>
          <p:nvCxnSpPr>
            <p:cNvPr id="758" name="直線コネクタ 757"/>
            <p:cNvCxnSpPr/>
            <p:nvPr/>
          </p:nvCxnSpPr>
          <p:spPr>
            <a:xfrm>
              <a:off x="5466075" y="5231143"/>
              <a:ext cx="214645" cy="198496"/>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59" name="円/楕円 240"/>
            <p:cNvSpPr/>
            <p:nvPr/>
          </p:nvSpPr>
          <p:spPr>
            <a:xfrm>
              <a:off x="5456347" y="5222752"/>
              <a:ext cx="45719" cy="457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0" name="円/楕円 241"/>
            <p:cNvSpPr/>
            <p:nvPr/>
          </p:nvSpPr>
          <p:spPr>
            <a:xfrm>
              <a:off x="5670660" y="5403727"/>
              <a:ext cx="45719" cy="457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61" name="グループ化 760"/>
          <p:cNvGrpSpPr/>
          <p:nvPr/>
        </p:nvGrpSpPr>
        <p:grpSpPr>
          <a:xfrm>
            <a:off x="8589616" y="1451677"/>
            <a:ext cx="134779" cy="274319"/>
            <a:chOff x="8587088" y="1451677"/>
            <a:chExt cx="134779" cy="274319"/>
          </a:xfrm>
        </p:grpSpPr>
        <p:sp>
          <p:nvSpPr>
            <p:cNvPr id="762" name="円/楕円 278"/>
            <p:cNvSpPr/>
            <p:nvPr/>
          </p:nvSpPr>
          <p:spPr>
            <a:xfrm>
              <a:off x="8587088" y="1451677"/>
              <a:ext cx="45719" cy="457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63" name="直線コネクタ 762"/>
            <p:cNvCxnSpPr>
              <a:stCxn id="762" idx="5"/>
            </p:cNvCxnSpPr>
            <p:nvPr/>
          </p:nvCxnSpPr>
          <p:spPr>
            <a:xfrm>
              <a:off x="8626112" y="1490701"/>
              <a:ext cx="67817" cy="200818"/>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64" name="円/楕円 281"/>
            <p:cNvSpPr/>
            <p:nvPr/>
          </p:nvSpPr>
          <p:spPr>
            <a:xfrm>
              <a:off x="8676148" y="1680277"/>
              <a:ext cx="45719" cy="457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66" name="フリーフォーム 765"/>
          <p:cNvSpPr/>
          <p:nvPr/>
        </p:nvSpPr>
        <p:spPr>
          <a:xfrm>
            <a:off x="1231253" y="8248650"/>
            <a:ext cx="266700" cy="292100"/>
          </a:xfrm>
          <a:custGeom>
            <a:avLst/>
            <a:gdLst>
              <a:gd name="connsiteX0" fmla="*/ 0 w 266700"/>
              <a:gd name="connsiteY0" fmla="*/ 292100 h 292100"/>
              <a:gd name="connsiteX1" fmla="*/ 31750 w 266700"/>
              <a:gd name="connsiteY1" fmla="*/ 209550 h 292100"/>
              <a:gd name="connsiteX2" fmla="*/ 47625 w 266700"/>
              <a:gd name="connsiteY2" fmla="*/ 174625 h 292100"/>
              <a:gd name="connsiteX3" fmla="*/ 66675 w 266700"/>
              <a:gd name="connsiteY3" fmla="*/ 146050 h 292100"/>
              <a:gd name="connsiteX4" fmla="*/ 82550 w 266700"/>
              <a:gd name="connsiteY4" fmla="*/ 120650 h 292100"/>
              <a:gd name="connsiteX5" fmla="*/ 114300 w 266700"/>
              <a:gd name="connsiteY5" fmla="*/ 88900 h 292100"/>
              <a:gd name="connsiteX6" fmla="*/ 149225 w 266700"/>
              <a:gd name="connsiteY6" fmla="*/ 66675 h 292100"/>
              <a:gd name="connsiteX7" fmla="*/ 174625 w 266700"/>
              <a:gd name="connsiteY7" fmla="*/ 44450 h 292100"/>
              <a:gd name="connsiteX8" fmla="*/ 222250 w 266700"/>
              <a:gd name="connsiteY8" fmla="*/ 15875 h 292100"/>
              <a:gd name="connsiteX9" fmla="*/ 266700 w 266700"/>
              <a:gd name="connsiteY9" fmla="*/ 0 h 29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292100">
                <a:moveTo>
                  <a:pt x="0" y="292100"/>
                </a:moveTo>
                <a:lnTo>
                  <a:pt x="31750" y="209550"/>
                </a:lnTo>
                <a:lnTo>
                  <a:pt x="47625" y="174625"/>
                </a:lnTo>
                <a:lnTo>
                  <a:pt x="66675" y="146050"/>
                </a:lnTo>
                <a:lnTo>
                  <a:pt x="82550" y="120650"/>
                </a:lnTo>
                <a:lnTo>
                  <a:pt x="114300" y="88900"/>
                </a:lnTo>
                <a:lnTo>
                  <a:pt x="149225" y="66675"/>
                </a:lnTo>
                <a:lnTo>
                  <a:pt x="174625" y="44450"/>
                </a:lnTo>
                <a:lnTo>
                  <a:pt x="222250" y="15875"/>
                </a:lnTo>
                <a:lnTo>
                  <a:pt x="266700" y="0"/>
                </a:ln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7" name="二等辺三角形 766"/>
          <p:cNvSpPr/>
          <p:nvPr/>
        </p:nvSpPr>
        <p:spPr>
          <a:xfrm rot="3761589">
            <a:off x="1450999" y="8198986"/>
            <a:ext cx="48929" cy="11464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0" name="テキスト ボックス 769"/>
          <p:cNvSpPr txBox="1"/>
          <p:nvPr/>
        </p:nvSpPr>
        <p:spPr>
          <a:xfrm>
            <a:off x="1259644" y="8286996"/>
            <a:ext cx="492443" cy="184666"/>
          </a:xfrm>
          <a:prstGeom prst="rect">
            <a:avLst/>
          </a:prstGeom>
          <a:noFill/>
        </p:spPr>
        <p:txBody>
          <a:bodyPr wrap="none" rtlCol="0">
            <a:spAutoFit/>
          </a:bodyPr>
          <a:lstStyle/>
          <a:p>
            <a:r>
              <a:rPr kumimoji="1" lang="ja-JP" altLang="en-US" sz="600" b="1" dirty="0" smtClean="0">
                <a:solidFill>
                  <a:schemeClr val="tx2"/>
                </a:solidFill>
              </a:rPr>
              <a:t>舟運航路</a:t>
            </a:r>
            <a:endParaRPr kumimoji="1" lang="ja-JP" altLang="en-US" sz="600" b="1" dirty="0">
              <a:solidFill>
                <a:schemeClr val="tx2"/>
              </a:solidFill>
            </a:endParaRPr>
          </a:p>
        </p:txBody>
      </p:sp>
      <p:sp>
        <p:nvSpPr>
          <p:cNvPr id="771" name="テキスト ボックス 770"/>
          <p:cNvSpPr txBox="1"/>
          <p:nvPr/>
        </p:nvSpPr>
        <p:spPr>
          <a:xfrm>
            <a:off x="7714752" y="1769262"/>
            <a:ext cx="492443" cy="184666"/>
          </a:xfrm>
          <a:prstGeom prst="rect">
            <a:avLst/>
          </a:prstGeom>
          <a:noFill/>
        </p:spPr>
        <p:txBody>
          <a:bodyPr wrap="none" rtlCol="0">
            <a:spAutoFit/>
          </a:bodyPr>
          <a:lstStyle/>
          <a:p>
            <a:r>
              <a:rPr kumimoji="1" lang="ja-JP" altLang="en-US" sz="600" b="1" dirty="0" smtClean="0">
                <a:solidFill>
                  <a:schemeClr val="tx2"/>
                </a:solidFill>
              </a:rPr>
              <a:t>舟運航路</a:t>
            </a:r>
            <a:endParaRPr kumimoji="1" lang="ja-JP" altLang="en-US" sz="600" b="1" dirty="0">
              <a:solidFill>
                <a:schemeClr val="tx2"/>
              </a:solidFill>
            </a:endParaRPr>
          </a:p>
        </p:txBody>
      </p:sp>
      <p:sp>
        <p:nvSpPr>
          <p:cNvPr id="772" name="フリーフォーム 771"/>
          <p:cNvSpPr/>
          <p:nvPr/>
        </p:nvSpPr>
        <p:spPr>
          <a:xfrm>
            <a:off x="7530453" y="1949450"/>
            <a:ext cx="428625" cy="457200"/>
          </a:xfrm>
          <a:custGeom>
            <a:avLst/>
            <a:gdLst>
              <a:gd name="connsiteX0" fmla="*/ 0 w 428625"/>
              <a:gd name="connsiteY0" fmla="*/ 457200 h 457200"/>
              <a:gd name="connsiteX1" fmla="*/ 60325 w 428625"/>
              <a:gd name="connsiteY1" fmla="*/ 339725 h 457200"/>
              <a:gd name="connsiteX2" fmla="*/ 88900 w 428625"/>
              <a:gd name="connsiteY2" fmla="*/ 292100 h 457200"/>
              <a:gd name="connsiteX3" fmla="*/ 117475 w 428625"/>
              <a:gd name="connsiteY3" fmla="*/ 250825 h 457200"/>
              <a:gd name="connsiteX4" fmla="*/ 165100 w 428625"/>
              <a:gd name="connsiteY4" fmla="*/ 196850 h 457200"/>
              <a:gd name="connsiteX5" fmla="*/ 234950 w 428625"/>
              <a:gd name="connsiteY5" fmla="*/ 127000 h 457200"/>
              <a:gd name="connsiteX6" fmla="*/ 282575 w 428625"/>
              <a:gd name="connsiteY6" fmla="*/ 92075 h 457200"/>
              <a:gd name="connsiteX7" fmla="*/ 327025 w 428625"/>
              <a:gd name="connsiteY7" fmla="*/ 60325 h 457200"/>
              <a:gd name="connsiteX8" fmla="*/ 428625 w 428625"/>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625" h="457200">
                <a:moveTo>
                  <a:pt x="0" y="457200"/>
                </a:moveTo>
                <a:lnTo>
                  <a:pt x="60325" y="339725"/>
                </a:lnTo>
                <a:lnTo>
                  <a:pt x="88900" y="292100"/>
                </a:lnTo>
                <a:lnTo>
                  <a:pt x="117475" y="250825"/>
                </a:lnTo>
                <a:lnTo>
                  <a:pt x="165100" y="196850"/>
                </a:lnTo>
                <a:lnTo>
                  <a:pt x="234950" y="127000"/>
                </a:lnTo>
                <a:lnTo>
                  <a:pt x="282575" y="92075"/>
                </a:lnTo>
                <a:lnTo>
                  <a:pt x="327025" y="60325"/>
                </a:lnTo>
                <a:lnTo>
                  <a:pt x="428625" y="0"/>
                </a:ln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3" name="二等辺三角形 772"/>
          <p:cNvSpPr/>
          <p:nvPr/>
        </p:nvSpPr>
        <p:spPr>
          <a:xfrm rot="3761589">
            <a:off x="7930774" y="1895773"/>
            <a:ext cx="48929" cy="11464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4" name="フリーフォーム 773"/>
          <p:cNvSpPr/>
          <p:nvPr/>
        </p:nvSpPr>
        <p:spPr>
          <a:xfrm>
            <a:off x="7689203" y="1641475"/>
            <a:ext cx="1355725" cy="901700"/>
          </a:xfrm>
          <a:custGeom>
            <a:avLst/>
            <a:gdLst>
              <a:gd name="connsiteX0" fmla="*/ 1355725 w 1355725"/>
              <a:gd name="connsiteY0" fmla="*/ 0 h 901700"/>
              <a:gd name="connsiteX1" fmla="*/ 1308100 w 1355725"/>
              <a:gd name="connsiteY1" fmla="*/ 34925 h 901700"/>
              <a:gd name="connsiteX2" fmla="*/ 1254125 w 1355725"/>
              <a:gd name="connsiteY2" fmla="*/ 101600 h 901700"/>
              <a:gd name="connsiteX3" fmla="*/ 1219200 w 1355725"/>
              <a:gd name="connsiteY3" fmla="*/ 146050 h 901700"/>
              <a:gd name="connsiteX4" fmla="*/ 1146175 w 1355725"/>
              <a:gd name="connsiteY4" fmla="*/ 196850 h 901700"/>
              <a:gd name="connsiteX5" fmla="*/ 1044575 w 1355725"/>
              <a:gd name="connsiteY5" fmla="*/ 241300 h 901700"/>
              <a:gd name="connsiteX6" fmla="*/ 968375 w 1355725"/>
              <a:gd name="connsiteY6" fmla="*/ 276225 h 901700"/>
              <a:gd name="connsiteX7" fmla="*/ 869950 w 1355725"/>
              <a:gd name="connsiteY7" fmla="*/ 295275 h 901700"/>
              <a:gd name="connsiteX8" fmla="*/ 771525 w 1355725"/>
              <a:gd name="connsiteY8" fmla="*/ 301625 h 901700"/>
              <a:gd name="connsiteX9" fmla="*/ 644525 w 1355725"/>
              <a:gd name="connsiteY9" fmla="*/ 307975 h 901700"/>
              <a:gd name="connsiteX10" fmla="*/ 473075 w 1355725"/>
              <a:gd name="connsiteY10" fmla="*/ 377825 h 901700"/>
              <a:gd name="connsiteX11" fmla="*/ 320675 w 1355725"/>
              <a:gd name="connsiteY11" fmla="*/ 457200 h 901700"/>
              <a:gd name="connsiteX12" fmla="*/ 292100 w 1355725"/>
              <a:gd name="connsiteY12" fmla="*/ 482600 h 901700"/>
              <a:gd name="connsiteX13" fmla="*/ 381000 w 1355725"/>
              <a:gd name="connsiteY13" fmla="*/ 476250 h 901700"/>
              <a:gd name="connsiteX14" fmla="*/ 215900 w 1355725"/>
              <a:gd name="connsiteY14" fmla="*/ 603250 h 901700"/>
              <a:gd name="connsiteX15" fmla="*/ 53975 w 1355725"/>
              <a:gd name="connsiteY15" fmla="*/ 784225 h 901700"/>
              <a:gd name="connsiteX16" fmla="*/ 0 w 1355725"/>
              <a:gd name="connsiteY16" fmla="*/ 901700 h 90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725" h="901700">
                <a:moveTo>
                  <a:pt x="1355725" y="0"/>
                </a:moveTo>
                <a:lnTo>
                  <a:pt x="1308100" y="34925"/>
                </a:lnTo>
                <a:lnTo>
                  <a:pt x="1254125" y="101600"/>
                </a:lnTo>
                <a:lnTo>
                  <a:pt x="1219200" y="146050"/>
                </a:lnTo>
                <a:lnTo>
                  <a:pt x="1146175" y="196850"/>
                </a:lnTo>
                <a:lnTo>
                  <a:pt x="1044575" y="241300"/>
                </a:lnTo>
                <a:lnTo>
                  <a:pt x="968375" y="276225"/>
                </a:lnTo>
                <a:lnTo>
                  <a:pt x="869950" y="295275"/>
                </a:lnTo>
                <a:lnTo>
                  <a:pt x="771525" y="301625"/>
                </a:lnTo>
                <a:lnTo>
                  <a:pt x="644525" y="307975"/>
                </a:lnTo>
                <a:lnTo>
                  <a:pt x="473075" y="377825"/>
                </a:lnTo>
                <a:lnTo>
                  <a:pt x="320675" y="457200"/>
                </a:lnTo>
                <a:lnTo>
                  <a:pt x="292100" y="482600"/>
                </a:lnTo>
                <a:lnTo>
                  <a:pt x="381000" y="476250"/>
                </a:lnTo>
                <a:lnTo>
                  <a:pt x="215900" y="603250"/>
                </a:lnTo>
                <a:lnTo>
                  <a:pt x="53975" y="784225"/>
                </a:lnTo>
                <a:lnTo>
                  <a:pt x="0" y="901700"/>
                </a:lnTo>
              </a:path>
            </a:pathLst>
          </a:custGeom>
          <a:noFill/>
          <a:ln w="1905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5" name="フリーフォーム 774"/>
          <p:cNvSpPr/>
          <p:nvPr/>
        </p:nvSpPr>
        <p:spPr>
          <a:xfrm>
            <a:off x="7355828" y="2546350"/>
            <a:ext cx="330200" cy="1250950"/>
          </a:xfrm>
          <a:custGeom>
            <a:avLst/>
            <a:gdLst>
              <a:gd name="connsiteX0" fmla="*/ 330200 w 330200"/>
              <a:gd name="connsiteY0" fmla="*/ 0 h 1250950"/>
              <a:gd name="connsiteX1" fmla="*/ 279400 w 330200"/>
              <a:gd name="connsiteY1" fmla="*/ 212725 h 1250950"/>
              <a:gd name="connsiteX2" fmla="*/ 254000 w 330200"/>
              <a:gd name="connsiteY2" fmla="*/ 317500 h 1250950"/>
              <a:gd name="connsiteX3" fmla="*/ 203200 w 330200"/>
              <a:gd name="connsiteY3" fmla="*/ 450850 h 1250950"/>
              <a:gd name="connsiteX4" fmla="*/ 101600 w 330200"/>
              <a:gd name="connsiteY4" fmla="*/ 698500 h 1250950"/>
              <a:gd name="connsiteX5" fmla="*/ 53975 w 330200"/>
              <a:gd name="connsiteY5" fmla="*/ 873125 h 1250950"/>
              <a:gd name="connsiteX6" fmla="*/ 19050 w 330200"/>
              <a:gd name="connsiteY6" fmla="*/ 1006475 h 1250950"/>
              <a:gd name="connsiteX7" fmla="*/ 9525 w 330200"/>
              <a:gd name="connsiteY7" fmla="*/ 1165225 h 1250950"/>
              <a:gd name="connsiteX8" fmla="*/ 0 w 330200"/>
              <a:gd name="connsiteY8" fmla="*/ 1250950 h 1250950"/>
              <a:gd name="connsiteX9" fmla="*/ 0 w 330200"/>
              <a:gd name="connsiteY9" fmla="*/ 1250950 h 125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200" h="1250950">
                <a:moveTo>
                  <a:pt x="330200" y="0"/>
                </a:moveTo>
                <a:lnTo>
                  <a:pt x="279400" y="212725"/>
                </a:lnTo>
                <a:lnTo>
                  <a:pt x="254000" y="317500"/>
                </a:lnTo>
                <a:lnTo>
                  <a:pt x="203200" y="450850"/>
                </a:lnTo>
                <a:lnTo>
                  <a:pt x="101600" y="698500"/>
                </a:lnTo>
                <a:lnTo>
                  <a:pt x="53975" y="873125"/>
                </a:lnTo>
                <a:lnTo>
                  <a:pt x="19050" y="1006475"/>
                </a:lnTo>
                <a:lnTo>
                  <a:pt x="9525" y="1165225"/>
                </a:lnTo>
                <a:lnTo>
                  <a:pt x="0" y="1250950"/>
                </a:lnTo>
                <a:lnTo>
                  <a:pt x="0" y="1250950"/>
                </a:lnTo>
              </a:path>
            </a:pathLst>
          </a:custGeom>
          <a:noFill/>
          <a:ln w="1905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6" name="フリーフォーム 775"/>
          <p:cNvSpPr/>
          <p:nvPr/>
        </p:nvSpPr>
        <p:spPr>
          <a:xfrm>
            <a:off x="6924028" y="3797300"/>
            <a:ext cx="419100" cy="384175"/>
          </a:xfrm>
          <a:custGeom>
            <a:avLst/>
            <a:gdLst>
              <a:gd name="connsiteX0" fmla="*/ 419100 w 419100"/>
              <a:gd name="connsiteY0" fmla="*/ 0 h 384175"/>
              <a:gd name="connsiteX1" fmla="*/ 298450 w 419100"/>
              <a:gd name="connsiteY1" fmla="*/ 187325 h 384175"/>
              <a:gd name="connsiteX2" fmla="*/ 161925 w 419100"/>
              <a:gd name="connsiteY2" fmla="*/ 276225 h 384175"/>
              <a:gd name="connsiteX3" fmla="*/ 120650 w 419100"/>
              <a:gd name="connsiteY3" fmla="*/ 301625 h 384175"/>
              <a:gd name="connsiteX4" fmla="*/ 63500 w 419100"/>
              <a:gd name="connsiteY4" fmla="*/ 327025 h 384175"/>
              <a:gd name="connsiteX5" fmla="*/ 0 w 419100"/>
              <a:gd name="connsiteY5" fmla="*/ 384175 h 384175"/>
              <a:gd name="connsiteX6" fmla="*/ 0 w 419100"/>
              <a:gd name="connsiteY6" fmla="*/ 384175 h 38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100" h="384175">
                <a:moveTo>
                  <a:pt x="419100" y="0"/>
                </a:moveTo>
                <a:lnTo>
                  <a:pt x="298450" y="187325"/>
                </a:lnTo>
                <a:lnTo>
                  <a:pt x="161925" y="276225"/>
                </a:lnTo>
                <a:lnTo>
                  <a:pt x="120650" y="301625"/>
                </a:lnTo>
                <a:lnTo>
                  <a:pt x="63500" y="327025"/>
                </a:lnTo>
                <a:lnTo>
                  <a:pt x="0" y="384175"/>
                </a:lnTo>
                <a:lnTo>
                  <a:pt x="0" y="384175"/>
                </a:lnTo>
              </a:path>
            </a:pathLst>
          </a:custGeom>
          <a:noFill/>
          <a:ln w="1905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7" name="フリーフォーム 776"/>
          <p:cNvSpPr/>
          <p:nvPr/>
        </p:nvSpPr>
        <p:spPr>
          <a:xfrm>
            <a:off x="6146153" y="4194175"/>
            <a:ext cx="765175" cy="796925"/>
          </a:xfrm>
          <a:custGeom>
            <a:avLst/>
            <a:gdLst>
              <a:gd name="connsiteX0" fmla="*/ 765175 w 765175"/>
              <a:gd name="connsiteY0" fmla="*/ 0 h 796925"/>
              <a:gd name="connsiteX1" fmla="*/ 688975 w 765175"/>
              <a:gd name="connsiteY1" fmla="*/ 76200 h 796925"/>
              <a:gd name="connsiteX2" fmla="*/ 654050 w 765175"/>
              <a:gd name="connsiteY2" fmla="*/ 111125 h 796925"/>
              <a:gd name="connsiteX3" fmla="*/ 765175 w 765175"/>
              <a:gd name="connsiteY3" fmla="*/ 82550 h 796925"/>
              <a:gd name="connsiteX4" fmla="*/ 498475 w 765175"/>
              <a:gd name="connsiteY4" fmla="*/ 304800 h 796925"/>
              <a:gd name="connsiteX5" fmla="*/ 190500 w 765175"/>
              <a:gd name="connsiteY5" fmla="*/ 615950 h 796925"/>
              <a:gd name="connsiteX6" fmla="*/ 53975 w 765175"/>
              <a:gd name="connsiteY6" fmla="*/ 723900 h 796925"/>
              <a:gd name="connsiteX7" fmla="*/ 0 w 765175"/>
              <a:gd name="connsiteY7" fmla="*/ 796925 h 79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5175" h="796925">
                <a:moveTo>
                  <a:pt x="765175" y="0"/>
                </a:moveTo>
                <a:lnTo>
                  <a:pt x="688975" y="76200"/>
                </a:lnTo>
                <a:lnTo>
                  <a:pt x="654050" y="111125"/>
                </a:lnTo>
                <a:lnTo>
                  <a:pt x="765175" y="82550"/>
                </a:lnTo>
                <a:lnTo>
                  <a:pt x="498475" y="304800"/>
                </a:lnTo>
                <a:lnTo>
                  <a:pt x="190500" y="615950"/>
                </a:lnTo>
                <a:lnTo>
                  <a:pt x="53975" y="723900"/>
                </a:lnTo>
                <a:lnTo>
                  <a:pt x="0" y="796925"/>
                </a:lnTo>
              </a:path>
            </a:pathLst>
          </a:custGeom>
          <a:noFill/>
          <a:ln w="19050" cap="flat">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8" name="フリーフォーム 777"/>
          <p:cNvSpPr/>
          <p:nvPr/>
        </p:nvSpPr>
        <p:spPr>
          <a:xfrm>
            <a:off x="4815828" y="5019675"/>
            <a:ext cx="1311275" cy="1285875"/>
          </a:xfrm>
          <a:custGeom>
            <a:avLst/>
            <a:gdLst>
              <a:gd name="connsiteX0" fmla="*/ 1311275 w 1311275"/>
              <a:gd name="connsiteY0" fmla="*/ 0 h 1285875"/>
              <a:gd name="connsiteX1" fmla="*/ 1143000 w 1311275"/>
              <a:gd name="connsiteY1" fmla="*/ 155575 h 1285875"/>
              <a:gd name="connsiteX2" fmla="*/ 1006475 w 1311275"/>
              <a:gd name="connsiteY2" fmla="*/ 304800 h 1285875"/>
              <a:gd name="connsiteX3" fmla="*/ 847725 w 1311275"/>
              <a:gd name="connsiteY3" fmla="*/ 501650 h 1285875"/>
              <a:gd name="connsiteX4" fmla="*/ 657225 w 1311275"/>
              <a:gd name="connsiteY4" fmla="*/ 736600 h 1285875"/>
              <a:gd name="connsiteX5" fmla="*/ 561975 w 1311275"/>
              <a:gd name="connsiteY5" fmla="*/ 850900 h 1285875"/>
              <a:gd name="connsiteX6" fmla="*/ 447675 w 1311275"/>
              <a:gd name="connsiteY6" fmla="*/ 939800 h 1285875"/>
              <a:gd name="connsiteX7" fmla="*/ 222250 w 1311275"/>
              <a:gd name="connsiteY7" fmla="*/ 1085850 h 1285875"/>
              <a:gd name="connsiteX8" fmla="*/ 130175 w 1311275"/>
              <a:gd name="connsiteY8" fmla="*/ 1152525 h 1285875"/>
              <a:gd name="connsiteX9" fmla="*/ 288925 w 1311275"/>
              <a:gd name="connsiteY9" fmla="*/ 1092200 h 1285875"/>
              <a:gd name="connsiteX10" fmla="*/ 0 w 1311275"/>
              <a:gd name="connsiteY10" fmla="*/ 1285875 h 128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1275" h="1285875">
                <a:moveTo>
                  <a:pt x="1311275" y="0"/>
                </a:moveTo>
                <a:lnTo>
                  <a:pt x="1143000" y="155575"/>
                </a:lnTo>
                <a:lnTo>
                  <a:pt x="1006475" y="304800"/>
                </a:lnTo>
                <a:lnTo>
                  <a:pt x="847725" y="501650"/>
                </a:lnTo>
                <a:lnTo>
                  <a:pt x="657225" y="736600"/>
                </a:lnTo>
                <a:lnTo>
                  <a:pt x="561975" y="850900"/>
                </a:lnTo>
                <a:lnTo>
                  <a:pt x="447675" y="939800"/>
                </a:lnTo>
                <a:lnTo>
                  <a:pt x="222250" y="1085850"/>
                </a:lnTo>
                <a:lnTo>
                  <a:pt x="130175" y="1152525"/>
                </a:lnTo>
                <a:lnTo>
                  <a:pt x="288925" y="1092200"/>
                </a:lnTo>
                <a:lnTo>
                  <a:pt x="0" y="1285875"/>
                </a:lnTo>
              </a:path>
            </a:pathLst>
          </a:custGeom>
          <a:noFill/>
          <a:ln w="19050" cap="flat">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9" name="フリーフォーム 778"/>
          <p:cNvSpPr/>
          <p:nvPr/>
        </p:nvSpPr>
        <p:spPr>
          <a:xfrm>
            <a:off x="3398191" y="6338888"/>
            <a:ext cx="1362075" cy="1662112"/>
          </a:xfrm>
          <a:custGeom>
            <a:avLst/>
            <a:gdLst>
              <a:gd name="connsiteX0" fmla="*/ 1362075 w 1362075"/>
              <a:gd name="connsiteY0" fmla="*/ 0 h 1662112"/>
              <a:gd name="connsiteX1" fmla="*/ 1138237 w 1362075"/>
              <a:gd name="connsiteY1" fmla="*/ 114300 h 1662112"/>
              <a:gd name="connsiteX2" fmla="*/ 957262 w 1362075"/>
              <a:gd name="connsiteY2" fmla="*/ 180975 h 1662112"/>
              <a:gd name="connsiteX3" fmla="*/ 714375 w 1362075"/>
              <a:gd name="connsiteY3" fmla="*/ 257175 h 1662112"/>
              <a:gd name="connsiteX4" fmla="*/ 585787 w 1362075"/>
              <a:gd name="connsiteY4" fmla="*/ 333375 h 1662112"/>
              <a:gd name="connsiteX5" fmla="*/ 461962 w 1362075"/>
              <a:gd name="connsiteY5" fmla="*/ 461962 h 1662112"/>
              <a:gd name="connsiteX6" fmla="*/ 404812 w 1362075"/>
              <a:gd name="connsiteY6" fmla="*/ 590550 h 1662112"/>
              <a:gd name="connsiteX7" fmla="*/ 400050 w 1362075"/>
              <a:gd name="connsiteY7" fmla="*/ 700087 h 1662112"/>
              <a:gd name="connsiteX8" fmla="*/ 390525 w 1362075"/>
              <a:gd name="connsiteY8" fmla="*/ 942975 h 1662112"/>
              <a:gd name="connsiteX9" fmla="*/ 381000 w 1362075"/>
              <a:gd name="connsiteY9" fmla="*/ 1104900 h 1662112"/>
              <a:gd name="connsiteX10" fmla="*/ 328612 w 1362075"/>
              <a:gd name="connsiteY10" fmla="*/ 1295400 h 1662112"/>
              <a:gd name="connsiteX11" fmla="*/ 204787 w 1362075"/>
              <a:gd name="connsiteY11" fmla="*/ 1490662 h 1662112"/>
              <a:gd name="connsiteX12" fmla="*/ 109537 w 1362075"/>
              <a:gd name="connsiteY12" fmla="*/ 1600200 h 1662112"/>
              <a:gd name="connsiteX13" fmla="*/ 0 w 1362075"/>
              <a:gd name="connsiteY13" fmla="*/ 1662112 h 166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2075" h="1662112">
                <a:moveTo>
                  <a:pt x="1362075" y="0"/>
                </a:moveTo>
                <a:lnTo>
                  <a:pt x="1138237" y="114300"/>
                </a:lnTo>
                <a:lnTo>
                  <a:pt x="957262" y="180975"/>
                </a:lnTo>
                <a:lnTo>
                  <a:pt x="714375" y="257175"/>
                </a:lnTo>
                <a:lnTo>
                  <a:pt x="585787" y="333375"/>
                </a:lnTo>
                <a:lnTo>
                  <a:pt x="461962" y="461962"/>
                </a:lnTo>
                <a:lnTo>
                  <a:pt x="404812" y="590550"/>
                </a:lnTo>
                <a:lnTo>
                  <a:pt x="400050" y="700087"/>
                </a:lnTo>
                <a:lnTo>
                  <a:pt x="390525" y="942975"/>
                </a:lnTo>
                <a:lnTo>
                  <a:pt x="381000" y="1104900"/>
                </a:lnTo>
                <a:lnTo>
                  <a:pt x="328612" y="1295400"/>
                </a:lnTo>
                <a:lnTo>
                  <a:pt x="204787" y="1490662"/>
                </a:lnTo>
                <a:lnTo>
                  <a:pt x="109537" y="1600200"/>
                </a:lnTo>
                <a:lnTo>
                  <a:pt x="0" y="1662112"/>
                </a:lnTo>
              </a:path>
            </a:pathLst>
          </a:custGeom>
          <a:noFill/>
          <a:ln w="1905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0" name="フリーフォーム 779"/>
          <p:cNvSpPr/>
          <p:nvPr/>
        </p:nvSpPr>
        <p:spPr>
          <a:xfrm>
            <a:off x="1797991" y="8001000"/>
            <a:ext cx="1566862" cy="404813"/>
          </a:xfrm>
          <a:custGeom>
            <a:avLst/>
            <a:gdLst>
              <a:gd name="connsiteX0" fmla="*/ 1566862 w 1566862"/>
              <a:gd name="connsiteY0" fmla="*/ 0 h 404813"/>
              <a:gd name="connsiteX1" fmla="*/ 1414462 w 1566862"/>
              <a:gd name="connsiteY1" fmla="*/ 123825 h 404813"/>
              <a:gd name="connsiteX2" fmla="*/ 1500187 w 1566862"/>
              <a:gd name="connsiteY2" fmla="*/ 119063 h 404813"/>
              <a:gd name="connsiteX3" fmla="*/ 1333500 w 1566862"/>
              <a:gd name="connsiteY3" fmla="*/ 223838 h 404813"/>
              <a:gd name="connsiteX4" fmla="*/ 1185862 w 1566862"/>
              <a:gd name="connsiteY4" fmla="*/ 276225 h 404813"/>
              <a:gd name="connsiteX5" fmla="*/ 895350 w 1566862"/>
              <a:gd name="connsiteY5" fmla="*/ 323850 h 404813"/>
              <a:gd name="connsiteX6" fmla="*/ 523875 w 1566862"/>
              <a:gd name="connsiteY6" fmla="*/ 347663 h 404813"/>
              <a:gd name="connsiteX7" fmla="*/ 323850 w 1566862"/>
              <a:gd name="connsiteY7" fmla="*/ 352425 h 404813"/>
              <a:gd name="connsiteX8" fmla="*/ 0 w 1566862"/>
              <a:gd name="connsiteY8" fmla="*/ 400050 h 404813"/>
              <a:gd name="connsiteX9" fmla="*/ 0 w 1566862"/>
              <a:gd name="connsiteY9" fmla="*/ 400050 h 404813"/>
              <a:gd name="connsiteX10" fmla="*/ 14287 w 1566862"/>
              <a:gd name="connsiteY10" fmla="*/ 400050 h 404813"/>
              <a:gd name="connsiteX11" fmla="*/ 14287 w 1566862"/>
              <a:gd name="connsiteY11" fmla="*/ 400050 h 404813"/>
              <a:gd name="connsiteX12" fmla="*/ 14287 w 1566862"/>
              <a:gd name="connsiteY12" fmla="*/ 404813 h 40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6862" h="404813">
                <a:moveTo>
                  <a:pt x="1566862" y="0"/>
                </a:moveTo>
                <a:lnTo>
                  <a:pt x="1414462" y="123825"/>
                </a:lnTo>
                <a:lnTo>
                  <a:pt x="1500187" y="119063"/>
                </a:lnTo>
                <a:lnTo>
                  <a:pt x="1333500" y="223838"/>
                </a:lnTo>
                <a:lnTo>
                  <a:pt x="1185862" y="276225"/>
                </a:lnTo>
                <a:lnTo>
                  <a:pt x="895350" y="323850"/>
                </a:lnTo>
                <a:lnTo>
                  <a:pt x="523875" y="347663"/>
                </a:lnTo>
                <a:lnTo>
                  <a:pt x="323850" y="352425"/>
                </a:lnTo>
                <a:lnTo>
                  <a:pt x="0" y="400050"/>
                </a:lnTo>
                <a:lnTo>
                  <a:pt x="0" y="400050"/>
                </a:lnTo>
                <a:lnTo>
                  <a:pt x="14287" y="400050"/>
                </a:lnTo>
                <a:lnTo>
                  <a:pt x="14287" y="400050"/>
                </a:lnTo>
                <a:lnTo>
                  <a:pt x="14287" y="404813"/>
                </a:lnTo>
              </a:path>
            </a:pathLst>
          </a:custGeom>
          <a:noFill/>
          <a:ln w="1905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5" name="テキスト ボックス 784"/>
          <p:cNvSpPr txBox="1"/>
          <p:nvPr/>
        </p:nvSpPr>
        <p:spPr>
          <a:xfrm rot="21375869">
            <a:off x="1756400" y="8211700"/>
            <a:ext cx="825867" cy="169277"/>
          </a:xfrm>
          <a:prstGeom prst="rect">
            <a:avLst/>
          </a:prstGeom>
          <a:noFill/>
        </p:spPr>
        <p:txBody>
          <a:bodyPr wrap="none" rtlCol="0">
            <a:spAutoFit/>
          </a:bodyPr>
          <a:lstStyle/>
          <a:p>
            <a:r>
              <a:rPr kumimoji="1" lang="ja-JP" altLang="en-US" sz="500" b="1" dirty="0" smtClean="0">
                <a:solidFill>
                  <a:schemeClr val="accent6">
                    <a:lumMod val="50000"/>
                  </a:schemeClr>
                </a:solidFill>
                <a:latin typeface="HGSｺﾞｼｯｸE" panose="020B0900000000000000" pitchFamily="50" charset="-128"/>
                <a:ea typeface="HGSｺﾞｼｯｸE" panose="020B0900000000000000" pitchFamily="50" charset="-128"/>
              </a:rPr>
              <a:t>北大阪サイクルライン</a:t>
            </a:r>
            <a:endParaRPr kumimoji="1" lang="ja-JP" altLang="en-US" sz="500" b="1" dirty="0">
              <a:solidFill>
                <a:schemeClr val="accent6">
                  <a:lumMod val="50000"/>
                </a:schemeClr>
              </a:solidFill>
              <a:latin typeface="HGSｺﾞｼｯｸE" panose="020B0900000000000000" pitchFamily="50" charset="-128"/>
              <a:ea typeface="HGSｺﾞｼｯｸE" panose="020B0900000000000000" pitchFamily="50" charset="-128"/>
            </a:endParaRPr>
          </a:p>
        </p:txBody>
      </p:sp>
      <p:sp>
        <p:nvSpPr>
          <p:cNvPr id="786" name="テキスト ボックス 785"/>
          <p:cNvSpPr txBox="1"/>
          <p:nvPr/>
        </p:nvSpPr>
        <p:spPr>
          <a:xfrm rot="20341058">
            <a:off x="3945460" y="6503266"/>
            <a:ext cx="825867" cy="169277"/>
          </a:xfrm>
          <a:prstGeom prst="rect">
            <a:avLst/>
          </a:prstGeom>
          <a:noFill/>
        </p:spPr>
        <p:txBody>
          <a:bodyPr wrap="none" rtlCol="0">
            <a:spAutoFit/>
          </a:bodyPr>
          <a:lstStyle/>
          <a:p>
            <a:r>
              <a:rPr kumimoji="1" lang="ja-JP" altLang="en-US" sz="500" b="1" dirty="0" smtClean="0">
                <a:solidFill>
                  <a:schemeClr val="accent6">
                    <a:lumMod val="50000"/>
                  </a:schemeClr>
                </a:solidFill>
                <a:latin typeface="HGSｺﾞｼｯｸE" panose="020B0900000000000000" pitchFamily="50" charset="-128"/>
                <a:ea typeface="HGSｺﾞｼｯｸE" panose="020B0900000000000000" pitchFamily="50" charset="-128"/>
              </a:rPr>
              <a:t>北大阪サイクルライン</a:t>
            </a:r>
            <a:endParaRPr kumimoji="1" lang="ja-JP" altLang="en-US" sz="500" b="1" dirty="0">
              <a:solidFill>
                <a:schemeClr val="accent6">
                  <a:lumMod val="50000"/>
                </a:schemeClr>
              </a:solidFill>
              <a:latin typeface="HGSｺﾞｼｯｸE" panose="020B0900000000000000" pitchFamily="50" charset="-128"/>
              <a:ea typeface="HGSｺﾞｼｯｸE" panose="020B0900000000000000" pitchFamily="50" charset="-128"/>
            </a:endParaRPr>
          </a:p>
        </p:txBody>
      </p:sp>
      <p:sp>
        <p:nvSpPr>
          <p:cNvPr id="788" name="テキスト ボックス 787"/>
          <p:cNvSpPr txBox="1"/>
          <p:nvPr/>
        </p:nvSpPr>
        <p:spPr>
          <a:xfrm rot="17232946">
            <a:off x="7254166" y="2680664"/>
            <a:ext cx="825867" cy="169277"/>
          </a:xfrm>
          <a:prstGeom prst="rect">
            <a:avLst/>
          </a:prstGeom>
          <a:noFill/>
        </p:spPr>
        <p:txBody>
          <a:bodyPr wrap="none" rtlCol="0">
            <a:spAutoFit/>
          </a:bodyPr>
          <a:lstStyle/>
          <a:p>
            <a:r>
              <a:rPr kumimoji="1" lang="ja-JP" altLang="en-US" sz="500" b="1" dirty="0" smtClean="0">
                <a:solidFill>
                  <a:schemeClr val="accent6">
                    <a:lumMod val="50000"/>
                  </a:schemeClr>
                </a:solidFill>
                <a:latin typeface="HGSｺﾞｼｯｸE" panose="020B0900000000000000" pitchFamily="50" charset="-128"/>
                <a:ea typeface="HGSｺﾞｼｯｸE" panose="020B0900000000000000" pitchFamily="50" charset="-128"/>
              </a:rPr>
              <a:t>北河内サイクルライン</a:t>
            </a:r>
            <a:endParaRPr kumimoji="1" lang="ja-JP" altLang="en-US" sz="500" b="1" dirty="0">
              <a:solidFill>
                <a:schemeClr val="accent6">
                  <a:lumMod val="50000"/>
                </a:schemeClr>
              </a:solidFill>
              <a:latin typeface="HGSｺﾞｼｯｸE" panose="020B0900000000000000" pitchFamily="50" charset="-128"/>
              <a:ea typeface="HGSｺﾞｼｯｸE" panose="020B0900000000000000" pitchFamily="50" charset="-128"/>
            </a:endParaRPr>
          </a:p>
        </p:txBody>
      </p:sp>
      <p:sp>
        <p:nvSpPr>
          <p:cNvPr id="789" name="フリーフォーム 788"/>
          <p:cNvSpPr/>
          <p:nvPr/>
        </p:nvSpPr>
        <p:spPr>
          <a:xfrm>
            <a:off x="3733947" y="6474619"/>
            <a:ext cx="533400" cy="821531"/>
          </a:xfrm>
          <a:custGeom>
            <a:avLst/>
            <a:gdLst>
              <a:gd name="connsiteX0" fmla="*/ 533400 w 533400"/>
              <a:gd name="connsiteY0" fmla="*/ 0 h 821531"/>
              <a:gd name="connsiteX1" fmla="*/ 352425 w 533400"/>
              <a:gd name="connsiteY1" fmla="*/ 69056 h 821531"/>
              <a:gd name="connsiteX2" fmla="*/ 259556 w 533400"/>
              <a:gd name="connsiteY2" fmla="*/ 123825 h 821531"/>
              <a:gd name="connsiteX3" fmla="*/ 197644 w 533400"/>
              <a:gd name="connsiteY3" fmla="*/ 161925 h 821531"/>
              <a:gd name="connsiteX4" fmla="*/ 119062 w 533400"/>
              <a:gd name="connsiteY4" fmla="*/ 250031 h 821531"/>
              <a:gd name="connsiteX5" fmla="*/ 59531 w 533400"/>
              <a:gd name="connsiteY5" fmla="*/ 357187 h 821531"/>
              <a:gd name="connsiteX6" fmla="*/ 23812 w 533400"/>
              <a:gd name="connsiteY6" fmla="*/ 509587 h 821531"/>
              <a:gd name="connsiteX7" fmla="*/ 9525 w 533400"/>
              <a:gd name="connsiteY7" fmla="*/ 700087 h 821531"/>
              <a:gd name="connsiteX8" fmla="*/ 0 w 533400"/>
              <a:gd name="connsiteY8" fmla="*/ 821531 h 82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400" h="821531">
                <a:moveTo>
                  <a:pt x="533400" y="0"/>
                </a:moveTo>
                <a:lnTo>
                  <a:pt x="352425" y="69056"/>
                </a:lnTo>
                <a:lnTo>
                  <a:pt x="259556" y="123825"/>
                </a:lnTo>
                <a:lnTo>
                  <a:pt x="197644" y="161925"/>
                </a:lnTo>
                <a:lnTo>
                  <a:pt x="119062" y="250031"/>
                </a:lnTo>
                <a:lnTo>
                  <a:pt x="59531" y="357187"/>
                </a:lnTo>
                <a:lnTo>
                  <a:pt x="23812" y="509587"/>
                </a:lnTo>
                <a:lnTo>
                  <a:pt x="9525" y="700087"/>
                </a:lnTo>
                <a:lnTo>
                  <a:pt x="0" y="821531"/>
                </a:lnTo>
              </a:path>
            </a:pathLst>
          </a:custGeom>
          <a:noFill/>
          <a:ln w="1905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0" name="フリーフォーム 789"/>
          <p:cNvSpPr/>
          <p:nvPr/>
        </p:nvSpPr>
        <p:spPr>
          <a:xfrm>
            <a:off x="3025128" y="6261100"/>
            <a:ext cx="704850" cy="1330325"/>
          </a:xfrm>
          <a:custGeom>
            <a:avLst/>
            <a:gdLst>
              <a:gd name="connsiteX0" fmla="*/ 0 w 704850"/>
              <a:gd name="connsiteY0" fmla="*/ 0 h 1330325"/>
              <a:gd name="connsiteX1" fmla="*/ 339725 w 704850"/>
              <a:gd name="connsiteY1" fmla="*/ 19050 h 1330325"/>
              <a:gd name="connsiteX2" fmla="*/ 542925 w 704850"/>
              <a:gd name="connsiteY2" fmla="*/ 25400 h 1330325"/>
              <a:gd name="connsiteX3" fmla="*/ 704850 w 704850"/>
              <a:gd name="connsiteY3" fmla="*/ 123825 h 1330325"/>
              <a:gd name="connsiteX4" fmla="*/ 577850 w 704850"/>
              <a:gd name="connsiteY4" fmla="*/ 225425 h 1330325"/>
              <a:gd name="connsiteX5" fmla="*/ 454025 w 704850"/>
              <a:gd name="connsiteY5" fmla="*/ 381000 h 1330325"/>
              <a:gd name="connsiteX6" fmla="*/ 381000 w 704850"/>
              <a:gd name="connsiteY6" fmla="*/ 628650 h 1330325"/>
              <a:gd name="connsiteX7" fmla="*/ 365125 w 704850"/>
              <a:gd name="connsiteY7" fmla="*/ 781050 h 1330325"/>
              <a:gd name="connsiteX8" fmla="*/ 374650 w 704850"/>
              <a:gd name="connsiteY8" fmla="*/ 898525 h 1330325"/>
              <a:gd name="connsiteX9" fmla="*/ 365125 w 704850"/>
              <a:gd name="connsiteY9" fmla="*/ 1330325 h 133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4850" h="1330325">
                <a:moveTo>
                  <a:pt x="0" y="0"/>
                </a:moveTo>
                <a:lnTo>
                  <a:pt x="339725" y="19050"/>
                </a:lnTo>
                <a:lnTo>
                  <a:pt x="542925" y="25400"/>
                </a:lnTo>
                <a:lnTo>
                  <a:pt x="704850" y="123825"/>
                </a:lnTo>
                <a:lnTo>
                  <a:pt x="577850" y="225425"/>
                </a:lnTo>
                <a:lnTo>
                  <a:pt x="454025" y="381000"/>
                </a:lnTo>
                <a:lnTo>
                  <a:pt x="381000" y="628650"/>
                </a:lnTo>
                <a:lnTo>
                  <a:pt x="365125" y="781050"/>
                </a:lnTo>
                <a:lnTo>
                  <a:pt x="374650" y="898525"/>
                </a:lnTo>
                <a:lnTo>
                  <a:pt x="365125" y="1330325"/>
                </a:lnTo>
              </a:path>
            </a:pathLst>
          </a:custGeom>
          <a:noFill/>
          <a:ln w="1905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1" name="フリーフォーム 790"/>
          <p:cNvSpPr/>
          <p:nvPr/>
        </p:nvSpPr>
        <p:spPr>
          <a:xfrm>
            <a:off x="1621778" y="7575550"/>
            <a:ext cx="1771650" cy="444500"/>
          </a:xfrm>
          <a:custGeom>
            <a:avLst/>
            <a:gdLst>
              <a:gd name="connsiteX0" fmla="*/ 1771650 w 1771650"/>
              <a:gd name="connsiteY0" fmla="*/ 0 h 444500"/>
              <a:gd name="connsiteX1" fmla="*/ 1638300 w 1771650"/>
              <a:gd name="connsiteY1" fmla="*/ 130175 h 444500"/>
              <a:gd name="connsiteX2" fmla="*/ 1476375 w 1771650"/>
              <a:gd name="connsiteY2" fmla="*/ 266700 h 444500"/>
              <a:gd name="connsiteX3" fmla="*/ 1365250 w 1771650"/>
              <a:gd name="connsiteY3" fmla="*/ 327025 h 444500"/>
              <a:gd name="connsiteX4" fmla="*/ 1266825 w 1771650"/>
              <a:gd name="connsiteY4" fmla="*/ 314325 h 444500"/>
              <a:gd name="connsiteX5" fmla="*/ 1231900 w 1771650"/>
              <a:gd name="connsiteY5" fmla="*/ 311150 h 444500"/>
              <a:gd name="connsiteX6" fmla="*/ 1336675 w 1771650"/>
              <a:gd name="connsiteY6" fmla="*/ 231775 h 444500"/>
              <a:gd name="connsiteX7" fmla="*/ 1139825 w 1771650"/>
              <a:gd name="connsiteY7" fmla="*/ 307975 h 444500"/>
              <a:gd name="connsiteX8" fmla="*/ 933450 w 1771650"/>
              <a:gd name="connsiteY8" fmla="*/ 320675 h 444500"/>
              <a:gd name="connsiteX9" fmla="*/ 685800 w 1771650"/>
              <a:gd name="connsiteY9" fmla="*/ 330200 h 444500"/>
              <a:gd name="connsiteX10" fmla="*/ 549275 w 1771650"/>
              <a:gd name="connsiteY10" fmla="*/ 330200 h 444500"/>
              <a:gd name="connsiteX11" fmla="*/ 396875 w 1771650"/>
              <a:gd name="connsiteY11" fmla="*/ 358775 h 444500"/>
              <a:gd name="connsiteX12" fmla="*/ 158750 w 1771650"/>
              <a:gd name="connsiteY12" fmla="*/ 384175 h 444500"/>
              <a:gd name="connsiteX13" fmla="*/ 0 w 1771650"/>
              <a:gd name="connsiteY13" fmla="*/ 444500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71650" h="444500">
                <a:moveTo>
                  <a:pt x="1771650" y="0"/>
                </a:moveTo>
                <a:lnTo>
                  <a:pt x="1638300" y="130175"/>
                </a:lnTo>
                <a:lnTo>
                  <a:pt x="1476375" y="266700"/>
                </a:lnTo>
                <a:lnTo>
                  <a:pt x="1365250" y="327025"/>
                </a:lnTo>
                <a:lnTo>
                  <a:pt x="1266825" y="314325"/>
                </a:lnTo>
                <a:lnTo>
                  <a:pt x="1231900" y="311150"/>
                </a:lnTo>
                <a:lnTo>
                  <a:pt x="1336675" y="231775"/>
                </a:lnTo>
                <a:lnTo>
                  <a:pt x="1139825" y="307975"/>
                </a:lnTo>
                <a:lnTo>
                  <a:pt x="933450" y="320675"/>
                </a:lnTo>
                <a:lnTo>
                  <a:pt x="685800" y="330200"/>
                </a:lnTo>
                <a:lnTo>
                  <a:pt x="549275" y="330200"/>
                </a:lnTo>
                <a:lnTo>
                  <a:pt x="396875" y="358775"/>
                </a:lnTo>
                <a:lnTo>
                  <a:pt x="158750" y="384175"/>
                </a:lnTo>
                <a:lnTo>
                  <a:pt x="0" y="444500"/>
                </a:lnTo>
              </a:path>
            </a:pathLst>
          </a:custGeom>
          <a:noFill/>
          <a:ln w="1905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2" name="テキスト ボックス 791"/>
          <p:cNvSpPr txBox="1"/>
          <p:nvPr/>
        </p:nvSpPr>
        <p:spPr>
          <a:xfrm rot="21375869">
            <a:off x="2231706" y="7864447"/>
            <a:ext cx="633507" cy="169277"/>
          </a:xfrm>
          <a:prstGeom prst="rect">
            <a:avLst/>
          </a:prstGeom>
          <a:noFill/>
        </p:spPr>
        <p:txBody>
          <a:bodyPr wrap="none" rtlCol="0">
            <a:spAutoFit/>
          </a:bodyPr>
          <a:lstStyle/>
          <a:p>
            <a:r>
              <a:rPr kumimoji="1" lang="ja-JP" altLang="en-US" sz="500" b="1" dirty="0" smtClean="0">
                <a:solidFill>
                  <a:schemeClr val="accent6">
                    <a:lumMod val="50000"/>
                  </a:schemeClr>
                </a:solidFill>
                <a:latin typeface="HGSｺﾞｼｯｸE" panose="020B0900000000000000" pitchFamily="50" charset="-128"/>
                <a:ea typeface="HGSｺﾞｼｯｸE" panose="020B0900000000000000" pitchFamily="50" charset="-128"/>
              </a:rPr>
              <a:t>なにわ自転車道</a:t>
            </a:r>
            <a:endParaRPr kumimoji="1" lang="ja-JP" altLang="en-US" sz="500" b="1" dirty="0">
              <a:solidFill>
                <a:schemeClr val="accent6">
                  <a:lumMod val="50000"/>
                </a:schemeClr>
              </a:solidFill>
              <a:latin typeface="HGSｺﾞｼｯｸE" panose="020B0900000000000000" pitchFamily="50" charset="-128"/>
              <a:ea typeface="HGSｺﾞｼｯｸE" panose="020B0900000000000000" pitchFamily="50" charset="-128"/>
            </a:endParaRPr>
          </a:p>
        </p:txBody>
      </p:sp>
      <p:sp>
        <p:nvSpPr>
          <p:cNvPr id="793" name="テキスト ボックス 792"/>
          <p:cNvSpPr txBox="1"/>
          <p:nvPr/>
        </p:nvSpPr>
        <p:spPr>
          <a:xfrm rot="16200000">
            <a:off x="3139686" y="7103411"/>
            <a:ext cx="633507" cy="169277"/>
          </a:xfrm>
          <a:prstGeom prst="rect">
            <a:avLst/>
          </a:prstGeom>
          <a:noFill/>
        </p:spPr>
        <p:txBody>
          <a:bodyPr wrap="none" rtlCol="0">
            <a:spAutoFit/>
          </a:bodyPr>
          <a:lstStyle/>
          <a:p>
            <a:r>
              <a:rPr kumimoji="1" lang="ja-JP" altLang="en-US" sz="500" b="1" dirty="0" smtClean="0">
                <a:solidFill>
                  <a:schemeClr val="accent6">
                    <a:lumMod val="50000"/>
                  </a:schemeClr>
                </a:solidFill>
                <a:latin typeface="HGSｺﾞｼｯｸE" panose="020B0900000000000000" pitchFamily="50" charset="-128"/>
                <a:ea typeface="HGSｺﾞｼｯｸE" panose="020B0900000000000000" pitchFamily="50" charset="-128"/>
              </a:rPr>
              <a:t>なにわ自転車道</a:t>
            </a:r>
            <a:endParaRPr kumimoji="1" lang="ja-JP" altLang="en-US" sz="500" b="1" dirty="0">
              <a:solidFill>
                <a:schemeClr val="accent6">
                  <a:lumMod val="50000"/>
                </a:schemeClr>
              </a:solidFill>
              <a:latin typeface="HGSｺﾞｼｯｸE" panose="020B0900000000000000" pitchFamily="50" charset="-128"/>
              <a:ea typeface="HGSｺﾞｼｯｸE" panose="020B0900000000000000" pitchFamily="50" charset="-128"/>
            </a:endParaRPr>
          </a:p>
        </p:txBody>
      </p:sp>
      <p:sp>
        <p:nvSpPr>
          <p:cNvPr id="794" name="テキスト ボックス 793"/>
          <p:cNvSpPr txBox="1"/>
          <p:nvPr/>
        </p:nvSpPr>
        <p:spPr>
          <a:xfrm>
            <a:off x="9391090" y="1534979"/>
            <a:ext cx="492443" cy="184666"/>
          </a:xfrm>
          <a:prstGeom prst="rect">
            <a:avLst/>
          </a:prstGeom>
          <a:noFill/>
        </p:spPr>
        <p:txBody>
          <a:bodyPr wrap="none" rtlCol="0">
            <a:spAutoFit/>
          </a:bodyPr>
          <a:lstStyle/>
          <a:p>
            <a:r>
              <a:rPr lang="ja-JP" altLang="en-US" sz="600" b="1" dirty="0" smtClean="0">
                <a:latin typeface="HGSｺﾞｼｯｸE" panose="020B0900000000000000" pitchFamily="50" charset="-128"/>
                <a:ea typeface="HGSｺﾞｼｯｸE" panose="020B0900000000000000" pitchFamily="50" charset="-128"/>
              </a:rPr>
              <a:t>枚方市駅</a:t>
            </a:r>
            <a:endParaRPr kumimoji="1" lang="ja-JP" altLang="en-US" sz="600" b="1" dirty="0">
              <a:latin typeface="HGSｺﾞｼｯｸE" panose="020B0900000000000000" pitchFamily="50" charset="-128"/>
              <a:ea typeface="HGSｺﾞｼｯｸE" panose="020B0900000000000000" pitchFamily="50" charset="-128"/>
            </a:endParaRPr>
          </a:p>
        </p:txBody>
      </p:sp>
      <p:sp>
        <p:nvSpPr>
          <p:cNvPr id="797" name="テキスト ボックス 796"/>
          <p:cNvSpPr txBox="1"/>
          <p:nvPr/>
        </p:nvSpPr>
        <p:spPr>
          <a:xfrm>
            <a:off x="8821703" y="1846206"/>
            <a:ext cx="569387" cy="184666"/>
          </a:xfrm>
          <a:prstGeom prst="rect">
            <a:avLst/>
          </a:prstGeom>
          <a:noFill/>
        </p:spPr>
        <p:txBody>
          <a:bodyPr wrap="none" rtlCol="0">
            <a:spAutoFit/>
          </a:bodyPr>
          <a:lstStyle/>
          <a:p>
            <a:r>
              <a:rPr lang="ja-JP" altLang="en-US" sz="600" b="1" dirty="0" smtClean="0">
                <a:latin typeface="HGSｺﾞｼｯｸE" panose="020B0900000000000000" pitchFamily="50" charset="-128"/>
                <a:ea typeface="HGSｺﾞｼｯｸE" panose="020B0900000000000000" pitchFamily="50" charset="-128"/>
              </a:rPr>
              <a:t>枚方公園駅</a:t>
            </a:r>
            <a:endParaRPr kumimoji="1" lang="ja-JP" altLang="en-US" sz="600" b="1" dirty="0">
              <a:latin typeface="HGSｺﾞｼｯｸE" panose="020B0900000000000000" pitchFamily="50" charset="-128"/>
              <a:ea typeface="HGSｺﾞｼｯｸE" panose="020B0900000000000000" pitchFamily="50" charset="-128"/>
            </a:endParaRPr>
          </a:p>
        </p:txBody>
      </p:sp>
      <p:sp>
        <p:nvSpPr>
          <p:cNvPr id="798" name="テキスト ボックス 797"/>
          <p:cNvSpPr txBox="1"/>
          <p:nvPr/>
        </p:nvSpPr>
        <p:spPr>
          <a:xfrm>
            <a:off x="4619678" y="6776174"/>
            <a:ext cx="415498" cy="184666"/>
          </a:xfrm>
          <a:prstGeom prst="rect">
            <a:avLst/>
          </a:prstGeom>
          <a:noFill/>
        </p:spPr>
        <p:txBody>
          <a:bodyPr wrap="none" rtlCol="0">
            <a:spAutoFit/>
          </a:bodyPr>
          <a:lstStyle/>
          <a:p>
            <a:r>
              <a:rPr lang="ja-JP" altLang="en-US" sz="600" b="1" dirty="0">
                <a:latin typeface="HGSｺﾞｼｯｸE" panose="020B0900000000000000" pitchFamily="50" charset="-128"/>
                <a:ea typeface="HGSｺﾞｼｯｸE" panose="020B0900000000000000" pitchFamily="50" charset="-128"/>
              </a:rPr>
              <a:t>大日</a:t>
            </a:r>
            <a:r>
              <a:rPr lang="ja-JP" altLang="en-US" sz="600" b="1" dirty="0" smtClean="0">
                <a:latin typeface="HGSｺﾞｼｯｸE" panose="020B0900000000000000" pitchFamily="50" charset="-128"/>
                <a:ea typeface="HGSｺﾞｼｯｸE" panose="020B0900000000000000" pitchFamily="50" charset="-128"/>
              </a:rPr>
              <a:t>駅</a:t>
            </a:r>
            <a:endParaRPr kumimoji="1" lang="ja-JP" altLang="en-US" sz="600" b="1" dirty="0">
              <a:latin typeface="HGSｺﾞｼｯｸE" panose="020B0900000000000000" pitchFamily="50" charset="-128"/>
              <a:ea typeface="HGSｺﾞｼｯｸE" panose="020B0900000000000000" pitchFamily="50" charset="-128"/>
            </a:endParaRPr>
          </a:p>
        </p:txBody>
      </p:sp>
      <p:sp>
        <p:nvSpPr>
          <p:cNvPr id="799" name="テキスト ボックス 798"/>
          <p:cNvSpPr txBox="1"/>
          <p:nvPr/>
        </p:nvSpPr>
        <p:spPr>
          <a:xfrm>
            <a:off x="3881467" y="7993617"/>
            <a:ext cx="533989" cy="184666"/>
          </a:xfrm>
          <a:prstGeom prst="rect">
            <a:avLst/>
          </a:prstGeom>
          <a:noFill/>
        </p:spPr>
        <p:txBody>
          <a:bodyPr wrap="square" rtlCol="0">
            <a:spAutoFit/>
          </a:bodyPr>
          <a:lstStyle/>
          <a:p>
            <a:r>
              <a:rPr lang="ja-JP" altLang="en-US" sz="600" b="1" dirty="0" smtClean="0">
                <a:latin typeface="HGSｺﾞｼｯｸE" panose="020B0900000000000000" pitchFamily="50" charset="-128"/>
                <a:ea typeface="HGSｺﾞｼｯｸE" panose="020B0900000000000000" pitchFamily="50" charset="-128"/>
              </a:rPr>
              <a:t>守口市駅</a:t>
            </a:r>
            <a:endParaRPr kumimoji="1" lang="ja-JP" altLang="en-US" sz="600" b="1" dirty="0">
              <a:latin typeface="HGSｺﾞｼｯｸE" panose="020B0900000000000000" pitchFamily="50" charset="-128"/>
              <a:ea typeface="HGSｺﾞｼｯｸE" panose="020B0900000000000000" pitchFamily="50" charset="-128"/>
            </a:endParaRPr>
          </a:p>
        </p:txBody>
      </p:sp>
      <p:sp>
        <p:nvSpPr>
          <p:cNvPr id="800" name="テキスト ボックス 799"/>
          <p:cNvSpPr txBox="1"/>
          <p:nvPr/>
        </p:nvSpPr>
        <p:spPr>
          <a:xfrm>
            <a:off x="8902615" y="2753435"/>
            <a:ext cx="530915" cy="230832"/>
          </a:xfrm>
          <a:prstGeom prst="rect">
            <a:avLst/>
          </a:prstGeom>
          <a:noFill/>
        </p:spPr>
        <p:txBody>
          <a:bodyPr wrap="none" rtlCol="0">
            <a:spAutoFit/>
          </a:bodyPr>
          <a:lstStyle/>
          <a:p>
            <a:r>
              <a:rPr lang="ja-JP" altLang="en-US" sz="900" dirty="0" smtClean="0">
                <a:solidFill>
                  <a:schemeClr val="tx1">
                    <a:lumMod val="65000"/>
                    <a:lumOff val="35000"/>
                  </a:schemeClr>
                </a:solidFill>
                <a:latin typeface="HGSｺﾞｼｯｸE" panose="020B0900000000000000" pitchFamily="50" charset="-128"/>
                <a:ea typeface="HGSｺﾞｼｯｸE" panose="020B0900000000000000" pitchFamily="50" charset="-128"/>
              </a:rPr>
              <a:t>枚方市</a:t>
            </a:r>
            <a:endParaRPr kumimoji="1" lang="ja-JP" altLang="en-US" sz="900" dirty="0">
              <a:solidFill>
                <a:schemeClr val="tx1">
                  <a:lumMod val="65000"/>
                  <a:lumOff val="35000"/>
                </a:schemeClr>
              </a:solidFill>
              <a:latin typeface="HGSｺﾞｼｯｸE" panose="020B0900000000000000" pitchFamily="50" charset="-128"/>
              <a:ea typeface="HGSｺﾞｼｯｸE" panose="020B0900000000000000" pitchFamily="50" charset="-128"/>
            </a:endParaRPr>
          </a:p>
        </p:txBody>
      </p:sp>
      <p:sp>
        <p:nvSpPr>
          <p:cNvPr id="801" name="テキスト ボックス 800"/>
          <p:cNvSpPr txBox="1"/>
          <p:nvPr/>
        </p:nvSpPr>
        <p:spPr>
          <a:xfrm>
            <a:off x="7739318" y="926988"/>
            <a:ext cx="530915" cy="230832"/>
          </a:xfrm>
          <a:prstGeom prst="rect">
            <a:avLst/>
          </a:prstGeom>
          <a:noFill/>
        </p:spPr>
        <p:txBody>
          <a:bodyPr wrap="none" rtlCol="0">
            <a:spAutoFit/>
          </a:bodyPr>
          <a:lstStyle/>
          <a:p>
            <a:r>
              <a:rPr lang="ja-JP" altLang="en-US" sz="900" dirty="0" smtClean="0">
                <a:solidFill>
                  <a:schemeClr val="tx1">
                    <a:lumMod val="65000"/>
                    <a:lumOff val="35000"/>
                  </a:schemeClr>
                </a:solidFill>
                <a:latin typeface="HGSｺﾞｼｯｸE" panose="020B0900000000000000" pitchFamily="50" charset="-128"/>
                <a:ea typeface="HGSｺﾞｼｯｸE" panose="020B0900000000000000" pitchFamily="50" charset="-128"/>
              </a:rPr>
              <a:t>高槻市</a:t>
            </a:r>
            <a:endParaRPr kumimoji="1" lang="ja-JP" altLang="en-US" sz="900" dirty="0">
              <a:solidFill>
                <a:schemeClr val="tx1">
                  <a:lumMod val="65000"/>
                  <a:lumOff val="35000"/>
                </a:schemeClr>
              </a:solidFill>
              <a:latin typeface="HGSｺﾞｼｯｸE" panose="020B0900000000000000" pitchFamily="50" charset="-128"/>
              <a:ea typeface="HGSｺﾞｼｯｸE" panose="020B0900000000000000" pitchFamily="50" charset="-128"/>
            </a:endParaRPr>
          </a:p>
        </p:txBody>
      </p:sp>
      <p:sp>
        <p:nvSpPr>
          <p:cNvPr id="802" name="テキスト ボックス 801"/>
          <p:cNvSpPr txBox="1"/>
          <p:nvPr/>
        </p:nvSpPr>
        <p:spPr>
          <a:xfrm rot="17983580">
            <a:off x="3333593" y="7458635"/>
            <a:ext cx="338554" cy="184666"/>
          </a:xfrm>
          <a:prstGeom prst="rect">
            <a:avLst/>
          </a:prstGeom>
          <a:noFill/>
        </p:spPr>
        <p:txBody>
          <a:bodyPr wrap="none" rtlCol="0">
            <a:spAutoFit/>
          </a:bodyPr>
          <a:lstStyle/>
          <a:p>
            <a:r>
              <a:rPr kumimoji="1" lang="ja-JP" altLang="en-US" sz="600" b="1" dirty="0" smtClean="0">
                <a:solidFill>
                  <a:schemeClr val="tx2"/>
                </a:solidFill>
              </a:rPr>
              <a:t>淀川</a:t>
            </a:r>
            <a:endParaRPr kumimoji="1" lang="ja-JP" altLang="en-US" sz="600" b="1" dirty="0">
              <a:solidFill>
                <a:schemeClr val="tx2"/>
              </a:solidFill>
            </a:endParaRPr>
          </a:p>
        </p:txBody>
      </p:sp>
      <p:grpSp>
        <p:nvGrpSpPr>
          <p:cNvPr id="804" name="グループ化 803"/>
          <p:cNvGrpSpPr/>
          <p:nvPr/>
        </p:nvGrpSpPr>
        <p:grpSpPr>
          <a:xfrm>
            <a:off x="3114028" y="390525"/>
            <a:ext cx="6732588" cy="8988425"/>
            <a:chOff x="3111500" y="390525"/>
            <a:chExt cx="6732588" cy="8988425"/>
          </a:xfrm>
        </p:grpSpPr>
        <p:sp>
          <p:nvSpPr>
            <p:cNvPr id="805" name="フリーフォーム 804"/>
            <p:cNvSpPr/>
            <p:nvPr/>
          </p:nvSpPr>
          <p:spPr>
            <a:xfrm>
              <a:off x="3130446" y="8256588"/>
              <a:ext cx="434975" cy="1050925"/>
            </a:xfrm>
            <a:custGeom>
              <a:avLst/>
              <a:gdLst>
                <a:gd name="connsiteX0" fmla="*/ 0 w 434975"/>
                <a:gd name="connsiteY0" fmla="*/ 1050925 h 1050925"/>
                <a:gd name="connsiteX1" fmla="*/ 88900 w 434975"/>
                <a:gd name="connsiteY1" fmla="*/ 885825 h 1050925"/>
                <a:gd name="connsiteX2" fmla="*/ 104775 w 434975"/>
                <a:gd name="connsiteY2" fmla="*/ 746125 h 1050925"/>
                <a:gd name="connsiteX3" fmla="*/ 130175 w 434975"/>
                <a:gd name="connsiteY3" fmla="*/ 641350 h 1050925"/>
                <a:gd name="connsiteX4" fmla="*/ 123825 w 434975"/>
                <a:gd name="connsiteY4" fmla="*/ 552450 h 1050925"/>
                <a:gd name="connsiteX5" fmla="*/ 127000 w 434975"/>
                <a:gd name="connsiteY5" fmla="*/ 492125 h 1050925"/>
                <a:gd name="connsiteX6" fmla="*/ 136525 w 434975"/>
                <a:gd name="connsiteY6" fmla="*/ 412750 h 1050925"/>
                <a:gd name="connsiteX7" fmla="*/ 136525 w 434975"/>
                <a:gd name="connsiteY7" fmla="*/ 314325 h 1050925"/>
                <a:gd name="connsiteX8" fmla="*/ 142875 w 434975"/>
                <a:gd name="connsiteY8" fmla="*/ 288925 h 1050925"/>
                <a:gd name="connsiteX9" fmla="*/ 161925 w 434975"/>
                <a:gd name="connsiteY9" fmla="*/ 276225 h 1050925"/>
                <a:gd name="connsiteX10" fmla="*/ 190500 w 434975"/>
                <a:gd name="connsiteY10" fmla="*/ 206375 h 1050925"/>
                <a:gd name="connsiteX11" fmla="*/ 336550 w 434975"/>
                <a:gd name="connsiteY11" fmla="*/ 69850 h 1050925"/>
                <a:gd name="connsiteX12" fmla="*/ 434975 w 434975"/>
                <a:gd name="connsiteY12" fmla="*/ 0 h 105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4975" h="1050925">
                  <a:moveTo>
                    <a:pt x="0" y="1050925"/>
                  </a:moveTo>
                  <a:lnTo>
                    <a:pt x="88900" y="885825"/>
                  </a:lnTo>
                  <a:lnTo>
                    <a:pt x="104775" y="746125"/>
                  </a:lnTo>
                  <a:lnTo>
                    <a:pt x="130175" y="641350"/>
                  </a:lnTo>
                  <a:lnTo>
                    <a:pt x="123825" y="552450"/>
                  </a:lnTo>
                  <a:lnTo>
                    <a:pt x="127000" y="492125"/>
                  </a:lnTo>
                  <a:lnTo>
                    <a:pt x="136525" y="412750"/>
                  </a:lnTo>
                  <a:lnTo>
                    <a:pt x="136525" y="314325"/>
                  </a:lnTo>
                  <a:lnTo>
                    <a:pt x="142875" y="288925"/>
                  </a:lnTo>
                  <a:lnTo>
                    <a:pt x="161925" y="276225"/>
                  </a:lnTo>
                  <a:lnTo>
                    <a:pt x="190500" y="206375"/>
                  </a:lnTo>
                  <a:lnTo>
                    <a:pt x="336550" y="69850"/>
                  </a:lnTo>
                  <a:lnTo>
                    <a:pt x="434975" y="0"/>
                  </a:lnTo>
                </a:path>
              </a:pathLst>
            </a:custGeom>
            <a:noFill/>
            <a:ln w="25400" cap="rnd">
              <a:solidFill>
                <a:schemeClr val="accent4">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6" name="フリーフォーム 805"/>
            <p:cNvSpPr/>
            <p:nvPr/>
          </p:nvSpPr>
          <p:spPr>
            <a:xfrm>
              <a:off x="3562246" y="7640638"/>
              <a:ext cx="638175" cy="647700"/>
            </a:xfrm>
            <a:custGeom>
              <a:avLst/>
              <a:gdLst>
                <a:gd name="connsiteX0" fmla="*/ 0 w 638175"/>
                <a:gd name="connsiteY0" fmla="*/ 615950 h 647700"/>
                <a:gd name="connsiteX1" fmla="*/ 66675 w 638175"/>
                <a:gd name="connsiteY1" fmla="*/ 565150 h 647700"/>
                <a:gd name="connsiteX2" fmla="*/ 127000 w 638175"/>
                <a:gd name="connsiteY2" fmla="*/ 647700 h 647700"/>
                <a:gd name="connsiteX3" fmla="*/ 460375 w 638175"/>
                <a:gd name="connsiteY3" fmla="*/ 320675 h 647700"/>
                <a:gd name="connsiteX4" fmla="*/ 508000 w 638175"/>
                <a:gd name="connsiteY4" fmla="*/ 390525 h 647700"/>
                <a:gd name="connsiteX5" fmla="*/ 587375 w 638175"/>
                <a:gd name="connsiteY5" fmla="*/ 307975 h 647700"/>
                <a:gd name="connsiteX6" fmla="*/ 593725 w 638175"/>
                <a:gd name="connsiteY6" fmla="*/ 234950 h 647700"/>
                <a:gd name="connsiteX7" fmla="*/ 635000 w 638175"/>
                <a:gd name="connsiteY7" fmla="*/ 107950 h 647700"/>
                <a:gd name="connsiteX8" fmla="*/ 638175 w 638175"/>
                <a:gd name="connsiteY8"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175" h="647700">
                  <a:moveTo>
                    <a:pt x="0" y="615950"/>
                  </a:moveTo>
                  <a:lnTo>
                    <a:pt x="66675" y="565150"/>
                  </a:lnTo>
                  <a:lnTo>
                    <a:pt x="127000" y="647700"/>
                  </a:lnTo>
                  <a:lnTo>
                    <a:pt x="460375" y="320675"/>
                  </a:lnTo>
                  <a:lnTo>
                    <a:pt x="508000" y="390525"/>
                  </a:lnTo>
                  <a:lnTo>
                    <a:pt x="587375" y="307975"/>
                  </a:lnTo>
                  <a:lnTo>
                    <a:pt x="593725" y="234950"/>
                  </a:lnTo>
                  <a:lnTo>
                    <a:pt x="635000" y="107950"/>
                  </a:lnTo>
                  <a:cubicBezTo>
                    <a:pt x="636058" y="71967"/>
                    <a:pt x="637117" y="35983"/>
                    <a:pt x="638175" y="0"/>
                  </a:cubicBezTo>
                </a:path>
              </a:pathLst>
            </a:custGeom>
            <a:noFill/>
            <a:ln w="25400" cap="rnd">
              <a:solidFill>
                <a:schemeClr val="accent4">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7" name="フリーフォーム 806"/>
            <p:cNvSpPr/>
            <p:nvPr/>
          </p:nvSpPr>
          <p:spPr>
            <a:xfrm>
              <a:off x="4197246" y="6338888"/>
              <a:ext cx="561975" cy="1333500"/>
            </a:xfrm>
            <a:custGeom>
              <a:avLst/>
              <a:gdLst>
                <a:gd name="connsiteX0" fmla="*/ 0 w 561975"/>
                <a:gd name="connsiteY0" fmla="*/ 1301750 h 1333500"/>
                <a:gd name="connsiteX1" fmla="*/ 76200 w 561975"/>
                <a:gd name="connsiteY1" fmla="*/ 1333500 h 1333500"/>
                <a:gd name="connsiteX2" fmla="*/ 117475 w 561975"/>
                <a:gd name="connsiteY2" fmla="*/ 1203325 h 1333500"/>
                <a:gd name="connsiteX3" fmla="*/ 120650 w 561975"/>
                <a:gd name="connsiteY3" fmla="*/ 1120775 h 1333500"/>
                <a:gd name="connsiteX4" fmla="*/ 47625 w 561975"/>
                <a:gd name="connsiteY4" fmla="*/ 1019175 h 1333500"/>
                <a:gd name="connsiteX5" fmla="*/ 98425 w 561975"/>
                <a:gd name="connsiteY5" fmla="*/ 742950 h 1333500"/>
                <a:gd name="connsiteX6" fmla="*/ 69850 w 561975"/>
                <a:gd name="connsiteY6" fmla="*/ 530225 h 1333500"/>
                <a:gd name="connsiteX7" fmla="*/ 88900 w 561975"/>
                <a:gd name="connsiteY7" fmla="*/ 479425 h 1333500"/>
                <a:gd name="connsiteX8" fmla="*/ 104775 w 561975"/>
                <a:gd name="connsiteY8" fmla="*/ 409575 h 1333500"/>
                <a:gd name="connsiteX9" fmla="*/ 111125 w 561975"/>
                <a:gd name="connsiteY9" fmla="*/ 327025 h 1333500"/>
                <a:gd name="connsiteX10" fmla="*/ 171450 w 561975"/>
                <a:gd name="connsiteY10" fmla="*/ 320675 h 1333500"/>
                <a:gd name="connsiteX11" fmla="*/ 149225 w 561975"/>
                <a:gd name="connsiteY11" fmla="*/ 276225 h 1333500"/>
                <a:gd name="connsiteX12" fmla="*/ 180975 w 561975"/>
                <a:gd name="connsiteY12" fmla="*/ 244475 h 1333500"/>
                <a:gd name="connsiteX13" fmla="*/ 257175 w 561975"/>
                <a:gd name="connsiteY13" fmla="*/ 241300 h 1333500"/>
                <a:gd name="connsiteX14" fmla="*/ 320675 w 561975"/>
                <a:gd name="connsiteY14" fmla="*/ 130175 h 1333500"/>
                <a:gd name="connsiteX15" fmla="*/ 454025 w 561975"/>
                <a:gd name="connsiteY15" fmla="*/ 50800 h 1333500"/>
                <a:gd name="connsiteX16" fmla="*/ 561975 w 561975"/>
                <a:gd name="connsiteY16" fmla="*/ 0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1975" h="1333500">
                  <a:moveTo>
                    <a:pt x="0" y="1301750"/>
                  </a:moveTo>
                  <a:lnTo>
                    <a:pt x="76200" y="1333500"/>
                  </a:lnTo>
                  <a:lnTo>
                    <a:pt x="117475" y="1203325"/>
                  </a:lnTo>
                  <a:lnTo>
                    <a:pt x="120650" y="1120775"/>
                  </a:lnTo>
                  <a:lnTo>
                    <a:pt x="47625" y="1019175"/>
                  </a:lnTo>
                  <a:lnTo>
                    <a:pt x="98425" y="742950"/>
                  </a:lnTo>
                  <a:lnTo>
                    <a:pt x="69850" y="530225"/>
                  </a:lnTo>
                  <a:lnTo>
                    <a:pt x="88900" y="479425"/>
                  </a:lnTo>
                  <a:lnTo>
                    <a:pt x="104775" y="409575"/>
                  </a:lnTo>
                  <a:lnTo>
                    <a:pt x="111125" y="327025"/>
                  </a:lnTo>
                  <a:lnTo>
                    <a:pt x="171450" y="320675"/>
                  </a:lnTo>
                  <a:lnTo>
                    <a:pt x="149225" y="276225"/>
                  </a:lnTo>
                  <a:lnTo>
                    <a:pt x="180975" y="244475"/>
                  </a:lnTo>
                  <a:lnTo>
                    <a:pt x="257175" y="241300"/>
                  </a:lnTo>
                  <a:lnTo>
                    <a:pt x="320675" y="130175"/>
                  </a:lnTo>
                  <a:lnTo>
                    <a:pt x="454025" y="50800"/>
                  </a:lnTo>
                  <a:lnTo>
                    <a:pt x="561975" y="0"/>
                  </a:lnTo>
                </a:path>
              </a:pathLst>
            </a:custGeom>
            <a:noFill/>
            <a:ln w="25400" cap="rnd">
              <a:solidFill>
                <a:schemeClr val="accent4">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8" name="フリーフォーム 807"/>
            <p:cNvSpPr/>
            <p:nvPr/>
          </p:nvSpPr>
          <p:spPr>
            <a:xfrm>
              <a:off x="3111500" y="9315450"/>
              <a:ext cx="15875" cy="63500"/>
            </a:xfrm>
            <a:custGeom>
              <a:avLst/>
              <a:gdLst>
                <a:gd name="connsiteX0" fmla="*/ 15875 w 15875"/>
                <a:gd name="connsiteY0" fmla="*/ 0 h 63500"/>
                <a:gd name="connsiteX1" fmla="*/ 0 w 15875"/>
                <a:gd name="connsiteY1" fmla="*/ 63500 h 63500"/>
              </a:gdLst>
              <a:ahLst/>
              <a:cxnLst>
                <a:cxn ang="0">
                  <a:pos x="connsiteX0" y="connsiteY0"/>
                </a:cxn>
                <a:cxn ang="0">
                  <a:pos x="connsiteX1" y="connsiteY1"/>
                </a:cxn>
              </a:cxnLst>
              <a:rect l="l" t="t" r="r" b="b"/>
              <a:pathLst>
                <a:path w="15875" h="63500">
                  <a:moveTo>
                    <a:pt x="15875" y="0"/>
                  </a:moveTo>
                  <a:lnTo>
                    <a:pt x="0" y="63500"/>
                  </a:lnTo>
                </a:path>
              </a:pathLst>
            </a:custGeom>
            <a:noFill/>
            <a:ln cap="rnd">
              <a:solidFill>
                <a:schemeClr val="accent4">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9" name="フリーフォーム 808"/>
            <p:cNvSpPr/>
            <p:nvPr/>
          </p:nvSpPr>
          <p:spPr>
            <a:xfrm>
              <a:off x="4752975" y="5033963"/>
              <a:ext cx="1395413" cy="1309687"/>
            </a:xfrm>
            <a:custGeom>
              <a:avLst/>
              <a:gdLst>
                <a:gd name="connsiteX0" fmla="*/ 0 w 1395413"/>
                <a:gd name="connsiteY0" fmla="*/ 1309687 h 1309687"/>
                <a:gd name="connsiteX1" fmla="*/ 457200 w 1395413"/>
                <a:gd name="connsiteY1" fmla="*/ 1023937 h 1309687"/>
                <a:gd name="connsiteX2" fmla="*/ 695325 w 1395413"/>
                <a:gd name="connsiteY2" fmla="*/ 833437 h 1309687"/>
                <a:gd name="connsiteX3" fmla="*/ 957263 w 1395413"/>
                <a:gd name="connsiteY3" fmla="*/ 485775 h 1309687"/>
                <a:gd name="connsiteX4" fmla="*/ 1262063 w 1395413"/>
                <a:gd name="connsiteY4" fmla="*/ 128587 h 1309687"/>
                <a:gd name="connsiteX5" fmla="*/ 1395413 w 1395413"/>
                <a:gd name="connsiteY5" fmla="*/ 0 h 1309687"/>
                <a:gd name="connsiteX6" fmla="*/ 1395413 w 1395413"/>
                <a:gd name="connsiteY6" fmla="*/ 0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5413" h="1309687">
                  <a:moveTo>
                    <a:pt x="0" y="1309687"/>
                  </a:moveTo>
                  <a:lnTo>
                    <a:pt x="457200" y="1023937"/>
                  </a:lnTo>
                  <a:lnTo>
                    <a:pt x="695325" y="833437"/>
                  </a:lnTo>
                  <a:lnTo>
                    <a:pt x="957263" y="485775"/>
                  </a:lnTo>
                  <a:lnTo>
                    <a:pt x="1262063" y="128587"/>
                  </a:lnTo>
                  <a:lnTo>
                    <a:pt x="1395413" y="0"/>
                  </a:lnTo>
                  <a:lnTo>
                    <a:pt x="1395413" y="0"/>
                  </a:lnTo>
                </a:path>
              </a:pathLst>
            </a:custGeom>
            <a:noFill/>
            <a:ln cap="rnd">
              <a:solidFill>
                <a:schemeClr val="accent4">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0" name="フリーフォーム 809"/>
            <p:cNvSpPr/>
            <p:nvPr/>
          </p:nvSpPr>
          <p:spPr>
            <a:xfrm>
              <a:off x="6148388" y="3805238"/>
              <a:ext cx="1209675" cy="1223962"/>
            </a:xfrm>
            <a:custGeom>
              <a:avLst/>
              <a:gdLst>
                <a:gd name="connsiteX0" fmla="*/ 0 w 1209675"/>
                <a:gd name="connsiteY0" fmla="*/ 1223962 h 1223962"/>
                <a:gd name="connsiteX1" fmla="*/ 76200 w 1209675"/>
                <a:gd name="connsiteY1" fmla="*/ 1171575 h 1223962"/>
                <a:gd name="connsiteX2" fmla="*/ 123825 w 1209675"/>
                <a:gd name="connsiteY2" fmla="*/ 1090612 h 1223962"/>
                <a:gd name="connsiteX3" fmla="*/ 161925 w 1209675"/>
                <a:gd name="connsiteY3" fmla="*/ 1057275 h 1223962"/>
                <a:gd name="connsiteX4" fmla="*/ 438150 w 1209675"/>
                <a:gd name="connsiteY4" fmla="*/ 776287 h 1223962"/>
                <a:gd name="connsiteX5" fmla="*/ 776287 w 1209675"/>
                <a:gd name="connsiteY5" fmla="*/ 481012 h 1223962"/>
                <a:gd name="connsiteX6" fmla="*/ 823912 w 1209675"/>
                <a:gd name="connsiteY6" fmla="*/ 414337 h 1223962"/>
                <a:gd name="connsiteX7" fmla="*/ 842962 w 1209675"/>
                <a:gd name="connsiteY7" fmla="*/ 366712 h 1223962"/>
                <a:gd name="connsiteX8" fmla="*/ 981075 w 1209675"/>
                <a:gd name="connsiteY8" fmla="*/ 300037 h 1223962"/>
                <a:gd name="connsiteX9" fmla="*/ 1023937 w 1209675"/>
                <a:gd name="connsiteY9" fmla="*/ 257175 h 1223962"/>
                <a:gd name="connsiteX10" fmla="*/ 1066800 w 1209675"/>
                <a:gd name="connsiteY10" fmla="*/ 204787 h 1223962"/>
                <a:gd name="connsiteX11" fmla="*/ 1209675 w 1209675"/>
                <a:gd name="connsiteY11" fmla="*/ 0 h 122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9675" h="1223962">
                  <a:moveTo>
                    <a:pt x="0" y="1223962"/>
                  </a:moveTo>
                  <a:lnTo>
                    <a:pt x="76200" y="1171575"/>
                  </a:lnTo>
                  <a:lnTo>
                    <a:pt x="123825" y="1090612"/>
                  </a:lnTo>
                  <a:lnTo>
                    <a:pt x="161925" y="1057275"/>
                  </a:lnTo>
                  <a:lnTo>
                    <a:pt x="438150" y="776287"/>
                  </a:lnTo>
                  <a:lnTo>
                    <a:pt x="776287" y="481012"/>
                  </a:lnTo>
                  <a:lnTo>
                    <a:pt x="823912" y="414337"/>
                  </a:lnTo>
                  <a:lnTo>
                    <a:pt x="842962" y="366712"/>
                  </a:lnTo>
                  <a:lnTo>
                    <a:pt x="981075" y="300037"/>
                  </a:lnTo>
                  <a:lnTo>
                    <a:pt x="1023937" y="257175"/>
                  </a:lnTo>
                  <a:lnTo>
                    <a:pt x="1066800" y="204787"/>
                  </a:lnTo>
                  <a:lnTo>
                    <a:pt x="1209675" y="0"/>
                  </a:lnTo>
                </a:path>
              </a:pathLst>
            </a:custGeom>
            <a:noFill/>
            <a:ln cap="rnd">
              <a:solidFill>
                <a:schemeClr val="accent4">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1" name="フリーフォーム 810"/>
            <p:cNvSpPr/>
            <p:nvPr/>
          </p:nvSpPr>
          <p:spPr>
            <a:xfrm>
              <a:off x="7358063" y="2347913"/>
              <a:ext cx="785812" cy="1462087"/>
            </a:xfrm>
            <a:custGeom>
              <a:avLst/>
              <a:gdLst>
                <a:gd name="connsiteX0" fmla="*/ 0 w 785812"/>
                <a:gd name="connsiteY0" fmla="*/ 1462087 h 1462087"/>
                <a:gd name="connsiteX1" fmla="*/ 28575 w 785812"/>
                <a:gd name="connsiteY1" fmla="*/ 1400175 h 1462087"/>
                <a:gd name="connsiteX2" fmla="*/ 28575 w 785812"/>
                <a:gd name="connsiteY2" fmla="*/ 1233487 h 1462087"/>
                <a:gd name="connsiteX3" fmla="*/ 104775 w 785812"/>
                <a:gd name="connsiteY3" fmla="*/ 923925 h 1462087"/>
                <a:gd name="connsiteX4" fmla="*/ 166687 w 785812"/>
                <a:gd name="connsiteY4" fmla="*/ 762000 h 1462087"/>
                <a:gd name="connsiteX5" fmla="*/ 204787 w 785812"/>
                <a:gd name="connsiteY5" fmla="*/ 671512 h 1462087"/>
                <a:gd name="connsiteX6" fmla="*/ 242887 w 785812"/>
                <a:gd name="connsiteY6" fmla="*/ 638175 h 1462087"/>
                <a:gd name="connsiteX7" fmla="*/ 338137 w 785812"/>
                <a:gd name="connsiteY7" fmla="*/ 614362 h 1462087"/>
                <a:gd name="connsiteX8" fmla="*/ 395287 w 785812"/>
                <a:gd name="connsiteY8" fmla="*/ 623887 h 1462087"/>
                <a:gd name="connsiteX9" fmla="*/ 419100 w 785812"/>
                <a:gd name="connsiteY9" fmla="*/ 642937 h 1462087"/>
                <a:gd name="connsiteX10" fmla="*/ 533400 w 785812"/>
                <a:gd name="connsiteY10" fmla="*/ 623887 h 1462087"/>
                <a:gd name="connsiteX11" fmla="*/ 623887 w 785812"/>
                <a:gd name="connsiteY11" fmla="*/ 490537 h 1462087"/>
                <a:gd name="connsiteX12" fmla="*/ 623887 w 785812"/>
                <a:gd name="connsiteY12" fmla="*/ 438150 h 1462087"/>
                <a:gd name="connsiteX13" fmla="*/ 661987 w 785812"/>
                <a:gd name="connsiteY13" fmla="*/ 342900 h 1462087"/>
                <a:gd name="connsiteX14" fmla="*/ 676275 w 785812"/>
                <a:gd name="connsiteY14" fmla="*/ 342900 h 1462087"/>
                <a:gd name="connsiteX15" fmla="*/ 695325 w 785812"/>
                <a:gd name="connsiteY15" fmla="*/ 285750 h 1462087"/>
                <a:gd name="connsiteX16" fmla="*/ 676275 w 785812"/>
                <a:gd name="connsiteY16" fmla="*/ 257175 h 1462087"/>
                <a:gd name="connsiteX17" fmla="*/ 681037 w 785812"/>
                <a:gd name="connsiteY17" fmla="*/ 219075 h 1462087"/>
                <a:gd name="connsiteX18" fmla="*/ 719137 w 785812"/>
                <a:gd name="connsiteY18" fmla="*/ 142875 h 1462087"/>
                <a:gd name="connsiteX19" fmla="*/ 714375 w 785812"/>
                <a:gd name="connsiteY19" fmla="*/ 128587 h 1462087"/>
                <a:gd name="connsiteX20" fmla="*/ 700087 w 785812"/>
                <a:gd name="connsiteY20" fmla="*/ 104775 h 1462087"/>
                <a:gd name="connsiteX21" fmla="*/ 719137 w 785812"/>
                <a:gd name="connsiteY21" fmla="*/ 80962 h 1462087"/>
                <a:gd name="connsiteX22" fmla="*/ 762000 w 785812"/>
                <a:gd name="connsiteY22" fmla="*/ 71437 h 1462087"/>
                <a:gd name="connsiteX23" fmla="*/ 785812 w 785812"/>
                <a:gd name="connsiteY23" fmla="*/ 0 h 1462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5812" h="1462087">
                  <a:moveTo>
                    <a:pt x="0" y="1462087"/>
                  </a:moveTo>
                  <a:lnTo>
                    <a:pt x="28575" y="1400175"/>
                  </a:lnTo>
                  <a:lnTo>
                    <a:pt x="28575" y="1233487"/>
                  </a:lnTo>
                  <a:lnTo>
                    <a:pt x="104775" y="923925"/>
                  </a:lnTo>
                  <a:lnTo>
                    <a:pt x="166687" y="762000"/>
                  </a:lnTo>
                  <a:lnTo>
                    <a:pt x="204787" y="671512"/>
                  </a:lnTo>
                  <a:lnTo>
                    <a:pt x="242887" y="638175"/>
                  </a:lnTo>
                  <a:lnTo>
                    <a:pt x="338137" y="614362"/>
                  </a:lnTo>
                  <a:lnTo>
                    <a:pt x="395287" y="623887"/>
                  </a:lnTo>
                  <a:lnTo>
                    <a:pt x="419100" y="642937"/>
                  </a:lnTo>
                  <a:lnTo>
                    <a:pt x="533400" y="623887"/>
                  </a:lnTo>
                  <a:lnTo>
                    <a:pt x="623887" y="490537"/>
                  </a:lnTo>
                  <a:lnTo>
                    <a:pt x="623887" y="438150"/>
                  </a:lnTo>
                  <a:lnTo>
                    <a:pt x="661987" y="342900"/>
                  </a:lnTo>
                  <a:lnTo>
                    <a:pt x="676275" y="342900"/>
                  </a:lnTo>
                  <a:lnTo>
                    <a:pt x="695325" y="285750"/>
                  </a:lnTo>
                  <a:lnTo>
                    <a:pt x="676275" y="257175"/>
                  </a:lnTo>
                  <a:lnTo>
                    <a:pt x="681037" y="219075"/>
                  </a:lnTo>
                  <a:lnTo>
                    <a:pt x="719137" y="142875"/>
                  </a:lnTo>
                  <a:lnTo>
                    <a:pt x="714375" y="128587"/>
                  </a:lnTo>
                  <a:lnTo>
                    <a:pt x="700087" y="104775"/>
                  </a:lnTo>
                  <a:lnTo>
                    <a:pt x="719137" y="80962"/>
                  </a:lnTo>
                  <a:lnTo>
                    <a:pt x="762000" y="71437"/>
                  </a:lnTo>
                  <a:lnTo>
                    <a:pt x="785812" y="0"/>
                  </a:lnTo>
                </a:path>
              </a:pathLst>
            </a:custGeom>
            <a:noFill/>
            <a:ln cap="rnd">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2" name="フリーフォーム 811"/>
            <p:cNvSpPr/>
            <p:nvPr/>
          </p:nvSpPr>
          <p:spPr>
            <a:xfrm>
              <a:off x="8139113" y="1795463"/>
              <a:ext cx="776287" cy="557212"/>
            </a:xfrm>
            <a:custGeom>
              <a:avLst/>
              <a:gdLst>
                <a:gd name="connsiteX0" fmla="*/ 0 w 776287"/>
                <a:gd name="connsiteY0" fmla="*/ 557212 h 557212"/>
                <a:gd name="connsiteX1" fmla="*/ 61912 w 776287"/>
                <a:gd name="connsiteY1" fmla="*/ 557212 h 557212"/>
                <a:gd name="connsiteX2" fmla="*/ 61912 w 776287"/>
                <a:gd name="connsiteY2" fmla="*/ 461962 h 557212"/>
                <a:gd name="connsiteX3" fmla="*/ 176212 w 776287"/>
                <a:gd name="connsiteY3" fmla="*/ 428625 h 557212"/>
                <a:gd name="connsiteX4" fmla="*/ 314325 w 776287"/>
                <a:gd name="connsiteY4" fmla="*/ 347662 h 557212"/>
                <a:gd name="connsiteX5" fmla="*/ 361950 w 776287"/>
                <a:gd name="connsiteY5" fmla="*/ 342900 h 557212"/>
                <a:gd name="connsiteX6" fmla="*/ 428625 w 776287"/>
                <a:gd name="connsiteY6" fmla="*/ 266700 h 557212"/>
                <a:gd name="connsiteX7" fmla="*/ 481012 w 776287"/>
                <a:gd name="connsiteY7" fmla="*/ 266700 h 557212"/>
                <a:gd name="connsiteX8" fmla="*/ 581025 w 776287"/>
                <a:gd name="connsiteY8" fmla="*/ 185737 h 557212"/>
                <a:gd name="connsiteX9" fmla="*/ 614362 w 776287"/>
                <a:gd name="connsiteY9" fmla="*/ 185737 h 557212"/>
                <a:gd name="connsiteX10" fmla="*/ 628650 w 776287"/>
                <a:gd name="connsiteY10" fmla="*/ 147637 h 557212"/>
                <a:gd name="connsiteX11" fmla="*/ 681037 w 776287"/>
                <a:gd name="connsiteY11" fmla="*/ 95250 h 557212"/>
                <a:gd name="connsiteX12" fmla="*/ 757237 w 776287"/>
                <a:gd name="connsiteY12" fmla="*/ 52387 h 557212"/>
                <a:gd name="connsiteX13" fmla="*/ 776287 w 776287"/>
                <a:gd name="connsiteY13" fmla="*/ 0 h 55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6287" h="557212">
                  <a:moveTo>
                    <a:pt x="0" y="557212"/>
                  </a:moveTo>
                  <a:lnTo>
                    <a:pt x="61912" y="557212"/>
                  </a:lnTo>
                  <a:lnTo>
                    <a:pt x="61912" y="461962"/>
                  </a:lnTo>
                  <a:lnTo>
                    <a:pt x="176212" y="428625"/>
                  </a:lnTo>
                  <a:lnTo>
                    <a:pt x="314325" y="347662"/>
                  </a:lnTo>
                  <a:lnTo>
                    <a:pt x="361950" y="342900"/>
                  </a:lnTo>
                  <a:lnTo>
                    <a:pt x="428625" y="266700"/>
                  </a:lnTo>
                  <a:lnTo>
                    <a:pt x="481012" y="266700"/>
                  </a:lnTo>
                  <a:lnTo>
                    <a:pt x="581025" y="185737"/>
                  </a:lnTo>
                  <a:lnTo>
                    <a:pt x="614362" y="185737"/>
                  </a:lnTo>
                  <a:lnTo>
                    <a:pt x="628650" y="147637"/>
                  </a:lnTo>
                  <a:lnTo>
                    <a:pt x="681037" y="95250"/>
                  </a:lnTo>
                  <a:lnTo>
                    <a:pt x="757237" y="52387"/>
                  </a:lnTo>
                  <a:lnTo>
                    <a:pt x="776287" y="0"/>
                  </a:lnTo>
                </a:path>
              </a:pathLst>
            </a:custGeom>
            <a:noFill/>
            <a:ln cap="rnd">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3" name="フリーフォーム 812"/>
            <p:cNvSpPr/>
            <p:nvPr/>
          </p:nvSpPr>
          <p:spPr>
            <a:xfrm>
              <a:off x="8905875" y="1262063"/>
              <a:ext cx="638175" cy="528637"/>
            </a:xfrm>
            <a:custGeom>
              <a:avLst/>
              <a:gdLst>
                <a:gd name="connsiteX0" fmla="*/ 0 w 638175"/>
                <a:gd name="connsiteY0" fmla="*/ 528637 h 528637"/>
                <a:gd name="connsiteX1" fmla="*/ 80963 w 638175"/>
                <a:gd name="connsiteY1" fmla="*/ 466725 h 528637"/>
                <a:gd name="connsiteX2" fmla="*/ 161925 w 638175"/>
                <a:gd name="connsiteY2" fmla="*/ 428625 h 528637"/>
                <a:gd name="connsiteX3" fmla="*/ 242888 w 638175"/>
                <a:gd name="connsiteY3" fmla="*/ 419100 h 528637"/>
                <a:gd name="connsiteX4" fmla="*/ 309563 w 638175"/>
                <a:gd name="connsiteY4" fmla="*/ 395287 h 528637"/>
                <a:gd name="connsiteX5" fmla="*/ 409575 w 638175"/>
                <a:gd name="connsiteY5" fmla="*/ 395287 h 528637"/>
                <a:gd name="connsiteX6" fmla="*/ 476250 w 638175"/>
                <a:gd name="connsiteY6" fmla="*/ 361950 h 528637"/>
                <a:gd name="connsiteX7" fmla="*/ 481013 w 638175"/>
                <a:gd name="connsiteY7" fmla="*/ 280987 h 528637"/>
                <a:gd name="connsiteX8" fmla="*/ 495300 w 638175"/>
                <a:gd name="connsiteY8" fmla="*/ 252412 h 528637"/>
                <a:gd name="connsiteX9" fmla="*/ 614363 w 638175"/>
                <a:gd name="connsiteY9" fmla="*/ 95250 h 528637"/>
                <a:gd name="connsiteX10" fmla="*/ 561975 w 638175"/>
                <a:gd name="connsiteY10" fmla="*/ 52387 h 528637"/>
                <a:gd name="connsiteX11" fmla="*/ 576263 w 638175"/>
                <a:gd name="connsiteY11" fmla="*/ 0 h 528637"/>
                <a:gd name="connsiteX12" fmla="*/ 638175 w 638175"/>
                <a:gd name="connsiteY12" fmla="*/ 23812 h 52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8175" h="528637">
                  <a:moveTo>
                    <a:pt x="0" y="528637"/>
                  </a:moveTo>
                  <a:lnTo>
                    <a:pt x="80963" y="466725"/>
                  </a:lnTo>
                  <a:lnTo>
                    <a:pt x="161925" y="428625"/>
                  </a:lnTo>
                  <a:lnTo>
                    <a:pt x="242888" y="419100"/>
                  </a:lnTo>
                  <a:lnTo>
                    <a:pt x="309563" y="395287"/>
                  </a:lnTo>
                  <a:lnTo>
                    <a:pt x="409575" y="395287"/>
                  </a:lnTo>
                  <a:lnTo>
                    <a:pt x="476250" y="361950"/>
                  </a:lnTo>
                  <a:lnTo>
                    <a:pt x="481013" y="280987"/>
                  </a:lnTo>
                  <a:lnTo>
                    <a:pt x="495300" y="252412"/>
                  </a:lnTo>
                  <a:lnTo>
                    <a:pt x="614363" y="95250"/>
                  </a:lnTo>
                  <a:lnTo>
                    <a:pt x="561975" y="52387"/>
                  </a:lnTo>
                  <a:lnTo>
                    <a:pt x="576263" y="0"/>
                  </a:lnTo>
                  <a:lnTo>
                    <a:pt x="638175" y="23812"/>
                  </a:lnTo>
                </a:path>
              </a:pathLst>
            </a:custGeom>
            <a:noFill/>
            <a:ln cap="rnd">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4" name="フリーフォーム 813"/>
            <p:cNvSpPr/>
            <p:nvPr/>
          </p:nvSpPr>
          <p:spPr>
            <a:xfrm>
              <a:off x="9520238" y="542925"/>
              <a:ext cx="276225" cy="742950"/>
            </a:xfrm>
            <a:custGeom>
              <a:avLst/>
              <a:gdLst>
                <a:gd name="connsiteX0" fmla="*/ 19050 w 276225"/>
                <a:gd name="connsiteY0" fmla="*/ 742950 h 742950"/>
                <a:gd name="connsiteX1" fmla="*/ 33337 w 276225"/>
                <a:gd name="connsiteY1" fmla="*/ 571500 h 742950"/>
                <a:gd name="connsiteX2" fmla="*/ 14287 w 276225"/>
                <a:gd name="connsiteY2" fmla="*/ 471488 h 742950"/>
                <a:gd name="connsiteX3" fmla="*/ 0 w 276225"/>
                <a:gd name="connsiteY3" fmla="*/ 414338 h 742950"/>
                <a:gd name="connsiteX4" fmla="*/ 4762 w 276225"/>
                <a:gd name="connsiteY4" fmla="*/ 366713 h 742950"/>
                <a:gd name="connsiteX5" fmla="*/ 19050 w 276225"/>
                <a:gd name="connsiteY5" fmla="*/ 323850 h 742950"/>
                <a:gd name="connsiteX6" fmla="*/ 276225 w 276225"/>
                <a:gd name="connsiteY6" fmla="*/ 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225" h="742950">
                  <a:moveTo>
                    <a:pt x="19050" y="742950"/>
                  </a:moveTo>
                  <a:lnTo>
                    <a:pt x="33337" y="571500"/>
                  </a:lnTo>
                  <a:lnTo>
                    <a:pt x="14287" y="471488"/>
                  </a:lnTo>
                  <a:lnTo>
                    <a:pt x="0" y="414338"/>
                  </a:lnTo>
                  <a:lnTo>
                    <a:pt x="4762" y="366713"/>
                  </a:lnTo>
                  <a:lnTo>
                    <a:pt x="19050" y="323850"/>
                  </a:lnTo>
                  <a:lnTo>
                    <a:pt x="276225" y="0"/>
                  </a:lnTo>
                </a:path>
              </a:pathLst>
            </a:custGeom>
            <a:noFill/>
            <a:ln cap="rnd">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5" name="フリーフォーム 814"/>
            <p:cNvSpPr/>
            <p:nvPr/>
          </p:nvSpPr>
          <p:spPr>
            <a:xfrm>
              <a:off x="9791700" y="390525"/>
              <a:ext cx="52388" cy="147638"/>
            </a:xfrm>
            <a:custGeom>
              <a:avLst/>
              <a:gdLst>
                <a:gd name="connsiteX0" fmla="*/ 0 w 52388"/>
                <a:gd name="connsiteY0" fmla="*/ 147638 h 147638"/>
                <a:gd name="connsiteX1" fmla="*/ 52388 w 52388"/>
                <a:gd name="connsiteY1" fmla="*/ 0 h 147638"/>
              </a:gdLst>
              <a:ahLst/>
              <a:cxnLst>
                <a:cxn ang="0">
                  <a:pos x="connsiteX0" y="connsiteY0"/>
                </a:cxn>
                <a:cxn ang="0">
                  <a:pos x="connsiteX1" y="connsiteY1"/>
                </a:cxn>
              </a:cxnLst>
              <a:rect l="l" t="t" r="r" b="b"/>
              <a:pathLst>
                <a:path w="52388" h="147638">
                  <a:moveTo>
                    <a:pt x="0" y="147638"/>
                  </a:moveTo>
                  <a:lnTo>
                    <a:pt x="52388" y="0"/>
                  </a:lnTo>
                </a:path>
              </a:pathLst>
            </a:custGeom>
            <a:noFill/>
            <a:ln cap="rnd">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16" name="テキスト ボックス 815"/>
          <p:cNvSpPr txBox="1"/>
          <p:nvPr/>
        </p:nvSpPr>
        <p:spPr>
          <a:xfrm rot="16960111">
            <a:off x="3880196" y="7189451"/>
            <a:ext cx="633507" cy="169277"/>
          </a:xfrm>
          <a:prstGeom prst="rect">
            <a:avLst/>
          </a:prstGeom>
          <a:noFill/>
        </p:spPr>
        <p:txBody>
          <a:bodyPr wrap="none" rtlCol="0">
            <a:spAutoFit/>
          </a:bodyPr>
          <a:lstStyle/>
          <a:p>
            <a:r>
              <a:rPr lang="ja-JP" altLang="en-US" sz="500" dirty="0">
                <a:solidFill>
                  <a:schemeClr val="accent4">
                    <a:lumMod val="50000"/>
                  </a:schemeClr>
                </a:solidFill>
              </a:rPr>
              <a:t>東海道（京街道）</a:t>
            </a:r>
          </a:p>
        </p:txBody>
      </p:sp>
      <p:sp>
        <p:nvSpPr>
          <p:cNvPr id="817" name="テキスト ボックス 816"/>
          <p:cNvSpPr txBox="1"/>
          <p:nvPr/>
        </p:nvSpPr>
        <p:spPr>
          <a:xfrm rot="17453614">
            <a:off x="7627965" y="2609233"/>
            <a:ext cx="633507" cy="169277"/>
          </a:xfrm>
          <a:prstGeom prst="rect">
            <a:avLst/>
          </a:prstGeom>
          <a:noFill/>
        </p:spPr>
        <p:txBody>
          <a:bodyPr wrap="none" rtlCol="0">
            <a:spAutoFit/>
          </a:bodyPr>
          <a:lstStyle/>
          <a:p>
            <a:r>
              <a:rPr lang="ja-JP" altLang="en-US" sz="500" dirty="0">
                <a:solidFill>
                  <a:schemeClr val="accent4">
                    <a:lumMod val="50000"/>
                  </a:schemeClr>
                </a:solidFill>
              </a:rPr>
              <a:t>東海道（京街道）</a:t>
            </a:r>
          </a:p>
        </p:txBody>
      </p:sp>
      <p:sp>
        <p:nvSpPr>
          <p:cNvPr id="818" name="テキスト ボックス 817"/>
          <p:cNvSpPr txBox="1"/>
          <p:nvPr/>
        </p:nvSpPr>
        <p:spPr>
          <a:xfrm>
            <a:off x="7436500" y="1649078"/>
            <a:ext cx="312906" cy="169277"/>
          </a:xfrm>
          <a:prstGeom prst="rect">
            <a:avLst/>
          </a:prstGeom>
          <a:noFill/>
        </p:spPr>
        <p:txBody>
          <a:bodyPr wrap="none" rtlCol="0">
            <a:spAutoFit/>
          </a:bodyPr>
          <a:lstStyle/>
          <a:p>
            <a:r>
              <a:rPr kumimoji="1" lang="ja-JP" altLang="en-US" sz="500" dirty="0" smtClean="0"/>
              <a:t>芥川</a:t>
            </a:r>
            <a:endParaRPr kumimoji="1" lang="ja-JP" altLang="en-US" sz="500" dirty="0"/>
          </a:p>
        </p:txBody>
      </p:sp>
      <p:sp>
        <p:nvSpPr>
          <p:cNvPr id="819" name="円/楕円 212"/>
          <p:cNvSpPr/>
          <p:nvPr/>
        </p:nvSpPr>
        <p:spPr>
          <a:xfrm>
            <a:off x="4168703" y="7781446"/>
            <a:ext cx="45719" cy="457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0" name="テキスト ボックス 819"/>
          <p:cNvSpPr txBox="1"/>
          <p:nvPr/>
        </p:nvSpPr>
        <p:spPr>
          <a:xfrm>
            <a:off x="4134787" y="7665726"/>
            <a:ext cx="533989" cy="184666"/>
          </a:xfrm>
          <a:prstGeom prst="rect">
            <a:avLst/>
          </a:prstGeom>
          <a:noFill/>
        </p:spPr>
        <p:txBody>
          <a:bodyPr wrap="square" rtlCol="0">
            <a:spAutoFit/>
          </a:bodyPr>
          <a:lstStyle/>
          <a:p>
            <a:r>
              <a:rPr lang="ja-JP" altLang="en-US" sz="600" b="1" dirty="0" smtClean="0">
                <a:latin typeface="HGSｺﾞｼｯｸE" panose="020B0900000000000000" pitchFamily="50" charset="-128"/>
                <a:ea typeface="HGSｺﾞｼｯｸE" panose="020B0900000000000000" pitchFamily="50" charset="-128"/>
              </a:rPr>
              <a:t>文禄堤</a:t>
            </a:r>
            <a:endParaRPr kumimoji="1" lang="ja-JP" altLang="en-US" sz="600" b="1" dirty="0">
              <a:latin typeface="HGSｺﾞｼｯｸE" panose="020B0900000000000000" pitchFamily="50" charset="-128"/>
              <a:ea typeface="HGSｺﾞｼｯｸE" panose="020B0900000000000000" pitchFamily="50" charset="-128"/>
            </a:endParaRPr>
          </a:p>
        </p:txBody>
      </p:sp>
      <p:sp>
        <p:nvSpPr>
          <p:cNvPr id="821" name="テキスト ボックス 820"/>
          <p:cNvSpPr txBox="1"/>
          <p:nvPr/>
        </p:nvSpPr>
        <p:spPr>
          <a:xfrm>
            <a:off x="8783180" y="1764195"/>
            <a:ext cx="377026" cy="169277"/>
          </a:xfrm>
          <a:prstGeom prst="rect">
            <a:avLst/>
          </a:prstGeom>
          <a:noFill/>
          <a:ln>
            <a:noFill/>
          </a:ln>
        </p:spPr>
        <p:txBody>
          <a:bodyPr wrap="none" rtlCol="0">
            <a:spAutoFit/>
          </a:bodyPr>
          <a:lstStyle/>
          <a:p>
            <a:r>
              <a:rPr lang="ja-JP" altLang="en-US" sz="500" dirty="0"/>
              <a:t>枚方</a:t>
            </a:r>
            <a:r>
              <a:rPr lang="ja-JP" altLang="en-US" sz="500" dirty="0" smtClean="0"/>
              <a:t>宿</a:t>
            </a:r>
            <a:endParaRPr lang="ja-JP" altLang="en-US" sz="500" dirty="0"/>
          </a:p>
        </p:txBody>
      </p:sp>
      <p:sp>
        <p:nvSpPr>
          <p:cNvPr id="822" name="テキスト ボックス 821"/>
          <p:cNvSpPr txBox="1"/>
          <p:nvPr/>
        </p:nvSpPr>
        <p:spPr>
          <a:xfrm>
            <a:off x="3955056" y="7802543"/>
            <a:ext cx="377026" cy="169277"/>
          </a:xfrm>
          <a:prstGeom prst="rect">
            <a:avLst/>
          </a:prstGeom>
          <a:noFill/>
          <a:ln>
            <a:noFill/>
          </a:ln>
        </p:spPr>
        <p:txBody>
          <a:bodyPr wrap="none" rtlCol="0">
            <a:spAutoFit/>
          </a:bodyPr>
          <a:lstStyle/>
          <a:p>
            <a:r>
              <a:rPr lang="ja-JP" altLang="en-US" sz="500" dirty="0" smtClean="0"/>
              <a:t>守</a:t>
            </a:r>
            <a:r>
              <a:rPr lang="ja-JP" altLang="en-US" sz="500" dirty="0"/>
              <a:t>口</a:t>
            </a:r>
            <a:r>
              <a:rPr lang="ja-JP" altLang="en-US" sz="500" dirty="0" smtClean="0"/>
              <a:t>宿</a:t>
            </a:r>
            <a:endParaRPr lang="ja-JP" altLang="en-US" sz="500" dirty="0"/>
          </a:p>
        </p:txBody>
      </p:sp>
      <p:sp>
        <p:nvSpPr>
          <p:cNvPr id="823" name="テキスト ボックス 822"/>
          <p:cNvSpPr txBox="1"/>
          <p:nvPr/>
        </p:nvSpPr>
        <p:spPr>
          <a:xfrm rot="18900000">
            <a:off x="8334930" y="2735244"/>
            <a:ext cx="441146" cy="169277"/>
          </a:xfrm>
          <a:prstGeom prst="rect">
            <a:avLst/>
          </a:prstGeom>
          <a:noFill/>
        </p:spPr>
        <p:txBody>
          <a:bodyPr wrap="none" rtlCol="0">
            <a:spAutoFit/>
          </a:bodyPr>
          <a:lstStyle/>
          <a:p>
            <a:r>
              <a:rPr lang="ja-JP" altLang="en-US" sz="500" dirty="0" smtClean="0">
                <a:latin typeface="ＭＳ Ｐゴシック" panose="020B0600070205080204" pitchFamily="50" charset="-128"/>
                <a:ea typeface="ＭＳ Ｐゴシック" panose="020B0600070205080204" pitchFamily="50" charset="-128"/>
              </a:rPr>
              <a:t>京阪本線</a:t>
            </a:r>
            <a:endParaRPr kumimoji="1" lang="ja-JP" altLang="en-US" sz="500" dirty="0">
              <a:latin typeface="ＭＳ Ｐゴシック" panose="020B0600070205080204" pitchFamily="50" charset="-128"/>
              <a:ea typeface="ＭＳ Ｐゴシック" panose="020B0600070205080204" pitchFamily="50" charset="-128"/>
            </a:endParaRPr>
          </a:p>
        </p:txBody>
      </p:sp>
      <p:sp>
        <p:nvSpPr>
          <p:cNvPr id="824" name="正方形/長方形 823"/>
          <p:cNvSpPr/>
          <p:nvPr/>
        </p:nvSpPr>
        <p:spPr>
          <a:xfrm>
            <a:off x="6410" y="286813"/>
            <a:ext cx="2448272" cy="165850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828" name="テキスト ボックス 827"/>
          <p:cNvSpPr txBox="1"/>
          <p:nvPr/>
        </p:nvSpPr>
        <p:spPr>
          <a:xfrm>
            <a:off x="184234" y="282302"/>
            <a:ext cx="2245048"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毛馬閘門・毛馬水門・毛馬排水機場</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sp>
        <p:nvSpPr>
          <p:cNvPr id="829" name="正方形/長方形 828"/>
          <p:cNvSpPr/>
          <p:nvPr/>
        </p:nvSpPr>
        <p:spPr>
          <a:xfrm>
            <a:off x="6410" y="1971938"/>
            <a:ext cx="2448272" cy="11372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cxnSp>
        <p:nvCxnSpPr>
          <p:cNvPr id="830" name="直線コネクタ 829"/>
          <p:cNvCxnSpPr/>
          <p:nvPr/>
        </p:nvCxnSpPr>
        <p:spPr>
          <a:xfrm flipV="1">
            <a:off x="38655" y="2164131"/>
            <a:ext cx="2423545"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32" name="正方形/長方形 831"/>
          <p:cNvSpPr/>
          <p:nvPr/>
        </p:nvSpPr>
        <p:spPr>
          <a:xfrm>
            <a:off x="6412" y="5123081"/>
            <a:ext cx="2448272" cy="11372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834" name="テキスト ボックス 833"/>
          <p:cNvSpPr txBox="1"/>
          <p:nvPr/>
        </p:nvSpPr>
        <p:spPr>
          <a:xfrm>
            <a:off x="184236" y="5111771"/>
            <a:ext cx="1356639"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城東貨物線淀川橋梁</a:t>
            </a:r>
            <a:endParaRPr lang="ja-JP" altLang="en-US" sz="800" b="1" dirty="0">
              <a:solidFill>
                <a:schemeClr val="bg1"/>
              </a:solidFill>
              <a:latin typeface="HGP教科書体" panose="02020600000000000000" pitchFamily="18" charset="-128"/>
              <a:ea typeface="HGP教科書体" panose="02020600000000000000" pitchFamily="18" charset="-128"/>
            </a:endParaRPr>
          </a:p>
        </p:txBody>
      </p:sp>
      <p:cxnSp>
        <p:nvCxnSpPr>
          <p:cNvPr id="835" name="直線コネクタ 834"/>
          <p:cNvCxnSpPr/>
          <p:nvPr/>
        </p:nvCxnSpPr>
        <p:spPr>
          <a:xfrm>
            <a:off x="38657" y="5334510"/>
            <a:ext cx="24160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36" name="円/楕円 144"/>
          <p:cNvSpPr/>
          <p:nvPr/>
        </p:nvSpPr>
        <p:spPr>
          <a:xfrm>
            <a:off x="68183" y="297101"/>
            <a:ext cx="192831" cy="192831"/>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bg1"/>
                </a:solidFill>
                <a:latin typeface="HGSｺﾞｼｯｸE" panose="020B0900000000000000" pitchFamily="50" charset="-128"/>
                <a:ea typeface="HGSｺﾞｼｯｸE" panose="020B0900000000000000" pitchFamily="50" charset="-128"/>
              </a:rPr>
              <a:t>１</a:t>
            </a: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837" name="円/楕円 146"/>
          <p:cNvSpPr/>
          <p:nvPr/>
        </p:nvSpPr>
        <p:spPr>
          <a:xfrm>
            <a:off x="68183" y="1991219"/>
            <a:ext cx="192831" cy="192831"/>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bg1"/>
                </a:solidFill>
                <a:latin typeface="HGSｺﾞｼｯｸE" panose="020B0900000000000000" pitchFamily="50" charset="-128"/>
                <a:ea typeface="HGSｺﾞｼｯｸE" panose="020B0900000000000000" pitchFamily="50" charset="-128"/>
              </a:rPr>
              <a:t>２</a:t>
            </a: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838" name="正方形/長方形 837"/>
          <p:cNvSpPr/>
          <p:nvPr/>
        </p:nvSpPr>
        <p:spPr>
          <a:xfrm>
            <a:off x="6410" y="3136113"/>
            <a:ext cx="2448272" cy="2171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839" name="テキスト ボックス 838"/>
          <p:cNvSpPr txBox="1"/>
          <p:nvPr/>
        </p:nvSpPr>
        <p:spPr>
          <a:xfrm>
            <a:off x="191750" y="3124803"/>
            <a:ext cx="1233349"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毛馬緊急用船着場</a:t>
            </a:r>
            <a:endParaRPr lang="ja-JP" altLang="en-US" sz="700" b="1" dirty="0">
              <a:solidFill>
                <a:schemeClr val="bg1"/>
              </a:solidFill>
              <a:latin typeface="HGP教科書体" panose="02020600000000000000" pitchFamily="18" charset="-128"/>
              <a:ea typeface="HGP教科書体" panose="02020600000000000000" pitchFamily="18" charset="-128"/>
            </a:endParaRPr>
          </a:p>
        </p:txBody>
      </p:sp>
      <p:sp>
        <p:nvSpPr>
          <p:cNvPr id="840" name="円/楕円 177"/>
          <p:cNvSpPr/>
          <p:nvPr/>
        </p:nvSpPr>
        <p:spPr>
          <a:xfrm>
            <a:off x="68183" y="3138104"/>
            <a:ext cx="192831" cy="192831"/>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bg1"/>
                </a:solidFill>
                <a:latin typeface="HGSｺﾞｼｯｸE" panose="020B0900000000000000" pitchFamily="50" charset="-128"/>
                <a:ea typeface="HGSｺﾞｼｯｸE" panose="020B0900000000000000" pitchFamily="50" charset="-128"/>
              </a:rPr>
              <a:t>３</a:t>
            </a: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841" name="正方形/長方形 840"/>
          <p:cNvSpPr/>
          <p:nvPr/>
        </p:nvSpPr>
        <p:spPr>
          <a:xfrm>
            <a:off x="6412" y="4571270"/>
            <a:ext cx="2448272" cy="2171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842" name="テキスト ボックス 841"/>
          <p:cNvSpPr txBox="1"/>
          <p:nvPr/>
        </p:nvSpPr>
        <p:spPr>
          <a:xfrm>
            <a:off x="191754" y="4559960"/>
            <a:ext cx="1902890" cy="246221"/>
          </a:xfrm>
          <a:prstGeom prst="rect">
            <a:avLst/>
          </a:prstGeom>
          <a:noFill/>
        </p:spPr>
        <p:txBody>
          <a:bodyPr wrap="square" rtlCol="0">
            <a:spAutoFit/>
          </a:bodyPr>
          <a:lstStyle/>
          <a:p>
            <a:r>
              <a:rPr lang="ja-JP" altLang="en-US" sz="1000" b="1" dirty="0">
                <a:solidFill>
                  <a:schemeClr val="bg1"/>
                </a:solidFill>
                <a:latin typeface="HGP教科書体" panose="02020600000000000000" pitchFamily="18" charset="-128"/>
                <a:ea typeface="HGP教科書体" panose="02020600000000000000" pitchFamily="18" charset="-128"/>
              </a:rPr>
              <a:t>柴島</a:t>
            </a:r>
            <a:r>
              <a:rPr lang="ja-JP" altLang="en-US" sz="1000" b="1" dirty="0" smtClean="0">
                <a:solidFill>
                  <a:schemeClr val="bg1"/>
                </a:solidFill>
                <a:latin typeface="HGP教科書体" panose="02020600000000000000" pitchFamily="18" charset="-128"/>
                <a:ea typeface="HGP教科書体" panose="02020600000000000000" pitchFamily="18" charset="-128"/>
              </a:rPr>
              <a:t>緊急用船着場</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sp>
        <p:nvSpPr>
          <p:cNvPr id="843" name="正方形/長方形 842"/>
          <p:cNvSpPr/>
          <p:nvPr/>
        </p:nvSpPr>
        <p:spPr>
          <a:xfrm>
            <a:off x="6412" y="4835703"/>
            <a:ext cx="2448272" cy="2171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844" name="テキスト ボックス 843"/>
          <p:cNvSpPr txBox="1"/>
          <p:nvPr/>
        </p:nvSpPr>
        <p:spPr>
          <a:xfrm>
            <a:off x="191754" y="4824393"/>
            <a:ext cx="1902890" cy="246221"/>
          </a:xfrm>
          <a:prstGeom prst="rect">
            <a:avLst/>
          </a:prstGeom>
          <a:noFill/>
        </p:spPr>
        <p:txBody>
          <a:bodyPr wrap="square" rtlCol="0">
            <a:spAutoFit/>
          </a:bodyPr>
          <a:lstStyle/>
          <a:p>
            <a:r>
              <a:rPr lang="ja-JP" altLang="en-US" sz="1000" b="1" dirty="0">
                <a:solidFill>
                  <a:schemeClr val="bg1"/>
                </a:solidFill>
                <a:latin typeface="HGP教科書体" panose="02020600000000000000" pitchFamily="18" charset="-128"/>
                <a:ea typeface="HGP教科書体" panose="02020600000000000000" pitchFamily="18" charset="-128"/>
              </a:rPr>
              <a:t>柴</a:t>
            </a:r>
            <a:r>
              <a:rPr lang="ja-JP" altLang="en-US" sz="1000" b="1" dirty="0" smtClean="0">
                <a:solidFill>
                  <a:schemeClr val="bg1"/>
                </a:solidFill>
                <a:latin typeface="HGP教科書体" panose="02020600000000000000" pitchFamily="18" charset="-128"/>
                <a:ea typeface="HGP教科書体" panose="02020600000000000000" pitchFamily="18" charset="-128"/>
              </a:rPr>
              <a:t>島浄水場</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pic>
        <p:nvPicPr>
          <p:cNvPr id="845" name="Picture 2" descr="D:\MitaH\Desktop\ツイッター応募作品\DoDi92LU4AA2ERC.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951" y="5396855"/>
            <a:ext cx="1093214" cy="819911"/>
          </a:xfrm>
          <a:prstGeom prst="rect">
            <a:avLst/>
          </a:prstGeom>
          <a:noFill/>
          <a:extLst>
            <a:ext uri="{909E8E84-426E-40DD-AFC4-6F175D3DCCD1}">
              <a14:hiddenFill xmlns:a14="http://schemas.microsoft.com/office/drawing/2010/main">
                <a:solidFill>
                  <a:srgbClr val="FFFFFF"/>
                </a:solidFill>
              </a14:hiddenFill>
            </a:ext>
          </a:extLst>
        </p:spPr>
      </p:pic>
      <p:sp>
        <p:nvSpPr>
          <p:cNvPr id="846" name="テキスト ボックス 845"/>
          <p:cNvSpPr txBox="1"/>
          <p:nvPr/>
        </p:nvSpPr>
        <p:spPr>
          <a:xfrm>
            <a:off x="1160360" y="5314072"/>
            <a:ext cx="1301842" cy="954107"/>
          </a:xfrm>
          <a:prstGeom prst="rect">
            <a:avLst/>
          </a:prstGeom>
          <a:noFill/>
        </p:spPr>
        <p:txBody>
          <a:bodyPr wrap="square" rtlCol="0">
            <a:spAutoFit/>
          </a:bodyPr>
          <a:lstStyle/>
          <a:p>
            <a:r>
              <a:rPr lang="ja-JP" altLang="en-US" sz="800" b="1" dirty="0" smtClean="0">
                <a:solidFill>
                  <a:schemeClr val="bg1"/>
                </a:solidFill>
                <a:latin typeface="HGP教科書体" panose="02020600000000000000" pitchFamily="18" charset="-128"/>
                <a:ea typeface="HGP教科書体" panose="02020600000000000000" pitchFamily="18" charset="-128"/>
              </a:rPr>
              <a:t>第二次</a:t>
            </a:r>
            <a:r>
              <a:rPr lang="ja-JP" altLang="en-US" sz="800" b="1" dirty="0">
                <a:solidFill>
                  <a:schemeClr val="bg1"/>
                </a:solidFill>
                <a:latin typeface="HGP教科書体" panose="02020600000000000000" pitchFamily="18" charset="-128"/>
                <a:ea typeface="HGP教科書体" panose="02020600000000000000" pitchFamily="18" charset="-128"/>
              </a:rPr>
              <a:t>世界大戦の戦火を耐え抜き</a:t>
            </a:r>
            <a:r>
              <a:rPr lang="ja-JP" altLang="en-US" sz="800" b="1" dirty="0" smtClean="0">
                <a:solidFill>
                  <a:schemeClr val="bg1"/>
                </a:solidFill>
                <a:latin typeface="HGP教科書体" panose="02020600000000000000" pitchFamily="18" charset="-128"/>
                <a:ea typeface="HGP教科書体" panose="02020600000000000000" pitchFamily="18" charset="-128"/>
              </a:rPr>
              <a:t>、</a:t>
            </a:r>
            <a:r>
              <a:rPr lang="ja-JP" altLang="en-US" sz="800" b="1" dirty="0">
                <a:solidFill>
                  <a:schemeClr val="bg1"/>
                </a:solidFill>
                <a:latin typeface="HGP教科書体" panose="02020600000000000000" pitchFamily="18" charset="-128"/>
                <a:ea typeface="HGP教科書体" panose="02020600000000000000" pitchFamily="18" charset="-128"/>
              </a:rPr>
              <a:t>おおさか東線の開業に向けて複線化に着手</a:t>
            </a:r>
            <a:r>
              <a:rPr lang="ja-JP" altLang="en-US" sz="800" b="1" dirty="0" smtClean="0">
                <a:solidFill>
                  <a:schemeClr val="bg1"/>
                </a:solidFill>
                <a:latin typeface="HGP教科書体" panose="02020600000000000000" pitchFamily="18" charset="-128"/>
                <a:ea typeface="HGP教科書体" panose="02020600000000000000" pitchFamily="18" charset="-128"/>
              </a:rPr>
              <a:t>する</a:t>
            </a:r>
            <a:r>
              <a:rPr lang="en-US" altLang="ja-JP" sz="800" b="1" dirty="0" smtClean="0">
                <a:solidFill>
                  <a:schemeClr val="bg1"/>
                </a:solidFill>
                <a:latin typeface="HGP教科書体" panose="02020600000000000000" pitchFamily="18" charset="-128"/>
                <a:ea typeface="HGP教科書体" panose="02020600000000000000" pitchFamily="18" charset="-128"/>
              </a:rPr>
              <a:t>2013</a:t>
            </a:r>
            <a:r>
              <a:rPr lang="ja-JP" altLang="en-US" sz="800" b="1" dirty="0" smtClean="0">
                <a:solidFill>
                  <a:schemeClr val="bg1"/>
                </a:solidFill>
                <a:latin typeface="HGP教科書体" panose="02020600000000000000" pitchFamily="18" charset="-128"/>
                <a:ea typeface="HGP教科書体" panose="02020600000000000000" pitchFamily="18" charset="-128"/>
              </a:rPr>
              <a:t>年まで、地域</a:t>
            </a:r>
            <a:r>
              <a:rPr lang="ja-JP" altLang="en-US" sz="800" b="1" dirty="0">
                <a:solidFill>
                  <a:schemeClr val="bg1"/>
                </a:solidFill>
                <a:latin typeface="HGP教科書体" panose="02020600000000000000" pitchFamily="18" charset="-128"/>
                <a:ea typeface="HGP教科書体" panose="02020600000000000000" pitchFamily="18" charset="-128"/>
              </a:rPr>
              <a:t>住民の生活</a:t>
            </a:r>
            <a:r>
              <a:rPr lang="ja-JP" altLang="en-US" sz="800" b="1" dirty="0" smtClean="0">
                <a:solidFill>
                  <a:schemeClr val="bg1"/>
                </a:solidFill>
                <a:latin typeface="HGP教科書体" panose="02020600000000000000" pitchFamily="18" charset="-128"/>
                <a:ea typeface="HGP教科書体" panose="02020600000000000000" pitchFamily="18" charset="-128"/>
              </a:rPr>
              <a:t>道路として利用され、「赤川鉄橋」の通称で親しまれています。</a:t>
            </a:r>
            <a:endParaRPr lang="en-US" altLang="ja-JP" sz="800" b="1" dirty="0" smtClean="0">
              <a:solidFill>
                <a:schemeClr val="bg1"/>
              </a:solidFill>
              <a:latin typeface="HGP教科書体" panose="02020600000000000000" pitchFamily="18" charset="-128"/>
              <a:ea typeface="HGP教科書体" panose="02020600000000000000" pitchFamily="18" charset="-128"/>
            </a:endParaRPr>
          </a:p>
        </p:txBody>
      </p:sp>
      <p:sp>
        <p:nvSpPr>
          <p:cNvPr id="847" name="正方形/長方形 846"/>
          <p:cNvSpPr/>
          <p:nvPr/>
        </p:nvSpPr>
        <p:spPr>
          <a:xfrm>
            <a:off x="6412" y="6291123"/>
            <a:ext cx="2448272" cy="2171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848" name="テキスト ボックス 847"/>
          <p:cNvSpPr txBox="1"/>
          <p:nvPr/>
        </p:nvSpPr>
        <p:spPr>
          <a:xfrm>
            <a:off x="191754" y="6268126"/>
            <a:ext cx="999758"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菅原城北大橋</a:t>
            </a:r>
            <a:endParaRPr lang="ja-JP" altLang="en-US" sz="800" b="1" dirty="0">
              <a:solidFill>
                <a:schemeClr val="bg1"/>
              </a:solidFill>
              <a:latin typeface="HGP教科書体" panose="02020600000000000000" pitchFamily="18" charset="-128"/>
              <a:ea typeface="HGP教科書体" panose="02020600000000000000" pitchFamily="18" charset="-128"/>
            </a:endParaRPr>
          </a:p>
        </p:txBody>
      </p:sp>
      <p:sp>
        <p:nvSpPr>
          <p:cNvPr id="849" name="正方形/長方形 848"/>
          <p:cNvSpPr/>
          <p:nvPr/>
        </p:nvSpPr>
        <p:spPr>
          <a:xfrm>
            <a:off x="6412" y="6541904"/>
            <a:ext cx="2448272" cy="11372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850" name="テキスト ボックス 849"/>
          <p:cNvSpPr txBox="1"/>
          <p:nvPr/>
        </p:nvSpPr>
        <p:spPr>
          <a:xfrm>
            <a:off x="179400" y="6538208"/>
            <a:ext cx="1771228" cy="253916"/>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城北ワンド</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sp>
        <p:nvSpPr>
          <p:cNvPr id="851" name="テキスト ボックス 850"/>
          <p:cNvSpPr txBox="1"/>
          <p:nvPr/>
        </p:nvSpPr>
        <p:spPr>
          <a:xfrm>
            <a:off x="1088352" y="6781963"/>
            <a:ext cx="1366332" cy="784830"/>
          </a:xfrm>
          <a:prstGeom prst="rect">
            <a:avLst/>
          </a:prstGeom>
          <a:noFill/>
        </p:spPr>
        <p:txBody>
          <a:bodyPr wrap="square" rtlCol="0">
            <a:spAutoFit/>
          </a:bodyPr>
          <a:lstStyle/>
          <a:p>
            <a:r>
              <a:rPr lang="ja-JP" altLang="en-US" sz="750" b="1" dirty="0">
                <a:solidFill>
                  <a:schemeClr val="bg1"/>
                </a:solidFill>
                <a:latin typeface="HGP教科書体" panose="02020600000000000000" pitchFamily="18" charset="-128"/>
                <a:ea typeface="HGP教科書体" panose="02020600000000000000" pitchFamily="18" charset="-128"/>
              </a:rPr>
              <a:t>城北公園付近の堤防に位置し、天然記念物・イタセンパラの生息場所となるなど、多様な生態系を形成して</a:t>
            </a:r>
            <a:r>
              <a:rPr lang="ja-JP" altLang="en-US" sz="750" b="1" dirty="0" smtClean="0">
                <a:solidFill>
                  <a:schemeClr val="bg1"/>
                </a:solidFill>
                <a:latin typeface="HGP教科書体" panose="02020600000000000000" pitchFamily="18" charset="-128"/>
                <a:ea typeface="HGP教科書体" panose="02020600000000000000" pitchFamily="18" charset="-128"/>
              </a:rPr>
              <a:t>います。ワンド</a:t>
            </a:r>
            <a:r>
              <a:rPr lang="ja-JP" altLang="en-US" sz="750" b="1" dirty="0">
                <a:solidFill>
                  <a:schemeClr val="bg1"/>
                </a:solidFill>
                <a:latin typeface="HGP教科書体" panose="02020600000000000000" pitchFamily="18" charset="-128"/>
                <a:ea typeface="HGP教科書体" panose="02020600000000000000" pitchFamily="18" charset="-128"/>
              </a:rPr>
              <a:t>の環境を守るため</a:t>
            </a:r>
            <a:r>
              <a:rPr lang="ja-JP" altLang="en-US" sz="750" b="1" dirty="0" smtClean="0">
                <a:solidFill>
                  <a:schemeClr val="bg1"/>
                </a:solidFill>
                <a:latin typeface="HGP教科書体" panose="02020600000000000000" pitchFamily="18" charset="-128"/>
                <a:ea typeface="HGP教科書体" panose="02020600000000000000" pitchFamily="18" charset="-128"/>
              </a:rPr>
              <a:t>の活動等により、環境の保全がなされています。</a:t>
            </a:r>
            <a:endParaRPr lang="ja-JP" altLang="en-US" sz="750" b="1" dirty="0">
              <a:solidFill>
                <a:schemeClr val="bg1"/>
              </a:solidFill>
              <a:latin typeface="HGP教科書体" panose="02020600000000000000" pitchFamily="18" charset="-128"/>
              <a:ea typeface="HGP教科書体" panose="02020600000000000000" pitchFamily="18" charset="-128"/>
            </a:endParaRPr>
          </a:p>
        </p:txBody>
      </p:sp>
      <p:pic>
        <p:nvPicPr>
          <p:cNvPr id="852" name="Picture 2" descr="\\G0000sv0ns501\d11450$\doc\■事業企画G\05）舟運・街道を活かしたまちづくり\01）淀川・京街道の取組把握・連携\100 景観（淀川沿川の景観形成事業）\2 事業\100_景観発掘コンテスト\7 応募作品\郵送応募作品\img06530-1.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536" t="1313" r="1929" b="2801"/>
          <a:stretch/>
        </p:blipFill>
        <p:spPr bwMode="auto">
          <a:xfrm rot="16200000">
            <a:off x="222735" y="6683264"/>
            <a:ext cx="773583" cy="1098026"/>
          </a:xfrm>
          <a:prstGeom prst="rect">
            <a:avLst/>
          </a:prstGeom>
          <a:noFill/>
          <a:extLst>
            <a:ext uri="{909E8E84-426E-40DD-AFC4-6F175D3DCCD1}">
              <a14:hiddenFill xmlns:a14="http://schemas.microsoft.com/office/drawing/2010/main">
                <a:solidFill>
                  <a:srgbClr val="FFFFFF"/>
                </a:solidFill>
              </a14:hiddenFill>
            </a:ext>
          </a:extLst>
        </p:spPr>
      </p:pic>
      <p:cxnSp>
        <p:nvCxnSpPr>
          <p:cNvPr id="853" name="直線コネクタ 852"/>
          <p:cNvCxnSpPr/>
          <p:nvPr/>
        </p:nvCxnSpPr>
        <p:spPr>
          <a:xfrm>
            <a:off x="38657" y="6774621"/>
            <a:ext cx="23992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54" name="正方形/長方形 853"/>
          <p:cNvSpPr/>
          <p:nvPr/>
        </p:nvSpPr>
        <p:spPr>
          <a:xfrm>
            <a:off x="2593327" y="547256"/>
            <a:ext cx="2448272" cy="2171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855" name="テキスト ボックス 854"/>
          <p:cNvSpPr txBox="1"/>
          <p:nvPr/>
        </p:nvSpPr>
        <p:spPr>
          <a:xfrm>
            <a:off x="2771151" y="535946"/>
            <a:ext cx="778903"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豊里大橋</a:t>
            </a:r>
            <a:endParaRPr lang="ja-JP" altLang="en-US" sz="800" b="1" dirty="0">
              <a:solidFill>
                <a:schemeClr val="bg1"/>
              </a:solidFill>
              <a:latin typeface="HGP教科書体" panose="02020600000000000000" pitchFamily="18" charset="-128"/>
              <a:ea typeface="HGP教科書体" panose="02020600000000000000" pitchFamily="18" charset="-128"/>
            </a:endParaRPr>
          </a:p>
        </p:txBody>
      </p:sp>
      <p:sp>
        <p:nvSpPr>
          <p:cNvPr id="856" name="正方形/長方形 855"/>
          <p:cNvSpPr/>
          <p:nvPr/>
        </p:nvSpPr>
        <p:spPr>
          <a:xfrm>
            <a:off x="2598700" y="1972255"/>
            <a:ext cx="2448272" cy="2171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857" name="テキスト ボックス 856"/>
          <p:cNvSpPr txBox="1"/>
          <p:nvPr/>
        </p:nvSpPr>
        <p:spPr>
          <a:xfrm>
            <a:off x="2758641" y="1960945"/>
            <a:ext cx="1775431"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宮ノ下渡し　</a:t>
            </a:r>
            <a:r>
              <a:rPr lang="ja-JP" altLang="en-US" sz="800" b="1" dirty="0" smtClean="0">
                <a:solidFill>
                  <a:schemeClr val="bg1"/>
                </a:solidFill>
                <a:latin typeface="HGP教科書体" panose="02020600000000000000" pitchFamily="18" charset="-128"/>
                <a:ea typeface="HGP教科書体" panose="02020600000000000000" pitchFamily="18" charset="-128"/>
              </a:rPr>
              <a:t>（</a:t>
            </a:r>
            <a:r>
              <a:rPr lang="en-US" altLang="ja-JP" sz="800" b="1" dirty="0" smtClean="0">
                <a:solidFill>
                  <a:schemeClr val="bg1"/>
                </a:solidFill>
                <a:latin typeface="HGP教科書体" panose="02020600000000000000" pitchFamily="18" charset="-128"/>
                <a:ea typeface="HGP教科書体" panose="02020600000000000000" pitchFamily="18" charset="-128"/>
              </a:rPr>
              <a:t>1954</a:t>
            </a:r>
            <a:r>
              <a:rPr lang="ja-JP" altLang="en-US" sz="800" b="1" dirty="0" smtClean="0">
                <a:solidFill>
                  <a:schemeClr val="bg1"/>
                </a:solidFill>
                <a:latin typeface="HGP教科書体" panose="02020600000000000000" pitchFamily="18" charset="-128"/>
                <a:ea typeface="HGP教科書体" panose="02020600000000000000" pitchFamily="18" charset="-128"/>
              </a:rPr>
              <a:t>年廃止）</a:t>
            </a:r>
            <a:endParaRPr lang="ja-JP" altLang="en-US" sz="800" b="1" dirty="0">
              <a:solidFill>
                <a:schemeClr val="bg1"/>
              </a:solidFill>
              <a:latin typeface="HGP教科書体" panose="02020600000000000000" pitchFamily="18" charset="-128"/>
              <a:ea typeface="HGP教科書体" panose="02020600000000000000" pitchFamily="18" charset="-128"/>
            </a:endParaRPr>
          </a:p>
        </p:txBody>
      </p:sp>
      <p:sp>
        <p:nvSpPr>
          <p:cNvPr id="858" name="正方形/長方形 857"/>
          <p:cNvSpPr/>
          <p:nvPr/>
        </p:nvSpPr>
        <p:spPr>
          <a:xfrm>
            <a:off x="2598700" y="2503786"/>
            <a:ext cx="2448272" cy="117721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859" name="テキスト ボックス 858"/>
          <p:cNvSpPr txBox="1"/>
          <p:nvPr/>
        </p:nvSpPr>
        <p:spPr>
          <a:xfrm>
            <a:off x="2776524" y="2492476"/>
            <a:ext cx="2133802"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鳥飼大橋</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grpSp>
        <p:nvGrpSpPr>
          <p:cNvPr id="860" name="グループ化 859"/>
          <p:cNvGrpSpPr/>
          <p:nvPr/>
        </p:nvGrpSpPr>
        <p:grpSpPr>
          <a:xfrm>
            <a:off x="2595997" y="2492022"/>
            <a:ext cx="296876" cy="215444"/>
            <a:chOff x="-948951" y="2895806"/>
            <a:chExt cx="332584" cy="241357"/>
          </a:xfrm>
        </p:grpSpPr>
        <p:sp>
          <p:nvSpPr>
            <p:cNvPr id="861" name="円/楕円 576"/>
            <p:cNvSpPr/>
            <p:nvPr/>
          </p:nvSpPr>
          <p:spPr>
            <a:xfrm>
              <a:off x="-903063" y="2909517"/>
              <a:ext cx="216024" cy="216024"/>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862" name="テキスト ボックス 861"/>
            <p:cNvSpPr txBox="1"/>
            <p:nvPr/>
          </p:nvSpPr>
          <p:spPr>
            <a:xfrm>
              <a:off x="-948951" y="2895806"/>
              <a:ext cx="332584" cy="241357"/>
            </a:xfrm>
            <a:prstGeom prst="rect">
              <a:avLst/>
            </a:prstGeom>
            <a:noFill/>
          </p:spPr>
          <p:txBody>
            <a:bodyPr wrap="none" rtlCol="0">
              <a:spAutoFit/>
            </a:bodyPr>
            <a:lstStyle/>
            <a:p>
              <a:r>
                <a:rPr kumimoji="1" lang="en-US" altLang="ja-JP" sz="800" dirty="0" smtClean="0">
                  <a:solidFill>
                    <a:schemeClr val="bg1"/>
                  </a:solidFill>
                  <a:latin typeface="HGSｺﾞｼｯｸE" panose="020B0900000000000000" pitchFamily="50" charset="-128"/>
                  <a:ea typeface="HGSｺﾞｼｯｸE" panose="020B0900000000000000" pitchFamily="50" charset="-128"/>
                </a:rPr>
                <a:t>15</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sp>
        <p:nvSpPr>
          <p:cNvPr id="863" name="テキスト ボックス 862"/>
          <p:cNvSpPr txBox="1"/>
          <p:nvPr/>
        </p:nvSpPr>
        <p:spPr>
          <a:xfrm>
            <a:off x="3680640" y="2735303"/>
            <a:ext cx="1366332" cy="900246"/>
          </a:xfrm>
          <a:prstGeom prst="rect">
            <a:avLst/>
          </a:prstGeom>
          <a:noFill/>
        </p:spPr>
        <p:txBody>
          <a:bodyPr wrap="square" rtlCol="0">
            <a:spAutoFit/>
          </a:bodyPr>
          <a:lstStyle/>
          <a:p>
            <a:r>
              <a:rPr lang="ja-JP" altLang="en-US" sz="750" b="1" dirty="0" smtClean="0">
                <a:solidFill>
                  <a:schemeClr val="bg1"/>
                </a:solidFill>
                <a:latin typeface="HGP教科書体" panose="02020600000000000000" pitchFamily="18" charset="-128"/>
                <a:ea typeface="HGP教科書体" panose="02020600000000000000" pitchFamily="18" charset="-128"/>
              </a:rPr>
              <a:t>府道</a:t>
            </a:r>
            <a:r>
              <a:rPr lang="ja-JP" altLang="en-US" sz="750" b="1" dirty="0">
                <a:solidFill>
                  <a:schemeClr val="bg1"/>
                </a:solidFill>
                <a:latin typeface="HGP教科書体" panose="02020600000000000000" pitchFamily="18" charset="-128"/>
                <a:ea typeface="HGP教科書体" panose="02020600000000000000" pitchFamily="18" charset="-128"/>
              </a:rPr>
              <a:t>２</a:t>
            </a:r>
            <a:r>
              <a:rPr lang="ja-JP" altLang="en-US" sz="750" b="1" dirty="0" smtClean="0">
                <a:solidFill>
                  <a:schemeClr val="bg1"/>
                </a:solidFill>
                <a:latin typeface="HGP教科書体" panose="02020600000000000000" pitchFamily="18" charset="-128"/>
                <a:ea typeface="HGP教科書体" panose="02020600000000000000" pitchFamily="18" charset="-128"/>
              </a:rPr>
              <a:t>本、近畿</a:t>
            </a:r>
            <a:r>
              <a:rPr lang="ja-JP" altLang="en-US" sz="750" b="1" dirty="0">
                <a:solidFill>
                  <a:schemeClr val="bg1"/>
                </a:solidFill>
                <a:latin typeface="HGP教科書体" panose="02020600000000000000" pitchFamily="18" charset="-128"/>
                <a:ea typeface="HGP教科書体" panose="02020600000000000000" pitchFamily="18" charset="-128"/>
              </a:rPr>
              <a:t>自動車道、大阪</a:t>
            </a:r>
            <a:r>
              <a:rPr lang="ja-JP" altLang="en-US" sz="750" b="1" dirty="0" smtClean="0">
                <a:solidFill>
                  <a:schemeClr val="bg1"/>
                </a:solidFill>
                <a:latin typeface="HGP教科書体" panose="02020600000000000000" pitchFamily="18" charset="-128"/>
                <a:ea typeface="HGP教科書体" panose="02020600000000000000" pitchFamily="18" charset="-128"/>
              </a:rPr>
              <a:t>モノレールの４本の橋で構成</a:t>
            </a:r>
            <a:r>
              <a:rPr lang="ja-JP" altLang="en-US" sz="750" b="1" dirty="0">
                <a:solidFill>
                  <a:schemeClr val="bg1"/>
                </a:solidFill>
                <a:latin typeface="HGP教科書体" panose="02020600000000000000" pitchFamily="18" charset="-128"/>
                <a:ea typeface="HGP教科書体" panose="02020600000000000000" pitchFamily="18" charset="-128"/>
              </a:rPr>
              <a:t>されており</a:t>
            </a:r>
            <a:r>
              <a:rPr lang="ja-JP" altLang="en-US" sz="750" b="1" dirty="0" smtClean="0">
                <a:solidFill>
                  <a:schemeClr val="bg1"/>
                </a:solidFill>
                <a:latin typeface="HGP教科書体" panose="02020600000000000000" pitchFamily="18" charset="-128"/>
                <a:ea typeface="HGP教科書体" panose="02020600000000000000" pitchFamily="18" charset="-128"/>
              </a:rPr>
              <a:t>、</a:t>
            </a:r>
            <a:r>
              <a:rPr lang="ja-JP" altLang="en-US" sz="750" b="1" dirty="0">
                <a:solidFill>
                  <a:schemeClr val="bg1"/>
                </a:solidFill>
                <a:latin typeface="HGP教科書体" panose="02020600000000000000" pitchFamily="18" charset="-128"/>
                <a:ea typeface="HGP教科書体" panose="02020600000000000000" pitchFamily="18" charset="-128"/>
              </a:rPr>
              <a:t>交通</a:t>
            </a:r>
            <a:r>
              <a:rPr lang="ja-JP" altLang="en-US" sz="750" b="1" dirty="0" smtClean="0">
                <a:solidFill>
                  <a:schemeClr val="bg1"/>
                </a:solidFill>
                <a:latin typeface="HGP教科書体" panose="02020600000000000000" pitchFamily="18" charset="-128"/>
                <a:ea typeface="HGP教科書体" panose="02020600000000000000" pitchFamily="18" charset="-128"/>
              </a:rPr>
              <a:t>の大動脈としての役割を</a:t>
            </a:r>
            <a:r>
              <a:rPr lang="ja-JP" altLang="en-US" sz="750" b="1" dirty="0">
                <a:solidFill>
                  <a:schemeClr val="bg1"/>
                </a:solidFill>
                <a:latin typeface="HGP教科書体" panose="02020600000000000000" pitchFamily="18" charset="-128"/>
                <a:ea typeface="HGP教科書体" panose="02020600000000000000" pitchFamily="18" charset="-128"/>
              </a:rPr>
              <a:t>担って</a:t>
            </a:r>
            <a:r>
              <a:rPr lang="ja-JP" altLang="en-US" sz="750" b="1" dirty="0" smtClean="0">
                <a:solidFill>
                  <a:schemeClr val="bg1"/>
                </a:solidFill>
                <a:latin typeface="HGP教科書体" panose="02020600000000000000" pitchFamily="18" charset="-128"/>
                <a:ea typeface="HGP教科書体" panose="02020600000000000000" pitchFamily="18" charset="-128"/>
              </a:rPr>
              <a:t>います。</a:t>
            </a:r>
            <a:endParaRPr lang="en-US" altLang="ja-JP" sz="750" b="1" dirty="0">
              <a:solidFill>
                <a:schemeClr val="bg1"/>
              </a:solidFill>
              <a:latin typeface="HGP教科書体" panose="02020600000000000000" pitchFamily="18" charset="-128"/>
              <a:ea typeface="HGP教科書体" panose="02020600000000000000" pitchFamily="18" charset="-128"/>
            </a:endParaRPr>
          </a:p>
          <a:p>
            <a:r>
              <a:rPr lang="ja-JP" altLang="en-US" sz="750" b="1" dirty="0" smtClean="0">
                <a:solidFill>
                  <a:schemeClr val="bg1"/>
                </a:solidFill>
                <a:latin typeface="HGP教科書体" panose="02020600000000000000" pitchFamily="18" charset="-128"/>
                <a:ea typeface="HGP教科書体" panose="02020600000000000000" pitchFamily="18" charset="-128"/>
              </a:rPr>
              <a:t>近辺に群生する葦は秋に色付き始め、淀川</a:t>
            </a:r>
            <a:r>
              <a:rPr lang="ja-JP" altLang="en-US" sz="750" b="1" dirty="0">
                <a:solidFill>
                  <a:schemeClr val="bg1"/>
                </a:solidFill>
                <a:latin typeface="HGP教科書体" panose="02020600000000000000" pitchFamily="18" charset="-128"/>
                <a:ea typeface="HGP教科書体" panose="02020600000000000000" pitchFamily="18" charset="-128"/>
              </a:rPr>
              <a:t>の四季を</a:t>
            </a:r>
            <a:r>
              <a:rPr lang="ja-JP" altLang="en-US" sz="750" b="1" dirty="0" smtClean="0">
                <a:solidFill>
                  <a:schemeClr val="bg1"/>
                </a:solidFill>
                <a:latin typeface="HGP教科書体" panose="02020600000000000000" pitchFamily="18" charset="-128"/>
                <a:ea typeface="HGP教科書体" panose="02020600000000000000" pitchFamily="18" charset="-128"/>
              </a:rPr>
              <a:t>感じられる景観です。</a:t>
            </a:r>
            <a:endParaRPr lang="en-US" altLang="ja-JP" sz="750" b="1" dirty="0">
              <a:solidFill>
                <a:schemeClr val="bg1"/>
              </a:solidFill>
              <a:latin typeface="HGP教科書体" panose="02020600000000000000" pitchFamily="18" charset="-128"/>
              <a:ea typeface="HGP教科書体" panose="02020600000000000000" pitchFamily="18" charset="-128"/>
            </a:endParaRPr>
          </a:p>
        </p:txBody>
      </p:sp>
      <p:pic>
        <p:nvPicPr>
          <p:cNvPr id="864"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49624" y="2789705"/>
            <a:ext cx="1061524" cy="796143"/>
          </a:xfrm>
          <a:prstGeom prst="rect">
            <a:avLst/>
          </a:prstGeom>
          <a:noFill/>
          <a:extLst>
            <a:ext uri="{909E8E84-426E-40DD-AFC4-6F175D3DCCD1}">
              <a14:hiddenFill xmlns:a14="http://schemas.microsoft.com/office/drawing/2010/main">
                <a:solidFill>
                  <a:srgbClr val="FFFFFF"/>
                </a:solidFill>
              </a14:hiddenFill>
            </a:ext>
          </a:extLst>
        </p:spPr>
      </p:pic>
      <p:sp>
        <p:nvSpPr>
          <p:cNvPr id="865" name="正方形/長方形 864"/>
          <p:cNvSpPr/>
          <p:nvPr/>
        </p:nvSpPr>
        <p:spPr>
          <a:xfrm>
            <a:off x="2598700" y="3701530"/>
            <a:ext cx="2448272" cy="2171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866" name="テキスト ボックス 865"/>
          <p:cNvSpPr txBox="1"/>
          <p:nvPr/>
        </p:nvSpPr>
        <p:spPr>
          <a:xfrm>
            <a:off x="2758642" y="3690220"/>
            <a:ext cx="1321006" cy="246221"/>
          </a:xfrm>
          <a:prstGeom prst="rect">
            <a:avLst/>
          </a:prstGeom>
          <a:noFill/>
        </p:spPr>
        <p:txBody>
          <a:bodyPr wrap="square" rtlCol="0">
            <a:spAutoFit/>
          </a:bodyPr>
          <a:lstStyle/>
          <a:p>
            <a:r>
              <a:rPr lang="ja-JP" altLang="en-US" sz="1000" b="1" dirty="0">
                <a:solidFill>
                  <a:schemeClr val="bg1"/>
                </a:solidFill>
                <a:latin typeface="HGP教科書体" panose="02020600000000000000" pitchFamily="18" charset="-128"/>
                <a:ea typeface="HGP教科書体" panose="02020600000000000000" pitchFamily="18" charset="-128"/>
              </a:rPr>
              <a:t>佐</a:t>
            </a:r>
            <a:r>
              <a:rPr lang="ja-JP" altLang="en-US" sz="1000" b="1" dirty="0" smtClean="0">
                <a:solidFill>
                  <a:schemeClr val="bg1"/>
                </a:solidFill>
                <a:latin typeface="HGP教科書体" panose="02020600000000000000" pitchFamily="18" charset="-128"/>
                <a:ea typeface="HGP教科書体" panose="02020600000000000000" pitchFamily="18" charset="-128"/>
              </a:rPr>
              <a:t>太緊急船着場</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grpSp>
        <p:nvGrpSpPr>
          <p:cNvPr id="867" name="グループ化 866"/>
          <p:cNvGrpSpPr/>
          <p:nvPr/>
        </p:nvGrpSpPr>
        <p:grpSpPr>
          <a:xfrm>
            <a:off x="2595997" y="3692665"/>
            <a:ext cx="296876" cy="215444"/>
            <a:chOff x="-948951" y="2902030"/>
            <a:chExt cx="332584" cy="241357"/>
          </a:xfrm>
        </p:grpSpPr>
        <p:sp>
          <p:nvSpPr>
            <p:cNvPr id="868" name="円/楕円 588"/>
            <p:cNvSpPr/>
            <p:nvPr/>
          </p:nvSpPr>
          <p:spPr>
            <a:xfrm>
              <a:off x="-903063" y="2909517"/>
              <a:ext cx="216024" cy="216024"/>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869" name="テキスト ボックス 868"/>
            <p:cNvSpPr txBox="1"/>
            <p:nvPr/>
          </p:nvSpPr>
          <p:spPr>
            <a:xfrm>
              <a:off x="-948951" y="2902030"/>
              <a:ext cx="332584" cy="241357"/>
            </a:xfrm>
            <a:prstGeom prst="rect">
              <a:avLst/>
            </a:prstGeom>
            <a:noFill/>
          </p:spPr>
          <p:txBody>
            <a:bodyPr wrap="none" rtlCol="0">
              <a:spAutoFit/>
            </a:bodyPr>
            <a:lstStyle/>
            <a:p>
              <a:r>
                <a:rPr kumimoji="1" lang="en-US" altLang="ja-JP" sz="800" dirty="0" smtClean="0">
                  <a:solidFill>
                    <a:schemeClr val="bg1"/>
                  </a:solidFill>
                  <a:latin typeface="HGSｺﾞｼｯｸE" panose="020B0900000000000000" pitchFamily="50" charset="-128"/>
                  <a:ea typeface="HGSｺﾞｼｯｸE" panose="020B0900000000000000" pitchFamily="50" charset="-128"/>
                </a:rPr>
                <a:t>16</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sp>
        <p:nvSpPr>
          <p:cNvPr id="870" name="正方形/長方形 869"/>
          <p:cNvSpPr/>
          <p:nvPr/>
        </p:nvSpPr>
        <p:spPr>
          <a:xfrm>
            <a:off x="2598700" y="3972992"/>
            <a:ext cx="2448272" cy="2171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871" name="テキスト ボックス 870"/>
          <p:cNvSpPr txBox="1"/>
          <p:nvPr/>
        </p:nvSpPr>
        <p:spPr>
          <a:xfrm>
            <a:off x="2758641" y="3961682"/>
            <a:ext cx="2151685"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鳥飼</a:t>
            </a:r>
            <a:r>
              <a:rPr lang="ja-JP" altLang="en-US" sz="1000" b="1" dirty="0">
                <a:solidFill>
                  <a:schemeClr val="bg1"/>
                </a:solidFill>
                <a:latin typeface="HGP教科書体" panose="02020600000000000000" pitchFamily="18" charset="-128"/>
                <a:ea typeface="HGP教科書体" panose="02020600000000000000" pitchFamily="18" charset="-128"/>
              </a:rPr>
              <a:t>の</a:t>
            </a:r>
            <a:r>
              <a:rPr lang="ja-JP" altLang="en-US" sz="1000" b="1" dirty="0" smtClean="0">
                <a:solidFill>
                  <a:schemeClr val="bg1"/>
                </a:solidFill>
                <a:latin typeface="HGP教科書体" panose="02020600000000000000" pitchFamily="18" charset="-128"/>
                <a:ea typeface="HGP教科書体" panose="02020600000000000000" pitchFamily="18" charset="-128"/>
              </a:rPr>
              <a:t>渡し　</a:t>
            </a:r>
            <a:r>
              <a:rPr lang="ja-JP" altLang="en-US" sz="800" b="1" dirty="0" smtClean="0">
                <a:solidFill>
                  <a:schemeClr val="bg1"/>
                </a:solidFill>
                <a:latin typeface="HGP教科書体" panose="02020600000000000000" pitchFamily="18" charset="-128"/>
                <a:ea typeface="HGP教科書体" panose="02020600000000000000" pitchFamily="18" charset="-128"/>
              </a:rPr>
              <a:t>（</a:t>
            </a:r>
            <a:r>
              <a:rPr lang="en-US" altLang="ja-JP" sz="800" b="1" dirty="0" smtClean="0">
                <a:solidFill>
                  <a:schemeClr val="bg1"/>
                </a:solidFill>
                <a:latin typeface="HGP教科書体" panose="02020600000000000000" pitchFamily="18" charset="-128"/>
                <a:ea typeface="HGP教科書体" panose="02020600000000000000" pitchFamily="18" charset="-128"/>
              </a:rPr>
              <a:t>1975</a:t>
            </a:r>
            <a:r>
              <a:rPr lang="ja-JP" altLang="en-US" sz="800" b="1" dirty="0" smtClean="0">
                <a:solidFill>
                  <a:schemeClr val="bg1"/>
                </a:solidFill>
                <a:latin typeface="HGP教科書体" panose="02020600000000000000" pitchFamily="18" charset="-128"/>
                <a:ea typeface="HGP教科書体" panose="02020600000000000000" pitchFamily="18" charset="-128"/>
              </a:rPr>
              <a:t>年廃止）</a:t>
            </a:r>
            <a:endParaRPr lang="ja-JP" altLang="en-US" sz="800" b="1" dirty="0">
              <a:solidFill>
                <a:schemeClr val="bg1"/>
              </a:solidFill>
              <a:latin typeface="HGP教科書体" panose="02020600000000000000" pitchFamily="18" charset="-128"/>
              <a:ea typeface="HGP教科書体" panose="02020600000000000000" pitchFamily="18" charset="-128"/>
            </a:endParaRPr>
          </a:p>
        </p:txBody>
      </p:sp>
      <p:sp>
        <p:nvSpPr>
          <p:cNvPr id="872" name="正方形/長方形 871"/>
          <p:cNvSpPr/>
          <p:nvPr/>
        </p:nvSpPr>
        <p:spPr>
          <a:xfrm>
            <a:off x="2598700" y="4230167"/>
            <a:ext cx="2448272" cy="2171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873" name="テキスト ボックス 872"/>
          <p:cNvSpPr txBox="1"/>
          <p:nvPr/>
        </p:nvSpPr>
        <p:spPr>
          <a:xfrm>
            <a:off x="2758641" y="4218857"/>
            <a:ext cx="2151685"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鳥飼ワンド</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sp>
        <p:nvSpPr>
          <p:cNvPr id="874" name="正方形/長方形 873"/>
          <p:cNvSpPr/>
          <p:nvPr/>
        </p:nvSpPr>
        <p:spPr>
          <a:xfrm>
            <a:off x="2595691" y="4484243"/>
            <a:ext cx="2445568" cy="2171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877" name="テキスト ボックス 876"/>
          <p:cNvSpPr txBox="1"/>
          <p:nvPr/>
        </p:nvSpPr>
        <p:spPr>
          <a:xfrm>
            <a:off x="2771036" y="4472933"/>
            <a:ext cx="1316129"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鳥飼緊急船着場</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grpSp>
        <p:nvGrpSpPr>
          <p:cNvPr id="878" name="グループ化 877"/>
          <p:cNvGrpSpPr/>
          <p:nvPr/>
        </p:nvGrpSpPr>
        <p:grpSpPr>
          <a:xfrm>
            <a:off x="2592987" y="4476030"/>
            <a:ext cx="296876" cy="215444"/>
            <a:chOff x="-948951" y="2902761"/>
            <a:chExt cx="332584" cy="241357"/>
          </a:xfrm>
        </p:grpSpPr>
        <p:sp>
          <p:nvSpPr>
            <p:cNvPr id="879" name="円/楕円 735"/>
            <p:cNvSpPr/>
            <p:nvPr/>
          </p:nvSpPr>
          <p:spPr>
            <a:xfrm>
              <a:off x="-903063" y="2909517"/>
              <a:ext cx="216024" cy="216024"/>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883" name="テキスト ボックス 882"/>
            <p:cNvSpPr txBox="1"/>
            <p:nvPr/>
          </p:nvSpPr>
          <p:spPr>
            <a:xfrm>
              <a:off x="-948951" y="2902761"/>
              <a:ext cx="332584" cy="241357"/>
            </a:xfrm>
            <a:prstGeom prst="rect">
              <a:avLst/>
            </a:prstGeom>
            <a:noFill/>
          </p:spPr>
          <p:txBody>
            <a:bodyPr wrap="none" rtlCol="0">
              <a:spAutoFit/>
            </a:bodyPr>
            <a:lstStyle/>
            <a:p>
              <a:r>
                <a:rPr kumimoji="1" lang="en-US" altLang="ja-JP" sz="800" dirty="0" smtClean="0">
                  <a:solidFill>
                    <a:schemeClr val="bg1"/>
                  </a:solidFill>
                  <a:latin typeface="HGSｺﾞｼｯｸE" panose="020B0900000000000000" pitchFamily="50" charset="-128"/>
                  <a:ea typeface="HGSｺﾞｼｯｸE" panose="020B0900000000000000" pitchFamily="50" charset="-128"/>
                </a:rPr>
                <a:t>19</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sp>
        <p:nvSpPr>
          <p:cNvPr id="889" name="正方形/長方形 888"/>
          <p:cNvSpPr/>
          <p:nvPr/>
        </p:nvSpPr>
        <p:spPr>
          <a:xfrm>
            <a:off x="2598700" y="2228330"/>
            <a:ext cx="2448272" cy="2171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890" name="テキスト ボックス 889"/>
          <p:cNvSpPr txBox="1"/>
          <p:nvPr/>
        </p:nvSpPr>
        <p:spPr>
          <a:xfrm>
            <a:off x="2758641" y="2217020"/>
            <a:ext cx="2151685" cy="246221"/>
          </a:xfrm>
          <a:prstGeom prst="rect">
            <a:avLst/>
          </a:prstGeom>
          <a:noFill/>
        </p:spPr>
        <p:txBody>
          <a:bodyPr wrap="square" rtlCol="0">
            <a:spAutoFit/>
          </a:bodyPr>
          <a:lstStyle/>
          <a:p>
            <a:r>
              <a:rPr lang="ja-JP" altLang="en-US" sz="1000" b="1" dirty="0">
                <a:solidFill>
                  <a:schemeClr val="bg1"/>
                </a:solidFill>
                <a:latin typeface="HGP教科書体" panose="02020600000000000000" pitchFamily="18" charset="-128"/>
                <a:ea typeface="HGP教科書体" panose="02020600000000000000" pitchFamily="18" charset="-128"/>
              </a:rPr>
              <a:t>庭</a:t>
            </a:r>
            <a:r>
              <a:rPr lang="ja-JP" altLang="en-US" sz="1000" b="1" dirty="0" smtClean="0">
                <a:solidFill>
                  <a:schemeClr val="bg1"/>
                </a:solidFill>
                <a:latin typeface="HGP教科書体" panose="02020600000000000000" pitchFamily="18" charset="-128"/>
                <a:ea typeface="HGP教科書体" panose="02020600000000000000" pitchFamily="18" charset="-128"/>
              </a:rPr>
              <a:t>窪浄水場</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grpSp>
        <p:nvGrpSpPr>
          <p:cNvPr id="891" name="グループ化 890"/>
          <p:cNvGrpSpPr/>
          <p:nvPr/>
        </p:nvGrpSpPr>
        <p:grpSpPr>
          <a:xfrm>
            <a:off x="2595997" y="2204732"/>
            <a:ext cx="296876" cy="215444"/>
            <a:chOff x="-948951" y="2885526"/>
            <a:chExt cx="332584" cy="241357"/>
          </a:xfrm>
        </p:grpSpPr>
        <p:sp>
          <p:nvSpPr>
            <p:cNvPr id="892" name="円/楕円 886"/>
            <p:cNvSpPr/>
            <p:nvPr/>
          </p:nvSpPr>
          <p:spPr>
            <a:xfrm>
              <a:off x="-903063" y="2909517"/>
              <a:ext cx="216024" cy="216024"/>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893" name="テキスト ボックス 892"/>
            <p:cNvSpPr txBox="1"/>
            <p:nvPr/>
          </p:nvSpPr>
          <p:spPr>
            <a:xfrm>
              <a:off x="-948951" y="2885526"/>
              <a:ext cx="332584" cy="241357"/>
            </a:xfrm>
            <a:prstGeom prst="rect">
              <a:avLst/>
            </a:prstGeom>
            <a:noFill/>
          </p:spPr>
          <p:txBody>
            <a:bodyPr wrap="none" rtlCol="0">
              <a:spAutoFit/>
            </a:bodyPr>
            <a:lstStyle/>
            <a:p>
              <a:r>
                <a:rPr kumimoji="1" lang="en-US" altLang="ja-JP" sz="800" dirty="0" smtClean="0">
                  <a:solidFill>
                    <a:schemeClr val="bg1"/>
                  </a:solidFill>
                  <a:latin typeface="HGSｺﾞｼｯｸE" panose="020B0900000000000000" pitchFamily="50" charset="-128"/>
                  <a:ea typeface="HGSｺﾞｼｯｸE" panose="020B0900000000000000" pitchFamily="50" charset="-128"/>
                </a:rPr>
                <a:t>14</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sp>
        <p:nvSpPr>
          <p:cNvPr id="894" name="正方形/長方形 893"/>
          <p:cNvSpPr/>
          <p:nvPr/>
        </p:nvSpPr>
        <p:spPr>
          <a:xfrm>
            <a:off x="2595997" y="802397"/>
            <a:ext cx="2435808" cy="112518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895" name="テキスト ボックス 894"/>
          <p:cNvSpPr txBox="1"/>
          <p:nvPr/>
        </p:nvSpPr>
        <p:spPr>
          <a:xfrm>
            <a:off x="2795691" y="791087"/>
            <a:ext cx="1954728"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取水塔（</a:t>
            </a:r>
            <a:r>
              <a:rPr lang="zh-TW" altLang="en-US" sz="1000" b="1" dirty="0">
                <a:solidFill>
                  <a:schemeClr val="bg1"/>
                </a:solidFill>
                <a:latin typeface="HGP教科書体" panose="02020600000000000000" pitchFamily="18" charset="-128"/>
                <a:ea typeface="HGP教科書体" panose="02020600000000000000" pitchFamily="18" charset="-128"/>
              </a:rPr>
              <a:t>一津屋取水場</a:t>
            </a:r>
            <a:r>
              <a:rPr lang="ja-JP" altLang="en-US" sz="1000" b="1" dirty="0" smtClean="0">
                <a:solidFill>
                  <a:schemeClr val="bg1"/>
                </a:solidFill>
                <a:latin typeface="HGP教科書体" panose="02020600000000000000" pitchFamily="18" charset="-128"/>
                <a:ea typeface="HGP教科書体" panose="02020600000000000000" pitchFamily="18" charset="-128"/>
              </a:rPr>
              <a:t>）</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cxnSp>
        <p:nvCxnSpPr>
          <p:cNvPr id="896" name="直線コネクタ 895"/>
          <p:cNvCxnSpPr/>
          <p:nvPr/>
        </p:nvCxnSpPr>
        <p:spPr>
          <a:xfrm>
            <a:off x="2598700" y="1025906"/>
            <a:ext cx="23947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97" name="グループ化 896"/>
          <p:cNvGrpSpPr/>
          <p:nvPr/>
        </p:nvGrpSpPr>
        <p:grpSpPr>
          <a:xfrm>
            <a:off x="2615164" y="805876"/>
            <a:ext cx="296876" cy="215444"/>
            <a:chOff x="-948951" y="2896788"/>
            <a:chExt cx="332584" cy="241357"/>
          </a:xfrm>
        </p:grpSpPr>
        <p:sp>
          <p:nvSpPr>
            <p:cNvPr id="898" name="円/楕円 903"/>
            <p:cNvSpPr/>
            <p:nvPr/>
          </p:nvSpPr>
          <p:spPr>
            <a:xfrm>
              <a:off x="-903063" y="2909517"/>
              <a:ext cx="216024" cy="216024"/>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899" name="テキスト ボックス 898"/>
            <p:cNvSpPr txBox="1"/>
            <p:nvPr/>
          </p:nvSpPr>
          <p:spPr>
            <a:xfrm>
              <a:off x="-948951" y="2896788"/>
              <a:ext cx="332584" cy="241357"/>
            </a:xfrm>
            <a:prstGeom prst="rect">
              <a:avLst/>
            </a:prstGeom>
            <a:noFill/>
          </p:spPr>
          <p:txBody>
            <a:bodyPr wrap="none" rtlCol="0">
              <a:spAutoFit/>
            </a:bodyPr>
            <a:lstStyle/>
            <a:p>
              <a:r>
                <a:rPr kumimoji="1" lang="en-US" altLang="ja-JP" sz="800" dirty="0" smtClean="0">
                  <a:solidFill>
                    <a:schemeClr val="bg1"/>
                  </a:solidFill>
                  <a:latin typeface="HGSｺﾞｼｯｸE" panose="020B0900000000000000" pitchFamily="50" charset="-128"/>
                  <a:ea typeface="HGSｺﾞｼｯｸE" panose="020B0900000000000000" pitchFamily="50" charset="-128"/>
                </a:rPr>
                <a:t>12</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cxnSp>
        <p:nvCxnSpPr>
          <p:cNvPr id="918" name="直線コネクタ 917"/>
          <p:cNvCxnSpPr/>
          <p:nvPr/>
        </p:nvCxnSpPr>
        <p:spPr>
          <a:xfrm>
            <a:off x="2637034" y="2702306"/>
            <a:ext cx="23947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22" name="Picture 2"/>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27916" b="2843"/>
          <a:stretch/>
        </p:blipFill>
        <p:spPr bwMode="auto">
          <a:xfrm>
            <a:off x="65536" y="2260707"/>
            <a:ext cx="1075766" cy="749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 name="Picture 4" descr="\\G0000sv0ns501\d11450$\doc\■事業企画G\05）舟運・街道を活かしたまちづくり\01）淀川・京街道の取組把握・連携\100 景観（淀川沿川の景観形成事業）\2 事業\05_現地調査(水上・陸上)\７月23日_陸上現地調査\写真（吉崎）\DSCN1412.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46379" y="1086091"/>
            <a:ext cx="1064770" cy="798578"/>
          </a:xfrm>
          <a:prstGeom prst="rect">
            <a:avLst/>
          </a:prstGeom>
          <a:noFill/>
          <a:extLst>
            <a:ext uri="{909E8E84-426E-40DD-AFC4-6F175D3DCCD1}">
              <a14:hiddenFill xmlns:a14="http://schemas.microsoft.com/office/drawing/2010/main">
                <a:solidFill>
                  <a:srgbClr val="FFFFFF"/>
                </a:solidFill>
              </a14:hiddenFill>
            </a:ext>
          </a:extLst>
        </p:spPr>
      </p:pic>
      <p:sp>
        <p:nvSpPr>
          <p:cNvPr id="924" name="テキスト ボックス 923"/>
          <p:cNvSpPr txBox="1"/>
          <p:nvPr/>
        </p:nvSpPr>
        <p:spPr>
          <a:xfrm>
            <a:off x="3680640" y="1007111"/>
            <a:ext cx="1351165" cy="707886"/>
          </a:xfrm>
          <a:prstGeom prst="rect">
            <a:avLst/>
          </a:prstGeom>
          <a:noFill/>
        </p:spPr>
        <p:txBody>
          <a:bodyPr wrap="square" rtlCol="0">
            <a:spAutoFit/>
          </a:bodyPr>
          <a:lstStyle/>
          <a:p>
            <a:r>
              <a:rPr lang="ja-JP" altLang="en-US" sz="800" b="1" dirty="0" smtClean="0">
                <a:solidFill>
                  <a:schemeClr val="bg1"/>
                </a:solidFill>
                <a:latin typeface="HGP教科書体" panose="02020600000000000000" pitchFamily="18" charset="-128"/>
                <a:ea typeface="HGP教科書体" panose="02020600000000000000" pitchFamily="18" charset="-128"/>
              </a:rPr>
              <a:t>取水</a:t>
            </a:r>
            <a:r>
              <a:rPr lang="ja-JP" altLang="en-US" sz="800" b="1" dirty="0">
                <a:solidFill>
                  <a:schemeClr val="bg1"/>
                </a:solidFill>
                <a:latin typeface="HGP教科書体" panose="02020600000000000000" pitchFamily="18" charset="-128"/>
                <a:ea typeface="HGP教科書体" panose="02020600000000000000" pitchFamily="18" charset="-128"/>
              </a:rPr>
              <a:t>塔</a:t>
            </a:r>
            <a:r>
              <a:rPr lang="ja-JP" altLang="en-US" sz="800" b="1" dirty="0" smtClean="0">
                <a:solidFill>
                  <a:schemeClr val="bg1"/>
                </a:solidFill>
                <a:latin typeface="HGP教科書体" panose="02020600000000000000" pitchFamily="18" charset="-128"/>
                <a:ea typeface="HGP教科書体" panose="02020600000000000000" pitchFamily="18" charset="-128"/>
              </a:rPr>
              <a:t>は、淀川の水を取り入れ、浄水場へ供給するための施設です。</a:t>
            </a:r>
            <a:endParaRPr lang="en-US" altLang="ja-JP" sz="800" b="1" dirty="0" smtClean="0">
              <a:solidFill>
                <a:schemeClr val="bg1"/>
              </a:solidFill>
              <a:latin typeface="HGP教科書体" panose="02020600000000000000" pitchFamily="18" charset="-128"/>
              <a:ea typeface="HGP教科書体" panose="02020600000000000000" pitchFamily="18" charset="-128"/>
            </a:endParaRPr>
          </a:p>
          <a:p>
            <a:r>
              <a:rPr lang="ja-JP" altLang="en-US" sz="800" b="1" dirty="0" smtClean="0">
                <a:solidFill>
                  <a:schemeClr val="bg1"/>
                </a:solidFill>
                <a:latin typeface="HGP教科書体" panose="02020600000000000000" pitchFamily="18" charset="-128"/>
                <a:ea typeface="HGP教科書体" panose="02020600000000000000" pitchFamily="18" charset="-128"/>
              </a:rPr>
              <a:t>私たちが、淀川</a:t>
            </a:r>
            <a:r>
              <a:rPr lang="ja-JP" altLang="en-US" sz="800" b="1" dirty="0">
                <a:solidFill>
                  <a:schemeClr val="bg1"/>
                </a:solidFill>
                <a:latin typeface="HGP教科書体" panose="02020600000000000000" pitchFamily="18" charset="-128"/>
                <a:ea typeface="HGP教科書体" panose="02020600000000000000" pitchFamily="18" charset="-128"/>
              </a:rPr>
              <a:t>の水で暮らしていることを感じさせて</a:t>
            </a:r>
            <a:r>
              <a:rPr lang="ja-JP" altLang="en-US" sz="800" b="1" dirty="0" smtClean="0">
                <a:solidFill>
                  <a:schemeClr val="bg1"/>
                </a:solidFill>
                <a:latin typeface="HGP教科書体" panose="02020600000000000000" pitchFamily="18" charset="-128"/>
                <a:ea typeface="HGP教科書体" panose="02020600000000000000" pitchFamily="18" charset="-128"/>
              </a:rPr>
              <a:t>くれます。</a:t>
            </a:r>
            <a:endParaRPr lang="en-US" altLang="ja-JP" sz="800" b="1" dirty="0" smtClean="0">
              <a:solidFill>
                <a:schemeClr val="bg1"/>
              </a:solidFill>
              <a:latin typeface="HGP教科書体" panose="02020600000000000000" pitchFamily="18" charset="-128"/>
              <a:ea typeface="HGP教科書体" panose="02020600000000000000" pitchFamily="18" charset="-128"/>
            </a:endParaRPr>
          </a:p>
        </p:txBody>
      </p:sp>
      <p:sp>
        <p:nvSpPr>
          <p:cNvPr id="926" name="テキスト ボックス 925"/>
          <p:cNvSpPr txBox="1"/>
          <p:nvPr/>
        </p:nvSpPr>
        <p:spPr>
          <a:xfrm>
            <a:off x="1160358" y="2127794"/>
            <a:ext cx="1301842" cy="1015663"/>
          </a:xfrm>
          <a:prstGeom prst="rect">
            <a:avLst/>
          </a:prstGeom>
          <a:noFill/>
        </p:spPr>
        <p:txBody>
          <a:bodyPr wrap="square" rtlCol="0">
            <a:spAutoFit/>
          </a:bodyPr>
          <a:lstStyle/>
          <a:p>
            <a:r>
              <a:rPr lang="ja-JP" altLang="en-US" sz="750" b="1" dirty="0" smtClean="0">
                <a:solidFill>
                  <a:schemeClr val="bg1"/>
                </a:solidFill>
                <a:latin typeface="HGP教科書体" panose="02020600000000000000" pitchFamily="18" charset="-128"/>
                <a:ea typeface="HGP教科書体" panose="02020600000000000000" pitchFamily="18" charset="-128"/>
              </a:rPr>
              <a:t>通常、塩水の遡上防止と生活水の確保のため堰きとめていますが、洪水時は</a:t>
            </a:r>
            <a:r>
              <a:rPr lang="ja-JP" altLang="en-US" sz="750" b="1" dirty="0">
                <a:solidFill>
                  <a:schemeClr val="bg1"/>
                </a:solidFill>
                <a:latin typeface="HGP教科書体" panose="02020600000000000000" pitchFamily="18" charset="-128"/>
                <a:ea typeface="HGP教科書体" panose="02020600000000000000" pitchFamily="18" charset="-128"/>
              </a:rPr>
              <a:t>、下流に直接</a:t>
            </a:r>
            <a:r>
              <a:rPr lang="ja-JP" altLang="en-US" sz="750" b="1" dirty="0" smtClean="0">
                <a:solidFill>
                  <a:schemeClr val="bg1"/>
                </a:solidFill>
                <a:latin typeface="HGP教科書体" panose="02020600000000000000" pitchFamily="18" charset="-128"/>
                <a:ea typeface="HGP教科書体" panose="02020600000000000000" pitchFamily="18" charset="-128"/>
              </a:rPr>
              <a:t>放水されます。</a:t>
            </a:r>
            <a:endParaRPr lang="en-US" altLang="ja-JP" sz="750" b="1" dirty="0" smtClean="0">
              <a:solidFill>
                <a:schemeClr val="bg1"/>
              </a:solidFill>
              <a:latin typeface="HGP教科書体" panose="02020600000000000000" pitchFamily="18" charset="-128"/>
              <a:ea typeface="HGP教科書体" panose="02020600000000000000" pitchFamily="18" charset="-128"/>
            </a:endParaRPr>
          </a:p>
          <a:p>
            <a:r>
              <a:rPr lang="ja-JP" altLang="en-US" sz="750" b="1" dirty="0" smtClean="0">
                <a:solidFill>
                  <a:schemeClr val="bg1"/>
                </a:solidFill>
                <a:latin typeface="HGP教科書体" panose="02020600000000000000" pitchFamily="18" charset="-128"/>
                <a:ea typeface="HGP教科書体" panose="02020600000000000000" pitchFamily="18" charset="-128"/>
              </a:rPr>
              <a:t>等間隔で連続する塔が水面に反射する様子は美しく、時間の変化により、様々な表情を見せてくれます。</a:t>
            </a:r>
            <a:endParaRPr lang="en-US" altLang="ja-JP" sz="750" b="1" dirty="0" smtClean="0">
              <a:solidFill>
                <a:schemeClr val="bg1"/>
              </a:solidFill>
              <a:latin typeface="HGP教科書体" panose="02020600000000000000" pitchFamily="18" charset="-128"/>
              <a:ea typeface="HGP教科書体" panose="02020600000000000000" pitchFamily="18" charset="-128"/>
            </a:endParaRPr>
          </a:p>
        </p:txBody>
      </p:sp>
      <p:sp>
        <p:nvSpPr>
          <p:cNvPr id="929" name="テキスト ボックス 928"/>
          <p:cNvSpPr txBox="1"/>
          <p:nvPr/>
        </p:nvSpPr>
        <p:spPr>
          <a:xfrm>
            <a:off x="50751" y="1397060"/>
            <a:ext cx="2411449" cy="523220"/>
          </a:xfrm>
          <a:prstGeom prst="rect">
            <a:avLst/>
          </a:prstGeom>
          <a:noFill/>
        </p:spPr>
        <p:txBody>
          <a:bodyPr wrap="square" rtlCol="0">
            <a:spAutoFit/>
          </a:bodyPr>
          <a:lstStyle/>
          <a:p>
            <a:r>
              <a:rPr lang="ja-JP" altLang="en-US" sz="700" b="1" dirty="0" smtClean="0">
                <a:solidFill>
                  <a:schemeClr val="bg1"/>
                </a:solidFill>
                <a:latin typeface="HGP教科書体" panose="02020600000000000000" pitchFamily="18" charset="-128"/>
                <a:ea typeface="HGP教科書体" panose="02020600000000000000" pitchFamily="18" charset="-128"/>
              </a:rPr>
              <a:t>普段、淀川の水は水門から大川に流れています。災害時等には、臨海部の３大水門閉鎖により、水位があがるため、排水機場により大堰以西に流す仕組みになっています。淀川舟運の定期航路の見所の１つです。</a:t>
            </a:r>
            <a:endParaRPr lang="en-US" altLang="ja-JP" sz="700" b="1" dirty="0" smtClean="0">
              <a:solidFill>
                <a:schemeClr val="bg1"/>
              </a:solidFill>
              <a:latin typeface="HGP教科書体" panose="02020600000000000000" pitchFamily="18" charset="-128"/>
              <a:ea typeface="HGP教科書体" panose="02020600000000000000" pitchFamily="18" charset="-128"/>
            </a:endParaRPr>
          </a:p>
        </p:txBody>
      </p:sp>
      <p:sp>
        <p:nvSpPr>
          <p:cNvPr id="930" name="テキスト ボックス 929"/>
          <p:cNvSpPr txBox="1"/>
          <p:nvPr/>
        </p:nvSpPr>
        <p:spPr>
          <a:xfrm>
            <a:off x="1302554" y="3091684"/>
            <a:ext cx="1185445" cy="292388"/>
          </a:xfrm>
          <a:prstGeom prst="rect">
            <a:avLst/>
          </a:prstGeom>
          <a:noFill/>
        </p:spPr>
        <p:txBody>
          <a:bodyPr wrap="square" rtlCol="0">
            <a:spAutoFit/>
          </a:bodyPr>
          <a:lstStyle/>
          <a:p>
            <a:r>
              <a:rPr lang="ja-JP" altLang="en-US" sz="650" b="1" dirty="0" smtClean="0">
                <a:solidFill>
                  <a:schemeClr val="bg1"/>
                </a:solidFill>
                <a:latin typeface="HGP教科書体" panose="02020600000000000000" pitchFamily="18" charset="-128"/>
                <a:ea typeface="HGP教科書体" panose="02020600000000000000" pitchFamily="18" charset="-128"/>
              </a:rPr>
              <a:t>距離</a:t>
            </a:r>
            <a:r>
              <a:rPr lang="ja-JP" altLang="en-US" sz="650" b="1" dirty="0">
                <a:solidFill>
                  <a:schemeClr val="bg1"/>
                </a:solidFill>
                <a:latin typeface="HGP教科書体" panose="02020600000000000000" pitchFamily="18" charset="-128"/>
                <a:ea typeface="HGP教科書体" panose="02020600000000000000" pitchFamily="18" charset="-128"/>
              </a:rPr>
              <a:t>標</a:t>
            </a:r>
            <a:r>
              <a:rPr lang="ja-JP" altLang="en-US" sz="650" b="1" dirty="0" smtClean="0">
                <a:solidFill>
                  <a:schemeClr val="bg1"/>
                </a:solidFill>
                <a:latin typeface="HGP教科書体" panose="02020600000000000000" pitchFamily="18" charset="-128"/>
                <a:ea typeface="HGP教科書体" panose="02020600000000000000" pitchFamily="18" charset="-128"/>
              </a:rPr>
              <a:t>左岸</a:t>
            </a:r>
            <a:r>
              <a:rPr lang="en-US" altLang="ja-JP" sz="650" b="1" dirty="0">
                <a:solidFill>
                  <a:schemeClr val="bg1"/>
                </a:solidFill>
                <a:latin typeface="HGP教科書体" panose="02020600000000000000" pitchFamily="18" charset="-128"/>
                <a:ea typeface="HGP教科書体" panose="02020600000000000000" pitchFamily="18" charset="-128"/>
              </a:rPr>
              <a:t>10.5 ㎞</a:t>
            </a:r>
            <a:r>
              <a:rPr lang="ja-JP" altLang="en-US" sz="650" b="1" dirty="0" smtClean="0">
                <a:solidFill>
                  <a:schemeClr val="bg1"/>
                </a:solidFill>
                <a:latin typeface="HGP教科書体" panose="02020600000000000000" pitchFamily="18" charset="-128"/>
                <a:ea typeface="HGP教科書体" panose="02020600000000000000" pitchFamily="18" charset="-128"/>
              </a:rPr>
              <a:t>付近</a:t>
            </a:r>
            <a:endParaRPr lang="en-US" altLang="ja-JP" sz="650" b="1" dirty="0" smtClean="0">
              <a:solidFill>
                <a:schemeClr val="bg1"/>
              </a:solidFill>
              <a:latin typeface="HGP教科書体" panose="02020600000000000000" pitchFamily="18" charset="-128"/>
              <a:ea typeface="HGP教科書体" panose="02020600000000000000" pitchFamily="18" charset="-128"/>
            </a:endParaRPr>
          </a:p>
          <a:p>
            <a:r>
              <a:rPr lang="ja-JP" altLang="en-US" sz="650" b="1" dirty="0" smtClean="0">
                <a:solidFill>
                  <a:schemeClr val="bg1"/>
                </a:solidFill>
                <a:latin typeface="HGP教科書体" panose="02020600000000000000" pitchFamily="18" charset="-128"/>
                <a:ea typeface="HGP教科書体" panose="02020600000000000000" pitchFamily="18" charset="-128"/>
              </a:rPr>
              <a:t>バース長</a:t>
            </a:r>
            <a:r>
              <a:rPr lang="en-US" altLang="ja-JP" sz="650" b="1" dirty="0" smtClean="0">
                <a:solidFill>
                  <a:schemeClr val="bg1"/>
                </a:solidFill>
                <a:latin typeface="HGP教科書体" panose="02020600000000000000" pitchFamily="18" charset="-128"/>
                <a:ea typeface="HGP教科書体" panose="02020600000000000000" pitchFamily="18" charset="-128"/>
              </a:rPr>
              <a:t>80m</a:t>
            </a:r>
            <a:r>
              <a:rPr lang="en-US" altLang="ja-JP" sz="650" b="1" dirty="0">
                <a:solidFill>
                  <a:schemeClr val="bg1"/>
                </a:solidFill>
                <a:latin typeface="HGP教科書体" panose="02020600000000000000" pitchFamily="18" charset="-128"/>
                <a:ea typeface="HGP教科書体" panose="02020600000000000000" pitchFamily="18" charset="-128"/>
              </a:rPr>
              <a:t>/</a:t>
            </a:r>
            <a:r>
              <a:rPr lang="ja-JP" altLang="en-US" sz="650" b="1" dirty="0" smtClean="0">
                <a:solidFill>
                  <a:schemeClr val="bg1"/>
                </a:solidFill>
                <a:latin typeface="HGP教科書体" panose="02020600000000000000" pitchFamily="18" charset="-128"/>
                <a:ea typeface="HGP教科書体" panose="02020600000000000000" pitchFamily="18" charset="-128"/>
              </a:rPr>
              <a:t>エプロン長</a:t>
            </a:r>
            <a:r>
              <a:rPr lang="en-US" altLang="ja-JP" sz="650" b="1" dirty="0" smtClean="0">
                <a:solidFill>
                  <a:schemeClr val="bg1"/>
                </a:solidFill>
                <a:latin typeface="HGP教科書体" panose="02020600000000000000" pitchFamily="18" charset="-128"/>
                <a:ea typeface="HGP教科書体" panose="02020600000000000000" pitchFamily="18" charset="-128"/>
              </a:rPr>
              <a:t>7.5m</a:t>
            </a:r>
            <a:endParaRPr lang="ja-JP" altLang="en-US" sz="650" b="1" dirty="0">
              <a:solidFill>
                <a:schemeClr val="bg1"/>
              </a:solidFill>
              <a:latin typeface="HGP教科書体" panose="02020600000000000000" pitchFamily="18" charset="-128"/>
              <a:ea typeface="HGP教科書体" panose="02020600000000000000" pitchFamily="18" charset="-128"/>
            </a:endParaRPr>
          </a:p>
        </p:txBody>
      </p:sp>
      <p:sp>
        <p:nvSpPr>
          <p:cNvPr id="932" name="テキスト ボックス 931"/>
          <p:cNvSpPr txBox="1"/>
          <p:nvPr/>
        </p:nvSpPr>
        <p:spPr>
          <a:xfrm>
            <a:off x="1302556" y="4530016"/>
            <a:ext cx="1185445" cy="292388"/>
          </a:xfrm>
          <a:prstGeom prst="rect">
            <a:avLst/>
          </a:prstGeom>
          <a:noFill/>
        </p:spPr>
        <p:txBody>
          <a:bodyPr wrap="square" rtlCol="0">
            <a:spAutoFit/>
          </a:bodyPr>
          <a:lstStyle/>
          <a:p>
            <a:r>
              <a:rPr lang="ja-JP" altLang="en-US" sz="650" b="1" dirty="0" smtClean="0">
                <a:solidFill>
                  <a:schemeClr val="bg1"/>
                </a:solidFill>
                <a:latin typeface="HGP教科書体" panose="02020600000000000000" pitchFamily="18" charset="-128"/>
                <a:ea typeface="HGP教科書体" panose="02020600000000000000" pitchFamily="18" charset="-128"/>
              </a:rPr>
              <a:t>距離標</a:t>
            </a:r>
            <a:r>
              <a:rPr lang="ja-JP" altLang="en-US" sz="650" b="1" dirty="0">
                <a:solidFill>
                  <a:schemeClr val="bg1"/>
                </a:solidFill>
                <a:latin typeface="HGP教科書体" panose="02020600000000000000" pitchFamily="18" charset="-128"/>
                <a:ea typeface="HGP教科書体" panose="02020600000000000000" pitchFamily="18" charset="-128"/>
              </a:rPr>
              <a:t>右</a:t>
            </a:r>
            <a:r>
              <a:rPr lang="ja-JP" altLang="en-US" sz="650" b="1" dirty="0" smtClean="0">
                <a:solidFill>
                  <a:schemeClr val="bg1"/>
                </a:solidFill>
                <a:latin typeface="HGP教科書体" panose="02020600000000000000" pitchFamily="18" charset="-128"/>
                <a:ea typeface="HGP教科書体" panose="02020600000000000000" pitchFamily="18" charset="-128"/>
              </a:rPr>
              <a:t>岸</a:t>
            </a:r>
            <a:r>
              <a:rPr lang="en-US" altLang="ja-JP" sz="650" b="1" dirty="0" smtClean="0">
                <a:solidFill>
                  <a:schemeClr val="bg1"/>
                </a:solidFill>
                <a:latin typeface="HGP教科書体" panose="02020600000000000000" pitchFamily="18" charset="-128"/>
                <a:ea typeface="HGP教科書体" panose="02020600000000000000" pitchFamily="18" charset="-128"/>
              </a:rPr>
              <a:t>10.3㎞</a:t>
            </a:r>
            <a:r>
              <a:rPr lang="ja-JP" altLang="en-US" sz="650" b="1" dirty="0" smtClean="0">
                <a:solidFill>
                  <a:schemeClr val="bg1"/>
                </a:solidFill>
                <a:latin typeface="HGP教科書体" panose="02020600000000000000" pitchFamily="18" charset="-128"/>
                <a:ea typeface="HGP教科書体" panose="02020600000000000000" pitchFamily="18" charset="-128"/>
              </a:rPr>
              <a:t>付近</a:t>
            </a:r>
            <a:endParaRPr lang="en-US" altLang="ja-JP" sz="650" b="1" dirty="0" smtClean="0">
              <a:solidFill>
                <a:schemeClr val="bg1"/>
              </a:solidFill>
              <a:latin typeface="HGP教科書体" panose="02020600000000000000" pitchFamily="18" charset="-128"/>
              <a:ea typeface="HGP教科書体" panose="02020600000000000000" pitchFamily="18" charset="-128"/>
            </a:endParaRPr>
          </a:p>
          <a:p>
            <a:r>
              <a:rPr lang="ja-JP" altLang="en-US" sz="650" b="1" dirty="0" smtClean="0">
                <a:solidFill>
                  <a:schemeClr val="bg1"/>
                </a:solidFill>
                <a:latin typeface="HGP教科書体" panose="02020600000000000000" pitchFamily="18" charset="-128"/>
                <a:ea typeface="HGP教科書体" panose="02020600000000000000" pitchFamily="18" charset="-128"/>
              </a:rPr>
              <a:t>バース長</a:t>
            </a:r>
            <a:r>
              <a:rPr lang="en-US" altLang="ja-JP" sz="650" b="1" dirty="0">
                <a:solidFill>
                  <a:schemeClr val="bg1"/>
                </a:solidFill>
                <a:latin typeface="HGP教科書体" panose="02020600000000000000" pitchFamily="18" charset="-128"/>
                <a:ea typeface="HGP教科書体" panose="02020600000000000000" pitchFamily="18" charset="-128"/>
              </a:rPr>
              <a:t>7</a:t>
            </a:r>
            <a:r>
              <a:rPr lang="en-US" altLang="ja-JP" sz="650" b="1" dirty="0" smtClean="0">
                <a:solidFill>
                  <a:schemeClr val="bg1"/>
                </a:solidFill>
                <a:latin typeface="HGP教科書体" panose="02020600000000000000" pitchFamily="18" charset="-128"/>
                <a:ea typeface="HGP教科書体" panose="02020600000000000000" pitchFamily="18" charset="-128"/>
              </a:rPr>
              <a:t>0m</a:t>
            </a:r>
            <a:r>
              <a:rPr lang="en-US" altLang="ja-JP" sz="650" b="1" dirty="0">
                <a:solidFill>
                  <a:schemeClr val="bg1"/>
                </a:solidFill>
                <a:latin typeface="HGP教科書体" panose="02020600000000000000" pitchFamily="18" charset="-128"/>
                <a:ea typeface="HGP教科書体" panose="02020600000000000000" pitchFamily="18" charset="-128"/>
              </a:rPr>
              <a:t>/</a:t>
            </a:r>
            <a:r>
              <a:rPr lang="ja-JP" altLang="en-US" sz="650" b="1" dirty="0" smtClean="0">
                <a:solidFill>
                  <a:schemeClr val="bg1"/>
                </a:solidFill>
                <a:latin typeface="HGP教科書体" panose="02020600000000000000" pitchFamily="18" charset="-128"/>
                <a:ea typeface="HGP教科書体" panose="02020600000000000000" pitchFamily="18" charset="-128"/>
              </a:rPr>
              <a:t>エプロン長</a:t>
            </a:r>
            <a:r>
              <a:rPr lang="en-US" altLang="ja-JP" sz="650" b="1" dirty="0" smtClean="0">
                <a:solidFill>
                  <a:schemeClr val="bg1"/>
                </a:solidFill>
                <a:latin typeface="HGP教科書体" panose="02020600000000000000" pitchFamily="18" charset="-128"/>
                <a:ea typeface="HGP教科書体" panose="02020600000000000000" pitchFamily="18" charset="-128"/>
              </a:rPr>
              <a:t>10m</a:t>
            </a:r>
            <a:endParaRPr lang="ja-JP" altLang="en-US" sz="650" b="1" dirty="0">
              <a:solidFill>
                <a:schemeClr val="bg1"/>
              </a:solidFill>
              <a:latin typeface="HGP教科書体" panose="02020600000000000000" pitchFamily="18" charset="-128"/>
              <a:ea typeface="HGP教科書体" panose="02020600000000000000" pitchFamily="18" charset="-128"/>
            </a:endParaRPr>
          </a:p>
        </p:txBody>
      </p:sp>
      <p:sp>
        <p:nvSpPr>
          <p:cNvPr id="933" name="テキスト ボックス 932"/>
          <p:cNvSpPr txBox="1"/>
          <p:nvPr/>
        </p:nvSpPr>
        <p:spPr>
          <a:xfrm>
            <a:off x="3944368" y="3660791"/>
            <a:ext cx="1185445" cy="292388"/>
          </a:xfrm>
          <a:prstGeom prst="rect">
            <a:avLst/>
          </a:prstGeom>
          <a:noFill/>
        </p:spPr>
        <p:txBody>
          <a:bodyPr wrap="square" rtlCol="0">
            <a:spAutoFit/>
          </a:bodyPr>
          <a:lstStyle/>
          <a:p>
            <a:r>
              <a:rPr lang="ja-JP" altLang="en-US" sz="650" b="1" dirty="0" smtClean="0">
                <a:solidFill>
                  <a:schemeClr val="bg1"/>
                </a:solidFill>
                <a:latin typeface="HGP教科書体" panose="02020600000000000000" pitchFamily="18" charset="-128"/>
                <a:ea typeface="HGP教科書体" panose="02020600000000000000" pitchFamily="18" charset="-128"/>
              </a:rPr>
              <a:t>距離標</a:t>
            </a:r>
            <a:r>
              <a:rPr lang="ja-JP" altLang="en-US" sz="650" b="1" dirty="0">
                <a:solidFill>
                  <a:schemeClr val="bg1"/>
                </a:solidFill>
                <a:latin typeface="HGP教科書体" panose="02020600000000000000" pitchFamily="18" charset="-128"/>
                <a:ea typeface="HGP教科書体" panose="02020600000000000000" pitchFamily="18" charset="-128"/>
              </a:rPr>
              <a:t>左</a:t>
            </a:r>
            <a:r>
              <a:rPr lang="ja-JP" altLang="en-US" sz="650" b="1" dirty="0" smtClean="0">
                <a:solidFill>
                  <a:schemeClr val="bg1"/>
                </a:solidFill>
                <a:latin typeface="HGP教科書体" panose="02020600000000000000" pitchFamily="18" charset="-128"/>
                <a:ea typeface="HGP教科書体" panose="02020600000000000000" pitchFamily="18" charset="-128"/>
              </a:rPr>
              <a:t>岸</a:t>
            </a:r>
            <a:r>
              <a:rPr lang="en-US" altLang="ja-JP" sz="650" b="1" dirty="0" smtClean="0">
                <a:solidFill>
                  <a:schemeClr val="bg1"/>
                </a:solidFill>
                <a:latin typeface="HGP教科書体" panose="02020600000000000000" pitchFamily="18" charset="-128"/>
                <a:ea typeface="HGP教科書体" panose="02020600000000000000" pitchFamily="18" charset="-128"/>
              </a:rPr>
              <a:t>17.6㎞</a:t>
            </a:r>
            <a:r>
              <a:rPr lang="ja-JP" altLang="en-US" sz="650" b="1" dirty="0" smtClean="0">
                <a:solidFill>
                  <a:schemeClr val="bg1"/>
                </a:solidFill>
                <a:latin typeface="HGP教科書体" panose="02020600000000000000" pitchFamily="18" charset="-128"/>
                <a:ea typeface="HGP教科書体" panose="02020600000000000000" pitchFamily="18" charset="-128"/>
              </a:rPr>
              <a:t>付近</a:t>
            </a:r>
            <a:endParaRPr lang="en-US" altLang="ja-JP" sz="650" b="1" dirty="0" smtClean="0">
              <a:solidFill>
                <a:schemeClr val="bg1"/>
              </a:solidFill>
              <a:latin typeface="HGP教科書体" panose="02020600000000000000" pitchFamily="18" charset="-128"/>
              <a:ea typeface="HGP教科書体" panose="02020600000000000000" pitchFamily="18" charset="-128"/>
            </a:endParaRPr>
          </a:p>
          <a:p>
            <a:r>
              <a:rPr lang="ja-JP" altLang="en-US" sz="650" b="1" dirty="0" smtClean="0">
                <a:solidFill>
                  <a:schemeClr val="bg1"/>
                </a:solidFill>
                <a:latin typeface="HGP教科書体" panose="02020600000000000000" pitchFamily="18" charset="-128"/>
                <a:ea typeface="HGP教科書体" panose="02020600000000000000" pitchFamily="18" charset="-128"/>
              </a:rPr>
              <a:t>バース長</a:t>
            </a:r>
            <a:r>
              <a:rPr lang="en-US" altLang="ja-JP" sz="650" b="1" dirty="0">
                <a:solidFill>
                  <a:schemeClr val="bg1"/>
                </a:solidFill>
                <a:latin typeface="HGP教科書体" panose="02020600000000000000" pitchFamily="18" charset="-128"/>
                <a:ea typeface="HGP教科書体" panose="02020600000000000000" pitchFamily="18" charset="-128"/>
              </a:rPr>
              <a:t>7</a:t>
            </a:r>
            <a:r>
              <a:rPr lang="en-US" altLang="ja-JP" sz="650" b="1" dirty="0" smtClean="0">
                <a:solidFill>
                  <a:schemeClr val="bg1"/>
                </a:solidFill>
                <a:latin typeface="HGP教科書体" panose="02020600000000000000" pitchFamily="18" charset="-128"/>
                <a:ea typeface="HGP教科書体" panose="02020600000000000000" pitchFamily="18" charset="-128"/>
              </a:rPr>
              <a:t>0m</a:t>
            </a:r>
            <a:r>
              <a:rPr lang="en-US" altLang="ja-JP" sz="650" b="1" dirty="0">
                <a:solidFill>
                  <a:schemeClr val="bg1"/>
                </a:solidFill>
                <a:latin typeface="HGP教科書体" panose="02020600000000000000" pitchFamily="18" charset="-128"/>
                <a:ea typeface="HGP教科書体" panose="02020600000000000000" pitchFamily="18" charset="-128"/>
              </a:rPr>
              <a:t>/</a:t>
            </a:r>
            <a:r>
              <a:rPr lang="ja-JP" altLang="en-US" sz="650" b="1" dirty="0" smtClean="0">
                <a:solidFill>
                  <a:schemeClr val="bg1"/>
                </a:solidFill>
                <a:latin typeface="HGP教科書体" panose="02020600000000000000" pitchFamily="18" charset="-128"/>
                <a:ea typeface="HGP教科書体" panose="02020600000000000000" pitchFamily="18" charset="-128"/>
              </a:rPr>
              <a:t>エプロン長</a:t>
            </a:r>
            <a:r>
              <a:rPr lang="en-US" altLang="ja-JP" sz="650" b="1" dirty="0" smtClean="0">
                <a:solidFill>
                  <a:schemeClr val="bg1"/>
                </a:solidFill>
                <a:latin typeface="HGP教科書体" panose="02020600000000000000" pitchFamily="18" charset="-128"/>
                <a:ea typeface="HGP教科書体" panose="02020600000000000000" pitchFamily="18" charset="-128"/>
              </a:rPr>
              <a:t>10m</a:t>
            </a:r>
            <a:endParaRPr lang="ja-JP" altLang="en-US" sz="650" b="1" dirty="0">
              <a:solidFill>
                <a:schemeClr val="bg1"/>
              </a:solidFill>
              <a:latin typeface="HGP教科書体" panose="02020600000000000000" pitchFamily="18" charset="-128"/>
              <a:ea typeface="HGP教科書体" panose="02020600000000000000" pitchFamily="18" charset="-128"/>
            </a:endParaRPr>
          </a:p>
        </p:txBody>
      </p:sp>
      <p:sp>
        <p:nvSpPr>
          <p:cNvPr id="934" name="テキスト ボックス 933"/>
          <p:cNvSpPr txBox="1"/>
          <p:nvPr/>
        </p:nvSpPr>
        <p:spPr>
          <a:xfrm>
            <a:off x="3971972" y="4434485"/>
            <a:ext cx="1185445" cy="292388"/>
          </a:xfrm>
          <a:prstGeom prst="rect">
            <a:avLst/>
          </a:prstGeom>
          <a:noFill/>
        </p:spPr>
        <p:txBody>
          <a:bodyPr wrap="square" rtlCol="0">
            <a:spAutoFit/>
          </a:bodyPr>
          <a:lstStyle/>
          <a:p>
            <a:r>
              <a:rPr lang="ja-JP" altLang="en-US" sz="650" b="1" dirty="0" smtClean="0">
                <a:solidFill>
                  <a:schemeClr val="bg1"/>
                </a:solidFill>
                <a:latin typeface="HGP教科書体" panose="02020600000000000000" pitchFamily="18" charset="-128"/>
                <a:ea typeface="HGP教科書体" panose="02020600000000000000" pitchFamily="18" charset="-128"/>
              </a:rPr>
              <a:t>距離標</a:t>
            </a:r>
            <a:r>
              <a:rPr lang="ja-JP" altLang="en-US" sz="650" b="1" dirty="0">
                <a:solidFill>
                  <a:schemeClr val="bg1"/>
                </a:solidFill>
                <a:latin typeface="HGP教科書体" panose="02020600000000000000" pitchFamily="18" charset="-128"/>
                <a:ea typeface="HGP教科書体" panose="02020600000000000000" pitchFamily="18" charset="-128"/>
              </a:rPr>
              <a:t>右</a:t>
            </a:r>
            <a:r>
              <a:rPr lang="ja-JP" altLang="en-US" sz="650" b="1" dirty="0" smtClean="0">
                <a:solidFill>
                  <a:schemeClr val="bg1"/>
                </a:solidFill>
                <a:latin typeface="HGP教科書体" panose="02020600000000000000" pitchFamily="18" charset="-128"/>
                <a:ea typeface="HGP教科書体" panose="02020600000000000000" pitchFamily="18" charset="-128"/>
              </a:rPr>
              <a:t>岸</a:t>
            </a:r>
            <a:r>
              <a:rPr lang="en-US" altLang="ja-JP" sz="650" b="1" dirty="0" smtClean="0">
                <a:solidFill>
                  <a:schemeClr val="bg1"/>
                </a:solidFill>
                <a:latin typeface="HGP教科書体" panose="02020600000000000000" pitchFamily="18" charset="-128"/>
                <a:ea typeface="HGP教科書体" panose="02020600000000000000" pitchFamily="18" charset="-128"/>
              </a:rPr>
              <a:t>19.6㎞</a:t>
            </a:r>
            <a:r>
              <a:rPr lang="ja-JP" altLang="en-US" sz="650" b="1" dirty="0" smtClean="0">
                <a:solidFill>
                  <a:schemeClr val="bg1"/>
                </a:solidFill>
                <a:latin typeface="HGP教科書体" panose="02020600000000000000" pitchFamily="18" charset="-128"/>
                <a:ea typeface="HGP教科書体" panose="02020600000000000000" pitchFamily="18" charset="-128"/>
              </a:rPr>
              <a:t>付近</a:t>
            </a:r>
            <a:endParaRPr lang="en-US" altLang="ja-JP" sz="650" b="1" dirty="0" smtClean="0">
              <a:solidFill>
                <a:schemeClr val="bg1"/>
              </a:solidFill>
              <a:latin typeface="HGP教科書体" panose="02020600000000000000" pitchFamily="18" charset="-128"/>
              <a:ea typeface="HGP教科書体" panose="02020600000000000000" pitchFamily="18" charset="-128"/>
            </a:endParaRPr>
          </a:p>
          <a:p>
            <a:r>
              <a:rPr lang="ja-JP" altLang="en-US" sz="650" b="1" dirty="0" smtClean="0">
                <a:solidFill>
                  <a:schemeClr val="bg1"/>
                </a:solidFill>
                <a:latin typeface="HGP教科書体" panose="02020600000000000000" pitchFamily="18" charset="-128"/>
                <a:ea typeface="HGP教科書体" panose="02020600000000000000" pitchFamily="18" charset="-128"/>
              </a:rPr>
              <a:t>バース長</a:t>
            </a:r>
            <a:r>
              <a:rPr lang="en-US" altLang="ja-JP" sz="650" b="1" dirty="0">
                <a:solidFill>
                  <a:schemeClr val="bg1"/>
                </a:solidFill>
                <a:latin typeface="HGP教科書体" panose="02020600000000000000" pitchFamily="18" charset="-128"/>
                <a:ea typeface="HGP教科書体" panose="02020600000000000000" pitchFamily="18" charset="-128"/>
              </a:rPr>
              <a:t>7</a:t>
            </a:r>
            <a:r>
              <a:rPr lang="en-US" altLang="ja-JP" sz="650" b="1" dirty="0" smtClean="0">
                <a:solidFill>
                  <a:schemeClr val="bg1"/>
                </a:solidFill>
                <a:latin typeface="HGP教科書体" panose="02020600000000000000" pitchFamily="18" charset="-128"/>
                <a:ea typeface="HGP教科書体" panose="02020600000000000000" pitchFamily="18" charset="-128"/>
              </a:rPr>
              <a:t>0m</a:t>
            </a:r>
            <a:r>
              <a:rPr lang="en-US" altLang="ja-JP" sz="650" b="1" dirty="0">
                <a:solidFill>
                  <a:schemeClr val="bg1"/>
                </a:solidFill>
                <a:latin typeface="HGP教科書体" panose="02020600000000000000" pitchFamily="18" charset="-128"/>
                <a:ea typeface="HGP教科書体" panose="02020600000000000000" pitchFamily="18" charset="-128"/>
              </a:rPr>
              <a:t>/</a:t>
            </a:r>
            <a:r>
              <a:rPr lang="ja-JP" altLang="en-US" sz="650" b="1" dirty="0" smtClean="0">
                <a:solidFill>
                  <a:schemeClr val="bg1"/>
                </a:solidFill>
                <a:latin typeface="HGP教科書体" panose="02020600000000000000" pitchFamily="18" charset="-128"/>
                <a:ea typeface="HGP教科書体" panose="02020600000000000000" pitchFamily="18" charset="-128"/>
              </a:rPr>
              <a:t>エプロン長</a:t>
            </a:r>
            <a:r>
              <a:rPr lang="en-US" altLang="ja-JP" sz="650" b="1" dirty="0" smtClean="0">
                <a:solidFill>
                  <a:schemeClr val="bg1"/>
                </a:solidFill>
                <a:latin typeface="HGP教科書体" panose="02020600000000000000" pitchFamily="18" charset="-128"/>
                <a:ea typeface="HGP教科書体" panose="02020600000000000000" pitchFamily="18" charset="-128"/>
              </a:rPr>
              <a:t>10m</a:t>
            </a:r>
            <a:endParaRPr lang="ja-JP" altLang="en-US" sz="650" b="1" dirty="0">
              <a:solidFill>
                <a:schemeClr val="bg1"/>
              </a:solidFill>
              <a:latin typeface="HGP教科書体" panose="02020600000000000000" pitchFamily="18" charset="-128"/>
              <a:ea typeface="HGP教科書体" panose="02020600000000000000" pitchFamily="18" charset="-128"/>
            </a:endParaRPr>
          </a:p>
        </p:txBody>
      </p:sp>
      <p:sp>
        <p:nvSpPr>
          <p:cNvPr id="935" name="テキスト ボックス 934"/>
          <p:cNvSpPr txBox="1"/>
          <p:nvPr/>
        </p:nvSpPr>
        <p:spPr>
          <a:xfrm>
            <a:off x="1302556" y="6513121"/>
            <a:ext cx="1185445" cy="292388"/>
          </a:xfrm>
          <a:prstGeom prst="rect">
            <a:avLst/>
          </a:prstGeom>
          <a:noFill/>
        </p:spPr>
        <p:txBody>
          <a:bodyPr wrap="square" rtlCol="0">
            <a:spAutoFit/>
          </a:bodyPr>
          <a:lstStyle/>
          <a:p>
            <a:r>
              <a:rPr lang="ja-JP" altLang="en-US" sz="650" b="1" dirty="0" smtClean="0">
                <a:solidFill>
                  <a:schemeClr val="bg1"/>
                </a:solidFill>
                <a:latin typeface="HGP教科書体" panose="02020600000000000000" pitchFamily="18" charset="-128"/>
                <a:ea typeface="HGP教科書体" panose="02020600000000000000" pitchFamily="18" charset="-128"/>
              </a:rPr>
              <a:t>距離</a:t>
            </a:r>
            <a:r>
              <a:rPr lang="ja-JP" altLang="en-US" sz="650" b="1" dirty="0">
                <a:solidFill>
                  <a:schemeClr val="bg1"/>
                </a:solidFill>
                <a:latin typeface="HGP教科書体" panose="02020600000000000000" pitchFamily="18" charset="-128"/>
                <a:ea typeface="HGP教科書体" panose="02020600000000000000" pitchFamily="18" charset="-128"/>
              </a:rPr>
              <a:t>標</a:t>
            </a:r>
            <a:r>
              <a:rPr lang="ja-JP" altLang="en-US" sz="650" b="1" dirty="0" smtClean="0">
                <a:solidFill>
                  <a:schemeClr val="bg1"/>
                </a:solidFill>
                <a:latin typeface="HGP教科書体" panose="02020600000000000000" pitchFamily="18" charset="-128"/>
                <a:ea typeface="HGP教科書体" panose="02020600000000000000" pitchFamily="18" charset="-128"/>
              </a:rPr>
              <a:t>左岸</a:t>
            </a:r>
            <a:r>
              <a:rPr lang="en-US" altLang="ja-JP" sz="650" b="1" dirty="0" smtClean="0">
                <a:solidFill>
                  <a:schemeClr val="bg1"/>
                </a:solidFill>
                <a:latin typeface="HGP教科書体" panose="02020600000000000000" pitchFamily="18" charset="-128"/>
                <a:ea typeface="HGP教科書体" panose="02020600000000000000" pitchFamily="18" charset="-128"/>
              </a:rPr>
              <a:t>12.2㎞</a:t>
            </a:r>
            <a:r>
              <a:rPr lang="ja-JP" altLang="en-US" sz="650" b="1" dirty="0" smtClean="0">
                <a:solidFill>
                  <a:schemeClr val="bg1"/>
                </a:solidFill>
                <a:latin typeface="HGP教科書体" panose="02020600000000000000" pitchFamily="18" charset="-128"/>
                <a:ea typeface="HGP教科書体" panose="02020600000000000000" pitchFamily="18" charset="-128"/>
              </a:rPr>
              <a:t>付近</a:t>
            </a:r>
            <a:endParaRPr lang="en-US" altLang="ja-JP" sz="650" b="1" dirty="0" smtClean="0">
              <a:solidFill>
                <a:schemeClr val="bg1"/>
              </a:solidFill>
              <a:latin typeface="HGP教科書体" panose="02020600000000000000" pitchFamily="18" charset="-128"/>
              <a:ea typeface="HGP教科書体" panose="02020600000000000000" pitchFamily="18" charset="-128"/>
            </a:endParaRPr>
          </a:p>
          <a:p>
            <a:endParaRPr lang="en-US" altLang="ja-JP" sz="650" b="1" dirty="0" smtClean="0">
              <a:solidFill>
                <a:schemeClr val="bg1"/>
              </a:solidFill>
              <a:latin typeface="HGP教科書体" panose="02020600000000000000" pitchFamily="18" charset="-128"/>
              <a:ea typeface="HGP教科書体" panose="02020600000000000000" pitchFamily="18" charset="-128"/>
            </a:endParaRPr>
          </a:p>
        </p:txBody>
      </p:sp>
      <p:pic>
        <p:nvPicPr>
          <p:cNvPr id="936" name="図 935"/>
          <p:cNvPicPr>
            <a:picLocks noChangeAspect="1"/>
          </p:cNvPicPr>
          <p:nvPr/>
        </p:nvPicPr>
        <p:blipFill rotWithShape="1">
          <a:blip r:embed="rId17" cstate="print">
            <a:extLst>
              <a:ext uri="{28A0092B-C50C-407E-A947-70E740481C1C}">
                <a14:useLocalDpi xmlns:a14="http://schemas.microsoft.com/office/drawing/2010/main" val="0"/>
              </a:ext>
            </a:extLst>
          </a:blip>
          <a:srcRect t="3682" r="5316" b="48407"/>
          <a:stretch/>
        </p:blipFill>
        <p:spPr>
          <a:xfrm>
            <a:off x="93547" y="539106"/>
            <a:ext cx="2311266" cy="877118"/>
          </a:xfrm>
          <a:prstGeom prst="rect">
            <a:avLst/>
          </a:prstGeom>
        </p:spPr>
      </p:pic>
      <p:sp>
        <p:nvSpPr>
          <p:cNvPr id="937" name="正方形/長方形 936"/>
          <p:cNvSpPr/>
          <p:nvPr/>
        </p:nvSpPr>
        <p:spPr>
          <a:xfrm>
            <a:off x="2585151" y="284459"/>
            <a:ext cx="2448272" cy="2171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938" name="テキスト ボックス 937"/>
          <p:cNvSpPr txBox="1"/>
          <p:nvPr/>
        </p:nvSpPr>
        <p:spPr>
          <a:xfrm>
            <a:off x="2770492" y="250924"/>
            <a:ext cx="1951653"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平田の</a:t>
            </a:r>
            <a:r>
              <a:rPr lang="ja-JP" altLang="en-US" sz="1000" b="1" dirty="0">
                <a:solidFill>
                  <a:schemeClr val="bg1"/>
                </a:solidFill>
                <a:latin typeface="HGP教科書体" panose="02020600000000000000" pitchFamily="18" charset="-128"/>
                <a:ea typeface="HGP教科書体" panose="02020600000000000000" pitchFamily="18" charset="-128"/>
              </a:rPr>
              <a:t>渡し　</a:t>
            </a:r>
            <a:r>
              <a:rPr lang="ja-JP" altLang="en-US" sz="800" b="1" dirty="0">
                <a:solidFill>
                  <a:schemeClr val="bg1"/>
                </a:solidFill>
                <a:latin typeface="HGP教科書体" panose="02020600000000000000" pitchFamily="18" charset="-128"/>
                <a:ea typeface="HGP教科書体" panose="02020600000000000000" pitchFamily="18" charset="-128"/>
              </a:rPr>
              <a:t>（</a:t>
            </a:r>
            <a:r>
              <a:rPr lang="en-US" altLang="ja-JP" sz="800" b="1" dirty="0" smtClean="0">
                <a:solidFill>
                  <a:schemeClr val="bg1"/>
                </a:solidFill>
                <a:latin typeface="HGP教科書体" panose="02020600000000000000" pitchFamily="18" charset="-128"/>
                <a:ea typeface="HGP教科書体" panose="02020600000000000000" pitchFamily="18" charset="-128"/>
              </a:rPr>
              <a:t>1970</a:t>
            </a:r>
            <a:r>
              <a:rPr lang="ja-JP" altLang="en-US" sz="800" b="1" dirty="0" smtClean="0">
                <a:solidFill>
                  <a:schemeClr val="bg1"/>
                </a:solidFill>
                <a:latin typeface="HGP教科書体" panose="02020600000000000000" pitchFamily="18" charset="-128"/>
                <a:ea typeface="HGP教科書体" panose="02020600000000000000" pitchFamily="18" charset="-128"/>
              </a:rPr>
              <a:t>年</a:t>
            </a:r>
            <a:r>
              <a:rPr lang="ja-JP" altLang="en-US" sz="800" b="1" dirty="0">
                <a:solidFill>
                  <a:schemeClr val="bg1"/>
                </a:solidFill>
                <a:latin typeface="HGP教科書体" panose="02020600000000000000" pitchFamily="18" charset="-128"/>
                <a:ea typeface="HGP教科書体" panose="02020600000000000000" pitchFamily="18" charset="-128"/>
              </a:rPr>
              <a:t>廃止</a:t>
            </a:r>
            <a:r>
              <a:rPr lang="ja-JP" altLang="en-US" sz="800" b="1" dirty="0" smtClean="0">
                <a:solidFill>
                  <a:schemeClr val="bg1"/>
                </a:solidFill>
                <a:latin typeface="HGP教科書体" panose="02020600000000000000" pitchFamily="18" charset="-128"/>
                <a:ea typeface="HGP教科書体" panose="02020600000000000000" pitchFamily="18" charset="-128"/>
              </a:rPr>
              <a:t>）</a:t>
            </a:r>
            <a:endParaRPr lang="ja-JP" altLang="en-US" sz="800" b="1" dirty="0">
              <a:solidFill>
                <a:schemeClr val="bg1"/>
              </a:solidFill>
              <a:latin typeface="HGP教科書体" panose="02020600000000000000" pitchFamily="18" charset="-128"/>
              <a:ea typeface="HGP教科書体" panose="02020600000000000000" pitchFamily="18" charset="-128"/>
            </a:endParaRPr>
          </a:p>
        </p:txBody>
      </p:sp>
      <p:sp>
        <p:nvSpPr>
          <p:cNvPr id="939" name="テキスト ボックス 938"/>
          <p:cNvSpPr txBox="1"/>
          <p:nvPr/>
        </p:nvSpPr>
        <p:spPr>
          <a:xfrm>
            <a:off x="1632358" y="675326"/>
            <a:ext cx="445245" cy="200055"/>
          </a:xfrm>
          <a:prstGeom prst="rect">
            <a:avLst/>
          </a:prstGeom>
          <a:noFill/>
        </p:spPr>
        <p:txBody>
          <a:bodyPr wrap="square" rtlCol="0">
            <a:spAutoFit/>
          </a:bodyPr>
          <a:lstStyle/>
          <a:p>
            <a:r>
              <a:rPr lang="ja-JP" altLang="en-US" sz="700" b="1" dirty="0" smtClean="0">
                <a:latin typeface="HGP教科書体" panose="02020600000000000000" pitchFamily="18" charset="-128"/>
                <a:ea typeface="HGP教科書体" panose="02020600000000000000" pitchFamily="18" charset="-128"/>
              </a:rPr>
              <a:t>閘門</a:t>
            </a:r>
            <a:endParaRPr lang="en-US" altLang="ja-JP" sz="700" b="1" dirty="0" smtClean="0">
              <a:latin typeface="HGP教科書体" panose="02020600000000000000" pitchFamily="18" charset="-128"/>
              <a:ea typeface="HGP教科書体" panose="02020600000000000000" pitchFamily="18" charset="-128"/>
            </a:endParaRPr>
          </a:p>
        </p:txBody>
      </p:sp>
      <p:sp>
        <p:nvSpPr>
          <p:cNvPr id="940" name="テキスト ボックス 939"/>
          <p:cNvSpPr txBox="1"/>
          <p:nvPr/>
        </p:nvSpPr>
        <p:spPr>
          <a:xfrm>
            <a:off x="676463" y="675326"/>
            <a:ext cx="361225" cy="200055"/>
          </a:xfrm>
          <a:prstGeom prst="rect">
            <a:avLst/>
          </a:prstGeom>
          <a:noFill/>
        </p:spPr>
        <p:txBody>
          <a:bodyPr wrap="square" rtlCol="0">
            <a:spAutoFit/>
          </a:bodyPr>
          <a:lstStyle/>
          <a:p>
            <a:r>
              <a:rPr lang="ja-JP" altLang="en-US" sz="700" b="1" dirty="0" smtClean="0">
                <a:latin typeface="HGP教科書体" panose="02020600000000000000" pitchFamily="18" charset="-128"/>
                <a:ea typeface="HGP教科書体" panose="02020600000000000000" pitchFamily="18" charset="-128"/>
              </a:rPr>
              <a:t>水門</a:t>
            </a:r>
            <a:endParaRPr lang="en-US" altLang="ja-JP" sz="700" b="1" dirty="0" smtClean="0">
              <a:latin typeface="HGP教科書体" panose="02020600000000000000" pitchFamily="18" charset="-128"/>
              <a:ea typeface="HGP教科書体" panose="02020600000000000000" pitchFamily="18" charset="-128"/>
            </a:endParaRPr>
          </a:p>
        </p:txBody>
      </p:sp>
      <p:sp>
        <p:nvSpPr>
          <p:cNvPr id="941" name="テキスト ボックス 940"/>
          <p:cNvSpPr txBox="1"/>
          <p:nvPr/>
        </p:nvSpPr>
        <p:spPr>
          <a:xfrm>
            <a:off x="38655" y="1171955"/>
            <a:ext cx="604829" cy="200055"/>
          </a:xfrm>
          <a:prstGeom prst="rect">
            <a:avLst/>
          </a:prstGeom>
          <a:noFill/>
        </p:spPr>
        <p:txBody>
          <a:bodyPr wrap="square" rtlCol="0">
            <a:spAutoFit/>
          </a:bodyPr>
          <a:lstStyle/>
          <a:p>
            <a:r>
              <a:rPr lang="ja-JP" altLang="en-US" sz="700" b="1" dirty="0" smtClean="0">
                <a:solidFill>
                  <a:schemeClr val="bg1"/>
                </a:solidFill>
                <a:latin typeface="HGP教科書体" panose="02020600000000000000" pitchFamily="18" charset="-128"/>
                <a:ea typeface="HGP教科書体" panose="02020600000000000000" pitchFamily="18" charset="-128"/>
              </a:rPr>
              <a:t>排水機場</a:t>
            </a:r>
            <a:endParaRPr lang="en-US" altLang="ja-JP" sz="700" b="1" dirty="0" smtClean="0">
              <a:solidFill>
                <a:schemeClr val="bg1"/>
              </a:solidFill>
              <a:latin typeface="HGP教科書体" panose="02020600000000000000" pitchFamily="18" charset="-128"/>
              <a:ea typeface="HGP教科書体" panose="02020600000000000000" pitchFamily="18" charset="-128"/>
            </a:endParaRPr>
          </a:p>
        </p:txBody>
      </p:sp>
      <p:sp>
        <p:nvSpPr>
          <p:cNvPr id="942" name="テキスト ボックス 941"/>
          <p:cNvSpPr txBox="1"/>
          <p:nvPr/>
        </p:nvSpPr>
        <p:spPr>
          <a:xfrm>
            <a:off x="1205101" y="1213488"/>
            <a:ext cx="361225" cy="200055"/>
          </a:xfrm>
          <a:prstGeom prst="rect">
            <a:avLst/>
          </a:prstGeom>
          <a:noFill/>
        </p:spPr>
        <p:txBody>
          <a:bodyPr wrap="square" rtlCol="0">
            <a:spAutoFit/>
          </a:bodyPr>
          <a:lstStyle/>
          <a:p>
            <a:r>
              <a:rPr lang="ja-JP" altLang="en-US" sz="700" b="1" dirty="0" smtClean="0">
                <a:solidFill>
                  <a:schemeClr val="bg1"/>
                </a:solidFill>
                <a:latin typeface="HGP教科書体" panose="02020600000000000000" pitchFamily="18" charset="-128"/>
                <a:ea typeface="HGP教科書体" panose="02020600000000000000" pitchFamily="18" charset="-128"/>
              </a:rPr>
              <a:t>大川</a:t>
            </a:r>
            <a:endParaRPr lang="en-US" altLang="ja-JP" sz="700" b="1" dirty="0" smtClean="0">
              <a:solidFill>
                <a:schemeClr val="bg1"/>
              </a:solidFill>
              <a:latin typeface="HGP教科書体" panose="02020600000000000000" pitchFamily="18" charset="-128"/>
              <a:ea typeface="HGP教科書体" panose="02020600000000000000" pitchFamily="18" charset="-128"/>
            </a:endParaRPr>
          </a:p>
        </p:txBody>
      </p:sp>
      <p:sp>
        <p:nvSpPr>
          <p:cNvPr id="943" name="テキスト ボックス 942"/>
          <p:cNvSpPr txBox="1"/>
          <p:nvPr/>
        </p:nvSpPr>
        <p:spPr>
          <a:xfrm>
            <a:off x="1243793" y="6253576"/>
            <a:ext cx="1282898" cy="292388"/>
          </a:xfrm>
          <a:prstGeom prst="rect">
            <a:avLst/>
          </a:prstGeom>
          <a:noFill/>
        </p:spPr>
        <p:txBody>
          <a:bodyPr wrap="square" rtlCol="0">
            <a:spAutoFit/>
          </a:bodyPr>
          <a:lstStyle/>
          <a:p>
            <a:r>
              <a:rPr lang="en-US" altLang="zh-TW" sz="650" b="1" dirty="0" smtClean="0">
                <a:solidFill>
                  <a:schemeClr val="bg1"/>
                </a:solidFill>
                <a:latin typeface="HGP教科書体" panose="02020600000000000000" pitchFamily="18" charset="-128"/>
                <a:ea typeface="HGP教科書体" panose="02020600000000000000" pitchFamily="18" charset="-128"/>
              </a:rPr>
              <a:t>1989</a:t>
            </a:r>
            <a:r>
              <a:rPr lang="zh-TW" altLang="en-US" sz="650" b="1" dirty="0" smtClean="0">
                <a:solidFill>
                  <a:schemeClr val="bg1"/>
                </a:solidFill>
                <a:latin typeface="HGP教科書体" panose="02020600000000000000" pitchFamily="18" charset="-128"/>
                <a:ea typeface="HGP教科書体" panose="02020600000000000000" pitchFamily="18" charset="-128"/>
              </a:rPr>
              <a:t>年</a:t>
            </a:r>
            <a:r>
              <a:rPr lang="ja-JP" altLang="en-US" sz="650" b="1" dirty="0">
                <a:solidFill>
                  <a:schemeClr val="bg1"/>
                </a:solidFill>
                <a:latin typeface="HGP教科書体" panose="02020600000000000000" pitchFamily="18" charset="-128"/>
                <a:ea typeface="HGP教科書体" panose="02020600000000000000" pitchFamily="18" charset="-128"/>
              </a:rPr>
              <a:t>完成</a:t>
            </a:r>
            <a:r>
              <a:rPr lang="ja-JP" altLang="en-US" sz="650" b="1" dirty="0" smtClean="0">
                <a:solidFill>
                  <a:schemeClr val="bg1"/>
                </a:solidFill>
                <a:latin typeface="HGP教科書体" panose="02020600000000000000" pitchFamily="18" charset="-128"/>
                <a:ea typeface="HGP教科書体" panose="02020600000000000000" pitchFamily="18" charset="-128"/>
              </a:rPr>
              <a:t>、</a:t>
            </a:r>
            <a:r>
              <a:rPr lang="en-US" altLang="ja-JP" sz="650" b="1" dirty="0">
                <a:solidFill>
                  <a:schemeClr val="bg1"/>
                </a:solidFill>
                <a:latin typeface="HGP教科書体" panose="02020600000000000000" pitchFamily="18" charset="-128"/>
                <a:ea typeface="HGP教科書体" panose="02020600000000000000" pitchFamily="18" charset="-128"/>
              </a:rPr>
              <a:t>2014</a:t>
            </a:r>
            <a:r>
              <a:rPr lang="ja-JP" altLang="en-US" sz="650" b="1" dirty="0">
                <a:solidFill>
                  <a:schemeClr val="bg1"/>
                </a:solidFill>
                <a:latin typeface="HGP教科書体" panose="02020600000000000000" pitchFamily="18" charset="-128"/>
                <a:ea typeface="HGP教科書体" panose="02020600000000000000" pitchFamily="18" charset="-128"/>
              </a:rPr>
              <a:t>年無料開放</a:t>
            </a:r>
            <a:endParaRPr lang="zh-TW" altLang="en-US" sz="650" b="1" dirty="0">
              <a:solidFill>
                <a:schemeClr val="bg1"/>
              </a:solidFill>
              <a:latin typeface="HGP教科書体" panose="02020600000000000000" pitchFamily="18" charset="-128"/>
              <a:ea typeface="HGP教科書体" panose="02020600000000000000" pitchFamily="18" charset="-128"/>
            </a:endParaRPr>
          </a:p>
          <a:p>
            <a:r>
              <a:rPr lang="zh-TW" altLang="en-US" sz="650" b="1" dirty="0" smtClean="0">
                <a:solidFill>
                  <a:schemeClr val="bg1"/>
                </a:solidFill>
                <a:latin typeface="HGP教科書体" panose="02020600000000000000" pitchFamily="18" charset="-128"/>
                <a:ea typeface="HGP教科書体" panose="02020600000000000000" pitchFamily="18" charset="-128"/>
              </a:rPr>
              <a:t>（</a:t>
            </a:r>
            <a:r>
              <a:rPr lang="en-US" altLang="zh-TW" sz="650" b="1" dirty="0">
                <a:solidFill>
                  <a:schemeClr val="bg1"/>
                </a:solidFill>
                <a:latin typeface="HGP教科書体" panose="02020600000000000000" pitchFamily="18" charset="-128"/>
                <a:ea typeface="HGP教科書体" panose="02020600000000000000" pitchFamily="18" charset="-128"/>
              </a:rPr>
              <a:t>L=</a:t>
            </a:r>
            <a:r>
              <a:rPr lang="zh-TW" altLang="en-US" sz="650" b="1" dirty="0">
                <a:solidFill>
                  <a:schemeClr val="bg1"/>
                </a:solidFill>
                <a:latin typeface="HGP教科書体" panose="02020600000000000000" pitchFamily="18" charset="-128"/>
                <a:ea typeface="HGP教科書体" panose="02020600000000000000" pitchFamily="18" charset="-128"/>
              </a:rPr>
              <a:t>約</a:t>
            </a:r>
            <a:r>
              <a:rPr lang="en-US" altLang="zh-TW" sz="650" b="1" dirty="0" smtClean="0">
                <a:solidFill>
                  <a:schemeClr val="bg1"/>
                </a:solidFill>
                <a:latin typeface="HGP教科書体" panose="02020600000000000000" pitchFamily="18" charset="-128"/>
                <a:ea typeface="HGP教科書体" panose="02020600000000000000" pitchFamily="18" charset="-128"/>
              </a:rPr>
              <a:t>1,356m</a:t>
            </a:r>
            <a:r>
              <a:rPr lang="ja-JP" altLang="en-US" sz="650" b="1" dirty="0" smtClean="0">
                <a:solidFill>
                  <a:schemeClr val="bg1"/>
                </a:solidFill>
                <a:latin typeface="HGP教科書体" panose="02020600000000000000" pitchFamily="18" charset="-128"/>
                <a:ea typeface="HGP教科書体" panose="02020600000000000000" pitchFamily="18" charset="-128"/>
              </a:rPr>
              <a:t>）</a:t>
            </a:r>
            <a:endParaRPr lang="en-US" altLang="zh-TW" sz="650" b="1" dirty="0" smtClean="0">
              <a:solidFill>
                <a:schemeClr val="bg1"/>
              </a:solidFill>
              <a:latin typeface="HGP教科書体" panose="02020600000000000000" pitchFamily="18" charset="-128"/>
              <a:ea typeface="HGP教科書体" panose="02020600000000000000" pitchFamily="18" charset="-128"/>
            </a:endParaRPr>
          </a:p>
        </p:txBody>
      </p:sp>
      <p:sp>
        <p:nvSpPr>
          <p:cNvPr id="944" name="テキスト ボックス 943"/>
          <p:cNvSpPr txBox="1"/>
          <p:nvPr/>
        </p:nvSpPr>
        <p:spPr>
          <a:xfrm>
            <a:off x="1852078" y="5090890"/>
            <a:ext cx="643502" cy="292388"/>
          </a:xfrm>
          <a:prstGeom prst="rect">
            <a:avLst/>
          </a:prstGeom>
          <a:noFill/>
        </p:spPr>
        <p:txBody>
          <a:bodyPr wrap="square" rtlCol="0">
            <a:spAutoFit/>
          </a:bodyPr>
          <a:lstStyle/>
          <a:p>
            <a:r>
              <a:rPr lang="en-US" altLang="zh-TW" sz="650" b="1" dirty="0" smtClean="0">
                <a:solidFill>
                  <a:schemeClr val="bg1"/>
                </a:solidFill>
                <a:latin typeface="HGP教科書体" panose="02020600000000000000" pitchFamily="18" charset="-128"/>
                <a:ea typeface="HGP教科書体" panose="02020600000000000000" pitchFamily="18" charset="-128"/>
              </a:rPr>
              <a:t>1929</a:t>
            </a:r>
            <a:r>
              <a:rPr lang="ja-JP" altLang="en-US" sz="650" b="1" dirty="0" smtClean="0">
                <a:solidFill>
                  <a:schemeClr val="bg1"/>
                </a:solidFill>
                <a:latin typeface="HGP教科書体" panose="02020600000000000000" pitchFamily="18" charset="-128"/>
                <a:ea typeface="HGP教科書体" panose="02020600000000000000" pitchFamily="18" charset="-128"/>
              </a:rPr>
              <a:t>年完成</a:t>
            </a:r>
            <a:endParaRPr lang="en-US" altLang="zh-TW" sz="650" b="1" dirty="0" smtClean="0">
              <a:solidFill>
                <a:schemeClr val="bg1"/>
              </a:solidFill>
              <a:latin typeface="HGP教科書体" panose="02020600000000000000" pitchFamily="18" charset="-128"/>
              <a:ea typeface="HGP教科書体" panose="02020600000000000000" pitchFamily="18" charset="-128"/>
            </a:endParaRPr>
          </a:p>
          <a:p>
            <a:r>
              <a:rPr lang="zh-TW" altLang="en-US" sz="650" b="1" dirty="0" smtClean="0">
                <a:solidFill>
                  <a:schemeClr val="bg1"/>
                </a:solidFill>
                <a:latin typeface="HGP教科書体" panose="02020600000000000000" pitchFamily="18" charset="-128"/>
                <a:ea typeface="HGP教科書体" panose="02020600000000000000" pitchFamily="18" charset="-128"/>
              </a:rPr>
              <a:t>（</a:t>
            </a:r>
            <a:r>
              <a:rPr lang="en-US" altLang="zh-TW" sz="650" b="1" dirty="0">
                <a:solidFill>
                  <a:schemeClr val="bg1"/>
                </a:solidFill>
                <a:latin typeface="HGP教科書体" panose="02020600000000000000" pitchFamily="18" charset="-128"/>
                <a:ea typeface="HGP教科書体" panose="02020600000000000000" pitchFamily="18" charset="-128"/>
              </a:rPr>
              <a:t>L=</a:t>
            </a:r>
            <a:r>
              <a:rPr lang="zh-TW" altLang="en-US" sz="650" b="1" dirty="0">
                <a:solidFill>
                  <a:schemeClr val="bg1"/>
                </a:solidFill>
                <a:latin typeface="HGP教科書体" panose="02020600000000000000" pitchFamily="18" charset="-128"/>
                <a:ea typeface="HGP教科書体" panose="02020600000000000000" pitchFamily="18" charset="-128"/>
              </a:rPr>
              <a:t>約</a:t>
            </a:r>
            <a:r>
              <a:rPr lang="en-US" altLang="zh-TW" sz="650" b="1" dirty="0">
                <a:solidFill>
                  <a:schemeClr val="bg1"/>
                </a:solidFill>
                <a:latin typeface="HGP教科書体" panose="02020600000000000000" pitchFamily="18" charset="-128"/>
                <a:ea typeface="HGP教科書体" panose="02020600000000000000" pitchFamily="18" charset="-128"/>
              </a:rPr>
              <a:t>615m</a:t>
            </a:r>
            <a:r>
              <a:rPr lang="zh-TW" altLang="en-US" sz="650" b="1" dirty="0">
                <a:solidFill>
                  <a:schemeClr val="bg1"/>
                </a:solidFill>
                <a:latin typeface="HGP教科書体" panose="02020600000000000000" pitchFamily="18" charset="-128"/>
                <a:ea typeface="HGP教科書体" panose="02020600000000000000" pitchFamily="18" charset="-128"/>
              </a:rPr>
              <a:t>）</a:t>
            </a:r>
          </a:p>
        </p:txBody>
      </p:sp>
      <p:sp>
        <p:nvSpPr>
          <p:cNvPr id="945" name="テキスト ボックス 944"/>
          <p:cNvSpPr txBox="1"/>
          <p:nvPr/>
        </p:nvSpPr>
        <p:spPr>
          <a:xfrm>
            <a:off x="1870483" y="1960628"/>
            <a:ext cx="648072" cy="192360"/>
          </a:xfrm>
          <a:prstGeom prst="rect">
            <a:avLst/>
          </a:prstGeom>
          <a:noFill/>
        </p:spPr>
        <p:txBody>
          <a:bodyPr wrap="square" rtlCol="0">
            <a:spAutoFit/>
          </a:bodyPr>
          <a:lstStyle/>
          <a:p>
            <a:r>
              <a:rPr lang="en-US" altLang="ja-JP" sz="650" b="1" dirty="0" smtClean="0">
                <a:solidFill>
                  <a:schemeClr val="bg1"/>
                </a:solidFill>
                <a:latin typeface="HGP教科書体" panose="02020600000000000000" pitchFamily="18" charset="-128"/>
                <a:ea typeface="HGP教科書体" panose="02020600000000000000" pitchFamily="18" charset="-128"/>
              </a:rPr>
              <a:t>1984</a:t>
            </a:r>
            <a:r>
              <a:rPr lang="ja-JP" altLang="en-US" sz="650" b="1" dirty="0" smtClean="0">
                <a:solidFill>
                  <a:schemeClr val="bg1"/>
                </a:solidFill>
                <a:latin typeface="HGP教科書体" panose="02020600000000000000" pitchFamily="18" charset="-128"/>
                <a:ea typeface="HGP教科書体" panose="02020600000000000000" pitchFamily="18" charset="-128"/>
              </a:rPr>
              <a:t>年完成</a:t>
            </a:r>
            <a:endParaRPr lang="ja-JP" altLang="en-US" sz="650" b="1" dirty="0">
              <a:solidFill>
                <a:schemeClr val="bg1"/>
              </a:solidFill>
              <a:latin typeface="HGP教科書体" panose="02020600000000000000" pitchFamily="18" charset="-128"/>
              <a:ea typeface="HGP教科書体" panose="02020600000000000000" pitchFamily="18" charset="-128"/>
            </a:endParaRPr>
          </a:p>
        </p:txBody>
      </p:sp>
      <p:sp>
        <p:nvSpPr>
          <p:cNvPr id="946" name="正方形/長方形 945"/>
          <p:cNvSpPr/>
          <p:nvPr/>
        </p:nvSpPr>
        <p:spPr>
          <a:xfrm>
            <a:off x="10811" y="3400014"/>
            <a:ext cx="2448272" cy="11372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947" name="テキスト ボックス 946"/>
          <p:cNvSpPr txBox="1"/>
          <p:nvPr/>
        </p:nvSpPr>
        <p:spPr>
          <a:xfrm>
            <a:off x="188635" y="3388704"/>
            <a:ext cx="2126432"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淀川河川公園（毛馬地区）</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cxnSp>
        <p:nvCxnSpPr>
          <p:cNvPr id="948" name="直線コネクタ 947"/>
          <p:cNvCxnSpPr/>
          <p:nvPr/>
        </p:nvCxnSpPr>
        <p:spPr>
          <a:xfrm flipV="1">
            <a:off x="43056" y="3592207"/>
            <a:ext cx="2423545"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49" name="テキスト ボックス 948"/>
          <p:cNvSpPr txBox="1"/>
          <p:nvPr/>
        </p:nvSpPr>
        <p:spPr>
          <a:xfrm>
            <a:off x="1164759" y="3555870"/>
            <a:ext cx="1301842" cy="954107"/>
          </a:xfrm>
          <a:prstGeom prst="rect">
            <a:avLst/>
          </a:prstGeom>
          <a:noFill/>
        </p:spPr>
        <p:txBody>
          <a:bodyPr wrap="square" rtlCol="0">
            <a:spAutoFit/>
          </a:bodyPr>
          <a:lstStyle/>
          <a:p>
            <a:r>
              <a:rPr lang="ja-JP" altLang="en-US" sz="800" b="1" dirty="0">
                <a:solidFill>
                  <a:schemeClr val="bg1"/>
                </a:solidFill>
                <a:latin typeface="HGP教科書体" panose="02020600000000000000" pitchFamily="18" charset="-128"/>
                <a:ea typeface="HGP教科書体" panose="02020600000000000000" pitchFamily="18" charset="-128"/>
              </a:rPr>
              <a:t>大阪市役所から、吹田市の万博記念公園までをつなぐ北大阪</a:t>
            </a:r>
            <a:r>
              <a:rPr lang="ja-JP" altLang="en-US" sz="800" b="1" dirty="0" smtClean="0">
                <a:solidFill>
                  <a:schemeClr val="bg1"/>
                </a:solidFill>
                <a:latin typeface="HGP教科書体" panose="02020600000000000000" pitchFamily="18" charset="-128"/>
                <a:ea typeface="HGP教科書体" panose="02020600000000000000" pitchFamily="18" charset="-128"/>
              </a:rPr>
              <a:t>サイクルラインの一部が指定されている公園です。広大に広がる河川敷に浮かび上がる大都市はまるで摩天楼のようです。</a:t>
            </a:r>
            <a:endParaRPr lang="en-US" altLang="ja-JP" sz="800" b="1" dirty="0" smtClean="0">
              <a:solidFill>
                <a:schemeClr val="bg1"/>
              </a:solidFill>
              <a:latin typeface="HGP教科書体" panose="02020600000000000000" pitchFamily="18" charset="-128"/>
              <a:ea typeface="HGP教科書体" panose="02020600000000000000" pitchFamily="18" charset="-128"/>
            </a:endParaRPr>
          </a:p>
        </p:txBody>
      </p:sp>
      <p:pic>
        <p:nvPicPr>
          <p:cNvPr id="950" name="Picture 3" descr="\\G0000sv0ns501\d11450$\doc\■事業企画G\05）舟運・街道を活かしたまちづくり\01）淀川・京街道の取組把握・連携\100 景観（淀川沿川の景観形成事業）\2 事業\100_景観発掘コンテスト\6 応募作品\＜ツイッター＞応募作品\DoDilY0VsAMLzqA.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7859" y="3659744"/>
            <a:ext cx="1076974" cy="807731"/>
          </a:xfrm>
          <a:prstGeom prst="rect">
            <a:avLst/>
          </a:prstGeom>
          <a:noFill/>
          <a:extLst>
            <a:ext uri="{909E8E84-426E-40DD-AFC4-6F175D3DCCD1}">
              <a14:hiddenFill xmlns:a14="http://schemas.microsoft.com/office/drawing/2010/main">
                <a:solidFill>
                  <a:srgbClr val="FFFFFF"/>
                </a:solidFill>
              </a14:hiddenFill>
            </a:ext>
          </a:extLst>
        </p:spPr>
      </p:pic>
      <p:sp>
        <p:nvSpPr>
          <p:cNvPr id="951" name="円/楕円 177"/>
          <p:cNvSpPr/>
          <p:nvPr/>
        </p:nvSpPr>
        <p:spPr>
          <a:xfrm>
            <a:off x="68183" y="4585904"/>
            <a:ext cx="192831" cy="192831"/>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bg1"/>
                </a:solidFill>
                <a:latin typeface="HGSｺﾞｼｯｸE" panose="020B0900000000000000" pitchFamily="50" charset="-128"/>
                <a:ea typeface="HGSｺﾞｼｯｸE" panose="020B0900000000000000" pitchFamily="50" charset="-128"/>
              </a:rPr>
              <a:t>５</a:t>
            </a: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952" name="円/楕円 177"/>
          <p:cNvSpPr/>
          <p:nvPr/>
        </p:nvSpPr>
        <p:spPr>
          <a:xfrm>
            <a:off x="68183" y="4846254"/>
            <a:ext cx="192831" cy="192831"/>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bg1"/>
                </a:solidFill>
                <a:latin typeface="HGSｺﾞｼｯｸE" panose="020B0900000000000000" pitchFamily="50" charset="-128"/>
                <a:ea typeface="HGSｺﾞｼｯｸE" panose="020B0900000000000000" pitchFamily="50" charset="-128"/>
              </a:rPr>
              <a:t>６</a:t>
            </a: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953" name="円/楕円 177"/>
          <p:cNvSpPr/>
          <p:nvPr/>
        </p:nvSpPr>
        <p:spPr>
          <a:xfrm>
            <a:off x="68183" y="5132004"/>
            <a:ext cx="192831" cy="192831"/>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bg1"/>
                </a:solidFill>
                <a:latin typeface="HGSｺﾞｼｯｸE" panose="020B0900000000000000" pitchFamily="50" charset="-128"/>
                <a:ea typeface="HGSｺﾞｼｯｸE" panose="020B0900000000000000" pitchFamily="50" charset="-128"/>
              </a:rPr>
              <a:t>７</a:t>
            </a: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954" name="円/楕円 177"/>
          <p:cNvSpPr/>
          <p:nvPr/>
        </p:nvSpPr>
        <p:spPr>
          <a:xfrm>
            <a:off x="68183" y="6300404"/>
            <a:ext cx="192831" cy="192831"/>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bg1"/>
                </a:solidFill>
                <a:latin typeface="HGSｺﾞｼｯｸE" panose="020B0900000000000000" pitchFamily="50" charset="-128"/>
                <a:ea typeface="HGSｺﾞｼｯｸE" panose="020B0900000000000000" pitchFamily="50" charset="-128"/>
              </a:rPr>
              <a:t>８</a:t>
            </a: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grpSp>
        <p:nvGrpSpPr>
          <p:cNvPr id="955" name="グループ化 954"/>
          <p:cNvGrpSpPr/>
          <p:nvPr/>
        </p:nvGrpSpPr>
        <p:grpSpPr>
          <a:xfrm>
            <a:off x="2615164" y="546645"/>
            <a:ext cx="296876" cy="215444"/>
            <a:chOff x="-948951" y="2894501"/>
            <a:chExt cx="332584" cy="241357"/>
          </a:xfrm>
        </p:grpSpPr>
        <p:sp>
          <p:nvSpPr>
            <p:cNvPr id="956" name="円/楕円 903"/>
            <p:cNvSpPr/>
            <p:nvPr/>
          </p:nvSpPr>
          <p:spPr>
            <a:xfrm>
              <a:off x="-903063" y="2909517"/>
              <a:ext cx="216024" cy="216024"/>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957" name="テキスト ボックス 956"/>
            <p:cNvSpPr txBox="1"/>
            <p:nvPr/>
          </p:nvSpPr>
          <p:spPr>
            <a:xfrm>
              <a:off x="-948951" y="2894501"/>
              <a:ext cx="332584" cy="241357"/>
            </a:xfrm>
            <a:prstGeom prst="rect">
              <a:avLst/>
            </a:prstGeom>
            <a:noFill/>
          </p:spPr>
          <p:txBody>
            <a:bodyPr wrap="none" rtlCol="0">
              <a:spAutoFit/>
            </a:bodyPr>
            <a:lstStyle/>
            <a:p>
              <a:r>
                <a:rPr kumimoji="1" lang="en-US" altLang="ja-JP" sz="800" dirty="0" smtClean="0">
                  <a:solidFill>
                    <a:schemeClr val="bg1"/>
                  </a:solidFill>
                  <a:latin typeface="HGSｺﾞｼｯｸE" panose="020B0900000000000000" pitchFamily="50" charset="-128"/>
                  <a:ea typeface="HGSｺﾞｼｯｸE" panose="020B0900000000000000" pitchFamily="50" charset="-128"/>
                </a:rPr>
                <a:t>11</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sp>
        <p:nvSpPr>
          <p:cNvPr id="958" name="台形 957"/>
          <p:cNvSpPr/>
          <p:nvPr/>
        </p:nvSpPr>
        <p:spPr>
          <a:xfrm>
            <a:off x="71852" y="3434420"/>
            <a:ext cx="192831" cy="185094"/>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latin typeface="HGSｺﾞｼｯｸE" panose="020B0900000000000000" pitchFamily="50" charset="-128"/>
                <a:ea typeface="HGSｺﾞｼｯｸE" panose="020B0900000000000000" pitchFamily="50" charset="-128"/>
              </a:rPr>
              <a:t>４</a:t>
            </a:r>
            <a:endParaRPr kumimoji="1" lang="ja-JP" altLang="en-US" sz="800" dirty="0">
              <a:latin typeface="HGSｺﾞｼｯｸE" panose="020B0900000000000000" pitchFamily="50" charset="-128"/>
              <a:ea typeface="HGSｺﾞｼｯｸE" panose="020B0900000000000000" pitchFamily="50" charset="-128"/>
            </a:endParaRPr>
          </a:p>
        </p:txBody>
      </p:sp>
      <p:sp>
        <p:nvSpPr>
          <p:cNvPr id="959" name="台形 958"/>
          <p:cNvSpPr/>
          <p:nvPr/>
        </p:nvSpPr>
        <p:spPr>
          <a:xfrm>
            <a:off x="68456" y="6574083"/>
            <a:ext cx="192831" cy="185094"/>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latin typeface="HGSｺﾞｼｯｸE" panose="020B0900000000000000" pitchFamily="50" charset="-128"/>
                <a:ea typeface="HGSｺﾞｼｯｸE" panose="020B0900000000000000" pitchFamily="50" charset="-128"/>
              </a:rPr>
              <a:t>９</a:t>
            </a:r>
            <a:endParaRPr kumimoji="1" lang="ja-JP" altLang="en-US" sz="800" dirty="0">
              <a:latin typeface="HGSｺﾞｼｯｸE" panose="020B0900000000000000" pitchFamily="50" charset="-128"/>
              <a:ea typeface="HGSｺﾞｼｯｸE" panose="020B0900000000000000" pitchFamily="50" charset="-128"/>
            </a:endParaRPr>
          </a:p>
        </p:txBody>
      </p:sp>
      <p:grpSp>
        <p:nvGrpSpPr>
          <p:cNvPr id="960" name="グループ化 959"/>
          <p:cNvGrpSpPr/>
          <p:nvPr/>
        </p:nvGrpSpPr>
        <p:grpSpPr>
          <a:xfrm>
            <a:off x="2605399" y="287348"/>
            <a:ext cx="296876" cy="223539"/>
            <a:chOff x="2591077" y="4737"/>
            <a:chExt cx="296876" cy="223539"/>
          </a:xfrm>
        </p:grpSpPr>
        <p:sp>
          <p:nvSpPr>
            <p:cNvPr id="961" name="五角形 960"/>
            <p:cNvSpPr/>
            <p:nvPr/>
          </p:nvSpPr>
          <p:spPr>
            <a:xfrm>
              <a:off x="2643754" y="4737"/>
              <a:ext cx="206494" cy="196661"/>
            </a:xfrm>
            <a:prstGeom prst="pentagon">
              <a:avLst/>
            </a:prstGeom>
            <a:solidFill>
              <a:srgbClr val="7030A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HGSｺﾞｼｯｸE" panose="020B0900000000000000" pitchFamily="50" charset="-128"/>
                <a:ea typeface="HGSｺﾞｼｯｸE" panose="020B0900000000000000" pitchFamily="50" charset="-128"/>
              </a:endParaRPr>
            </a:p>
          </p:txBody>
        </p:sp>
        <p:sp>
          <p:nvSpPr>
            <p:cNvPr id="962" name="テキスト ボックス 961"/>
            <p:cNvSpPr txBox="1"/>
            <p:nvPr/>
          </p:nvSpPr>
          <p:spPr>
            <a:xfrm>
              <a:off x="2591077" y="12832"/>
              <a:ext cx="296876" cy="215444"/>
            </a:xfrm>
            <a:prstGeom prst="rect">
              <a:avLst/>
            </a:prstGeom>
            <a:noFill/>
          </p:spPr>
          <p:txBody>
            <a:bodyPr wrap="none" rtlCol="0">
              <a:spAutoFit/>
            </a:bodyPr>
            <a:lstStyle/>
            <a:p>
              <a:r>
                <a:rPr kumimoji="1" lang="en-US" altLang="ja-JP" sz="800" dirty="0" smtClean="0">
                  <a:solidFill>
                    <a:schemeClr val="bg1"/>
                  </a:solidFill>
                  <a:latin typeface="HGSｺﾞｼｯｸE" panose="020B0900000000000000" pitchFamily="50" charset="-128"/>
                  <a:ea typeface="HGSｺﾞｼｯｸE" panose="020B0900000000000000" pitchFamily="50" charset="-128"/>
                </a:rPr>
                <a:t>10</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963" name="グループ化 962"/>
          <p:cNvGrpSpPr/>
          <p:nvPr/>
        </p:nvGrpSpPr>
        <p:grpSpPr>
          <a:xfrm>
            <a:off x="2605399" y="1970098"/>
            <a:ext cx="296876" cy="223539"/>
            <a:chOff x="2591077" y="4737"/>
            <a:chExt cx="296876" cy="223539"/>
          </a:xfrm>
        </p:grpSpPr>
        <p:sp>
          <p:nvSpPr>
            <p:cNvPr id="964" name="五角形 963"/>
            <p:cNvSpPr/>
            <p:nvPr/>
          </p:nvSpPr>
          <p:spPr>
            <a:xfrm>
              <a:off x="2643754" y="4737"/>
              <a:ext cx="206494" cy="196661"/>
            </a:xfrm>
            <a:prstGeom prst="pentagon">
              <a:avLst/>
            </a:prstGeom>
            <a:solidFill>
              <a:srgbClr val="7030A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HGSｺﾞｼｯｸE" panose="020B0900000000000000" pitchFamily="50" charset="-128"/>
                <a:ea typeface="HGSｺﾞｼｯｸE" panose="020B0900000000000000" pitchFamily="50" charset="-128"/>
              </a:endParaRPr>
            </a:p>
          </p:txBody>
        </p:sp>
        <p:sp>
          <p:nvSpPr>
            <p:cNvPr id="965" name="テキスト ボックス 964"/>
            <p:cNvSpPr txBox="1"/>
            <p:nvPr/>
          </p:nvSpPr>
          <p:spPr>
            <a:xfrm>
              <a:off x="2591077" y="12832"/>
              <a:ext cx="296876" cy="215444"/>
            </a:xfrm>
            <a:prstGeom prst="rect">
              <a:avLst/>
            </a:prstGeom>
            <a:noFill/>
          </p:spPr>
          <p:txBody>
            <a:bodyPr wrap="none" rtlCol="0">
              <a:spAutoFit/>
            </a:bodyPr>
            <a:lstStyle/>
            <a:p>
              <a:r>
                <a:rPr kumimoji="1" lang="en-US" altLang="ja-JP" sz="800" dirty="0" smtClean="0">
                  <a:solidFill>
                    <a:schemeClr val="bg1"/>
                  </a:solidFill>
                  <a:latin typeface="HGSｺﾞｼｯｸE" panose="020B0900000000000000" pitchFamily="50" charset="-128"/>
                  <a:ea typeface="HGSｺﾞｼｯｸE" panose="020B0900000000000000" pitchFamily="50" charset="-128"/>
                </a:rPr>
                <a:t>13</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966" name="グループ化 965"/>
          <p:cNvGrpSpPr/>
          <p:nvPr/>
        </p:nvGrpSpPr>
        <p:grpSpPr>
          <a:xfrm>
            <a:off x="2583434" y="3967974"/>
            <a:ext cx="296876" cy="223539"/>
            <a:chOff x="2591077" y="4737"/>
            <a:chExt cx="296876" cy="223539"/>
          </a:xfrm>
        </p:grpSpPr>
        <p:sp>
          <p:nvSpPr>
            <p:cNvPr id="967" name="五角形 966"/>
            <p:cNvSpPr/>
            <p:nvPr/>
          </p:nvSpPr>
          <p:spPr>
            <a:xfrm>
              <a:off x="2643754" y="4737"/>
              <a:ext cx="206494" cy="196661"/>
            </a:xfrm>
            <a:prstGeom prst="pentagon">
              <a:avLst/>
            </a:prstGeom>
            <a:solidFill>
              <a:srgbClr val="7030A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HGSｺﾞｼｯｸE" panose="020B0900000000000000" pitchFamily="50" charset="-128"/>
                <a:ea typeface="HGSｺﾞｼｯｸE" panose="020B0900000000000000" pitchFamily="50" charset="-128"/>
              </a:endParaRPr>
            </a:p>
          </p:txBody>
        </p:sp>
        <p:sp>
          <p:nvSpPr>
            <p:cNvPr id="968" name="テキスト ボックス 967"/>
            <p:cNvSpPr txBox="1"/>
            <p:nvPr/>
          </p:nvSpPr>
          <p:spPr>
            <a:xfrm>
              <a:off x="2591077" y="12832"/>
              <a:ext cx="296876" cy="215444"/>
            </a:xfrm>
            <a:prstGeom prst="rect">
              <a:avLst/>
            </a:prstGeom>
            <a:noFill/>
          </p:spPr>
          <p:txBody>
            <a:bodyPr wrap="none" rtlCol="0">
              <a:spAutoFit/>
            </a:bodyPr>
            <a:lstStyle/>
            <a:p>
              <a:r>
                <a:rPr kumimoji="1" lang="en-US" altLang="ja-JP" sz="800" dirty="0" smtClean="0">
                  <a:solidFill>
                    <a:schemeClr val="bg1"/>
                  </a:solidFill>
                  <a:latin typeface="HGSｺﾞｼｯｸE" panose="020B0900000000000000" pitchFamily="50" charset="-128"/>
                  <a:ea typeface="HGSｺﾞｼｯｸE" panose="020B0900000000000000" pitchFamily="50" charset="-128"/>
                </a:rPr>
                <a:t>17</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969" name="グループ化 968"/>
          <p:cNvGrpSpPr/>
          <p:nvPr/>
        </p:nvGrpSpPr>
        <p:grpSpPr>
          <a:xfrm>
            <a:off x="2589854" y="4241358"/>
            <a:ext cx="296876" cy="218174"/>
            <a:chOff x="-954406" y="4259920"/>
            <a:chExt cx="296876" cy="218174"/>
          </a:xfrm>
        </p:grpSpPr>
        <p:sp>
          <p:nvSpPr>
            <p:cNvPr id="970" name="台形 969"/>
            <p:cNvSpPr/>
            <p:nvPr/>
          </p:nvSpPr>
          <p:spPr>
            <a:xfrm>
              <a:off x="-905977" y="4259920"/>
              <a:ext cx="192831" cy="185094"/>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HGSｺﾞｼｯｸE" panose="020B0900000000000000" pitchFamily="50" charset="-128"/>
                <a:ea typeface="HGSｺﾞｼｯｸE" panose="020B0900000000000000" pitchFamily="50" charset="-128"/>
              </a:endParaRPr>
            </a:p>
          </p:txBody>
        </p:sp>
        <p:sp>
          <p:nvSpPr>
            <p:cNvPr id="971" name="テキスト ボックス 970"/>
            <p:cNvSpPr txBox="1"/>
            <p:nvPr/>
          </p:nvSpPr>
          <p:spPr>
            <a:xfrm>
              <a:off x="-954406" y="4262650"/>
              <a:ext cx="296876" cy="215444"/>
            </a:xfrm>
            <a:prstGeom prst="rect">
              <a:avLst/>
            </a:prstGeom>
            <a:noFill/>
          </p:spPr>
          <p:txBody>
            <a:bodyPr wrap="none" rtlCol="0">
              <a:spAutoFit/>
            </a:bodyPr>
            <a:lstStyle/>
            <a:p>
              <a:r>
                <a:rPr kumimoji="1" lang="en-US" altLang="ja-JP" sz="800" dirty="0" smtClean="0">
                  <a:solidFill>
                    <a:schemeClr val="bg1"/>
                  </a:solidFill>
                  <a:latin typeface="HGSｺﾞｼｯｸE" panose="020B0900000000000000" pitchFamily="50" charset="-128"/>
                  <a:ea typeface="HGSｺﾞｼｯｸE" panose="020B0900000000000000" pitchFamily="50" charset="-128"/>
                </a:rPr>
                <a:t>18</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sp>
        <p:nvSpPr>
          <p:cNvPr id="973" name="正方形/長方形 972"/>
          <p:cNvSpPr/>
          <p:nvPr/>
        </p:nvSpPr>
        <p:spPr>
          <a:xfrm>
            <a:off x="7775486" y="297458"/>
            <a:ext cx="2448272" cy="2171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974" name="テキスト ボックス 973"/>
          <p:cNvSpPr txBox="1"/>
          <p:nvPr/>
        </p:nvSpPr>
        <p:spPr>
          <a:xfrm>
            <a:off x="7935427" y="286148"/>
            <a:ext cx="1747207" cy="246221"/>
          </a:xfrm>
          <a:prstGeom prst="rect">
            <a:avLst/>
          </a:prstGeom>
          <a:noFill/>
        </p:spPr>
        <p:txBody>
          <a:bodyPr wrap="square" rtlCol="0">
            <a:spAutoFit/>
          </a:bodyPr>
          <a:lstStyle/>
          <a:p>
            <a:r>
              <a:rPr lang="ja-JP" altLang="en-US" sz="1000" b="1" dirty="0">
                <a:solidFill>
                  <a:schemeClr val="bg1"/>
                </a:solidFill>
                <a:latin typeface="HGP教科書体" panose="02020600000000000000" pitchFamily="18" charset="-128"/>
                <a:ea typeface="HGP教科書体" panose="02020600000000000000" pitchFamily="18" charset="-128"/>
              </a:rPr>
              <a:t>点</a:t>
            </a:r>
            <a:r>
              <a:rPr lang="ja-JP" altLang="en-US" sz="1000" b="1" dirty="0" smtClean="0">
                <a:solidFill>
                  <a:schemeClr val="bg1"/>
                </a:solidFill>
                <a:latin typeface="HGP教科書体" panose="02020600000000000000" pitchFamily="18" charset="-128"/>
                <a:ea typeface="HGP教科書体" panose="02020600000000000000" pitchFamily="18" charset="-128"/>
              </a:rPr>
              <a:t>野緊急船着場</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grpSp>
        <p:nvGrpSpPr>
          <p:cNvPr id="975" name="グループ化 974"/>
          <p:cNvGrpSpPr/>
          <p:nvPr/>
        </p:nvGrpSpPr>
        <p:grpSpPr>
          <a:xfrm>
            <a:off x="7766249" y="294651"/>
            <a:ext cx="296876" cy="215444"/>
            <a:chOff x="-956271" y="2894950"/>
            <a:chExt cx="332584" cy="241357"/>
          </a:xfrm>
        </p:grpSpPr>
        <p:sp>
          <p:nvSpPr>
            <p:cNvPr id="976" name="円/楕円 787"/>
            <p:cNvSpPr/>
            <p:nvPr/>
          </p:nvSpPr>
          <p:spPr>
            <a:xfrm>
              <a:off x="-903063" y="2909517"/>
              <a:ext cx="216024" cy="216024"/>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977" name="テキスト ボックス 976"/>
            <p:cNvSpPr txBox="1"/>
            <p:nvPr/>
          </p:nvSpPr>
          <p:spPr>
            <a:xfrm>
              <a:off x="-956271" y="2894950"/>
              <a:ext cx="332584" cy="241357"/>
            </a:xfrm>
            <a:prstGeom prst="rect">
              <a:avLst/>
            </a:prstGeom>
            <a:noFill/>
          </p:spPr>
          <p:txBody>
            <a:bodyPr wrap="none" rtlCol="0">
              <a:spAutoFit/>
            </a:bodyPr>
            <a:lstStyle/>
            <a:p>
              <a:r>
                <a:rPr lang="en-US" altLang="ja-JP" sz="800" dirty="0" smtClean="0">
                  <a:solidFill>
                    <a:schemeClr val="bg1"/>
                  </a:solidFill>
                  <a:latin typeface="HGSｺﾞｼｯｸE" panose="020B0900000000000000" pitchFamily="50" charset="-128"/>
                  <a:ea typeface="HGSｺﾞｼｯｸE" panose="020B0900000000000000" pitchFamily="50" charset="-128"/>
                </a:rPr>
                <a:t>24</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sp>
        <p:nvSpPr>
          <p:cNvPr id="978" name="正方形/長方形 977"/>
          <p:cNvSpPr/>
          <p:nvPr/>
        </p:nvSpPr>
        <p:spPr>
          <a:xfrm>
            <a:off x="7775486" y="543679"/>
            <a:ext cx="2448272" cy="2171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979" name="テキスト ボックス 978"/>
          <p:cNvSpPr txBox="1"/>
          <p:nvPr/>
        </p:nvSpPr>
        <p:spPr>
          <a:xfrm>
            <a:off x="7935427" y="532369"/>
            <a:ext cx="1747207"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淀川新橋</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grpSp>
        <p:nvGrpSpPr>
          <p:cNvPr id="980" name="グループ化 979"/>
          <p:cNvGrpSpPr/>
          <p:nvPr/>
        </p:nvGrpSpPr>
        <p:grpSpPr>
          <a:xfrm>
            <a:off x="7762808" y="542908"/>
            <a:ext cx="296876" cy="215444"/>
            <a:chOff x="-960126" y="2896703"/>
            <a:chExt cx="332584" cy="241357"/>
          </a:xfrm>
        </p:grpSpPr>
        <p:sp>
          <p:nvSpPr>
            <p:cNvPr id="981" name="円/楕円 792"/>
            <p:cNvSpPr/>
            <p:nvPr/>
          </p:nvSpPr>
          <p:spPr>
            <a:xfrm>
              <a:off x="-903063" y="2909517"/>
              <a:ext cx="216024" cy="216024"/>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982" name="テキスト ボックス 981"/>
            <p:cNvSpPr txBox="1"/>
            <p:nvPr/>
          </p:nvSpPr>
          <p:spPr>
            <a:xfrm>
              <a:off x="-960126" y="2896703"/>
              <a:ext cx="332584" cy="241357"/>
            </a:xfrm>
            <a:prstGeom prst="rect">
              <a:avLst/>
            </a:prstGeom>
            <a:noFill/>
          </p:spPr>
          <p:txBody>
            <a:bodyPr wrap="none" rtlCol="0">
              <a:spAutoFit/>
            </a:bodyPr>
            <a:lstStyle/>
            <a:p>
              <a:r>
                <a:rPr lang="en-US" altLang="ja-JP" sz="800" dirty="0" smtClean="0">
                  <a:solidFill>
                    <a:schemeClr val="bg1"/>
                  </a:solidFill>
                  <a:latin typeface="HGSｺﾞｼｯｸE" panose="020B0900000000000000" pitchFamily="50" charset="-128"/>
                  <a:ea typeface="HGSｺﾞｼｯｸE" panose="020B0900000000000000" pitchFamily="50" charset="-128"/>
                </a:rPr>
                <a:t>25</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sp>
        <p:nvSpPr>
          <p:cNvPr id="983" name="テキスト ボックス 982"/>
          <p:cNvSpPr txBox="1"/>
          <p:nvPr/>
        </p:nvSpPr>
        <p:spPr>
          <a:xfrm>
            <a:off x="9109094" y="265704"/>
            <a:ext cx="1185445" cy="292388"/>
          </a:xfrm>
          <a:prstGeom prst="rect">
            <a:avLst/>
          </a:prstGeom>
          <a:noFill/>
        </p:spPr>
        <p:txBody>
          <a:bodyPr wrap="square" rtlCol="0">
            <a:spAutoFit/>
          </a:bodyPr>
          <a:lstStyle/>
          <a:p>
            <a:r>
              <a:rPr lang="ja-JP" altLang="en-US" sz="650" b="1" dirty="0" smtClean="0">
                <a:solidFill>
                  <a:schemeClr val="bg1"/>
                </a:solidFill>
                <a:latin typeface="HGP教科書体" panose="02020600000000000000" pitchFamily="18" charset="-128"/>
                <a:ea typeface="HGP教科書体" panose="02020600000000000000" pitchFamily="18" charset="-128"/>
              </a:rPr>
              <a:t>距離標左岸</a:t>
            </a:r>
            <a:r>
              <a:rPr lang="en-US" altLang="ja-JP" sz="650" b="1" dirty="0" smtClean="0">
                <a:solidFill>
                  <a:schemeClr val="bg1"/>
                </a:solidFill>
                <a:latin typeface="HGP教科書体" panose="02020600000000000000" pitchFamily="18" charset="-128"/>
                <a:ea typeface="HGP教科書体" panose="02020600000000000000" pitchFamily="18" charset="-128"/>
              </a:rPr>
              <a:t>21.3㎞</a:t>
            </a:r>
            <a:r>
              <a:rPr lang="ja-JP" altLang="en-US" sz="650" b="1" dirty="0" smtClean="0">
                <a:solidFill>
                  <a:schemeClr val="bg1"/>
                </a:solidFill>
                <a:latin typeface="HGP教科書体" panose="02020600000000000000" pitchFamily="18" charset="-128"/>
                <a:ea typeface="HGP教科書体" panose="02020600000000000000" pitchFamily="18" charset="-128"/>
              </a:rPr>
              <a:t>付近</a:t>
            </a:r>
            <a:endParaRPr lang="en-US" altLang="ja-JP" sz="650" b="1" dirty="0" smtClean="0">
              <a:solidFill>
                <a:schemeClr val="bg1"/>
              </a:solidFill>
              <a:latin typeface="HGP教科書体" panose="02020600000000000000" pitchFamily="18" charset="-128"/>
              <a:ea typeface="HGP教科書体" panose="02020600000000000000" pitchFamily="18" charset="-128"/>
            </a:endParaRPr>
          </a:p>
          <a:p>
            <a:r>
              <a:rPr lang="ja-JP" altLang="en-US" sz="650" b="1" dirty="0" smtClean="0">
                <a:solidFill>
                  <a:schemeClr val="bg1"/>
                </a:solidFill>
                <a:latin typeface="HGP教科書体" panose="02020600000000000000" pitchFamily="18" charset="-128"/>
                <a:ea typeface="HGP教科書体" panose="02020600000000000000" pitchFamily="18" charset="-128"/>
              </a:rPr>
              <a:t>バース長</a:t>
            </a:r>
            <a:r>
              <a:rPr lang="en-US" altLang="ja-JP" sz="650" b="1" dirty="0">
                <a:solidFill>
                  <a:schemeClr val="bg1"/>
                </a:solidFill>
                <a:latin typeface="HGP教科書体" panose="02020600000000000000" pitchFamily="18" charset="-128"/>
                <a:ea typeface="HGP教科書体" panose="02020600000000000000" pitchFamily="18" charset="-128"/>
              </a:rPr>
              <a:t>7</a:t>
            </a:r>
            <a:r>
              <a:rPr lang="en-US" altLang="ja-JP" sz="650" b="1" dirty="0" smtClean="0">
                <a:solidFill>
                  <a:schemeClr val="bg1"/>
                </a:solidFill>
                <a:latin typeface="HGP教科書体" panose="02020600000000000000" pitchFamily="18" charset="-128"/>
                <a:ea typeface="HGP教科書体" panose="02020600000000000000" pitchFamily="18" charset="-128"/>
              </a:rPr>
              <a:t>0m</a:t>
            </a:r>
            <a:r>
              <a:rPr lang="en-US" altLang="ja-JP" sz="650" b="1" dirty="0">
                <a:solidFill>
                  <a:schemeClr val="bg1"/>
                </a:solidFill>
                <a:latin typeface="HGP教科書体" panose="02020600000000000000" pitchFamily="18" charset="-128"/>
                <a:ea typeface="HGP教科書体" panose="02020600000000000000" pitchFamily="18" charset="-128"/>
              </a:rPr>
              <a:t>/</a:t>
            </a:r>
            <a:r>
              <a:rPr lang="ja-JP" altLang="en-US" sz="650" b="1" dirty="0" smtClean="0">
                <a:solidFill>
                  <a:schemeClr val="bg1"/>
                </a:solidFill>
                <a:latin typeface="HGP教科書体" panose="02020600000000000000" pitchFamily="18" charset="-128"/>
                <a:ea typeface="HGP教科書体" panose="02020600000000000000" pitchFamily="18" charset="-128"/>
              </a:rPr>
              <a:t>エプロン長</a:t>
            </a:r>
            <a:r>
              <a:rPr lang="en-US" altLang="ja-JP" sz="650" b="1" dirty="0" smtClean="0">
                <a:solidFill>
                  <a:schemeClr val="bg1"/>
                </a:solidFill>
                <a:latin typeface="HGP教科書体" panose="02020600000000000000" pitchFamily="18" charset="-128"/>
                <a:ea typeface="HGP教科書体" panose="02020600000000000000" pitchFamily="18" charset="-128"/>
              </a:rPr>
              <a:t>10m</a:t>
            </a:r>
            <a:endParaRPr lang="ja-JP" altLang="en-US" sz="650" b="1" dirty="0">
              <a:solidFill>
                <a:schemeClr val="bg1"/>
              </a:solidFill>
              <a:latin typeface="HGP教科書体" panose="02020600000000000000" pitchFamily="18" charset="-128"/>
              <a:ea typeface="HGP教科書体" panose="02020600000000000000" pitchFamily="18" charset="-128"/>
            </a:endParaRPr>
          </a:p>
        </p:txBody>
      </p:sp>
      <p:sp>
        <p:nvSpPr>
          <p:cNvPr id="984" name="テキスト ボックス 983"/>
          <p:cNvSpPr txBox="1"/>
          <p:nvPr/>
        </p:nvSpPr>
        <p:spPr>
          <a:xfrm>
            <a:off x="9637190" y="528471"/>
            <a:ext cx="684554" cy="192360"/>
          </a:xfrm>
          <a:prstGeom prst="rect">
            <a:avLst/>
          </a:prstGeom>
          <a:noFill/>
        </p:spPr>
        <p:txBody>
          <a:bodyPr wrap="square" rtlCol="0">
            <a:spAutoFit/>
          </a:bodyPr>
          <a:lstStyle/>
          <a:p>
            <a:r>
              <a:rPr lang="en-US" altLang="ja-JP" sz="650" b="1" dirty="0" smtClean="0">
                <a:solidFill>
                  <a:schemeClr val="bg1"/>
                </a:solidFill>
                <a:latin typeface="HGP教科書体" panose="02020600000000000000" pitchFamily="18" charset="-128"/>
                <a:ea typeface="HGP教科書体" panose="02020600000000000000" pitchFamily="18" charset="-128"/>
              </a:rPr>
              <a:t>1973</a:t>
            </a:r>
            <a:r>
              <a:rPr lang="ja-JP" altLang="en-US" sz="650" b="1" dirty="0" smtClean="0">
                <a:solidFill>
                  <a:schemeClr val="bg1"/>
                </a:solidFill>
                <a:latin typeface="HGP教科書体" panose="02020600000000000000" pitchFamily="18" charset="-128"/>
                <a:ea typeface="HGP教科書体" panose="02020600000000000000" pitchFamily="18" charset="-128"/>
              </a:rPr>
              <a:t>年完成</a:t>
            </a:r>
            <a:endParaRPr lang="en-US" altLang="ja-JP" sz="650" b="1" dirty="0" smtClean="0">
              <a:solidFill>
                <a:schemeClr val="bg1"/>
              </a:solidFill>
              <a:latin typeface="HGP教科書体" panose="02020600000000000000" pitchFamily="18" charset="-128"/>
              <a:ea typeface="HGP教科書体" panose="02020600000000000000" pitchFamily="18" charset="-128"/>
            </a:endParaRPr>
          </a:p>
        </p:txBody>
      </p:sp>
      <p:sp>
        <p:nvSpPr>
          <p:cNvPr id="986" name="正方形/長方形 985"/>
          <p:cNvSpPr/>
          <p:nvPr/>
        </p:nvSpPr>
        <p:spPr>
          <a:xfrm>
            <a:off x="7768952" y="3097291"/>
            <a:ext cx="2448272" cy="318986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987" name="テキスト ボックス 986"/>
          <p:cNvSpPr txBox="1"/>
          <p:nvPr/>
        </p:nvSpPr>
        <p:spPr>
          <a:xfrm>
            <a:off x="7946775" y="4955868"/>
            <a:ext cx="1258925" cy="246221"/>
          </a:xfrm>
          <a:prstGeom prst="rect">
            <a:avLst/>
          </a:prstGeom>
          <a:noFill/>
        </p:spPr>
        <p:txBody>
          <a:bodyPr wrap="square" rtlCol="0">
            <a:spAutoFit/>
          </a:bodyPr>
          <a:lstStyle/>
          <a:p>
            <a:r>
              <a:rPr lang="ja-JP" altLang="en-US" sz="1000" b="1" dirty="0">
                <a:solidFill>
                  <a:schemeClr val="bg1"/>
                </a:solidFill>
                <a:latin typeface="HGP教科書体" panose="02020600000000000000" pitchFamily="18" charset="-128"/>
                <a:ea typeface="HGP教科書体" panose="02020600000000000000" pitchFamily="18" charset="-128"/>
              </a:rPr>
              <a:t>くらわんか発祥地碑</a:t>
            </a:r>
          </a:p>
        </p:txBody>
      </p:sp>
      <p:pic>
        <p:nvPicPr>
          <p:cNvPr id="988" name="図 4"/>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843322" y="5182276"/>
            <a:ext cx="1059764" cy="794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9" name="正方形/長方形 988"/>
          <p:cNvSpPr/>
          <p:nvPr/>
        </p:nvSpPr>
        <p:spPr>
          <a:xfrm>
            <a:off x="7768952" y="6375342"/>
            <a:ext cx="2448272" cy="127340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990" name="テキスト ボックス 989"/>
          <p:cNvSpPr txBox="1"/>
          <p:nvPr/>
        </p:nvSpPr>
        <p:spPr>
          <a:xfrm>
            <a:off x="7946776" y="6364032"/>
            <a:ext cx="1954728"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芥川合流部</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cxnSp>
        <p:nvCxnSpPr>
          <p:cNvPr id="991" name="直線コネクタ 990"/>
          <p:cNvCxnSpPr/>
          <p:nvPr/>
        </p:nvCxnSpPr>
        <p:spPr>
          <a:xfrm>
            <a:off x="7788119" y="6598851"/>
            <a:ext cx="23947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92" name="テキスト ボックス 991"/>
          <p:cNvSpPr txBox="1"/>
          <p:nvPr/>
        </p:nvSpPr>
        <p:spPr>
          <a:xfrm>
            <a:off x="8872681" y="6664258"/>
            <a:ext cx="1344543" cy="707886"/>
          </a:xfrm>
          <a:prstGeom prst="rect">
            <a:avLst/>
          </a:prstGeom>
          <a:noFill/>
        </p:spPr>
        <p:txBody>
          <a:bodyPr wrap="square" rtlCol="0">
            <a:spAutoFit/>
          </a:bodyPr>
          <a:lstStyle/>
          <a:p>
            <a:r>
              <a:rPr lang="ja-JP" altLang="en-US" sz="800" b="1" dirty="0">
                <a:solidFill>
                  <a:schemeClr val="bg1"/>
                </a:solidFill>
                <a:latin typeface="HGP教科書体" panose="02020600000000000000" pitchFamily="18" charset="-128"/>
                <a:ea typeface="HGP教科書体" panose="02020600000000000000" pitchFamily="18" charset="-128"/>
              </a:rPr>
              <a:t>船上</a:t>
            </a:r>
            <a:r>
              <a:rPr lang="ja-JP" altLang="en-US" sz="800" b="1" dirty="0" smtClean="0">
                <a:solidFill>
                  <a:schemeClr val="bg1"/>
                </a:solidFill>
                <a:latin typeface="HGP教科書体" panose="02020600000000000000" pitchFamily="18" charset="-128"/>
                <a:ea typeface="HGP教科書体" panose="02020600000000000000" pitchFamily="18" charset="-128"/>
              </a:rPr>
              <a:t>から見た合流部の景観</a:t>
            </a:r>
            <a:r>
              <a:rPr lang="ja-JP" altLang="en-US" sz="800" b="1" dirty="0">
                <a:solidFill>
                  <a:schemeClr val="bg1"/>
                </a:solidFill>
                <a:latin typeface="HGP教科書体" panose="02020600000000000000" pitchFamily="18" charset="-128"/>
                <a:ea typeface="HGP教科書体" panose="02020600000000000000" pitchFamily="18" charset="-128"/>
              </a:rPr>
              <a:t>。青空、山並み、みどり、水面のコントラストが</a:t>
            </a:r>
            <a:r>
              <a:rPr lang="ja-JP" altLang="en-US" sz="800" b="1" dirty="0" smtClean="0">
                <a:solidFill>
                  <a:schemeClr val="bg1"/>
                </a:solidFill>
                <a:latin typeface="HGP教科書体" panose="02020600000000000000" pitchFamily="18" charset="-128"/>
                <a:ea typeface="HGP教科書体" panose="02020600000000000000" pitchFamily="18" charset="-128"/>
              </a:rPr>
              <a:t>美しく、芥川の奥行きを感じる自然景観です。</a:t>
            </a:r>
            <a:endParaRPr lang="ja-JP" altLang="en-US" sz="800" b="1" dirty="0">
              <a:solidFill>
                <a:schemeClr val="bg1"/>
              </a:solidFill>
              <a:latin typeface="HGP教科書体" panose="02020600000000000000" pitchFamily="18" charset="-128"/>
              <a:ea typeface="HGP教科書体" panose="02020600000000000000" pitchFamily="18" charset="-128"/>
            </a:endParaRPr>
          </a:p>
        </p:txBody>
      </p:sp>
      <p:pic>
        <p:nvPicPr>
          <p:cNvPr id="993" name="Picture 2" descr="\\G0000sv0ns501\d11450$\doc\■事業企画G\05）舟運・街道を活かしたまちづくり\01）淀川・京街道の取組把握・連携\100 景観（淀川沿川の景観形成事業）\2 事業\05_現地調査\８月12日_水上現地調査\写真（三田）\image3.jpeg"/>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b="6493"/>
          <a:stretch/>
        </p:blipFill>
        <p:spPr bwMode="auto">
          <a:xfrm>
            <a:off x="7829621" y="6746617"/>
            <a:ext cx="1083923" cy="760160"/>
          </a:xfrm>
          <a:prstGeom prst="rect">
            <a:avLst/>
          </a:prstGeom>
          <a:noFill/>
          <a:extLst>
            <a:ext uri="{909E8E84-426E-40DD-AFC4-6F175D3DCCD1}">
              <a14:hiddenFill xmlns:a14="http://schemas.microsoft.com/office/drawing/2010/main">
                <a:solidFill>
                  <a:srgbClr val="FFFFFF"/>
                </a:solidFill>
              </a14:hiddenFill>
            </a:ext>
          </a:extLst>
        </p:spPr>
      </p:pic>
      <p:sp>
        <p:nvSpPr>
          <p:cNvPr id="994" name="テキスト ボックス 993"/>
          <p:cNvSpPr txBox="1"/>
          <p:nvPr/>
        </p:nvSpPr>
        <p:spPr>
          <a:xfrm>
            <a:off x="7758440" y="3062931"/>
            <a:ext cx="1954728"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■淀川舟運</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cxnSp>
        <p:nvCxnSpPr>
          <p:cNvPr id="995" name="直線コネクタ 994"/>
          <p:cNvCxnSpPr/>
          <p:nvPr/>
        </p:nvCxnSpPr>
        <p:spPr>
          <a:xfrm>
            <a:off x="7806789" y="3285948"/>
            <a:ext cx="24104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96" name="テキスト ボックス 995"/>
          <p:cNvSpPr txBox="1"/>
          <p:nvPr/>
        </p:nvSpPr>
        <p:spPr>
          <a:xfrm>
            <a:off x="7785631" y="3292760"/>
            <a:ext cx="2456668" cy="707886"/>
          </a:xfrm>
          <a:prstGeom prst="rect">
            <a:avLst/>
          </a:prstGeom>
          <a:noFill/>
        </p:spPr>
        <p:txBody>
          <a:bodyPr wrap="square" rtlCol="0">
            <a:spAutoFit/>
          </a:bodyPr>
          <a:lstStyle/>
          <a:p>
            <a:r>
              <a:rPr lang="ja-JP" altLang="en-US" sz="800" b="1" dirty="0" smtClean="0">
                <a:solidFill>
                  <a:schemeClr val="bg1"/>
                </a:solidFill>
                <a:latin typeface="HGP教科書体" panose="02020600000000000000" pitchFamily="18" charset="-128"/>
                <a:ea typeface="HGP教科書体" panose="02020600000000000000" pitchFamily="18" charset="-128"/>
              </a:rPr>
              <a:t>自動車や鉄道がない時代、舟運は物資輸送の最も重要な手段で、淀川を人や物が行き交いました。</a:t>
            </a:r>
            <a:endParaRPr lang="en-US" altLang="ja-JP" sz="800" b="1" dirty="0" smtClean="0">
              <a:solidFill>
                <a:schemeClr val="bg1"/>
              </a:solidFill>
              <a:latin typeface="HGP教科書体" panose="02020600000000000000" pitchFamily="18" charset="-128"/>
              <a:ea typeface="HGP教科書体" panose="02020600000000000000" pitchFamily="18" charset="-128"/>
            </a:endParaRPr>
          </a:p>
          <a:p>
            <a:r>
              <a:rPr lang="ja-JP" altLang="en-US" sz="800" b="1" dirty="0" smtClean="0">
                <a:solidFill>
                  <a:schemeClr val="bg1"/>
                </a:solidFill>
                <a:latin typeface="HGP教科書体" panose="02020600000000000000" pitchFamily="18" charset="-128"/>
                <a:ea typeface="HGP教科書体" panose="02020600000000000000" pitchFamily="18" charset="-128"/>
              </a:rPr>
              <a:t>江戸時代には、大阪の八軒家と京都の伏見が三十石船によって、結ばれていました。この</a:t>
            </a:r>
            <a:r>
              <a:rPr lang="ja-JP" altLang="en-US" sz="800" b="1" dirty="0">
                <a:solidFill>
                  <a:schemeClr val="bg1"/>
                </a:solidFill>
                <a:latin typeface="HGP教科書体" panose="02020600000000000000" pitchFamily="18" charset="-128"/>
                <a:ea typeface="HGP教科書体" panose="02020600000000000000" pitchFamily="18" charset="-128"/>
              </a:rPr>
              <a:t>淀川の船旅</a:t>
            </a:r>
            <a:r>
              <a:rPr lang="ja-JP" altLang="en-US" sz="800" b="1" dirty="0" smtClean="0">
                <a:solidFill>
                  <a:schemeClr val="bg1"/>
                </a:solidFill>
                <a:latin typeface="HGP教科書体" panose="02020600000000000000" pitchFamily="18" charset="-128"/>
                <a:ea typeface="HGP教科書体" panose="02020600000000000000" pitchFamily="18" charset="-128"/>
              </a:rPr>
              <a:t>の風景が</a:t>
            </a:r>
            <a:r>
              <a:rPr lang="ja-JP" altLang="en-US" sz="800" b="1" dirty="0">
                <a:solidFill>
                  <a:schemeClr val="bg1"/>
                </a:solidFill>
                <a:latin typeface="HGP教科書体" panose="02020600000000000000" pitchFamily="18" charset="-128"/>
                <a:ea typeface="HGP教科書体" panose="02020600000000000000" pitchFamily="18" charset="-128"/>
              </a:rPr>
              <a:t>「都名所図会　淀」に描かれています</a:t>
            </a:r>
            <a:r>
              <a:rPr lang="ja-JP" altLang="en-US" sz="800" b="1" dirty="0" smtClean="0">
                <a:solidFill>
                  <a:schemeClr val="bg1"/>
                </a:solidFill>
                <a:latin typeface="HGP教科書体" panose="02020600000000000000" pitchFamily="18" charset="-128"/>
                <a:ea typeface="HGP教科書体" panose="02020600000000000000" pitchFamily="18" charset="-128"/>
              </a:rPr>
              <a:t>。</a:t>
            </a:r>
            <a:r>
              <a:rPr lang="ja-JP" altLang="en-US" sz="800" b="1" dirty="0">
                <a:solidFill>
                  <a:schemeClr val="bg1"/>
                </a:solidFill>
                <a:latin typeface="HGP教科書体" panose="02020600000000000000" pitchFamily="18" charset="-128"/>
                <a:ea typeface="HGP教科書体" panose="02020600000000000000" pitchFamily="18" charset="-128"/>
              </a:rPr>
              <a:t>また、船が</a:t>
            </a:r>
            <a:r>
              <a:rPr lang="ja-JP" altLang="en-US" sz="800" b="1" dirty="0" smtClean="0">
                <a:solidFill>
                  <a:schemeClr val="bg1"/>
                </a:solidFill>
                <a:latin typeface="HGP教科書体" panose="02020600000000000000" pitchFamily="18" charset="-128"/>
                <a:ea typeface="HGP教科書体" panose="02020600000000000000" pitchFamily="18" charset="-128"/>
              </a:rPr>
              <a:t>航行</a:t>
            </a:r>
            <a:endParaRPr lang="en-US" altLang="ja-JP" sz="800" b="1" dirty="0" smtClean="0">
              <a:solidFill>
                <a:schemeClr val="bg1"/>
              </a:solidFill>
              <a:latin typeface="HGP教科書体" panose="02020600000000000000" pitchFamily="18" charset="-128"/>
              <a:ea typeface="HGP教科書体" panose="02020600000000000000" pitchFamily="18" charset="-128"/>
            </a:endParaRPr>
          </a:p>
        </p:txBody>
      </p:sp>
      <p:sp>
        <p:nvSpPr>
          <p:cNvPr id="997" name="テキスト ボックス 996"/>
          <p:cNvSpPr txBox="1"/>
          <p:nvPr/>
        </p:nvSpPr>
        <p:spPr>
          <a:xfrm>
            <a:off x="8912355" y="5158156"/>
            <a:ext cx="1295344" cy="830997"/>
          </a:xfrm>
          <a:prstGeom prst="rect">
            <a:avLst/>
          </a:prstGeom>
          <a:noFill/>
        </p:spPr>
        <p:txBody>
          <a:bodyPr wrap="square" rtlCol="0">
            <a:spAutoFit/>
          </a:bodyPr>
          <a:lstStyle/>
          <a:p>
            <a:r>
              <a:rPr lang="ja-JP" altLang="en-US" sz="800" b="1" dirty="0">
                <a:solidFill>
                  <a:schemeClr val="bg1"/>
                </a:solidFill>
                <a:latin typeface="HGP教科書体" panose="02020600000000000000" pitchFamily="18" charset="-128"/>
                <a:ea typeface="HGP教科書体" panose="02020600000000000000" pitchFamily="18" charset="-128"/>
              </a:rPr>
              <a:t>「くらわんか船」</a:t>
            </a:r>
            <a:r>
              <a:rPr lang="ja-JP" altLang="en-US" sz="800" b="1" dirty="0" smtClean="0">
                <a:solidFill>
                  <a:schemeClr val="bg1"/>
                </a:solidFill>
                <a:latin typeface="HGP教科書体" panose="02020600000000000000" pitchFamily="18" charset="-128"/>
                <a:ea typeface="HGP教科書体" panose="02020600000000000000" pitchFamily="18" charset="-128"/>
              </a:rPr>
              <a:t>は</a:t>
            </a:r>
            <a:r>
              <a:rPr lang="ja-JP" altLang="en-US" sz="800" b="1" dirty="0">
                <a:solidFill>
                  <a:schemeClr val="bg1"/>
                </a:solidFill>
                <a:latin typeface="HGP教科書体" panose="02020600000000000000" pitchFamily="18" charset="-128"/>
                <a:ea typeface="HGP教科書体" panose="02020600000000000000" pitchFamily="18" charset="-128"/>
              </a:rPr>
              <a:t>、淀川を往来</a:t>
            </a:r>
            <a:r>
              <a:rPr lang="ja-JP" altLang="en-US" sz="800" b="1" dirty="0" smtClean="0">
                <a:solidFill>
                  <a:schemeClr val="bg1"/>
                </a:solidFill>
                <a:latin typeface="HGP教科書体" panose="02020600000000000000" pitchFamily="18" charset="-128"/>
                <a:ea typeface="HGP教科書体" panose="02020600000000000000" pitchFamily="18" charset="-128"/>
              </a:rPr>
              <a:t>する三十船に近づき、酒</a:t>
            </a:r>
            <a:r>
              <a:rPr lang="ja-JP" altLang="en-US" sz="800" b="1" dirty="0">
                <a:solidFill>
                  <a:schemeClr val="bg1"/>
                </a:solidFill>
                <a:latin typeface="HGP教科書体" panose="02020600000000000000" pitchFamily="18" charset="-128"/>
                <a:ea typeface="HGP教科書体" panose="02020600000000000000" pitchFamily="18" charset="-128"/>
              </a:rPr>
              <a:t>や食べ物</a:t>
            </a:r>
            <a:r>
              <a:rPr lang="ja-JP" altLang="en-US" sz="800" b="1" dirty="0" smtClean="0">
                <a:solidFill>
                  <a:schemeClr val="bg1"/>
                </a:solidFill>
                <a:latin typeface="HGP教科書体" panose="02020600000000000000" pitchFamily="18" charset="-128"/>
                <a:ea typeface="HGP教科書体" panose="02020600000000000000" pitchFamily="18" charset="-128"/>
              </a:rPr>
              <a:t>を売る</a:t>
            </a:r>
            <a:r>
              <a:rPr lang="ja-JP" altLang="en-US" sz="800" b="1" dirty="0">
                <a:solidFill>
                  <a:schemeClr val="bg1"/>
                </a:solidFill>
                <a:latin typeface="HGP教科書体" panose="02020600000000000000" pitchFamily="18" charset="-128"/>
                <a:ea typeface="HGP教科書体" panose="02020600000000000000" pitchFamily="18" charset="-128"/>
              </a:rPr>
              <a:t>小舟</a:t>
            </a:r>
            <a:r>
              <a:rPr lang="ja-JP" altLang="en-US" sz="800" b="1" dirty="0" smtClean="0">
                <a:solidFill>
                  <a:schemeClr val="bg1"/>
                </a:solidFill>
                <a:latin typeface="HGP教科書体" panose="02020600000000000000" pitchFamily="18" charset="-128"/>
                <a:ea typeface="HGP教科書体" panose="02020600000000000000" pitchFamily="18" charset="-128"/>
              </a:rPr>
              <a:t>をいい</a:t>
            </a:r>
            <a:r>
              <a:rPr lang="ja-JP" altLang="en-US" sz="800" b="1" dirty="0">
                <a:solidFill>
                  <a:schemeClr val="bg1"/>
                </a:solidFill>
                <a:latin typeface="HGP教科書体" panose="02020600000000000000" pitchFamily="18" charset="-128"/>
                <a:ea typeface="HGP教科書体" panose="02020600000000000000" pitchFamily="18" charset="-128"/>
              </a:rPr>
              <a:t>、発祥とされる柱本の淀川堤防上に発祥の地碑がたてられています</a:t>
            </a:r>
            <a:r>
              <a:rPr lang="ja-JP" altLang="en-US" sz="800" b="1" dirty="0" smtClean="0">
                <a:solidFill>
                  <a:schemeClr val="bg1"/>
                </a:solidFill>
                <a:latin typeface="HGP教科書体" panose="02020600000000000000" pitchFamily="18" charset="-128"/>
                <a:ea typeface="HGP教科書体" panose="02020600000000000000" pitchFamily="18" charset="-128"/>
              </a:rPr>
              <a:t>。</a:t>
            </a:r>
            <a:endParaRPr lang="ja-JP" altLang="en-US" sz="800" b="1" dirty="0">
              <a:solidFill>
                <a:schemeClr val="bg1"/>
              </a:solidFill>
              <a:latin typeface="HGP教科書体" panose="02020600000000000000" pitchFamily="18" charset="-128"/>
              <a:ea typeface="HGP教科書体" panose="02020600000000000000" pitchFamily="18" charset="-128"/>
            </a:endParaRPr>
          </a:p>
        </p:txBody>
      </p:sp>
      <p:sp>
        <p:nvSpPr>
          <p:cNvPr id="998" name="テキスト ボックス 997"/>
          <p:cNvSpPr txBox="1"/>
          <p:nvPr/>
        </p:nvSpPr>
        <p:spPr>
          <a:xfrm>
            <a:off x="7785631" y="5806978"/>
            <a:ext cx="2422068" cy="461665"/>
          </a:xfrm>
          <a:prstGeom prst="rect">
            <a:avLst/>
          </a:prstGeom>
          <a:noFill/>
        </p:spPr>
        <p:txBody>
          <a:bodyPr wrap="square" rtlCol="0">
            <a:spAutoFit/>
          </a:bodyPr>
          <a:lstStyle/>
          <a:p>
            <a:endParaRPr lang="ja-JP" altLang="en-US" sz="800" b="1" dirty="0">
              <a:solidFill>
                <a:schemeClr val="bg1"/>
              </a:solidFill>
              <a:latin typeface="HGP教科書体" panose="02020600000000000000" pitchFamily="18" charset="-128"/>
              <a:ea typeface="HGP教科書体" panose="02020600000000000000" pitchFamily="18" charset="-128"/>
            </a:endParaRPr>
          </a:p>
          <a:p>
            <a:r>
              <a:rPr lang="ja-JP" altLang="en-US" sz="800" b="1" dirty="0">
                <a:solidFill>
                  <a:schemeClr val="bg1"/>
                </a:solidFill>
                <a:latin typeface="HGP教科書体" panose="02020600000000000000" pitchFamily="18" charset="-128"/>
                <a:ea typeface="HGP教科書体" panose="02020600000000000000" pitchFamily="18" charset="-128"/>
              </a:rPr>
              <a:t>現在では、観光船が八軒家から枚方</a:t>
            </a:r>
            <a:r>
              <a:rPr lang="ja-JP" altLang="en-US" sz="800" b="1" dirty="0" smtClean="0">
                <a:solidFill>
                  <a:schemeClr val="bg1"/>
                </a:solidFill>
                <a:latin typeface="HGP教科書体" panose="02020600000000000000" pitchFamily="18" charset="-128"/>
                <a:ea typeface="HGP教科書体" panose="02020600000000000000" pitchFamily="18" charset="-128"/>
              </a:rPr>
              <a:t>まで定期運航</a:t>
            </a:r>
            <a:r>
              <a:rPr lang="ja-JP" altLang="en-US" sz="800" b="1" dirty="0">
                <a:solidFill>
                  <a:schemeClr val="bg1"/>
                </a:solidFill>
                <a:latin typeface="HGP教科書体" panose="02020600000000000000" pitchFamily="18" charset="-128"/>
                <a:ea typeface="HGP教科書体" panose="02020600000000000000" pitchFamily="18" charset="-128"/>
              </a:rPr>
              <a:t>するなど</a:t>
            </a:r>
            <a:r>
              <a:rPr lang="ja-JP" altLang="en-US" sz="800" b="1" dirty="0" smtClean="0">
                <a:solidFill>
                  <a:schemeClr val="bg1"/>
                </a:solidFill>
                <a:latin typeface="HGP教科書体" panose="02020600000000000000" pitchFamily="18" charset="-128"/>
                <a:ea typeface="HGP教科書体" panose="02020600000000000000" pitchFamily="18" charset="-128"/>
              </a:rPr>
              <a:t>、淀川舟運の活性化が図られています。</a:t>
            </a:r>
            <a:endParaRPr lang="ja-JP" altLang="en-US" sz="800" b="1" dirty="0">
              <a:solidFill>
                <a:schemeClr val="bg1"/>
              </a:solidFill>
              <a:latin typeface="HGP教科書体" panose="02020600000000000000" pitchFamily="18" charset="-128"/>
              <a:ea typeface="HGP教科書体" panose="02020600000000000000" pitchFamily="18" charset="-128"/>
            </a:endParaRPr>
          </a:p>
        </p:txBody>
      </p:sp>
      <p:sp>
        <p:nvSpPr>
          <p:cNvPr id="999" name="正方形/長方形 998"/>
          <p:cNvSpPr/>
          <p:nvPr/>
        </p:nvSpPr>
        <p:spPr>
          <a:xfrm>
            <a:off x="7781180" y="8197966"/>
            <a:ext cx="2448272" cy="117721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000" name="テキスト ボックス 999"/>
          <p:cNvSpPr txBox="1"/>
          <p:nvPr/>
        </p:nvSpPr>
        <p:spPr>
          <a:xfrm>
            <a:off x="7974356" y="8186656"/>
            <a:ext cx="2026844"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大塚切れ</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cxnSp>
        <p:nvCxnSpPr>
          <p:cNvPr id="1001" name="直線コネクタ 1000"/>
          <p:cNvCxnSpPr/>
          <p:nvPr/>
        </p:nvCxnSpPr>
        <p:spPr>
          <a:xfrm>
            <a:off x="7803377" y="8421475"/>
            <a:ext cx="23914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02" name="テキスト ボックス 1001"/>
          <p:cNvSpPr txBox="1"/>
          <p:nvPr/>
        </p:nvSpPr>
        <p:spPr>
          <a:xfrm>
            <a:off x="8909728" y="8418048"/>
            <a:ext cx="1366332" cy="900246"/>
          </a:xfrm>
          <a:prstGeom prst="rect">
            <a:avLst/>
          </a:prstGeom>
          <a:noFill/>
        </p:spPr>
        <p:txBody>
          <a:bodyPr wrap="square" rtlCol="0">
            <a:spAutoFit/>
          </a:bodyPr>
          <a:lstStyle/>
          <a:p>
            <a:r>
              <a:rPr lang="ja-JP" altLang="en-US" sz="750" b="1" dirty="0" smtClean="0">
                <a:solidFill>
                  <a:schemeClr val="bg1"/>
                </a:solidFill>
                <a:latin typeface="HGP教科書体" panose="02020600000000000000" pitchFamily="18" charset="-128"/>
                <a:ea typeface="HGP教科書体" panose="02020600000000000000" pitchFamily="18" charset="-128"/>
              </a:rPr>
              <a:t>大正６年（</a:t>
            </a:r>
            <a:r>
              <a:rPr lang="en-US" altLang="ja-JP" sz="750" b="1" dirty="0" smtClean="0">
                <a:solidFill>
                  <a:schemeClr val="bg1"/>
                </a:solidFill>
                <a:latin typeface="HGP教科書体" panose="02020600000000000000" pitchFamily="18" charset="-128"/>
                <a:ea typeface="HGP教科書体" panose="02020600000000000000" pitchFamily="18" charset="-128"/>
              </a:rPr>
              <a:t>1917</a:t>
            </a:r>
            <a:r>
              <a:rPr lang="ja-JP" altLang="en-US" sz="750" b="1" dirty="0" smtClean="0">
                <a:solidFill>
                  <a:schemeClr val="bg1"/>
                </a:solidFill>
                <a:latin typeface="HGP教科書体" panose="02020600000000000000" pitchFamily="18" charset="-128"/>
                <a:ea typeface="HGP教科書体" panose="02020600000000000000" pitchFamily="18" charset="-128"/>
              </a:rPr>
              <a:t>年）に発生した暴風雨で、淀川が増水し、支流に逆流した結果、芥川堤防が決壊し、淀川本川の大塚堤防が崩壊しました。濁流は、町を次々に飲み込んでいき</a:t>
            </a:r>
            <a:r>
              <a:rPr lang="ja-JP" altLang="en-US" sz="750" b="1" dirty="0">
                <a:solidFill>
                  <a:schemeClr val="bg1"/>
                </a:solidFill>
                <a:latin typeface="HGP教科書体" panose="02020600000000000000" pitchFamily="18" charset="-128"/>
                <a:ea typeface="HGP教科書体" panose="02020600000000000000" pitchFamily="18" charset="-128"/>
              </a:rPr>
              <a:t>、</a:t>
            </a:r>
            <a:r>
              <a:rPr lang="ja-JP" altLang="en-US" sz="750" b="1" dirty="0" smtClean="0">
                <a:solidFill>
                  <a:schemeClr val="bg1"/>
                </a:solidFill>
                <a:latin typeface="HGP教科書体" panose="02020600000000000000" pitchFamily="18" charset="-128"/>
                <a:ea typeface="HGP教科書体" panose="02020600000000000000" pitchFamily="18" charset="-128"/>
              </a:rPr>
              <a:t>大被害をもたらしました。</a:t>
            </a:r>
            <a:endParaRPr lang="en-US" altLang="ja-JP" sz="750" b="1" dirty="0" smtClean="0">
              <a:solidFill>
                <a:schemeClr val="bg1"/>
              </a:solidFill>
              <a:latin typeface="HGP教科書体" panose="02020600000000000000" pitchFamily="18" charset="-128"/>
              <a:ea typeface="HGP教科書体" panose="02020600000000000000" pitchFamily="18" charset="-128"/>
            </a:endParaRPr>
          </a:p>
        </p:txBody>
      </p:sp>
      <p:pic>
        <p:nvPicPr>
          <p:cNvPr id="1003" name="Picture 2" descr="D:\MitaH\Desktop\48kinenhi.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873933" y="8551790"/>
            <a:ext cx="1097387" cy="694089"/>
          </a:xfrm>
          <a:prstGeom prst="rect">
            <a:avLst/>
          </a:prstGeom>
          <a:noFill/>
          <a:extLst>
            <a:ext uri="{909E8E84-426E-40DD-AFC4-6F175D3DCCD1}">
              <a14:hiddenFill xmlns:a14="http://schemas.microsoft.com/office/drawing/2010/main">
                <a:solidFill>
                  <a:srgbClr val="FFFFFF"/>
                </a:solidFill>
              </a14:hiddenFill>
            </a:ext>
          </a:extLst>
        </p:spPr>
      </p:pic>
      <p:sp>
        <p:nvSpPr>
          <p:cNvPr id="1004" name="正方形/長方形 1003"/>
          <p:cNvSpPr/>
          <p:nvPr/>
        </p:nvSpPr>
        <p:spPr>
          <a:xfrm>
            <a:off x="7774143" y="7682193"/>
            <a:ext cx="2462722" cy="2171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005" name="テキスト ボックス 1004"/>
          <p:cNvSpPr txBox="1"/>
          <p:nvPr/>
        </p:nvSpPr>
        <p:spPr>
          <a:xfrm>
            <a:off x="7949488" y="7670883"/>
            <a:ext cx="1791115"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枚方大橋</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grpSp>
        <p:nvGrpSpPr>
          <p:cNvPr id="1006" name="グループ化 1005"/>
          <p:cNvGrpSpPr/>
          <p:nvPr/>
        </p:nvGrpSpPr>
        <p:grpSpPr>
          <a:xfrm>
            <a:off x="7771439" y="7671502"/>
            <a:ext cx="296876" cy="215444"/>
            <a:chOff x="-948951" y="2899985"/>
            <a:chExt cx="332584" cy="241357"/>
          </a:xfrm>
        </p:grpSpPr>
        <p:sp>
          <p:nvSpPr>
            <p:cNvPr id="1007" name="円/楕円 501"/>
            <p:cNvSpPr/>
            <p:nvPr/>
          </p:nvSpPr>
          <p:spPr>
            <a:xfrm>
              <a:off x="-903063" y="2909517"/>
              <a:ext cx="216024" cy="216024"/>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1008" name="テキスト ボックス 1007"/>
            <p:cNvSpPr txBox="1"/>
            <p:nvPr/>
          </p:nvSpPr>
          <p:spPr>
            <a:xfrm>
              <a:off x="-948951" y="2899985"/>
              <a:ext cx="332584" cy="241357"/>
            </a:xfrm>
            <a:prstGeom prst="rect">
              <a:avLst/>
            </a:prstGeom>
            <a:noFill/>
          </p:spPr>
          <p:txBody>
            <a:bodyPr wrap="none" rtlCol="0">
              <a:spAutoFit/>
            </a:bodyPr>
            <a:lstStyle/>
            <a:p>
              <a:r>
                <a:rPr lang="en-US" altLang="ja-JP" sz="800" dirty="0" smtClean="0">
                  <a:solidFill>
                    <a:schemeClr val="bg1"/>
                  </a:solidFill>
                  <a:latin typeface="HGSｺﾞｼｯｸE" panose="020B0900000000000000" pitchFamily="50" charset="-128"/>
                  <a:ea typeface="HGSｺﾞｼｯｸE" panose="020B0900000000000000" pitchFamily="50" charset="-128"/>
                </a:rPr>
                <a:t>28</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sp>
        <p:nvSpPr>
          <p:cNvPr id="1009" name="正方形/長方形 1008"/>
          <p:cNvSpPr/>
          <p:nvPr/>
        </p:nvSpPr>
        <p:spPr>
          <a:xfrm>
            <a:off x="7773488" y="7939459"/>
            <a:ext cx="2462722" cy="2171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010" name="テキスト ボックス 1009"/>
          <p:cNvSpPr txBox="1"/>
          <p:nvPr/>
        </p:nvSpPr>
        <p:spPr>
          <a:xfrm>
            <a:off x="7948833" y="7928149"/>
            <a:ext cx="1791115"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大塚緊急船着場</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grpSp>
        <p:nvGrpSpPr>
          <p:cNvPr id="1011" name="グループ化 1010"/>
          <p:cNvGrpSpPr/>
          <p:nvPr/>
        </p:nvGrpSpPr>
        <p:grpSpPr>
          <a:xfrm>
            <a:off x="7770784" y="7938165"/>
            <a:ext cx="296876" cy="215444"/>
            <a:chOff x="-948951" y="2895369"/>
            <a:chExt cx="332584" cy="241357"/>
          </a:xfrm>
        </p:grpSpPr>
        <p:sp>
          <p:nvSpPr>
            <p:cNvPr id="1012" name="円/楕円 508"/>
            <p:cNvSpPr/>
            <p:nvPr/>
          </p:nvSpPr>
          <p:spPr>
            <a:xfrm>
              <a:off x="-903063" y="2909517"/>
              <a:ext cx="216024" cy="216024"/>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1013" name="テキスト ボックス 1012"/>
            <p:cNvSpPr txBox="1"/>
            <p:nvPr/>
          </p:nvSpPr>
          <p:spPr>
            <a:xfrm>
              <a:off x="-948951" y="2895369"/>
              <a:ext cx="332584" cy="241357"/>
            </a:xfrm>
            <a:prstGeom prst="rect">
              <a:avLst/>
            </a:prstGeom>
            <a:noFill/>
          </p:spPr>
          <p:txBody>
            <a:bodyPr wrap="none" rtlCol="0">
              <a:spAutoFit/>
            </a:bodyPr>
            <a:lstStyle/>
            <a:p>
              <a:r>
                <a:rPr lang="en-US" altLang="ja-JP" sz="800" dirty="0" smtClean="0">
                  <a:solidFill>
                    <a:schemeClr val="bg1"/>
                  </a:solidFill>
                  <a:latin typeface="HGSｺﾞｼｯｸE" panose="020B0900000000000000" pitchFamily="50" charset="-128"/>
                  <a:ea typeface="HGSｺﾞｼｯｸE" panose="020B0900000000000000" pitchFamily="50" charset="-128"/>
                </a:rPr>
                <a:t>29</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sp>
        <p:nvSpPr>
          <p:cNvPr id="1014" name="テキスト ボックス 1013"/>
          <p:cNvSpPr txBox="1"/>
          <p:nvPr/>
        </p:nvSpPr>
        <p:spPr>
          <a:xfrm>
            <a:off x="9082673" y="7906070"/>
            <a:ext cx="1185445" cy="292388"/>
          </a:xfrm>
          <a:prstGeom prst="rect">
            <a:avLst/>
          </a:prstGeom>
          <a:noFill/>
        </p:spPr>
        <p:txBody>
          <a:bodyPr wrap="square" rtlCol="0">
            <a:spAutoFit/>
          </a:bodyPr>
          <a:lstStyle/>
          <a:p>
            <a:r>
              <a:rPr lang="ja-JP" altLang="en-US" sz="650" b="1" dirty="0" smtClean="0">
                <a:solidFill>
                  <a:schemeClr val="bg1"/>
                </a:solidFill>
                <a:latin typeface="HGP教科書体" panose="02020600000000000000" pitchFamily="18" charset="-128"/>
                <a:ea typeface="HGP教科書体" panose="02020600000000000000" pitchFamily="18" charset="-128"/>
              </a:rPr>
              <a:t>距離標右岸</a:t>
            </a:r>
            <a:r>
              <a:rPr lang="en-US" altLang="ja-JP" sz="650" b="1" dirty="0" smtClean="0">
                <a:solidFill>
                  <a:schemeClr val="bg1"/>
                </a:solidFill>
                <a:latin typeface="HGP教科書体" panose="02020600000000000000" pitchFamily="18" charset="-128"/>
                <a:ea typeface="HGP教科書体" panose="02020600000000000000" pitchFamily="18" charset="-128"/>
              </a:rPr>
              <a:t>26.0㎞</a:t>
            </a:r>
            <a:r>
              <a:rPr lang="ja-JP" altLang="en-US" sz="650" b="1" dirty="0" smtClean="0">
                <a:solidFill>
                  <a:schemeClr val="bg1"/>
                </a:solidFill>
                <a:latin typeface="HGP教科書体" panose="02020600000000000000" pitchFamily="18" charset="-128"/>
                <a:ea typeface="HGP教科書体" panose="02020600000000000000" pitchFamily="18" charset="-128"/>
              </a:rPr>
              <a:t>付近</a:t>
            </a:r>
            <a:endParaRPr lang="en-US" altLang="ja-JP" sz="650" b="1" dirty="0" smtClean="0">
              <a:solidFill>
                <a:schemeClr val="bg1"/>
              </a:solidFill>
              <a:latin typeface="HGP教科書体" panose="02020600000000000000" pitchFamily="18" charset="-128"/>
              <a:ea typeface="HGP教科書体" panose="02020600000000000000" pitchFamily="18" charset="-128"/>
            </a:endParaRPr>
          </a:p>
          <a:p>
            <a:r>
              <a:rPr lang="ja-JP" altLang="en-US" sz="650" b="1" dirty="0" smtClean="0">
                <a:solidFill>
                  <a:schemeClr val="bg1"/>
                </a:solidFill>
                <a:latin typeface="HGP教科書体" panose="02020600000000000000" pitchFamily="18" charset="-128"/>
                <a:ea typeface="HGP教科書体" panose="02020600000000000000" pitchFamily="18" charset="-128"/>
              </a:rPr>
              <a:t>バース長</a:t>
            </a:r>
            <a:r>
              <a:rPr lang="en-US" altLang="ja-JP" sz="650" b="1" dirty="0">
                <a:solidFill>
                  <a:schemeClr val="bg1"/>
                </a:solidFill>
                <a:latin typeface="HGP教科書体" panose="02020600000000000000" pitchFamily="18" charset="-128"/>
                <a:ea typeface="HGP教科書体" panose="02020600000000000000" pitchFamily="18" charset="-128"/>
              </a:rPr>
              <a:t>7</a:t>
            </a:r>
            <a:r>
              <a:rPr lang="en-US" altLang="ja-JP" sz="650" b="1" dirty="0" smtClean="0">
                <a:solidFill>
                  <a:schemeClr val="bg1"/>
                </a:solidFill>
                <a:latin typeface="HGP教科書体" panose="02020600000000000000" pitchFamily="18" charset="-128"/>
                <a:ea typeface="HGP教科書体" panose="02020600000000000000" pitchFamily="18" charset="-128"/>
              </a:rPr>
              <a:t>0m</a:t>
            </a:r>
            <a:r>
              <a:rPr lang="en-US" altLang="ja-JP" sz="650" b="1" dirty="0">
                <a:solidFill>
                  <a:schemeClr val="bg1"/>
                </a:solidFill>
                <a:latin typeface="HGP教科書体" panose="02020600000000000000" pitchFamily="18" charset="-128"/>
                <a:ea typeface="HGP教科書体" panose="02020600000000000000" pitchFamily="18" charset="-128"/>
              </a:rPr>
              <a:t>/</a:t>
            </a:r>
            <a:r>
              <a:rPr lang="ja-JP" altLang="en-US" sz="650" b="1" dirty="0" smtClean="0">
                <a:solidFill>
                  <a:schemeClr val="bg1"/>
                </a:solidFill>
                <a:latin typeface="HGP教科書体" panose="02020600000000000000" pitchFamily="18" charset="-128"/>
                <a:ea typeface="HGP教科書体" panose="02020600000000000000" pitchFamily="18" charset="-128"/>
              </a:rPr>
              <a:t>エプロン長</a:t>
            </a:r>
            <a:r>
              <a:rPr lang="en-US" altLang="ja-JP" sz="650" b="1" dirty="0" smtClean="0">
                <a:solidFill>
                  <a:schemeClr val="bg1"/>
                </a:solidFill>
                <a:latin typeface="HGP教科書体" panose="02020600000000000000" pitchFamily="18" charset="-128"/>
                <a:ea typeface="HGP教科書体" panose="02020600000000000000" pitchFamily="18" charset="-128"/>
              </a:rPr>
              <a:t>10m</a:t>
            </a:r>
            <a:endParaRPr lang="ja-JP" altLang="en-US" sz="650" b="1" dirty="0">
              <a:solidFill>
                <a:schemeClr val="bg1"/>
              </a:solidFill>
              <a:latin typeface="HGP教科書体" panose="02020600000000000000" pitchFamily="18" charset="-128"/>
              <a:ea typeface="HGP教科書体" panose="02020600000000000000" pitchFamily="18" charset="-128"/>
            </a:endParaRPr>
          </a:p>
        </p:txBody>
      </p:sp>
      <p:sp>
        <p:nvSpPr>
          <p:cNvPr id="1015" name="テキスト ボックス 1014"/>
          <p:cNvSpPr txBox="1"/>
          <p:nvPr/>
        </p:nvSpPr>
        <p:spPr>
          <a:xfrm>
            <a:off x="9623061" y="7646990"/>
            <a:ext cx="684554" cy="292388"/>
          </a:xfrm>
          <a:prstGeom prst="rect">
            <a:avLst/>
          </a:prstGeom>
          <a:noFill/>
        </p:spPr>
        <p:txBody>
          <a:bodyPr wrap="square" rtlCol="0">
            <a:spAutoFit/>
          </a:bodyPr>
          <a:lstStyle/>
          <a:p>
            <a:r>
              <a:rPr lang="en-US" altLang="ja-JP" sz="650" b="1" dirty="0" smtClean="0">
                <a:solidFill>
                  <a:schemeClr val="bg1"/>
                </a:solidFill>
                <a:latin typeface="HGP教科書体" panose="02020600000000000000" pitchFamily="18" charset="-128"/>
                <a:ea typeface="HGP教科書体" panose="02020600000000000000" pitchFamily="18" charset="-128"/>
              </a:rPr>
              <a:t>1930</a:t>
            </a:r>
            <a:r>
              <a:rPr lang="ja-JP" altLang="en-US" sz="650" b="1" dirty="0" smtClean="0">
                <a:solidFill>
                  <a:schemeClr val="bg1"/>
                </a:solidFill>
                <a:latin typeface="HGP教科書体" panose="02020600000000000000" pitchFamily="18" charset="-128"/>
                <a:ea typeface="HGP教科書体" panose="02020600000000000000" pitchFamily="18" charset="-128"/>
              </a:rPr>
              <a:t>年完成</a:t>
            </a:r>
            <a:endParaRPr lang="en-US" altLang="ja-JP" sz="650" b="1" dirty="0" smtClean="0">
              <a:solidFill>
                <a:schemeClr val="bg1"/>
              </a:solidFill>
              <a:latin typeface="HGP教科書体" panose="02020600000000000000" pitchFamily="18" charset="-128"/>
              <a:ea typeface="HGP教科書体" panose="02020600000000000000" pitchFamily="18" charset="-128"/>
            </a:endParaRPr>
          </a:p>
          <a:p>
            <a:r>
              <a:rPr lang="ja-JP" altLang="en-US" sz="650" b="1" dirty="0" smtClean="0">
                <a:solidFill>
                  <a:schemeClr val="bg1"/>
                </a:solidFill>
                <a:latin typeface="HGP教科書体" panose="02020600000000000000" pitchFamily="18" charset="-128"/>
                <a:ea typeface="HGP教科書体" panose="02020600000000000000" pitchFamily="18" charset="-128"/>
              </a:rPr>
              <a:t>（</a:t>
            </a:r>
            <a:r>
              <a:rPr lang="en-US" altLang="ja-JP" sz="650" b="1" dirty="0" smtClean="0">
                <a:solidFill>
                  <a:schemeClr val="bg1"/>
                </a:solidFill>
                <a:latin typeface="HGP教科書体" panose="02020600000000000000" pitchFamily="18" charset="-128"/>
                <a:ea typeface="HGP教科書体" panose="02020600000000000000" pitchFamily="18" charset="-128"/>
              </a:rPr>
              <a:t>L=689m</a:t>
            </a:r>
            <a:r>
              <a:rPr lang="ja-JP" altLang="en-US" sz="650" b="1" dirty="0" smtClean="0">
                <a:solidFill>
                  <a:schemeClr val="bg1"/>
                </a:solidFill>
                <a:latin typeface="HGP教科書体" panose="02020600000000000000" pitchFamily="18" charset="-128"/>
                <a:ea typeface="HGP教科書体" panose="02020600000000000000" pitchFamily="18" charset="-128"/>
              </a:rPr>
              <a:t>）</a:t>
            </a:r>
            <a:endParaRPr lang="ja-JP" altLang="en-US" sz="650" b="1" dirty="0">
              <a:solidFill>
                <a:schemeClr val="bg1"/>
              </a:solidFill>
              <a:latin typeface="HGP教科書体" panose="02020600000000000000" pitchFamily="18" charset="-128"/>
              <a:ea typeface="HGP教科書体" panose="02020600000000000000" pitchFamily="18" charset="-128"/>
            </a:endParaRPr>
          </a:p>
        </p:txBody>
      </p:sp>
      <p:sp>
        <p:nvSpPr>
          <p:cNvPr id="1016" name="テキスト ボックス 1015"/>
          <p:cNvSpPr txBox="1"/>
          <p:nvPr/>
        </p:nvSpPr>
        <p:spPr>
          <a:xfrm>
            <a:off x="9160879" y="3902882"/>
            <a:ext cx="1110195" cy="707886"/>
          </a:xfrm>
          <a:prstGeom prst="rect">
            <a:avLst/>
          </a:prstGeom>
          <a:noFill/>
        </p:spPr>
        <p:txBody>
          <a:bodyPr wrap="square" rtlCol="0">
            <a:spAutoFit/>
          </a:bodyPr>
          <a:lstStyle/>
          <a:p>
            <a:r>
              <a:rPr lang="ja-JP" altLang="en-US" sz="800" b="1" dirty="0" smtClean="0">
                <a:solidFill>
                  <a:schemeClr val="bg1"/>
                </a:solidFill>
                <a:latin typeface="HGP教科書体" panose="02020600000000000000" pitchFamily="18" charset="-128"/>
                <a:ea typeface="HGP教科書体" panose="02020600000000000000" pitchFamily="18" charset="-128"/>
              </a:rPr>
              <a:t>する位置を乗客に知らせたとされる三十石船唄は、大阪府無形民俗文化財に指定されています。</a:t>
            </a:r>
            <a:endParaRPr lang="en-US" altLang="ja-JP" sz="800" b="1" dirty="0" smtClean="0">
              <a:solidFill>
                <a:schemeClr val="bg1"/>
              </a:solidFill>
              <a:latin typeface="HGP教科書体" panose="02020600000000000000" pitchFamily="18" charset="-128"/>
              <a:ea typeface="HGP教科書体" panose="02020600000000000000" pitchFamily="18" charset="-128"/>
            </a:endParaRPr>
          </a:p>
        </p:txBody>
      </p:sp>
      <p:sp>
        <p:nvSpPr>
          <p:cNvPr id="1017" name="テキスト ボックス 1016"/>
          <p:cNvSpPr txBox="1"/>
          <p:nvPr/>
        </p:nvSpPr>
        <p:spPr>
          <a:xfrm>
            <a:off x="9156524" y="4572800"/>
            <a:ext cx="1132708" cy="369332"/>
          </a:xfrm>
          <a:prstGeom prst="rect">
            <a:avLst/>
          </a:prstGeom>
          <a:noFill/>
        </p:spPr>
        <p:txBody>
          <a:bodyPr wrap="square" rtlCol="0">
            <a:spAutoFit/>
          </a:bodyPr>
          <a:lstStyle/>
          <a:p>
            <a:r>
              <a:rPr lang="ja-JP" altLang="en-US" sz="600" b="1" dirty="0" smtClean="0">
                <a:solidFill>
                  <a:schemeClr val="bg1"/>
                </a:solidFill>
                <a:latin typeface="HGP教科書体" panose="02020600000000000000" pitchFamily="18" charset="-128"/>
                <a:ea typeface="HGP教科書体" panose="02020600000000000000" pitchFamily="18" charset="-128"/>
              </a:rPr>
              <a:t>◀</a:t>
            </a:r>
            <a:r>
              <a:rPr lang="ja-JP" altLang="en-US" sz="600" b="1" dirty="0">
                <a:solidFill>
                  <a:schemeClr val="bg1"/>
                </a:solidFill>
                <a:latin typeface="HGP教科書体" panose="02020600000000000000" pitchFamily="18" charset="-128"/>
                <a:ea typeface="HGP教科書体" panose="02020600000000000000" pitchFamily="18" charset="-128"/>
              </a:rPr>
              <a:t>左</a:t>
            </a:r>
            <a:r>
              <a:rPr lang="ja-JP" altLang="en-US" sz="600" b="1" dirty="0" smtClean="0">
                <a:solidFill>
                  <a:schemeClr val="bg1"/>
                </a:solidFill>
                <a:latin typeface="HGP教科書体" panose="02020600000000000000" pitchFamily="18" charset="-128"/>
                <a:ea typeface="HGP教科書体" panose="02020600000000000000" pitchFamily="18" charset="-128"/>
              </a:rPr>
              <a:t>図</a:t>
            </a:r>
            <a:endParaRPr lang="en-US" altLang="ja-JP" sz="600" b="1" dirty="0" smtClean="0">
              <a:solidFill>
                <a:schemeClr val="bg1"/>
              </a:solidFill>
              <a:latin typeface="HGP教科書体" panose="02020600000000000000" pitchFamily="18" charset="-128"/>
              <a:ea typeface="HGP教科書体" panose="02020600000000000000" pitchFamily="18" charset="-128"/>
            </a:endParaRPr>
          </a:p>
          <a:p>
            <a:r>
              <a:rPr lang="ja-JP" altLang="en-US" sz="600" b="1" dirty="0" smtClean="0">
                <a:solidFill>
                  <a:schemeClr val="bg1"/>
                </a:solidFill>
                <a:latin typeface="HGP教科書体" panose="02020600000000000000" pitchFamily="18" charset="-128"/>
                <a:ea typeface="HGP教科書体" panose="02020600000000000000" pitchFamily="18" charset="-128"/>
              </a:rPr>
              <a:t>都名所図会　淀</a:t>
            </a:r>
            <a:endParaRPr lang="en-US" altLang="ja-JP" sz="600" b="1" dirty="0" smtClean="0">
              <a:solidFill>
                <a:schemeClr val="bg1"/>
              </a:solidFill>
              <a:latin typeface="HGP教科書体" panose="02020600000000000000" pitchFamily="18" charset="-128"/>
              <a:ea typeface="HGP教科書体" panose="02020600000000000000" pitchFamily="18" charset="-128"/>
            </a:endParaRPr>
          </a:p>
          <a:p>
            <a:r>
              <a:rPr lang="ja-JP" altLang="en-US" sz="600" b="1" dirty="0" smtClean="0">
                <a:solidFill>
                  <a:schemeClr val="bg1"/>
                </a:solidFill>
                <a:latin typeface="HGP教科書体" panose="02020600000000000000" pitchFamily="18" charset="-128"/>
                <a:ea typeface="HGP教科書体" panose="02020600000000000000" pitchFamily="18" charset="-128"/>
              </a:rPr>
              <a:t>（国際日本文化研究センター）</a:t>
            </a:r>
            <a:endParaRPr lang="en-US" altLang="ja-JP" sz="600" b="1" dirty="0" smtClean="0">
              <a:solidFill>
                <a:schemeClr val="bg1"/>
              </a:solidFill>
              <a:latin typeface="HGP教科書体" panose="02020600000000000000" pitchFamily="18" charset="-128"/>
              <a:ea typeface="HGP教科書体" panose="02020600000000000000" pitchFamily="18" charset="-128"/>
            </a:endParaRPr>
          </a:p>
        </p:txBody>
      </p:sp>
      <p:pic>
        <p:nvPicPr>
          <p:cNvPr id="1018" name="図 101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855636" y="3992251"/>
            <a:ext cx="1349336" cy="908207"/>
          </a:xfrm>
          <a:prstGeom prst="rect">
            <a:avLst/>
          </a:prstGeom>
        </p:spPr>
      </p:pic>
      <p:grpSp>
        <p:nvGrpSpPr>
          <p:cNvPr id="1019" name="グループ化 1018"/>
          <p:cNvGrpSpPr/>
          <p:nvPr/>
        </p:nvGrpSpPr>
        <p:grpSpPr>
          <a:xfrm>
            <a:off x="7769288" y="4956090"/>
            <a:ext cx="296876" cy="223539"/>
            <a:chOff x="2602033" y="4737"/>
            <a:chExt cx="296876" cy="223539"/>
          </a:xfrm>
        </p:grpSpPr>
        <p:sp>
          <p:nvSpPr>
            <p:cNvPr id="1020" name="五角形 1019"/>
            <p:cNvSpPr/>
            <p:nvPr/>
          </p:nvSpPr>
          <p:spPr>
            <a:xfrm>
              <a:off x="2643754" y="4737"/>
              <a:ext cx="206494" cy="196661"/>
            </a:xfrm>
            <a:prstGeom prst="pentagon">
              <a:avLst/>
            </a:prstGeom>
            <a:solidFill>
              <a:srgbClr val="7030A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HGSｺﾞｼｯｸE" panose="020B0900000000000000" pitchFamily="50" charset="-128"/>
                <a:ea typeface="HGSｺﾞｼｯｸE" panose="020B0900000000000000" pitchFamily="50" charset="-128"/>
              </a:endParaRPr>
            </a:p>
          </p:txBody>
        </p:sp>
        <p:sp>
          <p:nvSpPr>
            <p:cNvPr id="1021" name="テキスト ボックス 1020"/>
            <p:cNvSpPr txBox="1"/>
            <p:nvPr/>
          </p:nvSpPr>
          <p:spPr>
            <a:xfrm>
              <a:off x="2602033" y="12832"/>
              <a:ext cx="296876" cy="215444"/>
            </a:xfrm>
            <a:prstGeom prst="rect">
              <a:avLst/>
            </a:prstGeom>
            <a:noFill/>
          </p:spPr>
          <p:txBody>
            <a:bodyPr wrap="none" rtlCol="0">
              <a:spAutoFit/>
            </a:bodyPr>
            <a:lstStyle/>
            <a:p>
              <a:r>
                <a:rPr lang="en-US" altLang="ja-JP" sz="800" dirty="0" smtClean="0">
                  <a:solidFill>
                    <a:schemeClr val="bg1"/>
                  </a:solidFill>
                  <a:latin typeface="HGSｺﾞｼｯｸE" panose="020B0900000000000000" pitchFamily="50" charset="-128"/>
                  <a:ea typeface="HGSｺﾞｼｯｸE" panose="020B0900000000000000" pitchFamily="50" charset="-128"/>
                </a:rPr>
                <a:t>26</a:t>
              </a:r>
            </a:p>
          </p:txBody>
        </p:sp>
      </p:grpSp>
      <p:grpSp>
        <p:nvGrpSpPr>
          <p:cNvPr id="1022" name="グループ化 1021"/>
          <p:cNvGrpSpPr/>
          <p:nvPr/>
        </p:nvGrpSpPr>
        <p:grpSpPr>
          <a:xfrm>
            <a:off x="7760108" y="6398129"/>
            <a:ext cx="296876" cy="218174"/>
            <a:chOff x="-954406" y="4259920"/>
            <a:chExt cx="296876" cy="218174"/>
          </a:xfrm>
        </p:grpSpPr>
        <p:sp>
          <p:nvSpPr>
            <p:cNvPr id="1023" name="台形 1022"/>
            <p:cNvSpPr/>
            <p:nvPr/>
          </p:nvSpPr>
          <p:spPr>
            <a:xfrm>
              <a:off x="-905977" y="4259920"/>
              <a:ext cx="192831" cy="185094"/>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HGSｺﾞｼｯｸE" panose="020B0900000000000000" pitchFamily="50" charset="-128"/>
                <a:ea typeface="HGSｺﾞｼｯｸE" panose="020B0900000000000000" pitchFamily="50" charset="-128"/>
              </a:endParaRPr>
            </a:p>
          </p:txBody>
        </p:sp>
        <p:sp>
          <p:nvSpPr>
            <p:cNvPr id="1024" name="テキスト ボックス 1023"/>
            <p:cNvSpPr txBox="1"/>
            <p:nvPr/>
          </p:nvSpPr>
          <p:spPr>
            <a:xfrm>
              <a:off x="-954406" y="4262650"/>
              <a:ext cx="296876" cy="215444"/>
            </a:xfrm>
            <a:prstGeom prst="rect">
              <a:avLst/>
            </a:prstGeom>
            <a:noFill/>
          </p:spPr>
          <p:txBody>
            <a:bodyPr wrap="none" rtlCol="0">
              <a:spAutoFit/>
            </a:bodyPr>
            <a:lstStyle/>
            <a:p>
              <a:r>
                <a:rPr lang="en-US" altLang="ja-JP" sz="800" dirty="0" smtClean="0">
                  <a:solidFill>
                    <a:schemeClr val="bg1"/>
                  </a:solidFill>
                  <a:latin typeface="HGSｺﾞｼｯｸE" panose="020B0900000000000000" pitchFamily="50" charset="-128"/>
                  <a:ea typeface="HGSｺﾞｼｯｸE" panose="020B0900000000000000" pitchFamily="50" charset="-128"/>
                </a:rPr>
                <a:t>27</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sp>
        <p:nvSpPr>
          <p:cNvPr id="427" name="台形 426"/>
          <p:cNvSpPr/>
          <p:nvPr/>
        </p:nvSpPr>
        <p:spPr>
          <a:xfrm>
            <a:off x="1274599" y="8514140"/>
            <a:ext cx="146799" cy="140909"/>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smtClean="0">
                <a:latin typeface="HGSｺﾞｼｯｸE" panose="020B0900000000000000" pitchFamily="50" charset="-128"/>
                <a:ea typeface="HGSｺﾞｼｯｸE" panose="020B0900000000000000" pitchFamily="50" charset="-128"/>
              </a:rPr>
              <a:t>４</a:t>
            </a:r>
            <a:endParaRPr kumimoji="1" lang="ja-JP" altLang="en-US" sz="700" dirty="0">
              <a:latin typeface="HGSｺﾞｼｯｸE" panose="020B0900000000000000" pitchFamily="50" charset="-128"/>
              <a:ea typeface="HGSｺﾞｼｯｸE" panose="020B0900000000000000" pitchFamily="50" charset="-128"/>
            </a:endParaRPr>
          </a:p>
        </p:txBody>
      </p:sp>
      <p:sp>
        <p:nvSpPr>
          <p:cNvPr id="430" name="円/楕円 18"/>
          <p:cNvSpPr/>
          <p:nvPr/>
        </p:nvSpPr>
        <p:spPr>
          <a:xfrm>
            <a:off x="1044713" y="9055794"/>
            <a:ext cx="146799" cy="14679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bg1"/>
                </a:solidFill>
                <a:latin typeface="HGSｺﾞｼｯｸE" panose="020B0900000000000000" pitchFamily="50" charset="-128"/>
                <a:ea typeface="HGSｺﾞｼｯｸE" panose="020B0900000000000000" pitchFamily="50" charset="-128"/>
              </a:rPr>
              <a:t>１</a:t>
            </a: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431" name="円/楕円 18"/>
          <p:cNvSpPr/>
          <p:nvPr/>
        </p:nvSpPr>
        <p:spPr>
          <a:xfrm>
            <a:off x="873761" y="8878319"/>
            <a:ext cx="146799" cy="14661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smtClean="0">
                <a:solidFill>
                  <a:schemeClr val="bg1"/>
                </a:solidFill>
                <a:latin typeface="HGSｺﾞｼｯｸE" panose="020B0900000000000000" pitchFamily="50" charset="-128"/>
                <a:ea typeface="HGSｺﾞｼｯｸE" panose="020B0900000000000000" pitchFamily="50" charset="-128"/>
              </a:rPr>
              <a:t>２</a:t>
            </a: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432" name="円/楕円 18"/>
          <p:cNvSpPr/>
          <p:nvPr/>
        </p:nvSpPr>
        <p:spPr>
          <a:xfrm>
            <a:off x="911100" y="8571390"/>
            <a:ext cx="146799" cy="14661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smtClean="0">
                <a:solidFill>
                  <a:schemeClr val="bg1"/>
                </a:solidFill>
                <a:latin typeface="HGSｺﾞｼｯｸE" panose="020B0900000000000000" pitchFamily="50" charset="-128"/>
                <a:ea typeface="HGSｺﾞｼｯｸE" panose="020B0900000000000000" pitchFamily="50" charset="-128"/>
              </a:rPr>
              <a:t>５</a:t>
            </a: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433" name="円/楕円 18"/>
          <p:cNvSpPr/>
          <p:nvPr/>
        </p:nvSpPr>
        <p:spPr>
          <a:xfrm>
            <a:off x="1172635" y="8651191"/>
            <a:ext cx="146799" cy="14661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bg1"/>
                </a:solidFill>
                <a:latin typeface="HGSｺﾞｼｯｸE" panose="020B0900000000000000" pitchFamily="50" charset="-128"/>
                <a:ea typeface="HGSｺﾞｼｯｸE" panose="020B0900000000000000" pitchFamily="50" charset="-128"/>
              </a:rPr>
              <a:t>３</a:t>
            </a: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434" name="円/楕円 18"/>
          <p:cNvSpPr/>
          <p:nvPr/>
        </p:nvSpPr>
        <p:spPr>
          <a:xfrm>
            <a:off x="1082550" y="8218965"/>
            <a:ext cx="146799" cy="14661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bg1"/>
                </a:solidFill>
                <a:latin typeface="HGSｺﾞｼｯｸE" panose="020B0900000000000000" pitchFamily="50" charset="-128"/>
                <a:ea typeface="HGSｺﾞｼｯｸE" panose="020B0900000000000000" pitchFamily="50" charset="-128"/>
              </a:rPr>
              <a:t>６</a:t>
            </a: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435" name="円/楕円 18"/>
          <p:cNvSpPr/>
          <p:nvPr/>
        </p:nvSpPr>
        <p:spPr>
          <a:xfrm>
            <a:off x="1596900" y="8123715"/>
            <a:ext cx="146799" cy="14661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smtClean="0">
                <a:solidFill>
                  <a:schemeClr val="bg1"/>
                </a:solidFill>
                <a:latin typeface="HGSｺﾞｼｯｸE" panose="020B0900000000000000" pitchFamily="50" charset="-128"/>
                <a:ea typeface="HGSｺﾞｼｯｸE" panose="020B0900000000000000" pitchFamily="50" charset="-128"/>
              </a:rPr>
              <a:t>７</a:t>
            </a: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436" name="円/楕円 18"/>
          <p:cNvSpPr/>
          <p:nvPr/>
        </p:nvSpPr>
        <p:spPr>
          <a:xfrm>
            <a:off x="2254369" y="8061653"/>
            <a:ext cx="146799" cy="14661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bg1"/>
                </a:solidFill>
                <a:latin typeface="HGSｺﾞｼｯｸE" panose="020B0900000000000000" pitchFamily="50" charset="-128"/>
                <a:ea typeface="HGSｺﾞｼｯｸE" panose="020B0900000000000000" pitchFamily="50" charset="-128"/>
              </a:rPr>
              <a:t>８</a:t>
            </a: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437" name="台形 436"/>
          <p:cNvSpPr/>
          <p:nvPr/>
        </p:nvSpPr>
        <p:spPr>
          <a:xfrm>
            <a:off x="2526689" y="8154423"/>
            <a:ext cx="146799" cy="140909"/>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latin typeface="HGSｺﾞｼｯｸE" panose="020B0900000000000000" pitchFamily="50" charset="-128"/>
                <a:ea typeface="HGSｺﾞｼｯｸE" panose="020B0900000000000000" pitchFamily="50" charset="-128"/>
              </a:rPr>
              <a:t>９</a:t>
            </a:r>
            <a:endParaRPr kumimoji="1" lang="ja-JP" altLang="en-US" sz="700" dirty="0">
              <a:latin typeface="HGSｺﾞｼｯｸE" panose="020B0900000000000000" pitchFamily="50" charset="-128"/>
              <a:ea typeface="HGSｺﾞｼｯｸE" panose="020B0900000000000000" pitchFamily="50" charset="-128"/>
            </a:endParaRPr>
          </a:p>
        </p:txBody>
      </p:sp>
      <p:grpSp>
        <p:nvGrpSpPr>
          <p:cNvPr id="438" name="グループ化 437"/>
          <p:cNvGrpSpPr/>
          <p:nvPr/>
        </p:nvGrpSpPr>
        <p:grpSpPr>
          <a:xfrm>
            <a:off x="2944704" y="7881438"/>
            <a:ext cx="280846" cy="200055"/>
            <a:chOff x="5679609" y="5226169"/>
            <a:chExt cx="280846" cy="200055"/>
          </a:xfrm>
        </p:grpSpPr>
        <p:sp>
          <p:nvSpPr>
            <p:cNvPr id="439" name="五角形 438"/>
            <p:cNvSpPr/>
            <p:nvPr/>
          </p:nvSpPr>
          <p:spPr>
            <a:xfrm>
              <a:off x="5741510" y="5242415"/>
              <a:ext cx="157200" cy="149714"/>
            </a:xfrm>
            <a:prstGeom prst="pentagon">
              <a:avLst/>
            </a:prstGeom>
            <a:solidFill>
              <a:srgbClr val="7030A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latin typeface="HGSｺﾞｼｯｸE" panose="020B0900000000000000" pitchFamily="50" charset="-128"/>
                <a:ea typeface="HGSｺﾞｼｯｸE" panose="020B0900000000000000" pitchFamily="50" charset="-128"/>
              </a:endParaRPr>
            </a:p>
          </p:txBody>
        </p:sp>
        <p:sp>
          <p:nvSpPr>
            <p:cNvPr id="440" name="テキスト ボックス 439"/>
            <p:cNvSpPr txBox="1"/>
            <p:nvPr/>
          </p:nvSpPr>
          <p:spPr>
            <a:xfrm>
              <a:off x="5679609" y="5226169"/>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10</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441" name="グループ化 440"/>
          <p:cNvGrpSpPr/>
          <p:nvPr/>
        </p:nvGrpSpPr>
        <p:grpSpPr>
          <a:xfrm>
            <a:off x="3130043" y="7722742"/>
            <a:ext cx="280846" cy="200055"/>
            <a:chOff x="5393859" y="5037303"/>
            <a:chExt cx="280846" cy="200055"/>
          </a:xfrm>
        </p:grpSpPr>
        <p:sp>
          <p:nvSpPr>
            <p:cNvPr id="442" name="円/楕円 18"/>
            <p:cNvSpPr/>
            <p:nvPr/>
          </p:nvSpPr>
          <p:spPr>
            <a:xfrm>
              <a:off x="5460883" y="5063356"/>
              <a:ext cx="146799" cy="14679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443" name="テキスト ボックス 442"/>
            <p:cNvSpPr txBox="1"/>
            <p:nvPr/>
          </p:nvSpPr>
          <p:spPr>
            <a:xfrm>
              <a:off x="5393859" y="5037303"/>
              <a:ext cx="280846" cy="200055"/>
            </a:xfrm>
            <a:prstGeom prst="rect">
              <a:avLst/>
            </a:prstGeom>
            <a:noFill/>
          </p:spPr>
          <p:txBody>
            <a:bodyPr wrap="none" rtlCol="0">
              <a:spAutoFit/>
            </a:bodyPr>
            <a:lstStyle/>
            <a:p>
              <a:r>
                <a:rPr kumimoji="1" lang="en-US" altLang="ja-JP" sz="700" dirty="0" smtClean="0">
                  <a:solidFill>
                    <a:schemeClr val="bg1"/>
                  </a:solidFill>
                  <a:latin typeface="HGSｺﾞｼｯｸE" panose="020B0900000000000000" pitchFamily="50" charset="-128"/>
                  <a:ea typeface="HGSｺﾞｼｯｸE" panose="020B0900000000000000" pitchFamily="50" charset="-128"/>
                </a:rPr>
                <a:t>11</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444" name="グループ化 443"/>
          <p:cNvGrpSpPr/>
          <p:nvPr/>
        </p:nvGrpSpPr>
        <p:grpSpPr>
          <a:xfrm>
            <a:off x="3649155" y="6313042"/>
            <a:ext cx="280846" cy="200055"/>
            <a:chOff x="5393859" y="5037303"/>
            <a:chExt cx="280846" cy="200055"/>
          </a:xfrm>
        </p:grpSpPr>
        <p:sp>
          <p:nvSpPr>
            <p:cNvPr id="445" name="円/楕円 18"/>
            <p:cNvSpPr/>
            <p:nvPr/>
          </p:nvSpPr>
          <p:spPr>
            <a:xfrm>
              <a:off x="5460883" y="5063356"/>
              <a:ext cx="146799" cy="14679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446" name="テキスト ボックス 445"/>
            <p:cNvSpPr txBox="1"/>
            <p:nvPr/>
          </p:nvSpPr>
          <p:spPr>
            <a:xfrm>
              <a:off x="5393859" y="5037303"/>
              <a:ext cx="280846" cy="200055"/>
            </a:xfrm>
            <a:prstGeom prst="rect">
              <a:avLst/>
            </a:prstGeom>
            <a:noFill/>
          </p:spPr>
          <p:txBody>
            <a:bodyPr wrap="none" rtlCol="0">
              <a:spAutoFit/>
            </a:bodyPr>
            <a:lstStyle/>
            <a:p>
              <a:r>
                <a:rPr kumimoji="1" lang="en-US" altLang="ja-JP" sz="700" dirty="0" smtClean="0">
                  <a:solidFill>
                    <a:schemeClr val="bg1"/>
                  </a:solidFill>
                  <a:latin typeface="HGSｺﾞｼｯｸE" panose="020B0900000000000000" pitchFamily="50" charset="-128"/>
                  <a:ea typeface="HGSｺﾞｼｯｸE" panose="020B0900000000000000" pitchFamily="50" charset="-128"/>
                </a:rPr>
                <a:t>12</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447" name="グループ化 446"/>
          <p:cNvGrpSpPr/>
          <p:nvPr/>
        </p:nvGrpSpPr>
        <p:grpSpPr>
          <a:xfrm>
            <a:off x="4080273" y="6233893"/>
            <a:ext cx="280846" cy="200055"/>
            <a:chOff x="5679609" y="5226169"/>
            <a:chExt cx="280846" cy="200055"/>
          </a:xfrm>
        </p:grpSpPr>
        <p:sp>
          <p:nvSpPr>
            <p:cNvPr id="448" name="五角形 447"/>
            <p:cNvSpPr/>
            <p:nvPr/>
          </p:nvSpPr>
          <p:spPr>
            <a:xfrm>
              <a:off x="5741510" y="5242415"/>
              <a:ext cx="157200" cy="149714"/>
            </a:xfrm>
            <a:prstGeom prst="pentagon">
              <a:avLst/>
            </a:prstGeom>
            <a:solidFill>
              <a:srgbClr val="7030A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latin typeface="HGSｺﾞｼｯｸE" panose="020B0900000000000000" pitchFamily="50" charset="-128"/>
                <a:ea typeface="HGSｺﾞｼｯｸE" panose="020B0900000000000000" pitchFamily="50" charset="-128"/>
              </a:endParaRPr>
            </a:p>
          </p:txBody>
        </p:sp>
        <p:sp>
          <p:nvSpPr>
            <p:cNvPr id="449" name="テキスト ボックス 448"/>
            <p:cNvSpPr txBox="1"/>
            <p:nvPr/>
          </p:nvSpPr>
          <p:spPr>
            <a:xfrm>
              <a:off x="5679609" y="5226169"/>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13</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450" name="グループ化 449"/>
          <p:cNvGrpSpPr/>
          <p:nvPr/>
        </p:nvGrpSpPr>
        <p:grpSpPr>
          <a:xfrm>
            <a:off x="4433380" y="6186042"/>
            <a:ext cx="280846" cy="200055"/>
            <a:chOff x="5393859" y="5037303"/>
            <a:chExt cx="280846" cy="200055"/>
          </a:xfrm>
        </p:grpSpPr>
        <p:sp>
          <p:nvSpPr>
            <p:cNvPr id="452" name="円/楕円 18"/>
            <p:cNvSpPr/>
            <p:nvPr/>
          </p:nvSpPr>
          <p:spPr>
            <a:xfrm>
              <a:off x="5460883" y="5063356"/>
              <a:ext cx="146799" cy="14679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453" name="テキスト ボックス 452"/>
            <p:cNvSpPr txBox="1"/>
            <p:nvPr/>
          </p:nvSpPr>
          <p:spPr>
            <a:xfrm>
              <a:off x="5393859" y="5037303"/>
              <a:ext cx="280846" cy="200055"/>
            </a:xfrm>
            <a:prstGeom prst="rect">
              <a:avLst/>
            </a:prstGeom>
            <a:noFill/>
          </p:spPr>
          <p:txBody>
            <a:bodyPr wrap="none" rtlCol="0">
              <a:spAutoFit/>
            </a:bodyPr>
            <a:lstStyle/>
            <a:p>
              <a:r>
                <a:rPr kumimoji="1" lang="en-US" altLang="ja-JP" sz="700" dirty="0" smtClean="0">
                  <a:solidFill>
                    <a:schemeClr val="bg1"/>
                  </a:solidFill>
                  <a:latin typeface="HGSｺﾞｼｯｸE" panose="020B0900000000000000" pitchFamily="50" charset="-128"/>
                  <a:ea typeface="HGSｺﾞｼｯｸE" panose="020B0900000000000000" pitchFamily="50" charset="-128"/>
                </a:rPr>
                <a:t>14</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454" name="グループ化 453"/>
          <p:cNvGrpSpPr/>
          <p:nvPr/>
        </p:nvGrpSpPr>
        <p:grpSpPr>
          <a:xfrm>
            <a:off x="4543072" y="5998155"/>
            <a:ext cx="280846" cy="200055"/>
            <a:chOff x="5393859" y="5037303"/>
            <a:chExt cx="280846" cy="200055"/>
          </a:xfrm>
        </p:grpSpPr>
        <p:sp>
          <p:nvSpPr>
            <p:cNvPr id="455" name="円/楕円 18"/>
            <p:cNvSpPr/>
            <p:nvPr/>
          </p:nvSpPr>
          <p:spPr>
            <a:xfrm>
              <a:off x="5460883" y="5063356"/>
              <a:ext cx="146799" cy="14679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456" name="テキスト ボックス 455"/>
            <p:cNvSpPr txBox="1"/>
            <p:nvPr/>
          </p:nvSpPr>
          <p:spPr>
            <a:xfrm>
              <a:off x="5393859" y="5037303"/>
              <a:ext cx="280846" cy="200055"/>
            </a:xfrm>
            <a:prstGeom prst="rect">
              <a:avLst/>
            </a:prstGeom>
            <a:noFill/>
          </p:spPr>
          <p:txBody>
            <a:bodyPr wrap="none" rtlCol="0">
              <a:spAutoFit/>
            </a:bodyPr>
            <a:lstStyle/>
            <a:p>
              <a:r>
                <a:rPr kumimoji="1" lang="en-US" altLang="ja-JP" sz="700" dirty="0" smtClean="0">
                  <a:solidFill>
                    <a:schemeClr val="bg1"/>
                  </a:solidFill>
                  <a:latin typeface="HGSｺﾞｼｯｸE" panose="020B0900000000000000" pitchFamily="50" charset="-128"/>
                  <a:ea typeface="HGSｺﾞｼｯｸE" panose="020B0900000000000000" pitchFamily="50" charset="-128"/>
                </a:rPr>
                <a:t>15</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457" name="グループ化 456"/>
          <p:cNvGrpSpPr/>
          <p:nvPr/>
        </p:nvGrpSpPr>
        <p:grpSpPr>
          <a:xfrm>
            <a:off x="4885995" y="5924938"/>
            <a:ext cx="280846" cy="200055"/>
            <a:chOff x="5393859" y="5037303"/>
            <a:chExt cx="280846" cy="200055"/>
          </a:xfrm>
        </p:grpSpPr>
        <p:sp>
          <p:nvSpPr>
            <p:cNvPr id="459" name="円/楕円 18"/>
            <p:cNvSpPr/>
            <p:nvPr/>
          </p:nvSpPr>
          <p:spPr>
            <a:xfrm>
              <a:off x="5460883" y="5063356"/>
              <a:ext cx="146799" cy="14679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460" name="テキスト ボックス 459"/>
            <p:cNvSpPr txBox="1"/>
            <p:nvPr/>
          </p:nvSpPr>
          <p:spPr>
            <a:xfrm>
              <a:off x="5393859" y="5037303"/>
              <a:ext cx="280846" cy="200055"/>
            </a:xfrm>
            <a:prstGeom prst="rect">
              <a:avLst/>
            </a:prstGeom>
            <a:noFill/>
          </p:spPr>
          <p:txBody>
            <a:bodyPr wrap="none" rtlCol="0">
              <a:spAutoFit/>
            </a:bodyPr>
            <a:lstStyle/>
            <a:p>
              <a:r>
                <a:rPr kumimoji="1" lang="en-US" altLang="ja-JP" sz="700" dirty="0" smtClean="0">
                  <a:solidFill>
                    <a:schemeClr val="bg1"/>
                  </a:solidFill>
                  <a:latin typeface="HGSｺﾞｼｯｸE" panose="020B0900000000000000" pitchFamily="50" charset="-128"/>
                  <a:ea typeface="HGSｺﾞｼｯｸE" panose="020B0900000000000000" pitchFamily="50" charset="-128"/>
                </a:rPr>
                <a:t>16</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461" name="グループ化 460"/>
          <p:cNvGrpSpPr/>
          <p:nvPr/>
        </p:nvGrpSpPr>
        <p:grpSpPr>
          <a:xfrm>
            <a:off x="5383367" y="5289996"/>
            <a:ext cx="280846" cy="200055"/>
            <a:chOff x="5679609" y="5226169"/>
            <a:chExt cx="280846" cy="200055"/>
          </a:xfrm>
        </p:grpSpPr>
        <p:sp>
          <p:nvSpPr>
            <p:cNvPr id="463" name="五角形 462"/>
            <p:cNvSpPr/>
            <p:nvPr/>
          </p:nvSpPr>
          <p:spPr>
            <a:xfrm>
              <a:off x="5741510" y="5242415"/>
              <a:ext cx="157200" cy="149714"/>
            </a:xfrm>
            <a:prstGeom prst="pentagon">
              <a:avLst/>
            </a:prstGeom>
            <a:solidFill>
              <a:srgbClr val="7030A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latin typeface="HGSｺﾞｼｯｸE" panose="020B0900000000000000" pitchFamily="50" charset="-128"/>
                <a:ea typeface="HGSｺﾞｼｯｸE" panose="020B0900000000000000" pitchFamily="50" charset="-128"/>
              </a:endParaRPr>
            </a:p>
          </p:txBody>
        </p:sp>
        <p:sp>
          <p:nvSpPr>
            <p:cNvPr id="468" name="テキスト ボックス 467"/>
            <p:cNvSpPr txBox="1"/>
            <p:nvPr/>
          </p:nvSpPr>
          <p:spPr>
            <a:xfrm>
              <a:off x="5679609" y="5226169"/>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17</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470" name="グループ化 469"/>
          <p:cNvGrpSpPr/>
          <p:nvPr/>
        </p:nvGrpSpPr>
        <p:grpSpPr>
          <a:xfrm>
            <a:off x="5456063" y="5048130"/>
            <a:ext cx="280846" cy="200055"/>
            <a:chOff x="6272428" y="4827512"/>
            <a:chExt cx="280846" cy="200055"/>
          </a:xfrm>
        </p:grpSpPr>
        <p:sp>
          <p:nvSpPr>
            <p:cNvPr id="471" name="台形 470"/>
            <p:cNvSpPr/>
            <p:nvPr/>
          </p:nvSpPr>
          <p:spPr>
            <a:xfrm>
              <a:off x="6337545" y="4842892"/>
              <a:ext cx="146799" cy="140909"/>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latin typeface="HGSｺﾞｼｯｸE" panose="020B0900000000000000" pitchFamily="50" charset="-128"/>
                <a:ea typeface="HGSｺﾞｼｯｸE" panose="020B0900000000000000" pitchFamily="50" charset="-128"/>
              </a:endParaRPr>
            </a:p>
          </p:txBody>
        </p:sp>
        <p:sp>
          <p:nvSpPr>
            <p:cNvPr id="473" name="テキスト ボックス 472"/>
            <p:cNvSpPr txBox="1"/>
            <p:nvPr/>
          </p:nvSpPr>
          <p:spPr>
            <a:xfrm>
              <a:off x="6272428" y="4827512"/>
              <a:ext cx="280846" cy="200055"/>
            </a:xfrm>
            <a:prstGeom prst="rect">
              <a:avLst/>
            </a:prstGeom>
            <a:noFill/>
          </p:spPr>
          <p:txBody>
            <a:bodyPr wrap="none" rtlCol="0">
              <a:spAutoFit/>
            </a:bodyPr>
            <a:lstStyle/>
            <a:p>
              <a:r>
                <a:rPr kumimoji="1" lang="en-US" altLang="ja-JP" sz="700" dirty="0" smtClean="0">
                  <a:solidFill>
                    <a:schemeClr val="bg1"/>
                  </a:solidFill>
                  <a:latin typeface="HGSｺﾞｼｯｸE" panose="020B0900000000000000" pitchFamily="50" charset="-128"/>
                  <a:ea typeface="HGSｺﾞｼｯｸE" panose="020B0900000000000000" pitchFamily="50" charset="-128"/>
                </a:rPr>
                <a:t>18</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474" name="グループ化 473"/>
          <p:cNvGrpSpPr/>
          <p:nvPr/>
        </p:nvGrpSpPr>
        <p:grpSpPr>
          <a:xfrm>
            <a:off x="5721153" y="4798674"/>
            <a:ext cx="280846" cy="200055"/>
            <a:chOff x="5393859" y="5037303"/>
            <a:chExt cx="280846" cy="200055"/>
          </a:xfrm>
        </p:grpSpPr>
        <p:sp>
          <p:nvSpPr>
            <p:cNvPr id="475" name="円/楕円 18"/>
            <p:cNvSpPr/>
            <p:nvPr/>
          </p:nvSpPr>
          <p:spPr>
            <a:xfrm>
              <a:off x="5460883" y="5063356"/>
              <a:ext cx="146799" cy="14679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478" name="テキスト ボックス 477"/>
            <p:cNvSpPr txBox="1"/>
            <p:nvPr/>
          </p:nvSpPr>
          <p:spPr>
            <a:xfrm>
              <a:off x="5393859" y="5037303"/>
              <a:ext cx="280846" cy="200055"/>
            </a:xfrm>
            <a:prstGeom prst="rect">
              <a:avLst/>
            </a:prstGeom>
            <a:noFill/>
          </p:spPr>
          <p:txBody>
            <a:bodyPr wrap="none" rtlCol="0">
              <a:spAutoFit/>
            </a:bodyPr>
            <a:lstStyle/>
            <a:p>
              <a:r>
                <a:rPr kumimoji="1" lang="en-US" altLang="ja-JP" sz="700" dirty="0" smtClean="0">
                  <a:solidFill>
                    <a:schemeClr val="bg1"/>
                  </a:solidFill>
                  <a:latin typeface="HGSｺﾞｼｯｸE" panose="020B0900000000000000" pitchFamily="50" charset="-128"/>
                  <a:ea typeface="HGSｺﾞｼｯｸE" panose="020B0900000000000000" pitchFamily="50" charset="-128"/>
                </a:rPr>
                <a:t>19</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479" name="グループ化 478"/>
          <p:cNvGrpSpPr/>
          <p:nvPr/>
        </p:nvGrpSpPr>
        <p:grpSpPr>
          <a:xfrm>
            <a:off x="5890222" y="4758192"/>
            <a:ext cx="280846" cy="200055"/>
            <a:chOff x="5393859" y="5037303"/>
            <a:chExt cx="280846" cy="200055"/>
          </a:xfrm>
        </p:grpSpPr>
        <p:sp>
          <p:nvSpPr>
            <p:cNvPr id="480" name="円/楕円 18"/>
            <p:cNvSpPr/>
            <p:nvPr/>
          </p:nvSpPr>
          <p:spPr>
            <a:xfrm>
              <a:off x="5460883" y="5063356"/>
              <a:ext cx="146799" cy="14679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485" name="テキスト ボックス 484"/>
            <p:cNvSpPr txBox="1"/>
            <p:nvPr/>
          </p:nvSpPr>
          <p:spPr>
            <a:xfrm>
              <a:off x="5393859" y="5037303"/>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21</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488" name="グループ化 487"/>
          <p:cNvGrpSpPr/>
          <p:nvPr/>
        </p:nvGrpSpPr>
        <p:grpSpPr>
          <a:xfrm>
            <a:off x="5925269" y="4556224"/>
            <a:ext cx="280846" cy="200055"/>
            <a:chOff x="6286026" y="4722989"/>
            <a:chExt cx="280846" cy="200055"/>
          </a:xfrm>
        </p:grpSpPr>
        <p:sp>
          <p:nvSpPr>
            <p:cNvPr id="489" name="フローチャート: 代替処理 488"/>
            <p:cNvSpPr/>
            <p:nvPr/>
          </p:nvSpPr>
          <p:spPr>
            <a:xfrm>
              <a:off x="6353141" y="4748330"/>
              <a:ext cx="144598" cy="146799"/>
            </a:xfrm>
            <a:prstGeom prst="flowChartAlternateProcess">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latin typeface="HGSｺﾞｼｯｸE" panose="020B0900000000000000" pitchFamily="50" charset="-128"/>
                <a:ea typeface="HGSｺﾞｼｯｸE" panose="020B0900000000000000" pitchFamily="50" charset="-128"/>
              </a:endParaRPr>
            </a:p>
          </p:txBody>
        </p:sp>
        <p:sp>
          <p:nvSpPr>
            <p:cNvPr id="490" name="テキスト ボックス 489"/>
            <p:cNvSpPr txBox="1"/>
            <p:nvPr/>
          </p:nvSpPr>
          <p:spPr>
            <a:xfrm>
              <a:off x="6286026" y="4722989"/>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20</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495" name="グループ化 494"/>
          <p:cNvGrpSpPr/>
          <p:nvPr/>
        </p:nvGrpSpPr>
        <p:grpSpPr>
          <a:xfrm>
            <a:off x="6618884" y="4112873"/>
            <a:ext cx="280846" cy="200055"/>
            <a:chOff x="5393859" y="5037303"/>
            <a:chExt cx="280846" cy="200055"/>
          </a:xfrm>
        </p:grpSpPr>
        <p:sp>
          <p:nvSpPr>
            <p:cNvPr id="496" name="円/楕円 18"/>
            <p:cNvSpPr/>
            <p:nvPr/>
          </p:nvSpPr>
          <p:spPr>
            <a:xfrm>
              <a:off x="5460883" y="5063356"/>
              <a:ext cx="146799" cy="14679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497" name="テキスト ボックス 496"/>
            <p:cNvSpPr txBox="1"/>
            <p:nvPr/>
          </p:nvSpPr>
          <p:spPr>
            <a:xfrm>
              <a:off x="5393859" y="5037303"/>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24</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499" name="グループ化 498"/>
          <p:cNvGrpSpPr/>
          <p:nvPr/>
        </p:nvGrpSpPr>
        <p:grpSpPr>
          <a:xfrm>
            <a:off x="6566496" y="3948567"/>
            <a:ext cx="280846" cy="200055"/>
            <a:chOff x="5393859" y="5037303"/>
            <a:chExt cx="280846" cy="200055"/>
          </a:xfrm>
        </p:grpSpPr>
        <p:sp>
          <p:nvSpPr>
            <p:cNvPr id="500" name="円/楕円 18"/>
            <p:cNvSpPr/>
            <p:nvPr/>
          </p:nvSpPr>
          <p:spPr>
            <a:xfrm>
              <a:off x="5460883" y="5063356"/>
              <a:ext cx="146799" cy="14679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501" name="テキスト ボックス 500"/>
            <p:cNvSpPr txBox="1"/>
            <p:nvPr/>
          </p:nvSpPr>
          <p:spPr>
            <a:xfrm>
              <a:off x="5393859" y="5037303"/>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25</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502" name="グループ化 501"/>
          <p:cNvGrpSpPr/>
          <p:nvPr/>
        </p:nvGrpSpPr>
        <p:grpSpPr>
          <a:xfrm>
            <a:off x="6542530" y="3686590"/>
            <a:ext cx="280846" cy="200055"/>
            <a:chOff x="5679609" y="5226169"/>
            <a:chExt cx="280846" cy="200055"/>
          </a:xfrm>
        </p:grpSpPr>
        <p:sp>
          <p:nvSpPr>
            <p:cNvPr id="503" name="五角形 502"/>
            <p:cNvSpPr/>
            <p:nvPr/>
          </p:nvSpPr>
          <p:spPr>
            <a:xfrm>
              <a:off x="5741510" y="5242415"/>
              <a:ext cx="157200" cy="149714"/>
            </a:xfrm>
            <a:prstGeom prst="pentagon">
              <a:avLst/>
            </a:prstGeom>
            <a:solidFill>
              <a:srgbClr val="7030A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latin typeface="HGSｺﾞｼｯｸE" panose="020B0900000000000000" pitchFamily="50" charset="-128"/>
                <a:ea typeface="HGSｺﾞｼｯｸE" panose="020B0900000000000000" pitchFamily="50" charset="-128"/>
              </a:endParaRPr>
            </a:p>
          </p:txBody>
        </p:sp>
        <p:sp>
          <p:nvSpPr>
            <p:cNvPr id="504" name="テキスト ボックス 503"/>
            <p:cNvSpPr txBox="1"/>
            <p:nvPr/>
          </p:nvSpPr>
          <p:spPr>
            <a:xfrm>
              <a:off x="5679609" y="5226169"/>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26</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505" name="グループ化 504"/>
          <p:cNvGrpSpPr/>
          <p:nvPr/>
        </p:nvGrpSpPr>
        <p:grpSpPr>
          <a:xfrm>
            <a:off x="8230508" y="1595536"/>
            <a:ext cx="280846" cy="200055"/>
            <a:chOff x="5393859" y="5037303"/>
            <a:chExt cx="280846" cy="200055"/>
          </a:xfrm>
        </p:grpSpPr>
        <p:sp>
          <p:nvSpPr>
            <p:cNvPr id="506" name="円/楕円 18"/>
            <p:cNvSpPr/>
            <p:nvPr/>
          </p:nvSpPr>
          <p:spPr>
            <a:xfrm>
              <a:off x="5460883" y="5063356"/>
              <a:ext cx="146799" cy="14679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507" name="テキスト ボックス 506"/>
            <p:cNvSpPr txBox="1"/>
            <p:nvPr/>
          </p:nvSpPr>
          <p:spPr>
            <a:xfrm>
              <a:off x="5393859" y="5037303"/>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28</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508" name="グループ化 507"/>
          <p:cNvGrpSpPr/>
          <p:nvPr/>
        </p:nvGrpSpPr>
        <p:grpSpPr>
          <a:xfrm>
            <a:off x="7444288" y="1951974"/>
            <a:ext cx="280846" cy="200055"/>
            <a:chOff x="6272428" y="4827512"/>
            <a:chExt cx="280846" cy="200055"/>
          </a:xfrm>
        </p:grpSpPr>
        <p:sp>
          <p:nvSpPr>
            <p:cNvPr id="509" name="台形 508"/>
            <p:cNvSpPr/>
            <p:nvPr/>
          </p:nvSpPr>
          <p:spPr>
            <a:xfrm>
              <a:off x="6337545" y="4842892"/>
              <a:ext cx="146799" cy="140909"/>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latin typeface="HGSｺﾞｼｯｸE" panose="020B0900000000000000" pitchFamily="50" charset="-128"/>
                <a:ea typeface="HGSｺﾞｼｯｸE" panose="020B0900000000000000" pitchFamily="50" charset="-128"/>
              </a:endParaRPr>
            </a:p>
          </p:txBody>
        </p:sp>
        <p:sp>
          <p:nvSpPr>
            <p:cNvPr id="510" name="テキスト ボックス 509"/>
            <p:cNvSpPr txBox="1"/>
            <p:nvPr/>
          </p:nvSpPr>
          <p:spPr>
            <a:xfrm>
              <a:off x="6272428" y="4827512"/>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27</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511" name="グループ化 510"/>
          <p:cNvGrpSpPr/>
          <p:nvPr/>
        </p:nvGrpSpPr>
        <p:grpSpPr>
          <a:xfrm>
            <a:off x="8409814" y="1476475"/>
            <a:ext cx="280846" cy="200055"/>
            <a:chOff x="5393859" y="5037303"/>
            <a:chExt cx="280846" cy="200055"/>
          </a:xfrm>
        </p:grpSpPr>
        <p:sp>
          <p:nvSpPr>
            <p:cNvPr id="512" name="円/楕円 18"/>
            <p:cNvSpPr/>
            <p:nvPr/>
          </p:nvSpPr>
          <p:spPr>
            <a:xfrm>
              <a:off x="5460883" y="5063356"/>
              <a:ext cx="146799" cy="14679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513" name="テキスト ボックス 512"/>
            <p:cNvSpPr txBox="1"/>
            <p:nvPr/>
          </p:nvSpPr>
          <p:spPr>
            <a:xfrm>
              <a:off x="5393859" y="5037303"/>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29</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514" name="グループ化 513"/>
          <p:cNvGrpSpPr/>
          <p:nvPr/>
        </p:nvGrpSpPr>
        <p:grpSpPr>
          <a:xfrm>
            <a:off x="8489994" y="1258102"/>
            <a:ext cx="280846" cy="200055"/>
            <a:chOff x="5679609" y="5226169"/>
            <a:chExt cx="280846" cy="200055"/>
          </a:xfrm>
        </p:grpSpPr>
        <p:sp>
          <p:nvSpPr>
            <p:cNvPr id="516" name="五角形 515"/>
            <p:cNvSpPr/>
            <p:nvPr/>
          </p:nvSpPr>
          <p:spPr>
            <a:xfrm>
              <a:off x="5741510" y="5242415"/>
              <a:ext cx="157200" cy="149714"/>
            </a:xfrm>
            <a:prstGeom prst="pentagon">
              <a:avLst/>
            </a:prstGeom>
            <a:solidFill>
              <a:srgbClr val="7030A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latin typeface="HGSｺﾞｼｯｸE" panose="020B0900000000000000" pitchFamily="50" charset="-128"/>
                <a:ea typeface="HGSｺﾞｼｯｸE" panose="020B0900000000000000" pitchFamily="50" charset="-128"/>
              </a:endParaRPr>
            </a:p>
          </p:txBody>
        </p:sp>
        <p:sp>
          <p:nvSpPr>
            <p:cNvPr id="520" name="テキスト ボックス 519"/>
            <p:cNvSpPr txBox="1"/>
            <p:nvPr/>
          </p:nvSpPr>
          <p:spPr>
            <a:xfrm>
              <a:off x="5679609" y="5226169"/>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30</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521" name="グループ化 520"/>
          <p:cNvGrpSpPr/>
          <p:nvPr/>
        </p:nvGrpSpPr>
        <p:grpSpPr>
          <a:xfrm>
            <a:off x="8596901" y="1446688"/>
            <a:ext cx="280846" cy="200055"/>
            <a:chOff x="5679609" y="5226169"/>
            <a:chExt cx="280846" cy="200055"/>
          </a:xfrm>
        </p:grpSpPr>
        <p:sp>
          <p:nvSpPr>
            <p:cNvPr id="523" name="五角形 522"/>
            <p:cNvSpPr/>
            <p:nvPr/>
          </p:nvSpPr>
          <p:spPr>
            <a:xfrm>
              <a:off x="5741510" y="5242415"/>
              <a:ext cx="157200" cy="149714"/>
            </a:xfrm>
            <a:prstGeom prst="pentagon">
              <a:avLst/>
            </a:prstGeom>
            <a:solidFill>
              <a:srgbClr val="7030A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latin typeface="HGSｺﾞｼｯｸE" panose="020B0900000000000000" pitchFamily="50" charset="-128"/>
                <a:ea typeface="HGSｺﾞｼｯｸE" panose="020B0900000000000000" pitchFamily="50" charset="-128"/>
              </a:endParaRPr>
            </a:p>
          </p:txBody>
        </p:sp>
        <p:sp>
          <p:nvSpPr>
            <p:cNvPr id="537" name="テキスト ボックス 536"/>
            <p:cNvSpPr txBox="1"/>
            <p:nvPr/>
          </p:nvSpPr>
          <p:spPr>
            <a:xfrm>
              <a:off x="5679609" y="5226169"/>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33</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544" name="グループ化 543"/>
          <p:cNvGrpSpPr/>
          <p:nvPr/>
        </p:nvGrpSpPr>
        <p:grpSpPr>
          <a:xfrm>
            <a:off x="8396269" y="1617671"/>
            <a:ext cx="280846" cy="200055"/>
            <a:chOff x="6289483" y="4718196"/>
            <a:chExt cx="280846" cy="200055"/>
          </a:xfrm>
        </p:grpSpPr>
        <p:sp>
          <p:nvSpPr>
            <p:cNvPr id="545" name="フローチャート: 代替処理 544"/>
            <p:cNvSpPr/>
            <p:nvPr/>
          </p:nvSpPr>
          <p:spPr>
            <a:xfrm>
              <a:off x="6353141" y="4748330"/>
              <a:ext cx="144598" cy="146799"/>
            </a:xfrm>
            <a:prstGeom prst="flowChartAlternateProcess">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latin typeface="HGSｺﾞｼｯｸE" panose="020B0900000000000000" pitchFamily="50" charset="-128"/>
                <a:ea typeface="HGSｺﾞｼｯｸE" panose="020B0900000000000000" pitchFamily="50" charset="-128"/>
              </a:endParaRPr>
            </a:p>
          </p:txBody>
        </p:sp>
        <p:sp>
          <p:nvSpPr>
            <p:cNvPr id="551" name="テキスト ボックス 550"/>
            <p:cNvSpPr txBox="1"/>
            <p:nvPr/>
          </p:nvSpPr>
          <p:spPr>
            <a:xfrm>
              <a:off x="6289483" y="4718196"/>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32</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552" name="グループ化 551"/>
          <p:cNvGrpSpPr/>
          <p:nvPr/>
        </p:nvGrpSpPr>
        <p:grpSpPr>
          <a:xfrm>
            <a:off x="8418541" y="1764348"/>
            <a:ext cx="280846" cy="200055"/>
            <a:chOff x="5393859" y="5037303"/>
            <a:chExt cx="280846" cy="200055"/>
          </a:xfrm>
        </p:grpSpPr>
        <p:sp>
          <p:nvSpPr>
            <p:cNvPr id="553" name="円/楕円 18"/>
            <p:cNvSpPr/>
            <p:nvPr/>
          </p:nvSpPr>
          <p:spPr>
            <a:xfrm>
              <a:off x="5460883" y="5063356"/>
              <a:ext cx="146799" cy="14679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559" name="テキスト ボックス 558"/>
            <p:cNvSpPr txBox="1"/>
            <p:nvPr/>
          </p:nvSpPr>
          <p:spPr>
            <a:xfrm>
              <a:off x="5393859" y="5037303"/>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31</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560" name="グループ化 559"/>
          <p:cNvGrpSpPr/>
          <p:nvPr/>
        </p:nvGrpSpPr>
        <p:grpSpPr>
          <a:xfrm>
            <a:off x="8525697" y="1664335"/>
            <a:ext cx="280846" cy="200055"/>
            <a:chOff x="5393859" y="5037303"/>
            <a:chExt cx="280846" cy="200055"/>
          </a:xfrm>
        </p:grpSpPr>
        <p:sp>
          <p:nvSpPr>
            <p:cNvPr id="561" name="円/楕円 18"/>
            <p:cNvSpPr/>
            <p:nvPr/>
          </p:nvSpPr>
          <p:spPr>
            <a:xfrm>
              <a:off x="5460883" y="5063356"/>
              <a:ext cx="146799" cy="14679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562" name="テキスト ボックス 561"/>
            <p:cNvSpPr txBox="1"/>
            <p:nvPr/>
          </p:nvSpPr>
          <p:spPr>
            <a:xfrm>
              <a:off x="5393859" y="5037303"/>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35</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563" name="グループ化 562"/>
          <p:cNvGrpSpPr/>
          <p:nvPr/>
        </p:nvGrpSpPr>
        <p:grpSpPr>
          <a:xfrm>
            <a:off x="8820132" y="1403358"/>
            <a:ext cx="280846" cy="200055"/>
            <a:chOff x="6289483" y="4718196"/>
            <a:chExt cx="280846" cy="200055"/>
          </a:xfrm>
        </p:grpSpPr>
        <p:sp>
          <p:nvSpPr>
            <p:cNvPr id="564" name="フローチャート: 代替処理 563"/>
            <p:cNvSpPr/>
            <p:nvPr/>
          </p:nvSpPr>
          <p:spPr>
            <a:xfrm>
              <a:off x="6353141" y="4748330"/>
              <a:ext cx="144598" cy="146799"/>
            </a:xfrm>
            <a:prstGeom prst="flowChartAlternateProcess">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latin typeface="HGSｺﾞｼｯｸE" panose="020B0900000000000000" pitchFamily="50" charset="-128"/>
                <a:ea typeface="HGSｺﾞｼｯｸE" panose="020B0900000000000000" pitchFamily="50" charset="-128"/>
              </a:endParaRPr>
            </a:p>
          </p:txBody>
        </p:sp>
        <p:sp>
          <p:nvSpPr>
            <p:cNvPr id="565" name="テキスト ボックス 564"/>
            <p:cNvSpPr txBox="1"/>
            <p:nvPr/>
          </p:nvSpPr>
          <p:spPr>
            <a:xfrm>
              <a:off x="6289483" y="4718196"/>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34</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566" name="グループ化 565"/>
          <p:cNvGrpSpPr/>
          <p:nvPr/>
        </p:nvGrpSpPr>
        <p:grpSpPr>
          <a:xfrm>
            <a:off x="8903641" y="1246172"/>
            <a:ext cx="280846" cy="200055"/>
            <a:chOff x="6289483" y="4718196"/>
            <a:chExt cx="280846" cy="200055"/>
          </a:xfrm>
        </p:grpSpPr>
        <p:sp>
          <p:nvSpPr>
            <p:cNvPr id="567" name="フローチャート: 代替処理 566"/>
            <p:cNvSpPr/>
            <p:nvPr/>
          </p:nvSpPr>
          <p:spPr>
            <a:xfrm>
              <a:off x="6353141" y="4748330"/>
              <a:ext cx="144598" cy="146799"/>
            </a:xfrm>
            <a:prstGeom prst="flowChartAlternateProcess">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latin typeface="HGSｺﾞｼｯｸE" panose="020B0900000000000000" pitchFamily="50" charset="-128"/>
                <a:ea typeface="HGSｺﾞｼｯｸE" panose="020B0900000000000000" pitchFamily="50" charset="-128"/>
              </a:endParaRPr>
            </a:p>
          </p:txBody>
        </p:sp>
        <p:sp>
          <p:nvSpPr>
            <p:cNvPr id="573" name="テキスト ボックス 572"/>
            <p:cNvSpPr txBox="1"/>
            <p:nvPr/>
          </p:nvSpPr>
          <p:spPr>
            <a:xfrm>
              <a:off x="6289483" y="4718196"/>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36</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574" name="グループ化 573"/>
          <p:cNvGrpSpPr/>
          <p:nvPr/>
        </p:nvGrpSpPr>
        <p:grpSpPr>
          <a:xfrm>
            <a:off x="8679709" y="2265673"/>
            <a:ext cx="280846" cy="200055"/>
            <a:chOff x="6272428" y="4827512"/>
            <a:chExt cx="280846" cy="200055"/>
          </a:xfrm>
        </p:grpSpPr>
        <p:sp>
          <p:nvSpPr>
            <p:cNvPr id="575" name="台形 574"/>
            <p:cNvSpPr/>
            <p:nvPr/>
          </p:nvSpPr>
          <p:spPr>
            <a:xfrm>
              <a:off x="6337545" y="4842892"/>
              <a:ext cx="146799" cy="140909"/>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latin typeface="HGSｺﾞｼｯｸE" panose="020B0900000000000000" pitchFamily="50" charset="-128"/>
                <a:ea typeface="HGSｺﾞｼｯｸE" panose="020B0900000000000000" pitchFamily="50" charset="-128"/>
              </a:endParaRPr>
            </a:p>
          </p:txBody>
        </p:sp>
        <p:sp>
          <p:nvSpPr>
            <p:cNvPr id="576" name="テキスト ボックス 575"/>
            <p:cNvSpPr txBox="1"/>
            <p:nvPr/>
          </p:nvSpPr>
          <p:spPr>
            <a:xfrm>
              <a:off x="6272428" y="4827512"/>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37</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577" name="グループ化 576"/>
          <p:cNvGrpSpPr/>
          <p:nvPr/>
        </p:nvGrpSpPr>
        <p:grpSpPr>
          <a:xfrm>
            <a:off x="8826114" y="2254885"/>
            <a:ext cx="280846" cy="200055"/>
            <a:chOff x="5393859" y="5037303"/>
            <a:chExt cx="280846" cy="200055"/>
          </a:xfrm>
        </p:grpSpPr>
        <p:sp>
          <p:nvSpPr>
            <p:cNvPr id="578" name="円/楕円 18"/>
            <p:cNvSpPr/>
            <p:nvPr/>
          </p:nvSpPr>
          <p:spPr>
            <a:xfrm>
              <a:off x="5460883" y="5063356"/>
              <a:ext cx="146799" cy="14679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579" name="テキスト ボックス 578"/>
            <p:cNvSpPr txBox="1"/>
            <p:nvPr/>
          </p:nvSpPr>
          <p:spPr>
            <a:xfrm>
              <a:off x="5393859" y="5037303"/>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37</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580" name="グループ化 579"/>
          <p:cNvGrpSpPr/>
          <p:nvPr/>
        </p:nvGrpSpPr>
        <p:grpSpPr>
          <a:xfrm>
            <a:off x="10315243" y="7642729"/>
            <a:ext cx="296876" cy="218174"/>
            <a:chOff x="-954406" y="4259920"/>
            <a:chExt cx="296876" cy="218174"/>
          </a:xfrm>
        </p:grpSpPr>
        <p:sp>
          <p:nvSpPr>
            <p:cNvPr id="582" name="台形 581"/>
            <p:cNvSpPr/>
            <p:nvPr/>
          </p:nvSpPr>
          <p:spPr>
            <a:xfrm>
              <a:off x="-905977" y="4259920"/>
              <a:ext cx="192831" cy="185094"/>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HGSｺﾞｼｯｸE" panose="020B0900000000000000" pitchFamily="50" charset="-128"/>
                <a:ea typeface="HGSｺﾞｼｯｸE" panose="020B0900000000000000" pitchFamily="50" charset="-128"/>
              </a:endParaRPr>
            </a:p>
          </p:txBody>
        </p:sp>
        <p:sp>
          <p:nvSpPr>
            <p:cNvPr id="583" name="テキスト ボックス 582"/>
            <p:cNvSpPr txBox="1"/>
            <p:nvPr/>
          </p:nvSpPr>
          <p:spPr>
            <a:xfrm>
              <a:off x="-954406" y="4262650"/>
              <a:ext cx="296876" cy="215444"/>
            </a:xfrm>
            <a:prstGeom prst="rect">
              <a:avLst/>
            </a:prstGeom>
            <a:noFill/>
          </p:spPr>
          <p:txBody>
            <a:bodyPr wrap="none" rtlCol="0">
              <a:spAutoFit/>
            </a:bodyPr>
            <a:lstStyle/>
            <a:p>
              <a:r>
                <a:rPr lang="en-US" altLang="ja-JP" sz="800" dirty="0" smtClean="0">
                  <a:solidFill>
                    <a:schemeClr val="bg1"/>
                  </a:solidFill>
                  <a:latin typeface="HGSｺﾞｼｯｸE" panose="020B0900000000000000" pitchFamily="50" charset="-128"/>
                  <a:ea typeface="HGSｺﾞｼｯｸE" panose="020B0900000000000000" pitchFamily="50" charset="-128"/>
                </a:rPr>
                <a:t>37</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cxnSp>
        <p:nvCxnSpPr>
          <p:cNvPr id="541" name="直線コネクタ 540"/>
          <p:cNvCxnSpPr/>
          <p:nvPr/>
        </p:nvCxnSpPr>
        <p:spPr>
          <a:xfrm flipV="1">
            <a:off x="43056" y="508225"/>
            <a:ext cx="2423545"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42" name="テキスト ボックス 541"/>
          <p:cNvSpPr txBox="1"/>
          <p:nvPr/>
        </p:nvSpPr>
        <p:spPr>
          <a:xfrm>
            <a:off x="184234" y="1944414"/>
            <a:ext cx="2245048"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淀川大堰</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grpSp>
        <p:nvGrpSpPr>
          <p:cNvPr id="543" name="グループ化 542"/>
          <p:cNvGrpSpPr/>
          <p:nvPr/>
        </p:nvGrpSpPr>
        <p:grpSpPr>
          <a:xfrm>
            <a:off x="6282457" y="4463355"/>
            <a:ext cx="280846" cy="200055"/>
            <a:chOff x="6286026" y="4722989"/>
            <a:chExt cx="280846" cy="200055"/>
          </a:xfrm>
        </p:grpSpPr>
        <p:sp>
          <p:nvSpPr>
            <p:cNvPr id="586" name="フローチャート: 代替処理 585"/>
            <p:cNvSpPr/>
            <p:nvPr/>
          </p:nvSpPr>
          <p:spPr>
            <a:xfrm>
              <a:off x="6353141" y="4748330"/>
              <a:ext cx="144598" cy="146799"/>
            </a:xfrm>
            <a:prstGeom prst="flowChartAlternateProcess">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latin typeface="HGSｺﾞｼｯｸE" panose="020B0900000000000000" pitchFamily="50" charset="-128"/>
                <a:ea typeface="HGSｺﾞｼｯｸE" panose="020B0900000000000000" pitchFamily="50" charset="-128"/>
              </a:endParaRPr>
            </a:p>
          </p:txBody>
        </p:sp>
        <p:sp>
          <p:nvSpPr>
            <p:cNvPr id="587" name="テキスト ボックス 586"/>
            <p:cNvSpPr txBox="1"/>
            <p:nvPr/>
          </p:nvSpPr>
          <p:spPr>
            <a:xfrm>
              <a:off x="6286026" y="4722989"/>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23</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588" name="グループ化 587"/>
          <p:cNvGrpSpPr/>
          <p:nvPr/>
        </p:nvGrpSpPr>
        <p:grpSpPr>
          <a:xfrm>
            <a:off x="7769288" y="8208875"/>
            <a:ext cx="296876" cy="223539"/>
            <a:chOff x="2602033" y="4737"/>
            <a:chExt cx="296876" cy="223539"/>
          </a:xfrm>
        </p:grpSpPr>
        <p:sp>
          <p:nvSpPr>
            <p:cNvPr id="589" name="五角形 588"/>
            <p:cNvSpPr/>
            <p:nvPr/>
          </p:nvSpPr>
          <p:spPr>
            <a:xfrm>
              <a:off x="2643754" y="4737"/>
              <a:ext cx="206494" cy="196661"/>
            </a:xfrm>
            <a:prstGeom prst="pentagon">
              <a:avLst/>
            </a:prstGeom>
            <a:solidFill>
              <a:srgbClr val="7030A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HGSｺﾞｼｯｸE" panose="020B0900000000000000" pitchFamily="50" charset="-128"/>
                <a:ea typeface="HGSｺﾞｼｯｸE" panose="020B0900000000000000" pitchFamily="50" charset="-128"/>
              </a:endParaRPr>
            </a:p>
          </p:txBody>
        </p:sp>
        <p:sp>
          <p:nvSpPr>
            <p:cNvPr id="590" name="テキスト ボックス 589"/>
            <p:cNvSpPr txBox="1"/>
            <p:nvPr/>
          </p:nvSpPr>
          <p:spPr>
            <a:xfrm>
              <a:off x="2602033" y="12832"/>
              <a:ext cx="296876" cy="215444"/>
            </a:xfrm>
            <a:prstGeom prst="rect">
              <a:avLst/>
            </a:prstGeom>
            <a:noFill/>
          </p:spPr>
          <p:txBody>
            <a:bodyPr wrap="none" rtlCol="0">
              <a:spAutoFit/>
            </a:bodyPr>
            <a:lstStyle/>
            <a:p>
              <a:r>
                <a:rPr lang="en-US" altLang="ja-JP" sz="800" dirty="0" smtClean="0">
                  <a:solidFill>
                    <a:schemeClr val="bg1"/>
                  </a:solidFill>
                  <a:latin typeface="HGSｺﾞｼｯｸE" panose="020B0900000000000000" pitchFamily="50" charset="-128"/>
                  <a:ea typeface="HGSｺﾞｼｯｸE" panose="020B0900000000000000" pitchFamily="50" charset="-128"/>
                </a:rPr>
                <a:t>30</a:t>
              </a:r>
            </a:p>
          </p:txBody>
        </p:sp>
      </p:grpSp>
      <p:cxnSp>
        <p:nvCxnSpPr>
          <p:cNvPr id="591" name="直線コネクタ 590"/>
          <p:cNvCxnSpPr/>
          <p:nvPr/>
        </p:nvCxnSpPr>
        <p:spPr>
          <a:xfrm>
            <a:off x="752946" y="8828084"/>
            <a:ext cx="108086" cy="378039"/>
          </a:xfrm>
          <a:prstGeom prst="line">
            <a:avLst/>
          </a:prstGeom>
        </p:spPr>
        <p:style>
          <a:lnRef idx="1">
            <a:schemeClr val="accent1"/>
          </a:lnRef>
          <a:fillRef idx="0">
            <a:schemeClr val="accent1"/>
          </a:fillRef>
          <a:effectRef idx="0">
            <a:schemeClr val="accent1"/>
          </a:effectRef>
          <a:fontRef idx="minor">
            <a:schemeClr val="tx1"/>
          </a:fontRef>
        </p:style>
      </p:cxnSp>
      <p:sp>
        <p:nvSpPr>
          <p:cNvPr id="592" name="テキスト ボックス 591"/>
          <p:cNvSpPr txBox="1"/>
          <p:nvPr/>
        </p:nvSpPr>
        <p:spPr>
          <a:xfrm>
            <a:off x="6985539" y="2828675"/>
            <a:ext cx="377026" cy="246221"/>
          </a:xfrm>
          <a:prstGeom prst="rect">
            <a:avLst/>
          </a:prstGeom>
          <a:noFill/>
        </p:spPr>
        <p:txBody>
          <a:bodyPr wrap="none" rtlCol="0">
            <a:spAutoFit/>
          </a:bodyPr>
          <a:lstStyle/>
          <a:p>
            <a:r>
              <a:rPr lang="ja-JP" altLang="en-US" sz="500" dirty="0" smtClean="0"/>
              <a:t>三島江</a:t>
            </a:r>
            <a:endParaRPr lang="en-US" altLang="ja-JP" sz="500" dirty="0" smtClean="0"/>
          </a:p>
          <a:p>
            <a:r>
              <a:rPr lang="ja-JP" altLang="en-US" sz="500" dirty="0" smtClean="0"/>
              <a:t>地区</a:t>
            </a:r>
            <a:endParaRPr kumimoji="1" lang="ja-JP" altLang="en-US" sz="500" dirty="0"/>
          </a:p>
        </p:txBody>
      </p:sp>
      <p:sp>
        <p:nvSpPr>
          <p:cNvPr id="596" name="テキスト ボックス 595"/>
          <p:cNvSpPr txBox="1"/>
          <p:nvPr/>
        </p:nvSpPr>
        <p:spPr>
          <a:xfrm>
            <a:off x="851153" y="9173029"/>
            <a:ext cx="441146" cy="246221"/>
          </a:xfrm>
          <a:prstGeom prst="rect">
            <a:avLst/>
          </a:prstGeom>
          <a:noFill/>
        </p:spPr>
        <p:txBody>
          <a:bodyPr wrap="none" rtlCol="0">
            <a:spAutoFit/>
          </a:bodyPr>
          <a:lstStyle/>
          <a:p>
            <a:r>
              <a:rPr lang="ja-JP" altLang="en-US" sz="500" dirty="0" smtClean="0"/>
              <a:t>長柄河畔</a:t>
            </a:r>
            <a:endParaRPr lang="en-US" altLang="ja-JP" sz="500" dirty="0" smtClean="0"/>
          </a:p>
          <a:p>
            <a:r>
              <a:rPr lang="ja-JP" altLang="en-US" sz="500" dirty="0" smtClean="0"/>
              <a:t>地区</a:t>
            </a:r>
            <a:endParaRPr kumimoji="1" lang="ja-JP" altLang="en-US" sz="500" dirty="0"/>
          </a:p>
        </p:txBody>
      </p:sp>
      <p:sp>
        <p:nvSpPr>
          <p:cNvPr id="8" name="フリーフォーム 7"/>
          <p:cNvSpPr/>
          <p:nvPr/>
        </p:nvSpPr>
        <p:spPr>
          <a:xfrm>
            <a:off x="8089106" y="1871575"/>
            <a:ext cx="245269" cy="169069"/>
          </a:xfrm>
          <a:custGeom>
            <a:avLst/>
            <a:gdLst>
              <a:gd name="connsiteX0" fmla="*/ 14288 w 245269"/>
              <a:gd name="connsiteY0" fmla="*/ 169069 h 169069"/>
              <a:gd name="connsiteX1" fmla="*/ 173832 w 245269"/>
              <a:gd name="connsiteY1" fmla="*/ 95250 h 169069"/>
              <a:gd name="connsiteX2" fmla="*/ 245269 w 245269"/>
              <a:gd name="connsiteY2" fmla="*/ 73819 h 169069"/>
              <a:gd name="connsiteX3" fmla="*/ 245269 w 245269"/>
              <a:gd name="connsiteY3" fmla="*/ 0 h 169069"/>
              <a:gd name="connsiteX4" fmla="*/ 164307 w 245269"/>
              <a:gd name="connsiteY4" fmla="*/ 30957 h 169069"/>
              <a:gd name="connsiteX5" fmla="*/ 85725 w 245269"/>
              <a:gd name="connsiteY5" fmla="*/ 57150 h 169069"/>
              <a:gd name="connsiteX6" fmla="*/ 0 w 245269"/>
              <a:gd name="connsiteY6" fmla="*/ 100013 h 169069"/>
              <a:gd name="connsiteX7" fmla="*/ 14288 w 245269"/>
              <a:gd name="connsiteY7" fmla="*/ 169069 h 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269" h="169069">
                <a:moveTo>
                  <a:pt x="14288" y="169069"/>
                </a:moveTo>
                <a:lnTo>
                  <a:pt x="173832" y="95250"/>
                </a:lnTo>
                <a:lnTo>
                  <a:pt x="245269" y="73819"/>
                </a:lnTo>
                <a:lnTo>
                  <a:pt x="245269" y="0"/>
                </a:lnTo>
                <a:lnTo>
                  <a:pt x="164307" y="30957"/>
                </a:lnTo>
                <a:lnTo>
                  <a:pt x="85725" y="57150"/>
                </a:lnTo>
                <a:lnTo>
                  <a:pt x="0" y="100013"/>
                </a:lnTo>
                <a:lnTo>
                  <a:pt x="14288" y="16906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1" name="テキスト ボックス 600"/>
          <p:cNvSpPr txBox="1"/>
          <p:nvPr/>
        </p:nvSpPr>
        <p:spPr>
          <a:xfrm>
            <a:off x="8043879" y="1824630"/>
            <a:ext cx="480892" cy="169277"/>
          </a:xfrm>
          <a:prstGeom prst="rect">
            <a:avLst/>
          </a:prstGeom>
          <a:noFill/>
        </p:spPr>
        <p:txBody>
          <a:bodyPr wrap="square" rtlCol="0">
            <a:spAutoFit/>
          </a:bodyPr>
          <a:lstStyle/>
          <a:p>
            <a:r>
              <a:rPr lang="ja-JP" altLang="en-US" sz="500" dirty="0" smtClean="0"/>
              <a:t>三矢地区</a:t>
            </a:r>
            <a:endParaRPr kumimoji="1" lang="ja-JP" altLang="en-US" sz="500" dirty="0"/>
          </a:p>
        </p:txBody>
      </p:sp>
      <p:sp>
        <p:nvSpPr>
          <p:cNvPr id="602" name="テキスト ボックス 601"/>
          <p:cNvSpPr txBox="1"/>
          <p:nvPr/>
        </p:nvSpPr>
        <p:spPr>
          <a:xfrm>
            <a:off x="7439610" y="2235254"/>
            <a:ext cx="441146" cy="246221"/>
          </a:xfrm>
          <a:prstGeom prst="rect">
            <a:avLst/>
          </a:prstGeom>
          <a:noFill/>
        </p:spPr>
        <p:txBody>
          <a:bodyPr wrap="none" rtlCol="0">
            <a:spAutoFit/>
          </a:bodyPr>
          <a:lstStyle/>
          <a:p>
            <a:r>
              <a:rPr lang="ja-JP" altLang="en-US" sz="500" dirty="0" smtClean="0"/>
              <a:t>伊加賀</a:t>
            </a:r>
            <a:endParaRPr lang="en-US" altLang="ja-JP" sz="500" dirty="0" smtClean="0"/>
          </a:p>
          <a:p>
            <a:r>
              <a:rPr lang="ja-JP" altLang="en-US" sz="500" dirty="0" smtClean="0"/>
              <a:t>野草地区</a:t>
            </a:r>
            <a:endParaRPr kumimoji="1" lang="ja-JP" altLang="en-US" sz="500" dirty="0"/>
          </a:p>
        </p:txBody>
      </p:sp>
      <p:sp>
        <p:nvSpPr>
          <p:cNvPr id="597" name="正方形/長方形 596"/>
          <p:cNvSpPr/>
          <p:nvPr/>
        </p:nvSpPr>
        <p:spPr>
          <a:xfrm>
            <a:off x="2609363" y="8323127"/>
            <a:ext cx="2448272" cy="10696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cxnSp>
        <p:nvCxnSpPr>
          <p:cNvPr id="603" name="直線コネクタ 602"/>
          <p:cNvCxnSpPr/>
          <p:nvPr/>
        </p:nvCxnSpPr>
        <p:spPr>
          <a:xfrm>
            <a:off x="2631560" y="8546636"/>
            <a:ext cx="23914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04" name="テキスト ボックス 603"/>
          <p:cNvSpPr txBox="1"/>
          <p:nvPr/>
        </p:nvSpPr>
        <p:spPr>
          <a:xfrm>
            <a:off x="3737911" y="8543209"/>
            <a:ext cx="1366332" cy="846386"/>
          </a:xfrm>
          <a:prstGeom prst="rect">
            <a:avLst/>
          </a:prstGeom>
          <a:noFill/>
        </p:spPr>
        <p:txBody>
          <a:bodyPr wrap="square" rtlCol="0">
            <a:spAutoFit/>
          </a:bodyPr>
          <a:lstStyle/>
          <a:p>
            <a:r>
              <a:rPr lang="ja-JP" altLang="en-US" sz="700" b="1" dirty="0" smtClean="0">
                <a:solidFill>
                  <a:schemeClr val="bg1"/>
                </a:solidFill>
                <a:latin typeface="HGP教科書体" panose="02020600000000000000" pitchFamily="18" charset="-128"/>
                <a:ea typeface="HGP教科書体" panose="02020600000000000000" pitchFamily="18" charset="-128"/>
              </a:rPr>
              <a:t>淀川わいわいガヤガヤ祭実行委員会により、毎年初夏頃に開催されます。タイヤチューブ</a:t>
            </a:r>
            <a:r>
              <a:rPr lang="ja-JP" altLang="en-US" sz="700" b="1" dirty="0">
                <a:solidFill>
                  <a:schemeClr val="bg1"/>
                </a:solidFill>
                <a:latin typeface="HGP教科書体" panose="02020600000000000000" pitchFamily="18" charset="-128"/>
                <a:ea typeface="HGP教科書体" panose="02020600000000000000" pitchFamily="18" charset="-128"/>
              </a:rPr>
              <a:t>と伐木で手づくりしたイカダに体験</a:t>
            </a:r>
            <a:r>
              <a:rPr lang="ja-JP" altLang="en-US" sz="700" b="1" dirty="0" smtClean="0">
                <a:solidFill>
                  <a:schemeClr val="bg1"/>
                </a:solidFill>
                <a:latin typeface="HGP教科書体" panose="02020600000000000000" pitchFamily="18" charset="-128"/>
                <a:ea typeface="HGP教科書体" panose="02020600000000000000" pitchFamily="18" charset="-128"/>
              </a:rPr>
              <a:t>乗船、淀川クルーズ、水上</a:t>
            </a:r>
            <a:r>
              <a:rPr lang="ja-JP" altLang="en-US" sz="700" b="1" dirty="0">
                <a:solidFill>
                  <a:schemeClr val="bg1"/>
                </a:solidFill>
                <a:latin typeface="HGP教科書体" panose="02020600000000000000" pitchFamily="18" charset="-128"/>
                <a:ea typeface="HGP教科書体" panose="02020600000000000000" pitchFamily="18" charset="-128"/>
              </a:rPr>
              <a:t>オートバイ、キッズボートは</a:t>
            </a:r>
            <a:r>
              <a:rPr lang="ja-JP" altLang="en-US" sz="700" b="1" dirty="0" smtClean="0">
                <a:solidFill>
                  <a:schemeClr val="bg1"/>
                </a:solidFill>
                <a:latin typeface="HGP教科書体" panose="02020600000000000000" pitchFamily="18" charset="-128"/>
                <a:ea typeface="HGP教科書体" panose="02020600000000000000" pitchFamily="18" charset="-128"/>
              </a:rPr>
              <a:t>淀川の魅力を満喫できるイベント</a:t>
            </a:r>
            <a:r>
              <a:rPr lang="ja-JP" altLang="en-US" sz="700" b="1" dirty="0">
                <a:solidFill>
                  <a:schemeClr val="bg1"/>
                </a:solidFill>
                <a:latin typeface="HGP教科書体" panose="02020600000000000000" pitchFamily="18" charset="-128"/>
                <a:ea typeface="HGP教科書体" panose="02020600000000000000" pitchFamily="18" charset="-128"/>
              </a:rPr>
              <a:t>です</a:t>
            </a:r>
            <a:r>
              <a:rPr lang="ja-JP" altLang="en-US" sz="700" b="1" dirty="0" smtClean="0">
                <a:solidFill>
                  <a:schemeClr val="bg1"/>
                </a:solidFill>
                <a:latin typeface="HGP教科書体" panose="02020600000000000000" pitchFamily="18" charset="-128"/>
                <a:ea typeface="HGP教科書体" panose="02020600000000000000" pitchFamily="18" charset="-128"/>
              </a:rPr>
              <a:t>。</a:t>
            </a:r>
            <a:endParaRPr lang="en-US" altLang="ja-JP" sz="700" b="1" dirty="0">
              <a:solidFill>
                <a:schemeClr val="bg1"/>
              </a:solidFill>
              <a:latin typeface="HGP教科書体" panose="02020600000000000000" pitchFamily="18" charset="-128"/>
              <a:ea typeface="HGP教科書体" panose="02020600000000000000" pitchFamily="18" charset="-128"/>
            </a:endParaRPr>
          </a:p>
        </p:txBody>
      </p:sp>
      <p:pic>
        <p:nvPicPr>
          <p:cNvPr id="605" name="Picture 2" descr="D:\MitaH\Desktop\新しいフォルダー (3)\img08220.tif"/>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59979" t="8940" r="4763" b="8830"/>
          <a:stretch/>
        </p:blipFill>
        <p:spPr bwMode="auto">
          <a:xfrm rot="16200000">
            <a:off x="2903358" y="8428881"/>
            <a:ext cx="657288" cy="1083923"/>
          </a:xfrm>
          <a:prstGeom prst="rect">
            <a:avLst/>
          </a:prstGeom>
          <a:noFill/>
          <a:extLst>
            <a:ext uri="{909E8E84-426E-40DD-AFC4-6F175D3DCCD1}">
              <a14:hiddenFill xmlns:a14="http://schemas.microsoft.com/office/drawing/2010/main">
                <a:solidFill>
                  <a:srgbClr val="FFFFFF"/>
                </a:solidFill>
              </a14:hiddenFill>
            </a:ext>
          </a:extLst>
        </p:spPr>
      </p:pic>
      <p:grpSp>
        <p:nvGrpSpPr>
          <p:cNvPr id="606" name="グループ化 605"/>
          <p:cNvGrpSpPr/>
          <p:nvPr/>
        </p:nvGrpSpPr>
        <p:grpSpPr>
          <a:xfrm>
            <a:off x="2602973" y="8325654"/>
            <a:ext cx="296876" cy="215444"/>
            <a:chOff x="10576875" y="-387241"/>
            <a:chExt cx="296876" cy="215444"/>
          </a:xfrm>
        </p:grpSpPr>
        <p:sp>
          <p:nvSpPr>
            <p:cNvPr id="607" name="フローチャート: 代替処理 606"/>
            <p:cNvSpPr/>
            <p:nvPr/>
          </p:nvSpPr>
          <p:spPr>
            <a:xfrm>
              <a:off x="10622150" y="-376248"/>
              <a:ext cx="189940" cy="192831"/>
            </a:xfrm>
            <a:prstGeom prst="flowChartAlternateProcess">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HGSｺﾞｼｯｸE" panose="020B0900000000000000" pitchFamily="50" charset="-128"/>
                <a:ea typeface="HGSｺﾞｼｯｸE" panose="020B0900000000000000" pitchFamily="50" charset="-128"/>
              </a:endParaRPr>
            </a:p>
          </p:txBody>
        </p:sp>
        <p:sp>
          <p:nvSpPr>
            <p:cNvPr id="608" name="テキスト ボックス 607"/>
            <p:cNvSpPr txBox="1"/>
            <p:nvPr/>
          </p:nvSpPr>
          <p:spPr>
            <a:xfrm>
              <a:off x="10576875" y="-387241"/>
              <a:ext cx="296876" cy="215444"/>
            </a:xfrm>
            <a:prstGeom prst="rect">
              <a:avLst/>
            </a:prstGeom>
            <a:noFill/>
          </p:spPr>
          <p:txBody>
            <a:bodyPr wrap="none" rtlCol="0">
              <a:spAutoFit/>
            </a:bodyPr>
            <a:lstStyle/>
            <a:p>
              <a:r>
                <a:rPr lang="en-US" altLang="ja-JP" sz="800" dirty="0" smtClean="0">
                  <a:solidFill>
                    <a:schemeClr val="bg1"/>
                  </a:solidFill>
                  <a:latin typeface="HGSｺﾞｼｯｸE" panose="020B0900000000000000" pitchFamily="50" charset="-128"/>
                  <a:ea typeface="HGSｺﾞｼｯｸE" panose="020B0900000000000000" pitchFamily="50" charset="-128"/>
                </a:rPr>
                <a:t>20</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sp>
        <p:nvSpPr>
          <p:cNvPr id="609" name="テキスト ボックス 608"/>
          <p:cNvSpPr txBox="1"/>
          <p:nvPr/>
        </p:nvSpPr>
        <p:spPr>
          <a:xfrm>
            <a:off x="2805066" y="8321253"/>
            <a:ext cx="2251597" cy="400110"/>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淀川</a:t>
            </a:r>
            <a:r>
              <a:rPr lang="ja-JP" altLang="en-US" sz="1000" b="1" dirty="0">
                <a:solidFill>
                  <a:schemeClr val="bg1"/>
                </a:solidFill>
                <a:latin typeface="HGP教科書体" panose="02020600000000000000" pitchFamily="18" charset="-128"/>
                <a:ea typeface="HGP教科書体" panose="02020600000000000000" pitchFamily="18" charset="-128"/>
              </a:rPr>
              <a:t>わいわいガヤガヤ</a:t>
            </a:r>
            <a:r>
              <a:rPr lang="ja-JP" altLang="en-US" sz="1000" b="1" dirty="0" smtClean="0">
                <a:solidFill>
                  <a:schemeClr val="bg1"/>
                </a:solidFill>
                <a:latin typeface="HGP教科書体" panose="02020600000000000000" pitchFamily="18" charset="-128"/>
                <a:ea typeface="HGP教科書体" panose="02020600000000000000" pitchFamily="18" charset="-128"/>
              </a:rPr>
              <a:t>祭</a:t>
            </a:r>
            <a:r>
              <a:rPr lang="ja-JP" altLang="en-US" sz="800" b="1" dirty="0" smtClean="0">
                <a:solidFill>
                  <a:schemeClr val="bg1"/>
                </a:solidFill>
                <a:latin typeface="HGP教科書体" panose="02020600000000000000" pitchFamily="18" charset="-128"/>
                <a:ea typeface="HGP教科書体" panose="02020600000000000000" pitchFamily="18" charset="-128"/>
              </a:rPr>
              <a:t>（</a:t>
            </a:r>
            <a:r>
              <a:rPr lang="en-US" altLang="ja-JP" sz="800" b="1" dirty="0" smtClean="0">
                <a:solidFill>
                  <a:schemeClr val="bg1"/>
                </a:solidFill>
                <a:latin typeface="HGP教科書体" panose="02020600000000000000" pitchFamily="18" charset="-128"/>
                <a:ea typeface="HGP教科書体" panose="02020600000000000000" pitchFamily="18" charset="-128"/>
              </a:rPr>
              <a:t>2012</a:t>
            </a:r>
            <a:r>
              <a:rPr lang="ja-JP" altLang="en-US" sz="800" b="1" dirty="0" smtClean="0">
                <a:solidFill>
                  <a:schemeClr val="bg1"/>
                </a:solidFill>
                <a:latin typeface="HGP教科書体" panose="02020600000000000000" pitchFamily="18" charset="-128"/>
                <a:ea typeface="HGP教科書体" panose="02020600000000000000" pitchFamily="18" charset="-128"/>
              </a:rPr>
              <a:t>年から開催）</a:t>
            </a:r>
            <a:endParaRPr lang="ja-JP" altLang="en-US" sz="800" b="1" dirty="0">
              <a:solidFill>
                <a:schemeClr val="bg1"/>
              </a:solidFill>
              <a:latin typeface="HGP教科書体" panose="02020600000000000000" pitchFamily="18" charset="-128"/>
              <a:ea typeface="HGP教科書体" panose="02020600000000000000" pitchFamily="18" charset="-128"/>
            </a:endParaRPr>
          </a:p>
          <a:p>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sp>
        <p:nvSpPr>
          <p:cNvPr id="610" name="正方形/長方形 609"/>
          <p:cNvSpPr/>
          <p:nvPr/>
        </p:nvSpPr>
        <p:spPr>
          <a:xfrm>
            <a:off x="5192017" y="304206"/>
            <a:ext cx="2448272" cy="117721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611" name="テキスト ボックス 610"/>
          <p:cNvSpPr txBox="1"/>
          <p:nvPr/>
        </p:nvSpPr>
        <p:spPr>
          <a:xfrm>
            <a:off x="5369841" y="292896"/>
            <a:ext cx="1185082" cy="246221"/>
          </a:xfrm>
          <a:prstGeom prst="rect">
            <a:avLst/>
          </a:prstGeom>
          <a:noFill/>
        </p:spPr>
        <p:txBody>
          <a:bodyPr wrap="square" rtlCol="0">
            <a:spAutoFit/>
          </a:bodyPr>
          <a:lstStyle/>
          <a:p>
            <a:r>
              <a:rPr lang="zh-TW" altLang="en-US" sz="1000" b="1" dirty="0">
                <a:solidFill>
                  <a:schemeClr val="bg1"/>
                </a:solidFill>
                <a:latin typeface="HGP教科書体" panose="02020600000000000000" pitchFamily="18" charset="-128"/>
                <a:ea typeface="HGP教科書体" panose="02020600000000000000" pitchFamily="18" charset="-128"/>
              </a:rPr>
              <a:t>鳥飼仁和寺大橋</a:t>
            </a:r>
          </a:p>
        </p:txBody>
      </p:sp>
      <p:cxnSp>
        <p:nvCxnSpPr>
          <p:cNvPr id="612" name="直線コネクタ 611"/>
          <p:cNvCxnSpPr/>
          <p:nvPr/>
        </p:nvCxnSpPr>
        <p:spPr>
          <a:xfrm>
            <a:off x="5211184" y="527715"/>
            <a:ext cx="23947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13" name="グループ化 612"/>
          <p:cNvGrpSpPr/>
          <p:nvPr/>
        </p:nvGrpSpPr>
        <p:grpSpPr>
          <a:xfrm>
            <a:off x="5189314" y="287605"/>
            <a:ext cx="296876" cy="215444"/>
            <a:chOff x="-948951" y="2890388"/>
            <a:chExt cx="332584" cy="241357"/>
          </a:xfrm>
        </p:grpSpPr>
        <p:sp>
          <p:nvSpPr>
            <p:cNvPr id="614" name="円/楕円 755"/>
            <p:cNvSpPr/>
            <p:nvPr/>
          </p:nvSpPr>
          <p:spPr>
            <a:xfrm>
              <a:off x="-903063" y="2909517"/>
              <a:ext cx="216024" cy="216024"/>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615" name="テキスト ボックス 614"/>
            <p:cNvSpPr txBox="1"/>
            <p:nvPr/>
          </p:nvSpPr>
          <p:spPr>
            <a:xfrm>
              <a:off x="-948951" y="2890388"/>
              <a:ext cx="332584" cy="241357"/>
            </a:xfrm>
            <a:prstGeom prst="rect">
              <a:avLst/>
            </a:prstGeom>
            <a:noFill/>
          </p:spPr>
          <p:txBody>
            <a:bodyPr wrap="none" rtlCol="0">
              <a:spAutoFit/>
            </a:bodyPr>
            <a:lstStyle/>
            <a:p>
              <a:r>
                <a:rPr kumimoji="1" lang="en-US" altLang="ja-JP" sz="800" dirty="0" smtClean="0">
                  <a:solidFill>
                    <a:schemeClr val="bg1"/>
                  </a:solidFill>
                  <a:latin typeface="HGSｺﾞｼｯｸE" panose="020B0900000000000000" pitchFamily="50" charset="-128"/>
                  <a:ea typeface="HGSｺﾞｼｯｸE" panose="020B0900000000000000" pitchFamily="50" charset="-128"/>
                </a:rPr>
                <a:t>21</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sp>
        <p:nvSpPr>
          <p:cNvPr id="619" name="テキスト ボックス 618"/>
          <p:cNvSpPr txBox="1"/>
          <p:nvPr/>
        </p:nvSpPr>
        <p:spPr>
          <a:xfrm>
            <a:off x="6295746" y="580928"/>
            <a:ext cx="1344543" cy="830997"/>
          </a:xfrm>
          <a:prstGeom prst="rect">
            <a:avLst/>
          </a:prstGeom>
          <a:noFill/>
        </p:spPr>
        <p:txBody>
          <a:bodyPr wrap="square" rtlCol="0">
            <a:spAutoFit/>
          </a:bodyPr>
          <a:lstStyle/>
          <a:p>
            <a:r>
              <a:rPr lang="ja-JP" altLang="en-US" sz="800" b="1" dirty="0" smtClean="0">
                <a:solidFill>
                  <a:schemeClr val="bg1"/>
                </a:solidFill>
                <a:latin typeface="HGP教科書体" panose="02020600000000000000" pitchFamily="18" charset="-128"/>
                <a:ea typeface="HGP教科書体" panose="02020600000000000000" pitchFamily="18" charset="-128"/>
              </a:rPr>
              <a:t>周囲の景観とよく調和し、優れた機能美</a:t>
            </a:r>
            <a:r>
              <a:rPr lang="ja-JP" altLang="en-US" sz="800" b="1" dirty="0">
                <a:solidFill>
                  <a:schemeClr val="bg1"/>
                </a:solidFill>
                <a:latin typeface="HGP教科書体" panose="02020600000000000000" pitchFamily="18" charset="-128"/>
                <a:ea typeface="HGP教科書体" panose="02020600000000000000" pitchFamily="18" charset="-128"/>
              </a:rPr>
              <a:t>を持ち合わせた斜張</a:t>
            </a:r>
            <a:r>
              <a:rPr lang="ja-JP" altLang="en-US" sz="800" b="1" dirty="0" smtClean="0">
                <a:solidFill>
                  <a:schemeClr val="bg1"/>
                </a:solidFill>
                <a:latin typeface="HGP教科書体" panose="02020600000000000000" pitchFamily="18" charset="-128"/>
                <a:ea typeface="HGP教科書体" panose="02020600000000000000" pitchFamily="18" charset="-128"/>
              </a:rPr>
              <a:t>橋です。</a:t>
            </a:r>
            <a:endParaRPr lang="en-US" altLang="ja-JP" sz="800" b="1" dirty="0" smtClean="0">
              <a:solidFill>
                <a:schemeClr val="bg1"/>
              </a:solidFill>
              <a:latin typeface="HGP教科書体" panose="02020600000000000000" pitchFamily="18" charset="-128"/>
              <a:ea typeface="HGP教科書体" panose="02020600000000000000" pitchFamily="18" charset="-128"/>
            </a:endParaRPr>
          </a:p>
          <a:p>
            <a:r>
              <a:rPr lang="ja-JP" altLang="en-US" sz="800" b="1" dirty="0" smtClean="0">
                <a:solidFill>
                  <a:schemeClr val="bg1"/>
                </a:solidFill>
                <a:latin typeface="HGP教科書体" panose="02020600000000000000" pitchFamily="18" charset="-128"/>
                <a:ea typeface="HGP教科書体" panose="02020600000000000000" pitchFamily="18" charset="-128"/>
              </a:rPr>
              <a:t>有料道路として完成され、地域から「</a:t>
            </a:r>
            <a:r>
              <a:rPr lang="en-US" altLang="ja-JP" sz="800" b="1" dirty="0">
                <a:solidFill>
                  <a:schemeClr val="bg1"/>
                </a:solidFill>
                <a:latin typeface="HGP教科書体" panose="02020600000000000000" pitchFamily="18" charset="-128"/>
                <a:ea typeface="HGP教科書体" panose="02020600000000000000" pitchFamily="18" charset="-128"/>
              </a:rPr>
              <a:t>100</a:t>
            </a:r>
            <a:r>
              <a:rPr lang="ja-JP" altLang="en-US" sz="800" b="1" dirty="0">
                <a:solidFill>
                  <a:schemeClr val="bg1"/>
                </a:solidFill>
                <a:latin typeface="HGP教科書体" panose="02020600000000000000" pitchFamily="18" charset="-128"/>
                <a:ea typeface="HGP教科書体" panose="02020600000000000000" pitchFamily="18" charset="-128"/>
              </a:rPr>
              <a:t>円橋」という通称で</a:t>
            </a:r>
            <a:r>
              <a:rPr lang="ja-JP" altLang="en-US" sz="800" b="1" dirty="0" smtClean="0">
                <a:solidFill>
                  <a:schemeClr val="bg1"/>
                </a:solidFill>
                <a:latin typeface="HGP教科書体" panose="02020600000000000000" pitchFamily="18" charset="-128"/>
                <a:ea typeface="HGP教科書体" panose="02020600000000000000" pitchFamily="18" charset="-128"/>
              </a:rPr>
              <a:t>親しまれています。</a:t>
            </a:r>
            <a:endParaRPr lang="en-US" altLang="ja-JP" sz="800" b="1" dirty="0" smtClean="0">
              <a:solidFill>
                <a:schemeClr val="bg1"/>
              </a:solidFill>
              <a:latin typeface="HGP教科書体" panose="02020600000000000000" pitchFamily="18" charset="-128"/>
              <a:ea typeface="HGP教科書体" panose="02020600000000000000" pitchFamily="18" charset="-128"/>
            </a:endParaRPr>
          </a:p>
        </p:txBody>
      </p:sp>
      <p:pic>
        <p:nvPicPr>
          <p:cNvPr id="620" name="Picture 8"/>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264681" y="616498"/>
            <a:ext cx="1097078" cy="78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6" name="テキスト ボックス 625"/>
          <p:cNvSpPr txBox="1"/>
          <p:nvPr/>
        </p:nvSpPr>
        <p:spPr>
          <a:xfrm>
            <a:off x="6392888" y="262753"/>
            <a:ext cx="1278656" cy="307777"/>
          </a:xfrm>
          <a:prstGeom prst="rect">
            <a:avLst/>
          </a:prstGeom>
          <a:noFill/>
        </p:spPr>
        <p:txBody>
          <a:bodyPr wrap="square" rtlCol="0">
            <a:spAutoFit/>
          </a:bodyPr>
          <a:lstStyle/>
          <a:p>
            <a:r>
              <a:rPr lang="en-US" altLang="ja-JP" sz="700" b="1" dirty="0" smtClean="0">
                <a:solidFill>
                  <a:schemeClr val="bg1"/>
                </a:solidFill>
                <a:latin typeface="HGP教科書体" panose="02020600000000000000" pitchFamily="18" charset="-128"/>
                <a:ea typeface="HGP教科書体" panose="02020600000000000000" pitchFamily="18" charset="-128"/>
              </a:rPr>
              <a:t>1987</a:t>
            </a:r>
            <a:r>
              <a:rPr lang="ja-JP" altLang="en-US" sz="700" b="1" dirty="0" smtClean="0">
                <a:solidFill>
                  <a:schemeClr val="bg1"/>
                </a:solidFill>
                <a:latin typeface="HGP教科書体" panose="02020600000000000000" pitchFamily="18" charset="-128"/>
                <a:ea typeface="HGP教科書体" panose="02020600000000000000" pitchFamily="18" charset="-128"/>
              </a:rPr>
              <a:t>年完成　（</a:t>
            </a:r>
            <a:r>
              <a:rPr lang="en-US" altLang="ja-JP" sz="700" b="1" dirty="0" smtClean="0">
                <a:solidFill>
                  <a:schemeClr val="bg1"/>
                </a:solidFill>
                <a:latin typeface="HGP教科書体" panose="02020600000000000000" pitchFamily="18" charset="-128"/>
                <a:ea typeface="HGP教科書体" panose="02020600000000000000" pitchFamily="18" charset="-128"/>
              </a:rPr>
              <a:t>L=688m</a:t>
            </a:r>
            <a:r>
              <a:rPr lang="ja-JP" altLang="en-US" sz="700" b="1" dirty="0" smtClean="0">
                <a:solidFill>
                  <a:schemeClr val="bg1"/>
                </a:solidFill>
                <a:latin typeface="HGP教科書体" panose="02020600000000000000" pitchFamily="18" charset="-128"/>
                <a:ea typeface="HGP教科書体" panose="02020600000000000000" pitchFamily="18" charset="-128"/>
              </a:rPr>
              <a:t>）　</a:t>
            </a:r>
            <a:endParaRPr lang="en-US" altLang="ja-JP" sz="700" b="1" dirty="0" smtClean="0">
              <a:solidFill>
                <a:schemeClr val="bg1"/>
              </a:solidFill>
              <a:latin typeface="HGP教科書体" panose="02020600000000000000" pitchFamily="18" charset="-128"/>
              <a:ea typeface="HGP教科書体" panose="02020600000000000000" pitchFamily="18" charset="-128"/>
            </a:endParaRPr>
          </a:p>
          <a:p>
            <a:r>
              <a:rPr lang="en-US" altLang="ja-JP" sz="700" b="1" dirty="0" smtClean="0">
                <a:solidFill>
                  <a:schemeClr val="bg1"/>
                </a:solidFill>
                <a:latin typeface="HGP教科書体" panose="02020600000000000000" pitchFamily="18" charset="-128"/>
                <a:ea typeface="HGP教科書体" panose="02020600000000000000" pitchFamily="18" charset="-128"/>
              </a:rPr>
              <a:t>※</a:t>
            </a:r>
            <a:r>
              <a:rPr lang="ja-JP" altLang="en-US" sz="700" b="1" dirty="0" smtClean="0">
                <a:solidFill>
                  <a:schemeClr val="bg1"/>
                </a:solidFill>
                <a:latin typeface="HGP教科書体" panose="02020600000000000000" pitchFamily="18" charset="-128"/>
                <a:ea typeface="HGP教科書体" panose="02020600000000000000" pitchFamily="18" charset="-128"/>
              </a:rPr>
              <a:t>自転車の利用料金は</a:t>
            </a:r>
            <a:r>
              <a:rPr lang="en-US" altLang="ja-JP" sz="700" b="1" dirty="0" smtClean="0">
                <a:solidFill>
                  <a:schemeClr val="bg1"/>
                </a:solidFill>
                <a:latin typeface="HGP教科書体" panose="02020600000000000000" pitchFamily="18" charset="-128"/>
                <a:ea typeface="HGP教科書体" panose="02020600000000000000" pitchFamily="18" charset="-128"/>
              </a:rPr>
              <a:t>10</a:t>
            </a:r>
            <a:r>
              <a:rPr lang="ja-JP" altLang="en-US" sz="700" b="1" dirty="0" smtClean="0">
                <a:solidFill>
                  <a:schemeClr val="bg1"/>
                </a:solidFill>
                <a:latin typeface="HGP教科書体" panose="02020600000000000000" pitchFamily="18" charset="-128"/>
                <a:ea typeface="HGP教科書体" panose="02020600000000000000" pitchFamily="18" charset="-128"/>
              </a:rPr>
              <a:t>円</a:t>
            </a:r>
            <a:endParaRPr lang="zh-TW" altLang="en-US" sz="700" b="1" dirty="0">
              <a:solidFill>
                <a:schemeClr val="bg1"/>
              </a:solidFill>
              <a:latin typeface="HGP教科書体" panose="02020600000000000000" pitchFamily="18" charset="-128"/>
              <a:ea typeface="HGP教科書体" panose="02020600000000000000" pitchFamily="18" charset="-128"/>
            </a:endParaRPr>
          </a:p>
        </p:txBody>
      </p:sp>
      <p:sp>
        <p:nvSpPr>
          <p:cNvPr id="630" name="正方形/長方形 629"/>
          <p:cNvSpPr/>
          <p:nvPr/>
        </p:nvSpPr>
        <p:spPr>
          <a:xfrm>
            <a:off x="5192017" y="6815199"/>
            <a:ext cx="2448272" cy="115122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631" name="テキスト ボックス 630"/>
          <p:cNvSpPr txBox="1"/>
          <p:nvPr/>
        </p:nvSpPr>
        <p:spPr>
          <a:xfrm>
            <a:off x="5369841" y="6803890"/>
            <a:ext cx="2133802"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点野ワンド</a:t>
            </a:r>
            <a:endParaRPr lang="zh-CN" altLang="en-US" sz="1000" b="1" dirty="0">
              <a:solidFill>
                <a:schemeClr val="bg1"/>
              </a:solidFill>
              <a:latin typeface="HGP教科書体" panose="02020600000000000000" pitchFamily="18" charset="-128"/>
              <a:ea typeface="HGP教科書体" panose="02020600000000000000" pitchFamily="18" charset="-128"/>
            </a:endParaRPr>
          </a:p>
        </p:txBody>
      </p:sp>
      <p:sp>
        <p:nvSpPr>
          <p:cNvPr id="632" name="テキスト ボックス 631"/>
          <p:cNvSpPr txBox="1"/>
          <p:nvPr/>
        </p:nvSpPr>
        <p:spPr>
          <a:xfrm>
            <a:off x="6311494" y="7035242"/>
            <a:ext cx="1328795" cy="630942"/>
          </a:xfrm>
          <a:prstGeom prst="rect">
            <a:avLst/>
          </a:prstGeom>
          <a:noFill/>
        </p:spPr>
        <p:txBody>
          <a:bodyPr wrap="square" rtlCol="0">
            <a:spAutoFit/>
          </a:bodyPr>
          <a:lstStyle/>
          <a:p>
            <a:r>
              <a:rPr lang="ja-JP" altLang="en-US" sz="700" b="1" dirty="0" smtClean="0">
                <a:solidFill>
                  <a:schemeClr val="bg1"/>
                </a:solidFill>
                <a:latin typeface="HGP教科書体" panose="02020600000000000000" pitchFamily="18" charset="-128"/>
                <a:ea typeface="HGP教科書体" panose="02020600000000000000" pitchFamily="18" charset="-128"/>
              </a:rPr>
              <a:t>市民団体等により、清掃活動等の自然環境の保全に取り組まれています。また、近隣の小学校では、自然学習が行われる</a:t>
            </a:r>
            <a:r>
              <a:rPr lang="ja-JP" altLang="en-US" sz="700" b="1" dirty="0">
                <a:solidFill>
                  <a:schemeClr val="bg1"/>
                </a:solidFill>
                <a:latin typeface="HGP教科書体" panose="02020600000000000000" pitchFamily="18" charset="-128"/>
                <a:ea typeface="HGP教科書体" panose="02020600000000000000" pitchFamily="18" charset="-128"/>
              </a:rPr>
              <a:t>等</a:t>
            </a:r>
            <a:r>
              <a:rPr lang="ja-JP" altLang="en-US" sz="700" b="1" dirty="0" smtClean="0">
                <a:solidFill>
                  <a:schemeClr val="bg1"/>
                </a:solidFill>
                <a:latin typeface="HGP教科書体" panose="02020600000000000000" pitchFamily="18" charset="-128"/>
                <a:ea typeface="HGP教科書体" panose="02020600000000000000" pitchFamily="18" charset="-128"/>
              </a:rPr>
              <a:t>の取組みが行われています。</a:t>
            </a:r>
            <a:endParaRPr lang="ja-JP" altLang="en-US" sz="700" b="1" dirty="0">
              <a:solidFill>
                <a:schemeClr val="bg1"/>
              </a:solidFill>
              <a:latin typeface="HGP教科書体" panose="02020600000000000000" pitchFamily="18" charset="-128"/>
              <a:ea typeface="HGP教科書体" panose="02020600000000000000" pitchFamily="18" charset="-128"/>
            </a:endParaRPr>
          </a:p>
        </p:txBody>
      </p:sp>
      <p:cxnSp>
        <p:nvCxnSpPr>
          <p:cNvPr id="634" name="直線コネクタ 633"/>
          <p:cNvCxnSpPr/>
          <p:nvPr/>
        </p:nvCxnSpPr>
        <p:spPr>
          <a:xfrm>
            <a:off x="5211184" y="7042091"/>
            <a:ext cx="23947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44" name="グループ化 643"/>
          <p:cNvGrpSpPr/>
          <p:nvPr/>
        </p:nvGrpSpPr>
        <p:grpSpPr>
          <a:xfrm>
            <a:off x="5197523" y="6828862"/>
            <a:ext cx="296876" cy="218174"/>
            <a:chOff x="-954406" y="4259920"/>
            <a:chExt cx="296876" cy="218174"/>
          </a:xfrm>
        </p:grpSpPr>
        <p:sp>
          <p:nvSpPr>
            <p:cNvPr id="645" name="台形 644"/>
            <p:cNvSpPr/>
            <p:nvPr/>
          </p:nvSpPr>
          <p:spPr>
            <a:xfrm>
              <a:off x="-905977" y="4259920"/>
              <a:ext cx="192831" cy="185094"/>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HGSｺﾞｼｯｸE" panose="020B0900000000000000" pitchFamily="50" charset="-128"/>
                <a:ea typeface="HGSｺﾞｼｯｸE" panose="020B0900000000000000" pitchFamily="50" charset="-128"/>
              </a:endParaRPr>
            </a:p>
          </p:txBody>
        </p:sp>
        <p:sp>
          <p:nvSpPr>
            <p:cNvPr id="646" name="テキスト ボックス 645"/>
            <p:cNvSpPr txBox="1"/>
            <p:nvPr/>
          </p:nvSpPr>
          <p:spPr>
            <a:xfrm>
              <a:off x="-954406" y="4262650"/>
              <a:ext cx="296876" cy="215444"/>
            </a:xfrm>
            <a:prstGeom prst="rect">
              <a:avLst/>
            </a:prstGeom>
            <a:noFill/>
          </p:spPr>
          <p:txBody>
            <a:bodyPr wrap="none" rtlCol="0">
              <a:spAutoFit/>
            </a:bodyPr>
            <a:lstStyle/>
            <a:p>
              <a:r>
                <a:rPr lang="en-US" altLang="ja-JP" sz="800" dirty="0" smtClean="0">
                  <a:solidFill>
                    <a:schemeClr val="bg1"/>
                  </a:solidFill>
                  <a:latin typeface="HGSｺﾞｼｯｸE" panose="020B0900000000000000" pitchFamily="50" charset="-128"/>
                  <a:ea typeface="HGSｺﾞｼｯｸE" panose="020B0900000000000000" pitchFamily="50" charset="-128"/>
                </a:rPr>
                <a:t>22</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pic>
        <p:nvPicPr>
          <p:cNvPr id="647" name="図 646"/>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287470" y="7097737"/>
            <a:ext cx="1055396" cy="791951"/>
          </a:xfrm>
          <a:prstGeom prst="rect">
            <a:avLst/>
          </a:prstGeom>
        </p:spPr>
      </p:pic>
      <p:grpSp>
        <p:nvGrpSpPr>
          <p:cNvPr id="616" name="グループ化 615"/>
          <p:cNvGrpSpPr/>
          <p:nvPr/>
        </p:nvGrpSpPr>
        <p:grpSpPr>
          <a:xfrm>
            <a:off x="6167263" y="4609980"/>
            <a:ext cx="280846" cy="200055"/>
            <a:chOff x="6272428" y="4827512"/>
            <a:chExt cx="280846" cy="200055"/>
          </a:xfrm>
        </p:grpSpPr>
        <p:sp>
          <p:nvSpPr>
            <p:cNvPr id="618" name="台形 617"/>
            <p:cNvSpPr/>
            <p:nvPr/>
          </p:nvSpPr>
          <p:spPr>
            <a:xfrm>
              <a:off x="6337545" y="4842892"/>
              <a:ext cx="146799" cy="140909"/>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latin typeface="HGSｺﾞｼｯｸE" panose="020B0900000000000000" pitchFamily="50" charset="-128"/>
                <a:ea typeface="HGSｺﾞｼｯｸE" panose="020B0900000000000000" pitchFamily="50" charset="-128"/>
              </a:endParaRPr>
            </a:p>
          </p:txBody>
        </p:sp>
        <p:sp>
          <p:nvSpPr>
            <p:cNvPr id="621" name="テキスト ボックス 620"/>
            <p:cNvSpPr txBox="1"/>
            <p:nvPr/>
          </p:nvSpPr>
          <p:spPr>
            <a:xfrm>
              <a:off x="6272428" y="4827512"/>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22</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624" name="グループ化 623"/>
          <p:cNvGrpSpPr/>
          <p:nvPr/>
        </p:nvGrpSpPr>
        <p:grpSpPr>
          <a:xfrm>
            <a:off x="12065056" y="2556493"/>
            <a:ext cx="186574" cy="150973"/>
            <a:chOff x="10523690" y="-416785"/>
            <a:chExt cx="288400" cy="233368"/>
          </a:xfrm>
        </p:grpSpPr>
        <p:sp>
          <p:nvSpPr>
            <p:cNvPr id="625" name="フローチャート: 代替処理 624"/>
            <p:cNvSpPr/>
            <p:nvPr/>
          </p:nvSpPr>
          <p:spPr>
            <a:xfrm>
              <a:off x="10622150" y="-376248"/>
              <a:ext cx="189940" cy="192831"/>
            </a:xfrm>
            <a:prstGeom prst="flowChartAlternateProcess">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HGSｺﾞｼｯｸE" panose="020B0900000000000000" pitchFamily="50" charset="-128"/>
                <a:ea typeface="HGSｺﾞｼｯｸE" panose="020B0900000000000000" pitchFamily="50" charset="-128"/>
              </a:endParaRPr>
            </a:p>
          </p:txBody>
        </p:sp>
        <p:sp>
          <p:nvSpPr>
            <p:cNvPr id="627" name="テキスト ボックス 626"/>
            <p:cNvSpPr txBox="1"/>
            <p:nvPr/>
          </p:nvSpPr>
          <p:spPr>
            <a:xfrm>
              <a:off x="10523690" y="-416785"/>
              <a:ext cx="268022" cy="184666"/>
            </a:xfrm>
            <a:prstGeom prst="rect">
              <a:avLst/>
            </a:prstGeom>
            <a:noFill/>
          </p:spPr>
          <p:txBody>
            <a:bodyPr wrap="none" rtlCol="0">
              <a:spAutoFit/>
            </a:bodyPr>
            <a:lstStyle/>
            <a:p>
              <a:r>
                <a:rPr lang="en-US" altLang="ja-JP" sz="600" dirty="0" smtClean="0">
                  <a:solidFill>
                    <a:schemeClr val="bg1"/>
                  </a:solidFill>
                  <a:latin typeface="HGSｺﾞｼｯｸE" panose="020B0900000000000000" pitchFamily="50" charset="-128"/>
                  <a:ea typeface="HGSｺﾞｼｯｸE" panose="020B0900000000000000" pitchFamily="50" charset="-128"/>
                </a:rPr>
                <a:t>34</a:t>
              </a:r>
              <a:endParaRPr kumimoji="1" lang="ja-JP" altLang="en-US" sz="6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640" name="グループ化 639"/>
          <p:cNvGrpSpPr/>
          <p:nvPr/>
        </p:nvGrpSpPr>
        <p:grpSpPr>
          <a:xfrm>
            <a:off x="12246536" y="2556493"/>
            <a:ext cx="268022" cy="184666"/>
            <a:chOff x="10517091" y="-416785"/>
            <a:chExt cx="414299" cy="285449"/>
          </a:xfrm>
        </p:grpSpPr>
        <p:sp>
          <p:nvSpPr>
            <p:cNvPr id="642" name="フローチャート: 代替処理 641"/>
            <p:cNvSpPr/>
            <p:nvPr/>
          </p:nvSpPr>
          <p:spPr>
            <a:xfrm>
              <a:off x="10622150" y="-376248"/>
              <a:ext cx="189940" cy="192831"/>
            </a:xfrm>
            <a:prstGeom prst="flowChartAlternateProcess">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HGSｺﾞｼｯｸE" panose="020B0900000000000000" pitchFamily="50" charset="-128"/>
                <a:ea typeface="HGSｺﾞｼｯｸE" panose="020B0900000000000000" pitchFamily="50" charset="-128"/>
              </a:endParaRPr>
            </a:p>
          </p:txBody>
        </p:sp>
        <p:sp>
          <p:nvSpPr>
            <p:cNvPr id="643" name="テキスト ボックス 642"/>
            <p:cNvSpPr txBox="1"/>
            <p:nvPr/>
          </p:nvSpPr>
          <p:spPr>
            <a:xfrm>
              <a:off x="10517091" y="-416785"/>
              <a:ext cx="414299" cy="285449"/>
            </a:xfrm>
            <a:prstGeom prst="rect">
              <a:avLst/>
            </a:prstGeom>
            <a:noFill/>
          </p:spPr>
          <p:txBody>
            <a:bodyPr wrap="none" rtlCol="0">
              <a:spAutoFit/>
            </a:bodyPr>
            <a:lstStyle/>
            <a:p>
              <a:r>
                <a:rPr lang="en-US" altLang="ja-JP" sz="600" dirty="0" smtClean="0">
                  <a:solidFill>
                    <a:schemeClr val="bg1"/>
                  </a:solidFill>
                  <a:latin typeface="HGSｺﾞｼｯｸE" panose="020B0900000000000000" pitchFamily="50" charset="-128"/>
                  <a:ea typeface="HGSｺﾞｼｯｸE" panose="020B0900000000000000" pitchFamily="50" charset="-128"/>
                </a:rPr>
                <a:t>36</a:t>
              </a:r>
              <a:endParaRPr kumimoji="1" lang="ja-JP" altLang="en-US" sz="600" dirty="0">
                <a:solidFill>
                  <a:schemeClr val="bg1"/>
                </a:solidFill>
                <a:latin typeface="HGSｺﾞｼｯｸE" panose="020B0900000000000000" pitchFamily="50" charset="-128"/>
                <a:ea typeface="HGSｺﾞｼｯｸE" panose="020B0900000000000000" pitchFamily="50" charset="-128"/>
              </a:endParaRPr>
            </a:p>
          </p:txBody>
        </p:sp>
      </p:grpSp>
    </p:spTree>
    <p:extLst>
      <p:ext uri="{BB962C8B-B14F-4D97-AF65-F5344CB8AC3E}">
        <p14:creationId xmlns:p14="http://schemas.microsoft.com/office/powerpoint/2010/main" val="14989157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5bfe__x8c61__x30e6__x30fc__x30b6__x30fc_ xmlns="46689e31-b03d-4afa-a735-a1f8d7beadb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D0914A58C7C9D94DB435116EF43D38D7" ma:contentTypeVersion="1" ma:contentTypeDescription="新しいドキュメントを作成します。" ma:contentTypeScope="" ma:versionID="942bdad79e90e32b7aa339969f001042">
  <xsd:schema xmlns:xsd="http://www.w3.org/2001/XMLSchema" xmlns:xs="http://www.w3.org/2001/XMLSchema" xmlns:p="http://schemas.microsoft.com/office/2006/metadata/properties" xmlns:ns2="46689e31-b03d-4afa-a735-a1f8d7beadb1" targetNamespace="http://schemas.microsoft.com/office/2006/metadata/properties" ma:root="true" ma:fieldsID="2c9f98b6516b9dba60a2d94ebc4473d3" ns2:_="">
    <xsd:import namespace="46689e31-b03d-4afa-a735-a1f8d7beadb1"/>
    <xsd:element name="properties">
      <xsd:complexType>
        <xsd:sequence>
          <xsd:element name="documentManagement">
            <xsd:complexType>
              <xsd:all>
                <xsd:element ref="ns2:_x5bfe__x8c61__x30e6__x30fc__x30b6__x30fc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689e31-b03d-4afa-a735-a1f8d7beadb1" elementFormDefault="qualified">
    <xsd:import namespace="http://schemas.microsoft.com/office/2006/documentManagement/types"/>
    <xsd:import namespace="http://schemas.microsoft.com/office/infopath/2007/PartnerControls"/>
    <xsd:element name="_x5bfe__x8c61__x30e6__x30fc__x30b6__x30fc_" ma:index="8" nillable="true" ma:displayName="対象ユーザー" ma:internalName="_x5bfe__x8c61__x30e6__x30fc__x30b6__x30fc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5CEC38-5FAA-411F-80AD-5C25FCDFF2F3}">
  <ds:schemaRefs>
    <ds:schemaRef ds:uri="http://schemas.openxmlformats.org/package/2006/metadata/core-properties"/>
    <ds:schemaRef ds:uri="http://schemas.microsoft.com/office/2006/documentManagement/types"/>
    <ds:schemaRef ds:uri="http://www.w3.org/XML/1998/namespace"/>
    <ds:schemaRef ds:uri="http://purl.org/dc/dcmitype/"/>
    <ds:schemaRef ds:uri="http://schemas.microsoft.com/office/2006/metadata/properties"/>
    <ds:schemaRef ds:uri="http://schemas.microsoft.com/office/infopath/2007/PartnerControls"/>
    <ds:schemaRef ds:uri="http://purl.org/dc/terms/"/>
    <ds:schemaRef ds:uri="46689e31-b03d-4afa-a735-a1f8d7beadb1"/>
    <ds:schemaRef ds:uri="http://purl.org/dc/elements/1.1/"/>
  </ds:schemaRefs>
</ds:datastoreItem>
</file>

<file path=customXml/itemProps2.xml><?xml version="1.0" encoding="utf-8"?>
<ds:datastoreItem xmlns:ds="http://schemas.openxmlformats.org/officeDocument/2006/customXml" ds:itemID="{45E421E9-BF64-40A6-9CA2-A8D416166E9B}">
  <ds:schemaRefs>
    <ds:schemaRef ds:uri="http://schemas.microsoft.com/sharepoint/v3/contenttype/forms"/>
  </ds:schemaRefs>
</ds:datastoreItem>
</file>

<file path=customXml/itemProps3.xml><?xml version="1.0" encoding="utf-8"?>
<ds:datastoreItem xmlns:ds="http://schemas.openxmlformats.org/officeDocument/2006/customXml" ds:itemID="{23441E28-868C-4C3A-AD91-327012DAA1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689e31-b03d-4afa-a735-a1f8d7bead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2320</TotalTime>
  <Words>1611</Words>
  <PresentationFormat>A3 297x420 mm</PresentationFormat>
  <Paragraphs>282</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HGP教科書体</vt:lpstr>
      <vt:lpstr>HGSｺﾞｼｯｸE</vt:lpstr>
      <vt:lpstr>HGｺﾞｼｯｸE</vt:lpstr>
      <vt:lpstr>ＭＳ Ｐゴシック</vt:lpstr>
      <vt:lpstr>Arial</vt:lpstr>
      <vt:lpstr>Calibri</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2018-11-06T10:31:31Z</cp:lastPrinted>
  <dcterms:created xsi:type="dcterms:W3CDTF">2018-10-23T05:50:27Z</dcterms:created>
  <dcterms:modified xsi:type="dcterms:W3CDTF">2019-01-09T08:59:54Z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0x010100D0914A58C7C9D94DB435116EF43D38D7</vt:lpwstr>
  </property>
</Properties>
</file>