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7" r:id="rId5"/>
  </p:sldIdLst>
  <p:sldSz cx="12801600" cy="9601200" type="A3"/>
  <p:notesSz cx="9939338" cy="14368463"/>
  <p:defaultTex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30" autoAdjust="0"/>
    <p:restoredTop sz="92819" autoAdjust="0"/>
  </p:normalViewPr>
  <p:slideViewPr>
    <p:cSldViewPr>
      <p:cViewPr varScale="1">
        <p:scale>
          <a:sx n="50" d="100"/>
          <a:sy n="50" d="100"/>
        </p:scale>
        <p:origin x="1302" y="42"/>
      </p:cViewPr>
      <p:guideLst>
        <p:guide orient="horz" pos="3024"/>
        <p:guide pos="4032"/>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4306737" cy="718309"/>
          </a:xfrm>
          <a:prstGeom prst="rect">
            <a:avLst/>
          </a:prstGeom>
        </p:spPr>
        <p:txBody>
          <a:bodyPr vert="horz" lIns="132716" tIns="66358" rIns="132716" bIns="66358" rtlCol="0"/>
          <a:lstStyle>
            <a:lvl1pPr algn="l">
              <a:defRPr sz="1700"/>
            </a:lvl1pPr>
          </a:lstStyle>
          <a:p>
            <a:endParaRPr kumimoji="1" lang="ja-JP" altLang="en-US"/>
          </a:p>
        </p:txBody>
      </p:sp>
      <p:sp>
        <p:nvSpPr>
          <p:cNvPr id="3" name="日付プレースホルダー 2"/>
          <p:cNvSpPr>
            <a:spLocks noGrp="1"/>
          </p:cNvSpPr>
          <p:nvPr>
            <p:ph type="dt" idx="1"/>
          </p:nvPr>
        </p:nvSpPr>
        <p:spPr>
          <a:xfrm>
            <a:off x="5630286" y="0"/>
            <a:ext cx="4306737" cy="718309"/>
          </a:xfrm>
          <a:prstGeom prst="rect">
            <a:avLst/>
          </a:prstGeom>
        </p:spPr>
        <p:txBody>
          <a:bodyPr vert="horz" lIns="132716" tIns="66358" rIns="132716" bIns="66358" rtlCol="0"/>
          <a:lstStyle>
            <a:lvl1pPr algn="r">
              <a:defRPr sz="1700"/>
            </a:lvl1pPr>
          </a:lstStyle>
          <a:p>
            <a:fld id="{87EEECE6-3A46-410E-8956-B085CDECA5A9}" type="datetimeFigureOut">
              <a:rPr kumimoji="1" lang="ja-JP" altLang="en-US" smtClean="0"/>
              <a:t>2019/1/9</a:t>
            </a:fld>
            <a:endParaRPr kumimoji="1" lang="ja-JP" altLang="en-US"/>
          </a:p>
        </p:txBody>
      </p:sp>
      <p:sp>
        <p:nvSpPr>
          <p:cNvPr id="4" name="スライド イメージ プレースホルダー 3"/>
          <p:cNvSpPr>
            <a:spLocks noGrp="1" noRot="1" noChangeAspect="1"/>
          </p:cNvSpPr>
          <p:nvPr>
            <p:ph type="sldImg" idx="2"/>
          </p:nvPr>
        </p:nvSpPr>
        <p:spPr>
          <a:xfrm>
            <a:off x="1377950" y="1077913"/>
            <a:ext cx="7183438" cy="5386387"/>
          </a:xfrm>
          <a:prstGeom prst="rect">
            <a:avLst/>
          </a:prstGeom>
          <a:noFill/>
          <a:ln w="12700">
            <a:solidFill>
              <a:prstClr val="black"/>
            </a:solidFill>
          </a:ln>
        </p:spPr>
        <p:txBody>
          <a:bodyPr vert="horz" lIns="132716" tIns="66358" rIns="132716" bIns="66358" rtlCol="0" anchor="ctr"/>
          <a:lstStyle/>
          <a:p>
            <a:endParaRPr lang="ja-JP" altLang="en-US"/>
          </a:p>
        </p:txBody>
      </p:sp>
      <p:sp>
        <p:nvSpPr>
          <p:cNvPr id="5" name="ノート プレースホルダー 4"/>
          <p:cNvSpPr>
            <a:spLocks noGrp="1"/>
          </p:cNvSpPr>
          <p:nvPr>
            <p:ph type="body" sz="quarter" idx="3"/>
          </p:nvPr>
        </p:nvSpPr>
        <p:spPr>
          <a:xfrm>
            <a:off x="994400" y="6825077"/>
            <a:ext cx="7950543" cy="6464776"/>
          </a:xfrm>
          <a:prstGeom prst="rect">
            <a:avLst/>
          </a:prstGeom>
        </p:spPr>
        <p:txBody>
          <a:bodyPr vert="horz" lIns="132716" tIns="66358" rIns="132716" bIns="6635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13647860"/>
            <a:ext cx="4306737" cy="718308"/>
          </a:xfrm>
          <a:prstGeom prst="rect">
            <a:avLst/>
          </a:prstGeom>
        </p:spPr>
        <p:txBody>
          <a:bodyPr vert="horz" lIns="132716" tIns="66358" rIns="132716" bIns="66358" rtlCol="0" anchor="b"/>
          <a:lstStyle>
            <a:lvl1pPr algn="l">
              <a:defRPr sz="1700"/>
            </a:lvl1pPr>
          </a:lstStyle>
          <a:p>
            <a:endParaRPr kumimoji="1" lang="ja-JP" altLang="en-US"/>
          </a:p>
        </p:txBody>
      </p:sp>
      <p:sp>
        <p:nvSpPr>
          <p:cNvPr id="7" name="スライド番号プレースホルダー 6"/>
          <p:cNvSpPr>
            <a:spLocks noGrp="1"/>
          </p:cNvSpPr>
          <p:nvPr>
            <p:ph type="sldNum" sz="quarter" idx="5"/>
          </p:nvPr>
        </p:nvSpPr>
        <p:spPr>
          <a:xfrm>
            <a:off x="5630286" y="13647860"/>
            <a:ext cx="4306737" cy="718308"/>
          </a:xfrm>
          <a:prstGeom prst="rect">
            <a:avLst/>
          </a:prstGeom>
        </p:spPr>
        <p:txBody>
          <a:bodyPr vert="horz" lIns="132716" tIns="66358" rIns="132716" bIns="66358" rtlCol="0" anchor="b"/>
          <a:lstStyle>
            <a:lvl1pPr algn="r">
              <a:defRPr sz="1700"/>
            </a:lvl1pPr>
          </a:lstStyle>
          <a:p>
            <a:fld id="{E28B7814-A5C3-4166-8CBD-887ECCC7B6B2}" type="slidenum">
              <a:rPr kumimoji="1" lang="ja-JP" altLang="en-US" smtClean="0"/>
              <a:t>‹#›</a:t>
            </a:fld>
            <a:endParaRPr kumimoji="1" lang="ja-JP" altLang="en-US"/>
          </a:p>
        </p:txBody>
      </p:sp>
    </p:spTree>
    <p:extLst>
      <p:ext uri="{BB962C8B-B14F-4D97-AF65-F5344CB8AC3E}">
        <p14:creationId xmlns:p14="http://schemas.microsoft.com/office/powerpoint/2010/main" val="13129806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8B7814-A5C3-4166-8CBD-887ECCC7B6B2}" type="slidenum">
              <a:rPr kumimoji="1" lang="ja-JP" altLang="en-US" smtClean="0"/>
              <a:t>1</a:t>
            </a:fld>
            <a:endParaRPr kumimoji="1" lang="ja-JP" altLang="en-US"/>
          </a:p>
        </p:txBody>
      </p:sp>
    </p:spTree>
    <p:extLst>
      <p:ext uri="{BB962C8B-B14F-4D97-AF65-F5344CB8AC3E}">
        <p14:creationId xmlns:p14="http://schemas.microsoft.com/office/powerpoint/2010/main" val="3770990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0" y="2982596"/>
            <a:ext cx="10881360" cy="205803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AD713E5-E0B2-4D5E-845E-6210FC0984CA}" type="datetimeFigureOut">
              <a:rPr kumimoji="1" lang="ja-JP" altLang="en-US" smtClean="0"/>
              <a:t>2019/1/9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9DE817-21CE-46DB-9FE3-24B4A6AA62AC}" type="slidenum">
              <a:rPr kumimoji="1" lang="ja-JP" altLang="en-US" smtClean="0"/>
              <a:t>‹#›</a:t>
            </a:fld>
            <a:endParaRPr kumimoji="1" lang="ja-JP" altLang="en-US"/>
          </a:p>
        </p:txBody>
      </p:sp>
    </p:spTree>
    <p:extLst>
      <p:ext uri="{BB962C8B-B14F-4D97-AF65-F5344CB8AC3E}">
        <p14:creationId xmlns:p14="http://schemas.microsoft.com/office/powerpoint/2010/main" val="229354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AD713E5-E0B2-4D5E-845E-6210FC0984CA}" type="datetimeFigureOut">
              <a:rPr kumimoji="1" lang="ja-JP" altLang="en-US" smtClean="0"/>
              <a:t>2019/1/9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9DE817-21CE-46DB-9FE3-24B4A6AA62AC}" type="slidenum">
              <a:rPr kumimoji="1" lang="ja-JP" altLang="en-US" smtClean="0"/>
              <a:t>‹#›</a:t>
            </a:fld>
            <a:endParaRPr kumimoji="1" lang="ja-JP" altLang="en-US"/>
          </a:p>
        </p:txBody>
      </p:sp>
    </p:spTree>
    <p:extLst>
      <p:ext uri="{BB962C8B-B14F-4D97-AF65-F5344CB8AC3E}">
        <p14:creationId xmlns:p14="http://schemas.microsoft.com/office/powerpoint/2010/main" val="406904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2994959" y="537845"/>
            <a:ext cx="4031615" cy="11470323"/>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95668" y="537845"/>
            <a:ext cx="11885930" cy="11470323"/>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AD713E5-E0B2-4D5E-845E-6210FC0984CA}" type="datetimeFigureOut">
              <a:rPr kumimoji="1" lang="ja-JP" altLang="en-US" smtClean="0"/>
              <a:t>2019/1/9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9DE817-21CE-46DB-9FE3-24B4A6AA62AC}" type="slidenum">
              <a:rPr kumimoji="1" lang="ja-JP" altLang="en-US" smtClean="0"/>
              <a:t>‹#›</a:t>
            </a:fld>
            <a:endParaRPr kumimoji="1" lang="ja-JP" altLang="en-US"/>
          </a:p>
        </p:txBody>
      </p:sp>
    </p:spTree>
    <p:extLst>
      <p:ext uri="{BB962C8B-B14F-4D97-AF65-F5344CB8AC3E}">
        <p14:creationId xmlns:p14="http://schemas.microsoft.com/office/powerpoint/2010/main" val="3861862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AD713E5-E0B2-4D5E-845E-6210FC0984CA}" type="datetimeFigureOut">
              <a:rPr kumimoji="1" lang="ja-JP" altLang="en-US" smtClean="0"/>
              <a:t>2019/1/9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9DE817-21CE-46DB-9FE3-24B4A6AA62AC}" type="slidenum">
              <a:rPr kumimoji="1" lang="ja-JP" altLang="en-US" smtClean="0"/>
              <a:t>‹#›</a:t>
            </a:fld>
            <a:endParaRPr kumimoji="1" lang="ja-JP" altLang="en-US"/>
          </a:p>
        </p:txBody>
      </p:sp>
    </p:spTree>
    <p:extLst>
      <p:ext uri="{BB962C8B-B14F-4D97-AF65-F5344CB8AC3E}">
        <p14:creationId xmlns:p14="http://schemas.microsoft.com/office/powerpoint/2010/main" val="2781288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8" y="6169661"/>
            <a:ext cx="10881360" cy="1906905"/>
          </a:xfrm>
        </p:spPr>
        <p:txBody>
          <a:bodyPr anchor="t"/>
          <a:lstStyle>
            <a:lvl1pPr algn="l">
              <a:defRPr sz="56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AD713E5-E0B2-4D5E-845E-6210FC0984CA}" type="datetimeFigureOut">
              <a:rPr kumimoji="1" lang="ja-JP" altLang="en-US" smtClean="0"/>
              <a:t>2019/1/9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9DE817-21CE-46DB-9FE3-24B4A6AA62AC}" type="slidenum">
              <a:rPr kumimoji="1" lang="ja-JP" altLang="en-US" smtClean="0"/>
              <a:t>‹#›</a:t>
            </a:fld>
            <a:endParaRPr kumimoji="1" lang="ja-JP" altLang="en-US"/>
          </a:p>
        </p:txBody>
      </p:sp>
    </p:spTree>
    <p:extLst>
      <p:ext uri="{BB962C8B-B14F-4D97-AF65-F5344CB8AC3E}">
        <p14:creationId xmlns:p14="http://schemas.microsoft.com/office/powerpoint/2010/main" val="18049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95669" y="3135948"/>
            <a:ext cx="7958772"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9067800" y="3135948"/>
            <a:ext cx="7958773"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AD713E5-E0B2-4D5E-845E-6210FC0984CA}" type="datetimeFigureOut">
              <a:rPr kumimoji="1" lang="ja-JP" altLang="en-US" smtClean="0"/>
              <a:t>2019/1/9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C9DE817-21CE-46DB-9FE3-24B4A6AA62AC}" type="slidenum">
              <a:rPr kumimoji="1" lang="ja-JP" altLang="en-US" smtClean="0"/>
              <a:t>‹#›</a:t>
            </a:fld>
            <a:endParaRPr kumimoji="1" lang="ja-JP" altLang="en-US"/>
          </a:p>
        </p:txBody>
      </p:sp>
    </p:spTree>
    <p:extLst>
      <p:ext uri="{BB962C8B-B14F-4D97-AF65-F5344CB8AC3E}">
        <p14:creationId xmlns:p14="http://schemas.microsoft.com/office/powerpoint/2010/main" val="2798297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40080" y="2149158"/>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503036" y="2149158"/>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503036"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AD713E5-E0B2-4D5E-845E-6210FC0984CA}" type="datetimeFigureOut">
              <a:rPr kumimoji="1" lang="ja-JP" altLang="en-US" smtClean="0"/>
              <a:t>2019/1/9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C9DE817-21CE-46DB-9FE3-24B4A6AA62AC}" type="slidenum">
              <a:rPr kumimoji="1" lang="ja-JP" altLang="en-US" smtClean="0"/>
              <a:t>‹#›</a:t>
            </a:fld>
            <a:endParaRPr kumimoji="1" lang="ja-JP" altLang="en-US"/>
          </a:p>
        </p:txBody>
      </p:sp>
    </p:spTree>
    <p:extLst>
      <p:ext uri="{BB962C8B-B14F-4D97-AF65-F5344CB8AC3E}">
        <p14:creationId xmlns:p14="http://schemas.microsoft.com/office/powerpoint/2010/main" val="768892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AD713E5-E0B2-4D5E-845E-6210FC0984CA}" type="datetimeFigureOut">
              <a:rPr kumimoji="1" lang="ja-JP" altLang="en-US" smtClean="0"/>
              <a:t>2019/1/9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C9DE817-21CE-46DB-9FE3-24B4A6AA62AC}" type="slidenum">
              <a:rPr kumimoji="1" lang="ja-JP" altLang="en-US" smtClean="0"/>
              <a:t>‹#›</a:t>
            </a:fld>
            <a:endParaRPr kumimoji="1" lang="ja-JP" altLang="en-US"/>
          </a:p>
        </p:txBody>
      </p:sp>
    </p:spTree>
    <p:extLst>
      <p:ext uri="{BB962C8B-B14F-4D97-AF65-F5344CB8AC3E}">
        <p14:creationId xmlns:p14="http://schemas.microsoft.com/office/powerpoint/2010/main" val="1413843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AD713E5-E0B2-4D5E-845E-6210FC0984CA}" type="datetimeFigureOut">
              <a:rPr kumimoji="1" lang="ja-JP" altLang="en-US" smtClean="0"/>
              <a:t>2019/1/9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C9DE817-21CE-46DB-9FE3-24B4A6AA62AC}" type="slidenum">
              <a:rPr kumimoji="1" lang="ja-JP" altLang="en-US" smtClean="0"/>
              <a:t>‹#›</a:t>
            </a:fld>
            <a:endParaRPr kumimoji="1" lang="ja-JP" altLang="en-US"/>
          </a:p>
        </p:txBody>
      </p:sp>
    </p:spTree>
    <p:extLst>
      <p:ext uri="{BB962C8B-B14F-4D97-AF65-F5344CB8AC3E}">
        <p14:creationId xmlns:p14="http://schemas.microsoft.com/office/powerpoint/2010/main" val="1161017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1" y="382270"/>
            <a:ext cx="4211638" cy="1626870"/>
          </a:xfrm>
        </p:spPr>
        <p:txBody>
          <a:bodyPr anchor="b"/>
          <a:lstStyle>
            <a:lvl1pPr algn="l">
              <a:defRPr sz="28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005070"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AD713E5-E0B2-4D5E-845E-6210FC0984CA}" type="datetimeFigureOut">
              <a:rPr kumimoji="1" lang="ja-JP" altLang="en-US" smtClean="0"/>
              <a:t>2019/1/9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C9DE817-21CE-46DB-9FE3-24B4A6AA62AC}" type="slidenum">
              <a:rPr kumimoji="1" lang="ja-JP" altLang="en-US" smtClean="0"/>
              <a:t>‹#›</a:t>
            </a:fld>
            <a:endParaRPr kumimoji="1" lang="ja-JP" altLang="en-US"/>
          </a:p>
        </p:txBody>
      </p:sp>
    </p:spTree>
    <p:extLst>
      <p:ext uri="{BB962C8B-B14F-4D97-AF65-F5344CB8AC3E}">
        <p14:creationId xmlns:p14="http://schemas.microsoft.com/office/powerpoint/2010/main" val="1321322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0"/>
            <a:ext cx="7680960" cy="793433"/>
          </a:xfrm>
        </p:spPr>
        <p:txBody>
          <a:bodyPr anchor="b"/>
          <a:lstStyle>
            <a:lvl1pPr algn="l">
              <a:defRPr sz="28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509203" y="857885"/>
            <a:ext cx="7680960"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ー 3"/>
          <p:cNvSpPr>
            <a:spLocks noGrp="1"/>
          </p:cNvSpPr>
          <p:nvPr>
            <p:ph type="body" sz="half" idx="2"/>
          </p:nvPr>
        </p:nvSpPr>
        <p:spPr>
          <a:xfrm>
            <a:off x="2509203" y="7514273"/>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AD713E5-E0B2-4D5E-845E-6210FC0984CA}" type="datetimeFigureOut">
              <a:rPr kumimoji="1" lang="ja-JP" altLang="en-US" smtClean="0"/>
              <a:t>2019/1/9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C9DE817-21CE-46DB-9FE3-24B4A6AA62AC}" type="slidenum">
              <a:rPr kumimoji="1" lang="ja-JP" altLang="en-US" smtClean="0"/>
              <a:t>‹#›</a:t>
            </a:fld>
            <a:endParaRPr kumimoji="1" lang="ja-JP" altLang="en-US"/>
          </a:p>
        </p:txBody>
      </p:sp>
    </p:spTree>
    <p:extLst>
      <p:ext uri="{BB962C8B-B14F-4D97-AF65-F5344CB8AC3E}">
        <p14:creationId xmlns:p14="http://schemas.microsoft.com/office/powerpoint/2010/main" val="2562886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0080" y="384493"/>
            <a:ext cx="11521440" cy="1600200"/>
          </a:xfrm>
          <a:prstGeom prst="rect">
            <a:avLst/>
          </a:prstGeom>
        </p:spPr>
        <p:txBody>
          <a:bodyPr vert="horz" lIns="128016" tIns="64008" rIns="128016" bIns="64008"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40080" y="2240281"/>
            <a:ext cx="11521440" cy="6336348"/>
          </a:xfrm>
          <a:prstGeom prst="rect">
            <a:avLst/>
          </a:prstGeom>
        </p:spPr>
        <p:txBody>
          <a:bodyPr vert="horz" lIns="128016" tIns="64008" rIns="128016" bIns="64008"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40080" y="8898891"/>
            <a:ext cx="2987040" cy="511175"/>
          </a:xfrm>
          <a:prstGeom prst="rect">
            <a:avLst/>
          </a:prstGeom>
        </p:spPr>
        <p:txBody>
          <a:bodyPr vert="horz" lIns="128016" tIns="64008" rIns="128016" bIns="64008" rtlCol="0" anchor="ctr"/>
          <a:lstStyle>
            <a:lvl1pPr algn="l">
              <a:defRPr sz="1700">
                <a:solidFill>
                  <a:schemeClr val="tx1">
                    <a:tint val="75000"/>
                  </a:schemeClr>
                </a:solidFill>
              </a:defRPr>
            </a:lvl1pPr>
          </a:lstStyle>
          <a:p>
            <a:fld id="{7AD713E5-E0B2-4D5E-845E-6210FC0984CA}" type="datetimeFigureOut">
              <a:rPr kumimoji="1" lang="ja-JP" altLang="en-US" smtClean="0"/>
              <a:t>2019/1/9</a:t>
            </a:fld>
            <a:endParaRPr kumimoji="1" lang="ja-JP" altLang="en-US"/>
          </a:p>
        </p:txBody>
      </p:sp>
      <p:sp>
        <p:nvSpPr>
          <p:cNvPr id="5" name="フッター プレースホルダー 4"/>
          <p:cNvSpPr>
            <a:spLocks noGrp="1"/>
          </p:cNvSpPr>
          <p:nvPr>
            <p:ph type="ftr" sz="quarter" idx="3"/>
          </p:nvPr>
        </p:nvSpPr>
        <p:spPr>
          <a:xfrm>
            <a:off x="4373880" y="8898891"/>
            <a:ext cx="4053840" cy="511175"/>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174480" y="8898891"/>
            <a:ext cx="2987040" cy="511175"/>
          </a:xfrm>
          <a:prstGeom prst="rect">
            <a:avLst/>
          </a:prstGeom>
        </p:spPr>
        <p:txBody>
          <a:bodyPr vert="horz" lIns="128016" tIns="64008" rIns="128016" bIns="64008" rtlCol="0" anchor="ctr"/>
          <a:lstStyle>
            <a:lvl1pPr algn="r">
              <a:defRPr sz="1700">
                <a:solidFill>
                  <a:schemeClr val="tx1">
                    <a:tint val="75000"/>
                  </a:schemeClr>
                </a:solidFill>
              </a:defRPr>
            </a:lvl1pPr>
          </a:lstStyle>
          <a:p>
            <a:fld id="{7C9DE817-21CE-46DB-9FE3-24B4A6AA62AC}" type="slidenum">
              <a:rPr kumimoji="1" lang="ja-JP" altLang="en-US" smtClean="0"/>
              <a:t>‹#›</a:t>
            </a:fld>
            <a:endParaRPr kumimoji="1" lang="ja-JP" altLang="en-US"/>
          </a:p>
        </p:txBody>
      </p:sp>
    </p:spTree>
    <p:extLst>
      <p:ext uri="{BB962C8B-B14F-4D97-AF65-F5344CB8AC3E}">
        <p14:creationId xmlns:p14="http://schemas.microsoft.com/office/powerpoint/2010/main" val="1486948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jpeg"/><Relationship Id="rId18" Type="http://schemas.openxmlformats.org/officeDocument/2006/relationships/image" Target="../media/image16.emf"/><Relationship Id="rId3" Type="http://schemas.openxmlformats.org/officeDocument/2006/relationships/image" Target="../media/image1.tiff"/><Relationship Id="rId21" Type="http://schemas.openxmlformats.org/officeDocument/2006/relationships/image" Target="../media/image19.jpeg"/><Relationship Id="rId7" Type="http://schemas.openxmlformats.org/officeDocument/2006/relationships/image" Target="../media/image5.emf"/><Relationship Id="rId12" Type="http://schemas.openxmlformats.org/officeDocument/2006/relationships/image" Target="../media/image10.jpeg"/><Relationship Id="rId17" Type="http://schemas.openxmlformats.org/officeDocument/2006/relationships/image" Target="../media/image15.emf"/><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jpeg"/><Relationship Id="rId19" Type="http://schemas.openxmlformats.org/officeDocument/2006/relationships/image" Target="../media/image17.emf"/><Relationship Id="rId4" Type="http://schemas.openxmlformats.org/officeDocument/2006/relationships/image" Target="../media/image2.jpeg"/><Relationship Id="rId9" Type="http://schemas.openxmlformats.org/officeDocument/2006/relationships/image" Target="../media/image7.emf"/><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6429" y="-23936"/>
            <a:ext cx="2040943" cy="276999"/>
          </a:xfrm>
          <a:prstGeom prst="rect">
            <a:avLst/>
          </a:prstGeom>
          <a:noFill/>
        </p:spPr>
        <p:txBody>
          <a:bodyPr wrap="none" rtlCol="0">
            <a:spAutoFit/>
          </a:bodyPr>
          <a:lstStyle/>
          <a:p>
            <a:r>
              <a:rPr kumimoji="1" lang="ja-JP" altLang="en-US" sz="1200" b="1" dirty="0" smtClean="0">
                <a:latin typeface="HGP教科書体" panose="02020600000000000000" pitchFamily="18" charset="-128"/>
                <a:ea typeface="HGP教科書体" panose="02020600000000000000" pitchFamily="18" charset="-128"/>
              </a:rPr>
              <a:t>淀川の魅力ある景観マップ　１</a:t>
            </a:r>
            <a:endParaRPr kumimoji="1" lang="ja-JP" altLang="en-US" sz="1200" b="1" dirty="0">
              <a:latin typeface="HGP教科書体" panose="02020600000000000000" pitchFamily="18" charset="-128"/>
              <a:ea typeface="HGP教科書体" panose="02020600000000000000" pitchFamily="18" charset="-128"/>
            </a:endParaRPr>
          </a:p>
        </p:txBody>
      </p:sp>
      <p:sp>
        <p:nvSpPr>
          <p:cNvPr id="44" name="テキスト ボックス 43"/>
          <p:cNvSpPr txBox="1"/>
          <p:nvPr/>
        </p:nvSpPr>
        <p:spPr>
          <a:xfrm>
            <a:off x="9708594" y="9375944"/>
            <a:ext cx="3108775" cy="276999"/>
          </a:xfrm>
          <a:prstGeom prst="rect">
            <a:avLst/>
          </a:prstGeom>
          <a:noFill/>
        </p:spPr>
        <p:txBody>
          <a:bodyPr wrap="square" rtlCol="0">
            <a:spAutoFit/>
          </a:bodyPr>
          <a:lstStyle/>
          <a:p>
            <a:r>
              <a:rPr lang="ja-JP" altLang="en-US" sz="1200" b="1" dirty="0" smtClean="0">
                <a:latin typeface="HGP教科書体" panose="02020600000000000000" pitchFamily="18" charset="-128"/>
                <a:ea typeface="HGP教科書体" panose="02020600000000000000" pitchFamily="18" charset="-128"/>
              </a:rPr>
              <a:t>大阪府　住宅まちづくり部　都市空間創造室</a:t>
            </a:r>
            <a:endParaRPr kumimoji="1" lang="ja-JP" altLang="en-US" sz="1200" b="1" dirty="0">
              <a:latin typeface="HGP教科書体" panose="02020600000000000000" pitchFamily="18" charset="-128"/>
              <a:ea typeface="HGP教科書体" panose="02020600000000000000" pitchFamily="18" charset="-128"/>
            </a:endParaRPr>
          </a:p>
        </p:txBody>
      </p:sp>
      <p:cxnSp>
        <p:nvCxnSpPr>
          <p:cNvPr id="495" name="直線コネクタ 494"/>
          <p:cNvCxnSpPr/>
          <p:nvPr/>
        </p:nvCxnSpPr>
        <p:spPr>
          <a:xfrm>
            <a:off x="-7912" y="264096"/>
            <a:ext cx="12837054"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96" name="直線コネクタ 495"/>
          <p:cNvCxnSpPr/>
          <p:nvPr/>
        </p:nvCxnSpPr>
        <p:spPr>
          <a:xfrm>
            <a:off x="-7912" y="9385117"/>
            <a:ext cx="12837054"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2" descr="\\G0000sv0ns501\d11450$\doc\■事業企画G\05）舟運・街道を活かしたまちづくり\01）淀川・京街道の取組把握・連携\100 景観（淀川沿川の景観形成事業）\0 基礎資料\地図\カシミール3D（国土地理院地図）\yodogawa14①.tif"/>
          <p:cNvPicPr>
            <a:picLocks noChangeAspect="1" noChangeArrowheads="1"/>
          </p:cNvPicPr>
          <p:nvPr/>
        </p:nvPicPr>
        <p:blipFill rotWithShape="1">
          <a:blip r:embed="rId3">
            <a:extLst>
              <a:ext uri="{28A0092B-C50C-407E-A947-70E740481C1C}">
                <a14:useLocalDpi xmlns:a14="http://schemas.microsoft.com/office/drawing/2010/main" val="0"/>
              </a:ext>
            </a:extLst>
          </a:blip>
          <a:srcRect l="1084"/>
          <a:stretch/>
        </p:blipFill>
        <p:spPr bwMode="auto">
          <a:xfrm>
            <a:off x="24332" y="273199"/>
            <a:ext cx="12785179" cy="9102745"/>
          </a:xfrm>
          <a:prstGeom prst="rect">
            <a:avLst/>
          </a:prstGeom>
          <a:noFill/>
          <a:extLst>
            <a:ext uri="{909E8E84-426E-40DD-AFC4-6F175D3DCCD1}">
              <a14:hiddenFill xmlns:a14="http://schemas.microsoft.com/office/drawing/2010/main">
                <a:solidFill>
                  <a:srgbClr val="FFFFFF"/>
                </a:solidFill>
              </a14:hiddenFill>
            </a:ext>
          </a:extLst>
        </p:spPr>
      </p:pic>
      <p:sp>
        <p:nvSpPr>
          <p:cNvPr id="16" name="正方形/長方形 15"/>
          <p:cNvSpPr/>
          <p:nvPr/>
        </p:nvSpPr>
        <p:spPr>
          <a:xfrm>
            <a:off x="2959" y="276873"/>
            <a:ext cx="2448272" cy="23541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17" name="テキスト ボックス 16"/>
          <p:cNvSpPr txBox="1"/>
          <p:nvPr/>
        </p:nvSpPr>
        <p:spPr>
          <a:xfrm>
            <a:off x="180783" y="265563"/>
            <a:ext cx="1896589"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新伝法大橋</a:t>
            </a:r>
            <a:endParaRPr lang="en-US" altLang="ja-JP" sz="1000" b="1" dirty="0" smtClean="0">
              <a:solidFill>
                <a:schemeClr val="bg1"/>
              </a:solidFill>
              <a:latin typeface="HGP教科書体" panose="02020600000000000000" pitchFamily="18" charset="-128"/>
              <a:ea typeface="HGP教科書体" panose="02020600000000000000" pitchFamily="18" charset="-128"/>
            </a:endParaRPr>
          </a:p>
        </p:txBody>
      </p:sp>
      <p:sp>
        <p:nvSpPr>
          <p:cNvPr id="19" name="円/楕円 18"/>
          <p:cNvSpPr/>
          <p:nvPr/>
        </p:nvSpPr>
        <p:spPr>
          <a:xfrm>
            <a:off x="64732" y="296154"/>
            <a:ext cx="192831" cy="192831"/>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bg1"/>
                </a:solidFill>
                <a:latin typeface="HGSｺﾞｼｯｸE" panose="020B0900000000000000" pitchFamily="50" charset="-128"/>
                <a:ea typeface="HGSｺﾞｼｯｸE" panose="020B0900000000000000" pitchFamily="50" charset="-128"/>
              </a:rPr>
              <a:t>１</a:t>
            </a: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22" name="テキスト ボックス 21"/>
          <p:cNvSpPr txBox="1"/>
          <p:nvPr/>
        </p:nvSpPr>
        <p:spPr>
          <a:xfrm>
            <a:off x="1859925" y="242533"/>
            <a:ext cx="648072" cy="292388"/>
          </a:xfrm>
          <a:prstGeom prst="rect">
            <a:avLst/>
          </a:prstGeom>
          <a:noFill/>
        </p:spPr>
        <p:txBody>
          <a:bodyPr wrap="square" rtlCol="0">
            <a:spAutoFit/>
          </a:bodyPr>
          <a:lstStyle/>
          <a:p>
            <a:r>
              <a:rPr lang="en-US" altLang="ja-JP" sz="650" b="1" dirty="0">
                <a:solidFill>
                  <a:schemeClr val="bg1"/>
                </a:solidFill>
                <a:latin typeface="HGP教科書体" panose="02020600000000000000" pitchFamily="18" charset="-128"/>
                <a:ea typeface="HGP教科書体" panose="02020600000000000000" pitchFamily="18" charset="-128"/>
              </a:rPr>
              <a:t>1969</a:t>
            </a:r>
            <a:r>
              <a:rPr lang="ja-JP" altLang="en-US" sz="650" b="1" dirty="0">
                <a:solidFill>
                  <a:schemeClr val="bg1"/>
                </a:solidFill>
                <a:latin typeface="HGP教科書体" panose="02020600000000000000" pitchFamily="18" charset="-128"/>
                <a:ea typeface="HGP教科書体" panose="02020600000000000000" pitchFamily="18" charset="-128"/>
              </a:rPr>
              <a:t>年</a:t>
            </a:r>
            <a:r>
              <a:rPr lang="ja-JP" altLang="en-US" sz="650" b="1" dirty="0" smtClean="0">
                <a:solidFill>
                  <a:schemeClr val="bg1"/>
                </a:solidFill>
                <a:latin typeface="HGP教科書体" panose="02020600000000000000" pitchFamily="18" charset="-128"/>
                <a:ea typeface="HGP教科書体" panose="02020600000000000000" pitchFamily="18" charset="-128"/>
              </a:rPr>
              <a:t>完成</a:t>
            </a:r>
            <a:endParaRPr lang="en-US" altLang="ja-JP" sz="650" b="1" dirty="0" smtClean="0">
              <a:solidFill>
                <a:schemeClr val="bg1"/>
              </a:solidFill>
              <a:latin typeface="HGP教科書体" panose="02020600000000000000" pitchFamily="18" charset="-128"/>
              <a:ea typeface="HGP教科書体" panose="02020600000000000000" pitchFamily="18" charset="-128"/>
            </a:endParaRPr>
          </a:p>
          <a:p>
            <a:r>
              <a:rPr lang="en-US" altLang="ja-JP" sz="650" b="1" dirty="0" smtClean="0">
                <a:solidFill>
                  <a:schemeClr val="bg1"/>
                </a:solidFill>
                <a:latin typeface="HGP教科書体" panose="02020600000000000000" pitchFamily="18" charset="-128"/>
                <a:ea typeface="HGP教科書体" panose="02020600000000000000" pitchFamily="18" charset="-128"/>
              </a:rPr>
              <a:t>( L=</a:t>
            </a:r>
            <a:r>
              <a:rPr lang="ja-JP" altLang="en-US" sz="650" b="1" dirty="0" smtClean="0">
                <a:solidFill>
                  <a:schemeClr val="bg1"/>
                </a:solidFill>
                <a:latin typeface="HGP教科書体" panose="02020600000000000000" pitchFamily="18" charset="-128"/>
                <a:ea typeface="HGP教科書体" panose="02020600000000000000" pitchFamily="18" charset="-128"/>
              </a:rPr>
              <a:t>約</a:t>
            </a:r>
            <a:r>
              <a:rPr lang="en-US" altLang="ja-JP" sz="650" b="1" dirty="0" smtClean="0">
                <a:solidFill>
                  <a:schemeClr val="bg1"/>
                </a:solidFill>
                <a:latin typeface="HGP教科書体" panose="02020600000000000000" pitchFamily="18" charset="-128"/>
                <a:ea typeface="HGP教科書体" panose="02020600000000000000" pitchFamily="18" charset="-128"/>
              </a:rPr>
              <a:t>860 m)</a:t>
            </a:r>
          </a:p>
        </p:txBody>
      </p:sp>
      <p:sp>
        <p:nvSpPr>
          <p:cNvPr id="2" name="テキスト ボックス 1"/>
          <p:cNvSpPr txBox="1"/>
          <p:nvPr/>
        </p:nvSpPr>
        <p:spPr>
          <a:xfrm rot="20505792">
            <a:off x="1346857" y="7688466"/>
            <a:ext cx="261610" cy="541174"/>
          </a:xfrm>
          <a:prstGeom prst="rect">
            <a:avLst/>
          </a:prstGeom>
          <a:noFill/>
        </p:spPr>
        <p:txBody>
          <a:bodyPr vert="eaVert" wrap="none" rtlCol="0">
            <a:spAutoFit/>
          </a:bodyPr>
          <a:lstStyle/>
          <a:p>
            <a:r>
              <a:rPr lang="ja-JP" altLang="en-US" sz="500" dirty="0" smtClean="0"/>
              <a:t>阪神高速湾岸線</a:t>
            </a:r>
            <a:endParaRPr kumimoji="1" lang="ja-JP" altLang="en-US" sz="500" dirty="0"/>
          </a:p>
        </p:txBody>
      </p:sp>
      <p:sp>
        <p:nvSpPr>
          <p:cNvPr id="31" name="テキスト ボックス 30"/>
          <p:cNvSpPr txBox="1"/>
          <p:nvPr/>
        </p:nvSpPr>
        <p:spPr>
          <a:xfrm rot="19535622">
            <a:off x="3487455" y="6774092"/>
            <a:ext cx="261610" cy="473848"/>
          </a:xfrm>
          <a:prstGeom prst="rect">
            <a:avLst/>
          </a:prstGeom>
          <a:noFill/>
        </p:spPr>
        <p:txBody>
          <a:bodyPr vert="eaVert" wrap="none" rtlCol="0">
            <a:spAutoFit/>
          </a:bodyPr>
          <a:lstStyle/>
          <a:p>
            <a:r>
              <a:rPr lang="ja-JP" altLang="en-US" sz="500" dirty="0" smtClean="0"/>
              <a:t>阪神なんば線</a:t>
            </a:r>
            <a:endParaRPr kumimoji="1" lang="ja-JP" altLang="en-US" sz="500" dirty="0"/>
          </a:p>
        </p:txBody>
      </p:sp>
      <p:sp>
        <p:nvSpPr>
          <p:cNvPr id="32" name="テキスト ボックス 31"/>
          <p:cNvSpPr txBox="1"/>
          <p:nvPr/>
        </p:nvSpPr>
        <p:spPr>
          <a:xfrm rot="19535622">
            <a:off x="4184420" y="6216533"/>
            <a:ext cx="261610" cy="541174"/>
          </a:xfrm>
          <a:prstGeom prst="rect">
            <a:avLst/>
          </a:prstGeom>
          <a:noFill/>
        </p:spPr>
        <p:txBody>
          <a:bodyPr vert="eaVert" wrap="none" rtlCol="0">
            <a:spAutoFit/>
          </a:bodyPr>
          <a:lstStyle/>
          <a:p>
            <a:r>
              <a:rPr lang="ja-JP" altLang="en-US" sz="500" dirty="0" smtClean="0"/>
              <a:t>阪神高速神戸線</a:t>
            </a:r>
            <a:endParaRPr kumimoji="1" lang="ja-JP" altLang="en-US" sz="500" dirty="0"/>
          </a:p>
        </p:txBody>
      </p:sp>
      <p:sp>
        <p:nvSpPr>
          <p:cNvPr id="33" name="テキスト ボックス 32"/>
          <p:cNvSpPr txBox="1"/>
          <p:nvPr/>
        </p:nvSpPr>
        <p:spPr>
          <a:xfrm rot="19535622">
            <a:off x="4296339" y="6224605"/>
            <a:ext cx="261610" cy="348813"/>
          </a:xfrm>
          <a:prstGeom prst="rect">
            <a:avLst/>
          </a:prstGeom>
          <a:noFill/>
        </p:spPr>
        <p:txBody>
          <a:bodyPr vert="eaVert" wrap="none" rtlCol="0">
            <a:spAutoFit/>
          </a:bodyPr>
          <a:lstStyle/>
          <a:p>
            <a:r>
              <a:rPr lang="ja-JP" altLang="en-US" sz="500" dirty="0" smtClean="0"/>
              <a:t>阪神本線</a:t>
            </a:r>
            <a:endParaRPr kumimoji="1" lang="ja-JP" altLang="en-US" sz="500" dirty="0"/>
          </a:p>
        </p:txBody>
      </p:sp>
      <p:sp>
        <p:nvSpPr>
          <p:cNvPr id="39" name="テキスト ボックス 38"/>
          <p:cNvSpPr txBox="1"/>
          <p:nvPr/>
        </p:nvSpPr>
        <p:spPr>
          <a:xfrm>
            <a:off x="6832848" y="4646134"/>
            <a:ext cx="261610" cy="412934"/>
          </a:xfrm>
          <a:prstGeom prst="rect">
            <a:avLst/>
          </a:prstGeom>
          <a:noFill/>
        </p:spPr>
        <p:txBody>
          <a:bodyPr vert="eaVert" wrap="none" rtlCol="0">
            <a:spAutoFit/>
          </a:bodyPr>
          <a:lstStyle/>
          <a:p>
            <a:r>
              <a:rPr kumimoji="1" lang="ja-JP" altLang="en-US" sz="500" dirty="0" smtClean="0"/>
              <a:t>梅田貨物線</a:t>
            </a:r>
            <a:endParaRPr kumimoji="1" lang="ja-JP" altLang="en-US" sz="500" dirty="0"/>
          </a:p>
        </p:txBody>
      </p:sp>
      <p:sp>
        <p:nvSpPr>
          <p:cNvPr id="40" name="テキスト ボックス 39"/>
          <p:cNvSpPr txBox="1"/>
          <p:nvPr/>
        </p:nvSpPr>
        <p:spPr>
          <a:xfrm>
            <a:off x="6976864" y="4428796"/>
            <a:ext cx="261610" cy="772006"/>
          </a:xfrm>
          <a:prstGeom prst="rect">
            <a:avLst/>
          </a:prstGeom>
          <a:noFill/>
        </p:spPr>
        <p:txBody>
          <a:bodyPr vert="eaVert" wrap="none" rtlCol="0">
            <a:spAutoFit/>
          </a:bodyPr>
          <a:lstStyle/>
          <a:p>
            <a:r>
              <a:rPr kumimoji="1" lang="ja-JP" altLang="en-US" sz="500" dirty="0" smtClean="0"/>
              <a:t>東海道本線（</a:t>
            </a:r>
            <a:r>
              <a:rPr lang="ja-JP" altLang="en-US" sz="500" dirty="0" smtClean="0"/>
              <a:t>ＪＲ京都線</a:t>
            </a:r>
            <a:r>
              <a:rPr kumimoji="1" lang="ja-JP" altLang="en-US" sz="500" dirty="0" smtClean="0"/>
              <a:t>）</a:t>
            </a:r>
            <a:endParaRPr kumimoji="1" lang="ja-JP" altLang="en-US" sz="500" dirty="0"/>
          </a:p>
        </p:txBody>
      </p:sp>
      <p:sp>
        <p:nvSpPr>
          <p:cNvPr id="41" name="テキスト ボックス 40"/>
          <p:cNvSpPr txBox="1"/>
          <p:nvPr/>
        </p:nvSpPr>
        <p:spPr>
          <a:xfrm>
            <a:off x="224662" y="8833048"/>
            <a:ext cx="415498" cy="230832"/>
          </a:xfrm>
          <a:prstGeom prst="rect">
            <a:avLst/>
          </a:prstGeom>
          <a:noFill/>
        </p:spPr>
        <p:txBody>
          <a:bodyPr wrap="none" rtlCol="0">
            <a:spAutoFit/>
          </a:bodyPr>
          <a:lstStyle/>
          <a:p>
            <a:r>
              <a:rPr kumimoji="1" lang="ja-JP" altLang="en-US" sz="900" dirty="0" smtClean="0">
                <a:solidFill>
                  <a:schemeClr val="tx1">
                    <a:lumMod val="65000"/>
                    <a:lumOff val="35000"/>
                  </a:schemeClr>
                </a:solidFill>
                <a:latin typeface="HGSｺﾞｼｯｸE" panose="020B0900000000000000" pitchFamily="50" charset="-128"/>
                <a:ea typeface="HGSｺﾞｼｯｸE" panose="020B0900000000000000" pitchFamily="50" charset="-128"/>
              </a:rPr>
              <a:t>舞洲</a:t>
            </a:r>
            <a:endParaRPr kumimoji="1" lang="ja-JP" altLang="en-US" sz="900" dirty="0">
              <a:solidFill>
                <a:schemeClr val="tx1">
                  <a:lumMod val="65000"/>
                  <a:lumOff val="35000"/>
                </a:schemeClr>
              </a:solidFill>
              <a:latin typeface="HGSｺﾞｼｯｸE" panose="020B0900000000000000" pitchFamily="50" charset="-128"/>
              <a:ea typeface="HGSｺﾞｼｯｸE" panose="020B0900000000000000" pitchFamily="50" charset="-128"/>
            </a:endParaRPr>
          </a:p>
        </p:txBody>
      </p:sp>
      <p:cxnSp>
        <p:nvCxnSpPr>
          <p:cNvPr id="55" name="直線コネクタ 54"/>
          <p:cNvCxnSpPr/>
          <p:nvPr/>
        </p:nvCxnSpPr>
        <p:spPr>
          <a:xfrm flipH="1">
            <a:off x="3267114" y="6960840"/>
            <a:ext cx="109350" cy="3216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flipH="1">
            <a:off x="3380497" y="6744145"/>
            <a:ext cx="164409" cy="1455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0" name="正方形/長方形 129"/>
          <p:cNvSpPr/>
          <p:nvPr/>
        </p:nvSpPr>
        <p:spPr>
          <a:xfrm>
            <a:off x="2959" y="568973"/>
            <a:ext cx="2448272" cy="23541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131" name="テキスト ボックス 130"/>
          <p:cNvSpPr txBox="1"/>
          <p:nvPr/>
        </p:nvSpPr>
        <p:spPr>
          <a:xfrm>
            <a:off x="180783" y="557663"/>
            <a:ext cx="1827529"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伝法大橋</a:t>
            </a:r>
            <a:endParaRPr lang="en-US" altLang="ja-JP" sz="1000" b="1" dirty="0" smtClean="0">
              <a:solidFill>
                <a:schemeClr val="bg1"/>
              </a:solidFill>
              <a:latin typeface="HGP教科書体" panose="02020600000000000000" pitchFamily="18" charset="-128"/>
              <a:ea typeface="HGP教科書体" panose="02020600000000000000" pitchFamily="18" charset="-128"/>
            </a:endParaRPr>
          </a:p>
        </p:txBody>
      </p:sp>
      <p:sp>
        <p:nvSpPr>
          <p:cNvPr id="132" name="円/楕円 131"/>
          <p:cNvSpPr/>
          <p:nvPr/>
        </p:nvSpPr>
        <p:spPr>
          <a:xfrm>
            <a:off x="64732" y="588254"/>
            <a:ext cx="192831" cy="192831"/>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bg1"/>
                </a:solidFill>
                <a:latin typeface="HGSｺﾞｼｯｸE" panose="020B0900000000000000" pitchFamily="50" charset="-128"/>
                <a:ea typeface="HGSｺﾞｼｯｸE" panose="020B0900000000000000" pitchFamily="50" charset="-128"/>
              </a:rPr>
              <a:t>２</a:t>
            </a: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133" name="テキスト ボックス 132"/>
          <p:cNvSpPr txBox="1"/>
          <p:nvPr/>
        </p:nvSpPr>
        <p:spPr>
          <a:xfrm>
            <a:off x="1859925" y="538613"/>
            <a:ext cx="648072" cy="292388"/>
          </a:xfrm>
          <a:prstGeom prst="rect">
            <a:avLst/>
          </a:prstGeom>
          <a:noFill/>
        </p:spPr>
        <p:txBody>
          <a:bodyPr wrap="square" rtlCol="0">
            <a:spAutoFit/>
          </a:bodyPr>
          <a:lstStyle/>
          <a:p>
            <a:r>
              <a:rPr lang="en-US" altLang="ja-JP" sz="650" b="1" dirty="0">
                <a:solidFill>
                  <a:schemeClr val="bg1"/>
                </a:solidFill>
                <a:latin typeface="HGP教科書体" panose="02020600000000000000" pitchFamily="18" charset="-128"/>
                <a:ea typeface="HGP教科書体" panose="02020600000000000000" pitchFamily="18" charset="-128"/>
              </a:rPr>
              <a:t>1942</a:t>
            </a:r>
            <a:r>
              <a:rPr lang="ja-JP" altLang="en-US" sz="650" b="1" dirty="0" smtClean="0">
                <a:solidFill>
                  <a:schemeClr val="bg1"/>
                </a:solidFill>
                <a:latin typeface="HGP教科書体" panose="02020600000000000000" pitchFamily="18" charset="-128"/>
                <a:ea typeface="HGP教科書体" panose="02020600000000000000" pitchFamily="18" charset="-128"/>
              </a:rPr>
              <a:t>年完成</a:t>
            </a:r>
            <a:endParaRPr lang="en-US" altLang="ja-JP" sz="650" b="1" dirty="0" smtClean="0">
              <a:solidFill>
                <a:schemeClr val="bg1"/>
              </a:solidFill>
              <a:latin typeface="HGP教科書体" panose="02020600000000000000" pitchFamily="18" charset="-128"/>
              <a:ea typeface="HGP教科書体" panose="02020600000000000000" pitchFamily="18" charset="-128"/>
            </a:endParaRPr>
          </a:p>
          <a:p>
            <a:r>
              <a:rPr lang="en-US" altLang="ja-JP" sz="650" b="1" dirty="0">
                <a:solidFill>
                  <a:schemeClr val="bg1"/>
                </a:solidFill>
                <a:latin typeface="HGP教科書体" panose="02020600000000000000" pitchFamily="18" charset="-128"/>
                <a:ea typeface="HGP教科書体" panose="02020600000000000000" pitchFamily="18" charset="-128"/>
              </a:rPr>
              <a:t>( L=</a:t>
            </a:r>
            <a:r>
              <a:rPr lang="ja-JP" altLang="en-US" sz="650" b="1" dirty="0" smtClean="0">
                <a:solidFill>
                  <a:schemeClr val="bg1"/>
                </a:solidFill>
                <a:latin typeface="HGP教科書体" panose="02020600000000000000" pitchFamily="18" charset="-128"/>
                <a:ea typeface="HGP教科書体" panose="02020600000000000000" pitchFamily="18" charset="-128"/>
              </a:rPr>
              <a:t>約</a:t>
            </a:r>
            <a:r>
              <a:rPr lang="en-US" altLang="ja-JP" sz="650" b="1" dirty="0" smtClean="0">
                <a:solidFill>
                  <a:schemeClr val="bg1"/>
                </a:solidFill>
                <a:latin typeface="HGP教科書体" panose="02020600000000000000" pitchFamily="18" charset="-128"/>
                <a:ea typeface="HGP教科書体" panose="02020600000000000000" pitchFamily="18" charset="-128"/>
              </a:rPr>
              <a:t>765 m)</a:t>
            </a:r>
            <a:endParaRPr lang="en-US" altLang="ja-JP" sz="650" b="1" dirty="0">
              <a:solidFill>
                <a:schemeClr val="bg1"/>
              </a:solidFill>
              <a:latin typeface="HGP教科書体" panose="02020600000000000000" pitchFamily="18" charset="-128"/>
              <a:ea typeface="HGP教科書体" panose="02020600000000000000" pitchFamily="18" charset="-128"/>
            </a:endParaRPr>
          </a:p>
        </p:txBody>
      </p:sp>
      <p:sp>
        <p:nvSpPr>
          <p:cNvPr id="134" name="正方形/長方形 133"/>
          <p:cNvSpPr/>
          <p:nvPr/>
        </p:nvSpPr>
        <p:spPr>
          <a:xfrm>
            <a:off x="2959" y="832530"/>
            <a:ext cx="2448272" cy="11372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135" name="テキスト ボックス 134"/>
          <p:cNvSpPr txBox="1"/>
          <p:nvPr/>
        </p:nvSpPr>
        <p:spPr>
          <a:xfrm>
            <a:off x="180783" y="821220"/>
            <a:ext cx="2126432"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大塚切れ洪水碑</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cxnSp>
        <p:nvCxnSpPr>
          <p:cNvPr id="136" name="直線コネクタ 135"/>
          <p:cNvCxnSpPr/>
          <p:nvPr/>
        </p:nvCxnSpPr>
        <p:spPr>
          <a:xfrm flipV="1">
            <a:off x="35204" y="1024723"/>
            <a:ext cx="2423545"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8" name="テキスト ボックス 137"/>
          <p:cNvSpPr txBox="1"/>
          <p:nvPr/>
        </p:nvSpPr>
        <p:spPr>
          <a:xfrm>
            <a:off x="1156907" y="988386"/>
            <a:ext cx="1301842" cy="830997"/>
          </a:xfrm>
          <a:prstGeom prst="rect">
            <a:avLst/>
          </a:prstGeom>
          <a:noFill/>
        </p:spPr>
        <p:txBody>
          <a:bodyPr wrap="square" rtlCol="0">
            <a:spAutoFit/>
          </a:bodyPr>
          <a:lstStyle/>
          <a:p>
            <a:r>
              <a:rPr lang="en-US" altLang="ja-JP" sz="800" b="1" dirty="0" smtClean="0">
                <a:solidFill>
                  <a:schemeClr val="bg1"/>
                </a:solidFill>
                <a:latin typeface="HGP教科書体" panose="02020600000000000000" pitchFamily="18" charset="-128"/>
                <a:ea typeface="HGP教科書体" panose="02020600000000000000" pitchFamily="18" charset="-128"/>
              </a:rPr>
              <a:t>1917</a:t>
            </a:r>
            <a:r>
              <a:rPr lang="ja-JP" altLang="en-US" sz="800" b="1" dirty="0" smtClean="0">
                <a:solidFill>
                  <a:schemeClr val="bg1"/>
                </a:solidFill>
                <a:latin typeface="HGP教科書体" panose="02020600000000000000" pitchFamily="18" charset="-128"/>
                <a:ea typeface="HGP教科書体" panose="02020600000000000000" pitchFamily="18" charset="-128"/>
              </a:rPr>
              <a:t>年に高槻市の大塚で堤防が決壊しました。</a:t>
            </a:r>
            <a:endParaRPr lang="en-US" altLang="ja-JP" sz="800" b="1" dirty="0" smtClean="0">
              <a:solidFill>
                <a:schemeClr val="bg1"/>
              </a:solidFill>
              <a:latin typeface="HGP教科書体" panose="02020600000000000000" pitchFamily="18" charset="-128"/>
              <a:ea typeface="HGP教科書体" panose="02020600000000000000" pitchFamily="18" charset="-128"/>
            </a:endParaRPr>
          </a:p>
          <a:p>
            <a:r>
              <a:rPr lang="ja-JP" altLang="en-US" sz="800" b="1" dirty="0" smtClean="0">
                <a:solidFill>
                  <a:schemeClr val="bg1"/>
                </a:solidFill>
                <a:latin typeface="HGP教科書体" panose="02020600000000000000" pitchFamily="18" charset="-128"/>
                <a:ea typeface="HGP教科書体" panose="02020600000000000000" pitchFamily="18" charset="-128"/>
              </a:rPr>
              <a:t>洪水</a:t>
            </a:r>
            <a:r>
              <a:rPr lang="ja-JP" altLang="en-US" sz="800" b="1" dirty="0">
                <a:solidFill>
                  <a:schemeClr val="bg1"/>
                </a:solidFill>
                <a:latin typeface="HGP教科書体" panose="02020600000000000000" pitchFamily="18" charset="-128"/>
                <a:ea typeface="HGP教科書体" panose="02020600000000000000" pitchFamily="18" charset="-128"/>
              </a:rPr>
              <a:t>の被害を食い止めようと下流の西淀川区の堤防をわざと切って湛水を流しだす「わざと切れ」を行いました。</a:t>
            </a:r>
            <a:endParaRPr lang="en-US" altLang="ja-JP" sz="800" b="1" dirty="0" smtClean="0">
              <a:solidFill>
                <a:schemeClr val="bg1"/>
              </a:solidFill>
              <a:latin typeface="HGP教科書体" panose="02020600000000000000" pitchFamily="18" charset="-128"/>
              <a:ea typeface="HGP教科書体" panose="02020600000000000000" pitchFamily="18" charset="-128"/>
            </a:endParaRPr>
          </a:p>
        </p:txBody>
      </p:sp>
      <p:sp>
        <p:nvSpPr>
          <p:cNvPr id="146" name="正方形/長方形 145"/>
          <p:cNvSpPr/>
          <p:nvPr/>
        </p:nvSpPr>
        <p:spPr>
          <a:xfrm>
            <a:off x="2959" y="1995861"/>
            <a:ext cx="2448272" cy="23541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147" name="テキスト ボックス 146"/>
          <p:cNvSpPr txBox="1"/>
          <p:nvPr/>
        </p:nvSpPr>
        <p:spPr>
          <a:xfrm>
            <a:off x="180783" y="1984551"/>
            <a:ext cx="1258130"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海老江干潟</a:t>
            </a:r>
            <a:endParaRPr lang="en-US" altLang="ja-JP" sz="1000" b="1" dirty="0" smtClean="0">
              <a:solidFill>
                <a:schemeClr val="bg1"/>
              </a:solidFill>
              <a:latin typeface="HGP教科書体" panose="02020600000000000000" pitchFamily="18" charset="-128"/>
              <a:ea typeface="HGP教科書体" panose="02020600000000000000" pitchFamily="18" charset="-128"/>
            </a:endParaRPr>
          </a:p>
        </p:txBody>
      </p:sp>
      <p:sp>
        <p:nvSpPr>
          <p:cNvPr id="150" name="正方形/長方形 149"/>
          <p:cNvSpPr/>
          <p:nvPr/>
        </p:nvSpPr>
        <p:spPr>
          <a:xfrm>
            <a:off x="2959" y="2268911"/>
            <a:ext cx="2448272" cy="23541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151" name="テキスト ボックス 150"/>
          <p:cNvSpPr txBox="1"/>
          <p:nvPr/>
        </p:nvSpPr>
        <p:spPr>
          <a:xfrm>
            <a:off x="180783" y="2257601"/>
            <a:ext cx="1142154"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淀川大橋</a:t>
            </a:r>
            <a:endParaRPr lang="en-US" altLang="ja-JP" sz="1000" b="1" dirty="0" smtClean="0">
              <a:solidFill>
                <a:schemeClr val="bg1"/>
              </a:solidFill>
              <a:latin typeface="HGP教科書体" panose="02020600000000000000" pitchFamily="18" charset="-128"/>
              <a:ea typeface="HGP教科書体" panose="02020600000000000000" pitchFamily="18" charset="-128"/>
            </a:endParaRPr>
          </a:p>
        </p:txBody>
      </p:sp>
      <p:sp>
        <p:nvSpPr>
          <p:cNvPr id="152" name="円/楕円 151"/>
          <p:cNvSpPr/>
          <p:nvPr/>
        </p:nvSpPr>
        <p:spPr>
          <a:xfrm>
            <a:off x="64732" y="2288192"/>
            <a:ext cx="192831" cy="192831"/>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bg1"/>
                </a:solidFill>
                <a:latin typeface="HGSｺﾞｼｯｸE" panose="020B0900000000000000" pitchFamily="50" charset="-128"/>
                <a:ea typeface="HGSｺﾞｼｯｸE" panose="020B0900000000000000" pitchFamily="50" charset="-128"/>
              </a:rPr>
              <a:t>５</a:t>
            </a: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153" name="テキスト ボックス 152"/>
          <p:cNvSpPr txBox="1"/>
          <p:nvPr/>
        </p:nvSpPr>
        <p:spPr>
          <a:xfrm>
            <a:off x="1873760" y="2237557"/>
            <a:ext cx="648072" cy="292388"/>
          </a:xfrm>
          <a:prstGeom prst="rect">
            <a:avLst/>
          </a:prstGeom>
          <a:noFill/>
        </p:spPr>
        <p:txBody>
          <a:bodyPr wrap="square" rtlCol="0">
            <a:spAutoFit/>
          </a:bodyPr>
          <a:lstStyle/>
          <a:p>
            <a:r>
              <a:rPr lang="en-US" altLang="ja-JP" sz="650" b="1" dirty="0" smtClean="0">
                <a:solidFill>
                  <a:schemeClr val="bg1"/>
                </a:solidFill>
                <a:latin typeface="HGP教科書体" panose="02020600000000000000" pitchFamily="18" charset="-128"/>
                <a:ea typeface="HGP教科書体" panose="02020600000000000000" pitchFamily="18" charset="-128"/>
              </a:rPr>
              <a:t>1926</a:t>
            </a:r>
            <a:r>
              <a:rPr lang="ja-JP" altLang="en-US" sz="650" b="1" dirty="0" smtClean="0">
                <a:solidFill>
                  <a:schemeClr val="bg1"/>
                </a:solidFill>
                <a:latin typeface="HGP教科書体" panose="02020600000000000000" pitchFamily="18" charset="-128"/>
                <a:ea typeface="HGP教科書体" panose="02020600000000000000" pitchFamily="18" charset="-128"/>
              </a:rPr>
              <a:t>年完成</a:t>
            </a:r>
            <a:endParaRPr lang="en-US" altLang="ja-JP" sz="650" b="1" dirty="0" smtClean="0">
              <a:solidFill>
                <a:schemeClr val="bg1"/>
              </a:solidFill>
              <a:latin typeface="HGP教科書体" panose="02020600000000000000" pitchFamily="18" charset="-128"/>
              <a:ea typeface="HGP教科書体" panose="02020600000000000000" pitchFamily="18" charset="-128"/>
            </a:endParaRPr>
          </a:p>
          <a:p>
            <a:r>
              <a:rPr lang="en-US" altLang="ja-JP" sz="650" b="1" dirty="0" smtClean="0">
                <a:solidFill>
                  <a:schemeClr val="bg1"/>
                </a:solidFill>
                <a:latin typeface="HGP教科書体" panose="02020600000000000000" pitchFamily="18" charset="-128"/>
                <a:ea typeface="HGP教科書体" panose="02020600000000000000" pitchFamily="18" charset="-128"/>
              </a:rPr>
              <a:t>(L=</a:t>
            </a:r>
            <a:r>
              <a:rPr lang="ja-JP" altLang="en-US" sz="650" b="1" dirty="0" smtClean="0">
                <a:solidFill>
                  <a:schemeClr val="bg1"/>
                </a:solidFill>
                <a:latin typeface="HGP教科書体" panose="02020600000000000000" pitchFamily="18" charset="-128"/>
                <a:ea typeface="HGP教科書体" panose="02020600000000000000" pitchFamily="18" charset="-128"/>
              </a:rPr>
              <a:t>約</a:t>
            </a:r>
            <a:r>
              <a:rPr lang="en-US" altLang="ja-JP" sz="650" b="1" dirty="0" smtClean="0">
                <a:solidFill>
                  <a:schemeClr val="bg1"/>
                </a:solidFill>
                <a:latin typeface="HGP教科書体" panose="02020600000000000000" pitchFamily="18" charset="-128"/>
                <a:ea typeface="HGP教科書体" panose="02020600000000000000" pitchFamily="18" charset="-128"/>
              </a:rPr>
              <a:t>724 m)</a:t>
            </a:r>
            <a:endParaRPr lang="ja-JP" altLang="en-US" sz="650" b="1" dirty="0">
              <a:solidFill>
                <a:schemeClr val="bg1"/>
              </a:solidFill>
              <a:latin typeface="HGP教科書体" panose="02020600000000000000" pitchFamily="18" charset="-128"/>
              <a:ea typeface="HGP教科書体" panose="02020600000000000000" pitchFamily="18" charset="-128"/>
            </a:endParaRPr>
          </a:p>
        </p:txBody>
      </p:sp>
      <p:sp>
        <p:nvSpPr>
          <p:cNvPr id="154" name="正方形/長方形 153"/>
          <p:cNvSpPr/>
          <p:nvPr/>
        </p:nvSpPr>
        <p:spPr>
          <a:xfrm>
            <a:off x="-7913" y="2546384"/>
            <a:ext cx="2456649" cy="23541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155" name="テキスト ボックス 154"/>
          <p:cNvSpPr txBox="1"/>
          <p:nvPr/>
        </p:nvSpPr>
        <p:spPr>
          <a:xfrm>
            <a:off x="180147" y="2535074"/>
            <a:ext cx="1627045"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海老江緊急船着場</a:t>
            </a:r>
            <a:endParaRPr lang="en-US" altLang="ja-JP" sz="1000" b="1" dirty="0" smtClean="0">
              <a:solidFill>
                <a:schemeClr val="bg1"/>
              </a:solidFill>
              <a:latin typeface="HGP教科書体" panose="02020600000000000000" pitchFamily="18" charset="-128"/>
              <a:ea typeface="HGP教科書体" panose="02020600000000000000" pitchFamily="18" charset="-128"/>
            </a:endParaRPr>
          </a:p>
        </p:txBody>
      </p:sp>
      <p:sp>
        <p:nvSpPr>
          <p:cNvPr id="156" name="円/楕円 155"/>
          <p:cNvSpPr/>
          <p:nvPr/>
        </p:nvSpPr>
        <p:spPr>
          <a:xfrm>
            <a:off x="64096" y="2565665"/>
            <a:ext cx="192831" cy="192831"/>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bg1"/>
                </a:solidFill>
                <a:latin typeface="HGSｺﾞｼｯｸE" panose="020B0900000000000000" pitchFamily="50" charset="-128"/>
                <a:ea typeface="HGSｺﾞｼｯｸE" panose="020B0900000000000000" pitchFamily="50" charset="-128"/>
              </a:rPr>
              <a:t>６</a:t>
            </a: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158" name="正方形/長方形 157"/>
          <p:cNvSpPr/>
          <p:nvPr/>
        </p:nvSpPr>
        <p:spPr>
          <a:xfrm>
            <a:off x="-7913" y="2817041"/>
            <a:ext cx="2448272" cy="23541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159" name="テキスト ボックス 158"/>
          <p:cNvSpPr txBox="1"/>
          <p:nvPr/>
        </p:nvSpPr>
        <p:spPr>
          <a:xfrm>
            <a:off x="180147" y="2805731"/>
            <a:ext cx="1627045" cy="246221"/>
          </a:xfrm>
          <a:prstGeom prst="rect">
            <a:avLst/>
          </a:prstGeom>
          <a:noFill/>
        </p:spPr>
        <p:txBody>
          <a:bodyPr wrap="square" rtlCol="0">
            <a:spAutoFit/>
          </a:bodyPr>
          <a:lstStyle/>
          <a:p>
            <a:r>
              <a:rPr lang="ja-JP" altLang="en-US" sz="1000" b="1" dirty="0">
                <a:solidFill>
                  <a:schemeClr val="bg1"/>
                </a:solidFill>
                <a:latin typeface="HGP教科書体" panose="02020600000000000000" pitchFamily="18" charset="-128"/>
                <a:ea typeface="HGP教科書体" panose="02020600000000000000" pitchFamily="18" charset="-128"/>
              </a:rPr>
              <a:t>花川</a:t>
            </a:r>
            <a:r>
              <a:rPr lang="ja-JP" altLang="en-US" sz="1000" b="1" dirty="0" smtClean="0">
                <a:solidFill>
                  <a:schemeClr val="bg1"/>
                </a:solidFill>
                <a:latin typeface="HGP教科書体" panose="02020600000000000000" pitchFamily="18" charset="-128"/>
                <a:ea typeface="HGP教科書体" panose="02020600000000000000" pitchFamily="18" charset="-128"/>
              </a:rPr>
              <a:t>干潟</a:t>
            </a:r>
            <a:endParaRPr lang="en-US" altLang="ja-JP" sz="1000" b="1" dirty="0" smtClean="0">
              <a:solidFill>
                <a:schemeClr val="bg1"/>
              </a:solidFill>
              <a:latin typeface="HGP教科書体" panose="02020600000000000000" pitchFamily="18" charset="-128"/>
              <a:ea typeface="HGP教科書体" panose="02020600000000000000" pitchFamily="18" charset="-128"/>
            </a:endParaRPr>
          </a:p>
        </p:txBody>
      </p:sp>
      <p:sp>
        <p:nvSpPr>
          <p:cNvPr id="166" name="正方形/長方形 165"/>
          <p:cNvSpPr/>
          <p:nvPr/>
        </p:nvSpPr>
        <p:spPr>
          <a:xfrm>
            <a:off x="2605591" y="551636"/>
            <a:ext cx="2448272" cy="23541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167" name="テキスト ボックス 166"/>
          <p:cNvSpPr txBox="1"/>
          <p:nvPr/>
        </p:nvSpPr>
        <p:spPr>
          <a:xfrm>
            <a:off x="2783415" y="540326"/>
            <a:ext cx="1627045"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新十三大橋</a:t>
            </a:r>
            <a:endParaRPr lang="en-US" altLang="ja-JP" sz="1000" b="1" dirty="0" smtClean="0">
              <a:solidFill>
                <a:schemeClr val="bg1"/>
              </a:solidFill>
              <a:latin typeface="HGP教科書体" panose="02020600000000000000" pitchFamily="18" charset="-128"/>
              <a:ea typeface="HGP教科書体" panose="02020600000000000000" pitchFamily="18" charset="-128"/>
            </a:endParaRPr>
          </a:p>
        </p:txBody>
      </p:sp>
      <p:sp>
        <p:nvSpPr>
          <p:cNvPr id="172" name="正方形/長方形 171"/>
          <p:cNvSpPr/>
          <p:nvPr/>
        </p:nvSpPr>
        <p:spPr>
          <a:xfrm>
            <a:off x="2605591" y="811986"/>
            <a:ext cx="2448272" cy="23541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173" name="テキスト ボックス 172"/>
          <p:cNvSpPr txBox="1"/>
          <p:nvPr/>
        </p:nvSpPr>
        <p:spPr>
          <a:xfrm>
            <a:off x="2783415" y="800676"/>
            <a:ext cx="1627045"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十三</a:t>
            </a:r>
            <a:r>
              <a:rPr lang="ja-JP" altLang="en-US" sz="1000" b="1" dirty="0">
                <a:solidFill>
                  <a:schemeClr val="bg1"/>
                </a:solidFill>
                <a:latin typeface="HGP教科書体" panose="02020600000000000000" pitchFamily="18" charset="-128"/>
                <a:ea typeface="HGP教科書体" panose="02020600000000000000" pitchFamily="18" charset="-128"/>
              </a:rPr>
              <a:t>渡し</a:t>
            </a:r>
            <a:endParaRPr lang="en-US" altLang="ja-JP" sz="1000" b="1" dirty="0" smtClean="0">
              <a:solidFill>
                <a:schemeClr val="bg1"/>
              </a:solidFill>
              <a:latin typeface="HGP教科書体" panose="02020600000000000000" pitchFamily="18" charset="-128"/>
              <a:ea typeface="HGP教科書体" panose="02020600000000000000" pitchFamily="18" charset="-128"/>
            </a:endParaRPr>
          </a:p>
        </p:txBody>
      </p:sp>
      <p:sp>
        <p:nvSpPr>
          <p:cNvPr id="179" name="正方形/長方形 178"/>
          <p:cNvSpPr/>
          <p:nvPr/>
        </p:nvSpPr>
        <p:spPr>
          <a:xfrm>
            <a:off x="-14910" y="3341988"/>
            <a:ext cx="2448272" cy="118000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180" name="テキスト ボックス 179"/>
          <p:cNvSpPr txBox="1"/>
          <p:nvPr/>
        </p:nvSpPr>
        <p:spPr>
          <a:xfrm>
            <a:off x="162914" y="3330679"/>
            <a:ext cx="2126432" cy="246221"/>
          </a:xfrm>
          <a:prstGeom prst="rect">
            <a:avLst/>
          </a:prstGeom>
          <a:noFill/>
        </p:spPr>
        <p:txBody>
          <a:bodyPr wrap="square" rtlCol="0">
            <a:spAutoFit/>
          </a:bodyPr>
          <a:lstStyle/>
          <a:p>
            <a:r>
              <a:rPr lang="ja-JP" altLang="en-US" sz="1000" b="1" dirty="0">
                <a:solidFill>
                  <a:schemeClr val="bg1"/>
                </a:solidFill>
                <a:latin typeface="HGP教科書体" panose="02020600000000000000" pitchFamily="18" charset="-128"/>
                <a:ea typeface="HGP教科書体" panose="02020600000000000000" pitchFamily="18" charset="-128"/>
              </a:rPr>
              <a:t>なにわ淀川花火大会</a:t>
            </a:r>
            <a:endParaRPr lang="en-US" altLang="ja-JP" sz="1000" b="1" dirty="0">
              <a:solidFill>
                <a:schemeClr val="bg1"/>
              </a:solidFill>
              <a:latin typeface="HGP教科書体" panose="02020600000000000000" pitchFamily="18" charset="-128"/>
              <a:ea typeface="HGP教科書体" panose="02020600000000000000" pitchFamily="18" charset="-128"/>
            </a:endParaRPr>
          </a:p>
        </p:txBody>
      </p:sp>
      <p:cxnSp>
        <p:nvCxnSpPr>
          <p:cNvPr id="181" name="直線コネクタ 180"/>
          <p:cNvCxnSpPr/>
          <p:nvPr/>
        </p:nvCxnSpPr>
        <p:spPr>
          <a:xfrm flipV="1">
            <a:off x="17335" y="3577765"/>
            <a:ext cx="2423545"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3" name="テキスト ボックス 182"/>
          <p:cNvSpPr txBox="1"/>
          <p:nvPr/>
        </p:nvSpPr>
        <p:spPr>
          <a:xfrm>
            <a:off x="1139038" y="3525306"/>
            <a:ext cx="1301842" cy="1015663"/>
          </a:xfrm>
          <a:prstGeom prst="rect">
            <a:avLst/>
          </a:prstGeom>
          <a:noFill/>
        </p:spPr>
        <p:txBody>
          <a:bodyPr wrap="square" rtlCol="0">
            <a:spAutoFit/>
          </a:bodyPr>
          <a:lstStyle/>
          <a:p>
            <a:r>
              <a:rPr lang="ja-JP" altLang="en-US" sz="750" b="1" dirty="0">
                <a:solidFill>
                  <a:schemeClr val="bg1"/>
                </a:solidFill>
                <a:latin typeface="HGP教科書体" panose="02020600000000000000" pitchFamily="18" charset="-128"/>
                <a:ea typeface="HGP教科書体" panose="02020600000000000000" pitchFamily="18" charset="-128"/>
              </a:rPr>
              <a:t>毎年８月初旬に、淀川河川公園西中島地区と十三野草地区、大淀野草地区一体を主会場として開催しています。なにわ淀川花火</a:t>
            </a:r>
            <a:r>
              <a:rPr lang="ja-JP" altLang="en-US" sz="750" b="1" dirty="0" smtClean="0">
                <a:solidFill>
                  <a:schemeClr val="bg1"/>
                </a:solidFill>
                <a:latin typeface="HGP教科書体" panose="02020600000000000000" pitchFamily="18" charset="-128"/>
                <a:ea typeface="HGP教科書体" panose="02020600000000000000" pitchFamily="18" charset="-128"/>
              </a:rPr>
              <a:t>大会運営委員会</a:t>
            </a:r>
            <a:r>
              <a:rPr lang="ja-JP" altLang="en-US" sz="750" b="1" dirty="0">
                <a:solidFill>
                  <a:schemeClr val="bg1"/>
                </a:solidFill>
                <a:latin typeface="HGP教科書体" panose="02020600000000000000" pitchFamily="18" charset="-128"/>
                <a:ea typeface="HGP教科書体" panose="02020600000000000000" pitchFamily="18" charset="-128"/>
              </a:rPr>
              <a:t>により、企画・実行され</a:t>
            </a:r>
            <a:r>
              <a:rPr lang="ja-JP" altLang="en-US" sz="750" b="1" dirty="0" smtClean="0">
                <a:solidFill>
                  <a:schemeClr val="bg1"/>
                </a:solidFill>
                <a:latin typeface="HGP教科書体" panose="02020600000000000000" pitchFamily="18" charset="-128"/>
                <a:ea typeface="HGP教科書体" panose="02020600000000000000" pitchFamily="18" charset="-128"/>
              </a:rPr>
              <a:t>、地元商店、市民等の</a:t>
            </a:r>
            <a:r>
              <a:rPr lang="ja-JP" altLang="en-US" sz="750" b="1" dirty="0">
                <a:solidFill>
                  <a:schemeClr val="bg1"/>
                </a:solidFill>
                <a:latin typeface="HGP教科書体" panose="02020600000000000000" pitchFamily="18" charset="-128"/>
                <a:ea typeface="HGP教科書体" panose="02020600000000000000" pitchFamily="18" charset="-128"/>
              </a:rPr>
              <a:t>寄附により運営されています。</a:t>
            </a:r>
            <a:endParaRPr lang="en-US" altLang="ja-JP" sz="750" b="1" dirty="0" smtClean="0">
              <a:solidFill>
                <a:schemeClr val="bg1"/>
              </a:solidFill>
              <a:latin typeface="HGP教科書体" panose="02020600000000000000" pitchFamily="18" charset="-128"/>
              <a:ea typeface="HGP教科書体" panose="02020600000000000000" pitchFamily="18" charset="-128"/>
            </a:endParaRPr>
          </a:p>
        </p:txBody>
      </p:sp>
      <p:sp>
        <p:nvSpPr>
          <p:cNvPr id="257" name="正方形/長方形 256"/>
          <p:cNvSpPr/>
          <p:nvPr/>
        </p:nvSpPr>
        <p:spPr>
          <a:xfrm>
            <a:off x="5172128" y="264231"/>
            <a:ext cx="2457712" cy="11372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258" name="テキスト ボックス 257"/>
          <p:cNvSpPr txBox="1"/>
          <p:nvPr/>
        </p:nvSpPr>
        <p:spPr>
          <a:xfrm>
            <a:off x="5359392" y="252921"/>
            <a:ext cx="2126432"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高層ビル群</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cxnSp>
        <p:nvCxnSpPr>
          <p:cNvPr id="259" name="直線コネクタ 258"/>
          <p:cNvCxnSpPr/>
          <p:nvPr/>
        </p:nvCxnSpPr>
        <p:spPr>
          <a:xfrm flipV="1">
            <a:off x="5213813" y="456424"/>
            <a:ext cx="2423545"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0" name="テキスト ボックス 259"/>
          <p:cNvSpPr txBox="1"/>
          <p:nvPr/>
        </p:nvSpPr>
        <p:spPr>
          <a:xfrm>
            <a:off x="6290467" y="504229"/>
            <a:ext cx="1346891" cy="830997"/>
          </a:xfrm>
          <a:prstGeom prst="rect">
            <a:avLst/>
          </a:prstGeom>
          <a:noFill/>
        </p:spPr>
        <p:txBody>
          <a:bodyPr wrap="square" rtlCol="0">
            <a:spAutoFit/>
          </a:bodyPr>
          <a:lstStyle/>
          <a:p>
            <a:r>
              <a:rPr lang="ja-JP" altLang="en-US" sz="800" b="1" dirty="0" smtClean="0">
                <a:solidFill>
                  <a:schemeClr val="bg1"/>
                </a:solidFill>
                <a:latin typeface="HGP教科書体" panose="02020600000000000000" pitchFamily="18" charset="-128"/>
                <a:ea typeface="HGP教科書体" panose="02020600000000000000" pitchFamily="18" charset="-128"/>
              </a:rPr>
              <a:t>うめきた２期など魅力的な開発が進む大阪都心部の対岸から望む風景は、静寂な水面と大都市の賑わいとのコントラストが美しい淀川ならではの</a:t>
            </a:r>
            <a:r>
              <a:rPr lang="ja-JP" altLang="en-US" sz="800" b="1" dirty="0">
                <a:solidFill>
                  <a:schemeClr val="bg1"/>
                </a:solidFill>
                <a:latin typeface="HGP教科書体" panose="02020600000000000000" pitchFamily="18" charset="-128"/>
                <a:ea typeface="HGP教科書体" panose="02020600000000000000" pitchFamily="18" charset="-128"/>
              </a:rPr>
              <a:t>もの</a:t>
            </a:r>
            <a:r>
              <a:rPr lang="ja-JP" altLang="en-US" sz="800" b="1" dirty="0" smtClean="0">
                <a:solidFill>
                  <a:schemeClr val="bg1"/>
                </a:solidFill>
                <a:latin typeface="HGP教科書体" panose="02020600000000000000" pitchFamily="18" charset="-128"/>
                <a:ea typeface="HGP教科書体" panose="02020600000000000000" pitchFamily="18" charset="-128"/>
              </a:rPr>
              <a:t>です。</a:t>
            </a:r>
            <a:endParaRPr lang="en-US" altLang="ja-JP" sz="800" b="1" dirty="0" smtClean="0">
              <a:solidFill>
                <a:schemeClr val="bg1"/>
              </a:solidFill>
              <a:latin typeface="HGP教科書体" panose="02020600000000000000" pitchFamily="18" charset="-128"/>
              <a:ea typeface="HGP教科書体" panose="02020600000000000000" pitchFamily="18" charset="-128"/>
            </a:endParaRPr>
          </a:p>
        </p:txBody>
      </p:sp>
      <p:grpSp>
        <p:nvGrpSpPr>
          <p:cNvPr id="261" name="グループ化 260"/>
          <p:cNvGrpSpPr/>
          <p:nvPr/>
        </p:nvGrpSpPr>
        <p:grpSpPr>
          <a:xfrm>
            <a:off x="5197454" y="253066"/>
            <a:ext cx="296876" cy="215444"/>
            <a:chOff x="-948951" y="2902275"/>
            <a:chExt cx="332584" cy="241357"/>
          </a:xfrm>
        </p:grpSpPr>
        <p:sp>
          <p:nvSpPr>
            <p:cNvPr id="262" name="円/楕円 261"/>
            <p:cNvSpPr/>
            <p:nvPr/>
          </p:nvSpPr>
          <p:spPr>
            <a:xfrm>
              <a:off x="-903063" y="2909517"/>
              <a:ext cx="216024" cy="216024"/>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263" name="テキスト ボックス 262"/>
            <p:cNvSpPr txBox="1"/>
            <p:nvPr/>
          </p:nvSpPr>
          <p:spPr>
            <a:xfrm>
              <a:off x="-948951" y="2902275"/>
              <a:ext cx="332584" cy="241357"/>
            </a:xfrm>
            <a:prstGeom prst="rect">
              <a:avLst/>
            </a:prstGeom>
            <a:noFill/>
          </p:spPr>
          <p:txBody>
            <a:bodyPr wrap="none" rtlCol="0">
              <a:spAutoFit/>
            </a:bodyPr>
            <a:lstStyle/>
            <a:p>
              <a:r>
                <a:rPr kumimoji="1" lang="en-US" altLang="ja-JP" sz="800" dirty="0" smtClean="0">
                  <a:solidFill>
                    <a:schemeClr val="bg1"/>
                  </a:solidFill>
                  <a:latin typeface="HGSｺﾞｼｯｸE" panose="020B0900000000000000" pitchFamily="50" charset="-128"/>
                  <a:ea typeface="HGSｺﾞｼｯｸE" panose="020B0900000000000000" pitchFamily="50" charset="-128"/>
                </a:rPr>
                <a:t>15</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pic>
        <p:nvPicPr>
          <p:cNvPr id="286" name="Picture 3" descr="D:\MitaH\Desktop\郵送応募作品\img06511-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981" t="18965" r="19160" b="14853"/>
          <a:stretch/>
        </p:blipFill>
        <p:spPr bwMode="auto">
          <a:xfrm rot="16200000">
            <a:off x="5387465" y="389970"/>
            <a:ext cx="776413" cy="10868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MitaH\Desktop\大阪市HP(httpwww.city.osaka.lg.jpnishiyodogawapage0000001002.htm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00" y="1084068"/>
            <a:ext cx="1088714" cy="8165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MitaH\Desktop\httpshanabi.walkerplus.comdetailar0727e0098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703" y="3607082"/>
            <a:ext cx="1092037" cy="797188"/>
          </a:xfrm>
          <a:prstGeom prst="rect">
            <a:avLst/>
          </a:prstGeom>
          <a:noFill/>
          <a:extLst>
            <a:ext uri="{909E8E84-426E-40DD-AFC4-6F175D3DCCD1}">
              <a14:hiddenFill xmlns:a14="http://schemas.microsoft.com/office/drawing/2010/main">
                <a:solidFill>
                  <a:srgbClr val="FFFFFF"/>
                </a:solidFill>
              </a14:hiddenFill>
            </a:ext>
          </a:extLst>
        </p:spPr>
      </p:pic>
      <p:sp>
        <p:nvSpPr>
          <p:cNvPr id="214" name="テキスト ボックス 213"/>
          <p:cNvSpPr txBox="1"/>
          <p:nvPr/>
        </p:nvSpPr>
        <p:spPr>
          <a:xfrm>
            <a:off x="1260444" y="3307572"/>
            <a:ext cx="1208038" cy="276999"/>
          </a:xfrm>
          <a:prstGeom prst="rect">
            <a:avLst/>
          </a:prstGeom>
          <a:noFill/>
        </p:spPr>
        <p:txBody>
          <a:bodyPr wrap="square" rtlCol="0">
            <a:spAutoFit/>
          </a:bodyPr>
          <a:lstStyle/>
          <a:p>
            <a:r>
              <a:rPr lang="en-US" altLang="ja-JP" sz="600" b="1" dirty="0">
                <a:solidFill>
                  <a:schemeClr val="bg1"/>
                </a:solidFill>
                <a:latin typeface="HGP教科書体" panose="02020600000000000000" pitchFamily="18" charset="-128"/>
                <a:ea typeface="HGP教科書体" panose="02020600000000000000" pitchFamily="18" charset="-128"/>
              </a:rPr>
              <a:t>1989</a:t>
            </a:r>
            <a:r>
              <a:rPr lang="ja-JP" altLang="en-US" sz="600" b="1" dirty="0">
                <a:solidFill>
                  <a:schemeClr val="bg1"/>
                </a:solidFill>
                <a:latin typeface="HGP教科書体" panose="02020600000000000000" pitchFamily="18" charset="-128"/>
                <a:ea typeface="HGP教科書体" panose="02020600000000000000" pitchFamily="18" charset="-128"/>
              </a:rPr>
              <a:t>年から</a:t>
            </a:r>
            <a:r>
              <a:rPr lang="ja-JP" altLang="en-US" sz="600" b="1" dirty="0" smtClean="0">
                <a:solidFill>
                  <a:schemeClr val="bg1"/>
                </a:solidFill>
                <a:latin typeface="HGP教科書体" panose="02020600000000000000" pitchFamily="18" charset="-128"/>
                <a:ea typeface="HGP教科書体" panose="02020600000000000000" pitchFamily="18" charset="-128"/>
              </a:rPr>
              <a:t>開催</a:t>
            </a:r>
            <a:endParaRPr lang="en-US" altLang="ja-JP" sz="600" b="1" dirty="0" smtClean="0">
              <a:solidFill>
                <a:schemeClr val="bg1"/>
              </a:solidFill>
              <a:latin typeface="HGP教科書体" panose="02020600000000000000" pitchFamily="18" charset="-128"/>
              <a:ea typeface="HGP教科書体" panose="02020600000000000000" pitchFamily="18" charset="-128"/>
            </a:endParaRPr>
          </a:p>
          <a:p>
            <a:r>
              <a:rPr lang="en-US" altLang="ja-JP" sz="600" b="1" dirty="0" smtClean="0">
                <a:solidFill>
                  <a:schemeClr val="bg1"/>
                </a:solidFill>
                <a:latin typeface="HGP教科書体" panose="02020600000000000000" pitchFamily="18" charset="-128"/>
                <a:ea typeface="HGP教科書体" panose="02020600000000000000" pitchFamily="18" charset="-128"/>
              </a:rPr>
              <a:t>2006</a:t>
            </a:r>
            <a:r>
              <a:rPr lang="ja-JP" altLang="en-US" sz="600" b="1" dirty="0">
                <a:solidFill>
                  <a:schemeClr val="bg1"/>
                </a:solidFill>
                <a:latin typeface="HGP教科書体" panose="02020600000000000000" pitchFamily="18" charset="-128"/>
                <a:ea typeface="HGP教科書体" panose="02020600000000000000" pitchFamily="18" charset="-128"/>
              </a:rPr>
              <a:t>年に平成花火大会から改名</a:t>
            </a:r>
          </a:p>
        </p:txBody>
      </p:sp>
      <p:sp>
        <p:nvSpPr>
          <p:cNvPr id="215" name="テキスト ボックス 214"/>
          <p:cNvSpPr txBox="1"/>
          <p:nvPr/>
        </p:nvSpPr>
        <p:spPr>
          <a:xfrm>
            <a:off x="4454593" y="514892"/>
            <a:ext cx="648072" cy="292388"/>
          </a:xfrm>
          <a:prstGeom prst="rect">
            <a:avLst/>
          </a:prstGeom>
          <a:noFill/>
        </p:spPr>
        <p:txBody>
          <a:bodyPr wrap="square" rtlCol="0">
            <a:spAutoFit/>
          </a:bodyPr>
          <a:lstStyle/>
          <a:p>
            <a:r>
              <a:rPr lang="en-US" altLang="ja-JP" sz="650" b="1" dirty="0" smtClean="0">
                <a:solidFill>
                  <a:schemeClr val="bg1"/>
                </a:solidFill>
                <a:latin typeface="HGP教科書体" panose="02020600000000000000" pitchFamily="18" charset="-128"/>
                <a:ea typeface="HGP教科書体" panose="02020600000000000000" pitchFamily="18" charset="-128"/>
              </a:rPr>
              <a:t>1966</a:t>
            </a:r>
            <a:r>
              <a:rPr lang="ja-JP" altLang="en-US" sz="650" b="1" dirty="0" smtClean="0">
                <a:solidFill>
                  <a:schemeClr val="bg1"/>
                </a:solidFill>
                <a:latin typeface="HGP教科書体" panose="02020600000000000000" pitchFamily="18" charset="-128"/>
                <a:ea typeface="HGP教科書体" panose="02020600000000000000" pitchFamily="18" charset="-128"/>
              </a:rPr>
              <a:t>年完成</a:t>
            </a:r>
            <a:endParaRPr lang="en-US" altLang="ja-JP" sz="650" b="1" dirty="0" smtClean="0">
              <a:solidFill>
                <a:schemeClr val="bg1"/>
              </a:solidFill>
              <a:latin typeface="HGP教科書体" panose="02020600000000000000" pitchFamily="18" charset="-128"/>
              <a:ea typeface="HGP教科書体" panose="02020600000000000000" pitchFamily="18" charset="-128"/>
            </a:endParaRPr>
          </a:p>
          <a:p>
            <a:r>
              <a:rPr lang="en-US" altLang="ja-JP" sz="650" b="1" dirty="0" smtClean="0">
                <a:solidFill>
                  <a:schemeClr val="bg1"/>
                </a:solidFill>
                <a:latin typeface="HGP教科書体" panose="02020600000000000000" pitchFamily="18" charset="-128"/>
                <a:ea typeface="HGP教科書体" panose="02020600000000000000" pitchFamily="18" charset="-128"/>
              </a:rPr>
              <a:t>(L=</a:t>
            </a:r>
            <a:r>
              <a:rPr lang="ja-JP" altLang="en-US" sz="650" b="1" dirty="0" smtClean="0">
                <a:solidFill>
                  <a:schemeClr val="bg1"/>
                </a:solidFill>
                <a:latin typeface="HGP教科書体" panose="02020600000000000000" pitchFamily="18" charset="-128"/>
                <a:ea typeface="HGP教科書体" panose="02020600000000000000" pitchFamily="18" charset="-128"/>
              </a:rPr>
              <a:t>約</a:t>
            </a:r>
            <a:r>
              <a:rPr lang="en-US" altLang="ja-JP" sz="650" b="1" dirty="0" smtClean="0">
                <a:solidFill>
                  <a:schemeClr val="bg1"/>
                </a:solidFill>
                <a:latin typeface="HGP教科書体" panose="02020600000000000000" pitchFamily="18" charset="-128"/>
                <a:ea typeface="HGP教科書体" panose="02020600000000000000" pitchFamily="18" charset="-128"/>
              </a:rPr>
              <a:t>792 m)</a:t>
            </a:r>
            <a:endParaRPr lang="ja-JP" altLang="en-US" sz="650" b="1" dirty="0">
              <a:solidFill>
                <a:schemeClr val="bg1"/>
              </a:solidFill>
              <a:latin typeface="HGP教科書体" panose="02020600000000000000" pitchFamily="18" charset="-128"/>
              <a:ea typeface="HGP教科書体" panose="02020600000000000000" pitchFamily="18" charset="-128"/>
            </a:endParaRPr>
          </a:p>
        </p:txBody>
      </p:sp>
      <p:sp>
        <p:nvSpPr>
          <p:cNvPr id="287" name="正方形/長方形 286"/>
          <p:cNvSpPr/>
          <p:nvPr/>
        </p:nvSpPr>
        <p:spPr>
          <a:xfrm>
            <a:off x="2601213" y="1393443"/>
            <a:ext cx="2448272" cy="168421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290" name="テキスト ボックス 289"/>
          <p:cNvSpPr txBox="1"/>
          <p:nvPr/>
        </p:nvSpPr>
        <p:spPr>
          <a:xfrm>
            <a:off x="3054433" y="1374543"/>
            <a:ext cx="1529193"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梅田スカイビル</a:t>
            </a:r>
            <a:endParaRPr lang="en-US" altLang="ja-JP" sz="1000" b="1" dirty="0" smtClean="0">
              <a:solidFill>
                <a:schemeClr val="bg1"/>
              </a:solidFill>
              <a:latin typeface="HGP教科書体" panose="02020600000000000000" pitchFamily="18" charset="-128"/>
              <a:ea typeface="HGP教科書体" panose="02020600000000000000" pitchFamily="18" charset="-128"/>
            </a:endParaRPr>
          </a:p>
        </p:txBody>
      </p:sp>
      <p:grpSp>
        <p:nvGrpSpPr>
          <p:cNvPr id="291" name="グループ化 290"/>
          <p:cNvGrpSpPr/>
          <p:nvPr/>
        </p:nvGrpSpPr>
        <p:grpSpPr>
          <a:xfrm>
            <a:off x="2840814" y="1396205"/>
            <a:ext cx="296876" cy="215444"/>
            <a:chOff x="-962757" y="2901073"/>
            <a:chExt cx="332584" cy="241357"/>
          </a:xfrm>
        </p:grpSpPr>
        <p:sp>
          <p:nvSpPr>
            <p:cNvPr id="292" name="円/楕円 291"/>
            <p:cNvSpPr/>
            <p:nvPr/>
          </p:nvSpPr>
          <p:spPr>
            <a:xfrm>
              <a:off x="-903063" y="2909517"/>
              <a:ext cx="216024" cy="216024"/>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293" name="テキスト ボックス 292"/>
            <p:cNvSpPr txBox="1"/>
            <p:nvPr/>
          </p:nvSpPr>
          <p:spPr>
            <a:xfrm>
              <a:off x="-962757" y="2901073"/>
              <a:ext cx="332584" cy="241357"/>
            </a:xfrm>
            <a:prstGeom prst="rect">
              <a:avLst/>
            </a:prstGeom>
            <a:noFill/>
          </p:spPr>
          <p:txBody>
            <a:bodyPr wrap="none" rtlCol="0">
              <a:spAutoFit/>
            </a:bodyPr>
            <a:lstStyle/>
            <a:p>
              <a:r>
                <a:rPr kumimoji="1" lang="en-US" altLang="ja-JP" sz="800" dirty="0" smtClean="0">
                  <a:solidFill>
                    <a:schemeClr val="bg1"/>
                  </a:solidFill>
                  <a:latin typeface="HGSｺﾞｼｯｸE" panose="020B0900000000000000" pitchFamily="50" charset="-128"/>
                  <a:ea typeface="HGSｺﾞｼｯｸE" panose="020B0900000000000000" pitchFamily="50" charset="-128"/>
                </a:rPr>
                <a:t>14</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sp>
        <p:nvSpPr>
          <p:cNvPr id="294" name="正方形/長方形 293"/>
          <p:cNvSpPr/>
          <p:nvPr/>
        </p:nvSpPr>
        <p:spPr>
          <a:xfrm>
            <a:off x="-7912" y="-774188"/>
            <a:ext cx="2448272" cy="56489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295" name="正方形/長方形 294"/>
          <p:cNvSpPr/>
          <p:nvPr/>
        </p:nvSpPr>
        <p:spPr>
          <a:xfrm>
            <a:off x="2584376" y="-774188"/>
            <a:ext cx="2448271" cy="56489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296" name="正方形/長方形 295"/>
          <p:cNvSpPr/>
          <p:nvPr/>
        </p:nvSpPr>
        <p:spPr>
          <a:xfrm>
            <a:off x="5176663" y="-774188"/>
            <a:ext cx="2448273" cy="56489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297" name="正方形/長方形 296"/>
          <p:cNvSpPr/>
          <p:nvPr/>
        </p:nvSpPr>
        <p:spPr>
          <a:xfrm>
            <a:off x="7768952" y="-774188"/>
            <a:ext cx="2448272" cy="56489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298" name="正方形/長方形 297"/>
          <p:cNvSpPr/>
          <p:nvPr/>
        </p:nvSpPr>
        <p:spPr>
          <a:xfrm>
            <a:off x="10376406" y="-797898"/>
            <a:ext cx="2433105" cy="5886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222" name="正方形/長方形 221"/>
          <p:cNvSpPr/>
          <p:nvPr/>
        </p:nvSpPr>
        <p:spPr>
          <a:xfrm>
            <a:off x="-7912" y="9941437"/>
            <a:ext cx="2448272" cy="56489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250" name="正方形/長方形 249"/>
          <p:cNvSpPr/>
          <p:nvPr/>
        </p:nvSpPr>
        <p:spPr>
          <a:xfrm>
            <a:off x="2584376" y="9941437"/>
            <a:ext cx="2433105" cy="56489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251" name="正方形/長方形 250"/>
          <p:cNvSpPr/>
          <p:nvPr/>
        </p:nvSpPr>
        <p:spPr>
          <a:xfrm>
            <a:off x="5176664" y="9941437"/>
            <a:ext cx="2448272" cy="56489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252" name="正方形/長方形 251"/>
          <p:cNvSpPr/>
          <p:nvPr/>
        </p:nvSpPr>
        <p:spPr>
          <a:xfrm>
            <a:off x="7768952" y="9941437"/>
            <a:ext cx="2448272" cy="56489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253" name="正方形/長方形 252"/>
          <p:cNvSpPr/>
          <p:nvPr/>
        </p:nvSpPr>
        <p:spPr>
          <a:xfrm>
            <a:off x="10338494" y="9917727"/>
            <a:ext cx="2471018" cy="5886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cxnSp>
        <p:nvCxnSpPr>
          <p:cNvPr id="264" name="直線コネクタ 263"/>
          <p:cNvCxnSpPr/>
          <p:nvPr/>
        </p:nvCxnSpPr>
        <p:spPr>
          <a:xfrm>
            <a:off x="5773754" y="5179485"/>
            <a:ext cx="194998" cy="263182"/>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5" name="円/楕円 264"/>
          <p:cNvSpPr/>
          <p:nvPr/>
        </p:nvSpPr>
        <p:spPr>
          <a:xfrm>
            <a:off x="5751883" y="5167685"/>
            <a:ext cx="45719" cy="457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6" name="円/楕円 265"/>
          <p:cNvSpPr/>
          <p:nvPr/>
        </p:nvSpPr>
        <p:spPr>
          <a:xfrm>
            <a:off x="5951389" y="5423163"/>
            <a:ext cx="45719" cy="457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7" name="直線コネクタ 266"/>
          <p:cNvCxnSpPr/>
          <p:nvPr/>
        </p:nvCxnSpPr>
        <p:spPr>
          <a:xfrm flipH="1">
            <a:off x="5898778" y="5099210"/>
            <a:ext cx="154090" cy="13929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21" name="正方形/長方形 320"/>
          <p:cNvSpPr/>
          <p:nvPr/>
        </p:nvSpPr>
        <p:spPr>
          <a:xfrm>
            <a:off x="2605591" y="1094284"/>
            <a:ext cx="2448272" cy="23541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322" name="テキスト ボックス 321"/>
          <p:cNvSpPr txBox="1"/>
          <p:nvPr/>
        </p:nvSpPr>
        <p:spPr>
          <a:xfrm>
            <a:off x="2783415" y="1082974"/>
            <a:ext cx="1627045"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十三大橋</a:t>
            </a:r>
            <a:endParaRPr lang="en-US" altLang="ja-JP" sz="1000" b="1" dirty="0" smtClean="0">
              <a:solidFill>
                <a:schemeClr val="bg1"/>
              </a:solidFill>
              <a:latin typeface="HGP教科書体" panose="02020600000000000000" pitchFamily="18" charset="-128"/>
              <a:ea typeface="HGP教科書体" panose="02020600000000000000" pitchFamily="18" charset="-128"/>
            </a:endParaRPr>
          </a:p>
        </p:txBody>
      </p:sp>
      <p:grpSp>
        <p:nvGrpSpPr>
          <p:cNvPr id="323" name="グループ化 322"/>
          <p:cNvGrpSpPr/>
          <p:nvPr/>
        </p:nvGrpSpPr>
        <p:grpSpPr>
          <a:xfrm>
            <a:off x="2612751" y="1122211"/>
            <a:ext cx="296876" cy="215444"/>
            <a:chOff x="-958464" y="2898774"/>
            <a:chExt cx="332584" cy="241357"/>
          </a:xfrm>
        </p:grpSpPr>
        <p:sp>
          <p:nvSpPr>
            <p:cNvPr id="324" name="円/楕円 323"/>
            <p:cNvSpPr/>
            <p:nvPr/>
          </p:nvSpPr>
          <p:spPr>
            <a:xfrm>
              <a:off x="-903063" y="2909517"/>
              <a:ext cx="216024" cy="216024"/>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325" name="テキスト ボックス 324"/>
            <p:cNvSpPr txBox="1"/>
            <p:nvPr/>
          </p:nvSpPr>
          <p:spPr>
            <a:xfrm>
              <a:off x="-958464" y="2898774"/>
              <a:ext cx="332584" cy="241357"/>
            </a:xfrm>
            <a:prstGeom prst="rect">
              <a:avLst/>
            </a:prstGeom>
            <a:noFill/>
          </p:spPr>
          <p:txBody>
            <a:bodyPr wrap="none" rtlCol="0">
              <a:spAutoFit/>
            </a:bodyPr>
            <a:lstStyle/>
            <a:p>
              <a:r>
                <a:rPr kumimoji="1" lang="en-US" altLang="ja-JP" sz="800" dirty="0" smtClean="0">
                  <a:solidFill>
                    <a:schemeClr val="bg1"/>
                  </a:solidFill>
                  <a:latin typeface="HGSｺﾞｼｯｸE" panose="020B0900000000000000" pitchFamily="50" charset="-128"/>
                  <a:ea typeface="HGSｺﾞｼｯｸE" panose="020B0900000000000000" pitchFamily="50" charset="-128"/>
                </a:rPr>
                <a:t>13</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sp>
        <p:nvSpPr>
          <p:cNvPr id="326" name="テキスト ボックス 325"/>
          <p:cNvSpPr txBox="1"/>
          <p:nvPr/>
        </p:nvSpPr>
        <p:spPr>
          <a:xfrm>
            <a:off x="4461667" y="1059128"/>
            <a:ext cx="648072" cy="292388"/>
          </a:xfrm>
          <a:prstGeom prst="rect">
            <a:avLst/>
          </a:prstGeom>
          <a:noFill/>
        </p:spPr>
        <p:txBody>
          <a:bodyPr wrap="square" rtlCol="0">
            <a:spAutoFit/>
          </a:bodyPr>
          <a:lstStyle/>
          <a:p>
            <a:r>
              <a:rPr lang="en-US" altLang="ja-JP" sz="650" b="1" dirty="0" smtClean="0">
                <a:solidFill>
                  <a:schemeClr val="bg1"/>
                </a:solidFill>
                <a:latin typeface="HGP教科書体" panose="02020600000000000000" pitchFamily="18" charset="-128"/>
                <a:ea typeface="HGP教科書体" panose="02020600000000000000" pitchFamily="18" charset="-128"/>
              </a:rPr>
              <a:t>1932</a:t>
            </a:r>
            <a:r>
              <a:rPr lang="ja-JP" altLang="en-US" sz="650" b="1" dirty="0" smtClean="0">
                <a:solidFill>
                  <a:schemeClr val="bg1"/>
                </a:solidFill>
                <a:latin typeface="HGP教科書体" panose="02020600000000000000" pitchFamily="18" charset="-128"/>
                <a:ea typeface="HGP教科書体" panose="02020600000000000000" pitchFamily="18" charset="-128"/>
              </a:rPr>
              <a:t>年完成</a:t>
            </a:r>
            <a:endParaRPr lang="en-US" altLang="ja-JP" sz="650" b="1" dirty="0" smtClean="0">
              <a:solidFill>
                <a:schemeClr val="bg1"/>
              </a:solidFill>
              <a:latin typeface="HGP教科書体" panose="02020600000000000000" pitchFamily="18" charset="-128"/>
              <a:ea typeface="HGP教科書体" panose="02020600000000000000" pitchFamily="18" charset="-128"/>
            </a:endParaRPr>
          </a:p>
          <a:p>
            <a:r>
              <a:rPr lang="en-US" altLang="ja-JP" sz="650" b="1" dirty="0" smtClean="0">
                <a:solidFill>
                  <a:schemeClr val="bg1"/>
                </a:solidFill>
                <a:latin typeface="HGP教科書体" panose="02020600000000000000" pitchFamily="18" charset="-128"/>
                <a:ea typeface="HGP教科書体" panose="02020600000000000000" pitchFamily="18" charset="-128"/>
              </a:rPr>
              <a:t>(L=</a:t>
            </a:r>
            <a:r>
              <a:rPr lang="ja-JP" altLang="en-US" sz="650" b="1" dirty="0" smtClean="0">
                <a:solidFill>
                  <a:schemeClr val="bg1"/>
                </a:solidFill>
                <a:latin typeface="HGP教科書体" panose="02020600000000000000" pitchFamily="18" charset="-128"/>
                <a:ea typeface="HGP教科書体" panose="02020600000000000000" pitchFamily="18" charset="-128"/>
              </a:rPr>
              <a:t>約</a:t>
            </a:r>
            <a:r>
              <a:rPr lang="en-US" altLang="ja-JP" sz="650" b="1" dirty="0" smtClean="0">
                <a:solidFill>
                  <a:schemeClr val="bg1"/>
                </a:solidFill>
                <a:latin typeface="HGP教科書体" panose="02020600000000000000" pitchFamily="18" charset="-128"/>
                <a:ea typeface="HGP教科書体" panose="02020600000000000000" pitchFamily="18" charset="-128"/>
              </a:rPr>
              <a:t>681 m)</a:t>
            </a:r>
            <a:endParaRPr lang="ja-JP" altLang="en-US" sz="650" b="1" dirty="0">
              <a:solidFill>
                <a:schemeClr val="bg1"/>
              </a:solidFill>
              <a:latin typeface="HGP教科書体" panose="02020600000000000000" pitchFamily="18" charset="-128"/>
              <a:ea typeface="HGP教科書体" panose="02020600000000000000" pitchFamily="18" charset="-128"/>
            </a:endParaRPr>
          </a:p>
        </p:txBody>
      </p:sp>
      <p:grpSp>
        <p:nvGrpSpPr>
          <p:cNvPr id="20" name="グループ化 19"/>
          <p:cNvGrpSpPr/>
          <p:nvPr/>
        </p:nvGrpSpPr>
        <p:grpSpPr>
          <a:xfrm>
            <a:off x="7464425" y="1936750"/>
            <a:ext cx="4114800" cy="5340350"/>
            <a:chOff x="7464425" y="1936750"/>
            <a:chExt cx="4114800" cy="5340350"/>
          </a:xfrm>
        </p:grpSpPr>
        <p:sp>
          <p:nvSpPr>
            <p:cNvPr id="9" name="フリーフォーム 8"/>
            <p:cNvSpPr/>
            <p:nvPr/>
          </p:nvSpPr>
          <p:spPr>
            <a:xfrm>
              <a:off x="7464425" y="6657975"/>
              <a:ext cx="1419225" cy="619125"/>
            </a:xfrm>
            <a:custGeom>
              <a:avLst/>
              <a:gdLst>
                <a:gd name="connsiteX0" fmla="*/ 0 w 1419225"/>
                <a:gd name="connsiteY0" fmla="*/ 619125 h 619125"/>
                <a:gd name="connsiteX1" fmla="*/ 0 w 1419225"/>
                <a:gd name="connsiteY1" fmla="*/ 530225 h 619125"/>
                <a:gd name="connsiteX2" fmla="*/ 473075 w 1419225"/>
                <a:gd name="connsiteY2" fmla="*/ 577850 h 619125"/>
                <a:gd name="connsiteX3" fmla="*/ 1139825 w 1419225"/>
                <a:gd name="connsiteY3" fmla="*/ 238125 h 619125"/>
                <a:gd name="connsiteX4" fmla="*/ 1158875 w 1419225"/>
                <a:gd name="connsiteY4" fmla="*/ 203200 h 619125"/>
                <a:gd name="connsiteX5" fmla="*/ 1203325 w 1419225"/>
                <a:gd name="connsiteY5" fmla="*/ 193675 h 619125"/>
                <a:gd name="connsiteX6" fmla="*/ 1419225 w 1419225"/>
                <a:gd name="connsiteY6" fmla="*/ 0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9225" h="619125">
                  <a:moveTo>
                    <a:pt x="0" y="619125"/>
                  </a:moveTo>
                  <a:lnTo>
                    <a:pt x="0" y="530225"/>
                  </a:lnTo>
                  <a:lnTo>
                    <a:pt x="473075" y="577850"/>
                  </a:lnTo>
                  <a:lnTo>
                    <a:pt x="1139825" y="238125"/>
                  </a:lnTo>
                  <a:lnTo>
                    <a:pt x="1158875" y="203200"/>
                  </a:lnTo>
                  <a:lnTo>
                    <a:pt x="1203325" y="193675"/>
                  </a:lnTo>
                  <a:lnTo>
                    <a:pt x="1419225" y="0"/>
                  </a:lnTo>
                </a:path>
              </a:pathLst>
            </a:custGeom>
            <a:noFill/>
            <a:ln w="25400" cap="rnd">
              <a:solidFill>
                <a:schemeClr val="accent4">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10"/>
            <p:cNvSpPr/>
            <p:nvPr/>
          </p:nvSpPr>
          <p:spPr>
            <a:xfrm>
              <a:off x="8883650" y="5727700"/>
              <a:ext cx="285750" cy="930275"/>
            </a:xfrm>
            <a:custGeom>
              <a:avLst/>
              <a:gdLst>
                <a:gd name="connsiteX0" fmla="*/ 0 w 285750"/>
                <a:gd name="connsiteY0" fmla="*/ 930275 h 930275"/>
                <a:gd name="connsiteX1" fmla="*/ 101600 w 285750"/>
                <a:gd name="connsiteY1" fmla="*/ 669925 h 930275"/>
                <a:gd name="connsiteX2" fmla="*/ 127000 w 285750"/>
                <a:gd name="connsiteY2" fmla="*/ 650875 h 930275"/>
                <a:gd name="connsiteX3" fmla="*/ 203200 w 285750"/>
                <a:gd name="connsiteY3" fmla="*/ 488950 h 930275"/>
                <a:gd name="connsiteX4" fmla="*/ 222250 w 285750"/>
                <a:gd name="connsiteY4" fmla="*/ 381000 h 930275"/>
                <a:gd name="connsiteX5" fmla="*/ 254000 w 285750"/>
                <a:gd name="connsiteY5" fmla="*/ 330200 h 930275"/>
                <a:gd name="connsiteX6" fmla="*/ 266700 w 285750"/>
                <a:gd name="connsiteY6" fmla="*/ 203200 h 930275"/>
                <a:gd name="connsiteX7" fmla="*/ 247650 w 285750"/>
                <a:gd name="connsiteY7" fmla="*/ 187325 h 930275"/>
                <a:gd name="connsiteX8" fmla="*/ 257175 w 285750"/>
                <a:gd name="connsiteY8" fmla="*/ 31750 h 930275"/>
                <a:gd name="connsiteX9" fmla="*/ 285750 w 285750"/>
                <a:gd name="connsiteY9" fmla="*/ 0 h 93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50" h="930275">
                  <a:moveTo>
                    <a:pt x="0" y="930275"/>
                  </a:moveTo>
                  <a:lnTo>
                    <a:pt x="101600" y="669925"/>
                  </a:lnTo>
                  <a:lnTo>
                    <a:pt x="127000" y="650875"/>
                  </a:lnTo>
                  <a:lnTo>
                    <a:pt x="203200" y="488950"/>
                  </a:lnTo>
                  <a:lnTo>
                    <a:pt x="222250" y="381000"/>
                  </a:lnTo>
                  <a:lnTo>
                    <a:pt x="254000" y="330200"/>
                  </a:lnTo>
                  <a:lnTo>
                    <a:pt x="266700" y="203200"/>
                  </a:lnTo>
                  <a:lnTo>
                    <a:pt x="247650" y="187325"/>
                  </a:lnTo>
                  <a:lnTo>
                    <a:pt x="257175" y="31750"/>
                  </a:lnTo>
                  <a:lnTo>
                    <a:pt x="285750" y="0"/>
                  </a:lnTo>
                </a:path>
              </a:pathLst>
            </a:custGeom>
            <a:noFill/>
            <a:ln w="25400" cap="rnd">
              <a:solidFill>
                <a:schemeClr val="accent4">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11"/>
            <p:cNvSpPr/>
            <p:nvPr/>
          </p:nvSpPr>
          <p:spPr>
            <a:xfrm>
              <a:off x="9147175" y="4902200"/>
              <a:ext cx="806450" cy="841375"/>
            </a:xfrm>
            <a:custGeom>
              <a:avLst/>
              <a:gdLst>
                <a:gd name="connsiteX0" fmla="*/ 0 w 806450"/>
                <a:gd name="connsiteY0" fmla="*/ 838200 h 841375"/>
                <a:gd name="connsiteX1" fmla="*/ 66675 w 806450"/>
                <a:gd name="connsiteY1" fmla="*/ 841375 h 841375"/>
                <a:gd name="connsiteX2" fmla="*/ 73025 w 806450"/>
                <a:gd name="connsiteY2" fmla="*/ 784225 h 841375"/>
                <a:gd name="connsiteX3" fmla="*/ 127000 w 806450"/>
                <a:gd name="connsiteY3" fmla="*/ 704850 h 841375"/>
                <a:gd name="connsiteX4" fmla="*/ 222250 w 806450"/>
                <a:gd name="connsiteY4" fmla="*/ 676275 h 841375"/>
                <a:gd name="connsiteX5" fmla="*/ 355600 w 806450"/>
                <a:gd name="connsiteY5" fmla="*/ 463550 h 841375"/>
                <a:gd name="connsiteX6" fmla="*/ 352425 w 806450"/>
                <a:gd name="connsiteY6" fmla="*/ 441325 h 841375"/>
                <a:gd name="connsiteX7" fmla="*/ 396875 w 806450"/>
                <a:gd name="connsiteY7" fmla="*/ 377825 h 841375"/>
                <a:gd name="connsiteX8" fmla="*/ 434975 w 806450"/>
                <a:gd name="connsiteY8" fmla="*/ 390525 h 841375"/>
                <a:gd name="connsiteX9" fmla="*/ 444500 w 806450"/>
                <a:gd name="connsiteY9" fmla="*/ 342900 h 841375"/>
                <a:gd name="connsiteX10" fmla="*/ 479425 w 806450"/>
                <a:gd name="connsiteY10" fmla="*/ 339725 h 841375"/>
                <a:gd name="connsiteX11" fmla="*/ 514350 w 806450"/>
                <a:gd name="connsiteY11" fmla="*/ 314325 h 841375"/>
                <a:gd name="connsiteX12" fmla="*/ 546100 w 806450"/>
                <a:gd name="connsiteY12" fmla="*/ 349250 h 841375"/>
                <a:gd name="connsiteX13" fmla="*/ 593725 w 806450"/>
                <a:gd name="connsiteY13" fmla="*/ 352425 h 841375"/>
                <a:gd name="connsiteX14" fmla="*/ 654050 w 806450"/>
                <a:gd name="connsiteY14" fmla="*/ 311150 h 841375"/>
                <a:gd name="connsiteX15" fmla="*/ 654050 w 806450"/>
                <a:gd name="connsiteY15" fmla="*/ 260350 h 841375"/>
                <a:gd name="connsiteX16" fmla="*/ 739775 w 806450"/>
                <a:gd name="connsiteY16" fmla="*/ 168275 h 841375"/>
                <a:gd name="connsiteX17" fmla="*/ 806450 w 806450"/>
                <a:gd name="connsiteY17" fmla="*/ 0 h 84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6450" h="841375">
                  <a:moveTo>
                    <a:pt x="0" y="838200"/>
                  </a:moveTo>
                  <a:lnTo>
                    <a:pt x="66675" y="841375"/>
                  </a:lnTo>
                  <a:lnTo>
                    <a:pt x="73025" y="784225"/>
                  </a:lnTo>
                  <a:lnTo>
                    <a:pt x="127000" y="704850"/>
                  </a:lnTo>
                  <a:lnTo>
                    <a:pt x="222250" y="676275"/>
                  </a:lnTo>
                  <a:lnTo>
                    <a:pt x="355600" y="463550"/>
                  </a:lnTo>
                  <a:lnTo>
                    <a:pt x="352425" y="441325"/>
                  </a:lnTo>
                  <a:lnTo>
                    <a:pt x="396875" y="377825"/>
                  </a:lnTo>
                  <a:lnTo>
                    <a:pt x="434975" y="390525"/>
                  </a:lnTo>
                  <a:lnTo>
                    <a:pt x="444500" y="342900"/>
                  </a:lnTo>
                  <a:lnTo>
                    <a:pt x="479425" y="339725"/>
                  </a:lnTo>
                  <a:lnTo>
                    <a:pt x="514350" y="314325"/>
                  </a:lnTo>
                  <a:lnTo>
                    <a:pt x="546100" y="349250"/>
                  </a:lnTo>
                  <a:lnTo>
                    <a:pt x="593725" y="352425"/>
                  </a:lnTo>
                  <a:lnTo>
                    <a:pt x="654050" y="311150"/>
                  </a:lnTo>
                  <a:lnTo>
                    <a:pt x="654050" y="260350"/>
                  </a:lnTo>
                  <a:lnTo>
                    <a:pt x="739775" y="168275"/>
                  </a:lnTo>
                  <a:lnTo>
                    <a:pt x="806450" y="0"/>
                  </a:lnTo>
                </a:path>
              </a:pathLst>
            </a:custGeom>
            <a:noFill/>
            <a:ln w="25400" cap="rnd">
              <a:solidFill>
                <a:schemeClr val="accent4">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12"/>
            <p:cNvSpPr/>
            <p:nvPr/>
          </p:nvSpPr>
          <p:spPr>
            <a:xfrm>
              <a:off x="9950450" y="3854450"/>
              <a:ext cx="434975" cy="1050925"/>
            </a:xfrm>
            <a:custGeom>
              <a:avLst/>
              <a:gdLst>
                <a:gd name="connsiteX0" fmla="*/ 0 w 434975"/>
                <a:gd name="connsiteY0" fmla="*/ 1050925 h 1050925"/>
                <a:gd name="connsiteX1" fmla="*/ 88900 w 434975"/>
                <a:gd name="connsiteY1" fmla="*/ 885825 h 1050925"/>
                <a:gd name="connsiteX2" fmla="*/ 104775 w 434975"/>
                <a:gd name="connsiteY2" fmla="*/ 746125 h 1050925"/>
                <a:gd name="connsiteX3" fmla="*/ 130175 w 434975"/>
                <a:gd name="connsiteY3" fmla="*/ 641350 h 1050925"/>
                <a:gd name="connsiteX4" fmla="*/ 123825 w 434975"/>
                <a:gd name="connsiteY4" fmla="*/ 552450 h 1050925"/>
                <a:gd name="connsiteX5" fmla="*/ 127000 w 434975"/>
                <a:gd name="connsiteY5" fmla="*/ 492125 h 1050925"/>
                <a:gd name="connsiteX6" fmla="*/ 136525 w 434975"/>
                <a:gd name="connsiteY6" fmla="*/ 412750 h 1050925"/>
                <a:gd name="connsiteX7" fmla="*/ 136525 w 434975"/>
                <a:gd name="connsiteY7" fmla="*/ 314325 h 1050925"/>
                <a:gd name="connsiteX8" fmla="*/ 142875 w 434975"/>
                <a:gd name="connsiteY8" fmla="*/ 288925 h 1050925"/>
                <a:gd name="connsiteX9" fmla="*/ 161925 w 434975"/>
                <a:gd name="connsiteY9" fmla="*/ 276225 h 1050925"/>
                <a:gd name="connsiteX10" fmla="*/ 190500 w 434975"/>
                <a:gd name="connsiteY10" fmla="*/ 206375 h 1050925"/>
                <a:gd name="connsiteX11" fmla="*/ 336550 w 434975"/>
                <a:gd name="connsiteY11" fmla="*/ 69850 h 1050925"/>
                <a:gd name="connsiteX12" fmla="*/ 434975 w 434975"/>
                <a:gd name="connsiteY12" fmla="*/ 0 h 105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4975" h="1050925">
                  <a:moveTo>
                    <a:pt x="0" y="1050925"/>
                  </a:moveTo>
                  <a:lnTo>
                    <a:pt x="88900" y="885825"/>
                  </a:lnTo>
                  <a:lnTo>
                    <a:pt x="104775" y="746125"/>
                  </a:lnTo>
                  <a:lnTo>
                    <a:pt x="130175" y="641350"/>
                  </a:lnTo>
                  <a:lnTo>
                    <a:pt x="123825" y="552450"/>
                  </a:lnTo>
                  <a:lnTo>
                    <a:pt x="127000" y="492125"/>
                  </a:lnTo>
                  <a:lnTo>
                    <a:pt x="136525" y="412750"/>
                  </a:lnTo>
                  <a:lnTo>
                    <a:pt x="136525" y="314325"/>
                  </a:lnTo>
                  <a:lnTo>
                    <a:pt x="142875" y="288925"/>
                  </a:lnTo>
                  <a:lnTo>
                    <a:pt x="161925" y="276225"/>
                  </a:lnTo>
                  <a:lnTo>
                    <a:pt x="190500" y="206375"/>
                  </a:lnTo>
                  <a:lnTo>
                    <a:pt x="336550" y="69850"/>
                  </a:lnTo>
                  <a:lnTo>
                    <a:pt x="434975" y="0"/>
                  </a:lnTo>
                </a:path>
              </a:pathLst>
            </a:custGeom>
            <a:noFill/>
            <a:ln w="25400" cap="rnd">
              <a:solidFill>
                <a:schemeClr val="accent4">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14"/>
            <p:cNvSpPr/>
            <p:nvPr/>
          </p:nvSpPr>
          <p:spPr>
            <a:xfrm>
              <a:off x="10382250" y="3238500"/>
              <a:ext cx="638175" cy="647700"/>
            </a:xfrm>
            <a:custGeom>
              <a:avLst/>
              <a:gdLst>
                <a:gd name="connsiteX0" fmla="*/ 0 w 638175"/>
                <a:gd name="connsiteY0" fmla="*/ 615950 h 647700"/>
                <a:gd name="connsiteX1" fmla="*/ 66675 w 638175"/>
                <a:gd name="connsiteY1" fmla="*/ 565150 h 647700"/>
                <a:gd name="connsiteX2" fmla="*/ 127000 w 638175"/>
                <a:gd name="connsiteY2" fmla="*/ 647700 h 647700"/>
                <a:gd name="connsiteX3" fmla="*/ 460375 w 638175"/>
                <a:gd name="connsiteY3" fmla="*/ 320675 h 647700"/>
                <a:gd name="connsiteX4" fmla="*/ 508000 w 638175"/>
                <a:gd name="connsiteY4" fmla="*/ 390525 h 647700"/>
                <a:gd name="connsiteX5" fmla="*/ 587375 w 638175"/>
                <a:gd name="connsiteY5" fmla="*/ 307975 h 647700"/>
                <a:gd name="connsiteX6" fmla="*/ 593725 w 638175"/>
                <a:gd name="connsiteY6" fmla="*/ 234950 h 647700"/>
                <a:gd name="connsiteX7" fmla="*/ 635000 w 638175"/>
                <a:gd name="connsiteY7" fmla="*/ 107950 h 647700"/>
                <a:gd name="connsiteX8" fmla="*/ 638175 w 638175"/>
                <a:gd name="connsiteY8"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175" h="647700">
                  <a:moveTo>
                    <a:pt x="0" y="615950"/>
                  </a:moveTo>
                  <a:lnTo>
                    <a:pt x="66675" y="565150"/>
                  </a:lnTo>
                  <a:lnTo>
                    <a:pt x="127000" y="647700"/>
                  </a:lnTo>
                  <a:lnTo>
                    <a:pt x="460375" y="320675"/>
                  </a:lnTo>
                  <a:lnTo>
                    <a:pt x="508000" y="390525"/>
                  </a:lnTo>
                  <a:lnTo>
                    <a:pt x="587375" y="307975"/>
                  </a:lnTo>
                  <a:lnTo>
                    <a:pt x="593725" y="234950"/>
                  </a:lnTo>
                  <a:lnTo>
                    <a:pt x="635000" y="107950"/>
                  </a:lnTo>
                  <a:cubicBezTo>
                    <a:pt x="636058" y="71967"/>
                    <a:pt x="637117" y="35983"/>
                    <a:pt x="638175" y="0"/>
                  </a:cubicBezTo>
                </a:path>
              </a:pathLst>
            </a:custGeom>
            <a:noFill/>
            <a:ln w="25400" cap="rnd">
              <a:solidFill>
                <a:schemeClr val="accent4">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17"/>
            <p:cNvSpPr/>
            <p:nvPr/>
          </p:nvSpPr>
          <p:spPr>
            <a:xfrm>
              <a:off x="11017250" y="1936750"/>
              <a:ext cx="561975" cy="1333500"/>
            </a:xfrm>
            <a:custGeom>
              <a:avLst/>
              <a:gdLst>
                <a:gd name="connsiteX0" fmla="*/ 0 w 561975"/>
                <a:gd name="connsiteY0" fmla="*/ 1301750 h 1333500"/>
                <a:gd name="connsiteX1" fmla="*/ 76200 w 561975"/>
                <a:gd name="connsiteY1" fmla="*/ 1333500 h 1333500"/>
                <a:gd name="connsiteX2" fmla="*/ 117475 w 561975"/>
                <a:gd name="connsiteY2" fmla="*/ 1203325 h 1333500"/>
                <a:gd name="connsiteX3" fmla="*/ 120650 w 561975"/>
                <a:gd name="connsiteY3" fmla="*/ 1120775 h 1333500"/>
                <a:gd name="connsiteX4" fmla="*/ 47625 w 561975"/>
                <a:gd name="connsiteY4" fmla="*/ 1019175 h 1333500"/>
                <a:gd name="connsiteX5" fmla="*/ 98425 w 561975"/>
                <a:gd name="connsiteY5" fmla="*/ 742950 h 1333500"/>
                <a:gd name="connsiteX6" fmla="*/ 69850 w 561975"/>
                <a:gd name="connsiteY6" fmla="*/ 530225 h 1333500"/>
                <a:gd name="connsiteX7" fmla="*/ 88900 w 561975"/>
                <a:gd name="connsiteY7" fmla="*/ 479425 h 1333500"/>
                <a:gd name="connsiteX8" fmla="*/ 104775 w 561975"/>
                <a:gd name="connsiteY8" fmla="*/ 409575 h 1333500"/>
                <a:gd name="connsiteX9" fmla="*/ 111125 w 561975"/>
                <a:gd name="connsiteY9" fmla="*/ 327025 h 1333500"/>
                <a:gd name="connsiteX10" fmla="*/ 171450 w 561975"/>
                <a:gd name="connsiteY10" fmla="*/ 320675 h 1333500"/>
                <a:gd name="connsiteX11" fmla="*/ 149225 w 561975"/>
                <a:gd name="connsiteY11" fmla="*/ 276225 h 1333500"/>
                <a:gd name="connsiteX12" fmla="*/ 180975 w 561975"/>
                <a:gd name="connsiteY12" fmla="*/ 244475 h 1333500"/>
                <a:gd name="connsiteX13" fmla="*/ 257175 w 561975"/>
                <a:gd name="connsiteY13" fmla="*/ 241300 h 1333500"/>
                <a:gd name="connsiteX14" fmla="*/ 320675 w 561975"/>
                <a:gd name="connsiteY14" fmla="*/ 130175 h 1333500"/>
                <a:gd name="connsiteX15" fmla="*/ 454025 w 561975"/>
                <a:gd name="connsiteY15" fmla="*/ 50800 h 1333500"/>
                <a:gd name="connsiteX16" fmla="*/ 561975 w 561975"/>
                <a:gd name="connsiteY16" fmla="*/ 0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1975" h="1333500">
                  <a:moveTo>
                    <a:pt x="0" y="1301750"/>
                  </a:moveTo>
                  <a:lnTo>
                    <a:pt x="76200" y="1333500"/>
                  </a:lnTo>
                  <a:lnTo>
                    <a:pt x="117475" y="1203325"/>
                  </a:lnTo>
                  <a:lnTo>
                    <a:pt x="120650" y="1120775"/>
                  </a:lnTo>
                  <a:lnTo>
                    <a:pt x="47625" y="1019175"/>
                  </a:lnTo>
                  <a:lnTo>
                    <a:pt x="98425" y="742950"/>
                  </a:lnTo>
                  <a:lnTo>
                    <a:pt x="69850" y="530225"/>
                  </a:lnTo>
                  <a:lnTo>
                    <a:pt x="88900" y="479425"/>
                  </a:lnTo>
                  <a:lnTo>
                    <a:pt x="104775" y="409575"/>
                  </a:lnTo>
                  <a:lnTo>
                    <a:pt x="111125" y="327025"/>
                  </a:lnTo>
                  <a:lnTo>
                    <a:pt x="171450" y="320675"/>
                  </a:lnTo>
                  <a:lnTo>
                    <a:pt x="149225" y="276225"/>
                  </a:lnTo>
                  <a:lnTo>
                    <a:pt x="180975" y="244475"/>
                  </a:lnTo>
                  <a:lnTo>
                    <a:pt x="257175" y="241300"/>
                  </a:lnTo>
                  <a:lnTo>
                    <a:pt x="320675" y="130175"/>
                  </a:lnTo>
                  <a:lnTo>
                    <a:pt x="454025" y="50800"/>
                  </a:lnTo>
                  <a:lnTo>
                    <a:pt x="561975" y="0"/>
                  </a:lnTo>
                </a:path>
              </a:pathLst>
            </a:custGeom>
            <a:noFill/>
            <a:ln w="25400" cap="rnd">
              <a:solidFill>
                <a:schemeClr val="accent4">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12" name="正方形/長方形 411"/>
          <p:cNvSpPr/>
          <p:nvPr/>
        </p:nvSpPr>
        <p:spPr>
          <a:xfrm>
            <a:off x="5172128" y="1459615"/>
            <a:ext cx="2445289" cy="16192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413" name="テキスト ボックス 412"/>
          <p:cNvSpPr txBox="1"/>
          <p:nvPr/>
        </p:nvSpPr>
        <p:spPr>
          <a:xfrm>
            <a:off x="5346970" y="1448305"/>
            <a:ext cx="2126432"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中津のヨシ原</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cxnSp>
        <p:nvCxnSpPr>
          <p:cNvPr id="414" name="直線コネクタ 413"/>
          <p:cNvCxnSpPr/>
          <p:nvPr/>
        </p:nvCxnSpPr>
        <p:spPr>
          <a:xfrm flipV="1">
            <a:off x="5201391" y="1688288"/>
            <a:ext cx="2423545"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5" name="テキスト ボックス 414"/>
          <p:cNvSpPr txBox="1"/>
          <p:nvPr/>
        </p:nvSpPr>
        <p:spPr>
          <a:xfrm>
            <a:off x="6306270" y="1656893"/>
            <a:ext cx="1318725" cy="1200329"/>
          </a:xfrm>
          <a:prstGeom prst="rect">
            <a:avLst/>
          </a:prstGeom>
          <a:noFill/>
        </p:spPr>
        <p:txBody>
          <a:bodyPr wrap="square" rtlCol="0">
            <a:spAutoFit/>
          </a:bodyPr>
          <a:lstStyle/>
          <a:p>
            <a:r>
              <a:rPr lang="ja-JP" altLang="en-US" sz="800" b="1" dirty="0">
                <a:solidFill>
                  <a:schemeClr val="bg1"/>
                </a:solidFill>
                <a:latin typeface="HGP教科書体" panose="02020600000000000000" pitchFamily="18" charset="-128"/>
                <a:ea typeface="HGP教科書体" panose="02020600000000000000" pitchFamily="18" charset="-128"/>
              </a:rPr>
              <a:t>ヨシ原は、水の流れを緩やかにするとともに、外敵から身を守るための隠れ家になるので、様々な生物が生息しています</a:t>
            </a:r>
            <a:r>
              <a:rPr lang="ja-JP" altLang="en-US" sz="800" b="1" dirty="0" smtClean="0">
                <a:solidFill>
                  <a:schemeClr val="bg1"/>
                </a:solidFill>
                <a:latin typeface="HGP教科書体" panose="02020600000000000000" pitchFamily="18" charset="-128"/>
                <a:ea typeface="HGP教科書体" panose="02020600000000000000" pitchFamily="18" charset="-128"/>
              </a:rPr>
              <a:t>。また</a:t>
            </a:r>
            <a:r>
              <a:rPr lang="ja-JP" altLang="en-US" sz="800" b="1" dirty="0">
                <a:solidFill>
                  <a:schemeClr val="bg1"/>
                </a:solidFill>
                <a:latin typeface="HGP教科書体" panose="02020600000000000000" pitchFamily="18" charset="-128"/>
                <a:ea typeface="HGP教科書体" panose="02020600000000000000" pitchFamily="18" charset="-128"/>
              </a:rPr>
              <a:t>、ヨシは水の汚れの原因となるリンや窒素を吸着することで、水をきれいにする働き</a:t>
            </a:r>
            <a:r>
              <a:rPr lang="ja-JP" altLang="en-US" sz="800" b="1" dirty="0" smtClean="0">
                <a:solidFill>
                  <a:schemeClr val="bg1"/>
                </a:solidFill>
                <a:latin typeface="HGP教科書体" panose="02020600000000000000" pitchFamily="18" charset="-128"/>
                <a:ea typeface="HGP教科書体" panose="02020600000000000000" pitchFamily="18" charset="-128"/>
              </a:rPr>
              <a:t>があり、淀川の自然を守っています。</a:t>
            </a:r>
            <a:endParaRPr lang="en-US" altLang="ja-JP" sz="800" b="1" dirty="0" smtClean="0">
              <a:solidFill>
                <a:schemeClr val="bg1"/>
              </a:solidFill>
              <a:latin typeface="HGP教科書体" panose="02020600000000000000" pitchFamily="18" charset="-128"/>
              <a:ea typeface="HGP教科書体" panose="02020600000000000000" pitchFamily="18" charset="-128"/>
            </a:endParaRPr>
          </a:p>
        </p:txBody>
      </p:sp>
      <p:sp>
        <p:nvSpPr>
          <p:cNvPr id="471" name="正方形/長方形 470"/>
          <p:cNvSpPr/>
          <p:nvPr/>
        </p:nvSpPr>
        <p:spPr>
          <a:xfrm>
            <a:off x="-6998" y="3086171"/>
            <a:ext cx="2448272" cy="23541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472" name="テキスト ボックス 471"/>
          <p:cNvSpPr txBox="1"/>
          <p:nvPr/>
        </p:nvSpPr>
        <p:spPr>
          <a:xfrm>
            <a:off x="170826" y="3074861"/>
            <a:ext cx="1627045" cy="246221"/>
          </a:xfrm>
          <a:prstGeom prst="rect">
            <a:avLst/>
          </a:prstGeom>
          <a:noFill/>
        </p:spPr>
        <p:txBody>
          <a:bodyPr wrap="square" rtlCol="0">
            <a:spAutoFit/>
          </a:bodyPr>
          <a:lstStyle/>
          <a:p>
            <a:r>
              <a:rPr lang="ja-JP" altLang="en-US" sz="1000" b="1" dirty="0">
                <a:solidFill>
                  <a:schemeClr val="bg1"/>
                </a:solidFill>
                <a:latin typeface="HGP教科書体" panose="02020600000000000000" pitchFamily="18" charset="-128"/>
                <a:ea typeface="HGP教科書体" panose="02020600000000000000" pitchFamily="18" charset="-128"/>
              </a:rPr>
              <a:t>大淀</a:t>
            </a:r>
            <a:r>
              <a:rPr lang="ja-JP" altLang="en-US" sz="1000" b="1" dirty="0" smtClean="0">
                <a:solidFill>
                  <a:schemeClr val="bg1"/>
                </a:solidFill>
                <a:latin typeface="HGP教科書体" panose="02020600000000000000" pitchFamily="18" charset="-128"/>
                <a:ea typeface="HGP教科書体" panose="02020600000000000000" pitchFamily="18" charset="-128"/>
              </a:rPr>
              <a:t>干潟</a:t>
            </a:r>
            <a:endParaRPr lang="en-US" altLang="ja-JP" sz="1000" b="1" dirty="0" smtClean="0">
              <a:solidFill>
                <a:schemeClr val="bg1"/>
              </a:solidFill>
              <a:latin typeface="HGP教科書体" panose="02020600000000000000" pitchFamily="18" charset="-128"/>
              <a:ea typeface="HGP教科書体" panose="02020600000000000000" pitchFamily="18" charset="-128"/>
            </a:endParaRPr>
          </a:p>
        </p:txBody>
      </p:sp>
      <p:sp>
        <p:nvSpPr>
          <p:cNvPr id="474" name="正方形/長方形 473"/>
          <p:cNvSpPr/>
          <p:nvPr/>
        </p:nvSpPr>
        <p:spPr>
          <a:xfrm>
            <a:off x="2608654" y="259530"/>
            <a:ext cx="2448272" cy="23541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475" name="テキスト ボックス 474"/>
          <p:cNvSpPr txBox="1"/>
          <p:nvPr/>
        </p:nvSpPr>
        <p:spPr>
          <a:xfrm>
            <a:off x="2786478" y="248220"/>
            <a:ext cx="1627045"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新北野船着場</a:t>
            </a:r>
            <a:endParaRPr lang="en-US" altLang="ja-JP" sz="1000" b="1" dirty="0" smtClean="0">
              <a:solidFill>
                <a:schemeClr val="bg1"/>
              </a:solidFill>
              <a:latin typeface="HGP教科書体" panose="02020600000000000000" pitchFamily="18" charset="-128"/>
              <a:ea typeface="HGP教科書体" panose="02020600000000000000" pitchFamily="18" charset="-128"/>
            </a:endParaRPr>
          </a:p>
        </p:txBody>
      </p:sp>
      <p:grpSp>
        <p:nvGrpSpPr>
          <p:cNvPr id="477" name="グループ化 476"/>
          <p:cNvGrpSpPr/>
          <p:nvPr/>
        </p:nvGrpSpPr>
        <p:grpSpPr>
          <a:xfrm>
            <a:off x="2611904" y="269952"/>
            <a:ext cx="296876" cy="215444"/>
            <a:chOff x="-959413" y="2889827"/>
            <a:chExt cx="332584" cy="241357"/>
          </a:xfrm>
        </p:grpSpPr>
        <p:sp>
          <p:nvSpPr>
            <p:cNvPr id="478" name="円/楕円 184"/>
            <p:cNvSpPr/>
            <p:nvPr/>
          </p:nvSpPr>
          <p:spPr>
            <a:xfrm>
              <a:off x="-903063" y="2909517"/>
              <a:ext cx="216024" cy="216024"/>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479" name="テキスト ボックス 478"/>
            <p:cNvSpPr txBox="1"/>
            <p:nvPr/>
          </p:nvSpPr>
          <p:spPr>
            <a:xfrm>
              <a:off x="-959413" y="2889827"/>
              <a:ext cx="332584" cy="241357"/>
            </a:xfrm>
            <a:prstGeom prst="rect">
              <a:avLst/>
            </a:prstGeom>
            <a:noFill/>
          </p:spPr>
          <p:txBody>
            <a:bodyPr wrap="none" rtlCol="0">
              <a:spAutoFit/>
            </a:bodyPr>
            <a:lstStyle/>
            <a:p>
              <a:r>
                <a:rPr kumimoji="1" lang="en-US" altLang="ja-JP" sz="800" dirty="0" smtClean="0">
                  <a:solidFill>
                    <a:schemeClr val="bg1"/>
                  </a:solidFill>
                  <a:latin typeface="HGSｺﾞｼｯｸE" panose="020B0900000000000000" pitchFamily="50" charset="-128"/>
                  <a:ea typeface="HGSｺﾞｼｯｸE" panose="020B0900000000000000" pitchFamily="50" charset="-128"/>
                </a:rPr>
                <a:t>10</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480" name="グループ化 479"/>
          <p:cNvGrpSpPr/>
          <p:nvPr/>
        </p:nvGrpSpPr>
        <p:grpSpPr>
          <a:xfrm>
            <a:off x="2621243" y="564455"/>
            <a:ext cx="296876" cy="215444"/>
            <a:chOff x="-948951" y="2899633"/>
            <a:chExt cx="332584" cy="241357"/>
          </a:xfrm>
        </p:grpSpPr>
        <p:sp>
          <p:nvSpPr>
            <p:cNvPr id="481" name="円/楕円 184"/>
            <p:cNvSpPr/>
            <p:nvPr/>
          </p:nvSpPr>
          <p:spPr>
            <a:xfrm>
              <a:off x="-903063" y="2909517"/>
              <a:ext cx="216024" cy="216024"/>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482" name="テキスト ボックス 481"/>
            <p:cNvSpPr txBox="1"/>
            <p:nvPr/>
          </p:nvSpPr>
          <p:spPr>
            <a:xfrm>
              <a:off x="-948951" y="2899633"/>
              <a:ext cx="332584" cy="241357"/>
            </a:xfrm>
            <a:prstGeom prst="rect">
              <a:avLst/>
            </a:prstGeom>
            <a:noFill/>
          </p:spPr>
          <p:txBody>
            <a:bodyPr wrap="none" rtlCol="0">
              <a:spAutoFit/>
            </a:bodyPr>
            <a:lstStyle/>
            <a:p>
              <a:r>
                <a:rPr kumimoji="1" lang="en-US" altLang="ja-JP" sz="800" dirty="0" smtClean="0">
                  <a:solidFill>
                    <a:schemeClr val="bg1"/>
                  </a:solidFill>
                  <a:latin typeface="HGSｺﾞｼｯｸE" panose="020B0900000000000000" pitchFamily="50" charset="-128"/>
                  <a:ea typeface="HGSｺﾞｼｯｸE" panose="020B0900000000000000" pitchFamily="50" charset="-128"/>
                </a:rPr>
                <a:t>11</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sp>
        <p:nvSpPr>
          <p:cNvPr id="499" name="テキスト ボックス 498"/>
          <p:cNvSpPr txBox="1"/>
          <p:nvPr/>
        </p:nvSpPr>
        <p:spPr>
          <a:xfrm>
            <a:off x="6184797" y="5991920"/>
            <a:ext cx="405880" cy="246221"/>
          </a:xfrm>
          <a:prstGeom prst="rect">
            <a:avLst/>
          </a:prstGeom>
          <a:noFill/>
        </p:spPr>
        <p:txBody>
          <a:bodyPr wrap="none" rtlCol="0">
            <a:spAutoFit/>
          </a:bodyPr>
          <a:lstStyle/>
          <a:p>
            <a:r>
              <a:rPr lang="ja-JP" altLang="en-US" sz="500" dirty="0" smtClean="0"/>
              <a:t>うめきた</a:t>
            </a:r>
            <a:endParaRPr lang="en-US" altLang="ja-JP" sz="500" dirty="0" smtClean="0"/>
          </a:p>
          <a:p>
            <a:r>
              <a:rPr kumimoji="1" lang="ja-JP" altLang="en-US" sz="500" dirty="0" smtClean="0"/>
              <a:t>２期</a:t>
            </a:r>
            <a:endParaRPr kumimoji="1" lang="ja-JP" altLang="en-US" sz="500" dirty="0"/>
          </a:p>
        </p:txBody>
      </p:sp>
      <p:sp>
        <p:nvSpPr>
          <p:cNvPr id="511" name="テキスト ボックス 510"/>
          <p:cNvSpPr txBox="1"/>
          <p:nvPr/>
        </p:nvSpPr>
        <p:spPr>
          <a:xfrm>
            <a:off x="1018715" y="8788672"/>
            <a:ext cx="461986" cy="169277"/>
          </a:xfrm>
          <a:prstGeom prst="rect">
            <a:avLst/>
          </a:prstGeom>
          <a:noFill/>
        </p:spPr>
        <p:txBody>
          <a:bodyPr wrap="none" rtlCol="0">
            <a:spAutoFit/>
          </a:bodyPr>
          <a:lstStyle/>
          <a:p>
            <a:r>
              <a:rPr lang="ja-JP" altLang="en-US" sz="500" dirty="0" smtClean="0"/>
              <a:t>ベイエリア</a:t>
            </a:r>
            <a:endParaRPr kumimoji="1" lang="ja-JP" altLang="en-US" sz="500" dirty="0"/>
          </a:p>
        </p:txBody>
      </p:sp>
      <p:sp>
        <p:nvSpPr>
          <p:cNvPr id="512" name="テキスト ボックス 511"/>
          <p:cNvSpPr txBox="1"/>
          <p:nvPr/>
        </p:nvSpPr>
        <p:spPr>
          <a:xfrm>
            <a:off x="6740796" y="7394939"/>
            <a:ext cx="261610" cy="284693"/>
          </a:xfrm>
          <a:prstGeom prst="rect">
            <a:avLst/>
          </a:prstGeom>
          <a:noFill/>
        </p:spPr>
        <p:txBody>
          <a:bodyPr vert="eaVert" wrap="none" rtlCol="0">
            <a:spAutoFit/>
          </a:bodyPr>
          <a:lstStyle/>
          <a:p>
            <a:r>
              <a:rPr kumimoji="1" lang="ja-JP" altLang="en-US" sz="500" smtClean="0"/>
              <a:t>御堂筋</a:t>
            </a:r>
            <a:endParaRPr kumimoji="1" lang="ja-JP" altLang="en-US" sz="500" dirty="0"/>
          </a:p>
        </p:txBody>
      </p:sp>
      <p:sp>
        <p:nvSpPr>
          <p:cNvPr id="513" name="テキスト ボックス 512"/>
          <p:cNvSpPr txBox="1"/>
          <p:nvPr/>
        </p:nvSpPr>
        <p:spPr>
          <a:xfrm>
            <a:off x="6084585" y="6960840"/>
            <a:ext cx="377026" cy="169277"/>
          </a:xfrm>
          <a:prstGeom prst="rect">
            <a:avLst/>
          </a:prstGeom>
          <a:noFill/>
        </p:spPr>
        <p:txBody>
          <a:bodyPr wrap="none" rtlCol="0">
            <a:spAutoFit/>
          </a:bodyPr>
          <a:lstStyle/>
          <a:p>
            <a:r>
              <a:rPr lang="ja-JP" altLang="en-US" sz="500" dirty="0" smtClean="0"/>
              <a:t>中</a:t>
            </a:r>
            <a:r>
              <a:rPr lang="ja-JP" altLang="en-US" sz="500" dirty="0"/>
              <a:t>之</a:t>
            </a:r>
            <a:r>
              <a:rPr lang="ja-JP" altLang="en-US" sz="500" dirty="0" smtClean="0"/>
              <a:t>島</a:t>
            </a:r>
            <a:endParaRPr kumimoji="1" lang="ja-JP" altLang="en-US" sz="500" dirty="0"/>
          </a:p>
        </p:txBody>
      </p:sp>
      <p:pic>
        <p:nvPicPr>
          <p:cNvPr id="34" name="図 33"/>
          <p:cNvPicPr>
            <a:picLocks noChangeAspect="1"/>
          </p:cNvPicPr>
          <p:nvPr/>
        </p:nvPicPr>
        <p:blipFill>
          <a:blip r:embed="rId7"/>
          <a:stretch>
            <a:fillRect/>
          </a:stretch>
        </p:blipFill>
        <p:spPr>
          <a:xfrm>
            <a:off x="5229852" y="1715552"/>
            <a:ext cx="1089259" cy="866732"/>
          </a:xfrm>
          <a:prstGeom prst="rect">
            <a:avLst/>
          </a:prstGeom>
        </p:spPr>
      </p:pic>
      <p:pic>
        <p:nvPicPr>
          <p:cNvPr id="42" name="図 41"/>
          <p:cNvPicPr>
            <a:picLocks noChangeAspect="1"/>
          </p:cNvPicPr>
          <p:nvPr/>
        </p:nvPicPr>
        <p:blipFill>
          <a:blip r:embed="rId8"/>
          <a:stretch>
            <a:fillRect/>
          </a:stretch>
        </p:blipFill>
        <p:spPr>
          <a:xfrm>
            <a:off x="5227566" y="2623807"/>
            <a:ext cx="543940" cy="409209"/>
          </a:xfrm>
          <a:prstGeom prst="rect">
            <a:avLst/>
          </a:prstGeom>
        </p:spPr>
      </p:pic>
      <p:pic>
        <p:nvPicPr>
          <p:cNvPr id="60" name="図 59"/>
          <p:cNvPicPr>
            <a:picLocks noChangeAspect="1"/>
          </p:cNvPicPr>
          <p:nvPr/>
        </p:nvPicPr>
        <p:blipFill>
          <a:blip r:embed="rId9"/>
          <a:stretch>
            <a:fillRect/>
          </a:stretch>
        </p:blipFill>
        <p:spPr>
          <a:xfrm>
            <a:off x="5967087" y="2626299"/>
            <a:ext cx="339272" cy="406718"/>
          </a:xfrm>
          <a:prstGeom prst="rect">
            <a:avLst/>
          </a:prstGeom>
        </p:spPr>
      </p:pic>
      <p:sp>
        <p:nvSpPr>
          <p:cNvPr id="527" name="テキスト ボックス 526"/>
          <p:cNvSpPr txBox="1"/>
          <p:nvPr/>
        </p:nvSpPr>
        <p:spPr>
          <a:xfrm rot="19028137">
            <a:off x="7671504" y="4410171"/>
            <a:ext cx="261610" cy="348813"/>
          </a:xfrm>
          <a:prstGeom prst="rect">
            <a:avLst/>
          </a:prstGeom>
          <a:noFill/>
        </p:spPr>
        <p:txBody>
          <a:bodyPr vert="eaVert" wrap="none" rtlCol="0">
            <a:spAutoFit/>
          </a:bodyPr>
          <a:lstStyle/>
          <a:p>
            <a:r>
              <a:rPr kumimoji="1" lang="ja-JP" altLang="en-US" sz="500" dirty="0" smtClean="0"/>
              <a:t>淀川大堰</a:t>
            </a:r>
            <a:endParaRPr kumimoji="1" lang="ja-JP" altLang="en-US" sz="500" dirty="0"/>
          </a:p>
        </p:txBody>
      </p:sp>
      <p:sp>
        <p:nvSpPr>
          <p:cNvPr id="8" name="テキスト ボックス 7"/>
          <p:cNvSpPr txBox="1"/>
          <p:nvPr/>
        </p:nvSpPr>
        <p:spPr>
          <a:xfrm>
            <a:off x="6062736" y="17024"/>
            <a:ext cx="453970" cy="253916"/>
          </a:xfrm>
          <a:prstGeom prst="rect">
            <a:avLst/>
          </a:prstGeom>
          <a:noFill/>
        </p:spPr>
        <p:txBody>
          <a:bodyPr wrap="none" rtlCol="0">
            <a:spAutoFit/>
          </a:bodyPr>
          <a:lstStyle/>
          <a:p>
            <a:r>
              <a:rPr kumimoji="1" lang="ja-JP" altLang="en-US" sz="1050" dirty="0" smtClean="0">
                <a:latin typeface="HGｺﾞｼｯｸE" panose="020B0909000000000000" pitchFamily="49" charset="-128"/>
                <a:ea typeface="HGｺﾞｼｯｸE" panose="020B0909000000000000" pitchFamily="49" charset="-128"/>
              </a:rPr>
              <a:t>凡例</a:t>
            </a:r>
            <a:endParaRPr kumimoji="1" lang="ja-JP" altLang="en-US" sz="1050" dirty="0">
              <a:latin typeface="HGｺﾞｼｯｸE" panose="020B0909000000000000" pitchFamily="49" charset="-128"/>
              <a:ea typeface="HGｺﾞｼｯｸE" panose="020B0909000000000000" pitchFamily="49" charset="-128"/>
            </a:endParaRPr>
          </a:p>
        </p:txBody>
      </p:sp>
      <p:sp>
        <p:nvSpPr>
          <p:cNvPr id="380" name="テキスト ボックス 379"/>
          <p:cNvSpPr txBox="1"/>
          <p:nvPr/>
        </p:nvSpPr>
        <p:spPr>
          <a:xfrm>
            <a:off x="7992406" y="17024"/>
            <a:ext cx="1261884" cy="253916"/>
          </a:xfrm>
          <a:prstGeom prst="rect">
            <a:avLst/>
          </a:prstGeom>
          <a:noFill/>
        </p:spPr>
        <p:txBody>
          <a:bodyPr wrap="none" rtlCol="0">
            <a:spAutoFit/>
          </a:bodyPr>
          <a:lstStyle/>
          <a:p>
            <a:r>
              <a:rPr kumimoji="1" lang="ja-JP" altLang="en-US" sz="1050" dirty="0" smtClean="0">
                <a:latin typeface="HGｺﾞｼｯｸE" panose="020B0909000000000000" pitchFamily="49" charset="-128"/>
                <a:ea typeface="HGｺﾞｼｯｸE" panose="020B0909000000000000" pitchFamily="49" charset="-128"/>
              </a:rPr>
              <a:t>：都市・インフラ</a:t>
            </a:r>
            <a:endParaRPr kumimoji="1" lang="ja-JP" altLang="en-US" sz="1050" dirty="0">
              <a:latin typeface="HGｺﾞｼｯｸE" panose="020B0909000000000000" pitchFamily="49" charset="-128"/>
              <a:ea typeface="HGｺﾞｼｯｸE" panose="020B0909000000000000" pitchFamily="49" charset="-128"/>
            </a:endParaRPr>
          </a:p>
        </p:txBody>
      </p:sp>
      <p:sp>
        <p:nvSpPr>
          <p:cNvPr id="484" name="テキスト ボックス 483"/>
          <p:cNvSpPr txBox="1"/>
          <p:nvPr/>
        </p:nvSpPr>
        <p:spPr>
          <a:xfrm>
            <a:off x="6768280" y="17024"/>
            <a:ext cx="992579" cy="253916"/>
          </a:xfrm>
          <a:prstGeom prst="rect">
            <a:avLst/>
          </a:prstGeom>
          <a:noFill/>
        </p:spPr>
        <p:txBody>
          <a:bodyPr wrap="none" rtlCol="0">
            <a:spAutoFit/>
          </a:bodyPr>
          <a:lstStyle/>
          <a:p>
            <a:r>
              <a:rPr kumimoji="1" lang="ja-JP" altLang="en-US" sz="1050" dirty="0" smtClean="0">
                <a:latin typeface="HGｺﾞｼｯｸE" panose="020B0909000000000000" pitchFamily="49" charset="-128"/>
                <a:ea typeface="HGｺﾞｼｯｸE" panose="020B0909000000000000" pitchFamily="49" charset="-128"/>
              </a:rPr>
              <a:t>：自然・生物</a:t>
            </a:r>
            <a:endParaRPr kumimoji="1" lang="ja-JP" altLang="en-US" sz="1050" dirty="0">
              <a:latin typeface="HGｺﾞｼｯｸE" panose="020B0909000000000000" pitchFamily="49" charset="-128"/>
              <a:ea typeface="HGｺﾞｼｯｸE" panose="020B0909000000000000" pitchFamily="49" charset="-128"/>
            </a:endParaRPr>
          </a:p>
        </p:txBody>
      </p:sp>
      <p:sp>
        <p:nvSpPr>
          <p:cNvPr id="520" name="テキスト ボックス 519"/>
          <p:cNvSpPr txBox="1"/>
          <p:nvPr/>
        </p:nvSpPr>
        <p:spPr>
          <a:xfrm>
            <a:off x="9444495" y="17024"/>
            <a:ext cx="992579" cy="253916"/>
          </a:xfrm>
          <a:prstGeom prst="rect">
            <a:avLst/>
          </a:prstGeom>
          <a:noFill/>
        </p:spPr>
        <p:txBody>
          <a:bodyPr wrap="none" rtlCol="0">
            <a:spAutoFit/>
          </a:bodyPr>
          <a:lstStyle/>
          <a:p>
            <a:r>
              <a:rPr kumimoji="1" lang="ja-JP" altLang="en-US" sz="1050" dirty="0" smtClean="0">
                <a:latin typeface="HGｺﾞｼｯｸE" panose="020B0909000000000000" pitchFamily="49" charset="-128"/>
                <a:ea typeface="HGｺﾞｼｯｸE" panose="020B0909000000000000" pitchFamily="49" charset="-128"/>
              </a:rPr>
              <a:t>：歴史・文化</a:t>
            </a:r>
            <a:endParaRPr kumimoji="1" lang="ja-JP" altLang="en-US" sz="1050" dirty="0">
              <a:latin typeface="HGｺﾞｼｯｸE" panose="020B0909000000000000" pitchFamily="49" charset="-128"/>
              <a:ea typeface="HGｺﾞｼｯｸE" panose="020B0909000000000000" pitchFamily="49" charset="-128"/>
            </a:endParaRPr>
          </a:p>
        </p:txBody>
      </p:sp>
      <p:sp>
        <p:nvSpPr>
          <p:cNvPr id="523" name="テキスト ボックス 522"/>
          <p:cNvSpPr txBox="1"/>
          <p:nvPr/>
        </p:nvSpPr>
        <p:spPr>
          <a:xfrm>
            <a:off x="10723774" y="17024"/>
            <a:ext cx="1261884" cy="253916"/>
          </a:xfrm>
          <a:prstGeom prst="rect">
            <a:avLst/>
          </a:prstGeom>
          <a:noFill/>
        </p:spPr>
        <p:txBody>
          <a:bodyPr wrap="none" rtlCol="0">
            <a:spAutoFit/>
          </a:bodyPr>
          <a:lstStyle/>
          <a:p>
            <a:r>
              <a:rPr kumimoji="1" lang="ja-JP" altLang="en-US" sz="1050" dirty="0" smtClean="0">
                <a:latin typeface="HGｺﾞｼｯｸE" panose="020B0909000000000000" pitchFamily="49" charset="-128"/>
                <a:ea typeface="HGｺﾞｼｯｸE" panose="020B0909000000000000" pitchFamily="49" charset="-128"/>
              </a:rPr>
              <a:t>：活動・にぎわい</a:t>
            </a:r>
            <a:endParaRPr kumimoji="1" lang="ja-JP" altLang="en-US" sz="1050" dirty="0">
              <a:latin typeface="HGｺﾞｼｯｸE" panose="020B0909000000000000" pitchFamily="49" charset="-128"/>
              <a:ea typeface="HGｺﾞｼｯｸE" panose="020B0909000000000000" pitchFamily="49" charset="-128"/>
            </a:endParaRPr>
          </a:p>
        </p:txBody>
      </p:sp>
      <p:cxnSp>
        <p:nvCxnSpPr>
          <p:cNvPr id="535" name="直線コネクタ 534"/>
          <p:cNvCxnSpPr/>
          <p:nvPr/>
        </p:nvCxnSpPr>
        <p:spPr>
          <a:xfrm flipV="1">
            <a:off x="2629363" y="1613656"/>
            <a:ext cx="2423545"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図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49497" y="1645804"/>
            <a:ext cx="1128223" cy="744748"/>
          </a:xfrm>
          <a:prstGeom prst="rect">
            <a:avLst/>
          </a:prstGeom>
        </p:spPr>
      </p:pic>
      <p:sp>
        <p:nvSpPr>
          <p:cNvPr id="540" name="テキスト ボックス 539"/>
          <p:cNvSpPr txBox="1"/>
          <p:nvPr/>
        </p:nvSpPr>
        <p:spPr>
          <a:xfrm>
            <a:off x="2584643" y="2369775"/>
            <a:ext cx="2422865" cy="707886"/>
          </a:xfrm>
          <a:prstGeom prst="rect">
            <a:avLst/>
          </a:prstGeom>
          <a:noFill/>
        </p:spPr>
        <p:txBody>
          <a:bodyPr wrap="square" rtlCol="0">
            <a:spAutoFit/>
          </a:bodyPr>
          <a:lstStyle/>
          <a:p>
            <a:r>
              <a:rPr lang="ja-JP" altLang="en-US" sz="800" b="1" dirty="0">
                <a:solidFill>
                  <a:schemeClr val="bg1"/>
                </a:solidFill>
                <a:latin typeface="HGP教科書体" panose="02020600000000000000" pitchFamily="18" charset="-128"/>
                <a:ea typeface="HGP教科書体" panose="02020600000000000000" pitchFamily="18" charset="-128"/>
              </a:rPr>
              <a:t>展望台から見える夕日</a:t>
            </a:r>
            <a:r>
              <a:rPr lang="ja-JP" altLang="en-US" sz="800" b="1" dirty="0" smtClean="0">
                <a:solidFill>
                  <a:schemeClr val="bg1"/>
                </a:solidFill>
                <a:latin typeface="HGP教科書体" panose="02020600000000000000" pitchFamily="18" charset="-128"/>
                <a:ea typeface="HGP教科書体" panose="02020600000000000000" pitchFamily="18" charset="-128"/>
              </a:rPr>
              <a:t>は絶景</a:t>
            </a:r>
            <a:r>
              <a:rPr lang="ja-JP" altLang="en-US" sz="800" b="1" dirty="0">
                <a:solidFill>
                  <a:schemeClr val="bg1"/>
                </a:solidFill>
                <a:latin typeface="HGP教科書体" panose="02020600000000000000" pitchFamily="18" charset="-128"/>
                <a:ea typeface="HGP教科書体" panose="02020600000000000000" pitchFamily="18" charset="-128"/>
              </a:rPr>
              <a:t>として根付いています</a:t>
            </a:r>
            <a:r>
              <a:rPr lang="ja-JP" altLang="en-US" sz="800" b="1" dirty="0" smtClean="0">
                <a:solidFill>
                  <a:schemeClr val="bg1"/>
                </a:solidFill>
                <a:latin typeface="HGP教科書体" panose="02020600000000000000" pitchFamily="18" charset="-128"/>
                <a:ea typeface="HGP教科書体" panose="02020600000000000000" pitchFamily="18" charset="-128"/>
              </a:rPr>
              <a:t>。</a:t>
            </a:r>
            <a:endParaRPr lang="en-US" altLang="ja-JP" sz="800" b="1" dirty="0" smtClean="0">
              <a:solidFill>
                <a:schemeClr val="bg1"/>
              </a:solidFill>
              <a:latin typeface="HGP教科書体" panose="02020600000000000000" pitchFamily="18" charset="-128"/>
              <a:ea typeface="HGP教科書体" panose="02020600000000000000" pitchFamily="18" charset="-128"/>
            </a:endParaRPr>
          </a:p>
          <a:p>
            <a:r>
              <a:rPr lang="ja-JP" altLang="en-US" sz="800" b="1" dirty="0" smtClean="0">
                <a:solidFill>
                  <a:schemeClr val="bg1"/>
                </a:solidFill>
                <a:latin typeface="HGP教科書体" panose="02020600000000000000" pitchFamily="18" charset="-128"/>
                <a:ea typeface="HGP教科書体" panose="02020600000000000000" pitchFamily="18" charset="-128"/>
              </a:rPr>
              <a:t>施設内では、日没時刻を掲示する等の</a:t>
            </a:r>
            <a:r>
              <a:rPr lang="ja-JP" altLang="en-US" sz="800" b="1" dirty="0">
                <a:solidFill>
                  <a:schemeClr val="bg1"/>
                </a:solidFill>
                <a:latin typeface="HGP教科書体" panose="02020600000000000000" pitchFamily="18" charset="-128"/>
                <a:ea typeface="HGP教科書体" panose="02020600000000000000" pitchFamily="18" charset="-128"/>
              </a:rPr>
              <a:t>自然</a:t>
            </a:r>
            <a:r>
              <a:rPr lang="ja-JP" altLang="en-US" sz="800" b="1" dirty="0" smtClean="0">
                <a:solidFill>
                  <a:schemeClr val="bg1"/>
                </a:solidFill>
                <a:latin typeface="HGP教科書体" panose="02020600000000000000" pitchFamily="18" charset="-128"/>
                <a:ea typeface="HGP教科書体" panose="02020600000000000000" pitchFamily="18" charset="-128"/>
              </a:rPr>
              <a:t>景観を楽しむための工夫がなされています。</a:t>
            </a:r>
            <a:endParaRPr lang="en-US" altLang="ja-JP" sz="800" b="1" dirty="0" smtClean="0">
              <a:solidFill>
                <a:schemeClr val="bg1"/>
              </a:solidFill>
              <a:latin typeface="HGP教科書体" panose="02020600000000000000" pitchFamily="18" charset="-128"/>
              <a:ea typeface="HGP教科書体" panose="02020600000000000000" pitchFamily="18" charset="-128"/>
            </a:endParaRPr>
          </a:p>
          <a:p>
            <a:r>
              <a:rPr lang="ja-JP" altLang="en-US" sz="800" b="1" dirty="0" smtClean="0">
                <a:solidFill>
                  <a:schemeClr val="bg1"/>
                </a:solidFill>
                <a:latin typeface="HGP教科書体" panose="02020600000000000000" pitchFamily="18" charset="-128"/>
                <a:ea typeface="HGP教科書体" panose="02020600000000000000" pitchFamily="18" charset="-128"/>
              </a:rPr>
              <a:t>また、その特徴的な建物形態からランドマークになっています。</a:t>
            </a:r>
            <a:endParaRPr lang="en-US" altLang="ja-JP" sz="800" b="1" dirty="0">
              <a:solidFill>
                <a:schemeClr val="bg1"/>
              </a:solidFill>
              <a:latin typeface="HGP教科書体" panose="02020600000000000000" pitchFamily="18" charset="-128"/>
              <a:ea typeface="HGP教科書体" panose="02020600000000000000" pitchFamily="18" charset="-128"/>
            </a:endParaRPr>
          </a:p>
        </p:txBody>
      </p:sp>
      <p:sp>
        <p:nvSpPr>
          <p:cNvPr id="26" name="五角形 25"/>
          <p:cNvSpPr/>
          <p:nvPr/>
        </p:nvSpPr>
        <p:spPr>
          <a:xfrm>
            <a:off x="9317217" y="32981"/>
            <a:ext cx="206494" cy="196661"/>
          </a:xfrm>
          <a:prstGeom prst="pentagon">
            <a:avLst/>
          </a:prstGeom>
          <a:solidFill>
            <a:srgbClr val="7030A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latin typeface="HGSｺﾞｼｯｸE" panose="020B0900000000000000" pitchFamily="50" charset="-128"/>
                <a:ea typeface="HGSｺﾞｼｯｸE" panose="020B0900000000000000" pitchFamily="50" charset="-128"/>
              </a:rPr>
              <a:t>０</a:t>
            </a:r>
            <a:endParaRPr kumimoji="1" lang="ja-JP" altLang="en-US" sz="800" dirty="0">
              <a:latin typeface="HGSｺﾞｼｯｸE" panose="020B0900000000000000" pitchFamily="50" charset="-128"/>
              <a:ea typeface="HGSｺﾞｼｯｸE" panose="020B0900000000000000" pitchFamily="50" charset="-128"/>
            </a:endParaRPr>
          </a:p>
        </p:txBody>
      </p:sp>
      <p:sp>
        <p:nvSpPr>
          <p:cNvPr id="36" name="台形 35"/>
          <p:cNvSpPr/>
          <p:nvPr/>
        </p:nvSpPr>
        <p:spPr>
          <a:xfrm>
            <a:off x="6662930" y="44220"/>
            <a:ext cx="192831" cy="185094"/>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latin typeface="HGSｺﾞｼｯｸE" panose="020B0900000000000000" pitchFamily="50" charset="-128"/>
                <a:ea typeface="HGSｺﾞｼｯｸE" panose="020B0900000000000000" pitchFamily="50" charset="-128"/>
              </a:rPr>
              <a:t>０</a:t>
            </a:r>
            <a:endParaRPr kumimoji="1" lang="ja-JP" altLang="en-US" sz="800" dirty="0">
              <a:latin typeface="HGSｺﾞｼｯｸE" panose="020B0900000000000000" pitchFamily="50" charset="-128"/>
              <a:ea typeface="HGSｺﾞｼｯｸE" panose="020B0900000000000000" pitchFamily="50" charset="-128"/>
            </a:endParaRPr>
          </a:p>
        </p:txBody>
      </p:sp>
      <p:sp>
        <p:nvSpPr>
          <p:cNvPr id="483" name="円/楕円 69"/>
          <p:cNvSpPr/>
          <p:nvPr/>
        </p:nvSpPr>
        <p:spPr>
          <a:xfrm>
            <a:off x="7871021" y="43078"/>
            <a:ext cx="192831" cy="192831"/>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bg1"/>
                </a:solidFill>
                <a:latin typeface="HGSｺﾞｼｯｸE" panose="020B0900000000000000" pitchFamily="50" charset="-128"/>
                <a:ea typeface="HGSｺﾞｼｯｸE" panose="020B0900000000000000" pitchFamily="50" charset="-128"/>
              </a:rPr>
              <a:t>０</a:t>
            </a: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56" name="フローチャート: 代替処理 55"/>
          <p:cNvSpPr/>
          <p:nvPr/>
        </p:nvSpPr>
        <p:spPr>
          <a:xfrm>
            <a:off x="10627279" y="42852"/>
            <a:ext cx="189940" cy="192831"/>
          </a:xfrm>
          <a:prstGeom prst="flowChartAlternateProcess">
            <a:avLst/>
          </a:prstGeom>
          <a:solidFill>
            <a:srgbClr val="FF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latin typeface="HGSｺﾞｼｯｸE" panose="020B0900000000000000" pitchFamily="50" charset="-128"/>
                <a:ea typeface="HGSｺﾞｼｯｸE" panose="020B0900000000000000" pitchFamily="50" charset="-128"/>
              </a:rPr>
              <a:t>０</a:t>
            </a:r>
            <a:endParaRPr kumimoji="1" lang="ja-JP" altLang="en-US" sz="800" dirty="0">
              <a:latin typeface="HGSｺﾞｼｯｸE" panose="020B0900000000000000" pitchFamily="50" charset="-128"/>
              <a:ea typeface="HGSｺﾞｼｯｸE" panose="020B0900000000000000" pitchFamily="50" charset="-128"/>
            </a:endParaRPr>
          </a:p>
        </p:txBody>
      </p:sp>
      <p:sp>
        <p:nvSpPr>
          <p:cNvPr id="393" name="台形 392"/>
          <p:cNvSpPr/>
          <p:nvPr/>
        </p:nvSpPr>
        <p:spPr>
          <a:xfrm>
            <a:off x="61137" y="2011386"/>
            <a:ext cx="192831" cy="185094"/>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latin typeface="HGSｺﾞｼｯｸE" panose="020B0900000000000000" pitchFamily="50" charset="-128"/>
                <a:ea typeface="HGSｺﾞｼｯｸE" panose="020B0900000000000000" pitchFamily="50" charset="-128"/>
              </a:rPr>
              <a:t>４</a:t>
            </a:r>
            <a:endParaRPr kumimoji="1" lang="ja-JP" altLang="en-US" sz="800" dirty="0">
              <a:latin typeface="HGSｺﾞｼｯｸE" panose="020B0900000000000000" pitchFamily="50" charset="-128"/>
              <a:ea typeface="HGSｺﾞｼｯｸE" panose="020B0900000000000000" pitchFamily="50" charset="-128"/>
            </a:endParaRPr>
          </a:p>
        </p:txBody>
      </p:sp>
      <p:sp>
        <p:nvSpPr>
          <p:cNvPr id="394" name="台形 393"/>
          <p:cNvSpPr/>
          <p:nvPr/>
        </p:nvSpPr>
        <p:spPr>
          <a:xfrm>
            <a:off x="61137" y="2837323"/>
            <a:ext cx="192831" cy="185094"/>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latin typeface="HGSｺﾞｼｯｸE" panose="020B0900000000000000" pitchFamily="50" charset="-128"/>
                <a:ea typeface="HGSｺﾞｼｯｸE" panose="020B0900000000000000" pitchFamily="50" charset="-128"/>
              </a:rPr>
              <a:t>７</a:t>
            </a:r>
            <a:endParaRPr kumimoji="1" lang="ja-JP" altLang="en-US" sz="800" dirty="0">
              <a:latin typeface="HGSｺﾞｼｯｸE" panose="020B0900000000000000" pitchFamily="50" charset="-128"/>
              <a:ea typeface="HGSｺﾞｼｯｸE" panose="020B0900000000000000" pitchFamily="50" charset="-128"/>
            </a:endParaRPr>
          </a:p>
        </p:txBody>
      </p:sp>
      <p:sp>
        <p:nvSpPr>
          <p:cNvPr id="542" name="台形 541"/>
          <p:cNvSpPr/>
          <p:nvPr/>
        </p:nvSpPr>
        <p:spPr>
          <a:xfrm>
            <a:off x="49122" y="3113138"/>
            <a:ext cx="192831" cy="185094"/>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latin typeface="HGSｺﾞｼｯｸE" panose="020B0900000000000000" pitchFamily="50" charset="-128"/>
                <a:ea typeface="HGSｺﾞｼｯｸE" panose="020B0900000000000000" pitchFamily="50" charset="-128"/>
              </a:rPr>
              <a:t>８</a:t>
            </a:r>
            <a:endParaRPr kumimoji="1" lang="ja-JP" altLang="en-US" sz="800" dirty="0">
              <a:latin typeface="HGSｺﾞｼｯｸE" panose="020B0900000000000000" pitchFamily="50" charset="-128"/>
              <a:ea typeface="HGSｺﾞｼｯｸE" panose="020B0900000000000000" pitchFamily="50" charset="-128"/>
            </a:endParaRPr>
          </a:p>
        </p:txBody>
      </p:sp>
      <p:grpSp>
        <p:nvGrpSpPr>
          <p:cNvPr id="25" name="グループ化 24"/>
          <p:cNvGrpSpPr/>
          <p:nvPr/>
        </p:nvGrpSpPr>
        <p:grpSpPr>
          <a:xfrm>
            <a:off x="5179519" y="1471797"/>
            <a:ext cx="296877" cy="224938"/>
            <a:chOff x="4884109" y="-90001"/>
            <a:chExt cx="296877" cy="224938"/>
          </a:xfrm>
        </p:grpSpPr>
        <p:sp>
          <p:nvSpPr>
            <p:cNvPr id="543" name="台形 542"/>
            <p:cNvSpPr/>
            <p:nvPr/>
          </p:nvSpPr>
          <p:spPr>
            <a:xfrm>
              <a:off x="4931724" y="-90001"/>
              <a:ext cx="192831" cy="185094"/>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HGSｺﾞｼｯｸE" panose="020B0900000000000000" pitchFamily="50" charset="-128"/>
                <a:ea typeface="HGSｺﾞｼｯｸE" panose="020B0900000000000000" pitchFamily="50" charset="-128"/>
              </a:endParaRPr>
            </a:p>
          </p:txBody>
        </p:sp>
        <p:sp>
          <p:nvSpPr>
            <p:cNvPr id="544" name="テキスト ボックス 543"/>
            <p:cNvSpPr txBox="1"/>
            <p:nvPr/>
          </p:nvSpPr>
          <p:spPr>
            <a:xfrm>
              <a:off x="4884109" y="-80507"/>
              <a:ext cx="296877" cy="215444"/>
            </a:xfrm>
            <a:prstGeom prst="rect">
              <a:avLst/>
            </a:prstGeom>
            <a:noFill/>
          </p:spPr>
          <p:txBody>
            <a:bodyPr wrap="none" rtlCol="0">
              <a:spAutoFit/>
            </a:bodyPr>
            <a:lstStyle/>
            <a:p>
              <a:r>
                <a:rPr lang="en-US" altLang="ja-JP" sz="800" dirty="0" smtClean="0">
                  <a:solidFill>
                    <a:schemeClr val="bg1"/>
                  </a:solidFill>
                  <a:latin typeface="HGSｺﾞｼｯｸE" panose="020B0900000000000000" pitchFamily="50" charset="-128"/>
                  <a:ea typeface="HGSｺﾞｼｯｸE" panose="020B0900000000000000" pitchFamily="50" charset="-128"/>
                </a:rPr>
                <a:t>16</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28" name="グループ化 27"/>
          <p:cNvGrpSpPr/>
          <p:nvPr/>
        </p:nvGrpSpPr>
        <p:grpSpPr>
          <a:xfrm>
            <a:off x="2616865" y="831068"/>
            <a:ext cx="296876" cy="218625"/>
            <a:chOff x="3022260" y="32981"/>
            <a:chExt cx="296876" cy="218625"/>
          </a:xfrm>
        </p:grpSpPr>
        <p:sp>
          <p:nvSpPr>
            <p:cNvPr id="571" name="五角形 570"/>
            <p:cNvSpPr/>
            <p:nvPr/>
          </p:nvSpPr>
          <p:spPr>
            <a:xfrm>
              <a:off x="3063688" y="32981"/>
              <a:ext cx="206494" cy="196661"/>
            </a:xfrm>
            <a:prstGeom prst="pentagon">
              <a:avLst/>
            </a:prstGeom>
            <a:solidFill>
              <a:srgbClr val="7030A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HGSｺﾞｼｯｸE" panose="020B0900000000000000" pitchFamily="50" charset="-128"/>
                <a:ea typeface="HGSｺﾞｼｯｸE" panose="020B0900000000000000" pitchFamily="50" charset="-128"/>
              </a:endParaRPr>
            </a:p>
          </p:txBody>
        </p:sp>
        <p:sp>
          <p:nvSpPr>
            <p:cNvPr id="572" name="テキスト ボックス 571"/>
            <p:cNvSpPr txBox="1"/>
            <p:nvPr/>
          </p:nvSpPr>
          <p:spPr>
            <a:xfrm>
              <a:off x="3022260" y="36162"/>
              <a:ext cx="296876" cy="215444"/>
            </a:xfrm>
            <a:prstGeom prst="rect">
              <a:avLst/>
            </a:prstGeom>
            <a:noFill/>
            <a:ln>
              <a:noFill/>
            </a:ln>
          </p:spPr>
          <p:txBody>
            <a:bodyPr wrap="none" rtlCol="0">
              <a:spAutoFit/>
            </a:bodyPr>
            <a:lstStyle/>
            <a:p>
              <a:r>
                <a:rPr kumimoji="1" lang="en-US" altLang="ja-JP" sz="800" dirty="0" smtClean="0">
                  <a:solidFill>
                    <a:schemeClr val="bg1"/>
                  </a:solidFill>
                  <a:latin typeface="HGSｺﾞｼｯｸE" panose="020B0900000000000000" pitchFamily="50" charset="-128"/>
                  <a:ea typeface="HGSｺﾞｼｯｸE" panose="020B0900000000000000" pitchFamily="50" charset="-128"/>
                </a:rPr>
                <a:t>12</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sp>
        <p:nvSpPr>
          <p:cNvPr id="416" name="フローチャート: 代替処理 415"/>
          <p:cNvSpPr/>
          <p:nvPr/>
        </p:nvSpPr>
        <p:spPr>
          <a:xfrm>
            <a:off x="49948" y="3365422"/>
            <a:ext cx="189940" cy="192831"/>
          </a:xfrm>
          <a:prstGeom prst="flowChartAlternateProcess">
            <a:avLst/>
          </a:prstGeom>
          <a:solidFill>
            <a:srgbClr val="FF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latin typeface="HGSｺﾞｼｯｸE" panose="020B0900000000000000" pitchFamily="50" charset="-128"/>
                <a:ea typeface="HGSｺﾞｼｯｸE" panose="020B0900000000000000" pitchFamily="50" charset="-128"/>
              </a:rPr>
              <a:t>９</a:t>
            </a:r>
            <a:endParaRPr kumimoji="1" lang="ja-JP" altLang="en-US" sz="800" dirty="0">
              <a:latin typeface="HGSｺﾞｼｯｸE" panose="020B0900000000000000" pitchFamily="50" charset="-128"/>
              <a:ea typeface="HGSｺﾞｼｯｸE" panose="020B0900000000000000" pitchFamily="50" charset="-128"/>
            </a:endParaRPr>
          </a:p>
        </p:txBody>
      </p:sp>
      <p:sp>
        <p:nvSpPr>
          <p:cNvPr id="569" name="五角形 568"/>
          <p:cNvSpPr/>
          <p:nvPr/>
        </p:nvSpPr>
        <p:spPr>
          <a:xfrm>
            <a:off x="57264" y="852958"/>
            <a:ext cx="206494" cy="196661"/>
          </a:xfrm>
          <a:prstGeom prst="pentagon">
            <a:avLst/>
          </a:prstGeom>
          <a:solidFill>
            <a:srgbClr val="7030A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latin typeface="HGSｺﾞｼｯｸE" panose="020B0900000000000000" pitchFamily="50" charset="-128"/>
                <a:ea typeface="HGSｺﾞｼｯｸE" panose="020B0900000000000000" pitchFamily="50" charset="-128"/>
              </a:rPr>
              <a:t>３</a:t>
            </a:r>
            <a:endParaRPr kumimoji="1" lang="ja-JP" altLang="en-US" sz="800" dirty="0">
              <a:latin typeface="HGSｺﾞｼｯｸE" panose="020B0900000000000000" pitchFamily="50" charset="-128"/>
              <a:ea typeface="HGSｺﾞｼｯｸE" panose="020B0900000000000000" pitchFamily="50" charset="-128"/>
            </a:endParaRPr>
          </a:p>
        </p:txBody>
      </p:sp>
      <p:pic>
        <p:nvPicPr>
          <p:cNvPr id="397" name="Picture 2"/>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186" t="1420"/>
          <a:stretch/>
        </p:blipFill>
        <p:spPr bwMode="auto">
          <a:xfrm>
            <a:off x="3860932" y="1639210"/>
            <a:ext cx="1138798" cy="756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 name="フリーフォーム 61"/>
          <p:cNvSpPr/>
          <p:nvPr/>
        </p:nvSpPr>
        <p:spPr>
          <a:xfrm>
            <a:off x="4800600" y="6029325"/>
            <a:ext cx="457200" cy="387350"/>
          </a:xfrm>
          <a:custGeom>
            <a:avLst/>
            <a:gdLst>
              <a:gd name="connsiteX0" fmla="*/ 0 w 457200"/>
              <a:gd name="connsiteY0" fmla="*/ 301625 h 387350"/>
              <a:gd name="connsiteX1" fmla="*/ 19050 w 457200"/>
              <a:gd name="connsiteY1" fmla="*/ 387350 h 387350"/>
              <a:gd name="connsiteX2" fmla="*/ 457200 w 457200"/>
              <a:gd name="connsiteY2" fmla="*/ 53975 h 387350"/>
              <a:gd name="connsiteX3" fmla="*/ 406400 w 457200"/>
              <a:gd name="connsiteY3" fmla="*/ 0 h 387350"/>
              <a:gd name="connsiteX4" fmla="*/ 0 w 457200"/>
              <a:gd name="connsiteY4" fmla="*/ 301625 h 38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387350">
                <a:moveTo>
                  <a:pt x="0" y="301625"/>
                </a:moveTo>
                <a:lnTo>
                  <a:pt x="19050" y="387350"/>
                </a:lnTo>
                <a:lnTo>
                  <a:pt x="457200" y="53975"/>
                </a:lnTo>
                <a:lnTo>
                  <a:pt x="406400" y="0"/>
                </a:lnTo>
                <a:lnTo>
                  <a:pt x="0" y="3016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8" name="テキスト ボックス 397"/>
          <p:cNvSpPr txBox="1"/>
          <p:nvPr/>
        </p:nvSpPr>
        <p:spPr>
          <a:xfrm rot="19535622">
            <a:off x="4972276" y="5654370"/>
            <a:ext cx="261610" cy="541174"/>
          </a:xfrm>
          <a:prstGeom prst="rect">
            <a:avLst/>
          </a:prstGeom>
          <a:noFill/>
        </p:spPr>
        <p:txBody>
          <a:bodyPr vert="eaVert" wrap="none" rtlCol="0">
            <a:spAutoFit/>
          </a:bodyPr>
          <a:lstStyle/>
          <a:p>
            <a:r>
              <a:rPr kumimoji="1" lang="ja-JP" altLang="en-US" sz="500" dirty="0" smtClean="0"/>
              <a:t>阪神高速池田線</a:t>
            </a:r>
            <a:endParaRPr kumimoji="1" lang="ja-JP" altLang="en-US" sz="500" dirty="0"/>
          </a:p>
        </p:txBody>
      </p:sp>
      <p:sp>
        <p:nvSpPr>
          <p:cNvPr id="502" name="フリーフォーム 501"/>
          <p:cNvSpPr/>
          <p:nvPr/>
        </p:nvSpPr>
        <p:spPr>
          <a:xfrm>
            <a:off x="5260975" y="5565775"/>
            <a:ext cx="609600" cy="479425"/>
          </a:xfrm>
          <a:custGeom>
            <a:avLst/>
            <a:gdLst>
              <a:gd name="connsiteX0" fmla="*/ 0 w 609600"/>
              <a:gd name="connsiteY0" fmla="*/ 419100 h 479425"/>
              <a:gd name="connsiteX1" fmla="*/ 47625 w 609600"/>
              <a:gd name="connsiteY1" fmla="*/ 479425 h 479425"/>
              <a:gd name="connsiteX2" fmla="*/ 609600 w 609600"/>
              <a:gd name="connsiteY2" fmla="*/ 66675 h 479425"/>
              <a:gd name="connsiteX3" fmla="*/ 555625 w 609600"/>
              <a:gd name="connsiteY3" fmla="*/ 0 h 479425"/>
              <a:gd name="connsiteX4" fmla="*/ 0 w 609600"/>
              <a:gd name="connsiteY4" fmla="*/ 419100 h 479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 h="479425">
                <a:moveTo>
                  <a:pt x="0" y="419100"/>
                </a:moveTo>
                <a:lnTo>
                  <a:pt x="47625" y="479425"/>
                </a:lnTo>
                <a:lnTo>
                  <a:pt x="609600" y="66675"/>
                </a:lnTo>
                <a:lnTo>
                  <a:pt x="555625" y="0"/>
                </a:lnTo>
                <a:lnTo>
                  <a:pt x="0" y="4191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9" name="テキスト ボックス 398"/>
          <p:cNvSpPr txBox="1"/>
          <p:nvPr/>
        </p:nvSpPr>
        <p:spPr>
          <a:xfrm rot="19461001">
            <a:off x="5107791" y="5472745"/>
            <a:ext cx="261610" cy="772006"/>
          </a:xfrm>
          <a:prstGeom prst="rect">
            <a:avLst/>
          </a:prstGeom>
          <a:noFill/>
        </p:spPr>
        <p:txBody>
          <a:bodyPr vert="eaVert" wrap="none" rtlCol="0">
            <a:spAutoFit/>
          </a:bodyPr>
          <a:lstStyle/>
          <a:p>
            <a:r>
              <a:rPr kumimoji="1" lang="ja-JP" altLang="en-US" sz="500" dirty="0" smtClean="0"/>
              <a:t>東海道本線（</a:t>
            </a:r>
            <a:r>
              <a:rPr lang="ja-JP" altLang="en-US" sz="500" dirty="0" smtClean="0"/>
              <a:t>ＪＲ神戸線</a:t>
            </a:r>
            <a:r>
              <a:rPr kumimoji="1" lang="ja-JP" altLang="en-US" sz="500" dirty="0" smtClean="0"/>
              <a:t>）</a:t>
            </a:r>
            <a:endParaRPr kumimoji="1" lang="ja-JP" altLang="en-US" sz="500" dirty="0"/>
          </a:p>
        </p:txBody>
      </p:sp>
      <p:sp>
        <p:nvSpPr>
          <p:cNvPr id="503" name="フリーフォーム 502"/>
          <p:cNvSpPr/>
          <p:nvPr/>
        </p:nvSpPr>
        <p:spPr>
          <a:xfrm>
            <a:off x="5829300" y="4552950"/>
            <a:ext cx="904875" cy="552450"/>
          </a:xfrm>
          <a:custGeom>
            <a:avLst/>
            <a:gdLst>
              <a:gd name="connsiteX0" fmla="*/ 0 w 904875"/>
              <a:gd name="connsiteY0" fmla="*/ 476250 h 552450"/>
              <a:gd name="connsiteX1" fmla="*/ 60325 w 904875"/>
              <a:gd name="connsiteY1" fmla="*/ 552450 h 552450"/>
              <a:gd name="connsiteX2" fmla="*/ 425450 w 904875"/>
              <a:gd name="connsiteY2" fmla="*/ 298450 h 552450"/>
              <a:gd name="connsiteX3" fmla="*/ 593725 w 904875"/>
              <a:gd name="connsiteY3" fmla="*/ 187325 h 552450"/>
              <a:gd name="connsiteX4" fmla="*/ 774700 w 904875"/>
              <a:gd name="connsiteY4" fmla="*/ 127000 h 552450"/>
              <a:gd name="connsiteX5" fmla="*/ 904875 w 904875"/>
              <a:gd name="connsiteY5" fmla="*/ 95250 h 552450"/>
              <a:gd name="connsiteX6" fmla="*/ 885825 w 904875"/>
              <a:gd name="connsiteY6" fmla="*/ 0 h 552450"/>
              <a:gd name="connsiteX7" fmla="*/ 682625 w 904875"/>
              <a:gd name="connsiteY7" fmla="*/ 69850 h 552450"/>
              <a:gd name="connsiteX8" fmla="*/ 549275 w 904875"/>
              <a:gd name="connsiteY8" fmla="*/ 142875 h 552450"/>
              <a:gd name="connsiteX9" fmla="*/ 358775 w 904875"/>
              <a:gd name="connsiteY9" fmla="*/ 244475 h 552450"/>
              <a:gd name="connsiteX10" fmla="*/ 139700 w 904875"/>
              <a:gd name="connsiteY10" fmla="*/ 396875 h 552450"/>
              <a:gd name="connsiteX11" fmla="*/ 0 w 904875"/>
              <a:gd name="connsiteY11" fmla="*/ 47625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4875" h="552450">
                <a:moveTo>
                  <a:pt x="0" y="476250"/>
                </a:moveTo>
                <a:lnTo>
                  <a:pt x="60325" y="552450"/>
                </a:lnTo>
                <a:lnTo>
                  <a:pt x="425450" y="298450"/>
                </a:lnTo>
                <a:lnTo>
                  <a:pt x="593725" y="187325"/>
                </a:lnTo>
                <a:lnTo>
                  <a:pt x="774700" y="127000"/>
                </a:lnTo>
                <a:lnTo>
                  <a:pt x="904875" y="95250"/>
                </a:lnTo>
                <a:lnTo>
                  <a:pt x="885825" y="0"/>
                </a:lnTo>
                <a:lnTo>
                  <a:pt x="682625" y="69850"/>
                </a:lnTo>
                <a:lnTo>
                  <a:pt x="549275" y="142875"/>
                </a:lnTo>
                <a:lnTo>
                  <a:pt x="358775" y="244475"/>
                </a:lnTo>
                <a:lnTo>
                  <a:pt x="139700" y="396875"/>
                </a:lnTo>
                <a:lnTo>
                  <a:pt x="0" y="47625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0" name="テキスト ボックス 399"/>
          <p:cNvSpPr txBox="1"/>
          <p:nvPr/>
        </p:nvSpPr>
        <p:spPr>
          <a:xfrm rot="19535622">
            <a:off x="5889253" y="4867110"/>
            <a:ext cx="261610" cy="733534"/>
          </a:xfrm>
          <a:prstGeom prst="rect">
            <a:avLst/>
          </a:prstGeom>
          <a:noFill/>
        </p:spPr>
        <p:txBody>
          <a:bodyPr vert="eaVert" wrap="none" rtlCol="0">
            <a:spAutoFit/>
          </a:bodyPr>
          <a:lstStyle/>
          <a:p>
            <a:r>
              <a:rPr kumimoji="1" lang="ja-JP" altLang="en-US" sz="500" dirty="0" smtClean="0"/>
              <a:t>阪急京都・宝塚・神戸線</a:t>
            </a:r>
            <a:endParaRPr kumimoji="1" lang="ja-JP" altLang="en-US" sz="500" dirty="0"/>
          </a:p>
        </p:txBody>
      </p:sp>
      <p:sp>
        <p:nvSpPr>
          <p:cNvPr id="402" name="テキスト ボックス 401"/>
          <p:cNvSpPr txBox="1"/>
          <p:nvPr/>
        </p:nvSpPr>
        <p:spPr>
          <a:xfrm>
            <a:off x="4895621" y="6045200"/>
            <a:ext cx="377026" cy="246221"/>
          </a:xfrm>
          <a:prstGeom prst="rect">
            <a:avLst/>
          </a:prstGeom>
          <a:noFill/>
        </p:spPr>
        <p:txBody>
          <a:bodyPr wrap="none" rtlCol="0">
            <a:spAutoFit/>
          </a:bodyPr>
          <a:lstStyle/>
          <a:p>
            <a:r>
              <a:rPr lang="ja-JP" altLang="en-US" sz="500" dirty="0" smtClean="0"/>
              <a:t>海老江</a:t>
            </a:r>
            <a:endParaRPr lang="en-US" altLang="ja-JP" sz="500" dirty="0" smtClean="0"/>
          </a:p>
          <a:p>
            <a:r>
              <a:rPr lang="ja-JP" altLang="en-US" sz="500" dirty="0" smtClean="0"/>
              <a:t>地区</a:t>
            </a:r>
            <a:endParaRPr kumimoji="1" lang="ja-JP" altLang="en-US" sz="500" dirty="0"/>
          </a:p>
        </p:txBody>
      </p:sp>
      <p:sp>
        <p:nvSpPr>
          <p:cNvPr id="403" name="テキスト ボックス 402"/>
          <p:cNvSpPr txBox="1"/>
          <p:nvPr/>
        </p:nvSpPr>
        <p:spPr>
          <a:xfrm>
            <a:off x="5508954" y="5601308"/>
            <a:ext cx="441146" cy="246221"/>
          </a:xfrm>
          <a:prstGeom prst="rect">
            <a:avLst/>
          </a:prstGeom>
          <a:noFill/>
        </p:spPr>
        <p:txBody>
          <a:bodyPr wrap="none" rtlCol="0">
            <a:spAutoFit/>
          </a:bodyPr>
          <a:lstStyle/>
          <a:p>
            <a:r>
              <a:rPr lang="ja-JP" altLang="en-US" sz="500" dirty="0" smtClean="0"/>
              <a:t>大淀野草</a:t>
            </a:r>
            <a:endParaRPr lang="en-US" altLang="ja-JP" sz="500" dirty="0" smtClean="0"/>
          </a:p>
          <a:p>
            <a:r>
              <a:rPr lang="ja-JP" altLang="en-US" sz="500" dirty="0" smtClean="0"/>
              <a:t>地区</a:t>
            </a:r>
            <a:endParaRPr kumimoji="1" lang="ja-JP" altLang="en-US" sz="500" dirty="0"/>
          </a:p>
        </p:txBody>
      </p:sp>
      <p:sp>
        <p:nvSpPr>
          <p:cNvPr id="405" name="テキスト ボックス 404"/>
          <p:cNvSpPr txBox="1"/>
          <p:nvPr/>
        </p:nvSpPr>
        <p:spPr>
          <a:xfrm>
            <a:off x="5869143" y="4807842"/>
            <a:ext cx="441146" cy="246221"/>
          </a:xfrm>
          <a:prstGeom prst="rect">
            <a:avLst/>
          </a:prstGeom>
          <a:noFill/>
        </p:spPr>
        <p:txBody>
          <a:bodyPr wrap="none" rtlCol="0">
            <a:spAutoFit/>
          </a:bodyPr>
          <a:lstStyle/>
          <a:p>
            <a:r>
              <a:rPr lang="ja-JP" altLang="en-US" sz="500" dirty="0" smtClean="0"/>
              <a:t>十三野草</a:t>
            </a:r>
            <a:endParaRPr lang="en-US" altLang="ja-JP" sz="500" dirty="0" smtClean="0"/>
          </a:p>
          <a:p>
            <a:r>
              <a:rPr lang="ja-JP" altLang="en-US" sz="500" dirty="0" smtClean="0"/>
              <a:t>地区</a:t>
            </a:r>
            <a:endParaRPr kumimoji="1" lang="ja-JP" altLang="en-US" sz="500" dirty="0"/>
          </a:p>
        </p:txBody>
      </p:sp>
      <p:sp>
        <p:nvSpPr>
          <p:cNvPr id="406" name="テキスト ボックス 405"/>
          <p:cNvSpPr txBox="1"/>
          <p:nvPr/>
        </p:nvSpPr>
        <p:spPr>
          <a:xfrm>
            <a:off x="6292996" y="4510154"/>
            <a:ext cx="505267" cy="169277"/>
          </a:xfrm>
          <a:prstGeom prst="rect">
            <a:avLst/>
          </a:prstGeom>
          <a:noFill/>
        </p:spPr>
        <p:txBody>
          <a:bodyPr wrap="none" rtlCol="0">
            <a:spAutoFit/>
          </a:bodyPr>
          <a:lstStyle/>
          <a:p>
            <a:r>
              <a:rPr lang="ja-JP" altLang="en-US" sz="500" dirty="0" smtClean="0"/>
              <a:t>西中島地区</a:t>
            </a:r>
            <a:endParaRPr kumimoji="1" lang="ja-JP" altLang="en-US" sz="500" dirty="0"/>
          </a:p>
        </p:txBody>
      </p:sp>
      <p:sp>
        <p:nvSpPr>
          <p:cNvPr id="504" name="フリーフォーム 503"/>
          <p:cNvSpPr/>
          <p:nvPr/>
        </p:nvSpPr>
        <p:spPr>
          <a:xfrm>
            <a:off x="6774656" y="4521994"/>
            <a:ext cx="226219" cy="133350"/>
          </a:xfrm>
          <a:custGeom>
            <a:avLst/>
            <a:gdLst>
              <a:gd name="connsiteX0" fmla="*/ 0 w 226219"/>
              <a:gd name="connsiteY0" fmla="*/ 21431 h 133350"/>
              <a:gd name="connsiteX1" fmla="*/ 119063 w 226219"/>
              <a:gd name="connsiteY1" fmla="*/ 2381 h 133350"/>
              <a:gd name="connsiteX2" fmla="*/ 221457 w 226219"/>
              <a:gd name="connsiteY2" fmla="*/ 0 h 133350"/>
              <a:gd name="connsiteX3" fmla="*/ 226219 w 226219"/>
              <a:gd name="connsiteY3" fmla="*/ 133350 h 133350"/>
              <a:gd name="connsiteX4" fmla="*/ 4763 w 226219"/>
              <a:gd name="connsiteY4" fmla="*/ 126206 h 133350"/>
              <a:gd name="connsiteX5" fmla="*/ 0 w 226219"/>
              <a:gd name="connsiteY5" fmla="*/ 21431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219" h="133350">
                <a:moveTo>
                  <a:pt x="0" y="21431"/>
                </a:moveTo>
                <a:lnTo>
                  <a:pt x="119063" y="2381"/>
                </a:lnTo>
                <a:lnTo>
                  <a:pt x="221457" y="0"/>
                </a:lnTo>
                <a:lnTo>
                  <a:pt x="226219" y="133350"/>
                </a:lnTo>
                <a:lnTo>
                  <a:pt x="4763" y="126206"/>
                </a:lnTo>
                <a:lnTo>
                  <a:pt x="0" y="2143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6" name="フリーフォーム 505"/>
          <p:cNvSpPr/>
          <p:nvPr/>
        </p:nvSpPr>
        <p:spPr>
          <a:xfrm>
            <a:off x="7556500" y="4749800"/>
            <a:ext cx="327025" cy="168275"/>
          </a:xfrm>
          <a:custGeom>
            <a:avLst/>
            <a:gdLst>
              <a:gd name="connsiteX0" fmla="*/ 0 w 327025"/>
              <a:gd name="connsiteY0" fmla="*/ 25400 h 168275"/>
              <a:gd name="connsiteX1" fmla="*/ 41275 w 327025"/>
              <a:gd name="connsiteY1" fmla="*/ 168275 h 168275"/>
              <a:gd name="connsiteX2" fmla="*/ 155575 w 327025"/>
              <a:gd name="connsiteY2" fmla="*/ 111125 h 168275"/>
              <a:gd name="connsiteX3" fmla="*/ 231775 w 327025"/>
              <a:gd name="connsiteY3" fmla="*/ 117475 h 168275"/>
              <a:gd name="connsiteX4" fmla="*/ 298450 w 327025"/>
              <a:gd name="connsiteY4" fmla="*/ 142875 h 168275"/>
              <a:gd name="connsiteX5" fmla="*/ 327025 w 327025"/>
              <a:gd name="connsiteY5" fmla="*/ 107950 h 168275"/>
              <a:gd name="connsiteX6" fmla="*/ 247650 w 327025"/>
              <a:gd name="connsiteY6" fmla="*/ 28575 h 168275"/>
              <a:gd name="connsiteX7" fmla="*/ 196850 w 327025"/>
              <a:gd name="connsiteY7" fmla="*/ 12700 h 168275"/>
              <a:gd name="connsiteX8" fmla="*/ 123825 w 327025"/>
              <a:gd name="connsiteY8" fmla="*/ 6350 h 168275"/>
              <a:gd name="connsiteX9" fmla="*/ 69850 w 327025"/>
              <a:gd name="connsiteY9" fmla="*/ 0 h 168275"/>
              <a:gd name="connsiteX10" fmla="*/ 0 w 327025"/>
              <a:gd name="connsiteY10" fmla="*/ 25400 h 1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025" h="168275">
                <a:moveTo>
                  <a:pt x="0" y="25400"/>
                </a:moveTo>
                <a:lnTo>
                  <a:pt x="41275" y="168275"/>
                </a:lnTo>
                <a:lnTo>
                  <a:pt x="155575" y="111125"/>
                </a:lnTo>
                <a:lnTo>
                  <a:pt x="231775" y="117475"/>
                </a:lnTo>
                <a:lnTo>
                  <a:pt x="298450" y="142875"/>
                </a:lnTo>
                <a:lnTo>
                  <a:pt x="327025" y="107950"/>
                </a:lnTo>
                <a:lnTo>
                  <a:pt x="247650" y="28575"/>
                </a:lnTo>
                <a:lnTo>
                  <a:pt x="196850" y="12700"/>
                </a:lnTo>
                <a:lnTo>
                  <a:pt x="123825" y="6350"/>
                </a:lnTo>
                <a:lnTo>
                  <a:pt x="69850" y="0"/>
                </a:lnTo>
                <a:lnTo>
                  <a:pt x="0" y="254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9" name="直線コネクタ 408"/>
          <p:cNvCxnSpPr/>
          <p:nvPr/>
        </p:nvCxnSpPr>
        <p:spPr>
          <a:xfrm>
            <a:off x="7555336" y="4432323"/>
            <a:ext cx="108086" cy="378039"/>
          </a:xfrm>
          <a:prstGeom prst="line">
            <a:avLst/>
          </a:prstGeom>
        </p:spPr>
        <p:style>
          <a:lnRef idx="1">
            <a:schemeClr val="accent1"/>
          </a:lnRef>
          <a:fillRef idx="0">
            <a:schemeClr val="accent1"/>
          </a:fillRef>
          <a:effectRef idx="0">
            <a:schemeClr val="accent1"/>
          </a:effectRef>
          <a:fontRef idx="minor">
            <a:schemeClr val="tx1"/>
          </a:fontRef>
        </p:style>
      </p:cxnSp>
      <p:sp>
        <p:nvSpPr>
          <p:cNvPr id="410" name="テキスト ボックス 409"/>
          <p:cNvSpPr txBox="1"/>
          <p:nvPr/>
        </p:nvSpPr>
        <p:spPr>
          <a:xfrm rot="20645840">
            <a:off x="7522961" y="4414974"/>
            <a:ext cx="261610" cy="412934"/>
          </a:xfrm>
          <a:prstGeom prst="rect">
            <a:avLst/>
          </a:prstGeom>
          <a:noFill/>
        </p:spPr>
        <p:txBody>
          <a:bodyPr vert="eaVert" wrap="none" rtlCol="0">
            <a:spAutoFit/>
          </a:bodyPr>
          <a:lstStyle/>
          <a:p>
            <a:r>
              <a:rPr kumimoji="1" lang="ja-JP" altLang="en-US" sz="500" dirty="0" smtClean="0"/>
              <a:t>長柄水管橋</a:t>
            </a:r>
            <a:endParaRPr kumimoji="1" lang="ja-JP" altLang="en-US" sz="500" dirty="0"/>
          </a:p>
        </p:txBody>
      </p:sp>
      <p:sp>
        <p:nvSpPr>
          <p:cNvPr id="411" name="テキスト ボックス 410"/>
          <p:cNvSpPr txBox="1"/>
          <p:nvPr/>
        </p:nvSpPr>
        <p:spPr>
          <a:xfrm rot="20775256">
            <a:off x="7420990" y="4433474"/>
            <a:ext cx="261610" cy="412934"/>
          </a:xfrm>
          <a:prstGeom prst="rect">
            <a:avLst/>
          </a:prstGeom>
          <a:noFill/>
        </p:spPr>
        <p:txBody>
          <a:bodyPr vert="eaVert" wrap="none" rtlCol="0">
            <a:spAutoFit/>
          </a:bodyPr>
          <a:lstStyle/>
          <a:p>
            <a:r>
              <a:rPr lang="ja-JP" altLang="en-US" sz="500" dirty="0" smtClean="0"/>
              <a:t>阪急千里線</a:t>
            </a:r>
            <a:endParaRPr kumimoji="1" lang="ja-JP" altLang="en-US" sz="500" dirty="0"/>
          </a:p>
        </p:txBody>
      </p:sp>
      <p:sp>
        <p:nvSpPr>
          <p:cNvPr id="417" name="テキスト ボックス 416"/>
          <p:cNvSpPr txBox="1"/>
          <p:nvPr/>
        </p:nvSpPr>
        <p:spPr>
          <a:xfrm>
            <a:off x="7457374" y="4777339"/>
            <a:ext cx="312906" cy="246221"/>
          </a:xfrm>
          <a:prstGeom prst="rect">
            <a:avLst/>
          </a:prstGeom>
          <a:noFill/>
        </p:spPr>
        <p:txBody>
          <a:bodyPr wrap="none" rtlCol="0">
            <a:spAutoFit/>
          </a:bodyPr>
          <a:lstStyle/>
          <a:p>
            <a:r>
              <a:rPr lang="ja-JP" altLang="en-US" sz="500" dirty="0" smtClean="0"/>
              <a:t>長柄</a:t>
            </a:r>
            <a:endParaRPr lang="en-US" altLang="ja-JP" sz="500" dirty="0" smtClean="0"/>
          </a:p>
          <a:p>
            <a:r>
              <a:rPr lang="ja-JP" altLang="en-US" sz="500" dirty="0" smtClean="0"/>
              <a:t>地区</a:t>
            </a:r>
            <a:endParaRPr kumimoji="1" lang="ja-JP" altLang="en-US" sz="500" dirty="0"/>
          </a:p>
        </p:txBody>
      </p:sp>
      <p:sp>
        <p:nvSpPr>
          <p:cNvPr id="507" name="フリーフォーム 506"/>
          <p:cNvSpPr/>
          <p:nvPr/>
        </p:nvSpPr>
        <p:spPr>
          <a:xfrm>
            <a:off x="7886700" y="3968750"/>
            <a:ext cx="660400" cy="660400"/>
          </a:xfrm>
          <a:custGeom>
            <a:avLst/>
            <a:gdLst>
              <a:gd name="connsiteX0" fmla="*/ 0 w 660400"/>
              <a:gd name="connsiteY0" fmla="*/ 660400 h 660400"/>
              <a:gd name="connsiteX1" fmla="*/ 127000 w 660400"/>
              <a:gd name="connsiteY1" fmla="*/ 406400 h 660400"/>
              <a:gd name="connsiteX2" fmla="*/ 101600 w 660400"/>
              <a:gd name="connsiteY2" fmla="*/ 425450 h 660400"/>
              <a:gd name="connsiteX3" fmla="*/ 288925 w 660400"/>
              <a:gd name="connsiteY3" fmla="*/ 215900 h 660400"/>
              <a:gd name="connsiteX4" fmla="*/ 390525 w 660400"/>
              <a:gd name="connsiteY4" fmla="*/ 111125 h 660400"/>
              <a:gd name="connsiteX5" fmla="*/ 498475 w 660400"/>
              <a:gd name="connsiteY5" fmla="*/ 44450 h 660400"/>
              <a:gd name="connsiteX6" fmla="*/ 619125 w 660400"/>
              <a:gd name="connsiteY6" fmla="*/ 0 h 660400"/>
              <a:gd name="connsiteX7" fmla="*/ 660400 w 660400"/>
              <a:gd name="connsiteY7" fmla="*/ 57150 h 660400"/>
              <a:gd name="connsiteX8" fmla="*/ 498475 w 660400"/>
              <a:gd name="connsiteY8" fmla="*/ 114300 h 660400"/>
              <a:gd name="connsiteX9" fmla="*/ 431800 w 660400"/>
              <a:gd name="connsiteY9" fmla="*/ 200025 h 660400"/>
              <a:gd name="connsiteX10" fmla="*/ 314325 w 660400"/>
              <a:gd name="connsiteY10" fmla="*/ 288925 h 660400"/>
              <a:gd name="connsiteX11" fmla="*/ 241300 w 660400"/>
              <a:gd name="connsiteY11" fmla="*/ 374650 h 660400"/>
              <a:gd name="connsiteX12" fmla="*/ 142875 w 660400"/>
              <a:gd name="connsiteY12" fmla="*/ 511175 h 660400"/>
              <a:gd name="connsiteX13" fmla="*/ 60325 w 660400"/>
              <a:gd name="connsiteY13" fmla="*/ 644525 h 660400"/>
              <a:gd name="connsiteX14" fmla="*/ 0 w 660400"/>
              <a:gd name="connsiteY14" fmla="*/ 66040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0400" h="660400">
                <a:moveTo>
                  <a:pt x="0" y="660400"/>
                </a:moveTo>
                <a:lnTo>
                  <a:pt x="127000" y="406400"/>
                </a:lnTo>
                <a:cubicBezTo>
                  <a:pt x="103557" y="423145"/>
                  <a:pt x="111213" y="415837"/>
                  <a:pt x="101600" y="425450"/>
                </a:cubicBezTo>
                <a:lnTo>
                  <a:pt x="288925" y="215900"/>
                </a:lnTo>
                <a:lnTo>
                  <a:pt x="390525" y="111125"/>
                </a:lnTo>
                <a:lnTo>
                  <a:pt x="498475" y="44450"/>
                </a:lnTo>
                <a:lnTo>
                  <a:pt x="619125" y="0"/>
                </a:lnTo>
                <a:lnTo>
                  <a:pt x="660400" y="57150"/>
                </a:lnTo>
                <a:lnTo>
                  <a:pt x="498475" y="114300"/>
                </a:lnTo>
                <a:lnTo>
                  <a:pt x="431800" y="200025"/>
                </a:lnTo>
                <a:lnTo>
                  <a:pt x="314325" y="288925"/>
                </a:lnTo>
                <a:lnTo>
                  <a:pt x="241300" y="374650"/>
                </a:lnTo>
                <a:lnTo>
                  <a:pt x="142875" y="511175"/>
                </a:lnTo>
                <a:lnTo>
                  <a:pt x="60325" y="644525"/>
                </a:lnTo>
                <a:lnTo>
                  <a:pt x="0" y="6604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8" name="テキスト ボックス 417"/>
          <p:cNvSpPr txBox="1"/>
          <p:nvPr/>
        </p:nvSpPr>
        <p:spPr>
          <a:xfrm>
            <a:off x="7940668" y="4272121"/>
            <a:ext cx="441146" cy="169277"/>
          </a:xfrm>
          <a:prstGeom prst="rect">
            <a:avLst/>
          </a:prstGeom>
          <a:noFill/>
        </p:spPr>
        <p:txBody>
          <a:bodyPr wrap="none" rtlCol="0">
            <a:spAutoFit/>
          </a:bodyPr>
          <a:lstStyle/>
          <a:p>
            <a:r>
              <a:rPr lang="ja-JP" altLang="en-US" sz="500" dirty="0"/>
              <a:t>毛馬</a:t>
            </a:r>
            <a:r>
              <a:rPr lang="ja-JP" altLang="en-US" sz="500" dirty="0" smtClean="0"/>
              <a:t>地区</a:t>
            </a:r>
            <a:endParaRPr kumimoji="1" lang="ja-JP" altLang="en-US" sz="500" dirty="0"/>
          </a:p>
        </p:txBody>
      </p:sp>
      <p:sp>
        <p:nvSpPr>
          <p:cNvPr id="421" name="テキスト ボックス 420"/>
          <p:cNvSpPr txBox="1"/>
          <p:nvPr/>
        </p:nvSpPr>
        <p:spPr>
          <a:xfrm>
            <a:off x="8185143" y="3929221"/>
            <a:ext cx="441146" cy="169277"/>
          </a:xfrm>
          <a:prstGeom prst="rect">
            <a:avLst/>
          </a:prstGeom>
          <a:noFill/>
        </p:spPr>
        <p:txBody>
          <a:bodyPr wrap="none" rtlCol="0">
            <a:spAutoFit/>
          </a:bodyPr>
          <a:lstStyle/>
          <a:p>
            <a:r>
              <a:rPr lang="ja-JP" altLang="en-US" sz="500" dirty="0"/>
              <a:t>赤川</a:t>
            </a:r>
            <a:r>
              <a:rPr lang="ja-JP" altLang="en-US" sz="500" dirty="0" smtClean="0"/>
              <a:t>地区</a:t>
            </a:r>
            <a:endParaRPr kumimoji="1" lang="ja-JP" altLang="en-US" sz="500" dirty="0"/>
          </a:p>
        </p:txBody>
      </p:sp>
      <p:sp>
        <p:nvSpPr>
          <p:cNvPr id="508" name="フリーフォーム 507"/>
          <p:cNvSpPr/>
          <p:nvPr/>
        </p:nvSpPr>
        <p:spPr>
          <a:xfrm>
            <a:off x="8556625" y="3924300"/>
            <a:ext cx="136525" cy="95250"/>
          </a:xfrm>
          <a:custGeom>
            <a:avLst/>
            <a:gdLst>
              <a:gd name="connsiteX0" fmla="*/ 0 w 136525"/>
              <a:gd name="connsiteY0" fmla="*/ 28575 h 95250"/>
              <a:gd name="connsiteX1" fmla="*/ 120650 w 136525"/>
              <a:gd name="connsiteY1" fmla="*/ 0 h 95250"/>
              <a:gd name="connsiteX2" fmla="*/ 136525 w 136525"/>
              <a:gd name="connsiteY2" fmla="*/ 76200 h 95250"/>
              <a:gd name="connsiteX3" fmla="*/ 38100 w 136525"/>
              <a:gd name="connsiteY3" fmla="*/ 95250 h 95250"/>
              <a:gd name="connsiteX4" fmla="*/ 0 w 136525"/>
              <a:gd name="connsiteY4" fmla="*/ 2857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95250">
                <a:moveTo>
                  <a:pt x="0" y="28575"/>
                </a:moveTo>
                <a:lnTo>
                  <a:pt x="120650" y="0"/>
                </a:lnTo>
                <a:lnTo>
                  <a:pt x="136525" y="76200"/>
                </a:lnTo>
                <a:lnTo>
                  <a:pt x="38100" y="95250"/>
                </a:lnTo>
                <a:lnTo>
                  <a:pt x="0" y="285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フリーフォーム 63"/>
          <p:cNvSpPr/>
          <p:nvPr/>
        </p:nvSpPr>
        <p:spPr>
          <a:xfrm>
            <a:off x="9070975" y="4000500"/>
            <a:ext cx="317500" cy="149225"/>
          </a:xfrm>
          <a:custGeom>
            <a:avLst/>
            <a:gdLst>
              <a:gd name="connsiteX0" fmla="*/ 0 w 317500"/>
              <a:gd name="connsiteY0" fmla="*/ 3175 h 149225"/>
              <a:gd name="connsiteX1" fmla="*/ 133350 w 317500"/>
              <a:gd name="connsiteY1" fmla="*/ 127000 h 149225"/>
              <a:gd name="connsiteX2" fmla="*/ 177800 w 317500"/>
              <a:gd name="connsiteY2" fmla="*/ 149225 h 149225"/>
              <a:gd name="connsiteX3" fmla="*/ 317500 w 317500"/>
              <a:gd name="connsiteY3" fmla="*/ 133350 h 149225"/>
              <a:gd name="connsiteX4" fmla="*/ 307975 w 317500"/>
              <a:gd name="connsiteY4" fmla="*/ 0 h 149225"/>
              <a:gd name="connsiteX5" fmla="*/ 0 w 317500"/>
              <a:gd name="connsiteY5" fmla="*/ 3175 h 14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500" h="149225">
                <a:moveTo>
                  <a:pt x="0" y="3175"/>
                </a:moveTo>
                <a:lnTo>
                  <a:pt x="133350" y="127000"/>
                </a:lnTo>
                <a:lnTo>
                  <a:pt x="177800" y="149225"/>
                </a:lnTo>
                <a:lnTo>
                  <a:pt x="317500" y="133350"/>
                </a:lnTo>
                <a:lnTo>
                  <a:pt x="307975" y="0"/>
                </a:lnTo>
                <a:lnTo>
                  <a:pt x="0" y="3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2" name="テキスト ボックス 421"/>
          <p:cNvSpPr txBox="1"/>
          <p:nvPr/>
        </p:nvSpPr>
        <p:spPr>
          <a:xfrm>
            <a:off x="8962457" y="3995896"/>
            <a:ext cx="569387" cy="169277"/>
          </a:xfrm>
          <a:prstGeom prst="rect">
            <a:avLst/>
          </a:prstGeom>
          <a:noFill/>
        </p:spPr>
        <p:txBody>
          <a:bodyPr wrap="none" rtlCol="0">
            <a:spAutoFit/>
          </a:bodyPr>
          <a:lstStyle/>
          <a:p>
            <a:r>
              <a:rPr lang="ja-JP" altLang="en-US" sz="500" dirty="0" smtClean="0"/>
              <a:t>城北河畔地区</a:t>
            </a:r>
            <a:endParaRPr kumimoji="1" lang="ja-JP" altLang="en-US" sz="500" dirty="0"/>
          </a:p>
        </p:txBody>
      </p:sp>
      <p:sp>
        <p:nvSpPr>
          <p:cNvPr id="65" name="フリーフォーム 64"/>
          <p:cNvSpPr/>
          <p:nvPr/>
        </p:nvSpPr>
        <p:spPr>
          <a:xfrm>
            <a:off x="9705975" y="3302000"/>
            <a:ext cx="288925" cy="219075"/>
          </a:xfrm>
          <a:custGeom>
            <a:avLst/>
            <a:gdLst>
              <a:gd name="connsiteX0" fmla="*/ 0 w 288925"/>
              <a:gd name="connsiteY0" fmla="*/ 149225 h 219075"/>
              <a:gd name="connsiteX1" fmla="*/ 34925 w 288925"/>
              <a:gd name="connsiteY1" fmla="*/ 219075 h 219075"/>
              <a:gd name="connsiteX2" fmla="*/ 288925 w 288925"/>
              <a:gd name="connsiteY2" fmla="*/ 60325 h 219075"/>
              <a:gd name="connsiteX3" fmla="*/ 250825 w 288925"/>
              <a:gd name="connsiteY3" fmla="*/ 0 h 219075"/>
              <a:gd name="connsiteX4" fmla="*/ 0 w 288925"/>
              <a:gd name="connsiteY4" fmla="*/ 149225 h 21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25" h="219075">
                <a:moveTo>
                  <a:pt x="0" y="149225"/>
                </a:moveTo>
                <a:lnTo>
                  <a:pt x="34925" y="219075"/>
                </a:lnTo>
                <a:lnTo>
                  <a:pt x="288925" y="60325"/>
                </a:lnTo>
                <a:lnTo>
                  <a:pt x="250825" y="0"/>
                </a:lnTo>
                <a:lnTo>
                  <a:pt x="0" y="1492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フリーフォーム 66"/>
          <p:cNvSpPr/>
          <p:nvPr/>
        </p:nvSpPr>
        <p:spPr>
          <a:xfrm>
            <a:off x="9991725" y="3178175"/>
            <a:ext cx="146050" cy="152400"/>
          </a:xfrm>
          <a:custGeom>
            <a:avLst/>
            <a:gdLst>
              <a:gd name="connsiteX0" fmla="*/ 0 w 146050"/>
              <a:gd name="connsiteY0" fmla="*/ 101600 h 152400"/>
              <a:gd name="connsiteX1" fmla="*/ 41275 w 146050"/>
              <a:gd name="connsiteY1" fmla="*/ 152400 h 152400"/>
              <a:gd name="connsiteX2" fmla="*/ 146050 w 146050"/>
              <a:gd name="connsiteY2" fmla="*/ 19050 h 152400"/>
              <a:gd name="connsiteX3" fmla="*/ 111125 w 146050"/>
              <a:gd name="connsiteY3" fmla="*/ 0 h 152400"/>
              <a:gd name="connsiteX4" fmla="*/ 0 w 146050"/>
              <a:gd name="connsiteY4" fmla="*/ 1016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50" h="152400">
                <a:moveTo>
                  <a:pt x="0" y="101600"/>
                </a:moveTo>
                <a:lnTo>
                  <a:pt x="41275" y="152400"/>
                </a:lnTo>
                <a:lnTo>
                  <a:pt x="146050" y="19050"/>
                </a:lnTo>
                <a:lnTo>
                  <a:pt x="111125" y="0"/>
                </a:lnTo>
                <a:lnTo>
                  <a:pt x="0" y="1016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9" name="テキスト ボックス 548"/>
          <p:cNvSpPr txBox="1"/>
          <p:nvPr/>
        </p:nvSpPr>
        <p:spPr>
          <a:xfrm>
            <a:off x="9658343" y="3332321"/>
            <a:ext cx="441146" cy="169277"/>
          </a:xfrm>
          <a:prstGeom prst="rect">
            <a:avLst/>
          </a:prstGeom>
          <a:noFill/>
        </p:spPr>
        <p:txBody>
          <a:bodyPr wrap="none" rtlCol="0">
            <a:spAutoFit/>
          </a:bodyPr>
          <a:lstStyle/>
          <a:p>
            <a:r>
              <a:rPr lang="ja-JP" altLang="en-US" sz="500" dirty="0"/>
              <a:t>豊里</a:t>
            </a:r>
            <a:r>
              <a:rPr lang="ja-JP" altLang="en-US" sz="500" dirty="0" smtClean="0"/>
              <a:t>地区</a:t>
            </a:r>
            <a:endParaRPr kumimoji="1" lang="ja-JP" altLang="en-US" sz="500" dirty="0"/>
          </a:p>
        </p:txBody>
      </p:sp>
      <p:sp>
        <p:nvSpPr>
          <p:cNvPr id="37" name="フリーフォーム 36"/>
          <p:cNvSpPr/>
          <p:nvPr/>
        </p:nvSpPr>
        <p:spPr>
          <a:xfrm>
            <a:off x="10603706" y="1893094"/>
            <a:ext cx="71438" cy="73819"/>
          </a:xfrm>
          <a:custGeom>
            <a:avLst/>
            <a:gdLst>
              <a:gd name="connsiteX0" fmla="*/ 40482 w 71438"/>
              <a:gd name="connsiteY0" fmla="*/ 0 h 73819"/>
              <a:gd name="connsiteX1" fmla="*/ 71438 w 71438"/>
              <a:gd name="connsiteY1" fmla="*/ 45244 h 73819"/>
              <a:gd name="connsiteX2" fmla="*/ 28575 w 71438"/>
              <a:gd name="connsiteY2" fmla="*/ 73819 h 73819"/>
              <a:gd name="connsiteX3" fmla="*/ 0 w 71438"/>
              <a:gd name="connsiteY3" fmla="*/ 38100 h 73819"/>
              <a:gd name="connsiteX4" fmla="*/ 40482 w 71438"/>
              <a:gd name="connsiteY4" fmla="*/ 0 h 7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8" h="73819">
                <a:moveTo>
                  <a:pt x="40482" y="0"/>
                </a:moveTo>
                <a:lnTo>
                  <a:pt x="71438" y="45244"/>
                </a:lnTo>
                <a:lnTo>
                  <a:pt x="28575" y="73819"/>
                </a:lnTo>
                <a:lnTo>
                  <a:pt x="0" y="38100"/>
                </a:lnTo>
                <a:lnTo>
                  <a:pt x="4048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リーフォーム 37"/>
          <p:cNvSpPr/>
          <p:nvPr/>
        </p:nvSpPr>
        <p:spPr>
          <a:xfrm>
            <a:off x="10677525" y="1593056"/>
            <a:ext cx="726281" cy="328613"/>
          </a:xfrm>
          <a:custGeom>
            <a:avLst/>
            <a:gdLst>
              <a:gd name="connsiteX0" fmla="*/ 0 w 726281"/>
              <a:gd name="connsiteY0" fmla="*/ 292894 h 328613"/>
              <a:gd name="connsiteX1" fmla="*/ 23813 w 726281"/>
              <a:gd name="connsiteY1" fmla="*/ 328613 h 328613"/>
              <a:gd name="connsiteX2" fmla="*/ 190500 w 726281"/>
              <a:gd name="connsiteY2" fmla="*/ 216694 h 328613"/>
              <a:gd name="connsiteX3" fmla="*/ 371475 w 726281"/>
              <a:gd name="connsiteY3" fmla="*/ 176213 h 328613"/>
              <a:gd name="connsiteX4" fmla="*/ 497681 w 726281"/>
              <a:gd name="connsiteY4" fmla="*/ 147638 h 328613"/>
              <a:gd name="connsiteX5" fmla="*/ 619125 w 726281"/>
              <a:gd name="connsiteY5" fmla="*/ 97632 h 328613"/>
              <a:gd name="connsiteX6" fmla="*/ 726281 w 726281"/>
              <a:gd name="connsiteY6" fmla="*/ 30957 h 328613"/>
              <a:gd name="connsiteX7" fmla="*/ 704850 w 726281"/>
              <a:gd name="connsiteY7" fmla="*/ 0 h 328613"/>
              <a:gd name="connsiteX8" fmla="*/ 533400 w 726281"/>
              <a:gd name="connsiteY8" fmla="*/ 100013 h 328613"/>
              <a:gd name="connsiteX9" fmla="*/ 431006 w 726281"/>
              <a:gd name="connsiteY9" fmla="*/ 140494 h 328613"/>
              <a:gd name="connsiteX10" fmla="*/ 347663 w 726281"/>
              <a:gd name="connsiteY10" fmla="*/ 161925 h 328613"/>
              <a:gd name="connsiteX11" fmla="*/ 195263 w 726281"/>
              <a:gd name="connsiteY11" fmla="*/ 188119 h 328613"/>
              <a:gd name="connsiteX12" fmla="*/ 119063 w 726281"/>
              <a:gd name="connsiteY12" fmla="*/ 207169 h 328613"/>
              <a:gd name="connsiteX13" fmla="*/ 66675 w 726281"/>
              <a:gd name="connsiteY13" fmla="*/ 214313 h 328613"/>
              <a:gd name="connsiteX14" fmla="*/ 21431 w 726281"/>
              <a:gd name="connsiteY14" fmla="*/ 223838 h 328613"/>
              <a:gd name="connsiteX15" fmla="*/ 0 w 726281"/>
              <a:gd name="connsiteY15" fmla="*/ 292894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6281" h="328613">
                <a:moveTo>
                  <a:pt x="0" y="292894"/>
                </a:moveTo>
                <a:lnTo>
                  <a:pt x="23813" y="328613"/>
                </a:lnTo>
                <a:lnTo>
                  <a:pt x="190500" y="216694"/>
                </a:lnTo>
                <a:lnTo>
                  <a:pt x="371475" y="176213"/>
                </a:lnTo>
                <a:lnTo>
                  <a:pt x="497681" y="147638"/>
                </a:lnTo>
                <a:lnTo>
                  <a:pt x="619125" y="97632"/>
                </a:lnTo>
                <a:lnTo>
                  <a:pt x="726281" y="30957"/>
                </a:lnTo>
                <a:lnTo>
                  <a:pt x="704850" y="0"/>
                </a:lnTo>
                <a:lnTo>
                  <a:pt x="533400" y="100013"/>
                </a:lnTo>
                <a:lnTo>
                  <a:pt x="431006" y="140494"/>
                </a:lnTo>
                <a:lnTo>
                  <a:pt x="347663" y="161925"/>
                </a:lnTo>
                <a:lnTo>
                  <a:pt x="195263" y="188119"/>
                </a:lnTo>
                <a:lnTo>
                  <a:pt x="119063" y="207169"/>
                </a:lnTo>
                <a:lnTo>
                  <a:pt x="66675" y="214313"/>
                </a:lnTo>
                <a:lnTo>
                  <a:pt x="21431" y="223838"/>
                </a:lnTo>
                <a:lnTo>
                  <a:pt x="0" y="29289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0" name="テキスト ボックス 339"/>
          <p:cNvSpPr txBox="1"/>
          <p:nvPr/>
        </p:nvSpPr>
        <p:spPr>
          <a:xfrm>
            <a:off x="10476772" y="1655668"/>
            <a:ext cx="441146" cy="246221"/>
          </a:xfrm>
          <a:prstGeom prst="rect">
            <a:avLst/>
          </a:prstGeom>
          <a:noFill/>
        </p:spPr>
        <p:txBody>
          <a:bodyPr wrap="none" rtlCol="0">
            <a:spAutoFit/>
          </a:bodyPr>
          <a:lstStyle/>
          <a:p>
            <a:r>
              <a:rPr lang="ja-JP" altLang="en-US" sz="500" dirty="0" smtClean="0"/>
              <a:t>一津屋</a:t>
            </a:r>
            <a:endParaRPr lang="en-US" altLang="ja-JP" sz="500" dirty="0" smtClean="0"/>
          </a:p>
          <a:p>
            <a:r>
              <a:rPr lang="ja-JP" altLang="en-US" sz="500" dirty="0"/>
              <a:t>河畔</a:t>
            </a:r>
            <a:r>
              <a:rPr lang="ja-JP" altLang="en-US" sz="500" dirty="0" smtClean="0"/>
              <a:t>地区</a:t>
            </a:r>
            <a:endParaRPr kumimoji="1" lang="ja-JP" altLang="en-US" sz="500" dirty="0"/>
          </a:p>
        </p:txBody>
      </p:sp>
      <p:sp>
        <p:nvSpPr>
          <p:cNvPr id="341" name="テキスト ボックス 340"/>
          <p:cNvSpPr txBox="1"/>
          <p:nvPr/>
        </p:nvSpPr>
        <p:spPr>
          <a:xfrm>
            <a:off x="11147733" y="1638944"/>
            <a:ext cx="441146" cy="246221"/>
          </a:xfrm>
          <a:prstGeom prst="rect">
            <a:avLst/>
          </a:prstGeom>
          <a:noFill/>
        </p:spPr>
        <p:txBody>
          <a:bodyPr wrap="none" rtlCol="0">
            <a:spAutoFit/>
          </a:bodyPr>
          <a:lstStyle/>
          <a:p>
            <a:r>
              <a:rPr lang="ja-JP" altLang="en-US" sz="500" dirty="0" smtClean="0"/>
              <a:t>一津屋</a:t>
            </a:r>
            <a:endParaRPr lang="en-US" altLang="ja-JP" sz="500" dirty="0" smtClean="0"/>
          </a:p>
          <a:p>
            <a:r>
              <a:rPr lang="ja-JP" altLang="en-US" sz="500" dirty="0" smtClean="0"/>
              <a:t>野草地区</a:t>
            </a:r>
            <a:endParaRPr kumimoji="1" lang="ja-JP" altLang="en-US" sz="500" dirty="0"/>
          </a:p>
        </p:txBody>
      </p:sp>
      <p:sp>
        <p:nvSpPr>
          <p:cNvPr id="59" name="フリーフォーム 58"/>
          <p:cNvSpPr/>
          <p:nvPr/>
        </p:nvSpPr>
        <p:spPr>
          <a:xfrm>
            <a:off x="10158413" y="2024063"/>
            <a:ext cx="962025" cy="1585912"/>
          </a:xfrm>
          <a:custGeom>
            <a:avLst/>
            <a:gdLst>
              <a:gd name="connsiteX0" fmla="*/ 0 w 962025"/>
              <a:gd name="connsiteY0" fmla="*/ 1485900 h 1585912"/>
              <a:gd name="connsiteX1" fmla="*/ 76200 w 962025"/>
              <a:gd name="connsiteY1" fmla="*/ 1585912 h 1585912"/>
              <a:gd name="connsiteX2" fmla="*/ 204787 w 962025"/>
              <a:gd name="connsiteY2" fmla="*/ 1471612 h 1585912"/>
              <a:gd name="connsiteX3" fmla="*/ 323850 w 962025"/>
              <a:gd name="connsiteY3" fmla="*/ 1357312 h 1585912"/>
              <a:gd name="connsiteX4" fmla="*/ 385762 w 962025"/>
              <a:gd name="connsiteY4" fmla="*/ 1247775 h 1585912"/>
              <a:gd name="connsiteX5" fmla="*/ 423862 w 962025"/>
              <a:gd name="connsiteY5" fmla="*/ 1100137 h 1585912"/>
              <a:gd name="connsiteX6" fmla="*/ 452437 w 962025"/>
              <a:gd name="connsiteY6" fmla="*/ 909637 h 1585912"/>
              <a:gd name="connsiteX7" fmla="*/ 447675 w 962025"/>
              <a:gd name="connsiteY7" fmla="*/ 700087 h 1585912"/>
              <a:gd name="connsiteX8" fmla="*/ 457200 w 962025"/>
              <a:gd name="connsiteY8" fmla="*/ 509587 h 1585912"/>
              <a:gd name="connsiteX9" fmla="*/ 495300 w 962025"/>
              <a:gd name="connsiteY9" fmla="*/ 409575 h 1585912"/>
              <a:gd name="connsiteX10" fmla="*/ 557212 w 962025"/>
              <a:gd name="connsiteY10" fmla="*/ 328612 h 1585912"/>
              <a:gd name="connsiteX11" fmla="*/ 638175 w 962025"/>
              <a:gd name="connsiteY11" fmla="*/ 252412 h 1585912"/>
              <a:gd name="connsiteX12" fmla="*/ 728662 w 962025"/>
              <a:gd name="connsiteY12" fmla="*/ 190500 h 1585912"/>
              <a:gd name="connsiteX13" fmla="*/ 962025 w 962025"/>
              <a:gd name="connsiteY13" fmla="*/ 95250 h 1585912"/>
              <a:gd name="connsiteX14" fmla="*/ 923925 w 962025"/>
              <a:gd name="connsiteY14" fmla="*/ 0 h 1585912"/>
              <a:gd name="connsiteX15" fmla="*/ 814387 w 962025"/>
              <a:gd name="connsiteY15" fmla="*/ 33337 h 1585912"/>
              <a:gd name="connsiteX16" fmla="*/ 690562 w 962025"/>
              <a:gd name="connsiteY16" fmla="*/ 85725 h 1585912"/>
              <a:gd name="connsiteX17" fmla="*/ 571500 w 962025"/>
              <a:gd name="connsiteY17" fmla="*/ 166687 h 1585912"/>
              <a:gd name="connsiteX18" fmla="*/ 471487 w 962025"/>
              <a:gd name="connsiteY18" fmla="*/ 266700 h 1585912"/>
              <a:gd name="connsiteX19" fmla="*/ 428625 w 962025"/>
              <a:gd name="connsiteY19" fmla="*/ 366712 h 1585912"/>
              <a:gd name="connsiteX20" fmla="*/ 390525 w 962025"/>
              <a:gd name="connsiteY20" fmla="*/ 461962 h 1585912"/>
              <a:gd name="connsiteX21" fmla="*/ 366712 w 962025"/>
              <a:gd name="connsiteY21" fmla="*/ 585787 h 1585912"/>
              <a:gd name="connsiteX22" fmla="*/ 357187 w 962025"/>
              <a:gd name="connsiteY22" fmla="*/ 714375 h 1585912"/>
              <a:gd name="connsiteX23" fmla="*/ 323850 w 962025"/>
              <a:gd name="connsiteY23" fmla="*/ 862012 h 1585912"/>
              <a:gd name="connsiteX24" fmla="*/ 290512 w 962025"/>
              <a:gd name="connsiteY24" fmla="*/ 1042987 h 1585912"/>
              <a:gd name="connsiteX25" fmla="*/ 233362 w 962025"/>
              <a:gd name="connsiteY25" fmla="*/ 1181100 h 1585912"/>
              <a:gd name="connsiteX26" fmla="*/ 138112 w 962025"/>
              <a:gd name="connsiteY26" fmla="*/ 1338262 h 1585912"/>
              <a:gd name="connsiteX27" fmla="*/ 47625 w 962025"/>
              <a:gd name="connsiteY27" fmla="*/ 1433512 h 1585912"/>
              <a:gd name="connsiteX28" fmla="*/ 0 w 962025"/>
              <a:gd name="connsiteY28" fmla="*/ 1485900 h 158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62025" h="1585912">
                <a:moveTo>
                  <a:pt x="0" y="1485900"/>
                </a:moveTo>
                <a:lnTo>
                  <a:pt x="76200" y="1585912"/>
                </a:lnTo>
                <a:lnTo>
                  <a:pt x="204787" y="1471612"/>
                </a:lnTo>
                <a:lnTo>
                  <a:pt x="323850" y="1357312"/>
                </a:lnTo>
                <a:lnTo>
                  <a:pt x="385762" y="1247775"/>
                </a:lnTo>
                <a:lnTo>
                  <a:pt x="423862" y="1100137"/>
                </a:lnTo>
                <a:lnTo>
                  <a:pt x="452437" y="909637"/>
                </a:lnTo>
                <a:lnTo>
                  <a:pt x="447675" y="700087"/>
                </a:lnTo>
                <a:lnTo>
                  <a:pt x="457200" y="509587"/>
                </a:lnTo>
                <a:lnTo>
                  <a:pt x="495300" y="409575"/>
                </a:lnTo>
                <a:lnTo>
                  <a:pt x="557212" y="328612"/>
                </a:lnTo>
                <a:lnTo>
                  <a:pt x="638175" y="252412"/>
                </a:lnTo>
                <a:lnTo>
                  <a:pt x="728662" y="190500"/>
                </a:lnTo>
                <a:lnTo>
                  <a:pt x="962025" y="95250"/>
                </a:lnTo>
                <a:lnTo>
                  <a:pt x="923925" y="0"/>
                </a:lnTo>
                <a:lnTo>
                  <a:pt x="814387" y="33337"/>
                </a:lnTo>
                <a:lnTo>
                  <a:pt x="690562" y="85725"/>
                </a:lnTo>
                <a:lnTo>
                  <a:pt x="571500" y="166687"/>
                </a:lnTo>
                <a:lnTo>
                  <a:pt x="471487" y="266700"/>
                </a:lnTo>
                <a:lnTo>
                  <a:pt x="428625" y="366712"/>
                </a:lnTo>
                <a:lnTo>
                  <a:pt x="390525" y="461962"/>
                </a:lnTo>
                <a:lnTo>
                  <a:pt x="366712" y="585787"/>
                </a:lnTo>
                <a:lnTo>
                  <a:pt x="357187" y="714375"/>
                </a:lnTo>
                <a:lnTo>
                  <a:pt x="323850" y="862012"/>
                </a:lnTo>
                <a:lnTo>
                  <a:pt x="290512" y="1042987"/>
                </a:lnTo>
                <a:lnTo>
                  <a:pt x="233362" y="1181100"/>
                </a:lnTo>
                <a:lnTo>
                  <a:pt x="138112" y="1338262"/>
                </a:lnTo>
                <a:lnTo>
                  <a:pt x="47625" y="1433512"/>
                </a:lnTo>
                <a:lnTo>
                  <a:pt x="0" y="14859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4" name="テキスト ボックス 343"/>
          <p:cNvSpPr txBox="1"/>
          <p:nvPr/>
        </p:nvSpPr>
        <p:spPr>
          <a:xfrm>
            <a:off x="10239499" y="3211671"/>
            <a:ext cx="377026" cy="246221"/>
          </a:xfrm>
          <a:prstGeom prst="rect">
            <a:avLst/>
          </a:prstGeom>
          <a:noFill/>
        </p:spPr>
        <p:txBody>
          <a:bodyPr wrap="none" rtlCol="0">
            <a:spAutoFit/>
          </a:bodyPr>
          <a:lstStyle/>
          <a:p>
            <a:r>
              <a:rPr lang="ja-JP" altLang="en-US" sz="500" dirty="0" smtClean="0"/>
              <a:t>太子橋</a:t>
            </a:r>
            <a:endParaRPr lang="en-US" altLang="ja-JP" sz="500" dirty="0" smtClean="0"/>
          </a:p>
          <a:p>
            <a:r>
              <a:rPr lang="ja-JP" altLang="en-US" sz="500" dirty="0" smtClean="0"/>
              <a:t>地区</a:t>
            </a:r>
            <a:endParaRPr kumimoji="1" lang="ja-JP" altLang="en-US" sz="500" dirty="0"/>
          </a:p>
        </p:txBody>
      </p:sp>
      <p:sp>
        <p:nvSpPr>
          <p:cNvPr id="345" name="テキスト ボックス 344"/>
          <p:cNvSpPr txBox="1"/>
          <p:nvPr/>
        </p:nvSpPr>
        <p:spPr>
          <a:xfrm>
            <a:off x="10284675" y="2767114"/>
            <a:ext cx="441146" cy="169277"/>
          </a:xfrm>
          <a:prstGeom prst="rect">
            <a:avLst/>
          </a:prstGeom>
          <a:noFill/>
        </p:spPr>
        <p:txBody>
          <a:bodyPr wrap="none" rtlCol="0">
            <a:spAutoFit/>
          </a:bodyPr>
          <a:lstStyle/>
          <a:p>
            <a:r>
              <a:rPr lang="ja-JP" altLang="en-US" sz="500" dirty="0" smtClean="0"/>
              <a:t>外島地区</a:t>
            </a:r>
            <a:endParaRPr kumimoji="1" lang="ja-JP" altLang="en-US" sz="500" dirty="0"/>
          </a:p>
        </p:txBody>
      </p:sp>
      <p:sp>
        <p:nvSpPr>
          <p:cNvPr id="346" name="テキスト ボックス 345"/>
          <p:cNvSpPr txBox="1"/>
          <p:nvPr/>
        </p:nvSpPr>
        <p:spPr>
          <a:xfrm>
            <a:off x="10271975" y="2328964"/>
            <a:ext cx="569387" cy="169277"/>
          </a:xfrm>
          <a:prstGeom prst="rect">
            <a:avLst/>
          </a:prstGeom>
          <a:noFill/>
        </p:spPr>
        <p:txBody>
          <a:bodyPr wrap="none" rtlCol="0">
            <a:spAutoFit/>
          </a:bodyPr>
          <a:lstStyle/>
          <a:p>
            <a:r>
              <a:rPr lang="ja-JP" altLang="en-US" sz="500" dirty="0" smtClean="0"/>
              <a:t>八雲野草地区</a:t>
            </a:r>
            <a:endParaRPr kumimoji="1" lang="ja-JP" altLang="en-US" sz="500" dirty="0"/>
          </a:p>
        </p:txBody>
      </p:sp>
      <p:sp>
        <p:nvSpPr>
          <p:cNvPr id="347" name="テキスト ボックス 346"/>
          <p:cNvSpPr txBox="1"/>
          <p:nvPr/>
        </p:nvSpPr>
        <p:spPr>
          <a:xfrm>
            <a:off x="10580921" y="2087980"/>
            <a:ext cx="441146" cy="169277"/>
          </a:xfrm>
          <a:prstGeom prst="rect">
            <a:avLst/>
          </a:prstGeom>
          <a:noFill/>
        </p:spPr>
        <p:txBody>
          <a:bodyPr wrap="none" rtlCol="0">
            <a:spAutoFit/>
          </a:bodyPr>
          <a:lstStyle/>
          <a:p>
            <a:r>
              <a:rPr lang="ja-JP" altLang="en-US" sz="500" dirty="0" smtClean="0"/>
              <a:t>八雲地区</a:t>
            </a:r>
            <a:endParaRPr kumimoji="1" lang="ja-JP" altLang="en-US" sz="500" dirty="0"/>
          </a:p>
        </p:txBody>
      </p:sp>
      <p:sp>
        <p:nvSpPr>
          <p:cNvPr id="467" name="フリーフォーム 466"/>
          <p:cNvSpPr/>
          <p:nvPr/>
        </p:nvSpPr>
        <p:spPr>
          <a:xfrm>
            <a:off x="11444288" y="976313"/>
            <a:ext cx="747712" cy="621506"/>
          </a:xfrm>
          <a:custGeom>
            <a:avLst/>
            <a:gdLst>
              <a:gd name="connsiteX0" fmla="*/ 0 w 747712"/>
              <a:gd name="connsiteY0" fmla="*/ 578643 h 621506"/>
              <a:gd name="connsiteX1" fmla="*/ 33337 w 747712"/>
              <a:gd name="connsiteY1" fmla="*/ 621506 h 621506"/>
              <a:gd name="connsiteX2" fmla="*/ 307181 w 747712"/>
              <a:gd name="connsiteY2" fmla="*/ 433387 h 621506"/>
              <a:gd name="connsiteX3" fmla="*/ 702468 w 747712"/>
              <a:gd name="connsiteY3" fmla="*/ 78581 h 621506"/>
              <a:gd name="connsiteX4" fmla="*/ 747712 w 747712"/>
              <a:gd name="connsiteY4" fmla="*/ 16668 h 621506"/>
              <a:gd name="connsiteX5" fmla="*/ 707231 w 747712"/>
              <a:gd name="connsiteY5" fmla="*/ 0 h 621506"/>
              <a:gd name="connsiteX6" fmla="*/ 666750 w 747712"/>
              <a:gd name="connsiteY6" fmla="*/ 76200 h 621506"/>
              <a:gd name="connsiteX7" fmla="*/ 607218 w 747712"/>
              <a:gd name="connsiteY7" fmla="*/ 138112 h 621506"/>
              <a:gd name="connsiteX8" fmla="*/ 535781 w 747712"/>
              <a:gd name="connsiteY8" fmla="*/ 200025 h 621506"/>
              <a:gd name="connsiteX9" fmla="*/ 411956 w 747712"/>
              <a:gd name="connsiteY9" fmla="*/ 309562 h 621506"/>
              <a:gd name="connsiteX10" fmla="*/ 283368 w 747712"/>
              <a:gd name="connsiteY10" fmla="*/ 404812 h 621506"/>
              <a:gd name="connsiteX11" fmla="*/ 152400 w 747712"/>
              <a:gd name="connsiteY11" fmla="*/ 500062 h 621506"/>
              <a:gd name="connsiteX12" fmla="*/ 50006 w 747712"/>
              <a:gd name="connsiteY12" fmla="*/ 566737 h 621506"/>
              <a:gd name="connsiteX13" fmla="*/ 0 w 747712"/>
              <a:gd name="connsiteY13" fmla="*/ 578643 h 62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7712" h="621506">
                <a:moveTo>
                  <a:pt x="0" y="578643"/>
                </a:moveTo>
                <a:lnTo>
                  <a:pt x="33337" y="621506"/>
                </a:lnTo>
                <a:lnTo>
                  <a:pt x="307181" y="433387"/>
                </a:lnTo>
                <a:lnTo>
                  <a:pt x="702468" y="78581"/>
                </a:lnTo>
                <a:lnTo>
                  <a:pt x="747712" y="16668"/>
                </a:lnTo>
                <a:lnTo>
                  <a:pt x="707231" y="0"/>
                </a:lnTo>
                <a:lnTo>
                  <a:pt x="666750" y="76200"/>
                </a:lnTo>
                <a:lnTo>
                  <a:pt x="607218" y="138112"/>
                </a:lnTo>
                <a:lnTo>
                  <a:pt x="535781" y="200025"/>
                </a:lnTo>
                <a:lnTo>
                  <a:pt x="411956" y="309562"/>
                </a:lnTo>
                <a:lnTo>
                  <a:pt x="283368" y="404812"/>
                </a:lnTo>
                <a:lnTo>
                  <a:pt x="152400" y="500062"/>
                </a:lnTo>
                <a:lnTo>
                  <a:pt x="50006" y="566737"/>
                </a:lnTo>
                <a:lnTo>
                  <a:pt x="0" y="5786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2" name="テキスト ボックス 351"/>
          <p:cNvSpPr txBox="1"/>
          <p:nvPr/>
        </p:nvSpPr>
        <p:spPr>
          <a:xfrm>
            <a:off x="11395720" y="1437253"/>
            <a:ext cx="505267" cy="169277"/>
          </a:xfrm>
          <a:prstGeom prst="rect">
            <a:avLst/>
          </a:prstGeom>
          <a:noFill/>
        </p:spPr>
        <p:txBody>
          <a:bodyPr wrap="none" rtlCol="0">
            <a:spAutoFit/>
          </a:bodyPr>
          <a:lstStyle/>
          <a:p>
            <a:r>
              <a:rPr lang="ja-JP" altLang="en-US" sz="500" dirty="0" smtClean="0"/>
              <a:t>鳥飼西地区</a:t>
            </a:r>
            <a:endParaRPr kumimoji="1" lang="ja-JP" altLang="en-US" sz="500" dirty="0"/>
          </a:p>
        </p:txBody>
      </p:sp>
      <p:sp>
        <p:nvSpPr>
          <p:cNvPr id="353" name="テキスト ボックス 352"/>
          <p:cNvSpPr txBox="1"/>
          <p:nvPr/>
        </p:nvSpPr>
        <p:spPr>
          <a:xfrm>
            <a:off x="11616293" y="1143804"/>
            <a:ext cx="569387" cy="169277"/>
          </a:xfrm>
          <a:prstGeom prst="rect">
            <a:avLst/>
          </a:prstGeom>
          <a:noFill/>
        </p:spPr>
        <p:txBody>
          <a:bodyPr wrap="none" rtlCol="0">
            <a:spAutoFit/>
          </a:bodyPr>
          <a:lstStyle/>
          <a:p>
            <a:r>
              <a:rPr lang="ja-JP" altLang="en-US" sz="500" dirty="0" smtClean="0"/>
              <a:t>鳥飼野草地区</a:t>
            </a:r>
            <a:endParaRPr kumimoji="1" lang="ja-JP" altLang="en-US" sz="500" dirty="0"/>
          </a:p>
        </p:txBody>
      </p:sp>
      <p:sp>
        <p:nvSpPr>
          <p:cNvPr id="468" name="フリーフォーム 467"/>
          <p:cNvSpPr/>
          <p:nvPr/>
        </p:nvSpPr>
        <p:spPr>
          <a:xfrm>
            <a:off x="12344400" y="292100"/>
            <a:ext cx="419100" cy="438150"/>
          </a:xfrm>
          <a:custGeom>
            <a:avLst/>
            <a:gdLst>
              <a:gd name="connsiteX0" fmla="*/ 0 w 419100"/>
              <a:gd name="connsiteY0" fmla="*/ 409575 h 438150"/>
              <a:gd name="connsiteX1" fmla="*/ 50800 w 419100"/>
              <a:gd name="connsiteY1" fmla="*/ 438150 h 438150"/>
              <a:gd name="connsiteX2" fmla="*/ 117475 w 419100"/>
              <a:gd name="connsiteY2" fmla="*/ 346075 h 438150"/>
              <a:gd name="connsiteX3" fmla="*/ 177800 w 419100"/>
              <a:gd name="connsiteY3" fmla="*/ 377825 h 438150"/>
              <a:gd name="connsiteX4" fmla="*/ 419100 w 419100"/>
              <a:gd name="connsiteY4" fmla="*/ 104775 h 438150"/>
              <a:gd name="connsiteX5" fmla="*/ 301625 w 419100"/>
              <a:gd name="connsiteY5" fmla="*/ 0 h 438150"/>
              <a:gd name="connsiteX6" fmla="*/ 254000 w 419100"/>
              <a:gd name="connsiteY6" fmla="*/ 82550 h 438150"/>
              <a:gd name="connsiteX7" fmla="*/ 196850 w 419100"/>
              <a:gd name="connsiteY7" fmla="*/ 168275 h 438150"/>
              <a:gd name="connsiteX8" fmla="*/ 139700 w 419100"/>
              <a:gd name="connsiteY8" fmla="*/ 250825 h 438150"/>
              <a:gd name="connsiteX9" fmla="*/ 82550 w 419100"/>
              <a:gd name="connsiteY9" fmla="*/ 304800 h 438150"/>
              <a:gd name="connsiteX10" fmla="*/ 0 w 419100"/>
              <a:gd name="connsiteY10" fmla="*/ 409575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9100" h="438150">
                <a:moveTo>
                  <a:pt x="0" y="409575"/>
                </a:moveTo>
                <a:lnTo>
                  <a:pt x="50800" y="438150"/>
                </a:lnTo>
                <a:lnTo>
                  <a:pt x="117475" y="346075"/>
                </a:lnTo>
                <a:lnTo>
                  <a:pt x="177800" y="377825"/>
                </a:lnTo>
                <a:lnTo>
                  <a:pt x="419100" y="104775"/>
                </a:lnTo>
                <a:lnTo>
                  <a:pt x="301625" y="0"/>
                </a:lnTo>
                <a:lnTo>
                  <a:pt x="254000" y="82550"/>
                </a:lnTo>
                <a:lnTo>
                  <a:pt x="196850" y="168275"/>
                </a:lnTo>
                <a:lnTo>
                  <a:pt x="139700" y="250825"/>
                </a:lnTo>
                <a:lnTo>
                  <a:pt x="82550" y="304800"/>
                </a:lnTo>
                <a:lnTo>
                  <a:pt x="0" y="4095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0" name="フリーフォーム 469"/>
          <p:cNvSpPr/>
          <p:nvPr/>
        </p:nvSpPr>
        <p:spPr>
          <a:xfrm>
            <a:off x="11957050" y="615950"/>
            <a:ext cx="885825" cy="1009650"/>
          </a:xfrm>
          <a:custGeom>
            <a:avLst/>
            <a:gdLst>
              <a:gd name="connsiteX0" fmla="*/ 0 w 885825"/>
              <a:gd name="connsiteY0" fmla="*/ 920750 h 1009650"/>
              <a:gd name="connsiteX1" fmla="*/ 76200 w 885825"/>
              <a:gd name="connsiteY1" fmla="*/ 1009650 h 1009650"/>
              <a:gd name="connsiteX2" fmla="*/ 282575 w 885825"/>
              <a:gd name="connsiteY2" fmla="*/ 866775 h 1009650"/>
              <a:gd name="connsiteX3" fmla="*/ 434975 w 885825"/>
              <a:gd name="connsiteY3" fmla="*/ 676275 h 1009650"/>
              <a:gd name="connsiteX4" fmla="*/ 600075 w 885825"/>
              <a:gd name="connsiteY4" fmla="*/ 450850 h 1009650"/>
              <a:gd name="connsiteX5" fmla="*/ 809625 w 885825"/>
              <a:gd name="connsiteY5" fmla="*/ 203200 h 1009650"/>
              <a:gd name="connsiteX6" fmla="*/ 885825 w 885825"/>
              <a:gd name="connsiteY6" fmla="*/ 123825 h 1009650"/>
              <a:gd name="connsiteX7" fmla="*/ 885825 w 885825"/>
              <a:gd name="connsiteY7" fmla="*/ 0 h 1009650"/>
              <a:gd name="connsiteX8" fmla="*/ 831850 w 885825"/>
              <a:gd name="connsiteY8" fmla="*/ 38100 h 1009650"/>
              <a:gd name="connsiteX9" fmla="*/ 717550 w 885825"/>
              <a:gd name="connsiteY9" fmla="*/ 155575 h 1009650"/>
              <a:gd name="connsiteX10" fmla="*/ 644525 w 885825"/>
              <a:gd name="connsiteY10" fmla="*/ 212725 h 1009650"/>
              <a:gd name="connsiteX11" fmla="*/ 561975 w 885825"/>
              <a:gd name="connsiteY11" fmla="*/ 358775 h 1009650"/>
              <a:gd name="connsiteX12" fmla="*/ 406400 w 885825"/>
              <a:gd name="connsiteY12" fmla="*/ 542925 h 1009650"/>
              <a:gd name="connsiteX13" fmla="*/ 247650 w 885825"/>
              <a:gd name="connsiteY13" fmla="*/ 730250 h 1009650"/>
              <a:gd name="connsiteX14" fmla="*/ 95250 w 885825"/>
              <a:gd name="connsiteY14" fmla="*/ 854075 h 1009650"/>
              <a:gd name="connsiteX15" fmla="*/ 0 w 885825"/>
              <a:gd name="connsiteY15" fmla="*/ 92075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5825" h="1009650">
                <a:moveTo>
                  <a:pt x="0" y="920750"/>
                </a:moveTo>
                <a:lnTo>
                  <a:pt x="76200" y="1009650"/>
                </a:lnTo>
                <a:lnTo>
                  <a:pt x="282575" y="866775"/>
                </a:lnTo>
                <a:lnTo>
                  <a:pt x="434975" y="676275"/>
                </a:lnTo>
                <a:lnTo>
                  <a:pt x="600075" y="450850"/>
                </a:lnTo>
                <a:lnTo>
                  <a:pt x="809625" y="203200"/>
                </a:lnTo>
                <a:lnTo>
                  <a:pt x="885825" y="123825"/>
                </a:lnTo>
                <a:lnTo>
                  <a:pt x="885825" y="0"/>
                </a:lnTo>
                <a:lnTo>
                  <a:pt x="831850" y="38100"/>
                </a:lnTo>
                <a:lnTo>
                  <a:pt x="717550" y="155575"/>
                </a:lnTo>
                <a:lnTo>
                  <a:pt x="644525" y="212725"/>
                </a:lnTo>
                <a:lnTo>
                  <a:pt x="561975" y="358775"/>
                </a:lnTo>
                <a:lnTo>
                  <a:pt x="406400" y="542925"/>
                </a:lnTo>
                <a:lnTo>
                  <a:pt x="247650" y="730250"/>
                </a:lnTo>
                <a:lnTo>
                  <a:pt x="95250" y="854075"/>
                </a:lnTo>
                <a:lnTo>
                  <a:pt x="0" y="92075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7" name="テキスト ボックス 356"/>
          <p:cNvSpPr txBox="1"/>
          <p:nvPr/>
        </p:nvSpPr>
        <p:spPr>
          <a:xfrm>
            <a:off x="12340193" y="356404"/>
            <a:ext cx="505267" cy="169277"/>
          </a:xfrm>
          <a:prstGeom prst="rect">
            <a:avLst/>
          </a:prstGeom>
          <a:noFill/>
        </p:spPr>
        <p:txBody>
          <a:bodyPr wrap="none" rtlCol="0">
            <a:spAutoFit/>
          </a:bodyPr>
          <a:lstStyle/>
          <a:p>
            <a:r>
              <a:rPr lang="ja-JP" altLang="en-US" sz="500" dirty="0" smtClean="0"/>
              <a:t>鳥飼下地区</a:t>
            </a:r>
            <a:endParaRPr kumimoji="1" lang="ja-JP" altLang="en-US" sz="500" dirty="0"/>
          </a:p>
        </p:txBody>
      </p:sp>
      <p:sp>
        <p:nvSpPr>
          <p:cNvPr id="358" name="テキスト ボックス 357"/>
          <p:cNvSpPr txBox="1"/>
          <p:nvPr/>
        </p:nvSpPr>
        <p:spPr>
          <a:xfrm>
            <a:off x="11960739" y="1330839"/>
            <a:ext cx="441146" cy="169277"/>
          </a:xfrm>
          <a:prstGeom prst="rect">
            <a:avLst/>
          </a:prstGeom>
          <a:noFill/>
        </p:spPr>
        <p:txBody>
          <a:bodyPr wrap="none" rtlCol="0">
            <a:spAutoFit/>
          </a:bodyPr>
          <a:lstStyle/>
          <a:p>
            <a:r>
              <a:rPr lang="ja-JP" altLang="en-US" sz="500" dirty="0" smtClean="0"/>
              <a:t>大日地区</a:t>
            </a:r>
            <a:endParaRPr kumimoji="1" lang="ja-JP" altLang="en-US" sz="500" dirty="0"/>
          </a:p>
        </p:txBody>
      </p:sp>
      <p:sp>
        <p:nvSpPr>
          <p:cNvPr id="359" name="テキスト ボックス 358"/>
          <p:cNvSpPr txBox="1"/>
          <p:nvPr/>
        </p:nvSpPr>
        <p:spPr>
          <a:xfrm>
            <a:off x="12214739" y="1076839"/>
            <a:ext cx="505267" cy="169277"/>
          </a:xfrm>
          <a:prstGeom prst="rect">
            <a:avLst/>
          </a:prstGeom>
          <a:noFill/>
        </p:spPr>
        <p:txBody>
          <a:bodyPr wrap="none" rtlCol="0">
            <a:spAutoFit/>
          </a:bodyPr>
          <a:lstStyle/>
          <a:p>
            <a:r>
              <a:rPr lang="ja-JP" altLang="en-US" sz="500" dirty="0" smtClean="0"/>
              <a:t>佐太西地区</a:t>
            </a:r>
            <a:endParaRPr kumimoji="1" lang="ja-JP" altLang="en-US" sz="500" dirty="0"/>
          </a:p>
        </p:txBody>
      </p:sp>
      <p:sp>
        <p:nvSpPr>
          <p:cNvPr id="360" name="テキスト ボックス 359"/>
          <p:cNvSpPr txBox="1"/>
          <p:nvPr/>
        </p:nvSpPr>
        <p:spPr>
          <a:xfrm>
            <a:off x="12409707" y="719479"/>
            <a:ext cx="505267" cy="246221"/>
          </a:xfrm>
          <a:prstGeom prst="rect">
            <a:avLst/>
          </a:prstGeom>
          <a:noFill/>
        </p:spPr>
        <p:txBody>
          <a:bodyPr wrap="none" rtlCol="0">
            <a:spAutoFit/>
          </a:bodyPr>
          <a:lstStyle/>
          <a:p>
            <a:r>
              <a:rPr lang="ja-JP" altLang="en-US" sz="500" dirty="0" smtClean="0"/>
              <a:t>仁和寺野草</a:t>
            </a:r>
            <a:endParaRPr lang="en-US" altLang="ja-JP" sz="500" dirty="0" smtClean="0"/>
          </a:p>
          <a:p>
            <a:r>
              <a:rPr lang="ja-JP" altLang="en-US" sz="500" dirty="0" smtClean="0"/>
              <a:t>地区</a:t>
            </a:r>
            <a:endParaRPr kumimoji="1" lang="ja-JP" altLang="en-US" sz="500" dirty="0"/>
          </a:p>
        </p:txBody>
      </p:sp>
      <p:grpSp>
        <p:nvGrpSpPr>
          <p:cNvPr id="374" name="グループ化 373"/>
          <p:cNvGrpSpPr/>
          <p:nvPr/>
        </p:nvGrpSpPr>
        <p:grpSpPr>
          <a:xfrm>
            <a:off x="3847208" y="664391"/>
            <a:ext cx="9046588" cy="6985841"/>
            <a:chOff x="-2922013" y="5019675"/>
            <a:chExt cx="9046588" cy="6985841"/>
          </a:xfrm>
        </p:grpSpPr>
        <p:sp>
          <p:nvSpPr>
            <p:cNvPr id="375" name="フリーフォーム 374"/>
            <p:cNvSpPr/>
            <p:nvPr/>
          </p:nvSpPr>
          <p:spPr>
            <a:xfrm>
              <a:off x="4813300" y="5019675"/>
              <a:ext cx="1311275" cy="1285875"/>
            </a:xfrm>
            <a:custGeom>
              <a:avLst/>
              <a:gdLst>
                <a:gd name="connsiteX0" fmla="*/ 1311275 w 1311275"/>
                <a:gd name="connsiteY0" fmla="*/ 0 h 1285875"/>
                <a:gd name="connsiteX1" fmla="*/ 1143000 w 1311275"/>
                <a:gd name="connsiteY1" fmla="*/ 155575 h 1285875"/>
                <a:gd name="connsiteX2" fmla="*/ 1006475 w 1311275"/>
                <a:gd name="connsiteY2" fmla="*/ 304800 h 1285875"/>
                <a:gd name="connsiteX3" fmla="*/ 847725 w 1311275"/>
                <a:gd name="connsiteY3" fmla="*/ 501650 h 1285875"/>
                <a:gd name="connsiteX4" fmla="*/ 657225 w 1311275"/>
                <a:gd name="connsiteY4" fmla="*/ 736600 h 1285875"/>
                <a:gd name="connsiteX5" fmla="*/ 561975 w 1311275"/>
                <a:gd name="connsiteY5" fmla="*/ 850900 h 1285875"/>
                <a:gd name="connsiteX6" fmla="*/ 447675 w 1311275"/>
                <a:gd name="connsiteY6" fmla="*/ 939800 h 1285875"/>
                <a:gd name="connsiteX7" fmla="*/ 222250 w 1311275"/>
                <a:gd name="connsiteY7" fmla="*/ 1085850 h 1285875"/>
                <a:gd name="connsiteX8" fmla="*/ 130175 w 1311275"/>
                <a:gd name="connsiteY8" fmla="*/ 1152525 h 1285875"/>
                <a:gd name="connsiteX9" fmla="*/ 288925 w 1311275"/>
                <a:gd name="connsiteY9" fmla="*/ 1092200 h 1285875"/>
                <a:gd name="connsiteX10" fmla="*/ 0 w 1311275"/>
                <a:gd name="connsiteY10" fmla="*/ 1285875 h 128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1275" h="1285875">
                  <a:moveTo>
                    <a:pt x="1311275" y="0"/>
                  </a:moveTo>
                  <a:lnTo>
                    <a:pt x="1143000" y="155575"/>
                  </a:lnTo>
                  <a:lnTo>
                    <a:pt x="1006475" y="304800"/>
                  </a:lnTo>
                  <a:lnTo>
                    <a:pt x="847725" y="501650"/>
                  </a:lnTo>
                  <a:lnTo>
                    <a:pt x="657225" y="736600"/>
                  </a:lnTo>
                  <a:lnTo>
                    <a:pt x="561975" y="850900"/>
                  </a:lnTo>
                  <a:lnTo>
                    <a:pt x="447675" y="939800"/>
                  </a:lnTo>
                  <a:lnTo>
                    <a:pt x="222250" y="1085850"/>
                  </a:lnTo>
                  <a:lnTo>
                    <a:pt x="130175" y="1152525"/>
                  </a:lnTo>
                  <a:lnTo>
                    <a:pt x="288925" y="1092200"/>
                  </a:lnTo>
                  <a:lnTo>
                    <a:pt x="0" y="1285875"/>
                  </a:lnTo>
                </a:path>
              </a:pathLst>
            </a:custGeom>
            <a:noFill/>
            <a:ln w="19050" cap="flat">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6" name="フリーフォーム 375"/>
            <p:cNvSpPr/>
            <p:nvPr/>
          </p:nvSpPr>
          <p:spPr>
            <a:xfrm>
              <a:off x="3395663" y="6338888"/>
              <a:ext cx="1362075" cy="1662112"/>
            </a:xfrm>
            <a:custGeom>
              <a:avLst/>
              <a:gdLst>
                <a:gd name="connsiteX0" fmla="*/ 1362075 w 1362075"/>
                <a:gd name="connsiteY0" fmla="*/ 0 h 1662112"/>
                <a:gd name="connsiteX1" fmla="*/ 1138237 w 1362075"/>
                <a:gd name="connsiteY1" fmla="*/ 114300 h 1662112"/>
                <a:gd name="connsiteX2" fmla="*/ 957262 w 1362075"/>
                <a:gd name="connsiteY2" fmla="*/ 180975 h 1662112"/>
                <a:gd name="connsiteX3" fmla="*/ 714375 w 1362075"/>
                <a:gd name="connsiteY3" fmla="*/ 257175 h 1662112"/>
                <a:gd name="connsiteX4" fmla="*/ 585787 w 1362075"/>
                <a:gd name="connsiteY4" fmla="*/ 333375 h 1662112"/>
                <a:gd name="connsiteX5" fmla="*/ 461962 w 1362075"/>
                <a:gd name="connsiteY5" fmla="*/ 461962 h 1662112"/>
                <a:gd name="connsiteX6" fmla="*/ 404812 w 1362075"/>
                <a:gd name="connsiteY6" fmla="*/ 590550 h 1662112"/>
                <a:gd name="connsiteX7" fmla="*/ 400050 w 1362075"/>
                <a:gd name="connsiteY7" fmla="*/ 700087 h 1662112"/>
                <a:gd name="connsiteX8" fmla="*/ 390525 w 1362075"/>
                <a:gd name="connsiteY8" fmla="*/ 942975 h 1662112"/>
                <a:gd name="connsiteX9" fmla="*/ 381000 w 1362075"/>
                <a:gd name="connsiteY9" fmla="*/ 1104900 h 1662112"/>
                <a:gd name="connsiteX10" fmla="*/ 328612 w 1362075"/>
                <a:gd name="connsiteY10" fmla="*/ 1295400 h 1662112"/>
                <a:gd name="connsiteX11" fmla="*/ 204787 w 1362075"/>
                <a:gd name="connsiteY11" fmla="*/ 1490662 h 1662112"/>
                <a:gd name="connsiteX12" fmla="*/ 109537 w 1362075"/>
                <a:gd name="connsiteY12" fmla="*/ 1600200 h 1662112"/>
                <a:gd name="connsiteX13" fmla="*/ 0 w 1362075"/>
                <a:gd name="connsiteY13" fmla="*/ 1662112 h 166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2075" h="1662112">
                  <a:moveTo>
                    <a:pt x="1362075" y="0"/>
                  </a:moveTo>
                  <a:lnTo>
                    <a:pt x="1138237" y="114300"/>
                  </a:lnTo>
                  <a:lnTo>
                    <a:pt x="957262" y="180975"/>
                  </a:lnTo>
                  <a:lnTo>
                    <a:pt x="714375" y="257175"/>
                  </a:lnTo>
                  <a:lnTo>
                    <a:pt x="585787" y="333375"/>
                  </a:lnTo>
                  <a:lnTo>
                    <a:pt x="461962" y="461962"/>
                  </a:lnTo>
                  <a:lnTo>
                    <a:pt x="404812" y="590550"/>
                  </a:lnTo>
                  <a:lnTo>
                    <a:pt x="400050" y="700087"/>
                  </a:lnTo>
                  <a:lnTo>
                    <a:pt x="390525" y="942975"/>
                  </a:lnTo>
                  <a:lnTo>
                    <a:pt x="381000" y="1104900"/>
                  </a:lnTo>
                  <a:lnTo>
                    <a:pt x="328612" y="1295400"/>
                  </a:lnTo>
                  <a:lnTo>
                    <a:pt x="204787" y="1490662"/>
                  </a:lnTo>
                  <a:lnTo>
                    <a:pt x="109537" y="1600200"/>
                  </a:lnTo>
                  <a:lnTo>
                    <a:pt x="0" y="1662112"/>
                  </a:lnTo>
                </a:path>
              </a:pathLst>
            </a:custGeom>
            <a:noFill/>
            <a:ln w="1905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7" name="フリーフォーム 376"/>
            <p:cNvSpPr/>
            <p:nvPr/>
          </p:nvSpPr>
          <p:spPr>
            <a:xfrm>
              <a:off x="1795463" y="8001000"/>
              <a:ext cx="1566862" cy="404813"/>
            </a:xfrm>
            <a:custGeom>
              <a:avLst/>
              <a:gdLst>
                <a:gd name="connsiteX0" fmla="*/ 1566862 w 1566862"/>
                <a:gd name="connsiteY0" fmla="*/ 0 h 404813"/>
                <a:gd name="connsiteX1" fmla="*/ 1414462 w 1566862"/>
                <a:gd name="connsiteY1" fmla="*/ 123825 h 404813"/>
                <a:gd name="connsiteX2" fmla="*/ 1500187 w 1566862"/>
                <a:gd name="connsiteY2" fmla="*/ 119063 h 404813"/>
                <a:gd name="connsiteX3" fmla="*/ 1333500 w 1566862"/>
                <a:gd name="connsiteY3" fmla="*/ 223838 h 404813"/>
                <a:gd name="connsiteX4" fmla="*/ 1185862 w 1566862"/>
                <a:gd name="connsiteY4" fmla="*/ 276225 h 404813"/>
                <a:gd name="connsiteX5" fmla="*/ 895350 w 1566862"/>
                <a:gd name="connsiteY5" fmla="*/ 323850 h 404813"/>
                <a:gd name="connsiteX6" fmla="*/ 523875 w 1566862"/>
                <a:gd name="connsiteY6" fmla="*/ 347663 h 404813"/>
                <a:gd name="connsiteX7" fmla="*/ 323850 w 1566862"/>
                <a:gd name="connsiteY7" fmla="*/ 352425 h 404813"/>
                <a:gd name="connsiteX8" fmla="*/ 0 w 1566862"/>
                <a:gd name="connsiteY8" fmla="*/ 400050 h 404813"/>
                <a:gd name="connsiteX9" fmla="*/ 0 w 1566862"/>
                <a:gd name="connsiteY9" fmla="*/ 400050 h 404813"/>
                <a:gd name="connsiteX10" fmla="*/ 14287 w 1566862"/>
                <a:gd name="connsiteY10" fmla="*/ 400050 h 404813"/>
                <a:gd name="connsiteX11" fmla="*/ 14287 w 1566862"/>
                <a:gd name="connsiteY11" fmla="*/ 400050 h 404813"/>
                <a:gd name="connsiteX12" fmla="*/ 14287 w 1566862"/>
                <a:gd name="connsiteY12" fmla="*/ 404813 h 40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6862" h="404813">
                  <a:moveTo>
                    <a:pt x="1566862" y="0"/>
                  </a:moveTo>
                  <a:lnTo>
                    <a:pt x="1414462" y="123825"/>
                  </a:lnTo>
                  <a:lnTo>
                    <a:pt x="1500187" y="119063"/>
                  </a:lnTo>
                  <a:lnTo>
                    <a:pt x="1333500" y="223838"/>
                  </a:lnTo>
                  <a:lnTo>
                    <a:pt x="1185862" y="276225"/>
                  </a:lnTo>
                  <a:lnTo>
                    <a:pt x="895350" y="323850"/>
                  </a:lnTo>
                  <a:lnTo>
                    <a:pt x="523875" y="347663"/>
                  </a:lnTo>
                  <a:lnTo>
                    <a:pt x="323850" y="352425"/>
                  </a:lnTo>
                  <a:lnTo>
                    <a:pt x="0" y="400050"/>
                  </a:lnTo>
                  <a:lnTo>
                    <a:pt x="0" y="400050"/>
                  </a:lnTo>
                  <a:lnTo>
                    <a:pt x="14287" y="400050"/>
                  </a:lnTo>
                  <a:lnTo>
                    <a:pt x="14287" y="400050"/>
                  </a:lnTo>
                  <a:lnTo>
                    <a:pt x="14287" y="404813"/>
                  </a:lnTo>
                </a:path>
              </a:pathLst>
            </a:custGeom>
            <a:noFill/>
            <a:ln w="1905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8" name="フリーフォーム 377"/>
            <p:cNvSpPr/>
            <p:nvPr/>
          </p:nvSpPr>
          <p:spPr>
            <a:xfrm>
              <a:off x="1138238" y="8410575"/>
              <a:ext cx="609600" cy="976313"/>
            </a:xfrm>
            <a:custGeom>
              <a:avLst/>
              <a:gdLst>
                <a:gd name="connsiteX0" fmla="*/ 609600 w 609600"/>
                <a:gd name="connsiteY0" fmla="*/ 0 h 976313"/>
                <a:gd name="connsiteX1" fmla="*/ 471487 w 609600"/>
                <a:gd name="connsiteY1" fmla="*/ 42863 h 976313"/>
                <a:gd name="connsiteX2" fmla="*/ 547687 w 609600"/>
                <a:gd name="connsiteY2" fmla="*/ 57150 h 976313"/>
                <a:gd name="connsiteX3" fmla="*/ 333375 w 609600"/>
                <a:gd name="connsiteY3" fmla="*/ 204788 h 976313"/>
                <a:gd name="connsiteX4" fmla="*/ 252412 w 609600"/>
                <a:gd name="connsiteY4" fmla="*/ 300038 h 976313"/>
                <a:gd name="connsiteX5" fmla="*/ 100012 w 609600"/>
                <a:gd name="connsiteY5" fmla="*/ 514350 h 976313"/>
                <a:gd name="connsiteX6" fmla="*/ 0 w 609600"/>
                <a:gd name="connsiteY6" fmla="*/ 638175 h 976313"/>
                <a:gd name="connsiteX7" fmla="*/ 138112 w 609600"/>
                <a:gd name="connsiteY7" fmla="*/ 823913 h 976313"/>
                <a:gd name="connsiteX8" fmla="*/ 261937 w 609600"/>
                <a:gd name="connsiteY8" fmla="*/ 976313 h 97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976313">
                  <a:moveTo>
                    <a:pt x="609600" y="0"/>
                  </a:moveTo>
                  <a:lnTo>
                    <a:pt x="471487" y="42863"/>
                  </a:lnTo>
                  <a:lnTo>
                    <a:pt x="547687" y="57150"/>
                  </a:lnTo>
                  <a:lnTo>
                    <a:pt x="333375" y="204788"/>
                  </a:lnTo>
                  <a:lnTo>
                    <a:pt x="252412" y="300038"/>
                  </a:lnTo>
                  <a:lnTo>
                    <a:pt x="100012" y="514350"/>
                  </a:lnTo>
                  <a:lnTo>
                    <a:pt x="0" y="638175"/>
                  </a:lnTo>
                  <a:lnTo>
                    <a:pt x="138112" y="823913"/>
                  </a:lnTo>
                  <a:lnTo>
                    <a:pt x="261937" y="976313"/>
                  </a:lnTo>
                </a:path>
              </a:pathLst>
            </a:custGeom>
            <a:noFill/>
            <a:ln w="1905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9" name="テキスト ボックス 378"/>
            <p:cNvSpPr txBox="1"/>
            <p:nvPr/>
          </p:nvSpPr>
          <p:spPr>
            <a:xfrm rot="21375869">
              <a:off x="1865855" y="8191262"/>
              <a:ext cx="825867" cy="169277"/>
            </a:xfrm>
            <a:prstGeom prst="rect">
              <a:avLst/>
            </a:prstGeom>
            <a:noFill/>
          </p:spPr>
          <p:txBody>
            <a:bodyPr wrap="none" rtlCol="0">
              <a:spAutoFit/>
            </a:bodyPr>
            <a:lstStyle/>
            <a:p>
              <a:r>
                <a:rPr kumimoji="1" lang="ja-JP" altLang="en-US" sz="500" b="1" dirty="0" smtClean="0">
                  <a:solidFill>
                    <a:schemeClr val="accent6">
                      <a:lumMod val="50000"/>
                    </a:schemeClr>
                  </a:solidFill>
                  <a:latin typeface="HGSｺﾞｼｯｸE" panose="020B0900000000000000" pitchFamily="50" charset="-128"/>
                  <a:ea typeface="HGSｺﾞｼｯｸE" panose="020B0900000000000000" pitchFamily="50" charset="-128"/>
                </a:rPr>
                <a:t>北大阪サイクルライン</a:t>
              </a:r>
              <a:endParaRPr kumimoji="1" lang="ja-JP" altLang="en-US" sz="500" b="1" dirty="0">
                <a:solidFill>
                  <a:schemeClr val="accent6">
                    <a:lumMod val="50000"/>
                  </a:schemeClr>
                </a:solidFill>
                <a:latin typeface="HGSｺﾞｼｯｸE" panose="020B0900000000000000" pitchFamily="50" charset="-128"/>
                <a:ea typeface="HGSｺﾞｼｯｸE" panose="020B0900000000000000" pitchFamily="50" charset="-128"/>
              </a:endParaRPr>
            </a:p>
          </p:txBody>
        </p:sp>
        <p:sp>
          <p:nvSpPr>
            <p:cNvPr id="404" name="テキスト ボックス 403"/>
            <p:cNvSpPr txBox="1"/>
            <p:nvPr/>
          </p:nvSpPr>
          <p:spPr>
            <a:xfrm rot="18837432">
              <a:off x="4960585" y="5667042"/>
              <a:ext cx="825867" cy="169277"/>
            </a:xfrm>
            <a:prstGeom prst="rect">
              <a:avLst/>
            </a:prstGeom>
            <a:noFill/>
          </p:spPr>
          <p:txBody>
            <a:bodyPr wrap="none" rtlCol="0">
              <a:spAutoFit/>
            </a:bodyPr>
            <a:lstStyle/>
            <a:p>
              <a:r>
                <a:rPr kumimoji="1" lang="ja-JP" altLang="en-US" sz="500" b="1" dirty="0" smtClean="0">
                  <a:solidFill>
                    <a:schemeClr val="accent6">
                      <a:lumMod val="50000"/>
                    </a:schemeClr>
                  </a:solidFill>
                  <a:latin typeface="HGSｺﾞｼｯｸE" panose="020B0900000000000000" pitchFamily="50" charset="-128"/>
                  <a:ea typeface="HGSｺﾞｼｯｸE" panose="020B0900000000000000" pitchFamily="50" charset="-128"/>
                </a:rPr>
                <a:t>北河内サイクルライン</a:t>
              </a:r>
              <a:endParaRPr kumimoji="1" lang="ja-JP" altLang="en-US" sz="500" b="1" dirty="0">
                <a:solidFill>
                  <a:schemeClr val="accent6">
                    <a:lumMod val="50000"/>
                  </a:schemeClr>
                </a:solidFill>
                <a:latin typeface="HGSｺﾞｼｯｸE" panose="020B0900000000000000" pitchFamily="50" charset="-128"/>
                <a:ea typeface="HGSｺﾞｼｯｸE" panose="020B0900000000000000" pitchFamily="50" charset="-128"/>
              </a:endParaRPr>
            </a:p>
          </p:txBody>
        </p:sp>
        <p:sp>
          <p:nvSpPr>
            <p:cNvPr id="407" name="フリーフォーム 406"/>
            <p:cNvSpPr/>
            <p:nvPr/>
          </p:nvSpPr>
          <p:spPr>
            <a:xfrm>
              <a:off x="3731419" y="6474619"/>
              <a:ext cx="533400" cy="821531"/>
            </a:xfrm>
            <a:custGeom>
              <a:avLst/>
              <a:gdLst>
                <a:gd name="connsiteX0" fmla="*/ 533400 w 533400"/>
                <a:gd name="connsiteY0" fmla="*/ 0 h 821531"/>
                <a:gd name="connsiteX1" fmla="*/ 352425 w 533400"/>
                <a:gd name="connsiteY1" fmla="*/ 69056 h 821531"/>
                <a:gd name="connsiteX2" fmla="*/ 259556 w 533400"/>
                <a:gd name="connsiteY2" fmla="*/ 123825 h 821531"/>
                <a:gd name="connsiteX3" fmla="*/ 197644 w 533400"/>
                <a:gd name="connsiteY3" fmla="*/ 161925 h 821531"/>
                <a:gd name="connsiteX4" fmla="*/ 119062 w 533400"/>
                <a:gd name="connsiteY4" fmla="*/ 250031 h 821531"/>
                <a:gd name="connsiteX5" fmla="*/ 59531 w 533400"/>
                <a:gd name="connsiteY5" fmla="*/ 357187 h 821531"/>
                <a:gd name="connsiteX6" fmla="*/ 23812 w 533400"/>
                <a:gd name="connsiteY6" fmla="*/ 509587 h 821531"/>
                <a:gd name="connsiteX7" fmla="*/ 9525 w 533400"/>
                <a:gd name="connsiteY7" fmla="*/ 700087 h 821531"/>
                <a:gd name="connsiteX8" fmla="*/ 0 w 533400"/>
                <a:gd name="connsiteY8" fmla="*/ 821531 h 82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400" h="821531">
                  <a:moveTo>
                    <a:pt x="533400" y="0"/>
                  </a:moveTo>
                  <a:lnTo>
                    <a:pt x="352425" y="69056"/>
                  </a:lnTo>
                  <a:lnTo>
                    <a:pt x="259556" y="123825"/>
                  </a:lnTo>
                  <a:lnTo>
                    <a:pt x="197644" y="161925"/>
                  </a:lnTo>
                  <a:lnTo>
                    <a:pt x="119062" y="250031"/>
                  </a:lnTo>
                  <a:lnTo>
                    <a:pt x="59531" y="357187"/>
                  </a:lnTo>
                  <a:lnTo>
                    <a:pt x="23812" y="509587"/>
                  </a:lnTo>
                  <a:lnTo>
                    <a:pt x="9525" y="700087"/>
                  </a:lnTo>
                  <a:lnTo>
                    <a:pt x="0" y="821531"/>
                  </a:lnTo>
                </a:path>
              </a:pathLst>
            </a:custGeom>
            <a:noFill/>
            <a:ln w="1905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8" name="テキスト ボックス 407"/>
            <p:cNvSpPr txBox="1"/>
            <p:nvPr/>
          </p:nvSpPr>
          <p:spPr>
            <a:xfrm rot="18617761">
              <a:off x="2247518" y="9688437"/>
              <a:ext cx="697627" cy="169277"/>
            </a:xfrm>
            <a:prstGeom prst="rect">
              <a:avLst/>
            </a:prstGeom>
            <a:noFill/>
          </p:spPr>
          <p:txBody>
            <a:bodyPr wrap="none" rtlCol="0">
              <a:spAutoFit/>
            </a:bodyPr>
            <a:lstStyle/>
            <a:p>
              <a:r>
                <a:rPr lang="ja-JP" altLang="en-US" sz="500" b="1" dirty="0" smtClean="0">
                  <a:solidFill>
                    <a:schemeClr val="accent4">
                      <a:lumMod val="50000"/>
                    </a:schemeClr>
                  </a:solidFill>
                  <a:latin typeface="HGSｺﾞｼｯｸE" panose="020B0900000000000000" pitchFamily="50" charset="-128"/>
                  <a:ea typeface="HGSｺﾞｼｯｸE" panose="020B0900000000000000" pitchFamily="50" charset="-128"/>
                </a:rPr>
                <a:t>東街道（京街道）</a:t>
              </a:r>
              <a:endParaRPr kumimoji="1" lang="ja-JP" altLang="en-US" sz="500" b="1" dirty="0">
                <a:solidFill>
                  <a:schemeClr val="accent4">
                    <a:lumMod val="50000"/>
                  </a:schemeClr>
                </a:solidFill>
                <a:latin typeface="HGSｺﾞｼｯｸE" panose="020B0900000000000000" pitchFamily="50" charset="-128"/>
                <a:ea typeface="HGSｺﾞｼｯｸE" panose="020B0900000000000000" pitchFamily="50" charset="-128"/>
              </a:endParaRPr>
            </a:p>
          </p:txBody>
        </p:sp>
        <p:sp>
          <p:nvSpPr>
            <p:cNvPr id="476" name="テキスト ボックス 475"/>
            <p:cNvSpPr txBox="1"/>
            <p:nvPr/>
          </p:nvSpPr>
          <p:spPr>
            <a:xfrm rot="19694380">
              <a:off x="-2922013" y="10992325"/>
              <a:ext cx="338554" cy="184666"/>
            </a:xfrm>
            <a:prstGeom prst="rect">
              <a:avLst/>
            </a:prstGeom>
            <a:noFill/>
          </p:spPr>
          <p:txBody>
            <a:bodyPr wrap="none" rtlCol="0">
              <a:spAutoFit/>
            </a:bodyPr>
            <a:lstStyle/>
            <a:p>
              <a:r>
                <a:rPr lang="ja-JP" altLang="en-US" sz="600" b="1" dirty="0" smtClean="0">
                  <a:solidFill>
                    <a:schemeClr val="accent4">
                      <a:lumMod val="50000"/>
                    </a:schemeClr>
                  </a:solidFill>
                  <a:latin typeface="HGSｺﾞｼｯｸE" panose="020B0900000000000000" pitchFamily="50" charset="-128"/>
                  <a:ea typeface="HGSｺﾞｼｯｸE" panose="020B0900000000000000" pitchFamily="50" charset="-128"/>
                </a:rPr>
                <a:t>淀川</a:t>
              </a:r>
              <a:endParaRPr kumimoji="1" lang="ja-JP" altLang="en-US" sz="600" b="1" dirty="0">
                <a:solidFill>
                  <a:schemeClr val="accent4">
                    <a:lumMod val="50000"/>
                  </a:schemeClr>
                </a:solidFill>
                <a:latin typeface="HGSｺﾞｼｯｸE" panose="020B0900000000000000" pitchFamily="50" charset="-128"/>
                <a:ea typeface="HGSｺﾞｼｯｸE" panose="020B0900000000000000" pitchFamily="50" charset="-128"/>
              </a:endParaRPr>
            </a:p>
          </p:txBody>
        </p:sp>
        <p:sp>
          <p:nvSpPr>
            <p:cNvPr id="485" name="テキスト ボックス 484"/>
            <p:cNvSpPr txBox="1"/>
            <p:nvPr/>
          </p:nvSpPr>
          <p:spPr>
            <a:xfrm rot="20981061">
              <a:off x="1020332" y="10229462"/>
              <a:ext cx="312906" cy="169277"/>
            </a:xfrm>
            <a:prstGeom prst="rect">
              <a:avLst/>
            </a:prstGeom>
            <a:noFill/>
          </p:spPr>
          <p:txBody>
            <a:bodyPr wrap="none" rtlCol="0">
              <a:spAutoFit/>
            </a:bodyPr>
            <a:lstStyle/>
            <a:p>
              <a:r>
                <a:rPr lang="ja-JP" altLang="en-US" sz="500" b="1" dirty="0" smtClean="0">
                  <a:solidFill>
                    <a:schemeClr val="accent4">
                      <a:lumMod val="50000"/>
                    </a:schemeClr>
                  </a:solidFill>
                  <a:latin typeface="HGSｺﾞｼｯｸE" panose="020B0900000000000000" pitchFamily="50" charset="-128"/>
                  <a:ea typeface="HGSｺﾞｼｯｸE" panose="020B0900000000000000" pitchFamily="50" charset="-128"/>
                </a:rPr>
                <a:t>大川</a:t>
              </a:r>
              <a:endParaRPr kumimoji="1" lang="ja-JP" altLang="en-US" sz="500" b="1" dirty="0">
                <a:solidFill>
                  <a:schemeClr val="accent4">
                    <a:lumMod val="50000"/>
                  </a:schemeClr>
                </a:solidFill>
                <a:latin typeface="HGSｺﾞｼｯｸE" panose="020B0900000000000000" pitchFamily="50" charset="-128"/>
                <a:ea typeface="HGSｺﾞｼｯｸE" panose="020B0900000000000000" pitchFamily="50" charset="-128"/>
              </a:endParaRPr>
            </a:p>
          </p:txBody>
        </p:sp>
        <p:sp>
          <p:nvSpPr>
            <p:cNvPr id="486" name="テキスト ボックス 485"/>
            <p:cNvSpPr txBox="1"/>
            <p:nvPr/>
          </p:nvSpPr>
          <p:spPr>
            <a:xfrm>
              <a:off x="1094689" y="8949229"/>
              <a:ext cx="729687" cy="246221"/>
            </a:xfrm>
            <a:prstGeom prst="rect">
              <a:avLst/>
            </a:prstGeom>
            <a:noFill/>
          </p:spPr>
          <p:txBody>
            <a:bodyPr wrap="none" rtlCol="0">
              <a:spAutoFit/>
            </a:bodyPr>
            <a:lstStyle/>
            <a:p>
              <a:r>
                <a:rPr lang="ja-JP" altLang="en-US" sz="500" dirty="0">
                  <a:solidFill>
                    <a:schemeClr val="accent4">
                      <a:lumMod val="50000"/>
                    </a:schemeClr>
                  </a:solidFill>
                  <a:latin typeface="ＭＳ Ｐゴシック" panose="020B0600070205080204" pitchFamily="50" charset="-128"/>
                  <a:ea typeface="ＭＳ Ｐゴシック" panose="020B0600070205080204" pitchFamily="50" charset="-128"/>
                </a:rPr>
                <a:t>毛馬閘門・毛馬</a:t>
              </a:r>
              <a:r>
                <a:rPr lang="ja-JP" altLang="en-US" sz="500" dirty="0" smtClean="0">
                  <a:solidFill>
                    <a:schemeClr val="accent4">
                      <a:lumMod val="50000"/>
                    </a:schemeClr>
                  </a:solidFill>
                  <a:latin typeface="ＭＳ Ｐゴシック" panose="020B0600070205080204" pitchFamily="50" charset="-128"/>
                  <a:ea typeface="ＭＳ Ｐゴシック" panose="020B0600070205080204" pitchFamily="50" charset="-128"/>
                </a:rPr>
                <a:t>水門</a:t>
              </a:r>
              <a:endParaRPr lang="en-US" altLang="ja-JP" sz="500" dirty="0" smtClean="0">
                <a:solidFill>
                  <a:schemeClr val="accent4">
                    <a:lumMod val="50000"/>
                  </a:schemeClr>
                </a:solidFill>
                <a:latin typeface="ＭＳ Ｐゴシック" panose="020B0600070205080204" pitchFamily="50" charset="-128"/>
                <a:ea typeface="ＭＳ Ｐゴシック" panose="020B0600070205080204" pitchFamily="50" charset="-128"/>
              </a:endParaRPr>
            </a:p>
            <a:p>
              <a:r>
                <a:rPr lang="ja-JP" altLang="en-US" sz="500" dirty="0" smtClean="0">
                  <a:solidFill>
                    <a:schemeClr val="accent4">
                      <a:lumMod val="50000"/>
                    </a:schemeClr>
                  </a:solidFill>
                  <a:latin typeface="ＭＳ Ｐゴシック" panose="020B0600070205080204" pitchFamily="50" charset="-128"/>
                  <a:ea typeface="ＭＳ Ｐゴシック" panose="020B0600070205080204" pitchFamily="50" charset="-128"/>
                </a:rPr>
                <a:t>・</a:t>
              </a:r>
              <a:r>
                <a:rPr lang="ja-JP" altLang="en-US" sz="500" dirty="0">
                  <a:solidFill>
                    <a:schemeClr val="accent4">
                      <a:lumMod val="50000"/>
                    </a:schemeClr>
                  </a:solidFill>
                  <a:latin typeface="ＭＳ Ｐゴシック" panose="020B0600070205080204" pitchFamily="50" charset="-128"/>
                  <a:ea typeface="ＭＳ Ｐゴシック" panose="020B0600070205080204" pitchFamily="50" charset="-128"/>
                </a:rPr>
                <a:t>毛馬排水機場</a:t>
              </a:r>
            </a:p>
          </p:txBody>
        </p:sp>
        <p:sp>
          <p:nvSpPr>
            <p:cNvPr id="487" name="テキスト ボックス 486"/>
            <p:cNvSpPr txBox="1"/>
            <p:nvPr/>
          </p:nvSpPr>
          <p:spPr>
            <a:xfrm>
              <a:off x="510159" y="11597019"/>
              <a:ext cx="377026" cy="169277"/>
            </a:xfrm>
            <a:prstGeom prst="rect">
              <a:avLst/>
            </a:prstGeom>
            <a:noFill/>
          </p:spPr>
          <p:txBody>
            <a:bodyPr wrap="none" rtlCol="0">
              <a:spAutoFit/>
            </a:bodyPr>
            <a:lstStyle/>
            <a:p>
              <a:r>
                <a:rPr lang="ja-JP" altLang="en-US" sz="500" dirty="0" smtClean="0">
                  <a:solidFill>
                    <a:schemeClr val="accent4">
                      <a:lumMod val="50000"/>
                    </a:schemeClr>
                  </a:solidFill>
                  <a:latin typeface="ＭＳ Ｐゴシック" panose="020B0600070205080204" pitchFamily="50" charset="-128"/>
                  <a:ea typeface="ＭＳ Ｐゴシック" panose="020B0600070205080204" pitchFamily="50" charset="-128"/>
                </a:rPr>
                <a:t>高麗橋</a:t>
              </a:r>
              <a:endParaRPr lang="ja-JP" altLang="en-US" sz="500" dirty="0">
                <a:solidFill>
                  <a:schemeClr val="accent4">
                    <a:lumMod val="50000"/>
                  </a:schemeClr>
                </a:solidFill>
                <a:latin typeface="ＭＳ Ｐゴシック" panose="020B0600070205080204" pitchFamily="50" charset="-128"/>
                <a:ea typeface="ＭＳ Ｐゴシック" panose="020B0600070205080204" pitchFamily="50" charset="-128"/>
              </a:endParaRPr>
            </a:p>
          </p:txBody>
        </p:sp>
        <p:sp>
          <p:nvSpPr>
            <p:cNvPr id="488" name="テキスト ボックス 487"/>
            <p:cNvSpPr txBox="1"/>
            <p:nvPr/>
          </p:nvSpPr>
          <p:spPr>
            <a:xfrm>
              <a:off x="1081393" y="11836239"/>
              <a:ext cx="455574" cy="169277"/>
            </a:xfrm>
            <a:prstGeom prst="rect">
              <a:avLst/>
            </a:prstGeom>
            <a:noFill/>
          </p:spPr>
          <p:txBody>
            <a:bodyPr wrap="none" rtlCol="0">
              <a:spAutoFit/>
            </a:bodyPr>
            <a:lstStyle/>
            <a:p>
              <a:r>
                <a:rPr lang="ja-JP" altLang="en-US" sz="500" dirty="0" smtClean="0">
                  <a:solidFill>
                    <a:schemeClr val="accent4">
                      <a:lumMod val="50000"/>
                    </a:schemeClr>
                  </a:solidFill>
                  <a:latin typeface="ＭＳ Ｐゴシック" panose="020B0600070205080204" pitchFamily="50" charset="-128"/>
                  <a:ea typeface="ＭＳ Ｐゴシック" panose="020B0600070205080204" pitchFamily="50" charset="-128"/>
                </a:rPr>
                <a:t>大阪府庁</a:t>
              </a:r>
              <a:endParaRPr lang="ja-JP" altLang="en-US" sz="500" dirty="0">
                <a:solidFill>
                  <a:schemeClr val="accent4">
                    <a:lumMod val="50000"/>
                  </a:schemeClr>
                </a:solidFill>
                <a:latin typeface="ＭＳ Ｐゴシック" panose="020B0600070205080204" pitchFamily="50" charset="-128"/>
                <a:ea typeface="ＭＳ Ｐゴシック" panose="020B0600070205080204" pitchFamily="50" charset="-128"/>
              </a:endParaRPr>
            </a:p>
          </p:txBody>
        </p:sp>
        <p:sp>
          <p:nvSpPr>
            <p:cNvPr id="489" name="テキスト ボックス 488"/>
            <p:cNvSpPr txBox="1"/>
            <p:nvPr/>
          </p:nvSpPr>
          <p:spPr>
            <a:xfrm>
              <a:off x="37744" y="11145899"/>
              <a:ext cx="505267" cy="169277"/>
            </a:xfrm>
            <a:prstGeom prst="rect">
              <a:avLst/>
            </a:prstGeom>
            <a:noFill/>
          </p:spPr>
          <p:txBody>
            <a:bodyPr wrap="none" rtlCol="0">
              <a:spAutoFit/>
            </a:bodyPr>
            <a:lstStyle/>
            <a:p>
              <a:r>
                <a:rPr lang="ja-JP" altLang="en-US" sz="500" dirty="0" smtClean="0">
                  <a:solidFill>
                    <a:schemeClr val="accent4">
                      <a:lumMod val="50000"/>
                    </a:schemeClr>
                  </a:solidFill>
                  <a:latin typeface="ＭＳ Ｐゴシック" panose="020B0600070205080204" pitchFamily="50" charset="-128"/>
                  <a:ea typeface="ＭＳ Ｐゴシック" panose="020B0600070205080204" pitchFamily="50" charset="-128"/>
                </a:rPr>
                <a:t>大阪市役所</a:t>
              </a:r>
              <a:endParaRPr lang="ja-JP" altLang="en-US" sz="500" dirty="0">
                <a:solidFill>
                  <a:schemeClr val="accent4">
                    <a:lumMod val="50000"/>
                  </a:schemeClr>
                </a:solidFill>
                <a:latin typeface="ＭＳ Ｐゴシック" panose="020B0600070205080204" pitchFamily="50" charset="-128"/>
                <a:ea typeface="ＭＳ Ｐゴシック" panose="020B0600070205080204" pitchFamily="50" charset="-128"/>
              </a:endParaRPr>
            </a:p>
          </p:txBody>
        </p:sp>
        <p:sp>
          <p:nvSpPr>
            <p:cNvPr id="518" name="テキスト ボックス 517"/>
            <p:cNvSpPr txBox="1"/>
            <p:nvPr/>
          </p:nvSpPr>
          <p:spPr>
            <a:xfrm rot="4212476">
              <a:off x="1220209" y="10715889"/>
              <a:ext cx="825867" cy="169277"/>
            </a:xfrm>
            <a:prstGeom prst="rect">
              <a:avLst/>
            </a:prstGeom>
            <a:noFill/>
          </p:spPr>
          <p:txBody>
            <a:bodyPr wrap="none" rtlCol="0">
              <a:spAutoFit/>
            </a:bodyPr>
            <a:lstStyle/>
            <a:p>
              <a:r>
                <a:rPr kumimoji="1" lang="ja-JP" altLang="en-US" sz="500" b="1" dirty="0" smtClean="0">
                  <a:solidFill>
                    <a:schemeClr val="accent6">
                      <a:lumMod val="50000"/>
                    </a:schemeClr>
                  </a:solidFill>
                  <a:latin typeface="HGSｺﾞｼｯｸE" panose="020B0900000000000000" pitchFamily="50" charset="-128"/>
                  <a:ea typeface="HGSｺﾞｼｯｸE" panose="020B0900000000000000" pitchFamily="50" charset="-128"/>
                </a:rPr>
                <a:t>北大阪サイクルライン</a:t>
              </a:r>
              <a:endParaRPr kumimoji="1" lang="ja-JP" altLang="en-US" sz="500" b="1" dirty="0">
                <a:solidFill>
                  <a:schemeClr val="accent6">
                    <a:lumMod val="50000"/>
                  </a:schemeClr>
                </a:solidFill>
                <a:latin typeface="HGSｺﾞｼｯｸE" panose="020B0900000000000000" pitchFamily="50" charset="-128"/>
                <a:ea typeface="HGSｺﾞｼｯｸE" panose="020B0900000000000000" pitchFamily="50" charset="-128"/>
              </a:endParaRPr>
            </a:p>
          </p:txBody>
        </p:sp>
      </p:grpSp>
      <p:sp>
        <p:nvSpPr>
          <p:cNvPr id="70" name="フリーフォーム 69"/>
          <p:cNvSpPr/>
          <p:nvPr/>
        </p:nvSpPr>
        <p:spPr>
          <a:xfrm>
            <a:off x="6881813" y="6896100"/>
            <a:ext cx="1323975" cy="233363"/>
          </a:xfrm>
          <a:custGeom>
            <a:avLst/>
            <a:gdLst>
              <a:gd name="connsiteX0" fmla="*/ 0 w 1323975"/>
              <a:gd name="connsiteY0" fmla="*/ 0 h 233363"/>
              <a:gd name="connsiteX1" fmla="*/ 4762 w 1323975"/>
              <a:gd name="connsiteY1" fmla="*/ 50006 h 233363"/>
              <a:gd name="connsiteX2" fmla="*/ 190500 w 1323975"/>
              <a:gd name="connsiteY2" fmla="*/ 61913 h 233363"/>
              <a:gd name="connsiteX3" fmla="*/ 252412 w 1323975"/>
              <a:gd name="connsiteY3" fmla="*/ 33338 h 233363"/>
              <a:gd name="connsiteX4" fmla="*/ 619125 w 1323975"/>
              <a:gd name="connsiteY4" fmla="*/ 214313 h 233363"/>
              <a:gd name="connsiteX5" fmla="*/ 683418 w 1323975"/>
              <a:gd name="connsiteY5" fmla="*/ 233363 h 233363"/>
              <a:gd name="connsiteX6" fmla="*/ 683418 w 1323975"/>
              <a:gd name="connsiteY6" fmla="*/ 97631 h 233363"/>
              <a:gd name="connsiteX7" fmla="*/ 738187 w 1323975"/>
              <a:gd name="connsiteY7" fmla="*/ 104775 h 233363"/>
              <a:gd name="connsiteX8" fmla="*/ 750093 w 1323975"/>
              <a:gd name="connsiteY8" fmla="*/ 140494 h 233363"/>
              <a:gd name="connsiteX9" fmla="*/ 883443 w 1323975"/>
              <a:gd name="connsiteY9" fmla="*/ 166688 h 233363"/>
              <a:gd name="connsiteX10" fmla="*/ 1000125 w 1323975"/>
              <a:gd name="connsiteY10" fmla="*/ 169069 h 233363"/>
              <a:gd name="connsiteX11" fmla="*/ 1028700 w 1323975"/>
              <a:gd name="connsiteY11" fmla="*/ 145256 h 233363"/>
              <a:gd name="connsiteX12" fmla="*/ 1076325 w 1323975"/>
              <a:gd name="connsiteY12" fmla="*/ 133350 h 233363"/>
              <a:gd name="connsiteX13" fmla="*/ 1133475 w 1323975"/>
              <a:gd name="connsiteY13" fmla="*/ 138113 h 233363"/>
              <a:gd name="connsiteX14" fmla="*/ 1231106 w 1323975"/>
              <a:gd name="connsiteY14" fmla="*/ 83344 h 233363"/>
              <a:gd name="connsiteX15" fmla="*/ 1247775 w 1323975"/>
              <a:gd name="connsiteY15" fmla="*/ 61913 h 233363"/>
              <a:gd name="connsiteX16" fmla="*/ 1323975 w 1323975"/>
              <a:gd name="connsiteY16" fmla="*/ 138113 h 23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23975" h="233363">
                <a:moveTo>
                  <a:pt x="0" y="0"/>
                </a:moveTo>
                <a:lnTo>
                  <a:pt x="4762" y="50006"/>
                </a:lnTo>
                <a:lnTo>
                  <a:pt x="190500" y="61913"/>
                </a:lnTo>
                <a:lnTo>
                  <a:pt x="252412" y="33338"/>
                </a:lnTo>
                <a:lnTo>
                  <a:pt x="619125" y="214313"/>
                </a:lnTo>
                <a:lnTo>
                  <a:pt x="683418" y="233363"/>
                </a:lnTo>
                <a:lnTo>
                  <a:pt x="683418" y="97631"/>
                </a:lnTo>
                <a:lnTo>
                  <a:pt x="738187" y="104775"/>
                </a:lnTo>
                <a:lnTo>
                  <a:pt x="750093" y="140494"/>
                </a:lnTo>
                <a:lnTo>
                  <a:pt x="883443" y="166688"/>
                </a:lnTo>
                <a:lnTo>
                  <a:pt x="1000125" y="169069"/>
                </a:lnTo>
                <a:lnTo>
                  <a:pt x="1028700" y="145256"/>
                </a:lnTo>
                <a:lnTo>
                  <a:pt x="1076325" y="133350"/>
                </a:lnTo>
                <a:lnTo>
                  <a:pt x="1133475" y="138113"/>
                </a:lnTo>
                <a:lnTo>
                  <a:pt x="1231106" y="83344"/>
                </a:lnTo>
                <a:lnTo>
                  <a:pt x="1247775" y="61913"/>
                </a:lnTo>
                <a:lnTo>
                  <a:pt x="1323975" y="138113"/>
                </a:lnTo>
              </a:path>
            </a:pathLst>
          </a:custGeom>
          <a:noFill/>
          <a:ln w="1905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フリーフォーム 70"/>
          <p:cNvSpPr/>
          <p:nvPr/>
        </p:nvSpPr>
        <p:spPr>
          <a:xfrm>
            <a:off x="8072438" y="6055519"/>
            <a:ext cx="304800" cy="978694"/>
          </a:xfrm>
          <a:custGeom>
            <a:avLst/>
            <a:gdLst>
              <a:gd name="connsiteX0" fmla="*/ 133350 w 304800"/>
              <a:gd name="connsiteY0" fmla="*/ 978694 h 978694"/>
              <a:gd name="connsiteX1" fmla="*/ 197643 w 304800"/>
              <a:gd name="connsiteY1" fmla="*/ 869156 h 978694"/>
              <a:gd name="connsiteX2" fmla="*/ 233362 w 304800"/>
              <a:gd name="connsiteY2" fmla="*/ 750094 h 978694"/>
              <a:gd name="connsiteX3" fmla="*/ 242887 w 304800"/>
              <a:gd name="connsiteY3" fmla="*/ 640556 h 978694"/>
              <a:gd name="connsiteX4" fmla="*/ 233362 w 304800"/>
              <a:gd name="connsiteY4" fmla="*/ 552450 h 978694"/>
              <a:gd name="connsiteX5" fmla="*/ 304800 w 304800"/>
              <a:gd name="connsiteY5" fmla="*/ 557212 h 978694"/>
              <a:gd name="connsiteX6" fmla="*/ 297656 w 304800"/>
              <a:gd name="connsiteY6" fmla="*/ 452437 h 978694"/>
              <a:gd name="connsiteX7" fmla="*/ 250031 w 304800"/>
              <a:gd name="connsiteY7" fmla="*/ 316706 h 978694"/>
              <a:gd name="connsiteX8" fmla="*/ 200025 w 304800"/>
              <a:gd name="connsiteY8" fmla="*/ 238125 h 978694"/>
              <a:gd name="connsiteX9" fmla="*/ 102393 w 304800"/>
              <a:gd name="connsiteY9" fmla="*/ 100012 h 978694"/>
              <a:gd name="connsiteX10" fmla="*/ 42862 w 304800"/>
              <a:gd name="connsiteY10" fmla="*/ 42862 h 978694"/>
              <a:gd name="connsiteX11" fmla="*/ 2381 w 304800"/>
              <a:gd name="connsiteY11" fmla="*/ 19050 h 978694"/>
              <a:gd name="connsiteX12" fmla="*/ 0 w 304800"/>
              <a:gd name="connsiteY12" fmla="*/ 0 h 97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800" h="978694">
                <a:moveTo>
                  <a:pt x="133350" y="978694"/>
                </a:moveTo>
                <a:lnTo>
                  <a:pt x="197643" y="869156"/>
                </a:lnTo>
                <a:lnTo>
                  <a:pt x="233362" y="750094"/>
                </a:lnTo>
                <a:lnTo>
                  <a:pt x="242887" y="640556"/>
                </a:lnTo>
                <a:lnTo>
                  <a:pt x="233362" y="552450"/>
                </a:lnTo>
                <a:lnTo>
                  <a:pt x="304800" y="557212"/>
                </a:lnTo>
                <a:lnTo>
                  <a:pt x="297656" y="452437"/>
                </a:lnTo>
                <a:lnTo>
                  <a:pt x="250031" y="316706"/>
                </a:lnTo>
                <a:lnTo>
                  <a:pt x="200025" y="238125"/>
                </a:lnTo>
                <a:lnTo>
                  <a:pt x="102393" y="100012"/>
                </a:lnTo>
                <a:lnTo>
                  <a:pt x="42862" y="42862"/>
                </a:lnTo>
                <a:lnTo>
                  <a:pt x="2381" y="19050"/>
                </a:lnTo>
                <a:lnTo>
                  <a:pt x="0" y="0"/>
                </a:lnTo>
              </a:path>
            </a:pathLst>
          </a:custGeom>
          <a:noFill/>
          <a:ln w="1905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リーフォーム 71"/>
          <p:cNvSpPr/>
          <p:nvPr/>
        </p:nvSpPr>
        <p:spPr>
          <a:xfrm>
            <a:off x="8012906" y="5031581"/>
            <a:ext cx="238125" cy="1038225"/>
          </a:xfrm>
          <a:custGeom>
            <a:avLst/>
            <a:gdLst>
              <a:gd name="connsiteX0" fmla="*/ 57150 w 238125"/>
              <a:gd name="connsiteY0" fmla="*/ 1038225 h 1038225"/>
              <a:gd name="connsiteX1" fmla="*/ 0 w 238125"/>
              <a:gd name="connsiteY1" fmla="*/ 781050 h 1038225"/>
              <a:gd name="connsiteX2" fmla="*/ 9525 w 238125"/>
              <a:gd name="connsiteY2" fmla="*/ 742950 h 1038225"/>
              <a:gd name="connsiteX3" fmla="*/ 61913 w 238125"/>
              <a:gd name="connsiteY3" fmla="*/ 654844 h 1038225"/>
              <a:gd name="connsiteX4" fmla="*/ 173832 w 238125"/>
              <a:gd name="connsiteY4" fmla="*/ 526257 h 1038225"/>
              <a:gd name="connsiteX5" fmla="*/ 211932 w 238125"/>
              <a:gd name="connsiteY5" fmla="*/ 414338 h 1038225"/>
              <a:gd name="connsiteX6" fmla="*/ 228600 w 238125"/>
              <a:gd name="connsiteY6" fmla="*/ 314325 h 1038225"/>
              <a:gd name="connsiteX7" fmla="*/ 238125 w 238125"/>
              <a:gd name="connsiteY7" fmla="*/ 202407 h 1038225"/>
              <a:gd name="connsiteX8" fmla="*/ 214313 w 238125"/>
              <a:gd name="connsiteY8" fmla="*/ 71438 h 1038225"/>
              <a:gd name="connsiteX9" fmla="*/ 161925 w 238125"/>
              <a:gd name="connsiteY9"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125" h="1038225">
                <a:moveTo>
                  <a:pt x="57150" y="1038225"/>
                </a:moveTo>
                <a:lnTo>
                  <a:pt x="0" y="781050"/>
                </a:lnTo>
                <a:lnTo>
                  <a:pt x="9525" y="742950"/>
                </a:lnTo>
                <a:lnTo>
                  <a:pt x="61913" y="654844"/>
                </a:lnTo>
                <a:lnTo>
                  <a:pt x="173832" y="526257"/>
                </a:lnTo>
                <a:lnTo>
                  <a:pt x="211932" y="414338"/>
                </a:lnTo>
                <a:lnTo>
                  <a:pt x="228600" y="314325"/>
                </a:lnTo>
                <a:lnTo>
                  <a:pt x="238125" y="202407"/>
                </a:lnTo>
                <a:lnTo>
                  <a:pt x="214313" y="71438"/>
                </a:lnTo>
                <a:lnTo>
                  <a:pt x="161925" y="0"/>
                </a:lnTo>
              </a:path>
            </a:pathLst>
          </a:custGeom>
          <a:noFill/>
          <a:ln w="1905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76" name="グループ化 575"/>
          <p:cNvGrpSpPr/>
          <p:nvPr/>
        </p:nvGrpSpPr>
        <p:grpSpPr>
          <a:xfrm>
            <a:off x="8416108" y="1861208"/>
            <a:ext cx="2108200" cy="1772624"/>
            <a:chOff x="1619250" y="6261100"/>
            <a:chExt cx="2108200" cy="1772624"/>
          </a:xfrm>
        </p:grpSpPr>
        <p:sp>
          <p:nvSpPr>
            <p:cNvPr id="588" name="フリーフォーム 587"/>
            <p:cNvSpPr/>
            <p:nvPr/>
          </p:nvSpPr>
          <p:spPr>
            <a:xfrm>
              <a:off x="3022600" y="6261100"/>
              <a:ext cx="704850" cy="1330325"/>
            </a:xfrm>
            <a:custGeom>
              <a:avLst/>
              <a:gdLst>
                <a:gd name="connsiteX0" fmla="*/ 0 w 704850"/>
                <a:gd name="connsiteY0" fmla="*/ 0 h 1330325"/>
                <a:gd name="connsiteX1" fmla="*/ 339725 w 704850"/>
                <a:gd name="connsiteY1" fmla="*/ 19050 h 1330325"/>
                <a:gd name="connsiteX2" fmla="*/ 542925 w 704850"/>
                <a:gd name="connsiteY2" fmla="*/ 25400 h 1330325"/>
                <a:gd name="connsiteX3" fmla="*/ 704850 w 704850"/>
                <a:gd name="connsiteY3" fmla="*/ 123825 h 1330325"/>
                <a:gd name="connsiteX4" fmla="*/ 577850 w 704850"/>
                <a:gd name="connsiteY4" fmla="*/ 225425 h 1330325"/>
                <a:gd name="connsiteX5" fmla="*/ 454025 w 704850"/>
                <a:gd name="connsiteY5" fmla="*/ 381000 h 1330325"/>
                <a:gd name="connsiteX6" fmla="*/ 381000 w 704850"/>
                <a:gd name="connsiteY6" fmla="*/ 628650 h 1330325"/>
                <a:gd name="connsiteX7" fmla="*/ 365125 w 704850"/>
                <a:gd name="connsiteY7" fmla="*/ 781050 h 1330325"/>
                <a:gd name="connsiteX8" fmla="*/ 374650 w 704850"/>
                <a:gd name="connsiteY8" fmla="*/ 898525 h 1330325"/>
                <a:gd name="connsiteX9" fmla="*/ 365125 w 704850"/>
                <a:gd name="connsiteY9" fmla="*/ 1330325 h 133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4850" h="1330325">
                  <a:moveTo>
                    <a:pt x="0" y="0"/>
                  </a:moveTo>
                  <a:lnTo>
                    <a:pt x="339725" y="19050"/>
                  </a:lnTo>
                  <a:lnTo>
                    <a:pt x="542925" y="25400"/>
                  </a:lnTo>
                  <a:lnTo>
                    <a:pt x="704850" y="123825"/>
                  </a:lnTo>
                  <a:lnTo>
                    <a:pt x="577850" y="225425"/>
                  </a:lnTo>
                  <a:lnTo>
                    <a:pt x="454025" y="381000"/>
                  </a:lnTo>
                  <a:lnTo>
                    <a:pt x="381000" y="628650"/>
                  </a:lnTo>
                  <a:lnTo>
                    <a:pt x="365125" y="781050"/>
                  </a:lnTo>
                  <a:lnTo>
                    <a:pt x="374650" y="898525"/>
                  </a:lnTo>
                  <a:lnTo>
                    <a:pt x="365125" y="1330325"/>
                  </a:lnTo>
                </a:path>
              </a:pathLst>
            </a:custGeom>
            <a:noFill/>
            <a:ln w="1905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2" name="フリーフォーム 591"/>
            <p:cNvSpPr/>
            <p:nvPr/>
          </p:nvSpPr>
          <p:spPr>
            <a:xfrm>
              <a:off x="1619250" y="7575550"/>
              <a:ext cx="1771650" cy="444500"/>
            </a:xfrm>
            <a:custGeom>
              <a:avLst/>
              <a:gdLst>
                <a:gd name="connsiteX0" fmla="*/ 1771650 w 1771650"/>
                <a:gd name="connsiteY0" fmla="*/ 0 h 444500"/>
                <a:gd name="connsiteX1" fmla="*/ 1638300 w 1771650"/>
                <a:gd name="connsiteY1" fmla="*/ 130175 h 444500"/>
                <a:gd name="connsiteX2" fmla="*/ 1476375 w 1771650"/>
                <a:gd name="connsiteY2" fmla="*/ 266700 h 444500"/>
                <a:gd name="connsiteX3" fmla="*/ 1365250 w 1771650"/>
                <a:gd name="connsiteY3" fmla="*/ 327025 h 444500"/>
                <a:gd name="connsiteX4" fmla="*/ 1266825 w 1771650"/>
                <a:gd name="connsiteY4" fmla="*/ 314325 h 444500"/>
                <a:gd name="connsiteX5" fmla="*/ 1231900 w 1771650"/>
                <a:gd name="connsiteY5" fmla="*/ 311150 h 444500"/>
                <a:gd name="connsiteX6" fmla="*/ 1336675 w 1771650"/>
                <a:gd name="connsiteY6" fmla="*/ 231775 h 444500"/>
                <a:gd name="connsiteX7" fmla="*/ 1139825 w 1771650"/>
                <a:gd name="connsiteY7" fmla="*/ 307975 h 444500"/>
                <a:gd name="connsiteX8" fmla="*/ 933450 w 1771650"/>
                <a:gd name="connsiteY8" fmla="*/ 320675 h 444500"/>
                <a:gd name="connsiteX9" fmla="*/ 685800 w 1771650"/>
                <a:gd name="connsiteY9" fmla="*/ 330200 h 444500"/>
                <a:gd name="connsiteX10" fmla="*/ 549275 w 1771650"/>
                <a:gd name="connsiteY10" fmla="*/ 330200 h 444500"/>
                <a:gd name="connsiteX11" fmla="*/ 396875 w 1771650"/>
                <a:gd name="connsiteY11" fmla="*/ 358775 h 444500"/>
                <a:gd name="connsiteX12" fmla="*/ 158750 w 1771650"/>
                <a:gd name="connsiteY12" fmla="*/ 384175 h 444500"/>
                <a:gd name="connsiteX13" fmla="*/ 0 w 1771650"/>
                <a:gd name="connsiteY13" fmla="*/ 444500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71650" h="444500">
                  <a:moveTo>
                    <a:pt x="1771650" y="0"/>
                  </a:moveTo>
                  <a:lnTo>
                    <a:pt x="1638300" y="130175"/>
                  </a:lnTo>
                  <a:lnTo>
                    <a:pt x="1476375" y="266700"/>
                  </a:lnTo>
                  <a:lnTo>
                    <a:pt x="1365250" y="327025"/>
                  </a:lnTo>
                  <a:lnTo>
                    <a:pt x="1266825" y="314325"/>
                  </a:lnTo>
                  <a:lnTo>
                    <a:pt x="1231900" y="311150"/>
                  </a:lnTo>
                  <a:lnTo>
                    <a:pt x="1336675" y="231775"/>
                  </a:lnTo>
                  <a:lnTo>
                    <a:pt x="1139825" y="307975"/>
                  </a:lnTo>
                  <a:lnTo>
                    <a:pt x="933450" y="320675"/>
                  </a:lnTo>
                  <a:lnTo>
                    <a:pt x="685800" y="330200"/>
                  </a:lnTo>
                  <a:lnTo>
                    <a:pt x="549275" y="330200"/>
                  </a:lnTo>
                  <a:lnTo>
                    <a:pt x="396875" y="358775"/>
                  </a:lnTo>
                  <a:lnTo>
                    <a:pt x="158750" y="384175"/>
                  </a:lnTo>
                  <a:lnTo>
                    <a:pt x="0" y="444500"/>
                  </a:lnTo>
                </a:path>
              </a:pathLst>
            </a:custGeom>
            <a:noFill/>
            <a:ln w="1905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3" name="テキスト ボックス 592"/>
            <p:cNvSpPr txBox="1"/>
            <p:nvPr/>
          </p:nvSpPr>
          <p:spPr>
            <a:xfrm rot="21375869">
              <a:off x="2229178" y="7864447"/>
              <a:ext cx="633507" cy="169277"/>
            </a:xfrm>
            <a:prstGeom prst="rect">
              <a:avLst/>
            </a:prstGeom>
            <a:noFill/>
          </p:spPr>
          <p:txBody>
            <a:bodyPr wrap="none" rtlCol="0">
              <a:spAutoFit/>
            </a:bodyPr>
            <a:lstStyle/>
            <a:p>
              <a:r>
                <a:rPr kumimoji="1" lang="ja-JP" altLang="en-US" sz="500" b="1" dirty="0" smtClean="0">
                  <a:solidFill>
                    <a:schemeClr val="accent6">
                      <a:lumMod val="50000"/>
                    </a:schemeClr>
                  </a:solidFill>
                  <a:latin typeface="HGSｺﾞｼｯｸE" panose="020B0900000000000000" pitchFamily="50" charset="-128"/>
                  <a:ea typeface="HGSｺﾞｼｯｸE" panose="020B0900000000000000" pitchFamily="50" charset="-128"/>
                </a:rPr>
                <a:t>なにわ自転車道</a:t>
              </a:r>
              <a:endParaRPr kumimoji="1" lang="ja-JP" altLang="en-US" sz="500" b="1" dirty="0">
                <a:solidFill>
                  <a:schemeClr val="accent6">
                    <a:lumMod val="50000"/>
                  </a:schemeClr>
                </a:solidFill>
                <a:latin typeface="HGSｺﾞｼｯｸE" panose="020B0900000000000000" pitchFamily="50" charset="-128"/>
                <a:ea typeface="HGSｺﾞｼｯｸE" panose="020B0900000000000000" pitchFamily="50" charset="-128"/>
              </a:endParaRPr>
            </a:p>
          </p:txBody>
        </p:sp>
        <p:sp>
          <p:nvSpPr>
            <p:cNvPr id="594" name="テキスト ボックス 593"/>
            <p:cNvSpPr txBox="1"/>
            <p:nvPr/>
          </p:nvSpPr>
          <p:spPr>
            <a:xfrm rot="16200000">
              <a:off x="3137158" y="7103411"/>
              <a:ext cx="633507" cy="169277"/>
            </a:xfrm>
            <a:prstGeom prst="rect">
              <a:avLst/>
            </a:prstGeom>
            <a:noFill/>
          </p:spPr>
          <p:txBody>
            <a:bodyPr wrap="none" rtlCol="0">
              <a:spAutoFit/>
            </a:bodyPr>
            <a:lstStyle/>
            <a:p>
              <a:r>
                <a:rPr kumimoji="1" lang="ja-JP" altLang="en-US" sz="500" b="1" dirty="0" smtClean="0">
                  <a:solidFill>
                    <a:schemeClr val="accent6">
                      <a:lumMod val="50000"/>
                    </a:schemeClr>
                  </a:solidFill>
                  <a:latin typeface="HGSｺﾞｼｯｸE" panose="020B0900000000000000" pitchFamily="50" charset="-128"/>
                  <a:ea typeface="HGSｺﾞｼｯｸE" panose="020B0900000000000000" pitchFamily="50" charset="-128"/>
                </a:rPr>
                <a:t>なにわ自転車道</a:t>
              </a:r>
              <a:endParaRPr kumimoji="1" lang="ja-JP" altLang="en-US" sz="500" b="1" dirty="0">
                <a:solidFill>
                  <a:schemeClr val="accent6">
                    <a:lumMod val="50000"/>
                  </a:schemeClr>
                </a:solidFill>
                <a:latin typeface="HGSｺﾞｼｯｸE" panose="020B0900000000000000" pitchFamily="50" charset="-128"/>
                <a:ea typeface="HGSｺﾞｼｯｸE" panose="020B0900000000000000" pitchFamily="50" charset="-128"/>
              </a:endParaRPr>
            </a:p>
          </p:txBody>
        </p:sp>
      </p:grpSp>
      <p:sp>
        <p:nvSpPr>
          <p:cNvPr id="595" name="正方形/長方形 594"/>
          <p:cNvSpPr/>
          <p:nvPr/>
        </p:nvSpPr>
        <p:spPr>
          <a:xfrm>
            <a:off x="10345324" y="7048659"/>
            <a:ext cx="2448272" cy="116696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596" name="テキスト ボックス 595"/>
          <p:cNvSpPr txBox="1"/>
          <p:nvPr/>
        </p:nvSpPr>
        <p:spPr>
          <a:xfrm>
            <a:off x="10523148" y="7034629"/>
            <a:ext cx="2126432"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観光</a:t>
            </a:r>
            <a:r>
              <a:rPr lang="ja-JP" altLang="en-US" sz="1000" b="1" dirty="0">
                <a:solidFill>
                  <a:schemeClr val="bg1"/>
                </a:solidFill>
                <a:latin typeface="HGP教科書体" panose="02020600000000000000" pitchFamily="18" charset="-128"/>
                <a:ea typeface="HGP教科書体" panose="02020600000000000000" pitchFamily="18" charset="-128"/>
              </a:rPr>
              <a:t>船（八軒家浜</a:t>
            </a:r>
            <a:r>
              <a:rPr lang="ja-JP" altLang="en-US" sz="1000" b="1" dirty="0" smtClean="0">
                <a:solidFill>
                  <a:schemeClr val="bg1"/>
                </a:solidFill>
                <a:latin typeface="HGP教科書体" panose="02020600000000000000" pitchFamily="18" charset="-128"/>
                <a:ea typeface="HGP教科書体" panose="02020600000000000000" pitchFamily="18" charset="-128"/>
              </a:rPr>
              <a:t>船着場周辺）</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cxnSp>
        <p:nvCxnSpPr>
          <p:cNvPr id="597" name="直線コネクタ 596"/>
          <p:cNvCxnSpPr/>
          <p:nvPr/>
        </p:nvCxnSpPr>
        <p:spPr>
          <a:xfrm flipV="1">
            <a:off x="10377569" y="7268999"/>
            <a:ext cx="2423545"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98" name="テキスト ボックス 597"/>
          <p:cNvSpPr txBox="1"/>
          <p:nvPr/>
        </p:nvSpPr>
        <p:spPr>
          <a:xfrm>
            <a:off x="11499272" y="7236051"/>
            <a:ext cx="1301842" cy="1015663"/>
          </a:xfrm>
          <a:prstGeom prst="rect">
            <a:avLst/>
          </a:prstGeom>
          <a:noFill/>
        </p:spPr>
        <p:txBody>
          <a:bodyPr wrap="square" rtlCol="0">
            <a:spAutoFit/>
          </a:bodyPr>
          <a:lstStyle/>
          <a:p>
            <a:r>
              <a:rPr lang="ja-JP" altLang="en-US" sz="750" b="1" dirty="0">
                <a:solidFill>
                  <a:schemeClr val="bg1"/>
                </a:solidFill>
                <a:latin typeface="HGP教科書体" panose="02020600000000000000" pitchFamily="18" charset="-128"/>
                <a:ea typeface="HGP教科書体" panose="02020600000000000000" pitchFamily="18" charset="-128"/>
              </a:rPr>
              <a:t>八軒家浜</a:t>
            </a:r>
            <a:r>
              <a:rPr lang="ja-JP" altLang="en-US" sz="750" b="1" dirty="0" smtClean="0">
                <a:solidFill>
                  <a:schemeClr val="bg1"/>
                </a:solidFill>
                <a:latin typeface="HGP教科書体" panose="02020600000000000000" pitchFamily="18" charset="-128"/>
                <a:ea typeface="HGP教科書体" panose="02020600000000000000" pitchFamily="18" charset="-128"/>
              </a:rPr>
              <a:t>船着場は、平安時代</a:t>
            </a:r>
            <a:r>
              <a:rPr lang="ja-JP" altLang="en-US" sz="750" b="1" dirty="0">
                <a:solidFill>
                  <a:schemeClr val="bg1"/>
                </a:solidFill>
                <a:latin typeface="HGP教科書体" panose="02020600000000000000" pitchFamily="18" charset="-128"/>
                <a:ea typeface="HGP教科書体" panose="02020600000000000000" pitchFamily="18" charset="-128"/>
              </a:rPr>
              <a:t>には</a:t>
            </a:r>
            <a:r>
              <a:rPr lang="ja-JP" altLang="en-US" sz="750" b="1" dirty="0" smtClean="0">
                <a:solidFill>
                  <a:schemeClr val="bg1"/>
                </a:solidFill>
                <a:latin typeface="HGP教科書体" panose="02020600000000000000" pitchFamily="18" charset="-128"/>
                <a:ea typeface="HGP教科書体" panose="02020600000000000000" pitchFamily="18" charset="-128"/>
              </a:rPr>
              <a:t>瀬戸内と淀川を結ぶ拠点、江戸</a:t>
            </a:r>
            <a:r>
              <a:rPr lang="ja-JP" altLang="en-US" sz="750" b="1" dirty="0">
                <a:solidFill>
                  <a:schemeClr val="bg1"/>
                </a:solidFill>
                <a:latin typeface="HGP教科書体" panose="02020600000000000000" pitchFamily="18" charset="-128"/>
                <a:ea typeface="HGP教科書体" panose="02020600000000000000" pitchFamily="18" charset="-128"/>
              </a:rPr>
              <a:t>時代には京都と大坂を結ぶ三十石船が発着する</a:t>
            </a:r>
            <a:r>
              <a:rPr lang="ja-JP" altLang="en-US" sz="750" b="1" dirty="0" smtClean="0">
                <a:solidFill>
                  <a:schemeClr val="bg1"/>
                </a:solidFill>
                <a:latin typeface="HGP教科書体" panose="02020600000000000000" pitchFamily="18" charset="-128"/>
                <a:ea typeface="HGP教科書体" panose="02020600000000000000" pitchFamily="18" charset="-128"/>
              </a:rPr>
              <a:t>拠点</a:t>
            </a:r>
            <a:r>
              <a:rPr lang="ja-JP" altLang="en-US" sz="750" b="1" dirty="0">
                <a:solidFill>
                  <a:schemeClr val="bg1"/>
                </a:solidFill>
                <a:latin typeface="HGP教科書体" panose="02020600000000000000" pitchFamily="18" charset="-128"/>
                <a:ea typeface="HGP教科書体" panose="02020600000000000000" pitchFamily="18" charset="-128"/>
              </a:rPr>
              <a:t>として</a:t>
            </a:r>
            <a:r>
              <a:rPr lang="ja-JP" altLang="en-US" sz="750" b="1" dirty="0" smtClean="0">
                <a:solidFill>
                  <a:schemeClr val="bg1"/>
                </a:solidFill>
                <a:latin typeface="HGP教科書体" panose="02020600000000000000" pitchFamily="18" charset="-128"/>
                <a:ea typeface="HGP教科書体" panose="02020600000000000000" pitchFamily="18" charset="-128"/>
              </a:rPr>
              <a:t>栄えていました。</a:t>
            </a:r>
            <a:endParaRPr lang="en-US" altLang="ja-JP" sz="750" b="1" dirty="0" smtClean="0">
              <a:solidFill>
                <a:schemeClr val="bg1"/>
              </a:solidFill>
              <a:latin typeface="HGP教科書体" panose="02020600000000000000" pitchFamily="18" charset="-128"/>
              <a:ea typeface="HGP教科書体" panose="02020600000000000000" pitchFamily="18" charset="-128"/>
            </a:endParaRPr>
          </a:p>
          <a:p>
            <a:r>
              <a:rPr lang="ja-JP" altLang="en-US" sz="750" b="1" dirty="0" smtClean="0">
                <a:solidFill>
                  <a:schemeClr val="bg1"/>
                </a:solidFill>
                <a:latin typeface="HGP教科書体" panose="02020600000000000000" pitchFamily="18" charset="-128"/>
                <a:ea typeface="HGP教科書体" panose="02020600000000000000" pitchFamily="18" charset="-128"/>
              </a:rPr>
              <a:t>現代でも</a:t>
            </a:r>
            <a:r>
              <a:rPr lang="ja-JP" altLang="en-US" sz="750" b="1" dirty="0">
                <a:solidFill>
                  <a:schemeClr val="bg1"/>
                </a:solidFill>
                <a:latin typeface="HGP教科書体" panose="02020600000000000000" pitchFamily="18" charset="-128"/>
                <a:ea typeface="HGP教科書体" panose="02020600000000000000" pitchFamily="18" charset="-128"/>
              </a:rPr>
              <a:t>、</a:t>
            </a:r>
            <a:r>
              <a:rPr lang="ja-JP" altLang="en-US" sz="750" b="1" dirty="0" smtClean="0">
                <a:solidFill>
                  <a:schemeClr val="bg1"/>
                </a:solidFill>
                <a:latin typeface="HGP教科書体" panose="02020600000000000000" pitchFamily="18" charset="-128"/>
                <a:ea typeface="HGP教科書体" panose="02020600000000000000" pitchFamily="18" charset="-128"/>
              </a:rPr>
              <a:t>水の都大阪の拠点として、賑わいをみせています。</a:t>
            </a:r>
            <a:endParaRPr lang="en-US" altLang="ja-JP" sz="750" b="1" dirty="0" smtClean="0">
              <a:solidFill>
                <a:schemeClr val="bg1"/>
              </a:solidFill>
              <a:latin typeface="HGP教科書体" panose="02020600000000000000" pitchFamily="18" charset="-128"/>
              <a:ea typeface="HGP教科書体" panose="02020600000000000000" pitchFamily="18" charset="-128"/>
            </a:endParaRPr>
          </a:p>
        </p:txBody>
      </p:sp>
      <p:pic>
        <p:nvPicPr>
          <p:cNvPr id="599" name="Picture 2" descr="D:\MitaH\Desktop\郵送応募作品\img06512-1.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882" t="5345" r="4503" b="2965"/>
          <a:stretch/>
        </p:blipFill>
        <p:spPr bwMode="auto">
          <a:xfrm>
            <a:off x="10422372" y="7360347"/>
            <a:ext cx="1086879" cy="769167"/>
          </a:xfrm>
          <a:prstGeom prst="rect">
            <a:avLst/>
          </a:prstGeom>
          <a:noFill/>
          <a:extLst>
            <a:ext uri="{909E8E84-426E-40DD-AFC4-6F175D3DCCD1}">
              <a14:hiddenFill xmlns:a14="http://schemas.microsoft.com/office/drawing/2010/main">
                <a:solidFill>
                  <a:srgbClr val="FFFFFF"/>
                </a:solidFill>
              </a14:hiddenFill>
            </a:ext>
          </a:extLst>
        </p:spPr>
      </p:pic>
      <p:sp>
        <p:nvSpPr>
          <p:cNvPr id="600" name="正方形/長方形 599"/>
          <p:cNvSpPr/>
          <p:nvPr/>
        </p:nvSpPr>
        <p:spPr>
          <a:xfrm>
            <a:off x="10345324" y="8253779"/>
            <a:ext cx="2448272" cy="11372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601" name="テキスト ボックス 600"/>
          <p:cNvSpPr txBox="1"/>
          <p:nvPr/>
        </p:nvSpPr>
        <p:spPr>
          <a:xfrm>
            <a:off x="10523148" y="8221517"/>
            <a:ext cx="2270448"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平成</a:t>
            </a:r>
            <a:r>
              <a:rPr lang="en-US" altLang="ja-JP" sz="1000" b="1" dirty="0" smtClean="0">
                <a:solidFill>
                  <a:schemeClr val="bg1"/>
                </a:solidFill>
                <a:latin typeface="HGP教科書体" panose="02020600000000000000" pitchFamily="18" charset="-128"/>
                <a:ea typeface="HGP教科書体" panose="02020600000000000000" pitchFamily="18" charset="-128"/>
              </a:rPr>
              <a:t>OSAKA</a:t>
            </a:r>
            <a:r>
              <a:rPr lang="ja-JP" altLang="en-US" sz="1000" b="1" dirty="0" smtClean="0">
                <a:solidFill>
                  <a:schemeClr val="bg1"/>
                </a:solidFill>
                <a:latin typeface="HGP教科書体" panose="02020600000000000000" pitchFamily="18" charset="-128"/>
                <a:ea typeface="HGP教科書体" panose="02020600000000000000" pitchFamily="18" charset="-128"/>
              </a:rPr>
              <a:t>天の川伝説　</a:t>
            </a:r>
            <a:r>
              <a:rPr lang="ja-JP" altLang="en-US" sz="800" b="1" dirty="0" smtClean="0">
                <a:solidFill>
                  <a:schemeClr val="bg1"/>
                </a:solidFill>
                <a:latin typeface="HGP教科書体" panose="02020600000000000000" pitchFamily="18" charset="-128"/>
                <a:ea typeface="HGP教科書体" panose="02020600000000000000" pitchFamily="18" charset="-128"/>
              </a:rPr>
              <a:t>（</a:t>
            </a:r>
            <a:r>
              <a:rPr lang="en-US" altLang="ja-JP" sz="800" b="1" dirty="0" smtClean="0">
                <a:solidFill>
                  <a:schemeClr val="bg1"/>
                </a:solidFill>
                <a:latin typeface="HGP教科書体" panose="02020600000000000000" pitchFamily="18" charset="-128"/>
                <a:ea typeface="HGP教科書体" panose="02020600000000000000" pitchFamily="18" charset="-128"/>
              </a:rPr>
              <a:t>2009</a:t>
            </a:r>
            <a:r>
              <a:rPr lang="ja-JP" altLang="en-US" sz="800" b="1" dirty="0" smtClean="0">
                <a:solidFill>
                  <a:schemeClr val="bg1"/>
                </a:solidFill>
                <a:latin typeface="HGP教科書体" panose="02020600000000000000" pitchFamily="18" charset="-128"/>
                <a:ea typeface="HGP教科書体" panose="02020600000000000000" pitchFamily="18" charset="-128"/>
              </a:rPr>
              <a:t>年から開催）</a:t>
            </a:r>
            <a:endParaRPr lang="ja-JP" altLang="en-US" sz="800" b="1" dirty="0">
              <a:solidFill>
                <a:schemeClr val="bg1"/>
              </a:solidFill>
              <a:latin typeface="HGP教科書体" panose="02020600000000000000" pitchFamily="18" charset="-128"/>
              <a:ea typeface="HGP教科書体" panose="02020600000000000000" pitchFamily="18" charset="-128"/>
            </a:endParaRPr>
          </a:p>
        </p:txBody>
      </p:sp>
      <p:cxnSp>
        <p:nvCxnSpPr>
          <p:cNvPr id="602" name="直線コネクタ 601"/>
          <p:cNvCxnSpPr/>
          <p:nvPr/>
        </p:nvCxnSpPr>
        <p:spPr>
          <a:xfrm flipV="1">
            <a:off x="10377569" y="8445972"/>
            <a:ext cx="2423545"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03" name="テキスト ボックス 602"/>
          <p:cNvSpPr txBox="1"/>
          <p:nvPr/>
        </p:nvSpPr>
        <p:spPr>
          <a:xfrm>
            <a:off x="11499272" y="8421425"/>
            <a:ext cx="1301842" cy="1015663"/>
          </a:xfrm>
          <a:prstGeom prst="rect">
            <a:avLst/>
          </a:prstGeom>
          <a:noFill/>
        </p:spPr>
        <p:txBody>
          <a:bodyPr wrap="square" rtlCol="0">
            <a:spAutoFit/>
          </a:bodyPr>
          <a:lstStyle/>
          <a:p>
            <a:r>
              <a:rPr lang="ja-JP" altLang="en-US" sz="750" b="1" dirty="0" smtClean="0">
                <a:solidFill>
                  <a:schemeClr val="bg1"/>
                </a:solidFill>
                <a:latin typeface="HGP教科書体" panose="02020600000000000000" pitchFamily="18" charset="-128"/>
                <a:ea typeface="HGP教科書体" panose="02020600000000000000" pitchFamily="18" charset="-128"/>
              </a:rPr>
              <a:t>大阪市中</a:t>
            </a:r>
            <a:r>
              <a:rPr lang="ja-JP" altLang="en-US" sz="750" b="1" dirty="0">
                <a:solidFill>
                  <a:schemeClr val="bg1"/>
                </a:solidFill>
                <a:latin typeface="HGP教科書体" panose="02020600000000000000" pitchFamily="18" charset="-128"/>
                <a:ea typeface="HGP教科書体" panose="02020600000000000000" pitchFamily="18" charset="-128"/>
              </a:rPr>
              <a:t>を西流する大川は、かつては「天満川」とも呼ばれ、その川面に満天の星を映す様子は“地上の天の川”のようでした</a:t>
            </a:r>
            <a:r>
              <a:rPr lang="ja-JP" altLang="en-US" sz="750" b="1" dirty="0" smtClean="0">
                <a:solidFill>
                  <a:schemeClr val="bg1"/>
                </a:solidFill>
                <a:latin typeface="HGP教科書体" panose="02020600000000000000" pitchFamily="18" charset="-128"/>
                <a:ea typeface="HGP教科書体" panose="02020600000000000000" pitchFamily="18" charset="-128"/>
              </a:rPr>
              <a:t>。</a:t>
            </a:r>
            <a:endParaRPr lang="en-US" altLang="ja-JP" sz="750" b="1" dirty="0" smtClean="0">
              <a:solidFill>
                <a:schemeClr val="bg1"/>
              </a:solidFill>
              <a:latin typeface="HGP教科書体" panose="02020600000000000000" pitchFamily="18" charset="-128"/>
              <a:ea typeface="HGP教科書体" panose="02020600000000000000" pitchFamily="18" charset="-128"/>
            </a:endParaRPr>
          </a:p>
          <a:p>
            <a:r>
              <a:rPr lang="ja-JP" altLang="en-US" sz="750" b="1" dirty="0" smtClean="0">
                <a:solidFill>
                  <a:schemeClr val="bg1"/>
                </a:solidFill>
                <a:latin typeface="HGP教科書体" panose="02020600000000000000" pitchFamily="18" charset="-128"/>
                <a:ea typeface="HGP教科書体" panose="02020600000000000000" pitchFamily="18" charset="-128"/>
              </a:rPr>
              <a:t>現在、七夕の夜に、幻想的</a:t>
            </a:r>
            <a:r>
              <a:rPr lang="ja-JP" altLang="en-US" sz="750" b="1" dirty="0">
                <a:solidFill>
                  <a:schemeClr val="bg1"/>
                </a:solidFill>
                <a:latin typeface="HGP教科書体" panose="02020600000000000000" pitchFamily="18" charset="-128"/>
                <a:ea typeface="HGP教科書体" panose="02020600000000000000" pitchFamily="18" charset="-128"/>
              </a:rPr>
              <a:t>な景観を</a:t>
            </a:r>
            <a:r>
              <a:rPr lang="ja-JP" altLang="en-US" sz="750" b="1" dirty="0" smtClean="0">
                <a:solidFill>
                  <a:schemeClr val="bg1"/>
                </a:solidFill>
                <a:latin typeface="HGP教科書体" panose="02020600000000000000" pitchFamily="18" charset="-128"/>
                <a:ea typeface="HGP教科書体" panose="02020600000000000000" pitchFamily="18" charset="-128"/>
              </a:rPr>
              <a:t>再現するイベントが開催されています。</a:t>
            </a:r>
            <a:endParaRPr lang="en-US" altLang="ja-JP" sz="750" b="1" dirty="0" smtClean="0">
              <a:solidFill>
                <a:schemeClr val="bg1"/>
              </a:solidFill>
              <a:latin typeface="HGP教科書体" panose="02020600000000000000" pitchFamily="18" charset="-128"/>
              <a:ea typeface="HGP教科書体" panose="02020600000000000000" pitchFamily="18" charset="-128"/>
            </a:endParaRPr>
          </a:p>
        </p:txBody>
      </p:sp>
      <p:pic>
        <p:nvPicPr>
          <p:cNvPr id="604" name="Picture 2" descr="D:\MitaH\Desktop\郵送応募作品\img06508-1.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481" t="2481" r="2211" b="2210"/>
          <a:stretch/>
        </p:blipFill>
        <p:spPr bwMode="auto">
          <a:xfrm>
            <a:off x="10414654" y="8548002"/>
            <a:ext cx="1094597" cy="774170"/>
          </a:xfrm>
          <a:prstGeom prst="rect">
            <a:avLst/>
          </a:prstGeom>
          <a:noFill/>
          <a:extLst>
            <a:ext uri="{909E8E84-426E-40DD-AFC4-6F175D3DCCD1}">
              <a14:hiddenFill xmlns:a14="http://schemas.microsoft.com/office/drawing/2010/main">
                <a:solidFill>
                  <a:srgbClr val="FFFFFF"/>
                </a:solidFill>
              </a14:hiddenFill>
            </a:ext>
          </a:extLst>
        </p:spPr>
      </p:pic>
      <p:sp>
        <p:nvSpPr>
          <p:cNvPr id="605" name="正方形/長方形 604"/>
          <p:cNvSpPr/>
          <p:nvPr/>
        </p:nvSpPr>
        <p:spPr>
          <a:xfrm>
            <a:off x="10345324" y="545499"/>
            <a:ext cx="2455939" cy="12358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606" name="テキスト ボックス 605"/>
          <p:cNvSpPr txBox="1"/>
          <p:nvPr/>
        </p:nvSpPr>
        <p:spPr>
          <a:xfrm>
            <a:off x="10530815" y="558369"/>
            <a:ext cx="2126432" cy="246221"/>
          </a:xfrm>
          <a:prstGeom prst="rect">
            <a:avLst/>
          </a:prstGeom>
          <a:noFill/>
        </p:spPr>
        <p:txBody>
          <a:bodyPr wrap="square" rtlCol="0">
            <a:spAutoFit/>
          </a:bodyPr>
          <a:lstStyle/>
          <a:p>
            <a:r>
              <a:rPr lang="ja-JP" altLang="en-US" sz="1000" b="1" dirty="0">
                <a:solidFill>
                  <a:schemeClr val="bg1"/>
                </a:solidFill>
                <a:latin typeface="HGP教科書体" panose="02020600000000000000" pitchFamily="18" charset="-128"/>
                <a:ea typeface="HGP教科書体" panose="02020600000000000000" pitchFamily="18" charset="-128"/>
              </a:rPr>
              <a:t>長柄</a:t>
            </a:r>
            <a:r>
              <a:rPr lang="ja-JP" altLang="en-US" sz="1000" b="1" dirty="0" smtClean="0">
                <a:solidFill>
                  <a:schemeClr val="bg1"/>
                </a:solidFill>
                <a:latin typeface="HGP教科書体" panose="02020600000000000000" pitchFamily="18" charset="-128"/>
                <a:ea typeface="HGP教科書体" panose="02020600000000000000" pitchFamily="18" charset="-128"/>
              </a:rPr>
              <a:t>橋</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cxnSp>
        <p:nvCxnSpPr>
          <p:cNvPr id="607" name="直線コネクタ 606"/>
          <p:cNvCxnSpPr/>
          <p:nvPr/>
        </p:nvCxnSpPr>
        <p:spPr>
          <a:xfrm flipV="1">
            <a:off x="10385236" y="761872"/>
            <a:ext cx="2423545"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08" name="テキスト ボックス 607"/>
          <p:cNvSpPr txBox="1"/>
          <p:nvPr/>
        </p:nvSpPr>
        <p:spPr>
          <a:xfrm>
            <a:off x="11506939" y="725535"/>
            <a:ext cx="1301842" cy="1077218"/>
          </a:xfrm>
          <a:prstGeom prst="rect">
            <a:avLst/>
          </a:prstGeom>
          <a:noFill/>
        </p:spPr>
        <p:txBody>
          <a:bodyPr wrap="square" rtlCol="0">
            <a:spAutoFit/>
          </a:bodyPr>
          <a:lstStyle/>
          <a:p>
            <a:r>
              <a:rPr lang="ja-JP" altLang="en-US" sz="800" b="1" dirty="0">
                <a:solidFill>
                  <a:schemeClr val="bg1"/>
                </a:solidFill>
                <a:latin typeface="HGP教科書体" panose="02020600000000000000" pitchFamily="18" charset="-128"/>
                <a:ea typeface="HGP教科書体" panose="02020600000000000000" pitchFamily="18" charset="-128"/>
              </a:rPr>
              <a:t>中央部の橋はニールセンローゼ桁というアーチ形の橋が採用</a:t>
            </a:r>
            <a:r>
              <a:rPr lang="ja-JP" altLang="en-US" sz="800" b="1" dirty="0" smtClean="0">
                <a:solidFill>
                  <a:schemeClr val="bg1"/>
                </a:solidFill>
                <a:latin typeface="HGP教科書体" panose="02020600000000000000" pitchFamily="18" charset="-128"/>
                <a:ea typeface="HGP教科書体" panose="02020600000000000000" pitchFamily="18" charset="-128"/>
              </a:rPr>
              <a:t>されていて、浪速の名橋</a:t>
            </a:r>
            <a:r>
              <a:rPr lang="en-US" altLang="ja-JP" sz="800" b="1" dirty="0" smtClean="0">
                <a:solidFill>
                  <a:schemeClr val="bg1"/>
                </a:solidFill>
                <a:latin typeface="HGP教科書体" panose="02020600000000000000" pitchFamily="18" charset="-128"/>
                <a:ea typeface="HGP教科書体" panose="02020600000000000000" pitchFamily="18" charset="-128"/>
              </a:rPr>
              <a:t>50</a:t>
            </a:r>
            <a:r>
              <a:rPr lang="ja-JP" altLang="en-US" sz="800" b="1" dirty="0" smtClean="0">
                <a:solidFill>
                  <a:schemeClr val="bg1"/>
                </a:solidFill>
                <a:latin typeface="HGP教科書体" panose="02020600000000000000" pitchFamily="18" charset="-128"/>
                <a:ea typeface="HGP教科書体" panose="02020600000000000000" pitchFamily="18" charset="-128"/>
              </a:rPr>
              <a:t>選に選定されています。夜間には</a:t>
            </a:r>
            <a:r>
              <a:rPr lang="ja-JP" altLang="en-US" sz="800" b="1" dirty="0">
                <a:solidFill>
                  <a:schemeClr val="bg1"/>
                </a:solidFill>
                <a:latin typeface="HGP教科書体" panose="02020600000000000000" pitchFamily="18" charset="-128"/>
                <a:ea typeface="HGP教科書体" panose="02020600000000000000" pitchFamily="18" charset="-128"/>
              </a:rPr>
              <a:t>ライトアップが実施されており、広大な淀川の風景とマッチ</a:t>
            </a:r>
            <a:r>
              <a:rPr lang="ja-JP" altLang="en-US" sz="800" b="1" dirty="0" smtClean="0">
                <a:solidFill>
                  <a:schemeClr val="bg1"/>
                </a:solidFill>
                <a:latin typeface="HGP教科書体" panose="02020600000000000000" pitchFamily="18" charset="-128"/>
                <a:ea typeface="HGP教科書体" panose="02020600000000000000" pitchFamily="18" charset="-128"/>
              </a:rPr>
              <a:t>しています。</a:t>
            </a:r>
            <a:endParaRPr lang="en-US" altLang="ja-JP" sz="800" b="1" dirty="0" smtClean="0">
              <a:solidFill>
                <a:schemeClr val="bg1"/>
              </a:solidFill>
              <a:latin typeface="HGP教科書体" panose="02020600000000000000" pitchFamily="18" charset="-128"/>
              <a:ea typeface="HGP教科書体" panose="02020600000000000000" pitchFamily="18" charset="-128"/>
            </a:endParaRPr>
          </a:p>
        </p:txBody>
      </p:sp>
      <p:grpSp>
        <p:nvGrpSpPr>
          <p:cNvPr id="609" name="グループ化 608"/>
          <p:cNvGrpSpPr/>
          <p:nvPr/>
        </p:nvGrpSpPr>
        <p:grpSpPr>
          <a:xfrm>
            <a:off x="10347542" y="550538"/>
            <a:ext cx="296876" cy="215444"/>
            <a:chOff x="-948951" y="2893340"/>
            <a:chExt cx="332584" cy="241357"/>
          </a:xfrm>
        </p:grpSpPr>
        <p:sp>
          <p:nvSpPr>
            <p:cNvPr id="610" name="円/楕円 233"/>
            <p:cNvSpPr/>
            <p:nvPr/>
          </p:nvSpPr>
          <p:spPr>
            <a:xfrm>
              <a:off x="-903063" y="2909517"/>
              <a:ext cx="216024" cy="216024"/>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611" name="テキスト ボックス 610"/>
            <p:cNvSpPr txBox="1"/>
            <p:nvPr/>
          </p:nvSpPr>
          <p:spPr>
            <a:xfrm>
              <a:off x="-948951" y="2893340"/>
              <a:ext cx="332584" cy="241357"/>
            </a:xfrm>
            <a:prstGeom prst="rect">
              <a:avLst/>
            </a:prstGeom>
            <a:noFill/>
          </p:spPr>
          <p:txBody>
            <a:bodyPr wrap="none" rtlCol="0">
              <a:spAutoFit/>
            </a:bodyPr>
            <a:lstStyle/>
            <a:p>
              <a:r>
                <a:rPr lang="en-US" altLang="ja-JP" sz="800" dirty="0" smtClean="0">
                  <a:solidFill>
                    <a:schemeClr val="bg1"/>
                  </a:solidFill>
                  <a:latin typeface="HGSｺﾞｼｯｸE" panose="020B0900000000000000" pitchFamily="50" charset="-128"/>
                  <a:ea typeface="HGSｺﾞｼｯｸE" panose="020B0900000000000000" pitchFamily="50" charset="-128"/>
                </a:rPr>
                <a:t>21</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sp>
        <p:nvSpPr>
          <p:cNvPr id="612" name="正方形/長方形 611"/>
          <p:cNvSpPr/>
          <p:nvPr/>
        </p:nvSpPr>
        <p:spPr>
          <a:xfrm>
            <a:off x="7772124" y="271703"/>
            <a:ext cx="2446660" cy="279307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613" name="テキスト ボックス 612"/>
          <p:cNvSpPr txBox="1"/>
          <p:nvPr/>
        </p:nvSpPr>
        <p:spPr>
          <a:xfrm>
            <a:off x="7771037" y="260394"/>
            <a:ext cx="2126432"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■干潟</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cxnSp>
        <p:nvCxnSpPr>
          <p:cNvPr id="614" name="直線コネクタ 613"/>
          <p:cNvCxnSpPr/>
          <p:nvPr/>
        </p:nvCxnSpPr>
        <p:spPr>
          <a:xfrm flipV="1">
            <a:off x="7802757" y="463897"/>
            <a:ext cx="2423545"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15" name="テキスト ボックス 614"/>
          <p:cNvSpPr txBox="1"/>
          <p:nvPr/>
        </p:nvSpPr>
        <p:spPr>
          <a:xfrm>
            <a:off x="7827359" y="475001"/>
            <a:ext cx="2398943" cy="954107"/>
          </a:xfrm>
          <a:prstGeom prst="rect">
            <a:avLst/>
          </a:prstGeom>
          <a:noFill/>
        </p:spPr>
        <p:txBody>
          <a:bodyPr wrap="square" rtlCol="0">
            <a:spAutoFit/>
          </a:bodyPr>
          <a:lstStyle/>
          <a:p>
            <a:r>
              <a:rPr lang="ja-JP" altLang="en-US" sz="800" b="1" dirty="0">
                <a:solidFill>
                  <a:schemeClr val="bg1"/>
                </a:solidFill>
                <a:latin typeface="HGP教科書体" panose="02020600000000000000" pitchFamily="18" charset="-128"/>
                <a:ea typeface="HGP教科書体" panose="02020600000000000000" pitchFamily="18" charset="-128"/>
              </a:rPr>
              <a:t>潮が引くと砂や泥の陸が現れるところを干潟といいます。海水と淡水がまざり合い、養分が豊富なので、様々な生物が生息しています。かつては、淀川にも多くの干潟が存在しましたが、河川の整備や周辺の開発によりそのほとんどが失われました。近年は、自然保全の観点から再生されています</a:t>
            </a:r>
            <a:r>
              <a:rPr lang="ja-JP" altLang="en-US" sz="800" b="1" dirty="0" smtClean="0">
                <a:solidFill>
                  <a:schemeClr val="bg1"/>
                </a:solidFill>
                <a:latin typeface="HGP教科書体" panose="02020600000000000000" pitchFamily="18" charset="-128"/>
                <a:ea typeface="HGP教科書体" panose="02020600000000000000" pitchFamily="18" charset="-128"/>
              </a:rPr>
              <a:t>。</a:t>
            </a:r>
            <a:endParaRPr lang="en-US" altLang="ja-JP" sz="800" b="1" dirty="0" smtClean="0">
              <a:solidFill>
                <a:schemeClr val="bg1"/>
              </a:solidFill>
              <a:latin typeface="HGP教科書体" panose="02020600000000000000" pitchFamily="18" charset="-128"/>
              <a:ea typeface="HGP教科書体" panose="02020600000000000000" pitchFamily="18" charset="-128"/>
            </a:endParaRPr>
          </a:p>
          <a:p>
            <a:r>
              <a:rPr lang="ja-JP" altLang="en-US" sz="800" b="1" dirty="0" smtClean="0">
                <a:solidFill>
                  <a:schemeClr val="bg1"/>
                </a:solidFill>
                <a:latin typeface="HGP教科書体" panose="02020600000000000000" pitchFamily="18" charset="-128"/>
                <a:ea typeface="HGP教科書体" panose="02020600000000000000" pitchFamily="18" charset="-128"/>
              </a:rPr>
              <a:t>⇒関連番号：</a:t>
            </a:r>
            <a:endParaRPr lang="en-US" altLang="ja-JP" sz="800" b="1" dirty="0">
              <a:solidFill>
                <a:schemeClr val="bg1"/>
              </a:solidFill>
              <a:latin typeface="HGP教科書体" panose="02020600000000000000" pitchFamily="18" charset="-128"/>
              <a:ea typeface="HGP教科書体" panose="02020600000000000000" pitchFamily="18" charset="-128"/>
            </a:endParaRPr>
          </a:p>
        </p:txBody>
      </p:sp>
      <p:pic>
        <p:nvPicPr>
          <p:cNvPr id="616" name="Picture 3" descr="D:\MitaH\Desktop\大阪市HP(httpwww.city.osaka.lg.jptoshikeikakupage0000302300.html).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5487" t="53357" r="36076" b="1328"/>
          <a:stretch/>
        </p:blipFill>
        <p:spPr bwMode="auto">
          <a:xfrm>
            <a:off x="10428420" y="872635"/>
            <a:ext cx="1078593" cy="709505"/>
          </a:xfrm>
          <a:prstGeom prst="rect">
            <a:avLst/>
          </a:prstGeom>
          <a:noFill/>
          <a:extLst>
            <a:ext uri="{909E8E84-426E-40DD-AFC4-6F175D3DCCD1}">
              <a14:hiddenFill xmlns:a14="http://schemas.microsoft.com/office/drawing/2010/main">
                <a:solidFill>
                  <a:srgbClr val="FFFFFF"/>
                </a:solidFill>
              </a14:hiddenFill>
            </a:ext>
          </a:extLst>
        </p:spPr>
      </p:pic>
      <p:sp>
        <p:nvSpPr>
          <p:cNvPr id="617" name="テキスト ボックス 616"/>
          <p:cNvSpPr txBox="1"/>
          <p:nvPr/>
        </p:nvSpPr>
        <p:spPr>
          <a:xfrm>
            <a:off x="12221873" y="517587"/>
            <a:ext cx="648072" cy="292388"/>
          </a:xfrm>
          <a:prstGeom prst="rect">
            <a:avLst/>
          </a:prstGeom>
          <a:noFill/>
        </p:spPr>
        <p:txBody>
          <a:bodyPr wrap="square" rtlCol="0">
            <a:spAutoFit/>
          </a:bodyPr>
          <a:lstStyle/>
          <a:p>
            <a:r>
              <a:rPr lang="en-US" altLang="ja-JP" sz="650" b="1" dirty="0">
                <a:solidFill>
                  <a:schemeClr val="bg1"/>
                </a:solidFill>
                <a:latin typeface="HGP教科書体" panose="02020600000000000000" pitchFamily="18" charset="-128"/>
                <a:ea typeface="HGP教科書体" panose="02020600000000000000" pitchFamily="18" charset="-128"/>
              </a:rPr>
              <a:t>1983</a:t>
            </a:r>
            <a:r>
              <a:rPr lang="ja-JP" altLang="en-US" sz="650" b="1" dirty="0" smtClean="0">
                <a:solidFill>
                  <a:schemeClr val="bg1"/>
                </a:solidFill>
                <a:latin typeface="HGP教科書体" panose="02020600000000000000" pitchFamily="18" charset="-128"/>
                <a:ea typeface="HGP教科書体" panose="02020600000000000000" pitchFamily="18" charset="-128"/>
              </a:rPr>
              <a:t>年完成（</a:t>
            </a:r>
            <a:r>
              <a:rPr lang="en-US" altLang="ja-JP" sz="650" b="1" dirty="0" smtClean="0">
                <a:solidFill>
                  <a:schemeClr val="bg1"/>
                </a:solidFill>
                <a:latin typeface="HGP教科書体" panose="02020600000000000000" pitchFamily="18" charset="-128"/>
                <a:ea typeface="HGP教科書体" panose="02020600000000000000" pitchFamily="18" charset="-128"/>
              </a:rPr>
              <a:t>L=</a:t>
            </a:r>
            <a:r>
              <a:rPr lang="ja-JP" altLang="en-US" sz="650" b="1" dirty="0" smtClean="0">
                <a:solidFill>
                  <a:schemeClr val="bg1"/>
                </a:solidFill>
                <a:latin typeface="HGP教科書体" panose="02020600000000000000" pitchFamily="18" charset="-128"/>
                <a:ea typeface="HGP教科書体" panose="02020600000000000000" pitchFamily="18" charset="-128"/>
              </a:rPr>
              <a:t>約</a:t>
            </a:r>
            <a:r>
              <a:rPr lang="en-US" altLang="ja-JP" sz="650" b="1" dirty="0" smtClean="0">
                <a:solidFill>
                  <a:schemeClr val="bg1"/>
                </a:solidFill>
                <a:latin typeface="HGP教科書体" panose="02020600000000000000" pitchFamily="18" charset="-128"/>
                <a:ea typeface="HGP教科書体" panose="02020600000000000000" pitchFamily="18" charset="-128"/>
              </a:rPr>
              <a:t>656 m</a:t>
            </a:r>
            <a:r>
              <a:rPr lang="ja-JP" altLang="en-US" sz="650" b="1" dirty="0" smtClean="0">
                <a:solidFill>
                  <a:schemeClr val="bg1"/>
                </a:solidFill>
                <a:latin typeface="HGP教科書体" panose="02020600000000000000" pitchFamily="18" charset="-128"/>
                <a:ea typeface="HGP教科書体" panose="02020600000000000000" pitchFamily="18" charset="-128"/>
              </a:rPr>
              <a:t>）</a:t>
            </a:r>
            <a:endParaRPr lang="en-US" altLang="ja-JP" sz="650" b="1" dirty="0" smtClean="0">
              <a:solidFill>
                <a:schemeClr val="bg1"/>
              </a:solidFill>
              <a:latin typeface="HGP教科書体" panose="02020600000000000000" pitchFamily="18" charset="-128"/>
              <a:ea typeface="HGP教科書体" panose="02020600000000000000" pitchFamily="18" charset="-128"/>
            </a:endParaRPr>
          </a:p>
        </p:txBody>
      </p:sp>
      <p:sp>
        <p:nvSpPr>
          <p:cNvPr id="618" name="正方形/長方形 617"/>
          <p:cNvSpPr/>
          <p:nvPr/>
        </p:nvSpPr>
        <p:spPr>
          <a:xfrm>
            <a:off x="10359986" y="263250"/>
            <a:ext cx="2448272" cy="23541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619" name="テキスト ボックス 618"/>
          <p:cNvSpPr txBox="1"/>
          <p:nvPr/>
        </p:nvSpPr>
        <p:spPr>
          <a:xfrm>
            <a:off x="10537810" y="251940"/>
            <a:ext cx="1373517" cy="246221"/>
          </a:xfrm>
          <a:prstGeom prst="rect">
            <a:avLst/>
          </a:prstGeom>
          <a:noFill/>
        </p:spPr>
        <p:txBody>
          <a:bodyPr wrap="square" rtlCol="0">
            <a:spAutoFit/>
          </a:bodyPr>
          <a:lstStyle/>
          <a:p>
            <a:r>
              <a:rPr lang="ja-JP" altLang="en-US" sz="1000" b="1" dirty="0">
                <a:solidFill>
                  <a:schemeClr val="bg1"/>
                </a:solidFill>
                <a:latin typeface="HGP教科書体" panose="02020600000000000000" pitchFamily="18" charset="-128"/>
                <a:ea typeface="HGP教科書体" panose="02020600000000000000" pitchFamily="18" charset="-128"/>
              </a:rPr>
              <a:t>柴島干潟</a:t>
            </a:r>
          </a:p>
        </p:txBody>
      </p:sp>
      <p:sp>
        <p:nvSpPr>
          <p:cNvPr id="620" name="正方形/長方形 619"/>
          <p:cNvSpPr/>
          <p:nvPr/>
        </p:nvSpPr>
        <p:spPr>
          <a:xfrm>
            <a:off x="10345672" y="3118494"/>
            <a:ext cx="2448272" cy="23541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621" name="テキスト ボックス 620"/>
          <p:cNvSpPr txBox="1"/>
          <p:nvPr/>
        </p:nvSpPr>
        <p:spPr>
          <a:xfrm>
            <a:off x="10523496" y="3107184"/>
            <a:ext cx="1373517"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毛馬橋</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grpSp>
        <p:nvGrpSpPr>
          <p:cNvPr id="622" name="グループ化 621"/>
          <p:cNvGrpSpPr/>
          <p:nvPr/>
        </p:nvGrpSpPr>
        <p:grpSpPr>
          <a:xfrm>
            <a:off x="10361324" y="3143627"/>
            <a:ext cx="296876" cy="215444"/>
            <a:chOff x="-948951" y="2895643"/>
            <a:chExt cx="332584" cy="241357"/>
          </a:xfrm>
        </p:grpSpPr>
        <p:sp>
          <p:nvSpPr>
            <p:cNvPr id="623" name="円/楕円 343"/>
            <p:cNvSpPr/>
            <p:nvPr/>
          </p:nvSpPr>
          <p:spPr>
            <a:xfrm>
              <a:off x="-903063" y="2909517"/>
              <a:ext cx="216024" cy="216024"/>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624" name="テキスト ボックス 623"/>
            <p:cNvSpPr txBox="1"/>
            <p:nvPr/>
          </p:nvSpPr>
          <p:spPr>
            <a:xfrm>
              <a:off x="-948951" y="2895643"/>
              <a:ext cx="332584" cy="241357"/>
            </a:xfrm>
            <a:prstGeom prst="rect">
              <a:avLst/>
            </a:prstGeom>
            <a:noFill/>
          </p:spPr>
          <p:txBody>
            <a:bodyPr wrap="none" rtlCol="0">
              <a:spAutoFit/>
            </a:bodyPr>
            <a:lstStyle/>
            <a:p>
              <a:r>
                <a:rPr lang="en-US" altLang="ja-JP" sz="800" dirty="0" smtClean="0">
                  <a:solidFill>
                    <a:schemeClr val="bg1"/>
                  </a:solidFill>
                  <a:latin typeface="HGSｺﾞｼｯｸE" panose="020B0900000000000000" pitchFamily="50" charset="-128"/>
                  <a:ea typeface="HGSｺﾞｼｯｸE" panose="020B0900000000000000" pitchFamily="50" charset="-128"/>
                </a:rPr>
                <a:t>23</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sp>
        <p:nvSpPr>
          <p:cNvPr id="625" name="正方形/長方形 624"/>
          <p:cNvSpPr/>
          <p:nvPr/>
        </p:nvSpPr>
        <p:spPr>
          <a:xfrm>
            <a:off x="10345672" y="3391570"/>
            <a:ext cx="2448272" cy="23541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626" name="テキスト ボックス 625"/>
          <p:cNvSpPr txBox="1"/>
          <p:nvPr/>
        </p:nvSpPr>
        <p:spPr>
          <a:xfrm>
            <a:off x="10523496" y="3380260"/>
            <a:ext cx="1373517"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春風橋</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grpSp>
        <p:nvGrpSpPr>
          <p:cNvPr id="627" name="グループ化 626"/>
          <p:cNvGrpSpPr/>
          <p:nvPr/>
        </p:nvGrpSpPr>
        <p:grpSpPr>
          <a:xfrm>
            <a:off x="10361324" y="3422428"/>
            <a:ext cx="296876" cy="215444"/>
            <a:chOff x="-948951" y="2902058"/>
            <a:chExt cx="332584" cy="241357"/>
          </a:xfrm>
        </p:grpSpPr>
        <p:sp>
          <p:nvSpPr>
            <p:cNvPr id="628" name="円/楕円 343"/>
            <p:cNvSpPr/>
            <p:nvPr/>
          </p:nvSpPr>
          <p:spPr>
            <a:xfrm>
              <a:off x="-903063" y="2909517"/>
              <a:ext cx="216024" cy="216024"/>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629" name="テキスト ボックス 628"/>
            <p:cNvSpPr txBox="1"/>
            <p:nvPr/>
          </p:nvSpPr>
          <p:spPr>
            <a:xfrm>
              <a:off x="-948951" y="2902058"/>
              <a:ext cx="332584" cy="241357"/>
            </a:xfrm>
            <a:prstGeom prst="rect">
              <a:avLst/>
            </a:prstGeom>
            <a:noFill/>
          </p:spPr>
          <p:txBody>
            <a:bodyPr wrap="none" rtlCol="0">
              <a:spAutoFit/>
            </a:bodyPr>
            <a:lstStyle/>
            <a:p>
              <a:r>
                <a:rPr lang="en-US" altLang="ja-JP" sz="800" dirty="0" smtClean="0">
                  <a:solidFill>
                    <a:schemeClr val="bg1"/>
                  </a:solidFill>
                  <a:latin typeface="HGSｺﾞｼｯｸE" panose="020B0900000000000000" pitchFamily="50" charset="-128"/>
                  <a:ea typeface="HGSｺﾞｼｯｸE" panose="020B0900000000000000" pitchFamily="50" charset="-128"/>
                </a:rPr>
                <a:t>24</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sp>
        <p:nvSpPr>
          <p:cNvPr id="630" name="正方形/長方形 629"/>
          <p:cNvSpPr/>
          <p:nvPr/>
        </p:nvSpPr>
        <p:spPr>
          <a:xfrm>
            <a:off x="10345672" y="3665227"/>
            <a:ext cx="2448272" cy="23541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631" name="テキスト ボックス 630"/>
          <p:cNvSpPr txBox="1"/>
          <p:nvPr/>
        </p:nvSpPr>
        <p:spPr>
          <a:xfrm>
            <a:off x="10523496" y="3653917"/>
            <a:ext cx="1373517"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飛翔橋</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grpSp>
        <p:nvGrpSpPr>
          <p:cNvPr id="632" name="グループ化 631"/>
          <p:cNvGrpSpPr/>
          <p:nvPr/>
        </p:nvGrpSpPr>
        <p:grpSpPr>
          <a:xfrm>
            <a:off x="10361324" y="3691641"/>
            <a:ext cx="296876" cy="215444"/>
            <a:chOff x="-948951" y="2897078"/>
            <a:chExt cx="332584" cy="241357"/>
          </a:xfrm>
        </p:grpSpPr>
        <p:sp>
          <p:nvSpPr>
            <p:cNvPr id="633" name="円/楕円 343"/>
            <p:cNvSpPr/>
            <p:nvPr/>
          </p:nvSpPr>
          <p:spPr>
            <a:xfrm>
              <a:off x="-903063" y="2909517"/>
              <a:ext cx="216024" cy="216024"/>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634" name="テキスト ボックス 633"/>
            <p:cNvSpPr txBox="1"/>
            <p:nvPr/>
          </p:nvSpPr>
          <p:spPr>
            <a:xfrm>
              <a:off x="-948951" y="2897078"/>
              <a:ext cx="332584" cy="241357"/>
            </a:xfrm>
            <a:prstGeom prst="rect">
              <a:avLst/>
            </a:prstGeom>
            <a:noFill/>
          </p:spPr>
          <p:txBody>
            <a:bodyPr wrap="none" rtlCol="0">
              <a:spAutoFit/>
            </a:bodyPr>
            <a:lstStyle/>
            <a:p>
              <a:r>
                <a:rPr lang="en-US" altLang="ja-JP" sz="800" dirty="0" smtClean="0">
                  <a:solidFill>
                    <a:schemeClr val="bg1"/>
                  </a:solidFill>
                  <a:latin typeface="HGSｺﾞｼｯｸE" panose="020B0900000000000000" pitchFamily="50" charset="-128"/>
                  <a:ea typeface="HGSｺﾞｼｯｸE" panose="020B0900000000000000" pitchFamily="50" charset="-128"/>
                </a:rPr>
                <a:t>25</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sp>
        <p:nvSpPr>
          <p:cNvPr id="635" name="正方形/長方形 634"/>
          <p:cNvSpPr/>
          <p:nvPr/>
        </p:nvSpPr>
        <p:spPr>
          <a:xfrm>
            <a:off x="10345672" y="3931927"/>
            <a:ext cx="2448272" cy="23541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636" name="テキスト ボックス 635"/>
          <p:cNvSpPr txBox="1"/>
          <p:nvPr/>
        </p:nvSpPr>
        <p:spPr>
          <a:xfrm>
            <a:off x="10523496" y="3920617"/>
            <a:ext cx="1373517"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都島橋</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grpSp>
        <p:nvGrpSpPr>
          <p:cNvPr id="637" name="グループ化 636"/>
          <p:cNvGrpSpPr/>
          <p:nvPr/>
        </p:nvGrpSpPr>
        <p:grpSpPr>
          <a:xfrm>
            <a:off x="10361324" y="3956363"/>
            <a:ext cx="296876" cy="215444"/>
            <a:chOff x="-948951" y="2894863"/>
            <a:chExt cx="332584" cy="241357"/>
          </a:xfrm>
        </p:grpSpPr>
        <p:sp>
          <p:nvSpPr>
            <p:cNvPr id="638" name="円/楕円 343"/>
            <p:cNvSpPr/>
            <p:nvPr/>
          </p:nvSpPr>
          <p:spPr>
            <a:xfrm>
              <a:off x="-903063" y="2909517"/>
              <a:ext cx="216024" cy="216024"/>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639" name="テキスト ボックス 638"/>
            <p:cNvSpPr txBox="1"/>
            <p:nvPr/>
          </p:nvSpPr>
          <p:spPr>
            <a:xfrm>
              <a:off x="-948951" y="2894863"/>
              <a:ext cx="332584" cy="241357"/>
            </a:xfrm>
            <a:prstGeom prst="rect">
              <a:avLst/>
            </a:prstGeom>
            <a:noFill/>
          </p:spPr>
          <p:txBody>
            <a:bodyPr wrap="none" rtlCol="0">
              <a:spAutoFit/>
            </a:bodyPr>
            <a:lstStyle/>
            <a:p>
              <a:r>
                <a:rPr lang="en-US" altLang="ja-JP" sz="800" dirty="0" smtClean="0">
                  <a:solidFill>
                    <a:schemeClr val="bg1"/>
                  </a:solidFill>
                  <a:latin typeface="HGSｺﾞｼｯｸE" panose="020B0900000000000000" pitchFamily="50" charset="-128"/>
                  <a:ea typeface="HGSｺﾞｼｯｸE" panose="020B0900000000000000" pitchFamily="50" charset="-128"/>
                </a:rPr>
                <a:t>26</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sp>
        <p:nvSpPr>
          <p:cNvPr id="640" name="正方形/長方形 639"/>
          <p:cNvSpPr/>
          <p:nvPr/>
        </p:nvSpPr>
        <p:spPr>
          <a:xfrm>
            <a:off x="10345672" y="4217294"/>
            <a:ext cx="2448272" cy="23541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641" name="テキスト ボックス 640"/>
          <p:cNvSpPr txBox="1"/>
          <p:nvPr/>
        </p:nvSpPr>
        <p:spPr>
          <a:xfrm>
            <a:off x="10523496" y="4205984"/>
            <a:ext cx="1373517"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源八橋</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grpSp>
        <p:nvGrpSpPr>
          <p:cNvPr id="642" name="グループ化 641"/>
          <p:cNvGrpSpPr/>
          <p:nvPr/>
        </p:nvGrpSpPr>
        <p:grpSpPr>
          <a:xfrm>
            <a:off x="10361324" y="4247482"/>
            <a:ext cx="296876" cy="215444"/>
            <a:chOff x="-948951" y="2901306"/>
            <a:chExt cx="332584" cy="241357"/>
          </a:xfrm>
        </p:grpSpPr>
        <p:sp>
          <p:nvSpPr>
            <p:cNvPr id="643" name="円/楕円 343"/>
            <p:cNvSpPr/>
            <p:nvPr/>
          </p:nvSpPr>
          <p:spPr>
            <a:xfrm>
              <a:off x="-903063" y="2909517"/>
              <a:ext cx="216024" cy="216024"/>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644" name="テキスト ボックス 643"/>
            <p:cNvSpPr txBox="1"/>
            <p:nvPr/>
          </p:nvSpPr>
          <p:spPr>
            <a:xfrm>
              <a:off x="-948951" y="2901306"/>
              <a:ext cx="332584" cy="241357"/>
            </a:xfrm>
            <a:prstGeom prst="rect">
              <a:avLst/>
            </a:prstGeom>
            <a:noFill/>
          </p:spPr>
          <p:txBody>
            <a:bodyPr wrap="none" rtlCol="0">
              <a:spAutoFit/>
            </a:bodyPr>
            <a:lstStyle/>
            <a:p>
              <a:r>
                <a:rPr lang="en-US" altLang="ja-JP" sz="800" dirty="0" smtClean="0">
                  <a:solidFill>
                    <a:schemeClr val="bg1"/>
                  </a:solidFill>
                  <a:latin typeface="HGSｺﾞｼｯｸE" panose="020B0900000000000000" pitchFamily="50" charset="-128"/>
                  <a:ea typeface="HGSｺﾞｼｯｸE" panose="020B0900000000000000" pitchFamily="50" charset="-128"/>
                </a:rPr>
                <a:t>27</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sp>
        <p:nvSpPr>
          <p:cNvPr id="645" name="正方形/長方形 644"/>
          <p:cNvSpPr/>
          <p:nvPr/>
        </p:nvSpPr>
        <p:spPr>
          <a:xfrm>
            <a:off x="10345672" y="4476374"/>
            <a:ext cx="2448272" cy="23541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646" name="テキスト ボックス 645"/>
          <p:cNvSpPr txBox="1"/>
          <p:nvPr/>
        </p:nvSpPr>
        <p:spPr>
          <a:xfrm>
            <a:off x="10523496" y="4465064"/>
            <a:ext cx="1373517"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桜宮橋</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grpSp>
        <p:nvGrpSpPr>
          <p:cNvPr id="647" name="グループ化 646"/>
          <p:cNvGrpSpPr/>
          <p:nvPr/>
        </p:nvGrpSpPr>
        <p:grpSpPr>
          <a:xfrm>
            <a:off x="10361324" y="4502581"/>
            <a:ext cx="296876" cy="215444"/>
            <a:chOff x="-948951" y="2896846"/>
            <a:chExt cx="332584" cy="241357"/>
          </a:xfrm>
        </p:grpSpPr>
        <p:sp>
          <p:nvSpPr>
            <p:cNvPr id="648" name="円/楕円 343"/>
            <p:cNvSpPr/>
            <p:nvPr/>
          </p:nvSpPr>
          <p:spPr>
            <a:xfrm>
              <a:off x="-903063" y="2909517"/>
              <a:ext cx="216024" cy="216024"/>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649" name="テキスト ボックス 648"/>
            <p:cNvSpPr txBox="1"/>
            <p:nvPr/>
          </p:nvSpPr>
          <p:spPr>
            <a:xfrm>
              <a:off x="-948951" y="2896846"/>
              <a:ext cx="332584" cy="241357"/>
            </a:xfrm>
            <a:prstGeom prst="rect">
              <a:avLst/>
            </a:prstGeom>
            <a:noFill/>
          </p:spPr>
          <p:txBody>
            <a:bodyPr wrap="none" rtlCol="0">
              <a:spAutoFit/>
            </a:bodyPr>
            <a:lstStyle/>
            <a:p>
              <a:r>
                <a:rPr lang="en-US" altLang="ja-JP" sz="800" dirty="0" smtClean="0">
                  <a:solidFill>
                    <a:schemeClr val="bg1"/>
                  </a:solidFill>
                  <a:latin typeface="HGSｺﾞｼｯｸE" panose="020B0900000000000000" pitchFamily="50" charset="-128"/>
                  <a:ea typeface="HGSｺﾞｼｯｸE" panose="020B0900000000000000" pitchFamily="50" charset="-128"/>
                </a:rPr>
                <a:t>28</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sp>
        <p:nvSpPr>
          <p:cNvPr id="650" name="正方形/長方形 649"/>
          <p:cNvSpPr/>
          <p:nvPr/>
        </p:nvSpPr>
        <p:spPr>
          <a:xfrm>
            <a:off x="10345672" y="6257276"/>
            <a:ext cx="2448272" cy="23541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651" name="テキスト ボックス 650"/>
          <p:cNvSpPr txBox="1"/>
          <p:nvPr/>
        </p:nvSpPr>
        <p:spPr>
          <a:xfrm>
            <a:off x="10523496" y="6245966"/>
            <a:ext cx="1373517" cy="246221"/>
          </a:xfrm>
          <a:prstGeom prst="rect">
            <a:avLst/>
          </a:prstGeom>
          <a:noFill/>
        </p:spPr>
        <p:txBody>
          <a:bodyPr wrap="square" rtlCol="0">
            <a:spAutoFit/>
          </a:bodyPr>
          <a:lstStyle/>
          <a:p>
            <a:r>
              <a:rPr lang="ja-JP" altLang="en-US" sz="1000" b="1" dirty="0">
                <a:solidFill>
                  <a:schemeClr val="bg1"/>
                </a:solidFill>
                <a:latin typeface="HGP教科書体" panose="02020600000000000000" pitchFamily="18" charset="-128"/>
                <a:ea typeface="HGP教科書体" panose="02020600000000000000" pitchFamily="18" charset="-128"/>
              </a:rPr>
              <a:t>川崎</a:t>
            </a:r>
            <a:r>
              <a:rPr lang="ja-JP" altLang="en-US" sz="1000" b="1" dirty="0" smtClean="0">
                <a:solidFill>
                  <a:schemeClr val="bg1"/>
                </a:solidFill>
                <a:latin typeface="HGP教科書体" panose="02020600000000000000" pitchFamily="18" charset="-128"/>
                <a:ea typeface="HGP教科書体" panose="02020600000000000000" pitchFamily="18" charset="-128"/>
              </a:rPr>
              <a:t>橋</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grpSp>
        <p:nvGrpSpPr>
          <p:cNvPr id="652" name="グループ化 651"/>
          <p:cNvGrpSpPr/>
          <p:nvPr/>
        </p:nvGrpSpPr>
        <p:grpSpPr>
          <a:xfrm>
            <a:off x="10361324" y="6281326"/>
            <a:ext cx="296876" cy="215444"/>
            <a:chOff x="-948951" y="2894430"/>
            <a:chExt cx="332584" cy="241357"/>
          </a:xfrm>
        </p:grpSpPr>
        <p:sp>
          <p:nvSpPr>
            <p:cNvPr id="653" name="円/楕円 343"/>
            <p:cNvSpPr/>
            <p:nvPr/>
          </p:nvSpPr>
          <p:spPr>
            <a:xfrm>
              <a:off x="-903063" y="2909517"/>
              <a:ext cx="216024" cy="216024"/>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654" name="テキスト ボックス 653"/>
            <p:cNvSpPr txBox="1"/>
            <p:nvPr/>
          </p:nvSpPr>
          <p:spPr>
            <a:xfrm>
              <a:off x="-948951" y="2894430"/>
              <a:ext cx="332584" cy="241357"/>
            </a:xfrm>
            <a:prstGeom prst="rect">
              <a:avLst/>
            </a:prstGeom>
            <a:noFill/>
          </p:spPr>
          <p:txBody>
            <a:bodyPr wrap="none" rtlCol="0">
              <a:spAutoFit/>
            </a:bodyPr>
            <a:lstStyle/>
            <a:p>
              <a:r>
                <a:rPr lang="en-US" altLang="ja-JP" sz="800" dirty="0" smtClean="0">
                  <a:solidFill>
                    <a:schemeClr val="bg1"/>
                  </a:solidFill>
                  <a:latin typeface="HGSｺﾞｼｯｸE" panose="020B0900000000000000" pitchFamily="50" charset="-128"/>
                  <a:ea typeface="HGSｺﾞｼｯｸE" panose="020B0900000000000000" pitchFamily="50" charset="-128"/>
                </a:rPr>
                <a:t>30</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sp>
        <p:nvSpPr>
          <p:cNvPr id="655" name="正方形/長方形 654"/>
          <p:cNvSpPr/>
          <p:nvPr/>
        </p:nvSpPr>
        <p:spPr>
          <a:xfrm>
            <a:off x="10345672" y="6523976"/>
            <a:ext cx="2448272" cy="23541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656" name="テキスト ボックス 655"/>
          <p:cNvSpPr txBox="1"/>
          <p:nvPr/>
        </p:nvSpPr>
        <p:spPr>
          <a:xfrm>
            <a:off x="10523496" y="6512666"/>
            <a:ext cx="1373517" cy="246221"/>
          </a:xfrm>
          <a:prstGeom prst="rect">
            <a:avLst/>
          </a:prstGeom>
          <a:noFill/>
        </p:spPr>
        <p:txBody>
          <a:bodyPr wrap="square" rtlCol="0">
            <a:spAutoFit/>
          </a:bodyPr>
          <a:lstStyle/>
          <a:p>
            <a:r>
              <a:rPr lang="ja-JP" altLang="en-US" sz="1000" b="1" dirty="0">
                <a:solidFill>
                  <a:schemeClr val="bg1"/>
                </a:solidFill>
                <a:latin typeface="HGP教科書体" panose="02020600000000000000" pitchFamily="18" charset="-128"/>
                <a:ea typeface="HGP教科書体" panose="02020600000000000000" pitchFamily="18" charset="-128"/>
              </a:rPr>
              <a:t>天満</a:t>
            </a:r>
            <a:r>
              <a:rPr lang="ja-JP" altLang="en-US" sz="1000" b="1" dirty="0" smtClean="0">
                <a:solidFill>
                  <a:schemeClr val="bg1"/>
                </a:solidFill>
                <a:latin typeface="HGP教科書体" panose="02020600000000000000" pitchFamily="18" charset="-128"/>
                <a:ea typeface="HGP教科書体" panose="02020600000000000000" pitchFamily="18" charset="-128"/>
              </a:rPr>
              <a:t>橋</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grpSp>
        <p:nvGrpSpPr>
          <p:cNvPr id="657" name="グループ化 656"/>
          <p:cNvGrpSpPr/>
          <p:nvPr/>
        </p:nvGrpSpPr>
        <p:grpSpPr>
          <a:xfrm>
            <a:off x="10361324" y="6540007"/>
            <a:ext cx="296876" cy="215444"/>
            <a:chOff x="-948951" y="2885447"/>
            <a:chExt cx="332584" cy="241357"/>
          </a:xfrm>
        </p:grpSpPr>
        <p:sp>
          <p:nvSpPr>
            <p:cNvPr id="658" name="円/楕円 343"/>
            <p:cNvSpPr/>
            <p:nvPr/>
          </p:nvSpPr>
          <p:spPr>
            <a:xfrm>
              <a:off x="-903063" y="2909517"/>
              <a:ext cx="216024" cy="216024"/>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659" name="テキスト ボックス 658"/>
            <p:cNvSpPr txBox="1"/>
            <p:nvPr/>
          </p:nvSpPr>
          <p:spPr>
            <a:xfrm>
              <a:off x="-948951" y="2885447"/>
              <a:ext cx="332584" cy="241357"/>
            </a:xfrm>
            <a:prstGeom prst="rect">
              <a:avLst/>
            </a:prstGeom>
            <a:noFill/>
          </p:spPr>
          <p:txBody>
            <a:bodyPr wrap="none" rtlCol="0">
              <a:spAutoFit/>
            </a:bodyPr>
            <a:lstStyle/>
            <a:p>
              <a:r>
                <a:rPr lang="en-US" altLang="ja-JP" sz="800" dirty="0" smtClean="0">
                  <a:solidFill>
                    <a:schemeClr val="bg1"/>
                  </a:solidFill>
                  <a:latin typeface="HGSｺﾞｼｯｸE" panose="020B0900000000000000" pitchFamily="50" charset="-128"/>
                  <a:ea typeface="HGSｺﾞｼｯｸE" panose="020B0900000000000000" pitchFamily="50" charset="-128"/>
                </a:rPr>
                <a:t>31</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sp>
        <p:nvSpPr>
          <p:cNvPr id="660" name="テキスト ボックス 659"/>
          <p:cNvSpPr txBox="1"/>
          <p:nvPr/>
        </p:nvSpPr>
        <p:spPr>
          <a:xfrm rot="18196219">
            <a:off x="9700331" y="5251339"/>
            <a:ext cx="441146" cy="169277"/>
          </a:xfrm>
          <a:prstGeom prst="rect">
            <a:avLst/>
          </a:prstGeom>
          <a:noFill/>
        </p:spPr>
        <p:txBody>
          <a:bodyPr wrap="none" rtlCol="0">
            <a:spAutoFit/>
          </a:bodyPr>
          <a:lstStyle/>
          <a:p>
            <a:r>
              <a:rPr lang="ja-JP" altLang="en-US" sz="500" dirty="0" smtClean="0"/>
              <a:t>京阪本線</a:t>
            </a:r>
            <a:endParaRPr kumimoji="1" lang="ja-JP" altLang="en-US" sz="500" dirty="0"/>
          </a:p>
        </p:txBody>
      </p:sp>
      <p:sp>
        <p:nvSpPr>
          <p:cNvPr id="661" name="正方形/長方形 660"/>
          <p:cNvSpPr/>
          <p:nvPr/>
        </p:nvSpPr>
        <p:spPr>
          <a:xfrm>
            <a:off x="7770328" y="3099054"/>
            <a:ext cx="2448272" cy="118262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662" name="テキスト ボックス 661"/>
          <p:cNvSpPr txBox="1"/>
          <p:nvPr/>
        </p:nvSpPr>
        <p:spPr>
          <a:xfrm>
            <a:off x="7948152" y="3104404"/>
            <a:ext cx="2263628"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淀川アーバンキャンプ　</a:t>
            </a:r>
            <a:r>
              <a:rPr lang="ja-JP" altLang="en-US" sz="800" b="1" dirty="0" smtClean="0">
                <a:solidFill>
                  <a:schemeClr val="bg1"/>
                </a:solidFill>
                <a:latin typeface="HGP教科書体" panose="02020600000000000000" pitchFamily="18" charset="-128"/>
                <a:ea typeface="HGP教科書体" panose="02020600000000000000" pitchFamily="18" charset="-128"/>
              </a:rPr>
              <a:t>（</a:t>
            </a:r>
            <a:r>
              <a:rPr lang="en-US" altLang="ja-JP" sz="800" b="1" dirty="0" smtClean="0">
                <a:solidFill>
                  <a:schemeClr val="bg1"/>
                </a:solidFill>
                <a:latin typeface="HGP教科書体" panose="02020600000000000000" pitchFamily="18" charset="-128"/>
                <a:ea typeface="HGP教科書体" panose="02020600000000000000" pitchFamily="18" charset="-128"/>
              </a:rPr>
              <a:t>2015</a:t>
            </a:r>
            <a:r>
              <a:rPr lang="ja-JP" altLang="en-US" sz="800" b="1" dirty="0" smtClean="0">
                <a:solidFill>
                  <a:schemeClr val="bg1"/>
                </a:solidFill>
                <a:latin typeface="HGP教科書体" panose="02020600000000000000" pitchFamily="18" charset="-128"/>
                <a:ea typeface="HGP教科書体" panose="02020600000000000000" pitchFamily="18" charset="-128"/>
              </a:rPr>
              <a:t>年から開催）　</a:t>
            </a:r>
            <a:endParaRPr lang="ja-JP" altLang="en-US" sz="800" b="1" dirty="0">
              <a:solidFill>
                <a:schemeClr val="bg1"/>
              </a:solidFill>
              <a:latin typeface="HGP教科書体" panose="02020600000000000000" pitchFamily="18" charset="-128"/>
              <a:ea typeface="HGP教科書体" panose="02020600000000000000" pitchFamily="18" charset="-128"/>
            </a:endParaRPr>
          </a:p>
        </p:txBody>
      </p:sp>
      <p:cxnSp>
        <p:nvCxnSpPr>
          <p:cNvPr id="663" name="直線コネクタ 662"/>
          <p:cNvCxnSpPr/>
          <p:nvPr/>
        </p:nvCxnSpPr>
        <p:spPr>
          <a:xfrm flipV="1">
            <a:off x="7786086" y="3359449"/>
            <a:ext cx="2423545"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64" name="正方形/長方形 663"/>
          <p:cNvSpPr/>
          <p:nvPr/>
        </p:nvSpPr>
        <p:spPr>
          <a:xfrm>
            <a:off x="10345324" y="4756870"/>
            <a:ext cx="2448272" cy="146730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665" name="テキスト ボックス 664"/>
          <p:cNvSpPr txBox="1"/>
          <p:nvPr/>
        </p:nvSpPr>
        <p:spPr>
          <a:xfrm>
            <a:off x="10523148" y="4745560"/>
            <a:ext cx="2126432"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造幣局</a:t>
            </a:r>
            <a:r>
              <a:rPr lang="ja-JP" altLang="en-US" sz="1000" b="1" dirty="0">
                <a:solidFill>
                  <a:schemeClr val="bg1"/>
                </a:solidFill>
                <a:latin typeface="HGP教科書体" panose="02020600000000000000" pitchFamily="18" charset="-128"/>
                <a:ea typeface="HGP教科書体" panose="02020600000000000000" pitchFamily="18" charset="-128"/>
              </a:rPr>
              <a:t>周辺</a:t>
            </a:r>
            <a:r>
              <a:rPr lang="ja-JP" altLang="en-US" sz="1000" b="1" dirty="0" smtClean="0">
                <a:solidFill>
                  <a:schemeClr val="bg1"/>
                </a:solidFill>
                <a:latin typeface="HGP教科書体" panose="02020600000000000000" pitchFamily="18" charset="-128"/>
                <a:ea typeface="HGP教科書体" panose="02020600000000000000" pitchFamily="18" charset="-128"/>
              </a:rPr>
              <a:t>のツツジ</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cxnSp>
        <p:nvCxnSpPr>
          <p:cNvPr id="666" name="直線コネクタ 665"/>
          <p:cNvCxnSpPr/>
          <p:nvPr/>
        </p:nvCxnSpPr>
        <p:spPr>
          <a:xfrm flipV="1">
            <a:off x="10377569" y="4993891"/>
            <a:ext cx="2423545"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67" name="テキスト ボックス 666"/>
          <p:cNvSpPr txBox="1"/>
          <p:nvPr/>
        </p:nvSpPr>
        <p:spPr>
          <a:xfrm>
            <a:off x="11499272" y="5422233"/>
            <a:ext cx="1301842" cy="784830"/>
          </a:xfrm>
          <a:prstGeom prst="rect">
            <a:avLst/>
          </a:prstGeom>
          <a:noFill/>
        </p:spPr>
        <p:txBody>
          <a:bodyPr wrap="square" rtlCol="0">
            <a:spAutoFit/>
          </a:bodyPr>
          <a:lstStyle/>
          <a:p>
            <a:r>
              <a:rPr lang="ja-JP" altLang="en-US" sz="750" b="1" dirty="0" smtClean="0">
                <a:solidFill>
                  <a:schemeClr val="bg1"/>
                </a:solidFill>
                <a:latin typeface="HGP教科書体" panose="02020600000000000000" pitchFamily="18" charset="-128"/>
                <a:ea typeface="HGP教科書体" panose="02020600000000000000" pitchFamily="18" charset="-128"/>
              </a:rPr>
              <a:t>大川</a:t>
            </a:r>
            <a:r>
              <a:rPr lang="ja-JP" altLang="en-US" sz="750" b="1" dirty="0">
                <a:solidFill>
                  <a:schemeClr val="bg1"/>
                </a:solidFill>
                <a:latin typeface="HGP教科書体" panose="02020600000000000000" pitchFamily="18" charset="-128"/>
                <a:ea typeface="HGP教科書体" panose="02020600000000000000" pitchFamily="18" charset="-128"/>
              </a:rPr>
              <a:t>（旧淀川）沿いは、造幣局をはじめ桜が有名ですが、ツツジの咲く</a:t>
            </a:r>
            <a:r>
              <a:rPr lang="ja-JP" altLang="en-US" sz="750" b="1" dirty="0" smtClean="0">
                <a:solidFill>
                  <a:schemeClr val="bg1"/>
                </a:solidFill>
                <a:latin typeface="HGP教科書体" panose="02020600000000000000" pitchFamily="18" charset="-128"/>
                <a:ea typeface="HGP教科書体" panose="02020600000000000000" pitchFamily="18" charset="-128"/>
              </a:rPr>
              <a:t>季節（春～梅雨頃）も</a:t>
            </a:r>
            <a:r>
              <a:rPr lang="ja-JP" altLang="en-US" sz="750" b="1" dirty="0">
                <a:solidFill>
                  <a:schemeClr val="bg1"/>
                </a:solidFill>
                <a:latin typeface="HGP教科書体" panose="02020600000000000000" pitchFamily="18" charset="-128"/>
                <a:ea typeface="HGP教科書体" panose="02020600000000000000" pitchFamily="18" charset="-128"/>
              </a:rPr>
              <a:t>散策の時期としては適しており、川沿いの心地よい雰囲気を体感できます。</a:t>
            </a:r>
          </a:p>
        </p:txBody>
      </p:sp>
      <p:pic>
        <p:nvPicPr>
          <p:cNvPr id="668"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413863" y="5467126"/>
            <a:ext cx="1101006" cy="729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69" name="テキスト ボックス 668"/>
          <p:cNvSpPr txBox="1"/>
          <p:nvPr/>
        </p:nvSpPr>
        <p:spPr>
          <a:xfrm>
            <a:off x="10409612" y="4959552"/>
            <a:ext cx="2348046" cy="553998"/>
          </a:xfrm>
          <a:prstGeom prst="rect">
            <a:avLst/>
          </a:prstGeom>
          <a:noFill/>
        </p:spPr>
        <p:txBody>
          <a:bodyPr wrap="square" rtlCol="0">
            <a:spAutoFit/>
          </a:bodyPr>
          <a:lstStyle/>
          <a:p>
            <a:r>
              <a:rPr lang="ja-JP" altLang="en-US" sz="750" b="1" dirty="0">
                <a:solidFill>
                  <a:schemeClr val="bg1"/>
                </a:solidFill>
                <a:latin typeface="HGP教科書体" panose="02020600000000000000" pitchFamily="18" charset="-128"/>
                <a:ea typeface="HGP教科書体" panose="02020600000000000000" pitchFamily="18" charset="-128"/>
              </a:rPr>
              <a:t>明治時代初頭、衰退していた大阪を蘇らせるため、大久保利通は大阪に遷都しようと蔵屋敷の一部を造幣局にしたとされています。現在でも有名な桜の通り抜けはこの頃から行なわれています</a:t>
            </a:r>
            <a:r>
              <a:rPr lang="ja-JP" altLang="en-US" sz="750" b="1" dirty="0" smtClean="0">
                <a:solidFill>
                  <a:schemeClr val="bg1"/>
                </a:solidFill>
                <a:latin typeface="HGP教科書体" panose="02020600000000000000" pitchFamily="18" charset="-128"/>
                <a:ea typeface="HGP教科書体" panose="02020600000000000000" pitchFamily="18" charset="-128"/>
              </a:rPr>
              <a:t>。</a:t>
            </a:r>
            <a:endParaRPr lang="ja-JP" altLang="en-US" sz="750" b="1" dirty="0">
              <a:solidFill>
                <a:schemeClr val="bg1"/>
              </a:solidFill>
              <a:latin typeface="HGP教科書体" panose="02020600000000000000" pitchFamily="18" charset="-128"/>
              <a:ea typeface="HGP教科書体" panose="02020600000000000000" pitchFamily="18" charset="-128"/>
            </a:endParaRPr>
          </a:p>
        </p:txBody>
      </p:sp>
      <p:sp>
        <p:nvSpPr>
          <p:cNvPr id="670" name="テキスト ボックス 669"/>
          <p:cNvSpPr txBox="1"/>
          <p:nvPr/>
        </p:nvSpPr>
        <p:spPr>
          <a:xfrm>
            <a:off x="8930340" y="3365926"/>
            <a:ext cx="1274618" cy="900246"/>
          </a:xfrm>
          <a:prstGeom prst="rect">
            <a:avLst/>
          </a:prstGeom>
          <a:noFill/>
        </p:spPr>
        <p:txBody>
          <a:bodyPr wrap="square" rtlCol="0">
            <a:spAutoFit/>
          </a:bodyPr>
          <a:lstStyle/>
          <a:p>
            <a:r>
              <a:rPr lang="ja-JP" altLang="en-US" sz="750" b="1" dirty="0">
                <a:solidFill>
                  <a:schemeClr val="bg1"/>
                </a:solidFill>
                <a:latin typeface="HGP教科書体" panose="02020600000000000000" pitchFamily="18" charset="-128"/>
                <a:ea typeface="HGP教科書体" panose="02020600000000000000" pitchFamily="18" charset="-128"/>
              </a:rPr>
              <a:t>都会にいながら淀川の自然を</a:t>
            </a:r>
            <a:r>
              <a:rPr lang="ja-JP" altLang="en-US" sz="750" b="1" dirty="0" smtClean="0">
                <a:solidFill>
                  <a:schemeClr val="bg1"/>
                </a:solidFill>
                <a:latin typeface="HGP教科書体" panose="02020600000000000000" pitchFamily="18" charset="-128"/>
                <a:ea typeface="HGP教科書体" panose="02020600000000000000" pitchFamily="18" charset="-128"/>
              </a:rPr>
              <a:t>感じられる取組みです。</a:t>
            </a:r>
            <a:endParaRPr lang="en-US" altLang="ja-JP" sz="750" b="1" dirty="0" smtClean="0">
              <a:solidFill>
                <a:schemeClr val="bg1"/>
              </a:solidFill>
              <a:latin typeface="HGP教科書体" panose="02020600000000000000" pitchFamily="18" charset="-128"/>
              <a:ea typeface="HGP教科書体" panose="02020600000000000000" pitchFamily="18" charset="-128"/>
            </a:endParaRPr>
          </a:p>
          <a:p>
            <a:r>
              <a:rPr lang="ja-JP" altLang="en-US" sz="750" b="1" dirty="0" smtClean="0">
                <a:solidFill>
                  <a:schemeClr val="bg1"/>
                </a:solidFill>
                <a:latin typeface="HGP教科書体" panose="02020600000000000000" pitchFamily="18" charset="-128"/>
                <a:ea typeface="HGP教科書体" panose="02020600000000000000" pitchFamily="18" charset="-128"/>
              </a:rPr>
              <a:t>淀川</a:t>
            </a:r>
            <a:r>
              <a:rPr lang="ja-JP" altLang="en-US" sz="750" b="1" dirty="0">
                <a:solidFill>
                  <a:schemeClr val="bg1"/>
                </a:solidFill>
                <a:latin typeface="HGP教科書体" panose="02020600000000000000" pitchFamily="18" charset="-128"/>
                <a:ea typeface="HGP教科書体" panose="02020600000000000000" pitchFamily="18" charset="-128"/>
              </a:rPr>
              <a:t>の魅力を満喫できる、</a:t>
            </a:r>
          </a:p>
          <a:p>
            <a:r>
              <a:rPr lang="ja-JP" altLang="en-US" sz="750" b="1" dirty="0">
                <a:solidFill>
                  <a:schemeClr val="bg1"/>
                </a:solidFill>
                <a:latin typeface="HGP教科書体" panose="02020600000000000000" pitchFamily="18" charset="-128"/>
                <a:ea typeface="HGP教科書体" panose="02020600000000000000" pitchFamily="18" charset="-128"/>
              </a:rPr>
              <a:t>水辺のアクティビティや自然体験</a:t>
            </a:r>
            <a:r>
              <a:rPr lang="ja-JP" altLang="en-US" sz="750" b="1" dirty="0" smtClean="0">
                <a:solidFill>
                  <a:schemeClr val="bg1"/>
                </a:solidFill>
                <a:latin typeface="HGP教科書体" panose="02020600000000000000" pitchFamily="18" charset="-128"/>
                <a:ea typeface="HGP教科書体" panose="02020600000000000000" pitchFamily="18" charset="-128"/>
              </a:rPr>
              <a:t>プログラムなどを楽しむ人々の活動は、都市部の新たな景観です。</a:t>
            </a:r>
            <a:endParaRPr lang="en-US" altLang="ja-JP" sz="750" b="1" dirty="0" smtClean="0">
              <a:solidFill>
                <a:schemeClr val="bg1"/>
              </a:solidFill>
              <a:latin typeface="HGP教科書体" panose="02020600000000000000" pitchFamily="18" charset="-128"/>
              <a:ea typeface="HGP教科書体" panose="02020600000000000000" pitchFamily="18" charset="-128"/>
            </a:endParaRPr>
          </a:p>
        </p:txBody>
      </p:sp>
      <p:sp>
        <p:nvSpPr>
          <p:cNvPr id="671" name="テキスト ボックス 670"/>
          <p:cNvSpPr txBox="1"/>
          <p:nvPr/>
        </p:nvSpPr>
        <p:spPr>
          <a:xfrm>
            <a:off x="11615193" y="3083949"/>
            <a:ext cx="1224110" cy="292388"/>
          </a:xfrm>
          <a:prstGeom prst="rect">
            <a:avLst/>
          </a:prstGeom>
          <a:noFill/>
        </p:spPr>
        <p:txBody>
          <a:bodyPr wrap="square" rtlCol="0">
            <a:spAutoFit/>
          </a:bodyPr>
          <a:lstStyle/>
          <a:p>
            <a:r>
              <a:rPr lang="en-US" altLang="ja-JP" sz="650" b="1" dirty="0" smtClean="0">
                <a:solidFill>
                  <a:schemeClr val="bg1"/>
                </a:solidFill>
                <a:latin typeface="HGP教科書体" panose="02020600000000000000" pitchFamily="18" charset="-128"/>
                <a:ea typeface="HGP教科書体" panose="02020600000000000000" pitchFamily="18" charset="-128"/>
              </a:rPr>
              <a:t>1960</a:t>
            </a:r>
            <a:r>
              <a:rPr lang="ja-JP" altLang="en-US" sz="650" b="1" dirty="0" smtClean="0">
                <a:solidFill>
                  <a:schemeClr val="bg1"/>
                </a:solidFill>
                <a:latin typeface="HGP教科書体" panose="02020600000000000000" pitchFamily="18" charset="-128"/>
                <a:ea typeface="HGP教科書体" panose="02020600000000000000" pitchFamily="18" charset="-128"/>
              </a:rPr>
              <a:t>年完成　</a:t>
            </a:r>
            <a:r>
              <a:rPr lang="en-US" altLang="ja-JP" sz="650" b="1" dirty="0" smtClean="0">
                <a:solidFill>
                  <a:schemeClr val="bg1"/>
                </a:solidFill>
                <a:latin typeface="HGP教科書体" panose="02020600000000000000" pitchFamily="18" charset="-128"/>
                <a:ea typeface="HGP教科書体" panose="02020600000000000000" pitchFamily="18" charset="-128"/>
              </a:rPr>
              <a:t>1979</a:t>
            </a:r>
            <a:r>
              <a:rPr lang="ja-JP" altLang="en-US" sz="650" b="1" dirty="0" smtClean="0">
                <a:solidFill>
                  <a:schemeClr val="bg1"/>
                </a:solidFill>
                <a:latin typeface="HGP教科書体" panose="02020600000000000000" pitchFamily="18" charset="-128"/>
                <a:ea typeface="HGP教科書体" panose="02020600000000000000" pitchFamily="18" charset="-128"/>
              </a:rPr>
              <a:t>年拡幅完成　　</a:t>
            </a:r>
            <a:endParaRPr lang="en-US" altLang="ja-JP" sz="650" b="1" dirty="0" smtClean="0">
              <a:solidFill>
                <a:schemeClr val="bg1"/>
              </a:solidFill>
              <a:latin typeface="HGP教科書体" panose="02020600000000000000" pitchFamily="18" charset="-128"/>
              <a:ea typeface="HGP教科書体" panose="02020600000000000000" pitchFamily="18" charset="-128"/>
            </a:endParaRPr>
          </a:p>
          <a:p>
            <a:r>
              <a:rPr lang="ja-JP" altLang="en-US" sz="650" b="1" dirty="0" smtClean="0">
                <a:solidFill>
                  <a:schemeClr val="bg1"/>
                </a:solidFill>
                <a:latin typeface="HGP教科書体" panose="02020600000000000000" pitchFamily="18" charset="-128"/>
                <a:ea typeface="HGP教科書体" panose="02020600000000000000" pitchFamily="18" charset="-128"/>
              </a:rPr>
              <a:t>　　　　　　　　　　　（</a:t>
            </a:r>
            <a:r>
              <a:rPr lang="en-US" altLang="ja-JP" sz="650" b="1" dirty="0" smtClean="0">
                <a:solidFill>
                  <a:schemeClr val="bg1"/>
                </a:solidFill>
                <a:latin typeface="HGP教科書体" panose="02020600000000000000" pitchFamily="18" charset="-128"/>
                <a:ea typeface="HGP教科書体" panose="02020600000000000000" pitchFamily="18" charset="-128"/>
              </a:rPr>
              <a:t>L=</a:t>
            </a:r>
            <a:r>
              <a:rPr lang="ja-JP" altLang="en-US" sz="650" b="1" dirty="0" smtClean="0">
                <a:solidFill>
                  <a:schemeClr val="bg1"/>
                </a:solidFill>
                <a:latin typeface="HGP教科書体" panose="02020600000000000000" pitchFamily="18" charset="-128"/>
                <a:ea typeface="HGP教科書体" panose="02020600000000000000" pitchFamily="18" charset="-128"/>
              </a:rPr>
              <a:t>約</a:t>
            </a:r>
            <a:r>
              <a:rPr lang="en-US" altLang="ja-JP" sz="650" b="1" dirty="0" smtClean="0">
                <a:solidFill>
                  <a:schemeClr val="bg1"/>
                </a:solidFill>
                <a:latin typeface="HGP教科書体" panose="02020600000000000000" pitchFamily="18" charset="-128"/>
                <a:ea typeface="HGP教科書体" panose="02020600000000000000" pitchFamily="18" charset="-128"/>
              </a:rPr>
              <a:t>150 m</a:t>
            </a:r>
            <a:r>
              <a:rPr lang="ja-JP" altLang="en-US" sz="650" b="1" dirty="0" smtClean="0">
                <a:solidFill>
                  <a:schemeClr val="bg1"/>
                </a:solidFill>
                <a:latin typeface="HGP教科書体" panose="02020600000000000000" pitchFamily="18" charset="-128"/>
                <a:ea typeface="HGP教科書体" panose="02020600000000000000" pitchFamily="18" charset="-128"/>
              </a:rPr>
              <a:t>）</a:t>
            </a:r>
            <a:endParaRPr lang="en-US" altLang="ja-JP" sz="650" b="1" dirty="0" smtClean="0">
              <a:solidFill>
                <a:schemeClr val="bg1"/>
              </a:solidFill>
              <a:latin typeface="HGP教科書体" panose="02020600000000000000" pitchFamily="18" charset="-128"/>
              <a:ea typeface="HGP教科書体" panose="02020600000000000000" pitchFamily="18" charset="-128"/>
            </a:endParaRPr>
          </a:p>
        </p:txBody>
      </p:sp>
      <p:sp>
        <p:nvSpPr>
          <p:cNvPr id="672" name="テキスト ボックス 671"/>
          <p:cNvSpPr txBox="1"/>
          <p:nvPr/>
        </p:nvSpPr>
        <p:spPr>
          <a:xfrm>
            <a:off x="12170899" y="3363349"/>
            <a:ext cx="668403" cy="292388"/>
          </a:xfrm>
          <a:prstGeom prst="rect">
            <a:avLst/>
          </a:prstGeom>
          <a:noFill/>
        </p:spPr>
        <p:txBody>
          <a:bodyPr wrap="square" rtlCol="0">
            <a:spAutoFit/>
          </a:bodyPr>
          <a:lstStyle/>
          <a:p>
            <a:pPr algn="r"/>
            <a:r>
              <a:rPr lang="en-US" altLang="ja-JP" sz="650" b="1" dirty="0" smtClean="0">
                <a:solidFill>
                  <a:schemeClr val="bg1"/>
                </a:solidFill>
                <a:latin typeface="HGP教科書体" panose="02020600000000000000" pitchFamily="18" charset="-128"/>
                <a:ea typeface="HGP教科書体" panose="02020600000000000000" pitchFamily="18" charset="-128"/>
              </a:rPr>
              <a:t>1981</a:t>
            </a:r>
            <a:r>
              <a:rPr lang="ja-JP" altLang="en-US" sz="650" b="1" dirty="0" smtClean="0">
                <a:solidFill>
                  <a:schemeClr val="bg1"/>
                </a:solidFill>
                <a:latin typeface="HGP教科書体" panose="02020600000000000000" pitchFamily="18" charset="-128"/>
                <a:ea typeface="HGP教科書体" panose="02020600000000000000" pitchFamily="18" charset="-128"/>
              </a:rPr>
              <a:t>年完成　　　　　　　　　　　　（</a:t>
            </a:r>
            <a:r>
              <a:rPr lang="en-US" altLang="ja-JP" sz="650" b="1" dirty="0" smtClean="0">
                <a:solidFill>
                  <a:schemeClr val="bg1"/>
                </a:solidFill>
                <a:latin typeface="HGP教科書体" panose="02020600000000000000" pitchFamily="18" charset="-128"/>
                <a:ea typeface="HGP教科書体" panose="02020600000000000000" pitchFamily="18" charset="-128"/>
              </a:rPr>
              <a:t>L=</a:t>
            </a:r>
            <a:r>
              <a:rPr lang="ja-JP" altLang="en-US" sz="650" b="1" dirty="0" smtClean="0">
                <a:solidFill>
                  <a:schemeClr val="bg1"/>
                </a:solidFill>
                <a:latin typeface="HGP教科書体" panose="02020600000000000000" pitchFamily="18" charset="-128"/>
                <a:ea typeface="HGP教科書体" panose="02020600000000000000" pitchFamily="18" charset="-128"/>
              </a:rPr>
              <a:t>約</a:t>
            </a:r>
            <a:r>
              <a:rPr lang="en-US" altLang="ja-JP" sz="650" b="1" dirty="0" smtClean="0">
                <a:solidFill>
                  <a:schemeClr val="bg1"/>
                </a:solidFill>
                <a:latin typeface="HGP教科書体" panose="02020600000000000000" pitchFamily="18" charset="-128"/>
                <a:ea typeface="HGP教科書体" panose="02020600000000000000" pitchFamily="18" charset="-128"/>
              </a:rPr>
              <a:t>105 m</a:t>
            </a:r>
            <a:r>
              <a:rPr lang="ja-JP" altLang="en-US" sz="650" b="1" dirty="0" smtClean="0">
                <a:solidFill>
                  <a:schemeClr val="bg1"/>
                </a:solidFill>
                <a:latin typeface="HGP教科書体" panose="02020600000000000000" pitchFamily="18" charset="-128"/>
                <a:ea typeface="HGP教科書体" panose="02020600000000000000" pitchFamily="18" charset="-128"/>
              </a:rPr>
              <a:t>）</a:t>
            </a:r>
            <a:endParaRPr lang="en-US" altLang="ja-JP" sz="650" b="1" dirty="0" smtClean="0">
              <a:solidFill>
                <a:schemeClr val="bg1"/>
              </a:solidFill>
              <a:latin typeface="HGP教科書体" panose="02020600000000000000" pitchFamily="18" charset="-128"/>
              <a:ea typeface="HGP教科書体" panose="02020600000000000000" pitchFamily="18" charset="-128"/>
            </a:endParaRPr>
          </a:p>
        </p:txBody>
      </p:sp>
      <p:sp>
        <p:nvSpPr>
          <p:cNvPr id="673" name="テキスト ボックス 672"/>
          <p:cNvSpPr txBox="1"/>
          <p:nvPr/>
        </p:nvSpPr>
        <p:spPr>
          <a:xfrm>
            <a:off x="12170899" y="3636399"/>
            <a:ext cx="668403" cy="292388"/>
          </a:xfrm>
          <a:prstGeom prst="rect">
            <a:avLst/>
          </a:prstGeom>
          <a:noFill/>
        </p:spPr>
        <p:txBody>
          <a:bodyPr wrap="square" rtlCol="0">
            <a:spAutoFit/>
          </a:bodyPr>
          <a:lstStyle/>
          <a:p>
            <a:pPr algn="r"/>
            <a:r>
              <a:rPr lang="en-US" altLang="ja-JP" sz="650" b="1" dirty="0" smtClean="0">
                <a:solidFill>
                  <a:schemeClr val="bg1"/>
                </a:solidFill>
                <a:latin typeface="HGP教科書体" panose="02020600000000000000" pitchFamily="18" charset="-128"/>
                <a:ea typeface="HGP教科書体" panose="02020600000000000000" pitchFamily="18" charset="-128"/>
              </a:rPr>
              <a:t>1984</a:t>
            </a:r>
            <a:r>
              <a:rPr lang="ja-JP" altLang="en-US" sz="650" b="1" dirty="0" smtClean="0">
                <a:solidFill>
                  <a:schemeClr val="bg1"/>
                </a:solidFill>
                <a:latin typeface="HGP教科書体" panose="02020600000000000000" pitchFamily="18" charset="-128"/>
                <a:ea typeface="HGP教科書体" panose="02020600000000000000" pitchFamily="18" charset="-128"/>
              </a:rPr>
              <a:t>年完成　　　　　　　　　　　　（</a:t>
            </a:r>
            <a:r>
              <a:rPr lang="en-US" altLang="ja-JP" sz="650" b="1" dirty="0" smtClean="0">
                <a:solidFill>
                  <a:schemeClr val="bg1"/>
                </a:solidFill>
                <a:latin typeface="HGP教科書体" panose="02020600000000000000" pitchFamily="18" charset="-128"/>
                <a:ea typeface="HGP教科書体" panose="02020600000000000000" pitchFamily="18" charset="-128"/>
              </a:rPr>
              <a:t>L=</a:t>
            </a:r>
            <a:r>
              <a:rPr lang="ja-JP" altLang="en-US" sz="650" b="1" dirty="0" smtClean="0">
                <a:solidFill>
                  <a:schemeClr val="bg1"/>
                </a:solidFill>
                <a:latin typeface="HGP教科書体" panose="02020600000000000000" pitchFamily="18" charset="-128"/>
                <a:ea typeface="HGP教科書体" panose="02020600000000000000" pitchFamily="18" charset="-128"/>
              </a:rPr>
              <a:t>約</a:t>
            </a:r>
            <a:r>
              <a:rPr lang="en-US" altLang="ja-JP" sz="650" b="1" dirty="0" smtClean="0">
                <a:solidFill>
                  <a:schemeClr val="bg1"/>
                </a:solidFill>
                <a:latin typeface="HGP教科書体" panose="02020600000000000000" pitchFamily="18" charset="-128"/>
                <a:ea typeface="HGP教科書体" panose="02020600000000000000" pitchFamily="18" charset="-128"/>
              </a:rPr>
              <a:t>103 m</a:t>
            </a:r>
            <a:r>
              <a:rPr lang="ja-JP" altLang="en-US" sz="650" b="1" dirty="0" smtClean="0">
                <a:solidFill>
                  <a:schemeClr val="bg1"/>
                </a:solidFill>
                <a:latin typeface="HGP教科書体" panose="02020600000000000000" pitchFamily="18" charset="-128"/>
                <a:ea typeface="HGP教科書体" panose="02020600000000000000" pitchFamily="18" charset="-128"/>
              </a:rPr>
              <a:t>）</a:t>
            </a:r>
            <a:endParaRPr lang="en-US" altLang="ja-JP" sz="650" b="1" dirty="0" smtClean="0">
              <a:solidFill>
                <a:schemeClr val="bg1"/>
              </a:solidFill>
              <a:latin typeface="HGP教科書体" panose="02020600000000000000" pitchFamily="18" charset="-128"/>
              <a:ea typeface="HGP教科書体" panose="02020600000000000000" pitchFamily="18" charset="-128"/>
            </a:endParaRPr>
          </a:p>
        </p:txBody>
      </p:sp>
      <p:sp>
        <p:nvSpPr>
          <p:cNvPr id="674" name="テキスト ボックス 673"/>
          <p:cNvSpPr txBox="1"/>
          <p:nvPr/>
        </p:nvSpPr>
        <p:spPr>
          <a:xfrm>
            <a:off x="11615193" y="3903099"/>
            <a:ext cx="1224110" cy="292388"/>
          </a:xfrm>
          <a:prstGeom prst="rect">
            <a:avLst/>
          </a:prstGeom>
          <a:noFill/>
        </p:spPr>
        <p:txBody>
          <a:bodyPr wrap="square" rtlCol="0">
            <a:spAutoFit/>
          </a:bodyPr>
          <a:lstStyle/>
          <a:p>
            <a:r>
              <a:rPr lang="en-US" altLang="ja-JP" sz="650" b="1" dirty="0" smtClean="0">
                <a:solidFill>
                  <a:schemeClr val="bg1"/>
                </a:solidFill>
                <a:latin typeface="HGP教科書体" panose="02020600000000000000" pitchFamily="18" charset="-128"/>
                <a:ea typeface="HGP教科書体" panose="02020600000000000000" pitchFamily="18" charset="-128"/>
              </a:rPr>
              <a:t>1956</a:t>
            </a:r>
            <a:r>
              <a:rPr lang="ja-JP" altLang="en-US" sz="650" b="1" dirty="0" smtClean="0">
                <a:solidFill>
                  <a:schemeClr val="bg1"/>
                </a:solidFill>
                <a:latin typeface="HGP教科書体" panose="02020600000000000000" pitchFamily="18" charset="-128"/>
                <a:ea typeface="HGP教科書体" panose="02020600000000000000" pitchFamily="18" charset="-128"/>
              </a:rPr>
              <a:t>年完成　</a:t>
            </a:r>
            <a:r>
              <a:rPr lang="en-US" altLang="ja-JP" sz="650" b="1" dirty="0" smtClean="0">
                <a:solidFill>
                  <a:schemeClr val="bg1"/>
                </a:solidFill>
                <a:latin typeface="HGP教科書体" panose="02020600000000000000" pitchFamily="18" charset="-128"/>
                <a:ea typeface="HGP教科書体" panose="02020600000000000000" pitchFamily="18" charset="-128"/>
              </a:rPr>
              <a:t>1979</a:t>
            </a:r>
            <a:r>
              <a:rPr lang="ja-JP" altLang="en-US" sz="650" b="1" dirty="0" smtClean="0">
                <a:solidFill>
                  <a:schemeClr val="bg1"/>
                </a:solidFill>
                <a:latin typeface="HGP教科書体" panose="02020600000000000000" pitchFamily="18" charset="-128"/>
                <a:ea typeface="HGP教科書体" panose="02020600000000000000" pitchFamily="18" charset="-128"/>
              </a:rPr>
              <a:t>年拡幅完成　　</a:t>
            </a:r>
            <a:endParaRPr lang="en-US" altLang="ja-JP" sz="650" b="1" dirty="0" smtClean="0">
              <a:solidFill>
                <a:schemeClr val="bg1"/>
              </a:solidFill>
              <a:latin typeface="HGP教科書体" panose="02020600000000000000" pitchFamily="18" charset="-128"/>
              <a:ea typeface="HGP教科書体" panose="02020600000000000000" pitchFamily="18" charset="-128"/>
            </a:endParaRPr>
          </a:p>
          <a:p>
            <a:r>
              <a:rPr lang="ja-JP" altLang="en-US" sz="650" b="1" dirty="0" smtClean="0">
                <a:solidFill>
                  <a:schemeClr val="bg1"/>
                </a:solidFill>
                <a:latin typeface="HGP教科書体" panose="02020600000000000000" pitchFamily="18" charset="-128"/>
                <a:ea typeface="HGP教科書体" panose="02020600000000000000" pitchFamily="18" charset="-128"/>
              </a:rPr>
              <a:t>　　　　　　　　　　　（</a:t>
            </a:r>
            <a:r>
              <a:rPr lang="en-US" altLang="ja-JP" sz="650" b="1" dirty="0" smtClean="0">
                <a:solidFill>
                  <a:schemeClr val="bg1"/>
                </a:solidFill>
                <a:latin typeface="HGP教科書体" panose="02020600000000000000" pitchFamily="18" charset="-128"/>
                <a:ea typeface="HGP教科書体" panose="02020600000000000000" pitchFamily="18" charset="-128"/>
              </a:rPr>
              <a:t>L=</a:t>
            </a:r>
            <a:r>
              <a:rPr lang="ja-JP" altLang="en-US" sz="650" b="1" dirty="0" smtClean="0">
                <a:solidFill>
                  <a:schemeClr val="bg1"/>
                </a:solidFill>
                <a:latin typeface="HGP教科書体" panose="02020600000000000000" pitchFamily="18" charset="-128"/>
                <a:ea typeface="HGP教科書体" panose="02020600000000000000" pitchFamily="18" charset="-128"/>
              </a:rPr>
              <a:t>約</a:t>
            </a:r>
            <a:r>
              <a:rPr lang="en-US" altLang="ja-JP" sz="650" b="1" dirty="0" smtClean="0">
                <a:solidFill>
                  <a:schemeClr val="bg1"/>
                </a:solidFill>
                <a:latin typeface="HGP教科書体" panose="02020600000000000000" pitchFamily="18" charset="-128"/>
                <a:ea typeface="HGP教科書体" panose="02020600000000000000" pitchFamily="18" charset="-128"/>
              </a:rPr>
              <a:t>145 m</a:t>
            </a:r>
            <a:r>
              <a:rPr lang="ja-JP" altLang="en-US" sz="650" b="1" dirty="0" smtClean="0">
                <a:solidFill>
                  <a:schemeClr val="bg1"/>
                </a:solidFill>
                <a:latin typeface="HGP教科書体" panose="02020600000000000000" pitchFamily="18" charset="-128"/>
                <a:ea typeface="HGP教科書体" panose="02020600000000000000" pitchFamily="18" charset="-128"/>
              </a:rPr>
              <a:t>）</a:t>
            </a:r>
            <a:endParaRPr lang="en-US" altLang="ja-JP" sz="650" b="1" dirty="0" smtClean="0">
              <a:solidFill>
                <a:schemeClr val="bg1"/>
              </a:solidFill>
              <a:latin typeface="HGP教科書体" panose="02020600000000000000" pitchFamily="18" charset="-128"/>
              <a:ea typeface="HGP教科書体" panose="02020600000000000000" pitchFamily="18" charset="-128"/>
            </a:endParaRPr>
          </a:p>
        </p:txBody>
      </p:sp>
      <p:sp>
        <p:nvSpPr>
          <p:cNvPr id="675" name="テキスト ボックス 674"/>
          <p:cNvSpPr txBox="1"/>
          <p:nvPr/>
        </p:nvSpPr>
        <p:spPr>
          <a:xfrm>
            <a:off x="11607527" y="4188849"/>
            <a:ext cx="1224110" cy="292388"/>
          </a:xfrm>
          <a:prstGeom prst="rect">
            <a:avLst/>
          </a:prstGeom>
          <a:noFill/>
        </p:spPr>
        <p:txBody>
          <a:bodyPr wrap="square" rtlCol="0">
            <a:spAutoFit/>
          </a:bodyPr>
          <a:lstStyle/>
          <a:p>
            <a:r>
              <a:rPr lang="en-US" altLang="ja-JP" sz="650" b="1" dirty="0" smtClean="0">
                <a:solidFill>
                  <a:schemeClr val="bg1"/>
                </a:solidFill>
                <a:latin typeface="HGP教科書体" panose="02020600000000000000" pitchFamily="18" charset="-128"/>
                <a:ea typeface="HGP教科書体" panose="02020600000000000000" pitchFamily="18" charset="-128"/>
              </a:rPr>
              <a:t>1936</a:t>
            </a:r>
            <a:r>
              <a:rPr lang="ja-JP" altLang="en-US" sz="650" b="1" dirty="0" smtClean="0">
                <a:solidFill>
                  <a:schemeClr val="bg1"/>
                </a:solidFill>
                <a:latin typeface="HGP教科書体" panose="02020600000000000000" pitchFamily="18" charset="-128"/>
                <a:ea typeface="HGP教科書体" panose="02020600000000000000" pitchFamily="18" charset="-128"/>
              </a:rPr>
              <a:t>年完成　</a:t>
            </a:r>
            <a:r>
              <a:rPr lang="en-US" altLang="ja-JP" sz="650" b="1" dirty="0" smtClean="0">
                <a:solidFill>
                  <a:schemeClr val="bg1"/>
                </a:solidFill>
                <a:latin typeface="HGP教科書体" panose="02020600000000000000" pitchFamily="18" charset="-128"/>
                <a:ea typeface="HGP教科書体" panose="02020600000000000000" pitchFamily="18" charset="-128"/>
              </a:rPr>
              <a:t>1971</a:t>
            </a:r>
            <a:r>
              <a:rPr lang="ja-JP" altLang="en-US" sz="650" b="1" dirty="0" smtClean="0">
                <a:solidFill>
                  <a:schemeClr val="bg1"/>
                </a:solidFill>
                <a:latin typeface="HGP教科書体" panose="02020600000000000000" pitchFamily="18" charset="-128"/>
                <a:ea typeface="HGP教科書体" panose="02020600000000000000" pitchFamily="18" charset="-128"/>
              </a:rPr>
              <a:t>年拡幅完成　　</a:t>
            </a:r>
            <a:endParaRPr lang="en-US" altLang="ja-JP" sz="650" b="1" dirty="0" smtClean="0">
              <a:solidFill>
                <a:schemeClr val="bg1"/>
              </a:solidFill>
              <a:latin typeface="HGP教科書体" panose="02020600000000000000" pitchFamily="18" charset="-128"/>
              <a:ea typeface="HGP教科書体" panose="02020600000000000000" pitchFamily="18" charset="-128"/>
            </a:endParaRPr>
          </a:p>
          <a:p>
            <a:r>
              <a:rPr lang="ja-JP" altLang="en-US" sz="650" b="1" dirty="0" smtClean="0">
                <a:solidFill>
                  <a:schemeClr val="bg1"/>
                </a:solidFill>
                <a:latin typeface="HGP教科書体" panose="02020600000000000000" pitchFamily="18" charset="-128"/>
                <a:ea typeface="HGP教科書体" panose="02020600000000000000" pitchFamily="18" charset="-128"/>
              </a:rPr>
              <a:t>　　　　　　　　　　　（</a:t>
            </a:r>
            <a:r>
              <a:rPr lang="en-US" altLang="ja-JP" sz="650" b="1" dirty="0" smtClean="0">
                <a:solidFill>
                  <a:schemeClr val="bg1"/>
                </a:solidFill>
                <a:latin typeface="HGP教科書体" panose="02020600000000000000" pitchFamily="18" charset="-128"/>
                <a:ea typeface="HGP教科書体" panose="02020600000000000000" pitchFamily="18" charset="-128"/>
              </a:rPr>
              <a:t>L=</a:t>
            </a:r>
            <a:r>
              <a:rPr lang="ja-JP" altLang="en-US" sz="650" b="1" dirty="0" smtClean="0">
                <a:solidFill>
                  <a:schemeClr val="bg1"/>
                </a:solidFill>
                <a:latin typeface="HGP教科書体" panose="02020600000000000000" pitchFamily="18" charset="-128"/>
                <a:ea typeface="HGP教科書体" panose="02020600000000000000" pitchFamily="18" charset="-128"/>
              </a:rPr>
              <a:t>約</a:t>
            </a:r>
            <a:r>
              <a:rPr lang="en-US" altLang="ja-JP" sz="650" b="1" dirty="0" smtClean="0">
                <a:solidFill>
                  <a:schemeClr val="bg1"/>
                </a:solidFill>
                <a:latin typeface="HGP教科書体" panose="02020600000000000000" pitchFamily="18" charset="-128"/>
                <a:ea typeface="HGP教科書体" panose="02020600000000000000" pitchFamily="18" charset="-128"/>
              </a:rPr>
              <a:t>201 m</a:t>
            </a:r>
            <a:r>
              <a:rPr lang="ja-JP" altLang="en-US" sz="650" b="1" dirty="0" smtClean="0">
                <a:solidFill>
                  <a:schemeClr val="bg1"/>
                </a:solidFill>
                <a:latin typeface="HGP教科書体" panose="02020600000000000000" pitchFamily="18" charset="-128"/>
                <a:ea typeface="HGP教科書体" panose="02020600000000000000" pitchFamily="18" charset="-128"/>
              </a:rPr>
              <a:t>）</a:t>
            </a:r>
            <a:endParaRPr lang="en-US" altLang="ja-JP" sz="650" b="1" dirty="0" smtClean="0">
              <a:solidFill>
                <a:schemeClr val="bg1"/>
              </a:solidFill>
              <a:latin typeface="HGP教科書体" panose="02020600000000000000" pitchFamily="18" charset="-128"/>
              <a:ea typeface="HGP教科書体" panose="02020600000000000000" pitchFamily="18" charset="-128"/>
            </a:endParaRPr>
          </a:p>
        </p:txBody>
      </p:sp>
      <p:sp>
        <p:nvSpPr>
          <p:cNvPr id="676" name="テキスト ボックス 675"/>
          <p:cNvSpPr txBox="1"/>
          <p:nvPr/>
        </p:nvSpPr>
        <p:spPr>
          <a:xfrm>
            <a:off x="12163233" y="6220849"/>
            <a:ext cx="668403" cy="292388"/>
          </a:xfrm>
          <a:prstGeom prst="rect">
            <a:avLst/>
          </a:prstGeom>
          <a:noFill/>
        </p:spPr>
        <p:txBody>
          <a:bodyPr wrap="square" rtlCol="0">
            <a:spAutoFit/>
          </a:bodyPr>
          <a:lstStyle/>
          <a:p>
            <a:pPr algn="r"/>
            <a:r>
              <a:rPr lang="en-US" altLang="ja-JP" sz="650" b="1" dirty="0" smtClean="0">
                <a:solidFill>
                  <a:schemeClr val="bg1"/>
                </a:solidFill>
                <a:latin typeface="HGP教科書体" panose="02020600000000000000" pitchFamily="18" charset="-128"/>
                <a:ea typeface="HGP教科書体" panose="02020600000000000000" pitchFamily="18" charset="-128"/>
              </a:rPr>
              <a:t>1978</a:t>
            </a:r>
            <a:r>
              <a:rPr lang="ja-JP" altLang="en-US" sz="650" b="1" dirty="0" smtClean="0">
                <a:solidFill>
                  <a:schemeClr val="bg1"/>
                </a:solidFill>
                <a:latin typeface="HGP教科書体" panose="02020600000000000000" pitchFamily="18" charset="-128"/>
                <a:ea typeface="HGP教科書体" panose="02020600000000000000" pitchFamily="18" charset="-128"/>
              </a:rPr>
              <a:t>年完成　　　　　　　　　　　　（</a:t>
            </a:r>
            <a:r>
              <a:rPr lang="en-US" altLang="ja-JP" sz="650" b="1" dirty="0" smtClean="0">
                <a:solidFill>
                  <a:schemeClr val="bg1"/>
                </a:solidFill>
                <a:latin typeface="HGP教科書体" panose="02020600000000000000" pitchFamily="18" charset="-128"/>
                <a:ea typeface="HGP教科書体" panose="02020600000000000000" pitchFamily="18" charset="-128"/>
              </a:rPr>
              <a:t>L=</a:t>
            </a:r>
            <a:r>
              <a:rPr lang="ja-JP" altLang="en-US" sz="650" b="1" dirty="0" smtClean="0">
                <a:solidFill>
                  <a:schemeClr val="bg1"/>
                </a:solidFill>
                <a:latin typeface="HGP教科書体" panose="02020600000000000000" pitchFamily="18" charset="-128"/>
                <a:ea typeface="HGP教科書体" panose="02020600000000000000" pitchFamily="18" charset="-128"/>
              </a:rPr>
              <a:t>約</a:t>
            </a:r>
            <a:r>
              <a:rPr lang="en-US" altLang="ja-JP" sz="650" b="1" dirty="0" smtClean="0">
                <a:solidFill>
                  <a:schemeClr val="bg1"/>
                </a:solidFill>
                <a:latin typeface="HGP教科書体" panose="02020600000000000000" pitchFamily="18" charset="-128"/>
                <a:ea typeface="HGP教科書体" panose="02020600000000000000" pitchFamily="18" charset="-128"/>
              </a:rPr>
              <a:t>129 m</a:t>
            </a:r>
            <a:r>
              <a:rPr lang="ja-JP" altLang="en-US" sz="650" b="1" dirty="0" smtClean="0">
                <a:solidFill>
                  <a:schemeClr val="bg1"/>
                </a:solidFill>
                <a:latin typeface="HGP教科書体" panose="02020600000000000000" pitchFamily="18" charset="-128"/>
                <a:ea typeface="HGP教科書体" panose="02020600000000000000" pitchFamily="18" charset="-128"/>
              </a:rPr>
              <a:t>）</a:t>
            </a:r>
            <a:endParaRPr lang="en-US" altLang="ja-JP" sz="650" b="1" dirty="0" smtClean="0">
              <a:solidFill>
                <a:schemeClr val="bg1"/>
              </a:solidFill>
              <a:latin typeface="HGP教科書体" panose="02020600000000000000" pitchFamily="18" charset="-128"/>
              <a:ea typeface="HGP教科書体" panose="02020600000000000000" pitchFamily="18" charset="-128"/>
            </a:endParaRPr>
          </a:p>
        </p:txBody>
      </p:sp>
      <p:sp>
        <p:nvSpPr>
          <p:cNvPr id="677" name="テキスト ボックス 676"/>
          <p:cNvSpPr txBox="1"/>
          <p:nvPr/>
        </p:nvSpPr>
        <p:spPr>
          <a:xfrm>
            <a:off x="12163233" y="6500249"/>
            <a:ext cx="668403" cy="292388"/>
          </a:xfrm>
          <a:prstGeom prst="rect">
            <a:avLst/>
          </a:prstGeom>
          <a:noFill/>
        </p:spPr>
        <p:txBody>
          <a:bodyPr wrap="square" rtlCol="0">
            <a:spAutoFit/>
          </a:bodyPr>
          <a:lstStyle/>
          <a:p>
            <a:pPr algn="r"/>
            <a:r>
              <a:rPr lang="en-US" altLang="ja-JP" sz="650" b="1" dirty="0" smtClean="0">
                <a:solidFill>
                  <a:schemeClr val="bg1"/>
                </a:solidFill>
                <a:latin typeface="HGP教科書体" panose="02020600000000000000" pitchFamily="18" charset="-128"/>
                <a:ea typeface="HGP教科書体" panose="02020600000000000000" pitchFamily="18" charset="-128"/>
              </a:rPr>
              <a:t>1935</a:t>
            </a:r>
            <a:r>
              <a:rPr lang="ja-JP" altLang="en-US" sz="650" b="1" dirty="0" smtClean="0">
                <a:solidFill>
                  <a:schemeClr val="bg1"/>
                </a:solidFill>
                <a:latin typeface="HGP教科書体" panose="02020600000000000000" pitchFamily="18" charset="-128"/>
                <a:ea typeface="HGP教科書体" panose="02020600000000000000" pitchFamily="18" charset="-128"/>
              </a:rPr>
              <a:t>年完成　　　　　　　　　　　　（</a:t>
            </a:r>
            <a:r>
              <a:rPr lang="en-US" altLang="ja-JP" sz="650" b="1" dirty="0" smtClean="0">
                <a:solidFill>
                  <a:schemeClr val="bg1"/>
                </a:solidFill>
                <a:latin typeface="HGP教科書体" panose="02020600000000000000" pitchFamily="18" charset="-128"/>
                <a:ea typeface="HGP教科書体" panose="02020600000000000000" pitchFamily="18" charset="-128"/>
              </a:rPr>
              <a:t>L=</a:t>
            </a:r>
            <a:r>
              <a:rPr lang="ja-JP" altLang="en-US" sz="650" b="1" dirty="0" smtClean="0">
                <a:solidFill>
                  <a:schemeClr val="bg1"/>
                </a:solidFill>
                <a:latin typeface="HGP教科書体" panose="02020600000000000000" pitchFamily="18" charset="-128"/>
                <a:ea typeface="HGP教科書体" panose="02020600000000000000" pitchFamily="18" charset="-128"/>
              </a:rPr>
              <a:t>約</a:t>
            </a:r>
            <a:r>
              <a:rPr lang="en-US" altLang="ja-JP" sz="650" b="1" dirty="0" smtClean="0">
                <a:solidFill>
                  <a:schemeClr val="bg1"/>
                </a:solidFill>
                <a:latin typeface="HGP教科書体" panose="02020600000000000000" pitchFamily="18" charset="-128"/>
                <a:ea typeface="HGP教科書体" panose="02020600000000000000" pitchFamily="18" charset="-128"/>
              </a:rPr>
              <a:t>151 m</a:t>
            </a:r>
            <a:r>
              <a:rPr lang="ja-JP" altLang="en-US" sz="650" b="1" dirty="0" smtClean="0">
                <a:solidFill>
                  <a:schemeClr val="bg1"/>
                </a:solidFill>
                <a:latin typeface="HGP教科書体" panose="02020600000000000000" pitchFamily="18" charset="-128"/>
                <a:ea typeface="HGP教科書体" panose="02020600000000000000" pitchFamily="18" charset="-128"/>
              </a:rPr>
              <a:t>）</a:t>
            </a:r>
            <a:endParaRPr lang="en-US" altLang="ja-JP" sz="650" b="1" dirty="0" smtClean="0">
              <a:solidFill>
                <a:schemeClr val="bg1"/>
              </a:solidFill>
              <a:latin typeface="HGP教科書体" panose="02020600000000000000" pitchFamily="18" charset="-128"/>
              <a:ea typeface="HGP教科書体" panose="02020600000000000000" pitchFamily="18" charset="-128"/>
            </a:endParaRPr>
          </a:p>
        </p:txBody>
      </p:sp>
      <p:sp>
        <p:nvSpPr>
          <p:cNvPr id="678" name="テキスト ボックス 677"/>
          <p:cNvSpPr txBox="1"/>
          <p:nvPr/>
        </p:nvSpPr>
        <p:spPr>
          <a:xfrm>
            <a:off x="12163233" y="4441261"/>
            <a:ext cx="668403" cy="292388"/>
          </a:xfrm>
          <a:prstGeom prst="rect">
            <a:avLst/>
          </a:prstGeom>
          <a:noFill/>
        </p:spPr>
        <p:txBody>
          <a:bodyPr wrap="square" rtlCol="0">
            <a:spAutoFit/>
          </a:bodyPr>
          <a:lstStyle/>
          <a:p>
            <a:pPr algn="r"/>
            <a:r>
              <a:rPr lang="en-US" altLang="ja-JP" sz="650" b="1" dirty="0" smtClean="0">
                <a:solidFill>
                  <a:schemeClr val="bg1"/>
                </a:solidFill>
                <a:latin typeface="HGP教科書体" panose="02020600000000000000" pitchFamily="18" charset="-128"/>
                <a:ea typeface="HGP教科書体" panose="02020600000000000000" pitchFamily="18" charset="-128"/>
              </a:rPr>
              <a:t>1930</a:t>
            </a:r>
            <a:r>
              <a:rPr lang="ja-JP" altLang="en-US" sz="650" b="1" dirty="0" smtClean="0">
                <a:solidFill>
                  <a:schemeClr val="bg1"/>
                </a:solidFill>
                <a:latin typeface="HGP教科書体" panose="02020600000000000000" pitchFamily="18" charset="-128"/>
                <a:ea typeface="HGP教科書体" panose="02020600000000000000" pitchFamily="18" charset="-128"/>
              </a:rPr>
              <a:t>年完成　　　　　　　　　　　　（</a:t>
            </a:r>
            <a:r>
              <a:rPr lang="en-US" altLang="ja-JP" sz="650" b="1" dirty="0" smtClean="0">
                <a:solidFill>
                  <a:schemeClr val="bg1"/>
                </a:solidFill>
                <a:latin typeface="HGP教科書体" panose="02020600000000000000" pitchFamily="18" charset="-128"/>
                <a:ea typeface="HGP教科書体" panose="02020600000000000000" pitchFamily="18" charset="-128"/>
              </a:rPr>
              <a:t>L=</a:t>
            </a:r>
            <a:r>
              <a:rPr lang="ja-JP" altLang="en-US" sz="650" b="1" dirty="0" smtClean="0">
                <a:solidFill>
                  <a:schemeClr val="bg1"/>
                </a:solidFill>
                <a:latin typeface="HGP教科書体" panose="02020600000000000000" pitchFamily="18" charset="-128"/>
                <a:ea typeface="HGP教科書体" panose="02020600000000000000" pitchFamily="18" charset="-128"/>
              </a:rPr>
              <a:t>約</a:t>
            </a:r>
            <a:r>
              <a:rPr lang="en-US" altLang="ja-JP" sz="650" b="1" dirty="0" smtClean="0">
                <a:solidFill>
                  <a:schemeClr val="bg1"/>
                </a:solidFill>
                <a:latin typeface="HGP教科書体" panose="02020600000000000000" pitchFamily="18" charset="-128"/>
                <a:ea typeface="HGP教科書体" panose="02020600000000000000" pitchFamily="18" charset="-128"/>
              </a:rPr>
              <a:t>189 m</a:t>
            </a:r>
            <a:r>
              <a:rPr lang="ja-JP" altLang="en-US" sz="650" b="1" dirty="0" smtClean="0">
                <a:solidFill>
                  <a:schemeClr val="bg1"/>
                </a:solidFill>
                <a:latin typeface="HGP教科書体" panose="02020600000000000000" pitchFamily="18" charset="-128"/>
                <a:ea typeface="HGP教科書体" panose="02020600000000000000" pitchFamily="18" charset="-128"/>
              </a:rPr>
              <a:t>）</a:t>
            </a:r>
            <a:endParaRPr lang="en-US" altLang="ja-JP" sz="650" b="1" dirty="0" smtClean="0">
              <a:solidFill>
                <a:schemeClr val="bg1"/>
              </a:solidFill>
              <a:latin typeface="HGP教科書体" panose="02020600000000000000" pitchFamily="18" charset="-128"/>
              <a:ea typeface="HGP教科書体" panose="02020600000000000000" pitchFamily="18" charset="-128"/>
            </a:endParaRPr>
          </a:p>
        </p:txBody>
      </p:sp>
      <p:pic>
        <p:nvPicPr>
          <p:cNvPr id="679" name="図 67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879058" y="2095347"/>
            <a:ext cx="1086539" cy="815465"/>
          </a:xfrm>
          <a:prstGeom prst="rect">
            <a:avLst/>
          </a:prstGeom>
        </p:spPr>
      </p:pic>
      <p:pic>
        <p:nvPicPr>
          <p:cNvPr id="680" name="図 679"/>
          <p:cNvPicPr>
            <a:picLocks noChangeAspect="1"/>
          </p:cNvPicPr>
          <p:nvPr/>
        </p:nvPicPr>
        <p:blipFill>
          <a:blip r:embed="rId17"/>
          <a:stretch>
            <a:fillRect/>
          </a:stretch>
        </p:blipFill>
        <p:spPr>
          <a:xfrm>
            <a:off x="9539903" y="2086095"/>
            <a:ext cx="623256" cy="833562"/>
          </a:xfrm>
          <a:prstGeom prst="rect">
            <a:avLst/>
          </a:prstGeom>
        </p:spPr>
      </p:pic>
      <p:pic>
        <p:nvPicPr>
          <p:cNvPr id="681" name="図 680"/>
          <p:cNvPicPr>
            <a:picLocks noChangeAspect="1"/>
          </p:cNvPicPr>
          <p:nvPr/>
        </p:nvPicPr>
        <p:blipFill>
          <a:blip r:embed="rId18"/>
          <a:stretch>
            <a:fillRect/>
          </a:stretch>
        </p:blipFill>
        <p:spPr>
          <a:xfrm>
            <a:off x="9016804" y="2096434"/>
            <a:ext cx="494938" cy="372344"/>
          </a:xfrm>
          <a:prstGeom prst="rect">
            <a:avLst/>
          </a:prstGeom>
        </p:spPr>
      </p:pic>
      <p:pic>
        <p:nvPicPr>
          <p:cNvPr id="682" name="図 681"/>
          <p:cNvPicPr>
            <a:picLocks noChangeAspect="1"/>
          </p:cNvPicPr>
          <p:nvPr/>
        </p:nvPicPr>
        <p:blipFill>
          <a:blip r:embed="rId19"/>
          <a:stretch>
            <a:fillRect/>
          </a:stretch>
        </p:blipFill>
        <p:spPr>
          <a:xfrm>
            <a:off x="9006719" y="2538446"/>
            <a:ext cx="505024" cy="376986"/>
          </a:xfrm>
          <a:prstGeom prst="rect">
            <a:avLst/>
          </a:prstGeom>
        </p:spPr>
      </p:pic>
      <p:sp>
        <p:nvSpPr>
          <p:cNvPr id="683" name="正方形/長方形 682"/>
          <p:cNvSpPr/>
          <p:nvPr/>
        </p:nvSpPr>
        <p:spPr>
          <a:xfrm>
            <a:off x="10345324" y="1810530"/>
            <a:ext cx="2455939" cy="124611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684" name="テキスト ボックス 683"/>
          <p:cNvSpPr txBox="1"/>
          <p:nvPr/>
        </p:nvSpPr>
        <p:spPr>
          <a:xfrm>
            <a:off x="10530815" y="1805862"/>
            <a:ext cx="2126432" cy="246221"/>
          </a:xfrm>
          <a:prstGeom prst="rect">
            <a:avLst/>
          </a:prstGeom>
          <a:noFill/>
        </p:spPr>
        <p:txBody>
          <a:bodyPr wrap="square" rtlCol="0">
            <a:spAutoFit/>
          </a:bodyPr>
          <a:lstStyle/>
          <a:p>
            <a:r>
              <a:rPr lang="zh-TW" altLang="en-US" sz="1000" b="1" dirty="0">
                <a:solidFill>
                  <a:schemeClr val="bg1"/>
                </a:solidFill>
                <a:latin typeface="HGP教科書体" panose="02020600000000000000" pitchFamily="18" charset="-128"/>
                <a:ea typeface="HGP教科書体" panose="02020600000000000000" pitchFamily="18" charset="-128"/>
              </a:rPr>
              <a:t>旧毛馬第一閘門</a:t>
            </a:r>
          </a:p>
        </p:txBody>
      </p:sp>
      <p:cxnSp>
        <p:nvCxnSpPr>
          <p:cNvPr id="685" name="直線コネクタ 684"/>
          <p:cNvCxnSpPr/>
          <p:nvPr/>
        </p:nvCxnSpPr>
        <p:spPr>
          <a:xfrm flipV="1">
            <a:off x="10385236" y="2042470"/>
            <a:ext cx="2423545"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86" name="テキスト ボックス 685"/>
          <p:cNvSpPr txBox="1"/>
          <p:nvPr/>
        </p:nvSpPr>
        <p:spPr>
          <a:xfrm>
            <a:off x="11506939" y="2059580"/>
            <a:ext cx="1301842" cy="954107"/>
          </a:xfrm>
          <a:prstGeom prst="rect">
            <a:avLst/>
          </a:prstGeom>
          <a:noFill/>
        </p:spPr>
        <p:txBody>
          <a:bodyPr wrap="square" rtlCol="0">
            <a:spAutoFit/>
          </a:bodyPr>
          <a:lstStyle/>
          <a:p>
            <a:r>
              <a:rPr lang="ja-JP" altLang="en-US" sz="800" b="1" dirty="0" smtClean="0">
                <a:solidFill>
                  <a:schemeClr val="bg1"/>
                </a:solidFill>
                <a:latin typeface="HGP教科書体" panose="02020600000000000000" pitchFamily="18" charset="-128"/>
                <a:ea typeface="HGP教科書体" panose="02020600000000000000" pitchFamily="18" charset="-128"/>
              </a:rPr>
              <a:t>度重なる氾濫の被害から守るため、明治政府により計画された閘門です。</a:t>
            </a:r>
            <a:endParaRPr lang="en-US" altLang="ja-JP" sz="800" b="1" dirty="0" smtClean="0">
              <a:solidFill>
                <a:schemeClr val="bg1"/>
              </a:solidFill>
              <a:latin typeface="HGP教科書体" panose="02020600000000000000" pitchFamily="18" charset="-128"/>
              <a:ea typeface="HGP教科書体" panose="02020600000000000000" pitchFamily="18" charset="-128"/>
            </a:endParaRPr>
          </a:p>
          <a:p>
            <a:r>
              <a:rPr lang="ja-JP" altLang="en-US" sz="800" b="1" dirty="0" smtClean="0">
                <a:solidFill>
                  <a:schemeClr val="bg1"/>
                </a:solidFill>
                <a:latin typeface="HGP教科書体" panose="02020600000000000000" pitchFamily="18" charset="-128"/>
                <a:ea typeface="HGP教科書体" panose="02020600000000000000" pitchFamily="18" charset="-128"/>
              </a:rPr>
              <a:t>重要</a:t>
            </a:r>
            <a:r>
              <a:rPr lang="ja-JP" altLang="en-US" sz="800" b="1" dirty="0">
                <a:solidFill>
                  <a:schemeClr val="bg1"/>
                </a:solidFill>
                <a:latin typeface="HGP教科書体" panose="02020600000000000000" pitchFamily="18" charset="-128"/>
                <a:ea typeface="HGP教科書体" panose="02020600000000000000" pitchFamily="18" charset="-128"/>
              </a:rPr>
              <a:t>文化</a:t>
            </a:r>
            <a:r>
              <a:rPr lang="ja-JP" altLang="en-US" sz="800" b="1" dirty="0" smtClean="0">
                <a:solidFill>
                  <a:schemeClr val="bg1"/>
                </a:solidFill>
                <a:latin typeface="HGP教科書体" panose="02020600000000000000" pitchFamily="18" charset="-128"/>
                <a:ea typeface="HGP教科書体" panose="02020600000000000000" pitchFamily="18" charset="-128"/>
              </a:rPr>
              <a:t>財の旧毛馬</a:t>
            </a:r>
            <a:r>
              <a:rPr lang="ja-JP" altLang="en-US" sz="800" b="1" dirty="0">
                <a:solidFill>
                  <a:schemeClr val="bg1"/>
                </a:solidFill>
                <a:latin typeface="HGP教科書体" panose="02020600000000000000" pitchFamily="18" charset="-128"/>
                <a:ea typeface="HGP教科書体" panose="02020600000000000000" pitchFamily="18" charset="-128"/>
              </a:rPr>
              <a:t>閘門と伊丹空港</a:t>
            </a:r>
            <a:r>
              <a:rPr lang="ja-JP" altLang="en-US" sz="800" b="1" dirty="0" smtClean="0">
                <a:solidFill>
                  <a:schemeClr val="bg1"/>
                </a:solidFill>
                <a:latin typeface="HGP教科書体" panose="02020600000000000000" pitchFamily="18" charset="-128"/>
                <a:ea typeface="HGP教科書体" panose="02020600000000000000" pitchFamily="18" charset="-128"/>
              </a:rPr>
              <a:t>に向かう</a:t>
            </a:r>
            <a:r>
              <a:rPr lang="ja-JP" altLang="en-US" sz="800" b="1" dirty="0">
                <a:solidFill>
                  <a:schemeClr val="bg1"/>
                </a:solidFill>
                <a:latin typeface="HGP教科書体" panose="02020600000000000000" pitchFamily="18" charset="-128"/>
                <a:ea typeface="HGP教科書体" panose="02020600000000000000" pitchFamily="18" charset="-128"/>
              </a:rPr>
              <a:t>飛行機とのギャップに、淀</a:t>
            </a:r>
            <a:r>
              <a:rPr lang="ja-JP" altLang="en-US" sz="800" b="1" dirty="0" smtClean="0">
                <a:solidFill>
                  <a:schemeClr val="bg1"/>
                </a:solidFill>
                <a:latin typeface="HGP教科書体" panose="02020600000000000000" pitchFamily="18" charset="-128"/>
                <a:ea typeface="HGP教科書体" panose="02020600000000000000" pitchFamily="18" charset="-128"/>
              </a:rPr>
              <a:t>川沿</a:t>
            </a:r>
            <a:r>
              <a:rPr lang="ja-JP" altLang="en-US" sz="800" b="1" dirty="0">
                <a:solidFill>
                  <a:schemeClr val="bg1"/>
                </a:solidFill>
                <a:latin typeface="HGP教科書体" panose="02020600000000000000" pitchFamily="18" charset="-128"/>
                <a:ea typeface="HGP教科書体" panose="02020600000000000000" pitchFamily="18" charset="-128"/>
              </a:rPr>
              <a:t>川の移ろいを</a:t>
            </a:r>
            <a:r>
              <a:rPr lang="ja-JP" altLang="en-US" sz="800" b="1" dirty="0" smtClean="0">
                <a:solidFill>
                  <a:schemeClr val="bg1"/>
                </a:solidFill>
                <a:latin typeface="HGP教科書体" panose="02020600000000000000" pitchFamily="18" charset="-128"/>
                <a:ea typeface="HGP教科書体" panose="02020600000000000000" pitchFamily="18" charset="-128"/>
              </a:rPr>
              <a:t>感じます。</a:t>
            </a:r>
            <a:endParaRPr lang="ja-JP" altLang="en-US" sz="800" b="1" dirty="0">
              <a:solidFill>
                <a:schemeClr val="bg1"/>
              </a:solidFill>
              <a:latin typeface="HGP教科書体" panose="02020600000000000000" pitchFamily="18" charset="-128"/>
              <a:ea typeface="HGP教科書体" panose="02020600000000000000" pitchFamily="18" charset="-128"/>
            </a:endParaRPr>
          </a:p>
        </p:txBody>
      </p:sp>
      <p:sp>
        <p:nvSpPr>
          <p:cNvPr id="687" name="テキスト ボックス 686"/>
          <p:cNvSpPr txBox="1"/>
          <p:nvPr/>
        </p:nvSpPr>
        <p:spPr>
          <a:xfrm>
            <a:off x="12221873" y="1785195"/>
            <a:ext cx="648072" cy="192360"/>
          </a:xfrm>
          <a:prstGeom prst="rect">
            <a:avLst/>
          </a:prstGeom>
          <a:noFill/>
        </p:spPr>
        <p:txBody>
          <a:bodyPr wrap="square" rtlCol="0">
            <a:spAutoFit/>
          </a:bodyPr>
          <a:lstStyle/>
          <a:p>
            <a:r>
              <a:rPr lang="en-US" altLang="ja-JP" sz="650" b="1" dirty="0" smtClean="0">
                <a:solidFill>
                  <a:schemeClr val="bg1"/>
                </a:solidFill>
                <a:latin typeface="HGP教科書体" panose="02020600000000000000" pitchFamily="18" charset="-128"/>
                <a:ea typeface="HGP教科書体" panose="02020600000000000000" pitchFamily="18" charset="-128"/>
              </a:rPr>
              <a:t>1907</a:t>
            </a:r>
            <a:r>
              <a:rPr lang="ja-JP" altLang="en-US" sz="650" b="1" dirty="0" smtClean="0">
                <a:solidFill>
                  <a:schemeClr val="bg1"/>
                </a:solidFill>
                <a:latin typeface="HGP教科書体" panose="02020600000000000000" pitchFamily="18" charset="-128"/>
                <a:ea typeface="HGP教科書体" panose="02020600000000000000" pitchFamily="18" charset="-128"/>
              </a:rPr>
              <a:t>年完成</a:t>
            </a:r>
            <a:endParaRPr lang="en-US" altLang="ja-JP" sz="650" b="1" dirty="0" smtClean="0">
              <a:solidFill>
                <a:schemeClr val="bg1"/>
              </a:solidFill>
              <a:latin typeface="HGP教科書体" panose="02020600000000000000" pitchFamily="18" charset="-128"/>
              <a:ea typeface="HGP教科書体" panose="02020600000000000000" pitchFamily="18" charset="-128"/>
            </a:endParaRPr>
          </a:p>
        </p:txBody>
      </p:sp>
      <p:pic>
        <p:nvPicPr>
          <p:cNvPr id="688" name="Picture 2" descr="\\G0000sv0ns501\d11450$\doc\■事業企画G\05）舟運・街道を活かしたまちづくり\01）淀川・京街道の取組把握・連携\100 景観（淀川沿川の景観形成事業）\2 事業\100_景観発掘コンテスト\7 応募作品\郵送応募作品\img06540-1.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rot="5400000">
            <a:off x="10473467" y="2229410"/>
            <a:ext cx="929084" cy="657108"/>
          </a:xfrm>
          <a:prstGeom prst="rect">
            <a:avLst/>
          </a:prstGeom>
          <a:noFill/>
          <a:extLst>
            <a:ext uri="{909E8E84-426E-40DD-AFC4-6F175D3DCCD1}">
              <a14:hiddenFill xmlns:a14="http://schemas.microsoft.com/office/drawing/2010/main">
                <a:solidFill>
                  <a:srgbClr val="FFFFFF"/>
                </a:solidFill>
              </a14:hiddenFill>
            </a:ext>
          </a:extLst>
        </p:spPr>
      </p:pic>
      <p:sp>
        <p:nvSpPr>
          <p:cNvPr id="689" name="テキスト ボックス 688"/>
          <p:cNvSpPr txBox="1"/>
          <p:nvPr/>
        </p:nvSpPr>
        <p:spPr>
          <a:xfrm>
            <a:off x="7826941" y="2877641"/>
            <a:ext cx="1183876" cy="184666"/>
          </a:xfrm>
          <a:prstGeom prst="rect">
            <a:avLst/>
          </a:prstGeom>
          <a:noFill/>
        </p:spPr>
        <p:txBody>
          <a:bodyPr wrap="square" rtlCol="0">
            <a:spAutoFit/>
          </a:bodyPr>
          <a:lstStyle/>
          <a:p>
            <a:pPr algn="ctr"/>
            <a:r>
              <a:rPr lang="zh-CN" altLang="en-US" sz="600" b="1" dirty="0">
                <a:solidFill>
                  <a:schemeClr val="bg1"/>
                </a:solidFill>
                <a:latin typeface="HGP教科書体" panose="02020600000000000000" pitchFamily="18" charset="-128"/>
                <a:ea typeface="HGP教科書体" panose="02020600000000000000" pitchFamily="18" charset="-128"/>
              </a:rPr>
              <a:t>写真提供：大阪市淀川区役所</a:t>
            </a:r>
            <a:endParaRPr lang="en-US" altLang="ja-JP" sz="600" b="1" dirty="0" smtClean="0">
              <a:solidFill>
                <a:schemeClr val="bg1"/>
              </a:solidFill>
              <a:latin typeface="HGP教科書体" panose="02020600000000000000" pitchFamily="18" charset="-128"/>
              <a:ea typeface="HGP教科書体" panose="02020600000000000000" pitchFamily="18" charset="-128"/>
            </a:endParaRPr>
          </a:p>
        </p:txBody>
      </p:sp>
      <p:sp>
        <p:nvSpPr>
          <p:cNvPr id="690" name="テキスト ボックス 689"/>
          <p:cNvSpPr txBox="1"/>
          <p:nvPr/>
        </p:nvSpPr>
        <p:spPr>
          <a:xfrm>
            <a:off x="10370014" y="1536104"/>
            <a:ext cx="1183876" cy="184666"/>
          </a:xfrm>
          <a:prstGeom prst="rect">
            <a:avLst/>
          </a:prstGeom>
          <a:noFill/>
        </p:spPr>
        <p:txBody>
          <a:bodyPr wrap="square" rtlCol="0">
            <a:spAutoFit/>
          </a:bodyPr>
          <a:lstStyle/>
          <a:p>
            <a:pPr algn="ctr"/>
            <a:r>
              <a:rPr lang="zh-CN" altLang="en-US" sz="600" b="1" dirty="0">
                <a:solidFill>
                  <a:schemeClr val="bg1"/>
                </a:solidFill>
                <a:latin typeface="HGP教科書体" panose="02020600000000000000" pitchFamily="18" charset="-128"/>
                <a:ea typeface="HGP教科書体" panose="02020600000000000000" pitchFamily="18" charset="-128"/>
              </a:rPr>
              <a:t>写真提供：</a:t>
            </a:r>
            <a:r>
              <a:rPr lang="zh-CN" altLang="en-US" sz="600" b="1" dirty="0" smtClean="0">
                <a:solidFill>
                  <a:schemeClr val="bg1"/>
                </a:solidFill>
                <a:latin typeface="HGP教科書体" panose="02020600000000000000" pitchFamily="18" charset="-128"/>
                <a:ea typeface="HGP教科書体" panose="02020600000000000000" pitchFamily="18" charset="-128"/>
              </a:rPr>
              <a:t>大阪市</a:t>
            </a:r>
            <a:r>
              <a:rPr lang="ja-JP" altLang="en-US" sz="600" b="1" dirty="0" smtClean="0">
                <a:solidFill>
                  <a:schemeClr val="bg1"/>
                </a:solidFill>
                <a:latin typeface="HGP教科書体" panose="02020600000000000000" pitchFamily="18" charset="-128"/>
                <a:ea typeface="HGP教科書体" panose="02020600000000000000" pitchFamily="18" charset="-128"/>
              </a:rPr>
              <a:t>都市計画局</a:t>
            </a:r>
            <a:endParaRPr lang="en-US" altLang="ja-JP" sz="600" b="1" dirty="0" smtClean="0">
              <a:solidFill>
                <a:schemeClr val="bg1"/>
              </a:solidFill>
              <a:latin typeface="HGP教科書体" panose="02020600000000000000" pitchFamily="18" charset="-128"/>
              <a:ea typeface="HGP教科書体" panose="02020600000000000000" pitchFamily="18" charset="-128"/>
            </a:endParaRPr>
          </a:p>
        </p:txBody>
      </p:sp>
      <p:sp>
        <p:nvSpPr>
          <p:cNvPr id="692" name="正方形/長方形 691"/>
          <p:cNvSpPr/>
          <p:nvPr/>
        </p:nvSpPr>
        <p:spPr>
          <a:xfrm>
            <a:off x="7770280" y="4299273"/>
            <a:ext cx="2448272" cy="23541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693" name="テキスト ボックス 692"/>
          <p:cNvSpPr txBox="1"/>
          <p:nvPr/>
        </p:nvSpPr>
        <p:spPr>
          <a:xfrm>
            <a:off x="7948104" y="4281286"/>
            <a:ext cx="869461"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新淀川大橋</a:t>
            </a:r>
            <a:endParaRPr lang="en-US" altLang="ja-JP" sz="1000" b="1" dirty="0" smtClean="0">
              <a:solidFill>
                <a:schemeClr val="bg1"/>
              </a:solidFill>
              <a:latin typeface="HGP教科書体" panose="02020600000000000000" pitchFamily="18" charset="-128"/>
              <a:ea typeface="HGP教科書体" panose="02020600000000000000" pitchFamily="18" charset="-128"/>
            </a:endParaRPr>
          </a:p>
        </p:txBody>
      </p:sp>
      <p:sp>
        <p:nvSpPr>
          <p:cNvPr id="694" name="テキスト ボックス 693"/>
          <p:cNvSpPr txBox="1"/>
          <p:nvPr/>
        </p:nvSpPr>
        <p:spPr>
          <a:xfrm>
            <a:off x="8891895" y="4253847"/>
            <a:ext cx="1432007" cy="292388"/>
          </a:xfrm>
          <a:prstGeom prst="rect">
            <a:avLst/>
          </a:prstGeom>
          <a:noFill/>
        </p:spPr>
        <p:txBody>
          <a:bodyPr wrap="square" rtlCol="0">
            <a:spAutoFit/>
          </a:bodyPr>
          <a:lstStyle/>
          <a:p>
            <a:r>
              <a:rPr lang="ja-JP" altLang="en-US" sz="650" b="1" dirty="0" smtClean="0">
                <a:solidFill>
                  <a:schemeClr val="bg1"/>
                </a:solidFill>
                <a:latin typeface="HGP教科書体" panose="02020600000000000000" pitchFamily="18" charset="-128"/>
                <a:ea typeface="HGP教科書体" panose="02020600000000000000" pitchFamily="18" charset="-128"/>
              </a:rPr>
              <a:t>上流側　</a:t>
            </a:r>
            <a:r>
              <a:rPr lang="en-US" altLang="ja-JP" sz="650" b="1" dirty="0" smtClean="0">
                <a:solidFill>
                  <a:schemeClr val="bg1"/>
                </a:solidFill>
                <a:latin typeface="HGP教科書体" panose="02020600000000000000" pitchFamily="18" charset="-128"/>
                <a:ea typeface="HGP教科書体" panose="02020600000000000000" pitchFamily="18" charset="-128"/>
              </a:rPr>
              <a:t>1964</a:t>
            </a:r>
            <a:r>
              <a:rPr lang="ja-JP" altLang="en-US" sz="650" b="1" dirty="0" smtClean="0">
                <a:solidFill>
                  <a:schemeClr val="bg1"/>
                </a:solidFill>
                <a:latin typeface="HGP教科書体" panose="02020600000000000000" pitchFamily="18" charset="-128"/>
                <a:ea typeface="HGP教科書体" panose="02020600000000000000" pitchFamily="18" charset="-128"/>
              </a:rPr>
              <a:t>年完成 </a:t>
            </a:r>
            <a:r>
              <a:rPr lang="en-US" altLang="ja-JP" sz="650" b="1" dirty="0" smtClean="0">
                <a:solidFill>
                  <a:schemeClr val="bg1"/>
                </a:solidFill>
                <a:latin typeface="HGP教科書体" panose="02020600000000000000" pitchFamily="18" charset="-128"/>
                <a:ea typeface="HGP教科書体" panose="02020600000000000000" pitchFamily="18" charset="-128"/>
              </a:rPr>
              <a:t>( L=</a:t>
            </a:r>
            <a:r>
              <a:rPr lang="ja-JP" altLang="en-US" sz="650" b="1" dirty="0" smtClean="0">
                <a:solidFill>
                  <a:schemeClr val="bg1"/>
                </a:solidFill>
                <a:latin typeface="HGP教科書体" panose="02020600000000000000" pitchFamily="18" charset="-128"/>
                <a:ea typeface="HGP教科書体" panose="02020600000000000000" pitchFamily="18" charset="-128"/>
              </a:rPr>
              <a:t>約</a:t>
            </a:r>
            <a:r>
              <a:rPr lang="en-US" altLang="ja-JP" sz="650" b="1" dirty="0" smtClean="0">
                <a:solidFill>
                  <a:schemeClr val="bg1"/>
                </a:solidFill>
                <a:latin typeface="HGP教科書体" panose="02020600000000000000" pitchFamily="18" charset="-128"/>
                <a:ea typeface="HGP教科書体" panose="02020600000000000000" pitchFamily="18" charset="-128"/>
              </a:rPr>
              <a:t>794  </a:t>
            </a:r>
            <a:r>
              <a:rPr lang="ja-JP" altLang="en-US" sz="650" b="1" dirty="0" err="1" smtClean="0">
                <a:solidFill>
                  <a:schemeClr val="bg1"/>
                </a:solidFill>
                <a:latin typeface="HGP教科書体" panose="02020600000000000000" pitchFamily="18" charset="-128"/>
                <a:ea typeface="HGP教科書体" panose="02020600000000000000" pitchFamily="18" charset="-128"/>
              </a:rPr>
              <a:t>ｍ</a:t>
            </a:r>
            <a:r>
              <a:rPr lang="en-US" altLang="ja-JP" sz="650" b="1" dirty="0" smtClean="0">
                <a:solidFill>
                  <a:schemeClr val="bg1"/>
                </a:solidFill>
                <a:latin typeface="HGP教科書体" panose="02020600000000000000" pitchFamily="18" charset="-128"/>
                <a:ea typeface="HGP教科書体" panose="02020600000000000000" pitchFamily="18" charset="-128"/>
              </a:rPr>
              <a:t>)</a:t>
            </a:r>
          </a:p>
          <a:p>
            <a:r>
              <a:rPr lang="ja-JP" altLang="en-US" sz="650" b="1" dirty="0" smtClean="0">
                <a:solidFill>
                  <a:schemeClr val="bg1"/>
                </a:solidFill>
                <a:latin typeface="HGP教科書体" panose="02020600000000000000" pitchFamily="18" charset="-128"/>
                <a:ea typeface="HGP教科書体" panose="02020600000000000000" pitchFamily="18" charset="-128"/>
              </a:rPr>
              <a:t>下流側　</a:t>
            </a:r>
            <a:r>
              <a:rPr lang="en-US" altLang="ja-JP" sz="650" b="1" dirty="0" smtClean="0">
                <a:solidFill>
                  <a:schemeClr val="bg1"/>
                </a:solidFill>
                <a:latin typeface="HGP教科書体" panose="02020600000000000000" pitchFamily="18" charset="-128"/>
                <a:ea typeface="HGP教科書体" panose="02020600000000000000" pitchFamily="18" charset="-128"/>
              </a:rPr>
              <a:t>1969</a:t>
            </a:r>
            <a:r>
              <a:rPr lang="ja-JP" altLang="en-US" sz="650" b="1" dirty="0" smtClean="0">
                <a:solidFill>
                  <a:schemeClr val="bg1"/>
                </a:solidFill>
                <a:latin typeface="HGP教科書体" panose="02020600000000000000" pitchFamily="18" charset="-128"/>
                <a:ea typeface="HGP教科書体" panose="02020600000000000000" pitchFamily="18" charset="-128"/>
              </a:rPr>
              <a:t>年完成 </a:t>
            </a:r>
            <a:r>
              <a:rPr lang="en-US" altLang="ja-JP" sz="650" b="1" dirty="0" smtClean="0">
                <a:solidFill>
                  <a:schemeClr val="bg1"/>
                </a:solidFill>
                <a:latin typeface="HGP教科書体" panose="02020600000000000000" pitchFamily="18" charset="-128"/>
                <a:ea typeface="HGP教科書体" panose="02020600000000000000" pitchFamily="18" charset="-128"/>
              </a:rPr>
              <a:t>( L=</a:t>
            </a:r>
            <a:r>
              <a:rPr lang="ja-JP" altLang="en-US" sz="650" b="1" dirty="0" smtClean="0">
                <a:solidFill>
                  <a:schemeClr val="bg1"/>
                </a:solidFill>
                <a:latin typeface="HGP教科書体" panose="02020600000000000000" pitchFamily="18" charset="-128"/>
                <a:ea typeface="HGP教科書体" panose="02020600000000000000" pitchFamily="18" charset="-128"/>
              </a:rPr>
              <a:t>約</a:t>
            </a:r>
            <a:r>
              <a:rPr lang="en-US" altLang="ja-JP" sz="650" b="1" dirty="0" smtClean="0">
                <a:solidFill>
                  <a:schemeClr val="bg1"/>
                </a:solidFill>
                <a:latin typeface="HGP教科書体" panose="02020600000000000000" pitchFamily="18" charset="-128"/>
                <a:ea typeface="HGP教科書体" panose="02020600000000000000" pitchFamily="18" charset="-128"/>
              </a:rPr>
              <a:t>813  m)</a:t>
            </a:r>
          </a:p>
        </p:txBody>
      </p:sp>
      <p:grpSp>
        <p:nvGrpSpPr>
          <p:cNvPr id="695" name="グループ化 694"/>
          <p:cNvGrpSpPr/>
          <p:nvPr/>
        </p:nvGrpSpPr>
        <p:grpSpPr>
          <a:xfrm>
            <a:off x="7785932" y="4288254"/>
            <a:ext cx="296876" cy="215444"/>
            <a:chOff x="-948951" y="2895764"/>
            <a:chExt cx="332584" cy="241357"/>
          </a:xfrm>
        </p:grpSpPr>
        <p:sp>
          <p:nvSpPr>
            <p:cNvPr id="696" name="円/楕円 223"/>
            <p:cNvSpPr/>
            <p:nvPr/>
          </p:nvSpPr>
          <p:spPr>
            <a:xfrm>
              <a:off x="-903063" y="2909517"/>
              <a:ext cx="216024" cy="216024"/>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697" name="テキスト ボックス 696"/>
            <p:cNvSpPr txBox="1"/>
            <p:nvPr/>
          </p:nvSpPr>
          <p:spPr>
            <a:xfrm>
              <a:off x="-948951" y="2895764"/>
              <a:ext cx="332584" cy="241357"/>
            </a:xfrm>
            <a:prstGeom prst="rect">
              <a:avLst/>
            </a:prstGeom>
            <a:noFill/>
          </p:spPr>
          <p:txBody>
            <a:bodyPr wrap="none" rtlCol="0">
              <a:spAutoFit/>
            </a:bodyPr>
            <a:lstStyle/>
            <a:p>
              <a:r>
                <a:rPr kumimoji="1" lang="en-US" altLang="ja-JP" sz="800" dirty="0" smtClean="0">
                  <a:solidFill>
                    <a:schemeClr val="bg1"/>
                  </a:solidFill>
                  <a:latin typeface="HGSｺﾞｼｯｸE" panose="020B0900000000000000" pitchFamily="50" charset="-128"/>
                  <a:ea typeface="HGSｺﾞｼｯｸE" panose="020B0900000000000000" pitchFamily="50" charset="-128"/>
                </a:rPr>
                <a:t>19</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sp>
        <p:nvSpPr>
          <p:cNvPr id="698" name="正方形/長方形 697"/>
          <p:cNvSpPr/>
          <p:nvPr/>
        </p:nvSpPr>
        <p:spPr>
          <a:xfrm>
            <a:off x="10345672" y="6783056"/>
            <a:ext cx="2448272" cy="23541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699" name="テキスト ボックス 698"/>
          <p:cNvSpPr txBox="1"/>
          <p:nvPr/>
        </p:nvSpPr>
        <p:spPr>
          <a:xfrm>
            <a:off x="10523496" y="6771746"/>
            <a:ext cx="1373517" cy="246221"/>
          </a:xfrm>
          <a:prstGeom prst="rect">
            <a:avLst/>
          </a:prstGeom>
          <a:noFill/>
        </p:spPr>
        <p:txBody>
          <a:bodyPr wrap="square" rtlCol="0">
            <a:spAutoFit/>
          </a:bodyPr>
          <a:lstStyle/>
          <a:p>
            <a:r>
              <a:rPr lang="ja-JP" altLang="en-US" sz="1000" b="1" dirty="0">
                <a:solidFill>
                  <a:schemeClr val="bg1"/>
                </a:solidFill>
                <a:latin typeface="HGP教科書体" panose="02020600000000000000" pitchFamily="18" charset="-128"/>
                <a:ea typeface="HGP教科書体" panose="02020600000000000000" pitchFamily="18" charset="-128"/>
              </a:rPr>
              <a:t>八軒家浜船着場</a:t>
            </a:r>
          </a:p>
        </p:txBody>
      </p:sp>
      <p:grpSp>
        <p:nvGrpSpPr>
          <p:cNvPr id="700" name="グループ化 699"/>
          <p:cNvGrpSpPr/>
          <p:nvPr/>
        </p:nvGrpSpPr>
        <p:grpSpPr>
          <a:xfrm>
            <a:off x="10361324" y="6790615"/>
            <a:ext cx="296876" cy="215444"/>
            <a:chOff x="-948951" y="2891426"/>
            <a:chExt cx="332584" cy="241357"/>
          </a:xfrm>
        </p:grpSpPr>
        <p:sp>
          <p:nvSpPr>
            <p:cNvPr id="701" name="円/楕円 343"/>
            <p:cNvSpPr/>
            <p:nvPr/>
          </p:nvSpPr>
          <p:spPr>
            <a:xfrm>
              <a:off x="-903063" y="2909517"/>
              <a:ext cx="216024" cy="216024"/>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702" name="テキスト ボックス 701"/>
            <p:cNvSpPr txBox="1"/>
            <p:nvPr/>
          </p:nvSpPr>
          <p:spPr>
            <a:xfrm>
              <a:off x="-948951" y="2891426"/>
              <a:ext cx="332584" cy="241357"/>
            </a:xfrm>
            <a:prstGeom prst="rect">
              <a:avLst/>
            </a:prstGeom>
            <a:noFill/>
          </p:spPr>
          <p:txBody>
            <a:bodyPr wrap="none" rtlCol="0">
              <a:spAutoFit/>
            </a:bodyPr>
            <a:lstStyle/>
            <a:p>
              <a:r>
                <a:rPr lang="en-US" altLang="ja-JP" sz="800" dirty="0" smtClean="0">
                  <a:solidFill>
                    <a:schemeClr val="bg1"/>
                  </a:solidFill>
                  <a:latin typeface="HGSｺﾞｼｯｸE" panose="020B0900000000000000" pitchFamily="50" charset="-128"/>
                  <a:ea typeface="HGSｺﾞｼｯｸE" panose="020B0900000000000000" pitchFamily="50" charset="-128"/>
                </a:rPr>
                <a:t>32</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sp>
        <p:nvSpPr>
          <p:cNvPr id="703" name="テキスト ボックス 702"/>
          <p:cNvSpPr txBox="1"/>
          <p:nvPr/>
        </p:nvSpPr>
        <p:spPr>
          <a:xfrm>
            <a:off x="7827359" y="1670812"/>
            <a:ext cx="2398943" cy="461665"/>
          </a:xfrm>
          <a:prstGeom prst="rect">
            <a:avLst/>
          </a:prstGeom>
          <a:noFill/>
        </p:spPr>
        <p:txBody>
          <a:bodyPr wrap="square" rtlCol="0">
            <a:spAutoFit/>
          </a:bodyPr>
          <a:lstStyle/>
          <a:p>
            <a:r>
              <a:rPr lang="ja-JP" altLang="en-US" sz="800" b="1" dirty="0" smtClean="0">
                <a:solidFill>
                  <a:schemeClr val="bg1"/>
                </a:solidFill>
                <a:latin typeface="HGP教科書体" panose="02020600000000000000" pitchFamily="18" charset="-128"/>
                <a:ea typeface="HGP教科書体" panose="02020600000000000000" pitchFamily="18" charset="-128"/>
              </a:rPr>
              <a:t>十三</a:t>
            </a:r>
            <a:r>
              <a:rPr lang="ja-JP" altLang="en-US" sz="800" b="1" dirty="0">
                <a:solidFill>
                  <a:schemeClr val="bg1"/>
                </a:solidFill>
                <a:latin typeface="HGP教科書体" panose="02020600000000000000" pitchFamily="18" charset="-128"/>
                <a:ea typeface="HGP教科書体" panose="02020600000000000000" pitchFamily="18" charset="-128"/>
              </a:rPr>
              <a:t>干潟は、淀川で最大の面積を持つ数少ない自然の干潟で、春から夏にかけて潮干狩りに訪れる人で賑わいます。</a:t>
            </a:r>
            <a:endParaRPr lang="en-US" altLang="ja-JP" sz="800" b="1" dirty="0" smtClean="0">
              <a:solidFill>
                <a:schemeClr val="bg1"/>
              </a:solidFill>
              <a:latin typeface="HGP教科書体" panose="02020600000000000000" pitchFamily="18" charset="-128"/>
              <a:ea typeface="HGP教科書体" panose="02020600000000000000" pitchFamily="18" charset="-128"/>
            </a:endParaRPr>
          </a:p>
        </p:txBody>
      </p:sp>
      <p:sp>
        <p:nvSpPr>
          <p:cNvPr id="704" name="テキスト ボックス 703"/>
          <p:cNvSpPr txBox="1"/>
          <p:nvPr/>
        </p:nvSpPr>
        <p:spPr>
          <a:xfrm>
            <a:off x="7948336" y="1458035"/>
            <a:ext cx="2126432"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十三干潟</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cxnSp>
        <p:nvCxnSpPr>
          <p:cNvPr id="705" name="直線コネクタ 704"/>
          <p:cNvCxnSpPr/>
          <p:nvPr/>
        </p:nvCxnSpPr>
        <p:spPr>
          <a:xfrm flipV="1">
            <a:off x="7802757" y="1701002"/>
            <a:ext cx="2423545"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06" name="グループ化 705"/>
          <p:cNvGrpSpPr/>
          <p:nvPr/>
        </p:nvGrpSpPr>
        <p:grpSpPr>
          <a:xfrm>
            <a:off x="7784306" y="1473477"/>
            <a:ext cx="296876" cy="224938"/>
            <a:chOff x="4884109" y="-90001"/>
            <a:chExt cx="296876" cy="224938"/>
          </a:xfrm>
        </p:grpSpPr>
        <p:sp>
          <p:nvSpPr>
            <p:cNvPr id="707" name="台形 706"/>
            <p:cNvSpPr/>
            <p:nvPr/>
          </p:nvSpPr>
          <p:spPr>
            <a:xfrm>
              <a:off x="4931724" y="-90001"/>
              <a:ext cx="192831" cy="185094"/>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HGSｺﾞｼｯｸE" panose="020B0900000000000000" pitchFamily="50" charset="-128"/>
                <a:ea typeface="HGSｺﾞｼｯｸE" panose="020B0900000000000000" pitchFamily="50" charset="-128"/>
              </a:endParaRPr>
            </a:p>
          </p:txBody>
        </p:sp>
        <p:sp>
          <p:nvSpPr>
            <p:cNvPr id="708" name="テキスト ボックス 707"/>
            <p:cNvSpPr txBox="1"/>
            <p:nvPr/>
          </p:nvSpPr>
          <p:spPr>
            <a:xfrm>
              <a:off x="4884109" y="-80507"/>
              <a:ext cx="296876" cy="215444"/>
            </a:xfrm>
            <a:prstGeom prst="rect">
              <a:avLst/>
            </a:prstGeom>
            <a:noFill/>
          </p:spPr>
          <p:txBody>
            <a:bodyPr wrap="none" rtlCol="0">
              <a:spAutoFit/>
            </a:bodyPr>
            <a:lstStyle/>
            <a:p>
              <a:r>
                <a:rPr lang="en-US" altLang="ja-JP" sz="800" dirty="0" smtClean="0">
                  <a:solidFill>
                    <a:schemeClr val="bg1"/>
                  </a:solidFill>
                  <a:latin typeface="HGSｺﾞｼｯｸE" panose="020B0900000000000000" pitchFamily="50" charset="-128"/>
                  <a:ea typeface="HGSｺﾞｼｯｸE" panose="020B0900000000000000" pitchFamily="50" charset="-128"/>
                </a:rPr>
                <a:t>17</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709" name="グループ化 708"/>
          <p:cNvGrpSpPr/>
          <p:nvPr/>
        </p:nvGrpSpPr>
        <p:grpSpPr>
          <a:xfrm>
            <a:off x="10344626" y="287084"/>
            <a:ext cx="296876" cy="224938"/>
            <a:chOff x="4884109" y="-90001"/>
            <a:chExt cx="296876" cy="224938"/>
          </a:xfrm>
        </p:grpSpPr>
        <p:sp>
          <p:nvSpPr>
            <p:cNvPr id="710" name="台形 709"/>
            <p:cNvSpPr/>
            <p:nvPr/>
          </p:nvSpPr>
          <p:spPr>
            <a:xfrm>
              <a:off x="4931724" y="-90001"/>
              <a:ext cx="192831" cy="185094"/>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HGSｺﾞｼｯｸE" panose="020B0900000000000000" pitchFamily="50" charset="-128"/>
                <a:ea typeface="HGSｺﾞｼｯｸE" panose="020B0900000000000000" pitchFamily="50" charset="-128"/>
              </a:endParaRPr>
            </a:p>
          </p:txBody>
        </p:sp>
        <p:sp>
          <p:nvSpPr>
            <p:cNvPr id="711" name="テキスト ボックス 710"/>
            <p:cNvSpPr txBox="1"/>
            <p:nvPr/>
          </p:nvSpPr>
          <p:spPr>
            <a:xfrm>
              <a:off x="4884109" y="-80507"/>
              <a:ext cx="296876" cy="215444"/>
            </a:xfrm>
            <a:prstGeom prst="rect">
              <a:avLst/>
            </a:prstGeom>
            <a:noFill/>
          </p:spPr>
          <p:txBody>
            <a:bodyPr wrap="none" rtlCol="0">
              <a:spAutoFit/>
            </a:bodyPr>
            <a:lstStyle/>
            <a:p>
              <a:r>
                <a:rPr kumimoji="1" lang="en-US" altLang="ja-JP" sz="800" dirty="0" smtClean="0">
                  <a:solidFill>
                    <a:schemeClr val="bg1"/>
                  </a:solidFill>
                  <a:latin typeface="HGSｺﾞｼｯｸE" panose="020B0900000000000000" pitchFamily="50" charset="-128"/>
                  <a:ea typeface="HGSｺﾞｼｯｸE" panose="020B0900000000000000" pitchFamily="50" charset="-128"/>
                </a:rPr>
                <a:t>20</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712" name="グループ化 711"/>
          <p:cNvGrpSpPr/>
          <p:nvPr/>
        </p:nvGrpSpPr>
        <p:grpSpPr>
          <a:xfrm>
            <a:off x="10337212" y="1820359"/>
            <a:ext cx="296876" cy="218625"/>
            <a:chOff x="3022260" y="32981"/>
            <a:chExt cx="296876" cy="218625"/>
          </a:xfrm>
        </p:grpSpPr>
        <p:sp>
          <p:nvSpPr>
            <p:cNvPr id="713" name="五角形 712"/>
            <p:cNvSpPr/>
            <p:nvPr/>
          </p:nvSpPr>
          <p:spPr>
            <a:xfrm>
              <a:off x="3063688" y="32981"/>
              <a:ext cx="206494" cy="196661"/>
            </a:xfrm>
            <a:prstGeom prst="pentagon">
              <a:avLst/>
            </a:prstGeom>
            <a:solidFill>
              <a:srgbClr val="7030A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HGSｺﾞｼｯｸE" panose="020B0900000000000000" pitchFamily="50" charset="-128"/>
                <a:ea typeface="HGSｺﾞｼｯｸE" panose="020B0900000000000000" pitchFamily="50" charset="-128"/>
              </a:endParaRPr>
            </a:p>
          </p:txBody>
        </p:sp>
        <p:sp>
          <p:nvSpPr>
            <p:cNvPr id="714" name="テキスト ボックス 713"/>
            <p:cNvSpPr txBox="1"/>
            <p:nvPr/>
          </p:nvSpPr>
          <p:spPr>
            <a:xfrm>
              <a:off x="3022260" y="36162"/>
              <a:ext cx="296876" cy="215444"/>
            </a:xfrm>
            <a:prstGeom prst="rect">
              <a:avLst/>
            </a:prstGeom>
            <a:noFill/>
            <a:ln>
              <a:noFill/>
            </a:ln>
          </p:spPr>
          <p:txBody>
            <a:bodyPr wrap="none" rtlCol="0">
              <a:spAutoFit/>
            </a:bodyPr>
            <a:lstStyle/>
            <a:p>
              <a:r>
                <a:rPr lang="en-US" altLang="ja-JP" sz="800" dirty="0">
                  <a:solidFill>
                    <a:schemeClr val="bg1"/>
                  </a:solidFill>
                  <a:latin typeface="HGSｺﾞｼｯｸE" panose="020B0900000000000000" pitchFamily="50" charset="-128"/>
                  <a:ea typeface="HGSｺﾞｼｯｸE" panose="020B0900000000000000" pitchFamily="50" charset="-128"/>
                </a:rPr>
                <a:t>2</a:t>
              </a:r>
              <a:r>
                <a:rPr kumimoji="1" lang="en-US" altLang="ja-JP" sz="800" dirty="0" smtClean="0">
                  <a:solidFill>
                    <a:schemeClr val="bg1"/>
                  </a:solidFill>
                  <a:latin typeface="HGSｺﾞｼｯｸE" panose="020B0900000000000000" pitchFamily="50" charset="-128"/>
                  <a:ea typeface="HGSｺﾞｼｯｸE" panose="020B0900000000000000" pitchFamily="50" charset="-128"/>
                </a:rPr>
                <a:t>2</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715" name="グループ化 714"/>
          <p:cNvGrpSpPr/>
          <p:nvPr/>
        </p:nvGrpSpPr>
        <p:grpSpPr>
          <a:xfrm>
            <a:off x="10354188" y="7061307"/>
            <a:ext cx="296876" cy="215444"/>
            <a:chOff x="12807589" y="5023687"/>
            <a:chExt cx="296876" cy="215444"/>
          </a:xfrm>
        </p:grpSpPr>
        <p:sp>
          <p:nvSpPr>
            <p:cNvPr id="716" name="フローチャート: 代替処理 715"/>
            <p:cNvSpPr/>
            <p:nvPr/>
          </p:nvSpPr>
          <p:spPr>
            <a:xfrm>
              <a:off x="12854411" y="5033963"/>
              <a:ext cx="189940" cy="192831"/>
            </a:xfrm>
            <a:prstGeom prst="flowChartAlternateProcess">
              <a:avLst/>
            </a:prstGeom>
            <a:solidFill>
              <a:srgbClr val="FF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HGSｺﾞｼｯｸE" panose="020B0900000000000000" pitchFamily="50" charset="-128"/>
                <a:ea typeface="HGSｺﾞｼｯｸE" panose="020B0900000000000000" pitchFamily="50" charset="-128"/>
              </a:endParaRPr>
            </a:p>
          </p:txBody>
        </p:sp>
        <p:sp>
          <p:nvSpPr>
            <p:cNvPr id="717" name="テキスト ボックス 716"/>
            <p:cNvSpPr txBox="1"/>
            <p:nvPr/>
          </p:nvSpPr>
          <p:spPr>
            <a:xfrm>
              <a:off x="12807589" y="5023687"/>
              <a:ext cx="296876" cy="215444"/>
            </a:xfrm>
            <a:prstGeom prst="rect">
              <a:avLst/>
            </a:prstGeom>
            <a:noFill/>
            <a:ln>
              <a:noFill/>
            </a:ln>
          </p:spPr>
          <p:txBody>
            <a:bodyPr wrap="none" rtlCol="0">
              <a:spAutoFit/>
            </a:bodyPr>
            <a:lstStyle/>
            <a:p>
              <a:r>
                <a:rPr lang="en-US" altLang="ja-JP" sz="800" dirty="0">
                  <a:solidFill>
                    <a:schemeClr val="bg1"/>
                  </a:solidFill>
                  <a:latin typeface="HGSｺﾞｼｯｸE" panose="020B0900000000000000" pitchFamily="50" charset="-128"/>
                  <a:ea typeface="HGSｺﾞｼｯｸE" panose="020B0900000000000000" pitchFamily="50" charset="-128"/>
                </a:rPr>
                <a:t>33</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718" name="グループ化 717"/>
          <p:cNvGrpSpPr/>
          <p:nvPr/>
        </p:nvGrpSpPr>
        <p:grpSpPr>
          <a:xfrm>
            <a:off x="10358411" y="4770195"/>
            <a:ext cx="296876" cy="215444"/>
            <a:chOff x="10359664" y="4779212"/>
            <a:chExt cx="296876" cy="215444"/>
          </a:xfrm>
        </p:grpSpPr>
        <p:sp>
          <p:nvSpPr>
            <p:cNvPr id="719" name="フローチャート: 代替処理 718"/>
            <p:cNvSpPr/>
            <p:nvPr/>
          </p:nvSpPr>
          <p:spPr>
            <a:xfrm>
              <a:off x="10406486" y="4789488"/>
              <a:ext cx="189940" cy="192831"/>
            </a:xfrm>
            <a:prstGeom prst="flowChartAlternateProcess">
              <a:avLst/>
            </a:prstGeom>
            <a:solidFill>
              <a:srgbClr val="FF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HGSｺﾞｼｯｸE" panose="020B0900000000000000" pitchFamily="50" charset="-128"/>
                <a:ea typeface="HGSｺﾞｼｯｸE" panose="020B0900000000000000" pitchFamily="50" charset="-128"/>
              </a:endParaRPr>
            </a:p>
          </p:txBody>
        </p:sp>
        <p:sp>
          <p:nvSpPr>
            <p:cNvPr id="720" name="テキスト ボックス 719"/>
            <p:cNvSpPr txBox="1"/>
            <p:nvPr/>
          </p:nvSpPr>
          <p:spPr>
            <a:xfrm>
              <a:off x="10359664" y="4779212"/>
              <a:ext cx="296876" cy="215444"/>
            </a:xfrm>
            <a:prstGeom prst="rect">
              <a:avLst/>
            </a:prstGeom>
            <a:noFill/>
            <a:ln>
              <a:noFill/>
            </a:ln>
          </p:spPr>
          <p:txBody>
            <a:bodyPr wrap="none" rtlCol="0">
              <a:spAutoFit/>
            </a:bodyPr>
            <a:lstStyle/>
            <a:p>
              <a:r>
                <a:rPr lang="en-US" altLang="ja-JP" sz="800" dirty="0" smtClean="0">
                  <a:solidFill>
                    <a:schemeClr val="bg1"/>
                  </a:solidFill>
                  <a:latin typeface="HGSｺﾞｼｯｸE" panose="020B0900000000000000" pitchFamily="50" charset="-128"/>
                  <a:ea typeface="HGSｺﾞｼｯｸE" panose="020B0900000000000000" pitchFamily="50" charset="-128"/>
                </a:rPr>
                <a:t>29</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721" name="グループ化 720"/>
          <p:cNvGrpSpPr/>
          <p:nvPr/>
        </p:nvGrpSpPr>
        <p:grpSpPr>
          <a:xfrm>
            <a:off x="10354188" y="8264021"/>
            <a:ext cx="296876" cy="215444"/>
            <a:chOff x="12807589" y="5023687"/>
            <a:chExt cx="296876" cy="215444"/>
          </a:xfrm>
        </p:grpSpPr>
        <p:sp>
          <p:nvSpPr>
            <p:cNvPr id="722" name="フローチャート: 代替処理 721"/>
            <p:cNvSpPr/>
            <p:nvPr/>
          </p:nvSpPr>
          <p:spPr>
            <a:xfrm>
              <a:off x="12854411" y="5033963"/>
              <a:ext cx="189940" cy="192831"/>
            </a:xfrm>
            <a:prstGeom prst="flowChartAlternateProcess">
              <a:avLst/>
            </a:prstGeom>
            <a:solidFill>
              <a:srgbClr val="FF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HGSｺﾞｼｯｸE" panose="020B0900000000000000" pitchFamily="50" charset="-128"/>
                <a:ea typeface="HGSｺﾞｼｯｸE" panose="020B0900000000000000" pitchFamily="50" charset="-128"/>
              </a:endParaRPr>
            </a:p>
          </p:txBody>
        </p:sp>
        <p:sp>
          <p:nvSpPr>
            <p:cNvPr id="723" name="テキスト ボックス 722"/>
            <p:cNvSpPr txBox="1"/>
            <p:nvPr/>
          </p:nvSpPr>
          <p:spPr>
            <a:xfrm>
              <a:off x="12807589" y="5023687"/>
              <a:ext cx="296876" cy="215444"/>
            </a:xfrm>
            <a:prstGeom prst="rect">
              <a:avLst/>
            </a:prstGeom>
            <a:noFill/>
            <a:ln>
              <a:noFill/>
            </a:ln>
          </p:spPr>
          <p:txBody>
            <a:bodyPr wrap="none" rtlCol="0">
              <a:spAutoFit/>
            </a:bodyPr>
            <a:lstStyle/>
            <a:p>
              <a:r>
                <a:rPr lang="en-US" altLang="ja-JP" sz="800" dirty="0" smtClean="0">
                  <a:solidFill>
                    <a:schemeClr val="bg1"/>
                  </a:solidFill>
                  <a:latin typeface="HGSｺﾞｼｯｸE" panose="020B0900000000000000" pitchFamily="50" charset="-128"/>
                  <a:ea typeface="HGSｺﾞｼｯｸE" panose="020B0900000000000000" pitchFamily="50" charset="-128"/>
                </a:rPr>
                <a:t>34</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724" name="グループ化 723"/>
          <p:cNvGrpSpPr/>
          <p:nvPr/>
        </p:nvGrpSpPr>
        <p:grpSpPr>
          <a:xfrm>
            <a:off x="7784306" y="3129006"/>
            <a:ext cx="296876" cy="215444"/>
            <a:chOff x="10359664" y="4779212"/>
            <a:chExt cx="296876" cy="215444"/>
          </a:xfrm>
        </p:grpSpPr>
        <p:sp>
          <p:nvSpPr>
            <p:cNvPr id="725" name="フローチャート: 代替処理 724"/>
            <p:cNvSpPr/>
            <p:nvPr/>
          </p:nvSpPr>
          <p:spPr>
            <a:xfrm>
              <a:off x="10406486" y="4789488"/>
              <a:ext cx="189940" cy="192831"/>
            </a:xfrm>
            <a:prstGeom prst="flowChartAlternateProcess">
              <a:avLst/>
            </a:prstGeom>
            <a:solidFill>
              <a:srgbClr val="FF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HGSｺﾞｼｯｸE" panose="020B0900000000000000" pitchFamily="50" charset="-128"/>
                <a:ea typeface="HGSｺﾞｼｯｸE" panose="020B0900000000000000" pitchFamily="50" charset="-128"/>
              </a:endParaRPr>
            </a:p>
          </p:txBody>
        </p:sp>
        <p:sp>
          <p:nvSpPr>
            <p:cNvPr id="726" name="テキスト ボックス 725"/>
            <p:cNvSpPr txBox="1"/>
            <p:nvPr/>
          </p:nvSpPr>
          <p:spPr>
            <a:xfrm>
              <a:off x="10359664" y="4779212"/>
              <a:ext cx="296876" cy="215444"/>
            </a:xfrm>
            <a:prstGeom prst="rect">
              <a:avLst/>
            </a:prstGeom>
            <a:noFill/>
            <a:ln>
              <a:noFill/>
            </a:ln>
          </p:spPr>
          <p:txBody>
            <a:bodyPr wrap="none" rtlCol="0">
              <a:spAutoFit/>
            </a:bodyPr>
            <a:lstStyle/>
            <a:p>
              <a:r>
                <a:rPr lang="en-US" altLang="ja-JP" sz="800" dirty="0">
                  <a:solidFill>
                    <a:schemeClr val="bg1"/>
                  </a:solidFill>
                  <a:latin typeface="HGSｺﾞｼｯｸE" panose="020B0900000000000000" pitchFamily="50" charset="-128"/>
                  <a:ea typeface="HGSｺﾞｼｯｸE" panose="020B0900000000000000" pitchFamily="50" charset="-128"/>
                </a:rPr>
                <a:t>18</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727" name="グループ化 726"/>
          <p:cNvGrpSpPr/>
          <p:nvPr/>
        </p:nvGrpSpPr>
        <p:grpSpPr>
          <a:xfrm>
            <a:off x="8972348" y="1246970"/>
            <a:ext cx="297897" cy="184666"/>
            <a:chOff x="6405711" y="-159682"/>
            <a:chExt cx="297897" cy="184666"/>
          </a:xfrm>
        </p:grpSpPr>
        <p:sp>
          <p:nvSpPr>
            <p:cNvPr id="728" name="台形 727"/>
            <p:cNvSpPr/>
            <p:nvPr/>
          </p:nvSpPr>
          <p:spPr>
            <a:xfrm>
              <a:off x="6475013" y="-138280"/>
              <a:ext cx="130157" cy="124935"/>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HGSｺﾞｼｯｸE" panose="020B0900000000000000" pitchFamily="50" charset="-128"/>
                <a:ea typeface="HGSｺﾞｼｯｸE" panose="020B0900000000000000" pitchFamily="50" charset="-128"/>
              </a:endParaRPr>
            </a:p>
          </p:txBody>
        </p:sp>
        <p:sp>
          <p:nvSpPr>
            <p:cNvPr id="729" name="テキスト ボックス 728"/>
            <p:cNvSpPr txBox="1"/>
            <p:nvPr/>
          </p:nvSpPr>
          <p:spPr>
            <a:xfrm>
              <a:off x="6405711" y="-159682"/>
              <a:ext cx="297897" cy="184666"/>
            </a:xfrm>
            <a:prstGeom prst="rect">
              <a:avLst/>
            </a:prstGeom>
            <a:noFill/>
          </p:spPr>
          <p:txBody>
            <a:bodyPr wrap="square" rtlCol="0">
              <a:spAutoFit/>
            </a:bodyPr>
            <a:lstStyle/>
            <a:p>
              <a:r>
                <a:rPr lang="en-US" altLang="ja-JP" sz="600" dirty="0" smtClean="0">
                  <a:solidFill>
                    <a:schemeClr val="bg1"/>
                  </a:solidFill>
                  <a:latin typeface="HGSｺﾞｼｯｸE" panose="020B0900000000000000" pitchFamily="50" charset="-128"/>
                  <a:ea typeface="HGSｺﾞｼｯｸE" panose="020B0900000000000000" pitchFamily="50" charset="-128"/>
                </a:rPr>
                <a:t>17</a:t>
              </a:r>
              <a:endParaRPr kumimoji="1" lang="ja-JP" altLang="en-US" sz="6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730" name="グループ化 729"/>
          <p:cNvGrpSpPr/>
          <p:nvPr/>
        </p:nvGrpSpPr>
        <p:grpSpPr>
          <a:xfrm>
            <a:off x="9153323" y="1246970"/>
            <a:ext cx="297897" cy="184666"/>
            <a:chOff x="6405711" y="-159682"/>
            <a:chExt cx="297897" cy="184666"/>
          </a:xfrm>
        </p:grpSpPr>
        <p:sp>
          <p:nvSpPr>
            <p:cNvPr id="731" name="台形 730"/>
            <p:cNvSpPr/>
            <p:nvPr/>
          </p:nvSpPr>
          <p:spPr>
            <a:xfrm>
              <a:off x="6475013" y="-138280"/>
              <a:ext cx="130157" cy="124935"/>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HGSｺﾞｼｯｸE" panose="020B0900000000000000" pitchFamily="50" charset="-128"/>
                <a:ea typeface="HGSｺﾞｼｯｸE" panose="020B0900000000000000" pitchFamily="50" charset="-128"/>
              </a:endParaRPr>
            </a:p>
          </p:txBody>
        </p:sp>
        <p:sp>
          <p:nvSpPr>
            <p:cNvPr id="732" name="テキスト ボックス 731"/>
            <p:cNvSpPr txBox="1"/>
            <p:nvPr/>
          </p:nvSpPr>
          <p:spPr>
            <a:xfrm>
              <a:off x="6405711" y="-159682"/>
              <a:ext cx="297897" cy="184666"/>
            </a:xfrm>
            <a:prstGeom prst="rect">
              <a:avLst/>
            </a:prstGeom>
            <a:noFill/>
          </p:spPr>
          <p:txBody>
            <a:bodyPr wrap="square" rtlCol="0">
              <a:spAutoFit/>
            </a:bodyPr>
            <a:lstStyle/>
            <a:p>
              <a:r>
                <a:rPr lang="en-US" altLang="ja-JP" sz="600" dirty="0">
                  <a:solidFill>
                    <a:schemeClr val="bg1"/>
                  </a:solidFill>
                  <a:latin typeface="HGSｺﾞｼｯｸE" panose="020B0900000000000000" pitchFamily="50" charset="-128"/>
                  <a:ea typeface="HGSｺﾞｼｯｸE" panose="020B0900000000000000" pitchFamily="50" charset="-128"/>
                </a:rPr>
                <a:t>20</a:t>
              </a:r>
              <a:endParaRPr kumimoji="1" lang="ja-JP" altLang="en-US" sz="6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733" name="グループ化 732"/>
          <p:cNvGrpSpPr/>
          <p:nvPr/>
        </p:nvGrpSpPr>
        <p:grpSpPr>
          <a:xfrm>
            <a:off x="8798605" y="1246970"/>
            <a:ext cx="297897" cy="184666"/>
            <a:chOff x="6413543" y="-159682"/>
            <a:chExt cx="297897" cy="184666"/>
          </a:xfrm>
        </p:grpSpPr>
        <p:sp>
          <p:nvSpPr>
            <p:cNvPr id="734" name="台形 733"/>
            <p:cNvSpPr/>
            <p:nvPr/>
          </p:nvSpPr>
          <p:spPr>
            <a:xfrm>
              <a:off x="6475013" y="-138280"/>
              <a:ext cx="130157" cy="124935"/>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HGSｺﾞｼｯｸE" panose="020B0900000000000000" pitchFamily="50" charset="-128"/>
                <a:ea typeface="HGSｺﾞｼｯｸE" panose="020B0900000000000000" pitchFamily="50" charset="-128"/>
              </a:endParaRPr>
            </a:p>
          </p:txBody>
        </p:sp>
        <p:sp>
          <p:nvSpPr>
            <p:cNvPr id="735" name="テキスト ボックス 734"/>
            <p:cNvSpPr txBox="1"/>
            <p:nvPr/>
          </p:nvSpPr>
          <p:spPr>
            <a:xfrm>
              <a:off x="6413543" y="-159682"/>
              <a:ext cx="297897" cy="184666"/>
            </a:xfrm>
            <a:prstGeom prst="rect">
              <a:avLst/>
            </a:prstGeom>
            <a:noFill/>
          </p:spPr>
          <p:txBody>
            <a:bodyPr wrap="square" rtlCol="0">
              <a:spAutoFit/>
            </a:bodyPr>
            <a:lstStyle/>
            <a:p>
              <a:r>
                <a:rPr lang="ja-JP" altLang="en-US" sz="600" dirty="0">
                  <a:solidFill>
                    <a:schemeClr val="bg1"/>
                  </a:solidFill>
                  <a:latin typeface="HGSｺﾞｼｯｸE" panose="020B0900000000000000" pitchFamily="50" charset="-128"/>
                  <a:ea typeface="HGSｺﾞｼｯｸE" panose="020B0900000000000000" pitchFamily="50" charset="-128"/>
                </a:rPr>
                <a:t>８</a:t>
              </a:r>
              <a:endParaRPr kumimoji="1" lang="ja-JP" altLang="en-US" sz="6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736" name="グループ化 735"/>
          <p:cNvGrpSpPr/>
          <p:nvPr/>
        </p:nvGrpSpPr>
        <p:grpSpPr>
          <a:xfrm>
            <a:off x="8620748" y="1246970"/>
            <a:ext cx="297897" cy="184666"/>
            <a:chOff x="6413543" y="-159682"/>
            <a:chExt cx="297897" cy="184666"/>
          </a:xfrm>
        </p:grpSpPr>
        <p:sp>
          <p:nvSpPr>
            <p:cNvPr id="737" name="台形 736"/>
            <p:cNvSpPr/>
            <p:nvPr/>
          </p:nvSpPr>
          <p:spPr>
            <a:xfrm>
              <a:off x="6475013" y="-138280"/>
              <a:ext cx="130157" cy="124935"/>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HGSｺﾞｼｯｸE" panose="020B0900000000000000" pitchFamily="50" charset="-128"/>
                <a:ea typeface="HGSｺﾞｼｯｸE" panose="020B0900000000000000" pitchFamily="50" charset="-128"/>
              </a:endParaRPr>
            </a:p>
          </p:txBody>
        </p:sp>
        <p:sp>
          <p:nvSpPr>
            <p:cNvPr id="738" name="テキスト ボックス 737"/>
            <p:cNvSpPr txBox="1"/>
            <p:nvPr/>
          </p:nvSpPr>
          <p:spPr>
            <a:xfrm>
              <a:off x="6413543" y="-159682"/>
              <a:ext cx="297897" cy="184666"/>
            </a:xfrm>
            <a:prstGeom prst="rect">
              <a:avLst/>
            </a:prstGeom>
            <a:noFill/>
          </p:spPr>
          <p:txBody>
            <a:bodyPr wrap="square" rtlCol="0">
              <a:spAutoFit/>
            </a:bodyPr>
            <a:lstStyle/>
            <a:p>
              <a:r>
                <a:rPr lang="ja-JP" altLang="en-US" sz="600" dirty="0" smtClean="0">
                  <a:solidFill>
                    <a:schemeClr val="bg1"/>
                  </a:solidFill>
                  <a:latin typeface="HGSｺﾞｼｯｸE" panose="020B0900000000000000" pitchFamily="50" charset="-128"/>
                  <a:ea typeface="HGSｺﾞｼｯｸE" panose="020B0900000000000000" pitchFamily="50" charset="-128"/>
                </a:rPr>
                <a:t>７</a:t>
              </a:r>
              <a:endParaRPr kumimoji="1" lang="ja-JP" altLang="en-US" sz="6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739" name="グループ化 738"/>
          <p:cNvGrpSpPr/>
          <p:nvPr/>
        </p:nvGrpSpPr>
        <p:grpSpPr>
          <a:xfrm>
            <a:off x="8442948" y="1246970"/>
            <a:ext cx="297897" cy="184666"/>
            <a:chOff x="6413543" y="-159682"/>
            <a:chExt cx="297897" cy="184666"/>
          </a:xfrm>
        </p:grpSpPr>
        <p:sp>
          <p:nvSpPr>
            <p:cNvPr id="740" name="台形 739"/>
            <p:cNvSpPr/>
            <p:nvPr/>
          </p:nvSpPr>
          <p:spPr>
            <a:xfrm>
              <a:off x="6475013" y="-138280"/>
              <a:ext cx="130157" cy="124935"/>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HGSｺﾞｼｯｸE" panose="020B0900000000000000" pitchFamily="50" charset="-128"/>
                <a:ea typeface="HGSｺﾞｼｯｸE" panose="020B0900000000000000" pitchFamily="50" charset="-128"/>
              </a:endParaRPr>
            </a:p>
          </p:txBody>
        </p:sp>
        <p:sp>
          <p:nvSpPr>
            <p:cNvPr id="741" name="テキスト ボックス 740"/>
            <p:cNvSpPr txBox="1"/>
            <p:nvPr/>
          </p:nvSpPr>
          <p:spPr>
            <a:xfrm>
              <a:off x="6413543" y="-159682"/>
              <a:ext cx="297897" cy="184666"/>
            </a:xfrm>
            <a:prstGeom prst="rect">
              <a:avLst/>
            </a:prstGeom>
            <a:noFill/>
          </p:spPr>
          <p:txBody>
            <a:bodyPr wrap="square" rtlCol="0">
              <a:spAutoFit/>
            </a:bodyPr>
            <a:lstStyle/>
            <a:p>
              <a:r>
                <a:rPr lang="ja-JP" altLang="en-US" sz="600" dirty="0" smtClean="0">
                  <a:solidFill>
                    <a:schemeClr val="bg1"/>
                  </a:solidFill>
                  <a:latin typeface="HGSｺﾞｼｯｸE" panose="020B0900000000000000" pitchFamily="50" charset="-128"/>
                  <a:ea typeface="HGSｺﾞｼｯｸE" panose="020B0900000000000000" pitchFamily="50" charset="-128"/>
                </a:rPr>
                <a:t>４</a:t>
              </a:r>
              <a:endParaRPr kumimoji="1" lang="ja-JP" altLang="en-US" sz="600" dirty="0">
                <a:solidFill>
                  <a:schemeClr val="bg1"/>
                </a:solidFill>
                <a:latin typeface="HGSｺﾞｼｯｸE" panose="020B0900000000000000" pitchFamily="50" charset="-128"/>
                <a:ea typeface="HGSｺﾞｼｯｸE" panose="020B0900000000000000" pitchFamily="50" charset="-128"/>
              </a:endParaRPr>
            </a:p>
          </p:txBody>
        </p:sp>
      </p:grpSp>
      <p:sp>
        <p:nvSpPr>
          <p:cNvPr id="742" name="テキスト ボックス 741"/>
          <p:cNvSpPr txBox="1"/>
          <p:nvPr/>
        </p:nvSpPr>
        <p:spPr>
          <a:xfrm>
            <a:off x="7741756" y="4744957"/>
            <a:ext cx="441146" cy="246221"/>
          </a:xfrm>
          <a:prstGeom prst="rect">
            <a:avLst/>
          </a:prstGeom>
          <a:noFill/>
        </p:spPr>
        <p:txBody>
          <a:bodyPr wrap="none" rtlCol="0">
            <a:spAutoFit/>
          </a:bodyPr>
          <a:lstStyle/>
          <a:p>
            <a:r>
              <a:rPr lang="ja-JP" altLang="en-US" sz="500" dirty="0" smtClean="0"/>
              <a:t>長柄</a:t>
            </a:r>
            <a:endParaRPr lang="en-US" altLang="ja-JP" sz="500" dirty="0" smtClean="0"/>
          </a:p>
          <a:p>
            <a:r>
              <a:rPr lang="ja-JP" altLang="en-US" sz="500" dirty="0" smtClean="0"/>
              <a:t>河畔地区</a:t>
            </a:r>
            <a:endParaRPr kumimoji="1" lang="ja-JP" altLang="en-US" sz="500" dirty="0"/>
          </a:p>
        </p:txBody>
      </p:sp>
      <p:sp>
        <p:nvSpPr>
          <p:cNvPr id="361" name="円/楕円 18"/>
          <p:cNvSpPr/>
          <p:nvPr/>
        </p:nvSpPr>
        <p:spPr>
          <a:xfrm>
            <a:off x="3123098" y="6940417"/>
            <a:ext cx="146799" cy="146799"/>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bg1"/>
                </a:solidFill>
                <a:latin typeface="HGSｺﾞｼｯｸE" panose="020B0900000000000000" pitchFamily="50" charset="-128"/>
                <a:ea typeface="HGSｺﾞｼｯｸE" panose="020B0900000000000000" pitchFamily="50" charset="-128"/>
              </a:rPr>
              <a:t>１</a:t>
            </a:r>
            <a:endParaRPr lang="en-US" altLang="ja-JP" sz="700" dirty="0" smtClean="0">
              <a:solidFill>
                <a:schemeClr val="bg1"/>
              </a:solidFill>
              <a:latin typeface="HGSｺﾞｼｯｸE" panose="020B0900000000000000" pitchFamily="50" charset="-128"/>
              <a:ea typeface="HGSｺﾞｼｯｸE" panose="020B0900000000000000" pitchFamily="50" charset="-128"/>
            </a:endParaRPr>
          </a:p>
        </p:txBody>
      </p:sp>
      <p:sp>
        <p:nvSpPr>
          <p:cNvPr id="362" name="台形 361"/>
          <p:cNvSpPr/>
          <p:nvPr/>
        </p:nvSpPr>
        <p:spPr>
          <a:xfrm>
            <a:off x="4554631" y="6454760"/>
            <a:ext cx="146799" cy="140909"/>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smtClean="0">
                <a:latin typeface="HGSｺﾞｼｯｸE" panose="020B0900000000000000" pitchFamily="50" charset="-128"/>
                <a:ea typeface="HGSｺﾞｼｯｸE" panose="020B0900000000000000" pitchFamily="50" charset="-128"/>
              </a:rPr>
              <a:t>４</a:t>
            </a:r>
            <a:endParaRPr kumimoji="1" lang="ja-JP" altLang="en-US" sz="700" dirty="0">
              <a:latin typeface="HGSｺﾞｼｯｸE" panose="020B0900000000000000" pitchFamily="50" charset="-128"/>
              <a:ea typeface="HGSｺﾞｼｯｸE" panose="020B0900000000000000" pitchFamily="50" charset="-128"/>
            </a:endParaRPr>
          </a:p>
        </p:txBody>
      </p:sp>
      <p:sp>
        <p:nvSpPr>
          <p:cNvPr id="363" name="五角形 362"/>
          <p:cNvSpPr/>
          <p:nvPr/>
        </p:nvSpPr>
        <p:spPr>
          <a:xfrm>
            <a:off x="3331685" y="6547340"/>
            <a:ext cx="157200" cy="149714"/>
          </a:xfrm>
          <a:prstGeom prst="pentagon">
            <a:avLst/>
          </a:prstGeom>
          <a:solidFill>
            <a:srgbClr val="7030A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latin typeface="HGSｺﾞｼｯｸE" panose="020B0900000000000000" pitchFamily="50" charset="-128"/>
                <a:ea typeface="HGSｺﾞｼｯｸE" panose="020B0900000000000000" pitchFamily="50" charset="-128"/>
              </a:rPr>
              <a:t>３</a:t>
            </a:r>
            <a:endParaRPr kumimoji="1" lang="ja-JP" altLang="en-US" sz="700" dirty="0">
              <a:latin typeface="HGSｺﾞｼｯｸE" panose="020B0900000000000000" pitchFamily="50" charset="-128"/>
              <a:ea typeface="HGSｺﾞｼｯｸE" panose="020B0900000000000000" pitchFamily="50" charset="-128"/>
            </a:endParaRPr>
          </a:p>
        </p:txBody>
      </p:sp>
      <p:sp>
        <p:nvSpPr>
          <p:cNvPr id="371" name="フローチャート: 代替処理 370"/>
          <p:cNvSpPr/>
          <p:nvPr/>
        </p:nvSpPr>
        <p:spPr>
          <a:xfrm>
            <a:off x="5461983" y="5493701"/>
            <a:ext cx="144598" cy="146799"/>
          </a:xfrm>
          <a:prstGeom prst="flowChartAlternateProcess">
            <a:avLst/>
          </a:prstGeom>
          <a:solidFill>
            <a:srgbClr val="FF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latin typeface="HGSｺﾞｼｯｸE" panose="020B0900000000000000" pitchFamily="50" charset="-128"/>
                <a:ea typeface="HGSｺﾞｼｯｸE" panose="020B0900000000000000" pitchFamily="50" charset="-128"/>
              </a:rPr>
              <a:t>９</a:t>
            </a:r>
            <a:endParaRPr kumimoji="1" lang="ja-JP" altLang="en-US" sz="700" dirty="0">
              <a:latin typeface="HGSｺﾞｼｯｸE" panose="020B0900000000000000" pitchFamily="50" charset="-128"/>
              <a:ea typeface="HGSｺﾞｼｯｸE" panose="020B0900000000000000" pitchFamily="50" charset="-128"/>
            </a:endParaRPr>
          </a:p>
        </p:txBody>
      </p:sp>
      <p:sp>
        <p:nvSpPr>
          <p:cNvPr id="372" name="円/楕円 18"/>
          <p:cNvSpPr/>
          <p:nvPr/>
        </p:nvSpPr>
        <p:spPr>
          <a:xfrm>
            <a:off x="3499288" y="6636257"/>
            <a:ext cx="146799" cy="146799"/>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smtClean="0">
                <a:solidFill>
                  <a:schemeClr val="bg1"/>
                </a:solidFill>
                <a:latin typeface="HGSｺﾞｼｯｸE" panose="020B0900000000000000" pitchFamily="50" charset="-128"/>
                <a:ea typeface="HGSｺﾞｼｯｸE" panose="020B0900000000000000" pitchFamily="50" charset="-128"/>
              </a:rPr>
              <a:t>２</a:t>
            </a:r>
            <a:endParaRPr lang="en-US" altLang="ja-JP" sz="700" dirty="0" smtClean="0">
              <a:solidFill>
                <a:schemeClr val="bg1"/>
              </a:solidFill>
              <a:latin typeface="HGSｺﾞｼｯｸE" panose="020B0900000000000000" pitchFamily="50" charset="-128"/>
              <a:ea typeface="HGSｺﾞｼｯｸE" panose="020B0900000000000000" pitchFamily="50" charset="-128"/>
            </a:endParaRPr>
          </a:p>
        </p:txBody>
      </p:sp>
      <p:sp>
        <p:nvSpPr>
          <p:cNvPr id="373" name="円/楕円 18"/>
          <p:cNvSpPr/>
          <p:nvPr/>
        </p:nvSpPr>
        <p:spPr>
          <a:xfrm>
            <a:off x="4585138" y="6013957"/>
            <a:ext cx="146799" cy="146799"/>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bg1"/>
                </a:solidFill>
                <a:latin typeface="HGSｺﾞｼｯｸE" panose="020B0900000000000000" pitchFamily="50" charset="-128"/>
                <a:ea typeface="HGSｺﾞｼｯｸE" panose="020B0900000000000000" pitchFamily="50" charset="-128"/>
              </a:rPr>
              <a:t>５</a:t>
            </a:r>
            <a:endParaRPr lang="en-US" altLang="ja-JP" sz="700" dirty="0" smtClean="0">
              <a:solidFill>
                <a:schemeClr val="bg1"/>
              </a:solidFill>
              <a:latin typeface="HGSｺﾞｼｯｸE" panose="020B0900000000000000" pitchFamily="50" charset="-128"/>
              <a:ea typeface="HGSｺﾞｼｯｸE" panose="020B0900000000000000" pitchFamily="50" charset="-128"/>
            </a:endParaRPr>
          </a:p>
        </p:txBody>
      </p:sp>
      <p:sp>
        <p:nvSpPr>
          <p:cNvPr id="381" name="円/楕円 18"/>
          <p:cNvSpPr/>
          <p:nvPr/>
        </p:nvSpPr>
        <p:spPr>
          <a:xfrm>
            <a:off x="4821351" y="6187712"/>
            <a:ext cx="146799" cy="146799"/>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smtClean="0">
                <a:solidFill>
                  <a:schemeClr val="bg1"/>
                </a:solidFill>
                <a:latin typeface="HGSｺﾞｼｯｸE" panose="020B0900000000000000" pitchFamily="50" charset="-128"/>
                <a:ea typeface="HGSｺﾞｼｯｸE" panose="020B0900000000000000" pitchFamily="50" charset="-128"/>
              </a:rPr>
              <a:t>６</a:t>
            </a:r>
            <a:endParaRPr lang="en-US" altLang="ja-JP" sz="700" dirty="0" smtClean="0">
              <a:solidFill>
                <a:schemeClr val="bg1"/>
              </a:solidFill>
              <a:latin typeface="HGSｺﾞｼｯｸE" panose="020B0900000000000000" pitchFamily="50" charset="-128"/>
              <a:ea typeface="HGSｺﾞｼｯｸE" panose="020B0900000000000000" pitchFamily="50" charset="-128"/>
            </a:endParaRPr>
          </a:p>
        </p:txBody>
      </p:sp>
      <p:sp>
        <p:nvSpPr>
          <p:cNvPr id="382" name="台形 381"/>
          <p:cNvSpPr/>
          <p:nvPr/>
        </p:nvSpPr>
        <p:spPr>
          <a:xfrm>
            <a:off x="4726081" y="5810235"/>
            <a:ext cx="146799" cy="140909"/>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latin typeface="HGSｺﾞｼｯｸE" panose="020B0900000000000000" pitchFamily="50" charset="-128"/>
                <a:ea typeface="HGSｺﾞｼｯｸE" panose="020B0900000000000000" pitchFamily="50" charset="-128"/>
              </a:rPr>
              <a:t>７</a:t>
            </a:r>
            <a:endParaRPr kumimoji="1" lang="ja-JP" altLang="en-US" sz="700" dirty="0">
              <a:latin typeface="HGSｺﾞｼｯｸE" panose="020B0900000000000000" pitchFamily="50" charset="-128"/>
              <a:ea typeface="HGSｺﾞｼｯｸE" panose="020B0900000000000000" pitchFamily="50" charset="-128"/>
            </a:endParaRPr>
          </a:p>
        </p:txBody>
      </p:sp>
      <p:sp>
        <p:nvSpPr>
          <p:cNvPr id="383" name="台形 382"/>
          <p:cNvSpPr/>
          <p:nvPr/>
        </p:nvSpPr>
        <p:spPr>
          <a:xfrm>
            <a:off x="5408858" y="5704904"/>
            <a:ext cx="146799" cy="140909"/>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smtClean="0">
                <a:latin typeface="HGSｺﾞｼｯｸE" panose="020B0900000000000000" pitchFamily="50" charset="-128"/>
                <a:ea typeface="HGSｺﾞｼｯｸE" panose="020B0900000000000000" pitchFamily="50" charset="-128"/>
              </a:rPr>
              <a:t>８</a:t>
            </a:r>
            <a:endParaRPr kumimoji="1" lang="ja-JP" altLang="en-US" sz="700" dirty="0">
              <a:latin typeface="HGSｺﾞｼｯｸE" panose="020B0900000000000000" pitchFamily="50" charset="-128"/>
              <a:ea typeface="HGSｺﾞｼｯｸE" panose="020B0900000000000000" pitchFamily="50" charset="-128"/>
            </a:endParaRPr>
          </a:p>
        </p:txBody>
      </p:sp>
      <p:grpSp>
        <p:nvGrpSpPr>
          <p:cNvPr id="4" name="グループ化 3"/>
          <p:cNvGrpSpPr/>
          <p:nvPr/>
        </p:nvGrpSpPr>
        <p:grpSpPr>
          <a:xfrm>
            <a:off x="5349964" y="5277981"/>
            <a:ext cx="280846" cy="200055"/>
            <a:chOff x="5349964" y="5277981"/>
            <a:chExt cx="280846" cy="200055"/>
          </a:xfrm>
        </p:grpSpPr>
        <p:sp>
          <p:nvSpPr>
            <p:cNvPr id="384" name="円/楕円 18"/>
            <p:cNvSpPr/>
            <p:nvPr/>
          </p:nvSpPr>
          <p:spPr>
            <a:xfrm>
              <a:off x="5416988" y="5305932"/>
              <a:ext cx="146799" cy="146799"/>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700" dirty="0" smtClean="0">
                <a:solidFill>
                  <a:schemeClr val="bg1"/>
                </a:solidFill>
                <a:latin typeface="HGSｺﾞｼｯｸE" panose="020B0900000000000000" pitchFamily="50" charset="-128"/>
                <a:ea typeface="HGSｺﾞｼｯｸE" panose="020B0900000000000000" pitchFamily="50" charset="-128"/>
              </a:endParaRPr>
            </a:p>
          </p:txBody>
        </p:sp>
        <p:sp>
          <p:nvSpPr>
            <p:cNvPr id="3" name="テキスト ボックス 2"/>
            <p:cNvSpPr txBox="1"/>
            <p:nvPr/>
          </p:nvSpPr>
          <p:spPr>
            <a:xfrm>
              <a:off x="5349964" y="5277981"/>
              <a:ext cx="280846" cy="200055"/>
            </a:xfrm>
            <a:prstGeom prst="rect">
              <a:avLst/>
            </a:prstGeom>
            <a:noFill/>
          </p:spPr>
          <p:txBody>
            <a:bodyPr wrap="none" rtlCol="0">
              <a:spAutoFit/>
            </a:bodyPr>
            <a:lstStyle/>
            <a:p>
              <a:r>
                <a:rPr kumimoji="1" lang="en-US" altLang="ja-JP" sz="700" dirty="0" smtClean="0">
                  <a:solidFill>
                    <a:schemeClr val="bg1"/>
                  </a:solidFill>
                  <a:latin typeface="HGSｺﾞｼｯｸE" panose="020B0900000000000000" pitchFamily="50" charset="-128"/>
                  <a:ea typeface="HGSｺﾞｼｯｸE" panose="020B0900000000000000" pitchFamily="50" charset="-128"/>
                </a:rPr>
                <a:t>10</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21" name="グループ化 20"/>
          <p:cNvGrpSpPr/>
          <p:nvPr/>
        </p:nvGrpSpPr>
        <p:grpSpPr>
          <a:xfrm>
            <a:off x="5648417" y="5399563"/>
            <a:ext cx="280846" cy="200055"/>
            <a:chOff x="5393859" y="5037303"/>
            <a:chExt cx="280846" cy="200055"/>
          </a:xfrm>
        </p:grpSpPr>
        <p:sp>
          <p:nvSpPr>
            <p:cNvPr id="386" name="円/楕円 18"/>
            <p:cNvSpPr/>
            <p:nvPr/>
          </p:nvSpPr>
          <p:spPr>
            <a:xfrm>
              <a:off x="5460883" y="5063356"/>
              <a:ext cx="146799" cy="146799"/>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700" dirty="0" smtClean="0">
                <a:solidFill>
                  <a:schemeClr val="bg1"/>
                </a:solidFill>
                <a:latin typeface="HGSｺﾞｼｯｸE" panose="020B0900000000000000" pitchFamily="50" charset="-128"/>
                <a:ea typeface="HGSｺﾞｼｯｸE" panose="020B0900000000000000" pitchFamily="50" charset="-128"/>
              </a:endParaRPr>
            </a:p>
          </p:txBody>
        </p:sp>
        <p:sp>
          <p:nvSpPr>
            <p:cNvPr id="387" name="テキスト ボックス 386"/>
            <p:cNvSpPr txBox="1"/>
            <p:nvPr/>
          </p:nvSpPr>
          <p:spPr>
            <a:xfrm>
              <a:off x="5393859" y="5037303"/>
              <a:ext cx="280846" cy="200055"/>
            </a:xfrm>
            <a:prstGeom prst="rect">
              <a:avLst/>
            </a:prstGeom>
            <a:noFill/>
          </p:spPr>
          <p:txBody>
            <a:bodyPr wrap="none" rtlCol="0">
              <a:spAutoFit/>
            </a:bodyPr>
            <a:lstStyle/>
            <a:p>
              <a:r>
                <a:rPr kumimoji="1" lang="en-US" altLang="ja-JP" sz="700" dirty="0" smtClean="0">
                  <a:solidFill>
                    <a:schemeClr val="bg1"/>
                  </a:solidFill>
                  <a:latin typeface="HGSｺﾞｼｯｸE" panose="020B0900000000000000" pitchFamily="50" charset="-128"/>
                  <a:ea typeface="HGSｺﾞｼｯｸE" panose="020B0900000000000000" pitchFamily="50" charset="-128"/>
                </a:rPr>
                <a:t>11</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14" name="グループ化 13"/>
          <p:cNvGrpSpPr/>
          <p:nvPr/>
        </p:nvGrpSpPr>
        <p:grpSpPr>
          <a:xfrm>
            <a:off x="5668935" y="5213097"/>
            <a:ext cx="280846" cy="200055"/>
            <a:chOff x="5679609" y="5226169"/>
            <a:chExt cx="280846" cy="200055"/>
          </a:xfrm>
        </p:grpSpPr>
        <p:sp>
          <p:nvSpPr>
            <p:cNvPr id="388" name="五角形 387"/>
            <p:cNvSpPr/>
            <p:nvPr/>
          </p:nvSpPr>
          <p:spPr>
            <a:xfrm>
              <a:off x="5741510" y="5242415"/>
              <a:ext cx="157200" cy="149714"/>
            </a:xfrm>
            <a:prstGeom prst="pentagon">
              <a:avLst/>
            </a:prstGeom>
            <a:solidFill>
              <a:srgbClr val="7030A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latin typeface="HGSｺﾞｼｯｸE" panose="020B0900000000000000" pitchFamily="50" charset="-128"/>
                <a:ea typeface="HGSｺﾞｼｯｸE" panose="020B0900000000000000" pitchFamily="50" charset="-128"/>
              </a:endParaRPr>
            </a:p>
          </p:txBody>
        </p:sp>
        <p:sp>
          <p:nvSpPr>
            <p:cNvPr id="389" name="テキスト ボックス 388"/>
            <p:cNvSpPr txBox="1"/>
            <p:nvPr/>
          </p:nvSpPr>
          <p:spPr>
            <a:xfrm>
              <a:off x="5679609" y="5226169"/>
              <a:ext cx="280846" cy="200055"/>
            </a:xfrm>
            <a:prstGeom prst="rect">
              <a:avLst/>
            </a:prstGeom>
            <a:noFill/>
          </p:spPr>
          <p:txBody>
            <a:bodyPr wrap="none" rtlCol="0">
              <a:spAutoFit/>
            </a:bodyPr>
            <a:lstStyle/>
            <a:p>
              <a:r>
                <a:rPr kumimoji="1" lang="en-US" altLang="ja-JP" sz="700" dirty="0" smtClean="0">
                  <a:solidFill>
                    <a:schemeClr val="bg1"/>
                  </a:solidFill>
                  <a:latin typeface="HGSｺﾞｼｯｸE" panose="020B0900000000000000" pitchFamily="50" charset="-128"/>
                  <a:ea typeface="HGSｺﾞｼｯｸE" panose="020B0900000000000000" pitchFamily="50" charset="-128"/>
                </a:rPr>
                <a:t>12</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390" name="グループ化 389"/>
          <p:cNvGrpSpPr/>
          <p:nvPr/>
        </p:nvGrpSpPr>
        <p:grpSpPr>
          <a:xfrm>
            <a:off x="5962742" y="4987607"/>
            <a:ext cx="280846" cy="200055"/>
            <a:chOff x="5393859" y="5037303"/>
            <a:chExt cx="280846" cy="200055"/>
          </a:xfrm>
        </p:grpSpPr>
        <p:sp>
          <p:nvSpPr>
            <p:cNvPr id="391" name="円/楕円 18"/>
            <p:cNvSpPr/>
            <p:nvPr/>
          </p:nvSpPr>
          <p:spPr>
            <a:xfrm>
              <a:off x="5460883" y="5063356"/>
              <a:ext cx="146799" cy="146799"/>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700" dirty="0" smtClean="0">
                <a:solidFill>
                  <a:schemeClr val="bg1"/>
                </a:solidFill>
                <a:latin typeface="HGSｺﾞｼｯｸE" panose="020B0900000000000000" pitchFamily="50" charset="-128"/>
                <a:ea typeface="HGSｺﾞｼｯｸE" panose="020B0900000000000000" pitchFamily="50" charset="-128"/>
              </a:endParaRPr>
            </a:p>
          </p:txBody>
        </p:sp>
        <p:sp>
          <p:nvSpPr>
            <p:cNvPr id="392" name="テキスト ボックス 391"/>
            <p:cNvSpPr txBox="1"/>
            <p:nvPr/>
          </p:nvSpPr>
          <p:spPr>
            <a:xfrm>
              <a:off x="5393859" y="5037303"/>
              <a:ext cx="280846" cy="200055"/>
            </a:xfrm>
            <a:prstGeom prst="rect">
              <a:avLst/>
            </a:prstGeom>
            <a:noFill/>
          </p:spPr>
          <p:txBody>
            <a:bodyPr wrap="none" rtlCol="0">
              <a:spAutoFit/>
            </a:bodyPr>
            <a:lstStyle/>
            <a:p>
              <a:r>
                <a:rPr kumimoji="1" lang="en-US" altLang="ja-JP" sz="700" dirty="0" smtClean="0">
                  <a:solidFill>
                    <a:schemeClr val="bg1"/>
                  </a:solidFill>
                  <a:latin typeface="HGSｺﾞｼｯｸE" panose="020B0900000000000000" pitchFamily="50" charset="-128"/>
                  <a:ea typeface="HGSｺﾞｼｯｸE" panose="020B0900000000000000" pitchFamily="50" charset="-128"/>
                </a:rPr>
                <a:t>13</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395" name="グループ化 394"/>
          <p:cNvGrpSpPr/>
          <p:nvPr/>
        </p:nvGrpSpPr>
        <p:grpSpPr>
          <a:xfrm>
            <a:off x="6067442" y="5880575"/>
            <a:ext cx="280846" cy="200055"/>
            <a:chOff x="5393859" y="5037303"/>
            <a:chExt cx="280846" cy="200055"/>
          </a:xfrm>
        </p:grpSpPr>
        <p:sp>
          <p:nvSpPr>
            <p:cNvPr id="396" name="円/楕円 18"/>
            <p:cNvSpPr/>
            <p:nvPr/>
          </p:nvSpPr>
          <p:spPr>
            <a:xfrm>
              <a:off x="5460883" y="5063356"/>
              <a:ext cx="146799" cy="146799"/>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700" dirty="0" smtClean="0">
                <a:solidFill>
                  <a:schemeClr val="bg1"/>
                </a:solidFill>
                <a:latin typeface="HGSｺﾞｼｯｸE" panose="020B0900000000000000" pitchFamily="50" charset="-128"/>
                <a:ea typeface="HGSｺﾞｼｯｸE" panose="020B0900000000000000" pitchFamily="50" charset="-128"/>
              </a:endParaRPr>
            </a:p>
          </p:txBody>
        </p:sp>
        <p:sp>
          <p:nvSpPr>
            <p:cNvPr id="401" name="テキスト ボックス 400"/>
            <p:cNvSpPr txBox="1"/>
            <p:nvPr/>
          </p:nvSpPr>
          <p:spPr>
            <a:xfrm>
              <a:off x="5393859" y="5037303"/>
              <a:ext cx="280846" cy="200055"/>
            </a:xfrm>
            <a:prstGeom prst="rect">
              <a:avLst/>
            </a:prstGeom>
            <a:noFill/>
          </p:spPr>
          <p:txBody>
            <a:bodyPr wrap="none" rtlCol="0">
              <a:spAutoFit/>
            </a:bodyPr>
            <a:lstStyle/>
            <a:p>
              <a:r>
                <a:rPr kumimoji="1" lang="en-US" altLang="ja-JP" sz="700" dirty="0" smtClean="0">
                  <a:solidFill>
                    <a:schemeClr val="bg1"/>
                  </a:solidFill>
                  <a:latin typeface="HGSｺﾞｼｯｸE" panose="020B0900000000000000" pitchFamily="50" charset="-128"/>
                  <a:ea typeface="HGSｺﾞｼｯｸE" panose="020B0900000000000000" pitchFamily="50" charset="-128"/>
                </a:rPr>
                <a:t>14</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419" name="グループ化 418"/>
          <p:cNvGrpSpPr/>
          <p:nvPr/>
        </p:nvGrpSpPr>
        <p:grpSpPr>
          <a:xfrm>
            <a:off x="6331836" y="5685312"/>
            <a:ext cx="280846" cy="200055"/>
            <a:chOff x="5393859" y="5037303"/>
            <a:chExt cx="280846" cy="200055"/>
          </a:xfrm>
        </p:grpSpPr>
        <p:sp>
          <p:nvSpPr>
            <p:cNvPr id="420" name="円/楕円 18"/>
            <p:cNvSpPr/>
            <p:nvPr/>
          </p:nvSpPr>
          <p:spPr>
            <a:xfrm>
              <a:off x="5460883" y="5063356"/>
              <a:ext cx="146799" cy="146799"/>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700" dirty="0" smtClean="0">
                <a:solidFill>
                  <a:schemeClr val="bg1"/>
                </a:solidFill>
                <a:latin typeface="HGSｺﾞｼｯｸE" panose="020B0900000000000000" pitchFamily="50" charset="-128"/>
                <a:ea typeface="HGSｺﾞｼｯｸE" panose="020B0900000000000000" pitchFamily="50" charset="-128"/>
              </a:endParaRPr>
            </a:p>
          </p:txBody>
        </p:sp>
        <p:sp>
          <p:nvSpPr>
            <p:cNvPr id="423" name="テキスト ボックス 422"/>
            <p:cNvSpPr txBox="1"/>
            <p:nvPr/>
          </p:nvSpPr>
          <p:spPr>
            <a:xfrm>
              <a:off x="5393859" y="5037303"/>
              <a:ext cx="280846" cy="200055"/>
            </a:xfrm>
            <a:prstGeom prst="rect">
              <a:avLst/>
            </a:prstGeom>
            <a:noFill/>
          </p:spPr>
          <p:txBody>
            <a:bodyPr wrap="none" rtlCol="0">
              <a:spAutoFit/>
            </a:bodyPr>
            <a:lstStyle/>
            <a:p>
              <a:r>
                <a:rPr kumimoji="1" lang="en-US" altLang="ja-JP" sz="700" dirty="0" smtClean="0">
                  <a:solidFill>
                    <a:schemeClr val="bg1"/>
                  </a:solidFill>
                  <a:latin typeface="HGSｺﾞｼｯｸE" panose="020B0900000000000000" pitchFamily="50" charset="-128"/>
                  <a:ea typeface="HGSｺﾞｼｯｸE" panose="020B0900000000000000" pitchFamily="50" charset="-128"/>
                </a:rPr>
                <a:t>15</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24" name="グループ化 23"/>
          <p:cNvGrpSpPr/>
          <p:nvPr/>
        </p:nvGrpSpPr>
        <p:grpSpPr>
          <a:xfrm>
            <a:off x="6305373" y="5024201"/>
            <a:ext cx="280846" cy="200055"/>
            <a:chOff x="6272428" y="4827512"/>
            <a:chExt cx="280846" cy="200055"/>
          </a:xfrm>
        </p:grpSpPr>
        <p:sp>
          <p:nvSpPr>
            <p:cNvPr id="424" name="台形 423"/>
            <p:cNvSpPr/>
            <p:nvPr/>
          </p:nvSpPr>
          <p:spPr>
            <a:xfrm>
              <a:off x="6337545" y="4842892"/>
              <a:ext cx="146799" cy="140909"/>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latin typeface="HGSｺﾞｼｯｸE" panose="020B0900000000000000" pitchFamily="50" charset="-128"/>
                <a:ea typeface="HGSｺﾞｼｯｸE" panose="020B0900000000000000" pitchFamily="50" charset="-128"/>
              </a:endParaRPr>
            </a:p>
          </p:txBody>
        </p:sp>
        <p:sp>
          <p:nvSpPr>
            <p:cNvPr id="428" name="テキスト ボックス 427"/>
            <p:cNvSpPr txBox="1"/>
            <p:nvPr/>
          </p:nvSpPr>
          <p:spPr>
            <a:xfrm>
              <a:off x="6272428" y="4827512"/>
              <a:ext cx="280846" cy="200055"/>
            </a:xfrm>
            <a:prstGeom prst="rect">
              <a:avLst/>
            </a:prstGeom>
            <a:noFill/>
          </p:spPr>
          <p:txBody>
            <a:bodyPr wrap="none" rtlCol="0">
              <a:spAutoFit/>
            </a:bodyPr>
            <a:lstStyle/>
            <a:p>
              <a:r>
                <a:rPr kumimoji="1" lang="en-US" altLang="ja-JP" sz="700" dirty="0" smtClean="0">
                  <a:solidFill>
                    <a:schemeClr val="bg1"/>
                  </a:solidFill>
                  <a:latin typeface="HGSｺﾞｼｯｸE" panose="020B0900000000000000" pitchFamily="50" charset="-128"/>
                  <a:ea typeface="HGSｺﾞｼｯｸE" panose="020B0900000000000000" pitchFamily="50" charset="-128"/>
                </a:rPr>
                <a:t>16</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429" name="グループ化 428"/>
          <p:cNvGrpSpPr/>
          <p:nvPr/>
        </p:nvGrpSpPr>
        <p:grpSpPr>
          <a:xfrm>
            <a:off x="6239937" y="4691948"/>
            <a:ext cx="280846" cy="200055"/>
            <a:chOff x="6272428" y="4827512"/>
            <a:chExt cx="280846" cy="200055"/>
          </a:xfrm>
        </p:grpSpPr>
        <p:sp>
          <p:nvSpPr>
            <p:cNvPr id="430" name="台形 429"/>
            <p:cNvSpPr/>
            <p:nvPr/>
          </p:nvSpPr>
          <p:spPr>
            <a:xfrm>
              <a:off x="6337545" y="4842892"/>
              <a:ext cx="146799" cy="140909"/>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latin typeface="HGSｺﾞｼｯｸE" panose="020B0900000000000000" pitchFamily="50" charset="-128"/>
                <a:ea typeface="HGSｺﾞｼｯｸE" panose="020B0900000000000000" pitchFamily="50" charset="-128"/>
              </a:endParaRPr>
            </a:p>
          </p:txBody>
        </p:sp>
        <p:sp>
          <p:nvSpPr>
            <p:cNvPr id="431" name="テキスト ボックス 430"/>
            <p:cNvSpPr txBox="1"/>
            <p:nvPr/>
          </p:nvSpPr>
          <p:spPr>
            <a:xfrm>
              <a:off x="6272428" y="4827512"/>
              <a:ext cx="280846" cy="200055"/>
            </a:xfrm>
            <a:prstGeom prst="rect">
              <a:avLst/>
            </a:prstGeom>
            <a:noFill/>
          </p:spPr>
          <p:txBody>
            <a:bodyPr wrap="none" rtlCol="0">
              <a:spAutoFit/>
            </a:bodyPr>
            <a:lstStyle/>
            <a:p>
              <a:r>
                <a:rPr kumimoji="1" lang="en-US" altLang="ja-JP" sz="700" dirty="0" smtClean="0">
                  <a:solidFill>
                    <a:schemeClr val="bg1"/>
                  </a:solidFill>
                  <a:latin typeface="HGSｺﾞｼｯｸE" panose="020B0900000000000000" pitchFamily="50" charset="-128"/>
                  <a:ea typeface="HGSｺﾞｼｯｸE" panose="020B0900000000000000" pitchFamily="50" charset="-128"/>
                </a:rPr>
                <a:t>17</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27" name="グループ化 26"/>
          <p:cNvGrpSpPr/>
          <p:nvPr/>
        </p:nvGrpSpPr>
        <p:grpSpPr>
          <a:xfrm>
            <a:off x="6434687" y="4625938"/>
            <a:ext cx="280846" cy="200055"/>
            <a:chOff x="6286026" y="4722989"/>
            <a:chExt cx="280846" cy="200055"/>
          </a:xfrm>
        </p:grpSpPr>
        <p:sp>
          <p:nvSpPr>
            <p:cNvPr id="432" name="フローチャート: 代替処理 431"/>
            <p:cNvSpPr/>
            <p:nvPr/>
          </p:nvSpPr>
          <p:spPr>
            <a:xfrm>
              <a:off x="6353141" y="4748330"/>
              <a:ext cx="144598" cy="146799"/>
            </a:xfrm>
            <a:prstGeom prst="flowChartAlternateProcess">
              <a:avLst/>
            </a:prstGeom>
            <a:solidFill>
              <a:srgbClr val="FF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latin typeface="HGSｺﾞｼｯｸE" panose="020B0900000000000000" pitchFamily="50" charset="-128"/>
                <a:ea typeface="HGSｺﾞｼｯｸE" panose="020B0900000000000000" pitchFamily="50" charset="-128"/>
              </a:endParaRPr>
            </a:p>
          </p:txBody>
        </p:sp>
        <p:sp>
          <p:nvSpPr>
            <p:cNvPr id="436" name="テキスト ボックス 435"/>
            <p:cNvSpPr txBox="1"/>
            <p:nvPr/>
          </p:nvSpPr>
          <p:spPr>
            <a:xfrm>
              <a:off x="6286026" y="4722989"/>
              <a:ext cx="280846" cy="200055"/>
            </a:xfrm>
            <a:prstGeom prst="rect">
              <a:avLst/>
            </a:prstGeom>
            <a:noFill/>
          </p:spPr>
          <p:txBody>
            <a:bodyPr wrap="none" rtlCol="0">
              <a:spAutoFit/>
            </a:bodyPr>
            <a:lstStyle/>
            <a:p>
              <a:r>
                <a:rPr kumimoji="1" lang="en-US" altLang="ja-JP" sz="700" dirty="0" smtClean="0">
                  <a:solidFill>
                    <a:schemeClr val="bg1"/>
                  </a:solidFill>
                  <a:latin typeface="HGSｺﾞｼｯｸE" panose="020B0900000000000000" pitchFamily="50" charset="-128"/>
                  <a:ea typeface="HGSｺﾞｼｯｸE" panose="020B0900000000000000" pitchFamily="50" charset="-128"/>
                </a:rPr>
                <a:t>18</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437" name="グループ化 436"/>
          <p:cNvGrpSpPr/>
          <p:nvPr/>
        </p:nvGrpSpPr>
        <p:grpSpPr>
          <a:xfrm>
            <a:off x="6631526" y="4603694"/>
            <a:ext cx="280846" cy="200055"/>
            <a:chOff x="5393859" y="5037303"/>
            <a:chExt cx="280846" cy="200055"/>
          </a:xfrm>
        </p:grpSpPr>
        <p:sp>
          <p:nvSpPr>
            <p:cNvPr id="438" name="円/楕円 18"/>
            <p:cNvSpPr/>
            <p:nvPr/>
          </p:nvSpPr>
          <p:spPr>
            <a:xfrm>
              <a:off x="5460883" y="5063356"/>
              <a:ext cx="146799" cy="146799"/>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700" dirty="0" smtClean="0">
                <a:solidFill>
                  <a:schemeClr val="bg1"/>
                </a:solidFill>
                <a:latin typeface="HGSｺﾞｼｯｸE" panose="020B0900000000000000" pitchFamily="50" charset="-128"/>
                <a:ea typeface="HGSｺﾞｼｯｸE" panose="020B0900000000000000" pitchFamily="50" charset="-128"/>
              </a:endParaRPr>
            </a:p>
          </p:txBody>
        </p:sp>
        <p:sp>
          <p:nvSpPr>
            <p:cNvPr id="439" name="テキスト ボックス 438"/>
            <p:cNvSpPr txBox="1"/>
            <p:nvPr/>
          </p:nvSpPr>
          <p:spPr>
            <a:xfrm>
              <a:off x="5393859" y="5037303"/>
              <a:ext cx="280846" cy="200055"/>
            </a:xfrm>
            <a:prstGeom prst="rect">
              <a:avLst/>
            </a:prstGeom>
            <a:noFill/>
          </p:spPr>
          <p:txBody>
            <a:bodyPr wrap="none" rtlCol="0">
              <a:spAutoFit/>
            </a:bodyPr>
            <a:lstStyle/>
            <a:p>
              <a:r>
                <a:rPr kumimoji="1" lang="en-US" altLang="ja-JP" sz="700" dirty="0" smtClean="0">
                  <a:solidFill>
                    <a:schemeClr val="bg1"/>
                  </a:solidFill>
                  <a:latin typeface="HGSｺﾞｼｯｸE" panose="020B0900000000000000" pitchFamily="50" charset="-128"/>
                  <a:ea typeface="HGSｺﾞｼｯｸE" panose="020B0900000000000000" pitchFamily="50" charset="-128"/>
                </a:rPr>
                <a:t>19</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440" name="グループ化 439"/>
          <p:cNvGrpSpPr/>
          <p:nvPr/>
        </p:nvGrpSpPr>
        <p:grpSpPr>
          <a:xfrm>
            <a:off x="7109094" y="4527642"/>
            <a:ext cx="280846" cy="200055"/>
            <a:chOff x="6272428" y="4827512"/>
            <a:chExt cx="280846" cy="200055"/>
          </a:xfrm>
        </p:grpSpPr>
        <p:sp>
          <p:nvSpPr>
            <p:cNvPr id="441" name="台形 440"/>
            <p:cNvSpPr/>
            <p:nvPr/>
          </p:nvSpPr>
          <p:spPr>
            <a:xfrm>
              <a:off x="6337545" y="4842892"/>
              <a:ext cx="146799" cy="140909"/>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latin typeface="HGSｺﾞｼｯｸE" panose="020B0900000000000000" pitchFamily="50" charset="-128"/>
                <a:ea typeface="HGSｺﾞｼｯｸE" panose="020B0900000000000000" pitchFamily="50" charset="-128"/>
              </a:endParaRPr>
            </a:p>
          </p:txBody>
        </p:sp>
        <p:sp>
          <p:nvSpPr>
            <p:cNvPr id="442" name="テキスト ボックス 441"/>
            <p:cNvSpPr txBox="1"/>
            <p:nvPr/>
          </p:nvSpPr>
          <p:spPr>
            <a:xfrm>
              <a:off x="6272428" y="4827512"/>
              <a:ext cx="280846" cy="200055"/>
            </a:xfrm>
            <a:prstGeom prst="rect">
              <a:avLst/>
            </a:prstGeom>
            <a:noFill/>
          </p:spPr>
          <p:txBody>
            <a:bodyPr wrap="none" rtlCol="0">
              <a:spAutoFit/>
            </a:bodyPr>
            <a:lstStyle/>
            <a:p>
              <a:r>
                <a:rPr lang="en-US" altLang="ja-JP" sz="700" dirty="0" smtClean="0">
                  <a:solidFill>
                    <a:schemeClr val="bg1"/>
                  </a:solidFill>
                  <a:latin typeface="HGSｺﾞｼｯｸE" panose="020B0900000000000000" pitchFamily="50" charset="-128"/>
                  <a:ea typeface="HGSｺﾞｼｯｸE" panose="020B0900000000000000" pitchFamily="50" charset="-128"/>
                </a:rPr>
                <a:t>20</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443" name="グループ化 442"/>
          <p:cNvGrpSpPr/>
          <p:nvPr/>
        </p:nvGrpSpPr>
        <p:grpSpPr>
          <a:xfrm>
            <a:off x="7295894" y="4629887"/>
            <a:ext cx="280846" cy="200055"/>
            <a:chOff x="5393859" y="5037303"/>
            <a:chExt cx="280846" cy="200055"/>
          </a:xfrm>
        </p:grpSpPr>
        <p:sp>
          <p:nvSpPr>
            <p:cNvPr id="444" name="円/楕円 18"/>
            <p:cNvSpPr/>
            <p:nvPr/>
          </p:nvSpPr>
          <p:spPr>
            <a:xfrm>
              <a:off x="5460883" y="5063356"/>
              <a:ext cx="146799" cy="146799"/>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700" dirty="0" smtClean="0">
                <a:solidFill>
                  <a:schemeClr val="bg1"/>
                </a:solidFill>
                <a:latin typeface="HGSｺﾞｼｯｸE" panose="020B0900000000000000" pitchFamily="50" charset="-128"/>
                <a:ea typeface="HGSｺﾞｼｯｸE" panose="020B0900000000000000" pitchFamily="50" charset="-128"/>
              </a:endParaRPr>
            </a:p>
          </p:txBody>
        </p:sp>
        <p:sp>
          <p:nvSpPr>
            <p:cNvPr id="445" name="テキスト ボックス 444"/>
            <p:cNvSpPr txBox="1"/>
            <p:nvPr/>
          </p:nvSpPr>
          <p:spPr>
            <a:xfrm>
              <a:off x="5393859" y="5037303"/>
              <a:ext cx="280846" cy="200055"/>
            </a:xfrm>
            <a:prstGeom prst="rect">
              <a:avLst/>
            </a:prstGeom>
            <a:noFill/>
          </p:spPr>
          <p:txBody>
            <a:bodyPr wrap="none" rtlCol="0">
              <a:spAutoFit/>
            </a:bodyPr>
            <a:lstStyle/>
            <a:p>
              <a:r>
                <a:rPr lang="en-US" altLang="ja-JP" sz="700" dirty="0" smtClean="0">
                  <a:solidFill>
                    <a:schemeClr val="bg1"/>
                  </a:solidFill>
                  <a:latin typeface="HGSｺﾞｼｯｸE" panose="020B0900000000000000" pitchFamily="50" charset="-128"/>
                  <a:ea typeface="HGSｺﾞｼｯｸE" panose="020B0900000000000000" pitchFamily="50" charset="-128"/>
                </a:rPr>
                <a:t>21</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449" name="グループ化 448"/>
          <p:cNvGrpSpPr/>
          <p:nvPr/>
        </p:nvGrpSpPr>
        <p:grpSpPr>
          <a:xfrm>
            <a:off x="7610491" y="4777731"/>
            <a:ext cx="280846" cy="200055"/>
            <a:chOff x="5679609" y="5226169"/>
            <a:chExt cx="280846" cy="200055"/>
          </a:xfrm>
        </p:grpSpPr>
        <p:sp>
          <p:nvSpPr>
            <p:cNvPr id="450" name="五角形 449"/>
            <p:cNvSpPr/>
            <p:nvPr/>
          </p:nvSpPr>
          <p:spPr>
            <a:xfrm>
              <a:off x="5741510" y="5242415"/>
              <a:ext cx="157200" cy="149714"/>
            </a:xfrm>
            <a:prstGeom prst="pentagon">
              <a:avLst/>
            </a:prstGeom>
            <a:solidFill>
              <a:srgbClr val="7030A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latin typeface="HGSｺﾞｼｯｸE" panose="020B0900000000000000" pitchFamily="50" charset="-128"/>
                <a:ea typeface="HGSｺﾞｼｯｸE" panose="020B0900000000000000" pitchFamily="50" charset="-128"/>
              </a:endParaRPr>
            </a:p>
          </p:txBody>
        </p:sp>
        <p:sp>
          <p:nvSpPr>
            <p:cNvPr id="451" name="テキスト ボックス 450"/>
            <p:cNvSpPr txBox="1"/>
            <p:nvPr/>
          </p:nvSpPr>
          <p:spPr>
            <a:xfrm>
              <a:off x="5679609" y="5226169"/>
              <a:ext cx="280846" cy="200055"/>
            </a:xfrm>
            <a:prstGeom prst="rect">
              <a:avLst/>
            </a:prstGeom>
            <a:noFill/>
          </p:spPr>
          <p:txBody>
            <a:bodyPr wrap="none" rtlCol="0">
              <a:spAutoFit/>
            </a:bodyPr>
            <a:lstStyle/>
            <a:p>
              <a:r>
                <a:rPr lang="en-US" altLang="ja-JP" sz="700" dirty="0">
                  <a:solidFill>
                    <a:schemeClr val="bg1"/>
                  </a:solidFill>
                  <a:latin typeface="HGSｺﾞｼｯｸE" panose="020B0900000000000000" pitchFamily="50" charset="-128"/>
                  <a:ea typeface="HGSｺﾞｼｯｸE" panose="020B0900000000000000" pitchFamily="50" charset="-128"/>
                </a:rPr>
                <a:t>2</a:t>
              </a:r>
              <a:r>
                <a:rPr kumimoji="1" lang="en-US" altLang="ja-JP" sz="700" dirty="0" smtClean="0">
                  <a:solidFill>
                    <a:schemeClr val="bg1"/>
                  </a:solidFill>
                  <a:latin typeface="HGSｺﾞｼｯｸE" panose="020B0900000000000000" pitchFamily="50" charset="-128"/>
                  <a:ea typeface="HGSｺﾞｼｯｸE" panose="020B0900000000000000" pitchFamily="50" charset="-128"/>
                </a:rPr>
                <a:t>2</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452" name="グループ化 451"/>
          <p:cNvGrpSpPr/>
          <p:nvPr/>
        </p:nvGrpSpPr>
        <p:grpSpPr>
          <a:xfrm>
            <a:off x="7904997" y="4918270"/>
            <a:ext cx="280846" cy="200055"/>
            <a:chOff x="5393859" y="5037303"/>
            <a:chExt cx="280846" cy="200055"/>
          </a:xfrm>
        </p:grpSpPr>
        <p:sp>
          <p:nvSpPr>
            <p:cNvPr id="453" name="円/楕円 18"/>
            <p:cNvSpPr/>
            <p:nvPr/>
          </p:nvSpPr>
          <p:spPr>
            <a:xfrm>
              <a:off x="5460883" y="5063356"/>
              <a:ext cx="146799" cy="146799"/>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700" dirty="0" smtClean="0">
                <a:solidFill>
                  <a:schemeClr val="bg1"/>
                </a:solidFill>
                <a:latin typeface="HGSｺﾞｼｯｸE" panose="020B0900000000000000" pitchFamily="50" charset="-128"/>
                <a:ea typeface="HGSｺﾞｼｯｸE" panose="020B0900000000000000" pitchFamily="50" charset="-128"/>
              </a:endParaRPr>
            </a:p>
          </p:txBody>
        </p:sp>
        <p:sp>
          <p:nvSpPr>
            <p:cNvPr id="454" name="テキスト ボックス 453"/>
            <p:cNvSpPr txBox="1"/>
            <p:nvPr/>
          </p:nvSpPr>
          <p:spPr>
            <a:xfrm>
              <a:off x="5393859" y="5037303"/>
              <a:ext cx="280846" cy="200055"/>
            </a:xfrm>
            <a:prstGeom prst="rect">
              <a:avLst/>
            </a:prstGeom>
            <a:noFill/>
          </p:spPr>
          <p:txBody>
            <a:bodyPr wrap="none" rtlCol="0">
              <a:spAutoFit/>
            </a:bodyPr>
            <a:lstStyle/>
            <a:p>
              <a:r>
                <a:rPr lang="en-US" altLang="ja-JP" sz="700" dirty="0" smtClean="0">
                  <a:solidFill>
                    <a:schemeClr val="bg1"/>
                  </a:solidFill>
                  <a:latin typeface="HGSｺﾞｼｯｸE" panose="020B0900000000000000" pitchFamily="50" charset="-128"/>
                  <a:ea typeface="HGSｺﾞｼｯｸE" panose="020B0900000000000000" pitchFamily="50" charset="-128"/>
                </a:rPr>
                <a:t>23</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455" name="グループ化 454"/>
          <p:cNvGrpSpPr/>
          <p:nvPr/>
        </p:nvGrpSpPr>
        <p:grpSpPr>
          <a:xfrm>
            <a:off x="8022175" y="5029937"/>
            <a:ext cx="280846" cy="200055"/>
            <a:chOff x="5393859" y="5037303"/>
            <a:chExt cx="280846" cy="200055"/>
          </a:xfrm>
        </p:grpSpPr>
        <p:sp>
          <p:nvSpPr>
            <p:cNvPr id="456" name="円/楕円 18"/>
            <p:cNvSpPr/>
            <p:nvPr/>
          </p:nvSpPr>
          <p:spPr>
            <a:xfrm>
              <a:off x="5460883" y="5063356"/>
              <a:ext cx="146799" cy="146799"/>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700" dirty="0" smtClean="0">
                <a:solidFill>
                  <a:schemeClr val="bg1"/>
                </a:solidFill>
                <a:latin typeface="HGSｺﾞｼｯｸE" panose="020B0900000000000000" pitchFamily="50" charset="-128"/>
                <a:ea typeface="HGSｺﾞｼｯｸE" panose="020B0900000000000000" pitchFamily="50" charset="-128"/>
              </a:endParaRPr>
            </a:p>
          </p:txBody>
        </p:sp>
        <p:sp>
          <p:nvSpPr>
            <p:cNvPr id="457" name="テキスト ボックス 456"/>
            <p:cNvSpPr txBox="1"/>
            <p:nvPr/>
          </p:nvSpPr>
          <p:spPr>
            <a:xfrm>
              <a:off x="5393859" y="5037303"/>
              <a:ext cx="280846" cy="200055"/>
            </a:xfrm>
            <a:prstGeom prst="rect">
              <a:avLst/>
            </a:prstGeom>
            <a:noFill/>
          </p:spPr>
          <p:txBody>
            <a:bodyPr wrap="none" rtlCol="0">
              <a:spAutoFit/>
            </a:bodyPr>
            <a:lstStyle/>
            <a:p>
              <a:r>
                <a:rPr lang="en-US" altLang="ja-JP" sz="700" dirty="0" smtClean="0">
                  <a:solidFill>
                    <a:schemeClr val="bg1"/>
                  </a:solidFill>
                  <a:latin typeface="HGSｺﾞｼｯｸE" panose="020B0900000000000000" pitchFamily="50" charset="-128"/>
                  <a:ea typeface="HGSｺﾞｼｯｸE" panose="020B0900000000000000" pitchFamily="50" charset="-128"/>
                </a:rPr>
                <a:t>24</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458" name="グループ化 457"/>
          <p:cNvGrpSpPr/>
          <p:nvPr/>
        </p:nvGrpSpPr>
        <p:grpSpPr>
          <a:xfrm>
            <a:off x="8017413" y="5296637"/>
            <a:ext cx="280846" cy="200055"/>
            <a:chOff x="5393859" y="5037303"/>
            <a:chExt cx="280846" cy="200055"/>
          </a:xfrm>
        </p:grpSpPr>
        <p:sp>
          <p:nvSpPr>
            <p:cNvPr id="459" name="円/楕円 18"/>
            <p:cNvSpPr/>
            <p:nvPr/>
          </p:nvSpPr>
          <p:spPr>
            <a:xfrm>
              <a:off x="5460883" y="5063356"/>
              <a:ext cx="146799" cy="146799"/>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700" dirty="0" smtClean="0">
                <a:solidFill>
                  <a:schemeClr val="bg1"/>
                </a:solidFill>
                <a:latin typeface="HGSｺﾞｼｯｸE" panose="020B0900000000000000" pitchFamily="50" charset="-128"/>
                <a:ea typeface="HGSｺﾞｼｯｸE" panose="020B0900000000000000" pitchFamily="50" charset="-128"/>
              </a:endParaRPr>
            </a:p>
          </p:txBody>
        </p:sp>
        <p:sp>
          <p:nvSpPr>
            <p:cNvPr id="460" name="テキスト ボックス 459"/>
            <p:cNvSpPr txBox="1"/>
            <p:nvPr/>
          </p:nvSpPr>
          <p:spPr>
            <a:xfrm>
              <a:off x="5393859" y="5037303"/>
              <a:ext cx="280846" cy="200055"/>
            </a:xfrm>
            <a:prstGeom prst="rect">
              <a:avLst/>
            </a:prstGeom>
            <a:noFill/>
          </p:spPr>
          <p:txBody>
            <a:bodyPr wrap="none" rtlCol="0">
              <a:spAutoFit/>
            </a:bodyPr>
            <a:lstStyle/>
            <a:p>
              <a:r>
                <a:rPr lang="en-US" altLang="ja-JP" sz="700" dirty="0" smtClean="0">
                  <a:solidFill>
                    <a:schemeClr val="bg1"/>
                  </a:solidFill>
                  <a:latin typeface="HGSｺﾞｼｯｸE" panose="020B0900000000000000" pitchFamily="50" charset="-128"/>
                  <a:ea typeface="HGSｺﾞｼｯｸE" panose="020B0900000000000000" pitchFamily="50" charset="-128"/>
                </a:rPr>
                <a:t>25</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461" name="グループ化 460"/>
          <p:cNvGrpSpPr/>
          <p:nvPr/>
        </p:nvGrpSpPr>
        <p:grpSpPr>
          <a:xfrm>
            <a:off x="7838820" y="5606200"/>
            <a:ext cx="280846" cy="200055"/>
            <a:chOff x="5393859" y="5037303"/>
            <a:chExt cx="280846" cy="200055"/>
          </a:xfrm>
        </p:grpSpPr>
        <p:sp>
          <p:nvSpPr>
            <p:cNvPr id="462" name="円/楕円 18"/>
            <p:cNvSpPr/>
            <p:nvPr/>
          </p:nvSpPr>
          <p:spPr>
            <a:xfrm>
              <a:off x="5460883" y="5063356"/>
              <a:ext cx="146799" cy="146799"/>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700" dirty="0" smtClean="0">
                <a:solidFill>
                  <a:schemeClr val="bg1"/>
                </a:solidFill>
                <a:latin typeface="HGSｺﾞｼｯｸE" panose="020B0900000000000000" pitchFamily="50" charset="-128"/>
                <a:ea typeface="HGSｺﾞｼｯｸE" panose="020B0900000000000000" pitchFamily="50" charset="-128"/>
              </a:endParaRPr>
            </a:p>
          </p:txBody>
        </p:sp>
        <p:sp>
          <p:nvSpPr>
            <p:cNvPr id="463" name="テキスト ボックス 462"/>
            <p:cNvSpPr txBox="1"/>
            <p:nvPr/>
          </p:nvSpPr>
          <p:spPr>
            <a:xfrm>
              <a:off x="5393859" y="5037303"/>
              <a:ext cx="280846" cy="200055"/>
            </a:xfrm>
            <a:prstGeom prst="rect">
              <a:avLst/>
            </a:prstGeom>
            <a:noFill/>
          </p:spPr>
          <p:txBody>
            <a:bodyPr wrap="none" rtlCol="0">
              <a:spAutoFit/>
            </a:bodyPr>
            <a:lstStyle/>
            <a:p>
              <a:r>
                <a:rPr lang="en-US" altLang="ja-JP" sz="700" dirty="0" smtClean="0">
                  <a:solidFill>
                    <a:schemeClr val="bg1"/>
                  </a:solidFill>
                  <a:latin typeface="HGSｺﾞｼｯｸE" panose="020B0900000000000000" pitchFamily="50" charset="-128"/>
                  <a:ea typeface="HGSｺﾞｼｯｸE" panose="020B0900000000000000" pitchFamily="50" charset="-128"/>
                </a:rPr>
                <a:t>26</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465" name="グループ化 464"/>
          <p:cNvGrpSpPr/>
          <p:nvPr/>
        </p:nvGrpSpPr>
        <p:grpSpPr>
          <a:xfrm>
            <a:off x="7860252" y="5980057"/>
            <a:ext cx="280846" cy="200055"/>
            <a:chOff x="5393859" y="5037303"/>
            <a:chExt cx="280846" cy="200055"/>
          </a:xfrm>
        </p:grpSpPr>
        <p:sp>
          <p:nvSpPr>
            <p:cNvPr id="466" name="円/楕円 18"/>
            <p:cNvSpPr/>
            <p:nvPr/>
          </p:nvSpPr>
          <p:spPr>
            <a:xfrm>
              <a:off x="5460883" y="5063356"/>
              <a:ext cx="146799" cy="146799"/>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700" dirty="0" smtClean="0">
                <a:solidFill>
                  <a:schemeClr val="bg1"/>
                </a:solidFill>
                <a:latin typeface="HGSｺﾞｼｯｸE" panose="020B0900000000000000" pitchFamily="50" charset="-128"/>
                <a:ea typeface="HGSｺﾞｼｯｸE" panose="020B0900000000000000" pitchFamily="50" charset="-128"/>
              </a:endParaRPr>
            </a:p>
          </p:txBody>
        </p:sp>
        <p:sp>
          <p:nvSpPr>
            <p:cNvPr id="469" name="テキスト ボックス 468"/>
            <p:cNvSpPr txBox="1"/>
            <p:nvPr/>
          </p:nvSpPr>
          <p:spPr>
            <a:xfrm>
              <a:off x="5393859" y="5037303"/>
              <a:ext cx="280846" cy="200055"/>
            </a:xfrm>
            <a:prstGeom prst="rect">
              <a:avLst/>
            </a:prstGeom>
            <a:noFill/>
          </p:spPr>
          <p:txBody>
            <a:bodyPr wrap="none" rtlCol="0">
              <a:spAutoFit/>
            </a:bodyPr>
            <a:lstStyle/>
            <a:p>
              <a:r>
                <a:rPr lang="en-US" altLang="ja-JP" sz="700" dirty="0" smtClean="0">
                  <a:solidFill>
                    <a:schemeClr val="bg1"/>
                  </a:solidFill>
                  <a:latin typeface="HGSｺﾞｼｯｸE" panose="020B0900000000000000" pitchFamily="50" charset="-128"/>
                  <a:ea typeface="HGSｺﾞｼｯｸE" panose="020B0900000000000000" pitchFamily="50" charset="-128"/>
                </a:rPr>
                <a:t>27</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473" name="グループ化 472"/>
          <p:cNvGrpSpPr/>
          <p:nvPr/>
        </p:nvGrpSpPr>
        <p:grpSpPr>
          <a:xfrm>
            <a:off x="8100758" y="6480119"/>
            <a:ext cx="280846" cy="200055"/>
            <a:chOff x="5393859" y="5037303"/>
            <a:chExt cx="280846" cy="200055"/>
          </a:xfrm>
        </p:grpSpPr>
        <p:sp>
          <p:nvSpPr>
            <p:cNvPr id="490" name="円/楕円 18"/>
            <p:cNvSpPr/>
            <p:nvPr/>
          </p:nvSpPr>
          <p:spPr>
            <a:xfrm>
              <a:off x="5460883" y="5063356"/>
              <a:ext cx="146799" cy="146799"/>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700" dirty="0" smtClean="0">
                <a:solidFill>
                  <a:schemeClr val="bg1"/>
                </a:solidFill>
                <a:latin typeface="HGSｺﾞｼｯｸE" panose="020B0900000000000000" pitchFamily="50" charset="-128"/>
                <a:ea typeface="HGSｺﾞｼｯｸE" panose="020B0900000000000000" pitchFamily="50" charset="-128"/>
              </a:endParaRPr>
            </a:p>
          </p:txBody>
        </p:sp>
        <p:sp>
          <p:nvSpPr>
            <p:cNvPr id="491" name="テキスト ボックス 490"/>
            <p:cNvSpPr txBox="1"/>
            <p:nvPr/>
          </p:nvSpPr>
          <p:spPr>
            <a:xfrm>
              <a:off x="5393859" y="5037303"/>
              <a:ext cx="280846" cy="200055"/>
            </a:xfrm>
            <a:prstGeom prst="rect">
              <a:avLst/>
            </a:prstGeom>
            <a:noFill/>
          </p:spPr>
          <p:txBody>
            <a:bodyPr wrap="none" rtlCol="0">
              <a:spAutoFit/>
            </a:bodyPr>
            <a:lstStyle/>
            <a:p>
              <a:r>
                <a:rPr lang="en-US" altLang="ja-JP" sz="700" dirty="0" smtClean="0">
                  <a:solidFill>
                    <a:schemeClr val="bg1"/>
                  </a:solidFill>
                  <a:latin typeface="HGSｺﾞｼｯｸE" panose="020B0900000000000000" pitchFamily="50" charset="-128"/>
                  <a:ea typeface="HGSｺﾞｼｯｸE" panose="020B0900000000000000" pitchFamily="50" charset="-128"/>
                </a:rPr>
                <a:t>28</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492" name="グループ化 491"/>
          <p:cNvGrpSpPr/>
          <p:nvPr/>
        </p:nvGrpSpPr>
        <p:grpSpPr>
          <a:xfrm>
            <a:off x="8015033" y="6884931"/>
            <a:ext cx="280846" cy="200055"/>
            <a:chOff x="5393859" y="5037303"/>
            <a:chExt cx="280846" cy="200055"/>
          </a:xfrm>
        </p:grpSpPr>
        <p:sp>
          <p:nvSpPr>
            <p:cNvPr id="493" name="円/楕円 18"/>
            <p:cNvSpPr/>
            <p:nvPr/>
          </p:nvSpPr>
          <p:spPr>
            <a:xfrm>
              <a:off x="5460883" y="5063356"/>
              <a:ext cx="146799" cy="146799"/>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700" dirty="0" smtClean="0">
                <a:solidFill>
                  <a:schemeClr val="bg1"/>
                </a:solidFill>
                <a:latin typeface="HGSｺﾞｼｯｸE" panose="020B0900000000000000" pitchFamily="50" charset="-128"/>
                <a:ea typeface="HGSｺﾞｼｯｸE" panose="020B0900000000000000" pitchFamily="50" charset="-128"/>
              </a:endParaRPr>
            </a:p>
          </p:txBody>
        </p:sp>
        <p:sp>
          <p:nvSpPr>
            <p:cNvPr id="494" name="テキスト ボックス 493"/>
            <p:cNvSpPr txBox="1"/>
            <p:nvPr/>
          </p:nvSpPr>
          <p:spPr>
            <a:xfrm>
              <a:off x="5393859" y="5037303"/>
              <a:ext cx="280846" cy="200055"/>
            </a:xfrm>
            <a:prstGeom prst="rect">
              <a:avLst/>
            </a:prstGeom>
            <a:noFill/>
          </p:spPr>
          <p:txBody>
            <a:bodyPr wrap="none" rtlCol="0">
              <a:spAutoFit/>
            </a:bodyPr>
            <a:lstStyle/>
            <a:p>
              <a:r>
                <a:rPr lang="en-US" altLang="ja-JP" sz="700" dirty="0" smtClean="0">
                  <a:solidFill>
                    <a:schemeClr val="bg1"/>
                  </a:solidFill>
                  <a:latin typeface="HGSｺﾞｼｯｸE" panose="020B0900000000000000" pitchFamily="50" charset="-128"/>
                  <a:ea typeface="HGSｺﾞｼｯｸE" panose="020B0900000000000000" pitchFamily="50" charset="-128"/>
                </a:rPr>
                <a:t>30</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501" name="グループ化 500"/>
          <p:cNvGrpSpPr/>
          <p:nvPr/>
        </p:nvGrpSpPr>
        <p:grpSpPr>
          <a:xfrm>
            <a:off x="7833782" y="7017668"/>
            <a:ext cx="280846" cy="200055"/>
            <a:chOff x="5393859" y="5037303"/>
            <a:chExt cx="280846" cy="200055"/>
          </a:xfrm>
        </p:grpSpPr>
        <p:sp>
          <p:nvSpPr>
            <p:cNvPr id="505" name="円/楕円 18"/>
            <p:cNvSpPr/>
            <p:nvPr/>
          </p:nvSpPr>
          <p:spPr>
            <a:xfrm>
              <a:off x="5460883" y="5063356"/>
              <a:ext cx="146799" cy="146799"/>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700" dirty="0" smtClean="0">
                <a:solidFill>
                  <a:schemeClr val="bg1"/>
                </a:solidFill>
                <a:latin typeface="HGSｺﾞｼｯｸE" panose="020B0900000000000000" pitchFamily="50" charset="-128"/>
                <a:ea typeface="HGSｺﾞｼｯｸE" panose="020B0900000000000000" pitchFamily="50" charset="-128"/>
              </a:endParaRPr>
            </a:p>
          </p:txBody>
        </p:sp>
        <p:sp>
          <p:nvSpPr>
            <p:cNvPr id="509" name="テキスト ボックス 508"/>
            <p:cNvSpPr txBox="1"/>
            <p:nvPr/>
          </p:nvSpPr>
          <p:spPr>
            <a:xfrm>
              <a:off x="5393859" y="5037303"/>
              <a:ext cx="280846" cy="200055"/>
            </a:xfrm>
            <a:prstGeom prst="rect">
              <a:avLst/>
            </a:prstGeom>
            <a:noFill/>
          </p:spPr>
          <p:txBody>
            <a:bodyPr wrap="none" rtlCol="0">
              <a:spAutoFit/>
            </a:bodyPr>
            <a:lstStyle/>
            <a:p>
              <a:r>
                <a:rPr lang="en-US" altLang="ja-JP" sz="700" dirty="0" smtClean="0">
                  <a:solidFill>
                    <a:schemeClr val="bg1"/>
                  </a:solidFill>
                  <a:latin typeface="HGSｺﾞｼｯｸE" panose="020B0900000000000000" pitchFamily="50" charset="-128"/>
                  <a:ea typeface="HGSｺﾞｼｯｸE" panose="020B0900000000000000" pitchFamily="50" charset="-128"/>
                </a:rPr>
                <a:t>31</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517" name="グループ化 516"/>
          <p:cNvGrpSpPr/>
          <p:nvPr/>
        </p:nvGrpSpPr>
        <p:grpSpPr>
          <a:xfrm>
            <a:off x="7520792" y="6933649"/>
            <a:ext cx="280846" cy="200055"/>
            <a:chOff x="6286026" y="4722989"/>
            <a:chExt cx="280846" cy="200055"/>
          </a:xfrm>
        </p:grpSpPr>
        <p:sp>
          <p:nvSpPr>
            <p:cNvPr id="519" name="フローチャート: 代替処理 518"/>
            <p:cNvSpPr/>
            <p:nvPr/>
          </p:nvSpPr>
          <p:spPr>
            <a:xfrm>
              <a:off x="6353141" y="4748330"/>
              <a:ext cx="144598" cy="146799"/>
            </a:xfrm>
            <a:prstGeom prst="flowChartAlternateProcess">
              <a:avLst/>
            </a:prstGeom>
            <a:solidFill>
              <a:srgbClr val="FF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latin typeface="HGSｺﾞｼｯｸE" panose="020B0900000000000000" pitchFamily="50" charset="-128"/>
                <a:ea typeface="HGSｺﾞｼｯｸE" panose="020B0900000000000000" pitchFamily="50" charset="-128"/>
              </a:endParaRPr>
            </a:p>
          </p:txBody>
        </p:sp>
        <p:sp>
          <p:nvSpPr>
            <p:cNvPr id="521" name="テキスト ボックス 520"/>
            <p:cNvSpPr txBox="1"/>
            <p:nvPr/>
          </p:nvSpPr>
          <p:spPr>
            <a:xfrm>
              <a:off x="6286026" y="4722989"/>
              <a:ext cx="280846" cy="200055"/>
            </a:xfrm>
            <a:prstGeom prst="rect">
              <a:avLst/>
            </a:prstGeom>
            <a:noFill/>
          </p:spPr>
          <p:txBody>
            <a:bodyPr wrap="none" rtlCol="0">
              <a:spAutoFit/>
            </a:bodyPr>
            <a:lstStyle/>
            <a:p>
              <a:r>
                <a:rPr lang="en-US" altLang="ja-JP" sz="700" dirty="0" smtClean="0">
                  <a:solidFill>
                    <a:schemeClr val="bg1"/>
                  </a:solidFill>
                  <a:latin typeface="HGSｺﾞｼｯｸE" panose="020B0900000000000000" pitchFamily="50" charset="-128"/>
                  <a:ea typeface="HGSｺﾞｼｯｸE" panose="020B0900000000000000" pitchFamily="50" charset="-128"/>
                </a:rPr>
                <a:t>33</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522" name="グループ化 521"/>
          <p:cNvGrpSpPr/>
          <p:nvPr/>
        </p:nvGrpSpPr>
        <p:grpSpPr>
          <a:xfrm>
            <a:off x="7679847" y="6936715"/>
            <a:ext cx="280846" cy="200055"/>
            <a:chOff x="6286026" y="4722989"/>
            <a:chExt cx="280846" cy="200055"/>
          </a:xfrm>
        </p:grpSpPr>
        <p:sp>
          <p:nvSpPr>
            <p:cNvPr id="524" name="フローチャート: 代替処理 523"/>
            <p:cNvSpPr/>
            <p:nvPr/>
          </p:nvSpPr>
          <p:spPr>
            <a:xfrm>
              <a:off x="6353141" y="4748330"/>
              <a:ext cx="144598" cy="146799"/>
            </a:xfrm>
            <a:prstGeom prst="flowChartAlternateProcess">
              <a:avLst/>
            </a:prstGeom>
            <a:solidFill>
              <a:srgbClr val="FF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latin typeface="HGSｺﾞｼｯｸE" panose="020B0900000000000000" pitchFamily="50" charset="-128"/>
                <a:ea typeface="HGSｺﾞｼｯｸE" panose="020B0900000000000000" pitchFamily="50" charset="-128"/>
              </a:endParaRPr>
            </a:p>
          </p:txBody>
        </p:sp>
        <p:sp>
          <p:nvSpPr>
            <p:cNvPr id="525" name="テキスト ボックス 524"/>
            <p:cNvSpPr txBox="1"/>
            <p:nvPr/>
          </p:nvSpPr>
          <p:spPr>
            <a:xfrm>
              <a:off x="6286026" y="4722989"/>
              <a:ext cx="280846" cy="200055"/>
            </a:xfrm>
            <a:prstGeom prst="rect">
              <a:avLst/>
            </a:prstGeom>
            <a:noFill/>
          </p:spPr>
          <p:txBody>
            <a:bodyPr wrap="none" rtlCol="0">
              <a:spAutoFit/>
            </a:bodyPr>
            <a:lstStyle/>
            <a:p>
              <a:r>
                <a:rPr lang="en-US" altLang="ja-JP" sz="700" dirty="0" smtClean="0">
                  <a:solidFill>
                    <a:schemeClr val="bg1"/>
                  </a:solidFill>
                  <a:latin typeface="HGSｺﾞｼｯｸE" panose="020B0900000000000000" pitchFamily="50" charset="-128"/>
                  <a:ea typeface="HGSｺﾞｼｯｸE" panose="020B0900000000000000" pitchFamily="50" charset="-128"/>
                </a:rPr>
                <a:t>34</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528" name="グループ化 527"/>
          <p:cNvGrpSpPr/>
          <p:nvPr/>
        </p:nvGrpSpPr>
        <p:grpSpPr>
          <a:xfrm>
            <a:off x="7599311" y="7079971"/>
            <a:ext cx="280846" cy="200055"/>
            <a:chOff x="5393859" y="5037303"/>
            <a:chExt cx="280846" cy="200055"/>
          </a:xfrm>
        </p:grpSpPr>
        <p:sp>
          <p:nvSpPr>
            <p:cNvPr id="529" name="円/楕円 18"/>
            <p:cNvSpPr/>
            <p:nvPr/>
          </p:nvSpPr>
          <p:spPr>
            <a:xfrm>
              <a:off x="5460883" y="5063356"/>
              <a:ext cx="146799" cy="146799"/>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700" dirty="0" smtClean="0">
                <a:solidFill>
                  <a:schemeClr val="bg1"/>
                </a:solidFill>
                <a:latin typeface="HGSｺﾞｼｯｸE" panose="020B0900000000000000" pitchFamily="50" charset="-128"/>
                <a:ea typeface="HGSｺﾞｼｯｸE" panose="020B0900000000000000" pitchFamily="50" charset="-128"/>
              </a:endParaRPr>
            </a:p>
          </p:txBody>
        </p:sp>
        <p:sp>
          <p:nvSpPr>
            <p:cNvPr id="530" name="テキスト ボックス 529"/>
            <p:cNvSpPr txBox="1"/>
            <p:nvPr/>
          </p:nvSpPr>
          <p:spPr>
            <a:xfrm>
              <a:off x="5393859" y="5037303"/>
              <a:ext cx="280846" cy="200055"/>
            </a:xfrm>
            <a:prstGeom prst="rect">
              <a:avLst/>
            </a:prstGeom>
            <a:noFill/>
          </p:spPr>
          <p:txBody>
            <a:bodyPr wrap="none" rtlCol="0">
              <a:spAutoFit/>
            </a:bodyPr>
            <a:lstStyle/>
            <a:p>
              <a:r>
                <a:rPr lang="en-US" altLang="ja-JP" sz="700" dirty="0" smtClean="0">
                  <a:solidFill>
                    <a:schemeClr val="bg1"/>
                  </a:solidFill>
                  <a:latin typeface="HGSｺﾞｼｯｸE" panose="020B0900000000000000" pitchFamily="50" charset="-128"/>
                  <a:ea typeface="HGSｺﾞｼｯｸE" panose="020B0900000000000000" pitchFamily="50" charset="-128"/>
                </a:rPr>
                <a:t>32</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531" name="グループ化 530"/>
          <p:cNvGrpSpPr/>
          <p:nvPr/>
        </p:nvGrpSpPr>
        <p:grpSpPr>
          <a:xfrm>
            <a:off x="2614060" y="1409758"/>
            <a:ext cx="296876" cy="224938"/>
            <a:chOff x="4884109" y="-90001"/>
            <a:chExt cx="296876" cy="224938"/>
          </a:xfrm>
        </p:grpSpPr>
        <p:sp>
          <p:nvSpPr>
            <p:cNvPr id="532" name="台形 531"/>
            <p:cNvSpPr/>
            <p:nvPr/>
          </p:nvSpPr>
          <p:spPr>
            <a:xfrm>
              <a:off x="4931724" y="-90001"/>
              <a:ext cx="192831" cy="185094"/>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HGSｺﾞｼｯｸE" panose="020B0900000000000000" pitchFamily="50" charset="-128"/>
                <a:ea typeface="HGSｺﾞｼｯｸE" panose="020B0900000000000000" pitchFamily="50" charset="-128"/>
              </a:endParaRPr>
            </a:p>
          </p:txBody>
        </p:sp>
        <p:sp>
          <p:nvSpPr>
            <p:cNvPr id="533" name="テキスト ボックス 532"/>
            <p:cNvSpPr txBox="1"/>
            <p:nvPr/>
          </p:nvSpPr>
          <p:spPr>
            <a:xfrm>
              <a:off x="4884109" y="-80507"/>
              <a:ext cx="296876" cy="215444"/>
            </a:xfrm>
            <a:prstGeom prst="rect">
              <a:avLst/>
            </a:prstGeom>
            <a:noFill/>
          </p:spPr>
          <p:txBody>
            <a:bodyPr wrap="none" rtlCol="0">
              <a:spAutoFit/>
            </a:bodyPr>
            <a:lstStyle/>
            <a:p>
              <a:r>
                <a:rPr lang="en-US" altLang="ja-JP" sz="800" dirty="0" smtClean="0">
                  <a:solidFill>
                    <a:schemeClr val="bg1"/>
                  </a:solidFill>
                  <a:latin typeface="HGSｺﾞｼｯｸE" panose="020B0900000000000000" pitchFamily="50" charset="-128"/>
                  <a:ea typeface="HGSｺﾞｼｯｸE" panose="020B0900000000000000" pitchFamily="50" charset="-128"/>
                </a:rPr>
                <a:t>14</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534" name="グループ化 533"/>
          <p:cNvGrpSpPr/>
          <p:nvPr/>
        </p:nvGrpSpPr>
        <p:grpSpPr>
          <a:xfrm>
            <a:off x="5927019" y="5892881"/>
            <a:ext cx="280846" cy="200055"/>
            <a:chOff x="6272428" y="4827512"/>
            <a:chExt cx="280846" cy="200055"/>
          </a:xfrm>
        </p:grpSpPr>
        <p:sp>
          <p:nvSpPr>
            <p:cNvPr id="536" name="台形 535"/>
            <p:cNvSpPr/>
            <p:nvPr/>
          </p:nvSpPr>
          <p:spPr>
            <a:xfrm>
              <a:off x="6337545" y="4842892"/>
              <a:ext cx="146799" cy="140909"/>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latin typeface="HGSｺﾞｼｯｸE" panose="020B0900000000000000" pitchFamily="50" charset="-128"/>
                <a:ea typeface="HGSｺﾞｼｯｸE" panose="020B0900000000000000" pitchFamily="50" charset="-128"/>
              </a:endParaRPr>
            </a:p>
          </p:txBody>
        </p:sp>
        <p:sp>
          <p:nvSpPr>
            <p:cNvPr id="537" name="テキスト ボックス 536"/>
            <p:cNvSpPr txBox="1"/>
            <p:nvPr/>
          </p:nvSpPr>
          <p:spPr>
            <a:xfrm>
              <a:off x="6272428" y="4827512"/>
              <a:ext cx="280846" cy="200055"/>
            </a:xfrm>
            <a:prstGeom prst="rect">
              <a:avLst/>
            </a:prstGeom>
            <a:noFill/>
          </p:spPr>
          <p:txBody>
            <a:bodyPr wrap="none" rtlCol="0">
              <a:spAutoFit/>
            </a:bodyPr>
            <a:lstStyle/>
            <a:p>
              <a:r>
                <a:rPr kumimoji="1" lang="en-US" altLang="ja-JP" sz="700" dirty="0" smtClean="0">
                  <a:solidFill>
                    <a:schemeClr val="bg1"/>
                  </a:solidFill>
                  <a:latin typeface="HGSｺﾞｼｯｸE" panose="020B0900000000000000" pitchFamily="50" charset="-128"/>
                  <a:ea typeface="HGSｺﾞｼｯｸE" panose="020B0900000000000000" pitchFamily="50" charset="-128"/>
                </a:rPr>
                <a:t>14</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446" name="グループ化 445"/>
          <p:cNvGrpSpPr/>
          <p:nvPr/>
        </p:nvGrpSpPr>
        <p:grpSpPr>
          <a:xfrm>
            <a:off x="8058512" y="6657677"/>
            <a:ext cx="280846" cy="200055"/>
            <a:chOff x="6286026" y="4722989"/>
            <a:chExt cx="280846" cy="200055"/>
          </a:xfrm>
        </p:grpSpPr>
        <p:sp>
          <p:nvSpPr>
            <p:cNvPr id="447" name="フローチャート: 代替処理 446"/>
            <p:cNvSpPr/>
            <p:nvPr/>
          </p:nvSpPr>
          <p:spPr>
            <a:xfrm>
              <a:off x="6353141" y="4748330"/>
              <a:ext cx="144598" cy="146799"/>
            </a:xfrm>
            <a:prstGeom prst="flowChartAlternateProcess">
              <a:avLst/>
            </a:prstGeom>
            <a:solidFill>
              <a:srgbClr val="FF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latin typeface="HGSｺﾞｼｯｸE" panose="020B0900000000000000" pitchFamily="50" charset="-128"/>
                <a:ea typeface="HGSｺﾞｼｯｸE" panose="020B0900000000000000" pitchFamily="50" charset="-128"/>
              </a:endParaRPr>
            </a:p>
          </p:txBody>
        </p:sp>
        <p:sp>
          <p:nvSpPr>
            <p:cNvPr id="448" name="テキスト ボックス 447"/>
            <p:cNvSpPr txBox="1"/>
            <p:nvPr/>
          </p:nvSpPr>
          <p:spPr>
            <a:xfrm>
              <a:off x="6286026" y="4722989"/>
              <a:ext cx="280846" cy="200055"/>
            </a:xfrm>
            <a:prstGeom prst="rect">
              <a:avLst/>
            </a:prstGeom>
            <a:noFill/>
          </p:spPr>
          <p:txBody>
            <a:bodyPr wrap="none" rtlCol="0">
              <a:spAutoFit/>
            </a:bodyPr>
            <a:lstStyle/>
            <a:p>
              <a:r>
                <a:rPr kumimoji="1" lang="en-US" altLang="ja-JP" sz="700" dirty="0" smtClean="0">
                  <a:solidFill>
                    <a:schemeClr val="bg1"/>
                  </a:solidFill>
                  <a:latin typeface="HGSｺﾞｼｯｸE" panose="020B0900000000000000" pitchFamily="50" charset="-128"/>
                  <a:ea typeface="HGSｺﾞｼｯｸE" panose="020B0900000000000000" pitchFamily="50" charset="-128"/>
                </a:rPr>
                <a:t>29</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sp>
        <p:nvSpPr>
          <p:cNvPr id="10" name="テキスト ボックス 9"/>
          <p:cNvSpPr txBox="1"/>
          <p:nvPr/>
        </p:nvSpPr>
        <p:spPr>
          <a:xfrm>
            <a:off x="12026526" y="15467"/>
            <a:ext cx="761747" cy="230832"/>
          </a:xfrm>
          <a:prstGeom prst="rect">
            <a:avLst/>
          </a:prstGeom>
          <a:noFill/>
          <a:ln>
            <a:solidFill>
              <a:schemeClr val="tx1"/>
            </a:solidFill>
          </a:ln>
        </p:spPr>
        <p:txBody>
          <a:bodyPr wrap="none" rtlCol="0">
            <a:spAutoFit/>
          </a:bodyPr>
          <a:lstStyle/>
          <a:p>
            <a:r>
              <a:rPr kumimoji="1" lang="ja-JP" altLang="en-US" sz="900" dirty="0" smtClean="0">
                <a:latin typeface="Meiryo UI" panose="020B0604030504040204" pitchFamily="50" charset="-128"/>
                <a:ea typeface="Meiryo UI" panose="020B0604030504040204" pitchFamily="50" charset="-128"/>
              </a:rPr>
              <a:t>参考資料１</a:t>
            </a:r>
            <a:endParaRPr kumimoji="1" lang="ja-JP" altLang="en-US" sz="900" dirty="0">
              <a:latin typeface="Meiryo UI" panose="020B0604030504040204" pitchFamily="50" charset="-128"/>
              <a:ea typeface="Meiryo UI" panose="020B0604030504040204" pitchFamily="50" charset="-128"/>
            </a:endParaRPr>
          </a:p>
        </p:txBody>
      </p:sp>
      <p:pic>
        <p:nvPicPr>
          <p:cNvPr id="29" name="図 2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874550" y="3422701"/>
            <a:ext cx="1096202" cy="730801"/>
          </a:xfrm>
          <a:prstGeom prst="rect">
            <a:avLst/>
          </a:prstGeom>
        </p:spPr>
      </p:pic>
      <p:sp>
        <p:nvSpPr>
          <p:cNvPr id="464" name="テキスト ボックス 463"/>
          <p:cNvSpPr txBox="1"/>
          <p:nvPr/>
        </p:nvSpPr>
        <p:spPr>
          <a:xfrm>
            <a:off x="7743966" y="4112081"/>
            <a:ext cx="1183876" cy="184666"/>
          </a:xfrm>
          <a:prstGeom prst="rect">
            <a:avLst/>
          </a:prstGeom>
          <a:noFill/>
        </p:spPr>
        <p:txBody>
          <a:bodyPr wrap="square" rtlCol="0">
            <a:spAutoFit/>
          </a:bodyPr>
          <a:lstStyle/>
          <a:p>
            <a:pPr algn="ctr"/>
            <a:r>
              <a:rPr lang="zh-CN" altLang="en-US" sz="600" b="1" dirty="0">
                <a:solidFill>
                  <a:schemeClr val="bg1"/>
                </a:solidFill>
                <a:latin typeface="HGP教科書体" panose="02020600000000000000" pitchFamily="18" charset="-128"/>
                <a:ea typeface="HGP教科書体" panose="02020600000000000000" pitchFamily="18" charset="-128"/>
              </a:rPr>
              <a:t>写真提供</a:t>
            </a:r>
            <a:r>
              <a:rPr lang="zh-CN" altLang="en-US" sz="600" b="1" dirty="0" smtClean="0">
                <a:solidFill>
                  <a:schemeClr val="bg1"/>
                </a:solidFill>
                <a:latin typeface="HGP教科書体" panose="02020600000000000000" pitchFamily="18" charset="-128"/>
                <a:ea typeface="HGP教科書体" panose="02020600000000000000" pitchFamily="18" charset="-128"/>
              </a:rPr>
              <a:t>：</a:t>
            </a:r>
            <a:r>
              <a:rPr lang="ja-JP" altLang="en-US" sz="600" b="1" dirty="0" smtClean="0">
                <a:solidFill>
                  <a:schemeClr val="bg1"/>
                </a:solidFill>
                <a:latin typeface="HGP教科書体" panose="02020600000000000000" pitchFamily="18" charset="-128"/>
                <a:ea typeface="HGP教科書体" panose="02020600000000000000" pitchFamily="18" charset="-128"/>
              </a:rPr>
              <a:t>淀川河川事務所</a:t>
            </a:r>
            <a:endParaRPr lang="en-US" altLang="ja-JP" sz="600" b="1" dirty="0" smtClean="0">
              <a:solidFill>
                <a:schemeClr val="bg1"/>
              </a:solidFill>
              <a:latin typeface="HGP教科書体" panose="02020600000000000000" pitchFamily="18" charset="-128"/>
              <a:ea typeface="HGP教科書体" panose="02020600000000000000" pitchFamily="18" charset="-128"/>
            </a:endParaRPr>
          </a:p>
        </p:txBody>
      </p:sp>
    </p:spTree>
    <p:extLst>
      <p:ext uri="{BB962C8B-B14F-4D97-AF65-F5344CB8AC3E}">
        <p14:creationId xmlns:p14="http://schemas.microsoft.com/office/powerpoint/2010/main" val="21914738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5bfe__x8c61__x30e6__x30fc__x30b6__x30fc_ xmlns="46689e31-b03d-4afa-a735-a1f8d7beadb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D0914A58C7C9D94DB435116EF43D38D7" ma:contentTypeVersion="1" ma:contentTypeDescription="新しいドキュメントを作成します。" ma:contentTypeScope="" ma:versionID="942bdad79e90e32b7aa339969f001042">
  <xsd:schema xmlns:xsd="http://www.w3.org/2001/XMLSchema" xmlns:xs="http://www.w3.org/2001/XMLSchema" xmlns:p="http://schemas.microsoft.com/office/2006/metadata/properties" xmlns:ns2="46689e31-b03d-4afa-a735-a1f8d7beadb1" targetNamespace="http://schemas.microsoft.com/office/2006/metadata/properties" ma:root="true" ma:fieldsID="2c9f98b6516b9dba60a2d94ebc4473d3" ns2:_="">
    <xsd:import namespace="46689e31-b03d-4afa-a735-a1f8d7beadb1"/>
    <xsd:element name="properties">
      <xsd:complexType>
        <xsd:sequence>
          <xsd:element name="documentManagement">
            <xsd:complexType>
              <xsd:all>
                <xsd:element ref="ns2:_x5bfe__x8c61__x30e6__x30fc__x30b6__x30fc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689e31-b03d-4afa-a735-a1f8d7beadb1" elementFormDefault="qualified">
    <xsd:import namespace="http://schemas.microsoft.com/office/2006/documentManagement/types"/>
    <xsd:import namespace="http://schemas.microsoft.com/office/infopath/2007/PartnerControls"/>
    <xsd:element name="_x5bfe__x8c61__x30e6__x30fc__x30b6__x30fc_" ma:index="8" nillable="true" ma:displayName="対象ユーザー" ma:internalName="_x5bfe__x8c61__x30e6__x30fc__x30b6__x30fc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BC9136-DEE7-4A09-A482-5527B37B393A}">
  <ds:schemaRefs>
    <ds:schemaRef ds:uri="http://schemas.microsoft.com/office/2006/documentManagement/types"/>
    <ds:schemaRef ds:uri="http://purl.org/dc/terms/"/>
    <ds:schemaRef ds:uri="http://purl.org/dc/dcmitype/"/>
    <ds:schemaRef ds:uri="46689e31-b03d-4afa-a735-a1f8d7beadb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6C968098-DC24-46A7-9E68-5B18D3B6F64A}">
  <ds:schemaRefs>
    <ds:schemaRef ds:uri="http://schemas.microsoft.com/sharepoint/v3/contenttype/forms"/>
  </ds:schemaRefs>
</ds:datastoreItem>
</file>

<file path=customXml/itemProps3.xml><?xml version="1.0" encoding="utf-8"?>
<ds:datastoreItem xmlns:ds="http://schemas.openxmlformats.org/officeDocument/2006/customXml" ds:itemID="{BA09A02A-270E-4153-9EDC-219E24F828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689e31-b03d-4afa-a735-a1f8d7bead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3037</TotalTime>
  <Words>1150</Words>
  <PresentationFormat>A3 297x420 mm</PresentationFormat>
  <Paragraphs>239</Paragraphs>
  <Slides>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HGP教科書体</vt:lpstr>
      <vt:lpstr>HGSｺﾞｼｯｸE</vt:lpstr>
      <vt:lpstr>HGｺﾞｼｯｸE</vt:lpstr>
      <vt:lpstr>Meiryo UI</vt:lpstr>
      <vt:lpstr>ＭＳ Ｐゴシック</vt:lpstr>
      <vt:lpstr>Arial</vt:lpstr>
      <vt:lpstr>Calibri</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2018-12-13T03:04:32Z</cp:lastPrinted>
  <dcterms:created xsi:type="dcterms:W3CDTF">2018-10-23T05:50:27Z</dcterms:created>
  <dcterms:modified xsi:type="dcterms:W3CDTF">2019-01-09T08:59:09Z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0x010100D0914A58C7C9D94DB435116EF43D38D7</vt:lpwstr>
  </property>
</Properties>
</file>