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5" r:id="rId2"/>
    <p:sldId id="266" r:id="rId3"/>
    <p:sldId id="269" r:id="rId4"/>
    <p:sldId id="270" r:id="rId5"/>
    <p:sldId id="271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D965A-08F0-42A2-AC68-C383B04C0584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7EF7B-50F7-4E80-91A1-7687D2F3D3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783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7EF7B-50F7-4E80-91A1-7687D2F3D38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77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3190-8AA5-4F98-A0D1-C4FFD2218075}" type="datetime1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D2B1-69CA-442C-A76D-8433CB812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798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E282C-3113-4855-8663-DF5B146669F9}" type="datetime1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D2B1-69CA-442C-A76D-8433CB812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84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3135-6BA8-4A6F-ACDD-E08DE60A9B14}" type="datetime1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D2B1-69CA-442C-A76D-8433CB812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32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C3D4-23DD-420B-94A6-537FDF712321}" type="datetime1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D2B1-69CA-442C-A76D-8433CB812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52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3B9D3-A77A-457E-A44D-CE292C54ECAA}" type="datetime1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D2B1-69CA-442C-A76D-8433CB812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7D7A-5247-4DA3-B59A-D3026A42BCC6}" type="datetime1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D2B1-69CA-442C-A76D-8433CB812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11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6010-1223-44BD-9735-4D2F0222C361}" type="datetime1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D2B1-69CA-442C-A76D-8433CB812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16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4530-2704-4B33-B73A-F97A616DFDA2}" type="datetime1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D2B1-69CA-442C-A76D-8433CB812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58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2E46D-2A69-4874-A3B6-E857F8AFCF00}" type="datetime1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D2B1-69CA-442C-A76D-8433CB812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52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F48B-A399-41DE-AE85-0DAE9E80EFB2}" type="datetime1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D2B1-69CA-442C-A76D-8433CB812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469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E689-9957-4A53-ABD0-BE1ABD9C8552}" type="datetime1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D2B1-69CA-442C-A76D-8433CB812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43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9C77C-003C-4BB5-A567-A9F1BB77220A}" type="datetime1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BD2B1-69CA-442C-A76D-8433CB812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73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0" y="0"/>
            <a:ext cx="9144000" cy="49236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923" y="107340"/>
            <a:ext cx="6364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大阪府における公共事業の流れ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6529" y="1508591"/>
            <a:ext cx="88799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○設計者の創意工夫等が求められる警察署や学校等における、基本設計・実施設計の</a:t>
            </a:r>
            <a:endParaRPr kumimoji="1" lang="en-US" altLang="ja-JP" dirty="0" smtClean="0"/>
          </a:p>
          <a:p>
            <a:r>
              <a:rPr lang="ja-JP" altLang="en-US" dirty="0"/>
              <a:t>　 </a:t>
            </a:r>
            <a:r>
              <a:rPr kumimoji="1" lang="ja-JP" altLang="en-US" dirty="0" smtClean="0"/>
              <a:t>委託先は、プロポーザル方式で選定</a:t>
            </a:r>
            <a:endParaRPr lang="en-US" altLang="ja-JP" strike="sngStrike" dirty="0" smtClean="0">
              <a:solidFill>
                <a:srgbClr val="FF0000"/>
              </a:solidFill>
            </a:endParaRPr>
          </a:p>
          <a:p>
            <a:r>
              <a:rPr lang="ja-JP" altLang="en-US" spc="-80" dirty="0" smtClean="0"/>
              <a:t>　（庁舎等、上記に該当しない建築物の場合は、一般競争入札で選定）</a:t>
            </a:r>
            <a:endParaRPr lang="en-US" altLang="ja-JP" strike="sngStrike" dirty="0" smtClean="0">
              <a:solidFill>
                <a:srgbClr val="FF0000"/>
              </a:solidFill>
            </a:endParaRPr>
          </a:p>
          <a:p>
            <a:r>
              <a:rPr lang="ja-JP" altLang="en-US" dirty="0" smtClean="0"/>
              <a:t>○各年度単位で基本計画、基本設計、実施設計をそれぞれ実施</a:t>
            </a:r>
            <a:endParaRPr lang="en-US" altLang="ja-JP" dirty="0" smtClean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1586" y="899428"/>
            <a:ext cx="7276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■公共建築</a:t>
            </a:r>
            <a:r>
              <a:rPr lang="ja-JP" altLang="en-US" b="1" dirty="0" smtClean="0"/>
              <a:t>物（一般建築物：府営住宅以外の建築）の設計委託等の状況</a:t>
            </a:r>
            <a:endParaRPr kumimoji="1" lang="ja-JP" altLang="en-US" b="1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D2B1-69CA-442C-A76D-8433CB812474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159333" y="61518"/>
            <a:ext cx="80342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資料６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312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コネクタ 8"/>
          <p:cNvCxnSpPr/>
          <p:nvPr/>
        </p:nvCxnSpPr>
        <p:spPr>
          <a:xfrm>
            <a:off x="3275856" y="2372980"/>
            <a:ext cx="1841163" cy="288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5521998" y="3458967"/>
            <a:ext cx="1268355" cy="2326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6434916" y="2980218"/>
            <a:ext cx="369332" cy="9574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200" dirty="0" smtClean="0"/>
              <a:t>詳細図作成</a:t>
            </a:r>
            <a:endParaRPr kumimoji="1" lang="ja-JP" altLang="en-US" sz="12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409294" y="2014372"/>
            <a:ext cx="369332" cy="19233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200" dirty="0" smtClean="0"/>
              <a:t>機能の取りまとめ</a:t>
            </a:r>
            <a:endParaRPr kumimoji="1"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862806" y="2022720"/>
            <a:ext cx="369332" cy="19149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建物形状の検討</a:t>
            </a:r>
            <a:endParaRPr kumimoji="1" lang="ja-JP" altLang="en-US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D2B1-69CA-442C-A76D-8433CB812474}" type="slidenum">
              <a:rPr kumimoji="1" lang="ja-JP" altLang="en-US" smtClean="0"/>
              <a:t>2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5523626" y="2389711"/>
            <a:ext cx="1268355" cy="2326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611560" y="2401855"/>
            <a:ext cx="194131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79512" y="1350747"/>
            <a:ext cx="461665" cy="25869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 smtClean="0"/>
              <a:t>基本計画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14191" y="1350747"/>
            <a:ext cx="461665" cy="25786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 smtClean="0"/>
              <a:t>基本設計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7504" y="188640"/>
            <a:ext cx="4987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/>
              <a:t>■一般建築物の設計（プロポーザル方式）</a:t>
            </a:r>
            <a:r>
              <a:rPr kumimoji="1" lang="ja-JP" altLang="en-US" b="1" dirty="0" smtClean="0"/>
              <a:t>の流れ</a:t>
            </a:r>
            <a:endParaRPr kumimoji="1" lang="ja-JP" altLang="en-US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646839" y="1221656"/>
            <a:ext cx="461665" cy="27077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dirty="0" smtClean="0"/>
              <a:t>竣工</a:t>
            </a:r>
            <a:endParaRPr kumimoji="1" lang="ja-JP" altLang="en-US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3275856" y="1538548"/>
            <a:ext cx="205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5868144" y="1538548"/>
            <a:ext cx="213062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5364088" y="1336362"/>
            <a:ext cx="461665" cy="26013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dirty="0"/>
              <a:t>実施</a:t>
            </a:r>
            <a:r>
              <a:rPr kumimoji="1" lang="ja-JP" altLang="en-US" dirty="0" smtClean="0"/>
              <a:t>設計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44008" y="2022720"/>
            <a:ext cx="523220" cy="19149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100" dirty="0" smtClean="0"/>
              <a:t>基本設計の</a:t>
            </a:r>
            <a:endParaRPr kumimoji="1" lang="en-US" altLang="ja-JP" sz="1100" dirty="0" smtClean="0"/>
          </a:p>
          <a:p>
            <a:pPr algn="ctr"/>
            <a:r>
              <a:rPr lang="ja-JP" altLang="en-US" sz="1100" dirty="0" smtClean="0"/>
              <a:t>所管部局への設計内容説明</a:t>
            </a:r>
            <a:endParaRPr kumimoji="1" lang="ja-JP" altLang="en-US" sz="11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888540" y="2014372"/>
            <a:ext cx="523220" cy="19233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100" dirty="0" smtClean="0"/>
              <a:t>基本設計・実施設計</a:t>
            </a:r>
            <a:endParaRPr lang="en-US" altLang="ja-JP" sz="1100" dirty="0" smtClean="0"/>
          </a:p>
          <a:p>
            <a:pPr algn="ctr"/>
            <a:r>
              <a:rPr lang="ja-JP" altLang="en-US" sz="1100" dirty="0" smtClean="0"/>
              <a:t>プロポーザル公告</a:t>
            </a:r>
            <a:endParaRPr kumimoji="1" lang="ja-JP" altLang="en-US" sz="1100" dirty="0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611560" y="1538548"/>
            <a:ext cx="22026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949206" y="990020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○</a:t>
            </a:r>
            <a:r>
              <a:rPr kumimoji="1" lang="ja-JP" altLang="en-US" b="1" dirty="0" smtClean="0"/>
              <a:t>年度</a:t>
            </a:r>
            <a:endParaRPr kumimoji="1" lang="ja-JP" altLang="en-US" b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618019" y="980728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/>
              <a:t>×</a:t>
            </a:r>
            <a:r>
              <a:rPr kumimoji="1" lang="ja-JP" altLang="en-US" b="1" dirty="0" smtClean="0"/>
              <a:t>年度</a:t>
            </a:r>
            <a:endParaRPr kumimoji="1" lang="ja-JP" altLang="en-US" b="1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107504" y="1291166"/>
            <a:ext cx="0" cy="2643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2675789" y="1250516"/>
            <a:ext cx="0" cy="268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244074" y="1250516"/>
            <a:ext cx="0" cy="268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7812360" y="1363174"/>
            <a:ext cx="0" cy="2574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グループ化 29"/>
          <p:cNvGrpSpPr/>
          <p:nvPr/>
        </p:nvGrpSpPr>
        <p:grpSpPr>
          <a:xfrm>
            <a:off x="4254351" y="5000250"/>
            <a:ext cx="2180565" cy="750528"/>
            <a:chOff x="5557795" y="5302118"/>
            <a:chExt cx="2180565" cy="538023"/>
          </a:xfrm>
        </p:grpSpPr>
        <p:sp>
          <p:nvSpPr>
            <p:cNvPr id="31" name="四角形吹き出し 30"/>
            <p:cNvSpPr/>
            <p:nvPr/>
          </p:nvSpPr>
          <p:spPr>
            <a:xfrm>
              <a:off x="5564649" y="5302118"/>
              <a:ext cx="2038987" cy="496321"/>
            </a:xfrm>
            <a:prstGeom prst="wedgeRectCallout">
              <a:avLst>
                <a:gd name="adj1" fmla="val -19041"/>
                <a:gd name="adj2" fmla="val -222105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5557795" y="5310623"/>
              <a:ext cx="2180565" cy="529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spc="-70" dirty="0" smtClean="0"/>
                <a:t>・年内には所管部局への説明を行う</a:t>
              </a:r>
              <a:endParaRPr lang="en-US" altLang="ja-JP" sz="1050" spc="-70" dirty="0" smtClean="0"/>
            </a:p>
            <a:p>
              <a:r>
                <a:rPr lang="ja-JP" altLang="en-US" sz="1050" dirty="0" smtClean="0"/>
                <a:t>・配置、プラン等の決定</a:t>
              </a:r>
              <a:endParaRPr lang="en-US" altLang="ja-JP" sz="1050" dirty="0" smtClean="0"/>
            </a:p>
            <a:p>
              <a:r>
                <a:rPr lang="ja-JP" altLang="en-US" sz="1050" dirty="0" smtClean="0"/>
                <a:t>・外観パース等を掲示</a:t>
              </a:r>
              <a:endParaRPr lang="en-US" altLang="ja-JP" sz="1050" dirty="0" smtClean="0"/>
            </a:p>
            <a:p>
              <a:r>
                <a:rPr lang="ja-JP" altLang="en-US" sz="1050" dirty="0" smtClean="0"/>
                <a:t>・以降の大幅な変更は難しい</a:t>
              </a:r>
              <a:endParaRPr lang="en-US" altLang="ja-JP" sz="1050" dirty="0" smtClean="0"/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755576" y="4580111"/>
            <a:ext cx="2649921" cy="577081"/>
            <a:chOff x="2138743" y="5582156"/>
            <a:chExt cx="2649921" cy="577081"/>
          </a:xfrm>
        </p:grpSpPr>
        <p:sp>
          <p:nvSpPr>
            <p:cNvPr id="34" name="四角形吹き出し 33"/>
            <p:cNvSpPr/>
            <p:nvPr/>
          </p:nvSpPr>
          <p:spPr>
            <a:xfrm>
              <a:off x="2138743" y="5582156"/>
              <a:ext cx="2520280" cy="577081"/>
            </a:xfrm>
            <a:prstGeom prst="wedgeRectCallout">
              <a:avLst>
                <a:gd name="adj1" fmla="val 77219"/>
                <a:gd name="adj2" fmla="val -176289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2138743" y="5582156"/>
              <a:ext cx="2649921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dirty="0" smtClean="0"/>
                <a:t>・</a:t>
              </a:r>
              <a:r>
                <a:rPr lang="ja-JP" altLang="en-US" sz="1050" spc="-60" dirty="0" smtClean="0"/>
                <a:t>４～５月は機能の取りまとめ</a:t>
              </a:r>
              <a:endParaRPr lang="en-US" altLang="ja-JP" sz="1050" spc="-60" dirty="0" smtClean="0"/>
            </a:p>
            <a:p>
              <a:r>
                <a:rPr lang="ja-JP" altLang="en-US" sz="1050" dirty="0" smtClean="0"/>
                <a:t>・５月中旬あたりから建築物の形状を検討</a:t>
              </a:r>
              <a:endParaRPr lang="en-US" altLang="ja-JP" sz="1050" dirty="0" smtClean="0"/>
            </a:p>
            <a:p>
              <a:r>
                <a:rPr lang="ja-JP" altLang="en-US" sz="1050" dirty="0" smtClean="0"/>
                <a:t>・建築物の形状等の案がまとまるのは夏頃</a:t>
              </a:r>
              <a:endParaRPr lang="en-US" altLang="ja-JP" sz="1050" dirty="0" smtClean="0"/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5930860" y="2022720"/>
            <a:ext cx="369332" cy="19149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図面の大枠決定</a:t>
            </a:r>
            <a:endParaRPr kumimoji="1" lang="ja-JP" altLang="en-US" sz="1200" dirty="0"/>
          </a:p>
        </p:txBody>
      </p:sp>
      <p:sp>
        <p:nvSpPr>
          <p:cNvPr id="39" name="四角形吹き出し 38"/>
          <p:cNvSpPr/>
          <p:nvPr/>
        </p:nvSpPr>
        <p:spPr>
          <a:xfrm>
            <a:off x="6516216" y="4097737"/>
            <a:ext cx="2552555" cy="901262"/>
          </a:xfrm>
          <a:prstGeom prst="wedgeRectCallout">
            <a:avLst>
              <a:gd name="adj1" fmla="val -60299"/>
              <a:gd name="adj2" fmla="val -66992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543436" y="4112930"/>
            <a:ext cx="263707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・６月末頃に設計の内容が固まり、見積を取り始め、詳細図の作成に入るため、以降の設計の変更は難しい</a:t>
            </a:r>
            <a:endParaRPr lang="en-US" altLang="ja-JP" sz="1050" dirty="0" smtClean="0"/>
          </a:p>
          <a:p>
            <a:r>
              <a:rPr lang="en-US" altLang="ja-JP" sz="1050" dirty="0"/>
              <a:t>※</a:t>
            </a:r>
            <a:r>
              <a:rPr lang="ja-JP" altLang="en-US" sz="1050" dirty="0"/>
              <a:t>基本設計と実施設計の</a:t>
            </a:r>
            <a:r>
              <a:rPr lang="ja-JP" altLang="en-US" sz="1050" dirty="0" smtClean="0"/>
              <a:t>事業者は</a:t>
            </a:r>
            <a:r>
              <a:rPr lang="ja-JP" altLang="en-US" sz="1050" dirty="0"/>
              <a:t>同一である</a:t>
            </a:r>
            <a:r>
              <a:rPr lang="ja-JP" altLang="en-US" sz="1050" dirty="0" smtClean="0"/>
              <a:t>ため、実施設計は</a:t>
            </a:r>
            <a:r>
              <a:rPr lang="ja-JP" altLang="en-US" sz="1050" dirty="0"/>
              <a:t>進むのが</a:t>
            </a:r>
            <a:r>
              <a:rPr lang="ja-JP" altLang="en-US" sz="1050" dirty="0" smtClean="0"/>
              <a:t>早い</a:t>
            </a:r>
            <a:endParaRPr lang="en-US" altLang="ja-JP" sz="105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156176" y="918012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△</a:t>
            </a:r>
            <a:r>
              <a:rPr kumimoji="1" lang="ja-JP" altLang="en-US" b="1" dirty="0" smtClean="0"/>
              <a:t>年度</a:t>
            </a:r>
            <a:endParaRPr kumimoji="1" lang="ja-JP" altLang="en-US" b="1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998767" y="1250516"/>
            <a:ext cx="461665" cy="26788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dirty="0" smtClean="0"/>
              <a:t>工事発注</a:t>
            </a:r>
            <a:endParaRPr kumimoji="1" lang="ja-JP" altLang="en-US" dirty="0"/>
          </a:p>
        </p:txBody>
      </p:sp>
      <p:cxnSp>
        <p:nvCxnSpPr>
          <p:cNvPr id="43" name="直線矢印コネクタ 42"/>
          <p:cNvCxnSpPr/>
          <p:nvPr/>
        </p:nvCxnSpPr>
        <p:spPr>
          <a:xfrm>
            <a:off x="8460432" y="1538548"/>
            <a:ext cx="180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6434916" y="2014372"/>
            <a:ext cx="369332" cy="7665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200" dirty="0" smtClean="0"/>
              <a:t>見積徴収</a:t>
            </a:r>
            <a:endParaRPr kumimoji="1" lang="ja-JP" altLang="en-US" sz="1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5496" y="5507940"/>
            <a:ext cx="3206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■一般建築物の</a:t>
            </a:r>
            <a:r>
              <a:rPr lang="ja-JP" altLang="en-US" b="1" dirty="0"/>
              <a:t>設計</a:t>
            </a:r>
            <a:r>
              <a:rPr kumimoji="1" lang="ja-JP" altLang="en-US" b="1" dirty="0" smtClean="0"/>
              <a:t>実施予定</a:t>
            </a:r>
            <a:endParaRPr kumimoji="1" lang="ja-JP" altLang="en-US" b="1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51520" y="5890046"/>
            <a:ext cx="8735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○警察署・・・</a:t>
            </a:r>
            <a:r>
              <a:rPr lang="ja-JP" altLang="en-US" dirty="0" smtClean="0"/>
              <a:t>現在</a:t>
            </a:r>
            <a:r>
              <a:rPr lang="ja-JP" altLang="en-US" dirty="0"/>
              <a:t>、</a:t>
            </a:r>
            <a:r>
              <a:rPr kumimoji="1" lang="ja-JP" altLang="en-US" dirty="0" smtClean="0"/>
              <a:t>基本計画の予定はなし</a:t>
            </a:r>
            <a:endParaRPr kumimoji="1" lang="en-US" altLang="ja-JP" strike="sngStrike" dirty="0" smtClean="0">
              <a:solidFill>
                <a:srgbClr val="FF0000"/>
              </a:solidFill>
            </a:endParaRPr>
          </a:p>
          <a:p>
            <a:r>
              <a:rPr lang="ja-JP" altLang="en-US" dirty="0" smtClean="0"/>
              <a:t>○学校　  ・・・現在、新築、建替の予定はなし</a:t>
            </a:r>
            <a:endParaRPr lang="en-US" altLang="ja-JP" dirty="0" smtClean="0"/>
          </a:p>
          <a:p>
            <a:r>
              <a:rPr lang="ja-JP" altLang="en-US" dirty="0" smtClean="0"/>
              <a:t>○福祉施設・・・現在、基本計画中の物件が１件あり</a:t>
            </a:r>
            <a:endParaRPr lang="en-US" altLang="ja-JP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941996" y="4165630"/>
            <a:ext cx="1253740" cy="415498"/>
            <a:chOff x="1172152" y="5805264"/>
            <a:chExt cx="1253740" cy="415498"/>
          </a:xfrm>
        </p:grpSpPr>
        <p:sp>
          <p:nvSpPr>
            <p:cNvPr id="17" name="四角形吹き出し 16"/>
            <p:cNvSpPr/>
            <p:nvPr/>
          </p:nvSpPr>
          <p:spPr>
            <a:xfrm>
              <a:off x="1172152" y="5805264"/>
              <a:ext cx="1224136" cy="374835"/>
            </a:xfrm>
            <a:prstGeom prst="wedgeRectCallout">
              <a:avLst>
                <a:gd name="adj1" fmla="val 82613"/>
                <a:gd name="adj2" fmla="val -136751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172152" y="5805264"/>
              <a:ext cx="125374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 smtClean="0"/>
                <a:t>・総合評価点等で</a:t>
              </a:r>
              <a:endParaRPr kumimoji="1" lang="en-US" altLang="ja-JP" sz="1050" dirty="0" smtClean="0"/>
            </a:p>
            <a:p>
              <a:r>
                <a:rPr kumimoji="1" lang="ja-JP" altLang="en-US" sz="1050" dirty="0" smtClean="0"/>
                <a:t>事業者選定</a:t>
              </a:r>
              <a:endParaRPr kumimoji="1" lang="ja-JP" altLang="en-US" sz="1050" dirty="0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4999119" y="3967172"/>
            <a:ext cx="1805129" cy="973996"/>
            <a:chOff x="3995936" y="4005064"/>
            <a:chExt cx="1805129" cy="973996"/>
          </a:xfrm>
        </p:grpSpPr>
        <p:sp>
          <p:nvSpPr>
            <p:cNvPr id="51" name="円/楕円 50"/>
            <p:cNvSpPr/>
            <p:nvPr/>
          </p:nvSpPr>
          <p:spPr>
            <a:xfrm>
              <a:off x="4275988" y="4293096"/>
              <a:ext cx="1232116" cy="514835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4283968" y="4725144"/>
              <a:ext cx="128432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 smtClean="0"/>
                <a:t>例：建物の</a:t>
              </a:r>
              <a:r>
                <a:rPr lang="ja-JP" altLang="en-US" sz="1050" dirty="0" smtClean="0"/>
                <a:t>色彩</a:t>
              </a:r>
              <a:r>
                <a:rPr lang="ja-JP" altLang="en-US" sz="1050" dirty="0"/>
                <a:t>　</a:t>
              </a:r>
              <a:r>
                <a:rPr kumimoji="1" lang="ja-JP" altLang="en-US" sz="1050" dirty="0" smtClean="0"/>
                <a:t>等</a:t>
              </a:r>
              <a:endParaRPr kumimoji="1" lang="ja-JP" altLang="en-US" sz="1050" dirty="0"/>
            </a:p>
          </p:txBody>
        </p:sp>
        <p:sp>
          <p:nvSpPr>
            <p:cNvPr id="53" name="下矢印 52"/>
            <p:cNvSpPr/>
            <p:nvPr/>
          </p:nvSpPr>
          <p:spPr>
            <a:xfrm rot="10800000">
              <a:off x="4730115" y="4005064"/>
              <a:ext cx="345941" cy="346174"/>
            </a:xfrm>
            <a:prstGeom prst="downArrow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3995936" y="4437113"/>
              <a:ext cx="1805129" cy="307777"/>
            </a:xfrm>
            <a:prstGeom prst="rect">
              <a:avLst/>
            </a:prstGeom>
            <a:noFill/>
            <a:effectLst>
              <a:softEdge rad="889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/>
                <a:t>アドバイス</a:t>
              </a:r>
              <a:endParaRPr kumimoji="1" lang="ja-JP" altLang="en-US" sz="1400" dirty="0"/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3131840" y="3956393"/>
            <a:ext cx="1805129" cy="984775"/>
            <a:chOff x="2910887" y="3994285"/>
            <a:chExt cx="1805129" cy="984775"/>
          </a:xfrm>
        </p:grpSpPr>
        <p:sp>
          <p:nvSpPr>
            <p:cNvPr id="67" name="テキスト ボックス 66"/>
            <p:cNvSpPr txBox="1"/>
            <p:nvPr/>
          </p:nvSpPr>
          <p:spPr>
            <a:xfrm>
              <a:off x="3131840" y="4725144"/>
              <a:ext cx="128432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 smtClean="0"/>
                <a:t>例：建物の形状</a:t>
              </a:r>
              <a:r>
                <a:rPr lang="ja-JP" altLang="en-US" sz="1050" dirty="0"/>
                <a:t>　</a:t>
              </a:r>
              <a:r>
                <a:rPr kumimoji="1" lang="ja-JP" altLang="en-US" sz="1050" dirty="0" smtClean="0"/>
                <a:t>等</a:t>
              </a:r>
              <a:endParaRPr kumimoji="1" lang="ja-JP" altLang="en-US" sz="1050" dirty="0"/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3190939" y="4282317"/>
              <a:ext cx="1232116" cy="514835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下矢印 57"/>
            <p:cNvSpPr/>
            <p:nvPr/>
          </p:nvSpPr>
          <p:spPr>
            <a:xfrm rot="10800000">
              <a:off x="3645066" y="3994285"/>
              <a:ext cx="345941" cy="346174"/>
            </a:xfrm>
            <a:prstGeom prst="downArrow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2910887" y="4426334"/>
              <a:ext cx="1805129" cy="307777"/>
            </a:xfrm>
            <a:prstGeom prst="rect">
              <a:avLst/>
            </a:prstGeom>
            <a:noFill/>
            <a:effectLst>
              <a:softEdge rad="889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/>
                <a:t>アドバイス</a:t>
              </a:r>
              <a:endParaRPr kumimoji="1" lang="ja-JP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9677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テキスト ボックス 50"/>
          <p:cNvSpPr txBox="1"/>
          <p:nvPr/>
        </p:nvSpPr>
        <p:spPr>
          <a:xfrm>
            <a:off x="179512" y="332656"/>
            <a:ext cx="403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■公共建築物　（</a:t>
            </a:r>
            <a:r>
              <a:rPr lang="ja-JP" altLang="en-US" b="1" dirty="0" smtClean="0"/>
              <a:t>府営住宅）の主な事業</a:t>
            </a:r>
            <a:endParaRPr kumimoji="1" lang="ja-JP" altLang="en-US" b="1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23528" y="2123564"/>
            <a:ext cx="3058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○中層エレベーター設置事業</a:t>
            </a:r>
            <a:endParaRPr lang="en-US" altLang="ja-JP" b="1" dirty="0" smtClean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23528" y="81095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○建替事業</a:t>
            </a:r>
            <a:endParaRPr lang="en-US" altLang="ja-JP" b="1" dirty="0" smtClean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23528" y="5733256"/>
            <a:ext cx="856895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700"/>
              </a:lnSpc>
              <a:buFont typeface="Wingdings" panose="05000000000000000000" pitchFamily="2" charset="2"/>
              <a:buChar char="Ø"/>
            </a:pPr>
            <a:r>
              <a:rPr lang="ja-JP" altLang="en-US" sz="1600" dirty="0" smtClean="0"/>
              <a:t>建替事業及び耐震改修事業においては、対象となるほとんどの団地において事業に着手済み</a:t>
            </a:r>
            <a:endParaRPr lang="en-US" altLang="ja-JP" sz="1600" dirty="0" smtClean="0"/>
          </a:p>
          <a:p>
            <a:pPr marL="285750" indent="-285750">
              <a:lnSpc>
                <a:spcPts val="2700"/>
              </a:lnSpc>
              <a:buFont typeface="Wingdings" panose="05000000000000000000" pitchFamily="2" charset="2"/>
              <a:buChar char="Ø"/>
            </a:pPr>
            <a:r>
              <a:rPr lang="ja-JP" altLang="en-US" sz="1600" dirty="0" smtClean="0"/>
              <a:t>中層エレベーター設置事業や外壁改修等の工事では既存棟と同色とする場合が多い</a:t>
            </a:r>
            <a:endParaRPr lang="en-US" altLang="ja-JP" sz="1600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D2B1-69CA-442C-A76D-8433CB812474}" type="slidenum">
              <a:rPr kumimoji="1" lang="ja-JP" altLang="en-US" smtClean="0">
                <a:solidFill>
                  <a:schemeClr val="tx1"/>
                </a:solidFill>
              </a:rPr>
              <a:t>3</a:t>
            </a:fld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2554" y="1124744"/>
            <a:ext cx="5399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・</a:t>
            </a:r>
            <a:r>
              <a:rPr lang="ja-JP" altLang="en-US" sz="1600" dirty="0"/>
              <a:t>耐震性の確保や地域のまちづくりのため</a:t>
            </a:r>
            <a:r>
              <a:rPr lang="ja-JP" altLang="en-US" sz="1600" dirty="0" smtClean="0"/>
              <a:t>に用地</a:t>
            </a:r>
            <a:r>
              <a:rPr lang="ja-JP" altLang="en-US" sz="1600" dirty="0"/>
              <a:t>の創出等</a:t>
            </a:r>
            <a:r>
              <a:rPr lang="ja-JP" altLang="en-US" sz="1600" dirty="0" smtClean="0"/>
              <a:t>が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必要</a:t>
            </a:r>
            <a:r>
              <a:rPr lang="ja-JP" altLang="en-US" sz="1600" dirty="0"/>
              <a:t>な場合に実施</a:t>
            </a:r>
            <a:endParaRPr lang="en-US" altLang="ja-JP" sz="1600" dirty="0"/>
          </a:p>
          <a:p>
            <a:r>
              <a:rPr lang="ja-JP" altLang="en-US" sz="1600" dirty="0"/>
              <a:t>　（老朽化を理由とした建替えや新規の建設は実施しない</a:t>
            </a:r>
            <a:r>
              <a:rPr lang="ja-JP" altLang="en-US" sz="1600" dirty="0" smtClean="0"/>
              <a:t>）</a:t>
            </a:r>
            <a:endParaRPr lang="en-US" altLang="ja-JP" sz="1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62554" y="2514382"/>
            <a:ext cx="5573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・利便性の向上を図るために既存の住宅にエレベーターを設置</a:t>
            </a:r>
            <a:endParaRPr lang="en-US" altLang="ja-JP" sz="1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6285" y="3203684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○耐震改修事業</a:t>
            </a:r>
            <a:endParaRPr lang="en-US" altLang="ja-JP" b="1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662554" y="3636313"/>
            <a:ext cx="5727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・住棟の状況に応じて、鉄骨ブレースの設置や耐震壁の設置</a:t>
            </a:r>
            <a:r>
              <a:rPr lang="ja-JP" altLang="en-US" sz="1600" dirty="0" smtClean="0"/>
              <a:t>など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工法</a:t>
            </a:r>
            <a:r>
              <a:rPr lang="ja-JP" altLang="en-US" sz="1600" dirty="0"/>
              <a:t>を適切に選択して改修を</a:t>
            </a:r>
            <a:r>
              <a:rPr lang="ja-JP" altLang="en-US" sz="1600" dirty="0" smtClean="0"/>
              <a:t>実施</a:t>
            </a:r>
            <a:endParaRPr lang="en-US" altLang="ja-JP" sz="1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6285" y="4437112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○計画修繕</a:t>
            </a:r>
            <a:endParaRPr lang="en-US" altLang="ja-JP" b="1" dirty="0" smtClean="0"/>
          </a:p>
        </p:txBody>
      </p:sp>
      <p:sp>
        <p:nvSpPr>
          <p:cNvPr id="19" name="正方形/長方形 18"/>
          <p:cNvSpPr/>
          <p:nvPr/>
        </p:nvSpPr>
        <p:spPr>
          <a:xfrm>
            <a:off x="662554" y="4767535"/>
            <a:ext cx="6429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・入居者の安全確保や建築物の長寿</a:t>
            </a:r>
            <a:r>
              <a:rPr lang="ja-JP" altLang="en-US" sz="1600" dirty="0" smtClean="0"/>
              <a:t>命化等を</a:t>
            </a:r>
            <a:r>
              <a:rPr lang="ja-JP" altLang="en-US" sz="1600" dirty="0"/>
              <a:t>図るため</a:t>
            </a:r>
            <a:r>
              <a:rPr lang="ja-JP" altLang="en-US" sz="1600" dirty="0" smtClean="0"/>
              <a:t>、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外壁</a:t>
            </a:r>
            <a:r>
              <a:rPr lang="ja-JP" altLang="en-US" sz="1600" dirty="0"/>
              <a:t>改修等の建築工事や電気、機械設備工事を</a:t>
            </a:r>
            <a:r>
              <a:rPr lang="ja-JP" altLang="en-US" sz="1600" dirty="0" smtClean="0"/>
              <a:t>実施</a:t>
            </a:r>
            <a:endParaRPr lang="en-US" altLang="ja-JP" sz="1600" dirty="0" smtClean="0"/>
          </a:p>
          <a:p>
            <a:r>
              <a:rPr lang="ja-JP" altLang="en-US" sz="1600" dirty="0" smtClean="0"/>
              <a:t>・設計・工事は大阪府住宅供給公社が管理代行制度に基づき実施中</a:t>
            </a:r>
            <a:endParaRPr lang="en-US" altLang="ja-JP" sz="16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9" t="17163" r="37392" b="11567"/>
          <a:stretch/>
        </p:blipFill>
        <p:spPr bwMode="auto">
          <a:xfrm>
            <a:off x="6854161" y="2468520"/>
            <a:ext cx="1750287" cy="130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図 13" descr="D:\takahiros\Desktop\住まち行政の概要\堺宮山台４丁住宅(３号棟北東側外観)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03"/>
          <a:stretch/>
        </p:blipFill>
        <p:spPr bwMode="auto">
          <a:xfrm>
            <a:off x="7034467" y="380288"/>
            <a:ext cx="1379797" cy="1801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472" y="4196712"/>
            <a:ext cx="1717976" cy="1060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6829471" y="5240233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耐震改修事業</a:t>
            </a:r>
            <a:endParaRPr kumimoji="1" lang="ja-JP" altLang="en-US" sz="12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674675" y="3764664"/>
            <a:ext cx="2073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中層エレベーター設置事業</a:t>
            </a:r>
            <a:endParaRPr kumimoji="1" lang="ja-JP" altLang="en-US" sz="1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674675" y="2180488"/>
            <a:ext cx="2073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建替事業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077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79512" y="2813315"/>
            <a:ext cx="461665" cy="24457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 smtClean="0"/>
              <a:t>基本計画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39752" y="2813316"/>
            <a:ext cx="461665" cy="24423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 smtClean="0"/>
              <a:t>予備設計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332656"/>
            <a:ext cx="323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/>
              <a:t>■土木構造物（道路、公園等）</a:t>
            </a:r>
            <a:endParaRPr kumimoji="1" lang="ja-JP" altLang="en-US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68144" y="2828241"/>
            <a:ext cx="461665" cy="24423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dirty="0"/>
              <a:t>実施設計（詳細設計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827584" y="2813314"/>
            <a:ext cx="461665" cy="24423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dirty="0"/>
              <a:t>基本設計（概略設計）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475656" y="2816724"/>
            <a:ext cx="461665" cy="24423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 smtClean="0"/>
              <a:t>都市計画決定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8264" y="764704"/>
            <a:ext cx="8759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○設計、工事の発注は土木事務所が実施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○ほとんどの事業が予備設計からはじまる</a:t>
            </a:r>
            <a:endParaRPr lang="en-US" altLang="ja-JP" sz="1600" dirty="0" smtClean="0"/>
          </a:p>
          <a:p>
            <a:r>
              <a:rPr lang="ja-JP" altLang="en-US" sz="1600" dirty="0" smtClean="0"/>
              <a:t>○建設事業評価は、</a:t>
            </a:r>
            <a:r>
              <a:rPr lang="ja-JP" altLang="en-US" sz="1600" dirty="0"/>
              <a:t>事業費の</a:t>
            </a:r>
            <a:r>
              <a:rPr lang="ja-JP" altLang="en-US" sz="1600" dirty="0" smtClean="0"/>
              <a:t>予算化（事業採択）を</a:t>
            </a:r>
            <a:r>
              <a:rPr lang="ja-JP" altLang="en-US" sz="1600" dirty="0"/>
              <a:t>予定している年度の</a:t>
            </a:r>
            <a:r>
              <a:rPr lang="ja-JP" altLang="en-US" sz="1600" dirty="0" smtClean="0"/>
              <a:t>前年度内に実施</a:t>
            </a:r>
            <a:endParaRPr lang="en-US" altLang="ja-JP" sz="1600" dirty="0" smtClean="0"/>
          </a:p>
          <a:p>
            <a:r>
              <a:rPr lang="ja-JP" altLang="en-US" sz="1600" dirty="0" smtClean="0"/>
              <a:t>○事業評価を受けた事業は</a:t>
            </a:r>
            <a:r>
              <a:rPr lang="ja-JP" altLang="en-US" sz="1600" dirty="0"/>
              <a:t>、工事を進める際</a:t>
            </a:r>
            <a:r>
              <a:rPr lang="ja-JP" altLang="en-US" sz="1600" dirty="0" smtClean="0"/>
              <a:t>に詳細設計を</a:t>
            </a:r>
            <a:r>
              <a:rPr lang="ja-JP" altLang="en-US" sz="1600" dirty="0"/>
              <a:t>行い、構造の</a:t>
            </a:r>
            <a:r>
              <a:rPr lang="ja-JP" altLang="en-US" sz="1600" dirty="0" smtClean="0"/>
              <a:t>詳細など</a:t>
            </a:r>
            <a:r>
              <a:rPr lang="ja-JP" altLang="en-US" sz="1600" dirty="0"/>
              <a:t>を</a:t>
            </a:r>
            <a:r>
              <a:rPr lang="ja-JP" altLang="en-US" sz="1600" dirty="0" smtClean="0"/>
              <a:t>決定</a:t>
            </a:r>
            <a:endParaRPr lang="en-US" altLang="ja-JP" sz="1600" strike="dblStrike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79923" y="1979548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/>
              <a:t>■設計</a:t>
            </a:r>
            <a:r>
              <a:rPr kumimoji="1" lang="ja-JP" altLang="en-US" b="1" dirty="0" smtClean="0"/>
              <a:t>の流れ</a:t>
            </a:r>
            <a:endParaRPr kumimoji="1" lang="ja-JP" altLang="en-US" b="1" dirty="0"/>
          </a:p>
        </p:txBody>
      </p:sp>
      <p:cxnSp>
        <p:nvCxnSpPr>
          <p:cNvPr id="80" name="直線矢印コネクタ 79"/>
          <p:cNvCxnSpPr/>
          <p:nvPr/>
        </p:nvCxnSpPr>
        <p:spPr>
          <a:xfrm>
            <a:off x="641177" y="3284984"/>
            <a:ext cx="180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>
            <a:off x="1259632" y="3284984"/>
            <a:ext cx="180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>
            <a:off x="1979712" y="3284984"/>
            <a:ext cx="3496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/>
          <p:cNvSpPr txBox="1"/>
          <p:nvPr/>
        </p:nvSpPr>
        <p:spPr>
          <a:xfrm>
            <a:off x="8646839" y="2813315"/>
            <a:ext cx="461665" cy="24423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dirty="0"/>
              <a:t>竣工</a:t>
            </a:r>
            <a:endParaRPr kumimoji="1" lang="ja-JP" altLang="en-US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7998767" y="2813315"/>
            <a:ext cx="461665" cy="244576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dirty="0" smtClean="0"/>
              <a:t>工事発注</a:t>
            </a:r>
            <a:endParaRPr kumimoji="1" lang="ja-JP" altLang="en-US" dirty="0"/>
          </a:p>
        </p:txBody>
      </p:sp>
      <p:cxnSp>
        <p:nvCxnSpPr>
          <p:cNvPr id="85" name="直線矢印コネクタ 84"/>
          <p:cNvCxnSpPr/>
          <p:nvPr/>
        </p:nvCxnSpPr>
        <p:spPr>
          <a:xfrm>
            <a:off x="2801417" y="3284984"/>
            <a:ext cx="9871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7515036" y="3501008"/>
            <a:ext cx="369332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200" dirty="0" smtClean="0"/>
              <a:t>設計審査会</a:t>
            </a:r>
            <a:r>
              <a:rPr lang="ja-JP" altLang="en-US" sz="1100" dirty="0" smtClean="0"/>
              <a:t>（土木事務所）</a:t>
            </a:r>
            <a:endParaRPr kumimoji="1" lang="ja-JP" altLang="en-US" sz="1100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336831" y="3501006"/>
            <a:ext cx="369332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200" dirty="0" smtClean="0"/>
              <a:t>設計審査会</a:t>
            </a:r>
            <a:r>
              <a:rPr lang="ja-JP" altLang="en-US" sz="1050" dirty="0" smtClean="0"/>
              <a:t>（土木事務所</a:t>
            </a:r>
            <a:r>
              <a:rPr lang="ja-JP" altLang="en-US" sz="1200" dirty="0" smtClean="0"/>
              <a:t>）</a:t>
            </a:r>
            <a:endParaRPr kumimoji="1" lang="ja-JP" altLang="en-US" sz="1200" dirty="0"/>
          </a:p>
        </p:txBody>
      </p:sp>
      <p:grpSp>
        <p:nvGrpSpPr>
          <p:cNvPr id="88" name="グループ化 87"/>
          <p:cNvGrpSpPr/>
          <p:nvPr/>
        </p:nvGrpSpPr>
        <p:grpSpPr>
          <a:xfrm>
            <a:off x="179511" y="5373216"/>
            <a:ext cx="1910033" cy="488215"/>
            <a:chOff x="2243933" y="5547644"/>
            <a:chExt cx="2183348" cy="488215"/>
          </a:xfrm>
        </p:grpSpPr>
        <p:sp>
          <p:nvSpPr>
            <p:cNvPr id="89" name="四角形吹き出し 88"/>
            <p:cNvSpPr/>
            <p:nvPr/>
          </p:nvSpPr>
          <p:spPr>
            <a:xfrm>
              <a:off x="2243934" y="5547644"/>
              <a:ext cx="2183347" cy="488215"/>
            </a:xfrm>
            <a:prstGeom prst="wedgeRectCallout">
              <a:avLst>
                <a:gd name="adj1" fmla="val -7338"/>
                <a:gd name="adj2" fmla="val -129128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2243933" y="5574194"/>
              <a:ext cx="1900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 smtClean="0"/>
                <a:t>道路の線形（ルート）等</a:t>
              </a:r>
              <a:endParaRPr lang="en-US" altLang="ja-JP" sz="1200" dirty="0" smtClean="0"/>
            </a:p>
            <a:p>
              <a:r>
                <a:rPr lang="ja-JP" altLang="en-US" sz="1200" dirty="0" smtClean="0"/>
                <a:t>の決定</a:t>
              </a:r>
              <a:endParaRPr lang="en-US" altLang="ja-JP" sz="1200" dirty="0" smtClean="0"/>
            </a:p>
          </p:txBody>
        </p:sp>
      </p:grpSp>
      <p:sp>
        <p:nvSpPr>
          <p:cNvPr id="91" name="テキスト ボックス 90"/>
          <p:cNvSpPr txBox="1"/>
          <p:nvPr/>
        </p:nvSpPr>
        <p:spPr>
          <a:xfrm>
            <a:off x="2873425" y="3501006"/>
            <a:ext cx="369332" cy="21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200" dirty="0" smtClean="0"/>
              <a:t>構造物（橋梁等）形式等の</a:t>
            </a:r>
            <a:r>
              <a:rPr kumimoji="1" lang="ja-JP" altLang="en-US" sz="1200" dirty="0" smtClean="0"/>
              <a:t>検討</a:t>
            </a:r>
            <a:endParaRPr kumimoji="1" lang="ja-JP" altLang="en-US" sz="1200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7082988" y="3493035"/>
            <a:ext cx="369332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200" dirty="0" smtClean="0"/>
              <a:t>構造の詳細等の検討</a:t>
            </a:r>
            <a:endParaRPr lang="en-US" altLang="ja-JP" sz="1200" dirty="0" smtClean="0"/>
          </a:p>
        </p:txBody>
      </p:sp>
      <p:cxnSp>
        <p:nvCxnSpPr>
          <p:cNvPr id="95" name="直線矢印コネクタ 94"/>
          <p:cNvCxnSpPr/>
          <p:nvPr/>
        </p:nvCxnSpPr>
        <p:spPr>
          <a:xfrm>
            <a:off x="7041599" y="3289351"/>
            <a:ext cx="87626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118263" y="2510774"/>
            <a:ext cx="2005465" cy="3438506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572000" y="2855446"/>
            <a:ext cx="461665" cy="24457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dirty="0" smtClean="0"/>
              <a:t>国の認可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809529" y="2820688"/>
            <a:ext cx="461665" cy="24423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 smtClean="0"/>
              <a:t>建設事業評価</a:t>
            </a:r>
            <a:endParaRPr kumimoji="1" lang="ja-JP" altLang="en-US" dirty="0"/>
          </a:p>
        </p:txBody>
      </p:sp>
      <p:sp>
        <p:nvSpPr>
          <p:cNvPr id="47" name="四角形吹き出し 46"/>
          <p:cNvSpPr/>
          <p:nvPr/>
        </p:nvSpPr>
        <p:spPr>
          <a:xfrm>
            <a:off x="7917864" y="5445224"/>
            <a:ext cx="1190640" cy="492865"/>
          </a:xfrm>
          <a:prstGeom prst="wedgeRectCallout">
            <a:avLst>
              <a:gd name="adj1" fmla="val -21572"/>
              <a:gd name="adj2" fmla="val -111468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939812" y="5487615"/>
            <a:ext cx="1312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現場での構造の変更はほぼない</a:t>
            </a:r>
            <a:endParaRPr lang="en-US" altLang="ja-JP" sz="1200" dirty="0" smtClean="0"/>
          </a:p>
        </p:txBody>
      </p:sp>
      <p:cxnSp>
        <p:nvCxnSpPr>
          <p:cNvPr id="52" name="直線矢印コネクタ 51"/>
          <p:cNvCxnSpPr/>
          <p:nvPr/>
        </p:nvCxnSpPr>
        <p:spPr>
          <a:xfrm>
            <a:off x="4283968" y="3284984"/>
            <a:ext cx="25035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5220072" y="2820688"/>
            <a:ext cx="461665" cy="24423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dirty="0" smtClean="0"/>
              <a:t>現地測量</a:t>
            </a:r>
            <a:endParaRPr kumimoji="1" lang="ja-JP" altLang="en-US" dirty="0"/>
          </a:p>
        </p:txBody>
      </p:sp>
      <p:cxnSp>
        <p:nvCxnSpPr>
          <p:cNvPr id="36" name="直線矢印コネクタ 35"/>
          <p:cNvCxnSpPr/>
          <p:nvPr/>
        </p:nvCxnSpPr>
        <p:spPr>
          <a:xfrm>
            <a:off x="5033665" y="3242189"/>
            <a:ext cx="180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5681737" y="3269484"/>
            <a:ext cx="180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569506" y="2813313"/>
            <a:ext cx="461665" cy="24423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 smtClean="0"/>
              <a:t>用地買収</a:t>
            </a:r>
            <a:endParaRPr kumimoji="1" lang="ja-JP" altLang="en-US" dirty="0"/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6341569" y="3284984"/>
            <a:ext cx="180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8460432" y="3289351"/>
            <a:ext cx="180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スライド番号プレースホルダー 2"/>
          <p:cNvSpPr txBox="1">
            <a:spLocks/>
          </p:cNvSpPr>
          <p:nvPr/>
        </p:nvSpPr>
        <p:spPr>
          <a:xfrm>
            <a:off x="7010400" y="650529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BD2B1-69CA-442C-A76D-8433CB812474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grpSp>
        <p:nvGrpSpPr>
          <p:cNvPr id="63" name="グループ化 62"/>
          <p:cNvGrpSpPr/>
          <p:nvPr/>
        </p:nvGrpSpPr>
        <p:grpSpPr>
          <a:xfrm>
            <a:off x="2190807" y="5551348"/>
            <a:ext cx="3556876" cy="1297161"/>
            <a:chOff x="3995936" y="4005064"/>
            <a:chExt cx="3556876" cy="1297161"/>
          </a:xfrm>
        </p:grpSpPr>
        <p:sp>
          <p:nvSpPr>
            <p:cNvPr id="64" name="円/楕円 63"/>
            <p:cNvSpPr/>
            <p:nvPr/>
          </p:nvSpPr>
          <p:spPr>
            <a:xfrm>
              <a:off x="4275988" y="4293096"/>
              <a:ext cx="1232116" cy="514835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4283968" y="4725144"/>
              <a:ext cx="3268844" cy="577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 smtClean="0"/>
                <a:t>例：・周辺の景観資源</a:t>
              </a:r>
              <a:r>
                <a:rPr lang="ja-JP" altLang="en-US" sz="1050" dirty="0" smtClean="0"/>
                <a:t>（自然、歴史等）と調和しているか</a:t>
              </a:r>
              <a:endParaRPr lang="en-US" altLang="ja-JP" sz="1050" dirty="0" smtClean="0"/>
            </a:p>
            <a:p>
              <a:r>
                <a:rPr lang="ja-JP" altLang="en-US" sz="1050" dirty="0"/>
                <a:t>　</a:t>
              </a:r>
              <a:r>
                <a:rPr lang="ja-JP" altLang="en-US" sz="1050" dirty="0" smtClean="0"/>
                <a:t>　 ・どのような構造（橋梁形式、桁下空間や</a:t>
              </a:r>
              <a:endParaRPr lang="en-US" altLang="ja-JP" sz="1050" dirty="0" smtClean="0"/>
            </a:p>
            <a:p>
              <a:r>
                <a:rPr lang="ja-JP" altLang="en-US" sz="1050" dirty="0"/>
                <a:t>　</a:t>
              </a:r>
              <a:r>
                <a:rPr lang="ja-JP" altLang="en-US" sz="1050" dirty="0" smtClean="0"/>
                <a:t>　　構造物の高さ等）が望ましいか　等</a:t>
              </a:r>
              <a:endParaRPr lang="en-US" altLang="ja-JP" sz="1050" dirty="0" smtClean="0"/>
            </a:p>
          </p:txBody>
        </p:sp>
        <p:sp>
          <p:nvSpPr>
            <p:cNvPr id="66" name="下矢印 65"/>
            <p:cNvSpPr/>
            <p:nvPr/>
          </p:nvSpPr>
          <p:spPr>
            <a:xfrm rot="10800000">
              <a:off x="4730115" y="4005064"/>
              <a:ext cx="345941" cy="346174"/>
            </a:xfrm>
            <a:prstGeom prst="downArrow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3995936" y="4437113"/>
              <a:ext cx="1805129" cy="307777"/>
            </a:xfrm>
            <a:prstGeom prst="rect">
              <a:avLst/>
            </a:prstGeom>
            <a:noFill/>
            <a:effectLst>
              <a:softEdge rad="889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/>
                <a:t>アドバイス</a:t>
              </a:r>
              <a:endParaRPr kumimoji="1" lang="ja-JP" altLang="en-US" sz="1400" dirty="0"/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6300192" y="5229200"/>
            <a:ext cx="2765501" cy="1296144"/>
            <a:chOff x="3932617" y="4005064"/>
            <a:chExt cx="2765501" cy="1296144"/>
          </a:xfrm>
        </p:grpSpPr>
        <p:sp>
          <p:nvSpPr>
            <p:cNvPr id="69" name="円/楕円 68"/>
            <p:cNvSpPr/>
            <p:nvPr/>
          </p:nvSpPr>
          <p:spPr>
            <a:xfrm>
              <a:off x="4275988" y="4293096"/>
              <a:ext cx="1232116" cy="514835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3932617" y="4885710"/>
              <a:ext cx="2765501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 smtClean="0"/>
                <a:t>例：・どのような色彩が望ましいか</a:t>
              </a:r>
              <a:endParaRPr kumimoji="1" lang="en-US" altLang="ja-JP" sz="1050" dirty="0" smtClean="0"/>
            </a:p>
            <a:p>
              <a:r>
                <a:rPr lang="ja-JP" altLang="en-US" sz="1050" dirty="0"/>
                <a:t>　</a:t>
              </a:r>
              <a:r>
                <a:rPr lang="ja-JP" altLang="en-US" sz="1050" dirty="0" smtClean="0"/>
                <a:t>　 ・付属物の仕様（高欄のデザイン等）　等</a:t>
              </a:r>
              <a:endParaRPr kumimoji="1" lang="ja-JP" altLang="en-US" sz="1050" dirty="0"/>
            </a:p>
          </p:txBody>
        </p:sp>
        <p:sp>
          <p:nvSpPr>
            <p:cNvPr id="71" name="下矢印 70"/>
            <p:cNvSpPr/>
            <p:nvPr/>
          </p:nvSpPr>
          <p:spPr>
            <a:xfrm rot="10800000">
              <a:off x="4730115" y="4005064"/>
              <a:ext cx="345941" cy="346174"/>
            </a:xfrm>
            <a:prstGeom prst="downArrow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3995936" y="4437113"/>
              <a:ext cx="1805129" cy="307777"/>
            </a:xfrm>
            <a:prstGeom prst="rect">
              <a:avLst/>
            </a:prstGeom>
            <a:noFill/>
            <a:effectLst>
              <a:softEdge rad="889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/>
                <a:t>アドバイス</a:t>
              </a:r>
              <a:endParaRPr kumimoji="1" lang="ja-JP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9226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直線矢印コネクタ 37"/>
          <p:cNvCxnSpPr/>
          <p:nvPr/>
        </p:nvCxnSpPr>
        <p:spPr>
          <a:xfrm>
            <a:off x="665973" y="3593041"/>
            <a:ext cx="2614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79512" y="3068960"/>
            <a:ext cx="461665" cy="24482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 smtClean="0"/>
              <a:t>基本計画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63688" y="3071470"/>
            <a:ext cx="461665" cy="24423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 smtClean="0"/>
              <a:t>基本設計（概略設計）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332656"/>
            <a:ext cx="2278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/>
              <a:t>■土木構造物（河川）</a:t>
            </a:r>
            <a:endParaRPr kumimoji="1" lang="ja-JP" altLang="en-US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604448" y="3071470"/>
            <a:ext cx="461665" cy="24423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dirty="0"/>
              <a:t>竣工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61480" y="3071469"/>
            <a:ext cx="461665" cy="24423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dirty="0"/>
              <a:t>実施</a:t>
            </a:r>
            <a:r>
              <a:rPr kumimoji="1" lang="ja-JP" altLang="en-US" dirty="0" smtClean="0"/>
              <a:t>設計（詳細設計）</a:t>
            </a:r>
            <a:endParaRPr kumimoji="1"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971600" y="3071470"/>
            <a:ext cx="430887" cy="24457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600" dirty="0" smtClean="0"/>
              <a:t>河川整備基本方針の策定</a:t>
            </a:r>
            <a:endParaRPr kumimoji="1" lang="ja-JP" altLang="en-US" sz="16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710735" y="3084765"/>
            <a:ext cx="461665" cy="244576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dirty="0" smtClean="0"/>
              <a:t>工事発注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7670" y="764704"/>
            <a:ext cx="86276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○設計</a:t>
            </a:r>
            <a:r>
              <a:rPr lang="ja-JP" altLang="en-US" sz="1600" dirty="0"/>
              <a:t>、工事の発注は土木</a:t>
            </a:r>
            <a:r>
              <a:rPr lang="ja-JP" altLang="en-US" sz="1600" dirty="0" smtClean="0"/>
              <a:t>事務所等が実施</a:t>
            </a:r>
            <a:endParaRPr lang="en-US" altLang="ja-JP" sz="1600" dirty="0" smtClean="0"/>
          </a:p>
          <a:p>
            <a:pPr marL="177800" indent="-177800"/>
            <a:r>
              <a:rPr lang="ja-JP" altLang="en-US" sz="1600" dirty="0" smtClean="0"/>
              <a:t>○</a:t>
            </a:r>
            <a:r>
              <a:rPr kumimoji="1" lang="ja-JP" altLang="en-US" sz="1600" dirty="0" smtClean="0"/>
              <a:t>河川整備基本方針、河川整備計画にて河川工事の内容を定める。大阪府管理河川は策定済（国の認可取得済）</a:t>
            </a:r>
            <a:endParaRPr kumimoji="1" lang="en-US" altLang="ja-JP" sz="1600" dirty="0" smtClean="0"/>
          </a:p>
          <a:p>
            <a:r>
              <a:rPr lang="ja-JP" altLang="en-US" sz="1600" dirty="0"/>
              <a:t>○河川整備</a:t>
            </a:r>
            <a:r>
              <a:rPr lang="ja-JP" altLang="en-US" sz="1600" dirty="0" smtClean="0"/>
              <a:t>計画策定時点での基本</a:t>
            </a:r>
            <a:r>
              <a:rPr lang="ja-JP" altLang="en-US" sz="1600" dirty="0"/>
              <a:t>設計（概略設計）</a:t>
            </a:r>
            <a:r>
              <a:rPr lang="ja-JP" altLang="en-US" sz="1600" dirty="0" smtClean="0"/>
              <a:t>で整備する施設のおおよそ</a:t>
            </a:r>
            <a:r>
              <a:rPr lang="ja-JP" altLang="en-US" sz="1600" dirty="0"/>
              <a:t>の形態が</a:t>
            </a:r>
            <a:r>
              <a:rPr lang="ja-JP" altLang="en-US" sz="1600" dirty="0" smtClean="0"/>
              <a:t>定まる</a:t>
            </a:r>
            <a:endParaRPr lang="en-US" altLang="ja-JP" sz="1600" dirty="0"/>
          </a:p>
          <a:p>
            <a:pPr marL="177800" indent="-177800"/>
            <a:r>
              <a:rPr lang="ja-JP" altLang="en-US" sz="1600" dirty="0" smtClean="0"/>
              <a:t>○整備計画に位置付けた事業は、工事を進める際に実施設計（詳細設計）を行い、構造の詳細や　護岸の仕様などを決定</a:t>
            </a:r>
            <a:endParaRPr lang="en-US" altLang="ja-JP" sz="1600" strike="dblStrike" dirty="0" smtClean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163565" y="3778311"/>
            <a:ext cx="523220" cy="1752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200" smtClean="0"/>
              <a:t>設計審査会</a:t>
            </a:r>
            <a:endParaRPr lang="en-US" altLang="ja-JP" sz="1200" dirty="0" smtClean="0"/>
          </a:p>
          <a:p>
            <a:pPr algn="ctr"/>
            <a:r>
              <a:rPr lang="ja-JP" altLang="en-US" sz="1000" dirty="0" smtClean="0"/>
              <a:t>（土木事務所等）</a:t>
            </a:r>
            <a:endParaRPr kumimoji="1" lang="ja-JP" altLang="en-US" sz="1000" dirty="0"/>
          </a:p>
        </p:txBody>
      </p:sp>
      <p:cxnSp>
        <p:nvCxnSpPr>
          <p:cNvPr id="39" name="直線矢印コネクタ 38"/>
          <p:cNvCxnSpPr/>
          <p:nvPr/>
        </p:nvCxnSpPr>
        <p:spPr>
          <a:xfrm>
            <a:off x="2225353" y="3593041"/>
            <a:ext cx="116490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6526096" y="3593041"/>
            <a:ext cx="118463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8172400" y="3593041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505293"/>
            <a:ext cx="2133600" cy="365125"/>
          </a:xfrm>
        </p:spPr>
        <p:txBody>
          <a:bodyPr/>
          <a:lstStyle/>
          <a:p>
            <a:fld id="{F84BD2B1-69CA-442C-A76D-8433CB812474}" type="slidenum">
              <a:rPr kumimoji="1" lang="ja-JP" altLang="en-US" smtClean="0">
                <a:solidFill>
                  <a:schemeClr val="tx1"/>
                </a:solidFill>
              </a:rPr>
              <a:t>5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9923" y="2555612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/>
              <a:t>■設計の流れ</a:t>
            </a:r>
            <a:endParaRPr kumimoji="1" lang="ja-JP" altLang="en-US" b="1" dirty="0"/>
          </a:p>
        </p:txBody>
      </p:sp>
      <p:cxnSp>
        <p:nvCxnSpPr>
          <p:cNvPr id="42" name="直線矢印コネクタ 41"/>
          <p:cNvCxnSpPr/>
          <p:nvPr/>
        </p:nvCxnSpPr>
        <p:spPr>
          <a:xfrm>
            <a:off x="1407025" y="3566671"/>
            <a:ext cx="3223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3851920" y="3593041"/>
            <a:ext cx="1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4461643" y="3608874"/>
            <a:ext cx="2770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6563551" y="3799444"/>
            <a:ext cx="553998" cy="16962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200" dirty="0" smtClean="0"/>
              <a:t>構造の詳細や護岸の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仕様</a:t>
            </a:r>
            <a:r>
              <a:rPr lang="ja-JP" altLang="en-US" sz="1200" dirty="0"/>
              <a:t>等</a:t>
            </a:r>
            <a:r>
              <a:rPr lang="ja-JP" altLang="en-US" sz="1200" dirty="0" smtClean="0"/>
              <a:t>の検討</a:t>
            </a:r>
            <a:endParaRPr kumimoji="1" lang="en-US" altLang="ja-JP" sz="12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20208" y="3071470"/>
            <a:ext cx="461665" cy="24457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dirty="0" smtClean="0"/>
              <a:t>国の認可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390255" y="3068960"/>
            <a:ext cx="461665" cy="2444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dirty="0" smtClean="0"/>
              <a:t>河川整備計画の策定</a:t>
            </a:r>
            <a:endParaRPr kumimoji="1"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505834" y="3766154"/>
            <a:ext cx="553998" cy="16962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200" dirty="0" smtClean="0"/>
              <a:t>形式、形状、位置等の概略を検討</a:t>
            </a:r>
            <a:endParaRPr lang="en-US" altLang="ja-JP" sz="1200" dirty="0" smtClean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738658" y="3057813"/>
            <a:ext cx="461665" cy="24423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dirty="0" smtClean="0"/>
              <a:t>現地測量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064431" y="3074878"/>
            <a:ext cx="461665" cy="24423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 smtClean="0"/>
              <a:t>用地買収</a:t>
            </a:r>
            <a:endParaRPr kumimoji="1" lang="ja-JP" altLang="en-US" dirty="0"/>
          </a:p>
        </p:txBody>
      </p:sp>
      <p:cxnSp>
        <p:nvCxnSpPr>
          <p:cNvPr id="46" name="直線矢印コネクタ 45"/>
          <p:cNvCxnSpPr/>
          <p:nvPr/>
        </p:nvCxnSpPr>
        <p:spPr>
          <a:xfrm>
            <a:off x="5823145" y="3593041"/>
            <a:ext cx="2139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>
            <a:off x="5199480" y="3601180"/>
            <a:ext cx="1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四角形吹き出し 55"/>
          <p:cNvSpPr/>
          <p:nvPr/>
        </p:nvSpPr>
        <p:spPr>
          <a:xfrm>
            <a:off x="7917864" y="5661248"/>
            <a:ext cx="1190640" cy="492865"/>
          </a:xfrm>
          <a:prstGeom prst="wedgeRectCallout">
            <a:avLst>
              <a:gd name="adj1" fmla="val -46790"/>
              <a:gd name="adj2" fmla="val -114237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939812" y="5703639"/>
            <a:ext cx="1312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現場での構造の変更はほぼない</a:t>
            </a:r>
            <a:endParaRPr lang="en-US" altLang="ja-JP" sz="1200" dirty="0" smtClean="0"/>
          </a:p>
        </p:txBody>
      </p:sp>
      <p:grpSp>
        <p:nvGrpSpPr>
          <p:cNvPr id="76" name="グループ化 75"/>
          <p:cNvGrpSpPr/>
          <p:nvPr/>
        </p:nvGrpSpPr>
        <p:grpSpPr>
          <a:xfrm>
            <a:off x="1259632" y="5661248"/>
            <a:ext cx="4275204" cy="726393"/>
            <a:chOff x="2351247" y="5547644"/>
            <a:chExt cx="2647557" cy="726393"/>
          </a:xfrm>
        </p:grpSpPr>
        <p:sp>
          <p:nvSpPr>
            <p:cNvPr id="77" name="四角形吹き出し 76"/>
            <p:cNvSpPr/>
            <p:nvPr/>
          </p:nvSpPr>
          <p:spPr>
            <a:xfrm>
              <a:off x="2375247" y="5547644"/>
              <a:ext cx="2483073" cy="726393"/>
            </a:xfrm>
            <a:prstGeom prst="wedgeRectCallout">
              <a:avLst>
                <a:gd name="adj1" fmla="val 8642"/>
                <a:gd name="adj2" fmla="val -8439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2351247" y="5547644"/>
              <a:ext cx="26475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/>
                <a:t>・学識経験者等の意見を聞いて定める</a:t>
              </a:r>
              <a:endParaRPr lang="en-US" altLang="ja-JP" sz="1200" dirty="0" smtClean="0"/>
            </a:p>
            <a:p>
              <a:r>
                <a:rPr lang="ja-JP" altLang="en-US" sz="1200" dirty="0"/>
                <a:t>・</a:t>
              </a:r>
              <a:r>
                <a:rPr lang="ja-JP" altLang="en-US" sz="1200" dirty="0" smtClean="0"/>
                <a:t>流量等の条件から、</a:t>
              </a:r>
              <a:r>
                <a:rPr lang="ja-JP" altLang="en-US" sz="1200" dirty="0"/>
                <a:t>河川</a:t>
              </a:r>
              <a:r>
                <a:rPr lang="ja-JP" altLang="en-US" sz="1200" dirty="0" smtClean="0"/>
                <a:t>の断面形状</a:t>
              </a:r>
              <a:r>
                <a:rPr lang="ja-JP" altLang="en-US" sz="1200" dirty="0"/>
                <a:t>、</a:t>
              </a:r>
              <a:r>
                <a:rPr lang="ja-JP" altLang="en-US" sz="1200" dirty="0" smtClean="0"/>
                <a:t>護岸の仕様（ブロック・鋼矢板等）の方針を定める</a:t>
              </a:r>
              <a:endParaRPr lang="en-US" altLang="ja-JP" sz="1200" dirty="0" smtClean="0"/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5940152" y="5445224"/>
            <a:ext cx="3032694" cy="1135578"/>
            <a:chOff x="3995936" y="4005064"/>
            <a:chExt cx="3032694" cy="1135578"/>
          </a:xfrm>
        </p:grpSpPr>
        <p:sp>
          <p:nvSpPr>
            <p:cNvPr id="59" name="円/楕円 58"/>
            <p:cNvSpPr/>
            <p:nvPr/>
          </p:nvSpPr>
          <p:spPr>
            <a:xfrm>
              <a:off x="4275988" y="4293096"/>
              <a:ext cx="1232116" cy="514835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4283968" y="4725144"/>
              <a:ext cx="2744662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 smtClean="0"/>
                <a:t>例：</a:t>
              </a:r>
              <a:r>
                <a:rPr lang="ja-JP" altLang="en-US" sz="1050" dirty="0"/>
                <a:t>・どのような色彩が望ましいか</a:t>
              </a:r>
              <a:endParaRPr lang="en-US" altLang="ja-JP" sz="1050" dirty="0"/>
            </a:p>
            <a:p>
              <a:r>
                <a:rPr kumimoji="1" lang="ja-JP" altLang="en-US" sz="1050" dirty="0" smtClean="0"/>
                <a:t>　 　・ブロックのデザイン</a:t>
              </a:r>
              <a:r>
                <a:rPr lang="ja-JP" altLang="en-US" sz="1050" dirty="0" smtClean="0"/>
                <a:t>、付属物の仕様　等</a:t>
              </a:r>
              <a:endParaRPr kumimoji="1" lang="ja-JP" altLang="en-US" sz="1050" dirty="0"/>
            </a:p>
          </p:txBody>
        </p:sp>
        <p:sp>
          <p:nvSpPr>
            <p:cNvPr id="61" name="下矢印 60"/>
            <p:cNvSpPr/>
            <p:nvPr/>
          </p:nvSpPr>
          <p:spPr>
            <a:xfrm rot="10800000">
              <a:off x="4730115" y="4005064"/>
              <a:ext cx="345941" cy="346174"/>
            </a:xfrm>
            <a:prstGeom prst="downArrow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3995936" y="4437113"/>
              <a:ext cx="1805129" cy="307777"/>
            </a:xfrm>
            <a:prstGeom prst="rect">
              <a:avLst/>
            </a:prstGeom>
            <a:noFill/>
            <a:effectLst>
              <a:softEdge rad="889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/>
                <a:t>アドバイス</a:t>
              </a:r>
              <a:endParaRPr kumimoji="1" lang="ja-JP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8075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804</Words>
  <PresentationFormat>画面に合わせる (4:3)</PresentationFormat>
  <Paragraphs>127</Paragraphs>
  <Slides>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2018-10-18T08:20:53Z</cp:lastPrinted>
  <dcterms:created xsi:type="dcterms:W3CDTF">2018-10-01T05:26:41Z</dcterms:created>
  <dcterms:modified xsi:type="dcterms:W3CDTF">2018-10-26T05:02:57Z</dcterms:modified>
</cp:coreProperties>
</file>