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8" r:id="rId2"/>
    <p:sldId id="265" r:id="rId3"/>
    <p:sldId id="271" r:id="rId4"/>
    <p:sldId id="270" r:id="rId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8F948006-0EE1-4FE9-9B69-AC1AB4435EFA}" type="datetimeFigureOut">
              <a:rPr kumimoji="1" lang="ja-JP" altLang="en-US" smtClean="0"/>
              <a:t>2018/10/16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0C793AB4-8616-4590-B4E3-A03A53BE8508}" type="slidenum">
              <a:rPr kumimoji="1" lang="ja-JP" altLang="en-US" smtClean="0"/>
              <a:t>‹#›</a:t>
            </a:fld>
            <a:endParaRPr kumimoji="1" lang="ja-JP" altLang="en-US"/>
          </a:p>
        </p:txBody>
      </p:sp>
    </p:spTree>
    <p:extLst>
      <p:ext uri="{BB962C8B-B14F-4D97-AF65-F5344CB8AC3E}">
        <p14:creationId xmlns:p14="http://schemas.microsoft.com/office/powerpoint/2010/main" val="1904357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7646E9-CB52-4233-80CD-4EE46A0859C7}"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7638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754FF49-DB9E-4F3B-A507-893F936FAB61}" type="datetime1">
              <a:rPr kumimoji="1" lang="ja-JP" altLang="en-US" smtClean="0"/>
              <a:t>2018/10/16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143164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C7F4AE-4E1F-4A91-B747-E3FC6B44E93F}" type="datetime1">
              <a:rPr kumimoji="1" lang="ja-JP" altLang="en-US" smtClean="0"/>
              <a:t>2018/10/16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40634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9F6976-F666-4939-8A8E-B011ECCCD61D}" type="datetime1">
              <a:rPr kumimoji="1" lang="ja-JP" altLang="en-US" smtClean="0"/>
              <a:t>2018/10/16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40867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35894A-01A0-47C4-9633-AD77A51DB887}" type="datetime1">
              <a:rPr kumimoji="1" lang="ja-JP" altLang="en-US" smtClean="0"/>
              <a:t>2018/10/16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11887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1D05EB6-8DE0-4C0C-878C-2F044569F5EC}" type="datetime1">
              <a:rPr kumimoji="1" lang="ja-JP" altLang="en-US" smtClean="0"/>
              <a:t>2018/10/16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250338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F182F8B-3C0E-4BB6-81C8-CA5642C92484}" type="datetime1">
              <a:rPr kumimoji="1" lang="ja-JP" altLang="en-US" smtClean="0"/>
              <a:t>2018/10/16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391424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4D25B93-C445-4AE4-9F5E-0F0B2588E5E8}" type="datetime1">
              <a:rPr kumimoji="1" lang="ja-JP" altLang="en-US" smtClean="0"/>
              <a:t>2018/10/16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292934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1A9D1B6-BD70-492A-9798-8F28BE2B8170}" type="datetime1">
              <a:rPr kumimoji="1" lang="ja-JP" altLang="en-US" smtClean="0"/>
              <a:t>2018/10/16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15219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175D49-1730-4BE3-A521-2E6A4435830C}" type="datetime1">
              <a:rPr kumimoji="1" lang="ja-JP" altLang="en-US" smtClean="0"/>
              <a:t>2018/10/16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344390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ADF562-6051-48C9-997A-FF2649877502}" type="datetime1">
              <a:rPr kumimoji="1" lang="ja-JP" altLang="en-US" smtClean="0"/>
              <a:t>2018/10/16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299838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7291D6-BB98-4817-AC81-AAE6CAFAE33C}" type="datetime1">
              <a:rPr kumimoji="1" lang="ja-JP" altLang="en-US" smtClean="0"/>
              <a:t>2018/10/16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75223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7BAA4-E8ED-4F60-BF2B-C63E395331B5}" type="datetime1">
              <a:rPr kumimoji="1" lang="ja-JP" altLang="en-US" smtClean="0"/>
              <a:t>2018/10/16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2989D-E953-45FB-9BA1-EBA3557D7946}" type="slidenum">
              <a:rPr kumimoji="1" lang="ja-JP" altLang="en-US" smtClean="0"/>
              <a:t>‹#›</a:t>
            </a:fld>
            <a:endParaRPr kumimoji="1" lang="ja-JP" altLang="en-US"/>
          </a:p>
        </p:txBody>
      </p:sp>
    </p:spTree>
    <p:extLst>
      <p:ext uri="{BB962C8B-B14F-4D97-AF65-F5344CB8AC3E}">
        <p14:creationId xmlns:p14="http://schemas.microsoft.com/office/powerpoint/2010/main" val="2285093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osaka-museum.com/index.html" TargetMode="External"/><Relationship Id="rId4" Type="http://schemas.openxmlformats.org/officeDocument/2006/relationships/hyperlink" Target="http://www.&#9675;&#9675;&#9675;&#9675;&#9675;&#9675;&#9675;&#9675;&#9675;.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p:cNvPicPr/>
          <p:nvPr/>
        </p:nvPicPr>
        <p:blipFill>
          <a:blip r:embed="rId2" cstate="print">
            <a:extLst>
              <a:ext uri="{28A0092B-C50C-407E-A947-70E740481C1C}">
                <a14:useLocalDpi xmlns:a14="http://schemas.microsoft.com/office/drawing/2010/main" val="0"/>
              </a:ext>
            </a:extLst>
          </a:blip>
          <a:stretch>
            <a:fillRect/>
          </a:stretch>
        </p:blipFill>
        <p:spPr bwMode="auto">
          <a:xfrm>
            <a:off x="3004206" y="5385115"/>
            <a:ext cx="1367790" cy="768985"/>
          </a:xfrm>
          <a:prstGeom prst="rect">
            <a:avLst/>
          </a:prstGeom>
          <a:noFill/>
          <a:ln>
            <a:noFill/>
          </a:ln>
        </p:spPr>
      </p:pic>
      <p:pic>
        <p:nvPicPr>
          <p:cNvPr id="46" name="図 45"/>
          <p:cNvPicPr/>
          <p:nvPr/>
        </p:nvPicPr>
        <p:blipFill>
          <a:blip r:embed="rId2" cstate="print">
            <a:extLst>
              <a:ext uri="{28A0092B-C50C-407E-A947-70E740481C1C}">
                <a14:useLocalDpi xmlns:a14="http://schemas.microsoft.com/office/drawing/2010/main" val="0"/>
              </a:ext>
            </a:extLst>
          </a:blip>
          <a:stretch>
            <a:fillRect/>
          </a:stretch>
        </p:blipFill>
        <p:spPr bwMode="auto">
          <a:xfrm>
            <a:off x="4500245" y="5357943"/>
            <a:ext cx="1367790" cy="768985"/>
          </a:xfrm>
          <a:prstGeom prst="rect">
            <a:avLst/>
          </a:prstGeom>
          <a:noFill/>
          <a:ln>
            <a:noFill/>
          </a:ln>
        </p:spPr>
      </p:pic>
      <p:pic>
        <p:nvPicPr>
          <p:cNvPr id="45" name="図 44"/>
          <p:cNvPicPr/>
          <p:nvPr/>
        </p:nvPicPr>
        <p:blipFill>
          <a:blip r:embed="rId2" cstate="print">
            <a:extLst>
              <a:ext uri="{28A0092B-C50C-407E-A947-70E740481C1C}">
                <a14:useLocalDpi xmlns:a14="http://schemas.microsoft.com/office/drawing/2010/main" val="0"/>
              </a:ext>
            </a:extLst>
          </a:blip>
          <a:stretch>
            <a:fillRect/>
          </a:stretch>
        </p:blipFill>
        <p:spPr bwMode="auto">
          <a:xfrm>
            <a:off x="5981276" y="5373216"/>
            <a:ext cx="1367790" cy="768985"/>
          </a:xfrm>
          <a:prstGeom prst="rect">
            <a:avLst/>
          </a:prstGeom>
          <a:noFill/>
          <a:ln>
            <a:noFill/>
          </a:ln>
        </p:spPr>
      </p:pic>
      <p:pic>
        <p:nvPicPr>
          <p:cNvPr id="44" name="図 43"/>
          <p:cNvPicPr/>
          <p:nvPr/>
        </p:nvPicPr>
        <p:blipFill>
          <a:blip r:embed="rId2" cstate="print">
            <a:extLst>
              <a:ext uri="{28A0092B-C50C-407E-A947-70E740481C1C}">
                <a14:useLocalDpi xmlns:a14="http://schemas.microsoft.com/office/drawing/2010/main" val="0"/>
              </a:ext>
            </a:extLst>
          </a:blip>
          <a:stretch>
            <a:fillRect/>
          </a:stretch>
        </p:blipFill>
        <p:spPr bwMode="auto">
          <a:xfrm>
            <a:off x="7519589" y="5371752"/>
            <a:ext cx="1367790" cy="768985"/>
          </a:xfrm>
          <a:prstGeom prst="rect">
            <a:avLst/>
          </a:prstGeom>
          <a:noFill/>
          <a:ln>
            <a:noFill/>
          </a:ln>
        </p:spPr>
      </p:pic>
      <p:sp>
        <p:nvSpPr>
          <p:cNvPr id="4" name="正方形/長方形 3"/>
          <p:cNvSpPr/>
          <p:nvPr/>
        </p:nvSpPr>
        <p:spPr>
          <a:xfrm>
            <a:off x="0" y="0"/>
            <a:ext cx="9144000" cy="5486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9512" y="116632"/>
            <a:ext cx="4144083" cy="369332"/>
          </a:xfrm>
          <a:prstGeom prst="rect">
            <a:avLst/>
          </a:prstGeom>
          <a:noFill/>
        </p:spPr>
        <p:txBody>
          <a:bodyPr wrap="none" rtlCol="0">
            <a:spAutoFit/>
          </a:bodyPr>
          <a:lstStyle/>
          <a:p>
            <a:r>
              <a:rPr lang="ja-JP" altLang="en-US" b="1" dirty="0" smtClean="0">
                <a:solidFill>
                  <a:schemeClr val="bg1"/>
                </a:solidFill>
              </a:rPr>
              <a:t>ビュースポットおおさかの発信・活用（案）</a:t>
            </a:r>
            <a:endParaRPr kumimoji="1" lang="ja-JP" altLang="en-US" b="1" dirty="0">
              <a:solidFill>
                <a:schemeClr val="bg1"/>
              </a:solidFill>
            </a:endParaRPr>
          </a:p>
        </p:txBody>
      </p:sp>
      <p:sp>
        <p:nvSpPr>
          <p:cNvPr id="2" name="スライド番号プレースホルダー 1"/>
          <p:cNvSpPr>
            <a:spLocks noGrp="1"/>
          </p:cNvSpPr>
          <p:nvPr>
            <p:ph type="sldNum" sz="quarter" idx="12"/>
          </p:nvPr>
        </p:nvSpPr>
        <p:spPr>
          <a:xfrm>
            <a:off x="6553200" y="6376243"/>
            <a:ext cx="2133600" cy="365125"/>
          </a:xfrm>
        </p:spPr>
        <p:txBody>
          <a:bodyPr/>
          <a:lstStyle/>
          <a:p>
            <a:fld id="{5552989D-E953-45FB-9BA1-EBA3557D7946}" type="slidenum">
              <a:rPr kumimoji="1" lang="ja-JP" altLang="en-US" smtClean="0"/>
              <a:t>1</a:t>
            </a:fld>
            <a:endParaRPr kumimoji="1" lang="ja-JP" altLang="en-US"/>
          </a:p>
        </p:txBody>
      </p:sp>
      <p:sp>
        <p:nvSpPr>
          <p:cNvPr id="3" name="テキスト ボックス 2"/>
          <p:cNvSpPr txBox="1"/>
          <p:nvPr/>
        </p:nvSpPr>
        <p:spPr>
          <a:xfrm>
            <a:off x="179512" y="698030"/>
            <a:ext cx="4927952" cy="369332"/>
          </a:xfrm>
          <a:prstGeom prst="rect">
            <a:avLst/>
          </a:prstGeom>
          <a:noFill/>
        </p:spPr>
        <p:txBody>
          <a:bodyPr wrap="none" rtlCol="0">
            <a:spAutoFit/>
          </a:bodyPr>
          <a:lstStyle/>
          <a:p>
            <a:r>
              <a:rPr lang="ja-JP" altLang="en-US" b="1" dirty="0" smtClean="0"/>
              <a:t>■大阪府ＨＰによる発信（選定後の発信イメージ）</a:t>
            </a:r>
            <a:endParaRPr kumimoji="1" lang="ja-JP" altLang="en-US" b="1" dirty="0"/>
          </a:p>
        </p:txBody>
      </p:sp>
      <p:sp>
        <p:nvSpPr>
          <p:cNvPr id="6" name="テキスト ボックス 5"/>
          <p:cNvSpPr txBox="1"/>
          <p:nvPr/>
        </p:nvSpPr>
        <p:spPr>
          <a:xfrm>
            <a:off x="323528" y="1067362"/>
            <a:ext cx="1680268" cy="369332"/>
          </a:xfrm>
          <a:prstGeom prst="rect">
            <a:avLst/>
          </a:prstGeom>
          <a:noFill/>
        </p:spPr>
        <p:txBody>
          <a:bodyPr wrap="none" rtlCol="0">
            <a:spAutoFit/>
          </a:bodyPr>
          <a:lstStyle/>
          <a:p>
            <a:r>
              <a:rPr kumimoji="1" lang="ja-JP" altLang="en-US" u="sng" dirty="0" smtClean="0"/>
              <a:t>＜ＨＰの構成＞</a:t>
            </a:r>
            <a:endParaRPr kumimoji="1" lang="ja-JP" altLang="en-US" u="sng" dirty="0"/>
          </a:p>
        </p:txBody>
      </p:sp>
      <p:sp>
        <p:nvSpPr>
          <p:cNvPr id="14" name="テキスト ボックス 13"/>
          <p:cNvSpPr txBox="1"/>
          <p:nvPr/>
        </p:nvSpPr>
        <p:spPr>
          <a:xfrm>
            <a:off x="323528" y="1484784"/>
            <a:ext cx="2051031"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トップ画面</a:t>
            </a:r>
            <a:endParaRPr kumimoji="1" lang="ja-JP" altLang="en-US" dirty="0"/>
          </a:p>
        </p:txBody>
      </p:sp>
      <p:sp>
        <p:nvSpPr>
          <p:cNvPr id="15" name="テキスト ボックス 14"/>
          <p:cNvSpPr txBox="1"/>
          <p:nvPr/>
        </p:nvSpPr>
        <p:spPr>
          <a:xfrm>
            <a:off x="323528" y="2708920"/>
            <a:ext cx="2078508" cy="369332"/>
          </a:xfrm>
          <a:prstGeom prst="rect">
            <a:avLst/>
          </a:prstGeom>
          <a:noFill/>
          <a:ln>
            <a:solidFill>
              <a:schemeClr val="tx1"/>
            </a:solidFill>
          </a:ln>
        </p:spPr>
        <p:txBody>
          <a:bodyPr wrap="square" rtlCol="0">
            <a:spAutoFit/>
          </a:bodyPr>
          <a:lstStyle/>
          <a:p>
            <a:pPr algn="ctr"/>
            <a:r>
              <a:rPr lang="ja-JP" altLang="en-US" dirty="0"/>
              <a:t>エリア</a:t>
            </a:r>
            <a:r>
              <a:rPr lang="ja-JP" altLang="en-US" dirty="0" smtClean="0"/>
              <a:t>別</a:t>
            </a:r>
            <a:endParaRPr kumimoji="1" lang="ja-JP" altLang="en-US" dirty="0"/>
          </a:p>
        </p:txBody>
      </p:sp>
      <p:sp>
        <p:nvSpPr>
          <p:cNvPr id="16" name="テキスト ボックス 15"/>
          <p:cNvSpPr txBox="1"/>
          <p:nvPr/>
        </p:nvSpPr>
        <p:spPr>
          <a:xfrm>
            <a:off x="323528" y="3861048"/>
            <a:ext cx="2078508" cy="369332"/>
          </a:xfrm>
          <a:prstGeom prst="rect">
            <a:avLst/>
          </a:prstGeom>
          <a:solidFill>
            <a:schemeClr val="accent3">
              <a:lumMod val="40000"/>
              <a:lumOff val="60000"/>
            </a:schemeClr>
          </a:solidFill>
          <a:ln>
            <a:solidFill>
              <a:schemeClr val="tx1"/>
            </a:solidFill>
          </a:ln>
        </p:spPr>
        <p:txBody>
          <a:bodyPr wrap="square" rtlCol="0">
            <a:spAutoFit/>
          </a:bodyPr>
          <a:lstStyle/>
          <a:p>
            <a:pPr algn="ctr"/>
            <a:r>
              <a:rPr lang="ja-JP" altLang="en-US" dirty="0" smtClean="0"/>
              <a:t>ビュースポット詳細</a:t>
            </a:r>
            <a:endParaRPr kumimoji="1" lang="ja-JP" altLang="en-US" dirty="0"/>
          </a:p>
        </p:txBody>
      </p:sp>
      <p:cxnSp>
        <p:nvCxnSpPr>
          <p:cNvPr id="17" name="直線矢印コネクタ 16"/>
          <p:cNvCxnSpPr/>
          <p:nvPr/>
        </p:nvCxnSpPr>
        <p:spPr>
          <a:xfrm>
            <a:off x="467544" y="1935416"/>
            <a:ext cx="0" cy="701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833764" y="1204509"/>
            <a:ext cx="6130723" cy="307777"/>
          </a:xfrm>
          <a:prstGeom prst="rect">
            <a:avLst/>
          </a:prstGeom>
          <a:solidFill>
            <a:schemeClr val="accent5">
              <a:lumMod val="40000"/>
              <a:lumOff val="60000"/>
            </a:schemeClr>
          </a:solidFill>
        </p:spPr>
        <p:txBody>
          <a:bodyPr wrap="square" rtlCol="0">
            <a:spAutoFit/>
          </a:bodyPr>
          <a:lstStyle/>
          <a:p>
            <a:pPr algn="ctr"/>
            <a:r>
              <a:rPr lang="ja-JP" altLang="en-US" sz="1400" dirty="0" smtClean="0"/>
              <a:t>ビュースポット詳細</a:t>
            </a:r>
            <a:endParaRPr kumimoji="1" lang="ja-JP" altLang="en-US" sz="1400" dirty="0"/>
          </a:p>
        </p:txBody>
      </p:sp>
      <p:sp>
        <p:nvSpPr>
          <p:cNvPr id="23" name="正方形/長方形 22"/>
          <p:cNvSpPr/>
          <p:nvPr/>
        </p:nvSpPr>
        <p:spPr>
          <a:xfrm>
            <a:off x="2833764" y="1204509"/>
            <a:ext cx="6130723" cy="52039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a:off x="467544" y="3090155"/>
            <a:ext cx="0" cy="626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図 34"/>
          <p:cNvPicPr/>
          <p:nvPr/>
        </p:nvPicPr>
        <p:blipFill rotWithShape="1">
          <a:blip r:embed="rId3" cstate="print">
            <a:extLst>
              <a:ext uri="{28A0092B-C50C-407E-A947-70E740481C1C}">
                <a14:useLocalDpi xmlns:a14="http://schemas.microsoft.com/office/drawing/2010/main" val="0"/>
              </a:ext>
            </a:extLst>
          </a:blip>
          <a:srcRect l="8732" r="10143"/>
          <a:stretch/>
        </p:blipFill>
        <p:spPr bwMode="auto">
          <a:xfrm>
            <a:off x="2989499" y="1844824"/>
            <a:ext cx="2567041" cy="1779005"/>
          </a:xfrm>
          <a:prstGeom prst="rect">
            <a:avLst/>
          </a:prstGeom>
          <a:noFill/>
          <a:ln>
            <a:noFill/>
          </a:ln>
          <a:extLst>
            <a:ext uri="{53640926-AAD7-44D8-BBD7-CCE9431645EC}">
              <a14:shadowObscured xmlns:a14="http://schemas.microsoft.com/office/drawing/2010/main"/>
            </a:ext>
          </a:extLst>
        </p:spPr>
      </p:pic>
      <p:sp>
        <p:nvSpPr>
          <p:cNvPr id="36" name="テキスト ボックス 2"/>
          <p:cNvSpPr txBox="1">
            <a:spLocks noChangeArrowheads="1"/>
          </p:cNvSpPr>
          <p:nvPr/>
        </p:nvSpPr>
        <p:spPr bwMode="auto">
          <a:xfrm>
            <a:off x="5796136" y="1611090"/>
            <a:ext cx="3096344" cy="3577406"/>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algn="l">
              <a:lnSpc>
                <a:spcPts val="1500"/>
              </a:lnSpc>
              <a:spcAft>
                <a:spcPts val="0"/>
              </a:spcAft>
            </a:pPr>
            <a:r>
              <a:rPr lang="ja-JP" altLang="en-US" sz="1050" kern="100" dirty="0" smtClean="0">
                <a:latin typeface="Century"/>
                <a:ea typeface="HG丸ｺﾞｼｯｸM-PRO"/>
                <a:cs typeface="Times New Roman"/>
              </a:rPr>
              <a:t>■エリア：泉州</a:t>
            </a:r>
            <a:endParaRPr lang="en-US" altLang="ja-JP" sz="1050" kern="100" dirty="0" smtClean="0">
              <a:effectLst/>
              <a:latin typeface="Century"/>
              <a:ea typeface="HG丸ｺﾞｼｯｸM-PRO"/>
              <a:cs typeface="Times New Roman"/>
            </a:endParaRPr>
          </a:p>
          <a:p>
            <a:pPr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位置：　大阪府○○市○○区○○町</a:t>
            </a:r>
            <a:endParaRPr lang="ja-JP" sz="1200" kern="100" dirty="0">
              <a:effectLst/>
              <a:latin typeface="Century"/>
              <a:ea typeface="ＭＳ 明朝"/>
              <a:cs typeface="Times New Roman"/>
            </a:endParaRPr>
          </a:p>
          <a:p>
            <a:pPr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おすすめ理由</a:t>
            </a:r>
            <a:endParaRPr lang="ja-JP" sz="1200" kern="100" dirty="0">
              <a:effectLst/>
              <a:latin typeface="Century"/>
              <a:ea typeface="ＭＳ 明朝"/>
              <a:cs typeface="Times New Roman"/>
            </a:endParaRPr>
          </a:p>
          <a:p>
            <a:pPr indent="114300" algn="l">
              <a:lnSpc>
                <a:spcPts val="1500"/>
              </a:lnSpc>
              <a:spcAft>
                <a:spcPts val="0"/>
              </a:spcAft>
            </a:pPr>
            <a:r>
              <a:rPr lang="ja-JP" sz="1050" kern="100" dirty="0">
                <a:effectLst/>
                <a:latin typeface="Century"/>
                <a:ea typeface="HG丸ｺﾞｼｯｸM-PRO"/>
                <a:cs typeface="Times New Roman"/>
              </a:rPr>
              <a:t>「○○市役所からみる古墳と市街地です。</a:t>
            </a:r>
            <a:endParaRPr lang="ja-JP" sz="1200" kern="100" dirty="0">
              <a:effectLst/>
              <a:latin typeface="Century"/>
              <a:ea typeface="ＭＳ 明朝"/>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都会</a:t>
            </a:r>
            <a:r>
              <a:rPr lang="ja-JP" sz="1050" kern="100" dirty="0">
                <a:effectLst/>
                <a:latin typeface="Century"/>
                <a:ea typeface="HG丸ｺﾞｼｯｸM-PRO"/>
                <a:cs typeface="Times New Roman"/>
              </a:rPr>
              <a:t>の中に突如現れた緑の空間は都市の</a:t>
            </a:r>
            <a:r>
              <a:rPr lang="ja-JP" sz="1050" kern="100" dirty="0" smtClean="0">
                <a:effectLst/>
                <a:latin typeface="Century"/>
                <a:ea typeface="HG丸ｺﾞｼｯｸM-PRO"/>
                <a:cs typeface="Times New Roman"/>
              </a:rPr>
              <a:t>景観</a:t>
            </a:r>
            <a:endParaRPr lang="en-US" altLang="ja-JP" sz="1050" kern="100" dirty="0" smtClean="0">
              <a:effectLst/>
              <a:latin typeface="Century"/>
              <a:ea typeface="HG丸ｺﾞｼｯｸM-PRO"/>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に</a:t>
            </a:r>
            <a:r>
              <a:rPr lang="ja-JP" sz="1050" kern="100" dirty="0">
                <a:effectLst/>
                <a:latin typeface="Century"/>
                <a:ea typeface="HG丸ｺﾞｼｯｸM-PRO"/>
                <a:cs typeface="Times New Roman"/>
              </a:rPr>
              <a:t>変化をもたらすとともに、地域の人々</a:t>
            </a:r>
            <a:r>
              <a:rPr lang="ja-JP" sz="1050" kern="100" dirty="0" smtClean="0">
                <a:effectLst/>
                <a:latin typeface="Century"/>
                <a:ea typeface="HG丸ｺﾞｼｯｸM-PRO"/>
                <a:cs typeface="Times New Roman"/>
              </a:rPr>
              <a:t>に</a:t>
            </a:r>
            <a:endParaRPr lang="en-US" altLang="ja-JP" sz="1050" kern="100" dirty="0" smtClean="0">
              <a:effectLst/>
              <a:latin typeface="Century"/>
              <a:ea typeface="HG丸ｺﾞｼｯｸM-PRO"/>
              <a:cs typeface="Times New Roman"/>
            </a:endParaRPr>
          </a:p>
          <a:p>
            <a:pPr marL="66675" algn="l">
              <a:lnSpc>
                <a:spcPts val="1500"/>
              </a:lnSpc>
              <a:spcAft>
                <a:spcPts val="0"/>
              </a:spcAft>
            </a:pPr>
            <a:r>
              <a:rPr lang="ja-JP" altLang="en-US" sz="1050" kern="100" dirty="0">
                <a:latin typeface="Century"/>
                <a:ea typeface="HG丸ｺﾞｼｯｸM-PRO"/>
                <a:cs typeface="Times New Roman"/>
              </a:rPr>
              <a:t>　</a:t>
            </a:r>
            <a:r>
              <a:rPr lang="ja-JP" sz="1050" kern="100" dirty="0" smtClean="0">
                <a:effectLst/>
                <a:latin typeface="Century"/>
                <a:ea typeface="HG丸ｺﾞｼｯｸM-PRO"/>
                <a:cs typeface="Times New Roman"/>
              </a:rPr>
              <a:t>親しまれた</a:t>
            </a:r>
            <a:r>
              <a:rPr lang="ja-JP" sz="1050" kern="100" dirty="0">
                <a:effectLst/>
                <a:latin typeface="Century"/>
                <a:ea typeface="HG丸ｺﾞｼｯｸM-PRO"/>
                <a:cs typeface="Times New Roman"/>
              </a:rPr>
              <a:t>憩いの空間となっています</a:t>
            </a:r>
            <a:r>
              <a:rPr lang="ja-JP" sz="1050" kern="100" dirty="0" smtClean="0">
                <a:effectLst/>
                <a:latin typeface="Century"/>
                <a:ea typeface="HG丸ｺﾞｼｯｸM-PRO"/>
                <a:cs typeface="Times New Roman"/>
              </a:rPr>
              <a:t>。</a:t>
            </a:r>
            <a:endParaRPr lang="en-US" altLang="ja-JP" sz="1200" kern="100" dirty="0">
              <a:latin typeface="Century"/>
              <a:ea typeface="ＭＳ 明朝"/>
              <a:cs typeface="Times New Roman"/>
            </a:endParaRPr>
          </a:p>
          <a:p>
            <a:pPr marL="66675" algn="l">
              <a:lnSpc>
                <a:spcPts val="1500"/>
              </a:lnSpc>
              <a:spcAft>
                <a:spcPts val="0"/>
              </a:spcAft>
            </a:pP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ビュースポットへのアクセス</a:t>
            </a:r>
            <a:endParaRPr lang="ja-JP" sz="1200" kern="100" dirty="0">
              <a:effectLst/>
              <a:latin typeface="Century"/>
              <a:ea typeface="ＭＳ 明朝"/>
              <a:cs typeface="Times New Roman"/>
            </a:endParaRPr>
          </a:p>
          <a:p>
            <a:pPr marL="66675"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○○駅</a:t>
            </a:r>
            <a:r>
              <a:rPr lang="ja-JP" sz="1050" kern="100" dirty="0">
                <a:effectLst/>
                <a:latin typeface="Century"/>
                <a:ea typeface="HG丸ｺﾞｼｯｸM-PRO"/>
                <a:cs typeface="Times New Roman"/>
              </a:rPr>
              <a:t>から徒歩○○分</a:t>
            </a:r>
            <a:endParaRPr lang="ja-JP" sz="1200" kern="100" dirty="0">
              <a:effectLst/>
              <a:latin typeface="Century"/>
              <a:ea typeface="ＭＳ 明朝"/>
              <a:cs typeface="Times New Roman"/>
            </a:endParaRPr>
          </a:p>
          <a:p>
            <a:pPr marL="66675" algn="l">
              <a:lnSpc>
                <a:spcPts val="1500"/>
              </a:lnSpc>
              <a:spcAft>
                <a:spcPts val="0"/>
              </a:spcAft>
            </a:pPr>
            <a:r>
              <a:rPr lang="ja-JP" sz="1050" kern="100" dirty="0">
                <a:effectLst/>
                <a:latin typeface="Century"/>
                <a:ea typeface="HG丸ｺﾞｼｯｸM-PRO"/>
                <a:cs typeface="Times New Roman"/>
              </a:rPr>
              <a:t>■ビュースポットがある施設等の情報</a:t>
            </a:r>
            <a:endParaRPr lang="ja-JP" sz="1200" kern="100" dirty="0">
              <a:effectLst/>
              <a:latin typeface="Century"/>
              <a:ea typeface="ＭＳ 明朝"/>
              <a:cs typeface="Times New Roman"/>
            </a:endParaRPr>
          </a:p>
          <a:p>
            <a:pPr indent="114300"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a:t>
            </a:r>
            <a:r>
              <a:rPr lang="ja-JP" sz="1050" kern="100" dirty="0">
                <a:effectLst/>
                <a:latin typeface="Century"/>
                <a:ea typeface="HG丸ｺﾞｼｯｸM-PRO"/>
                <a:cs typeface="Times New Roman"/>
              </a:rPr>
              <a:t>○展望</a:t>
            </a:r>
            <a:r>
              <a:rPr lang="ja-JP" sz="1050" kern="100" dirty="0" smtClean="0">
                <a:effectLst/>
                <a:latin typeface="Century"/>
                <a:ea typeface="HG丸ｺﾞｼｯｸM-PRO"/>
                <a:cs typeface="Times New Roman"/>
              </a:rPr>
              <a:t>台</a:t>
            </a:r>
            <a:endParaRPr lang="en-US" altLang="ja-JP" sz="1050" kern="100" dirty="0" smtClean="0">
              <a:effectLst/>
              <a:latin typeface="Century"/>
              <a:ea typeface="HG丸ｺﾞｼｯｸM-PRO"/>
              <a:cs typeface="Times New Roman"/>
            </a:endParaRPr>
          </a:p>
          <a:p>
            <a:pPr indent="114300" algn="l">
              <a:lnSpc>
                <a:spcPts val="1500"/>
              </a:lnSpc>
              <a:spcAft>
                <a:spcPts val="0"/>
              </a:spcAft>
            </a:pPr>
            <a:r>
              <a:rPr lang="ja-JP" sz="1050" kern="100" dirty="0" smtClean="0">
                <a:effectLst/>
                <a:latin typeface="Century"/>
                <a:ea typeface="HG丸ｺﾞｼｯｸM-PRO"/>
                <a:cs typeface="Times New Roman"/>
              </a:rPr>
              <a:t>（</a:t>
            </a:r>
            <a:r>
              <a:rPr lang="en-US" sz="800" u="sng" kern="100" dirty="0">
                <a:solidFill>
                  <a:srgbClr val="0000FF"/>
                </a:solidFill>
                <a:effectLst/>
                <a:latin typeface="HG丸ｺﾞｼｯｸM-PRO"/>
                <a:ea typeface="ＭＳ 明朝"/>
                <a:cs typeface="Times New Roman"/>
                <a:hlinkClick r:id="rId4"/>
              </a:rPr>
              <a:t>http://www.○○○○○○○○○.com//</a:t>
            </a:r>
            <a:r>
              <a:rPr lang="ja-JP" sz="800" kern="100" dirty="0">
                <a:effectLst/>
                <a:latin typeface="Century"/>
                <a:ea typeface="HG丸ｺﾞｼｯｸM-PRO"/>
                <a:cs typeface="Times New Roman"/>
              </a:rPr>
              <a:t>）</a:t>
            </a:r>
            <a:endParaRPr lang="ja-JP" sz="1200" kern="100" dirty="0">
              <a:effectLst/>
              <a:latin typeface="Century"/>
              <a:ea typeface="ＭＳ 明朝"/>
              <a:cs typeface="Times New Roman"/>
            </a:endParaRPr>
          </a:p>
          <a:p>
            <a:pPr marL="66675" algn="l">
              <a:lnSpc>
                <a:spcPts val="1500"/>
              </a:lnSpc>
              <a:spcAft>
                <a:spcPts val="0"/>
              </a:spcAft>
            </a:pPr>
            <a:r>
              <a:rPr lang="ja-JP" sz="1050" kern="100" dirty="0" smtClean="0">
                <a:effectLst/>
                <a:latin typeface="Century"/>
                <a:ea typeface="HG丸ｺﾞｼｯｸM-PRO"/>
                <a:cs typeface="Times New Roman"/>
              </a:rPr>
              <a:t>■観光情報</a:t>
            </a:r>
            <a:r>
              <a:rPr lang="ja-JP" altLang="en-US" sz="1050" kern="100" dirty="0" smtClean="0">
                <a:effectLst/>
                <a:latin typeface="Century"/>
                <a:ea typeface="HG丸ｺﾞｼｯｸM-PRO"/>
                <a:cs typeface="Times New Roman"/>
              </a:rPr>
              <a:t>・登録資源</a:t>
            </a:r>
            <a:r>
              <a:rPr lang="ja-JP" sz="1050" kern="100" dirty="0" smtClean="0">
                <a:effectLst/>
                <a:latin typeface="Century"/>
                <a:ea typeface="HG丸ｺﾞｼｯｸM-PRO"/>
                <a:cs typeface="Times New Roman"/>
              </a:rPr>
              <a:t>等</a:t>
            </a:r>
            <a:endParaRPr lang="ja-JP" sz="1200" kern="100" dirty="0">
              <a:effectLst/>
              <a:latin typeface="Century"/>
              <a:ea typeface="ＭＳ 明朝"/>
              <a:cs typeface="Times New Roman"/>
            </a:endParaRPr>
          </a:p>
          <a:p>
            <a:pPr indent="114300" algn="l">
              <a:lnSpc>
                <a:spcPts val="1500"/>
              </a:lnSpc>
              <a:spcAft>
                <a:spcPts val="0"/>
              </a:spcAft>
            </a:pP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○○市</a:t>
            </a:r>
            <a:r>
              <a:rPr lang="ja-JP" sz="1050" kern="100" dirty="0">
                <a:effectLst/>
                <a:latin typeface="Century"/>
                <a:ea typeface="HG丸ｺﾞｼｯｸM-PRO"/>
                <a:cs typeface="Times New Roman"/>
              </a:rPr>
              <a:t>観光</a:t>
            </a:r>
            <a:r>
              <a:rPr lang="ja-JP" sz="1050" kern="100" dirty="0" smtClean="0">
                <a:effectLst/>
                <a:latin typeface="Century"/>
                <a:ea typeface="HG丸ｺﾞｼｯｸM-PRO"/>
                <a:cs typeface="Times New Roman"/>
              </a:rPr>
              <a:t>協会</a:t>
            </a:r>
            <a:endParaRPr lang="en-US" altLang="ja-JP" sz="1050" kern="100" dirty="0" smtClean="0">
              <a:effectLst/>
              <a:latin typeface="Century"/>
              <a:ea typeface="HG丸ｺﾞｼｯｸM-PRO"/>
              <a:cs typeface="Times New Roman"/>
            </a:endParaRPr>
          </a:p>
          <a:p>
            <a:pPr indent="114300" algn="l">
              <a:lnSpc>
                <a:spcPts val="1500"/>
              </a:lnSpc>
              <a:spcAft>
                <a:spcPts val="0"/>
              </a:spcAft>
            </a:pPr>
            <a:r>
              <a:rPr lang="ja-JP" sz="1050" kern="100" dirty="0" smtClean="0">
                <a:effectLst/>
                <a:latin typeface="Century"/>
                <a:ea typeface="HG丸ｺﾞｼｯｸM-PRO"/>
                <a:cs typeface="Times New Roman"/>
              </a:rPr>
              <a:t>（</a:t>
            </a:r>
            <a:r>
              <a:rPr lang="en-US" sz="800" u="sng" kern="100" dirty="0">
                <a:solidFill>
                  <a:srgbClr val="0000FF"/>
                </a:solidFill>
                <a:effectLst/>
                <a:latin typeface="HG丸ｺﾞｼｯｸM-PRO"/>
                <a:ea typeface="ＭＳ 明朝"/>
                <a:cs typeface="Times New Roman"/>
                <a:hlinkClick r:id="rId4"/>
              </a:rPr>
              <a:t>http://www.○○○○○○○○○.com//</a:t>
            </a:r>
            <a:r>
              <a:rPr lang="ja-JP" sz="800" kern="100" dirty="0">
                <a:effectLst/>
                <a:latin typeface="Century"/>
                <a:ea typeface="HG丸ｺﾞｼｯｸM-PRO"/>
                <a:cs typeface="Times New Roman"/>
              </a:rPr>
              <a:t>）</a:t>
            </a:r>
            <a:endParaRPr lang="ja-JP" sz="1200" kern="100" dirty="0">
              <a:effectLst/>
              <a:latin typeface="Century"/>
              <a:ea typeface="ＭＳ 明朝"/>
              <a:cs typeface="Times New Roman"/>
            </a:endParaRPr>
          </a:p>
          <a:p>
            <a:pPr marL="47625" indent="-114300" algn="l">
              <a:lnSpc>
                <a:spcPts val="1500"/>
              </a:lnSpc>
              <a:spcAft>
                <a:spcPts val="0"/>
              </a:spcAft>
            </a:pPr>
            <a:r>
              <a:rPr lang="ja-JP" sz="1050" kern="100" dirty="0">
                <a:effectLst/>
                <a:latin typeface="Century"/>
                <a:ea typeface="HG丸ｺﾞｼｯｸM-PRO"/>
                <a:cs typeface="Times New Roman"/>
              </a:rPr>
              <a:t>　</a:t>
            </a:r>
            <a:r>
              <a:rPr lang="ja-JP" altLang="en-US" sz="1050" kern="100" dirty="0" smtClean="0">
                <a:effectLst/>
                <a:latin typeface="Century"/>
                <a:ea typeface="HG丸ｺﾞｼｯｸM-PRO"/>
                <a:cs typeface="Times New Roman"/>
              </a:rPr>
              <a:t>　</a:t>
            </a:r>
            <a:r>
              <a:rPr lang="ja-JP" sz="1050" kern="100" dirty="0" smtClean="0">
                <a:effectLst/>
                <a:latin typeface="Century"/>
                <a:ea typeface="HG丸ｺﾞｼｯｸM-PRO"/>
                <a:cs typeface="Times New Roman"/>
              </a:rPr>
              <a:t>大阪</a:t>
            </a:r>
            <a:r>
              <a:rPr lang="ja-JP" sz="1050" kern="100" dirty="0">
                <a:effectLst/>
                <a:latin typeface="Century"/>
                <a:ea typeface="HG丸ｺﾞｼｯｸM-PRO"/>
                <a:cs typeface="Times New Roman"/>
              </a:rPr>
              <a:t>ﾐｭｰｼﾞｱﾑ</a:t>
            </a:r>
            <a:r>
              <a:rPr lang="en-US" sz="1050" kern="100" dirty="0" smtClean="0">
                <a:effectLst/>
                <a:latin typeface="Century"/>
                <a:ea typeface="HG丸ｺﾞｼｯｸM-PRO"/>
                <a:cs typeface="Times New Roman"/>
              </a:rPr>
              <a:t>HP</a:t>
            </a:r>
          </a:p>
          <a:p>
            <a:pPr marL="47625" indent="-114300" algn="l">
              <a:lnSpc>
                <a:spcPts val="1500"/>
              </a:lnSpc>
              <a:spcAft>
                <a:spcPts val="0"/>
              </a:spcAft>
            </a:pPr>
            <a:r>
              <a:rPr lang="ja-JP" altLang="en-US" sz="1050" kern="100" spc="-30" dirty="0">
                <a:latin typeface="Century"/>
                <a:ea typeface="HG丸ｺﾞｼｯｸM-PRO"/>
                <a:cs typeface="Times New Roman"/>
              </a:rPr>
              <a:t>　</a:t>
            </a:r>
            <a:r>
              <a:rPr lang="ja-JP" sz="800" kern="100" spc="-30" dirty="0" smtClean="0">
                <a:effectLst/>
                <a:latin typeface="Century"/>
                <a:ea typeface="HG丸ｺﾞｼｯｸM-PRO"/>
                <a:cs typeface="Times New Roman"/>
              </a:rPr>
              <a:t>（</a:t>
            </a:r>
            <a:r>
              <a:rPr lang="en-US" sz="800" u="sng" kern="100" spc="-30" dirty="0">
                <a:solidFill>
                  <a:srgbClr val="0000FF"/>
                </a:solidFill>
                <a:effectLst/>
                <a:latin typeface="HG丸ｺﾞｼｯｸM-PRO"/>
                <a:ea typeface="ＭＳ 明朝"/>
                <a:cs typeface="Times New Roman"/>
                <a:hlinkClick r:id="rId5"/>
              </a:rPr>
              <a:t>http://www.osaka-museum.com/index.html</a:t>
            </a:r>
            <a:r>
              <a:rPr lang="ja-JP" sz="800" kern="100" spc="-30" dirty="0">
                <a:effectLst/>
                <a:latin typeface="Century"/>
                <a:ea typeface="HG丸ｺﾞｼｯｸM-PRO"/>
                <a:cs typeface="Times New Roman"/>
              </a:rPr>
              <a:t>）</a:t>
            </a:r>
            <a:endParaRPr lang="ja-JP" sz="1200" kern="100" dirty="0">
              <a:effectLst/>
              <a:latin typeface="Century"/>
              <a:ea typeface="ＭＳ 明朝"/>
              <a:cs typeface="Times New Roman"/>
            </a:endParaRPr>
          </a:p>
          <a:p>
            <a:pPr indent="114300" algn="l">
              <a:spcAft>
                <a:spcPts val="0"/>
              </a:spcAft>
            </a:pPr>
            <a:r>
              <a:rPr lang="ja-JP" sz="1050" kern="100" dirty="0">
                <a:effectLst/>
                <a:latin typeface="Century"/>
                <a:ea typeface="HG丸ｺﾞｼｯｸM-PRO"/>
                <a:cs typeface="Times New Roman"/>
              </a:rPr>
              <a:t>■カテゴリ：＃水辺、＃泉州、＃堺市</a:t>
            </a:r>
            <a:endParaRPr lang="ja-JP" sz="1200" kern="100" dirty="0">
              <a:effectLst/>
              <a:latin typeface="Century"/>
              <a:ea typeface="ＭＳ 明朝"/>
              <a:cs typeface="Times New Roman"/>
            </a:endParaRPr>
          </a:p>
        </p:txBody>
      </p:sp>
      <p:sp>
        <p:nvSpPr>
          <p:cNvPr id="37" name="テキスト ボックス 2"/>
          <p:cNvSpPr txBox="1">
            <a:spLocks noChangeArrowheads="1"/>
          </p:cNvSpPr>
          <p:nvPr/>
        </p:nvSpPr>
        <p:spPr bwMode="auto">
          <a:xfrm>
            <a:off x="3000396" y="3682139"/>
            <a:ext cx="2311400" cy="204470"/>
          </a:xfrm>
          <a:prstGeom prst="rect">
            <a:avLst/>
          </a:prstGeom>
          <a:noFill/>
          <a:ln w="9525">
            <a:noFill/>
            <a:miter lim="800000"/>
            <a:headEnd/>
            <a:tailEnd/>
          </a:ln>
        </p:spPr>
        <p:txBody>
          <a:bodyPr rot="0" vert="horz" wrap="square" lIns="91440" tIns="45720" rIns="91440" bIns="45720" anchor="t" anchorCtr="0">
            <a:noAutofit/>
          </a:bodyPr>
          <a:lstStyle/>
          <a:p>
            <a:pPr algn="just">
              <a:lnSpc>
                <a:spcPts val="800"/>
              </a:lnSpc>
              <a:spcAft>
                <a:spcPts val="0"/>
              </a:spcAft>
            </a:pPr>
            <a:r>
              <a:rPr lang="ja-JP" sz="1000" kern="100" dirty="0">
                <a:effectLst/>
                <a:latin typeface="Century"/>
                <a:ea typeface="HG丸ｺﾞｼｯｸM-PRO"/>
                <a:cs typeface="Times New Roman"/>
              </a:rPr>
              <a:t>■ビュースポット（視点場）の位置</a:t>
            </a:r>
            <a:endParaRPr lang="ja-JP" sz="1200" kern="100" dirty="0">
              <a:effectLst/>
              <a:latin typeface="Century"/>
              <a:ea typeface="ＭＳ 明朝"/>
              <a:cs typeface="Times New Roman"/>
            </a:endParaRPr>
          </a:p>
        </p:txBody>
      </p:sp>
      <p:pic>
        <p:nvPicPr>
          <p:cNvPr id="38" name="図 37"/>
          <p:cNvPicPr/>
          <p:nvPr/>
        </p:nvPicPr>
        <p:blipFill rotWithShape="1">
          <a:blip r:embed="rId6" cstate="print">
            <a:extLst>
              <a:ext uri="{28A0092B-C50C-407E-A947-70E740481C1C}">
                <a14:useLocalDpi xmlns:a14="http://schemas.microsoft.com/office/drawing/2010/main" val="0"/>
              </a:ext>
            </a:extLst>
          </a:blip>
          <a:srcRect l="41556" t="24916" r="8730" b="17116"/>
          <a:stretch/>
        </p:blipFill>
        <p:spPr bwMode="auto">
          <a:xfrm>
            <a:off x="3466325" y="3933056"/>
            <a:ext cx="1569887" cy="1030850"/>
          </a:xfrm>
          <a:prstGeom prst="rect">
            <a:avLst/>
          </a:prstGeom>
          <a:ln>
            <a:solidFill>
              <a:schemeClr val="tx1"/>
            </a:solidFill>
          </a:ln>
          <a:extLst>
            <a:ext uri="{53640926-AAD7-44D8-BBD7-CCE9431645EC}">
              <a14:shadowObscured xmlns:a14="http://schemas.microsoft.com/office/drawing/2010/main"/>
            </a:ext>
          </a:extLst>
        </p:spPr>
      </p:pic>
      <p:sp>
        <p:nvSpPr>
          <p:cNvPr id="39" name="正方形/長方形 38"/>
          <p:cNvSpPr/>
          <p:nvPr/>
        </p:nvSpPr>
        <p:spPr>
          <a:xfrm>
            <a:off x="3000396" y="5390196"/>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ea typeface="ＭＳ 明朝"/>
                <a:cs typeface="Times New Roman"/>
              </a:rPr>
              <a:t>季節の違い</a:t>
            </a:r>
          </a:p>
          <a:p>
            <a:pPr algn="ctr">
              <a:spcAft>
                <a:spcPts val="0"/>
              </a:spcAft>
            </a:pPr>
            <a:r>
              <a:rPr lang="ja-JP" sz="1050" kern="100" dirty="0" smtClean="0">
                <a:effectLst/>
                <a:ea typeface="ＭＳ 明朝"/>
                <a:cs typeface="Times New Roman"/>
              </a:rPr>
              <a:t>による</a:t>
            </a:r>
            <a:r>
              <a:rPr lang="ja-JP" altLang="en-US" sz="1050" kern="100" dirty="0" smtClean="0">
                <a:effectLst/>
                <a:ea typeface="ＭＳ 明朝"/>
                <a:cs typeface="Times New Roman"/>
              </a:rPr>
              <a:t>写真</a:t>
            </a:r>
            <a:endParaRPr lang="ja-JP" sz="1050" kern="100" dirty="0">
              <a:effectLst/>
              <a:ea typeface="ＭＳ 明朝"/>
              <a:cs typeface="Times New Roman"/>
            </a:endParaRPr>
          </a:p>
        </p:txBody>
      </p:sp>
      <p:sp>
        <p:nvSpPr>
          <p:cNvPr id="40" name="正方形/長方形 39"/>
          <p:cNvSpPr/>
          <p:nvPr/>
        </p:nvSpPr>
        <p:spPr>
          <a:xfrm>
            <a:off x="4500245" y="5373216"/>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a:effectLst/>
                <a:ea typeface="ＭＳ 明朝"/>
                <a:cs typeface="Times New Roman"/>
              </a:rPr>
              <a:t>ﾋﾞｭｰｽﾎﾟｯﾄでの</a:t>
            </a:r>
          </a:p>
          <a:p>
            <a:pPr algn="ctr">
              <a:spcAft>
                <a:spcPts val="0"/>
              </a:spcAft>
            </a:pPr>
            <a:r>
              <a:rPr lang="ja-JP" sz="1050" kern="100">
                <a:effectLst/>
                <a:ea typeface="ＭＳ 明朝"/>
                <a:cs typeface="Times New Roman"/>
              </a:rPr>
              <a:t>イベントの様子</a:t>
            </a:r>
          </a:p>
        </p:txBody>
      </p:sp>
      <p:sp>
        <p:nvSpPr>
          <p:cNvPr id="41" name="正方形/長方形 40"/>
          <p:cNvSpPr/>
          <p:nvPr/>
        </p:nvSpPr>
        <p:spPr>
          <a:xfrm>
            <a:off x="5977466" y="5376833"/>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smtClean="0">
                <a:effectLst/>
                <a:ea typeface="ＭＳ 明朝"/>
                <a:cs typeface="Times New Roman"/>
              </a:rPr>
              <a:t>時間</a:t>
            </a:r>
            <a:r>
              <a:rPr lang="ja-JP" altLang="en-US" sz="1050" kern="100" dirty="0" smtClean="0">
                <a:ea typeface="ＭＳ 明朝"/>
                <a:cs typeface="Times New Roman"/>
              </a:rPr>
              <a:t>の違い</a:t>
            </a:r>
            <a:endParaRPr lang="en-US" altLang="ja-JP" sz="1050" kern="100" dirty="0" smtClean="0">
              <a:ea typeface="ＭＳ 明朝"/>
              <a:cs typeface="Times New Roman"/>
            </a:endParaRPr>
          </a:p>
          <a:p>
            <a:pPr algn="ctr">
              <a:spcAft>
                <a:spcPts val="0"/>
              </a:spcAft>
            </a:pPr>
            <a:r>
              <a:rPr lang="ja-JP" altLang="en-US" sz="1050" kern="100" dirty="0" smtClean="0">
                <a:effectLst/>
                <a:ea typeface="ＭＳ 明朝"/>
                <a:cs typeface="Times New Roman"/>
              </a:rPr>
              <a:t>による写真</a:t>
            </a:r>
            <a:endParaRPr lang="ja-JP" sz="1050" kern="100" dirty="0">
              <a:effectLst/>
              <a:ea typeface="ＭＳ 明朝"/>
              <a:cs typeface="Times New Roman"/>
            </a:endParaRPr>
          </a:p>
        </p:txBody>
      </p:sp>
      <p:sp>
        <p:nvSpPr>
          <p:cNvPr id="42" name="正方形/長方形 41"/>
          <p:cNvSpPr/>
          <p:nvPr/>
        </p:nvSpPr>
        <p:spPr>
          <a:xfrm>
            <a:off x="7519589" y="5373216"/>
            <a:ext cx="1371600" cy="758825"/>
          </a:xfrm>
          <a:prstGeom prst="rect">
            <a:avLst/>
          </a:prstGeom>
          <a:solidFill>
            <a:schemeClr val="tx1">
              <a:lumMod val="85000"/>
              <a:lumOff val="15000"/>
              <a:alpha val="43137"/>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050" kern="100" dirty="0">
                <a:effectLst/>
                <a:ea typeface="ＭＳ 明朝"/>
                <a:cs typeface="Times New Roman"/>
              </a:rPr>
              <a:t>動画</a:t>
            </a:r>
          </a:p>
        </p:txBody>
      </p:sp>
      <p:sp>
        <p:nvSpPr>
          <p:cNvPr id="43" name="テキスト ボックス 2"/>
          <p:cNvSpPr txBox="1">
            <a:spLocks noChangeArrowheads="1"/>
          </p:cNvSpPr>
          <p:nvPr/>
        </p:nvSpPr>
        <p:spPr bwMode="auto">
          <a:xfrm>
            <a:off x="3000396" y="5086261"/>
            <a:ext cx="2311400" cy="204470"/>
          </a:xfrm>
          <a:prstGeom prst="rect">
            <a:avLst/>
          </a:prstGeom>
          <a:noFill/>
          <a:ln w="9525">
            <a:noFill/>
            <a:miter lim="800000"/>
            <a:headEnd/>
            <a:tailEnd/>
          </a:ln>
        </p:spPr>
        <p:txBody>
          <a:bodyPr rot="0" vert="horz" wrap="square" lIns="91440" tIns="45720" rIns="91440" bIns="45720" anchor="t" anchorCtr="0">
            <a:noAutofit/>
          </a:bodyPr>
          <a:lstStyle/>
          <a:p>
            <a:pPr algn="just">
              <a:lnSpc>
                <a:spcPts val="800"/>
              </a:lnSpc>
              <a:spcAft>
                <a:spcPts val="0"/>
              </a:spcAft>
            </a:pPr>
            <a:r>
              <a:rPr lang="ja-JP" sz="1000" kern="100" dirty="0" smtClean="0">
                <a:effectLst/>
                <a:latin typeface="Century"/>
                <a:ea typeface="HG丸ｺﾞｼｯｸM-PRO"/>
                <a:cs typeface="Times New Roman"/>
              </a:rPr>
              <a:t>■</a:t>
            </a:r>
            <a:r>
              <a:rPr lang="ja-JP" altLang="en-US" sz="1000" kern="100" dirty="0" smtClean="0">
                <a:effectLst/>
                <a:latin typeface="Century"/>
                <a:ea typeface="HG丸ｺﾞｼｯｸM-PRO"/>
                <a:cs typeface="Times New Roman"/>
              </a:rPr>
              <a:t>その他参考となる情報</a:t>
            </a:r>
            <a:endParaRPr lang="ja-JP" sz="1200" kern="100" dirty="0">
              <a:effectLst/>
              <a:latin typeface="Century"/>
              <a:ea typeface="ＭＳ 明朝"/>
              <a:cs typeface="Times New Roman"/>
            </a:endParaRPr>
          </a:p>
        </p:txBody>
      </p:sp>
      <p:sp>
        <p:nvSpPr>
          <p:cNvPr id="7" name="テキスト ボックス 6"/>
          <p:cNvSpPr txBox="1"/>
          <p:nvPr/>
        </p:nvSpPr>
        <p:spPr>
          <a:xfrm>
            <a:off x="3131840" y="1537047"/>
            <a:ext cx="2255746" cy="307777"/>
          </a:xfrm>
          <a:prstGeom prst="rect">
            <a:avLst/>
          </a:prstGeom>
          <a:noFill/>
        </p:spPr>
        <p:txBody>
          <a:bodyPr wrap="none" rtlCol="0">
            <a:spAutoFit/>
          </a:bodyPr>
          <a:lstStyle/>
          <a:p>
            <a:r>
              <a:rPr lang="ja-JP" altLang="en-US" sz="1400" b="1" dirty="0"/>
              <a:t>「</a:t>
            </a:r>
            <a:r>
              <a:rPr kumimoji="1" lang="ja-JP" altLang="en-US" sz="1400" b="1" dirty="0" smtClean="0"/>
              <a:t>○○から△△緑地をみる」</a:t>
            </a:r>
            <a:endParaRPr kumimoji="1" lang="ja-JP" altLang="en-US" sz="1400" b="1" dirty="0"/>
          </a:p>
        </p:txBody>
      </p:sp>
      <p:sp>
        <p:nvSpPr>
          <p:cNvPr id="48" name="テキスト ボックス 47"/>
          <p:cNvSpPr txBox="1"/>
          <p:nvPr/>
        </p:nvSpPr>
        <p:spPr>
          <a:xfrm>
            <a:off x="355201" y="4279155"/>
            <a:ext cx="2478564" cy="2462213"/>
          </a:xfrm>
          <a:prstGeom prst="rect">
            <a:avLst/>
          </a:prstGeom>
          <a:noFill/>
        </p:spPr>
        <p:txBody>
          <a:bodyPr wrap="none" rtlCol="0">
            <a:spAutoFit/>
          </a:bodyPr>
          <a:lstStyle/>
          <a:p>
            <a:r>
              <a:rPr kumimoji="1" lang="ja-JP" altLang="en-US" sz="1400" dirty="0" smtClean="0"/>
              <a:t>・位置</a:t>
            </a:r>
            <a:endParaRPr lang="en-US" altLang="ja-JP" sz="1400" dirty="0" smtClean="0"/>
          </a:p>
          <a:p>
            <a:r>
              <a:rPr lang="ja-JP" altLang="en-US" sz="1400" dirty="0" smtClean="0"/>
              <a:t>・</a:t>
            </a:r>
            <a:r>
              <a:rPr kumimoji="1" lang="ja-JP" altLang="en-US" sz="1400" dirty="0" smtClean="0"/>
              <a:t>おすすめの理由、</a:t>
            </a:r>
            <a:endParaRPr kumimoji="1" lang="en-US" altLang="ja-JP" sz="1400" dirty="0" smtClean="0"/>
          </a:p>
          <a:p>
            <a:r>
              <a:rPr lang="ja-JP" altLang="en-US" sz="1400" dirty="0" smtClean="0"/>
              <a:t>・</a:t>
            </a:r>
            <a:r>
              <a:rPr kumimoji="1" lang="ja-JP" altLang="en-US" sz="1400" dirty="0" smtClean="0"/>
              <a:t>ビュースポットへのアクセス、</a:t>
            </a:r>
            <a:endParaRPr kumimoji="1" lang="en-US" altLang="ja-JP" sz="1400" dirty="0" smtClean="0"/>
          </a:p>
          <a:p>
            <a:r>
              <a:rPr lang="ja-JP" altLang="en-US" sz="1400" dirty="0" smtClean="0"/>
              <a:t>・施設等の情報、</a:t>
            </a:r>
            <a:endParaRPr lang="en-US" altLang="ja-JP" sz="1400" dirty="0" smtClean="0"/>
          </a:p>
          <a:p>
            <a:r>
              <a:rPr lang="ja-JP" altLang="en-US" sz="1400" dirty="0" smtClean="0"/>
              <a:t>・観光情報・登録資源等、</a:t>
            </a:r>
            <a:endParaRPr lang="en-US" altLang="ja-JP" sz="1400" dirty="0" smtClean="0"/>
          </a:p>
          <a:p>
            <a:r>
              <a:rPr lang="ja-JP" altLang="en-US" sz="1400" dirty="0" smtClean="0"/>
              <a:t>・カテゴリ</a:t>
            </a:r>
            <a:endParaRPr lang="en-US" altLang="ja-JP" sz="1400" dirty="0" smtClean="0"/>
          </a:p>
          <a:p>
            <a:r>
              <a:rPr lang="ja-JP" altLang="en-US" sz="1400" dirty="0" smtClean="0"/>
              <a:t>・その他参考となる情報</a:t>
            </a:r>
            <a:endParaRPr lang="en-US" altLang="ja-JP" sz="1400" dirty="0" smtClean="0"/>
          </a:p>
          <a:p>
            <a:r>
              <a:rPr lang="ja-JP" altLang="en-US" sz="1400" dirty="0"/>
              <a:t>　</a:t>
            </a:r>
            <a:r>
              <a:rPr lang="ja-JP" altLang="en-US" sz="1400" dirty="0" smtClean="0"/>
              <a:t>イベントの様子</a:t>
            </a:r>
            <a:endParaRPr lang="en-US" altLang="ja-JP" sz="1400" dirty="0" smtClean="0"/>
          </a:p>
          <a:p>
            <a:r>
              <a:rPr lang="ja-JP" altLang="en-US" sz="1400" dirty="0"/>
              <a:t>　</a:t>
            </a:r>
            <a:r>
              <a:rPr lang="ja-JP" altLang="en-US" sz="1400" dirty="0" smtClean="0"/>
              <a:t>季節・時間の違いによる写真</a:t>
            </a:r>
            <a:endParaRPr lang="en-US" altLang="ja-JP" sz="1400" dirty="0" smtClean="0"/>
          </a:p>
          <a:p>
            <a:r>
              <a:rPr lang="ja-JP" altLang="en-US" sz="1400" dirty="0"/>
              <a:t>　</a:t>
            </a:r>
            <a:r>
              <a:rPr lang="ja-JP" altLang="en-US" sz="1400" dirty="0" smtClean="0"/>
              <a:t>動画</a:t>
            </a:r>
            <a:endParaRPr lang="en-US" altLang="ja-JP" sz="1400" dirty="0" smtClean="0"/>
          </a:p>
          <a:p>
            <a:r>
              <a:rPr lang="ja-JP" altLang="en-US" sz="1400" dirty="0" smtClean="0"/>
              <a:t>　を必要に応じて掲載</a:t>
            </a:r>
            <a:endParaRPr lang="en-US" altLang="ja-JP" sz="1400" dirty="0" smtClean="0"/>
          </a:p>
        </p:txBody>
      </p:sp>
      <p:sp>
        <p:nvSpPr>
          <p:cNvPr id="30" name="テキスト ボックス 29"/>
          <p:cNvSpPr txBox="1"/>
          <p:nvPr/>
        </p:nvSpPr>
        <p:spPr>
          <a:xfrm>
            <a:off x="8129354" y="116632"/>
            <a:ext cx="803425" cy="369332"/>
          </a:xfrm>
          <a:prstGeom prst="rect">
            <a:avLst/>
          </a:prstGeom>
          <a:solidFill>
            <a:schemeClr val="bg1"/>
          </a:solidFill>
          <a:ln>
            <a:solidFill>
              <a:schemeClr val="tx1"/>
            </a:solidFill>
          </a:ln>
        </p:spPr>
        <p:txBody>
          <a:bodyPr wrap="none" rtlCol="0">
            <a:spAutoFit/>
          </a:bodyPr>
          <a:lstStyle/>
          <a:p>
            <a:r>
              <a:rPr kumimoji="1" lang="ja-JP" altLang="en-US" dirty="0" smtClean="0"/>
              <a:t>資料４</a:t>
            </a:r>
            <a:endParaRPr kumimoji="1" lang="ja-JP" altLang="en-US" dirty="0"/>
          </a:p>
        </p:txBody>
      </p:sp>
      <p:sp>
        <p:nvSpPr>
          <p:cNvPr id="33" name="テキスト ボックス 32"/>
          <p:cNvSpPr txBox="1"/>
          <p:nvPr/>
        </p:nvSpPr>
        <p:spPr>
          <a:xfrm>
            <a:off x="467544" y="3122384"/>
            <a:ext cx="1923925" cy="523220"/>
          </a:xfrm>
          <a:prstGeom prst="rect">
            <a:avLst/>
          </a:prstGeom>
          <a:noFill/>
        </p:spPr>
        <p:txBody>
          <a:bodyPr wrap="none" rtlCol="0">
            <a:spAutoFit/>
          </a:bodyPr>
          <a:lstStyle/>
          <a:p>
            <a:r>
              <a:rPr kumimoji="1" lang="ja-JP" altLang="en-US" sz="1400" dirty="0" smtClean="0"/>
              <a:t>・大阪を</a:t>
            </a:r>
            <a:r>
              <a:rPr lang="ja-JP" altLang="en-US" sz="1400" dirty="0" smtClean="0"/>
              <a:t>エリアに分けて</a:t>
            </a:r>
            <a:endParaRPr lang="en-US" altLang="ja-JP" sz="1400" dirty="0" smtClean="0"/>
          </a:p>
          <a:p>
            <a:r>
              <a:rPr lang="ja-JP" altLang="en-US" sz="1400" dirty="0"/>
              <a:t>　</a:t>
            </a:r>
            <a:r>
              <a:rPr lang="ja-JP" altLang="en-US" sz="1400" dirty="0" smtClean="0"/>
              <a:t>一覧化</a:t>
            </a:r>
            <a:r>
              <a:rPr lang="ja-JP" altLang="en-US" sz="1400" smtClean="0"/>
              <a:t>し概要を</a:t>
            </a:r>
            <a:r>
              <a:rPr lang="ja-JP" altLang="en-US" sz="1400" dirty="0" smtClean="0"/>
              <a:t>紹介</a:t>
            </a:r>
            <a:endParaRPr lang="en-US" altLang="ja-JP" sz="1400" dirty="0"/>
          </a:p>
        </p:txBody>
      </p:sp>
      <p:sp>
        <p:nvSpPr>
          <p:cNvPr id="49" name="テキスト ボックス 48"/>
          <p:cNvSpPr txBox="1"/>
          <p:nvPr/>
        </p:nvSpPr>
        <p:spPr>
          <a:xfrm>
            <a:off x="527805" y="1898248"/>
            <a:ext cx="2023311" cy="738664"/>
          </a:xfrm>
          <a:prstGeom prst="rect">
            <a:avLst/>
          </a:prstGeom>
          <a:noFill/>
        </p:spPr>
        <p:txBody>
          <a:bodyPr wrap="none" rtlCol="0">
            <a:spAutoFit/>
          </a:bodyPr>
          <a:lstStyle/>
          <a:p>
            <a:r>
              <a:rPr lang="ja-JP" altLang="en-US" sz="1400" dirty="0" smtClean="0"/>
              <a:t>・ビュースポットの位置を</a:t>
            </a:r>
            <a:endParaRPr lang="en-US" altLang="ja-JP" sz="1400" dirty="0"/>
          </a:p>
          <a:p>
            <a:r>
              <a:rPr lang="en-US" altLang="ja-JP" sz="1400" dirty="0" smtClean="0"/>
              <a:t> </a:t>
            </a:r>
            <a:r>
              <a:rPr lang="ja-JP" altLang="en-US" sz="1400" dirty="0" smtClean="0"/>
              <a:t>大阪府の全域地図上で</a:t>
            </a:r>
            <a:endParaRPr lang="en-US" altLang="ja-JP" sz="1400" dirty="0" smtClean="0"/>
          </a:p>
          <a:p>
            <a:r>
              <a:rPr lang="ja-JP" altLang="en-US" sz="1400" dirty="0" smtClean="0"/>
              <a:t> わかる</a:t>
            </a:r>
            <a:r>
              <a:rPr lang="ja-JP" altLang="en-US" sz="1400" dirty="0"/>
              <a:t>ように</a:t>
            </a:r>
            <a:r>
              <a:rPr lang="ja-JP" altLang="en-US" sz="1400" dirty="0" smtClean="0"/>
              <a:t>掲載</a:t>
            </a:r>
            <a:endParaRPr lang="en-US" altLang="ja-JP" sz="1400" dirty="0" smtClean="0"/>
          </a:p>
        </p:txBody>
      </p:sp>
    </p:spTree>
    <p:extLst>
      <p:ext uri="{BB962C8B-B14F-4D97-AF65-F5344CB8AC3E}">
        <p14:creationId xmlns:p14="http://schemas.microsoft.com/office/powerpoint/2010/main" val="346557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683568" y="4784414"/>
            <a:ext cx="2258906" cy="350099"/>
          </a:xfrm>
          <a:prstGeom prst="rect">
            <a:avLst/>
          </a:prstGeom>
          <a:noFill/>
          <a:ln>
            <a:noFill/>
          </a:ln>
          <a:extLst>
            <a:ext uri="{53640926-AAD7-44D8-BBD7-CCE9431645EC}">
              <a14:shadowObscured xmlns:a14="http://schemas.microsoft.com/office/drawing/2010/main"/>
            </a:ext>
          </a:extLst>
        </p:spPr>
      </p:pic>
      <p:sp>
        <p:nvSpPr>
          <p:cNvPr id="2" name="スライド番号プレースホルダー 1"/>
          <p:cNvSpPr>
            <a:spLocks noGrp="1"/>
          </p:cNvSpPr>
          <p:nvPr>
            <p:ph type="sldNum" sz="quarter" idx="12"/>
          </p:nvPr>
        </p:nvSpPr>
        <p:spPr/>
        <p:txBody>
          <a:bodyPr/>
          <a:lstStyle/>
          <a:p>
            <a:fld id="{5552989D-E953-45FB-9BA1-EBA3557D7946}" type="slidenum">
              <a:rPr kumimoji="1" lang="ja-JP" altLang="en-US" smtClean="0"/>
              <a:t>2</a:t>
            </a:fld>
            <a:endParaRPr kumimoji="1" lang="ja-JP" altLang="en-US"/>
          </a:p>
        </p:txBody>
      </p:sp>
      <p:sp>
        <p:nvSpPr>
          <p:cNvPr id="3" name="テキスト ボックス 2"/>
          <p:cNvSpPr txBox="1"/>
          <p:nvPr/>
        </p:nvSpPr>
        <p:spPr>
          <a:xfrm>
            <a:off x="179512" y="116632"/>
            <a:ext cx="3648756" cy="369332"/>
          </a:xfrm>
          <a:prstGeom prst="rect">
            <a:avLst/>
          </a:prstGeom>
          <a:noFill/>
        </p:spPr>
        <p:txBody>
          <a:bodyPr wrap="none" rtlCol="0">
            <a:spAutoFit/>
          </a:bodyPr>
          <a:lstStyle/>
          <a:p>
            <a:r>
              <a:rPr lang="ja-JP" altLang="en-US" b="1" dirty="0" smtClean="0"/>
              <a:t>■ＳＮＳ（インスタグラム）による発信</a:t>
            </a:r>
            <a:endParaRPr kumimoji="1" lang="ja-JP" altLang="en-US" b="1" dirty="0"/>
          </a:p>
        </p:txBody>
      </p:sp>
      <p:sp>
        <p:nvSpPr>
          <p:cNvPr id="6" name="テキスト ボックス 5"/>
          <p:cNvSpPr txBox="1"/>
          <p:nvPr/>
        </p:nvSpPr>
        <p:spPr>
          <a:xfrm>
            <a:off x="323528" y="548680"/>
            <a:ext cx="8297630" cy="1815882"/>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dirty="0" smtClean="0"/>
              <a:t>気軽</a:t>
            </a:r>
            <a:r>
              <a:rPr lang="ja-JP" altLang="ja-JP" sz="1600" dirty="0"/>
              <a:t>に情報発信できるツールであるインスタグラムを活用し、府民・事業者の景観への興味・関心を図る</a:t>
            </a:r>
            <a:r>
              <a:rPr lang="ja-JP" altLang="ja-JP" sz="1600" dirty="0" smtClean="0"/>
              <a:t>。</a:t>
            </a:r>
            <a:endParaRPr lang="en-US" altLang="ja-JP" sz="1600" dirty="0" smtClean="0"/>
          </a:p>
          <a:p>
            <a:pPr marL="285750" indent="-285750">
              <a:buFont typeface="Wingdings" panose="05000000000000000000" pitchFamily="2" charset="2"/>
              <a:buChar char="l"/>
            </a:pPr>
            <a:r>
              <a:rPr lang="ja-JP" altLang="ja-JP" sz="1600" dirty="0" smtClean="0"/>
              <a:t>ビュースポット</a:t>
            </a:r>
            <a:r>
              <a:rPr lang="ja-JP" altLang="en-US" sz="1600" dirty="0" smtClean="0"/>
              <a:t>おおさか</a:t>
            </a:r>
            <a:r>
              <a:rPr lang="ja-JP" altLang="ja-JP" sz="1600" dirty="0" smtClean="0"/>
              <a:t>に</a:t>
            </a:r>
            <a:r>
              <a:rPr lang="ja-JP" altLang="ja-JP" sz="1600" dirty="0"/>
              <a:t>限らず</a:t>
            </a:r>
            <a:r>
              <a:rPr lang="ja-JP" altLang="ja-JP" sz="1600" dirty="0" smtClean="0"/>
              <a:t>、府</a:t>
            </a:r>
            <a:r>
              <a:rPr lang="ja-JP" altLang="ja-JP" sz="1600" dirty="0"/>
              <a:t>および府内市町村の景観施策、景観資源、景観に関連するイベント等の案内を、定期的に</a:t>
            </a:r>
            <a:r>
              <a:rPr lang="ja-JP" altLang="ja-JP" sz="1600" dirty="0" smtClean="0"/>
              <a:t>投稿し</a:t>
            </a:r>
            <a:r>
              <a:rPr lang="ja-JP" altLang="ja-JP" sz="1600" dirty="0"/>
              <a:t>、広く情報を発信する</a:t>
            </a:r>
            <a:r>
              <a:rPr lang="ja-JP" altLang="ja-JP" sz="1600" dirty="0" smtClean="0"/>
              <a:t>。</a:t>
            </a:r>
            <a:endParaRPr kumimoji="1" lang="en-US" altLang="ja-JP" sz="1600" dirty="0" smtClean="0"/>
          </a:p>
          <a:p>
            <a:r>
              <a:rPr kumimoji="1" lang="ja-JP" altLang="en-US" sz="1600" dirty="0" smtClean="0"/>
              <a:t>　</a:t>
            </a:r>
            <a:r>
              <a:rPr kumimoji="1" lang="ja-JP" altLang="en-US" sz="1600" u="sng" dirty="0" smtClean="0"/>
              <a:t>＜ビュースポットおおさかプロジェクトでの活用＞</a:t>
            </a:r>
            <a:endParaRPr kumimoji="1" lang="en-US" altLang="ja-JP" sz="1600" u="sng" dirty="0" smtClean="0"/>
          </a:p>
          <a:p>
            <a:r>
              <a:rPr kumimoji="1" lang="ja-JP" altLang="en-US" sz="1600" dirty="0" smtClean="0"/>
              <a:t>　　・募集開始の案内</a:t>
            </a:r>
            <a:endParaRPr kumimoji="1" lang="en-US" altLang="ja-JP" sz="1600" dirty="0" smtClean="0"/>
          </a:p>
          <a:p>
            <a:r>
              <a:rPr lang="ja-JP" altLang="en-US" sz="1600" dirty="0" smtClean="0"/>
              <a:t>　</a:t>
            </a:r>
            <a:r>
              <a:rPr lang="ja-JP" altLang="en-US" sz="1600" dirty="0"/>
              <a:t>　</a:t>
            </a:r>
            <a:r>
              <a:rPr lang="ja-JP" altLang="en-US" sz="1600" dirty="0" smtClean="0"/>
              <a:t>・</a:t>
            </a:r>
            <a:r>
              <a:rPr kumimoji="1" lang="ja-JP" altLang="en-US" sz="1600" dirty="0" smtClean="0"/>
              <a:t>選定したビュースポットの発信　</a:t>
            </a:r>
            <a:endParaRPr kumimoji="1" lang="en-US" altLang="ja-JP" sz="1600" dirty="0" smtClean="0"/>
          </a:p>
        </p:txBody>
      </p:sp>
      <p:grpSp>
        <p:nvGrpSpPr>
          <p:cNvPr id="7" name="グループ化 6"/>
          <p:cNvGrpSpPr/>
          <p:nvPr/>
        </p:nvGrpSpPr>
        <p:grpSpPr>
          <a:xfrm>
            <a:off x="683568" y="2549251"/>
            <a:ext cx="2278279" cy="3758609"/>
            <a:chOff x="0" y="0"/>
            <a:chExt cx="2353472" cy="3882390"/>
          </a:xfrm>
        </p:grpSpPr>
        <p:pic>
          <p:nvPicPr>
            <p:cNvPr id="29" name="図 28"/>
            <p:cNvPicPr>
              <a:picLocks noChangeAspect="1"/>
            </p:cNvPicPr>
            <p:nvPr/>
          </p:nvPicPr>
          <p:blipFill rotWithShape="1">
            <a:blip r:embed="rId3" cstate="print">
              <a:extLst>
                <a:ext uri="{28A0092B-C50C-407E-A947-70E740481C1C}">
                  <a14:useLocalDpi xmlns:a14="http://schemas.microsoft.com/office/drawing/2010/main" val="0"/>
                </a:ext>
              </a:extLst>
            </a:blip>
            <a:srcRect l="5382" t="27170" r="47309" b="13458"/>
            <a:stretch/>
          </p:blipFill>
          <p:spPr bwMode="auto">
            <a:xfrm>
              <a:off x="0" y="723014"/>
              <a:ext cx="2328531" cy="1648046"/>
            </a:xfrm>
            <a:prstGeom prst="rect">
              <a:avLst/>
            </a:prstGeom>
            <a:ln>
              <a:noFill/>
            </a:ln>
            <a:extLst>
              <a:ext uri="{53640926-AAD7-44D8-BBD7-CCE9431645EC}">
                <a14:shadowObscured xmlns:a14="http://schemas.microsoft.com/office/drawing/2010/main"/>
              </a:ext>
            </a:extLst>
          </p:spPr>
        </p:pic>
        <p:sp>
          <p:nvSpPr>
            <p:cNvPr id="30" name="テキスト ボックス 2"/>
            <p:cNvSpPr txBox="1">
              <a:spLocks noChangeArrowheads="1"/>
            </p:cNvSpPr>
            <p:nvPr/>
          </p:nvSpPr>
          <p:spPr bwMode="auto">
            <a:xfrm>
              <a:off x="0" y="2594344"/>
              <a:ext cx="2353472" cy="1057166"/>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a:effectLst/>
                  <a:latin typeface="Meiryo UI"/>
                  <a:ea typeface="ＭＳ 明朝"/>
                  <a:cs typeface="Times New Roman"/>
                </a:rPr>
                <a:t>Osaka Landscape</a:t>
              </a:r>
              <a:r>
                <a:rPr lang="en-US" sz="600" kern="100">
                  <a:effectLst/>
                  <a:latin typeface="Meiryo UI"/>
                  <a:ea typeface="ＭＳ 明朝"/>
                  <a:cs typeface="Times New Roman"/>
                </a:rPr>
                <a:t> </a:t>
              </a:r>
              <a:r>
                <a:rPr lang="ja-JP" sz="600" kern="100">
                  <a:effectLst/>
                  <a:latin typeface="Century"/>
                  <a:ea typeface="Meiryo UI"/>
                  <a:cs typeface="Times New Roman"/>
                </a:rPr>
                <a:t>世界に誇れる大阪の景観、きらりと光る個性豊かで多彩な大阪の景観を美しく眺めることのできる場所（ビュースポット）を募集する第１回ビュースポットおおさか発信・発掘プロジェクトを開始します！メール、郵送、ＨＰから応募できます。</a:t>
              </a:r>
              <a:endParaRPr lang="ja-JP" sz="1050" kern="100">
                <a:effectLst/>
                <a:latin typeface="Century"/>
                <a:ea typeface="ＭＳ 明朝"/>
                <a:cs typeface="Times New Roman"/>
              </a:endParaRPr>
            </a:p>
            <a:p>
              <a:pPr algn="just">
                <a:lnSpc>
                  <a:spcPts val="1200"/>
                </a:lnSpc>
                <a:spcAft>
                  <a:spcPts val="0"/>
                </a:spcAft>
              </a:pPr>
              <a:r>
                <a:rPr lang="ja-JP" sz="600" kern="100">
                  <a:effectLst/>
                  <a:latin typeface="Century"/>
                  <a:ea typeface="Meiryo UI"/>
                  <a:cs typeface="Times New Roman"/>
                </a:rPr>
                <a:t>（応募方法はこちら） 　</a:t>
              </a:r>
              <a:r>
                <a:rPr lang="en-US" sz="600" kern="100">
                  <a:effectLst/>
                  <a:latin typeface="Century"/>
                  <a:ea typeface="Meiryo UI"/>
                  <a:cs typeface="Times New Roman"/>
                </a:rPr>
                <a:t>http;//www.</a:t>
              </a:r>
              <a:r>
                <a:rPr lang="ja-JP" sz="600" kern="100">
                  <a:effectLst/>
                  <a:latin typeface="Century"/>
                  <a:ea typeface="Meiryo UI"/>
                  <a:cs typeface="Times New Roman"/>
                </a:rPr>
                <a:t>○○○○○○○</a:t>
              </a:r>
              <a:r>
                <a:rPr lang="en-US" sz="600" kern="100">
                  <a:effectLst/>
                  <a:latin typeface="Century"/>
                  <a:ea typeface="Meiryo UI"/>
                  <a:cs typeface="Times New Roman"/>
                </a:rPr>
                <a:t>.jp</a:t>
              </a:r>
              <a:endParaRPr lang="ja-JP" sz="1050" kern="100">
                <a:effectLst/>
                <a:latin typeface="Century"/>
                <a:ea typeface="ＭＳ 明朝"/>
                <a:cs typeface="Times New Roman"/>
              </a:endParaRPr>
            </a:p>
            <a:p>
              <a:pPr algn="just">
                <a:lnSpc>
                  <a:spcPts val="1200"/>
                </a:lnSpc>
                <a:spcAft>
                  <a:spcPts val="0"/>
                </a:spcAft>
              </a:pPr>
              <a:r>
                <a:rPr lang="ja-JP" sz="600" kern="100">
                  <a:solidFill>
                    <a:srgbClr val="0070C0"/>
                  </a:solidFill>
                  <a:effectLst/>
                  <a:latin typeface="Century"/>
                  <a:ea typeface="Meiryo UI"/>
                  <a:cs typeface="Times New Roman"/>
                </a:rPr>
                <a:t>＃ビュースポットおおさか　＃景観　＃大阪府　＃ビュースポット</a:t>
              </a:r>
              <a:endParaRPr lang="ja-JP" sz="1050" kern="100">
                <a:effectLst/>
                <a:latin typeface="Century"/>
                <a:ea typeface="ＭＳ 明朝"/>
                <a:cs typeface="Times New Roman"/>
              </a:endParaRPr>
            </a:p>
          </p:txBody>
        </p:sp>
        <p:pic>
          <p:nvPicPr>
            <p:cNvPr id="31" name="図 30" descr="C:\Users\MorikawaSu\AppData\Local\Microsoft\Windows\Temporary Internet Files\Content.Word\image1.png"/>
            <p:cNvPicPr>
              <a:picLocks noChangeAspect="1"/>
            </p:cNvPicPr>
            <p:nvPr/>
          </p:nvPicPr>
          <p:blipFill rotWithShape="1">
            <a:blip r:embed="rId4" cstate="print">
              <a:extLst>
                <a:ext uri="{28A0092B-C50C-407E-A947-70E740481C1C}">
                  <a14:useLocalDpi xmlns:a14="http://schemas.microsoft.com/office/drawing/2010/main" val="0"/>
                </a:ext>
              </a:extLst>
            </a:blip>
            <a:srcRect t="94134"/>
            <a:stretch/>
          </p:blipFill>
          <p:spPr bwMode="auto">
            <a:xfrm>
              <a:off x="0" y="3636335"/>
              <a:ext cx="2349796" cy="244548"/>
            </a:xfrm>
            <a:prstGeom prst="rect">
              <a:avLst/>
            </a:prstGeom>
            <a:noFill/>
            <a:ln>
              <a:noFill/>
            </a:ln>
            <a:extLst>
              <a:ext uri="{53640926-AAD7-44D8-BBD7-CCE9431645EC}">
                <a14:shadowObscured xmlns:a14="http://schemas.microsoft.com/office/drawing/2010/main"/>
              </a:ext>
            </a:extLst>
          </p:spPr>
        </p:pic>
        <p:sp>
          <p:nvSpPr>
            <p:cNvPr id="32" name="テキスト ボックス 2"/>
            <p:cNvSpPr txBox="1">
              <a:spLocks noChangeArrowheads="1"/>
            </p:cNvSpPr>
            <p:nvPr/>
          </p:nvSpPr>
          <p:spPr bwMode="auto">
            <a:xfrm>
              <a:off x="255182" y="425302"/>
              <a:ext cx="920565" cy="309622"/>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a:effectLst/>
                  <a:latin typeface="Meiryo UI"/>
                  <a:ea typeface="ＭＳ 明朝"/>
                  <a:cs typeface="Times New Roman"/>
                </a:rPr>
                <a:t>Osaka</a:t>
              </a:r>
              <a:r>
                <a:rPr lang="ja-JP" sz="600" b="1" kern="100">
                  <a:effectLst/>
                  <a:latin typeface="Century"/>
                  <a:ea typeface="Meiryo UI"/>
                  <a:cs typeface="Times New Roman"/>
                </a:rPr>
                <a:t>　</a:t>
              </a:r>
              <a:r>
                <a:rPr lang="en-US" sz="600" b="1" kern="100">
                  <a:effectLst/>
                  <a:latin typeface="Century"/>
                  <a:ea typeface="Meiryo UI"/>
                  <a:cs typeface="Times New Roman"/>
                </a:rPr>
                <a:t>Landscape</a:t>
              </a:r>
              <a:endParaRPr lang="ja-JP" sz="1050" kern="100">
                <a:effectLst/>
                <a:latin typeface="Century"/>
                <a:ea typeface="ＭＳ 明朝"/>
                <a:cs typeface="Times New Roman"/>
              </a:endParaRPr>
            </a:p>
          </p:txBody>
        </p:sp>
        <p:sp>
          <p:nvSpPr>
            <p:cNvPr id="33" name="テキスト ボックス 2"/>
            <p:cNvSpPr txBox="1">
              <a:spLocks noChangeArrowheads="1"/>
            </p:cNvSpPr>
            <p:nvPr/>
          </p:nvSpPr>
          <p:spPr bwMode="auto">
            <a:xfrm>
              <a:off x="265814" y="531628"/>
              <a:ext cx="920565" cy="218320"/>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en-US" sz="200" kern="100">
                  <a:effectLst/>
                  <a:latin typeface="Meiryo UI"/>
                  <a:ea typeface="ＭＳ 明朝"/>
                  <a:cs typeface="Times New Roman"/>
                </a:rPr>
                <a:t> </a:t>
              </a:r>
              <a:endParaRPr lang="ja-JP" sz="1050" kern="100">
                <a:effectLst/>
                <a:latin typeface="Century"/>
                <a:ea typeface="ＭＳ 明朝"/>
                <a:cs typeface="Times New Roman"/>
              </a:endParaRPr>
            </a:p>
          </p:txBody>
        </p:sp>
        <p:pic>
          <p:nvPicPr>
            <p:cNvPr id="35" name="図 34"/>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1898" y="457200"/>
              <a:ext cx="255181" cy="27644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36" name="図 35" descr="C:\Users\MorikawaSu\AppData\Local\Microsoft\Windows\Temporary Internet Files\Content.Word\image1.png"/>
            <p:cNvPicPr>
              <a:picLocks noChangeAspect="1"/>
            </p:cNvPicPr>
            <p:nvPr/>
          </p:nvPicPr>
          <p:blipFill rotWithShape="1">
            <a:blip r:embed="rId6" cstate="print">
              <a:extLst>
                <a:ext uri="{28A0092B-C50C-407E-A947-70E740481C1C}">
                  <a14:useLocalDpi xmlns:a14="http://schemas.microsoft.com/office/drawing/2010/main" val="0"/>
                </a:ext>
              </a:extLst>
            </a:blip>
            <a:srcRect t="256" b="90275"/>
            <a:stretch/>
          </p:blipFill>
          <p:spPr bwMode="auto">
            <a:xfrm>
              <a:off x="0" y="10632"/>
              <a:ext cx="2349796" cy="404037"/>
            </a:xfrm>
            <a:prstGeom prst="rect">
              <a:avLst/>
            </a:prstGeom>
            <a:noFill/>
            <a:ln>
              <a:noFill/>
            </a:ln>
            <a:extLst>
              <a:ext uri="{53640926-AAD7-44D8-BBD7-CCE9431645EC}">
                <a14:shadowObscured xmlns:a14="http://schemas.microsoft.com/office/drawing/2010/main"/>
              </a:ext>
            </a:extLst>
          </p:spPr>
        </p:pic>
        <p:sp>
          <p:nvSpPr>
            <p:cNvPr id="37" name="正方形/長方形 36"/>
            <p:cNvSpPr/>
            <p:nvPr/>
          </p:nvSpPr>
          <p:spPr>
            <a:xfrm>
              <a:off x="0" y="0"/>
              <a:ext cx="2340121" cy="388239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8" name="グループ化 7"/>
          <p:cNvGrpSpPr/>
          <p:nvPr/>
        </p:nvGrpSpPr>
        <p:grpSpPr>
          <a:xfrm>
            <a:off x="3419872" y="2550712"/>
            <a:ext cx="2285042" cy="3758608"/>
            <a:chOff x="0" y="0"/>
            <a:chExt cx="2360769" cy="3882789"/>
          </a:xfrm>
        </p:grpSpPr>
        <p:sp>
          <p:nvSpPr>
            <p:cNvPr id="20" name="テキスト ボックス 2"/>
            <p:cNvSpPr txBox="1">
              <a:spLocks noChangeArrowheads="1"/>
            </p:cNvSpPr>
            <p:nvPr/>
          </p:nvSpPr>
          <p:spPr bwMode="auto">
            <a:xfrm>
              <a:off x="6824" y="2599899"/>
              <a:ext cx="2353945" cy="10572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dirty="0">
                  <a:effectLst/>
                  <a:latin typeface="Meiryo UI"/>
                  <a:ea typeface="ＭＳ 明朝"/>
                  <a:cs typeface="Times New Roman"/>
                </a:rPr>
                <a:t>Osaka Landscape</a:t>
              </a:r>
              <a:r>
                <a:rPr lang="en-US" sz="600" kern="100" dirty="0">
                  <a:effectLst/>
                  <a:latin typeface="Meiryo UI"/>
                  <a:ea typeface="ＭＳ 明朝"/>
                  <a:cs typeface="Times New Roman"/>
                </a:rPr>
                <a:t> </a:t>
              </a:r>
              <a:r>
                <a:rPr lang="ja-JP" sz="600" kern="100" dirty="0">
                  <a:effectLst/>
                  <a:latin typeface="Century"/>
                  <a:ea typeface="Meiryo UI"/>
                  <a:cs typeface="Times New Roman"/>
                </a:rPr>
                <a:t>第１回ビュースポットおおさか発信・発掘プロジェクトで選定されたビュースポットです。○○市役所からみる古墳と市街地で都会の中に突如現れた緑の空間は都市の景観に変化をもたらすとともに、地域の人々に親しまれた憩いの空間となっています。</a:t>
              </a:r>
              <a:endParaRPr lang="ja-JP" sz="1050" kern="100" dirty="0">
                <a:effectLst/>
                <a:latin typeface="Century"/>
                <a:ea typeface="ＭＳ 明朝"/>
                <a:cs typeface="Times New Roman"/>
              </a:endParaRPr>
            </a:p>
            <a:p>
              <a:pPr algn="just">
                <a:lnSpc>
                  <a:spcPts val="1200"/>
                </a:lnSpc>
                <a:spcAft>
                  <a:spcPts val="0"/>
                </a:spcAft>
              </a:pPr>
              <a:r>
                <a:rPr lang="ja-JP" sz="600" kern="100" dirty="0">
                  <a:effectLst/>
                  <a:latin typeface="Century"/>
                  <a:ea typeface="Meiryo UI"/>
                  <a:cs typeface="Times New Roman"/>
                </a:rPr>
                <a:t>（観光情報はこちら）</a:t>
              </a:r>
              <a:r>
                <a:rPr lang="en-US" sz="600" kern="100" dirty="0">
                  <a:effectLst/>
                  <a:latin typeface="Century"/>
                  <a:ea typeface="Meiryo UI"/>
                  <a:cs typeface="Times New Roman"/>
                </a:rPr>
                <a:t>http;//www.</a:t>
              </a:r>
              <a:r>
                <a:rPr lang="ja-JP" sz="600" kern="100" dirty="0">
                  <a:effectLst/>
                  <a:latin typeface="Century"/>
                  <a:ea typeface="Meiryo UI"/>
                  <a:cs typeface="Times New Roman"/>
                </a:rPr>
                <a:t>○○○○○○○</a:t>
              </a:r>
              <a:r>
                <a:rPr lang="en-US" sz="600" kern="100" dirty="0">
                  <a:effectLst/>
                  <a:latin typeface="Century"/>
                  <a:ea typeface="Meiryo UI"/>
                  <a:cs typeface="Times New Roman"/>
                </a:rPr>
                <a:t>.</a:t>
              </a:r>
              <a:r>
                <a:rPr lang="en-US" sz="600" kern="100" dirty="0" smtClean="0">
                  <a:effectLst/>
                  <a:latin typeface="Century"/>
                  <a:ea typeface="Meiryo UI"/>
                  <a:cs typeface="Times New Roman"/>
                </a:rPr>
                <a:t>j</a:t>
              </a:r>
              <a:endParaRPr lang="ja-JP" sz="1050" kern="100" dirty="0">
                <a:effectLst/>
                <a:latin typeface="Century"/>
                <a:ea typeface="ＭＳ 明朝"/>
                <a:cs typeface="Times New Roman"/>
              </a:endParaRPr>
            </a:p>
            <a:p>
              <a:pPr algn="just">
                <a:lnSpc>
                  <a:spcPts val="1200"/>
                </a:lnSpc>
                <a:spcAft>
                  <a:spcPts val="0"/>
                </a:spcAft>
              </a:pPr>
              <a:r>
                <a:rPr lang="ja-JP" sz="600" kern="100" dirty="0">
                  <a:solidFill>
                    <a:srgbClr val="0070C0"/>
                  </a:solidFill>
                  <a:effectLst/>
                  <a:latin typeface="Century"/>
                  <a:ea typeface="Meiryo UI"/>
                  <a:cs typeface="Times New Roman"/>
                </a:rPr>
                <a:t>＃ビュースポットおおさか　＃緑地　＃古墳　＃景観</a:t>
              </a:r>
              <a:endParaRPr lang="ja-JP" sz="1050" kern="100" dirty="0">
                <a:effectLst/>
                <a:latin typeface="Century"/>
                <a:ea typeface="ＭＳ 明朝"/>
                <a:cs typeface="Times New Roman"/>
              </a:endParaRPr>
            </a:p>
          </p:txBody>
        </p:sp>
        <p:pic>
          <p:nvPicPr>
            <p:cNvPr id="21" name="図 20" descr="C:\Users\MorikawaSu\AppData\Local\Microsoft\Windows\Temporary Internet Files\Content.Word\image1.png"/>
            <p:cNvPicPr>
              <a:picLocks noChangeAspect="1"/>
            </p:cNvPicPr>
            <p:nvPr/>
          </p:nvPicPr>
          <p:blipFill rotWithShape="1">
            <a:blip r:embed="rId7" cstate="print">
              <a:extLst>
                <a:ext uri="{28A0092B-C50C-407E-A947-70E740481C1C}">
                  <a14:useLocalDpi xmlns:a14="http://schemas.microsoft.com/office/drawing/2010/main" val="0"/>
                </a:ext>
              </a:extLst>
            </a:blip>
            <a:srcRect t="94134"/>
            <a:stretch/>
          </p:blipFill>
          <p:spPr bwMode="auto">
            <a:xfrm>
              <a:off x="0" y="3637129"/>
              <a:ext cx="2347415" cy="245660"/>
            </a:xfrm>
            <a:prstGeom prst="rect">
              <a:avLst/>
            </a:prstGeom>
            <a:noFill/>
            <a:ln>
              <a:noFill/>
            </a:ln>
            <a:extLst>
              <a:ext uri="{53640926-AAD7-44D8-BBD7-CCE9431645EC}">
                <a14:shadowObscured xmlns:a14="http://schemas.microsoft.com/office/drawing/2010/main"/>
              </a:ext>
            </a:extLst>
          </p:spPr>
        </p:pic>
        <p:sp>
          <p:nvSpPr>
            <p:cNvPr id="22" name="テキスト ボックス 2"/>
            <p:cNvSpPr txBox="1">
              <a:spLocks noChangeArrowheads="1"/>
            </p:cNvSpPr>
            <p:nvPr/>
          </p:nvSpPr>
          <p:spPr bwMode="auto">
            <a:xfrm>
              <a:off x="259307" y="423081"/>
              <a:ext cx="920750" cy="309654"/>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a:effectLst/>
                  <a:latin typeface="Meiryo UI"/>
                  <a:ea typeface="ＭＳ 明朝"/>
                  <a:cs typeface="Times New Roman"/>
                </a:rPr>
                <a:t>Osaka</a:t>
              </a:r>
              <a:r>
                <a:rPr lang="ja-JP" sz="600" b="1" kern="100">
                  <a:effectLst/>
                  <a:latin typeface="Century"/>
                  <a:ea typeface="Meiryo UI"/>
                  <a:cs typeface="Times New Roman"/>
                </a:rPr>
                <a:t>　</a:t>
              </a:r>
              <a:r>
                <a:rPr lang="en-US" sz="600" b="1" kern="100">
                  <a:effectLst/>
                  <a:latin typeface="Century"/>
                  <a:ea typeface="Meiryo UI"/>
                  <a:cs typeface="Times New Roman"/>
                </a:rPr>
                <a:t>Landscape</a:t>
              </a:r>
              <a:endParaRPr lang="ja-JP" sz="1050" kern="100">
                <a:effectLst/>
                <a:latin typeface="Century"/>
                <a:ea typeface="ＭＳ 明朝"/>
                <a:cs typeface="Times New Roman"/>
              </a:endParaRPr>
            </a:p>
          </p:txBody>
        </p:sp>
        <p:sp>
          <p:nvSpPr>
            <p:cNvPr id="23" name="テキスト ボックス 2"/>
            <p:cNvSpPr txBox="1">
              <a:spLocks noChangeArrowheads="1"/>
            </p:cNvSpPr>
            <p:nvPr/>
          </p:nvSpPr>
          <p:spPr bwMode="auto">
            <a:xfrm>
              <a:off x="272900" y="532208"/>
              <a:ext cx="920750" cy="218342"/>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ja-JP" sz="600" kern="100">
                  <a:effectLst/>
                  <a:latin typeface="Century"/>
                  <a:ea typeface="Meiryo UI"/>
                  <a:cs typeface="Times New Roman"/>
                </a:rPr>
                <a:t>○○市　○○市役所</a:t>
              </a:r>
              <a:endParaRPr lang="ja-JP" sz="1050" kern="100">
                <a:effectLst/>
                <a:latin typeface="Century"/>
                <a:ea typeface="ＭＳ 明朝"/>
                <a:cs typeface="Times New Roman"/>
              </a:endParaRPr>
            </a:p>
          </p:txBody>
        </p:sp>
        <p:pic>
          <p:nvPicPr>
            <p:cNvPr id="24" name="図 23" descr="D:\MorikawaSu\Desktop\ビュースポＨＰ\sakaicityHall.JPG"/>
            <p:cNvPicPr>
              <a:picLocks noChangeAspect="1"/>
            </p:cNvPicPr>
            <p:nvPr/>
          </p:nvPicPr>
          <p:blipFill rotWithShape="1">
            <a:blip r:embed="rId8" cstate="print">
              <a:extLst>
                <a:ext uri="{28A0092B-C50C-407E-A947-70E740481C1C}">
                  <a14:useLocalDpi xmlns:a14="http://schemas.microsoft.com/office/drawing/2010/main" val="0"/>
                </a:ext>
              </a:extLst>
            </a:blip>
            <a:srcRect l="11613" t="21789" r="22420" b="1339"/>
            <a:stretch/>
          </p:blipFill>
          <p:spPr bwMode="auto">
            <a:xfrm>
              <a:off x="0" y="750627"/>
              <a:ext cx="2347415" cy="1542197"/>
            </a:xfrm>
            <a:prstGeom prst="rect">
              <a:avLst/>
            </a:prstGeom>
            <a:noFill/>
            <a:ln>
              <a:noFill/>
            </a:ln>
            <a:extLst>
              <a:ext uri="{53640926-AAD7-44D8-BBD7-CCE9431645EC}">
                <a14:shadowObscured xmlns:a14="http://schemas.microsoft.com/office/drawing/2010/main"/>
              </a:ext>
            </a:extLst>
          </p:spPr>
        </p:pic>
        <p:pic>
          <p:nvPicPr>
            <p:cNvPr id="25" name="図 24"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0" y="2292824"/>
              <a:ext cx="2333767" cy="361666"/>
            </a:xfrm>
            <a:prstGeom prst="rect">
              <a:avLst/>
            </a:prstGeom>
            <a:noFill/>
            <a:ln>
              <a:noFill/>
            </a:ln>
            <a:extLst>
              <a:ext uri="{53640926-AAD7-44D8-BBD7-CCE9431645EC}">
                <a14:shadowObscured xmlns:a14="http://schemas.microsoft.com/office/drawing/2010/main"/>
              </a:ext>
            </a:extLst>
          </p:spPr>
        </p:pic>
        <p:pic>
          <p:nvPicPr>
            <p:cNvPr id="26" name="図 25"/>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4119" y="457200"/>
              <a:ext cx="259308" cy="2729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27" name="図 26" descr="C:\Users\MorikawaSu\AppData\Local\Microsoft\Windows\Temporary Internet Files\Content.Word\image1.png"/>
            <p:cNvPicPr>
              <a:picLocks noChangeAspect="1"/>
            </p:cNvPicPr>
            <p:nvPr/>
          </p:nvPicPr>
          <p:blipFill rotWithShape="1">
            <a:blip r:embed="rId9" cstate="print">
              <a:extLst>
                <a:ext uri="{28A0092B-C50C-407E-A947-70E740481C1C}">
                  <a14:useLocalDpi xmlns:a14="http://schemas.microsoft.com/office/drawing/2010/main" val="0"/>
                </a:ext>
              </a:extLst>
            </a:blip>
            <a:srcRect t="256" b="90275"/>
            <a:stretch/>
          </p:blipFill>
          <p:spPr bwMode="auto">
            <a:xfrm>
              <a:off x="0" y="6824"/>
              <a:ext cx="2347415" cy="395785"/>
            </a:xfrm>
            <a:prstGeom prst="rect">
              <a:avLst/>
            </a:prstGeom>
            <a:noFill/>
            <a:ln>
              <a:noFill/>
            </a:ln>
            <a:extLst>
              <a:ext uri="{53640926-AAD7-44D8-BBD7-CCE9431645EC}">
                <a14:shadowObscured xmlns:a14="http://schemas.microsoft.com/office/drawing/2010/main"/>
              </a:ext>
            </a:extLst>
          </p:spPr>
        </p:pic>
        <p:sp>
          <p:nvSpPr>
            <p:cNvPr id="28" name="正方形/長方形 27"/>
            <p:cNvSpPr/>
            <p:nvPr/>
          </p:nvSpPr>
          <p:spPr>
            <a:xfrm>
              <a:off x="0" y="0"/>
              <a:ext cx="2340591" cy="38827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9" name="グループ化 8"/>
          <p:cNvGrpSpPr/>
          <p:nvPr/>
        </p:nvGrpSpPr>
        <p:grpSpPr>
          <a:xfrm>
            <a:off x="6247398" y="2550712"/>
            <a:ext cx="2285042" cy="3758608"/>
            <a:chOff x="0" y="1"/>
            <a:chExt cx="2360295" cy="3882389"/>
          </a:xfrm>
        </p:grpSpPr>
        <p:grpSp>
          <p:nvGrpSpPr>
            <p:cNvPr id="10" name="グループ化 9"/>
            <p:cNvGrpSpPr/>
            <p:nvPr/>
          </p:nvGrpSpPr>
          <p:grpSpPr>
            <a:xfrm>
              <a:off x="0" y="1"/>
              <a:ext cx="2360295" cy="3882389"/>
              <a:chOff x="0" y="0"/>
              <a:chExt cx="2360769" cy="3882789"/>
            </a:xfrm>
          </p:grpSpPr>
          <p:sp>
            <p:nvSpPr>
              <p:cNvPr id="12" name="テキスト ボックス 2"/>
              <p:cNvSpPr txBox="1">
                <a:spLocks noChangeArrowheads="1"/>
              </p:cNvSpPr>
              <p:nvPr/>
            </p:nvSpPr>
            <p:spPr bwMode="auto">
              <a:xfrm>
                <a:off x="6824" y="2599899"/>
                <a:ext cx="2353945" cy="105727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200"/>
                  </a:lnSpc>
                  <a:spcAft>
                    <a:spcPts val="0"/>
                  </a:spcAft>
                </a:pPr>
                <a:r>
                  <a:rPr lang="en-US" sz="600" b="1" kern="100">
                    <a:effectLst/>
                    <a:latin typeface="Meiryo UI"/>
                    <a:ea typeface="ＭＳ 明朝"/>
                    <a:cs typeface="Times New Roman"/>
                  </a:rPr>
                  <a:t>Osaka Landscape</a:t>
                </a:r>
                <a:r>
                  <a:rPr lang="en-US" sz="600" kern="100">
                    <a:effectLst/>
                    <a:latin typeface="Meiryo UI"/>
                    <a:ea typeface="ＭＳ 明朝"/>
                    <a:cs typeface="Times New Roman"/>
                  </a:rPr>
                  <a:t> </a:t>
                </a:r>
                <a:r>
                  <a:rPr lang="ja-JP" sz="600" kern="100">
                    <a:effectLst/>
                    <a:latin typeface="Century"/>
                    <a:ea typeface="Meiryo UI"/>
                    <a:cs typeface="Times New Roman"/>
                  </a:rPr>
                  <a:t>第○回大阪都市景観建築賞の表彰式が行なわれました！今回は大阪府知事賞に○○、大阪市長賞に○○、審査員特別賞に○○が選ばれました。パネル展を実施するのでみなさんこぞって見に来てください！</a:t>
                </a:r>
                <a:endParaRPr lang="ja-JP" sz="1050" kern="100">
                  <a:effectLst/>
                  <a:latin typeface="Century"/>
                  <a:ea typeface="ＭＳ 明朝"/>
                  <a:cs typeface="Times New Roman"/>
                </a:endParaRPr>
              </a:p>
              <a:p>
                <a:pPr algn="just">
                  <a:lnSpc>
                    <a:spcPts val="1200"/>
                  </a:lnSpc>
                  <a:spcAft>
                    <a:spcPts val="0"/>
                  </a:spcAft>
                </a:pPr>
                <a:r>
                  <a:rPr lang="ja-JP" sz="600" kern="100">
                    <a:effectLst/>
                    <a:latin typeface="Century"/>
                    <a:ea typeface="Meiryo UI"/>
                    <a:cs typeface="Times New Roman"/>
                  </a:rPr>
                  <a:t>（パネル展の詳細はこちら）</a:t>
                </a:r>
                <a:r>
                  <a:rPr lang="en-US" sz="600" kern="100">
                    <a:effectLst/>
                    <a:latin typeface="Century"/>
                    <a:ea typeface="Meiryo UI"/>
                    <a:cs typeface="Times New Roman"/>
                  </a:rPr>
                  <a:t>http;//www.</a:t>
                </a:r>
                <a:r>
                  <a:rPr lang="ja-JP" sz="600" kern="100">
                    <a:effectLst/>
                    <a:latin typeface="Century"/>
                    <a:ea typeface="Meiryo UI"/>
                    <a:cs typeface="Times New Roman"/>
                  </a:rPr>
                  <a:t>○○○○○○○</a:t>
                </a:r>
                <a:r>
                  <a:rPr lang="en-US" sz="600" kern="100">
                    <a:effectLst/>
                    <a:latin typeface="Century"/>
                    <a:ea typeface="Meiryo UI"/>
                    <a:cs typeface="Times New Roman"/>
                  </a:rPr>
                  <a:t>.jp</a:t>
                </a:r>
                <a:endParaRPr lang="ja-JP" sz="1050" kern="100">
                  <a:effectLst/>
                  <a:latin typeface="Century"/>
                  <a:ea typeface="ＭＳ 明朝"/>
                  <a:cs typeface="Times New Roman"/>
                </a:endParaRPr>
              </a:p>
              <a:p>
                <a:pPr algn="just">
                  <a:lnSpc>
                    <a:spcPts val="1200"/>
                  </a:lnSpc>
                  <a:spcAft>
                    <a:spcPts val="0"/>
                  </a:spcAft>
                </a:pPr>
                <a:r>
                  <a:rPr lang="ja-JP" sz="600" kern="100">
                    <a:solidFill>
                      <a:srgbClr val="0070C0"/>
                    </a:solidFill>
                    <a:effectLst/>
                    <a:latin typeface="Century"/>
                    <a:ea typeface="Meiryo UI"/>
                    <a:cs typeface="Times New Roman"/>
                  </a:rPr>
                  <a:t>＃都市景観建築賞　＃大阪まちなみ賞</a:t>
                </a:r>
                <a:endParaRPr lang="ja-JP" sz="1050" kern="100">
                  <a:effectLst/>
                  <a:latin typeface="Century"/>
                  <a:ea typeface="ＭＳ 明朝"/>
                  <a:cs typeface="Times New Roman"/>
                </a:endParaRPr>
              </a:p>
            </p:txBody>
          </p:sp>
          <p:pic>
            <p:nvPicPr>
              <p:cNvPr id="13" name="図 12" descr="C:\Users\MorikawaSu\AppData\Local\Microsoft\Windows\Temporary Internet Files\Content.Word\image1.png"/>
              <p:cNvPicPr>
                <a:picLocks noChangeAspect="1"/>
              </p:cNvPicPr>
              <p:nvPr/>
            </p:nvPicPr>
            <p:blipFill rotWithShape="1">
              <a:blip r:embed="rId7" cstate="print">
                <a:extLst>
                  <a:ext uri="{28A0092B-C50C-407E-A947-70E740481C1C}">
                    <a14:useLocalDpi xmlns:a14="http://schemas.microsoft.com/office/drawing/2010/main" val="0"/>
                  </a:ext>
                </a:extLst>
              </a:blip>
              <a:srcRect t="94134"/>
              <a:stretch/>
            </p:blipFill>
            <p:spPr bwMode="auto">
              <a:xfrm>
                <a:off x="0" y="3637129"/>
                <a:ext cx="2347415" cy="245660"/>
              </a:xfrm>
              <a:prstGeom prst="rect">
                <a:avLst/>
              </a:prstGeom>
              <a:noFill/>
              <a:ln>
                <a:noFill/>
              </a:ln>
              <a:extLst>
                <a:ext uri="{53640926-AAD7-44D8-BBD7-CCE9431645EC}">
                  <a14:shadowObscured xmlns:a14="http://schemas.microsoft.com/office/drawing/2010/main"/>
                </a:ext>
              </a:extLst>
            </p:spPr>
          </p:pic>
          <p:sp>
            <p:nvSpPr>
              <p:cNvPr id="14" name="テキスト ボックス 2"/>
              <p:cNvSpPr txBox="1">
                <a:spLocks noChangeArrowheads="1"/>
              </p:cNvSpPr>
              <p:nvPr/>
            </p:nvSpPr>
            <p:spPr bwMode="auto">
              <a:xfrm>
                <a:off x="259307" y="423081"/>
                <a:ext cx="920750" cy="309654"/>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just" fontAlgn="t">
                  <a:lnSpc>
                    <a:spcPts val="400"/>
                  </a:lnSpc>
                  <a:spcAft>
                    <a:spcPts val="0"/>
                  </a:spcAft>
                </a:pPr>
                <a:r>
                  <a:rPr lang="en-US" sz="600" b="1" kern="100">
                    <a:effectLst/>
                    <a:latin typeface="Meiryo UI"/>
                    <a:ea typeface="ＭＳ 明朝"/>
                    <a:cs typeface="Times New Roman"/>
                  </a:rPr>
                  <a:t>Osaka</a:t>
                </a:r>
                <a:r>
                  <a:rPr lang="ja-JP" sz="600" b="1" kern="100">
                    <a:effectLst/>
                    <a:latin typeface="Century"/>
                    <a:ea typeface="Meiryo UI"/>
                    <a:cs typeface="Times New Roman"/>
                  </a:rPr>
                  <a:t>　</a:t>
                </a:r>
                <a:r>
                  <a:rPr lang="en-US" sz="600" b="1" kern="100">
                    <a:effectLst/>
                    <a:latin typeface="Century"/>
                    <a:ea typeface="Meiryo UI"/>
                    <a:cs typeface="Times New Roman"/>
                  </a:rPr>
                  <a:t>Landscape</a:t>
                </a:r>
                <a:endParaRPr lang="ja-JP" sz="1050" kern="100">
                  <a:effectLst/>
                  <a:latin typeface="Century"/>
                  <a:ea typeface="ＭＳ 明朝"/>
                  <a:cs typeface="Times New Roman"/>
                </a:endParaRPr>
              </a:p>
            </p:txBody>
          </p:sp>
          <p:sp>
            <p:nvSpPr>
              <p:cNvPr id="15" name="テキスト ボックス 2"/>
              <p:cNvSpPr txBox="1">
                <a:spLocks noChangeArrowheads="1"/>
              </p:cNvSpPr>
              <p:nvPr/>
            </p:nvSpPr>
            <p:spPr bwMode="auto">
              <a:xfrm>
                <a:off x="272900" y="532208"/>
                <a:ext cx="1190434" cy="218342"/>
              </a:xfrm>
              <a:prstGeom prst="rect">
                <a:avLst/>
              </a:prstGeom>
              <a:noFill/>
              <a:ln w="9525">
                <a:noFill/>
                <a:miter lim="800000"/>
                <a:headEnd/>
                <a:tailEnd/>
              </a:ln>
            </p:spPr>
            <p:txBody>
              <a:bodyPr rot="0" vert="horz" wrap="square" lIns="91440" tIns="45720" rIns="91440" bIns="45720" anchor="t" anchorCtr="0">
                <a:noAutofit/>
              </a:bodyPr>
              <a:lstStyle/>
              <a:p>
                <a:pPr algn="l" fontAlgn="t">
                  <a:lnSpc>
                    <a:spcPts val="100"/>
                  </a:lnSpc>
                  <a:spcAft>
                    <a:spcPts val="0"/>
                  </a:spcAft>
                </a:pPr>
                <a:r>
                  <a:rPr lang="ja-JP" sz="600" kern="100">
                    <a:effectLst/>
                    <a:latin typeface="Century"/>
                    <a:ea typeface="Meiryo UI"/>
                    <a:cs typeface="Times New Roman"/>
                  </a:rPr>
                  <a:t>大阪府庁　正庁の間</a:t>
                </a:r>
                <a:endParaRPr lang="ja-JP" sz="1050" kern="100">
                  <a:effectLst/>
                  <a:latin typeface="Century"/>
                  <a:ea typeface="ＭＳ 明朝"/>
                  <a:cs typeface="Times New Roman"/>
                </a:endParaRPr>
              </a:p>
            </p:txBody>
          </p:sp>
          <p:pic>
            <p:nvPicPr>
              <p:cNvPr id="16" name="図 15" descr="C:\Users\MorikawaSu\AppData\Local\Microsoft\Windows\Temporary Internet Files\Content.Word\image1.png"/>
              <p:cNvPicPr>
                <a:picLocks noChangeAspect="1"/>
              </p:cNvPicPr>
              <p:nvPr/>
            </p:nvPicPr>
            <p:blipFill rotWithShape="1">
              <a:blip r:embed="rId2" cstate="print">
                <a:extLst>
                  <a:ext uri="{28A0092B-C50C-407E-A947-70E740481C1C}">
                    <a14:useLocalDpi xmlns:a14="http://schemas.microsoft.com/office/drawing/2010/main" val="0"/>
                  </a:ext>
                </a:extLst>
              </a:blip>
              <a:srcRect t="74559" b="16727"/>
              <a:stretch/>
            </p:blipFill>
            <p:spPr bwMode="auto">
              <a:xfrm>
                <a:off x="0" y="2292824"/>
                <a:ext cx="2333767" cy="361666"/>
              </a:xfrm>
              <a:prstGeom prst="rect">
                <a:avLst/>
              </a:prstGeom>
              <a:noFill/>
              <a:ln>
                <a:noFill/>
              </a:ln>
              <a:extLst>
                <a:ext uri="{53640926-AAD7-44D8-BBD7-CCE9431645EC}">
                  <a14:shadowObscured xmlns:a14="http://schemas.microsoft.com/office/drawing/2010/main"/>
                </a:ext>
              </a:extLst>
            </p:spPr>
          </p:pic>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l="41367" t="22163" r="55282" b="71575"/>
              <a:stretch/>
            </p:blipFill>
            <p:spPr bwMode="auto">
              <a:xfrm>
                <a:off x="34119" y="457200"/>
                <a:ext cx="259308" cy="272956"/>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pic>
            <p:nvPicPr>
              <p:cNvPr id="18" name="図 17" descr="C:\Users\MorikawaSu\AppData\Local\Microsoft\Windows\Temporary Internet Files\Content.Word\image1.png"/>
              <p:cNvPicPr>
                <a:picLocks noChangeAspect="1"/>
              </p:cNvPicPr>
              <p:nvPr/>
            </p:nvPicPr>
            <p:blipFill rotWithShape="1">
              <a:blip r:embed="rId9" cstate="print">
                <a:extLst>
                  <a:ext uri="{28A0092B-C50C-407E-A947-70E740481C1C}">
                    <a14:useLocalDpi xmlns:a14="http://schemas.microsoft.com/office/drawing/2010/main" val="0"/>
                  </a:ext>
                </a:extLst>
              </a:blip>
              <a:srcRect t="256" b="90275"/>
              <a:stretch/>
            </p:blipFill>
            <p:spPr bwMode="auto">
              <a:xfrm>
                <a:off x="0" y="6824"/>
                <a:ext cx="2347415" cy="395785"/>
              </a:xfrm>
              <a:prstGeom prst="rect">
                <a:avLst/>
              </a:prstGeom>
              <a:noFill/>
              <a:ln>
                <a:noFill/>
              </a:ln>
              <a:extLst>
                <a:ext uri="{53640926-AAD7-44D8-BBD7-CCE9431645EC}">
                  <a14:shadowObscured xmlns:a14="http://schemas.microsoft.com/office/drawing/2010/main"/>
                </a:ext>
              </a:extLst>
            </p:spPr>
          </p:pic>
          <p:sp>
            <p:nvSpPr>
              <p:cNvPr id="19" name="正方形/長方形 18"/>
              <p:cNvSpPr/>
              <p:nvPr/>
            </p:nvSpPr>
            <p:spPr>
              <a:xfrm>
                <a:off x="0" y="0"/>
                <a:ext cx="2340591" cy="38827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11" name="図 10" descr="\\S27b\LIB\「新」景観推進Ｇ\50／大阪まちなみ賞に関する事項\第36回大阪まちなみ章H28\1317 表彰式\170117 当日写真\14　集合写真①（記念撮影）.JPG"/>
            <p:cNvPicPr>
              <a:picLocks noChangeAspect="1"/>
            </p:cNvPicPr>
            <p:nvPr/>
          </p:nvPicPr>
          <p:blipFill rotWithShape="1">
            <a:blip r:embed="rId10" cstate="print">
              <a:extLst>
                <a:ext uri="{28A0092B-C50C-407E-A947-70E740481C1C}">
                  <a14:useLocalDpi xmlns:a14="http://schemas.microsoft.com/office/drawing/2010/main" val="0"/>
                </a:ext>
              </a:extLst>
            </a:blip>
            <a:srcRect t="3849" r="614" b="7022"/>
            <a:stretch/>
          </p:blipFill>
          <p:spPr bwMode="auto">
            <a:xfrm>
              <a:off x="0" y="744279"/>
              <a:ext cx="2328530" cy="1562986"/>
            </a:xfrm>
            <a:prstGeom prst="rect">
              <a:avLst/>
            </a:prstGeom>
            <a:noFill/>
            <a:ln>
              <a:noFill/>
            </a:ln>
            <a:extLst>
              <a:ext uri="{53640926-AAD7-44D8-BBD7-CCE9431645EC}">
                <a14:shadowObscured xmlns:a14="http://schemas.microsoft.com/office/drawing/2010/main"/>
              </a:ext>
            </a:extLst>
          </p:spPr>
        </p:pic>
      </p:grpSp>
      <p:sp>
        <p:nvSpPr>
          <p:cNvPr id="38" name="テキスト ボックス 2"/>
          <p:cNvSpPr txBox="1">
            <a:spLocks noChangeArrowheads="1"/>
          </p:cNvSpPr>
          <p:nvPr/>
        </p:nvSpPr>
        <p:spPr bwMode="auto">
          <a:xfrm>
            <a:off x="611560" y="6321385"/>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ビュースポット募集時の発信</a:t>
            </a:r>
            <a:endParaRPr lang="ja-JP" sz="1050" kern="100" dirty="0">
              <a:effectLst/>
              <a:latin typeface="Century"/>
              <a:ea typeface="ＭＳ 明朝"/>
              <a:cs typeface="Times New Roman"/>
            </a:endParaRPr>
          </a:p>
        </p:txBody>
      </p:sp>
      <p:sp>
        <p:nvSpPr>
          <p:cNvPr id="39" name="テキスト ボックス 2"/>
          <p:cNvSpPr txBox="1">
            <a:spLocks noChangeArrowheads="1"/>
          </p:cNvSpPr>
          <p:nvPr/>
        </p:nvSpPr>
        <p:spPr bwMode="auto">
          <a:xfrm>
            <a:off x="3412093" y="6316305"/>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ビュースポットの発信</a:t>
            </a:r>
            <a:endParaRPr lang="ja-JP" sz="1050" kern="100" dirty="0">
              <a:effectLst/>
              <a:latin typeface="Century"/>
              <a:ea typeface="ＭＳ 明朝"/>
              <a:cs typeface="Times New Roman"/>
            </a:endParaRPr>
          </a:p>
        </p:txBody>
      </p:sp>
      <p:sp>
        <p:nvSpPr>
          <p:cNvPr id="40" name="テキスト ボックス 2"/>
          <p:cNvSpPr txBox="1">
            <a:spLocks noChangeArrowheads="1"/>
          </p:cNvSpPr>
          <p:nvPr/>
        </p:nvSpPr>
        <p:spPr bwMode="auto">
          <a:xfrm>
            <a:off x="6228184" y="6309320"/>
            <a:ext cx="2312035" cy="328930"/>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ja-JP" sz="1050" b="1" kern="100" dirty="0">
                <a:effectLst/>
                <a:latin typeface="Century"/>
                <a:ea typeface="Meiryo UI"/>
                <a:cs typeface="Times New Roman"/>
              </a:rPr>
              <a:t>景観施策・イベントの発信</a:t>
            </a:r>
            <a:endParaRPr lang="ja-JP" sz="1050" kern="100" dirty="0">
              <a:effectLst/>
              <a:latin typeface="Century"/>
              <a:ea typeface="ＭＳ 明朝"/>
              <a:cs typeface="Times New Roman"/>
            </a:endParaRPr>
          </a:p>
        </p:txBody>
      </p:sp>
    </p:spTree>
    <p:extLst>
      <p:ext uri="{BB962C8B-B14F-4D97-AF65-F5344CB8AC3E}">
        <p14:creationId xmlns:p14="http://schemas.microsoft.com/office/powerpoint/2010/main" val="2515700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69"/>
          <p:cNvSpPr/>
          <p:nvPr/>
        </p:nvSpPr>
        <p:spPr>
          <a:xfrm>
            <a:off x="196293" y="4437112"/>
            <a:ext cx="8749316" cy="2052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323528" y="5353471"/>
            <a:ext cx="3151155" cy="523220"/>
          </a:xfrm>
          <a:prstGeom prst="rect">
            <a:avLst/>
          </a:prstGeom>
          <a:noFill/>
          <a:ln>
            <a:noFill/>
          </a:ln>
        </p:spPr>
        <p:txBody>
          <a:bodyPr wrap="square" rtlCol="0">
            <a:spAutoFit/>
          </a:bodyPr>
          <a:lstStyle/>
          <a:p>
            <a:r>
              <a:rPr lang="ja-JP" altLang="en-US" sz="1400" b="1" dirty="0"/>
              <a:t>◆</a:t>
            </a:r>
            <a:r>
              <a:rPr lang="ja-JP" altLang="en-US" sz="1400" b="1" dirty="0" smtClean="0"/>
              <a:t>景観施策を発信するＳＮＳ</a:t>
            </a:r>
            <a:endParaRPr lang="en-US" altLang="ja-JP" sz="1400" b="1" dirty="0" smtClean="0"/>
          </a:p>
          <a:p>
            <a:r>
              <a:rPr lang="ja-JP" altLang="en-US" sz="1400" b="1" dirty="0"/>
              <a:t>　</a:t>
            </a:r>
            <a:r>
              <a:rPr lang="ja-JP" altLang="en-US" sz="1400" b="1" dirty="0" smtClean="0"/>
              <a:t>（インスタグラム）</a:t>
            </a:r>
            <a:endParaRPr lang="en-US" altLang="ja-JP" sz="1400" b="1" dirty="0" smtClean="0"/>
          </a:p>
        </p:txBody>
      </p:sp>
      <p:sp>
        <p:nvSpPr>
          <p:cNvPr id="6" name="テキスト ボックス 5"/>
          <p:cNvSpPr txBox="1"/>
          <p:nvPr/>
        </p:nvSpPr>
        <p:spPr>
          <a:xfrm>
            <a:off x="323528" y="4973686"/>
            <a:ext cx="3102131" cy="307777"/>
          </a:xfrm>
          <a:prstGeom prst="rect">
            <a:avLst/>
          </a:prstGeom>
          <a:noFill/>
        </p:spPr>
        <p:txBody>
          <a:bodyPr wrap="none" rtlCol="0">
            <a:spAutoFit/>
          </a:bodyPr>
          <a:lstStyle/>
          <a:p>
            <a:r>
              <a:rPr lang="ja-JP" altLang="en-US" sz="1400" b="1" dirty="0" smtClean="0"/>
              <a:t>◆ビュースポットおおさかホームページ</a:t>
            </a:r>
            <a:endParaRPr kumimoji="1" lang="ja-JP" altLang="en-US" sz="1400" b="1" dirty="0"/>
          </a:p>
        </p:txBody>
      </p:sp>
      <p:sp>
        <p:nvSpPr>
          <p:cNvPr id="56" name="テキスト ボックス 55"/>
          <p:cNvSpPr txBox="1"/>
          <p:nvPr/>
        </p:nvSpPr>
        <p:spPr>
          <a:xfrm>
            <a:off x="5632668" y="5425479"/>
            <a:ext cx="3311997" cy="307777"/>
          </a:xfrm>
          <a:prstGeom prst="rect">
            <a:avLst/>
          </a:prstGeom>
          <a:noFill/>
        </p:spPr>
        <p:txBody>
          <a:bodyPr wrap="none" rtlCol="0">
            <a:spAutoFit/>
          </a:bodyPr>
          <a:lstStyle/>
          <a:p>
            <a:r>
              <a:rPr lang="ja-JP" altLang="en-US" sz="1400" b="1" dirty="0" smtClean="0"/>
              <a:t>◆大阪ミュージアムのメルマガ、</a:t>
            </a:r>
            <a:r>
              <a:rPr lang="en-US" altLang="ja-JP" sz="1400" b="1" dirty="0" err="1" smtClean="0"/>
              <a:t>FaceBook</a:t>
            </a:r>
            <a:endParaRPr kumimoji="1" lang="ja-JP" altLang="en-US" sz="1400" b="1" dirty="0"/>
          </a:p>
        </p:txBody>
      </p:sp>
      <p:sp>
        <p:nvSpPr>
          <p:cNvPr id="35" name="テキスト ボックス 34"/>
          <p:cNvSpPr txBox="1"/>
          <p:nvPr/>
        </p:nvSpPr>
        <p:spPr>
          <a:xfrm>
            <a:off x="5632668" y="5045694"/>
            <a:ext cx="2683748" cy="307777"/>
          </a:xfrm>
          <a:prstGeom prst="rect">
            <a:avLst/>
          </a:prstGeom>
          <a:noFill/>
        </p:spPr>
        <p:txBody>
          <a:bodyPr wrap="none" rtlCol="0">
            <a:spAutoFit/>
          </a:bodyPr>
          <a:lstStyle/>
          <a:p>
            <a:r>
              <a:rPr kumimoji="1" lang="ja-JP" altLang="en-US" sz="1400" b="1" dirty="0" smtClean="0"/>
              <a:t>◆大阪ミュージアムホームページ</a:t>
            </a:r>
            <a:endParaRPr kumimoji="1" lang="ja-JP" altLang="en-US" sz="1400" b="1" dirty="0"/>
          </a:p>
        </p:txBody>
      </p:sp>
      <p:sp>
        <p:nvSpPr>
          <p:cNvPr id="52" name="テキスト ボックス 51"/>
          <p:cNvSpPr txBox="1"/>
          <p:nvPr/>
        </p:nvSpPr>
        <p:spPr>
          <a:xfrm>
            <a:off x="179512" y="251356"/>
            <a:ext cx="2967479" cy="369332"/>
          </a:xfrm>
          <a:prstGeom prst="rect">
            <a:avLst/>
          </a:prstGeom>
          <a:noFill/>
        </p:spPr>
        <p:txBody>
          <a:bodyPr wrap="none" rtlCol="0">
            <a:spAutoFit/>
          </a:bodyPr>
          <a:lstStyle/>
          <a:p>
            <a:r>
              <a:rPr lang="ja-JP" altLang="en-US" b="1" dirty="0" smtClean="0"/>
              <a:t>■大阪ミュージアムとの連携</a:t>
            </a:r>
            <a:endParaRPr kumimoji="1" lang="ja-JP" altLang="en-US" b="1" dirty="0"/>
          </a:p>
        </p:txBody>
      </p:sp>
      <p:sp>
        <p:nvSpPr>
          <p:cNvPr id="26" name="テキスト ボックス 25"/>
          <p:cNvSpPr txBox="1"/>
          <p:nvPr/>
        </p:nvSpPr>
        <p:spPr>
          <a:xfrm>
            <a:off x="306747" y="620688"/>
            <a:ext cx="8585733" cy="646331"/>
          </a:xfrm>
          <a:prstGeom prst="rect">
            <a:avLst/>
          </a:prstGeom>
          <a:noFill/>
        </p:spPr>
        <p:txBody>
          <a:bodyPr wrap="square" rtlCol="0">
            <a:spAutoFit/>
          </a:bodyPr>
          <a:lstStyle/>
          <a:p>
            <a:r>
              <a:rPr kumimoji="1" lang="ja-JP" altLang="en-US" dirty="0" smtClean="0"/>
              <a:t>　ビュースポット事業は視対象（大阪ミュージアムの登録物等）の魅力を更に高める取り組みと捉えて展開する。</a:t>
            </a:r>
            <a:endParaRPr kumimoji="1" lang="ja-JP" altLang="en-US" dirty="0"/>
          </a:p>
        </p:txBody>
      </p:sp>
      <p:sp>
        <p:nvSpPr>
          <p:cNvPr id="58" name="テキスト ボックス 57"/>
          <p:cNvSpPr txBox="1"/>
          <p:nvPr/>
        </p:nvSpPr>
        <p:spPr>
          <a:xfrm>
            <a:off x="35496" y="1340768"/>
            <a:ext cx="4204997" cy="338554"/>
          </a:xfrm>
          <a:prstGeom prst="rect">
            <a:avLst/>
          </a:prstGeom>
          <a:noFill/>
        </p:spPr>
        <p:txBody>
          <a:bodyPr wrap="none" rtlCol="0">
            <a:spAutoFit/>
          </a:bodyPr>
          <a:lstStyle/>
          <a:p>
            <a:r>
              <a:rPr kumimoji="1" lang="ja-JP" altLang="en-US" sz="1600" b="1" dirty="0" smtClean="0"/>
              <a:t>（１）視対象と大阪ミュージアム登録物との</a:t>
            </a:r>
            <a:r>
              <a:rPr lang="ja-JP" altLang="en-US" sz="1600" b="1" dirty="0"/>
              <a:t>関連</a:t>
            </a:r>
            <a:endParaRPr kumimoji="1" lang="ja-JP" altLang="en-US" sz="1600" b="1" dirty="0"/>
          </a:p>
        </p:txBody>
      </p:sp>
      <p:sp>
        <p:nvSpPr>
          <p:cNvPr id="59" name="テキスト ボックス 58"/>
          <p:cNvSpPr txBox="1"/>
          <p:nvPr/>
        </p:nvSpPr>
        <p:spPr>
          <a:xfrm>
            <a:off x="35496" y="4098558"/>
            <a:ext cx="2145844" cy="338554"/>
          </a:xfrm>
          <a:prstGeom prst="rect">
            <a:avLst/>
          </a:prstGeom>
          <a:noFill/>
        </p:spPr>
        <p:txBody>
          <a:bodyPr wrap="none" rtlCol="0">
            <a:spAutoFit/>
          </a:bodyPr>
          <a:lstStyle/>
          <a:p>
            <a:r>
              <a:rPr kumimoji="1" lang="ja-JP" altLang="en-US" sz="1600" b="1" dirty="0" smtClean="0"/>
              <a:t>（２）</a:t>
            </a:r>
            <a:r>
              <a:rPr kumimoji="1" lang="en-US" altLang="ja-JP" sz="1600" b="1" dirty="0" smtClean="0"/>
              <a:t>Web</a:t>
            </a:r>
            <a:r>
              <a:rPr kumimoji="1" lang="ja-JP" altLang="en-US" sz="1600" b="1" dirty="0" smtClean="0"/>
              <a:t>媒体での連携</a:t>
            </a:r>
            <a:endParaRPr kumimoji="1" lang="ja-JP" altLang="en-US" sz="1600" b="1" dirty="0"/>
          </a:p>
        </p:txBody>
      </p:sp>
      <p:sp>
        <p:nvSpPr>
          <p:cNvPr id="61" name="テキスト ボックス 60"/>
          <p:cNvSpPr txBox="1"/>
          <p:nvPr/>
        </p:nvSpPr>
        <p:spPr>
          <a:xfrm>
            <a:off x="3347864" y="5661248"/>
            <a:ext cx="2471573" cy="830997"/>
          </a:xfrm>
          <a:prstGeom prst="rect">
            <a:avLst/>
          </a:prstGeom>
          <a:noFill/>
        </p:spPr>
        <p:txBody>
          <a:bodyPr wrap="square" rtlCol="0">
            <a:spAutoFit/>
          </a:bodyPr>
          <a:lstStyle/>
          <a:p>
            <a:pPr algn="ctr"/>
            <a:r>
              <a:rPr lang="ja-JP" altLang="en-US" sz="1600" dirty="0" smtClean="0"/>
              <a:t>ビュースポット周辺の</a:t>
            </a:r>
            <a:endParaRPr lang="en-US" altLang="ja-JP" sz="1600" dirty="0" smtClean="0"/>
          </a:p>
          <a:p>
            <a:pPr algn="ctr"/>
            <a:r>
              <a:rPr lang="ja-JP" altLang="en-US" sz="1600" dirty="0" smtClean="0"/>
              <a:t>写真、動画、観光情報等</a:t>
            </a:r>
            <a:endParaRPr lang="en-US" altLang="ja-JP" sz="1600" dirty="0" smtClean="0"/>
          </a:p>
          <a:p>
            <a:pPr algn="ctr"/>
            <a:r>
              <a:rPr lang="ja-JP" altLang="en-US" sz="1600" dirty="0" smtClean="0"/>
              <a:t>を関連情報として紹介</a:t>
            </a:r>
            <a:endParaRPr lang="en-US" altLang="ja-JP" sz="1600" dirty="0" smtClean="0"/>
          </a:p>
        </p:txBody>
      </p:sp>
      <p:sp>
        <p:nvSpPr>
          <p:cNvPr id="63" name="テキスト ボックス 62"/>
          <p:cNvSpPr txBox="1"/>
          <p:nvPr/>
        </p:nvSpPr>
        <p:spPr>
          <a:xfrm>
            <a:off x="3275856" y="4437112"/>
            <a:ext cx="2471573" cy="584775"/>
          </a:xfrm>
          <a:prstGeom prst="rect">
            <a:avLst/>
          </a:prstGeom>
          <a:noFill/>
        </p:spPr>
        <p:txBody>
          <a:bodyPr wrap="square" rtlCol="0">
            <a:spAutoFit/>
          </a:bodyPr>
          <a:lstStyle/>
          <a:p>
            <a:pPr algn="ctr"/>
            <a:r>
              <a:rPr lang="ja-JP" altLang="en-US" sz="1600" dirty="0" smtClean="0"/>
              <a:t>ビュースポットの取組みを</a:t>
            </a:r>
            <a:endParaRPr lang="en-US" altLang="ja-JP" sz="1600" dirty="0" smtClean="0"/>
          </a:p>
          <a:p>
            <a:pPr algn="ctr"/>
            <a:r>
              <a:rPr lang="ja-JP" altLang="en-US" sz="1600" dirty="0" smtClean="0"/>
              <a:t>随時紹介</a:t>
            </a:r>
            <a:endParaRPr lang="en-US" altLang="ja-JP" sz="1600" dirty="0" smtClean="0"/>
          </a:p>
        </p:txBody>
      </p:sp>
      <p:grpSp>
        <p:nvGrpSpPr>
          <p:cNvPr id="31" name="グループ化 30"/>
          <p:cNvGrpSpPr/>
          <p:nvPr/>
        </p:nvGrpSpPr>
        <p:grpSpPr>
          <a:xfrm>
            <a:off x="179512" y="1736810"/>
            <a:ext cx="8749316" cy="2340262"/>
            <a:chOff x="179512" y="2186861"/>
            <a:chExt cx="8749316" cy="2340262"/>
          </a:xfrm>
        </p:grpSpPr>
        <p:sp>
          <p:nvSpPr>
            <p:cNvPr id="30" name="角丸四角形 29"/>
            <p:cNvSpPr/>
            <p:nvPr/>
          </p:nvSpPr>
          <p:spPr>
            <a:xfrm>
              <a:off x="179512" y="2186861"/>
              <a:ext cx="8749316" cy="232225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3275857" y="3230979"/>
              <a:ext cx="2232248" cy="37372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右矢印 65"/>
            <p:cNvSpPr/>
            <p:nvPr/>
          </p:nvSpPr>
          <p:spPr>
            <a:xfrm rot="10800000">
              <a:off x="3180547" y="2695229"/>
              <a:ext cx="2283890" cy="37372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077504" y="2204864"/>
              <a:ext cx="2502608" cy="584775"/>
            </a:xfrm>
            <a:prstGeom prst="rect">
              <a:avLst/>
            </a:prstGeom>
            <a:noFill/>
          </p:spPr>
          <p:txBody>
            <a:bodyPr wrap="none" rtlCol="0">
              <a:spAutoFit/>
            </a:bodyPr>
            <a:lstStyle/>
            <a:p>
              <a:pPr algn="ctr"/>
              <a:r>
                <a:rPr lang="ja-JP" altLang="en-US" sz="1600" dirty="0" smtClean="0"/>
                <a:t>募集時に視対象の</a:t>
              </a:r>
              <a:endParaRPr lang="en-US" altLang="ja-JP" sz="1600" dirty="0" smtClean="0"/>
            </a:p>
            <a:p>
              <a:pPr algn="ctr"/>
              <a:r>
                <a:rPr lang="ja-JP" altLang="en-US" sz="1600" dirty="0" smtClean="0"/>
                <a:t>参考例として登録物を例示</a:t>
              </a:r>
              <a:endParaRPr kumimoji="1" lang="ja-JP" altLang="en-US" sz="1600" dirty="0"/>
            </a:p>
          </p:txBody>
        </p:sp>
        <p:sp>
          <p:nvSpPr>
            <p:cNvPr id="73" name="テキスト ボックス 72"/>
            <p:cNvSpPr txBox="1"/>
            <p:nvPr/>
          </p:nvSpPr>
          <p:spPr>
            <a:xfrm>
              <a:off x="3180547" y="3573016"/>
              <a:ext cx="2687597" cy="954107"/>
            </a:xfrm>
            <a:prstGeom prst="rect">
              <a:avLst/>
            </a:prstGeom>
            <a:noFill/>
          </p:spPr>
          <p:txBody>
            <a:bodyPr wrap="square" rtlCol="0">
              <a:spAutoFit/>
            </a:bodyPr>
            <a:lstStyle/>
            <a:p>
              <a:r>
                <a:rPr lang="ja-JP" altLang="en-US" sz="1400" dirty="0" smtClean="0"/>
                <a:t>・良い視対象が新たに出てきた</a:t>
              </a:r>
              <a:endParaRPr lang="en-US" altLang="ja-JP" sz="1400" dirty="0" smtClean="0"/>
            </a:p>
            <a:p>
              <a:r>
                <a:rPr lang="ja-JP" altLang="en-US" sz="1400" dirty="0"/>
                <a:t>　</a:t>
              </a:r>
              <a:r>
                <a:rPr lang="ja-JP" altLang="en-US" sz="1400" dirty="0" smtClean="0"/>
                <a:t>場合は大阪Ｍへ登録</a:t>
              </a:r>
              <a:endParaRPr lang="en-US" altLang="ja-JP" sz="1400" dirty="0" smtClean="0"/>
            </a:p>
            <a:p>
              <a:r>
                <a:rPr lang="ja-JP" altLang="en-US" sz="1400" dirty="0" smtClean="0"/>
                <a:t>・ビュースポットから登録物が</a:t>
              </a:r>
              <a:endParaRPr lang="en-US" altLang="ja-JP" sz="1400" dirty="0" smtClean="0"/>
            </a:p>
            <a:p>
              <a:r>
                <a:rPr lang="ja-JP" altLang="en-US" sz="1400" dirty="0"/>
                <a:t>　</a:t>
              </a:r>
              <a:r>
                <a:rPr lang="ja-JP" altLang="en-US" sz="1400" dirty="0" smtClean="0"/>
                <a:t>見える場合はその旨を記載</a:t>
              </a:r>
              <a:endParaRPr lang="en-US" altLang="ja-JP" sz="1400" dirty="0" smtClean="0"/>
            </a:p>
          </p:txBody>
        </p:sp>
        <p:sp>
          <p:nvSpPr>
            <p:cNvPr id="17" name="テキスト ボックス 16"/>
            <p:cNvSpPr txBox="1"/>
            <p:nvPr/>
          </p:nvSpPr>
          <p:spPr>
            <a:xfrm>
              <a:off x="323528" y="3573016"/>
              <a:ext cx="1410643" cy="307777"/>
            </a:xfrm>
            <a:prstGeom prst="rect">
              <a:avLst/>
            </a:prstGeom>
            <a:noFill/>
          </p:spPr>
          <p:txBody>
            <a:bodyPr wrap="none" rtlCol="0">
              <a:spAutoFit/>
            </a:bodyPr>
            <a:lstStyle/>
            <a:p>
              <a:r>
                <a:rPr lang="ja-JP" altLang="en-US" sz="1400" b="1" dirty="0" smtClean="0"/>
                <a:t>○</a:t>
              </a:r>
              <a:r>
                <a:rPr lang="ja-JP" altLang="en-US" sz="1400" b="1" spc="-40" dirty="0" smtClean="0"/>
                <a:t>選定後の発信</a:t>
              </a:r>
              <a:endParaRPr lang="en-US" altLang="ja-JP" sz="1400" b="1" spc="-40" dirty="0" smtClean="0"/>
            </a:p>
          </p:txBody>
        </p:sp>
        <p:sp>
          <p:nvSpPr>
            <p:cNvPr id="86" name="テキスト ボックス 85"/>
            <p:cNvSpPr txBox="1"/>
            <p:nvPr/>
          </p:nvSpPr>
          <p:spPr>
            <a:xfrm>
              <a:off x="323528" y="2420888"/>
              <a:ext cx="2653290" cy="738664"/>
            </a:xfrm>
            <a:prstGeom prst="rect">
              <a:avLst/>
            </a:prstGeom>
            <a:noFill/>
          </p:spPr>
          <p:txBody>
            <a:bodyPr wrap="none" rtlCol="0">
              <a:spAutoFit/>
            </a:bodyPr>
            <a:lstStyle/>
            <a:p>
              <a:r>
                <a:rPr kumimoji="1" lang="ja-JP" altLang="en-US" sz="1400" b="1" dirty="0" smtClean="0"/>
                <a:t>○ビュースポットの募集</a:t>
              </a:r>
              <a:endParaRPr kumimoji="1" lang="en-US" altLang="ja-JP" sz="1400" b="1" dirty="0" smtClean="0"/>
            </a:p>
            <a:p>
              <a:r>
                <a:rPr lang="ja-JP" altLang="en-US" sz="1400" dirty="0"/>
                <a:t>　</a:t>
              </a:r>
              <a:r>
                <a:rPr lang="ja-JP" altLang="en-US" sz="1400" dirty="0" smtClean="0"/>
                <a:t>ビュースポットから見る視対象</a:t>
              </a:r>
              <a:endParaRPr lang="en-US" altLang="ja-JP" sz="1400" dirty="0" smtClean="0"/>
            </a:p>
            <a:p>
              <a:r>
                <a:rPr lang="ja-JP" altLang="en-US" sz="1400" dirty="0"/>
                <a:t>　</a:t>
              </a:r>
              <a:r>
                <a:rPr lang="ja-JP" altLang="en-US" sz="1400" dirty="0" smtClean="0"/>
                <a:t>　（景観資源等）の写真</a:t>
              </a:r>
              <a:endParaRPr kumimoji="1" lang="ja-JP" alt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510" y="3467634"/>
              <a:ext cx="899646" cy="75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4212" y="3467234"/>
              <a:ext cx="1077190" cy="7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3458" y="3467634"/>
              <a:ext cx="1070946" cy="75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564044" y="2671918"/>
              <a:ext cx="3364784" cy="435276"/>
            </a:xfrm>
            <a:prstGeom prst="rect">
              <a:avLst/>
            </a:prstGeom>
            <a:noFill/>
          </p:spPr>
          <p:txBody>
            <a:bodyPr wrap="square" lIns="65306" tIns="32653" rIns="65306" bIns="32653" rtlCol="0">
              <a:spAutoFit/>
            </a:bodyPr>
            <a:lstStyle/>
            <a:p>
              <a:pPr marL="128556" indent="-326532"/>
              <a:r>
                <a:rPr lang="ja-JP" altLang="en-US" sz="1200" dirty="0">
                  <a:solidFill>
                    <a:prstClr val="black"/>
                  </a:solidFill>
                  <a:latin typeface="MS UI Gothic" panose="020B0600070205080204" pitchFamily="50" charset="-128"/>
                  <a:ea typeface="MS UI Gothic" panose="020B0600070205080204" pitchFamily="50" charset="-128"/>
                </a:rPr>
                <a:t>　</a:t>
              </a:r>
              <a:r>
                <a:rPr lang="ja-JP" altLang="en-US" sz="1200" dirty="0" smtClean="0">
                  <a:solidFill>
                    <a:prstClr val="black"/>
                  </a:solidFill>
                  <a:latin typeface="MS UI Gothic" panose="020B0600070205080204" pitchFamily="50" charset="-128"/>
                  <a:ea typeface="MS UI Gothic" panose="020B0600070205080204" pitchFamily="50" charset="-128"/>
                </a:rPr>
                <a:t>歴史的</a:t>
              </a:r>
              <a:r>
                <a:rPr lang="ja-JP" altLang="en-US" sz="1200" dirty="0">
                  <a:solidFill>
                    <a:prstClr val="black"/>
                  </a:solidFill>
                  <a:latin typeface="MS UI Gothic" panose="020B0600070205080204" pitchFamily="50" charset="-128"/>
                  <a:ea typeface="MS UI Gothic" panose="020B0600070205080204" pitchFamily="50" charset="-128"/>
                </a:rPr>
                <a:t>なまちなみや豊かなみどり、自然など府内各地の魅力的な地域資源を発掘・再発見し、登録</a:t>
              </a:r>
              <a:endParaRPr lang="ja-JP" altLang="en-US" sz="1200" dirty="0"/>
            </a:p>
          </p:txBody>
        </p:sp>
        <p:sp>
          <p:nvSpPr>
            <p:cNvPr id="10" name="テキスト ボックス 9"/>
            <p:cNvSpPr txBox="1"/>
            <p:nvPr/>
          </p:nvSpPr>
          <p:spPr>
            <a:xfrm>
              <a:off x="5737225" y="3103377"/>
              <a:ext cx="3067179" cy="219841"/>
            </a:xfrm>
            <a:prstGeom prst="rect">
              <a:avLst/>
            </a:prstGeom>
            <a:noFill/>
          </p:spPr>
          <p:txBody>
            <a:bodyPr wrap="square" lIns="65306" tIns="32653" rIns="65306" bIns="32653" rtlCol="0">
              <a:spAutoFit/>
            </a:bodyPr>
            <a:lstStyle/>
            <a:p>
              <a:pPr algn="r"/>
              <a:r>
                <a:rPr lang="ja-JP" altLang="en-US" sz="1000" u="sng" dirty="0">
                  <a:solidFill>
                    <a:prstClr val="black"/>
                  </a:solidFill>
                  <a:latin typeface="MS UI Gothic" panose="020B0600070205080204" pitchFamily="50" charset="-128"/>
                  <a:ea typeface="MS UI Gothic" panose="020B0600070205080204" pitchFamily="50" charset="-128"/>
                </a:rPr>
                <a:t>登録物　１，２９４件 </a:t>
              </a:r>
              <a:r>
                <a:rPr lang="en-US" altLang="ja-JP" sz="1000" u="sng" dirty="0">
                  <a:solidFill>
                    <a:prstClr val="black"/>
                  </a:solidFill>
                  <a:latin typeface="MS UI Gothic" panose="020B0600070205080204" pitchFamily="50" charset="-128"/>
                  <a:ea typeface="MS UI Gothic" panose="020B0600070205080204" pitchFamily="50" charset="-128"/>
                </a:rPr>
                <a:t>【H30</a:t>
              </a:r>
              <a:r>
                <a:rPr lang="ja-JP" altLang="en-US" sz="1000" u="sng" dirty="0">
                  <a:solidFill>
                    <a:prstClr val="black"/>
                  </a:solidFill>
                  <a:latin typeface="MS UI Gothic" panose="020B0600070205080204" pitchFamily="50" charset="-128"/>
                  <a:ea typeface="MS UI Gothic" panose="020B0600070205080204" pitchFamily="50" charset="-128"/>
                </a:rPr>
                <a:t>年３月末現在</a:t>
              </a:r>
              <a:r>
                <a:rPr lang="en-US" altLang="ja-JP" sz="1000" u="sng" dirty="0">
                  <a:solidFill>
                    <a:prstClr val="black"/>
                  </a:solidFill>
                  <a:latin typeface="MS UI Gothic" panose="020B0600070205080204" pitchFamily="50" charset="-128"/>
                  <a:ea typeface="MS UI Gothic" panose="020B0600070205080204" pitchFamily="50" charset="-128"/>
                </a:rPr>
                <a:t>】</a:t>
              </a:r>
              <a:endParaRPr lang="ja-JP" altLang="en-US" sz="1000" dirty="0"/>
            </a:p>
          </p:txBody>
        </p:sp>
        <p:sp>
          <p:nvSpPr>
            <p:cNvPr id="57" name="テキスト ボックス 56"/>
            <p:cNvSpPr txBox="1"/>
            <p:nvPr/>
          </p:nvSpPr>
          <p:spPr>
            <a:xfrm>
              <a:off x="5508104" y="2387114"/>
              <a:ext cx="2201244" cy="307777"/>
            </a:xfrm>
            <a:prstGeom prst="rect">
              <a:avLst/>
            </a:prstGeom>
            <a:noFill/>
          </p:spPr>
          <p:txBody>
            <a:bodyPr wrap="none" rtlCol="0">
              <a:spAutoFit/>
            </a:bodyPr>
            <a:lstStyle/>
            <a:p>
              <a:r>
                <a:rPr lang="ja-JP" altLang="en-US" sz="1400" b="1" dirty="0" smtClean="0"/>
                <a:t>○</a:t>
              </a:r>
              <a:r>
                <a:rPr kumimoji="1" lang="ja-JP" altLang="en-US" sz="1400" b="1" dirty="0" smtClean="0"/>
                <a:t>大阪ミュージアム登録物</a:t>
              </a:r>
              <a:endParaRPr kumimoji="1" lang="ja-JP" altLang="en-US" sz="1400" b="1" dirty="0"/>
            </a:p>
          </p:txBody>
        </p:sp>
        <p:sp>
          <p:nvSpPr>
            <p:cNvPr id="28" name="テキスト ボックス 27"/>
            <p:cNvSpPr txBox="1"/>
            <p:nvPr/>
          </p:nvSpPr>
          <p:spPr>
            <a:xfrm>
              <a:off x="3995936" y="2996952"/>
              <a:ext cx="646331" cy="369332"/>
            </a:xfrm>
            <a:prstGeom prst="rect">
              <a:avLst/>
            </a:prstGeom>
            <a:noFill/>
          </p:spPr>
          <p:txBody>
            <a:bodyPr wrap="none" rtlCol="0">
              <a:spAutoFit/>
            </a:bodyPr>
            <a:lstStyle/>
            <a:p>
              <a:r>
                <a:rPr kumimoji="1" lang="ja-JP" altLang="en-US" b="1" dirty="0" smtClean="0"/>
                <a:t>連携</a:t>
              </a:r>
              <a:endParaRPr kumimoji="1" lang="ja-JP" altLang="en-US" b="1" dirty="0"/>
            </a:p>
          </p:txBody>
        </p:sp>
      </p:grpSp>
      <p:sp>
        <p:nvSpPr>
          <p:cNvPr id="67" name="右矢印 66"/>
          <p:cNvSpPr/>
          <p:nvPr/>
        </p:nvSpPr>
        <p:spPr>
          <a:xfrm rot="10800000">
            <a:off x="3493635" y="5373216"/>
            <a:ext cx="1942461" cy="37372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右矢印 67"/>
          <p:cNvSpPr/>
          <p:nvPr/>
        </p:nvSpPr>
        <p:spPr>
          <a:xfrm>
            <a:off x="3502019" y="4927479"/>
            <a:ext cx="1970802" cy="37372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4139952" y="5157192"/>
            <a:ext cx="646331" cy="369332"/>
          </a:xfrm>
          <a:prstGeom prst="rect">
            <a:avLst/>
          </a:prstGeom>
          <a:noFill/>
        </p:spPr>
        <p:txBody>
          <a:bodyPr wrap="none" rtlCol="0">
            <a:spAutoFit/>
          </a:bodyPr>
          <a:lstStyle/>
          <a:p>
            <a:r>
              <a:rPr kumimoji="1" lang="ja-JP" altLang="en-US" b="1" dirty="0" smtClean="0"/>
              <a:t>連携</a:t>
            </a:r>
            <a:endParaRPr kumimoji="1" lang="ja-JP" altLang="en-US" b="1" dirty="0"/>
          </a:p>
        </p:txBody>
      </p:sp>
      <p:sp>
        <p:nvSpPr>
          <p:cNvPr id="2" name="二等辺三角形 1"/>
          <p:cNvSpPr/>
          <p:nvPr/>
        </p:nvSpPr>
        <p:spPr>
          <a:xfrm rot="10800000">
            <a:off x="1198159" y="2852936"/>
            <a:ext cx="421513" cy="16899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5552989D-E953-45FB-9BA1-EBA3557D7946}" type="slidenum">
              <a:rPr kumimoji="1" lang="ja-JP" altLang="en-US" smtClean="0"/>
              <a:t>3</a:t>
            </a:fld>
            <a:endParaRPr kumimoji="1" lang="ja-JP" altLang="en-US"/>
          </a:p>
        </p:txBody>
      </p:sp>
    </p:spTree>
    <p:extLst>
      <p:ext uri="{BB962C8B-B14F-4D97-AF65-F5344CB8AC3E}">
        <p14:creationId xmlns:p14="http://schemas.microsoft.com/office/powerpoint/2010/main" val="407086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6651671" y="127665"/>
            <a:ext cx="184731" cy="276999"/>
          </a:xfrm>
          <a:prstGeom prst="rect">
            <a:avLst/>
          </a:prstGeom>
          <a:noFill/>
        </p:spPr>
        <p:txBody>
          <a:bodyPr wrap="none" rtlCol="0">
            <a:spAutoFit/>
          </a:bodyPr>
          <a:lstStyle/>
          <a:p>
            <a:endParaRPr kumimoji="1" lang="en-US" altLang="ja-JP" sz="1200" b="1" dirty="0" smtClean="0"/>
          </a:p>
        </p:txBody>
      </p:sp>
      <p:sp>
        <p:nvSpPr>
          <p:cNvPr id="3" name="テキスト ボックス 2"/>
          <p:cNvSpPr txBox="1"/>
          <p:nvPr/>
        </p:nvSpPr>
        <p:spPr>
          <a:xfrm>
            <a:off x="179512" y="476672"/>
            <a:ext cx="3886000" cy="369332"/>
          </a:xfrm>
          <a:prstGeom prst="rect">
            <a:avLst/>
          </a:prstGeom>
          <a:noFill/>
          <a:ln>
            <a:noFill/>
          </a:ln>
        </p:spPr>
        <p:txBody>
          <a:bodyPr wrap="none" rtlCol="0">
            <a:spAutoFit/>
          </a:bodyPr>
          <a:lstStyle/>
          <a:p>
            <a:r>
              <a:rPr lang="ja-JP" altLang="en-US" b="1" dirty="0"/>
              <a:t>■</a:t>
            </a:r>
            <a:r>
              <a:rPr lang="ja-JP" altLang="en-US" b="1" dirty="0" smtClean="0"/>
              <a:t>その他に</a:t>
            </a:r>
            <a:r>
              <a:rPr lang="ja-JP" altLang="en-US" b="1" dirty="0" smtClean="0"/>
              <a:t>考えられる発信・活用の</a:t>
            </a:r>
            <a:r>
              <a:rPr lang="ja-JP" altLang="en-US" b="1" dirty="0" smtClean="0"/>
              <a:t>案</a:t>
            </a:r>
            <a:endParaRPr kumimoji="1" lang="ja-JP" altLang="en-US" b="1" dirty="0"/>
          </a:p>
        </p:txBody>
      </p:sp>
      <p:sp>
        <p:nvSpPr>
          <p:cNvPr id="4" name="テキスト ボックス 3"/>
          <p:cNvSpPr txBox="1"/>
          <p:nvPr/>
        </p:nvSpPr>
        <p:spPr>
          <a:xfrm>
            <a:off x="323528" y="1147966"/>
            <a:ext cx="8568952" cy="4801314"/>
          </a:xfrm>
          <a:prstGeom prst="rect">
            <a:avLst/>
          </a:prstGeom>
          <a:noFill/>
        </p:spPr>
        <p:txBody>
          <a:bodyPr wrap="square" rtlCol="0">
            <a:spAutoFit/>
          </a:bodyPr>
          <a:lstStyle/>
          <a:p>
            <a:r>
              <a:rPr lang="ja-JP" altLang="en-US" b="1" dirty="0" smtClean="0"/>
              <a:t>◆建築関係団体等によるまちあるきの実施</a:t>
            </a:r>
            <a:endParaRPr lang="en-US" altLang="ja-JP" b="1" dirty="0" smtClean="0"/>
          </a:p>
          <a:p>
            <a:r>
              <a:rPr lang="ja-JP" altLang="en-US" b="1" dirty="0"/>
              <a:t>　　</a:t>
            </a:r>
            <a:r>
              <a:rPr lang="ja-JP" altLang="en-US" dirty="0" smtClean="0"/>
              <a:t>建築関係団体と連携し、一般府民を対象に、選定されたビュースポット及び</a:t>
            </a:r>
            <a:endParaRPr lang="en-US" altLang="ja-JP" dirty="0" smtClean="0"/>
          </a:p>
          <a:p>
            <a:r>
              <a:rPr lang="ja-JP" altLang="en-US" dirty="0" smtClean="0"/>
              <a:t>　　その付近のまちなみ・建築などの見所を専門家の解説つきで回るまちあるきを実施し、</a:t>
            </a:r>
            <a:endParaRPr lang="en-US" altLang="ja-JP" dirty="0" smtClean="0"/>
          </a:p>
          <a:p>
            <a:r>
              <a:rPr lang="ja-JP" altLang="en-US" dirty="0"/>
              <a:t>　</a:t>
            </a:r>
            <a:r>
              <a:rPr lang="ja-JP" altLang="en-US" dirty="0" smtClean="0"/>
              <a:t>　景観への意識の向上を図る</a:t>
            </a:r>
            <a:endParaRPr lang="en-US" altLang="ja-JP" dirty="0" smtClean="0"/>
          </a:p>
          <a:p>
            <a:endParaRPr lang="en-US" altLang="ja-JP" dirty="0" smtClean="0"/>
          </a:p>
          <a:p>
            <a:r>
              <a:rPr lang="ja-JP" altLang="en-US" b="1" dirty="0" smtClean="0"/>
              <a:t>◆民間</a:t>
            </a:r>
            <a:r>
              <a:rPr lang="ja-JP" altLang="en-US" b="1" dirty="0"/>
              <a:t>の広報</a:t>
            </a:r>
            <a:r>
              <a:rPr lang="ja-JP" altLang="en-US" b="1" dirty="0" smtClean="0"/>
              <a:t>媒体の活用</a:t>
            </a:r>
            <a:endParaRPr lang="en-US" altLang="ja-JP" b="1" dirty="0"/>
          </a:p>
          <a:p>
            <a:r>
              <a:rPr lang="ja-JP" altLang="en-US" b="1" dirty="0"/>
              <a:t>　　</a:t>
            </a:r>
            <a:r>
              <a:rPr lang="ja-JP" altLang="en-US" dirty="0" smtClean="0"/>
              <a:t>公民戦略連携デスクを活用し、連携企業の店頭ディスプレイ</a:t>
            </a:r>
            <a:r>
              <a:rPr lang="ja-JP" altLang="en-US" dirty="0"/>
              <a:t>にビュースポット</a:t>
            </a:r>
            <a:r>
              <a:rPr lang="ja-JP" altLang="en-US" dirty="0" smtClean="0"/>
              <a:t>の</a:t>
            </a:r>
            <a:endParaRPr lang="en-US" altLang="ja-JP" dirty="0" smtClean="0"/>
          </a:p>
          <a:p>
            <a:r>
              <a:rPr lang="ja-JP" altLang="en-US" dirty="0"/>
              <a:t>　</a:t>
            </a:r>
            <a:r>
              <a:rPr lang="ja-JP" altLang="en-US" dirty="0" smtClean="0"/>
              <a:t>　紹介動画等を放映し、府民等の景観への興味・関心の向上を図る</a:t>
            </a:r>
            <a:endParaRPr lang="en-US" altLang="ja-JP" b="1" dirty="0"/>
          </a:p>
          <a:p>
            <a:endParaRPr lang="en-US" altLang="ja-JP" b="1" dirty="0"/>
          </a:p>
          <a:p>
            <a:r>
              <a:rPr lang="ja-JP" altLang="en-US" b="1" dirty="0" smtClean="0"/>
              <a:t>◆市町村や民間との</a:t>
            </a:r>
            <a:r>
              <a:rPr lang="ja-JP" altLang="en-US" b="1" dirty="0"/>
              <a:t>連携によるビュースポットカードの活用</a:t>
            </a:r>
            <a:endParaRPr lang="en-US" altLang="ja-JP" b="1" dirty="0"/>
          </a:p>
          <a:p>
            <a:r>
              <a:rPr lang="ja-JP" altLang="en-US" b="1" dirty="0"/>
              <a:t>　　</a:t>
            </a:r>
            <a:r>
              <a:rPr lang="ja-JP" altLang="en-US" dirty="0"/>
              <a:t>ビュースポットの現地近くの役所や公共施設</a:t>
            </a:r>
            <a:r>
              <a:rPr lang="ja-JP" altLang="en-US" dirty="0" smtClean="0"/>
              <a:t>、まちづくり活動の拠点施設、</a:t>
            </a:r>
            <a:endParaRPr lang="en-US" altLang="ja-JP" dirty="0" smtClean="0"/>
          </a:p>
          <a:p>
            <a:r>
              <a:rPr lang="ja-JP" altLang="en-US" dirty="0"/>
              <a:t>　</a:t>
            </a:r>
            <a:r>
              <a:rPr lang="ja-JP" altLang="en-US" dirty="0" smtClean="0"/>
              <a:t>　まちあるきイベント</a:t>
            </a:r>
            <a:r>
              <a:rPr lang="ja-JP" altLang="en-US" dirty="0"/>
              <a:t>等で配布し</a:t>
            </a:r>
            <a:r>
              <a:rPr lang="ja-JP" altLang="en-US" dirty="0" smtClean="0"/>
              <a:t>、ビュースポット</a:t>
            </a:r>
            <a:r>
              <a:rPr lang="ja-JP" altLang="en-US" dirty="0"/>
              <a:t>現地への来訪を</a:t>
            </a:r>
            <a:r>
              <a:rPr lang="ja-JP" altLang="en-US" dirty="0" smtClean="0"/>
              <a:t>誘導する</a:t>
            </a:r>
            <a:endParaRPr lang="en-US" altLang="ja-JP" b="1" dirty="0" smtClean="0"/>
          </a:p>
          <a:p>
            <a:endParaRPr lang="en-US" altLang="ja-JP" b="1" dirty="0" smtClean="0"/>
          </a:p>
          <a:p>
            <a:r>
              <a:rPr lang="ja-JP" altLang="en-US" b="1" dirty="0"/>
              <a:t>◆観光案内ガイドブックへの掲載</a:t>
            </a:r>
            <a:endParaRPr lang="en-US" altLang="ja-JP" b="1" dirty="0"/>
          </a:p>
          <a:p>
            <a:r>
              <a:rPr lang="ja-JP" altLang="en-US" b="1" dirty="0"/>
              <a:t>　　</a:t>
            </a:r>
            <a:r>
              <a:rPr lang="ja-JP" altLang="en-US" dirty="0" smtClean="0"/>
              <a:t>ビュースポットやそこから見える景観資源が、観光案内ガイドブックに掲載されている</a:t>
            </a:r>
            <a:endParaRPr lang="en-US" altLang="ja-JP" dirty="0" smtClean="0"/>
          </a:p>
          <a:p>
            <a:r>
              <a:rPr lang="ja-JP" altLang="en-US" dirty="0"/>
              <a:t>　</a:t>
            </a:r>
            <a:r>
              <a:rPr lang="ja-JP" altLang="en-US" dirty="0" smtClean="0"/>
              <a:t>　場合、ビュースポットに選定されている旨やそこから美しく眺めることができる旨を</a:t>
            </a:r>
            <a:endParaRPr lang="en-US" altLang="ja-JP" dirty="0" smtClean="0"/>
          </a:p>
          <a:p>
            <a:r>
              <a:rPr lang="ja-JP" altLang="en-US" dirty="0"/>
              <a:t>　</a:t>
            </a:r>
            <a:r>
              <a:rPr lang="ja-JP" altLang="en-US" dirty="0" smtClean="0"/>
              <a:t>　記載してもらい、場所の知名度の向上を図る</a:t>
            </a:r>
            <a:endParaRPr lang="en-US" altLang="ja-JP" dirty="0"/>
          </a:p>
        </p:txBody>
      </p:sp>
      <p:sp>
        <p:nvSpPr>
          <p:cNvPr id="2" name="スライド番号プレースホルダー 1"/>
          <p:cNvSpPr>
            <a:spLocks noGrp="1"/>
          </p:cNvSpPr>
          <p:nvPr>
            <p:ph type="sldNum" sz="quarter" idx="12"/>
          </p:nvPr>
        </p:nvSpPr>
        <p:spPr/>
        <p:txBody>
          <a:bodyPr/>
          <a:lstStyle/>
          <a:p>
            <a:fld id="{5552989D-E953-45FB-9BA1-EBA3557D7946}" type="slidenum">
              <a:rPr kumimoji="1" lang="ja-JP" altLang="en-US" smtClean="0"/>
              <a:t>4</a:t>
            </a:fld>
            <a:endParaRPr kumimoji="1" lang="ja-JP" altLang="en-US"/>
          </a:p>
        </p:txBody>
      </p:sp>
    </p:spTree>
    <p:extLst>
      <p:ext uri="{BB962C8B-B14F-4D97-AF65-F5344CB8AC3E}">
        <p14:creationId xmlns:p14="http://schemas.microsoft.com/office/powerpoint/2010/main" val="5112077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574</Words>
  <PresentationFormat>画面に合わせる (4:3)</PresentationFormat>
  <Paragraphs>128</Paragraphs>
  <Slides>4</Slides>
  <Notes>1</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2018-10-16T01:07:38Z</cp:lastPrinted>
  <dcterms:created xsi:type="dcterms:W3CDTF">2018-09-07T05:12:14Z</dcterms:created>
  <dcterms:modified xsi:type="dcterms:W3CDTF">2018-10-16T12:04:47Z</dcterms:modified>
</cp:coreProperties>
</file>