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5" r:id="rId2"/>
    <p:sldId id="299" r:id="rId3"/>
    <p:sldId id="300" r:id="rId4"/>
    <p:sldId id="296" r:id="rId5"/>
    <p:sldId id="310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6" autoAdjust="0"/>
  </p:normalViewPr>
  <p:slideViewPr>
    <p:cSldViewPr>
      <p:cViewPr>
        <p:scale>
          <a:sx n="60" d="100"/>
          <a:sy n="60" d="100"/>
        </p:scale>
        <p:origin x="-163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78F97-5D1B-4A42-8AC9-1B4DB28D5149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35D4-ED70-486E-9DDB-303544693F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62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935D4-ED70-486E-9DDB-303544693F6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11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0313-3907-4643-9877-83A88B1FD4AC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43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883C-A75C-483F-82CF-5ED596AF4F35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57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F2-30D7-4F1F-A2AB-12DD2AC2DBA3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74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576F-5761-4B92-B20C-C40F0D7CF014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13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38D6-33B1-4A99-9362-6B0EB25D57DA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59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2483-054F-49DF-88B1-B96DA1C15114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65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C50D-55EA-4851-9C32-91008DAEE89B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27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A90-0466-4D35-B2A5-1AF3EA58FB76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61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28EA-1857-429D-811C-039C9BA5E6E2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93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26B0-1BDF-43F4-8B2D-CCEE6820722B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39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0588-56AB-4281-9FBE-2B00D950DD3C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91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7BB2-4D6E-4718-9C3F-CEEACBDD285B}" type="datetime1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0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府の公共事業の現状について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 rot="10800000">
            <a:off x="7417280" y="4869160"/>
            <a:ext cx="875433" cy="1015663"/>
          </a:xfrm>
          <a:prstGeom prst="rect">
            <a:avLst/>
          </a:prstGeom>
          <a:gradFill flip="none" rotWithShape="1">
            <a:gsLst>
              <a:gs pos="29584">
                <a:srgbClr val="FF5050"/>
              </a:gs>
              <a:gs pos="9000">
                <a:srgbClr val="FF5050"/>
              </a:gs>
              <a:gs pos="49000">
                <a:srgbClr val="FF5050"/>
              </a:gs>
              <a:gs pos="21000">
                <a:srgbClr val="FF5050"/>
              </a:gs>
              <a:gs pos="48000">
                <a:srgbClr val="FF5050"/>
              </a:gs>
              <a:gs pos="91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66580" y="3501008"/>
            <a:ext cx="1888766" cy="1015663"/>
          </a:xfrm>
          <a:prstGeom prst="rect">
            <a:avLst/>
          </a:prstGeom>
          <a:gradFill flip="none" rotWithShape="1">
            <a:gsLst>
              <a:gs pos="900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66000"/>
                  <a:satMod val="160000"/>
                </a:schemeClr>
              </a:gs>
              <a:gs pos="58000">
                <a:schemeClr val="accent1">
                  <a:tint val="44500"/>
                  <a:satMod val="160000"/>
                </a:schemeClr>
              </a:gs>
              <a:gs pos="88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07504" y="1304832"/>
            <a:ext cx="8856984" cy="612000"/>
            <a:chOff x="107504" y="1183822"/>
            <a:chExt cx="8856984" cy="612000"/>
          </a:xfrm>
        </p:grpSpPr>
        <p:sp>
          <p:nvSpPr>
            <p:cNvPr id="5" name="テキスト ボックス 4"/>
            <p:cNvSpPr txBox="1"/>
            <p:nvPr/>
          </p:nvSpPr>
          <p:spPr bwMode="auto">
            <a:xfrm>
              <a:off x="107504" y="1183822"/>
              <a:ext cx="2448272" cy="61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dist="63500" dir="2700000" algn="tl" rotWithShape="0">
                <a:schemeClr val="bg1">
                  <a:lumMod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sz="1400" dirty="0" smtClean="0"/>
                <a:t>企画・計画段階</a:t>
              </a:r>
              <a:endParaRPr lang="ja-JP" altLang="en-US" sz="1400" dirty="0"/>
            </a:p>
          </p:txBody>
        </p:sp>
        <p:sp>
          <p:nvSpPr>
            <p:cNvPr id="6" name="テキスト ボックス 5"/>
            <p:cNvSpPr txBox="1"/>
            <p:nvPr/>
          </p:nvSpPr>
          <p:spPr bwMode="auto">
            <a:xfrm>
              <a:off x="2843808" y="1183822"/>
              <a:ext cx="2970998" cy="61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dist="63500" dir="2700000" algn="tl" rotWithShape="0">
                <a:schemeClr val="bg1">
                  <a:lumMod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sz="1400" dirty="0" smtClean="0"/>
                <a:t>設　計　段　階</a:t>
              </a:r>
              <a:endParaRPr lang="ja-JP" altLang="en-US" sz="1400" dirty="0"/>
            </a:p>
          </p:txBody>
        </p:sp>
        <p:sp>
          <p:nvSpPr>
            <p:cNvPr id="7" name="テキスト ボックス 6"/>
            <p:cNvSpPr txBox="1"/>
            <p:nvPr/>
          </p:nvSpPr>
          <p:spPr bwMode="auto">
            <a:xfrm>
              <a:off x="6084168" y="1183822"/>
              <a:ext cx="1230355" cy="61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dist="63500" dir="2700000" algn="tl" rotWithShape="0">
                <a:schemeClr val="bg1">
                  <a:lumMod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sz="1400" dirty="0" smtClean="0"/>
                <a:t>工事段階</a:t>
              </a:r>
              <a:endParaRPr lang="ja-JP" altLang="en-US" sz="1400" dirty="0"/>
            </a:p>
          </p:txBody>
        </p:sp>
        <p:sp>
          <p:nvSpPr>
            <p:cNvPr id="8" name="テキスト ボックス 7"/>
            <p:cNvSpPr txBox="1"/>
            <p:nvPr/>
          </p:nvSpPr>
          <p:spPr bwMode="auto">
            <a:xfrm>
              <a:off x="7668344" y="1183822"/>
              <a:ext cx="1296144" cy="61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dist="63500" dir="2700000" algn="tl" rotWithShape="0">
                <a:schemeClr val="bg1">
                  <a:lumMod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sz="1400" dirty="0"/>
                <a:t>維持</a:t>
              </a:r>
              <a:r>
                <a:rPr lang="ja-JP" altLang="en-US" sz="1400" dirty="0" smtClean="0"/>
                <a:t>・</a:t>
              </a:r>
              <a:endParaRPr lang="en-US" altLang="ja-JP" sz="1400" dirty="0" smtClean="0"/>
            </a:p>
            <a:p>
              <a:pPr algn="ctr">
                <a:defRPr/>
              </a:pPr>
              <a:r>
                <a:rPr lang="ja-JP" altLang="en-US" sz="1400" dirty="0" smtClean="0"/>
                <a:t>管理</a:t>
              </a:r>
              <a:r>
                <a:rPr lang="ja-JP" altLang="en-US" sz="1400" dirty="0"/>
                <a:t>段階</a:t>
              </a:r>
            </a:p>
          </p:txBody>
        </p:sp>
        <p:sp>
          <p:nvSpPr>
            <p:cNvPr id="22" name="二等辺三角形 21"/>
            <p:cNvSpPr/>
            <p:nvPr/>
          </p:nvSpPr>
          <p:spPr bwMode="auto">
            <a:xfrm rot="5400000">
              <a:off x="2487490" y="1445199"/>
              <a:ext cx="496043" cy="714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900"/>
            </a:p>
          </p:txBody>
        </p:sp>
        <p:sp>
          <p:nvSpPr>
            <p:cNvPr id="23" name="二等辺三角形 22"/>
            <p:cNvSpPr/>
            <p:nvPr/>
          </p:nvSpPr>
          <p:spPr bwMode="auto">
            <a:xfrm rot="5400000">
              <a:off x="5727849" y="1445199"/>
              <a:ext cx="496043" cy="71437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900"/>
            </a:p>
          </p:txBody>
        </p:sp>
        <p:sp>
          <p:nvSpPr>
            <p:cNvPr id="24" name="二等辺三角形 23"/>
            <p:cNvSpPr/>
            <p:nvPr/>
          </p:nvSpPr>
          <p:spPr bwMode="auto">
            <a:xfrm rot="5400000">
              <a:off x="7241344" y="1455808"/>
              <a:ext cx="493390" cy="714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900"/>
            </a:p>
          </p:txBody>
        </p:sp>
      </p:grpSp>
      <p:sp>
        <p:nvSpPr>
          <p:cNvPr id="84" name="テキスト ボックス 83"/>
          <p:cNvSpPr txBox="1"/>
          <p:nvPr/>
        </p:nvSpPr>
        <p:spPr bwMode="auto">
          <a:xfrm>
            <a:off x="259649" y="2135715"/>
            <a:ext cx="567935" cy="10772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mpd="dbl">
            <a:solidFill>
              <a:schemeClr val="tx1"/>
            </a:solidFill>
          </a:ln>
          <a:effectLst>
            <a:outerShdw blurRad="38100" dist="38100" dir="2700000" algn="tl" rotWithShape="0">
              <a:prstClr val="black">
                <a:alpha val="50000"/>
              </a:prstClr>
            </a:outerShdw>
          </a:effectLst>
        </p:spPr>
        <p:txBody>
          <a:bodyPr vert="eaVert" wrap="none" anchor="ctr"/>
          <a:lstStyle/>
          <a:p>
            <a:pPr algn="ctr">
              <a:defRPr/>
            </a:pPr>
            <a:r>
              <a:rPr lang="ja-JP" altLang="en-US" sz="1400" dirty="0" smtClean="0"/>
              <a:t>基本構想</a:t>
            </a:r>
            <a:endParaRPr lang="en-US" altLang="ja-JP" sz="1400" dirty="0" smtClean="0"/>
          </a:p>
        </p:txBody>
      </p:sp>
      <p:cxnSp>
        <p:nvCxnSpPr>
          <p:cNvPr id="86" name="直線矢印コネクタ 85"/>
          <p:cNvCxnSpPr>
            <a:stCxn id="84" idx="3"/>
            <a:endCxn id="97" idx="1"/>
          </p:cNvCxnSpPr>
          <p:nvPr/>
        </p:nvCxnSpPr>
        <p:spPr bwMode="auto">
          <a:xfrm>
            <a:off x="827584" y="2674345"/>
            <a:ext cx="792088" cy="3355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>
            <a:stCxn id="98" idx="3"/>
            <a:endCxn id="99" idx="1"/>
          </p:cNvCxnSpPr>
          <p:nvPr/>
        </p:nvCxnSpPr>
        <p:spPr bwMode="auto">
          <a:xfrm flipV="1">
            <a:off x="3779912" y="2673508"/>
            <a:ext cx="1080120" cy="4192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>
            <a:stCxn id="99" idx="3"/>
            <a:endCxn id="100" idx="1"/>
          </p:cNvCxnSpPr>
          <p:nvPr/>
        </p:nvCxnSpPr>
        <p:spPr bwMode="auto">
          <a:xfrm flipV="1">
            <a:off x="5386316" y="2672834"/>
            <a:ext cx="769860" cy="674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>
            <a:stCxn id="100" idx="3"/>
            <a:endCxn id="101" idx="1"/>
          </p:cNvCxnSpPr>
          <p:nvPr/>
        </p:nvCxnSpPr>
        <p:spPr bwMode="auto">
          <a:xfrm>
            <a:off x="6502155" y="2672834"/>
            <a:ext cx="374101" cy="1512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>
            <a:stCxn id="101" idx="3"/>
            <a:endCxn id="102" idx="1"/>
          </p:cNvCxnSpPr>
          <p:nvPr/>
        </p:nvCxnSpPr>
        <p:spPr bwMode="auto">
          <a:xfrm flipV="1">
            <a:off x="7258524" y="2671486"/>
            <a:ext cx="841868" cy="286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 bwMode="auto">
          <a:xfrm>
            <a:off x="1619672" y="2139070"/>
            <a:ext cx="526284" cy="10772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mpd="dbl">
            <a:solidFill>
              <a:schemeClr val="tx1"/>
            </a:solidFill>
          </a:ln>
          <a:effectLst>
            <a:outerShdw blurRad="38100" dist="38100" dir="2700000" algn="tl" rotWithShape="0">
              <a:prstClr val="black">
                <a:alpha val="50000"/>
              </a:prstClr>
            </a:outerShdw>
          </a:effectLst>
        </p:spPr>
        <p:txBody>
          <a:bodyPr vert="eaVert" wrap="none" anchor="ctr"/>
          <a:lstStyle/>
          <a:p>
            <a:pPr algn="ctr">
              <a:defRPr/>
            </a:pPr>
            <a:r>
              <a:rPr lang="ja-JP" altLang="en-US" sz="1400" dirty="0" smtClean="0"/>
              <a:t>基本計画</a:t>
            </a:r>
            <a:endParaRPr lang="en-US" altLang="ja-JP" sz="1400" dirty="0" smtClean="0"/>
          </a:p>
        </p:txBody>
      </p:sp>
      <p:sp>
        <p:nvSpPr>
          <p:cNvPr id="98" name="テキスト ボックス 97"/>
          <p:cNvSpPr txBox="1"/>
          <p:nvPr/>
        </p:nvSpPr>
        <p:spPr bwMode="auto">
          <a:xfrm>
            <a:off x="3253628" y="2139070"/>
            <a:ext cx="526284" cy="10772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mpd="dbl">
            <a:solidFill>
              <a:schemeClr val="tx1"/>
            </a:solidFill>
          </a:ln>
          <a:effectLst>
            <a:outerShdw blurRad="38100" dist="38100" dir="2700000" algn="tl" rotWithShape="0">
              <a:prstClr val="black">
                <a:alpha val="50000"/>
              </a:prstClr>
            </a:outerShdw>
          </a:effectLst>
        </p:spPr>
        <p:txBody>
          <a:bodyPr vert="eaVert" wrap="none" anchor="ctr"/>
          <a:lstStyle/>
          <a:p>
            <a:pPr algn="ctr">
              <a:defRPr/>
            </a:pPr>
            <a:r>
              <a:rPr lang="ja-JP" altLang="en-US" sz="1400" dirty="0"/>
              <a:t>基本設計</a:t>
            </a:r>
            <a:endParaRPr lang="en-US" altLang="ja-JP" sz="1400" dirty="0" smtClean="0"/>
          </a:p>
        </p:txBody>
      </p:sp>
      <p:sp>
        <p:nvSpPr>
          <p:cNvPr id="99" name="テキスト ボックス 98"/>
          <p:cNvSpPr txBox="1"/>
          <p:nvPr/>
        </p:nvSpPr>
        <p:spPr bwMode="auto">
          <a:xfrm>
            <a:off x="4860032" y="2134878"/>
            <a:ext cx="526284" cy="10772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mpd="dbl">
            <a:solidFill>
              <a:schemeClr val="tx1"/>
            </a:solidFill>
          </a:ln>
          <a:effectLst>
            <a:outerShdw blurRad="38100" dist="38100" dir="2700000" algn="tl" rotWithShape="0">
              <a:prstClr val="black">
                <a:alpha val="50000"/>
              </a:prstClr>
            </a:outerShdw>
          </a:effectLst>
        </p:spPr>
        <p:txBody>
          <a:bodyPr vert="eaVert" wrap="none" anchor="ctr"/>
          <a:lstStyle/>
          <a:p>
            <a:pPr algn="ctr">
              <a:defRPr/>
            </a:pPr>
            <a:r>
              <a:rPr lang="ja-JP" altLang="en-US" sz="1400" dirty="0"/>
              <a:t>実施設計</a:t>
            </a:r>
            <a:endParaRPr lang="en-US" altLang="ja-JP" sz="1400" dirty="0" smtClean="0"/>
          </a:p>
        </p:txBody>
      </p:sp>
      <p:sp>
        <p:nvSpPr>
          <p:cNvPr id="100" name="テキスト ボックス 99"/>
          <p:cNvSpPr txBox="1"/>
          <p:nvPr/>
        </p:nvSpPr>
        <p:spPr bwMode="auto">
          <a:xfrm>
            <a:off x="6156176" y="2134204"/>
            <a:ext cx="345979" cy="10772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mpd="dbl">
            <a:solidFill>
              <a:schemeClr val="tx1"/>
            </a:solidFill>
          </a:ln>
          <a:effectLst>
            <a:outerShdw blurRad="38100" dist="38100" dir="2700000" algn="tl" rotWithShape="0">
              <a:prstClr val="black">
                <a:alpha val="50000"/>
              </a:prstClr>
            </a:outerShdw>
          </a:effectLst>
        </p:spPr>
        <p:txBody>
          <a:bodyPr vert="eaVert" wrap="none" anchor="ctr"/>
          <a:lstStyle/>
          <a:p>
            <a:pPr algn="ctr">
              <a:defRPr/>
            </a:pPr>
            <a:r>
              <a:rPr lang="ja-JP" altLang="en-US" sz="1400" dirty="0"/>
              <a:t>建設工事</a:t>
            </a:r>
            <a:endParaRPr lang="en-US" altLang="ja-JP" sz="1400" dirty="0" smtClean="0"/>
          </a:p>
        </p:txBody>
      </p:sp>
      <p:sp>
        <p:nvSpPr>
          <p:cNvPr id="101" name="テキスト ボックス 100"/>
          <p:cNvSpPr txBox="1"/>
          <p:nvPr/>
        </p:nvSpPr>
        <p:spPr bwMode="auto">
          <a:xfrm>
            <a:off x="6876256" y="2135716"/>
            <a:ext cx="382268" cy="10772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mpd="dbl">
            <a:solidFill>
              <a:schemeClr val="tx1"/>
            </a:solidFill>
          </a:ln>
          <a:effectLst>
            <a:outerShdw blurRad="38100" dist="38100" dir="2700000" algn="tl" rotWithShape="0">
              <a:prstClr val="black">
                <a:alpha val="50000"/>
              </a:prstClr>
            </a:outerShdw>
          </a:effectLst>
        </p:spPr>
        <p:txBody>
          <a:bodyPr vert="eaVert" wrap="none" anchor="ctr"/>
          <a:lstStyle/>
          <a:p>
            <a:pPr algn="ctr">
              <a:defRPr/>
            </a:pPr>
            <a:r>
              <a:rPr lang="ja-JP" altLang="en-US" sz="1400" dirty="0" smtClean="0"/>
              <a:t>検査・完了</a:t>
            </a:r>
            <a:endParaRPr lang="en-US" altLang="ja-JP" sz="1400" dirty="0" smtClean="0"/>
          </a:p>
        </p:txBody>
      </p:sp>
      <p:sp>
        <p:nvSpPr>
          <p:cNvPr id="102" name="テキスト ボックス 101"/>
          <p:cNvSpPr txBox="1"/>
          <p:nvPr/>
        </p:nvSpPr>
        <p:spPr bwMode="auto">
          <a:xfrm>
            <a:off x="8100392" y="2132856"/>
            <a:ext cx="526284" cy="107726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mpd="dbl">
            <a:solidFill>
              <a:schemeClr val="tx1"/>
            </a:solidFill>
          </a:ln>
          <a:effectLst>
            <a:outerShdw blurRad="38100" dist="38100" dir="2700000" algn="tl" rotWithShape="0">
              <a:prstClr val="black">
                <a:alpha val="50000"/>
              </a:prstClr>
            </a:outerShdw>
          </a:effectLst>
        </p:spPr>
        <p:txBody>
          <a:bodyPr vert="eaVert" wrap="none" anchor="ctr"/>
          <a:lstStyle/>
          <a:p>
            <a:pPr algn="ctr">
              <a:defRPr/>
            </a:pPr>
            <a:r>
              <a:rPr lang="ja-JP" altLang="en-US" sz="1400" dirty="0" smtClean="0"/>
              <a:t>管理・運営</a:t>
            </a:r>
            <a:endParaRPr lang="en-US" altLang="ja-JP" sz="1400" dirty="0" smtClean="0"/>
          </a:p>
        </p:txBody>
      </p:sp>
      <p:cxnSp>
        <p:nvCxnSpPr>
          <p:cNvPr id="104" name="直線矢印コネクタ 103"/>
          <p:cNvCxnSpPr>
            <a:stCxn id="97" idx="3"/>
            <a:endCxn id="98" idx="1"/>
          </p:cNvCxnSpPr>
          <p:nvPr/>
        </p:nvCxnSpPr>
        <p:spPr bwMode="auto">
          <a:xfrm>
            <a:off x="2145956" y="2677700"/>
            <a:ext cx="1107672" cy="0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177086" y="724634"/>
            <a:ext cx="4491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/>
              <a:t>■大阪府における公共事業の評価制度</a:t>
            </a:r>
            <a:endParaRPr kumimoji="1" lang="ja-JP" altLang="en-US" sz="2000" b="1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8233071" y="89674"/>
            <a:ext cx="8034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資料４</a:t>
            </a:r>
            <a:endParaRPr kumimoji="1" lang="ja-JP" altLang="en-US" dirty="0"/>
          </a:p>
        </p:txBody>
      </p:sp>
      <p:cxnSp>
        <p:nvCxnSpPr>
          <p:cNvPr id="139" name="直線コネクタ 138"/>
          <p:cNvCxnSpPr/>
          <p:nvPr/>
        </p:nvCxnSpPr>
        <p:spPr>
          <a:xfrm>
            <a:off x="5943160" y="1165974"/>
            <a:ext cx="0" cy="561662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グループ化 42"/>
          <p:cNvGrpSpPr/>
          <p:nvPr/>
        </p:nvGrpSpPr>
        <p:grpSpPr>
          <a:xfrm>
            <a:off x="1122767" y="3504019"/>
            <a:ext cx="2321694" cy="1015663"/>
            <a:chOff x="7086610" y="3444785"/>
            <a:chExt cx="2321694" cy="1015663"/>
          </a:xfrm>
        </p:grpSpPr>
        <p:sp>
          <p:nvSpPr>
            <p:cNvPr id="44" name="テキスト ボックス 43"/>
            <p:cNvSpPr txBox="1"/>
            <p:nvPr/>
          </p:nvSpPr>
          <p:spPr>
            <a:xfrm rot="10800000">
              <a:off x="7086610" y="3444785"/>
              <a:ext cx="1648463" cy="1015663"/>
            </a:xfrm>
            <a:prstGeom prst="rect">
              <a:avLst/>
            </a:prstGeom>
            <a:gradFill flip="none" rotWithShape="1">
              <a:gsLst>
                <a:gs pos="9000">
                  <a:schemeClr val="accent1">
                    <a:tint val="66000"/>
                    <a:satMod val="160000"/>
                  </a:schemeClr>
                </a:gs>
                <a:gs pos="21000">
                  <a:schemeClr val="accent1">
                    <a:tint val="66000"/>
                    <a:satMod val="160000"/>
                  </a:schemeClr>
                </a:gs>
                <a:gs pos="58000">
                  <a:schemeClr val="accent1">
                    <a:tint val="44500"/>
                    <a:satMod val="160000"/>
                  </a:schemeClr>
                </a:gs>
                <a:gs pos="88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altLang="ja-JP" sz="1200" dirty="0" smtClean="0"/>
            </a:p>
            <a:p>
              <a:pPr algn="ctr"/>
              <a:endParaRPr lang="en-US" altLang="ja-JP" sz="1200" dirty="0"/>
            </a:p>
            <a:p>
              <a:pPr algn="ctr"/>
              <a:endParaRPr lang="en-US" altLang="ja-JP" sz="1200" dirty="0" smtClean="0"/>
            </a:p>
            <a:p>
              <a:pPr algn="ctr"/>
              <a:endParaRPr lang="en-US" altLang="ja-JP" sz="1200" dirty="0"/>
            </a:p>
            <a:p>
              <a:pPr algn="ctr"/>
              <a:endParaRPr lang="en-US" altLang="ja-JP" sz="1200" dirty="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7871547" y="3722786"/>
              <a:ext cx="1536757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400" dirty="0" smtClean="0"/>
                <a:t>環境アセスメント</a:t>
              </a:r>
              <a:endParaRPr kumimoji="1" lang="en-US" altLang="ja-JP" sz="1400" dirty="0" smtClean="0"/>
            </a:p>
            <a:p>
              <a:pPr algn="ctr"/>
              <a:r>
                <a:rPr lang="ja-JP" altLang="en-US" sz="1200" dirty="0" smtClean="0"/>
                <a:t>（事前評価）</a:t>
              </a:r>
              <a:endParaRPr lang="en-US" altLang="ja-JP" sz="1200" dirty="0"/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8256772" y="3517397"/>
            <a:ext cx="875433" cy="1015663"/>
          </a:xfrm>
          <a:prstGeom prst="rect">
            <a:avLst/>
          </a:prstGeom>
          <a:gradFill flip="none" rotWithShape="1">
            <a:gsLst>
              <a:gs pos="900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66000"/>
                  <a:satMod val="160000"/>
                </a:schemeClr>
              </a:gs>
              <a:gs pos="58000">
                <a:schemeClr val="accent1">
                  <a:tint val="44500"/>
                  <a:satMod val="160000"/>
                </a:schemeClr>
              </a:gs>
              <a:gs pos="88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/>
          </a:p>
        </p:txBody>
      </p:sp>
      <p:grpSp>
        <p:nvGrpSpPr>
          <p:cNvPr id="49" name="グループ化 48"/>
          <p:cNvGrpSpPr/>
          <p:nvPr/>
        </p:nvGrpSpPr>
        <p:grpSpPr>
          <a:xfrm>
            <a:off x="7411165" y="3520409"/>
            <a:ext cx="1643811" cy="1015663"/>
            <a:chOff x="7086611" y="3444786"/>
            <a:chExt cx="1643811" cy="1015663"/>
          </a:xfrm>
        </p:grpSpPr>
        <p:sp>
          <p:nvSpPr>
            <p:cNvPr id="50" name="テキスト ボックス 49"/>
            <p:cNvSpPr txBox="1"/>
            <p:nvPr/>
          </p:nvSpPr>
          <p:spPr>
            <a:xfrm rot="10800000">
              <a:off x="7086611" y="3444786"/>
              <a:ext cx="875433" cy="1015663"/>
            </a:xfrm>
            <a:prstGeom prst="rect">
              <a:avLst/>
            </a:prstGeom>
            <a:gradFill flip="none" rotWithShape="1">
              <a:gsLst>
                <a:gs pos="9000">
                  <a:schemeClr val="accent1">
                    <a:tint val="66000"/>
                    <a:satMod val="160000"/>
                  </a:schemeClr>
                </a:gs>
                <a:gs pos="21000">
                  <a:schemeClr val="accent1">
                    <a:tint val="66000"/>
                    <a:satMod val="160000"/>
                  </a:schemeClr>
                </a:gs>
                <a:gs pos="58000">
                  <a:schemeClr val="accent1">
                    <a:tint val="44500"/>
                    <a:satMod val="160000"/>
                  </a:schemeClr>
                </a:gs>
                <a:gs pos="88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altLang="ja-JP" sz="1200" dirty="0" smtClean="0"/>
            </a:p>
            <a:p>
              <a:pPr algn="ctr"/>
              <a:endParaRPr lang="en-US" altLang="ja-JP" sz="1200" dirty="0"/>
            </a:p>
            <a:p>
              <a:pPr algn="ctr"/>
              <a:endParaRPr lang="en-US" altLang="ja-JP" sz="1200" dirty="0" smtClean="0"/>
            </a:p>
            <a:p>
              <a:pPr algn="ctr"/>
              <a:endParaRPr lang="en-US" altLang="ja-JP" sz="1200" dirty="0"/>
            </a:p>
            <a:p>
              <a:pPr algn="ctr"/>
              <a:endParaRPr lang="en-US" altLang="ja-JP" sz="1200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7193665" y="3722786"/>
              <a:ext cx="1536757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400" dirty="0" smtClean="0"/>
                <a:t>環境アセスメント</a:t>
              </a:r>
              <a:endParaRPr kumimoji="1" lang="en-US" altLang="ja-JP" sz="1400" dirty="0" smtClean="0"/>
            </a:p>
            <a:p>
              <a:pPr algn="ctr"/>
              <a:r>
                <a:rPr lang="ja-JP" altLang="en-US" sz="1200" dirty="0" smtClean="0"/>
                <a:t>（事後評価）</a:t>
              </a:r>
              <a:endParaRPr lang="en-US" altLang="ja-JP" sz="1200" dirty="0"/>
            </a:p>
          </p:txBody>
        </p:sp>
      </p:grpSp>
      <p:cxnSp>
        <p:nvCxnSpPr>
          <p:cNvPr id="9" name="直線コネクタ 8"/>
          <p:cNvCxnSpPr/>
          <p:nvPr/>
        </p:nvCxnSpPr>
        <p:spPr>
          <a:xfrm>
            <a:off x="177086" y="3501008"/>
            <a:ext cx="8931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177086" y="4509120"/>
            <a:ext cx="8931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7452320" y="1241376"/>
            <a:ext cx="0" cy="561662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8286597" y="4869160"/>
            <a:ext cx="875433" cy="1015663"/>
          </a:xfrm>
          <a:prstGeom prst="rect">
            <a:avLst/>
          </a:prstGeom>
          <a:gradFill flip="none" rotWithShape="1">
            <a:gsLst>
              <a:gs pos="29584">
                <a:srgbClr val="FF5050"/>
              </a:gs>
              <a:gs pos="9000">
                <a:srgbClr val="FF5050"/>
              </a:gs>
              <a:gs pos="49000">
                <a:srgbClr val="FF5050"/>
              </a:gs>
              <a:gs pos="21000">
                <a:srgbClr val="FF5050"/>
              </a:gs>
              <a:gs pos="48000">
                <a:srgbClr val="FF5050"/>
              </a:gs>
              <a:gs pos="91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548044" y="5150172"/>
            <a:ext cx="153675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/>
              <a:t>建設事業評価</a:t>
            </a:r>
            <a:endParaRPr kumimoji="1" lang="en-US" altLang="ja-JP" sz="1400" dirty="0" smtClean="0"/>
          </a:p>
          <a:p>
            <a:pPr algn="ctr"/>
            <a:r>
              <a:rPr lang="ja-JP" altLang="en-US" sz="1200" dirty="0" smtClean="0"/>
              <a:t>（事後評価）</a:t>
            </a:r>
            <a:endParaRPr lang="en-US" altLang="ja-JP" sz="1200" dirty="0"/>
          </a:p>
        </p:txBody>
      </p:sp>
      <p:sp>
        <p:nvSpPr>
          <p:cNvPr id="57" name="テキスト ボックス 56"/>
          <p:cNvSpPr txBox="1"/>
          <p:nvPr/>
        </p:nvSpPr>
        <p:spPr>
          <a:xfrm rot="10800000">
            <a:off x="2483768" y="4869263"/>
            <a:ext cx="976221" cy="1015663"/>
          </a:xfrm>
          <a:prstGeom prst="rect">
            <a:avLst/>
          </a:prstGeom>
          <a:gradFill flip="none" rotWithShape="1">
            <a:gsLst>
              <a:gs pos="29584">
                <a:srgbClr val="FF5050"/>
              </a:gs>
              <a:gs pos="9000">
                <a:srgbClr val="FF5050"/>
              </a:gs>
              <a:gs pos="41000">
                <a:srgbClr val="FF5050"/>
              </a:gs>
              <a:gs pos="21000">
                <a:srgbClr val="FF5050"/>
              </a:gs>
              <a:gs pos="33000">
                <a:srgbClr val="FF5050"/>
              </a:gs>
              <a:gs pos="91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353086" y="4869264"/>
            <a:ext cx="976221" cy="1015663"/>
          </a:xfrm>
          <a:prstGeom prst="rect">
            <a:avLst/>
          </a:prstGeom>
          <a:gradFill flip="none" rotWithShape="1">
            <a:gsLst>
              <a:gs pos="29584">
                <a:srgbClr val="FF5050"/>
              </a:gs>
              <a:gs pos="9000">
                <a:srgbClr val="FF5050"/>
              </a:gs>
              <a:gs pos="41000">
                <a:srgbClr val="FF5050"/>
              </a:gs>
              <a:gs pos="21000">
                <a:srgbClr val="FF5050"/>
              </a:gs>
              <a:gs pos="33000">
                <a:srgbClr val="FF5050"/>
              </a:gs>
              <a:gs pos="91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 smtClean="0"/>
          </a:p>
          <a:p>
            <a:pPr algn="ctr"/>
            <a:endParaRPr lang="en-US" altLang="ja-JP" sz="1200" dirty="0"/>
          </a:p>
          <a:p>
            <a:pPr algn="ctr"/>
            <a:endParaRPr lang="en-US" altLang="ja-JP" sz="1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614533" y="5150276"/>
            <a:ext cx="153675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 smtClean="0"/>
              <a:t>建設事業評価</a:t>
            </a:r>
            <a:endParaRPr kumimoji="1" lang="en-US" altLang="ja-JP" sz="1400" dirty="0" smtClean="0"/>
          </a:p>
          <a:p>
            <a:pPr algn="ctr"/>
            <a:r>
              <a:rPr lang="ja-JP" altLang="en-US" sz="1200" dirty="0" smtClean="0"/>
              <a:t>（事前評価）</a:t>
            </a:r>
            <a:endParaRPr lang="en-US" altLang="ja-JP" sz="1200" dirty="0"/>
          </a:p>
        </p:txBody>
      </p:sp>
      <p:cxnSp>
        <p:nvCxnSpPr>
          <p:cNvPr id="39" name="直線コネクタ 38"/>
          <p:cNvCxnSpPr/>
          <p:nvPr/>
        </p:nvCxnSpPr>
        <p:spPr>
          <a:xfrm>
            <a:off x="177086" y="5877272"/>
            <a:ext cx="8931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177086" y="4869160"/>
            <a:ext cx="8931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>
            <a:off x="2699792" y="1124744"/>
            <a:ext cx="0" cy="561662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FAB2AA0-22F6-4977-B4AB-6397E15C003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909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225" y="620688"/>
            <a:ext cx="9118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■大阪府の</a:t>
            </a:r>
            <a:r>
              <a:rPr lang="ja-JP" altLang="en-US" b="1" dirty="0" smtClean="0"/>
              <a:t>環境アセスメント制度について</a:t>
            </a:r>
            <a:endParaRPr kumimoji="1" lang="ja-JP" altLang="en-US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137446" y="1043444"/>
            <a:ext cx="33544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＜環境アセスメントの対象となる事業＞</a:t>
            </a:r>
            <a:r>
              <a:rPr lang="ja-JP" altLang="en-US" sz="1400" dirty="0"/>
              <a:t>　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57799"/>
              </p:ext>
            </p:extLst>
          </p:nvPr>
        </p:nvGraphicFramePr>
        <p:xfrm>
          <a:off x="9468544" y="4230380"/>
          <a:ext cx="8388000" cy="1313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7231"/>
                <a:gridCol w="6810769"/>
              </a:tblGrid>
              <a:tr h="32825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生活環境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大気質、水質・底質、地下水、騒音、振動、低周波音、悪臭、地盤沈下、土壌汚染、日照阻害、電波障害、</a:t>
                      </a:r>
                      <a:r>
                        <a:rPr kumimoji="1" lang="ja-JP" altLang="en-US" sz="1100" b="1" dirty="0" smtClean="0"/>
                        <a:t>景観 </a:t>
                      </a:r>
                    </a:p>
                  </a:txBody>
                  <a:tcPr/>
                </a:tc>
              </a:tr>
              <a:tr h="32825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自然環境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気象、地象、水象、陸域生態系、海域生態系、</a:t>
                      </a:r>
                      <a:r>
                        <a:rPr kumimoji="1" lang="ja-JP" altLang="en-US" sz="1100" b="1" dirty="0" smtClean="0"/>
                        <a:t>景観</a:t>
                      </a:r>
                      <a:r>
                        <a:rPr kumimoji="1" lang="ja-JP" altLang="en-US" sz="1100" dirty="0" smtClean="0"/>
                        <a:t>、人と自然との触れ合いの活動の場 </a:t>
                      </a:r>
                    </a:p>
                  </a:txBody>
                  <a:tcPr/>
                </a:tc>
              </a:tr>
              <a:tr h="32825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歴史的・文化的環境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景観</a:t>
                      </a:r>
                      <a:r>
                        <a:rPr kumimoji="1" lang="ja-JP" altLang="en-US" sz="1100" dirty="0" smtClean="0"/>
                        <a:t>、文化財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2825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環境負荷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廃棄物、発生土、温室効果ガス、オゾン層破壊物質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179512" y="2276872"/>
            <a:ext cx="2124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＜景観</a:t>
            </a:r>
            <a:r>
              <a:rPr lang="ja-JP" altLang="en-US" sz="1400" dirty="0"/>
              <a:t>に係る調査</a:t>
            </a:r>
            <a:r>
              <a:rPr lang="ja-JP" altLang="en-US" sz="1400" dirty="0" smtClean="0"/>
              <a:t>項目＞</a:t>
            </a:r>
            <a:endParaRPr lang="ja-JP" altLang="en-US" sz="1400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468438"/>
              </p:ext>
            </p:extLst>
          </p:nvPr>
        </p:nvGraphicFramePr>
        <p:xfrm>
          <a:off x="9427120" y="1494076"/>
          <a:ext cx="8424936" cy="191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684076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面整備事業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ダム、飛行場、廃棄物処理施設、土地区画整理事業や工業団地造成等、開発行為、発生土の処分等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交通施設整備事業</a:t>
                      </a:r>
                    </a:p>
                    <a:p>
                      <a:endParaRPr kumimoji="1" lang="ja-JP" alt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道路（一般国道等：</a:t>
                      </a:r>
                      <a:r>
                        <a:rPr kumimoji="1" lang="en-US" altLang="ja-JP" sz="1100" dirty="0" smtClean="0"/>
                        <a:t>4</a:t>
                      </a:r>
                      <a:r>
                        <a:rPr kumimoji="1" lang="ja-JP" altLang="en-US" sz="1100" dirty="0" smtClean="0"/>
                        <a:t>車線以上かつ長さ</a:t>
                      </a:r>
                      <a:r>
                        <a:rPr kumimoji="1" lang="en-US" altLang="ja-JP" sz="1100" dirty="0" smtClean="0"/>
                        <a:t>3</a:t>
                      </a:r>
                      <a:r>
                        <a:rPr kumimoji="1" lang="ja-JP" altLang="en-US" sz="1100" dirty="0" smtClean="0"/>
                        <a:t>ｋｍ以上）、鉄道（長さ</a:t>
                      </a:r>
                      <a:r>
                        <a:rPr kumimoji="1" lang="en-US" altLang="ja-JP" sz="1100" dirty="0" smtClean="0"/>
                        <a:t>3</a:t>
                      </a:r>
                      <a:r>
                        <a:rPr kumimoji="1" lang="ja-JP" altLang="en-US" sz="1100" dirty="0" smtClean="0"/>
                        <a:t>ｋｍ以上）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供給処理施設整備事業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発電所、廃棄物処理施設（最終処分場以外）、下水道終末処理場、工場・事業場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埋立事業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公有水面埋立て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建築物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建築物（延べ面積</a:t>
                      </a:r>
                      <a:r>
                        <a:rPr kumimoji="1" lang="en-US" altLang="ja-JP" sz="1100" dirty="0" smtClean="0"/>
                        <a:t>10</a:t>
                      </a:r>
                      <a:r>
                        <a:rPr kumimoji="1" lang="ja-JP" altLang="en-US" sz="1100" dirty="0" smtClean="0"/>
                        <a:t>万㎡以上かつ高さ</a:t>
                      </a:r>
                      <a:r>
                        <a:rPr kumimoji="1" lang="en-US" altLang="ja-JP" sz="1100" dirty="0" smtClean="0"/>
                        <a:t>150</a:t>
                      </a:r>
                      <a:r>
                        <a:rPr kumimoji="1" lang="ja-JP" altLang="en-US" sz="1100" dirty="0" err="1" smtClean="0"/>
                        <a:t>ｍ</a:t>
                      </a:r>
                      <a:r>
                        <a:rPr kumimoji="1" lang="ja-JP" altLang="en-US" sz="1100" dirty="0" smtClean="0"/>
                        <a:t>以上）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10729504" y="3397936"/>
            <a:ext cx="738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注：飛行場以外、事業により規模要件あり。また、港湾計画も環境アセスメント制度の対象であるが、景観の項目は対象外</a:t>
            </a:r>
            <a:endParaRPr kumimoji="1" lang="ja-JP" altLang="en-US" sz="11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23528" y="3645024"/>
            <a:ext cx="67297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/>
              <a:t>環境</a:t>
            </a:r>
            <a:r>
              <a:rPr lang="ja-JP" altLang="en-US" sz="1200" dirty="0"/>
              <a:t>保全対策の内容を明らかにした上で、対象事業等の種類、規模等を考慮して、次の項目から</a:t>
            </a:r>
            <a:r>
              <a:rPr lang="ja-JP" altLang="en-US" sz="1200" dirty="0" smtClean="0"/>
              <a:t>選定</a:t>
            </a:r>
            <a:endParaRPr lang="ja-JP" altLang="en-US" sz="1200" dirty="0"/>
          </a:p>
          <a:p>
            <a:r>
              <a:rPr lang="ja-JP" altLang="en-US" sz="1200" dirty="0"/>
              <a:t>　○</a:t>
            </a:r>
            <a:r>
              <a:rPr lang="ja-JP" altLang="en-US" sz="1200" dirty="0" smtClean="0"/>
              <a:t>主要</a:t>
            </a:r>
            <a:r>
              <a:rPr lang="ja-JP" altLang="en-US" sz="1200" dirty="0"/>
              <a:t>な景観構成要素の改変の</a:t>
            </a:r>
            <a:r>
              <a:rPr lang="ja-JP" altLang="en-US" sz="1200" dirty="0" smtClean="0"/>
              <a:t>程度、その</a:t>
            </a:r>
            <a:r>
              <a:rPr lang="ja-JP" altLang="en-US" sz="1200" dirty="0"/>
              <a:t>改変に</a:t>
            </a:r>
            <a:r>
              <a:rPr lang="ja-JP" altLang="en-US" sz="1200" dirty="0" smtClean="0"/>
              <a:t>よる景観</a:t>
            </a:r>
            <a:r>
              <a:rPr lang="ja-JP" altLang="en-US" sz="1200" dirty="0"/>
              <a:t>の特性及び雰囲気の変化の</a:t>
            </a:r>
            <a:r>
              <a:rPr lang="ja-JP" altLang="en-US" sz="1200" dirty="0" smtClean="0"/>
              <a:t>程度、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及び周辺</a:t>
            </a:r>
            <a:r>
              <a:rPr lang="ja-JP" altLang="en-US" sz="1200" dirty="0"/>
              <a:t>地域の主要な景観構成要素との調和の程度</a:t>
            </a:r>
          </a:p>
          <a:p>
            <a:r>
              <a:rPr lang="ja-JP" altLang="en-US" sz="1200" dirty="0"/>
              <a:t>　</a:t>
            </a:r>
            <a:r>
              <a:rPr lang="ja-JP" altLang="en-US" sz="1200" b="1" dirty="0" smtClean="0"/>
              <a:t>○代表的</a:t>
            </a:r>
            <a:r>
              <a:rPr lang="ja-JP" altLang="en-US" sz="1200" b="1" dirty="0"/>
              <a:t>な眺望地点からの眺望の変化の程度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79512" y="3409255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＜予測事項＞</a:t>
            </a:r>
            <a:endParaRPr lang="ja-JP" altLang="en-US" sz="1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23528" y="2525995"/>
            <a:ext cx="48974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対象事業等の種類、規模及び実施場所等を考慮して、次の項目から</a:t>
            </a:r>
            <a:r>
              <a:rPr lang="ja-JP" altLang="en-US" sz="1200" dirty="0" smtClean="0"/>
              <a:t>選定</a:t>
            </a:r>
            <a:endParaRPr lang="en-US" altLang="ja-JP" sz="1200" dirty="0" smtClean="0"/>
          </a:p>
          <a:p>
            <a:r>
              <a:rPr lang="ja-JP" altLang="en-US" sz="1200" dirty="0" smtClean="0"/>
              <a:t>　○自然</a:t>
            </a:r>
            <a:r>
              <a:rPr lang="ja-JP" altLang="en-US" sz="1200" dirty="0"/>
              <a:t>景観の特性及び構成要素並びに代表的な眺望地点の状況</a:t>
            </a:r>
          </a:p>
          <a:p>
            <a:r>
              <a:rPr lang="ja-JP" altLang="en-US" sz="1200" dirty="0" smtClean="0"/>
              <a:t>　○歴史的</a:t>
            </a:r>
            <a:r>
              <a:rPr lang="ja-JP" altLang="en-US" sz="1200" dirty="0"/>
              <a:t>・文化的景観の特性及び構成要素の状況等</a:t>
            </a:r>
          </a:p>
          <a:p>
            <a:r>
              <a:rPr lang="ja-JP" altLang="en-US" sz="1200" dirty="0" smtClean="0"/>
              <a:t>　○都市</a:t>
            </a:r>
            <a:r>
              <a:rPr lang="ja-JP" altLang="en-US" sz="1200" dirty="0"/>
              <a:t>景観の特性及び構成要素の状況等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79512" y="4509120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＜予測方法＞</a:t>
            </a:r>
            <a:endParaRPr lang="ja-JP" altLang="en-US" sz="1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23528" y="4758243"/>
            <a:ext cx="53928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/>
              <a:t>次の方法</a:t>
            </a:r>
            <a:r>
              <a:rPr lang="ja-JP" altLang="en-US" sz="1200" dirty="0"/>
              <a:t>のうち適切なものを</a:t>
            </a:r>
            <a:r>
              <a:rPr lang="ja-JP" altLang="en-US" sz="1200" dirty="0" smtClean="0"/>
              <a:t>選定</a:t>
            </a:r>
            <a:endParaRPr lang="ja-JP" altLang="en-US" sz="1200" dirty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○周</a:t>
            </a:r>
            <a:r>
              <a:rPr lang="ja-JP" altLang="en-US" sz="1200" dirty="0"/>
              <a:t>辺地域を含めた投影図又は透視図等の作成</a:t>
            </a:r>
          </a:p>
          <a:p>
            <a:r>
              <a:rPr lang="ja-JP" altLang="en-US" sz="1200" dirty="0"/>
              <a:t>　</a:t>
            </a:r>
            <a:r>
              <a:rPr lang="ja-JP" altLang="en-US" sz="1200" b="1" dirty="0" smtClean="0"/>
              <a:t>○周</a:t>
            </a:r>
            <a:r>
              <a:rPr lang="ja-JP" altLang="en-US" sz="1200" b="1" dirty="0"/>
              <a:t>辺地域を含めたフォトモンタージュ又はコンピュータグラフィックス等の作成</a:t>
            </a:r>
          </a:p>
          <a:p>
            <a:r>
              <a:rPr lang="ja-JP" altLang="en-US" sz="1200" dirty="0"/>
              <a:t>　○</a:t>
            </a:r>
            <a:r>
              <a:rPr lang="ja-JP" altLang="en-US" sz="1200" dirty="0" smtClean="0"/>
              <a:t>周辺</a:t>
            </a:r>
            <a:r>
              <a:rPr lang="ja-JP" altLang="en-US" sz="1200" dirty="0"/>
              <a:t>地域を含めた模型の作成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19509" y="1340768"/>
            <a:ext cx="73981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/>
              <a:t>道路、河川、鉄道、建築物、土地区画整理事業等、開発行為などのうち、一定規模以上のもの</a:t>
            </a:r>
            <a:endParaRPr lang="en-US" altLang="ja-JP" sz="1200" dirty="0" smtClean="0"/>
          </a:p>
          <a:p>
            <a:r>
              <a:rPr lang="ja-JP" altLang="en-US" sz="1200" dirty="0" smtClean="0"/>
              <a:t>　（例）　・一般国道等：４車線以上かつ長さ３ｋｍ以上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　　　　　 　・土地区画整理事業：面積５０</a:t>
            </a:r>
            <a:r>
              <a:rPr lang="en-US" altLang="ja-JP" sz="1200" dirty="0" smtClean="0"/>
              <a:t>ha</a:t>
            </a:r>
            <a:r>
              <a:rPr lang="ja-JP" altLang="en-US" sz="1200" dirty="0" smtClean="0"/>
              <a:t>以上</a:t>
            </a:r>
            <a:endParaRPr lang="en-US" altLang="ja-JP" sz="1200" dirty="0" smtClean="0"/>
          </a:p>
          <a:p>
            <a:r>
              <a:rPr lang="ja-JP" altLang="en-US" sz="1200" dirty="0" smtClean="0"/>
              <a:t>　　　　　・建築物：</a:t>
            </a:r>
            <a:r>
              <a:rPr lang="ja-JP" altLang="en-US" sz="1200" dirty="0"/>
              <a:t>延べ面積１０万㎡以上かつ高さ１５０ｍ</a:t>
            </a:r>
            <a:r>
              <a:rPr lang="ja-JP" altLang="en-US" sz="1200" dirty="0" smtClean="0"/>
              <a:t>以上、　・ごみ焼却施設：焼却能力１日１００ｔ以上　など　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規模は大阪府環境影響評価条例による</a:t>
            </a:r>
            <a:endParaRPr lang="en-US" altLang="ja-JP" sz="1200" dirty="0" smtClean="0"/>
          </a:p>
        </p:txBody>
      </p:sp>
      <p:sp>
        <p:nvSpPr>
          <p:cNvPr id="24" name="正方形/長方形 23"/>
          <p:cNvSpPr/>
          <p:nvPr/>
        </p:nvSpPr>
        <p:spPr>
          <a:xfrm>
            <a:off x="9394411" y="683863"/>
            <a:ext cx="9058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/>
              <a:t>道路、河川、鉄道、飛行場、発電所、廃棄物処理施設、下水道終末処理場、工場又は事業場、建築物、公有水面の埋立て、</a:t>
            </a:r>
            <a:endParaRPr lang="en-US" altLang="ja-JP" sz="1200" dirty="0" smtClean="0"/>
          </a:p>
          <a:p>
            <a:r>
              <a:rPr lang="ja-JP" altLang="en-US" sz="1200" dirty="0" smtClean="0"/>
              <a:t>土地区画整理事業、新住宅市街地開発事業、工業団地の造成、新都市基盤整備事業、流通業務団地造成事業、開発行為、採石の事業、</a:t>
            </a:r>
            <a:endParaRPr lang="en-US" altLang="ja-JP" sz="1200" dirty="0" smtClean="0"/>
          </a:p>
          <a:p>
            <a:r>
              <a:rPr lang="ja-JP" altLang="en-US" sz="1200" dirty="0" smtClean="0"/>
              <a:t>発生土の処分の事業、その他の事業、港湾計画</a:t>
            </a:r>
            <a:endParaRPr lang="en-US" altLang="ja-JP" sz="1200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179512" y="5661248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＜事後評価＞</a:t>
            </a:r>
            <a:endParaRPr lang="ja-JP" altLang="en-US" sz="1400" dirty="0"/>
          </a:p>
        </p:txBody>
      </p:sp>
      <p:sp>
        <p:nvSpPr>
          <p:cNvPr id="25" name="正方形/長方形 24"/>
          <p:cNvSpPr/>
          <p:nvPr/>
        </p:nvSpPr>
        <p:spPr>
          <a:xfrm>
            <a:off x="395536" y="5877272"/>
            <a:ext cx="28600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/>
              <a:t>工事完了後に予測した事項について実施</a:t>
            </a:r>
            <a:endParaRPr lang="ja-JP" altLang="en-US" sz="1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79512" y="6237312"/>
            <a:ext cx="4824000" cy="492443"/>
          </a:xfrm>
          <a:prstGeom prst="rect">
            <a:avLst/>
          </a:prstGeom>
          <a:ln cmpd="sng">
            <a:noFill/>
            <a:prstDash val="solid"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＜評価書の提出が過去５年以内の</a:t>
            </a:r>
            <a:r>
              <a:rPr lang="ja-JP" altLang="en-US" sz="1400" dirty="0"/>
              <a:t>実績</a:t>
            </a:r>
            <a:r>
              <a:rPr lang="ja-JP" altLang="en-US" sz="1400" dirty="0" smtClean="0"/>
              <a:t>＞</a:t>
            </a:r>
            <a:endParaRPr lang="en-US" altLang="ja-JP" sz="1400" dirty="0" smtClean="0"/>
          </a:p>
          <a:p>
            <a:r>
              <a:rPr lang="ja-JP" altLang="en-US" sz="1200" dirty="0" smtClean="0"/>
              <a:t>　　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発電所、道路、建築物、ごみ処理施設、鉄道・軌道　各１件</a:t>
            </a:r>
            <a:endParaRPr lang="en-US" altLang="ja-JP" sz="1200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府の公共事業の現状について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156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5FAB2AA0-22F6-4977-B4AB-6397E15C0039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123728" y="728736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事業計画の作成</a:t>
            </a:r>
            <a:endParaRPr kumimoji="1" lang="ja-JP" altLang="en-US" sz="1200" dirty="0"/>
          </a:p>
        </p:txBody>
      </p:sp>
      <p:sp>
        <p:nvSpPr>
          <p:cNvPr id="25" name="正方形/長方形 24"/>
          <p:cNvSpPr/>
          <p:nvPr/>
        </p:nvSpPr>
        <p:spPr>
          <a:xfrm>
            <a:off x="2123728" y="1232792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環境影響要因の抽出</a:t>
            </a:r>
            <a:endParaRPr kumimoji="1" lang="ja-JP" altLang="en-US" sz="1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2123728" y="1736848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評価項目の選定</a:t>
            </a:r>
            <a:endParaRPr kumimoji="1" lang="ja-JP" altLang="en-US" sz="1200" dirty="0"/>
          </a:p>
        </p:txBody>
      </p:sp>
      <p:sp>
        <p:nvSpPr>
          <p:cNvPr id="27" name="正方形/長方形 26"/>
          <p:cNvSpPr/>
          <p:nvPr/>
        </p:nvSpPr>
        <p:spPr>
          <a:xfrm>
            <a:off x="2123728" y="2240904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環境影響評価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方法書の作成</a:t>
            </a:r>
            <a:endParaRPr kumimoji="1"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2123728" y="2744960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現況調査の実施</a:t>
            </a:r>
            <a:endParaRPr kumimoji="1" lang="ja-JP" altLang="en-US" sz="1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123728" y="3321024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予　　測</a:t>
            </a:r>
            <a:endParaRPr kumimoji="1" lang="ja-JP" altLang="en-US" sz="1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2123728" y="3825080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評　　価</a:t>
            </a:r>
            <a:endParaRPr kumimoji="1" lang="ja-JP" altLang="en-US" sz="1200" dirty="0"/>
          </a:p>
        </p:txBody>
      </p:sp>
      <p:sp>
        <p:nvSpPr>
          <p:cNvPr id="31" name="正方形/長方形 30"/>
          <p:cNvSpPr/>
          <p:nvPr/>
        </p:nvSpPr>
        <p:spPr>
          <a:xfrm>
            <a:off x="2123728" y="4365104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環境影響評価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準備書の作成</a:t>
            </a:r>
            <a:endParaRPr kumimoji="1" lang="ja-JP" altLang="en-US" sz="1200" dirty="0"/>
          </a:p>
        </p:txBody>
      </p:sp>
      <p:sp>
        <p:nvSpPr>
          <p:cNvPr id="32" name="正方形/長方形 31"/>
          <p:cNvSpPr/>
          <p:nvPr/>
        </p:nvSpPr>
        <p:spPr>
          <a:xfrm>
            <a:off x="2123728" y="4869160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環境影響評価書の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作成</a:t>
            </a:r>
            <a:endParaRPr kumimoji="1" lang="ja-JP" altLang="en-US" sz="1200" dirty="0"/>
          </a:p>
        </p:txBody>
      </p:sp>
      <p:sp>
        <p:nvSpPr>
          <p:cNvPr id="33" name="正方形/長方形 32"/>
          <p:cNvSpPr/>
          <p:nvPr/>
        </p:nvSpPr>
        <p:spPr>
          <a:xfrm>
            <a:off x="2123728" y="5373216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事後</a:t>
            </a:r>
            <a:r>
              <a:rPr lang="ja-JP" altLang="en-US" sz="1200" dirty="0" smtClean="0"/>
              <a:t>調査計画書の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作成</a:t>
            </a:r>
            <a:endParaRPr kumimoji="1" lang="ja-JP" altLang="en-US" sz="1200" dirty="0"/>
          </a:p>
        </p:txBody>
      </p:sp>
      <p:sp>
        <p:nvSpPr>
          <p:cNvPr id="34" name="正方形/長方形 33"/>
          <p:cNvSpPr/>
          <p:nvPr/>
        </p:nvSpPr>
        <p:spPr>
          <a:xfrm>
            <a:off x="2123728" y="5913312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事後調査の実施</a:t>
            </a:r>
            <a:endParaRPr kumimoji="1" lang="ja-JP" altLang="en-US" sz="1200" dirty="0"/>
          </a:p>
        </p:txBody>
      </p:sp>
      <p:sp>
        <p:nvSpPr>
          <p:cNvPr id="35" name="正方形/長方形 34"/>
          <p:cNvSpPr/>
          <p:nvPr/>
        </p:nvSpPr>
        <p:spPr>
          <a:xfrm>
            <a:off x="2123728" y="6453376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事後調査報告書の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作成</a:t>
            </a:r>
            <a:endParaRPr kumimoji="1" lang="ja-JP" altLang="en-US" sz="1200" dirty="0"/>
          </a:p>
        </p:txBody>
      </p:sp>
      <p:sp>
        <p:nvSpPr>
          <p:cNvPr id="36" name="正方形/長方形 35"/>
          <p:cNvSpPr/>
          <p:nvPr/>
        </p:nvSpPr>
        <p:spPr>
          <a:xfrm>
            <a:off x="179512" y="980728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地域概況の把握</a:t>
            </a:r>
            <a:endParaRPr kumimoji="1" lang="ja-JP" altLang="en-US" sz="1200" dirty="0"/>
          </a:p>
        </p:txBody>
      </p:sp>
      <p:sp>
        <p:nvSpPr>
          <p:cNvPr id="37" name="正方形/長方形 36"/>
          <p:cNvSpPr/>
          <p:nvPr/>
        </p:nvSpPr>
        <p:spPr>
          <a:xfrm>
            <a:off x="181210" y="3573016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評価の指針</a:t>
            </a:r>
            <a:endParaRPr kumimoji="1" lang="ja-JP" altLang="en-US" sz="1200" dirty="0"/>
          </a:p>
        </p:txBody>
      </p:sp>
      <p:sp>
        <p:nvSpPr>
          <p:cNvPr id="38" name="正方形/長方形 37"/>
          <p:cNvSpPr/>
          <p:nvPr/>
        </p:nvSpPr>
        <p:spPr>
          <a:xfrm>
            <a:off x="4176136" y="2276872"/>
            <a:ext cx="1620000" cy="82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1275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住民意見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/>
              <a:t>市町</a:t>
            </a:r>
            <a:r>
              <a:rPr lang="ja-JP" altLang="en-US" sz="1200" dirty="0" smtClean="0"/>
              <a:t>村長意見</a:t>
            </a:r>
            <a:endParaRPr lang="en-US" altLang="ja-JP" sz="1200" dirty="0" smtClean="0"/>
          </a:p>
          <a:p>
            <a:pPr algn="ctr"/>
            <a:r>
              <a:rPr kumimoji="1" lang="ja-JP" altLang="en-US" sz="1200" b="1" dirty="0" smtClean="0"/>
              <a:t>審査会</a:t>
            </a:r>
            <a:r>
              <a:rPr kumimoji="1" lang="ja-JP" altLang="en-US" sz="1200" b="1" dirty="0"/>
              <a:t>意</a:t>
            </a:r>
            <a:r>
              <a:rPr kumimoji="1" lang="ja-JP" altLang="en-US" sz="1200" b="1" dirty="0" smtClean="0"/>
              <a:t>見</a:t>
            </a:r>
            <a:endParaRPr kumimoji="1" lang="en-US" altLang="ja-JP" sz="1200" b="1" dirty="0" smtClean="0"/>
          </a:p>
          <a:p>
            <a:pPr algn="ctr"/>
            <a:r>
              <a:rPr lang="ja-JP" altLang="en-US" sz="1200" dirty="0" smtClean="0"/>
              <a:t>知事</a:t>
            </a:r>
            <a:r>
              <a:rPr lang="ja-JP" altLang="en-US" sz="1200" dirty="0"/>
              <a:t>意見</a:t>
            </a:r>
            <a:endParaRPr kumimoji="1" lang="ja-JP" altLang="en-US" sz="1200" dirty="0"/>
          </a:p>
        </p:txBody>
      </p:sp>
      <p:sp>
        <p:nvSpPr>
          <p:cNvPr id="39" name="正方形/長方形 38"/>
          <p:cNvSpPr/>
          <p:nvPr/>
        </p:nvSpPr>
        <p:spPr>
          <a:xfrm>
            <a:off x="4176136" y="3843632"/>
            <a:ext cx="1620000" cy="324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環境保全対策の検討</a:t>
            </a:r>
            <a:endParaRPr kumimoji="1" lang="ja-JP" altLang="en-US" sz="1200" dirty="0"/>
          </a:p>
        </p:txBody>
      </p:sp>
      <p:sp>
        <p:nvSpPr>
          <p:cNvPr id="40" name="正方形/長方形 39"/>
          <p:cNvSpPr/>
          <p:nvPr/>
        </p:nvSpPr>
        <p:spPr>
          <a:xfrm>
            <a:off x="4211960" y="4365104"/>
            <a:ext cx="1620000" cy="82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1275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住民意見</a:t>
            </a:r>
            <a:endParaRPr kumimoji="1" lang="en-US" altLang="ja-JP" sz="1200" dirty="0" smtClean="0"/>
          </a:p>
          <a:p>
            <a:pPr algn="ctr"/>
            <a:r>
              <a:rPr lang="ja-JP" altLang="en-US" sz="1200" dirty="0"/>
              <a:t>市町</a:t>
            </a:r>
            <a:r>
              <a:rPr lang="ja-JP" altLang="en-US" sz="1200" dirty="0" smtClean="0"/>
              <a:t>村長意見</a:t>
            </a:r>
            <a:endParaRPr lang="en-US" altLang="ja-JP" sz="1200" dirty="0" smtClean="0"/>
          </a:p>
          <a:p>
            <a:pPr algn="ctr"/>
            <a:r>
              <a:rPr kumimoji="1" lang="ja-JP" altLang="en-US" sz="1200" b="1" dirty="0" smtClean="0"/>
              <a:t>審査会</a:t>
            </a:r>
            <a:r>
              <a:rPr kumimoji="1" lang="ja-JP" altLang="en-US" sz="1200" b="1" dirty="0"/>
              <a:t>意</a:t>
            </a:r>
            <a:r>
              <a:rPr kumimoji="1" lang="ja-JP" altLang="en-US" sz="1200" b="1" dirty="0" smtClean="0"/>
              <a:t>見</a:t>
            </a:r>
            <a:endParaRPr kumimoji="1" lang="en-US" altLang="ja-JP" sz="1200" b="1" dirty="0" smtClean="0"/>
          </a:p>
          <a:p>
            <a:pPr algn="ctr"/>
            <a:r>
              <a:rPr lang="ja-JP" altLang="en-US" sz="1200" dirty="0" smtClean="0"/>
              <a:t>知事</a:t>
            </a:r>
            <a:r>
              <a:rPr lang="ja-JP" altLang="en-US" sz="1200" dirty="0"/>
              <a:t>意見</a:t>
            </a:r>
            <a:endParaRPr kumimoji="1" lang="ja-JP" altLang="en-US" sz="1200" dirty="0"/>
          </a:p>
        </p:txBody>
      </p:sp>
      <p:sp>
        <p:nvSpPr>
          <p:cNvPr id="41" name="正方形/長方形 40"/>
          <p:cNvSpPr/>
          <p:nvPr/>
        </p:nvSpPr>
        <p:spPr>
          <a:xfrm>
            <a:off x="179512" y="5611632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工事着工</a:t>
            </a:r>
            <a:endParaRPr kumimoji="1" lang="ja-JP" altLang="en-US" sz="1200" dirty="0"/>
          </a:p>
        </p:txBody>
      </p:sp>
      <p:sp>
        <p:nvSpPr>
          <p:cNvPr id="42" name="正方形/長方形 41"/>
          <p:cNvSpPr/>
          <p:nvPr/>
        </p:nvSpPr>
        <p:spPr>
          <a:xfrm>
            <a:off x="179512" y="6182760"/>
            <a:ext cx="1620000" cy="3600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環境保全のための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措置</a:t>
            </a:r>
            <a:endParaRPr kumimoji="1" lang="ja-JP" altLang="en-US" sz="1200" dirty="0"/>
          </a:p>
        </p:txBody>
      </p:sp>
      <p:cxnSp>
        <p:nvCxnSpPr>
          <p:cNvPr id="9" name="直線矢印コネクタ 8"/>
          <p:cNvCxnSpPr>
            <a:stCxn id="8" idx="2"/>
            <a:endCxn id="25" idx="0"/>
          </p:cNvCxnSpPr>
          <p:nvPr/>
        </p:nvCxnSpPr>
        <p:spPr>
          <a:xfrm>
            <a:off x="2933728" y="1088736"/>
            <a:ext cx="0" cy="14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25" idx="2"/>
            <a:endCxn id="26" idx="0"/>
          </p:cNvCxnSpPr>
          <p:nvPr/>
        </p:nvCxnSpPr>
        <p:spPr>
          <a:xfrm>
            <a:off x="2933728" y="1592792"/>
            <a:ext cx="0" cy="14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26" idx="2"/>
            <a:endCxn id="27" idx="0"/>
          </p:cNvCxnSpPr>
          <p:nvPr/>
        </p:nvCxnSpPr>
        <p:spPr>
          <a:xfrm>
            <a:off x="2933728" y="2096848"/>
            <a:ext cx="0" cy="14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27" idx="2"/>
            <a:endCxn id="28" idx="0"/>
          </p:cNvCxnSpPr>
          <p:nvPr/>
        </p:nvCxnSpPr>
        <p:spPr>
          <a:xfrm>
            <a:off x="2933728" y="2600904"/>
            <a:ext cx="0" cy="14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28" idx="2"/>
            <a:endCxn id="29" idx="0"/>
          </p:cNvCxnSpPr>
          <p:nvPr/>
        </p:nvCxnSpPr>
        <p:spPr>
          <a:xfrm>
            <a:off x="2933728" y="3104960"/>
            <a:ext cx="0" cy="21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29" idx="2"/>
            <a:endCxn id="30" idx="0"/>
          </p:cNvCxnSpPr>
          <p:nvPr/>
        </p:nvCxnSpPr>
        <p:spPr>
          <a:xfrm>
            <a:off x="2933728" y="3681024"/>
            <a:ext cx="0" cy="14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30" idx="2"/>
            <a:endCxn id="31" idx="0"/>
          </p:cNvCxnSpPr>
          <p:nvPr/>
        </p:nvCxnSpPr>
        <p:spPr>
          <a:xfrm>
            <a:off x="2933728" y="4185080"/>
            <a:ext cx="0" cy="180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31" idx="2"/>
            <a:endCxn id="32" idx="0"/>
          </p:cNvCxnSpPr>
          <p:nvPr/>
        </p:nvCxnSpPr>
        <p:spPr>
          <a:xfrm>
            <a:off x="2933728" y="4725104"/>
            <a:ext cx="0" cy="14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32" idx="2"/>
            <a:endCxn id="33" idx="0"/>
          </p:cNvCxnSpPr>
          <p:nvPr/>
        </p:nvCxnSpPr>
        <p:spPr>
          <a:xfrm>
            <a:off x="2933728" y="5229160"/>
            <a:ext cx="0" cy="14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33" idx="2"/>
            <a:endCxn id="34" idx="0"/>
          </p:cNvCxnSpPr>
          <p:nvPr/>
        </p:nvCxnSpPr>
        <p:spPr>
          <a:xfrm>
            <a:off x="2933728" y="5733216"/>
            <a:ext cx="0" cy="180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stCxn id="34" idx="2"/>
            <a:endCxn id="35" idx="0"/>
          </p:cNvCxnSpPr>
          <p:nvPr/>
        </p:nvCxnSpPr>
        <p:spPr>
          <a:xfrm>
            <a:off x="2933728" y="6273312"/>
            <a:ext cx="0" cy="180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V="1">
            <a:off x="1799512" y="1143328"/>
            <a:ext cx="113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V="1">
            <a:off x="1808400" y="3748096"/>
            <a:ext cx="113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V="1">
            <a:off x="1799512" y="5815104"/>
            <a:ext cx="113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V="1">
            <a:off x="1799512" y="6341552"/>
            <a:ext cx="113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endCxn id="34" idx="1"/>
          </p:cNvCxnSpPr>
          <p:nvPr/>
        </p:nvCxnSpPr>
        <p:spPr>
          <a:xfrm>
            <a:off x="991210" y="6093312"/>
            <a:ext cx="1132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endCxn id="42" idx="0"/>
          </p:cNvCxnSpPr>
          <p:nvPr/>
        </p:nvCxnSpPr>
        <p:spPr>
          <a:xfrm flipH="1">
            <a:off x="989512" y="6093312"/>
            <a:ext cx="1698" cy="89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H="1">
            <a:off x="2933728" y="2677224"/>
            <a:ext cx="12424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stCxn id="30" idx="3"/>
            <a:endCxn id="39" idx="1"/>
          </p:cNvCxnSpPr>
          <p:nvPr/>
        </p:nvCxnSpPr>
        <p:spPr>
          <a:xfrm>
            <a:off x="3743728" y="4005080"/>
            <a:ext cx="432408" cy="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V="1">
            <a:off x="4986136" y="3212976"/>
            <a:ext cx="0" cy="61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H="1" flipV="1">
            <a:off x="2933728" y="3212992"/>
            <a:ext cx="205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H="1" flipV="1">
            <a:off x="2933728" y="4793344"/>
            <a:ext cx="12782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6012160" y="2276872"/>
            <a:ext cx="2056973" cy="12003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ja-JP" altLang="en-US" sz="1200" b="1" dirty="0" smtClean="0"/>
              <a:t>大阪府環境影響評価審査会</a:t>
            </a:r>
            <a:endParaRPr lang="en-US" altLang="ja-JP" sz="1200" b="1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>
                <a:latin typeface="+mn-ea"/>
              </a:rPr>
              <a:t>大気・騒音専門調査</a:t>
            </a:r>
            <a:r>
              <a:rPr lang="ja-JP" altLang="en-US" sz="1200" dirty="0" smtClean="0">
                <a:latin typeface="+mn-ea"/>
              </a:rPr>
              <a:t>部会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水質</a:t>
            </a:r>
            <a:r>
              <a:rPr lang="ja-JP" altLang="en-US" sz="1200" dirty="0">
                <a:latin typeface="+mn-ea"/>
              </a:rPr>
              <a:t>・廃棄物専門調査</a:t>
            </a:r>
            <a:r>
              <a:rPr lang="ja-JP" altLang="en-US" sz="1200" dirty="0" smtClean="0">
                <a:latin typeface="+mn-ea"/>
              </a:rPr>
              <a:t>部会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自然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環境専門調査部会</a:t>
            </a:r>
          </a:p>
          <a:p>
            <a:r>
              <a:rPr lang="ja-JP" altLang="en-US" sz="1200" dirty="0" smtClean="0">
                <a:latin typeface="+mn-ea"/>
              </a:rPr>
              <a:t>　</a:t>
            </a:r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計画専門調査部会</a:t>
            </a: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b="1" dirty="0" smtClean="0">
                <a:latin typeface="+mn-ea"/>
              </a:rPr>
              <a:t>景観</a:t>
            </a:r>
            <a:r>
              <a:rPr lang="ja-JP" altLang="en-US" sz="1200" b="1" dirty="0">
                <a:latin typeface="+mn-ea"/>
              </a:rPr>
              <a:t>・文化財専門調査</a:t>
            </a:r>
            <a:r>
              <a:rPr lang="ja-JP" altLang="en-US" sz="1200" b="1" dirty="0" smtClean="0">
                <a:latin typeface="+mn-ea"/>
              </a:rPr>
              <a:t>部会</a:t>
            </a:r>
            <a:endParaRPr lang="ja-JP" altLang="en-US" sz="1200" b="1" dirty="0">
              <a:latin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-82279" y="498158"/>
            <a:ext cx="911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■環境アセスメントフロー</a:t>
            </a:r>
            <a:endParaRPr kumimoji="1" lang="ja-JP" altLang="en-US" sz="1600" b="1" dirty="0"/>
          </a:p>
        </p:txBody>
      </p:sp>
      <p:sp>
        <p:nvSpPr>
          <p:cNvPr id="55" name="正方形/長方形 54"/>
          <p:cNvSpPr/>
          <p:nvPr/>
        </p:nvSpPr>
        <p:spPr>
          <a:xfrm>
            <a:off x="5940152" y="3826783"/>
            <a:ext cx="3129383" cy="2554545"/>
          </a:xfrm>
          <a:prstGeom prst="rect">
            <a:avLst/>
          </a:prstGeom>
          <a:ln cmpd="sng"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（建築企画課は関係部局として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意見照会あり）</a:t>
            </a:r>
            <a:endParaRPr lang="en-US" altLang="ja-JP" sz="1600" dirty="0" smtClean="0"/>
          </a:p>
          <a:p>
            <a:r>
              <a:rPr lang="ja-JP" altLang="en-US" sz="1600" dirty="0" smtClean="0"/>
              <a:t>環境アセスメント制度においては</a:t>
            </a:r>
            <a:endParaRPr lang="en-US" altLang="ja-JP" sz="1600" dirty="0" smtClean="0"/>
          </a:p>
          <a:p>
            <a:r>
              <a:rPr lang="ja-JP" altLang="en-US" sz="1600" dirty="0" smtClean="0"/>
              <a:t>２回意見を出す機会があるが、</a:t>
            </a:r>
            <a:endParaRPr lang="en-US" altLang="ja-JP" sz="1600" dirty="0" smtClean="0"/>
          </a:p>
          <a:p>
            <a:r>
              <a:rPr lang="ja-JP" altLang="en-US" sz="1600" dirty="0" smtClean="0"/>
              <a:t>デザイン等が決定してい</a:t>
            </a:r>
            <a:r>
              <a:rPr lang="ja-JP" altLang="en-US" sz="1600" dirty="0"/>
              <a:t>ない</a:t>
            </a:r>
            <a:r>
              <a:rPr lang="ja-JP" altLang="en-US" sz="1600" dirty="0" smtClean="0"/>
              <a:t>こと</a:t>
            </a:r>
            <a:endParaRPr lang="en-US" altLang="ja-JP" sz="1600" dirty="0" smtClean="0"/>
          </a:p>
          <a:p>
            <a:r>
              <a:rPr lang="ja-JP" altLang="en-US" sz="1600" dirty="0" smtClean="0"/>
              <a:t>が多く、具体的な指摘が困難。</a:t>
            </a:r>
            <a:endParaRPr lang="en-US" altLang="ja-JP" sz="1600" dirty="0" smtClean="0"/>
          </a:p>
          <a:p>
            <a:r>
              <a:rPr lang="ja-JP" altLang="en-US" sz="1600" dirty="0" smtClean="0"/>
              <a:t>・眺望地点や評価手法の確認</a:t>
            </a:r>
            <a:endParaRPr lang="en-US" altLang="ja-JP" sz="1600" dirty="0"/>
          </a:p>
          <a:p>
            <a:r>
              <a:rPr lang="ja-JP" altLang="en-US" sz="1600" dirty="0" smtClean="0"/>
              <a:t>・景観</a:t>
            </a:r>
            <a:r>
              <a:rPr lang="ja-JP" altLang="en-US" sz="1600" dirty="0"/>
              <a:t>計画</a:t>
            </a:r>
            <a:r>
              <a:rPr lang="ja-JP" altLang="en-US" sz="1600" dirty="0" smtClean="0"/>
              <a:t>等に定める内容を実施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設計にて反映するよう指摘</a:t>
            </a:r>
            <a:endParaRPr lang="en-US" altLang="ja-JP" sz="1600" dirty="0" smtClean="0"/>
          </a:p>
          <a:p>
            <a:r>
              <a:rPr lang="ja-JP" altLang="en-US" sz="1600" dirty="0"/>
              <a:t>など</a:t>
            </a:r>
            <a:r>
              <a:rPr lang="ja-JP" altLang="en-US" sz="1600" dirty="0" smtClean="0"/>
              <a:t>を行っている</a:t>
            </a:r>
            <a:endParaRPr lang="en-US" altLang="ja-JP" sz="1200" dirty="0" smtClean="0"/>
          </a:p>
        </p:txBody>
      </p:sp>
      <p:sp>
        <p:nvSpPr>
          <p:cNvPr id="49" name="正方形/長方形 48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府の公共事業の現状について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府の公共事業の現状について　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620688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■大阪府建設事業評価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191683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＜対象＞</a:t>
            </a:r>
            <a:endParaRPr kumimoji="1" lang="en-US" altLang="ja-JP" sz="2000" dirty="0" smtClean="0"/>
          </a:p>
          <a:p>
            <a:r>
              <a:rPr kumimoji="1" lang="ja-JP" altLang="en-US" sz="1600" dirty="0" smtClean="0"/>
              <a:t>　府又は府設立の独立行政法人が実施する総事業費１億円以上の建設事業</a:t>
            </a:r>
            <a:endParaRPr kumimoji="1" lang="en-US" altLang="ja-JP" sz="16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2564904"/>
            <a:ext cx="87849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＜事前評価の時期＞</a:t>
            </a:r>
            <a:endParaRPr kumimoji="1" lang="en-US" altLang="ja-JP" dirty="0" smtClean="0"/>
          </a:p>
          <a:p>
            <a:r>
              <a:rPr lang="ja-JP" altLang="en-US" sz="1600" dirty="0" smtClean="0"/>
              <a:t>　　・基盤整備事業　　　　　事業費の予算化を予定している年度の前年度内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　　・施設整備事業　　　　　実施設計の予算化を予定している年度の前年度内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　　・府営住宅建替事業　　実施設計の予算化を予定している年度の前年度内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　　・</a:t>
            </a:r>
            <a:r>
              <a:rPr kumimoji="1" lang="en-US" altLang="ja-JP" sz="1600" dirty="0" smtClean="0"/>
              <a:t>PFI</a:t>
            </a:r>
            <a:r>
              <a:rPr lang="ja-JP" altLang="en-US" sz="1600" dirty="0" smtClean="0"/>
              <a:t>を活用する事業　　実施方針の公表の前</a:t>
            </a:r>
            <a:endParaRPr lang="en-US" altLang="ja-JP" sz="16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1054477"/>
            <a:ext cx="8784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＜目的＞</a:t>
            </a:r>
            <a:endParaRPr lang="en-US" altLang="ja-JP" dirty="0" smtClean="0"/>
          </a:p>
          <a:p>
            <a:r>
              <a:rPr lang="ja-JP" altLang="en-US" sz="1600" dirty="0" smtClean="0"/>
              <a:t>　建設</a:t>
            </a:r>
            <a:r>
              <a:rPr lang="ja-JP" altLang="en-US" sz="1600" dirty="0"/>
              <a:t>事業の効率性及び実施過程の透明性の一層の向上を図る</a:t>
            </a:r>
            <a:r>
              <a:rPr lang="ja-JP" altLang="en-US" sz="1600" dirty="0" smtClean="0"/>
              <a:t>ことを目的に、事前評価、再評価、事後評価を実施</a:t>
            </a:r>
            <a:endParaRPr lang="en-US" altLang="ja-JP" sz="16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3933056"/>
            <a:ext cx="73448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＜評価項目＞</a:t>
            </a:r>
            <a:endParaRPr lang="en-US" altLang="ja-JP" dirty="0" smtClean="0"/>
          </a:p>
          <a:p>
            <a:r>
              <a:rPr lang="ja-JP" altLang="en-US" sz="1600" dirty="0"/>
              <a:t>　</a:t>
            </a:r>
            <a:r>
              <a:rPr lang="ja-JP" altLang="en-US" sz="1600" b="1" dirty="0" smtClean="0"/>
              <a:t>景観に関する評価項目はなし</a:t>
            </a:r>
            <a:r>
              <a:rPr lang="ja-JP" altLang="en-US" sz="1400" dirty="0" smtClean="0"/>
              <a:t>　　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5373216"/>
            <a:ext cx="85689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＜事前評価の過去５年の実績＞</a:t>
            </a:r>
            <a:endParaRPr lang="en-US" altLang="ja-JP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・建築物等　</a:t>
            </a:r>
            <a:r>
              <a:rPr kumimoji="1" lang="en-US" altLang="ja-JP" sz="1600" dirty="0" smtClean="0"/>
              <a:t>25</a:t>
            </a:r>
            <a:r>
              <a:rPr kumimoji="1" lang="ja-JP" altLang="en-US" sz="1600" dirty="0" smtClean="0"/>
              <a:t>件　</a:t>
            </a:r>
            <a:endParaRPr kumimoji="1" lang="en-US" altLang="ja-JP" sz="1600" dirty="0" smtClean="0"/>
          </a:p>
          <a:p>
            <a:r>
              <a:rPr lang="ja-JP" altLang="en-US" sz="1600" dirty="0"/>
              <a:t>　　</a:t>
            </a:r>
            <a:r>
              <a:rPr lang="ja-JP" altLang="en-US" sz="1600" dirty="0" smtClean="0"/>
              <a:t>　</a:t>
            </a:r>
            <a:r>
              <a:rPr lang="ja-JP" altLang="en-US" sz="1400" dirty="0"/>
              <a:t>（</a:t>
            </a:r>
            <a:r>
              <a:rPr lang="ja-JP" altLang="en-US" sz="1400" dirty="0" smtClean="0"/>
              <a:t>内訳：</a:t>
            </a:r>
            <a:r>
              <a:rPr kumimoji="1" lang="ja-JP" altLang="en-US" sz="1400" dirty="0" smtClean="0"/>
              <a:t>府営住宅</a:t>
            </a:r>
            <a:r>
              <a:rPr kumimoji="1" lang="en-US" altLang="ja-JP" sz="1400" dirty="0" smtClean="0"/>
              <a:t>13</a:t>
            </a:r>
            <a:r>
              <a:rPr kumimoji="1" lang="ja-JP" altLang="en-US" sz="1400" dirty="0" smtClean="0"/>
              <a:t>件、警察署４件、病院・福祉施設等３件、大学・研究施設等５件</a:t>
            </a:r>
            <a:r>
              <a:rPr lang="ja-JP" altLang="en-US" sz="1400" dirty="0"/>
              <a:t>）</a:t>
            </a:r>
            <a:endParaRPr kumimoji="1" lang="en-US" altLang="ja-JP" sz="14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</a:t>
            </a:r>
            <a:r>
              <a:rPr kumimoji="1" lang="ja-JP" altLang="en-US" sz="1600" dirty="0" smtClean="0"/>
              <a:t>土木施設等　</a:t>
            </a:r>
            <a:r>
              <a:rPr lang="en-US" altLang="ja-JP" sz="1600" dirty="0" smtClean="0"/>
              <a:t>39</a:t>
            </a:r>
            <a:r>
              <a:rPr kumimoji="1" lang="ja-JP" altLang="en-US" sz="1600" dirty="0" smtClean="0"/>
              <a:t>件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</a:t>
            </a:r>
            <a:r>
              <a:rPr lang="ja-JP" altLang="en-US" sz="1400" dirty="0" smtClean="0"/>
              <a:t>（内訳：</a:t>
            </a:r>
            <a:r>
              <a:rPr kumimoji="1" lang="ja-JP" altLang="en-US" sz="1400" dirty="0" smtClean="0"/>
              <a:t>道路</a:t>
            </a:r>
            <a:r>
              <a:rPr kumimoji="1" lang="en-US" altLang="ja-JP" sz="1400" dirty="0" smtClean="0"/>
              <a:t>18</a:t>
            </a:r>
            <a:r>
              <a:rPr kumimoji="1" lang="ja-JP" altLang="en-US" sz="1400" dirty="0" smtClean="0"/>
              <a:t>件、砂防施設９件、ため池４件、用排水施設等３件、急傾斜地崩壊対策</a:t>
            </a:r>
            <a:r>
              <a:rPr lang="ja-JP" altLang="en-US" sz="1400" dirty="0" smtClean="0"/>
              <a:t>５</a:t>
            </a:r>
            <a:r>
              <a:rPr kumimoji="1" lang="ja-JP" altLang="en-US" sz="1400" dirty="0" smtClean="0"/>
              <a:t>件）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4581128"/>
            <a:ext cx="8712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（参考：事前評価の項目）</a:t>
            </a:r>
            <a:br>
              <a:rPr lang="ja-JP" altLang="en-US" sz="1400" dirty="0"/>
            </a:br>
            <a:r>
              <a:rPr lang="ja-JP" altLang="en-US" sz="1400" dirty="0"/>
              <a:t>　　ア 上位計画等における位置付け（優先度を含む。</a:t>
            </a:r>
            <a:r>
              <a:rPr lang="ja-JP" altLang="en-US" sz="1400" dirty="0" smtClean="0"/>
              <a:t>）　イ </a:t>
            </a:r>
            <a:r>
              <a:rPr lang="ja-JP" altLang="en-US" sz="1400" dirty="0"/>
              <a:t>事業を巡る社会経済</a:t>
            </a:r>
            <a:r>
              <a:rPr lang="ja-JP" altLang="en-US" sz="1400" dirty="0" smtClean="0"/>
              <a:t>情勢　ウ </a:t>
            </a:r>
            <a:r>
              <a:rPr lang="ja-JP" altLang="en-US" sz="1400" dirty="0"/>
              <a:t>費用便益分析等の</a:t>
            </a:r>
            <a:r>
              <a:rPr lang="ja-JP" altLang="en-US" sz="1400" dirty="0" smtClean="0"/>
              <a:t>効率性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エ </a:t>
            </a:r>
            <a:r>
              <a:rPr lang="ja-JP" altLang="en-US" sz="1400" dirty="0"/>
              <a:t>安全・安心、活力、快適性等の</a:t>
            </a:r>
            <a:r>
              <a:rPr lang="ja-JP" altLang="en-US" sz="1400" dirty="0" smtClean="0"/>
              <a:t>有効性　　オ </a:t>
            </a:r>
            <a:r>
              <a:rPr lang="ja-JP" altLang="en-US" sz="1400" dirty="0"/>
              <a:t>自然環境等への影響と</a:t>
            </a:r>
            <a:r>
              <a:rPr lang="ja-JP" altLang="en-US" sz="1400" dirty="0" smtClean="0"/>
              <a:t>対策　カ </a:t>
            </a:r>
            <a:r>
              <a:rPr lang="ja-JP" altLang="en-US" sz="1400" dirty="0"/>
              <a:t>代替手法との比較検討　　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008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006710"/>
              </p:ext>
            </p:extLst>
          </p:nvPr>
        </p:nvGraphicFramePr>
        <p:xfrm>
          <a:off x="179512" y="940145"/>
          <a:ext cx="8803234" cy="560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729"/>
                <a:gridCol w="2218701"/>
                <a:gridCol w="1689057"/>
                <a:gridCol w="1600588"/>
                <a:gridCol w="1382326"/>
                <a:gridCol w="1527833"/>
              </a:tblGrid>
              <a:tr h="2120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ea"/>
                          <a:ea typeface="+mj-ea"/>
                        </a:rPr>
                        <a:t>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設問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対象とする事業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459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民間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景観行政団体</a:t>
                      </a:r>
                      <a:endParaRPr lang="en-US" altLang="ja-JP" sz="1400" u="none" strike="noStrike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ctr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（回答者自身）</a:t>
                      </a:r>
                      <a:endParaRPr lang="en-US" altLang="ja-JP" sz="1400" u="none" strike="noStrike" dirty="0" smtClean="0"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国の機関又は他の地方公共団体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46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景観アドバイザー</a:t>
                      </a:r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制度</a:t>
                      </a:r>
                      <a:endParaRPr lang="en-US" altLang="ja-JP" sz="1400" u="none" strike="noStrike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の</a:t>
                      </a:r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設置状況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設けている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設けていない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６</a:t>
                      </a:r>
                      <a:endParaRPr lang="en-US" altLang="ja-JP" sz="1400" b="0" i="0" u="none" strike="noStrike" dirty="0" smtClean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５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６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対象区域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全域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１</a:t>
                      </a:r>
                      <a:r>
                        <a:rPr lang="en-US" altLang="ja-JP" sz="1400" u="none" strike="noStrike" dirty="0" smtClean="0">
                          <a:effectLst/>
                          <a:latin typeface="+mj-ea"/>
                          <a:ea typeface="+mj-ea"/>
                        </a:rPr>
                        <a:t>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対象工事</a:t>
                      </a:r>
                      <a:r>
                        <a:rPr lang="en-US" altLang="ja-JP" sz="1400" u="none" strike="noStrike" dirty="0" smtClean="0">
                          <a:effectLst/>
                          <a:latin typeface="+mj-ea"/>
                          <a:ea typeface="+mj-ea"/>
                        </a:rPr>
                        <a:t>※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建築物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工作物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９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９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開発行為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６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６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６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3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土木</a:t>
                      </a:r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構造物</a:t>
                      </a:r>
                      <a:endParaRPr lang="en-US" altLang="ja-JP" sz="1400" u="none" strike="noStrike" dirty="0" smtClean="0">
                        <a:effectLst/>
                        <a:latin typeface="+mj-ea"/>
                        <a:ea typeface="+mj-ea"/>
                      </a:endParaRPr>
                    </a:p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（</a:t>
                      </a:r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道路・河川・橋梁等）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７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７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７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smtClean="0">
                          <a:effectLst/>
                          <a:latin typeface="+mj-ea"/>
                          <a:ea typeface="+mj-ea"/>
                        </a:rPr>
                        <a:t>その他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７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７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６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何に基づき実施</a:t>
                      </a:r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しているか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条例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８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８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７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要綱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１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２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２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+mj-ea"/>
                          <a:ea typeface="+mj-ea"/>
                        </a:rPr>
                        <a:t>その他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１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１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１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+mj-ea"/>
                          <a:ea typeface="+mj-ea"/>
                        </a:rPr>
                        <a:t>実施は義務化されているか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義務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２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２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２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努力義務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２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２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２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希望制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３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４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３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+mj-ea"/>
                          <a:ea typeface="+mj-ea"/>
                        </a:rPr>
                        <a:t>その他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３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３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</a:rPr>
                        <a:t>３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105" marR="7105" marT="7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府内景観行政団体における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事業の景観形成に関する取組み調査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スライド番号プレースホルダー 2"/>
          <p:cNvSpPr txBox="1">
            <a:spLocks/>
          </p:cNvSpPr>
          <p:nvPr/>
        </p:nvSpPr>
        <p:spPr>
          <a:xfrm>
            <a:off x="6948264" y="65922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5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0992" y="548680"/>
            <a:ext cx="9181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■府内市町村の景観アドバイザー制度等の設置状況　</a:t>
            </a:r>
            <a:r>
              <a:rPr lang="ja-JP" altLang="en-US" sz="1300" dirty="0" smtClean="0"/>
              <a:t>（府内景観行政団体</a:t>
            </a:r>
            <a:r>
              <a:rPr lang="en-US" altLang="ja-JP" sz="1300" dirty="0" smtClean="0"/>
              <a:t>16</a:t>
            </a:r>
            <a:r>
              <a:rPr lang="ja-JP" altLang="en-US" sz="1300" dirty="0" smtClean="0"/>
              <a:t>市町（平成</a:t>
            </a:r>
            <a:r>
              <a:rPr lang="en-US" altLang="ja-JP" sz="1300" dirty="0" smtClean="0"/>
              <a:t>30</a:t>
            </a:r>
            <a:r>
              <a:rPr lang="ja-JP" altLang="en-US" sz="1300" dirty="0" smtClean="0"/>
              <a:t>年</a:t>
            </a:r>
            <a:r>
              <a:rPr lang="en-US" altLang="ja-JP" sz="1300" dirty="0" smtClean="0"/>
              <a:t>3</a:t>
            </a:r>
            <a:r>
              <a:rPr lang="ja-JP" altLang="en-US" sz="1300" dirty="0" smtClean="0"/>
              <a:t>月末時点））　</a:t>
            </a:r>
            <a:endParaRPr lang="ja-JP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16039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774</Words>
  <Application>Microsoft Office PowerPoint</Application>
  <PresentationFormat>画面に合わせる (4:3)</PresentationFormat>
  <Paragraphs>251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2018-08-06T04:55:35Z</cp:lastPrinted>
  <dcterms:created xsi:type="dcterms:W3CDTF">2018-07-27T09:19:56Z</dcterms:created>
  <dcterms:modified xsi:type="dcterms:W3CDTF">2018-08-06T05:26:03Z</dcterms:modified>
</cp:coreProperties>
</file>