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86" r:id="rId2"/>
    <p:sldId id="380" r:id="rId3"/>
    <p:sldId id="378" r:id="rId4"/>
    <p:sldId id="384" r:id="rId5"/>
    <p:sldId id="383" r:id="rId6"/>
    <p:sldId id="388" r:id="rId7"/>
    <p:sldId id="389" r:id="rId8"/>
    <p:sldId id="390"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94434" autoAdjust="0"/>
  </p:normalViewPr>
  <p:slideViewPr>
    <p:cSldViewPr snapToGrid="0">
      <p:cViewPr>
        <p:scale>
          <a:sx n="120" d="100"/>
          <a:sy n="120" d="100"/>
        </p:scale>
        <p:origin x="-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2019/1/21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a:t>
            </a:fld>
            <a:endParaRPr kumimoji="1" lang="ja-JP" altLang="en-US"/>
          </a:p>
        </p:txBody>
      </p:sp>
    </p:spTree>
    <p:extLst>
      <p:ext uri="{BB962C8B-B14F-4D97-AF65-F5344CB8AC3E}">
        <p14:creationId xmlns:p14="http://schemas.microsoft.com/office/powerpoint/2010/main" val="314281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5D83D8B-9886-4963-9BAD-A01625EDAD45}" type="datetime1">
              <a:rPr kumimoji="1" lang="ja-JP" altLang="en-US" smtClean="0"/>
              <a:t>2019/1/21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5598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E12410-A4ED-4425-9668-E4D025D4C43C}" type="datetime1">
              <a:rPr kumimoji="1" lang="ja-JP" altLang="en-US" smtClean="0"/>
              <a:t>2019/1/21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8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7206335-52AD-470D-AE20-5E8DAD85A54B}" type="datetime1">
              <a:rPr kumimoji="1" lang="ja-JP" altLang="en-US" smtClean="0"/>
              <a:t>2019/1/21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618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95F264-BAB6-43D1-A818-E406D1CF22D1}" type="datetime1">
              <a:rPr kumimoji="1" lang="ja-JP" altLang="en-US" smtClean="0"/>
              <a:t>2019/1/21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93613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66FDF6-2425-4DAD-AFC1-66C8B5DBCA73}" type="datetime1">
              <a:rPr kumimoji="1" lang="ja-JP" altLang="en-US" smtClean="0"/>
              <a:t>2019/1/21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55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800C18D-302A-4584-91F4-81A9559509C2}" type="datetime1">
              <a:rPr kumimoji="1" lang="ja-JP" altLang="en-US" smtClean="0"/>
              <a:t>2019/1/21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3844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33C634-D2F5-46ED-B555-8942FB29EDAC}" type="datetime1">
              <a:rPr kumimoji="1" lang="ja-JP" altLang="en-US" smtClean="0"/>
              <a:t>2019/1/21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3886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4FF32A-E48E-4745-B128-36CA8597C96B}" type="datetime1">
              <a:rPr kumimoji="1" lang="ja-JP" altLang="en-US" smtClean="0"/>
              <a:t>2019/1/21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4715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27E9C-05C1-44B5-996E-2ABC90E49F6F}" type="datetime1">
              <a:rPr kumimoji="1" lang="ja-JP" altLang="en-US" smtClean="0"/>
              <a:t>2019/1/21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2389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F0C6D5-EEC3-475E-A218-537B8E39B9B5}" type="datetime1">
              <a:rPr kumimoji="1" lang="ja-JP" altLang="en-US" smtClean="0"/>
              <a:t>2019/1/21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99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61B5DE-A3DE-4593-8E0F-2864B077D18C}" type="datetime1">
              <a:rPr kumimoji="1" lang="ja-JP" altLang="en-US" smtClean="0"/>
              <a:t>2019/1/21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1380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93DF7-945F-4205-89E0-DC4360F575A2}" type="datetime1">
              <a:rPr kumimoji="1" lang="ja-JP" altLang="en-US" smtClean="0"/>
              <a:t>2019/1/21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4893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osaka-museum.com/index.html" TargetMode="External"/><Relationship Id="rId4" Type="http://schemas.openxmlformats.org/officeDocument/2006/relationships/hyperlink" Target="http://www.&#9675;&#9675;&#9675;&#9675;&#9675;&#9675;&#9675;&#9675;&#9675;.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5675" y="2988328"/>
            <a:ext cx="8323485" cy="1692854"/>
          </a:xfrm>
        </p:spPr>
        <p:txBody>
          <a:bodyPr anchor="t" anchorCtr="0">
            <a:noAutofit/>
          </a:bodyPr>
          <a:lstStyle/>
          <a:p>
            <a:pPr algn="l">
              <a:lnSpc>
                <a:spcPts val="2700"/>
              </a:lnSpc>
              <a:spcBef>
                <a:spcPts val="1200"/>
              </a:spcBef>
            </a:pPr>
            <a:r>
              <a:rPr lang="en-US" altLang="ja-JP" sz="3200" b="1" dirty="0">
                <a:latin typeface="Meiryo UI" panose="020B0604030504040204" pitchFamily="50" charset="-128"/>
                <a:ea typeface="Meiryo UI" panose="020B0604030504040204" pitchFamily="50" charset="-128"/>
              </a:rPr>
              <a:t/>
            </a:r>
            <a:br>
              <a:rPr lang="en-US" altLang="ja-JP" sz="3200" b="1"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rPr>
              <a:t>ビュースポット（視点場）の発掘と情報発信</a:t>
            </a:r>
            <a:endParaRPr kumimoji="1" lang="ja-JP" altLang="en-US" sz="32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8676456" y="6525344"/>
            <a:ext cx="452114" cy="307777"/>
          </a:xfrm>
          <a:prstGeom prst="rect">
            <a:avLst/>
          </a:prstGeom>
          <a:noFill/>
        </p:spPr>
        <p:txBody>
          <a:bodyPr wrap="square" rtlCol="0">
            <a:spAutoFit/>
          </a:bodyPr>
          <a:lstStyle/>
          <a:p>
            <a:pPr algn="r"/>
            <a:r>
              <a:rPr kumimoji="1" lang="ja-JP" altLang="en-US" sz="1400" dirty="0" smtClean="0"/>
              <a:t>１</a:t>
            </a:r>
            <a:endParaRPr kumimoji="1" lang="ja-JP" altLang="en-US" sz="1400" dirty="0"/>
          </a:p>
        </p:txBody>
      </p:sp>
      <p:sp>
        <p:nvSpPr>
          <p:cNvPr id="5" name="正方形/長方形 4"/>
          <p:cNvSpPr/>
          <p:nvPr/>
        </p:nvSpPr>
        <p:spPr>
          <a:xfrm>
            <a:off x="0" y="-6329"/>
            <a:ext cx="9144000" cy="50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n-ea"/>
              </a:rPr>
              <a:t>　</a:t>
            </a:r>
            <a:r>
              <a:rPr lang="ja-JP" altLang="en-US" sz="2400" b="1" dirty="0" smtClean="0">
                <a:latin typeface="Meiryo UI" panose="020B0604030504040204" pitchFamily="50" charset="-128"/>
                <a:ea typeface="Meiryo UI" panose="020B0604030504040204" pitchFamily="50" charset="-128"/>
              </a:rPr>
              <a:t>ビュースポット</a:t>
            </a:r>
            <a:r>
              <a:rPr lang="ja-JP" altLang="en-US" sz="2400" b="1" dirty="0">
                <a:latin typeface="Meiryo UI" panose="020B0604030504040204" pitchFamily="50" charset="-128"/>
                <a:ea typeface="Meiryo UI" panose="020B0604030504040204" pitchFamily="50" charset="-128"/>
              </a:rPr>
              <a:t>（視点場）の発掘と情報発信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920507" y="61005"/>
            <a:ext cx="94015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資料３</a:t>
            </a:r>
            <a:endParaRPr kumimoji="1" lang="ja-JP" altLang="en-US" dirty="0"/>
          </a:p>
        </p:txBody>
      </p:sp>
    </p:spTree>
    <p:extLst>
      <p:ext uri="{BB962C8B-B14F-4D97-AF65-F5344CB8AC3E}">
        <p14:creationId xmlns:p14="http://schemas.microsoft.com/office/powerpoint/2010/main" val="3444498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スライド番号プレースホルダー 42"/>
          <p:cNvSpPr>
            <a:spLocks noGrp="1"/>
          </p:cNvSpPr>
          <p:nvPr>
            <p:ph type="sldNum" sz="quarter" idx="12"/>
          </p:nvPr>
        </p:nvSpPr>
        <p:spPr>
          <a:xfrm>
            <a:off x="7149415" y="6394637"/>
            <a:ext cx="2057400" cy="365125"/>
          </a:xfrm>
        </p:spPr>
        <p:txBody>
          <a:bodyPr/>
          <a:lstStyle/>
          <a:p>
            <a:fld id="{8DDB306B-CB1A-4F92-AE18-14C2D5855DBA}" type="slidenum">
              <a:rPr kumimoji="1" lang="ja-JP" altLang="en-US" smtClean="0"/>
              <a:t>2</a:t>
            </a:fld>
            <a:endParaRPr kumimoji="1" lang="ja-JP" altLang="en-US" dirty="0"/>
          </a:p>
        </p:txBody>
      </p:sp>
      <p:sp>
        <p:nvSpPr>
          <p:cNvPr id="17" name="テキスト ボックス 16"/>
          <p:cNvSpPr txBox="1"/>
          <p:nvPr/>
        </p:nvSpPr>
        <p:spPr>
          <a:xfrm>
            <a:off x="231683" y="724052"/>
            <a:ext cx="6666421" cy="400110"/>
          </a:xfrm>
          <a:prstGeom prst="rect">
            <a:avLst/>
          </a:prstGeom>
          <a:noFill/>
        </p:spPr>
        <p:txBody>
          <a:bodyPr wrap="square" rtlCol="0">
            <a:spAutoFit/>
          </a:bodyPr>
          <a:lstStyle/>
          <a:p>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「ビュースポット（視点場）の発掘と情報発信」の検討状況</a:t>
            </a:r>
            <a:endParaRPr lang="ja-JP" altLang="en-US"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35709" y="1635617"/>
            <a:ext cx="8875570" cy="4585871"/>
          </a:xfrm>
          <a:prstGeom prst="rect">
            <a:avLst/>
          </a:prstGeom>
          <a:noFill/>
        </p:spPr>
        <p:txBody>
          <a:bodyPr wrap="square" rtlCol="0">
            <a:spAutoFit/>
          </a:bodyPr>
          <a:lstStyle/>
          <a:p>
            <a:r>
              <a:rPr kumimoji="1" lang="ja-JP" altLang="en-US" sz="1600" b="1" dirty="0" smtClean="0">
                <a:latin typeface="ＭＳ ゴシック" panose="020B0609070205080204" pitchFamily="49" charset="-128"/>
                <a:ea typeface="ＭＳ ゴシック" panose="020B0609070205080204" pitchFamily="49" charset="-128"/>
              </a:rPr>
              <a:t>＜実施状況＞</a:t>
            </a:r>
            <a:endParaRPr kumimoji="1" lang="en-US" altLang="ja-JP" sz="1600" b="1" dirty="0" smtClean="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①　第１回　景観審議会（７月３日）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ビュースポットプロジェクトの概要（案）</a:t>
            </a: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②　第１回　部会（８月７日）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府選定ビュースポットの方向性について</a:t>
            </a: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視対象の応募方法について</a:t>
            </a: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募集・選定・発信方法について</a:t>
            </a: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悪い景観について</a:t>
            </a: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③　第２回　部会（</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月</a:t>
            </a:r>
            <a:r>
              <a:rPr lang="en-US" altLang="ja-JP" sz="1600" dirty="0">
                <a:latin typeface="ＭＳ ゴシック" panose="020B0609070205080204" pitchFamily="49" charset="-128"/>
                <a:ea typeface="ＭＳ ゴシック" panose="020B0609070205080204" pitchFamily="49" charset="-128"/>
              </a:rPr>
              <a:t>30</a:t>
            </a:r>
            <a:r>
              <a:rPr lang="ja-JP" altLang="en-US" sz="1600" dirty="0">
                <a:latin typeface="ＭＳ ゴシック" panose="020B0609070205080204" pitchFamily="49" charset="-128"/>
                <a:ea typeface="ＭＳ ゴシック" panose="020B0609070205080204" pitchFamily="49" charset="-128"/>
              </a:rPr>
              <a:t>日）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選定の視点</a:t>
            </a: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・募集</a:t>
            </a:r>
            <a:r>
              <a:rPr lang="ja-JP" altLang="en-US" sz="1600" dirty="0">
                <a:latin typeface="ＭＳ ゴシック" panose="020B0609070205080204" pitchFamily="49" charset="-128"/>
                <a:ea typeface="ＭＳ ゴシック" panose="020B0609070205080204" pitchFamily="49" charset="-128"/>
              </a:rPr>
              <a:t>に関する要件整理</a:t>
            </a:r>
            <a:endParaRPr lang="en-US" altLang="ja-JP" sz="1600" dirty="0">
              <a:latin typeface="ＭＳ ゴシック" panose="020B0609070205080204" pitchFamily="49" charset="-128"/>
              <a:ea typeface="ＭＳ ゴシック" panose="020B0609070205080204" pitchFamily="49" charset="-128"/>
            </a:endParaRPr>
          </a:p>
          <a:p>
            <a:pPr>
              <a:lnSpc>
                <a:spcPct val="150000"/>
              </a:lnSpc>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大阪ミュージアムとの関係</a:t>
            </a:r>
            <a:endParaRPr lang="en-US" altLang="ja-JP" sz="1600" dirty="0">
              <a:latin typeface="ＭＳ ゴシック" panose="020B0609070205080204" pitchFamily="49" charset="-128"/>
              <a:ea typeface="ＭＳ ゴシック" panose="020B0609070205080204" pitchFamily="49" charset="-128"/>
            </a:endParaRPr>
          </a:p>
          <a:p>
            <a:endParaRPr kumimoji="1" lang="en-US" altLang="ja-JP" dirty="0"/>
          </a:p>
          <a:p>
            <a:endParaRPr kumimoji="1" lang="ja-JP" altLang="en-US" dirty="0"/>
          </a:p>
        </p:txBody>
      </p:sp>
    </p:spTree>
    <p:extLst>
      <p:ext uri="{BB962C8B-B14F-4D97-AF65-F5344CB8AC3E}">
        <p14:creationId xmlns:p14="http://schemas.microsoft.com/office/powerpoint/2010/main" val="6867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53992" y="6356351"/>
            <a:ext cx="2057400" cy="365125"/>
          </a:xfrm>
        </p:spPr>
        <p:txBody>
          <a:bodyPr/>
          <a:lstStyle/>
          <a:p>
            <a:fld id="{8DDB306B-CB1A-4F92-AE18-14C2D5855DBA}" type="slidenum">
              <a:rPr kumimoji="1" lang="ja-JP" altLang="en-US" smtClean="0"/>
              <a:t>3</a:t>
            </a:fld>
            <a:endParaRPr kumimoji="1" lang="ja-JP" altLang="en-US"/>
          </a:p>
        </p:txBody>
      </p:sp>
      <p:sp>
        <p:nvSpPr>
          <p:cNvPr id="5" name="テキスト ボックス 4"/>
          <p:cNvSpPr txBox="1"/>
          <p:nvPr/>
        </p:nvSpPr>
        <p:spPr>
          <a:xfrm>
            <a:off x="141665" y="203725"/>
            <a:ext cx="4428000" cy="369332"/>
          </a:xfrm>
          <a:prstGeom prst="rect">
            <a:avLst/>
          </a:prstGeom>
          <a:noFill/>
        </p:spPr>
        <p:txBody>
          <a:bodyPr wrap="square" rtlCol="0">
            <a:spAutoFit/>
          </a:bodyPr>
          <a:lstStyle/>
          <a:p>
            <a:r>
              <a:rPr kumimoji="1" lang="ja-JP" altLang="en-US" b="1" u="sng" dirty="0" smtClean="0">
                <a:latin typeface="Meiryo UI" panose="020B0604030504040204" pitchFamily="50" charset="-128"/>
                <a:ea typeface="Meiryo UI" panose="020B0604030504040204" pitchFamily="50" charset="-128"/>
              </a:rPr>
              <a:t>（１）ビュースポットの募集・選定につ</a:t>
            </a:r>
            <a:r>
              <a:rPr kumimoji="1" lang="ja-JP" altLang="en-US" b="1" u="sng" dirty="0">
                <a:latin typeface="Meiryo UI" panose="020B0604030504040204" pitchFamily="50" charset="-128"/>
                <a:ea typeface="Meiryo UI" panose="020B0604030504040204" pitchFamily="50" charset="-128"/>
              </a:rPr>
              <a:t>いて</a:t>
            </a:r>
          </a:p>
        </p:txBody>
      </p:sp>
      <p:sp>
        <p:nvSpPr>
          <p:cNvPr id="2" name="テキスト ボックス 1"/>
          <p:cNvSpPr txBox="1"/>
          <p:nvPr/>
        </p:nvSpPr>
        <p:spPr>
          <a:xfrm>
            <a:off x="244696" y="923760"/>
            <a:ext cx="4171335" cy="396000"/>
          </a:xfrm>
          <a:prstGeom prst="rect">
            <a:avLst/>
          </a:prstGeom>
          <a:noFill/>
        </p:spPr>
        <p:txBody>
          <a:bodyPr wrap="none" rtlCol="0">
            <a:spAutoFit/>
          </a:bodyPr>
          <a:lstStyle/>
          <a:p>
            <a:r>
              <a:rPr kumimoji="1" lang="ja-JP" altLang="en-US" b="1" dirty="0" smtClean="0"/>
              <a:t>第１回</a:t>
            </a:r>
            <a:r>
              <a:rPr kumimoji="1" lang="ja-JP" altLang="en-US" b="1" dirty="0"/>
              <a:t>　景観審議会での委員の主な意見</a:t>
            </a:r>
          </a:p>
          <a:p>
            <a:endParaRPr kumimoji="1" lang="en-US" altLang="ja-JP" dirty="0" smtClean="0"/>
          </a:p>
        </p:txBody>
      </p:sp>
      <p:sp>
        <p:nvSpPr>
          <p:cNvPr id="7" name="テキスト ボックス 6"/>
          <p:cNvSpPr txBox="1"/>
          <p:nvPr/>
        </p:nvSpPr>
        <p:spPr>
          <a:xfrm>
            <a:off x="449412" y="1470516"/>
            <a:ext cx="8367041" cy="452431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kumimoji="1" lang="ja-JP" altLang="en-US" sz="1600" dirty="0" smtClean="0"/>
              <a:t>「ここから見たこの景色がよい」というものを府に示してもらいたい。</a:t>
            </a:r>
            <a:endParaRPr kumimoji="1" lang="en-US" altLang="ja-JP" sz="1600" dirty="0" smtClean="0"/>
          </a:p>
          <a:p>
            <a:pPr marL="342900" indent="-342900">
              <a:lnSpc>
                <a:spcPct val="150000"/>
              </a:lnSpc>
              <a:buFont typeface="Wingdings" panose="05000000000000000000" pitchFamily="2" charset="2"/>
              <a:buChar char="Ø"/>
            </a:pPr>
            <a:r>
              <a:rPr kumimoji="1" lang="ja-JP" altLang="en-US" sz="1600" dirty="0"/>
              <a:t>（市町村によって）密度が大きく違うのでバランスをどうとるかが大事ではないか。</a:t>
            </a:r>
          </a:p>
          <a:p>
            <a:pPr marL="342900" indent="-342900">
              <a:lnSpc>
                <a:spcPct val="150000"/>
              </a:lnSpc>
              <a:buFont typeface="Wingdings" panose="05000000000000000000" pitchFamily="2" charset="2"/>
              <a:buChar char="Ø"/>
            </a:pPr>
            <a:r>
              <a:rPr kumimoji="1" lang="ja-JP" altLang="en-US" sz="1600" dirty="0"/>
              <a:t>個人的にはご来光カフェというのが好き。時間限定のもののよさもあるのではないか。</a:t>
            </a:r>
          </a:p>
          <a:p>
            <a:pPr marL="342900" indent="-342900">
              <a:lnSpc>
                <a:spcPct val="150000"/>
              </a:lnSpc>
              <a:buFont typeface="Wingdings" panose="05000000000000000000" pitchFamily="2" charset="2"/>
              <a:buChar char="Ø"/>
            </a:pPr>
            <a:r>
              <a:rPr kumimoji="1" lang="ja-JP" altLang="en-US" sz="1600" dirty="0"/>
              <a:t>ムービーを対象とするのか。「祭り」の躍動感は写真では表せないのではないか。</a:t>
            </a:r>
          </a:p>
          <a:p>
            <a:pPr marL="342900" indent="-342900">
              <a:lnSpc>
                <a:spcPct val="150000"/>
              </a:lnSpc>
              <a:buFont typeface="Wingdings" panose="05000000000000000000" pitchFamily="2" charset="2"/>
              <a:buChar char="Ø"/>
            </a:pPr>
            <a:r>
              <a:rPr kumimoji="1" lang="ja-JP" altLang="en-US" sz="1600" dirty="0"/>
              <a:t>「単体景」「中景」「広域景」などが考えられるが、募集時にこれらを限定するのか。</a:t>
            </a:r>
          </a:p>
          <a:p>
            <a:pPr marL="342900" indent="-342900">
              <a:lnSpc>
                <a:spcPct val="150000"/>
              </a:lnSpc>
              <a:buFont typeface="Wingdings" panose="05000000000000000000" pitchFamily="2" charset="2"/>
              <a:buChar char="Ø"/>
            </a:pPr>
            <a:r>
              <a:rPr kumimoji="1" lang="ja-JP" altLang="en-US" sz="1600" dirty="0"/>
              <a:t>大阪ミュージアムとの関係をどうするのか。うまくリンクすることが大事ではないか。</a:t>
            </a:r>
          </a:p>
          <a:p>
            <a:pPr marL="342900" indent="-342900">
              <a:lnSpc>
                <a:spcPct val="150000"/>
              </a:lnSpc>
              <a:buFont typeface="Wingdings" panose="05000000000000000000" pitchFamily="2" charset="2"/>
              <a:buChar char="Ø"/>
            </a:pPr>
            <a:r>
              <a:rPr kumimoji="1" lang="ja-JP" altLang="en-US" sz="1600" dirty="0"/>
              <a:t>むしろ悪いものを選んだらよいのではないか。逆転の発想で。悪いところには補助金を出せばよい。悪い景観として公表されたら、そこの首長はすぐにでもその場所を改善するはずではないか</a:t>
            </a:r>
            <a:r>
              <a:rPr kumimoji="1" lang="ja-JP" altLang="en-US" sz="1600" dirty="0" smtClean="0"/>
              <a:t>。</a:t>
            </a:r>
            <a:endParaRPr kumimoji="1" lang="en-US" altLang="ja-JP" sz="1600" dirty="0" smtClean="0"/>
          </a:p>
          <a:p>
            <a:pPr marL="342900" indent="-342900">
              <a:lnSpc>
                <a:spcPct val="150000"/>
              </a:lnSpc>
              <a:buFont typeface="Wingdings" panose="05000000000000000000" pitchFamily="2" charset="2"/>
              <a:buChar char="Ø"/>
            </a:pPr>
            <a:r>
              <a:rPr kumimoji="1" lang="ja-JP" altLang="en-US" sz="1600" dirty="0" smtClean="0"/>
              <a:t>ゆるい視点でいっぱい選ぶのか、誰もが推薦する少数を選ぶのか。</a:t>
            </a:r>
            <a:endParaRPr kumimoji="1" lang="en-US" altLang="ja-JP" sz="1600" dirty="0" smtClean="0"/>
          </a:p>
          <a:p>
            <a:pPr marL="342900" indent="-342900">
              <a:lnSpc>
                <a:spcPct val="150000"/>
              </a:lnSpc>
              <a:buFont typeface="Wingdings" panose="05000000000000000000" pitchFamily="2" charset="2"/>
              <a:buChar char="Ø"/>
            </a:pPr>
            <a:r>
              <a:rPr kumimoji="1" lang="ja-JP" altLang="en-US" sz="1600" dirty="0" smtClean="0"/>
              <a:t>違う分野の人たち（まちあるきのアドバイザー、観光事業者など）が次に紹介したいと思うものを選んでもらうのはどうか。行政とは違う発信・使われ方ができるのではないか。</a:t>
            </a:r>
            <a:endParaRPr kumimoji="1" lang="en-US" altLang="ja-JP" sz="1600" dirty="0" smtClean="0"/>
          </a:p>
        </p:txBody>
      </p:sp>
    </p:spTree>
    <p:extLst>
      <p:ext uri="{BB962C8B-B14F-4D97-AF65-F5344CB8AC3E}">
        <p14:creationId xmlns:p14="http://schemas.microsoft.com/office/powerpoint/2010/main" val="1303590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41664" y="207802"/>
            <a:ext cx="8797619" cy="6463308"/>
          </a:xfrm>
          <a:prstGeom prst="rect">
            <a:avLst/>
          </a:prstGeom>
          <a:solidFill>
            <a:schemeClr val="accent2">
              <a:lumMod val="40000"/>
              <a:lumOff val="60000"/>
            </a:schemeClr>
          </a:solidFill>
        </p:spPr>
        <p:txBody>
          <a:bodyPr wrap="square" rtlCol="0">
            <a:spAutoFit/>
          </a:bodyPr>
          <a:lstStyle/>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ja-JP" altLang="en-US" dirty="0" smtClean="0"/>
          </a:p>
        </p:txBody>
      </p:sp>
      <p:sp>
        <p:nvSpPr>
          <p:cNvPr id="4" name="スライド番号プレースホルダー 3"/>
          <p:cNvSpPr>
            <a:spLocks noGrp="1"/>
          </p:cNvSpPr>
          <p:nvPr>
            <p:ph type="sldNum" sz="quarter" idx="12"/>
          </p:nvPr>
        </p:nvSpPr>
        <p:spPr>
          <a:xfrm>
            <a:off x="7153992" y="6356351"/>
            <a:ext cx="2057400" cy="365125"/>
          </a:xfrm>
        </p:spPr>
        <p:txBody>
          <a:bodyPr/>
          <a:lstStyle/>
          <a:p>
            <a:fld id="{8DDB306B-CB1A-4F92-AE18-14C2D5855DBA}" type="slidenum">
              <a:rPr kumimoji="1" lang="ja-JP" altLang="en-US" smtClean="0"/>
              <a:t>4</a:t>
            </a:fld>
            <a:endParaRPr kumimoji="1" lang="ja-JP" altLang="en-US"/>
          </a:p>
        </p:txBody>
      </p:sp>
      <p:sp>
        <p:nvSpPr>
          <p:cNvPr id="2" name="テキスト ボックス 1"/>
          <p:cNvSpPr txBox="1"/>
          <p:nvPr/>
        </p:nvSpPr>
        <p:spPr>
          <a:xfrm>
            <a:off x="244696" y="5316158"/>
            <a:ext cx="1189749" cy="369332"/>
          </a:xfrm>
          <a:prstGeom prst="rect">
            <a:avLst/>
          </a:prstGeom>
          <a:noFill/>
        </p:spPr>
        <p:txBody>
          <a:bodyPr wrap="none" rtlCol="0">
            <a:spAutoFit/>
          </a:bodyPr>
          <a:lstStyle/>
          <a:p>
            <a:r>
              <a:rPr kumimoji="1" lang="ja-JP" altLang="en-US" b="1" dirty="0" smtClean="0"/>
              <a:t>〇　選定　</a:t>
            </a:r>
            <a:endParaRPr kumimoji="1" lang="en-US" altLang="ja-JP" b="1" dirty="0" smtClean="0"/>
          </a:p>
        </p:txBody>
      </p:sp>
      <p:sp>
        <p:nvSpPr>
          <p:cNvPr id="7" name="テキスト ボックス 6"/>
          <p:cNvSpPr txBox="1"/>
          <p:nvPr/>
        </p:nvSpPr>
        <p:spPr>
          <a:xfrm>
            <a:off x="450225" y="5669724"/>
            <a:ext cx="8367041" cy="938719"/>
          </a:xfrm>
          <a:prstGeom prst="rect">
            <a:avLst/>
          </a:prstGeom>
          <a:noFill/>
        </p:spPr>
        <p:txBody>
          <a:bodyPr wrap="square" rtlCol="0">
            <a:spAutoFit/>
          </a:bodyPr>
          <a:lstStyle/>
          <a:p>
            <a:pPr marL="342900" indent="-342900">
              <a:lnSpc>
                <a:spcPts val="2200"/>
              </a:lnSpc>
              <a:buFont typeface="Wingdings" panose="05000000000000000000" pitchFamily="2" charset="2"/>
              <a:buChar char="Ø"/>
            </a:pPr>
            <a:r>
              <a:rPr kumimoji="1" lang="ja-JP" altLang="en-US" sz="1600" dirty="0"/>
              <a:t>第１回の応募件数の状況に応じて選定数を決定する。目安と</a:t>
            </a:r>
            <a:r>
              <a:rPr kumimoji="1" lang="ja-JP" altLang="en-US" sz="1600" dirty="0" smtClean="0"/>
              <a:t>して１回あたり</a:t>
            </a:r>
            <a:r>
              <a:rPr kumimoji="1" lang="en-US" altLang="ja-JP" sz="1600" dirty="0" smtClean="0"/>
              <a:t>20</a:t>
            </a:r>
            <a:r>
              <a:rPr kumimoji="1" lang="ja-JP" altLang="en-US" sz="1600" dirty="0"/>
              <a:t>カ所</a:t>
            </a:r>
            <a:r>
              <a:rPr kumimoji="1" lang="ja-JP" altLang="en-US" sz="1600" dirty="0" smtClean="0"/>
              <a:t>程度の選定を継続して実施し</a:t>
            </a:r>
            <a:r>
              <a:rPr kumimoji="1" lang="ja-JP" altLang="en-US" sz="1600" dirty="0"/>
              <a:t>、合計</a:t>
            </a:r>
            <a:r>
              <a:rPr kumimoji="1" lang="en-US" altLang="ja-JP" sz="1600" dirty="0"/>
              <a:t>100</a:t>
            </a:r>
            <a:r>
              <a:rPr kumimoji="1" lang="ja-JP" altLang="en-US" sz="1600" dirty="0"/>
              <a:t>カ所程度を選定する</a:t>
            </a:r>
          </a:p>
          <a:p>
            <a:pPr marL="342900" indent="-342900">
              <a:lnSpc>
                <a:spcPts val="2200"/>
              </a:lnSpc>
              <a:buFont typeface="Wingdings" panose="05000000000000000000" pitchFamily="2" charset="2"/>
              <a:buChar char="Ø"/>
            </a:pPr>
            <a:r>
              <a:rPr kumimoji="1" lang="ja-JP" altLang="en-US" sz="1600" dirty="0"/>
              <a:t>景観ビジョン推進部会</a:t>
            </a:r>
            <a:r>
              <a:rPr kumimoji="1" lang="ja-JP" altLang="en-US" sz="1600" dirty="0" smtClean="0"/>
              <a:t>にて「選定の視点」に基づき選定する</a:t>
            </a:r>
            <a:endParaRPr kumimoji="1" lang="ja-JP" altLang="en-US" sz="1600" dirty="0"/>
          </a:p>
        </p:txBody>
      </p:sp>
      <p:sp>
        <p:nvSpPr>
          <p:cNvPr id="6" name="テキスト ボックス 5"/>
          <p:cNvSpPr txBox="1"/>
          <p:nvPr/>
        </p:nvSpPr>
        <p:spPr>
          <a:xfrm>
            <a:off x="244696" y="2184571"/>
            <a:ext cx="2401619" cy="369332"/>
          </a:xfrm>
          <a:prstGeom prst="rect">
            <a:avLst/>
          </a:prstGeom>
          <a:noFill/>
        </p:spPr>
        <p:txBody>
          <a:bodyPr wrap="none" rtlCol="0">
            <a:spAutoFit/>
          </a:bodyPr>
          <a:lstStyle/>
          <a:p>
            <a:r>
              <a:rPr kumimoji="1" lang="ja-JP" altLang="en-US" b="1" dirty="0" smtClean="0"/>
              <a:t>〇　コンテンツの範囲　</a:t>
            </a:r>
            <a:endParaRPr kumimoji="1" lang="en-US" altLang="ja-JP" b="1" dirty="0" smtClean="0"/>
          </a:p>
        </p:txBody>
      </p:sp>
      <p:sp>
        <p:nvSpPr>
          <p:cNvPr id="8" name="テキスト ボックス 7"/>
          <p:cNvSpPr txBox="1"/>
          <p:nvPr/>
        </p:nvSpPr>
        <p:spPr>
          <a:xfrm>
            <a:off x="450224" y="2474366"/>
            <a:ext cx="8367041" cy="938719"/>
          </a:xfrm>
          <a:prstGeom prst="rect">
            <a:avLst/>
          </a:prstGeom>
          <a:noFill/>
        </p:spPr>
        <p:txBody>
          <a:bodyPr wrap="square" rtlCol="0">
            <a:spAutoFit/>
          </a:bodyPr>
          <a:lstStyle/>
          <a:p>
            <a:pPr marL="342900" indent="-342900">
              <a:lnSpc>
                <a:spcPts val="2200"/>
              </a:lnSpc>
              <a:buFont typeface="Wingdings" panose="05000000000000000000" pitchFamily="2" charset="2"/>
              <a:buChar char="Ø"/>
            </a:pPr>
            <a:r>
              <a:rPr kumimoji="1" lang="ja-JP" altLang="en-US" sz="1600" dirty="0" smtClean="0"/>
              <a:t>祭、イベント等の期間限定のものでも、現時点で価値があるものであれば対象とする</a:t>
            </a:r>
          </a:p>
          <a:p>
            <a:pPr marL="342900" indent="-342900">
              <a:lnSpc>
                <a:spcPts val="2200"/>
              </a:lnSpc>
              <a:buFont typeface="Wingdings" panose="05000000000000000000" pitchFamily="2" charset="2"/>
              <a:buChar char="Ø"/>
            </a:pPr>
            <a:r>
              <a:rPr kumimoji="1" lang="ja-JP" altLang="en-US" sz="1600" dirty="0" smtClean="0"/>
              <a:t>動画は写真と比較して選定できないため対象とはしないが、発信時には関連する情報として併せて発信する</a:t>
            </a:r>
            <a:endParaRPr kumimoji="1" lang="ja-JP" altLang="en-US" sz="1600" dirty="0"/>
          </a:p>
        </p:txBody>
      </p:sp>
      <p:sp>
        <p:nvSpPr>
          <p:cNvPr id="9" name="テキスト ボックス 8"/>
          <p:cNvSpPr txBox="1"/>
          <p:nvPr/>
        </p:nvSpPr>
        <p:spPr>
          <a:xfrm>
            <a:off x="246968" y="3452765"/>
            <a:ext cx="1035861" cy="369332"/>
          </a:xfrm>
          <a:prstGeom prst="rect">
            <a:avLst/>
          </a:prstGeom>
          <a:noFill/>
        </p:spPr>
        <p:txBody>
          <a:bodyPr wrap="none" rtlCol="0">
            <a:spAutoFit/>
          </a:bodyPr>
          <a:lstStyle/>
          <a:p>
            <a:r>
              <a:rPr kumimoji="1" lang="ja-JP" altLang="en-US" b="1" dirty="0" smtClean="0"/>
              <a:t>〇　募集</a:t>
            </a:r>
            <a:endParaRPr kumimoji="1" lang="en-US" altLang="ja-JP" b="1" dirty="0" smtClean="0"/>
          </a:p>
        </p:txBody>
      </p:sp>
      <p:sp>
        <p:nvSpPr>
          <p:cNvPr id="10" name="テキスト ボックス 9"/>
          <p:cNvSpPr txBox="1"/>
          <p:nvPr/>
        </p:nvSpPr>
        <p:spPr>
          <a:xfrm>
            <a:off x="453955" y="3807360"/>
            <a:ext cx="8532000" cy="1502976"/>
          </a:xfrm>
          <a:prstGeom prst="rect">
            <a:avLst/>
          </a:prstGeom>
          <a:noFill/>
        </p:spPr>
        <p:txBody>
          <a:bodyPr wrap="square" rtlCol="0">
            <a:spAutoFit/>
          </a:bodyPr>
          <a:lstStyle/>
          <a:p>
            <a:pPr marL="342900" indent="-342900">
              <a:lnSpc>
                <a:spcPts val="2200"/>
              </a:lnSpc>
              <a:buFont typeface="Wingdings" panose="05000000000000000000" pitchFamily="2" charset="2"/>
              <a:buChar char="Ø"/>
            </a:pPr>
            <a:r>
              <a:rPr kumimoji="1" lang="ja-JP" altLang="en-US" sz="1600" dirty="0" smtClean="0"/>
              <a:t>視</a:t>
            </a:r>
            <a:r>
              <a:rPr kumimoji="1" lang="ja-JP" altLang="en-US" sz="1600" dirty="0"/>
              <a:t>対象を見る距離について限定せずに募集する</a:t>
            </a:r>
            <a:endParaRPr kumimoji="1" lang="en-US" altLang="ja-JP" sz="1600" dirty="0"/>
          </a:p>
          <a:p>
            <a:pPr marL="342900" indent="-342900">
              <a:lnSpc>
                <a:spcPts val="2200"/>
              </a:lnSpc>
              <a:buFont typeface="Wingdings" panose="05000000000000000000" pitchFamily="2" charset="2"/>
              <a:buChar char="Ø"/>
            </a:pPr>
            <a:r>
              <a:rPr kumimoji="1" lang="ja-JP" altLang="en-US" sz="1600" dirty="0" smtClean="0"/>
              <a:t>募集時に大阪ミュージアムの登録物</a:t>
            </a:r>
            <a:r>
              <a:rPr kumimoji="1" lang="ja-JP" altLang="en-US" sz="1600" dirty="0"/>
              <a:t>を視対象の参考例として提示する</a:t>
            </a:r>
            <a:r>
              <a:rPr kumimoji="1" lang="ja-JP" altLang="en-US" sz="1600" dirty="0" smtClean="0"/>
              <a:t>等、大阪ミュージアムと連携</a:t>
            </a:r>
            <a:r>
              <a:rPr kumimoji="1" lang="ja-JP" altLang="en-US" sz="1600" dirty="0"/>
              <a:t>を行う</a:t>
            </a:r>
            <a:endParaRPr kumimoji="1" lang="en-US" altLang="ja-JP" sz="1600" dirty="0"/>
          </a:p>
          <a:p>
            <a:pPr marL="342900" indent="-342900">
              <a:lnSpc>
                <a:spcPts val="2200"/>
              </a:lnSpc>
              <a:buFont typeface="Wingdings" panose="05000000000000000000" pitchFamily="2" charset="2"/>
              <a:buChar char="Ø"/>
            </a:pPr>
            <a:r>
              <a:rPr kumimoji="1" lang="ja-JP" altLang="en-US" sz="1600" dirty="0"/>
              <a:t>悪い景観の募集は実施せず、どういうところをよくない景観と思うのか、なぜそう感じるのか等についての府民アンケート等の実施について検討</a:t>
            </a:r>
            <a:r>
              <a:rPr kumimoji="1" lang="ja-JP" altLang="en-US" sz="1600" dirty="0" smtClean="0"/>
              <a:t>する</a:t>
            </a:r>
            <a:endParaRPr kumimoji="1" lang="ja-JP" altLang="en-US" sz="1600" dirty="0"/>
          </a:p>
        </p:txBody>
      </p:sp>
      <p:sp>
        <p:nvSpPr>
          <p:cNvPr id="13" name="テキスト ボックス 12"/>
          <p:cNvSpPr txBox="1"/>
          <p:nvPr/>
        </p:nvSpPr>
        <p:spPr>
          <a:xfrm>
            <a:off x="245509" y="616307"/>
            <a:ext cx="1954381" cy="369332"/>
          </a:xfrm>
          <a:prstGeom prst="rect">
            <a:avLst/>
          </a:prstGeom>
          <a:noFill/>
        </p:spPr>
        <p:txBody>
          <a:bodyPr wrap="none" rtlCol="0">
            <a:spAutoFit/>
          </a:bodyPr>
          <a:lstStyle/>
          <a:p>
            <a:r>
              <a:rPr kumimoji="1" lang="ja-JP" altLang="en-US" b="1" dirty="0" smtClean="0"/>
              <a:t>〇　選定の視点　</a:t>
            </a:r>
            <a:endParaRPr kumimoji="1" lang="en-US" altLang="ja-JP" b="1" dirty="0" smtClean="0"/>
          </a:p>
        </p:txBody>
      </p:sp>
      <p:sp>
        <p:nvSpPr>
          <p:cNvPr id="14" name="テキスト ボックス 13"/>
          <p:cNvSpPr txBox="1"/>
          <p:nvPr/>
        </p:nvSpPr>
        <p:spPr>
          <a:xfrm>
            <a:off x="450225" y="915719"/>
            <a:ext cx="8367041" cy="1220847"/>
          </a:xfrm>
          <a:prstGeom prst="rect">
            <a:avLst/>
          </a:prstGeom>
          <a:noFill/>
        </p:spPr>
        <p:txBody>
          <a:bodyPr wrap="square" rtlCol="0">
            <a:spAutoFit/>
          </a:bodyPr>
          <a:lstStyle/>
          <a:p>
            <a:pPr marL="342900" indent="-342900">
              <a:lnSpc>
                <a:spcPts val="2200"/>
              </a:lnSpc>
              <a:buFont typeface="Wingdings" panose="05000000000000000000" pitchFamily="2" charset="2"/>
              <a:buChar char="Ø"/>
            </a:pPr>
            <a:r>
              <a:rPr kumimoji="1" lang="ja-JP" altLang="en-US" sz="1600" dirty="0" smtClean="0"/>
              <a:t>誰</a:t>
            </a:r>
            <a:r>
              <a:rPr kumimoji="1" lang="ja-JP" altLang="en-US" sz="1600" dirty="0"/>
              <a:t>もが知る世界に誇れる大阪の魅力ある景観</a:t>
            </a:r>
            <a:r>
              <a:rPr kumimoji="1" lang="ja-JP" altLang="en-US" sz="1600" dirty="0" smtClean="0"/>
              <a:t>を眺める</a:t>
            </a:r>
            <a:r>
              <a:rPr kumimoji="1" lang="ja-JP" altLang="en-US" sz="1600" dirty="0"/>
              <a:t>ことができる場所</a:t>
            </a:r>
          </a:p>
          <a:p>
            <a:pPr marL="342900" indent="-342900">
              <a:lnSpc>
                <a:spcPts val="2200"/>
              </a:lnSpc>
              <a:buFont typeface="Wingdings" panose="05000000000000000000" pitchFamily="2" charset="2"/>
              <a:buChar char="Ø"/>
            </a:pPr>
            <a:r>
              <a:rPr kumimoji="1" lang="ja-JP" altLang="en-US" sz="1600" dirty="0" smtClean="0"/>
              <a:t>一般</a:t>
            </a:r>
            <a:r>
              <a:rPr kumimoji="1" lang="ja-JP" altLang="en-US" sz="1600" dirty="0"/>
              <a:t>にあまり知られていない個性豊かで多彩な大阪の景観</a:t>
            </a:r>
            <a:r>
              <a:rPr kumimoji="1" lang="ja-JP" altLang="en-US" sz="1600" dirty="0" smtClean="0"/>
              <a:t>を眺める</a:t>
            </a:r>
            <a:r>
              <a:rPr kumimoji="1" lang="ja-JP" altLang="en-US" sz="1600" dirty="0"/>
              <a:t>ことができる</a:t>
            </a:r>
            <a:r>
              <a:rPr kumimoji="1" lang="ja-JP" altLang="en-US" sz="1600" dirty="0" smtClean="0"/>
              <a:t>場所</a:t>
            </a:r>
            <a:endParaRPr kumimoji="1" lang="en-US" altLang="ja-JP" sz="1600" dirty="0" smtClean="0"/>
          </a:p>
          <a:p>
            <a:pPr marL="342900" indent="-342900">
              <a:lnSpc>
                <a:spcPts val="2200"/>
              </a:lnSpc>
              <a:buFont typeface="Wingdings" panose="05000000000000000000" pitchFamily="2" charset="2"/>
              <a:buChar char="Ø"/>
            </a:pPr>
            <a:r>
              <a:rPr kumimoji="1" lang="ja-JP" altLang="en-US" sz="1600" dirty="0" smtClean="0"/>
              <a:t>今</a:t>
            </a:r>
            <a:r>
              <a:rPr kumimoji="1" lang="ja-JP" altLang="en-US" sz="1600" dirty="0"/>
              <a:t>の時代性を表す、質の高いしっかりとした景観を眺めることのできる</a:t>
            </a:r>
            <a:r>
              <a:rPr kumimoji="1" lang="ja-JP" altLang="en-US" sz="1600" dirty="0" smtClean="0"/>
              <a:t>場所</a:t>
            </a:r>
            <a:endParaRPr kumimoji="1" lang="ja-JP" altLang="en-US" sz="1600" dirty="0"/>
          </a:p>
          <a:p>
            <a:pPr marL="342900" indent="-342900">
              <a:lnSpc>
                <a:spcPts val="2200"/>
              </a:lnSpc>
              <a:buFont typeface="Wingdings" panose="05000000000000000000" pitchFamily="2" charset="2"/>
              <a:buChar char="Ø"/>
            </a:pPr>
            <a:r>
              <a:rPr kumimoji="1" lang="ja-JP" altLang="en-US" sz="1600" dirty="0"/>
              <a:t>質の高いものを選ぶことを第一とし、次に地域的なバランスについて</a:t>
            </a:r>
            <a:r>
              <a:rPr kumimoji="1" lang="ja-JP" altLang="en-US" sz="1600" dirty="0" smtClean="0"/>
              <a:t>配慮</a:t>
            </a:r>
            <a:endParaRPr kumimoji="1" lang="en-US" altLang="ja-JP" sz="1600" dirty="0" smtClean="0"/>
          </a:p>
        </p:txBody>
      </p:sp>
      <p:sp>
        <p:nvSpPr>
          <p:cNvPr id="15" name="テキスト ボックス 14"/>
          <p:cNvSpPr txBox="1"/>
          <p:nvPr/>
        </p:nvSpPr>
        <p:spPr>
          <a:xfrm>
            <a:off x="244696" y="206301"/>
            <a:ext cx="2161169" cy="369332"/>
          </a:xfrm>
          <a:prstGeom prst="rect">
            <a:avLst/>
          </a:prstGeom>
          <a:noFill/>
        </p:spPr>
        <p:txBody>
          <a:bodyPr wrap="none" rtlCol="0">
            <a:spAutoFit/>
          </a:bodyPr>
          <a:lstStyle/>
          <a:p>
            <a:r>
              <a:rPr kumimoji="1" lang="ja-JP" altLang="en-US" b="1" u="sng" dirty="0" smtClean="0"/>
              <a:t>募集・選定の枠組み</a:t>
            </a:r>
            <a:endParaRPr kumimoji="1" lang="en-US" altLang="ja-JP" b="1" u="sng" dirty="0" smtClean="0"/>
          </a:p>
        </p:txBody>
      </p:sp>
    </p:spTree>
    <p:extLst>
      <p:ext uri="{BB962C8B-B14F-4D97-AF65-F5344CB8AC3E}">
        <p14:creationId xmlns:p14="http://schemas.microsoft.com/office/powerpoint/2010/main" val="1607325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67630" y="6356351"/>
            <a:ext cx="2057400" cy="365125"/>
          </a:xfrm>
        </p:spPr>
        <p:txBody>
          <a:bodyPr/>
          <a:lstStyle/>
          <a:p>
            <a:fld id="{8DDB306B-CB1A-4F92-AE18-14C2D5855DBA}" type="slidenum">
              <a:rPr kumimoji="1" lang="ja-JP" altLang="en-US" smtClean="0"/>
              <a:t>5</a:t>
            </a:fld>
            <a:endParaRPr kumimoji="1" lang="ja-JP" altLang="en-US"/>
          </a:p>
        </p:txBody>
      </p:sp>
      <p:sp>
        <p:nvSpPr>
          <p:cNvPr id="6" name="テキスト ボックス 5"/>
          <p:cNvSpPr txBox="1"/>
          <p:nvPr/>
        </p:nvSpPr>
        <p:spPr>
          <a:xfrm>
            <a:off x="463064" y="1766375"/>
            <a:ext cx="7998552" cy="149669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kumimoji="1" lang="ja-JP" altLang="en-US" sz="1600" dirty="0" smtClean="0"/>
              <a:t>選定した後はどうするのか。発信、啓発していくことが大事ではないか。</a:t>
            </a:r>
            <a:endParaRPr kumimoji="1" lang="en-US" altLang="ja-JP" sz="1600" dirty="0"/>
          </a:p>
          <a:p>
            <a:pPr marL="342900" indent="-342900">
              <a:lnSpc>
                <a:spcPct val="200000"/>
              </a:lnSpc>
              <a:buFont typeface="Wingdings" panose="05000000000000000000" pitchFamily="2" charset="2"/>
              <a:buChar char="Ø"/>
            </a:pPr>
            <a:r>
              <a:rPr kumimoji="1" lang="ja-JP" altLang="en-US" sz="1600" dirty="0" smtClean="0"/>
              <a:t>実際にそこに立ったから分かるビューの良さというものがあるはず。そこに行ってもらえるよう、これを守りたいね、と思ってもらえるようにすることが大事ではないか。</a:t>
            </a:r>
            <a:endParaRPr kumimoji="1" lang="en-US" altLang="ja-JP" sz="1600" dirty="0" smtClean="0"/>
          </a:p>
        </p:txBody>
      </p:sp>
      <p:sp>
        <p:nvSpPr>
          <p:cNvPr id="8" name="テキスト ボックス 7"/>
          <p:cNvSpPr txBox="1"/>
          <p:nvPr/>
        </p:nvSpPr>
        <p:spPr>
          <a:xfrm>
            <a:off x="141665" y="626813"/>
            <a:ext cx="4159876" cy="369332"/>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（２）ビュースポット</a:t>
            </a:r>
            <a:r>
              <a:rPr kumimoji="1" lang="ja-JP" altLang="en-US" b="1" u="sng" dirty="0" smtClean="0">
                <a:latin typeface="Meiryo UI" panose="020B0604030504040204" pitchFamily="50" charset="-128"/>
                <a:ea typeface="Meiryo UI" panose="020B0604030504040204" pitchFamily="50" charset="-128"/>
              </a:rPr>
              <a:t>の発信・活用について</a:t>
            </a:r>
            <a:endParaRPr kumimoji="1" lang="ja-JP" altLang="en-US"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44696" y="1292251"/>
            <a:ext cx="4259499" cy="369332"/>
          </a:xfrm>
          <a:prstGeom prst="rect">
            <a:avLst/>
          </a:prstGeom>
          <a:noFill/>
        </p:spPr>
        <p:txBody>
          <a:bodyPr wrap="none" rtlCol="0">
            <a:spAutoFit/>
          </a:bodyPr>
          <a:lstStyle/>
          <a:p>
            <a:r>
              <a:rPr kumimoji="1" lang="ja-JP" altLang="en-US" b="1" dirty="0" smtClean="0"/>
              <a:t>第１回</a:t>
            </a:r>
            <a:r>
              <a:rPr kumimoji="1" lang="ja-JP" altLang="en-US" b="1" dirty="0"/>
              <a:t>　景観審議会での委員の主な意見</a:t>
            </a:r>
          </a:p>
        </p:txBody>
      </p:sp>
    </p:spTree>
    <p:extLst>
      <p:ext uri="{BB962C8B-B14F-4D97-AF65-F5344CB8AC3E}">
        <p14:creationId xmlns:p14="http://schemas.microsoft.com/office/powerpoint/2010/main" val="2309202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p:cNvPicPr/>
          <p:nvPr/>
        </p:nvPicPr>
        <p:blipFill>
          <a:blip r:embed="rId2" cstate="print">
            <a:extLst>
              <a:ext uri="{28A0092B-C50C-407E-A947-70E740481C1C}">
                <a14:useLocalDpi xmlns:a14="http://schemas.microsoft.com/office/drawing/2010/main" val="0"/>
              </a:ext>
            </a:extLst>
          </a:blip>
          <a:stretch>
            <a:fillRect/>
          </a:stretch>
        </p:blipFill>
        <p:spPr bwMode="auto">
          <a:xfrm>
            <a:off x="3004206" y="5385115"/>
            <a:ext cx="1367790" cy="768985"/>
          </a:xfrm>
          <a:prstGeom prst="rect">
            <a:avLst/>
          </a:prstGeom>
          <a:noFill/>
          <a:ln>
            <a:noFill/>
          </a:ln>
        </p:spPr>
      </p:pic>
      <p:pic>
        <p:nvPicPr>
          <p:cNvPr id="46" name="図 45"/>
          <p:cNvPicPr/>
          <p:nvPr/>
        </p:nvPicPr>
        <p:blipFill>
          <a:blip r:embed="rId2" cstate="print">
            <a:extLst>
              <a:ext uri="{28A0092B-C50C-407E-A947-70E740481C1C}">
                <a14:useLocalDpi xmlns:a14="http://schemas.microsoft.com/office/drawing/2010/main" val="0"/>
              </a:ext>
            </a:extLst>
          </a:blip>
          <a:stretch>
            <a:fillRect/>
          </a:stretch>
        </p:blipFill>
        <p:spPr bwMode="auto">
          <a:xfrm>
            <a:off x="4500245" y="5357943"/>
            <a:ext cx="1367790" cy="768985"/>
          </a:xfrm>
          <a:prstGeom prst="rect">
            <a:avLst/>
          </a:prstGeom>
          <a:noFill/>
          <a:ln>
            <a:noFill/>
          </a:ln>
        </p:spPr>
      </p:pic>
      <p:pic>
        <p:nvPicPr>
          <p:cNvPr id="45" name="図 44"/>
          <p:cNvPicPr/>
          <p:nvPr/>
        </p:nvPicPr>
        <p:blipFill>
          <a:blip r:embed="rId2" cstate="print">
            <a:extLst>
              <a:ext uri="{28A0092B-C50C-407E-A947-70E740481C1C}">
                <a14:useLocalDpi xmlns:a14="http://schemas.microsoft.com/office/drawing/2010/main" val="0"/>
              </a:ext>
            </a:extLst>
          </a:blip>
          <a:stretch>
            <a:fillRect/>
          </a:stretch>
        </p:blipFill>
        <p:spPr bwMode="auto">
          <a:xfrm>
            <a:off x="5981276" y="5373216"/>
            <a:ext cx="1367790" cy="768985"/>
          </a:xfrm>
          <a:prstGeom prst="rect">
            <a:avLst/>
          </a:prstGeom>
          <a:noFill/>
          <a:ln>
            <a:noFill/>
          </a:ln>
        </p:spPr>
      </p:pic>
      <p:pic>
        <p:nvPicPr>
          <p:cNvPr id="44" name="図 43"/>
          <p:cNvPicPr/>
          <p:nvPr/>
        </p:nvPicPr>
        <p:blipFill>
          <a:blip r:embed="rId2" cstate="print">
            <a:extLst>
              <a:ext uri="{28A0092B-C50C-407E-A947-70E740481C1C}">
                <a14:useLocalDpi xmlns:a14="http://schemas.microsoft.com/office/drawing/2010/main" val="0"/>
              </a:ext>
            </a:extLst>
          </a:blip>
          <a:stretch>
            <a:fillRect/>
          </a:stretch>
        </p:blipFill>
        <p:spPr bwMode="auto">
          <a:xfrm>
            <a:off x="7519589" y="5371752"/>
            <a:ext cx="1367790" cy="768985"/>
          </a:xfrm>
          <a:prstGeom prst="rect">
            <a:avLst/>
          </a:prstGeom>
          <a:noFill/>
          <a:ln>
            <a:noFill/>
          </a:ln>
        </p:spPr>
      </p:pic>
      <p:sp>
        <p:nvSpPr>
          <p:cNvPr id="2" name="スライド番号プレースホルダー 1"/>
          <p:cNvSpPr>
            <a:spLocks noGrp="1"/>
          </p:cNvSpPr>
          <p:nvPr>
            <p:ph type="sldNum" sz="quarter" idx="12"/>
          </p:nvPr>
        </p:nvSpPr>
        <p:spPr>
          <a:xfrm>
            <a:off x="6553200" y="6376243"/>
            <a:ext cx="2133600" cy="365125"/>
          </a:xfrm>
        </p:spPr>
        <p:txBody>
          <a:bodyPr/>
          <a:lstStyle/>
          <a:p>
            <a:fld id="{5552989D-E953-45FB-9BA1-EBA3557D7946}" type="slidenum">
              <a:rPr kumimoji="1" lang="ja-JP" altLang="en-US" smtClean="0"/>
              <a:t>6</a:t>
            </a:fld>
            <a:endParaRPr kumimoji="1" lang="ja-JP" altLang="en-US"/>
          </a:p>
        </p:txBody>
      </p:sp>
      <p:sp>
        <p:nvSpPr>
          <p:cNvPr id="3" name="テキスト ボックス 2"/>
          <p:cNvSpPr txBox="1"/>
          <p:nvPr/>
        </p:nvSpPr>
        <p:spPr>
          <a:xfrm>
            <a:off x="179512" y="589334"/>
            <a:ext cx="4958409" cy="369332"/>
          </a:xfrm>
          <a:prstGeom prst="rect">
            <a:avLst/>
          </a:prstGeom>
          <a:noFill/>
        </p:spPr>
        <p:txBody>
          <a:bodyPr wrap="none" rtlCol="0">
            <a:spAutoFit/>
          </a:bodyPr>
          <a:lstStyle/>
          <a:p>
            <a:r>
              <a:rPr lang="ja-JP" altLang="en-US" b="1" dirty="0"/>
              <a:t>■</a:t>
            </a:r>
            <a:r>
              <a:rPr lang="ja-JP" altLang="en-US" b="1" dirty="0" smtClean="0"/>
              <a:t>大阪府ＨＰによる発信（選定後の発信イメージ）</a:t>
            </a:r>
            <a:endParaRPr kumimoji="1" lang="ja-JP" altLang="en-US" b="1" dirty="0"/>
          </a:p>
        </p:txBody>
      </p:sp>
      <p:sp>
        <p:nvSpPr>
          <p:cNvPr id="6" name="テキスト ボックス 5"/>
          <p:cNvSpPr txBox="1"/>
          <p:nvPr/>
        </p:nvSpPr>
        <p:spPr>
          <a:xfrm>
            <a:off x="323528" y="1067362"/>
            <a:ext cx="1680268" cy="369332"/>
          </a:xfrm>
          <a:prstGeom prst="rect">
            <a:avLst/>
          </a:prstGeom>
          <a:noFill/>
        </p:spPr>
        <p:txBody>
          <a:bodyPr wrap="none" rtlCol="0">
            <a:spAutoFit/>
          </a:bodyPr>
          <a:lstStyle/>
          <a:p>
            <a:r>
              <a:rPr kumimoji="1" lang="ja-JP" altLang="en-US" u="sng" dirty="0" smtClean="0"/>
              <a:t>＜ＨＰの構成＞</a:t>
            </a:r>
            <a:endParaRPr kumimoji="1" lang="ja-JP" altLang="en-US" u="sng" dirty="0"/>
          </a:p>
        </p:txBody>
      </p:sp>
      <p:sp>
        <p:nvSpPr>
          <p:cNvPr id="14" name="テキスト ボックス 13"/>
          <p:cNvSpPr txBox="1"/>
          <p:nvPr/>
        </p:nvSpPr>
        <p:spPr>
          <a:xfrm>
            <a:off x="323528" y="1484784"/>
            <a:ext cx="2051031"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トップ画面</a:t>
            </a:r>
            <a:endParaRPr kumimoji="1" lang="ja-JP" altLang="en-US" dirty="0"/>
          </a:p>
        </p:txBody>
      </p:sp>
      <p:sp>
        <p:nvSpPr>
          <p:cNvPr id="15" name="テキスト ボックス 14"/>
          <p:cNvSpPr txBox="1"/>
          <p:nvPr/>
        </p:nvSpPr>
        <p:spPr>
          <a:xfrm>
            <a:off x="323528" y="2708920"/>
            <a:ext cx="2078508" cy="369332"/>
          </a:xfrm>
          <a:prstGeom prst="rect">
            <a:avLst/>
          </a:prstGeom>
          <a:noFill/>
          <a:ln>
            <a:solidFill>
              <a:schemeClr val="tx1"/>
            </a:solidFill>
          </a:ln>
        </p:spPr>
        <p:txBody>
          <a:bodyPr wrap="square" rtlCol="0">
            <a:spAutoFit/>
          </a:bodyPr>
          <a:lstStyle/>
          <a:p>
            <a:pPr algn="ctr"/>
            <a:r>
              <a:rPr lang="ja-JP" altLang="en-US" dirty="0"/>
              <a:t>エリア</a:t>
            </a:r>
            <a:r>
              <a:rPr lang="ja-JP" altLang="en-US" dirty="0" smtClean="0"/>
              <a:t>別</a:t>
            </a:r>
            <a:endParaRPr kumimoji="1" lang="ja-JP" altLang="en-US" dirty="0"/>
          </a:p>
        </p:txBody>
      </p:sp>
      <p:sp>
        <p:nvSpPr>
          <p:cNvPr id="16" name="テキスト ボックス 15"/>
          <p:cNvSpPr txBox="1"/>
          <p:nvPr/>
        </p:nvSpPr>
        <p:spPr>
          <a:xfrm>
            <a:off x="323528" y="3861048"/>
            <a:ext cx="2078508" cy="369332"/>
          </a:xfrm>
          <a:prstGeom prst="rect">
            <a:avLst/>
          </a:prstGeom>
          <a:solidFill>
            <a:schemeClr val="accent3">
              <a:lumMod val="40000"/>
              <a:lumOff val="60000"/>
            </a:schemeClr>
          </a:solidFill>
          <a:ln>
            <a:solidFill>
              <a:schemeClr val="tx1"/>
            </a:solidFill>
          </a:ln>
        </p:spPr>
        <p:txBody>
          <a:bodyPr wrap="square" rtlCol="0">
            <a:spAutoFit/>
          </a:bodyPr>
          <a:lstStyle/>
          <a:p>
            <a:pPr algn="ctr"/>
            <a:r>
              <a:rPr lang="ja-JP" altLang="en-US" dirty="0" smtClean="0"/>
              <a:t>ビュースポット詳細</a:t>
            </a:r>
            <a:endParaRPr kumimoji="1" lang="ja-JP" altLang="en-US" dirty="0"/>
          </a:p>
        </p:txBody>
      </p:sp>
      <p:cxnSp>
        <p:nvCxnSpPr>
          <p:cNvPr id="17" name="直線矢印コネクタ 16"/>
          <p:cNvCxnSpPr/>
          <p:nvPr/>
        </p:nvCxnSpPr>
        <p:spPr>
          <a:xfrm>
            <a:off x="467544" y="1935416"/>
            <a:ext cx="0" cy="701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833764" y="1204509"/>
            <a:ext cx="6130723" cy="307777"/>
          </a:xfrm>
          <a:prstGeom prst="rect">
            <a:avLst/>
          </a:prstGeom>
          <a:solidFill>
            <a:schemeClr val="accent5">
              <a:lumMod val="40000"/>
              <a:lumOff val="60000"/>
            </a:schemeClr>
          </a:solidFill>
        </p:spPr>
        <p:txBody>
          <a:bodyPr wrap="square" rtlCol="0">
            <a:spAutoFit/>
          </a:bodyPr>
          <a:lstStyle/>
          <a:p>
            <a:pPr algn="ctr"/>
            <a:r>
              <a:rPr lang="ja-JP" altLang="en-US" sz="1400" dirty="0" smtClean="0"/>
              <a:t>ビュースポット詳細</a:t>
            </a:r>
            <a:endParaRPr kumimoji="1" lang="ja-JP" altLang="en-US" sz="1400" dirty="0"/>
          </a:p>
        </p:txBody>
      </p:sp>
      <p:sp>
        <p:nvSpPr>
          <p:cNvPr id="23" name="正方形/長方形 22"/>
          <p:cNvSpPr/>
          <p:nvPr/>
        </p:nvSpPr>
        <p:spPr>
          <a:xfrm>
            <a:off x="2833764" y="1204509"/>
            <a:ext cx="6130723" cy="52039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a:off x="467544" y="3090155"/>
            <a:ext cx="0" cy="626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図 34"/>
          <p:cNvPicPr/>
          <p:nvPr/>
        </p:nvPicPr>
        <p:blipFill rotWithShape="1">
          <a:blip r:embed="rId3" cstate="print">
            <a:extLst>
              <a:ext uri="{28A0092B-C50C-407E-A947-70E740481C1C}">
                <a14:useLocalDpi xmlns:a14="http://schemas.microsoft.com/office/drawing/2010/main" val="0"/>
              </a:ext>
            </a:extLst>
          </a:blip>
          <a:srcRect l="8732" r="10143"/>
          <a:stretch/>
        </p:blipFill>
        <p:spPr bwMode="auto">
          <a:xfrm>
            <a:off x="2989499" y="1844824"/>
            <a:ext cx="2567041" cy="1779005"/>
          </a:xfrm>
          <a:prstGeom prst="rect">
            <a:avLst/>
          </a:prstGeom>
          <a:noFill/>
          <a:ln>
            <a:noFill/>
          </a:ln>
          <a:extLst>
            <a:ext uri="{53640926-AAD7-44D8-BBD7-CCE9431645EC}">
              <a14:shadowObscured xmlns:a14="http://schemas.microsoft.com/office/drawing/2010/main"/>
            </a:ext>
          </a:extLst>
        </p:spPr>
      </p:pic>
      <p:sp>
        <p:nvSpPr>
          <p:cNvPr id="36" name="テキスト ボックス 2"/>
          <p:cNvSpPr txBox="1">
            <a:spLocks noChangeArrowheads="1"/>
          </p:cNvSpPr>
          <p:nvPr/>
        </p:nvSpPr>
        <p:spPr bwMode="auto">
          <a:xfrm>
            <a:off x="5796136" y="1611090"/>
            <a:ext cx="3096344" cy="3577406"/>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algn="l">
              <a:lnSpc>
                <a:spcPts val="1500"/>
              </a:lnSpc>
              <a:spcAft>
                <a:spcPts val="0"/>
              </a:spcAft>
            </a:pPr>
            <a:r>
              <a:rPr lang="ja-JP" altLang="en-US" sz="1050" kern="100" dirty="0" smtClean="0">
                <a:latin typeface="Century"/>
                <a:ea typeface="HG丸ｺﾞｼｯｸM-PRO"/>
                <a:cs typeface="Times New Roman"/>
              </a:rPr>
              <a:t>■エリア：泉州</a:t>
            </a:r>
            <a:endParaRPr lang="en-US" altLang="ja-JP" sz="1050" kern="100" dirty="0" smtClean="0">
              <a:effectLst/>
              <a:latin typeface="Century"/>
              <a:ea typeface="HG丸ｺﾞｼｯｸM-PRO"/>
              <a:cs typeface="Times New Roman"/>
            </a:endParaRPr>
          </a:p>
          <a:p>
            <a:pPr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位置：　大阪府○○市○○区○○町</a:t>
            </a:r>
            <a:endParaRPr lang="ja-JP" sz="1200" kern="100" dirty="0">
              <a:effectLst/>
              <a:latin typeface="Century"/>
              <a:ea typeface="ＭＳ 明朝"/>
              <a:cs typeface="Times New Roman"/>
            </a:endParaRPr>
          </a:p>
          <a:p>
            <a:pPr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おすすめ理由</a:t>
            </a:r>
            <a:endParaRPr lang="ja-JP" sz="1200" kern="100" dirty="0">
              <a:effectLst/>
              <a:latin typeface="Century"/>
              <a:ea typeface="ＭＳ 明朝"/>
              <a:cs typeface="Times New Roman"/>
            </a:endParaRPr>
          </a:p>
          <a:p>
            <a:pPr indent="114300" algn="l">
              <a:lnSpc>
                <a:spcPts val="1500"/>
              </a:lnSpc>
              <a:spcAft>
                <a:spcPts val="0"/>
              </a:spcAft>
            </a:pPr>
            <a:r>
              <a:rPr lang="ja-JP" sz="1050" kern="100" dirty="0">
                <a:effectLst/>
                <a:latin typeface="Century"/>
                <a:ea typeface="HG丸ｺﾞｼｯｸM-PRO"/>
                <a:cs typeface="Times New Roman"/>
              </a:rPr>
              <a:t>「○○市役所からみる古墳と市街地です。</a:t>
            </a:r>
            <a:endParaRPr lang="ja-JP" sz="1200" kern="100" dirty="0">
              <a:effectLst/>
              <a:latin typeface="Century"/>
              <a:ea typeface="ＭＳ 明朝"/>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都会</a:t>
            </a:r>
            <a:r>
              <a:rPr lang="ja-JP" sz="1050" kern="100" dirty="0">
                <a:effectLst/>
                <a:latin typeface="Century"/>
                <a:ea typeface="HG丸ｺﾞｼｯｸM-PRO"/>
                <a:cs typeface="Times New Roman"/>
              </a:rPr>
              <a:t>の中に突如現れた緑の空間は都市の</a:t>
            </a:r>
            <a:r>
              <a:rPr lang="ja-JP" sz="1050" kern="100" dirty="0" smtClean="0">
                <a:effectLst/>
                <a:latin typeface="Century"/>
                <a:ea typeface="HG丸ｺﾞｼｯｸM-PRO"/>
                <a:cs typeface="Times New Roman"/>
              </a:rPr>
              <a:t>景観</a:t>
            </a:r>
            <a:endParaRPr lang="en-US" altLang="ja-JP" sz="1050" kern="100" dirty="0" smtClean="0">
              <a:effectLst/>
              <a:latin typeface="Century"/>
              <a:ea typeface="HG丸ｺﾞｼｯｸM-PRO"/>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に</a:t>
            </a:r>
            <a:r>
              <a:rPr lang="ja-JP" sz="1050" kern="100" dirty="0">
                <a:effectLst/>
                <a:latin typeface="Century"/>
                <a:ea typeface="HG丸ｺﾞｼｯｸM-PRO"/>
                <a:cs typeface="Times New Roman"/>
              </a:rPr>
              <a:t>変化をもたらすとともに、地域の人々</a:t>
            </a:r>
            <a:r>
              <a:rPr lang="ja-JP" sz="1050" kern="100" dirty="0" smtClean="0">
                <a:effectLst/>
                <a:latin typeface="Century"/>
                <a:ea typeface="HG丸ｺﾞｼｯｸM-PRO"/>
                <a:cs typeface="Times New Roman"/>
              </a:rPr>
              <a:t>に</a:t>
            </a:r>
            <a:endParaRPr lang="en-US" altLang="ja-JP" sz="1050" kern="100" dirty="0" smtClean="0">
              <a:effectLst/>
              <a:latin typeface="Century"/>
              <a:ea typeface="HG丸ｺﾞｼｯｸM-PRO"/>
              <a:cs typeface="Times New Roman"/>
            </a:endParaRPr>
          </a:p>
          <a:p>
            <a:pPr marL="66675" algn="l">
              <a:lnSpc>
                <a:spcPts val="1500"/>
              </a:lnSpc>
              <a:spcAft>
                <a:spcPts val="0"/>
              </a:spcAft>
            </a:pPr>
            <a:r>
              <a:rPr lang="ja-JP" altLang="en-US" sz="1050" kern="100" dirty="0">
                <a:latin typeface="Century"/>
                <a:ea typeface="HG丸ｺﾞｼｯｸM-PRO"/>
                <a:cs typeface="Times New Roman"/>
              </a:rPr>
              <a:t>　</a:t>
            </a:r>
            <a:r>
              <a:rPr lang="ja-JP" sz="1050" kern="100" dirty="0" smtClean="0">
                <a:effectLst/>
                <a:latin typeface="Century"/>
                <a:ea typeface="HG丸ｺﾞｼｯｸM-PRO"/>
                <a:cs typeface="Times New Roman"/>
              </a:rPr>
              <a:t>親しまれた</a:t>
            </a:r>
            <a:r>
              <a:rPr lang="ja-JP" sz="1050" kern="100" dirty="0">
                <a:effectLst/>
                <a:latin typeface="Century"/>
                <a:ea typeface="HG丸ｺﾞｼｯｸM-PRO"/>
                <a:cs typeface="Times New Roman"/>
              </a:rPr>
              <a:t>憩いの空間となっています</a:t>
            </a:r>
            <a:r>
              <a:rPr lang="ja-JP" sz="1050" kern="100" dirty="0" smtClean="0">
                <a:effectLst/>
                <a:latin typeface="Century"/>
                <a:ea typeface="HG丸ｺﾞｼｯｸM-PRO"/>
                <a:cs typeface="Times New Roman"/>
              </a:rPr>
              <a:t>。</a:t>
            </a:r>
            <a:endParaRPr lang="en-US" altLang="ja-JP" sz="1200" kern="100" dirty="0">
              <a:latin typeface="Century"/>
              <a:ea typeface="ＭＳ 明朝"/>
              <a:cs typeface="Times New Roman"/>
            </a:endParaRPr>
          </a:p>
          <a:p>
            <a:pPr marL="66675"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ビュースポットへのアクセス</a:t>
            </a:r>
            <a:endParaRPr lang="ja-JP" sz="1200" kern="100" dirty="0">
              <a:effectLst/>
              <a:latin typeface="Century"/>
              <a:ea typeface="ＭＳ 明朝"/>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○○駅</a:t>
            </a:r>
            <a:r>
              <a:rPr lang="ja-JP" sz="1050" kern="100" dirty="0">
                <a:effectLst/>
                <a:latin typeface="Century"/>
                <a:ea typeface="HG丸ｺﾞｼｯｸM-PRO"/>
                <a:cs typeface="Times New Roman"/>
              </a:rPr>
              <a:t>から徒歩○○分</a:t>
            </a:r>
            <a:endParaRPr lang="ja-JP" sz="1200" kern="100" dirty="0">
              <a:effectLst/>
              <a:latin typeface="Century"/>
              <a:ea typeface="ＭＳ 明朝"/>
              <a:cs typeface="Times New Roman"/>
            </a:endParaRPr>
          </a:p>
          <a:p>
            <a:pPr marL="66675" algn="l">
              <a:lnSpc>
                <a:spcPts val="1500"/>
              </a:lnSpc>
              <a:spcAft>
                <a:spcPts val="0"/>
              </a:spcAft>
            </a:pPr>
            <a:r>
              <a:rPr lang="ja-JP" sz="1050" kern="100" dirty="0">
                <a:effectLst/>
                <a:latin typeface="Century"/>
                <a:ea typeface="HG丸ｺﾞｼｯｸM-PRO"/>
                <a:cs typeface="Times New Roman"/>
              </a:rPr>
              <a:t>■ビュースポットがある施設等の情報</a:t>
            </a:r>
            <a:endParaRPr lang="ja-JP" sz="1200" kern="100" dirty="0">
              <a:effectLst/>
              <a:latin typeface="Century"/>
              <a:ea typeface="ＭＳ 明朝"/>
              <a:cs typeface="Times New Roman"/>
            </a:endParaRPr>
          </a:p>
          <a:p>
            <a:pPr indent="114300"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○展望</a:t>
            </a:r>
            <a:r>
              <a:rPr lang="ja-JP" sz="1050" kern="100" dirty="0" smtClean="0">
                <a:effectLst/>
                <a:latin typeface="Century"/>
                <a:ea typeface="HG丸ｺﾞｼｯｸM-PRO"/>
                <a:cs typeface="Times New Roman"/>
              </a:rPr>
              <a:t>台</a:t>
            </a:r>
            <a:endParaRPr lang="en-US" altLang="ja-JP" sz="1050" kern="100" dirty="0" smtClean="0">
              <a:effectLst/>
              <a:latin typeface="Century"/>
              <a:ea typeface="HG丸ｺﾞｼｯｸM-PRO"/>
              <a:cs typeface="Times New Roman"/>
            </a:endParaRPr>
          </a:p>
          <a:p>
            <a:pPr indent="114300" algn="l">
              <a:lnSpc>
                <a:spcPts val="1500"/>
              </a:lnSpc>
              <a:spcAft>
                <a:spcPts val="0"/>
              </a:spcAft>
            </a:pPr>
            <a:r>
              <a:rPr lang="ja-JP" sz="1050" kern="100" dirty="0" smtClean="0">
                <a:effectLst/>
                <a:latin typeface="Century"/>
                <a:ea typeface="HG丸ｺﾞｼｯｸM-PRO"/>
                <a:cs typeface="Times New Roman"/>
              </a:rPr>
              <a:t>（</a:t>
            </a:r>
            <a:r>
              <a:rPr lang="en-US" sz="800" u="sng" kern="100" dirty="0">
                <a:solidFill>
                  <a:srgbClr val="0000FF"/>
                </a:solidFill>
                <a:effectLst/>
                <a:latin typeface="HG丸ｺﾞｼｯｸM-PRO"/>
                <a:ea typeface="ＭＳ 明朝"/>
                <a:cs typeface="Times New Roman"/>
                <a:hlinkClick r:id="rId4"/>
              </a:rPr>
              <a:t>http://www.○○○○○○○○○.com//</a:t>
            </a:r>
            <a:r>
              <a:rPr lang="ja-JP" sz="800" kern="100" dirty="0">
                <a:effectLst/>
                <a:latin typeface="Century"/>
                <a:ea typeface="HG丸ｺﾞｼｯｸM-PRO"/>
                <a:cs typeface="Times New Roman"/>
              </a:rPr>
              <a:t>）</a:t>
            </a:r>
            <a:endParaRPr lang="ja-JP" sz="1200" kern="100" dirty="0">
              <a:effectLst/>
              <a:latin typeface="Century"/>
              <a:ea typeface="ＭＳ 明朝"/>
              <a:cs typeface="Times New Roman"/>
            </a:endParaRPr>
          </a:p>
          <a:p>
            <a:pPr marL="66675" algn="l">
              <a:lnSpc>
                <a:spcPts val="1500"/>
              </a:lnSpc>
              <a:spcAft>
                <a:spcPts val="0"/>
              </a:spcAft>
            </a:pPr>
            <a:r>
              <a:rPr lang="ja-JP" sz="1050" kern="100" dirty="0" smtClean="0">
                <a:effectLst/>
                <a:latin typeface="Century"/>
                <a:ea typeface="HG丸ｺﾞｼｯｸM-PRO"/>
                <a:cs typeface="Times New Roman"/>
              </a:rPr>
              <a:t>■観光情報</a:t>
            </a:r>
            <a:r>
              <a:rPr lang="ja-JP" altLang="en-US" sz="1050" kern="100" dirty="0" smtClean="0">
                <a:effectLst/>
                <a:latin typeface="Century"/>
                <a:ea typeface="HG丸ｺﾞｼｯｸM-PRO"/>
                <a:cs typeface="Times New Roman"/>
              </a:rPr>
              <a:t>・登録資源</a:t>
            </a:r>
            <a:r>
              <a:rPr lang="ja-JP" sz="1050" kern="100" dirty="0" smtClean="0">
                <a:effectLst/>
                <a:latin typeface="Century"/>
                <a:ea typeface="HG丸ｺﾞｼｯｸM-PRO"/>
                <a:cs typeface="Times New Roman"/>
              </a:rPr>
              <a:t>等</a:t>
            </a:r>
            <a:endParaRPr lang="ja-JP" sz="1200" kern="100" dirty="0">
              <a:effectLst/>
              <a:latin typeface="Century"/>
              <a:ea typeface="ＭＳ 明朝"/>
              <a:cs typeface="Times New Roman"/>
            </a:endParaRPr>
          </a:p>
          <a:p>
            <a:pPr indent="114300"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○○市</a:t>
            </a:r>
            <a:r>
              <a:rPr lang="ja-JP" sz="1050" kern="100" dirty="0">
                <a:effectLst/>
                <a:latin typeface="Century"/>
                <a:ea typeface="HG丸ｺﾞｼｯｸM-PRO"/>
                <a:cs typeface="Times New Roman"/>
              </a:rPr>
              <a:t>観光</a:t>
            </a:r>
            <a:r>
              <a:rPr lang="ja-JP" sz="1050" kern="100" dirty="0" smtClean="0">
                <a:effectLst/>
                <a:latin typeface="Century"/>
                <a:ea typeface="HG丸ｺﾞｼｯｸM-PRO"/>
                <a:cs typeface="Times New Roman"/>
              </a:rPr>
              <a:t>協会</a:t>
            </a:r>
            <a:endParaRPr lang="en-US" altLang="ja-JP" sz="1050" kern="100" dirty="0" smtClean="0">
              <a:effectLst/>
              <a:latin typeface="Century"/>
              <a:ea typeface="HG丸ｺﾞｼｯｸM-PRO"/>
              <a:cs typeface="Times New Roman"/>
            </a:endParaRPr>
          </a:p>
          <a:p>
            <a:pPr indent="114300" algn="l">
              <a:lnSpc>
                <a:spcPts val="1500"/>
              </a:lnSpc>
              <a:spcAft>
                <a:spcPts val="0"/>
              </a:spcAft>
            </a:pPr>
            <a:r>
              <a:rPr lang="ja-JP" sz="1050" kern="100" dirty="0" smtClean="0">
                <a:effectLst/>
                <a:latin typeface="Century"/>
                <a:ea typeface="HG丸ｺﾞｼｯｸM-PRO"/>
                <a:cs typeface="Times New Roman"/>
              </a:rPr>
              <a:t>（</a:t>
            </a:r>
            <a:r>
              <a:rPr lang="en-US" sz="800" u="sng" kern="100" dirty="0">
                <a:solidFill>
                  <a:srgbClr val="0000FF"/>
                </a:solidFill>
                <a:effectLst/>
                <a:latin typeface="HG丸ｺﾞｼｯｸM-PRO"/>
                <a:ea typeface="ＭＳ 明朝"/>
                <a:cs typeface="Times New Roman"/>
                <a:hlinkClick r:id="rId4"/>
              </a:rPr>
              <a:t>http://www.○○○○○○○○○.com//</a:t>
            </a:r>
            <a:r>
              <a:rPr lang="ja-JP" sz="800" kern="100" dirty="0">
                <a:effectLst/>
                <a:latin typeface="Century"/>
                <a:ea typeface="HG丸ｺﾞｼｯｸM-PRO"/>
                <a:cs typeface="Times New Roman"/>
              </a:rPr>
              <a:t>）</a:t>
            </a:r>
            <a:endParaRPr lang="ja-JP" sz="1200" kern="100" dirty="0">
              <a:effectLst/>
              <a:latin typeface="Century"/>
              <a:ea typeface="ＭＳ 明朝"/>
              <a:cs typeface="Times New Roman"/>
            </a:endParaRPr>
          </a:p>
          <a:p>
            <a:pPr marL="47625" indent="-114300" algn="l">
              <a:lnSpc>
                <a:spcPts val="1500"/>
              </a:lnSpc>
              <a:spcAft>
                <a:spcPts val="0"/>
              </a:spcAft>
            </a:pPr>
            <a:r>
              <a:rPr lang="ja-JP" sz="1050" kern="100" dirty="0">
                <a:effectLst/>
                <a:latin typeface="Century"/>
                <a:ea typeface="HG丸ｺﾞｼｯｸM-PRO"/>
                <a:cs typeface="Times New Roman"/>
              </a:rPr>
              <a:t>　</a:t>
            </a: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大阪</a:t>
            </a:r>
            <a:r>
              <a:rPr lang="ja-JP" sz="1050" kern="100" dirty="0">
                <a:effectLst/>
                <a:latin typeface="Century"/>
                <a:ea typeface="HG丸ｺﾞｼｯｸM-PRO"/>
                <a:cs typeface="Times New Roman"/>
              </a:rPr>
              <a:t>ﾐｭｰｼﾞｱﾑ</a:t>
            </a:r>
            <a:r>
              <a:rPr lang="en-US" sz="1050" kern="100" dirty="0" smtClean="0">
                <a:effectLst/>
                <a:latin typeface="Century"/>
                <a:ea typeface="HG丸ｺﾞｼｯｸM-PRO"/>
                <a:cs typeface="Times New Roman"/>
              </a:rPr>
              <a:t>HP</a:t>
            </a:r>
          </a:p>
          <a:p>
            <a:pPr marL="47625" indent="-114300" algn="l">
              <a:lnSpc>
                <a:spcPts val="1500"/>
              </a:lnSpc>
              <a:spcAft>
                <a:spcPts val="0"/>
              </a:spcAft>
            </a:pPr>
            <a:r>
              <a:rPr lang="ja-JP" altLang="en-US" sz="1050" kern="100" spc="-30" dirty="0">
                <a:latin typeface="Century"/>
                <a:ea typeface="HG丸ｺﾞｼｯｸM-PRO"/>
                <a:cs typeface="Times New Roman"/>
              </a:rPr>
              <a:t>　</a:t>
            </a:r>
            <a:r>
              <a:rPr lang="ja-JP" sz="800" kern="100" spc="-30" dirty="0" smtClean="0">
                <a:effectLst/>
                <a:latin typeface="Century"/>
                <a:ea typeface="HG丸ｺﾞｼｯｸM-PRO"/>
                <a:cs typeface="Times New Roman"/>
              </a:rPr>
              <a:t>（</a:t>
            </a:r>
            <a:r>
              <a:rPr lang="en-US" sz="800" u="sng" kern="100" spc="-30" dirty="0">
                <a:solidFill>
                  <a:srgbClr val="0000FF"/>
                </a:solidFill>
                <a:effectLst/>
                <a:latin typeface="HG丸ｺﾞｼｯｸM-PRO"/>
                <a:ea typeface="ＭＳ 明朝"/>
                <a:cs typeface="Times New Roman"/>
                <a:hlinkClick r:id="rId5"/>
              </a:rPr>
              <a:t>http://www.osaka-museum.com/index.html</a:t>
            </a:r>
            <a:r>
              <a:rPr lang="ja-JP" sz="800" kern="100" spc="-30" dirty="0">
                <a:effectLst/>
                <a:latin typeface="Century"/>
                <a:ea typeface="HG丸ｺﾞｼｯｸM-PRO"/>
                <a:cs typeface="Times New Roman"/>
              </a:rPr>
              <a:t>）</a:t>
            </a:r>
            <a:endParaRPr lang="ja-JP" sz="1200" kern="100" dirty="0">
              <a:effectLst/>
              <a:latin typeface="Century"/>
              <a:ea typeface="ＭＳ 明朝"/>
              <a:cs typeface="Times New Roman"/>
            </a:endParaRPr>
          </a:p>
          <a:p>
            <a:pPr indent="114300" algn="l">
              <a:spcAft>
                <a:spcPts val="0"/>
              </a:spcAft>
            </a:pPr>
            <a:r>
              <a:rPr lang="ja-JP" sz="1050" kern="100" dirty="0">
                <a:effectLst/>
                <a:latin typeface="Century"/>
                <a:ea typeface="HG丸ｺﾞｼｯｸM-PRO"/>
                <a:cs typeface="Times New Roman"/>
              </a:rPr>
              <a:t>■カテゴリ：＃水辺、＃泉州、＃堺市</a:t>
            </a:r>
            <a:endParaRPr lang="ja-JP" sz="1200" kern="100" dirty="0">
              <a:effectLst/>
              <a:latin typeface="Century"/>
              <a:ea typeface="ＭＳ 明朝"/>
              <a:cs typeface="Times New Roman"/>
            </a:endParaRPr>
          </a:p>
        </p:txBody>
      </p:sp>
      <p:sp>
        <p:nvSpPr>
          <p:cNvPr id="37" name="テキスト ボックス 2"/>
          <p:cNvSpPr txBox="1">
            <a:spLocks noChangeArrowheads="1"/>
          </p:cNvSpPr>
          <p:nvPr/>
        </p:nvSpPr>
        <p:spPr bwMode="auto">
          <a:xfrm>
            <a:off x="3000396" y="3682139"/>
            <a:ext cx="2311400" cy="204470"/>
          </a:xfrm>
          <a:prstGeom prst="rect">
            <a:avLst/>
          </a:prstGeom>
          <a:noFill/>
          <a:ln w="9525">
            <a:noFill/>
            <a:miter lim="800000"/>
            <a:headEnd/>
            <a:tailEnd/>
          </a:ln>
        </p:spPr>
        <p:txBody>
          <a:bodyPr rot="0" vert="horz" wrap="square" lIns="91440" tIns="45720" rIns="91440" bIns="45720" anchor="t" anchorCtr="0">
            <a:noAutofit/>
          </a:bodyPr>
          <a:lstStyle/>
          <a:p>
            <a:pPr algn="just">
              <a:lnSpc>
                <a:spcPts val="800"/>
              </a:lnSpc>
              <a:spcAft>
                <a:spcPts val="0"/>
              </a:spcAft>
            </a:pPr>
            <a:r>
              <a:rPr lang="ja-JP" sz="1000" kern="100" dirty="0">
                <a:effectLst/>
                <a:latin typeface="Century"/>
                <a:ea typeface="HG丸ｺﾞｼｯｸM-PRO"/>
                <a:cs typeface="Times New Roman"/>
              </a:rPr>
              <a:t>■ビュースポット（視点場）の位置</a:t>
            </a:r>
            <a:endParaRPr lang="ja-JP" sz="1200" kern="100" dirty="0">
              <a:effectLst/>
              <a:latin typeface="Century"/>
              <a:ea typeface="ＭＳ 明朝"/>
              <a:cs typeface="Times New Roman"/>
            </a:endParaRPr>
          </a:p>
        </p:txBody>
      </p:sp>
      <p:pic>
        <p:nvPicPr>
          <p:cNvPr id="38" name="図 37"/>
          <p:cNvPicPr/>
          <p:nvPr/>
        </p:nvPicPr>
        <p:blipFill rotWithShape="1">
          <a:blip r:embed="rId6" cstate="print">
            <a:extLst>
              <a:ext uri="{28A0092B-C50C-407E-A947-70E740481C1C}">
                <a14:useLocalDpi xmlns:a14="http://schemas.microsoft.com/office/drawing/2010/main" val="0"/>
              </a:ext>
            </a:extLst>
          </a:blip>
          <a:srcRect l="41556" t="24916" r="8730" b="17116"/>
          <a:stretch/>
        </p:blipFill>
        <p:spPr bwMode="auto">
          <a:xfrm>
            <a:off x="3466325" y="3933056"/>
            <a:ext cx="1569887" cy="1030850"/>
          </a:xfrm>
          <a:prstGeom prst="rect">
            <a:avLst/>
          </a:prstGeom>
          <a:ln>
            <a:solidFill>
              <a:schemeClr val="tx1"/>
            </a:solidFill>
          </a:ln>
          <a:extLst>
            <a:ext uri="{53640926-AAD7-44D8-BBD7-CCE9431645EC}">
              <a14:shadowObscured xmlns:a14="http://schemas.microsoft.com/office/drawing/2010/main"/>
            </a:ext>
          </a:extLst>
        </p:spPr>
      </p:pic>
      <p:sp>
        <p:nvSpPr>
          <p:cNvPr id="39" name="正方形/長方形 38"/>
          <p:cNvSpPr/>
          <p:nvPr/>
        </p:nvSpPr>
        <p:spPr>
          <a:xfrm>
            <a:off x="3000396" y="5390196"/>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ea typeface="ＭＳ 明朝"/>
                <a:cs typeface="Times New Roman"/>
              </a:rPr>
              <a:t>季節の違い</a:t>
            </a:r>
          </a:p>
          <a:p>
            <a:pPr algn="ctr">
              <a:spcAft>
                <a:spcPts val="0"/>
              </a:spcAft>
            </a:pPr>
            <a:r>
              <a:rPr lang="ja-JP" sz="1050" kern="100" dirty="0" smtClean="0">
                <a:effectLst/>
                <a:ea typeface="ＭＳ 明朝"/>
                <a:cs typeface="Times New Roman"/>
              </a:rPr>
              <a:t>による</a:t>
            </a:r>
            <a:r>
              <a:rPr lang="ja-JP" altLang="en-US" sz="1050" kern="100" dirty="0" smtClean="0">
                <a:effectLst/>
                <a:ea typeface="ＭＳ 明朝"/>
                <a:cs typeface="Times New Roman"/>
              </a:rPr>
              <a:t>写真</a:t>
            </a:r>
            <a:endParaRPr lang="ja-JP" sz="1050" kern="100" dirty="0">
              <a:effectLst/>
              <a:ea typeface="ＭＳ 明朝"/>
              <a:cs typeface="Times New Roman"/>
            </a:endParaRPr>
          </a:p>
        </p:txBody>
      </p:sp>
      <p:sp>
        <p:nvSpPr>
          <p:cNvPr id="40" name="正方形/長方形 39"/>
          <p:cNvSpPr/>
          <p:nvPr/>
        </p:nvSpPr>
        <p:spPr>
          <a:xfrm>
            <a:off x="4500245" y="5373216"/>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a:effectLst/>
                <a:ea typeface="ＭＳ 明朝"/>
                <a:cs typeface="Times New Roman"/>
              </a:rPr>
              <a:t>ﾋﾞｭｰｽﾎﾟｯﾄでの</a:t>
            </a:r>
          </a:p>
          <a:p>
            <a:pPr algn="ctr">
              <a:spcAft>
                <a:spcPts val="0"/>
              </a:spcAft>
            </a:pPr>
            <a:r>
              <a:rPr lang="ja-JP" sz="1050" kern="100">
                <a:effectLst/>
                <a:ea typeface="ＭＳ 明朝"/>
                <a:cs typeface="Times New Roman"/>
              </a:rPr>
              <a:t>イベントの様子</a:t>
            </a:r>
          </a:p>
        </p:txBody>
      </p:sp>
      <p:sp>
        <p:nvSpPr>
          <p:cNvPr id="41" name="正方形/長方形 40"/>
          <p:cNvSpPr/>
          <p:nvPr/>
        </p:nvSpPr>
        <p:spPr>
          <a:xfrm>
            <a:off x="5977466" y="5376833"/>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smtClean="0">
                <a:effectLst/>
                <a:ea typeface="ＭＳ 明朝"/>
                <a:cs typeface="Times New Roman"/>
              </a:rPr>
              <a:t>時間</a:t>
            </a:r>
            <a:r>
              <a:rPr lang="ja-JP" altLang="en-US" sz="1050" kern="100" dirty="0" smtClean="0">
                <a:ea typeface="ＭＳ 明朝"/>
                <a:cs typeface="Times New Roman"/>
              </a:rPr>
              <a:t>の違い</a:t>
            </a:r>
            <a:endParaRPr lang="en-US" altLang="ja-JP" sz="1050" kern="100" dirty="0" smtClean="0">
              <a:ea typeface="ＭＳ 明朝"/>
              <a:cs typeface="Times New Roman"/>
            </a:endParaRPr>
          </a:p>
          <a:p>
            <a:pPr algn="ctr">
              <a:spcAft>
                <a:spcPts val="0"/>
              </a:spcAft>
            </a:pPr>
            <a:r>
              <a:rPr lang="ja-JP" altLang="en-US" sz="1050" kern="100" dirty="0" smtClean="0">
                <a:effectLst/>
                <a:ea typeface="ＭＳ 明朝"/>
                <a:cs typeface="Times New Roman"/>
              </a:rPr>
              <a:t>による写真</a:t>
            </a:r>
            <a:endParaRPr lang="ja-JP" sz="1050" kern="100" dirty="0">
              <a:effectLst/>
              <a:ea typeface="ＭＳ 明朝"/>
              <a:cs typeface="Times New Roman"/>
            </a:endParaRPr>
          </a:p>
        </p:txBody>
      </p:sp>
      <p:sp>
        <p:nvSpPr>
          <p:cNvPr id="42" name="正方形/長方形 41"/>
          <p:cNvSpPr/>
          <p:nvPr/>
        </p:nvSpPr>
        <p:spPr>
          <a:xfrm>
            <a:off x="7519589" y="5373216"/>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ea typeface="ＭＳ 明朝"/>
                <a:cs typeface="Times New Roman"/>
              </a:rPr>
              <a:t>動画</a:t>
            </a:r>
          </a:p>
        </p:txBody>
      </p:sp>
      <p:sp>
        <p:nvSpPr>
          <p:cNvPr id="43" name="テキスト ボックス 2"/>
          <p:cNvSpPr txBox="1">
            <a:spLocks noChangeArrowheads="1"/>
          </p:cNvSpPr>
          <p:nvPr/>
        </p:nvSpPr>
        <p:spPr bwMode="auto">
          <a:xfrm>
            <a:off x="3000396" y="5086261"/>
            <a:ext cx="2311400" cy="204470"/>
          </a:xfrm>
          <a:prstGeom prst="rect">
            <a:avLst/>
          </a:prstGeom>
          <a:noFill/>
          <a:ln w="9525">
            <a:noFill/>
            <a:miter lim="800000"/>
            <a:headEnd/>
            <a:tailEnd/>
          </a:ln>
        </p:spPr>
        <p:txBody>
          <a:bodyPr rot="0" vert="horz" wrap="square" lIns="91440" tIns="45720" rIns="91440" bIns="45720" anchor="t" anchorCtr="0">
            <a:noAutofit/>
          </a:bodyPr>
          <a:lstStyle/>
          <a:p>
            <a:pPr algn="just">
              <a:lnSpc>
                <a:spcPts val="800"/>
              </a:lnSpc>
              <a:spcAft>
                <a:spcPts val="0"/>
              </a:spcAft>
            </a:pPr>
            <a:r>
              <a:rPr lang="ja-JP" sz="1000" kern="100" dirty="0" smtClean="0">
                <a:effectLst/>
                <a:latin typeface="Century"/>
                <a:ea typeface="HG丸ｺﾞｼｯｸM-PRO"/>
                <a:cs typeface="Times New Roman"/>
              </a:rPr>
              <a:t>■</a:t>
            </a:r>
            <a:r>
              <a:rPr lang="ja-JP" altLang="en-US" sz="1000" kern="100" dirty="0" smtClean="0">
                <a:effectLst/>
                <a:latin typeface="Century"/>
                <a:ea typeface="HG丸ｺﾞｼｯｸM-PRO"/>
                <a:cs typeface="Times New Roman"/>
              </a:rPr>
              <a:t>その他参考となる情報</a:t>
            </a:r>
            <a:endParaRPr lang="ja-JP" sz="1200" kern="100" dirty="0">
              <a:effectLst/>
              <a:latin typeface="Century"/>
              <a:ea typeface="ＭＳ 明朝"/>
              <a:cs typeface="Times New Roman"/>
            </a:endParaRPr>
          </a:p>
        </p:txBody>
      </p:sp>
      <p:sp>
        <p:nvSpPr>
          <p:cNvPr id="7" name="テキスト ボックス 6"/>
          <p:cNvSpPr txBox="1"/>
          <p:nvPr/>
        </p:nvSpPr>
        <p:spPr>
          <a:xfrm>
            <a:off x="3131840" y="1537047"/>
            <a:ext cx="2255746" cy="307777"/>
          </a:xfrm>
          <a:prstGeom prst="rect">
            <a:avLst/>
          </a:prstGeom>
          <a:noFill/>
        </p:spPr>
        <p:txBody>
          <a:bodyPr wrap="none" rtlCol="0">
            <a:spAutoFit/>
          </a:bodyPr>
          <a:lstStyle/>
          <a:p>
            <a:r>
              <a:rPr lang="ja-JP" altLang="en-US" sz="1400" b="1" dirty="0"/>
              <a:t>「</a:t>
            </a:r>
            <a:r>
              <a:rPr kumimoji="1" lang="ja-JP" altLang="en-US" sz="1400" b="1" dirty="0" smtClean="0"/>
              <a:t>○○から△△緑地をみる」</a:t>
            </a:r>
            <a:endParaRPr kumimoji="1" lang="ja-JP" altLang="en-US" sz="1400" b="1" dirty="0"/>
          </a:p>
        </p:txBody>
      </p:sp>
      <p:sp>
        <p:nvSpPr>
          <p:cNvPr id="48" name="テキスト ボックス 47"/>
          <p:cNvSpPr txBox="1"/>
          <p:nvPr/>
        </p:nvSpPr>
        <p:spPr>
          <a:xfrm>
            <a:off x="355201" y="4279155"/>
            <a:ext cx="2478564" cy="2462213"/>
          </a:xfrm>
          <a:prstGeom prst="rect">
            <a:avLst/>
          </a:prstGeom>
          <a:noFill/>
        </p:spPr>
        <p:txBody>
          <a:bodyPr wrap="none" rtlCol="0">
            <a:spAutoFit/>
          </a:bodyPr>
          <a:lstStyle/>
          <a:p>
            <a:r>
              <a:rPr kumimoji="1" lang="ja-JP" altLang="en-US" sz="1400" dirty="0" smtClean="0"/>
              <a:t>・位置</a:t>
            </a:r>
            <a:endParaRPr lang="en-US" altLang="ja-JP" sz="1400" dirty="0" smtClean="0"/>
          </a:p>
          <a:p>
            <a:r>
              <a:rPr lang="ja-JP" altLang="en-US" sz="1400" dirty="0" smtClean="0"/>
              <a:t>・</a:t>
            </a:r>
            <a:r>
              <a:rPr kumimoji="1" lang="ja-JP" altLang="en-US" sz="1400" dirty="0" smtClean="0"/>
              <a:t>おすすめの理由、</a:t>
            </a:r>
            <a:endParaRPr kumimoji="1" lang="en-US" altLang="ja-JP" sz="1400" dirty="0" smtClean="0"/>
          </a:p>
          <a:p>
            <a:r>
              <a:rPr lang="ja-JP" altLang="en-US" sz="1400" dirty="0" smtClean="0"/>
              <a:t>・</a:t>
            </a:r>
            <a:r>
              <a:rPr kumimoji="1" lang="ja-JP" altLang="en-US" sz="1400" dirty="0" smtClean="0"/>
              <a:t>ビュースポットへのアクセス、</a:t>
            </a:r>
            <a:endParaRPr kumimoji="1" lang="en-US" altLang="ja-JP" sz="1400" dirty="0" smtClean="0"/>
          </a:p>
          <a:p>
            <a:r>
              <a:rPr lang="ja-JP" altLang="en-US" sz="1400" dirty="0" smtClean="0"/>
              <a:t>・施設等の情報、</a:t>
            </a:r>
            <a:endParaRPr lang="en-US" altLang="ja-JP" sz="1400" dirty="0" smtClean="0"/>
          </a:p>
          <a:p>
            <a:r>
              <a:rPr lang="ja-JP" altLang="en-US" sz="1400" dirty="0" smtClean="0"/>
              <a:t>・観光情報・登録資源等、</a:t>
            </a:r>
            <a:endParaRPr lang="en-US" altLang="ja-JP" sz="1400" dirty="0" smtClean="0"/>
          </a:p>
          <a:p>
            <a:r>
              <a:rPr lang="ja-JP" altLang="en-US" sz="1400" dirty="0" smtClean="0"/>
              <a:t>・カテゴリ</a:t>
            </a:r>
            <a:endParaRPr lang="en-US" altLang="ja-JP" sz="1400" dirty="0" smtClean="0"/>
          </a:p>
          <a:p>
            <a:r>
              <a:rPr lang="ja-JP" altLang="en-US" sz="1400" dirty="0" smtClean="0"/>
              <a:t>・その他参考となる情報</a:t>
            </a:r>
            <a:endParaRPr lang="en-US" altLang="ja-JP" sz="1400" dirty="0" smtClean="0"/>
          </a:p>
          <a:p>
            <a:r>
              <a:rPr lang="ja-JP" altLang="en-US" sz="1400" dirty="0"/>
              <a:t>　</a:t>
            </a:r>
            <a:r>
              <a:rPr lang="ja-JP" altLang="en-US" sz="1400" dirty="0" smtClean="0"/>
              <a:t>イベントの様子</a:t>
            </a:r>
            <a:endParaRPr lang="en-US" altLang="ja-JP" sz="1400" dirty="0" smtClean="0"/>
          </a:p>
          <a:p>
            <a:r>
              <a:rPr lang="ja-JP" altLang="en-US" sz="1400" dirty="0"/>
              <a:t>　</a:t>
            </a:r>
            <a:r>
              <a:rPr lang="ja-JP" altLang="en-US" sz="1400" dirty="0" smtClean="0"/>
              <a:t>季節・時間の違いによる写真</a:t>
            </a:r>
            <a:endParaRPr lang="en-US" altLang="ja-JP" sz="1400" dirty="0" smtClean="0"/>
          </a:p>
          <a:p>
            <a:r>
              <a:rPr lang="ja-JP" altLang="en-US" sz="1400" dirty="0"/>
              <a:t>　</a:t>
            </a:r>
            <a:r>
              <a:rPr lang="ja-JP" altLang="en-US" sz="1400" dirty="0" smtClean="0"/>
              <a:t>動画</a:t>
            </a:r>
            <a:endParaRPr lang="en-US" altLang="ja-JP" sz="1400" dirty="0" smtClean="0"/>
          </a:p>
          <a:p>
            <a:r>
              <a:rPr lang="ja-JP" altLang="en-US" sz="1400" dirty="0" smtClean="0"/>
              <a:t>　を必要に応じて掲載</a:t>
            </a:r>
            <a:endParaRPr lang="en-US" altLang="ja-JP" sz="1400" dirty="0" smtClean="0"/>
          </a:p>
        </p:txBody>
      </p:sp>
      <p:sp>
        <p:nvSpPr>
          <p:cNvPr id="33" name="テキスト ボックス 32"/>
          <p:cNvSpPr txBox="1"/>
          <p:nvPr/>
        </p:nvSpPr>
        <p:spPr>
          <a:xfrm>
            <a:off x="467544" y="3122384"/>
            <a:ext cx="1923925" cy="523220"/>
          </a:xfrm>
          <a:prstGeom prst="rect">
            <a:avLst/>
          </a:prstGeom>
          <a:noFill/>
        </p:spPr>
        <p:txBody>
          <a:bodyPr wrap="none" rtlCol="0">
            <a:spAutoFit/>
          </a:bodyPr>
          <a:lstStyle/>
          <a:p>
            <a:r>
              <a:rPr kumimoji="1" lang="ja-JP" altLang="en-US" sz="1400" dirty="0" smtClean="0"/>
              <a:t>・大阪を</a:t>
            </a:r>
            <a:r>
              <a:rPr lang="ja-JP" altLang="en-US" sz="1400" dirty="0" smtClean="0"/>
              <a:t>エリアに分けて</a:t>
            </a:r>
            <a:endParaRPr lang="en-US" altLang="ja-JP" sz="1400" dirty="0" smtClean="0"/>
          </a:p>
          <a:p>
            <a:r>
              <a:rPr lang="ja-JP" altLang="en-US" sz="1400" dirty="0"/>
              <a:t>　</a:t>
            </a:r>
            <a:r>
              <a:rPr lang="ja-JP" altLang="en-US" sz="1400" dirty="0" smtClean="0"/>
              <a:t>一覧化</a:t>
            </a:r>
            <a:r>
              <a:rPr lang="ja-JP" altLang="en-US" sz="1400" smtClean="0"/>
              <a:t>し概要を</a:t>
            </a:r>
            <a:r>
              <a:rPr lang="ja-JP" altLang="en-US" sz="1400" dirty="0" smtClean="0"/>
              <a:t>紹介</a:t>
            </a:r>
            <a:endParaRPr lang="en-US" altLang="ja-JP" sz="1400" dirty="0"/>
          </a:p>
        </p:txBody>
      </p:sp>
      <p:sp>
        <p:nvSpPr>
          <p:cNvPr id="49" name="テキスト ボックス 48"/>
          <p:cNvSpPr txBox="1"/>
          <p:nvPr/>
        </p:nvSpPr>
        <p:spPr>
          <a:xfrm>
            <a:off x="527805" y="1898248"/>
            <a:ext cx="2023311" cy="738664"/>
          </a:xfrm>
          <a:prstGeom prst="rect">
            <a:avLst/>
          </a:prstGeom>
          <a:noFill/>
        </p:spPr>
        <p:txBody>
          <a:bodyPr wrap="none" rtlCol="0">
            <a:spAutoFit/>
          </a:bodyPr>
          <a:lstStyle/>
          <a:p>
            <a:r>
              <a:rPr lang="ja-JP" altLang="en-US" sz="1400" dirty="0" smtClean="0"/>
              <a:t>・ビュースポットの位置を</a:t>
            </a:r>
            <a:endParaRPr lang="en-US" altLang="ja-JP" sz="1400" dirty="0"/>
          </a:p>
          <a:p>
            <a:r>
              <a:rPr lang="en-US" altLang="ja-JP" sz="1400" dirty="0" smtClean="0"/>
              <a:t> </a:t>
            </a:r>
            <a:r>
              <a:rPr lang="ja-JP" altLang="en-US" sz="1400" dirty="0" smtClean="0"/>
              <a:t>大阪府の全域地図上で</a:t>
            </a:r>
            <a:endParaRPr lang="en-US" altLang="ja-JP" sz="1400" dirty="0" smtClean="0"/>
          </a:p>
          <a:p>
            <a:r>
              <a:rPr lang="ja-JP" altLang="en-US" sz="1400" dirty="0" smtClean="0"/>
              <a:t> わかる</a:t>
            </a:r>
            <a:r>
              <a:rPr lang="ja-JP" altLang="en-US" sz="1400" dirty="0"/>
              <a:t>ように</a:t>
            </a:r>
            <a:r>
              <a:rPr lang="ja-JP" altLang="en-US" sz="1400" dirty="0" smtClean="0"/>
              <a:t>掲載</a:t>
            </a:r>
            <a:endParaRPr lang="en-US" altLang="ja-JP" sz="1400" dirty="0" smtClean="0"/>
          </a:p>
        </p:txBody>
      </p:sp>
      <p:sp>
        <p:nvSpPr>
          <p:cNvPr id="8" name="テキスト ボックス 7"/>
          <p:cNvSpPr txBox="1"/>
          <p:nvPr/>
        </p:nvSpPr>
        <p:spPr>
          <a:xfrm>
            <a:off x="58892" y="120325"/>
            <a:ext cx="5883007" cy="369332"/>
          </a:xfrm>
          <a:prstGeom prst="rect">
            <a:avLst/>
          </a:prstGeom>
          <a:noFill/>
        </p:spPr>
        <p:txBody>
          <a:bodyPr wrap="square" rtlCol="0">
            <a:spAutoFit/>
          </a:bodyPr>
          <a:lstStyle/>
          <a:p>
            <a:r>
              <a:rPr lang="ja-JP" altLang="en-US" b="1" u="sng" dirty="0" smtClean="0">
                <a:latin typeface="ＭＳ ゴシック" panose="020B0609070205080204" pitchFamily="49" charset="-128"/>
                <a:ea typeface="ＭＳ ゴシック" panose="020B0609070205080204" pitchFamily="49" charset="-128"/>
              </a:rPr>
              <a:t>ビュースポット</a:t>
            </a:r>
            <a:r>
              <a:rPr lang="ja-JP" altLang="en-US" b="1" u="sng" dirty="0">
                <a:latin typeface="ＭＳ ゴシック" panose="020B0609070205080204" pitchFamily="49" charset="-128"/>
                <a:ea typeface="ＭＳ ゴシック" panose="020B0609070205080204" pitchFamily="49" charset="-128"/>
              </a:rPr>
              <a:t>おおさかの発信・活用（案</a:t>
            </a:r>
            <a:r>
              <a:rPr lang="ja-JP" altLang="en-US" b="1" u="sng" dirty="0" smtClean="0">
                <a:latin typeface="ＭＳ ゴシック" panose="020B0609070205080204" pitchFamily="49" charset="-128"/>
                <a:ea typeface="ＭＳ ゴシック" panose="020B0609070205080204" pitchFamily="49" charset="-128"/>
              </a:rPr>
              <a:t>）</a:t>
            </a:r>
            <a:endParaRPr lang="en-US" altLang="ja-JP" b="1"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4121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683568" y="4784414"/>
            <a:ext cx="2258906" cy="350099"/>
          </a:xfrm>
          <a:prstGeom prst="rect">
            <a:avLst/>
          </a:prstGeom>
          <a:noFill/>
          <a:ln>
            <a:noFill/>
          </a:ln>
          <a:extLst>
            <a:ext uri="{53640926-AAD7-44D8-BBD7-CCE9431645EC}">
              <a14:shadowObscured xmlns:a14="http://schemas.microsoft.com/office/drawing/2010/main"/>
            </a:ext>
          </a:extLst>
        </p:spPr>
      </p:pic>
      <p:sp>
        <p:nvSpPr>
          <p:cNvPr id="2" name="スライド番号プレースホルダー 1"/>
          <p:cNvSpPr>
            <a:spLocks noGrp="1"/>
          </p:cNvSpPr>
          <p:nvPr>
            <p:ph type="sldNum" sz="quarter" idx="12"/>
          </p:nvPr>
        </p:nvSpPr>
        <p:spPr/>
        <p:txBody>
          <a:bodyPr/>
          <a:lstStyle/>
          <a:p>
            <a:fld id="{5552989D-E953-45FB-9BA1-EBA3557D7946}" type="slidenum">
              <a:rPr kumimoji="1" lang="ja-JP" altLang="en-US" smtClean="0"/>
              <a:t>7</a:t>
            </a:fld>
            <a:endParaRPr kumimoji="1" lang="ja-JP" altLang="en-US"/>
          </a:p>
        </p:txBody>
      </p:sp>
      <p:sp>
        <p:nvSpPr>
          <p:cNvPr id="3" name="テキスト ボックス 2"/>
          <p:cNvSpPr txBox="1"/>
          <p:nvPr/>
        </p:nvSpPr>
        <p:spPr>
          <a:xfrm>
            <a:off x="179511" y="116632"/>
            <a:ext cx="8516813" cy="369332"/>
          </a:xfrm>
          <a:prstGeom prst="rect">
            <a:avLst/>
          </a:prstGeom>
          <a:noFill/>
        </p:spPr>
        <p:txBody>
          <a:bodyPr wrap="square" rtlCol="0">
            <a:spAutoFit/>
          </a:bodyPr>
          <a:lstStyle/>
          <a:p>
            <a:r>
              <a:rPr lang="ja-JP" altLang="en-US" b="1" dirty="0"/>
              <a:t>■</a:t>
            </a:r>
            <a:r>
              <a:rPr lang="ja-JP" altLang="en-US" b="1" dirty="0" smtClean="0"/>
              <a:t>ＳＮＳ（インスタグラム）による</a:t>
            </a:r>
            <a:r>
              <a:rPr lang="ja-JP" altLang="en-US" b="1" dirty="0" smtClean="0"/>
              <a:t>発信　　（アカウント名：</a:t>
            </a:r>
            <a:r>
              <a:rPr lang="en-US" altLang="ja-JP" b="1" dirty="0" err="1" smtClean="0"/>
              <a:t>osaka_landscape</a:t>
            </a:r>
            <a:r>
              <a:rPr lang="ja-JP" altLang="en-US" b="1" dirty="0" smtClean="0"/>
              <a:t>）</a:t>
            </a:r>
            <a:endParaRPr kumimoji="1" lang="ja-JP" altLang="en-US" b="1" dirty="0"/>
          </a:p>
        </p:txBody>
      </p:sp>
      <p:sp>
        <p:nvSpPr>
          <p:cNvPr id="6" name="テキスト ボックス 5"/>
          <p:cNvSpPr txBox="1"/>
          <p:nvPr/>
        </p:nvSpPr>
        <p:spPr>
          <a:xfrm>
            <a:off x="323528" y="548680"/>
            <a:ext cx="8297630" cy="1815882"/>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dirty="0" smtClean="0"/>
              <a:t>気軽</a:t>
            </a:r>
            <a:r>
              <a:rPr lang="ja-JP" altLang="ja-JP" sz="1600" dirty="0"/>
              <a:t>に情報発信できるツールである</a:t>
            </a:r>
            <a:r>
              <a:rPr lang="ja-JP" altLang="ja-JP" sz="1600" dirty="0" smtClean="0"/>
              <a:t>インスタグラムを</a:t>
            </a:r>
            <a:r>
              <a:rPr lang="ja-JP" altLang="ja-JP" sz="1600" dirty="0"/>
              <a:t>活用し、府民・事業者の景観への興味・関心を図る</a:t>
            </a:r>
            <a:r>
              <a:rPr lang="ja-JP" altLang="ja-JP" sz="1600" dirty="0" smtClean="0"/>
              <a:t>。</a:t>
            </a:r>
            <a:endParaRPr lang="en-US" altLang="ja-JP" sz="1600" dirty="0" smtClean="0"/>
          </a:p>
          <a:p>
            <a:pPr marL="285750" indent="-285750">
              <a:buFont typeface="Wingdings" panose="05000000000000000000" pitchFamily="2" charset="2"/>
              <a:buChar char="l"/>
            </a:pPr>
            <a:r>
              <a:rPr lang="ja-JP" altLang="ja-JP" sz="1600" dirty="0" smtClean="0"/>
              <a:t>ビュースポット</a:t>
            </a:r>
            <a:r>
              <a:rPr lang="ja-JP" altLang="en-US" sz="1600" dirty="0" smtClean="0"/>
              <a:t>おおさか</a:t>
            </a:r>
            <a:r>
              <a:rPr lang="ja-JP" altLang="ja-JP" sz="1600" dirty="0" smtClean="0"/>
              <a:t>に</a:t>
            </a:r>
            <a:r>
              <a:rPr lang="ja-JP" altLang="ja-JP" sz="1600" dirty="0"/>
              <a:t>限らず</a:t>
            </a:r>
            <a:r>
              <a:rPr lang="ja-JP" altLang="ja-JP" sz="1600" dirty="0" smtClean="0"/>
              <a:t>、府</a:t>
            </a:r>
            <a:r>
              <a:rPr lang="ja-JP" altLang="ja-JP" sz="1600" dirty="0"/>
              <a:t>および府内市町村の景観施策、景観資源、景観に関連するイベント等の案内を、定期的に</a:t>
            </a:r>
            <a:r>
              <a:rPr lang="ja-JP" altLang="ja-JP" sz="1600" dirty="0" smtClean="0"/>
              <a:t>投稿し</a:t>
            </a:r>
            <a:r>
              <a:rPr lang="ja-JP" altLang="ja-JP" sz="1600" dirty="0"/>
              <a:t>、広く情報を発信する</a:t>
            </a:r>
            <a:r>
              <a:rPr lang="ja-JP" altLang="ja-JP" sz="1600" dirty="0" smtClean="0"/>
              <a:t>。</a:t>
            </a:r>
            <a:endParaRPr kumimoji="1" lang="en-US" altLang="ja-JP" sz="1600" dirty="0" smtClean="0"/>
          </a:p>
          <a:p>
            <a:r>
              <a:rPr kumimoji="1" lang="ja-JP" altLang="en-US" sz="1600" dirty="0" smtClean="0"/>
              <a:t>　</a:t>
            </a:r>
            <a:r>
              <a:rPr kumimoji="1" lang="ja-JP" altLang="en-US" sz="1600" u="sng" dirty="0" smtClean="0"/>
              <a:t>＜ビュースポットおおさかプロジェクトでの活用＞</a:t>
            </a:r>
            <a:endParaRPr kumimoji="1" lang="en-US" altLang="ja-JP" sz="1600" u="sng" dirty="0" smtClean="0"/>
          </a:p>
          <a:p>
            <a:r>
              <a:rPr kumimoji="1" lang="ja-JP" altLang="en-US" sz="1600" dirty="0" smtClean="0"/>
              <a:t>　　・募集開始の案内</a:t>
            </a:r>
            <a:endParaRPr kumimoji="1" lang="en-US" altLang="ja-JP" sz="1600" dirty="0" smtClean="0"/>
          </a:p>
          <a:p>
            <a:r>
              <a:rPr lang="ja-JP" altLang="en-US" sz="1600" dirty="0" smtClean="0"/>
              <a:t>　</a:t>
            </a:r>
            <a:r>
              <a:rPr lang="ja-JP" altLang="en-US" sz="1600" dirty="0"/>
              <a:t>　</a:t>
            </a:r>
            <a:r>
              <a:rPr lang="ja-JP" altLang="en-US" sz="1600" dirty="0" smtClean="0"/>
              <a:t>・</a:t>
            </a:r>
            <a:r>
              <a:rPr kumimoji="1" lang="ja-JP" altLang="en-US" sz="1600" dirty="0" smtClean="0"/>
              <a:t>選定したビュースポットの発信　</a:t>
            </a:r>
            <a:endParaRPr kumimoji="1" lang="en-US" altLang="ja-JP" sz="1600" dirty="0" smtClean="0"/>
          </a:p>
        </p:txBody>
      </p:sp>
      <p:grpSp>
        <p:nvGrpSpPr>
          <p:cNvPr id="7" name="グループ化 6"/>
          <p:cNvGrpSpPr/>
          <p:nvPr/>
        </p:nvGrpSpPr>
        <p:grpSpPr>
          <a:xfrm>
            <a:off x="683568" y="2549251"/>
            <a:ext cx="2278279" cy="3758609"/>
            <a:chOff x="0" y="0"/>
            <a:chExt cx="2353472" cy="3882390"/>
          </a:xfrm>
        </p:grpSpPr>
        <p:pic>
          <p:nvPicPr>
            <p:cNvPr id="29" name="図 28"/>
            <p:cNvPicPr>
              <a:picLocks noChangeAspect="1"/>
            </p:cNvPicPr>
            <p:nvPr/>
          </p:nvPicPr>
          <p:blipFill rotWithShape="1">
            <a:blip r:embed="rId3" cstate="print">
              <a:extLst>
                <a:ext uri="{28A0092B-C50C-407E-A947-70E740481C1C}">
                  <a14:useLocalDpi xmlns:a14="http://schemas.microsoft.com/office/drawing/2010/main" val="0"/>
                </a:ext>
              </a:extLst>
            </a:blip>
            <a:srcRect l="5382" t="27170" r="47309" b="13458"/>
            <a:stretch/>
          </p:blipFill>
          <p:spPr bwMode="auto">
            <a:xfrm>
              <a:off x="0" y="723014"/>
              <a:ext cx="2328531" cy="1648046"/>
            </a:xfrm>
            <a:prstGeom prst="rect">
              <a:avLst/>
            </a:prstGeom>
            <a:ln>
              <a:noFill/>
            </a:ln>
            <a:extLst>
              <a:ext uri="{53640926-AAD7-44D8-BBD7-CCE9431645EC}">
                <a14:shadowObscured xmlns:a14="http://schemas.microsoft.com/office/drawing/2010/main"/>
              </a:ext>
            </a:extLst>
          </p:spPr>
        </p:pic>
        <p:sp>
          <p:nvSpPr>
            <p:cNvPr id="30" name="テキスト ボックス 2"/>
            <p:cNvSpPr txBox="1">
              <a:spLocks noChangeArrowheads="1"/>
            </p:cNvSpPr>
            <p:nvPr/>
          </p:nvSpPr>
          <p:spPr bwMode="auto">
            <a:xfrm>
              <a:off x="0" y="2594344"/>
              <a:ext cx="2353472" cy="1057166"/>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dirty="0" err="1" smtClean="0">
                  <a:latin typeface="Meiryo UI"/>
                  <a:ea typeface="ＭＳ 明朝"/>
                  <a:cs typeface="Times New Roman"/>
                </a:rPr>
                <a:t>o</a:t>
              </a:r>
              <a:r>
                <a:rPr lang="en-US" sz="600" b="1" kern="100" dirty="0" err="1" smtClean="0">
                  <a:effectLst/>
                  <a:latin typeface="Meiryo UI"/>
                  <a:ea typeface="ＭＳ 明朝"/>
                  <a:cs typeface="Times New Roman"/>
                </a:rPr>
                <a:t>saka</a:t>
              </a:r>
              <a:r>
                <a:rPr lang="en-US" sz="600" b="1" kern="100" dirty="0" err="1" smtClean="0">
                  <a:latin typeface="Meiryo UI"/>
                  <a:ea typeface="ＭＳ 明朝"/>
                  <a:cs typeface="Times New Roman"/>
                </a:rPr>
                <a:t>_l</a:t>
              </a:r>
              <a:r>
                <a:rPr lang="en-US" sz="600" b="1" kern="100" dirty="0" err="1" smtClean="0">
                  <a:effectLst/>
                  <a:latin typeface="Meiryo UI"/>
                  <a:ea typeface="ＭＳ 明朝"/>
                  <a:cs typeface="Times New Roman"/>
                </a:rPr>
                <a:t>andscape</a:t>
              </a:r>
              <a:r>
                <a:rPr lang="en-US" sz="600" kern="100" dirty="0" smtClean="0">
                  <a:effectLst/>
                  <a:latin typeface="Meiryo UI"/>
                  <a:ea typeface="ＭＳ 明朝"/>
                  <a:cs typeface="Times New Roman"/>
                </a:rPr>
                <a:t> </a:t>
              </a:r>
              <a:r>
                <a:rPr lang="ja-JP" sz="600" kern="100" dirty="0">
                  <a:effectLst/>
                  <a:latin typeface="Century"/>
                  <a:ea typeface="Meiryo UI"/>
                  <a:cs typeface="Times New Roman"/>
                </a:rPr>
                <a:t>世界に誇れる大阪の景観、きらりと光る個性豊かで多彩な大阪の景観を美しく眺めることのできる場所（ビュースポット）を募集する第１回ビュースポットおおさか発信・発掘プロジェクトを開始します！メール、郵送、ＨＰから応募できます。</a:t>
              </a:r>
              <a:endParaRPr lang="ja-JP" sz="1050" kern="100" dirty="0">
                <a:effectLst/>
                <a:latin typeface="Century"/>
                <a:ea typeface="ＭＳ 明朝"/>
                <a:cs typeface="Times New Roman"/>
              </a:endParaRPr>
            </a:p>
            <a:p>
              <a:pPr algn="just">
                <a:lnSpc>
                  <a:spcPts val="1200"/>
                </a:lnSpc>
                <a:spcAft>
                  <a:spcPts val="0"/>
                </a:spcAft>
              </a:pPr>
              <a:r>
                <a:rPr lang="ja-JP" sz="600" kern="100" dirty="0">
                  <a:effectLst/>
                  <a:latin typeface="Century"/>
                  <a:ea typeface="Meiryo UI"/>
                  <a:cs typeface="Times New Roman"/>
                </a:rPr>
                <a:t>（応募方法はこちら） 　</a:t>
              </a:r>
              <a:r>
                <a:rPr lang="en-US" sz="600" kern="100" dirty="0">
                  <a:effectLst/>
                  <a:latin typeface="Century"/>
                  <a:ea typeface="Meiryo UI"/>
                  <a:cs typeface="Times New Roman"/>
                </a:rPr>
                <a:t>http;//www.</a:t>
              </a:r>
              <a:r>
                <a:rPr lang="ja-JP" sz="600" kern="100" dirty="0">
                  <a:effectLst/>
                  <a:latin typeface="Century"/>
                  <a:ea typeface="Meiryo UI"/>
                  <a:cs typeface="Times New Roman"/>
                </a:rPr>
                <a:t>○○○○○○○</a:t>
              </a:r>
              <a:r>
                <a:rPr lang="en-US" sz="600" kern="100" dirty="0">
                  <a:effectLst/>
                  <a:latin typeface="Century"/>
                  <a:ea typeface="Meiryo UI"/>
                  <a:cs typeface="Times New Roman"/>
                </a:rPr>
                <a:t>.</a:t>
              </a:r>
              <a:r>
                <a:rPr lang="en-US" sz="600" kern="100" dirty="0" err="1">
                  <a:effectLst/>
                  <a:latin typeface="Century"/>
                  <a:ea typeface="Meiryo UI"/>
                  <a:cs typeface="Times New Roman"/>
                </a:rPr>
                <a:t>jp</a:t>
              </a:r>
              <a:endParaRPr lang="ja-JP" sz="1050" kern="100" dirty="0">
                <a:effectLst/>
                <a:latin typeface="Century"/>
                <a:ea typeface="ＭＳ 明朝"/>
                <a:cs typeface="Times New Roman"/>
              </a:endParaRPr>
            </a:p>
            <a:p>
              <a:pPr algn="just">
                <a:lnSpc>
                  <a:spcPts val="1200"/>
                </a:lnSpc>
                <a:spcAft>
                  <a:spcPts val="0"/>
                </a:spcAft>
              </a:pPr>
              <a:r>
                <a:rPr lang="ja-JP" sz="600" kern="100" dirty="0">
                  <a:solidFill>
                    <a:srgbClr val="0070C0"/>
                  </a:solidFill>
                  <a:effectLst/>
                  <a:latin typeface="Century"/>
                  <a:ea typeface="Meiryo UI"/>
                  <a:cs typeface="Times New Roman"/>
                </a:rPr>
                <a:t>＃ビュースポットおおさか　＃景観　＃大阪府　＃ビュースポット</a:t>
              </a:r>
              <a:endParaRPr lang="ja-JP" sz="1050" kern="100" dirty="0">
                <a:effectLst/>
                <a:latin typeface="Century"/>
                <a:ea typeface="ＭＳ 明朝"/>
                <a:cs typeface="Times New Roman"/>
              </a:endParaRPr>
            </a:p>
          </p:txBody>
        </p:sp>
        <p:pic>
          <p:nvPicPr>
            <p:cNvPr id="31" name="図 30" descr="C:\Users\MorikawaSu\AppData\Local\Microsoft\Windows\Temporary Internet Files\Content.Word\image1.png"/>
            <p:cNvPicPr>
              <a:picLocks noChangeAspect="1"/>
            </p:cNvPicPr>
            <p:nvPr/>
          </p:nvPicPr>
          <p:blipFill rotWithShape="1">
            <a:blip r:embed="rId4" cstate="print">
              <a:extLst>
                <a:ext uri="{28A0092B-C50C-407E-A947-70E740481C1C}">
                  <a14:useLocalDpi xmlns:a14="http://schemas.microsoft.com/office/drawing/2010/main" val="0"/>
                </a:ext>
              </a:extLst>
            </a:blip>
            <a:srcRect t="94134"/>
            <a:stretch/>
          </p:blipFill>
          <p:spPr bwMode="auto">
            <a:xfrm>
              <a:off x="0" y="3636335"/>
              <a:ext cx="2349796" cy="244548"/>
            </a:xfrm>
            <a:prstGeom prst="rect">
              <a:avLst/>
            </a:prstGeom>
            <a:noFill/>
            <a:ln>
              <a:noFill/>
            </a:ln>
            <a:extLst>
              <a:ext uri="{53640926-AAD7-44D8-BBD7-CCE9431645EC}">
                <a14:shadowObscured xmlns:a14="http://schemas.microsoft.com/office/drawing/2010/main"/>
              </a:ext>
            </a:extLst>
          </p:spPr>
        </p:pic>
        <p:sp>
          <p:nvSpPr>
            <p:cNvPr id="32" name="テキスト ボックス 2"/>
            <p:cNvSpPr txBox="1">
              <a:spLocks noChangeArrowheads="1"/>
            </p:cNvSpPr>
            <p:nvPr/>
          </p:nvSpPr>
          <p:spPr bwMode="auto">
            <a:xfrm>
              <a:off x="255182" y="425302"/>
              <a:ext cx="1026877" cy="309622"/>
            </a:xfrm>
            <a:prstGeom prst="rect">
              <a:avLst/>
            </a:prstGeom>
            <a:no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dirty="0" err="1" smtClean="0">
                  <a:effectLst/>
                  <a:latin typeface="Meiryo UI" panose="020B0604030504040204" pitchFamily="50" charset="-128"/>
                  <a:ea typeface="Meiryo UI" panose="020B0604030504040204" pitchFamily="50" charset="-128"/>
                  <a:cs typeface="Times New Roman"/>
                </a:rPr>
                <a:t>osaka_landscape</a:t>
              </a:r>
              <a:endParaRPr lang="ja-JP" sz="1050" b="1" kern="100" dirty="0">
                <a:effectLst/>
                <a:latin typeface="Meiryo UI" panose="020B0604030504040204" pitchFamily="50" charset="-128"/>
                <a:ea typeface="Meiryo UI" panose="020B0604030504040204" pitchFamily="50" charset="-128"/>
                <a:cs typeface="Times New Roman"/>
              </a:endParaRPr>
            </a:p>
          </p:txBody>
        </p:sp>
        <p:sp>
          <p:nvSpPr>
            <p:cNvPr id="33" name="テキスト ボックス 2"/>
            <p:cNvSpPr txBox="1">
              <a:spLocks noChangeArrowheads="1"/>
            </p:cNvSpPr>
            <p:nvPr/>
          </p:nvSpPr>
          <p:spPr bwMode="auto">
            <a:xfrm>
              <a:off x="265814" y="531628"/>
              <a:ext cx="920565" cy="218320"/>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en-US" sz="200" kern="100">
                  <a:effectLst/>
                  <a:latin typeface="Meiryo UI"/>
                  <a:ea typeface="ＭＳ 明朝"/>
                  <a:cs typeface="Times New Roman"/>
                </a:rPr>
                <a:t> </a:t>
              </a:r>
              <a:endParaRPr lang="ja-JP" sz="1050" kern="100">
                <a:effectLst/>
                <a:latin typeface="Century"/>
                <a:ea typeface="ＭＳ 明朝"/>
                <a:cs typeface="Times New Roman"/>
              </a:endParaRPr>
            </a:p>
          </p:txBody>
        </p:sp>
        <p:pic>
          <p:nvPicPr>
            <p:cNvPr id="35" name="図 34"/>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1898" y="457200"/>
              <a:ext cx="255181" cy="27644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36" name="図 35" descr="C:\Users\MorikawaSu\AppData\Local\Microsoft\Windows\Temporary Internet Files\Content.Word\image1.png"/>
            <p:cNvPicPr>
              <a:picLocks noChangeAspect="1"/>
            </p:cNvPicPr>
            <p:nvPr/>
          </p:nvPicPr>
          <p:blipFill rotWithShape="1">
            <a:blip r:embed="rId6" cstate="print">
              <a:extLst>
                <a:ext uri="{28A0092B-C50C-407E-A947-70E740481C1C}">
                  <a14:useLocalDpi xmlns:a14="http://schemas.microsoft.com/office/drawing/2010/main" val="0"/>
                </a:ext>
              </a:extLst>
            </a:blip>
            <a:srcRect t="256" b="90275"/>
            <a:stretch/>
          </p:blipFill>
          <p:spPr bwMode="auto">
            <a:xfrm>
              <a:off x="0" y="10632"/>
              <a:ext cx="2349796" cy="404037"/>
            </a:xfrm>
            <a:prstGeom prst="rect">
              <a:avLst/>
            </a:prstGeom>
            <a:noFill/>
            <a:ln>
              <a:noFill/>
            </a:ln>
            <a:extLst>
              <a:ext uri="{53640926-AAD7-44D8-BBD7-CCE9431645EC}">
                <a14:shadowObscured xmlns:a14="http://schemas.microsoft.com/office/drawing/2010/main"/>
              </a:ext>
            </a:extLst>
          </p:spPr>
        </p:pic>
        <p:sp>
          <p:nvSpPr>
            <p:cNvPr id="37" name="正方形/長方形 36"/>
            <p:cNvSpPr/>
            <p:nvPr/>
          </p:nvSpPr>
          <p:spPr>
            <a:xfrm>
              <a:off x="0" y="0"/>
              <a:ext cx="2340121" cy="388239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8" name="グループ化 7"/>
          <p:cNvGrpSpPr/>
          <p:nvPr/>
        </p:nvGrpSpPr>
        <p:grpSpPr>
          <a:xfrm>
            <a:off x="3419872" y="2550712"/>
            <a:ext cx="2285042" cy="3758608"/>
            <a:chOff x="0" y="0"/>
            <a:chExt cx="2360769" cy="3882789"/>
          </a:xfrm>
        </p:grpSpPr>
        <p:sp>
          <p:nvSpPr>
            <p:cNvPr id="20" name="テキスト ボックス 2"/>
            <p:cNvSpPr txBox="1">
              <a:spLocks noChangeArrowheads="1"/>
            </p:cNvSpPr>
            <p:nvPr/>
          </p:nvSpPr>
          <p:spPr bwMode="auto">
            <a:xfrm>
              <a:off x="6824" y="2599899"/>
              <a:ext cx="2353945" cy="10572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dirty="0" err="1">
                  <a:latin typeface="Meiryo UI"/>
                  <a:ea typeface="ＭＳ 明朝"/>
                  <a:cs typeface="Times New Roman"/>
                </a:rPr>
                <a:t>o</a:t>
              </a:r>
              <a:r>
                <a:rPr lang="en-US" sz="600" b="1" kern="100" dirty="0" err="1" smtClean="0">
                  <a:effectLst/>
                  <a:latin typeface="Meiryo UI"/>
                  <a:ea typeface="ＭＳ 明朝"/>
                  <a:cs typeface="Times New Roman"/>
                </a:rPr>
                <a:t>saka</a:t>
              </a:r>
              <a:r>
                <a:rPr lang="en-US" sz="600" b="1" kern="100" dirty="0" err="1" smtClean="0">
                  <a:latin typeface="Meiryo UI"/>
                  <a:ea typeface="ＭＳ 明朝"/>
                  <a:cs typeface="Times New Roman"/>
                </a:rPr>
                <a:t>_l</a:t>
              </a:r>
              <a:r>
                <a:rPr lang="en-US" sz="600" b="1" kern="100" dirty="0" err="1" smtClean="0">
                  <a:effectLst/>
                  <a:latin typeface="Meiryo UI"/>
                  <a:ea typeface="ＭＳ 明朝"/>
                  <a:cs typeface="Times New Roman"/>
                </a:rPr>
                <a:t>andscape</a:t>
              </a:r>
              <a:r>
                <a:rPr lang="en-US" sz="600" kern="100" dirty="0" smtClean="0">
                  <a:effectLst/>
                  <a:latin typeface="Meiryo UI"/>
                  <a:ea typeface="ＭＳ 明朝"/>
                  <a:cs typeface="Times New Roman"/>
                </a:rPr>
                <a:t> </a:t>
              </a:r>
              <a:r>
                <a:rPr lang="ja-JP" sz="600" kern="100" dirty="0">
                  <a:effectLst/>
                  <a:latin typeface="Century"/>
                  <a:ea typeface="Meiryo UI"/>
                  <a:cs typeface="Times New Roman"/>
                </a:rPr>
                <a:t>第１回ビュースポットおおさか発信・発掘プロジェクトで選定されたビュースポットです。○○市役所からみる古墳と市街地で都会の中に突如現れた緑の空間は都市の景観に変化をもたらすとともに、地域の人々に親しまれた憩いの空間となっています。</a:t>
              </a:r>
              <a:endParaRPr lang="ja-JP" sz="1050" kern="100" dirty="0">
                <a:effectLst/>
                <a:latin typeface="Century"/>
                <a:ea typeface="ＭＳ 明朝"/>
                <a:cs typeface="Times New Roman"/>
              </a:endParaRPr>
            </a:p>
            <a:p>
              <a:pPr algn="just">
                <a:lnSpc>
                  <a:spcPts val="1200"/>
                </a:lnSpc>
                <a:spcAft>
                  <a:spcPts val="0"/>
                </a:spcAft>
              </a:pPr>
              <a:r>
                <a:rPr lang="ja-JP" sz="600" kern="100" dirty="0">
                  <a:effectLst/>
                  <a:latin typeface="Century"/>
                  <a:ea typeface="Meiryo UI"/>
                  <a:cs typeface="Times New Roman"/>
                </a:rPr>
                <a:t>（観光情報はこちら）</a:t>
              </a:r>
              <a:r>
                <a:rPr lang="en-US" sz="600" kern="100" dirty="0">
                  <a:effectLst/>
                  <a:latin typeface="Century"/>
                  <a:ea typeface="Meiryo UI"/>
                  <a:cs typeface="Times New Roman"/>
                </a:rPr>
                <a:t>http;//www.</a:t>
              </a:r>
              <a:r>
                <a:rPr lang="ja-JP" sz="600" kern="100" dirty="0">
                  <a:effectLst/>
                  <a:latin typeface="Century"/>
                  <a:ea typeface="Meiryo UI"/>
                  <a:cs typeface="Times New Roman"/>
                </a:rPr>
                <a:t>○○○○○○○</a:t>
              </a:r>
              <a:r>
                <a:rPr lang="en-US" sz="600" kern="100" dirty="0">
                  <a:effectLst/>
                  <a:latin typeface="Century"/>
                  <a:ea typeface="Meiryo UI"/>
                  <a:cs typeface="Times New Roman"/>
                </a:rPr>
                <a:t>.</a:t>
              </a:r>
              <a:r>
                <a:rPr lang="en-US" sz="600" kern="100" dirty="0" smtClean="0">
                  <a:effectLst/>
                  <a:latin typeface="Century"/>
                  <a:ea typeface="Meiryo UI"/>
                  <a:cs typeface="Times New Roman"/>
                </a:rPr>
                <a:t>j</a:t>
              </a:r>
              <a:endParaRPr lang="ja-JP" sz="1050" kern="100" dirty="0">
                <a:effectLst/>
                <a:latin typeface="Century"/>
                <a:ea typeface="ＭＳ 明朝"/>
                <a:cs typeface="Times New Roman"/>
              </a:endParaRPr>
            </a:p>
            <a:p>
              <a:pPr algn="just">
                <a:lnSpc>
                  <a:spcPts val="1200"/>
                </a:lnSpc>
                <a:spcAft>
                  <a:spcPts val="0"/>
                </a:spcAft>
              </a:pPr>
              <a:r>
                <a:rPr lang="ja-JP" sz="600" kern="100" dirty="0">
                  <a:solidFill>
                    <a:srgbClr val="0070C0"/>
                  </a:solidFill>
                  <a:effectLst/>
                  <a:latin typeface="Century"/>
                  <a:ea typeface="Meiryo UI"/>
                  <a:cs typeface="Times New Roman"/>
                </a:rPr>
                <a:t>＃ビュースポットおおさか　＃緑地　＃古墳　＃景観</a:t>
              </a:r>
              <a:endParaRPr lang="ja-JP" sz="1050" kern="100" dirty="0">
                <a:effectLst/>
                <a:latin typeface="Century"/>
                <a:ea typeface="ＭＳ 明朝"/>
                <a:cs typeface="Times New Roman"/>
              </a:endParaRPr>
            </a:p>
          </p:txBody>
        </p:sp>
        <p:pic>
          <p:nvPicPr>
            <p:cNvPr id="21" name="図 20" descr="C:\Users\MorikawaSu\AppData\Local\Microsoft\Windows\Temporary Internet Files\Content.Word\image1.png"/>
            <p:cNvPicPr>
              <a:picLocks noChangeAspect="1"/>
            </p:cNvPicPr>
            <p:nvPr/>
          </p:nvPicPr>
          <p:blipFill rotWithShape="1">
            <a:blip r:embed="rId7" cstate="print">
              <a:extLst>
                <a:ext uri="{28A0092B-C50C-407E-A947-70E740481C1C}">
                  <a14:useLocalDpi xmlns:a14="http://schemas.microsoft.com/office/drawing/2010/main" val="0"/>
                </a:ext>
              </a:extLst>
            </a:blip>
            <a:srcRect t="94134"/>
            <a:stretch/>
          </p:blipFill>
          <p:spPr bwMode="auto">
            <a:xfrm>
              <a:off x="0" y="3637129"/>
              <a:ext cx="2347415" cy="245660"/>
            </a:xfrm>
            <a:prstGeom prst="rect">
              <a:avLst/>
            </a:prstGeom>
            <a:noFill/>
            <a:ln>
              <a:noFill/>
            </a:ln>
            <a:extLst>
              <a:ext uri="{53640926-AAD7-44D8-BBD7-CCE9431645EC}">
                <a14:shadowObscured xmlns:a14="http://schemas.microsoft.com/office/drawing/2010/main"/>
              </a:ext>
            </a:extLst>
          </p:spPr>
        </p:pic>
        <p:sp>
          <p:nvSpPr>
            <p:cNvPr id="22" name="テキスト ボックス 2"/>
            <p:cNvSpPr txBox="1">
              <a:spLocks noChangeArrowheads="1"/>
            </p:cNvSpPr>
            <p:nvPr/>
          </p:nvSpPr>
          <p:spPr bwMode="auto">
            <a:xfrm>
              <a:off x="259307" y="423081"/>
              <a:ext cx="920750" cy="309654"/>
            </a:xfrm>
            <a:prstGeom prst="rect">
              <a:avLst/>
            </a:prstGeom>
            <a:no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dirty="0" err="1" smtClean="0">
                  <a:effectLst/>
                  <a:latin typeface="Meiryo UI" panose="020B0604030504040204" pitchFamily="50" charset="-128"/>
                  <a:ea typeface="Meiryo UI" panose="020B0604030504040204" pitchFamily="50" charset="-128"/>
                  <a:cs typeface="Times New Roman"/>
                </a:rPr>
                <a:t>osaka_landscape</a:t>
              </a:r>
              <a:endParaRPr lang="ja-JP" sz="1050" kern="100" dirty="0">
                <a:effectLst/>
                <a:latin typeface="Meiryo UI" panose="020B0604030504040204" pitchFamily="50" charset="-128"/>
                <a:ea typeface="Meiryo UI" panose="020B0604030504040204" pitchFamily="50" charset="-128"/>
                <a:cs typeface="Times New Roman"/>
              </a:endParaRPr>
            </a:p>
          </p:txBody>
        </p:sp>
        <p:sp>
          <p:nvSpPr>
            <p:cNvPr id="23" name="テキスト ボックス 2"/>
            <p:cNvSpPr txBox="1">
              <a:spLocks noChangeArrowheads="1"/>
            </p:cNvSpPr>
            <p:nvPr/>
          </p:nvSpPr>
          <p:spPr bwMode="auto">
            <a:xfrm>
              <a:off x="272900" y="585532"/>
              <a:ext cx="920750" cy="218342"/>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ja-JP" sz="600" kern="100">
                  <a:effectLst/>
                  <a:latin typeface="Century"/>
                  <a:ea typeface="Meiryo UI"/>
                  <a:cs typeface="Times New Roman"/>
                </a:rPr>
                <a:t>○○市　○○市役所</a:t>
              </a:r>
              <a:endParaRPr lang="ja-JP" sz="1050" kern="100">
                <a:effectLst/>
                <a:latin typeface="Century"/>
                <a:ea typeface="ＭＳ 明朝"/>
                <a:cs typeface="Times New Roman"/>
              </a:endParaRPr>
            </a:p>
          </p:txBody>
        </p:sp>
        <p:pic>
          <p:nvPicPr>
            <p:cNvPr id="24" name="図 23" descr="D:\MorikawaSu\Desktop\ビュースポＨＰ\sakaicityHall.JPG"/>
            <p:cNvPicPr>
              <a:picLocks noChangeAspect="1"/>
            </p:cNvPicPr>
            <p:nvPr/>
          </p:nvPicPr>
          <p:blipFill rotWithShape="1">
            <a:blip r:embed="rId8" cstate="print">
              <a:extLst>
                <a:ext uri="{28A0092B-C50C-407E-A947-70E740481C1C}">
                  <a14:useLocalDpi xmlns:a14="http://schemas.microsoft.com/office/drawing/2010/main" val="0"/>
                </a:ext>
              </a:extLst>
            </a:blip>
            <a:srcRect l="11613" t="21789" r="22420" b="1339"/>
            <a:stretch/>
          </p:blipFill>
          <p:spPr bwMode="auto">
            <a:xfrm>
              <a:off x="0" y="750627"/>
              <a:ext cx="2347415" cy="1542197"/>
            </a:xfrm>
            <a:prstGeom prst="rect">
              <a:avLst/>
            </a:prstGeom>
            <a:noFill/>
            <a:ln>
              <a:noFill/>
            </a:ln>
            <a:extLst>
              <a:ext uri="{53640926-AAD7-44D8-BBD7-CCE9431645EC}">
                <a14:shadowObscured xmlns:a14="http://schemas.microsoft.com/office/drawing/2010/main"/>
              </a:ext>
            </a:extLst>
          </p:spPr>
        </p:pic>
        <p:pic>
          <p:nvPicPr>
            <p:cNvPr id="25" name="図 24"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0" y="2292824"/>
              <a:ext cx="2333767" cy="361666"/>
            </a:xfrm>
            <a:prstGeom prst="rect">
              <a:avLst/>
            </a:prstGeom>
            <a:noFill/>
            <a:ln>
              <a:noFill/>
            </a:ln>
            <a:extLst>
              <a:ext uri="{53640926-AAD7-44D8-BBD7-CCE9431645EC}">
                <a14:shadowObscured xmlns:a14="http://schemas.microsoft.com/office/drawing/2010/main"/>
              </a:ext>
            </a:extLst>
          </p:spPr>
        </p:pic>
        <p:pic>
          <p:nvPicPr>
            <p:cNvPr id="26" name="図 25"/>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4119" y="457200"/>
              <a:ext cx="259308" cy="2729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27" name="図 26" descr="C:\Users\MorikawaSu\AppData\Local\Microsoft\Windows\Temporary Internet Files\Content.Word\image1.png"/>
            <p:cNvPicPr>
              <a:picLocks noChangeAspect="1"/>
            </p:cNvPicPr>
            <p:nvPr/>
          </p:nvPicPr>
          <p:blipFill rotWithShape="1">
            <a:blip r:embed="rId9" cstate="print">
              <a:extLst>
                <a:ext uri="{28A0092B-C50C-407E-A947-70E740481C1C}">
                  <a14:useLocalDpi xmlns:a14="http://schemas.microsoft.com/office/drawing/2010/main" val="0"/>
                </a:ext>
              </a:extLst>
            </a:blip>
            <a:srcRect t="256" b="90275"/>
            <a:stretch/>
          </p:blipFill>
          <p:spPr bwMode="auto">
            <a:xfrm>
              <a:off x="0" y="6824"/>
              <a:ext cx="2347415" cy="395785"/>
            </a:xfrm>
            <a:prstGeom prst="rect">
              <a:avLst/>
            </a:prstGeom>
            <a:noFill/>
            <a:ln>
              <a:noFill/>
            </a:ln>
            <a:extLst>
              <a:ext uri="{53640926-AAD7-44D8-BBD7-CCE9431645EC}">
                <a14:shadowObscured xmlns:a14="http://schemas.microsoft.com/office/drawing/2010/main"/>
              </a:ext>
            </a:extLst>
          </p:spPr>
        </p:pic>
        <p:sp>
          <p:nvSpPr>
            <p:cNvPr id="28" name="正方形/長方形 27"/>
            <p:cNvSpPr/>
            <p:nvPr/>
          </p:nvSpPr>
          <p:spPr>
            <a:xfrm>
              <a:off x="0" y="0"/>
              <a:ext cx="2340591" cy="38827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9" name="グループ化 8"/>
          <p:cNvGrpSpPr/>
          <p:nvPr/>
        </p:nvGrpSpPr>
        <p:grpSpPr>
          <a:xfrm>
            <a:off x="6247398" y="2550712"/>
            <a:ext cx="2285042" cy="3758608"/>
            <a:chOff x="0" y="1"/>
            <a:chExt cx="2360295" cy="3882389"/>
          </a:xfrm>
        </p:grpSpPr>
        <p:grpSp>
          <p:nvGrpSpPr>
            <p:cNvPr id="10" name="グループ化 9"/>
            <p:cNvGrpSpPr/>
            <p:nvPr/>
          </p:nvGrpSpPr>
          <p:grpSpPr>
            <a:xfrm>
              <a:off x="0" y="1"/>
              <a:ext cx="2360295" cy="3882389"/>
              <a:chOff x="0" y="0"/>
              <a:chExt cx="2360769" cy="3882789"/>
            </a:xfrm>
          </p:grpSpPr>
          <p:sp>
            <p:nvSpPr>
              <p:cNvPr id="12" name="テキスト ボックス 2"/>
              <p:cNvSpPr txBox="1">
                <a:spLocks noChangeArrowheads="1"/>
              </p:cNvSpPr>
              <p:nvPr/>
            </p:nvSpPr>
            <p:spPr bwMode="auto">
              <a:xfrm>
                <a:off x="6824" y="2599899"/>
                <a:ext cx="2353945" cy="10572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dirty="0" err="1">
                    <a:latin typeface="Meiryo UI"/>
                    <a:ea typeface="ＭＳ 明朝"/>
                    <a:cs typeface="Times New Roman"/>
                  </a:rPr>
                  <a:t>o</a:t>
                </a:r>
                <a:r>
                  <a:rPr lang="en-US" sz="600" b="1" kern="100" dirty="0" err="1" smtClean="0">
                    <a:effectLst/>
                    <a:latin typeface="Meiryo UI"/>
                    <a:ea typeface="ＭＳ 明朝"/>
                    <a:cs typeface="Times New Roman"/>
                  </a:rPr>
                  <a:t>saka</a:t>
                </a:r>
                <a:r>
                  <a:rPr lang="en-US" sz="600" b="1" kern="100" dirty="0" err="1" smtClean="0">
                    <a:latin typeface="Meiryo UI"/>
                    <a:ea typeface="ＭＳ 明朝"/>
                    <a:cs typeface="Times New Roman"/>
                  </a:rPr>
                  <a:t>_l</a:t>
                </a:r>
                <a:r>
                  <a:rPr lang="en-US" sz="600" b="1" kern="100" dirty="0" err="1" smtClean="0">
                    <a:effectLst/>
                    <a:latin typeface="Meiryo UI"/>
                    <a:ea typeface="ＭＳ 明朝"/>
                    <a:cs typeface="Times New Roman"/>
                  </a:rPr>
                  <a:t>andscape</a:t>
                </a:r>
                <a:r>
                  <a:rPr lang="en-US" sz="600" kern="100" dirty="0" smtClean="0">
                    <a:effectLst/>
                    <a:latin typeface="Meiryo UI"/>
                    <a:ea typeface="ＭＳ 明朝"/>
                    <a:cs typeface="Times New Roman"/>
                  </a:rPr>
                  <a:t> </a:t>
                </a:r>
                <a:r>
                  <a:rPr lang="ja-JP" sz="600" kern="100" dirty="0">
                    <a:effectLst/>
                    <a:latin typeface="Century"/>
                    <a:ea typeface="Meiryo UI"/>
                    <a:cs typeface="Times New Roman"/>
                  </a:rPr>
                  <a:t>第○回大阪都市景観建築賞の表彰式が行なわれました！今回は大阪府知事賞に○○、大阪市長賞に○○、審査員特別賞に○○が選ばれました。パネル展を実施するのでみなさんこぞって見に来てください！</a:t>
                </a:r>
                <a:endParaRPr lang="ja-JP" sz="1050" kern="100" dirty="0">
                  <a:effectLst/>
                  <a:latin typeface="Century"/>
                  <a:ea typeface="ＭＳ 明朝"/>
                  <a:cs typeface="Times New Roman"/>
                </a:endParaRPr>
              </a:p>
              <a:p>
                <a:pPr algn="just">
                  <a:lnSpc>
                    <a:spcPts val="1200"/>
                  </a:lnSpc>
                  <a:spcAft>
                    <a:spcPts val="0"/>
                  </a:spcAft>
                </a:pPr>
                <a:r>
                  <a:rPr lang="ja-JP" sz="600" kern="100" dirty="0">
                    <a:effectLst/>
                    <a:latin typeface="Century"/>
                    <a:ea typeface="Meiryo UI"/>
                    <a:cs typeface="Times New Roman"/>
                  </a:rPr>
                  <a:t>（パネル展の詳細はこちら）</a:t>
                </a:r>
                <a:r>
                  <a:rPr lang="en-US" sz="600" kern="100" dirty="0">
                    <a:effectLst/>
                    <a:latin typeface="Century"/>
                    <a:ea typeface="Meiryo UI"/>
                    <a:cs typeface="Times New Roman"/>
                  </a:rPr>
                  <a:t>http;//www.</a:t>
                </a:r>
                <a:r>
                  <a:rPr lang="ja-JP" sz="600" kern="100" dirty="0">
                    <a:effectLst/>
                    <a:latin typeface="Century"/>
                    <a:ea typeface="Meiryo UI"/>
                    <a:cs typeface="Times New Roman"/>
                  </a:rPr>
                  <a:t>○○○○○○○</a:t>
                </a:r>
                <a:r>
                  <a:rPr lang="en-US" sz="600" kern="100" dirty="0">
                    <a:effectLst/>
                    <a:latin typeface="Century"/>
                    <a:ea typeface="Meiryo UI"/>
                    <a:cs typeface="Times New Roman"/>
                  </a:rPr>
                  <a:t>.</a:t>
                </a:r>
                <a:r>
                  <a:rPr lang="en-US" sz="600" kern="100" dirty="0" err="1">
                    <a:effectLst/>
                    <a:latin typeface="Century"/>
                    <a:ea typeface="Meiryo UI"/>
                    <a:cs typeface="Times New Roman"/>
                  </a:rPr>
                  <a:t>jp</a:t>
                </a:r>
                <a:endParaRPr lang="ja-JP" sz="1050" kern="100" dirty="0">
                  <a:effectLst/>
                  <a:latin typeface="Century"/>
                  <a:ea typeface="ＭＳ 明朝"/>
                  <a:cs typeface="Times New Roman"/>
                </a:endParaRPr>
              </a:p>
              <a:p>
                <a:pPr algn="just">
                  <a:lnSpc>
                    <a:spcPts val="1200"/>
                  </a:lnSpc>
                  <a:spcAft>
                    <a:spcPts val="0"/>
                  </a:spcAft>
                </a:pPr>
                <a:r>
                  <a:rPr lang="ja-JP" sz="600" kern="100" dirty="0">
                    <a:solidFill>
                      <a:srgbClr val="0070C0"/>
                    </a:solidFill>
                    <a:effectLst/>
                    <a:latin typeface="Century"/>
                    <a:ea typeface="Meiryo UI"/>
                    <a:cs typeface="Times New Roman"/>
                  </a:rPr>
                  <a:t>＃都市景観建築賞　＃大阪まちなみ賞</a:t>
                </a:r>
                <a:endParaRPr lang="ja-JP" sz="1050" kern="100" dirty="0">
                  <a:effectLst/>
                  <a:latin typeface="Century"/>
                  <a:ea typeface="ＭＳ 明朝"/>
                  <a:cs typeface="Times New Roman"/>
                </a:endParaRPr>
              </a:p>
            </p:txBody>
          </p:sp>
          <p:pic>
            <p:nvPicPr>
              <p:cNvPr id="13" name="図 12" descr="C:\Users\MorikawaSu\AppData\Local\Microsoft\Windows\Temporary Internet Files\Content.Word\image1.png"/>
              <p:cNvPicPr>
                <a:picLocks noChangeAspect="1"/>
              </p:cNvPicPr>
              <p:nvPr/>
            </p:nvPicPr>
            <p:blipFill rotWithShape="1">
              <a:blip r:embed="rId7" cstate="print">
                <a:extLst>
                  <a:ext uri="{28A0092B-C50C-407E-A947-70E740481C1C}">
                    <a14:useLocalDpi xmlns:a14="http://schemas.microsoft.com/office/drawing/2010/main" val="0"/>
                  </a:ext>
                </a:extLst>
              </a:blip>
              <a:srcRect t="94134"/>
              <a:stretch/>
            </p:blipFill>
            <p:spPr bwMode="auto">
              <a:xfrm>
                <a:off x="0" y="3637129"/>
                <a:ext cx="2347415" cy="245660"/>
              </a:xfrm>
              <a:prstGeom prst="rect">
                <a:avLst/>
              </a:prstGeom>
              <a:noFill/>
              <a:ln>
                <a:noFill/>
              </a:ln>
              <a:extLst>
                <a:ext uri="{53640926-AAD7-44D8-BBD7-CCE9431645EC}">
                  <a14:shadowObscured xmlns:a14="http://schemas.microsoft.com/office/drawing/2010/main"/>
                </a:ext>
              </a:extLst>
            </p:spPr>
          </p:pic>
          <p:sp>
            <p:nvSpPr>
              <p:cNvPr id="14" name="テキスト ボックス 2"/>
              <p:cNvSpPr txBox="1">
                <a:spLocks noChangeArrowheads="1"/>
              </p:cNvSpPr>
              <p:nvPr/>
            </p:nvSpPr>
            <p:spPr bwMode="auto">
              <a:xfrm>
                <a:off x="259307" y="423081"/>
                <a:ext cx="920750" cy="309654"/>
              </a:xfrm>
              <a:prstGeom prst="rect">
                <a:avLst/>
              </a:prstGeom>
              <a:no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dirty="0" err="1" smtClean="0">
                    <a:latin typeface="Meiryo UI" panose="020B0604030504040204" pitchFamily="50" charset="-128"/>
                    <a:ea typeface="Meiryo UI" panose="020B0604030504040204" pitchFamily="50" charset="-128"/>
                    <a:cs typeface="Times New Roman"/>
                  </a:rPr>
                  <a:t>o</a:t>
                </a:r>
                <a:r>
                  <a:rPr lang="en-US" sz="600" b="1" kern="100" dirty="0" err="1" smtClean="0">
                    <a:effectLst/>
                    <a:latin typeface="Meiryo UI" panose="020B0604030504040204" pitchFamily="50" charset="-128"/>
                    <a:ea typeface="Meiryo UI" panose="020B0604030504040204" pitchFamily="50" charset="-128"/>
                    <a:cs typeface="Times New Roman"/>
                  </a:rPr>
                  <a:t>saka</a:t>
                </a:r>
                <a:r>
                  <a:rPr lang="en-US" sz="600" b="1" kern="100" dirty="0" err="1" smtClean="0">
                    <a:latin typeface="Meiryo UI" panose="020B0604030504040204" pitchFamily="50" charset="-128"/>
                    <a:ea typeface="Meiryo UI" panose="020B0604030504040204" pitchFamily="50" charset="-128"/>
                    <a:cs typeface="Times New Roman"/>
                  </a:rPr>
                  <a:t>_l</a:t>
                </a:r>
                <a:r>
                  <a:rPr lang="en-US" sz="600" b="1" kern="100" dirty="0" err="1" smtClean="0">
                    <a:effectLst/>
                    <a:latin typeface="Meiryo UI" panose="020B0604030504040204" pitchFamily="50" charset="-128"/>
                    <a:ea typeface="Meiryo UI" panose="020B0604030504040204" pitchFamily="50" charset="-128"/>
                    <a:cs typeface="Times New Roman"/>
                  </a:rPr>
                  <a:t>andscape</a:t>
                </a:r>
                <a:endParaRPr lang="ja-JP" sz="1050" kern="100" dirty="0">
                  <a:effectLst/>
                  <a:latin typeface="Meiryo UI" panose="020B0604030504040204" pitchFamily="50" charset="-128"/>
                  <a:ea typeface="Meiryo UI" panose="020B0604030504040204" pitchFamily="50" charset="-128"/>
                  <a:cs typeface="Times New Roman"/>
                </a:endParaRPr>
              </a:p>
            </p:txBody>
          </p:sp>
          <p:sp>
            <p:nvSpPr>
              <p:cNvPr id="15" name="テキスト ボックス 2"/>
              <p:cNvSpPr txBox="1">
                <a:spLocks noChangeArrowheads="1"/>
              </p:cNvSpPr>
              <p:nvPr/>
            </p:nvSpPr>
            <p:spPr bwMode="auto">
              <a:xfrm>
                <a:off x="272900" y="585532"/>
                <a:ext cx="1190434" cy="218342"/>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ja-JP" sz="600" kern="100" dirty="0">
                    <a:effectLst/>
                    <a:latin typeface="Century"/>
                    <a:ea typeface="Meiryo UI"/>
                    <a:cs typeface="Times New Roman"/>
                  </a:rPr>
                  <a:t>大阪府庁　正庁の間</a:t>
                </a:r>
                <a:endParaRPr lang="ja-JP" sz="1050" kern="100" dirty="0">
                  <a:effectLst/>
                  <a:latin typeface="Century"/>
                  <a:ea typeface="ＭＳ 明朝"/>
                  <a:cs typeface="Times New Roman"/>
                </a:endParaRPr>
              </a:p>
            </p:txBody>
          </p:sp>
          <p:pic>
            <p:nvPicPr>
              <p:cNvPr id="16" name="図 15"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0" y="2292824"/>
                <a:ext cx="2333767" cy="361666"/>
              </a:xfrm>
              <a:prstGeom prst="rect">
                <a:avLst/>
              </a:prstGeom>
              <a:noFill/>
              <a:ln>
                <a:noFill/>
              </a:ln>
              <a:extLst>
                <a:ext uri="{53640926-AAD7-44D8-BBD7-CCE9431645EC}">
                  <a14:shadowObscured xmlns:a14="http://schemas.microsoft.com/office/drawing/2010/main"/>
                </a:ext>
              </a:extLst>
            </p:spPr>
          </p:pic>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4119" y="457200"/>
                <a:ext cx="259308" cy="2729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8" name="図 17" descr="C:\Users\MorikawaSu\AppData\Local\Microsoft\Windows\Temporary Internet Files\Content.Word\image1.png"/>
              <p:cNvPicPr>
                <a:picLocks noChangeAspect="1"/>
              </p:cNvPicPr>
              <p:nvPr/>
            </p:nvPicPr>
            <p:blipFill rotWithShape="1">
              <a:blip r:embed="rId9" cstate="print">
                <a:extLst>
                  <a:ext uri="{28A0092B-C50C-407E-A947-70E740481C1C}">
                    <a14:useLocalDpi xmlns:a14="http://schemas.microsoft.com/office/drawing/2010/main" val="0"/>
                  </a:ext>
                </a:extLst>
              </a:blip>
              <a:srcRect t="256" b="90275"/>
              <a:stretch/>
            </p:blipFill>
            <p:spPr bwMode="auto">
              <a:xfrm>
                <a:off x="0" y="6824"/>
                <a:ext cx="2347415" cy="395785"/>
              </a:xfrm>
              <a:prstGeom prst="rect">
                <a:avLst/>
              </a:prstGeom>
              <a:noFill/>
              <a:ln>
                <a:noFill/>
              </a:ln>
              <a:extLst>
                <a:ext uri="{53640926-AAD7-44D8-BBD7-CCE9431645EC}">
                  <a14:shadowObscured xmlns:a14="http://schemas.microsoft.com/office/drawing/2010/main"/>
                </a:ext>
              </a:extLst>
            </p:spPr>
          </p:pic>
          <p:sp>
            <p:nvSpPr>
              <p:cNvPr id="19" name="正方形/長方形 18"/>
              <p:cNvSpPr/>
              <p:nvPr/>
            </p:nvSpPr>
            <p:spPr>
              <a:xfrm>
                <a:off x="0" y="0"/>
                <a:ext cx="2340591" cy="38827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11" name="図 10" descr="\\S27b\LIB\「新」景観推進Ｇ\50／大阪まちなみ賞に関する事項\第36回大阪まちなみ章H28\1317 表彰式\170117 当日写真\14　集合写真①（記念撮影）.JPG"/>
            <p:cNvPicPr>
              <a:picLocks noChangeAspect="1"/>
            </p:cNvPicPr>
            <p:nvPr/>
          </p:nvPicPr>
          <p:blipFill rotWithShape="1">
            <a:blip r:embed="rId10" cstate="print">
              <a:extLst>
                <a:ext uri="{28A0092B-C50C-407E-A947-70E740481C1C}">
                  <a14:useLocalDpi xmlns:a14="http://schemas.microsoft.com/office/drawing/2010/main" val="0"/>
                </a:ext>
              </a:extLst>
            </a:blip>
            <a:srcRect t="3849" r="614" b="7022"/>
            <a:stretch/>
          </p:blipFill>
          <p:spPr bwMode="auto">
            <a:xfrm>
              <a:off x="0" y="744279"/>
              <a:ext cx="2328530" cy="1562986"/>
            </a:xfrm>
            <a:prstGeom prst="rect">
              <a:avLst/>
            </a:prstGeom>
            <a:noFill/>
            <a:ln>
              <a:noFill/>
            </a:ln>
            <a:extLst>
              <a:ext uri="{53640926-AAD7-44D8-BBD7-CCE9431645EC}">
                <a14:shadowObscured xmlns:a14="http://schemas.microsoft.com/office/drawing/2010/main"/>
              </a:ext>
            </a:extLst>
          </p:spPr>
        </p:pic>
      </p:grpSp>
      <p:sp>
        <p:nvSpPr>
          <p:cNvPr id="38" name="テキスト ボックス 2"/>
          <p:cNvSpPr txBox="1">
            <a:spLocks noChangeArrowheads="1"/>
          </p:cNvSpPr>
          <p:nvPr/>
        </p:nvSpPr>
        <p:spPr bwMode="auto">
          <a:xfrm>
            <a:off x="611560" y="6321385"/>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ビュースポット募集時の発信</a:t>
            </a:r>
            <a:endParaRPr lang="ja-JP" sz="1050" kern="100" dirty="0">
              <a:effectLst/>
              <a:latin typeface="Century"/>
              <a:ea typeface="ＭＳ 明朝"/>
              <a:cs typeface="Times New Roman"/>
            </a:endParaRPr>
          </a:p>
        </p:txBody>
      </p:sp>
      <p:sp>
        <p:nvSpPr>
          <p:cNvPr id="39" name="テキスト ボックス 2"/>
          <p:cNvSpPr txBox="1">
            <a:spLocks noChangeArrowheads="1"/>
          </p:cNvSpPr>
          <p:nvPr/>
        </p:nvSpPr>
        <p:spPr bwMode="auto">
          <a:xfrm>
            <a:off x="3412093" y="6316305"/>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ビュースポットの発信</a:t>
            </a:r>
            <a:endParaRPr lang="ja-JP" sz="1050" kern="100" dirty="0">
              <a:effectLst/>
              <a:latin typeface="Century"/>
              <a:ea typeface="ＭＳ 明朝"/>
              <a:cs typeface="Times New Roman"/>
            </a:endParaRPr>
          </a:p>
        </p:txBody>
      </p:sp>
      <p:sp>
        <p:nvSpPr>
          <p:cNvPr id="40" name="テキスト ボックス 2"/>
          <p:cNvSpPr txBox="1">
            <a:spLocks noChangeArrowheads="1"/>
          </p:cNvSpPr>
          <p:nvPr/>
        </p:nvSpPr>
        <p:spPr bwMode="auto">
          <a:xfrm>
            <a:off x="6228184" y="6309320"/>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景観施策・イベントの発信</a:t>
            </a:r>
            <a:endParaRPr lang="ja-JP" sz="1050" kern="100" dirty="0">
              <a:effectLst/>
              <a:latin typeface="Century"/>
              <a:ea typeface="ＭＳ 明朝"/>
              <a:cs typeface="Times New Roman"/>
            </a:endParaRPr>
          </a:p>
        </p:txBody>
      </p:sp>
    </p:spTree>
    <p:extLst>
      <p:ext uri="{BB962C8B-B14F-4D97-AF65-F5344CB8AC3E}">
        <p14:creationId xmlns:p14="http://schemas.microsoft.com/office/powerpoint/2010/main" val="2627849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6651671" y="127665"/>
            <a:ext cx="184731" cy="276999"/>
          </a:xfrm>
          <a:prstGeom prst="rect">
            <a:avLst/>
          </a:prstGeom>
          <a:noFill/>
        </p:spPr>
        <p:txBody>
          <a:bodyPr wrap="none" rtlCol="0">
            <a:spAutoFit/>
          </a:bodyPr>
          <a:lstStyle/>
          <a:p>
            <a:endParaRPr kumimoji="1" lang="en-US" altLang="ja-JP" sz="1200" b="1" dirty="0" smtClean="0"/>
          </a:p>
        </p:txBody>
      </p:sp>
      <p:sp>
        <p:nvSpPr>
          <p:cNvPr id="3" name="テキスト ボックス 2"/>
          <p:cNvSpPr txBox="1"/>
          <p:nvPr/>
        </p:nvSpPr>
        <p:spPr>
          <a:xfrm>
            <a:off x="179512" y="631220"/>
            <a:ext cx="3886000" cy="369332"/>
          </a:xfrm>
          <a:prstGeom prst="rect">
            <a:avLst/>
          </a:prstGeom>
          <a:noFill/>
          <a:ln>
            <a:noFill/>
          </a:ln>
        </p:spPr>
        <p:txBody>
          <a:bodyPr wrap="none" rtlCol="0">
            <a:spAutoFit/>
          </a:bodyPr>
          <a:lstStyle/>
          <a:p>
            <a:r>
              <a:rPr lang="ja-JP" altLang="en-US" b="1" dirty="0" smtClean="0"/>
              <a:t>■その他に考えられる発信・活用の案</a:t>
            </a:r>
            <a:endParaRPr kumimoji="1" lang="ja-JP" altLang="en-US" b="1" dirty="0"/>
          </a:p>
        </p:txBody>
      </p:sp>
      <p:sp>
        <p:nvSpPr>
          <p:cNvPr id="4" name="テキスト ボックス 3"/>
          <p:cNvSpPr txBox="1"/>
          <p:nvPr/>
        </p:nvSpPr>
        <p:spPr>
          <a:xfrm>
            <a:off x="323528" y="1147966"/>
            <a:ext cx="8568952" cy="4801314"/>
          </a:xfrm>
          <a:prstGeom prst="rect">
            <a:avLst/>
          </a:prstGeom>
          <a:solidFill>
            <a:schemeClr val="accent2">
              <a:lumMod val="40000"/>
              <a:lumOff val="60000"/>
            </a:schemeClr>
          </a:solidFill>
        </p:spPr>
        <p:txBody>
          <a:bodyPr wrap="square" rtlCol="0">
            <a:spAutoFit/>
          </a:bodyPr>
          <a:lstStyle/>
          <a:p>
            <a:r>
              <a:rPr lang="ja-JP" altLang="en-US" b="1" dirty="0" smtClean="0"/>
              <a:t>◆建築関係団体等によるまちあるきの実施</a:t>
            </a:r>
            <a:endParaRPr lang="en-US" altLang="ja-JP" b="1" dirty="0" smtClean="0"/>
          </a:p>
          <a:p>
            <a:r>
              <a:rPr lang="ja-JP" altLang="en-US" b="1" dirty="0"/>
              <a:t>　　</a:t>
            </a:r>
            <a:r>
              <a:rPr lang="ja-JP" altLang="en-US" dirty="0" smtClean="0"/>
              <a:t>建築関係団体と連携し、一般府民を対象に、選定されたビュースポット及び</a:t>
            </a:r>
            <a:endParaRPr lang="en-US" altLang="ja-JP" dirty="0" smtClean="0"/>
          </a:p>
          <a:p>
            <a:r>
              <a:rPr lang="ja-JP" altLang="en-US" dirty="0" smtClean="0"/>
              <a:t>　　その付近のまちなみ・建築などの見所を専門家の解説つきで回るまちあるきを実施し、</a:t>
            </a:r>
            <a:endParaRPr lang="en-US" altLang="ja-JP" dirty="0" smtClean="0"/>
          </a:p>
          <a:p>
            <a:r>
              <a:rPr lang="ja-JP" altLang="en-US" dirty="0"/>
              <a:t>　</a:t>
            </a:r>
            <a:r>
              <a:rPr lang="ja-JP" altLang="en-US" dirty="0" smtClean="0"/>
              <a:t>　景観への意識の向上を図る</a:t>
            </a:r>
            <a:endParaRPr lang="en-US" altLang="ja-JP" dirty="0" smtClean="0"/>
          </a:p>
          <a:p>
            <a:endParaRPr lang="en-US" altLang="ja-JP" dirty="0" smtClean="0"/>
          </a:p>
          <a:p>
            <a:r>
              <a:rPr lang="ja-JP" altLang="en-US" b="1" dirty="0" smtClean="0"/>
              <a:t>◆民間</a:t>
            </a:r>
            <a:r>
              <a:rPr lang="ja-JP" altLang="en-US" b="1" dirty="0"/>
              <a:t>の広報</a:t>
            </a:r>
            <a:r>
              <a:rPr lang="ja-JP" altLang="en-US" b="1" dirty="0" smtClean="0"/>
              <a:t>媒体の活用</a:t>
            </a:r>
            <a:endParaRPr lang="en-US" altLang="ja-JP" b="1" dirty="0"/>
          </a:p>
          <a:p>
            <a:r>
              <a:rPr lang="ja-JP" altLang="en-US" b="1" dirty="0"/>
              <a:t>　　</a:t>
            </a:r>
            <a:r>
              <a:rPr lang="ja-JP" altLang="en-US" dirty="0" smtClean="0"/>
              <a:t>公民戦略連携デスクを活用し、連携企業の店頭ディスプレイ</a:t>
            </a:r>
            <a:r>
              <a:rPr lang="ja-JP" altLang="en-US" dirty="0"/>
              <a:t>にビュースポット</a:t>
            </a:r>
            <a:r>
              <a:rPr lang="ja-JP" altLang="en-US" dirty="0" smtClean="0"/>
              <a:t>の</a:t>
            </a:r>
            <a:endParaRPr lang="en-US" altLang="ja-JP" dirty="0" smtClean="0"/>
          </a:p>
          <a:p>
            <a:r>
              <a:rPr lang="ja-JP" altLang="en-US" dirty="0"/>
              <a:t>　</a:t>
            </a:r>
            <a:r>
              <a:rPr lang="ja-JP" altLang="en-US" dirty="0" smtClean="0"/>
              <a:t>　紹介動画等を放映し、府民等の景観への興味・関心の向上を図る</a:t>
            </a:r>
            <a:endParaRPr lang="en-US" altLang="ja-JP" b="1" dirty="0"/>
          </a:p>
          <a:p>
            <a:endParaRPr lang="en-US" altLang="ja-JP" b="1" dirty="0"/>
          </a:p>
          <a:p>
            <a:r>
              <a:rPr lang="ja-JP" altLang="en-US" b="1" dirty="0" smtClean="0"/>
              <a:t>◆市町村や民間との</a:t>
            </a:r>
            <a:r>
              <a:rPr lang="ja-JP" altLang="en-US" b="1" dirty="0"/>
              <a:t>連携によるビュースポットカードの活用</a:t>
            </a:r>
            <a:endParaRPr lang="en-US" altLang="ja-JP" b="1" dirty="0"/>
          </a:p>
          <a:p>
            <a:r>
              <a:rPr lang="ja-JP" altLang="en-US" b="1" dirty="0"/>
              <a:t>　　</a:t>
            </a:r>
            <a:r>
              <a:rPr lang="ja-JP" altLang="en-US" dirty="0"/>
              <a:t>ビュースポットの現地近くの役所や公共施設</a:t>
            </a:r>
            <a:r>
              <a:rPr lang="ja-JP" altLang="en-US" dirty="0" smtClean="0"/>
              <a:t>、まちづくり活動の拠点施設、</a:t>
            </a:r>
            <a:endParaRPr lang="en-US" altLang="ja-JP" dirty="0" smtClean="0"/>
          </a:p>
          <a:p>
            <a:r>
              <a:rPr lang="ja-JP" altLang="en-US" dirty="0"/>
              <a:t>　</a:t>
            </a:r>
            <a:r>
              <a:rPr lang="ja-JP" altLang="en-US" dirty="0" smtClean="0"/>
              <a:t>　まちあるきイベント</a:t>
            </a:r>
            <a:r>
              <a:rPr lang="ja-JP" altLang="en-US" dirty="0"/>
              <a:t>等で配布し</a:t>
            </a:r>
            <a:r>
              <a:rPr lang="ja-JP" altLang="en-US" dirty="0" smtClean="0"/>
              <a:t>、ビュースポット</a:t>
            </a:r>
            <a:r>
              <a:rPr lang="ja-JP" altLang="en-US" dirty="0"/>
              <a:t>現地への来訪を</a:t>
            </a:r>
            <a:r>
              <a:rPr lang="ja-JP" altLang="en-US" dirty="0" smtClean="0"/>
              <a:t>誘導する</a:t>
            </a:r>
            <a:endParaRPr lang="en-US" altLang="ja-JP" b="1" dirty="0" smtClean="0"/>
          </a:p>
          <a:p>
            <a:endParaRPr lang="en-US" altLang="ja-JP" b="1" dirty="0" smtClean="0"/>
          </a:p>
          <a:p>
            <a:r>
              <a:rPr lang="ja-JP" altLang="en-US" b="1" dirty="0"/>
              <a:t>◆観光案内ガイドブックへの掲載</a:t>
            </a:r>
            <a:endParaRPr lang="en-US" altLang="ja-JP" b="1" dirty="0"/>
          </a:p>
          <a:p>
            <a:r>
              <a:rPr lang="ja-JP" altLang="en-US" b="1" dirty="0"/>
              <a:t>　　</a:t>
            </a:r>
            <a:r>
              <a:rPr lang="ja-JP" altLang="en-US" dirty="0" smtClean="0"/>
              <a:t>ビュースポットやそこから見える景観資源が、観光案内ガイドブックに掲載されている</a:t>
            </a:r>
            <a:endParaRPr lang="en-US" altLang="ja-JP" dirty="0" smtClean="0"/>
          </a:p>
          <a:p>
            <a:r>
              <a:rPr lang="ja-JP" altLang="en-US" dirty="0"/>
              <a:t>　</a:t>
            </a:r>
            <a:r>
              <a:rPr lang="ja-JP" altLang="en-US" dirty="0" smtClean="0"/>
              <a:t>　場合、ビュースポットに選定されている旨やそこから美しく眺めることができる旨を</a:t>
            </a:r>
            <a:endParaRPr lang="en-US" altLang="ja-JP" dirty="0" smtClean="0"/>
          </a:p>
          <a:p>
            <a:r>
              <a:rPr lang="ja-JP" altLang="en-US" dirty="0"/>
              <a:t>　</a:t>
            </a:r>
            <a:r>
              <a:rPr lang="ja-JP" altLang="en-US" dirty="0" smtClean="0"/>
              <a:t>　記載してもらい、場所の知名度の向上を図る</a:t>
            </a:r>
            <a:endParaRPr lang="en-US" altLang="ja-JP" dirty="0"/>
          </a:p>
        </p:txBody>
      </p:sp>
      <p:sp>
        <p:nvSpPr>
          <p:cNvPr id="2" name="スライド番号プレースホルダー 1"/>
          <p:cNvSpPr>
            <a:spLocks noGrp="1"/>
          </p:cNvSpPr>
          <p:nvPr>
            <p:ph type="sldNum" sz="quarter" idx="12"/>
          </p:nvPr>
        </p:nvSpPr>
        <p:spPr/>
        <p:txBody>
          <a:bodyPr/>
          <a:lstStyle/>
          <a:p>
            <a:fld id="{5552989D-E953-45FB-9BA1-EBA3557D7946}" type="slidenum">
              <a:rPr kumimoji="1" lang="ja-JP" altLang="en-US" smtClean="0"/>
              <a:t>8</a:t>
            </a:fld>
            <a:endParaRPr kumimoji="1" lang="ja-JP" altLang="en-US"/>
          </a:p>
        </p:txBody>
      </p:sp>
    </p:spTree>
    <p:extLst>
      <p:ext uri="{BB962C8B-B14F-4D97-AF65-F5344CB8AC3E}">
        <p14:creationId xmlns:p14="http://schemas.microsoft.com/office/powerpoint/2010/main" val="3506613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2516</TotalTime>
  <Words>1083</Words>
  <PresentationFormat>画面に合わせる (4:3)</PresentationFormat>
  <Paragraphs>169</Paragraphs>
  <Slides>8</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vt:i4>
      </vt:variant>
    </vt:vector>
  </HeadingPairs>
  <TitlesOfParts>
    <vt:vector size="21" baseType="lpstr">
      <vt:lpstr>HG丸ｺﾞｼｯｸM-PRO</vt:lpstr>
      <vt:lpstr>Meiryo UI</vt:lpstr>
      <vt:lpstr>ＭＳ Ｐゴシック</vt:lpstr>
      <vt:lpstr>ＭＳ ゴシック</vt:lpstr>
      <vt:lpstr>ＭＳ 明朝</vt:lpstr>
      <vt:lpstr>游ゴシック</vt:lpstr>
      <vt:lpstr>Arial</vt:lpstr>
      <vt:lpstr>Calibri</vt:lpstr>
      <vt:lpstr>Cambria</vt:lpstr>
      <vt:lpstr>Century</vt:lpstr>
      <vt:lpstr>Times New Roman</vt:lpstr>
      <vt:lpstr>Wingdings</vt:lpstr>
      <vt:lpstr>Office テーマ</vt:lpstr>
      <vt:lpstr> 　　ビュースポット（視点場）の発掘と情報発信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2019-01-21T10:05:30Z</cp:lastPrinted>
  <dcterms:created xsi:type="dcterms:W3CDTF">2018-12-04T04:57:03Z</dcterms:created>
  <dcterms:modified xsi:type="dcterms:W3CDTF">2019-01-21T10:07:32Z</dcterms:modified>
</cp:coreProperties>
</file>