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44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1D78F97-5D1B-4A42-8AC9-1B4DB28D5149}" type="datetimeFigureOut">
              <a:rPr kumimoji="1" lang="ja-JP" altLang="en-US" smtClean="0"/>
              <a:t>2018/8/1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90935D4-ED70-486E-9DDB-303544693F68}" type="slidenum">
              <a:rPr kumimoji="1" lang="ja-JP" altLang="en-US" smtClean="0"/>
              <a:t>‹#›</a:t>
            </a:fld>
            <a:endParaRPr kumimoji="1" lang="ja-JP" altLang="en-US"/>
          </a:p>
        </p:txBody>
      </p:sp>
    </p:spTree>
    <p:extLst>
      <p:ext uri="{BB962C8B-B14F-4D97-AF65-F5344CB8AC3E}">
        <p14:creationId xmlns:p14="http://schemas.microsoft.com/office/powerpoint/2010/main" val="40736216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02B0313-3907-4643-9877-83A88B1FD4AC}" type="datetime1">
              <a:rPr kumimoji="1" lang="ja-JP" altLang="en-US" smtClean="0"/>
              <a:t>2018/8/1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2284439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9F883C-A75C-483F-82CF-5ED596AF4F35}" type="datetime1">
              <a:rPr kumimoji="1" lang="ja-JP" altLang="en-US" smtClean="0"/>
              <a:t>2018/8/1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2028575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BB1EF2-30D7-4F1F-A2AB-12DD2AC2DBA3}" type="datetime1">
              <a:rPr kumimoji="1" lang="ja-JP" altLang="en-US" smtClean="0"/>
              <a:t>2018/8/1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979743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8D0576F-5761-4B92-B20C-C40F0D7CF014}" type="datetime1">
              <a:rPr kumimoji="1" lang="ja-JP" altLang="en-US" smtClean="0"/>
              <a:t>2018/8/1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2419131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8F38D6-33B1-4A99-9362-6B0EB25D57DA}" type="datetime1">
              <a:rPr kumimoji="1" lang="ja-JP" altLang="en-US" smtClean="0"/>
              <a:t>2018/8/1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214259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D332483-054F-49DF-88B1-B96DA1C15114}" type="datetime1">
              <a:rPr kumimoji="1" lang="ja-JP" altLang="en-US" smtClean="0"/>
              <a:t>2018/8/1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4107659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56C50D-55EA-4851-9C32-91008DAEE89B}" type="datetime1">
              <a:rPr kumimoji="1" lang="ja-JP" altLang="en-US" smtClean="0"/>
              <a:t>2018/8/1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571273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0B7DA90-0466-4D35-B2A5-1AF3EA58FB76}" type="datetime1">
              <a:rPr kumimoji="1" lang="ja-JP" altLang="en-US" smtClean="0"/>
              <a:t>2018/8/1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2073611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AF28EA-1857-429D-811C-039C9BA5E6E2}" type="datetime1">
              <a:rPr kumimoji="1" lang="ja-JP" altLang="en-US" smtClean="0"/>
              <a:t>2018/8/1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456931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C9726B0-1BDF-43F4-8B2D-CCEE6820722B}" type="datetime1">
              <a:rPr kumimoji="1" lang="ja-JP" altLang="en-US" smtClean="0"/>
              <a:t>2018/8/1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1866398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B1A0588-56AB-4281-9FBE-2B00D950DD3C}" type="datetime1">
              <a:rPr kumimoji="1" lang="ja-JP" altLang="en-US" smtClean="0"/>
              <a:t>2018/8/1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1927919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17BB2-4D6E-4718-9C3F-CEEACBDD285B}" type="datetime1">
              <a:rPr kumimoji="1" lang="ja-JP" altLang="en-US" smtClean="0"/>
              <a:t>2018/8/1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135409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6464" y="1196751"/>
            <a:ext cx="8352000" cy="5148000"/>
          </a:xfrm>
          <a:prstGeom prst="rect">
            <a:avLst/>
          </a:prstGeom>
        </p:spPr>
        <p:txBody>
          <a:bodyPr wrap="square" lIns="144000" tIns="108000" rIns="144000" bIns="108000">
            <a:spAutoFit/>
          </a:bodyPr>
          <a:lstStyle/>
          <a:p>
            <a:r>
              <a:rPr lang="en-US" altLang="ja-JP" b="1" dirty="0"/>
              <a:t>《</a:t>
            </a:r>
            <a:r>
              <a:rPr lang="ja-JP" altLang="en-US" b="1" dirty="0"/>
              <a:t>委員の主な意見</a:t>
            </a:r>
            <a:r>
              <a:rPr lang="en-US" altLang="ja-JP" b="1" dirty="0" smtClean="0"/>
              <a:t>》</a:t>
            </a:r>
          </a:p>
          <a:p>
            <a:pPr marL="285750" indent="-285750">
              <a:buFont typeface="Wingdings" panose="05000000000000000000" pitchFamily="2" charset="2"/>
              <a:buChar char="Ø"/>
            </a:pPr>
            <a:endParaRPr lang="en-US" altLang="ja-JP" dirty="0"/>
          </a:p>
          <a:p>
            <a:pPr marL="342900" indent="-342900">
              <a:buFont typeface="Wingdings" panose="05000000000000000000" pitchFamily="2" charset="2"/>
              <a:buChar char="Ø"/>
            </a:pPr>
            <a:r>
              <a:rPr lang="ja-JP" altLang="en-US" sz="2000" dirty="0">
                <a:latin typeface="+mn-ea"/>
              </a:rPr>
              <a:t>ＰＤＣＡサイクルをどう設定するか。山梨県の例を見ると、一事業として、基本設計、実施設計のそれぞれの中でもサイクルをまわし、かつ、完成・維持管理までの事業全体としての結果を同種の別事業に活かすというＰＤＣＡサイクルをまわしているようである</a:t>
            </a:r>
            <a:r>
              <a:rPr lang="ja-JP" altLang="en-US" sz="2000" dirty="0" smtClean="0">
                <a:latin typeface="+mn-ea"/>
              </a:rPr>
              <a:t>。</a:t>
            </a:r>
            <a:endParaRPr lang="en-US" altLang="ja-JP" sz="2000" dirty="0" smtClean="0">
              <a:latin typeface="+mn-ea"/>
            </a:endParaRPr>
          </a:p>
          <a:p>
            <a:pPr marL="342900" indent="-342900">
              <a:buFont typeface="Wingdings" panose="05000000000000000000" pitchFamily="2" charset="2"/>
              <a:buChar char="Ø"/>
            </a:pPr>
            <a:endParaRPr lang="ja-JP" altLang="en-US" sz="2000" dirty="0">
              <a:latin typeface="+mn-ea"/>
            </a:endParaRPr>
          </a:p>
          <a:p>
            <a:pPr marL="342900" indent="-342900">
              <a:buFont typeface="Wingdings" panose="05000000000000000000" pitchFamily="2" charset="2"/>
              <a:buChar char="Ø"/>
            </a:pPr>
            <a:r>
              <a:rPr lang="ja-JP" altLang="en-US" sz="2000" dirty="0">
                <a:latin typeface="+mn-ea"/>
              </a:rPr>
              <a:t>府内でアドバイザー制度をやっている市はいくつかあり、それぞれ制度は違うが、だいたい大規模なもののみ対象としている。制度構築のポイントとしては、「基準（対象物）の設定」と、定期開催か随時開催か、といった「会議開催の頻度」</a:t>
            </a:r>
            <a:r>
              <a:rPr lang="ja-JP" altLang="en-US" sz="2000" dirty="0" smtClean="0">
                <a:latin typeface="+mn-ea"/>
              </a:rPr>
              <a:t>。</a:t>
            </a:r>
            <a:endParaRPr lang="en-US" altLang="ja-JP" sz="2000" dirty="0" smtClean="0">
              <a:latin typeface="+mn-ea"/>
            </a:endParaRPr>
          </a:p>
          <a:p>
            <a:pPr marL="342900" indent="-342900">
              <a:buFont typeface="Wingdings" panose="05000000000000000000" pitchFamily="2" charset="2"/>
              <a:buChar char="Ø"/>
            </a:pPr>
            <a:endParaRPr lang="en-US" altLang="ja-JP" sz="2000" dirty="0">
              <a:latin typeface="+mn-ea"/>
            </a:endParaRPr>
          </a:p>
          <a:p>
            <a:pPr marL="342900" indent="-342900">
              <a:spcBef>
                <a:spcPts val="600"/>
              </a:spcBef>
              <a:buFont typeface="Wingdings" panose="05000000000000000000" pitchFamily="2" charset="2"/>
              <a:buChar char="Ø"/>
            </a:pPr>
            <a:r>
              <a:rPr lang="ja-JP" altLang="en-US" sz="2000" dirty="0" smtClean="0">
                <a:latin typeface="+mn-ea"/>
              </a:rPr>
              <a:t>対象</a:t>
            </a:r>
            <a:r>
              <a:rPr lang="ja-JP" altLang="en-US" sz="2000" dirty="0">
                <a:latin typeface="+mn-ea"/>
              </a:rPr>
              <a:t>には国も入るか</a:t>
            </a:r>
            <a:r>
              <a:rPr lang="ja-JP" altLang="en-US" sz="2000" dirty="0" smtClean="0">
                <a:latin typeface="+mn-ea"/>
              </a:rPr>
              <a:t>。</a:t>
            </a:r>
            <a:endParaRPr lang="ja-JP" altLang="en-US" sz="2000" dirty="0">
              <a:latin typeface="+mn-ea"/>
            </a:endParaRPr>
          </a:p>
          <a:p>
            <a:pPr marL="342900" indent="-342900">
              <a:spcBef>
                <a:spcPts val="600"/>
              </a:spcBef>
              <a:buFont typeface="Wingdings" panose="05000000000000000000" pitchFamily="2" charset="2"/>
              <a:buChar char="Ø"/>
            </a:pPr>
            <a:endParaRPr lang="en-US" altLang="ja-JP" sz="2000" dirty="0" smtClean="0">
              <a:latin typeface="+mn-ea"/>
            </a:endParaRPr>
          </a:p>
          <a:p>
            <a:pPr marL="342900" indent="-342900">
              <a:spcBef>
                <a:spcPts val="600"/>
              </a:spcBef>
              <a:buFont typeface="Wingdings" panose="05000000000000000000" pitchFamily="2" charset="2"/>
              <a:buChar char="Ø"/>
            </a:pPr>
            <a:r>
              <a:rPr lang="ja-JP" altLang="en-US" sz="2000" dirty="0" smtClean="0">
                <a:latin typeface="+mn-ea"/>
              </a:rPr>
              <a:t>町</a:t>
            </a:r>
            <a:r>
              <a:rPr lang="ja-JP" altLang="en-US" sz="2000" dirty="0">
                <a:latin typeface="+mn-ea"/>
              </a:rPr>
              <a:t>の事業でも府の制度に乗ることは可能か</a:t>
            </a:r>
            <a:r>
              <a:rPr lang="ja-JP" altLang="en-US" sz="2000" dirty="0" smtClean="0">
                <a:latin typeface="+mn-ea"/>
              </a:rPr>
              <a:t>。</a:t>
            </a:r>
            <a:endParaRPr lang="en-US" altLang="ja-JP" sz="2000" dirty="0" smtClean="0">
              <a:latin typeface="+mn-ea"/>
            </a:endParaRPr>
          </a:p>
          <a:p>
            <a:pPr marL="342900" indent="-342900">
              <a:buFont typeface="Wingdings" panose="05000000000000000000" pitchFamily="2" charset="2"/>
              <a:buChar char="Ø"/>
            </a:pPr>
            <a:endParaRPr lang="ja-JP" altLang="en-US" sz="2000" dirty="0">
              <a:latin typeface="+mn-ea"/>
            </a:endParaRPr>
          </a:p>
          <a:p>
            <a:pPr marL="342900" indent="-342900">
              <a:buFont typeface="Wingdings" panose="05000000000000000000" pitchFamily="2" charset="2"/>
              <a:buChar char="Ø"/>
            </a:pPr>
            <a:endParaRPr lang="ja-JP" altLang="en-US" sz="2000" dirty="0">
              <a:latin typeface="+mn-ea"/>
            </a:endParaRPr>
          </a:p>
        </p:txBody>
      </p:sp>
      <p:sp>
        <p:nvSpPr>
          <p:cNvPr id="11" name="スライド番号プレースホルダー 10"/>
          <p:cNvSpPr>
            <a:spLocks noGrp="1"/>
          </p:cNvSpPr>
          <p:nvPr>
            <p:ph type="sldNum" sz="quarter" idx="12"/>
          </p:nvPr>
        </p:nvSpPr>
        <p:spPr/>
        <p:txBody>
          <a:bodyPr/>
          <a:lstStyle/>
          <a:p>
            <a:fld id="{5FAB2AA0-22F6-4977-B4AB-6397E15C0039}" type="slidenum">
              <a:rPr kumimoji="1" lang="ja-JP" altLang="en-US" smtClean="0"/>
              <a:t>1</a:t>
            </a:fld>
            <a:endParaRPr kumimoji="1" lang="ja-JP" altLang="en-US"/>
          </a:p>
        </p:txBody>
      </p:sp>
      <p:sp>
        <p:nvSpPr>
          <p:cNvPr id="7" name="正方形/長方形 6"/>
          <p:cNvSpPr/>
          <p:nvPr/>
        </p:nvSpPr>
        <p:spPr>
          <a:xfrm>
            <a:off x="0" y="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t>　</a:t>
            </a:r>
            <a:r>
              <a:rPr lang="ja-JP" altLang="en-US" sz="2000" dirty="0">
                <a:latin typeface="HGS創英角ｺﾞｼｯｸUB" panose="020B0900000000000000" pitchFamily="50" charset="-128"/>
                <a:ea typeface="HGS創英角ｺﾞｼｯｸUB" panose="020B0900000000000000" pitchFamily="50" charset="-128"/>
              </a:rPr>
              <a:t>第１回景観審議会の委員の主な意見</a:t>
            </a:r>
            <a:r>
              <a:rPr lang="ja-JP" altLang="en-US" sz="2000" dirty="0" smtClean="0">
                <a:latin typeface="HGS創英角ｺﾞｼｯｸUB" panose="020B0900000000000000" pitchFamily="50" charset="-128"/>
                <a:ea typeface="HGS創英角ｺﾞｼｯｸUB" panose="020B0900000000000000" pitchFamily="50" charset="-128"/>
              </a:rPr>
              <a:t>と論点</a:t>
            </a:r>
            <a:endParaRPr lang="en-US" altLang="ja-JP" sz="2000" dirty="0" smtClean="0">
              <a:latin typeface="HGS創英角ｺﾞｼｯｸUB" panose="020B0900000000000000" pitchFamily="50" charset="-128"/>
              <a:ea typeface="HGS創英角ｺﾞｼｯｸUB" panose="020B0900000000000000" pitchFamily="50" charset="-128"/>
            </a:endParaRPr>
          </a:p>
          <a:p>
            <a:r>
              <a:rPr lang="ja-JP" altLang="en-US" b="1" dirty="0"/>
              <a:t>　</a:t>
            </a:r>
            <a:r>
              <a:rPr lang="ja-JP" altLang="en-US" b="1" dirty="0" smtClean="0"/>
              <a:t>　</a:t>
            </a:r>
            <a:r>
              <a:rPr lang="en-US" altLang="ja-JP" dirty="0" smtClean="0">
                <a:latin typeface="HGS創英角ｺﾞｼｯｸUB" panose="020B0900000000000000" pitchFamily="50" charset="-128"/>
                <a:ea typeface="HGS創英角ｺﾞｼｯｸUB" panose="020B0900000000000000" pitchFamily="50" charset="-128"/>
              </a:rPr>
              <a:t>【</a:t>
            </a:r>
            <a:r>
              <a:rPr lang="ja-JP" altLang="en-US" dirty="0" smtClean="0">
                <a:latin typeface="HGS創英角ｺﾞｼｯｸUB" panose="020B0900000000000000" pitchFamily="50" charset="-128"/>
                <a:ea typeface="HGS創英角ｺﾞｼｯｸUB" panose="020B0900000000000000" pitchFamily="50" charset="-128"/>
              </a:rPr>
              <a:t>公共事業における景観面での</a:t>
            </a:r>
            <a:r>
              <a:rPr lang="en-US" altLang="ja-JP" dirty="0" smtClean="0">
                <a:latin typeface="HGS創英角ｺﾞｼｯｸUB" panose="020B0900000000000000" pitchFamily="50" charset="-128"/>
                <a:ea typeface="HGS創英角ｺﾞｼｯｸUB" panose="020B0900000000000000" pitchFamily="50" charset="-128"/>
              </a:rPr>
              <a:t>PDCA</a:t>
            </a:r>
            <a:r>
              <a:rPr lang="ja-JP" altLang="en-US" dirty="0" smtClean="0">
                <a:latin typeface="HGS創英角ｺﾞｼｯｸUB" panose="020B0900000000000000" pitchFamily="50" charset="-128"/>
                <a:ea typeface="HGS創英角ｺﾞｼｯｸUB" panose="020B0900000000000000" pitchFamily="50" charset="-128"/>
              </a:rPr>
              <a:t>サイクルの確立</a:t>
            </a:r>
            <a:r>
              <a:rPr lang="en-US" altLang="ja-JP" dirty="0" smtClean="0">
                <a:latin typeface="HGS創英角ｺﾞｼｯｸUB" panose="020B0900000000000000" pitchFamily="50" charset="-128"/>
                <a:ea typeface="HGS創英角ｺﾞｼｯｸUB" panose="020B0900000000000000" pitchFamily="50" charset="-128"/>
              </a:rPr>
              <a:t>】</a:t>
            </a:r>
            <a:endParaRPr kumimoji="1" lang="ja-JP" altLang="en-US" dirty="0">
              <a:latin typeface="HGS創英角ｺﾞｼｯｸUB" panose="020B0900000000000000" pitchFamily="50" charset="-128"/>
              <a:ea typeface="HGS創英角ｺﾞｼｯｸUB" panose="020B0900000000000000" pitchFamily="50" charset="-128"/>
            </a:endParaRPr>
          </a:p>
        </p:txBody>
      </p:sp>
      <p:sp>
        <p:nvSpPr>
          <p:cNvPr id="9" name="テキスト ボックス 8"/>
          <p:cNvSpPr txBox="1"/>
          <p:nvPr/>
        </p:nvSpPr>
        <p:spPr>
          <a:xfrm>
            <a:off x="8244408" y="233690"/>
            <a:ext cx="803425" cy="369332"/>
          </a:xfrm>
          <a:prstGeom prst="rect">
            <a:avLst/>
          </a:prstGeom>
          <a:solidFill>
            <a:schemeClr val="bg1"/>
          </a:solidFill>
        </p:spPr>
        <p:txBody>
          <a:bodyPr wrap="none" rtlCol="0">
            <a:spAutoFit/>
          </a:bodyPr>
          <a:lstStyle/>
          <a:p>
            <a:r>
              <a:rPr kumimoji="1" lang="ja-JP" altLang="en-US" dirty="0" smtClean="0"/>
              <a:t>資料３</a:t>
            </a:r>
            <a:endParaRPr kumimoji="1" lang="ja-JP" altLang="en-US" dirty="0"/>
          </a:p>
        </p:txBody>
      </p:sp>
    </p:spTree>
    <p:extLst>
      <p:ext uri="{BB962C8B-B14F-4D97-AF65-F5344CB8AC3E}">
        <p14:creationId xmlns:p14="http://schemas.microsoft.com/office/powerpoint/2010/main" val="1691022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6464" y="1196752"/>
            <a:ext cx="8352000" cy="4680000"/>
          </a:xfrm>
          <a:prstGeom prst="rect">
            <a:avLst/>
          </a:prstGeom>
          <a:solidFill>
            <a:schemeClr val="accent6">
              <a:lumMod val="20000"/>
              <a:lumOff val="80000"/>
            </a:schemeClr>
          </a:solidFill>
          <a:ln>
            <a:solidFill>
              <a:schemeClr val="tx1">
                <a:lumMod val="65000"/>
                <a:lumOff val="35000"/>
              </a:schemeClr>
            </a:solidFill>
            <a:prstDash val="sysDot"/>
          </a:ln>
        </p:spPr>
        <p:txBody>
          <a:bodyPr wrap="square" lIns="144000" tIns="108000" rIns="144000" bIns="108000">
            <a:spAutoFit/>
          </a:bodyPr>
          <a:lstStyle/>
          <a:p>
            <a:r>
              <a:rPr lang="en-US" altLang="ja-JP" b="1" dirty="0" smtClean="0"/>
              <a:t>《</a:t>
            </a:r>
            <a:r>
              <a:rPr lang="ja-JP" altLang="en-US" b="1" dirty="0" smtClean="0"/>
              <a:t>論点</a:t>
            </a:r>
            <a:r>
              <a:rPr lang="en-US" altLang="ja-JP" b="1" dirty="0" smtClean="0"/>
              <a:t>》</a:t>
            </a:r>
            <a:endParaRPr lang="en-US" altLang="ja-JP" b="1" dirty="0"/>
          </a:p>
          <a:p>
            <a:r>
              <a:rPr lang="ja-JP" altLang="en-US" dirty="0"/>
              <a:t>　</a:t>
            </a:r>
            <a:endParaRPr lang="en-US" altLang="ja-JP" dirty="0" smtClean="0"/>
          </a:p>
          <a:p>
            <a:pPr marL="342900" indent="-342900">
              <a:buFont typeface="Wingdings" panose="05000000000000000000" pitchFamily="2" charset="2"/>
              <a:buChar char="u"/>
            </a:pPr>
            <a:r>
              <a:rPr lang="ja-JP" altLang="en-US" sz="2000" dirty="0" smtClean="0">
                <a:latin typeface="+mn-ea"/>
              </a:rPr>
              <a:t>公共事業における景観面でのＰＤＣＡサイクルをどのように設定するか。</a:t>
            </a:r>
            <a:endParaRPr lang="en-US" altLang="ja-JP" sz="2000" dirty="0">
              <a:latin typeface="+mn-ea"/>
            </a:endParaRPr>
          </a:p>
          <a:p>
            <a:pPr>
              <a:spcBef>
                <a:spcPts val="600"/>
              </a:spcBef>
            </a:pPr>
            <a:r>
              <a:rPr lang="ja-JP" altLang="en-US" sz="2000" dirty="0">
                <a:latin typeface="+mn-ea"/>
              </a:rPr>
              <a:t>　　</a:t>
            </a:r>
            <a:r>
              <a:rPr lang="ja-JP" altLang="en-US" sz="2000" dirty="0" smtClean="0">
                <a:latin typeface="+mn-ea"/>
              </a:rPr>
              <a:t>・景観アドバイザー等の有識者による助言や評価等のタイミング</a:t>
            </a:r>
            <a:endParaRPr lang="en-US" altLang="ja-JP" sz="2000" dirty="0">
              <a:latin typeface="+mn-ea"/>
            </a:endParaRPr>
          </a:p>
          <a:p>
            <a:pPr>
              <a:spcBef>
                <a:spcPts val="600"/>
              </a:spcBef>
            </a:pPr>
            <a:r>
              <a:rPr lang="ja-JP" altLang="en-US" sz="2000" dirty="0">
                <a:latin typeface="+mn-ea"/>
              </a:rPr>
              <a:t>　　</a:t>
            </a:r>
            <a:r>
              <a:rPr lang="ja-JP" altLang="en-US" sz="2000" dirty="0" smtClean="0">
                <a:latin typeface="+mn-ea"/>
              </a:rPr>
              <a:t>・市町村の景観アドバイザー制度等との関係の整理</a:t>
            </a:r>
            <a:endParaRPr lang="en-US" altLang="ja-JP" sz="2000" dirty="0" smtClean="0">
              <a:latin typeface="+mn-ea"/>
            </a:endParaRPr>
          </a:p>
          <a:p>
            <a:pPr>
              <a:spcBef>
                <a:spcPts val="600"/>
              </a:spcBef>
            </a:pPr>
            <a:r>
              <a:rPr lang="ja-JP" altLang="en-US" sz="2000" dirty="0" smtClean="0">
                <a:latin typeface="+mn-ea"/>
              </a:rPr>
              <a:t>　　・景観アドバイザー制度以外の景観面での評価等の設定</a:t>
            </a:r>
            <a:endParaRPr lang="en-US" altLang="ja-JP" sz="2000" dirty="0">
              <a:latin typeface="+mn-ea"/>
            </a:endParaRPr>
          </a:p>
          <a:p>
            <a:pPr>
              <a:spcBef>
                <a:spcPts val="600"/>
              </a:spcBef>
            </a:pPr>
            <a:r>
              <a:rPr lang="ja-JP" altLang="en-US" sz="2000" dirty="0">
                <a:latin typeface="+mn-ea"/>
              </a:rPr>
              <a:t>　　・完成後</a:t>
            </a:r>
            <a:r>
              <a:rPr lang="ja-JP" altLang="en-US" sz="2000" dirty="0" smtClean="0">
                <a:latin typeface="+mn-ea"/>
              </a:rPr>
              <a:t>の維持管理・改修段階での景観面での評価等の設定</a:t>
            </a:r>
            <a:endParaRPr lang="en-US" altLang="ja-JP" sz="2000" dirty="0" smtClean="0">
              <a:latin typeface="+mn-ea"/>
            </a:endParaRPr>
          </a:p>
          <a:p>
            <a:endParaRPr lang="en-US" altLang="ja-JP" sz="2000" dirty="0">
              <a:latin typeface="+mn-ea"/>
            </a:endParaRPr>
          </a:p>
          <a:p>
            <a:pPr marL="342900" indent="-342900">
              <a:buFont typeface="Wingdings" panose="05000000000000000000" pitchFamily="2" charset="2"/>
              <a:buChar char="u"/>
            </a:pPr>
            <a:r>
              <a:rPr lang="ja-JP" altLang="en-US" sz="2000" dirty="0" smtClean="0">
                <a:latin typeface="+mn-ea"/>
              </a:rPr>
              <a:t>景観アドバイザー制度の対象公共事業をどのように設定するか。</a:t>
            </a:r>
            <a:endParaRPr lang="en-US" altLang="ja-JP" sz="2000" dirty="0" smtClean="0">
              <a:latin typeface="+mn-ea"/>
            </a:endParaRPr>
          </a:p>
          <a:p>
            <a:pPr>
              <a:spcBef>
                <a:spcPts val="600"/>
              </a:spcBef>
            </a:pPr>
            <a:r>
              <a:rPr lang="ja-JP" altLang="en-US" sz="2000" dirty="0">
                <a:latin typeface="+mn-ea"/>
              </a:rPr>
              <a:t>　</a:t>
            </a:r>
            <a:r>
              <a:rPr lang="ja-JP" altLang="en-US" sz="2000" dirty="0" smtClean="0">
                <a:latin typeface="+mn-ea"/>
              </a:rPr>
              <a:t>　・対象区域を限定する</a:t>
            </a:r>
            <a:r>
              <a:rPr lang="ja-JP" altLang="en-US" sz="2000" dirty="0">
                <a:latin typeface="+mn-ea"/>
              </a:rPr>
              <a:t>か（景観上の重要な位置づけのある</a:t>
            </a:r>
            <a:r>
              <a:rPr lang="ja-JP" altLang="en-US" sz="2000" dirty="0" smtClean="0">
                <a:latin typeface="+mn-ea"/>
              </a:rPr>
              <a:t>もの等）</a:t>
            </a:r>
            <a:endParaRPr lang="en-US" altLang="ja-JP" sz="2000" dirty="0">
              <a:latin typeface="+mn-ea"/>
            </a:endParaRPr>
          </a:p>
          <a:p>
            <a:pPr>
              <a:spcBef>
                <a:spcPts val="600"/>
              </a:spcBef>
            </a:pPr>
            <a:r>
              <a:rPr lang="ja-JP" altLang="en-US" sz="2000" dirty="0" smtClean="0">
                <a:latin typeface="+mn-ea"/>
              </a:rPr>
              <a:t>　　・実施</a:t>
            </a:r>
            <a:r>
              <a:rPr lang="ja-JP" altLang="en-US" sz="2000" dirty="0">
                <a:latin typeface="+mn-ea"/>
              </a:rPr>
              <a:t>主体</a:t>
            </a:r>
            <a:r>
              <a:rPr lang="ja-JP" altLang="en-US" sz="2000" dirty="0" smtClean="0">
                <a:latin typeface="+mn-ea"/>
              </a:rPr>
              <a:t>（府以外の国や市町村の事業も対象とするか）</a:t>
            </a:r>
            <a:endParaRPr lang="en-US" altLang="ja-JP" sz="2000" dirty="0" smtClean="0">
              <a:latin typeface="+mn-ea"/>
            </a:endParaRPr>
          </a:p>
          <a:p>
            <a:pPr>
              <a:spcBef>
                <a:spcPts val="600"/>
              </a:spcBef>
            </a:pPr>
            <a:r>
              <a:rPr lang="ja-JP" altLang="en-US" sz="2000" dirty="0">
                <a:latin typeface="+mn-ea"/>
              </a:rPr>
              <a:t>　</a:t>
            </a:r>
            <a:r>
              <a:rPr lang="ja-JP" altLang="en-US" sz="2000" dirty="0" smtClean="0">
                <a:latin typeface="+mn-ea"/>
              </a:rPr>
              <a:t>　・工事規模（事業費、延床面積など）</a:t>
            </a:r>
            <a:endParaRPr lang="en-US" altLang="ja-JP" sz="2000" dirty="0" smtClean="0">
              <a:latin typeface="+mn-ea"/>
            </a:endParaRPr>
          </a:p>
          <a:p>
            <a:endParaRPr lang="en-US" altLang="ja-JP" sz="2000" dirty="0" smtClean="0">
              <a:latin typeface="+mn-ea"/>
            </a:endParaRPr>
          </a:p>
          <a:p>
            <a:endParaRPr lang="en-US" altLang="ja-JP" sz="2000" dirty="0" smtClean="0">
              <a:latin typeface="+mn-ea"/>
            </a:endParaRPr>
          </a:p>
          <a:p>
            <a:endParaRPr lang="ja-JP" altLang="en-US" sz="2000" dirty="0">
              <a:latin typeface="+mn-ea"/>
            </a:endParaRPr>
          </a:p>
        </p:txBody>
      </p:sp>
      <p:sp>
        <p:nvSpPr>
          <p:cNvPr id="11" name="スライド番号プレースホルダー 10"/>
          <p:cNvSpPr>
            <a:spLocks noGrp="1"/>
          </p:cNvSpPr>
          <p:nvPr>
            <p:ph type="sldNum" sz="quarter" idx="12"/>
          </p:nvPr>
        </p:nvSpPr>
        <p:spPr/>
        <p:txBody>
          <a:bodyPr/>
          <a:lstStyle/>
          <a:p>
            <a:fld id="{5FAB2AA0-22F6-4977-B4AB-6397E15C0039}" type="slidenum">
              <a:rPr kumimoji="1" lang="ja-JP" altLang="en-US" smtClean="0"/>
              <a:t>2</a:t>
            </a:fld>
            <a:endParaRPr kumimoji="1" lang="ja-JP" altLang="en-US"/>
          </a:p>
        </p:txBody>
      </p:sp>
      <p:sp>
        <p:nvSpPr>
          <p:cNvPr id="5" name="正方形/長方形 4"/>
          <p:cNvSpPr/>
          <p:nvPr/>
        </p:nvSpPr>
        <p:spPr>
          <a:xfrm>
            <a:off x="0" y="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t>　</a:t>
            </a:r>
            <a:r>
              <a:rPr lang="ja-JP" altLang="en-US" sz="2000" dirty="0">
                <a:latin typeface="HGS創英角ｺﾞｼｯｸUB" panose="020B0900000000000000" pitchFamily="50" charset="-128"/>
                <a:ea typeface="HGS創英角ｺﾞｼｯｸUB" panose="020B0900000000000000" pitchFamily="50" charset="-128"/>
              </a:rPr>
              <a:t>第１回景観審議会の委員の主な意見と事務局の考え方に</a:t>
            </a:r>
            <a:r>
              <a:rPr lang="ja-JP" altLang="en-US" sz="2000" dirty="0" smtClean="0">
                <a:latin typeface="HGS創英角ｺﾞｼｯｸUB" panose="020B0900000000000000" pitchFamily="50" charset="-128"/>
                <a:ea typeface="HGS創英角ｺﾞｼｯｸUB" panose="020B0900000000000000" pitchFamily="50" charset="-128"/>
              </a:rPr>
              <a:t>ついて</a:t>
            </a:r>
            <a:endParaRPr lang="en-US" altLang="ja-JP" sz="2000" dirty="0" smtClean="0">
              <a:latin typeface="HGS創英角ｺﾞｼｯｸUB" panose="020B0900000000000000" pitchFamily="50" charset="-128"/>
              <a:ea typeface="HGS創英角ｺﾞｼｯｸUB" panose="020B0900000000000000" pitchFamily="50" charset="-128"/>
            </a:endParaRPr>
          </a:p>
          <a:p>
            <a:r>
              <a:rPr lang="ja-JP" altLang="en-US" b="1" dirty="0"/>
              <a:t>　</a:t>
            </a:r>
            <a:r>
              <a:rPr lang="ja-JP" altLang="en-US" b="1" dirty="0" smtClean="0"/>
              <a:t>　</a:t>
            </a:r>
            <a:r>
              <a:rPr lang="en-US" altLang="ja-JP" dirty="0" smtClean="0">
                <a:latin typeface="HGS創英角ｺﾞｼｯｸUB" panose="020B0900000000000000" pitchFamily="50" charset="-128"/>
                <a:ea typeface="HGS創英角ｺﾞｼｯｸUB" panose="020B0900000000000000" pitchFamily="50" charset="-128"/>
              </a:rPr>
              <a:t>【</a:t>
            </a:r>
            <a:r>
              <a:rPr lang="ja-JP" altLang="en-US" dirty="0" smtClean="0">
                <a:latin typeface="HGS創英角ｺﾞｼｯｸUB" panose="020B0900000000000000" pitchFamily="50" charset="-128"/>
                <a:ea typeface="HGS創英角ｺﾞｼｯｸUB" panose="020B0900000000000000" pitchFamily="50" charset="-128"/>
              </a:rPr>
              <a:t>公共事業における景観面での</a:t>
            </a:r>
            <a:r>
              <a:rPr lang="en-US" altLang="ja-JP" dirty="0" smtClean="0">
                <a:latin typeface="HGS創英角ｺﾞｼｯｸUB" panose="020B0900000000000000" pitchFamily="50" charset="-128"/>
                <a:ea typeface="HGS創英角ｺﾞｼｯｸUB" panose="020B0900000000000000" pitchFamily="50" charset="-128"/>
              </a:rPr>
              <a:t>PDCA</a:t>
            </a:r>
            <a:r>
              <a:rPr lang="ja-JP" altLang="en-US" dirty="0" smtClean="0">
                <a:latin typeface="HGS創英角ｺﾞｼｯｸUB" panose="020B0900000000000000" pitchFamily="50" charset="-128"/>
                <a:ea typeface="HGS創英角ｺﾞｼｯｸUB" panose="020B0900000000000000" pitchFamily="50" charset="-128"/>
              </a:rPr>
              <a:t>サイクルの確立</a:t>
            </a:r>
            <a:r>
              <a:rPr lang="en-US" altLang="ja-JP" dirty="0" smtClean="0">
                <a:latin typeface="HGS創英角ｺﾞｼｯｸUB" panose="020B0900000000000000" pitchFamily="50" charset="-128"/>
                <a:ea typeface="HGS創英角ｺﾞｼｯｸUB" panose="020B0900000000000000" pitchFamily="50" charset="-128"/>
              </a:rPr>
              <a:t>】</a:t>
            </a:r>
            <a:endParaRPr kumimoji="1" lang="ja-JP" altLang="en-US" dirty="0">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13010398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517</TotalTime>
  <Words>165</Words>
  <Application>Microsoft Office PowerPoint</Application>
  <PresentationFormat>画面に合わせる (4:3)</PresentationFormat>
  <Paragraphs>29</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2018-07-31T06:38:02Z</cp:lastPrinted>
  <dcterms:created xsi:type="dcterms:W3CDTF">2018-07-27T09:19:56Z</dcterms:created>
  <dcterms:modified xsi:type="dcterms:W3CDTF">2018-08-01T08:39:53Z</dcterms:modified>
</cp:coreProperties>
</file>