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389" r:id="rId2"/>
    <p:sldId id="258" r:id="rId3"/>
    <p:sldId id="384" r:id="rId4"/>
    <p:sldId id="348" r:id="rId5"/>
    <p:sldId id="385" r:id="rId6"/>
    <p:sldId id="388" r:id="rId7"/>
    <p:sldId id="386" r:id="rId8"/>
    <p:sldId id="373" r:id="rId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2" autoAdjust="0"/>
    <p:restoredTop sz="94660"/>
  </p:normalViewPr>
  <p:slideViewPr>
    <p:cSldViewPr snapToGrid="0">
      <p:cViewPr varScale="1">
        <p:scale>
          <a:sx n="74" d="100"/>
          <a:sy n="74" d="100"/>
        </p:scale>
        <p:origin x="12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FA5BA39-7CAF-4596-A299-67B5C6E315B8}" type="datetimeFigureOut">
              <a:rPr kumimoji="1" lang="ja-JP" altLang="en-US" smtClean="0"/>
              <a:t>2019/1/16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F4CED70-445C-4EB7-910B-E53761D2C426}" type="slidenum">
              <a:rPr kumimoji="1" lang="ja-JP" altLang="en-US" smtClean="0"/>
              <a:t>‹#›</a:t>
            </a:fld>
            <a:endParaRPr kumimoji="1" lang="ja-JP" altLang="en-US"/>
          </a:p>
        </p:txBody>
      </p:sp>
    </p:spTree>
    <p:extLst>
      <p:ext uri="{BB962C8B-B14F-4D97-AF65-F5344CB8AC3E}">
        <p14:creationId xmlns:p14="http://schemas.microsoft.com/office/powerpoint/2010/main" val="32346237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5D83D8B-9886-4963-9BAD-A01625EDAD45}" type="datetime1">
              <a:rPr kumimoji="1" lang="ja-JP" altLang="en-US" smtClean="0"/>
              <a:t>2019/1/16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559808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5E12410-A4ED-4425-9668-E4D025D4C43C}" type="datetime1">
              <a:rPr kumimoji="1" lang="ja-JP" altLang="en-US" smtClean="0"/>
              <a:t>2019/1/16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68100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7206335-52AD-470D-AE20-5E8DAD85A54B}" type="datetime1">
              <a:rPr kumimoji="1" lang="ja-JP" altLang="en-US" smtClean="0"/>
              <a:t>2019/1/16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56186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895F264-BAB6-43D1-A818-E406D1CF22D1}" type="datetime1">
              <a:rPr kumimoji="1" lang="ja-JP" altLang="en-US" smtClean="0"/>
              <a:t>2019/1/16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93613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366FDF6-2425-4DAD-AFC1-66C8B5DBCA73}" type="datetime1">
              <a:rPr kumimoji="1" lang="ja-JP" altLang="en-US" smtClean="0"/>
              <a:t>2019/1/16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83559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800C18D-302A-4584-91F4-81A9559509C2}" type="datetime1">
              <a:rPr kumimoji="1" lang="ja-JP" altLang="en-US" smtClean="0"/>
              <a:t>2019/1/16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38442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733C634-D2F5-46ED-B555-8942FB29EDAC}" type="datetime1">
              <a:rPr kumimoji="1" lang="ja-JP" altLang="en-US" smtClean="0"/>
              <a:t>2019/1/16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53886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94FF32A-E48E-4745-B128-36CA8597C96B}" type="datetime1">
              <a:rPr kumimoji="1" lang="ja-JP" altLang="en-US" smtClean="0"/>
              <a:t>2019/1/16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47157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A27E9C-05C1-44B5-996E-2ABC90E49F6F}" type="datetime1">
              <a:rPr kumimoji="1" lang="ja-JP" altLang="en-US" smtClean="0"/>
              <a:t>2019/1/16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22389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0F0C6D5-EEC3-475E-A218-537B8E39B9B5}" type="datetime1">
              <a:rPr kumimoji="1" lang="ja-JP" altLang="en-US" smtClean="0"/>
              <a:t>2019/1/16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69936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361B5DE-A3DE-4593-8E0F-2864B077D18C}" type="datetime1">
              <a:rPr kumimoji="1" lang="ja-JP" altLang="en-US" smtClean="0"/>
              <a:t>2019/1/16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138085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93DF7-945F-4205-89E0-DC4360F575A2}" type="datetime1">
              <a:rPr kumimoji="1" lang="ja-JP" altLang="en-US" smtClean="0"/>
              <a:t>2019/1/16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48939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6329"/>
            <a:ext cx="9144000" cy="504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公共事業における景観面での</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PDCA</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サイクルの確立</a:t>
            </a: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8DDB306B-CB1A-4F92-AE18-14C2D5855DBA}" type="slidenum">
              <a:rPr kumimoji="1" lang="ja-JP" altLang="en-US" smtClean="0"/>
              <a:t>1</a:t>
            </a:fld>
            <a:endParaRPr kumimoji="1" lang="ja-JP" altLang="en-US"/>
          </a:p>
        </p:txBody>
      </p:sp>
      <p:sp>
        <p:nvSpPr>
          <p:cNvPr id="6" name="テキスト ボックス 5"/>
          <p:cNvSpPr txBox="1"/>
          <p:nvPr/>
        </p:nvSpPr>
        <p:spPr>
          <a:xfrm>
            <a:off x="7920507" y="61005"/>
            <a:ext cx="940158" cy="369332"/>
          </a:xfrm>
          <a:prstGeom prst="rect">
            <a:avLst/>
          </a:prstGeom>
          <a:solidFill>
            <a:schemeClr val="bg1"/>
          </a:solidFill>
          <a:ln>
            <a:solidFill>
              <a:schemeClr val="tx1"/>
            </a:solidFill>
          </a:ln>
        </p:spPr>
        <p:txBody>
          <a:bodyPr wrap="square" rtlCol="0">
            <a:spAutoFit/>
          </a:bodyPr>
          <a:lstStyle/>
          <a:p>
            <a:pPr algn="ctr"/>
            <a:r>
              <a:rPr kumimoji="1" lang="ja-JP" altLang="en-US" dirty="0" smtClean="0"/>
              <a:t>資料２</a:t>
            </a:r>
            <a:endParaRPr kumimoji="1" lang="ja-JP" altLang="en-US" dirty="0"/>
          </a:p>
        </p:txBody>
      </p:sp>
      <p:sp>
        <p:nvSpPr>
          <p:cNvPr id="8" name="テキスト ボックス 7"/>
          <p:cNvSpPr txBox="1"/>
          <p:nvPr/>
        </p:nvSpPr>
        <p:spPr>
          <a:xfrm>
            <a:off x="1995813" y="2728250"/>
            <a:ext cx="5152373" cy="1077218"/>
          </a:xfrm>
          <a:prstGeom prst="rect">
            <a:avLst/>
          </a:prstGeom>
          <a:noFill/>
        </p:spPr>
        <p:txBody>
          <a:bodyPr wrap="none" rtlCol="0">
            <a:spAutoFit/>
          </a:bodyPr>
          <a:lstStyle/>
          <a:p>
            <a:pPr algn="ctr"/>
            <a:r>
              <a:rPr kumimoji="1" lang="ja-JP" altLang="en-US" sz="3200" b="1" dirty="0" smtClean="0">
                <a:latin typeface="Meiryo UI" panose="020B0604030504040204" pitchFamily="50" charset="-128"/>
                <a:ea typeface="Meiryo UI" panose="020B0604030504040204" pitchFamily="50" charset="-128"/>
              </a:rPr>
              <a:t>公共事業における景観面での</a:t>
            </a:r>
            <a:endParaRPr kumimoji="1" lang="en-US" altLang="ja-JP" sz="3200" b="1" dirty="0" smtClean="0">
              <a:latin typeface="Meiryo UI" panose="020B0604030504040204" pitchFamily="50" charset="-128"/>
              <a:ea typeface="Meiryo UI" panose="020B0604030504040204" pitchFamily="50" charset="-128"/>
            </a:endParaRPr>
          </a:p>
          <a:p>
            <a:pPr algn="ctr"/>
            <a:r>
              <a:rPr kumimoji="1" lang="en-US" altLang="ja-JP" sz="3200" b="1" dirty="0" smtClean="0">
                <a:latin typeface="Meiryo UI" panose="020B0604030504040204" pitchFamily="50" charset="-128"/>
                <a:ea typeface="Meiryo UI" panose="020B0604030504040204" pitchFamily="50" charset="-128"/>
              </a:rPr>
              <a:t>PDCA</a:t>
            </a:r>
            <a:r>
              <a:rPr kumimoji="1" lang="ja-JP" altLang="en-US" sz="3200" b="1" dirty="0" smtClean="0">
                <a:latin typeface="Meiryo UI" panose="020B0604030504040204" pitchFamily="50" charset="-128"/>
                <a:ea typeface="Meiryo UI" panose="020B0604030504040204" pitchFamily="50" charset="-128"/>
              </a:rPr>
              <a:t>サイクルの確立</a:t>
            </a:r>
            <a:endParaRPr kumimoji="1" lang="ja-JP" altLang="en-US" sz="3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03786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DDB306B-CB1A-4F92-AE18-14C2D5855DBA}" type="slidenum">
              <a:rPr kumimoji="1" lang="ja-JP" altLang="en-US" smtClean="0"/>
              <a:t>2</a:t>
            </a:fld>
            <a:endParaRPr kumimoji="1" lang="ja-JP" altLang="en-US"/>
          </a:p>
        </p:txBody>
      </p:sp>
      <p:sp>
        <p:nvSpPr>
          <p:cNvPr id="7" name="テキスト ボックス 6"/>
          <p:cNvSpPr txBox="1"/>
          <p:nvPr/>
        </p:nvSpPr>
        <p:spPr>
          <a:xfrm>
            <a:off x="275907" y="639070"/>
            <a:ext cx="8590843" cy="646331"/>
          </a:xfrm>
          <a:prstGeom prst="rect">
            <a:avLst/>
          </a:prstGeom>
          <a:noFill/>
        </p:spPr>
        <p:txBody>
          <a:bodyPr wrap="square" rtlCol="0">
            <a:spAutoFit/>
          </a:bodyPr>
          <a:lstStyle/>
          <a:p>
            <a:r>
              <a:rPr kumimoji="1" lang="ja-JP" altLang="en-US" dirty="0" smtClean="0"/>
              <a:t>公共事業の実施にあたり景観を意識する機会を設けるため、景観アドバイザー等の有識者による助言や景観面からの評価等の仕組みを市町村と連携しながら検討す</a:t>
            </a:r>
            <a:r>
              <a:rPr kumimoji="1" lang="ja-JP" altLang="en-US" dirty="0"/>
              <a:t>る</a:t>
            </a:r>
            <a:r>
              <a:rPr kumimoji="1" lang="ja-JP" altLang="en-US" dirty="0" smtClean="0"/>
              <a:t>。</a:t>
            </a:r>
            <a:endParaRPr kumimoji="1" lang="ja-JP" altLang="en-US" dirty="0"/>
          </a:p>
        </p:txBody>
      </p:sp>
      <p:sp>
        <p:nvSpPr>
          <p:cNvPr id="10" name="テキスト ボックス 2"/>
          <p:cNvSpPr txBox="1">
            <a:spLocks noChangeArrowheads="1"/>
          </p:cNvSpPr>
          <p:nvPr/>
        </p:nvSpPr>
        <p:spPr bwMode="auto">
          <a:xfrm>
            <a:off x="391508" y="1575674"/>
            <a:ext cx="7557494" cy="284693"/>
          </a:xfrm>
          <a:prstGeom prst="rect">
            <a:avLst/>
          </a:prstGeom>
          <a:noFill/>
          <a:ln w="9525">
            <a:noFill/>
            <a:miter lim="800000"/>
            <a:headEnd/>
            <a:tailEnd/>
          </a:ln>
        </p:spPr>
        <p:txBody>
          <a:bodyPr rot="0" vert="horz" wrap="square" lIns="91440" tIns="45720" rIns="91440" bIns="45720" anchor="t" anchorCtr="0">
            <a:spAutoFit/>
          </a:bodyPr>
          <a:lstStyle/>
          <a:p>
            <a:pPr marL="66675" marR="66675">
              <a:lnSpc>
                <a:spcPts val="1500"/>
              </a:lnSpc>
              <a:spcAft>
                <a:spcPts val="0"/>
              </a:spcAft>
            </a:pPr>
            <a:r>
              <a:rPr lang="ja-JP" altLang="en-US" kern="100" dirty="0" smtClean="0">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kern="100" dirty="0" smtClean="0">
                <a:effectLst/>
                <a:latin typeface="Century" panose="02040604050505020304" pitchFamily="18" charset="0"/>
                <a:ea typeface="HG丸ｺﾞｼｯｸM-PRO" panose="020F0600000000000000" pitchFamily="50" charset="-128"/>
                <a:cs typeface="Times New Roman" panose="02020603050405020304" pitchFamily="18" charset="0"/>
              </a:rPr>
              <a:t>公共</a:t>
            </a:r>
            <a:r>
              <a:rPr lang="ja-JP" kern="100" dirty="0">
                <a:effectLst/>
                <a:latin typeface="Century" panose="02040604050505020304" pitchFamily="18" charset="0"/>
                <a:ea typeface="HG丸ｺﾞｼｯｸM-PRO" panose="020F0600000000000000" pitchFamily="50" charset="-128"/>
                <a:cs typeface="Times New Roman" panose="02020603050405020304" pitchFamily="18" charset="0"/>
              </a:rPr>
              <a:t>事業のＰＤＣＡサイクルの</a:t>
            </a:r>
            <a:r>
              <a:rPr lang="ja-JP" kern="100" dirty="0" smtClean="0">
                <a:effectLst/>
                <a:latin typeface="Century" panose="02040604050505020304" pitchFamily="18" charset="0"/>
                <a:ea typeface="HG丸ｺﾞｼｯｸM-PRO" panose="020F0600000000000000" pitchFamily="50" charset="-128"/>
                <a:cs typeface="Times New Roman" panose="02020603050405020304" pitchFamily="18" charset="0"/>
              </a:rPr>
              <a:t>イメージ</a:t>
            </a:r>
            <a:r>
              <a:rPr lang="ja-JP" altLang="en-US" kern="100" dirty="0" smtClean="0">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200" kern="100" dirty="0" smtClean="0">
                <a:latin typeface="Century" panose="02040604050505020304" pitchFamily="18" charset="0"/>
                <a:ea typeface="HG丸ｺﾞｼｯｸM-PRO" panose="020F0600000000000000" pitchFamily="50" charset="-128"/>
                <a:cs typeface="Times New Roman" panose="02020603050405020304" pitchFamily="18" charset="0"/>
              </a:rPr>
              <a:t>（都市景観ビジョン・大阪 </a:t>
            </a:r>
            <a:r>
              <a:rPr lang="en-US" altLang="ja-JP" sz="1200" kern="100" dirty="0" smtClean="0">
                <a:latin typeface="Century" panose="02040604050505020304" pitchFamily="18" charset="0"/>
                <a:ea typeface="HG丸ｺﾞｼｯｸM-PRO" panose="020F0600000000000000" pitchFamily="50" charset="-128"/>
                <a:cs typeface="Times New Roman" panose="02020603050405020304" pitchFamily="18" charset="0"/>
              </a:rPr>
              <a:t>P23</a:t>
            </a:r>
            <a:r>
              <a:rPr lang="ja-JP" altLang="en-US" sz="1200" kern="100" dirty="0" smtClean="0">
                <a:latin typeface="Century" panose="02040604050505020304" pitchFamily="18" charset="0"/>
                <a:ea typeface="HG丸ｺﾞｼｯｸM-PRO" panose="020F0600000000000000" pitchFamily="50" charset="-128"/>
                <a:cs typeface="Times New Roman" panose="02020603050405020304" pitchFamily="18" charset="0"/>
              </a:rPr>
              <a:t>より）</a:t>
            </a:r>
            <a:endPar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endParaRPr>
          </a:p>
        </p:txBody>
      </p:sp>
      <p:grpSp>
        <p:nvGrpSpPr>
          <p:cNvPr id="8" name="グループ化 7"/>
          <p:cNvGrpSpPr/>
          <p:nvPr/>
        </p:nvGrpSpPr>
        <p:grpSpPr>
          <a:xfrm>
            <a:off x="927280" y="1989423"/>
            <a:ext cx="7079116" cy="4542888"/>
            <a:chOff x="1381556" y="2112646"/>
            <a:chExt cx="6496050" cy="4277995"/>
          </a:xfrm>
        </p:grpSpPr>
        <p:sp>
          <p:nvSpPr>
            <p:cNvPr id="11" name="角丸四角形 10"/>
            <p:cNvSpPr/>
            <p:nvPr/>
          </p:nvSpPr>
          <p:spPr>
            <a:xfrm>
              <a:off x="1382826" y="5842001"/>
              <a:ext cx="2560955" cy="54864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 name="角丸四角形 11"/>
            <p:cNvSpPr/>
            <p:nvPr/>
          </p:nvSpPr>
          <p:spPr>
            <a:xfrm>
              <a:off x="1419021" y="5067301"/>
              <a:ext cx="2519680" cy="55626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3" name="角丸四角形 12"/>
            <p:cNvSpPr/>
            <p:nvPr/>
          </p:nvSpPr>
          <p:spPr>
            <a:xfrm>
              <a:off x="1389811" y="2668271"/>
              <a:ext cx="2561590" cy="137160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 name="テキスト ボックス 2"/>
            <p:cNvSpPr txBox="1">
              <a:spLocks noChangeArrowheads="1"/>
            </p:cNvSpPr>
            <p:nvPr/>
          </p:nvSpPr>
          <p:spPr bwMode="auto">
            <a:xfrm>
              <a:off x="4440986" y="2800986"/>
              <a:ext cx="3199765" cy="989965"/>
            </a:xfrm>
            <a:prstGeom prst="rect">
              <a:avLst/>
            </a:prstGeom>
            <a:noFill/>
            <a:ln w="9525">
              <a:noFill/>
              <a:miter lim="800000"/>
              <a:headEnd/>
              <a:tailEnd/>
            </a:ln>
          </p:spPr>
          <p:txBody>
            <a:bodyPr rot="0" vert="horz" wrap="square" lIns="91440" tIns="45720" rIns="91440" bIns="45720" anchor="t" anchorCtr="0">
              <a:noAutofit/>
            </a:bodyPr>
            <a:lstStyle/>
            <a:p>
              <a:pPr marL="30480" marR="66675" algn="l">
                <a:lnSpc>
                  <a:spcPts val="1300"/>
                </a:lnSpc>
                <a:spcAft>
                  <a:spcPts val="0"/>
                </a:spcAft>
              </a:pPr>
              <a:r>
                <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rPr>
                <a:t>景観アドバイザー等による検討・助言</a:t>
              </a:r>
            </a:p>
            <a:p>
              <a:pPr marL="30480" marR="66675" indent="114300" algn="l">
                <a:lnSpc>
                  <a:spcPts val="1300"/>
                </a:lnSpc>
                <a:spcAft>
                  <a:spcPts val="0"/>
                </a:spcAft>
              </a:pPr>
              <a:r>
                <a:rPr lang="ja-JP" sz="900" kern="100">
                  <a:effectLst/>
                  <a:latin typeface="Century" panose="02040604050505020304" pitchFamily="18" charset="0"/>
                  <a:ea typeface="HG丸ｺﾞｼｯｸM-PRO" panose="020F0600000000000000" pitchFamily="50" charset="-128"/>
                  <a:cs typeface="Times New Roman" panose="02020603050405020304" pitchFamily="18" charset="0"/>
                </a:rPr>
                <a:t>・景観形成の目標</a:t>
              </a:r>
              <a:endPar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endParaRPr>
            </a:p>
            <a:p>
              <a:pPr marL="30480" marR="66675" indent="114300" algn="l">
                <a:lnSpc>
                  <a:spcPts val="1300"/>
                </a:lnSpc>
                <a:spcAft>
                  <a:spcPts val="0"/>
                </a:spcAft>
              </a:pPr>
              <a:r>
                <a:rPr lang="ja-JP" sz="900" kern="100">
                  <a:effectLst/>
                  <a:latin typeface="Century" panose="02040604050505020304" pitchFamily="18" charset="0"/>
                  <a:ea typeface="HG丸ｺﾞｼｯｸM-PRO" panose="020F0600000000000000" pitchFamily="50" charset="-128"/>
                  <a:cs typeface="Times New Roman" panose="02020603050405020304" pitchFamily="18" charset="0"/>
                </a:rPr>
                <a:t>・景観への配慮事項</a:t>
              </a:r>
              <a:endPar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endParaRPr>
            </a:p>
            <a:p>
              <a:pPr marL="30480" marR="66675" indent="114300" algn="l">
                <a:lnSpc>
                  <a:spcPts val="1300"/>
                </a:lnSpc>
                <a:spcAft>
                  <a:spcPts val="0"/>
                </a:spcAft>
              </a:pPr>
              <a:r>
                <a:rPr lang="ja-JP" sz="900" kern="100">
                  <a:effectLst/>
                  <a:latin typeface="Century" panose="02040604050505020304" pitchFamily="18" charset="0"/>
                  <a:ea typeface="HG丸ｺﾞｼｯｸM-PRO" panose="020F0600000000000000" pitchFamily="50" charset="-128"/>
                  <a:cs typeface="Times New Roman" panose="02020603050405020304" pitchFamily="18" charset="0"/>
                </a:rPr>
                <a:t>・景観に配慮したデザイン、</a:t>
              </a:r>
              <a:endPar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endParaRPr>
            </a:p>
            <a:p>
              <a:pPr marL="30480" marR="66675" indent="228600" algn="l">
                <a:lnSpc>
                  <a:spcPts val="1300"/>
                </a:lnSpc>
                <a:spcAft>
                  <a:spcPts val="0"/>
                </a:spcAft>
              </a:pPr>
              <a:r>
                <a:rPr lang="ja-JP" sz="900" kern="100">
                  <a:effectLst/>
                  <a:latin typeface="Century" panose="02040604050505020304" pitchFamily="18" charset="0"/>
                  <a:ea typeface="HG丸ｺﾞｼｯｸM-PRO" panose="020F0600000000000000" pitchFamily="50" charset="-128"/>
                  <a:cs typeface="Times New Roman" panose="02020603050405020304" pitchFamily="18" charset="0"/>
                </a:rPr>
                <a:t>規格品（資材・製品）の選定 など</a:t>
              </a:r>
              <a:endPar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15" name="テキスト ボックス 2"/>
            <p:cNvSpPr txBox="1">
              <a:spLocks noChangeArrowheads="1"/>
            </p:cNvSpPr>
            <p:nvPr/>
          </p:nvSpPr>
          <p:spPr bwMode="auto">
            <a:xfrm>
              <a:off x="1591741" y="3540126"/>
              <a:ext cx="2159635" cy="430530"/>
            </a:xfrm>
            <a:prstGeom prst="rect">
              <a:avLst/>
            </a:prstGeom>
            <a:solidFill>
              <a:schemeClr val="bg1">
                <a:alpha val="56000"/>
              </a:schemeClr>
            </a:solidFill>
            <a:ln w="9525">
              <a:solidFill>
                <a:srgbClr val="000000"/>
              </a:solidFill>
              <a:miter lim="800000"/>
              <a:headEnd/>
              <a:tailEnd/>
            </a:ln>
          </p:spPr>
          <p:txBody>
            <a:bodyPr rot="0" vert="horz" wrap="square" lIns="91440" tIns="45720" rIns="91440" bIns="45720" anchor="t" anchorCtr="0">
              <a:spAutoFit/>
            </a:bodyPr>
            <a:lstStyle/>
            <a:p>
              <a:pPr marL="66675" marR="66675" algn="ctr">
                <a:lnSpc>
                  <a:spcPts val="1300"/>
                </a:lnSpc>
                <a:spcAft>
                  <a:spcPts val="0"/>
                </a:spcAft>
              </a:pPr>
              <a:r>
                <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rPr>
                <a:t>実施設計段階</a:t>
              </a:r>
            </a:p>
            <a:p>
              <a:pPr marL="66675" marR="66675" algn="ctr">
                <a:lnSpc>
                  <a:spcPts val="1300"/>
                </a:lnSpc>
                <a:spcAft>
                  <a:spcPts val="0"/>
                </a:spcAft>
              </a:pPr>
              <a:r>
                <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rPr>
                <a:t>（基本設計、詳細設計）</a:t>
              </a:r>
            </a:p>
          </p:txBody>
        </p:sp>
        <p:sp>
          <p:nvSpPr>
            <p:cNvPr id="16" name="テキスト ボックス 2"/>
            <p:cNvSpPr txBox="1">
              <a:spLocks noChangeArrowheads="1"/>
            </p:cNvSpPr>
            <p:nvPr/>
          </p:nvSpPr>
          <p:spPr bwMode="auto">
            <a:xfrm>
              <a:off x="1591741" y="3070861"/>
              <a:ext cx="2159635" cy="430530"/>
            </a:xfrm>
            <a:prstGeom prst="rect">
              <a:avLst/>
            </a:prstGeom>
            <a:solidFill>
              <a:schemeClr val="bg1">
                <a:alpha val="56000"/>
              </a:schemeClr>
            </a:solidFill>
            <a:ln w="9525">
              <a:solidFill>
                <a:srgbClr val="000000"/>
              </a:solidFill>
              <a:miter lim="800000"/>
              <a:headEnd/>
              <a:tailEnd/>
            </a:ln>
          </p:spPr>
          <p:txBody>
            <a:bodyPr rot="0" vert="horz" wrap="square" lIns="91440" tIns="45720" rIns="91440" bIns="45720" anchor="t" anchorCtr="0">
              <a:spAutoFit/>
            </a:bodyPr>
            <a:lstStyle/>
            <a:p>
              <a:pPr marL="66675" marR="66675" algn="ctr">
                <a:lnSpc>
                  <a:spcPts val="1300"/>
                </a:lnSpc>
                <a:spcAft>
                  <a:spcPts val="0"/>
                </a:spcAft>
              </a:pPr>
              <a:r>
                <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rPr>
                <a:t>計画・企画構想段階</a:t>
              </a:r>
            </a:p>
            <a:p>
              <a:pPr marL="66675" marR="66675" algn="ctr">
                <a:lnSpc>
                  <a:spcPts val="1300"/>
                </a:lnSpc>
                <a:spcAft>
                  <a:spcPts val="0"/>
                </a:spcAft>
              </a:pPr>
              <a:r>
                <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rPr>
                <a:t>（調査、概略、基本計画等）</a:t>
              </a:r>
            </a:p>
          </p:txBody>
        </p:sp>
        <p:sp>
          <p:nvSpPr>
            <p:cNvPr id="17" name="テキスト ボックス 2"/>
            <p:cNvSpPr txBox="1">
              <a:spLocks noChangeArrowheads="1"/>
            </p:cNvSpPr>
            <p:nvPr/>
          </p:nvSpPr>
          <p:spPr bwMode="auto">
            <a:xfrm>
              <a:off x="1591741" y="5908041"/>
              <a:ext cx="2159635" cy="417195"/>
            </a:xfrm>
            <a:prstGeom prst="rect">
              <a:avLst/>
            </a:prstGeom>
            <a:solidFill>
              <a:schemeClr val="bg1">
                <a:alpha val="56000"/>
              </a:schemeClr>
            </a:solidFill>
            <a:ln w="9525">
              <a:solidFill>
                <a:srgbClr val="000000"/>
              </a:solidFill>
              <a:miter lim="800000"/>
              <a:headEnd/>
              <a:tailEnd/>
            </a:ln>
          </p:spPr>
          <p:txBody>
            <a:bodyPr rot="0" vert="horz" wrap="square" lIns="91440" tIns="45720" rIns="91440" bIns="45720" anchor="t" anchorCtr="0">
              <a:noAutofit/>
            </a:bodyPr>
            <a:lstStyle/>
            <a:p>
              <a:pPr marL="66675" marR="66675" algn="ctr">
                <a:lnSpc>
                  <a:spcPts val="2000"/>
                </a:lnSpc>
                <a:spcAft>
                  <a:spcPts val="0"/>
                </a:spcAft>
              </a:pPr>
              <a:r>
                <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rPr>
                <a:t>維持管理段階</a:t>
              </a:r>
            </a:p>
          </p:txBody>
        </p:sp>
        <p:sp>
          <p:nvSpPr>
            <p:cNvPr id="18" name="角丸四角形 17"/>
            <p:cNvSpPr/>
            <p:nvPr/>
          </p:nvSpPr>
          <p:spPr>
            <a:xfrm>
              <a:off x="1381556" y="4273551"/>
              <a:ext cx="2550795" cy="58483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 name="テキスト ボックス 2"/>
            <p:cNvSpPr txBox="1">
              <a:spLocks noChangeArrowheads="1"/>
            </p:cNvSpPr>
            <p:nvPr/>
          </p:nvSpPr>
          <p:spPr bwMode="auto">
            <a:xfrm>
              <a:off x="1591741" y="4357371"/>
              <a:ext cx="2159635" cy="430530"/>
            </a:xfrm>
            <a:prstGeom prst="rect">
              <a:avLst/>
            </a:prstGeom>
            <a:solidFill>
              <a:schemeClr val="bg1">
                <a:alpha val="56000"/>
              </a:schemeClr>
            </a:solidFill>
            <a:ln w="9525">
              <a:solidFill>
                <a:srgbClr val="000000"/>
              </a:solidFill>
              <a:miter lim="800000"/>
              <a:headEnd/>
              <a:tailEnd/>
            </a:ln>
          </p:spPr>
          <p:txBody>
            <a:bodyPr rot="0" vert="horz" wrap="square" lIns="91440" tIns="45720" rIns="91440" bIns="45720" anchor="t" anchorCtr="0">
              <a:spAutoFit/>
            </a:bodyPr>
            <a:lstStyle/>
            <a:p>
              <a:pPr marL="66675" marR="66675" algn="ctr">
                <a:lnSpc>
                  <a:spcPts val="1300"/>
                </a:lnSpc>
                <a:spcAft>
                  <a:spcPts val="0"/>
                </a:spcAft>
              </a:pPr>
              <a:r>
                <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rPr>
                <a:t>施工段階</a:t>
              </a:r>
            </a:p>
            <a:p>
              <a:pPr marL="66675" marR="66675" algn="ctr">
                <a:lnSpc>
                  <a:spcPts val="1300"/>
                </a:lnSpc>
                <a:spcAft>
                  <a:spcPts val="0"/>
                </a:spcAft>
              </a:pPr>
              <a:r>
                <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rPr>
                <a:t>（工事）</a:t>
              </a:r>
            </a:p>
          </p:txBody>
        </p:sp>
        <p:sp>
          <p:nvSpPr>
            <p:cNvPr id="20" name="テキスト ボックス 2"/>
            <p:cNvSpPr txBox="1">
              <a:spLocks noChangeArrowheads="1"/>
            </p:cNvSpPr>
            <p:nvPr/>
          </p:nvSpPr>
          <p:spPr bwMode="auto">
            <a:xfrm>
              <a:off x="1591741" y="5130801"/>
              <a:ext cx="2159635" cy="430530"/>
            </a:xfrm>
            <a:prstGeom prst="rect">
              <a:avLst/>
            </a:prstGeom>
            <a:solidFill>
              <a:schemeClr val="bg1">
                <a:alpha val="56000"/>
              </a:schemeClr>
            </a:solidFill>
            <a:ln w="9525">
              <a:solidFill>
                <a:srgbClr val="000000"/>
              </a:solidFill>
              <a:miter lim="800000"/>
              <a:headEnd/>
              <a:tailEnd/>
            </a:ln>
          </p:spPr>
          <p:txBody>
            <a:bodyPr rot="0" vert="horz" wrap="square" lIns="91440" tIns="45720" rIns="91440" bIns="45720" anchor="t" anchorCtr="0">
              <a:spAutoFit/>
            </a:bodyPr>
            <a:lstStyle/>
            <a:p>
              <a:pPr marL="66675" marR="66675" algn="ctr">
                <a:lnSpc>
                  <a:spcPts val="1300"/>
                </a:lnSpc>
                <a:spcAft>
                  <a:spcPts val="0"/>
                </a:spcAft>
              </a:pPr>
              <a:r>
                <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rPr>
                <a:t>工事完了</a:t>
              </a:r>
            </a:p>
            <a:p>
              <a:pPr marL="66675" marR="66675" algn="ctr">
                <a:lnSpc>
                  <a:spcPts val="1300"/>
                </a:lnSpc>
                <a:spcAft>
                  <a:spcPts val="0"/>
                </a:spcAft>
              </a:pPr>
              <a:r>
                <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rPr>
                <a:t>（使用開始）</a:t>
              </a:r>
            </a:p>
          </p:txBody>
        </p:sp>
        <p:sp>
          <p:nvSpPr>
            <p:cNvPr id="21" name="テキスト ボックス 2"/>
            <p:cNvSpPr txBox="1">
              <a:spLocks noChangeArrowheads="1"/>
            </p:cNvSpPr>
            <p:nvPr/>
          </p:nvSpPr>
          <p:spPr bwMode="auto">
            <a:xfrm>
              <a:off x="4725466" y="5215256"/>
              <a:ext cx="1431925" cy="265430"/>
            </a:xfrm>
            <a:prstGeom prst="rect">
              <a:avLst/>
            </a:prstGeom>
            <a:noFill/>
            <a:ln w="9525">
              <a:noFill/>
              <a:miter lim="800000"/>
              <a:headEnd/>
              <a:tailEnd/>
            </a:ln>
          </p:spPr>
          <p:txBody>
            <a:bodyPr rot="0" vert="horz" wrap="square" lIns="91440" tIns="45720" rIns="91440" bIns="45720" anchor="t" anchorCtr="0">
              <a:spAutoFit/>
            </a:bodyPr>
            <a:lstStyle/>
            <a:p>
              <a:pPr marL="31750" marR="66675" algn="ctr">
                <a:lnSpc>
                  <a:spcPts val="1300"/>
                </a:lnSpc>
                <a:spcAft>
                  <a:spcPts val="0"/>
                </a:spcAft>
              </a:pPr>
              <a:r>
                <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rPr>
                <a:t>景観貢献度の評価</a:t>
              </a:r>
            </a:p>
          </p:txBody>
        </p:sp>
        <p:sp>
          <p:nvSpPr>
            <p:cNvPr id="22" name="テキスト ボックス 2"/>
            <p:cNvSpPr txBox="1">
              <a:spLocks noChangeArrowheads="1"/>
            </p:cNvSpPr>
            <p:nvPr/>
          </p:nvSpPr>
          <p:spPr bwMode="auto">
            <a:xfrm>
              <a:off x="6782231" y="5133976"/>
              <a:ext cx="1083945" cy="265430"/>
            </a:xfrm>
            <a:prstGeom prst="rect">
              <a:avLst/>
            </a:prstGeom>
            <a:noFill/>
            <a:ln w="9525">
              <a:noFill/>
              <a:miter lim="800000"/>
              <a:headEnd/>
              <a:tailEnd/>
            </a:ln>
          </p:spPr>
          <p:txBody>
            <a:bodyPr rot="0" vert="horz" wrap="square" lIns="91440" tIns="45720" rIns="91440" bIns="45720" anchor="t" anchorCtr="0">
              <a:spAutoFit/>
            </a:bodyPr>
            <a:lstStyle/>
            <a:p>
              <a:pPr marL="30480" marR="66675" algn="ctr">
                <a:lnSpc>
                  <a:spcPts val="1300"/>
                </a:lnSpc>
                <a:spcAft>
                  <a:spcPts val="0"/>
                </a:spcAft>
              </a:pPr>
              <a:r>
                <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rPr>
                <a:t>評価の公開</a:t>
              </a:r>
            </a:p>
          </p:txBody>
        </p:sp>
        <p:sp>
          <p:nvSpPr>
            <p:cNvPr id="23" name="テキスト ボックス 2"/>
            <p:cNvSpPr txBox="1">
              <a:spLocks noChangeArrowheads="1"/>
            </p:cNvSpPr>
            <p:nvPr/>
          </p:nvSpPr>
          <p:spPr bwMode="auto">
            <a:xfrm>
              <a:off x="5980861" y="5992496"/>
              <a:ext cx="1896745" cy="265430"/>
            </a:xfrm>
            <a:prstGeom prst="rect">
              <a:avLst/>
            </a:prstGeom>
            <a:noFill/>
            <a:ln w="9525">
              <a:noFill/>
              <a:miter lim="800000"/>
              <a:headEnd/>
              <a:tailEnd/>
            </a:ln>
          </p:spPr>
          <p:txBody>
            <a:bodyPr rot="0" vert="horz" wrap="square" lIns="91440" tIns="45720" rIns="91440" bIns="45720" anchor="t" anchorCtr="0">
              <a:spAutoFit/>
            </a:bodyPr>
            <a:lstStyle/>
            <a:p>
              <a:pPr marL="30480" marR="66675" algn="ctr">
                <a:lnSpc>
                  <a:spcPts val="1300"/>
                </a:lnSpc>
                <a:spcAft>
                  <a:spcPts val="0"/>
                </a:spcAft>
              </a:pPr>
              <a:r>
                <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rPr>
                <a:t>改修時等に評価を活用</a:t>
              </a:r>
            </a:p>
          </p:txBody>
        </p:sp>
        <p:sp>
          <p:nvSpPr>
            <p:cNvPr id="24" name="テキスト ボックス 2"/>
            <p:cNvSpPr txBox="1">
              <a:spLocks noChangeArrowheads="1"/>
            </p:cNvSpPr>
            <p:nvPr/>
          </p:nvSpPr>
          <p:spPr bwMode="auto">
            <a:xfrm>
              <a:off x="4006646" y="2174876"/>
              <a:ext cx="1860550" cy="265430"/>
            </a:xfrm>
            <a:prstGeom prst="rect">
              <a:avLst/>
            </a:prstGeom>
            <a:noFill/>
            <a:ln w="9525">
              <a:noFill/>
              <a:miter lim="800000"/>
              <a:headEnd/>
              <a:tailEnd/>
            </a:ln>
          </p:spPr>
          <p:txBody>
            <a:bodyPr rot="0" vert="horz" wrap="square" lIns="91440" tIns="45720" rIns="91440" bIns="45720" anchor="t" anchorCtr="0">
              <a:spAutoFit/>
            </a:bodyPr>
            <a:lstStyle/>
            <a:p>
              <a:pPr marL="31750" marR="66675" algn="l">
                <a:lnSpc>
                  <a:spcPts val="1300"/>
                </a:lnSpc>
                <a:spcAft>
                  <a:spcPts val="0"/>
                </a:spcAft>
              </a:pPr>
              <a:r>
                <a:rPr lang="ja-JP" sz="1000" kern="100">
                  <a:effectLst/>
                  <a:latin typeface="Century" panose="02040604050505020304" pitchFamily="18" charset="0"/>
                  <a:ea typeface="HG丸ｺﾞｼｯｸM-PRO" panose="020F0600000000000000" pitchFamily="50" charset="-128"/>
                  <a:cs typeface="Times New Roman" panose="02020603050405020304" pitchFamily="18" charset="0"/>
                </a:rPr>
                <a:t>新規事業にノウハウを活用</a:t>
              </a:r>
              <a:endPar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25" name="屈折矢印 24"/>
            <p:cNvSpPr/>
            <p:nvPr/>
          </p:nvSpPr>
          <p:spPr>
            <a:xfrm rot="16200000">
              <a:off x="5377611" y="2632076"/>
              <a:ext cx="2617470" cy="1578610"/>
            </a:xfrm>
            <a:prstGeom prst="bentUpArrow">
              <a:avLst>
                <a:gd name="adj1" fmla="val 12644"/>
                <a:gd name="adj2" fmla="val 13570"/>
                <a:gd name="adj3" fmla="val 14118"/>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6" name="屈折矢印 25"/>
            <p:cNvSpPr/>
            <p:nvPr/>
          </p:nvSpPr>
          <p:spPr>
            <a:xfrm rot="10800000">
              <a:off x="2510586" y="2211706"/>
              <a:ext cx="1273810" cy="447675"/>
            </a:xfrm>
            <a:prstGeom prst="bentUpArrow">
              <a:avLst>
                <a:gd name="adj1" fmla="val 34514"/>
                <a:gd name="adj2" fmla="val 38040"/>
                <a:gd name="adj3" fmla="val 30020"/>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27" name="グループ化 26"/>
            <p:cNvGrpSpPr/>
            <p:nvPr/>
          </p:nvGrpSpPr>
          <p:grpSpPr>
            <a:xfrm>
              <a:off x="3981881" y="3086101"/>
              <a:ext cx="617221" cy="401955"/>
              <a:chOff x="-1" y="2"/>
              <a:chExt cx="618279" cy="401955"/>
            </a:xfrm>
          </p:grpSpPr>
          <p:sp>
            <p:nvSpPr>
              <p:cNvPr id="50" name="下矢印 49"/>
              <p:cNvSpPr/>
              <p:nvPr/>
            </p:nvSpPr>
            <p:spPr>
              <a:xfrm rot="5400000">
                <a:off x="-10824" y="10825"/>
                <a:ext cx="401955" cy="38031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1" name="正方形/長方形 50"/>
              <p:cNvSpPr/>
              <p:nvPr/>
            </p:nvSpPr>
            <p:spPr>
              <a:xfrm flipH="1">
                <a:off x="414434"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2" name="正方形/長方形 51"/>
              <p:cNvSpPr/>
              <p:nvPr/>
            </p:nvSpPr>
            <p:spPr>
              <a:xfrm flipH="1">
                <a:off x="533188"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nvGrpSpPr>
            <p:cNvPr id="28" name="グループ化 27"/>
            <p:cNvGrpSpPr/>
            <p:nvPr/>
          </p:nvGrpSpPr>
          <p:grpSpPr>
            <a:xfrm rot="10800000">
              <a:off x="4056175" y="5126356"/>
              <a:ext cx="617221" cy="401955"/>
              <a:chOff x="-1" y="2"/>
              <a:chExt cx="618279" cy="401955"/>
            </a:xfrm>
          </p:grpSpPr>
          <p:sp>
            <p:nvSpPr>
              <p:cNvPr id="47" name="下矢印 46"/>
              <p:cNvSpPr/>
              <p:nvPr/>
            </p:nvSpPr>
            <p:spPr>
              <a:xfrm rot="5400000">
                <a:off x="-10824" y="10825"/>
                <a:ext cx="401955" cy="38031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8" name="正方形/長方形 47"/>
              <p:cNvSpPr/>
              <p:nvPr/>
            </p:nvSpPr>
            <p:spPr>
              <a:xfrm flipH="1">
                <a:off x="414434"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9" name="正方形/長方形 48"/>
              <p:cNvSpPr/>
              <p:nvPr/>
            </p:nvSpPr>
            <p:spPr>
              <a:xfrm flipH="1">
                <a:off x="533188"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nvGrpSpPr>
            <p:cNvPr id="29" name="グループ化 28"/>
            <p:cNvGrpSpPr/>
            <p:nvPr/>
          </p:nvGrpSpPr>
          <p:grpSpPr>
            <a:xfrm rot="10800000">
              <a:off x="6107860" y="5130801"/>
              <a:ext cx="617221" cy="401955"/>
              <a:chOff x="-1" y="2"/>
              <a:chExt cx="618279" cy="401955"/>
            </a:xfrm>
          </p:grpSpPr>
          <p:sp>
            <p:nvSpPr>
              <p:cNvPr id="44" name="下矢印 43"/>
              <p:cNvSpPr/>
              <p:nvPr/>
            </p:nvSpPr>
            <p:spPr>
              <a:xfrm rot="5400000">
                <a:off x="-10824" y="10825"/>
                <a:ext cx="401955" cy="38031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5" name="正方形/長方形 44"/>
              <p:cNvSpPr/>
              <p:nvPr/>
            </p:nvSpPr>
            <p:spPr>
              <a:xfrm flipH="1">
                <a:off x="414434"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6" name="正方形/長方形 45"/>
              <p:cNvSpPr/>
              <p:nvPr/>
            </p:nvSpPr>
            <p:spPr>
              <a:xfrm flipH="1">
                <a:off x="533188"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nvGrpSpPr>
            <p:cNvPr id="30" name="グループ化 29"/>
            <p:cNvGrpSpPr/>
            <p:nvPr/>
          </p:nvGrpSpPr>
          <p:grpSpPr>
            <a:xfrm rot="16200000">
              <a:off x="7120370" y="5491164"/>
              <a:ext cx="463550" cy="401955"/>
              <a:chOff x="153590" y="2"/>
              <a:chExt cx="464688" cy="401955"/>
            </a:xfrm>
          </p:grpSpPr>
          <p:sp>
            <p:nvSpPr>
              <p:cNvPr id="41" name="下矢印 40"/>
              <p:cNvSpPr/>
              <p:nvPr/>
            </p:nvSpPr>
            <p:spPr>
              <a:xfrm rot="5400000">
                <a:off x="65972" y="87620"/>
                <a:ext cx="401955" cy="226719"/>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2" name="正方形/長方形 41"/>
              <p:cNvSpPr/>
              <p:nvPr/>
            </p:nvSpPr>
            <p:spPr>
              <a:xfrm flipH="1">
                <a:off x="414434"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3" name="正方形/長方形 42"/>
              <p:cNvSpPr/>
              <p:nvPr/>
            </p:nvSpPr>
            <p:spPr>
              <a:xfrm flipH="1">
                <a:off x="533188"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nvGrpSpPr>
            <p:cNvPr id="31" name="グループ化 30"/>
            <p:cNvGrpSpPr/>
            <p:nvPr/>
          </p:nvGrpSpPr>
          <p:grpSpPr>
            <a:xfrm>
              <a:off x="4139361" y="5955666"/>
              <a:ext cx="1897380" cy="401955"/>
              <a:chOff x="-1282916" y="3"/>
              <a:chExt cx="1901194" cy="401955"/>
            </a:xfrm>
          </p:grpSpPr>
          <p:sp>
            <p:nvSpPr>
              <p:cNvPr id="38" name="下矢印 37"/>
              <p:cNvSpPr/>
              <p:nvPr/>
            </p:nvSpPr>
            <p:spPr>
              <a:xfrm rot="5400000">
                <a:off x="-652282" y="-630631"/>
                <a:ext cx="401955" cy="1663224"/>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9" name="正方形/長方形 38"/>
              <p:cNvSpPr/>
              <p:nvPr/>
            </p:nvSpPr>
            <p:spPr>
              <a:xfrm flipH="1">
                <a:off x="414434"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0" name="正方形/長方形 39"/>
              <p:cNvSpPr/>
              <p:nvPr/>
            </p:nvSpPr>
            <p:spPr>
              <a:xfrm flipH="1">
                <a:off x="533188"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nvGrpSpPr>
            <p:cNvPr id="32" name="グループ化 31"/>
            <p:cNvGrpSpPr/>
            <p:nvPr/>
          </p:nvGrpSpPr>
          <p:grpSpPr>
            <a:xfrm rot="16200000">
              <a:off x="7262927" y="4771391"/>
              <a:ext cx="203200" cy="203200"/>
              <a:chOff x="414434" y="96177"/>
              <a:chExt cx="203844" cy="203200"/>
            </a:xfrm>
          </p:grpSpPr>
          <p:sp>
            <p:nvSpPr>
              <p:cNvPr id="36" name="正方形/長方形 35"/>
              <p:cNvSpPr/>
              <p:nvPr/>
            </p:nvSpPr>
            <p:spPr>
              <a:xfrm flipH="1">
                <a:off x="414434"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7" name="正方形/長方形 36"/>
              <p:cNvSpPr/>
              <p:nvPr/>
            </p:nvSpPr>
            <p:spPr>
              <a:xfrm flipH="1">
                <a:off x="533188"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nvGrpSpPr>
            <p:cNvPr id="33" name="グループ化 32"/>
            <p:cNvGrpSpPr/>
            <p:nvPr/>
          </p:nvGrpSpPr>
          <p:grpSpPr>
            <a:xfrm>
              <a:off x="1582851" y="2760981"/>
              <a:ext cx="2159635" cy="269240"/>
              <a:chOff x="0" y="0"/>
              <a:chExt cx="2159635" cy="269240"/>
            </a:xfrm>
          </p:grpSpPr>
          <p:sp>
            <p:nvSpPr>
              <p:cNvPr id="34" name="テキスト ボックス 2"/>
              <p:cNvSpPr txBox="1">
                <a:spLocks noChangeArrowheads="1"/>
              </p:cNvSpPr>
              <p:nvPr/>
            </p:nvSpPr>
            <p:spPr bwMode="auto">
              <a:xfrm>
                <a:off x="0" y="0"/>
                <a:ext cx="2159635" cy="269240"/>
              </a:xfrm>
              <a:prstGeom prst="rect">
                <a:avLst/>
              </a:prstGeom>
              <a:solidFill>
                <a:schemeClr val="bg1">
                  <a:alpha val="56000"/>
                </a:schemeClr>
              </a:solidFill>
              <a:ln w="12700" cmpd="tri">
                <a:solidFill>
                  <a:srgbClr val="000000"/>
                </a:solidFill>
                <a:prstDash val="solid"/>
                <a:miter lim="800000"/>
                <a:headEnd/>
                <a:tailEnd/>
              </a:ln>
            </p:spPr>
            <p:txBody>
              <a:bodyPr rot="0" vert="horz" wrap="square" lIns="91440" tIns="45720" rIns="91440" bIns="45720" anchor="t" anchorCtr="0">
                <a:spAutoFit/>
              </a:bodyPr>
              <a:lstStyle/>
              <a:p>
                <a:pPr marL="66675" marR="66675" algn="ctr">
                  <a:lnSpc>
                    <a:spcPts val="1300"/>
                  </a:lnSpc>
                  <a:spcAft>
                    <a:spcPts val="0"/>
                  </a:spcAft>
                </a:pPr>
                <a:r>
                  <a:rPr lang="ja-JP" sz="1000" kern="100">
                    <a:effectLst/>
                    <a:latin typeface="Century" panose="02040604050505020304" pitchFamily="18" charset="0"/>
                    <a:ea typeface="HG丸ｺﾞｼｯｸM-PRO" panose="020F0600000000000000" pitchFamily="50" charset="-128"/>
                    <a:cs typeface="Times New Roman" panose="02020603050405020304" pitchFamily="18" charset="0"/>
                  </a:rPr>
                  <a:t>景観形成の目標等の設定</a:t>
                </a:r>
                <a:endPar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35" name="テキスト ボックス 2"/>
              <p:cNvSpPr txBox="1">
                <a:spLocks noChangeArrowheads="1"/>
              </p:cNvSpPr>
              <p:nvPr/>
            </p:nvSpPr>
            <p:spPr bwMode="auto">
              <a:xfrm>
                <a:off x="38100" y="38100"/>
                <a:ext cx="2085340" cy="198000"/>
              </a:xfrm>
              <a:prstGeom prst="rect">
                <a:avLst/>
              </a:prstGeom>
              <a:noFill/>
              <a:ln w="12700" cmpd="tri">
                <a:solidFill>
                  <a:srgbClr val="000000"/>
                </a:solidFill>
                <a:prstDash val="solid"/>
                <a:miter lim="800000"/>
                <a:headEnd/>
                <a:tailEnd/>
              </a:ln>
            </p:spPr>
            <p:txBody>
              <a:bodyPr rot="0" vert="horz" wrap="square" lIns="91440" tIns="45720" rIns="91440" bIns="45720" anchor="t" anchorCtr="0">
                <a:noAutofit/>
              </a:bodyPr>
              <a:lstStyle/>
              <a:p>
                <a:pPr marL="66675" marR="66675" algn="ctr">
                  <a:lnSpc>
                    <a:spcPts val="1300"/>
                  </a:lnSpc>
                  <a:spcAft>
                    <a:spcPts val="0"/>
                  </a:spcAft>
                </a:pPr>
                <a:r>
                  <a:rPr lang="en-US" sz="1000" u="none" strike="noStrike" kern="100">
                    <a:solidFill>
                      <a:srgbClr val="FF0000"/>
                    </a:solidFill>
                    <a:effectLst/>
                    <a:latin typeface="Century" panose="02040604050505020304" pitchFamily="18" charset="0"/>
                    <a:ea typeface="HG丸ｺﾞｼｯｸM-PRO" panose="020F0600000000000000" pitchFamily="50" charset="-128"/>
                    <a:cs typeface="Times New Roman" panose="02020603050405020304" pitchFamily="18" charset="0"/>
                  </a:rPr>
                  <a:t> </a:t>
                </a:r>
                <a:endPar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endParaRPr>
              </a:p>
            </p:txBody>
          </p:sp>
        </p:grpSp>
      </p:grpSp>
      <p:sp>
        <p:nvSpPr>
          <p:cNvPr id="53" name="下矢印 52"/>
          <p:cNvSpPr/>
          <p:nvPr/>
        </p:nvSpPr>
        <p:spPr>
          <a:xfrm>
            <a:off x="2103731" y="4071526"/>
            <a:ext cx="426844" cy="19642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4" name="下矢印 53"/>
          <p:cNvSpPr/>
          <p:nvPr/>
        </p:nvSpPr>
        <p:spPr>
          <a:xfrm>
            <a:off x="2097168" y="4933703"/>
            <a:ext cx="426844" cy="19642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5" name="下矢印 54"/>
          <p:cNvSpPr/>
          <p:nvPr/>
        </p:nvSpPr>
        <p:spPr>
          <a:xfrm>
            <a:off x="2118609" y="5743165"/>
            <a:ext cx="426844" cy="19642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Tree>
    <p:extLst>
      <p:ext uri="{BB962C8B-B14F-4D97-AF65-F5344CB8AC3E}">
        <p14:creationId xmlns:p14="http://schemas.microsoft.com/office/powerpoint/2010/main" val="3977989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43508" y="462430"/>
            <a:ext cx="9000492" cy="5893921"/>
          </a:xfrm>
          <a:prstGeom prst="rect">
            <a:avLst/>
          </a:prstGeom>
        </p:spPr>
        <p:txBody>
          <a:bodyPr wrap="square">
            <a:spAutoFit/>
          </a:bodyPr>
          <a:lstStyle/>
          <a:p>
            <a:pPr>
              <a:lnSpc>
                <a:spcPct val="150000"/>
              </a:lnSpc>
            </a:pPr>
            <a:r>
              <a:rPr lang="ja-JP" altLang="en-US" sz="2000" b="1" u="sng" dirty="0" smtClean="0">
                <a:latin typeface="Meiryo UI" panose="020B0604030504040204" pitchFamily="50" charset="-128"/>
                <a:ea typeface="Meiryo UI" panose="020B0604030504040204" pitchFamily="50" charset="-128"/>
              </a:rPr>
              <a:t>「公共事業における景観面での</a:t>
            </a:r>
            <a:r>
              <a:rPr lang="en-US" altLang="ja-JP" sz="2000" b="1" u="sng" dirty="0" smtClean="0">
                <a:latin typeface="Meiryo UI" panose="020B0604030504040204" pitchFamily="50" charset="-128"/>
                <a:ea typeface="Meiryo UI" panose="020B0604030504040204" pitchFamily="50" charset="-128"/>
              </a:rPr>
              <a:t>PDCA</a:t>
            </a:r>
            <a:r>
              <a:rPr lang="ja-JP" altLang="en-US" sz="2000" b="1" u="sng" dirty="0" smtClean="0">
                <a:latin typeface="Meiryo UI" panose="020B0604030504040204" pitchFamily="50" charset="-128"/>
                <a:ea typeface="Meiryo UI" panose="020B0604030504040204" pitchFamily="50" charset="-128"/>
              </a:rPr>
              <a:t>サイクルの確立」の検討状況</a:t>
            </a:r>
            <a:endParaRPr lang="en-US" altLang="ja-JP" sz="2000" b="1" u="sng" dirty="0" smtClean="0">
              <a:latin typeface="Meiryo UI" panose="020B0604030504040204" pitchFamily="50" charset="-128"/>
              <a:ea typeface="Meiryo UI" panose="020B0604030504040204" pitchFamily="50" charset="-128"/>
            </a:endParaRPr>
          </a:p>
          <a:p>
            <a:pPr>
              <a:lnSpc>
                <a:spcPct val="150000"/>
              </a:lnSpc>
            </a:pPr>
            <a:endParaRPr lang="en-US" altLang="ja-JP" b="1" dirty="0">
              <a:latin typeface="ＭＳ ゴシック" panose="020B0609070205080204" pitchFamily="49" charset="-128"/>
              <a:ea typeface="ＭＳ ゴシック" panose="020B0609070205080204" pitchFamily="49" charset="-128"/>
            </a:endParaRPr>
          </a:p>
          <a:p>
            <a:pPr>
              <a:lnSpc>
                <a:spcPct val="150000"/>
              </a:lnSpc>
            </a:pPr>
            <a:r>
              <a:rPr lang="ja-JP" altLang="en-US" sz="1600" b="1" dirty="0" smtClean="0">
                <a:latin typeface="ＭＳ ゴシック" panose="020B0609070205080204" pitchFamily="49" charset="-128"/>
                <a:ea typeface="ＭＳ ゴシック" panose="020B0609070205080204" pitchFamily="49" charset="-128"/>
              </a:rPr>
              <a:t>＜実施状況＞</a:t>
            </a:r>
            <a:endParaRPr lang="en-US" altLang="ja-JP" sz="1600" dirty="0" smtClean="0">
              <a:latin typeface="ＭＳ ゴシック" panose="020B0609070205080204" pitchFamily="49" charset="-128"/>
              <a:ea typeface="ＭＳ ゴシック" panose="020B0609070205080204" pitchFamily="49" charset="-128"/>
            </a:endParaRPr>
          </a:p>
          <a:p>
            <a:pPr>
              <a:lnSpc>
                <a:spcPct val="150000"/>
              </a:lnSpc>
            </a:pPr>
            <a:r>
              <a:rPr lang="ja-JP" altLang="en-US" sz="1600" dirty="0" smtClean="0">
                <a:latin typeface="ＭＳ ゴシック" panose="020B0609070205080204" pitchFamily="49" charset="-128"/>
                <a:ea typeface="ＭＳ ゴシック" panose="020B0609070205080204" pitchFamily="49" charset="-128"/>
              </a:rPr>
              <a:t>①　第１回　景観審</a:t>
            </a:r>
            <a:r>
              <a:rPr lang="ja-JP" altLang="en-US" sz="1600" dirty="0">
                <a:latin typeface="ＭＳ ゴシック" panose="020B0609070205080204" pitchFamily="49" charset="-128"/>
                <a:ea typeface="ＭＳ ゴシック" panose="020B0609070205080204" pitchFamily="49" charset="-128"/>
              </a:rPr>
              <a:t>議会</a:t>
            </a:r>
            <a:r>
              <a:rPr lang="ja-JP" altLang="en-US" sz="1600" dirty="0" smtClean="0">
                <a:latin typeface="ＭＳ ゴシック" panose="020B0609070205080204" pitchFamily="49" charset="-128"/>
                <a:ea typeface="ＭＳ ゴシック" panose="020B0609070205080204" pitchFamily="49" charset="-128"/>
              </a:rPr>
              <a:t>（７月</a:t>
            </a:r>
            <a:r>
              <a:rPr lang="ja-JP" altLang="en-US" sz="1600" dirty="0">
                <a:latin typeface="ＭＳ ゴシック" panose="020B0609070205080204" pitchFamily="49" charset="-128"/>
                <a:ea typeface="ＭＳ ゴシック" panose="020B0609070205080204" pitchFamily="49" charset="-128"/>
              </a:rPr>
              <a:t>３</a:t>
            </a:r>
            <a:r>
              <a:rPr lang="ja-JP" altLang="en-US" sz="1600" dirty="0" smtClean="0">
                <a:latin typeface="ＭＳ ゴシック" panose="020B0609070205080204" pitchFamily="49" charset="-128"/>
                <a:ea typeface="ＭＳ ゴシック" panose="020B0609070205080204" pitchFamily="49" charset="-128"/>
              </a:rPr>
              <a:t>日）・</a:t>
            </a:r>
            <a:r>
              <a:rPr lang="ja-JP" altLang="en-US" sz="1600" dirty="0">
                <a:latin typeface="ＭＳ ゴシック" panose="020B0609070205080204" pitchFamily="49" charset="-128"/>
                <a:ea typeface="ＭＳ ゴシック" panose="020B0609070205080204" pitchFamily="49" charset="-128"/>
              </a:rPr>
              <a:t>他</a:t>
            </a:r>
            <a:r>
              <a:rPr lang="ja-JP" altLang="en-US" sz="1600" dirty="0" smtClean="0">
                <a:latin typeface="ＭＳ ゴシック" panose="020B0609070205080204" pitchFamily="49" charset="-128"/>
                <a:ea typeface="ＭＳ ゴシック" panose="020B0609070205080204" pitchFamily="49" charset="-128"/>
              </a:rPr>
              <a:t>府県の事例紹介　</a:t>
            </a:r>
            <a:endParaRPr lang="en-US" altLang="ja-JP" sz="1600" dirty="0" smtClean="0">
              <a:latin typeface="ＭＳ ゴシック" panose="020B0609070205080204" pitchFamily="49" charset="-128"/>
              <a:ea typeface="ＭＳ ゴシック" panose="020B0609070205080204" pitchFamily="49" charset="-128"/>
            </a:endParaRPr>
          </a:p>
          <a:p>
            <a:endParaRPr lang="ja-JP" altLang="en-US" sz="1600" dirty="0">
              <a:latin typeface="ＭＳ ゴシック" panose="020B0609070205080204" pitchFamily="49" charset="-128"/>
              <a:ea typeface="ＭＳ ゴシック" panose="020B0609070205080204" pitchFamily="49" charset="-128"/>
            </a:endParaRPr>
          </a:p>
          <a:p>
            <a:pPr>
              <a:lnSpc>
                <a:spcPct val="150000"/>
              </a:lnSpc>
            </a:pPr>
            <a:r>
              <a:rPr lang="ja-JP" altLang="en-US" sz="1600" dirty="0" smtClean="0">
                <a:latin typeface="ＭＳ ゴシック" panose="020B0609070205080204" pitchFamily="49" charset="-128"/>
                <a:ea typeface="ＭＳ ゴシック" panose="020B0609070205080204" pitchFamily="49" charset="-128"/>
              </a:rPr>
              <a:t>②　第１回　部会（</a:t>
            </a:r>
            <a:r>
              <a:rPr lang="ja-JP" altLang="en-US" sz="1600" dirty="0">
                <a:latin typeface="ＭＳ ゴシック" panose="020B0609070205080204" pitchFamily="49" charset="-128"/>
                <a:ea typeface="ＭＳ ゴシック" panose="020B0609070205080204" pitchFamily="49" charset="-128"/>
              </a:rPr>
              <a:t>８</a:t>
            </a:r>
            <a:r>
              <a:rPr lang="ja-JP" altLang="en-US" sz="1600" dirty="0" smtClean="0">
                <a:latin typeface="ＭＳ ゴシック" panose="020B0609070205080204" pitchFamily="49" charset="-128"/>
                <a:ea typeface="ＭＳ ゴシック" panose="020B0609070205080204" pitchFamily="49" charset="-128"/>
              </a:rPr>
              <a:t>月７日） 　 　・論点の整理</a:t>
            </a:r>
            <a:endParaRPr lang="en-US" altLang="ja-JP" sz="1600" dirty="0" smtClean="0">
              <a:latin typeface="ＭＳ ゴシック" panose="020B0609070205080204" pitchFamily="49" charset="-128"/>
              <a:ea typeface="ＭＳ ゴシック" panose="020B0609070205080204" pitchFamily="49" charset="-128"/>
            </a:endParaRPr>
          </a:p>
          <a:p>
            <a:pPr>
              <a:lnSpc>
                <a:spcPct val="150000"/>
              </a:lnSpc>
            </a:pPr>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・大阪府における公共事業の評価</a:t>
            </a:r>
            <a:endParaRPr lang="en-US" altLang="ja-JP" sz="1600" dirty="0" smtClean="0">
              <a:latin typeface="ＭＳ ゴシック" panose="020B0609070205080204" pitchFamily="49" charset="-128"/>
              <a:ea typeface="ＭＳ ゴシック" panose="020B0609070205080204" pitchFamily="49" charset="-128"/>
            </a:endParaRPr>
          </a:p>
          <a:p>
            <a:pPr>
              <a:lnSpc>
                <a:spcPct val="150000"/>
              </a:lnSpc>
            </a:pPr>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en-US" altLang="ja-JP" sz="1600" dirty="0" smtClean="0">
                <a:latin typeface="ＭＳ ゴシック" panose="020B0609070205080204" pitchFamily="49" charset="-128"/>
                <a:ea typeface="ＭＳ ゴシック" panose="020B0609070205080204" pitchFamily="49" charset="-128"/>
              </a:rPr>
              <a:t>ⅰ</a:t>
            </a:r>
            <a:r>
              <a:rPr lang="ja-JP" altLang="en-US" sz="1600" dirty="0" smtClean="0">
                <a:latin typeface="ＭＳ ゴシック" panose="020B0609070205080204" pitchFamily="49" charset="-128"/>
                <a:ea typeface="ＭＳ ゴシック" panose="020B0609070205080204" pitchFamily="49" charset="-128"/>
              </a:rPr>
              <a:t>）環境アセスメント評価　</a:t>
            </a:r>
            <a:r>
              <a:rPr lang="en-US" altLang="ja-JP" sz="1600" dirty="0" smtClean="0">
                <a:latin typeface="ＭＳ ゴシック" panose="020B0609070205080204" pitchFamily="49" charset="-128"/>
                <a:ea typeface="ＭＳ ゴシック" panose="020B0609070205080204" pitchFamily="49" charset="-128"/>
              </a:rPr>
              <a:t>ⅱ</a:t>
            </a:r>
            <a:r>
              <a:rPr lang="ja-JP" altLang="en-US" sz="1600" dirty="0" smtClean="0">
                <a:latin typeface="ＭＳ ゴシック" panose="020B0609070205080204" pitchFamily="49" charset="-128"/>
                <a:ea typeface="ＭＳ ゴシック" panose="020B0609070205080204" pitchFamily="49" charset="-128"/>
              </a:rPr>
              <a:t>）大阪府建設事業評価</a:t>
            </a:r>
            <a:endParaRPr lang="en-US" altLang="ja-JP" sz="1600" dirty="0" smtClean="0">
              <a:latin typeface="ＭＳ ゴシック" panose="020B0609070205080204" pitchFamily="49" charset="-128"/>
              <a:ea typeface="ＭＳ ゴシック" panose="020B0609070205080204" pitchFamily="49" charset="-128"/>
            </a:endParaRPr>
          </a:p>
          <a:p>
            <a:pPr>
              <a:lnSpc>
                <a:spcPct val="150000"/>
              </a:lnSpc>
            </a:pPr>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・他府県、府内市町村における事例紹介　</a:t>
            </a:r>
            <a:endParaRPr lang="en-US" altLang="ja-JP" sz="1600" dirty="0" smtClean="0">
              <a:latin typeface="ＭＳ ゴシック" panose="020B0609070205080204" pitchFamily="49" charset="-128"/>
              <a:ea typeface="ＭＳ ゴシック" panose="020B0609070205080204" pitchFamily="49" charset="-128"/>
            </a:endParaRPr>
          </a:p>
          <a:p>
            <a:pPr>
              <a:lnSpc>
                <a:spcPct val="150000"/>
              </a:lnSpc>
            </a:pPr>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en-US" altLang="ja-JP" sz="1600" dirty="0" smtClean="0">
                <a:latin typeface="ＭＳ ゴシック" panose="020B0609070205080204" pitchFamily="49" charset="-128"/>
                <a:ea typeface="ＭＳ ゴシック" panose="020B0609070205080204" pitchFamily="49" charset="-128"/>
              </a:rPr>
              <a:t>ⅰ</a:t>
            </a:r>
            <a:r>
              <a:rPr lang="ja-JP" altLang="en-US" sz="1600" dirty="0" smtClean="0">
                <a:latin typeface="ＭＳ ゴシック" panose="020B0609070205080204" pitchFamily="49" charset="-128"/>
                <a:ea typeface="ＭＳ ゴシック" panose="020B0609070205080204" pitchFamily="49" charset="-128"/>
              </a:rPr>
              <a:t>）山梨県の事例　</a:t>
            </a:r>
            <a:r>
              <a:rPr lang="en-US" altLang="ja-JP" sz="1600" dirty="0" smtClean="0">
                <a:latin typeface="ＭＳ ゴシック" panose="020B0609070205080204" pitchFamily="49" charset="-128"/>
                <a:ea typeface="ＭＳ ゴシック" panose="020B0609070205080204" pitchFamily="49" charset="-128"/>
              </a:rPr>
              <a:t>ⅱ</a:t>
            </a:r>
            <a:r>
              <a:rPr lang="ja-JP" altLang="en-US" sz="1600" dirty="0" smtClean="0">
                <a:latin typeface="ＭＳ ゴシック" panose="020B0609070205080204" pitchFamily="49" charset="-128"/>
                <a:ea typeface="ＭＳ ゴシック" panose="020B0609070205080204" pitchFamily="49" charset="-128"/>
              </a:rPr>
              <a:t>）岸和田市の事例</a:t>
            </a:r>
            <a:endParaRPr lang="en-US" altLang="ja-JP" sz="1600" dirty="0" smtClean="0">
              <a:latin typeface="ＭＳ ゴシック" panose="020B0609070205080204" pitchFamily="49" charset="-128"/>
              <a:ea typeface="ＭＳ ゴシック" panose="020B0609070205080204" pitchFamily="49" charset="-128"/>
            </a:endParaRPr>
          </a:p>
          <a:p>
            <a:endParaRPr lang="ja-JP" altLang="en-US" sz="1600" dirty="0">
              <a:latin typeface="ＭＳ ゴシック" panose="020B0609070205080204" pitchFamily="49" charset="-128"/>
              <a:ea typeface="ＭＳ ゴシック" panose="020B0609070205080204" pitchFamily="49" charset="-128"/>
            </a:endParaRPr>
          </a:p>
          <a:p>
            <a:pPr>
              <a:lnSpc>
                <a:spcPct val="150000"/>
              </a:lnSpc>
            </a:pPr>
            <a:r>
              <a:rPr lang="ja-JP" altLang="en-US" sz="1600" dirty="0" smtClean="0">
                <a:latin typeface="ＭＳ ゴシック" panose="020B0609070205080204" pitchFamily="49" charset="-128"/>
                <a:ea typeface="ＭＳ ゴシック" panose="020B0609070205080204" pitchFamily="49" charset="-128"/>
              </a:rPr>
              <a:t>③　第２回　部会（</a:t>
            </a:r>
            <a:r>
              <a:rPr lang="en-US" altLang="ja-JP" sz="1600" dirty="0" smtClean="0">
                <a:latin typeface="ＭＳ ゴシック" panose="020B0609070205080204" pitchFamily="49" charset="-128"/>
                <a:ea typeface="ＭＳ ゴシック" panose="020B0609070205080204" pitchFamily="49" charset="-128"/>
              </a:rPr>
              <a:t>10</a:t>
            </a:r>
            <a:r>
              <a:rPr lang="ja-JP" altLang="en-US" sz="1600" dirty="0" smtClean="0">
                <a:latin typeface="ＭＳ ゴシック" panose="020B0609070205080204" pitchFamily="49" charset="-128"/>
                <a:ea typeface="ＭＳ ゴシック" panose="020B0609070205080204" pitchFamily="49" charset="-128"/>
              </a:rPr>
              <a:t>月</a:t>
            </a:r>
            <a:r>
              <a:rPr lang="en-US" altLang="ja-JP" sz="1600" dirty="0" smtClean="0">
                <a:latin typeface="ＭＳ ゴシック" panose="020B0609070205080204" pitchFamily="49" charset="-128"/>
                <a:ea typeface="ＭＳ ゴシック" panose="020B0609070205080204" pitchFamily="49" charset="-128"/>
              </a:rPr>
              <a:t>30</a:t>
            </a:r>
            <a:r>
              <a:rPr lang="ja-JP" altLang="en-US" sz="1600" dirty="0" smtClean="0">
                <a:latin typeface="ＭＳ ゴシック" panose="020B0609070205080204" pitchFamily="49" charset="-128"/>
                <a:ea typeface="ＭＳ ゴシック" panose="020B0609070205080204" pitchFamily="49" charset="-128"/>
              </a:rPr>
              <a:t>日）　　  ・論点の整理　</a:t>
            </a:r>
            <a:endParaRPr lang="en-US" altLang="ja-JP" sz="1600" dirty="0" smtClean="0">
              <a:latin typeface="ＭＳ ゴシック" panose="020B0609070205080204" pitchFamily="49" charset="-128"/>
              <a:ea typeface="ＭＳ ゴシック" panose="020B0609070205080204" pitchFamily="49" charset="-128"/>
            </a:endParaRPr>
          </a:p>
          <a:p>
            <a:pPr>
              <a:lnSpc>
                <a:spcPct val="150000"/>
              </a:lnSpc>
            </a:pPr>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・大阪府における公共事業の流れ</a:t>
            </a:r>
            <a:endParaRPr lang="en-US" altLang="ja-JP" sz="1600" dirty="0">
              <a:latin typeface="ＭＳ ゴシック" panose="020B0609070205080204" pitchFamily="49" charset="-128"/>
              <a:ea typeface="ＭＳ ゴシック" panose="020B0609070205080204" pitchFamily="49" charset="-128"/>
            </a:endParaRPr>
          </a:p>
          <a:p>
            <a:pPr>
              <a:lnSpc>
                <a:spcPct val="150000"/>
              </a:lnSpc>
            </a:pPr>
            <a:r>
              <a:rPr lang="ja-JP" altLang="en-US" sz="1600" dirty="0" smtClean="0">
                <a:latin typeface="ＭＳ ゴシック" panose="020B0609070205080204" pitchFamily="49" charset="-128"/>
                <a:ea typeface="ＭＳ ゴシック" panose="020B0609070205080204" pitchFamily="49" charset="-128"/>
              </a:rPr>
              <a:t>　　　　　　　　　　　　　　　　　・公共事業における景観アドバイスの仕組みの検討</a:t>
            </a:r>
            <a:endParaRPr lang="en-US" altLang="ja-JP" sz="1600" dirty="0" smtClean="0">
              <a:latin typeface="ＭＳ ゴシック" panose="020B0609070205080204" pitchFamily="49" charset="-128"/>
              <a:ea typeface="ＭＳ ゴシック" panose="020B0609070205080204" pitchFamily="49" charset="-128"/>
            </a:endParaRPr>
          </a:p>
          <a:p>
            <a:pPr>
              <a:lnSpc>
                <a:spcPct val="150000"/>
              </a:lnSpc>
            </a:pPr>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en-US" altLang="ja-JP" sz="1600" dirty="0" smtClean="0">
                <a:latin typeface="ＭＳ ゴシック" panose="020B0609070205080204" pitchFamily="49" charset="-128"/>
                <a:ea typeface="ＭＳ ゴシック" panose="020B0609070205080204" pitchFamily="49" charset="-128"/>
              </a:rPr>
              <a:t>ⅰ</a:t>
            </a:r>
            <a:r>
              <a:rPr lang="ja-JP" altLang="en-US" sz="1600" dirty="0" smtClean="0">
                <a:latin typeface="ＭＳ ゴシック" panose="020B0609070205080204" pitchFamily="49" charset="-128"/>
                <a:ea typeface="ＭＳ ゴシック" panose="020B0609070205080204" pitchFamily="49" charset="-128"/>
              </a:rPr>
              <a:t>）府内市町村のアドバイザー制度の実施状況</a:t>
            </a:r>
            <a:endParaRPr lang="en-US" altLang="ja-JP" sz="1600" dirty="0" smtClean="0">
              <a:latin typeface="ＭＳ ゴシック" panose="020B0609070205080204" pitchFamily="49" charset="-128"/>
              <a:ea typeface="ＭＳ ゴシック" panose="020B0609070205080204" pitchFamily="49" charset="-128"/>
            </a:endParaRPr>
          </a:p>
          <a:p>
            <a:pPr>
              <a:lnSpc>
                <a:spcPct val="150000"/>
              </a:lnSpc>
            </a:pPr>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en-US" altLang="ja-JP" sz="1600" dirty="0" smtClean="0">
                <a:latin typeface="ＭＳ ゴシック" panose="020B0609070205080204" pitchFamily="49" charset="-128"/>
                <a:ea typeface="ＭＳ ゴシック" panose="020B0609070205080204" pitchFamily="49" charset="-128"/>
              </a:rPr>
              <a:t>ⅱ</a:t>
            </a:r>
            <a:r>
              <a:rPr lang="ja-JP" altLang="en-US" sz="1600" dirty="0" smtClean="0">
                <a:latin typeface="ＭＳ ゴシック" panose="020B0609070205080204" pitchFamily="49" charset="-128"/>
                <a:ea typeface="ＭＳ ゴシック" panose="020B0609070205080204" pitchFamily="49" charset="-128"/>
              </a:rPr>
              <a:t>）対象件数の想定</a:t>
            </a:r>
            <a:endParaRPr lang="ja-JP" altLang="en-US" sz="16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8DDB306B-CB1A-4F92-AE18-14C2D5855DBA}" type="slidenum">
              <a:rPr kumimoji="1" lang="ja-JP" altLang="en-US" smtClean="0"/>
              <a:t>3</a:t>
            </a:fld>
            <a:endParaRPr kumimoji="1" lang="ja-JP" altLang="en-US"/>
          </a:p>
        </p:txBody>
      </p:sp>
    </p:spTree>
    <p:extLst>
      <p:ext uri="{BB962C8B-B14F-4D97-AF65-F5344CB8AC3E}">
        <p14:creationId xmlns:p14="http://schemas.microsoft.com/office/powerpoint/2010/main" val="3644866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96000" y="1171091"/>
            <a:ext cx="8352000" cy="3552805"/>
          </a:xfrm>
          <a:prstGeom prst="rect">
            <a:avLst/>
          </a:prstGeom>
        </p:spPr>
        <p:txBody>
          <a:bodyPr wrap="square" lIns="144000" tIns="108000" rIns="144000" bIns="108000">
            <a:spAutoFit/>
          </a:bodyPr>
          <a:lstStyle/>
          <a:p>
            <a:pPr marL="342900" indent="-342900">
              <a:lnSpc>
                <a:spcPts val="2800"/>
              </a:lnSpc>
              <a:buFont typeface="Wingdings" panose="05000000000000000000" pitchFamily="2" charset="2"/>
              <a:buChar char="Ø"/>
            </a:pPr>
            <a:r>
              <a:rPr lang="ja-JP" altLang="en-US" dirty="0" smtClean="0">
                <a:latin typeface="+mn-ea"/>
              </a:rPr>
              <a:t>ＰＤＣＡ</a:t>
            </a:r>
            <a:r>
              <a:rPr lang="ja-JP" altLang="en-US" dirty="0">
                <a:latin typeface="+mn-ea"/>
              </a:rPr>
              <a:t>サイクルをどう設定するか。山梨県の例を見ると、一事業として、基本設計、実施設計のそれぞれの中でもサイクルをまわし、かつ、完成・維持管理までの事業全体としての結果を同種の別事業に活かすというＰＤＣＡサイクルをまわしているようである</a:t>
            </a:r>
            <a:r>
              <a:rPr lang="ja-JP" altLang="en-US" dirty="0" smtClean="0">
                <a:latin typeface="+mn-ea"/>
              </a:rPr>
              <a:t>。</a:t>
            </a:r>
            <a:endParaRPr lang="ja-JP" altLang="en-US" dirty="0">
              <a:latin typeface="+mn-ea"/>
            </a:endParaRPr>
          </a:p>
          <a:p>
            <a:pPr marL="342900" indent="-342900">
              <a:lnSpc>
                <a:spcPts val="2800"/>
              </a:lnSpc>
              <a:buFont typeface="Wingdings" panose="05000000000000000000" pitchFamily="2" charset="2"/>
              <a:buChar char="Ø"/>
            </a:pPr>
            <a:r>
              <a:rPr lang="ja-JP" altLang="en-US" dirty="0">
                <a:latin typeface="+mn-ea"/>
              </a:rPr>
              <a:t>府内でアドバイザー制度をやっている市はいくつかあり、それぞれ制度は違うが、だいたい大規模なもののみ対象としている。制度構築のポイントとしては、「基準（対象物）の設定」と、定期開催か随時開催か、といった「会議開催の頻度」</a:t>
            </a:r>
            <a:r>
              <a:rPr lang="ja-JP" altLang="en-US" dirty="0" smtClean="0">
                <a:latin typeface="+mn-ea"/>
              </a:rPr>
              <a:t>。</a:t>
            </a:r>
            <a:endParaRPr lang="en-US" altLang="ja-JP" dirty="0">
              <a:latin typeface="+mn-ea"/>
            </a:endParaRPr>
          </a:p>
          <a:p>
            <a:pPr marL="342900" indent="-342900">
              <a:lnSpc>
                <a:spcPts val="2800"/>
              </a:lnSpc>
              <a:spcBef>
                <a:spcPts val="600"/>
              </a:spcBef>
              <a:buFont typeface="Wingdings" panose="05000000000000000000" pitchFamily="2" charset="2"/>
              <a:buChar char="Ø"/>
            </a:pPr>
            <a:r>
              <a:rPr lang="ja-JP" altLang="en-US" dirty="0" smtClean="0">
                <a:latin typeface="+mn-ea"/>
              </a:rPr>
              <a:t>対象</a:t>
            </a:r>
            <a:r>
              <a:rPr lang="ja-JP" altLang="en-US" dirty="0">
                <a:latin typeface="+mn-ea"/>
              </a:rPr>
              <a:t>には国も入るか</a:t>
            </a:r>
            <a:r>
              <a:rPr lang="ja-JP" altLang="en-US" dirty="0" smtClean="0">
                <a:latin typeface="+mn-ea"/>
              </a:rPr>
              <a:t>。</a:t>
            </a:r>
            <a:endParaRPr lang="en-US" altLang="ja-JP" dirty="0" smtClean="0">
              <a:latin typeface="+mn-ea"/>
            </a:endParaRPr>
          </a:p>
          <a:p>
            <a:pPr marL="342900" indent="-342900">
              <a:lnSpc>
                <a:spcPts val="2800"/>
              </a:lnSpc>
              <a:spcBef>
                <a:spcPts val="600"/>
              </a:spcBef>
              <a:buFont typeface="Wingdings" panose="05000000000000000000" pitchFamily="2" charset="2"/>
              <a:buChar char="Ø"/>
            </a:pPr>
            <a:r>
              <a:rPr lang="ja-JP" altLang="en-US" dirty="0" smtClean="0">
                <a:latin typeface="+mn-ea"/>
              </a:rPr>
              <a:t>町</a:t>
            </a:r>
            <a:r>
              <a:rPr lang="ja-JP" altLang="en-US" dirty="0">
                <a:latin typeface="+mn-ea"/>
              </a:rPr>
              <a:t>の事業でも府の制度に乗ることは可能か</a:t>
            </a:r>
            <a:r>
              <a:rPr lang="ja-JP" altLang="en-US" dirty="0" smtClean="0">
                <a:latin typeface="+mn-ea"/>
              </a:rPr>
              <a:t>。</a:t>
            </a:r>
            <a:endParaRPr lang="en-US" altLang="ja-JP" dirty="0" smtClean="0">
              <a:latin typeface="+mn-ea"/>
            </a:endParaRPr>
          </a:p>
        </p:txBody>
      </p:sp>
      <p:sp>
        <p:nvSpPr>
          <p:cNvPr id="2" name="スライド番号プレースホルダー 1"/>
          <p:cNvSpPr>
            <a:spLocks noGrp="1"/>
          </p:cNvSpPr>
          <p:nvPr>
            <p:ph type="sldNum" sz="quarter" idx="12"/>
          </p:nvPr>
        </p:nvSpPr>
        <p:spPr/>
        <p:txBody>
          <a:bodyPr/>
          <a:lstStyle/>
          <a:p>
            <a:fld id="{8DDB306B-CB1A-4F92-AE18-14C2D5855DBA}" type="slidenum">
              <a:rPr kumimoji="1" lang="ja-JP" altLang="en-US" smtClean="0"/>
              <a:t>4</a:t>
            </a:fld>
            <a:endParaRPr kumimoji="1" lang="ja-JP" altLang="en-US"/>
          </a:p>
        </p:txBody>
      </p:sp>
      <p:sp>
        <p:nvSpPr>
          <p:cNvPr id="3" name="テキスト ボックス 2"/>
          <p:cNvSpPr txBox="1"/>
          <p:nvPr/>
        </p:nvSpPr>
        <p:spPr>
          <a:xfrm>
            <a:off x="192505" y="626603"/>
            <a:ext cx="4869782" cy="400110"/>
          </a:xfrm>
          <a:prstGeom prst="rect">
            <a:avLst/>
          </a:prstGeom>
          <a:noFill/>
        </p:spPr>
        <p:txBody>
          <a:bodyPr wrap="square" rtlCol="0">
            <a:spAutoFit/>
          </a:bodyPr>
          <a:lstStyle/>
          <a:p>
            <a:r>
              <a:rPr lang="ja-JP" altLang="en-US" sz="2000" b="1" u="sng" dirty="0">
                <a:latin typeface="Meiryo UI" panose="020B0604030504040204" pitchFamily="50" charset="-128"/>
                <a:ea typeface="Meiryo UI" panose="020B0604030504040204" pitchFamily="50" charset="-128"/>
                <a:cs typeface="Meiryo UI" panose="020B0604030504040204" pitchFamily="50" charset="-128"/>
              </a:rPr>
              <a:t>　第１回　景観審議会での委員の主な</a:t>
            </a:r>
            <a:r>
              <a:rPr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意見</a:t>
            </a:r>
            <a:endParaRPr lang="ja-JP" altLang="en-US" sz="2000" b="1" u="sng"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3329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DB306B-CB1A-4F92-AE18-14C2D5855DBA}" type="slidenum">
              <a:rPr kumimoji="1" lang="ja-JP" altLang="en-US" smtClean="0"/>
              <a:t>5</a:t>
            </a:fld>
            <a:endParaRPr kumimoji="1" lang="ja-JP" altLang="en-US"/>
          </a:p>
        </p:txBody>
      </p:sp>
      <p:sp>
        <p:nvSpPr>
          <p:cNvPr id="5" name="テキスト ボックス 4"/>
          <p:cNvSpPr txBox="1"/>
          <p:nvPr/>
        </p:nvSpPr>
        <p:spPr>
          <a:xfrm>
            <a:off x="441027" y="785479"/>
            <a:ext cx="5019323" cy="369332"/>
          </a:xfrm>
          <a:prstGeom prst="rect">
            <a:avLst/>
          </a:prstGeom>
          <a:noFill/>
        </p:spPr>
        <p:txBody>
          <a:bodyPr wrap="none" rtlCol="0">
            <a:spAutoFit/>
          </a:bodyPr>
          <a:lstStyle/>
          <a:p>
            <a:r>
              <a:rPr kumimoji="1" lang="ja-JP" altLang="en-US" b="1" u="sng" dirty="0" smtClean="0"/>
              <a:t>公共事業の</a:t>
            </a:r>
            <a:r>
              <a:rPr kumimoji="1" lang="en-US" altLang="ja-JP" b="1" u="sng" dirty="0" smtClean="0"/>
              <a:t>PDCA</a:t>
            </a:r>
            <a:r>
              <a:rPr kumimoji="1" lang="ja-JP" altLang="en-US" b="1" u="sng" dirty="0" smtClean="0"/>
              <a:t>サイクルをどのように設定するか</a:t>
            </a:r>
            <a:endParaRPr kumimoji="1" lang="ja-JP" altLang="en-US" b="1" u="sng" dirty="0"/>
          </a:p>
        </p:txBody>
      </p:sp>
      <p:sp>
        <p:nvSpPr>
          <p:cNvPr id="8" name="テキスト ボックス 7"/>
          <p:cNvSpPr txBox="1"/>
          <p:nvPr/>
        </p:nvSpPr>
        <p:spPr>
          <a:xfrm>
            <a:off x="183449" y="4145746"/>
            <a:ext cx="6866432" cy="369332"/>
          </a:xfrm>
          <a:prstGeom prst="rect">
            <a:avLst/>
          </a:prstGeom>
          <a:noFill/>
        </p:spPr>
        <p:txBody>
          <a:bodyPr wrap="square" rtlCol="0">
            <a:spAutoFit/>
          </a:bodyPr>
          <a:lstStyle/>
          <a:p>
            <a:r>
              <a:rPr kumimoji="1" lang="ja-JP" altLang="en-US" dirty="0" smtClean="0"/>
              <a:t>＜部会での主な意見＞</a:t>
            </a:r>
            <a:endParaRPr kumimoji="1" lang="ja-JP" altLang="en-US" dirty="0"/>
          </a:p>
        </p:txBody>
      </p:sp>
      <p:sp>
        <p:nvSpPr>
          <p:cNvPr id="9" name="テキスト ボックス 8"/>
          <p:cNvSpPr txBox="1"/>
          <p:nvPr/>
        </p:nvSpPr>
        <p:spPr>
          <a:xfrm>
            <a:off x="551129" y="4833447"/>
            <a:ext cx="7719172" cy="1569660"/>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dirty="0" smtClean="0"/>
              <a:t>景観に関する知識を蓄積する仕組みや事業部局内での景観面への配慮の意識を醸成する仕組みをどう構築していくか</a:t>
            </a:r>
            <a:endParaRPr kumimoji="1" lang="en-US" altLang="ja-JP" sz="1600" dirty="0" smtClean="0"/>
          </a:p>
          <a:p>
            <a:pPr marL="285750" indent="-285750">
              <a:buFont typeface="Wingdings" panose="05000000000000000000" pitchFamily="2" charset="2"/>
              <a:buChar char="Ø"/>
            </a:pPr>
            <a:r>
              <a:rPr kumimoji="1" lang="en-US" altLang="ja-JP" sz="1600" dirty="0"/>
              <a:t>PDCA</a:t>
            </a:r>
            <a:r>
              <a:rPr kumimoji="1" lang="ja-JP" altLang="en-US" sz="1600" dirty="0"/>
              <a:t>は大阪府全体、それとも事業課内で回すのか。事業課内で回した方が職員個人にも景観の知識が蓄積されるので良いかと思う</a:t>
            </a:r>
            <a:endParaRPr kumimoji="1" lang="en-US" altLang="ja-JP" sz="1600" dirty="0"/>
          </a:p>
          <a:p>
            <a:pPr marL="285750" indent="-285750">
              <a:buFont typeface="Wingdings" panose="05000000000000000000" pitchFamily="2" charset="2"/>
              <a:buChar char="Ø"/>
            </a:pPr>
            <a:r>
              <a:rPr kumimoji="1" lang="ja-JP" altLang="en-US" sz="1600" dirty="0" smtClean="0"/>
              <a:t>今後</a:t>
            </a:r>
            <a:r>
              <a:rPr kumimoji="1" lang="ja-JP" altLang="en-US" sz="1600" dirty="0"/>
              <a:t>増えてくるインフラのメンテナンス事業に対しても景観的視点が必要ではないか</a:t>
            </a:r>
            <a:endParaRPr kumimoji="1" lang="en-US" altLang="ja-JP" sz="1600" dirty="0"/>
          </a:p>
          <a:p>
            <a:pPr marL="285750" indent="-285750">
              <a:buFont typeface="Wingdings" panose="05000000000000000000" pitchFamily="2" charset="2"/>
              <a:buChar char="Ø"/>
            </a:pPr>
            <a:r>
              <a:rPr kumimoji="1" lang="ja-JP" altLang="en-US" sz="1600" dirty="0" smtClean="0"/>
              <a:t>事業</a:t>
            </a:r>
            <a:r>
              <a:rPr kumimoji="1" lang="ja-JP" altLang="en-US" sz="1600" dirty="0"/>
              <a:t>の早い段階で有識者等による景観の助言を受ける仕組みが必要ではない</a:t>
            </a:r>
            <a:r>
              <a:rPr kumimoji="1" lang="ja-JP" altLang="en-US" sz="1600" dirty="0" smtClean="0"/>
              <a:t>か</a:t>
            </a:r>
            <a:endParaRPr kumimoji="1" lang="en-US" altLang="ja-JP" sz="1600" dirty="0"/>
          </a:p>
        </p:txBody>
      </p:sp>
      <p:sp>
        <p:nvSpPr>
          <p:cNvPr id="11" name="テキスト ボックス 10"/>
          <p:cNvSpPr txBox="1"/>
          <p:nvPr/>
        </p:nvSpPr>
        <p:spPr>
          <a:xfrm>
            <a:off x="441028" y="1524747"/>
            <a:ext cx="8074322" cy="2277547"/>
          </a:xfrm>
          <a:prstGeom prst="rect">
            <a:avLst/>
          </a:prstGeom>
          <a:solidFill>
            <a:schemeClr val="accent2">
              <a:lumMod val="40000"/>
              <a:lumOff val="60000"/>
            </a:schemeClr>
          </a:solidFill>
        </p:spPr>
        <p:txBody>
          <a:bodyPr wrap="square" rtlCol="0">
            <a:spAutoFit/>
          </a:bodyPr>
          <a:lstStyle/>
          <a:p>
            <a:r>
              <a:rPr kumimoji="1" lang="ja-JP" altLang="en-US" dirty="0" smtClean="0"/>
              <a:t>■</a:t>
            </a:r>
            <a:r>
              <a:rPr kumimoji="1" lang="ja-JP" altLang="en-US" dirty="0" smtClean="0"/>
              <a:t>方向性</a:t>
            </a:r>
            <a:endParaRPr kumimoji="1" lang="en-US" altLang="ja-JP" dirty="0" smtClean="0"/>
          </a:p>
          <a:p>
            <a:endParaRPr kumimoji="1" lang="en-US" altLang="ja-JP" sz="400" dirty="0" smtClean="0"/>
          </a:p>
          <a:p>
            <a:pPr marL="285750" indent="-285750">
              <a:lnSpc>
                <a:spcPct val="150000"/>
              </a:lnSpc>
              <a:buFont typeface="Arial" panose="020B0604020202020204" pitchFamily="34" charset="0"/>
              <a:buChar char="•"/>
            </a:pPr>
            <a:r>
              <a:rPr kumimoji="1" lang="ja-JP" altLang="en-US" sz="1600" dirty="0" smtClean="0"/>
              <a:t>計画</a:t>
            </a:r>
            <a:r>
              <a:rPr kumimoji="1" lang="ja-JP" altLang="en-US" sz="1600" dirty="0" smtClean="0"/>
              <a:t>・設計段階から維持管理段階まで幅広く景観面について考えるべきであり</a:t>
            </a:r>
            <a:r>
              <a:rPr kumimoji="1" lang="ja-JP" altLang="en-US" sz="1600" dirty="0"/>
              <a:t>、知識の蓄積や意識の</a:t>
            </a:r>
            <a:r>
              <a:rPr kumimoji="1" lang="ja-JP" altLang="en-US" sz="1600" dirty="0" smtClean="0"/>
              <a:t>醸成の方法、</a:t>
            </a:r>
            <a:r>
              <a:rPr kumimoji="1" lang="ja-JP" altLang="en-US" sz="1600" dirty="0"/>
              <a:t>維持管理・改修段階での</a:t>
            </a:r>
            <a:r>
              <a:rPr kumimoji="1" lang="ja-JP" altLang="en-US" sz="1600" dirty="0" smtClean="0"/>
              <a:t>評価の仕方など、</a:t>
            </a:r>
            <a:r>
              <a:rPr kumimoji="1" lang="ja-JP" altLang="en-US" sz="1600" dirty="0"/>
              <a:t>サイクル</a:t>
            </a:r>
            <a:r>
              <a:rPr kumimoji="1" lang="ja-JP" altLang="en-US" sz="1600" dirty="0" smtClean="0"/>
              <a:t>の設定・確立に向けて、さらに検討が必要</a:t>
            </a:r>
            <a:endParaRPr kumimoji="1" lang="en-US" altLang="ja-JP" sz="1600" dirty="0" smtClean="0"/>
          </a:p>
          <a:p>
            <a:pPr marL="285750" indent="-285750">
              <a:lnSpc>
                <a:spcPct val="150000"/>
              </a:lnSpc>
              <a:buFont typeface="Arial" panose="020B0604020202020204" pitchFamily="34" charset="0"/>
              <a:buChar char="•"/>
            </a:pPr>
            <a:r>
              <a:rPr kumimoji="1" lang="ja-JP" altLang="en-US" sz="1600" dirty="0" smtClean="0"/>
              <a:t>計画・設計段階においては有識者等による景観のアドバイスを受ける仕組みが必要であり検討を進める</a:t>
            </a:r>
            <a:endParaRPr kumimoji="1" lang="en-US" altLang="ja-JP" sz="1600" dirty="0" smtClean="0"/>
          </a:p>
        </p:txBody>
      </p:sp>
      <p:sp>
        <p:nvSpPr>
          <p:cNvPr id="2" name="正方形/長方形 1"/>
          <p:cNvSpPr/>
          <p:nvPr/>
        </p:nvSpPr>
        <p:spPr>
          <a:xfrm>
            <a:off x="350874" y="301226"/>
            <a:ext cx="877163" cy="369332"/>
          </a:xfrm>
          <a:prstGeom prst="rect">
            <a:avLst/>
          </a:prstGeom>
        </p:spPr>
        <p:txBody>
          <a:bodyPr wrap="none">
            <a:spAutoFit/>
          </a:bodyPr>
          <a:lstStyle/>
          <a:p>
            <a:r>
              <a:rPr kumimoji="1" lang="ja-JP" altLang="en-US" dirty="0"/>
              <a:t>■論点</a:t>
            </a:r>
            <a:endParaRPr kumimoji="1" lang="en-US" altLang="ja-JP" dirty="0"/>
          </a:p>
        </p:txBody>
      </p:sp>
    </p:spTree>
    <p:extLst>
      <p:ext uri="{BB962C8B-B14F-4D97-AF65-F5344CB8AC3E}">
        <p14:creationId xmlns:p14="http://schemas.microsoft.com/office/powerpoint/2010/main" val="2846278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DB306B-CB1A-4F92-AE18-14C2D5855DBA}" type="slidenum">
              <a:rPr kumimoji="1" lang="ja-JP" altLang="en-US" smtClean="0"/>
              <a:t>6</a:t>
            </a:fld>
            <a:endParaRPr kumimoji="1" lang="ja-JP" altLang="en-US"/>
          </a:p>
        </p:txBody>
      </p:sp>
      <p:sp>
        <p:nvSpPr>
          <p:cNvPr id="5" name="テキスト ボックス 4"/>
          <p:cNvSpPr txBox="1"/>
          <p:nvPr/>
        </p:nvSpPr>
        <p:spPr>
          <a:xfrm>
            <a:off x="428148" y="826140"/>
            <a:ext cx="6240811" cy="369332"/>
          </a:xfrm>
          <a:prstGeom prst="rect">
            <a:avLst/>
          </a:prstGeom>
          <a:noFill/>
        </p:spPr>
        <p:txBody>
          <a:bodyPr wrap="none" rtlCol="0">
            <a:spAutoFit/>
          </a:bodyPr>
          <a:lstStyle/>
          <a:p>
            <a:r>
              <a:rPr kumimoji="1" lang="ja-JP" altLang="en-US" b="1" u="sng" dirty="0" smtClean="0"/>
              <a:t>広域的観点から府の事業は主体的に取り組むべきではないか</a:t>
            </a:r>
            <a:endParaRPr kumimoji="1" lang="ja-JP" altLang="en-US" b="1" u="sng" dirty="0"/>
          </a:p>
        </p:txBody>
      </p:sp>
      <p:sp>
        <p:nvSpPr>
          <p:cNvPr id="8" name="テキスト ボックス 7"/>
          <p:cNvSpPr txBox="1"/>
          <p:nvPr/>
        </p:nvSpPr>
        <p:spPr>
          <a:xfrm>
            <a:off x="266512" y="4258493"/>
            <a:ext cx="6866432" cy="369332"/>
          </a:xfrm>
          <a:prstGeom prst="rect">
            <a:avLst/>
          </a:prstGeom>
          <a:noFill/>
        </p:spPr>
        <p:txBody>
          <a:bodyPr wrap="square" rtlCol="0">
            <a:spAutoFit/>
          </a:bodyPr>
          <a:lstStyle/>
          <a:p>
            <a:r>
              <a:rPr kumimoji="1" lang="ja-JP" altLang="en-US" dirty="0" smtClean="0"/>
              <a:t>＜部会での主な意見＞</a:t>
            </a:r>
            <a:endParaRPr kumimoji="1" lang="ja-JP" altLang="en-US" dirty="0"/>
          </a:p>
        </p:txBody>
      </p:sp>
      <p:sp>
        <p:nvSpPr>
          <p:cNvPr id="9" name="テキスト ボックス 8"/>
          <p:cNvSpPr txBox="1"/>
          <p:nvPr/>
        </p:nvSpPr>
        <p:spPr>
          <a:xfrm>
            <a:off x="521662" y="4718460"/>
            <a:ext cx="7719172" cy="1815882"/>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dirty="0"/>
              <a:t>制度を持つ市町村の物件は市の制度に任せつつも情報共有はする</a:t>
            </a:r>
            <a:endParaRPr kumimoji="1" lang="en-US" altLang="ja-JP" sz="1600" dirty="0"/>
          </a:p>
          <a:p>
            <a:pPr marL="285750" indent="-285750">
              <a:buFont typeface="Wingdings" panose="05000000000000000000" pitchFamily="2" charset="2"/>
              <a:buChar char="Ø"/>
            </a:pPr>
            <a:r>
              <a:rPr kumimoji="1" lang="ja-JP" altLang="en-US" sz="1600" dirty="0" smtClean="0"/>
              <a:t>府の事業については市が景観行政団体となる区域におけ</a:t>
            </a:r>
            <a:r>
              <a:rPr kumimoji="1" lang="ja-JP" altLang="en-US" sz="1600" dirty="0"/>
              <a:t>る</a:t>
            </a:r>
            <a:r>
              <a:rPr kumimoji="1" lang="ja-JP" altLang="en-US" sz="1600" dirty="0" smtClean="0"/>
              <a:t>事業であっても、事業者として主体的に景観への配慮に取り組む必要はないか</a:t>
            </a:r>
            <a:endParaRPr kumimoji="1" lang="en-US" altLang="ja-JP" sz="1600" dirty="0" smtClean="0"/>
          </a:p>
          <a:p>
            <a:pPr marL="285750" indent="-285750">
              <a:buFont typeface="Wingdings" panose="05000000000000000000" pitchFamily="2" charset="2"/>
              <a:buChar char="Ø"/>
            </a:pPr>
            <a:r>
              <a:rPr kumimoji="1" lang="ja-JP" altLang="en-US" sz="1600" dirty="0" smtClean="0"/>
              <a:t>アドバイスの制度</a:t>
            </a:r>
            <a:r>
              <a:rPr kumimoji="1" lang="ja-JP" altLang="en-US" sz="1600" dirty="0"/>
              <a:t>を持たない市町村は府が制度を設置しながらも市町村の担当者と一緒に議論する場が必要ではない</a:t>
            </a:r>
            <a:r>
              <a:rPr kumimoji="1" lang="ja-JP" altLang="en-US" sz="1600" dirty="0" smtClean="0"/>
              <a:t>か</a:t>
            </a:r>
            <a:endParaRPr kumimoji="1" lang="en-US" altLang="ja-JP" sz="1600" dirty="0"/>
          </a:p>
          <a:p>
            <a:pPr marL="285750" indent="-285750">
              <a:buFont typeface="Wingdings" panose="05000000000000000000" pitchFamily="2" charset="2"/>
              <a:buChar char="Ø"/>
            </a:pPr>
            <a:r>
              <a:rPr kumimoji="1" lang="ja-JP" altLang="en-US" sz="1600" dirty="0" smtClean="0"/>
              <a:t>制度をもたない景観行政団体の区域での事業は今後どうするのか戦略的に考えていく必要がある</a:t>
            </a:r>
            <a:endParaRPr kumimoji="1" lang="en-US" altLang="ja-JP" sz="1600" dirty="0" smtClean="0"/>
          </a:p>
        </p:txBody>
      </p:sp>
      <p:sp>
        <p:nvSpPr>
          <p:cNvPr id="11" name="テキスト ボックス 10"/>
          <p:cNvSpPr txBox="1"/>
          <p:nvPr/>
        </p:nvSpPr>
        <p:spPr>
          <a:xfrm>
            <a:off x="350874" y="1684939"/>
            <a:ext cx="8164476" cy="2277547"/>
          </a:xfrm>
          <a:prstGeom prst="rect">
            <a:avLst/>
          </a:prstGeom>
          <a:solidFill>
            <a:schemeClr val="accent2">
              <a:lumMod val="40000"/>
              <a:lumOff val="60000"/>
            </a:schemeClr>
          </a:solidFill>
        </p:spPr>
        <p:txBody>
          <a:bodyPr wrap="square" rtlCol="0">
            <a:spAutoFit/>
          </a:bodyPr>
          <a:lstStyle/>
          <a:p>
            <a:r>
              <a:rPr kumimoji="1" lang="ja-JP" altLang="en-US" dirty="0" smtClean="0"/>
              <a:t>■方向性</a:t>
            </a:r>
            <a:endParaRPr kumimoji="1" lang="en-US" altLang="ja-JP" dirty="0"/>
          </a:p>
          <a:p>
            <a:endParaRPr kumimoji="1" lang="en-US" altLang="ja-JP" sz="400" dirty="0" smtClean="0"/>
          </a:p>
          <a:p>
            <a:pPr marL="285750" indent="-285750">
              <a:lnSpc>
                <a:spcPct val="150000"/>
              </a:lnSpc>
              <a:buFont typeface="Arial" panose="020B0604020202020204" pitchFamily="34" charset="0"/>
              <a:buChar char="•"/>
            </a:pPr>
            <a:r>
              <a:rPr kumimoji="1" lang="ja-JP" altLang="en-US" sz="1600" dirty="0" smtClean="0"/>
              <a:t>府が景観行政団体の区域に限らず、府の事業については府域全体で事業者として景観への配慮に主体的に取り組む</a:t>
            </a:r>
            <a:endParaRPr kumimoji="1" lang="en-US" altLang="ja-JP" sz="1600" dirty="0"/>
          </a:p>
          <a:p>
            <a:pPr marL="285750" indent="-285750">
              <a:lnSpc>
                <a:spcPct val="150000"/>
              </a:lnSpc>
              <a:buFont typeface="Arial" panose="020B0604020202020204" pitchFamily="34" charset="0"/>
              <a:buChar char="•"/>
            </a:pPr>
            <a:r>
              <a:rPr kumimoji="1" lang="ja-JP" altLang="en-US" sz="1600" dirty="0" smtClean="0"/>
              <a:t>アドバイスの制度を持つ市町村との調整について検討を進める</a:t>
            </a:r>
            <a:endParaRPr kumimoji="1" lang="en-US" altLang="ja-JP" sz="1600" dirty="0" smtClean="0"/>
          </a:p>
          <a:p>
            <a:pPr marL="285750" indent="-285750">
              <a:lnSpc>
                <a:spcPct val="150000"/>
              </a:lnSpc>
              <a:buFont typeface="Arial" panose="020B0604020202020204" pitchFamily="34" charset="0"/>
              <a:buChar char="•"/>
            </a:pPr>
            <a:r>
              <a:rPr kumimoji="1" lang="ja-JP" altLang="en-US" sz="1600" dirty="0" smtClean="0"/>
              <a:t>アドバイスの制度を持たない景観</a:t>
            </a:r>
            <a:r>
              <a:rPr kumimoji="1" lang="ja-JP" altLang="en-US" sz="1600" dirty="0"/>
              <a:t>行政団体の</a:t>
            </a:r>
            <a:r>
              <a:rPr kumimoji="1" lang="ja-JP" altLang="en-US" sz="1600" dirty="0" smtClean="0"/>
              <a:t>区域においては、市町村</a:t>
            </a:r>
            <a:r>
              <a:rPr kumimoji="1" lang="ja-JP" altLang="en-US" sz="1600" dirty="0"/>
              <a:t>担当者と連携した景観への</a:t>
            </a:r>
            <a:r>
              <a:rPr kumimoji="1" lang="ja-JP" altLang="en-US" sz="1600" dirty="0" smtClean="0"/>
              <a:t>配慮の方法について</a:t>
            </a:r>
            <a:r>
              <a:rPr kumimoji="1" lang="ja-JP" altLang="en-US" sz="1600" dirty="0"/>
              <a:t>検討する</a:t>
            </a:r>
          </a:p>
        </p:txBody>
      </p:sp>
      <p:sp>
        <p:nvSpPr>
          <p:cNvPr id="2" name="正方形/長方形 1"/>
          <p:cNvSpPr/>
          <p:nvPr/>
        </p:nvSpPr>
        <p:spPr>
          <a:xfrm>
            <a:off x="266512" y="361648"/>
            <a:ext cx="877163" cy="369332"/>
          </a:xfrm>
          <a:prstGeom prst="rect">
            <a:avLst/>
          </a:prstGeom>
        </p:spPr>
        <p:txBody>
          <a:bodyPr wrap="none">
            <a:spAutoFit/>
          </a:bodyPr>
          <a:lstStyle/>
          <a:p>
            <a:r>
              <a:rPr kumimoji="1" lang="ja-JP" altLang="en-US" dirty="0"/>
              <a:t>■論点</a:t>
            </a:r>
            <a:endParaRPr kumimoji="1" lang="en-US" altLang="ja-JP" dirty="0"/>
          </a:p>
        </p:txBody>
      </p:sp>
    </p:spTree>
    <p:extLst>
      <p:ext uri="{BB962C8B-B14F-4D97-AF65-F5344CB8AC3E}">
        <p14:creationId xmlns:p14="http://schemas.microsoft.com/office/powerpoint/2010/main" val="1777367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DB306B-CB1A-4F92-AE18-14C2D5855DBA}" type="slidenum">
              <a:rPr kumimoji="1" lang="ja-JP" altLang="en-US" smtClean="0"/>
              <a:t>7</a:t>
            </a:fld>
            <a:endParaRPr kumimoji="1" lang="ja-JP" altLang="en-US"/>
          </a:p>
        </p:txBody>
      </p:sp>
      <p:sp>
        <p:nvSpPr>
          <p:cNvPr id="5" name="テキスト ボックス 4"/>
          <p:cNvSpPr txBox="1"/>
          <p:nvPr/>
        </p:nvSpPr>
        <p:spPr>
          <a:xfrm>
            <a:off x="399245" y="728946"/>
            <a:ext cx="6756978" cy="369332"/>
          </a:xfrm>
          <a:prstGeom prst="rect">
            <a:avLst/>
          </a:prstGeom>
          <a:noFill/>
        </p:spPr>
        <p:txBody>
          <a:bodyPr wrap="none" rtlCol="0">
            <a:spAutoFit/>
          </a:bodyPr>
          <a:lstStyle/>
          <a:p>
            <a:r>
              <a:rPr kumimoji="1" lang="ja-JP" altLang="en-US" b="1" u="sng" dirty="0" smtClean="0"/>
              <a:t>有識者等による</a:t>
            </a:r>
            <a:r>
              <a:rPr kumimoji="1" lang="ja-JP" altLang="en-US" b="1" u="sng" dirty="0" smtClean="0"/>
              <a:t>アドバイスの</a:t>
            </a:r>
            <a:r>
              <a:rPr kumimoji="1" lang="ja-JP" altLang="en-US" b="1" u="sng" dirty="0" smtClean="0"/>
              <a:t>仕組み</a:t>
            </a:r>
            <a:r>
              <a:rPr kumimoji="1" lang="ja-JP" altLang="en-US" b="1" u="sng" dirty="0" smtClean="0"/>
              <a:t>について検討すべきではないか</a:t>
            </a:r>
            <a:endParaRPr kumimoji="1" lang="ja-JP" altLang="en-US" b="1" u="sng" dirty="0"/>
          </a:p>
        </p:txBody>
      </p:sp>
      <p:sp>
        <p:nvSpPr>
          <p:cNvPr id="8" name="テキスト ボックス 7"/>
          <p:cNvSpPr txBox="1"/>
          <p:nvPr/>
        </p:nvSpPr>
        <p:spPr>
          <a:xfrm>
            <a:off x="204525" y="4329988"/>
            <a:ext cx="6866432" cy="369332"/>
          </a:xfrm>
          <a:prstGeom prst="rect">
            <a:avLst/>
          </a:prstGeom>
          <a:noFill/>
        </p:spPr>
        <p:txBody>
          <a:bodyPr wrap="square" rtlCol="0">
            <a:spAutoFit/>
          </a:bodyPr>
          <a:lstStyle/>
          <a:p>
            <a:r>
              <a:rPr kumimoji="1" lang="ja-JP" altLang="en-US" dirty="0" smtClean="0"/>
              <a:t>＜部会での主な意見＞</a:t>
            </a:r>
            <a:endParaRPr kumimoji="1" lang="ja-JP" altLang="en-US" dirty="0"/>
          </a:p>
        </p:txBody>
      </p:sp>
      <p:sp>
        <p:nvSpPr>
          <p:cNvPr id="9" name="テキスト ボックス 8"/>
          <p:cNvSpPr txBox="1"/>
          <p:nvPr/>
        </p:nvSpPr>
        <p:spPr>
          <a:xfrm>
            <a:off x="528034" y="4826356"/>
            <a:ext cx="8209446" cy="1815882"/>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dirty="0" smtClean="0"/>
              <a:t>アドバイスを受けるタイミングは基本設計時と実施設計時の初期段階が良いのではないか</a:t>
            </a:r>
            <a:endParaRPr kumimoji="1" lang="en-US" altLang="ja-JP" sz="1600" dirty="0" smtClean="0"/>
          </a:p>
          <a:p>
            <a:pPr marL="285750" indent="-285750">
              <a:buFont typeface="Wingdings" panose="05000000000000000000" pitchFamily="2" charset="2"/>
              <a:buChar char="Ø"/>
            </a:pPr>
            <a:r>
              <a:rPr kumimoji="1" lang="ja-JP" altLang="en-US" sz="1600" dirty="0" smtClean="0"/>
              <a:t>まちづくり相談のようなソフトなやり方がいいのではないか</a:t>
            </a:r>
            <a:endParaRPr kumimoji="1" lang="en-US" altLang="ja-JP" sz="1600" dirty="0" smtClean="0"/>
          </a:p>
          <a:p>
            <a:pPr marL="285750" indent="-285750">
              <a:buFont typeface="Wingdings" panose="05000000000000000000" pitchFamily="2" charset="2"/>
              <a:buChar char="Ø"/>
            </a:pPr>
            <a:r>
              <a:rPr kumimoji="1" lang="ja-JP" altLang="en-US" sz="1600" dirty="0" smtClean="0"/>
              <a:t>対象となる事業の規模を決めて必ず景観のアドバイスを受けるような仕組みと希望すればアドバイスを受けることができる仕組みが必要ではないか</a:t>
            </a:r>
            <a:endParaRPr kumimoji="1" lang="en-US" altLang="ja-JP" sz="1600" dirty="0" smtClean="0"/>
          </a:p>
          <a:p>
            <a:pPr marL="285750" indent="-285750">
              <a:buFont typeface="Wingdings" panose="05000000000000000000" pitchFamily="2" charset="2"/>
              <a:buChar char="Ø"/>
            </a:pPr>
            <a:r>
              <a:rPr kumimoji="1" lang="ja-JP" altLang="en-US" sz="1600" dirty="0"/>
              <a:t>府内でアドバイザー制度を持つ市はいくつかあり、それぞれ制度は違うが大規模なもののみ対象としていることが多い</a:t>
            </a:r>
            <a:endParaRPr kumimoji="1" lang="en-US" altLang="ja-JP" sz="1600" dirty="0"/>
          </a:p>
          <a:p>
            <a:pPr marL="285750" indent="-285750">
              <a:buFont typeface="Wingdings" panose="05000000000000000000" pitchFamily="2" charset="2"/>
              <a:buChar char="Ø"/>
            </a:pPr>
            <a:r>
              <a:rPr kumimoji="1" lang="ja-JP" altLang="en-US" sz="1600" dirty="0" smtClean="0"/>
              <a:t>規模</a:t>
            </a:r>
            <a:r>
              <a:rPr kumimoji="1" lang="ja-JP" altLang="en-US" sz="1600" dirty="0"/>
              <a:t>の小さいものでも景観上の影響が大きい行為は何かを学ぶという方法も</a:t>
            </a:r>
            <a:r>
              <a:rPr kumimoji="1" lang="ja-JP" altLang="en-US" sz="1600" dirty="0" smtClean="0"/>
              <a:t>ある</a:t>
            </a:r>
            <a:endParaRPr kumimoji="1" lang="en-US" altLang="ja-JP" sz="1600" dirty="0"/>
          </a:p>
        </p:txBody>
      </p:sp>
      <p:sp>
        <p:nvSpPr>
          <p:cNvPr id="11" name="テキスト ボックス 10"/>
          <p:cNvSpPr txBox="1"/>
          <p:nvPr/>
        </p:nvSpPr>
        <p:spPr>
          <a:xfrm>
            <a:off x="309093" y="1706547"/>
            <a:ext cx="8100812" cy="1938992"/>
          </a:xfrm>
          <a:prstGeom prst="rect">
            <a:avLst/>
          </a:prstGeom>
          <a:solidFill>
            <a:schemeClr val="accent2">
              <a:lumMod val="40000"/>
              <a:lumOff val="60000"/>
            </a:schemeClr>
          </a:solidFill>
        </p:spPr>
        <p:txBody>
          <a:bodyPr wrap="square" rtlCol="0">
            <a:spAutoFit/>
          </a:bodyPr>
          <a:lstStyle/>
          <a:p>
            <a:r>
              <a:rPr kumimoji="1" lang="ja-JP" altLang="en-US" dirty="0" smtClean="0"/>
              <a:t>■方向性</a:t>
            </a:r>
            <a:endParaRPr kumimoji="1" lang="en-US" altLang="ja-JP" dirty="0" smtClean="0"/>
          </a:p>
          <a:p>
            <a:pPr>
              <a:lnSpc>
                <a:spcPct val="150000"/>
              </a:lnSpc>
            </a:pPr>
            <a:endParaRPr kumimoji="1" lang="en-US" altLang="ja-JP" sz="400" dirty="0" smtClean="0"/>
          </a:p>
          <a:p>
            <a:pPr marL="285750" indent="-285750">
              <a:lnSpc>
                <a:spcPct val="150000"/>
              </a:lnSpc>
              <a:buFont typeface="Arial" panose="020B0604020202020204" pitchFamily="34" charset="0"/>
              <a:buChar char="•"/>
            </a:pPr>
            <a:r>
              <a:rPr kumimoji="1" lang="ja-JP" altLang="en-US" sz="1600" dirty="0" smtClean="0"/>
              <a:t>まずは大阪府</a:t>
            </a:r>
            <a:r>
              <a:rPr kumimoji="1" lang="ja-JP" altLang="en-US" sz="1600" dirty="0"/>
              <a:t>が実施する事業についてアドバイスの仕組みを検討する</a:t>
            </a:r>
            <a:endParaRPr kumimoji="1" lang="en-US" altLang="ja-JP" sz="1600" dirty="0"/>
          </a:p>
          <a:p>
            <a:pPr marL="285750" indent="-285750">
              <a:lnSpc>
                <a:spcPct val="150000"/>
              </a:lnSpc>
              <a:buFont typeface="Arial" panose="020B0604020202020204" pitchFamily="34" charset="0"/>
              <a:buChar char="•"/>
            </a:pPr>
            <a:r>
              <a:rPr kumimoji="1" lang="ja-JP" altLang="en-US" sz="1600" dirty="0" smtClean="0"/>
              <a:t>事業</a:t>
            </a:r>
            <a:r>
              <a:rPr kumimoji="1" lang="ja-JP" altLang="en-US" sz="1600" dirty="0"/>
              <a:t>の早い段階で景観のアドバイスを</a:t>
            </a:r>
            <a:r>
              <a:rPr kumimoji="1" lang="ja-JP" altLang="en-US" sz="1600" dirty="0" smtClean="0"/>
              <a:t>受ける</a:t>
            </a:r>
            <a:r>
              <a:rPr kumimoji="1" lang="ja-JP" altLang="en-US" sz="1600" dirty="0"/>
              <a:t>仕組</a:t>
            </a:r>
            <a:r>
              <a:rPr kumimoji="1" lang="ja-JP" altLang="en-US" sz="1600" dirty="0" smtClean="0"/>
              <a:t>みと</a:t>
            </a:r>
            <a:r>
              <a:rPr kumimoji="1" lang="ja-JP" altLang="en-US" sz="1600" dirty="0"/>
              <a:t>なるよう検討する</a:t>
            </a:r>
            <a:endParaRPr kumimoji="1" lang="en-US" altLang="ja-JP" sz="1600" dirty="0"/>
          </a:p>
          <a:p>
            <a:pPr marL="285750" indent="-285750">
              <a:lnSpc>
                <a:spcPct val="150000"/>
              </a:lnSpc>
              <a:buFont typeface="Arial" panose="020B0604020202020204" pitchFamily="34" charset="0"/>
              <a:buChar char="•"/>
            </a:pPr>
            <a:r>
              <a:rPr kumimoji="1" lang="ja-JP" altLang="en-US" sz="1600" dirty="0" smtClean="0"/>
              <a:t>「必ずアドバイスを受けるような仕組み」と「希望すればアドバイスを受けることができる仕組み」の２本立てとして対象規模等を検討する</a:t>
            </a:r>
            <a:endParaRPr kumimoji="1" lang="en-US" altLang="ja-JP" sz="1600" dirty="0" smtClean="0"/>
          </a:p>
        </p:txBody>
      </p:sp>
      <p:sp>
        <p:nvSpPr>
          <p:cNvPr id="2" name="正方形/長方形 1"/>
          <p:cNvSpPr/>
          <p:nvPr/>
        </p:nvSpPr>
        <p:spPr>
          <a:xfrm>
            <a:off x="204525" y="263171"/>
            <a:ext cx="877163" cy="369332"/>
          </a:xfrm>
          <a:prstGeom prst="rect">
            <a:avLst/>
          </a:prstGeom>
        </p:spPr>
        <p:txBody>
          <a:bodyPr wrap="none">
            <a:spAutoFit/>
          </a:bodyPr>
          <a:lstStyle/>
          <a:p>
            <a:r>
              <a:rPr kumimoji="1" lang="ja-JP" altLang="en-US" dirty="0"/>
              <a:t>■論点</a:t>
            </a:r>
            <a:endParaRPr kumimoji="1" lang="en-US" altLang="ja-JP" dirty="0"/>
          </a:p>
        </p:txBody>
      </p:sp>
    </p:spTree>
    <p:extLst>
      <p:ext uri="{BB962C8B-B14F-4D97-AF65-F5344CB8AC3E}">
        <p14:creationId xmlns:p14="http://schemas.microsoft.com/office/powerpoint/2010/main" val="3403557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496587" y="6448426"/>
            <a:ext cx="2057400" cy="365125"/>
          </a:xfrm>
        </p:spPr>
        <p:txBody>
          <a:bodyPr/>
          <a:lstStyle/>
          <a:p>
            <a:fld id="{8DDB306B-CB1A-4F92-AE18-14C2D5855DBA}" type="slidenum">
              <a:rPr kumimoji="1" lang="ja-JP" altLang="en-US" smtClean="0"/>
              <a:t>8</a:t>
            </a:fld>
            <a:endParaRPr kumimoji="1" lang="ja-JP" altLang="en-US"/>
          </a:p>
        </p:txBody>
      </p:sp>
      <p:sp>
        <p:nvSpPr>
          <p:cNvPr id="5" name="テキスト ボックス 4"/>
          <p:cNvSpPr txBox="1"/>
          <p:nvPr/>
        </p:nvSpPr>
        <p:spPr>
          <a:xfrm>
            <a:off x="437882" y="605205"/>
            <a:ext cx="5241701" cy="369332"/>
          </a:xfrm>
          <a:prstGeom prst="rect">
            <a:avLst/>
          </a:prstGeom>
          <a:noFill/>
        </p:spPr>
        <p:txBody>
          <a:bodyPr wrap="square" rtlCol="0">
            <a:spAutoFit/>
          </a:bodyPr>
          <a:lstStyle/>
          <a:p>
            <a:r>
              <a:rPr kumimoji="1" lang="ja-JP" altLang="en-US" b="1" u="sng" dirty="0" smtClean="0">
                <a:latin typeface="Meiryo UI" panose="020B0604030504040204" pitchFamily="50" charset="-128"/>
                <a:ea typeface="Meiryo UI" panose="020B0604030504040204" pitchFamily="50" charset="-128"/>
              </a:rPr>
              <a:t>今後のスケジュール</a:t>
            </a:r>
            <a:endParaRPr kumimoji="1" lang="ja-JP" altLang="en-US" b="1" u="sng"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689753" y="3355405"/>
            <a:ext cx="4427918" cy="369332"/>
          </a:xfrm>
          <a:prstGeom prst="rect">
            <a:avLst/>
          </a:prstGeom>
          <a:noFill/>
        </p:spPr>
        <p:txBody>
          <a:bodyPr wrap="square" rtlCol="0">
            <a:spAutoFit/>
          </a:bodyPr>
          <a:lstStyle/>
          <a:p>
            <a:r>
              <a:rPr kumimoji="1" lang="en-US" altLang="ja-JP" dirty="0" smtClean="0"/>
              <a:t>※</a:t>
            </a:r>
            <a:r>
              <a:rPr kumimoji="1" lang="ja-JP" altLang="en-US" dirty="0" smtClean="0"/>
              <a:t>以降部会は適宜実施</a:t>
            </a:r>
            <a:endParaRPr kumimoji="1" lang="en-US" altLang="ja-JP" dirty="0" smtClean="0"/>
          </a:p>
        </p:txBody>
      </p:sp>
      <p:sp>
        <p:nvSpPr>
          <p:cNvPr id="9" name="テキスト ボックス 8"/>
          <p:cNvSpPr txBox="1"/>
          <p:nvPr/>
        </p:nvSpPr>
        <p:spPr>
          <a:xfrm>
            <a:off x="568060" y="4273401"/>
            <a:ext cx="8242111" cy="646331"/>
          </a:xfrm>
          <a:prstGeom prst="rect">
            <a:avLst/>
          </a:prstGeom>
          <a:noFill/>
        </p:spPr>
        <p:txBody>
          <a:bodyPr wrap="square" rtlCol="0">
            <a:spAutoFit/>
          </a:bodyPr>
          <a:lstStyle/>
          <a:p>
            <a:r>
              <a:rPr kumimoji="1" lang="ja-JP" altLang="en-US" dirty="0" smtClean="0"/>
              <a:t>⇒部会の開催と並行して関係課と調整し、景観のアドバイスをモデル的に試行実施、</a:t>
            </a:r>
            <a:endParaRPr kumimoji="1" lang="en-US" altLang="ja-JP" dirty="0" smtClean="0"/>
          </a:p>
          <a:p>
            <a:r>
              <a:rPr kumimoji="1" lang="ja-JP" altLang="en-US" dirty="0"/>
              <a:t>　 </a:t>
            </a:r>
            <a:r>
              <a:rPr kumimoji="1" lang="ja-JP" altLang="en-US" dirty="0" smtClean="0"/>
              <a:t>要綱を制定</a:t>
            </a:r>
            <a:endParaRPr kumimoji="1" lang="en-US" altLang="ja-JP" dirty="0" smtClean="0"/>
          </a:p>
        </p:txBody>
      </p:sp>
      <p:sp>
        <p:nvSpPr>
          <p:cNvPr id="2" name="テキスト ボックス 1"/>
          <p:cNvSpPr txBox="1"/>
          <p:nvPr/>
        </p:nvSpPr>
        <p:spPr>
          <a:xfrm>
            <a:off x="689753" y="1387916"/>
            <a:ext cx="3964752" cy="369332"/>
          </a:xfrm>
          <a:prstGeom prst="rect">
            <a:avLst/>
          </a:prstGeom>
          <a:noFill/>
        </p:spPr>
        <p:txBody>
          <a:bodyPr wrap="square" rtlCol="0">
            <a:spAutoFit/>
          </a:bodyPr>
          <a:lstStyle/>
          <a:p>
            <a:r>
              <a:rPr kumimoji="1" lang="ja-JP" altLang="en-US" dirty="0" smtClean="0"/>
              <a:t>６月頃　　景観審議会</a:t>
            </a:r>
            <a:endParaRPr kumimoji="1" lang="en-US" altLang="ja-JP" dirty="0" smtClean="0"/>
          </a:p>
        </p:txBody>
      </p:sp>
      <p:sp>
        <p:nvSpPr>
          <p:cNvPr id="13" name="テキスト ボックス 12"/>
          <p:cNvSpPr txBox="1"/>
          <p:nvPr/>
        </p:nvSpPr>
        <p:spPr>
          <a:xfrm>
            <a:off x="689753" y="2320983"/>
            <a:ext cx="3964752" cy="369332"/>
          </a:xfrm>
          <a:prstGeom prst="rect">
            <a:avLst/>
          </a:prstGeom>
          <a:noFill/>
        </p:spPr>
        <p:txBody>
          <a:bodyPr wrap="square" rtlCol="0">
            <a:spAutoFit/>
          </a:bodyPr>
          <a:lstStyle/>
          <a:p>
            <a:r>
              <a:rPr kumimoji="1" lang="ja-JP" altLang="en-US" dirty="0"/>
              <a:t>７</a:t>
            </a:r>
            <a:r>
              <a:rPr kumimoji="1" lang="ja-JP" altLang="en-US" dirty="0" smtClean="0"/>
              <a:t>月頃　　景観ビジョン推進部会</a:t>
            </a:r>
            <a:endParaRPr kumimoji="1" lang="en-US" altLang="ja-JP" dirty="0" smtClean="0"/>
          </a:p>
        </p:txBody>
      </p:sp>
      <p:sp>
        <p:nvSpPr>
          <p:cNvPr id="3" name="下矢印 2"/>
          <p:cNvSpPr/>
          <p:nvPr/>
        </p:nvSpPr>
        <p:spPr>
          <a:xfrm>
            <a:off x="1386763" y="1821091"/>
            <a:ext cx="740229" cy="3824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下矢印 13"/>
          <p:cNvSpPr/>
          <p:nvPr/>
        </p:nvSpPr>
        <p:spPr>
          <a:xfrm>
            <a:off x="1429982" y="2831654"/>
            <a:ext cx="740229" cy="3824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33627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2712</TotalTime>
  <Words>1003</Words>
  <PresentationFormat>画面に合わせる (4:3)</PresentationFormat>
  <Paragraphs>97</Paragraphs>
  <Slides>8</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8</vt:i4>
      </vt:variant>
    </vt:vector>
  </HeadingPairs>
  <TitlesOfParts>
    <vt:vector size="20" baseType="lpstr">
      <vt:lpstr>HG丸ｺﾞｼｯｸM-PRO</vt:lpstr>
      <vt:lpstr>Meiryo UI</vt:lpstr>
      <vt:lpstr>ＭＳ Ｐゴシック</vt:lpstr>
      <vt:lpstr>ＭＳ ゴシック</vt:lpstr>
      <vt:lpstr>游ゴシック</vt:lpstr>
      <vt:lpstr>Arial</vt:lpstr>
      <vt:lpstr>Calibri</vt:lpstr>
      <vt:lpstr>Cambria</vt:lpstr>
      <vt:lpstr>Century</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2019-01-16T01:20:20Z</cp:lastPrinted>
  <dcterms:created xsi:type="dcterms:W3CDTF">2018-12-04T04:57:03Z</dcterms:created>
  <dcterms:modified xsi:type="dcterms:W3CDTF">2019-01-16T01:21:53Z</dcterms:modified>
</cp:coreProperties>
</file>