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72" r:id="rId3"/>
    <p:sldId id="331" r:id="rId4"/>
    <p:sldId id="332" r:id="rId5"/>
    <p:sldId id="333" r:id="rId6"/>
    <p:sldId id="334" r:id="rId7"/>
    <p:sldId id="335" r:id="rId8"/>
    <p:sldId id="338" r:id="rId9"/>
    <p:sldId id="337" r:id="rId10"/>
    <p:sldId id="316" r:id="rId11"/>
    <p:sldId id="317" r:id="rId12"/>
    <p:sldId id="318" r:id="rId13"/>
    <p:sldId id="319" r:id="rId14"/>
    <p:sldId id="320" r:id="rId15"/>
    <p:sldId id="321" r:id="rId16"/>
    <p:sldId id="281" r:id="rId17"/>
    <p:sldId id="283" r:id="rId18"/>
    <p:sldId id="282" r:id="rId19"/>
    <p:sldId id="264" r:id="rId20"/>
    <p:sldId id="263" r:id="rId21"/>
    <p:sldId id="287" r:id="rId22"/>
    <p:sldId id="300"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崎 信顕2" initials="三崎" lastIdx="1" clrIdx="0">
    <p:extLst/>
  </p:cmAuthor>
  <p:cmAuthor id="2" name="森河　奨" initials="森河"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9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A87D5DDE-BC29-4570-89BA-A34F5A34D2D4}" type="datetimeFigureOut">
              <a:rPr kumimoji="1" lang="ja-JP" altLang="en-US" smtClean="0"/>
              <a:t>2018/7/2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9B8E3983-B9F2-44E5-96CA-9B98182E42F1}" type="slidenum">
              <a:rPr kumimoji="1" lang="ja-JP" altLang="en-US" smtClean="0"/>
              <a:t>‹#›</a:t>
            </a:fld>
            <a:endParaRPr kumimoji="1" lang="ja-JP" altLang="en-US"/>
          </a:p>
        </p:txBody>
      </p:sp>
    </p:spTree>
    <p:extLst>
      <p:ext uri="{BB962C8B-B14F-4D97-AF65-F5344CB8AC3E}">
        <p14:creationId xmlns:p14="http://schemas.microsoft.com/office/powerpoint/2010/main" val="27674483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89E4DC-0418-4B4C-9DA9-A5A69458E065}" type="slidenum">
              <a:rPr kumimoji="1" lang="ja-JP" altLang="en-US" smtClean="0"/>
              <a:t>5</a:t>
            </a:fld>
            <a:endParaRPr kumimoji="1" lang="ja-JP" altLang="en-US"/>
          </a:p>
        </p:txBody>
      </p:sp>
    </p:spTree>
    <p:extLst>
      <p:ext uri="{BB962C8B-B14F-4D97-AF65-F5344CB8AC3E}">
        <p14:creationId xmlns:p14="http://schemas.microsoft.com/office/powerpoint/2010/main" val="195064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304ED1C-D968-49E9-A670-1EBC3BB415B2}" type="datetime1">
              <a:rPr kumimoji="1" lang="ja-JP" altLang="en-US" smtClean="0"/>
              <a:t>2018/7/2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395016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170AF2-32EC-424E-A504-5448348ADEA3}" type="datetime1">
              <a:rPr kumimoji="1" lang="ja-JP" altLang="en-US" smtClean="0"/>
              <a:t>2018/7/2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222944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BB31C1-99AA-45EC-BAE4-5EA0B155D747}" type="datetime1">
              <a:rPr kumimoji="1" lang="ja-JP" altLang="en-US" smtClean="0"/>
              <a:t>2018/7/2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353605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47388E0-2465-4258-9341-C00C7424E14B}"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490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6FB044F-D392-4621-A32F-E8A9629279F5}"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9452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4C2BE7E-C058-4035-B6B3-69E1A5657EE4}"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7388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C98A74CF-6E37-4DAF-926B-446AB2426124}"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99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8356689-20AE-46EC-9784-8DF9BE4D2E28}"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7434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A5029B6-1C31-4E83-B1DE-D40A04C13E16}"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1266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AE671BE-DCF8-4C98-A9C0-7AF2EF528678}"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5376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D2ABE7A-3C49-490C-AA90-643AF51C39A7}"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204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3E2B239-E057-4605-8A2E-D43C2EFB68F1}" type="datetime1">
              <a:rPr kumimoji="1" lang="ja-JP" altLang="en-US" smtClean="0"/>
              <a:t>2018/7/2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1835005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29B4950-8F74-46E8-B1D7-E467BC6E4C9F}"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374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BAEBA68-9A3C-4420-BFF0-9770BF3D401E}"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7434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B1A5FAC-B235-4885-96B1-76EE9B3F311F}"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429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8F6ACBA-4474-4D32-8FB3-A941BF0074C5}" type="datetime1">
              <a:rPr kumimoji="1" lang="ja-JP" altLang="en-US" smtClean="0"/>
              <a:t>2018/7/2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305254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AF75E9E-A8C2-4338-A39A-3B2A92CE0D5A}" type="datetime1">
              <a:rPr kumimoji="1" lang="ja-JP" altLang="en-US" smtClean="0"/>
              <a:t>2018/7/2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117692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6426A07-0E34-44AF-AFA4-6E84FFB84ED8}" type="datetime1">
              <a:rPr kumimoji="1" lang="ja-JP" altLang="en-US" smtClean="0"/>
              <a:t>2018/7/2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17079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DFCD16F-2A16-422C-9CF4-BF507BD6D14F}" type="datetime1">
              <a:rPr kumimoji="1" lang="ja-JP" altLang="en-US" smtClean="0"/>
              <a:t>2018/7/2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410696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CA161C-1F67-4CD5-8607-1AE81C88D06A}" type="datetime1">
              <a:rPr kumimoji="1" lang="ja-JP" altLang="en-US" smtClean="0"/>
              <a:t>2018/7/2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371785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C6D593-9474-46A1-BA87-B895C642FA4C}" type="datetime1">
              <a:rPr kumimoji="1" lang="ja-JP" altLang="en-US" smtClean="0"/>
              <a:t>2018/7/2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164820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821BE5-82B4-4C93-9A70-9092E4392FED}" type="datetime1">
              <a:rPr kumimoji="1" lang="ja-JP" altLang="en-US" smtClean="0"/>
              <a:t>2018/7/2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381489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18458-9BAE-49F7-8E44-64ADA3F6FA88}" type="datetime1">
              <a:rPr kumimoji="1" lang="ja-JP" altLang="en-US" smtClean="0"/>
              <a:t>2018/7/2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6E23C-E4DA-443F-B8E5-DFFFC300DF27}" type="slidenum">
              <a:rPr kumimoji="1" lang="ja-JP" altLang="en-US" smtClean="0"/>
              <a:t>‹#›</a:t>
            </a:fld>
            <a:endParaRPr kumimoji="1" lang="ja-JP" altLang="en-US"/>
          </a:p>
        </p:txBody>
      </p:sp>
    </p:spTree>
    <p:extLst>
      <p:ext uri="{BB962C8B-B14F-4D97-AF65-F5344CB8AC3E}">
        <p14:creationId xmlns:p14="http://schemas.microsoft.com/office/powerpoint/2010/main" val="1270954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82C8E-B9D9-4E7B-91C5-1E544BC42A8E}" type="datetime1">
              <a:rPr lang="ja-JP" altLang="en-US" smtClean="0">
                <a:solidFill>
                  <a:prstClr val="black">
                    <a:tint val="75000"/>
                  </a:prstClr>
                </a:solidFill>
              </a:rPr>
              <a:t>2018/7/2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3808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議題　今年度の取組みについて</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ctrTitle"/>
          </p:nvPr>
        </p:nvSpPr>
        <p:spPr>
          <a:xfrm>
            <a:off x="107504" y="764704"/>
            <a:ext cx="8960194" cy="4968080"/>
          </a:xfrm>
        </p:spPr>
        <p:txBody>
          <a:bodyPr anchor="t" anchorCtr="0">
            <a:noAutofit/>
          </a:bodyPr>
          <a:lstStyle/>
          <a:p>
            <a:pPr algn="l">
              <a:lnSpc>
                <a:spcPts val="2700"/>
              </a:lnSpc>
              <a:spcBef>
                <a:spcPts val="1200"/>
              </a:spcBef>
            </a:pPr>
            <a:r>
              <a:rPr lang="ja-JP" altLang="en-US" sz="2400" b="1" u="sng" dirty="0" smtClean="0">
                <a:latin typeface="+mn-ea"/>
                <a:ea typeface="+mn-ea"/>
              </a:rPr>
              <a:t>都市</a:t>
            </a:r>
            <a:r>
              <a:rPr lang="ja-JP" altLang="en-US" sz="2400" b="1" u="sng" dirty="0">
                <a:latin typeface="+mn-ea"/>
                <a:ea typeface="+mn-ea"/>
              </a:rPr>
              <a:t>景観ビジョン・大阪の</a:t>
            </a:r>
            <a:r>
              <a:rPr lang="ja-JP" altLang="en-US" sz="2400" b="1" u="sng" dirty="0" smtClean="0">
                <a:latin typeface="+mn-ea"/>
                <a:ea typeface="+mn-ea"/>
              </a:rPr>
              <a:t>推進</a:t>
            </a:r>
            <a:r>
              <a:rPr lang="en-US" altLang="ja-JP" sz="2000" dirty="0" smtClean="0">
                <a:latin typeface="+mn-ea"/>
                <a:ea typeface="+mn-ea"/>
              </a:rPr>
              <a:t/>
            </a:r>
            <a:br>
              <a:rPr lang="en-US" altLang="ja-JP" sz="2000" dirty="0" smtClean="0">
                <a:latin typeface="+mn-ea"/>
                <a:ea typeface="+mn-ea"/>
              </a:rPr>
            </a:br>
            <a:r>
              <a:rPr lang="ja-JP" altLang="en-US" sz="2000" dirty="0">
                <a:latin typeface="+mn-ea"/>
                <a:ea typeface="+mn-ea"/>
              </a:rPr>
              <a:t>　</a:t>
            </a:r>
            <a:r>
              <a:rPr lang="en-US" altLang="ja-JP" sz="2000" dirty="0" smtClean="0">
                <a:latin typeface="+mn-ea"/>
                <a:ea typeface="+mn-ea"/>
              </a:rPr>
              <a:t/>
            </a:r>
            <a:br>
              <a:rPr lang="en-US" altLang="ja-JP" sz="2000" dirty="0" smtClean="0">
                <a:latin typeface="+mn-ea"/>
                <a:ea typeface="+mn-ea"/>
              </a:rPr>
            </a:br>
            <a:r>
              <a:rPr lang="ja-JP" altLang="en-US" sz="2000" dirty="0" smtClean="0">
                <a:latin typeface="+mn-ea"/>
                <a:ea typeface="+mn-ea"/>
              </a:rPr>
              <a:t>　</a:t>
            </a:r>
            <a:r>
              <a:rPr lang="en-US" altLang="ja-JP" sz="2000" dirty="0" smtClean="0">
                <a:latin typeface="+mn-ea"/>
                <a:ea typeface="+mn-ea"/>
              </a:rPr>
              <a:t/>
            </a:r>
            <a:br>
              <a:rPr lang="en-US" altLang="ja-JP" sz="2000" dirty="0" smtClean="0">
                <a:latin typeface="+mn-ea"/>
                <a:ea typeface="+mn-ea"/>
              </a:rPr>
            </a:br>
            <a:r>
              <a:rPr lang="ja-JP" altLang="en-US" sz="2000" dirty="0" smtClean="0">
                <a:latin typeface="+mn-ea"/>
                <a:ea typeface="+mn-ea"/>
              </a:rPr>
              <a:t>　</a:t>
            </a:r>
            <a:r>
              <a:rPr lang="ja-JP" altLang="en-US" sz="2400" b="1" dirty="0" smtClean="0">
                <a:latin typeface="+mn-ea"/>
                <a:ea typeface="+mn-ea"/>
              </a:rPr>
              <a:t>１　淀川の魅力ある景観づくりに向けた検討</a:t>
            </a:r>
            <a:r>
              <a:rPr lang="en-US" altLang="ja-JP" sz="2400" b="1" dirty="0">
                <a:latin typeface="+mn-ea"/>
                <a:ea typeface="+mn-ea"/>
              </a:rPr>
              <a:t/>
            </a:r>
            <a:br>
              <a:rPr lang="en-US" altLang="ja-JP" sz="2400" b="1" dirty="0">
                <a:latin typeface="+mn-ea"/>
                <a:ea typeface="+mn-ea"/>
              </a:rPr>
            </a:br>
            <a:r>
              <a:rPr lang="ja-JP" altLang="en-US" sz="2000" b="1" dirty="0" smtClean="0">
                <a:latin typeface="+mn-ea"/>
                <a:ea typeface="+mn-ea"/>
              </a:rPr>
              <a:t>　　</a:t>
            </a:r>
            <a:r>
              <a:rPr lang="ja-JP" altLang="en-US" sz="1800" b="1" dirty="0" smtClean="0">
                <a:latin typeface="+mn-ea"/>
                <a:ea typeface="+mn-ea"/>
              </a:rPr>
              <a:t>　　</a:t>
            </a:r>
            <a:r>
              <a:rPr lang="ja-JP" altLang="en-US" sz="1600" dirty="0" smtClean="0">
                <a:latin typeface="+mn-ea"/>
                <a:ea typeface="+mn-ea"/>
              </a:rPr>
              <a:t>（民間が主体的に景観づくりに取り組み、積極的に投資できる環境をつくる）</a:t>
            </a:r>
            <a:r>
              <a:rPr lang="en-US" altLang="ja-JP" sz="1600" dirty="0" smtClean="0">
                <a:latin typeface="+mn-ea"/>
                <a:ea typeface="+mn-ea"/>
              </a:rPr>
              <a:t/>
            </a:r>
            <a:br>
              <a:rPr lang="en-US" altLang="ja-JP" sz="1600" dirty="0" smtClean="0">
                <a:latin typeface="+mn-ea"/>
                <a:ea typeface="+mn-ea"/>
              </a:rPr>
            </a:br>
            <a:r>
              <a:rPr lang="en-US" altLang="ja-JP" sz="2000" dirty="0" smtClean="0">
                <a:latin typeface="+mn-ea"/>
                <a:ea typeface="+mn-ea"/>
              </a:rPr>
              <a:t/>
            </a:r>
            <a:br>
              <a:rPr lang="en-US" altLang="ja-JP" sz="2000" dirty="0" smtClean="0">
                <a:latin typeface="+mn-ea"/>
                <a:ea typeface="+mn-ea"/>
              </a:rPr>
            </a:br>
            <a:r>
              <a:rPr lang="en-US" altLang="ja-JP" sz="2000" dirty="0" smtClean="0">
                <a:latin typeface="+mn-ea"/>
                <a:ea typeface="+mn-ea"/>
              </a:rPr>
              <a:t/>
            </a:r>
            <a:br>
              <a:rPr lang="en-US" altLang="ja-JP" sz="2000" dirty="0" smtClean="0">
                <a:latin typeface="+mn-ea"/>
                <a:ea typeface="+mn-ea"/>
              </a:rPr>
            </a:br>
            <a:r>
              <a:rPr lang="ja-JP" altLang="en-US" sz="2000" dirty="0">
                <a:latin typeface="+mn-ea"/>
                <a:ea typeface="+mn-ea"/>
              </a:rPr>
              <a:t>　</a:t>
            </a:r>
            <a:r>
              <a:rPr lang="ja-JP" altLang="en-US" sz="2400" b="1" dirty="0" smtClean="0">
                <a:latin typeface="+mn-ea"/>
                <a:ea typeface="+mn-ea"/>
              </a:rPr>
              <a:t>２　公共事業における景観面での</a:t>
            </a:r>
            <a:r>
              <a:rPr lang="en-US" altLang="ja-JP" sz="2400" b="1" dirty="0" smtClean="0">
                <a:latin typeface="+mn-ea"/>
                <a:ea typeface="+mn-ea"/>
              </a:rPr>
              <a:t>PDCA</a:t>
            </a:r>
            <a:r>
              <a:rPr lang="ja-JP" altLang="en-US" sz="2400" b="1" dirty="0" smtClean="0">
                <a:latin typeface="+mn-ea"/>
                <a:ea typeface="+mn-ea"/>
              </a:rPr>
              <a:t>サイクルの確立</a:t>
            </a:r>
            <a:r>
              <a:rPr lang="en-US" altLang="ja-JP" sz="2400" dirty="0">
                <a:latin typeface="+mn-ea"/>
                <a:ea typeface="+mn-ea"/>
              </a:rPr>
              <a:t/>
            </a:r>
            <a:br>
              <a:rPr lang="en-US" altLang="ja-JP" sz="2400" dirty="0">
                <a:latin typeface="+mn-ea"/>
                <a:ea typeface="+mn-ea"/>
              </a:rPr>
            </a:br>
            <a:r>
              <a:rPr lang="ja-JP" altLang="en-US" sz="2000" dirty="0" smtClean="0">
                <a:latin typeface="+mn-ea"/>
                <a:ea typeface="+mn-ea"/>
              </a:rPr>
              <a:t>　</a:t>
            </a:r>
            <a:r>
              <a:rPr lang="ja-JP" altLang="en-US" sz="2000" b="1" dirty="0">
                <a:latin typeface="+mn-ea"/>
                <a:ea typeface="+mn-ea"/>
              </a:rPr>
              <a:t>　</a:t>
            </a:r>
            <a:r>
              <a:rPr lang="ja-JP" altLang="en-US" sz="2000" b="1" dirty="0" smtClean="0">
                <a:latin typeface="+mn-ea"/>
                <a:ea typeface="+mn-ea"/>
              </a:rPr>
              <a:t>　　</a:t>
            </a:r>
            <a:r>
              <a:rPr lang="ja-JP" altLang="en-US" sz="1600" dirty="0" smtClean="0">
                <a:latin typeface="+mn-ea"/>
                <a:ea typeface="+mn-ea"/>
              </a:rPr>
              <a:t>（公共事業の実施にあたっては、地域の景観づくりの模範となるよう努める）</a:t>
            </a:r>
            <a:r>
              <a:rPr lang="en-US" altLang="ja-JP" sz="1600" b="1" dirty="0" smtClean="0">
                <a:latin typeface="+mn-ea"/>
                <a:ea typeface="+mn-ea"/>
              </a:rPr>
              <a:t/>
            </a:r>
            <a:br>
              <a:rPr lang="en-US" altLang="ja-JP" sz="1600" b="1" dirty="0" smtClean="0">
                <a:latin typeface="+mn-ea"/>
                <a:ea typeface="+mn-ea"/>
              </a:rPr>
            </a:br>
            <a:r>
              <a:rPr lang="en-US" altLang="ja-JP" sz="1600" b="1" dirty="0" smtClean="0">
                <a:latin typeface="+mn-ea"/>
                <a:ea typeface="+mn-ea"/>
              </a:rPr>
              <a:t/>
            </a:r>
            <a:br>
              <a:rPr lang="en-US" altLang="ja-JP" sz="1600" b="1" dirty="0" smtClean="0">
                <a:latin typeface="+mn-ea"/>
                <a:ea typeface="+mn-ea"/>
              </a:rPr>
            </a:br>
            <a:r>
              <a:rPr lang="ja-JP" altLang="en-US" sz="2000" dirty="0" smtClean="0">
                <a:latin typeface="+mn-ea"/>
                <a:ea typeface="+mn-ea"/>
              </a:rPr>
              <a:t>　　　</a:t>
            </a:r>
            <a:r>
              <a:rPr lang="en-US" altLang="ja-JP" sz="2000" dirty="0">
                <a:latin typeface="+mn-ea"/>
                <a:ea typeface="+mn-ea"/>
              </a:rPr>
              <a:t/>
            </a:r>
            <a:br>
              <a:rPr lang="en-US" altLang="ja-JP" sz="2000" dirty="0">
                <a:latin typeface="+mn-ea"/>
                <a:ea typeface="+mn-ea"/>
              </a:rPr>
            </a:br>
            <a:r>
              <a:rPr lang="ja-JP" altLang="en-US" sz="2000" dirty="0" smtClean="0">
                <a:latin typeface="+mn-ea"/>
                <a:ea typeface="+mn-ea"/>
              </a:rPr>
              <a:t>　</a:t>
            </a:r>
            <a:r>
              <a:rPr lang="ja-JP" altLang="en-US" sz="2400" b="1" dirty="0" smtClean="0">
                <a:latin typeface="+mn-ea"/>
                <a:ea typeface="+mn-ea"/>
              </a:rPr>
              <a:t>３　ビュースポット（視点場）の発掘と情報発信</a:t>
            </a:r>
            <a:r>
              <a:rPr lang="en-US" altLang="ja-JP" sz="2000" b="1" dirty="0" smtClean="0">
                <a:latin typeface="+mn-ea"/>
                <a:ea typeface="+mn-ea"/>
              </a:rPr>
              <a:t/>
            </a:r>
            <a:br>
              <a:rPr lang="en-US" altLang="ja-JP" sz="2000" b="1" dirty="0" smtClean="0">
                <a:latin typeface="+mn-ea"/>
                <a:ea typeface="+mn-ea"/>
              </a:rPr>
            </a:br>
            <a:r>
              <a:rPr lang="ja-JP" altLang="en-US" sz="2000" b="1" dirty="0">
                <a:latin typeface="+mn-ea"/>
                <a:ea typeface="+mn-ea"/>
              </a:rPr>
              <a:t>　</a:t>
            </a:r>
            <a:r>
              <a:rPr lang="ja-JP" altLang="en-US" sz="2000" b="1" dirty="0" smtClean="0">
                <a:latin typeface="+mn-ea"/>
                <a:ea typeface="+mn-ea"/>
              </a:rPr>
              <a:t>　　　</a:t>
            </a:r>
            <a:r>
              <a:rPr lang="ja-JP" altLang="en-US" sz="1600" dirty="0" smtClean="0">
                <a:latin typeface="+mn-ea"/>
                <a:ea typeface="+mn-ea"/>
              </a:rPr>
              <a:t>（景観づくりの担い手を育成し、大阪の魅力を創出し、発掘する）</a:t>
            </a:r>
            <a:r>
              <a:rPr lang="en-US" altLang="ja-JP" sz="1600" b="1" dirty="0">
                <a:latin typeface="+mn-ea"/>
                <a:ea typeface="+mn-ea"/>
              </a:rPr>
              <a:t/>
            </a:r>
            <a:br>
              <a:rPr lang="en-US" altLang="ja-JP" sz="1600" b="1" dirty="0">
                <a:latin typeface="+mn-ea"/>
                <a:ea typeface="+mn-ea"/>
              </a:rPr>
            </a:br>
            <a:r>
              <a:rPr lang="ja-JP" altLang="en-US" sz="2000" dirty="0" smtClean="0">
                <a:latin typeface="+mn-ea"/>
                <a:ea typeface="+mn-ea"/>
              </a:rPr>
              <a:t>　　　</a:t>
            </a:r>
            <a:endParaRPr kumimoji="1" lang="ja-JP" altLang="en-US" sz="1800" dirty="0">
              <a:latin typeface="+mn-ea"/>
              <a:ea typeface="+mn-ea"/>
            </a:endParaRPr>
          </a:p>
        </p:txBody>
      </p:sp>
      <p:sp>
        <p:nvSpPr>
          <p:cNvPr id="6" name="テキスト ボックス 5"/>
          <p:cNvSpPr txBox="1"/>
          <p:nvPr/>
        </p:nvSpPr>
        <p:spPr>
          <a:xfrm>
            <a:off x="7953870" y="35332"/>
            <a:ext cx="1111202" cy="369332"/>
          </a:xfrm>
          <a:prstGeom prst="rect">
            <a:avLst/>
          </a:prstGeom>
          <a:solidFill>
            <a:schemeClr val="bg1"/>
          </a:solidFill>
          <a:ln>
            <a:solidFill>
              <a:schemeClr val="tx1"/>
            </a:solidFill>
          </a:ln>
        </p:spPr>
        <p:txBody>
          <a:bodyPr wrap="none" rtlCol="0">
            <a:spAutoFit/>
          </a:bodyPr>
          <a:lstStyle/>
          <a:p>
            <a:r>
              <a:rPr kumimoji="1" lang="ja-JP" altLang="en-US" dirty="0"/>
              <a:t>　</a:t>
            </a:r>
            <a:r>
              <a:rPr kumimoji="1" lang="ja-JP" altLang="en-US" dirty="0" smtClean="0"/>
              <a:t>資料２</a:t>
            </a:r>
            <a:r>
              <a:rPr kumimoji="1" lang="ja-JP" altLang="en-US" dirty="0"/>
              <a:t>　</a:t>
            </a:r>
          </a:p>
        </p:txBody>
      </p:sp>
      <p:sp>
        <p:nvSpPr>
          <p:cNvPr id="4" name="テキスト ボックス 3"/>
          <p:cNvSpPr txBox="1"/>
          <p:nvPr/>
        </p:nvSpPr>
        <p:spPr>
          <a:xfrm>
            <a:off x="8676456" y="6525344"/>
            <a:ext cx="452114" cy="307777"/>
          </a:xfrm>
          <a:prstGeom prst="rect">
            <a:avLst/>
          </a:prstGeom>
          <a:noFill/>
        </p:spPr>
        <p:txBody>
          <a:bodyPr wrap="square" rtlCol="0">
            <a:spAutoFit/>
          </a:bodyPr>
          <a:lstStyle/>
          <a:p>
            <a:pPr algn="r"/>
            <a:r>
              <a:rPr kumimoji="1" lang="ja-JP" altLang="en-US" sz="1400" dirty="0" smtClean="0"/>
              <a:t>１</a:t>
            </a:r>
            <a:endParaRPr kumimoji="1" lang="ja-JP" altLang="en-US" sz="1400" dirty="0"/>
          </a:p>
        </p:txBody>
      </p:sp>
    </p:spTree>
    <p:extLst>
      <p:ext uri="{BB962C8B-B14F-4D97-AF65-F5344CB8AC3E}">
        <p14:creationId xmlns:p14="http://schemas.microsoft.com/office/powerpoint/2010/main" val="3315828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760050"/>
            <a:ext cx="8856984" cy="5647700"/>
          </a:xfrm>
          <a:prstGeom prst="rect">
            <a:avLst/>
          </a:prstGeom>
        </p:spPr>
        <p:txBody>
          <a:bodyPr wrap="square">
            <a:spAutoFit/>
          </a:bodyPr>
          <a:lstStyle/>
          <a:p>
            <a:pPr>
              <a:lnSpc>
                <a:spcPct val="150000"/>
              </a:lnSpc>
            </a:pPr>
            <a:r>
              <a:rPr lang="ja-JP" altLang="en-US" b="1" dirty="0">
                <a:latin typeface="+mj-ea"/>
                <a:ea typeface="+mj-ea"/>
              </a:rPr>
              <a:t>２．</a:t>
            </a:r>
            <a:r>
              <a:rPr lang="ja-JP" altLang="en-US" b="1" dirty="0" smtClean="0">
                <a:latin typeface="+mj-ea"/>
                <a:ea typeface="+mj-ea"/>
              </a:rPr>
              <a:t>検討スケジュール</a:t>
            </a:r>
            <a:endParaRPr lang="en-US" altLang="ja-JP" b="1" dirty="0" smtClean="0">
              <a:latin typeface="+mj-ea"/>
              <a:ea typeface="+mj-ea"/>
            </a:endParaRPr>
          </a:p>
          <a:p>
            <a:endParaRPr lang="en-US" altLang="ja-JP" dirty="0" smtClean="0">
              <a:latin typeface="+mj-ea"/>
              <a:ea typeface="+mj-ea"/>
            </a:endParaRPr>
          </a:p>
          <a:p>
            <a:pPr>
              <a:lnSpc>
                <a:spcPct val="150000"/>
              </a:lnSpc>
            </a:pPr>
            <a:r>
              <a:rPr lang="en-US" altLang="ja-JP" dirty="0" smtClean="0">
                <a:latin typeface="+mj-ea"/>
                <a:ea typeface="+mj-ea"/>
              </a:rPr>
              <a:t>【</a:t>
            </a:r>
            <a:r>
              <a:rPr lang="en-US" altLang="ja-JP" dirty="0">
                <a:latin typeface="+mj-ea"/>
                <a:ea typeface="+mj-ea"/>
              </a:rPr>
              <a:t>30</a:t>
            </a:r>
            <a:r>
              <a:rPr lang="ja-JP" altLang="en-US" dirty="0">
                <a:latin typeface="+mj-ea"/>
                <a:ea typeface="+mj-ea"/>
              </a:rPr>
              <a:t>年度</a:t>
            </a:r>
            <a:r>
              <a:rPr lang="en-US" altLang="ja-JP" dirty="0" smtClean="0">
                <a:latin typeface="+mj-ea"/>
                <a:ea typeface="+mj-ea"/>
              </a:rPr>
              <a:t>】</a:t>
            </a:r>
          </a:p>
          <a:p>
            <a:pPr>
              <a:lnSpc>
                <a:spcPct val="150000"/>
              </a:lnSpc>
            </a:pPr>
            <a:r>
              <a:rPr lang="ja-JP" altLang="en-US" sz="1600" dirty="0">
                <a:latin typeface="+mj-ea"/>
                <a:ea typeface="+mj-ea"/>
              </a:rPr>
              <a:t>　</a:t>
            </a:r>
            <a:r>
              <a:rPr lang="ja-JP" altLang="en-US" sz="1600" dirty="0" smtClean="0">
                <a:latin typeface="+mj-ea"/>
                <a:ea typeface="+mj-ea"/>
              </a:rPr>
              <a:t>①　第</a:t>
            </a:r>
            <a:r>
              <a:rPr lang="ja-JP" altLang="en-US" sz="1600" dirty="0">
                <a:latin typeface="+mj-ea"/>
                <a:ea typeface="+mj-ea"/>
              </a:rPr>
              <a:t>１</a:t>
            </a:r>
            <a:r>
              <a:rPr lang="ja-JP" altLang="en-US" sz="1600" dirty="0" smtClean="0">
                <a:latin typeface="+mj-ea"/>
                <a:ea typeface="+mj-ea"/>
              </a:rPr>
              <a:t>回</a:t>
            </a:r>
            <a:r>
              <a:rPr lang="ja-JP" altLang="en-US" sz="1600" dirty="0">
                <a:latin typeface="+mj-ea"/>
                <a:ea typeface="+mj-ea"/>
              </a:rPr>
              <a:t>景観審議会（</a:t>
            </a:r>
            <a:r>
              <a:rPr lang="en-US" altLang="ja-JP" sz="1600" dirty="0">
                <a:latin typeface="+mj-ea"/>
                <a:ea typeface="+mj-ea"/>
              </a:rPr>
              <a:t>7/3</a:t>
            </a:r>
            <a:r>
              <a:rPr lang="ja-JP" altLang="en-US" sz="1600" dirty="0" smtClean="0">
                <a:latin typeface="+mj-ea"/>
                <a:ea typeface="+mj-ea"/>
              </a:rPr>
              <a:t>）</a:t>
            </a: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他</a:t>
            </a:r>
            <a:r>
              <a:rPr lang="ja-JP" altLang="en-US" sz="1600" dirty="0" smtClean="0">
                <a:latin typeface="+mj-ea"/>
                <a:ea typeface="+mj-ea"/>
              </a:rPr>
              <a:t>府県の</a:t>
            </a:r>
            <a:r>
              <a:rPr lang="ja-JP" altLang="en-US" sz="1600" dirty="0">
                <a:latin typeface="+mj-ea"/>
                <a:ea typeface="+mj-ea"/>
              </a:rPr>
              <a:t>事例調査の状況</a:t>
            </a:r>
          </a:p>
          <a:p>
            <a:pPr>
              <a:lnSpc>
                <a:spcPct val="150000"/>
              </a:lnSpc>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　</a:t>
            </a:r>
            <a:r>
              <a:rPr lang="ja-JP" altLang="en-US" sz="1600" dirty="0" smtClean="0">
                <a:latin typeface="+mj-ea"/>
                <a:ea typeface="+mj-ea"/>
              </a:rPr>
              <a:t>⇒</a:t>
            </a:r>
            <a:r>
              <a:rPr lang="ja-JP" altLang="en-US" sz="1600" dirty="0">
                <a:latin typeface="+mj-ea"/>
                <a:ea typeface="+mj-ea"/>
              </a:rPr>
              <a:t>部会を設置して</a:t>
            </a:r>
            <a:r>
              <a:rPr lang="ja-JP" altLang="en-US" sz="1600" dirty="0" smtClean="0">
                <a:latin typeface="+mj-ea"/>
                <a:ea typeface="+mj-ea"/>
              </a:rPr>
              <a:t>検討</a:t>
            </a:r>
            <a:endParaRPr lang="en-US" altLang="ja-JP" sz="1600" dirty="0" smtClean="0">
              <a:latin typeface="+mj-ea"/>
              <a:ea typeface="+mj-ea"/>
            </a:endParaRPr>
          </a:p>
          <a:p>
            <a:endParaRPr lang="ja-JP" altLang="en-US" sz="1600" dirty="0">
              <a:latin typeface="+mj-ea"/>
              <a:ea typeface="+mj-ea"/>
            </a:endParaRPr>
          </a:p>
          <a:p>
            <a:pPr>
              <a:lnSpc>
                <a:spcPct val="150000"/>
              </a:lnSpc>
            </a:pPr>
            <a:r>
              <a:rPr lang="ja-JP" altLang="en-US" sz="1600" dirty="0">
                <a:latin typeface="+mj-ea"/>
                <a:ea typeface="+mj-ea"/>
              </a:rPr>
              <a:t>　</a:t>
            </a:r>
            <a:r>
              <a:rPr lang="ja-JP" altLang="en-US" sz="1600" dirty="0" smtClean="0">
                <a:latin typeface="+mj-ea"/>
                <a:ea typeface="+mj-ea"/>
              </a:rPr>
              <a:t>②　第１回部会（</a:t>
            </a:r>
            <a:r>
              <a:rPr lang="en-US" altLang="ja-JP" sz="1600" dirty="0" smtClean="0">
                <a:latin typeface="+mj-ea"/>
                <a:ea typeface="+mj-ea"/>
              </a:rPr>
              <a:t>8</a:t>
            </a:r>
            <a:r>
              <a:rPr lang="ja-JP" altLang="en-US" sz="1600" dirty="0" smtClean="0">
                <a:latin typeface="+mj-ea"/>
                <a:ea typeface="+mj-ea"/>
              </a:rPr>
              <a:t>月上旬） 　　　　 　　・</a:t>
            </a:r>
            <a:r>
              <a:rPr lang="ja-JP" altLang="en-US" sz="1600" dirty="0">
                <a:latin typeface="+mj-ea"/>
                <a:ea typeface="+mj-ea"/>
              </a:rPr>
              <a:t>府の公共事業の</a:t>
            </a:r>
            <a:r>
              <a:rPr lang="ja-JP" altLang="en-US" sz="1600" dirty="0" smtClean="0">
                <a:latin typeface="+mj-ea"/>
                <a:ea typeface="+mj-ea"/>
              </a:rPr>
              <a:t>現状</a:t>
            </a:r>
            <a:endParaRPr lang="en-US" altLang="ja-JP" sz="1600" dirty="0" smtClean="0">
              <a:latin typeface="+mj-ea"/>
              <a:ea typeface="+mj-ea"/>
            </a:endParaRPr>
          </a:p>
          <a:p>
            <a:endParaRPr lang="ja-JP" altLang="en-US" sz="1600" dirty="0">
              <a:latin typeface="+mj-ea"/>
              <a:ea typeface="+mj-ea"/>
            </a:endParaRPr>
          </a:p>
          <a:p>
            <a:pPr>
              <a:lnSpc>
                <a:spcPct val="150000"/>
              </a:lnSpc>
            </a:pPr>
            <a:r>
              <a:rPr lang="ja-JP" altLang="en-US" sz="1600" dirty="0" smtClean="0">
                <a:latin typeface="+mj-ea"/>
                <a:ea typeface="+mj-ea"/>
              </a:rPr>
              <a:t>　③　第</a:t>
            </a:r>
            <a:r>
              <a:rPr lang="ja-JP" altLang="en-US" sz="1600" dirty="0">
                <a:latin typeface="+mj-ea"/>
                <a:ea typeface="+mj-ea"/>
              </a:rPr>
              <a:t>２</a:t>
            </a:r>
            <a:r>
              <a:rPr lang="ja-JP" altLang="en-US" sz="1600" dirty="0" smtClean="0">
                <a:latin typeface="+mj-ea"/>
                <a:ea typeface="+mj-ea"/>
              </a:rPr>
              <a:t>回部会（</a:t>
            </a:r>
            <a:r>
              <a:rPr lang="en-US" altLang="ja-JP" sz="1600" dirty="0" smtClean="0">
                <a:latin typeface="+mj-ea"/>
                <a:ea typeface="+mj-ea"/>
              </a:rPr>
              <a:t>10</a:t>
            </a:r>
            <a:r>
              <a:rPr lang="ja-JP" altLang="en-US" sz="1600" dirty="0" smtClean="0">
                <a:latin typeface="+mj-ea"/>
                <a:ea typeface="+mj-ea"/>
              </a:rPr>
              <a:t>月頃）　　　　　</a:t>
            </a: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課題、論点整理</a:t>
            </a:r>
          </a:p>
          <a:p>
            <a:endParaRPr lang="en-US" altLang="ja-JP" sz="1600" dirty="0" smtClean="0">
              <a:latin typeface="+mj-ea"/>
              <a:ea typeface="+mj-ea"/>
            </a:endParaRPr>
          </a:p>
          <a:p>
            <a:pPr>
              <a:lnSpc>
                <a:spcPct val="150000"/>
              </a:lnSpc>
            </a:pPr>
            <a:r>
              <a:rPr lang="ja-JP" altLang="en-US" sz="1600" dirty="0">
                <a:latin typeface="+mj-ea"/>
                <a:ea typeface="+mj-ea"/>
              </a:rPr>
              <a:t>　④</a:t>
            </a:r>
            <a:r>
              <a:rPr lang="ja-JP" altLang="en-US" sz="1600" dirty="0" smtClean="0">
                <a:latin typeface="+mj-ea"/>
                <a:ea typeface="+mj-ea"/>
              </a:rPr>
              <a:t>　第</a:t>
            </a:r>
            <a:r>
              <a:rPr lang="ja-JP" altLang="en-US" sz="1600" dirty="0">
                <a:latin typeface="+mj-ea"/>
                <a:ea typeface="+mj-ea"/>
              </a:rPr>
              <a:t>３</a:t>
            </a:r>
            <a:r>
              <a:rPr lang="ja-JP" altLang="en-US" sz="1600" dirty="0" smtClean="0">
                <a:latin typeface="+mj-ea"/>
                <a:ea typeface="+mj-ea"/>
              </a:rPr>
              <a:t>回部会</a:t>
            </a:r>
            <a:r>
              <a:rPr lang="ja-JP" altLang="en-US" sz="1600" dirty="0">
                <a:latin typeface="+mj-ea"/>
                <a:ea typeface="+mj-ea"/>
              </a:rPr>
              <a:t>（</a:t>
            </a:r>
            <a:r>
              <a:rPr lang="en-US" altLang="ja-JP" sz="1600" dirty="0">
                <a:latin typeface="+mj-ea"/>
                <a:ea typeface="+mj-ea"/>
              </a:rPr>
              <a:t>12</a:t>
            </a:r>
            <a:r>
              <a:rPr lang="ja-JP" altLang="en-US" sz="1600" dirty="0" smtClean="0">
                <a:latin typeface="+mj-ea"/>
                <a:ea typeface="+mj-ea"/>
              </a:rPr>
              <a:t>月頃）　　　　　 　　・</a:t>
            </a:r>
            <a:r>
              <a:rPr lang="ja-JP" altLang="en-US" sz="1600" dirty="0">
                <a:latin typeface="+mj-ea"/>
                <a:ea typeface="+mj-ea"/>
              </a:rPr>
              <a:t>制度</a:t>
            </a:r>
            <a:r>
              <a:rPr lang="ja-JP" altLang="en-US" sz="1600" dirty="0" smtClean="0">
                <a:latin typeface="+mj-ea"/>
                <a:ea typeface="+mj-ea"/>
              </a:rPr>
              <a:t>の</a:t>
            </a:r>
            <a:r>
              <a:rPr lang="ja-JP" altLang="en-US" sz="1600" dirty="0">
                <a:latin typeface="+mj-ea"/>
                <a:ea typeface="+mj-ea"/>
              </a:rPr>
              <a:t>たたき</a:t>
            </a:r>
            <a:r>
              <a:rPr lang="ja-JP" altLang="en-US" sz="1600" dirty="0" smtClean="0">
                <a:latin typeface="+mj-ea"/>
                <a:ea typeface="+mj-ea"/>
              </a:rPr>
              <a:t>台</a:t>
            </a:r>
            <a:r>
              <a:rPr lang="ja-JP" altLang="en-US" sz="1600" dirty="0">
                <a:latin typeface="+mj-ea"/>
                <a:ea typeface="+mj-ea"/>
              </a:rPr>
              <a:t>を提示</a:t>
            </a:r>
          </a:p>
          <a:p>
            <a:endParaRPr lang="en-US" altLang="ja-JP" sz="1600" dirty="0" smtClean="0">
              <a:latin typeface="+mj-ea"/>
              <a:ea typeface="+mj-ea"/>
            </a:endParaRPr>
          </a:p>
          <a:p>
            <a:pPr>
              <a:lnSpc>
                <a:spcPct val="150000"/>
              </a:lnSpc>
            </a:pPr>
            <a:r>
              <a:rPr lang="ja-JP" altLang="en-US" sz="1600" dirty="0">
                <a:latin typeface="+mj-ea"/>
                <a:ea typeface="+mj-ea"/>
              </a:rPr>
              <a:t>　⑤</a:t>
            </a:r>
            <a:r>
              <a:rPr lang="ja-JP" altLang="en-US" sz="1600" dirty="0" smtClean="0">
                <a:latin typeface="+mj-ea"/>
                <a:ea typeface="+mj-ea"/>
              </a:rPr>
              <a:t>　第２回</a:t>
            </a:r>
            <a:r>
              <a:rPr lang="ja-JP" altLang="en-US" sz="1600" dirty="0">
                <a:latin typeface="+mj-ea"/>
                <a:ea typeface="+mj-ea"/>
              </a:rPr>
              <a:t>景観審議会</a:t>
            </a:r>
            <a:r>
              <a:rPr lang="ja-JP" altLang="en-US" sz="1600" dirty="0" smtClean="0">
                <a:latin typeface="+mj-ea"/>
                <a:ea typeface="+mj-ea"/>
              </a:rPr>
              <a:t>（</a:t>
            </a:r>
            <a:r>
              <a:rPr lang="en-US" altLang="ja-JP" sz="1600" dirty="0">
                <a:latin typeface="+mj-ea"/>
                <a:ea typeface="+mj-ea"/>
              </a:rPr>
              <a:t>1</a:t>
            </a:r>
            <a:r>
              <a:rPr lang="ja-JP" altLang="en-US" sz="1600" dirty="0" smtClean="0">
                <a:latin typeface="+mj-ea"/>
                <a:ea typeface="+mj-ea"/>
              </a:rPr>
              <a:t>月</a:t>
            </a:r>
            <a:r>
              <a:rPr lang="ja-JP" altLang="en-US" sz="1600" dirty="0">
                <a:latin typeface="+mj-ea"/>
                <a:ea typeface="+mj-ea"/>
              </a:rPr>
              <a:t>下旬</a:t>
            </a:r>
            <a:r>
              <a:rPr lang="ja-JP" altLang="en-US" sz="1600" dirty="0" smtClean="0">
                <a:latin typeface="+mj-ea"/>
                <a:ea typeface="+mj-ea"/>
              </a:rPr>
              <a:t>）　　・</a:t>
            </a:r>
            <a:r>
              <a:rPr lang="ja-JP" altLang="en-US" sz="1600" dirty="0">
                <a:latin typeface="+mj-ea"/>
                <a:ea typeface="+mj-ea"/>
              </a:rPr>
              <a:t>中間報告</a:t>
            </a:r>
          </a:p>
          <a:p>
            <a:pPr>
              <a:lnSpc>
                <a:spcPct val="150000"/>
              </a:lnSpc>
            </a:pPr>
            <a:endParaRPr lang="en-US" altLang="ja-JP" dirty="0">
              <a:latin typeface="+mj-ea"/>
              <a:ea typeface="+mj-ea"/>
            </a:endParaRPr>
          </a:p>
          <a:p>
            <a:pPr>
              <a:lnSpc>
                <a:spcPct val="150000"/>
              </a:lnSpc>
            </a:pPr>
            <a:r>
              <a:rPr lang="en-US" altLang="ja-JP" dirty="0" smtClean="0">
                <a:latin typeface="+mj-ea"/>
                <a:ea typeface="+mj-ea"/>
              </a:rPr>
              <a:t>【</a:t>
            </a:r>
            <a:r>
              <a:rPr lang="en-US" altLang="ja-JP" dirty="0">
                <a:latin typeface="+mj-ea"/>
                <a:ea typeface="+mj-ea"/>
              </a:rPr>
              <a:t>31</a:t>
            </a:r>
            <a:r>
              <a:rPr lang="ja-JP" altLang="en-US" dirty="0">
                <a:latin typeface="+mj-ea"/>
                <a:ea typeface="+mj-ea"/>
              </a:rPr>
              <a:t>年度</a:t>
            </a:r>
            <a:r>
              <a:rPr lang="en-US" altLang="ja-JP" dirty="0">
                <a:latin typeface="+mj-ea"/>
                <a:ea typeface="+mj-ea"/>
              </a:rPr>
              <a:t>】</a:t>
            </a:r>
          </a:p>
          <a:p>
            <a:pPr>
              <a:lnSpc>
                <a:spcPct val="150000"/>
              </a:lnSpc>
            </a:pPr>
            <a:r>
              <a:rPr lang="ja-JP" altLang="en-US" dirty="0">
                <a:latin typeface="+mj-ea"/>
                <a:ea typeface="+mj-ea"/>
              </a:rPr>
              <a:t>　　</a:t>
            </a:r>
            <a:r>
              <a:rPr lang="ja-JP" altLang="en-US" sz="1600" dirty="0" smtClean="0">
                <a:latin typeface="+mj-ea"/>
                <a:ea typeface="+mj-ea"/>
              </a:rPr>
              <a:t>・　部会</a:t>
            </a:r>
            <a:r>
              <a:rPr lang="ja-JP" altLang="en-US" sz="1600" dirty="0">
                <a:latin typeface="+mj-ea"/>
                <a:ea typeface="+mj-ea"/>
              </a:rPr>
              <a:t>の開催と並行して関係課と調整</a:t>
            </a:r>
            <a:r>
              <a:rPr lang="ja-JP" altLang="en-US" sz="1600" dirty="0" smtClean="0">
                <a:latin typeface="+mj-ea"/>
                <a:ea typeface="+mj-ea"/>
              </a:rPr>
              <a:t>しモデル的に試行実施、要綱</a:t>
            </a:r>
            <a:r>
              <a:rPr lang="ja-JP" altLang="en-US" sz="1600" dirty="0">
                <a:latin typeface="+mj-ea"/>
                <a:ea typeface="+mj-ea"/>
              </a:rPr>
              <a:t>を制定</a:t>
            </a:r>
          </a:p>
        </p:txBody>
      </p:sp>
      <p:sp>
        <p:nvSpPr>
          <p:cNvPr id="5" name="正方形/長方形 4"/>
          <p:cNvSpPr/>
          <p:nvPr/>
        </p:nvSpPr>
        <p:spPr>
          <a:xfrm>
            <a:off x="0" y="-6329"/>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公共</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事業における景観面での</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サイクルの確立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676456" y="6525344"/>
            <a:ext cx="452114" cy="307777"/>
          </a:xfrm>
          <a:prstGeom prst="rect">
            <a:avLst/>
          </a:prstGeom>
          <a:noFill/>
        </p:spPr>
        <p:txBody>
          <a:bodyPr wrap="square" rtlCol="0">
            <a:spAutoFit/>
          </a:bodyPr>
          <a:lstStyle/>
          <a:p>
            <a:pPr algn="r"/>
            <a:r>
              <a:rPr lang="en-US" altLang="ja-JP" sz="1400" dirty="0" smtClean="0"/>
              <a:t>10</a:t>
            </a:r>
            <a:endParaRPr kumimoji="1" lang="ja-JP" altLang="en-US" sz="1400" dirty="0"/>
          </a:p>
        </p:txBody>
      </p:sp>
    </p:spTree>
    <p:extLst>
      <p:ext uri="{BB962C8B-B14F-4D97-AF65-F5344CB8AC3E}">
        <p14:creationId xmlns:p14="http://schemas.microsoft.com/office/powerpoint/2010/main" val="3259877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テキスト ボックス 49"/>
          <p:cNvSpPr txBox="1">
            <a:spLocks noChangeArrowheads="1"/>
          </p:cNvSpPr>
          <p:nvPr/>
        </p:nvSpPr>
        <p:spPr bwMode="auto">
          <a:xfrm>
            <a:off x="251520" y="2132856"/>
            <a:ext cx="8722179" cy="2035714"/>
          </a:xfrm>
          <a:prstGeom prst="rect">
            <a:avLst/>
          </a:prstGeom>
          <a:solidFill>
            <a:schemeClr val="bg1"/>
          </a:solidFill>
          <a:ln w="12700">
            <a:solidFill>
              <a:schemeClr val="tx1"/>
            </a:solidFill>
            <a:miter lim="800000"/>
            <a:headEnd/>
            <a:tailEnd/>
          </a:ln>
        </p:spPr>
        <p:txBody>
          <a:bodyPr lIns="65306" tIns="32653" rIns="65306" bIns="32653">
            <a:spAutoFit/>
          </a:bodyPr>
          <a:lstStyle>
            <a:lvl1pPr marL="85725" indent="-85725" eaLnBrk="0" hangingPunct="0">
              <a:spcBef>
                <a:spcPct val="20000"/>
              </a:spcBef>
              <a:buFont typeface="Arial" charset="0"/>
              <a:buChar char="•"/>
              <a:defRPr kumimoji="1" sz="4500">
                <a:solidFill>
                  <a:schemeClr val="tx1"/>
                </a:solidFill>
                <a:latin typeface="Calibri" pitchFamily="34" charset="0"/>
                <a:ea typeface="ＭＳ Ｐゴシック" charset="-128"/>
              </a:defRPr>
            </a:lvl1pPr>
            <a:lvl2pPr marL="1039813" indent="-400050" eaLnBrk="0" hangingPunct="0">
              <a:spcBef>
                <a:spcPct val="20000"/>
              </a:spcBef>
              <a:buFont typeface="Arial" charset="0"/>
              <a:buChar char="–"/>
              <a:defRPr kumimoji="1" sz="3900">
                <a:solidFill>
                  <a:schemeClr val="tx1"/>
                </a:solidFill>
                <a:latin typeface="Calibri" pitchFamily="34" charset="0"/>
                <a:ea typeface="ＭＳ Ｐゴシック" charset="-128"/>
              </a:defRPr>
            </a:lvl2pPr>
            <a:lvl3pPr marL="1600200" indent="-319088" eaLnBrk="0" hangingPunct="0">
              <a:spcBef>
                <a:spcPct val="20000"/>
              </a:spcBef>
              <a:buFont typeface="Arial" charset="0"/>
              <a:buChar char="•"/>
              <a:defRPr kumimoji="1" sz="3400">
                <a:solidFill>
                  <a:schemeClr val="tx1"/>
                </a:solidFill>
                <a:latin typeface="Calibri" pitchFamily="34" charset="0"/>
                <a:ea typeface="ＭＳ Ｐゴシック" charset="-128"/>
              </a:defRPr>
            </a:lvl3pPr>
            <a:lvl4pPr marL="2239963" indent="-319088" eaLnBrk="0" hangingPunct="0">
              <a:spcBef>
                <a:spcPct val="20000"/>
              </a:spcBef>
              <a:buFont typeface="Arial" charset="0"/>
              <a:buChar char="–"/>
              <a:defRPr kumimoji="1" sz="2800">
                <a:solidFill>
                  <a:schemeClr val="tx1"/>
                </a:solidFill>
                <a:latin typeface="Calibri" pitchFamily="34" charset="0"/>
                <a:ea typeface="ＭＳ Ｐゴシック" charset="-128"/>
              </a:defRPr>
            </a:lvl4pPr>
            <a:lvl5pPr marL="2879725" indent="-319088" eaLnBrk="0" hangingPunct="0">
              <a:spcBef>
                <a:spcPct val="20000"/>
              </a:spcBef>
              <a:buFont typeface="Arial" charset="0"/>
              <a:buChar char="»"/>
              <a:defRPr kumimoji="1" sz="2800">
                <a:solidFill>
                  <a:schemeClr val="tx1"/>
                </a:solidFill>
                <a:latin typeface="Calibri" pitchFamily="34" charset="0"/>
                <a:ea typeface="ＭＳ Ｐゴシック" charset="-128"/>
              </a:defRPr>
            </a:lvl5pPr>
            <a:lvl6pPr marL="3336925" indent="-319088"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6pPr>
            <a:lvl7pPr marL="3794125" indent="-319088"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7pPr>
            <a:lvl8pPr marL="4251325" indent="-319088"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8pPr>
            <a:lvl9pPr marL="4708525" indent="-319088"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dirty="0" smtClean="0">
                <a:latin typeface="HG丸ｺﾞｼｯｸM-PRO" pitchFamily="50" charset="-128"/>
                <a:ea typeface="HG丸ｺﾞｼｯｸM-PRO" pitchFamily="50" charset="-128"/>
              </a:rPr>
              <a:t>　道路、河川、橋梁、庁舎等の公共施設は、大規模のものが多く、県民が利用し、目に触れるなど、周辺景観との調和や景観の創造が求められている。</a:t>
            </a: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pP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pPr>
            <a:r>
              <a:rPr lang="ja-JP" altLang="en-US" sz="1600" dirty="0" smtClean="0">
                <a:latin typeface="HG丸ｺﾞｼｯｸM-PRO" pitchFamily="50" charset="-128"/>
                <a:ea typeface="HG丸ｺﾞｼｯｸM-PRO" pitchFamily="50" charset="-128"/>
              </a:rPr>
              <a:t>　しかし、公共事業を景観形成の視点からチェックする手法が確立されていない。</a:t>
            </a: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pP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pPr>
            <a:r>
              <a:rPr lang="ja-JP" altLang="en-US" sz="1600" dirty="0" smtClean="0">
                <a:latin typeface="HG丸ｺﾞｼｯｸM-PRO" pitchFamily="50" charset="-128"/>
                <a:ea typeface="HG丸ｺﾞｼｯｸM-PRO" pitchFamily="50" charset="-128"/>
              </a:rPr>
              <a:t>　周辺景観との調和や景観の創出を図るためには、早期の段階で専門家から指導助言を得ることが重要。全事業で専門家からの指導助言を受けることは不可能なため、自己点検手法の確立が必要。</a:t>
            </a:r>
            <a:endParaRPr lang="ja-JP" altLang="ja-JP" sz="1600" dirty="0">
              <a:latin typeface="HG丸ｺﾞｼｯｸM-PRO" pitchFamily="50" charset="-128"/>
              <a:ea typeface="HG丸ｺﾞｼｯｸM-PRO" pitchFamily="50" charset="-128"/>
            </a:endParaRPr>
          </a:p>
        </p:txBody>
      </p:sp>
      <p:sp>
        <p:nvSpPr>
          <p:cNvPr id="8196" name="テキスト ボックス 51"/>
          <p:cNvSpPr txBox="1">
            <a:spLocks noChangeArrowheads="1"/>
          </p:cNvSpPr>
          <p:nvPr/>
        </p:nvSpPr>
        <p:spPr bwMode="auto">
          <a:xfrm>
            <a:off x="538617" y="5020401"/>
            <a:ext cx="3178401" cy="49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p>
            <a:r>
              <a:rPr lang="ja-JP" altLang="en-US" sz="1400" dirty="0">
                <a:latin typeface="HG丸ｺﾞｼｯｸM-PRO" pitchFamily="50" charset="-128"/>
                <a:ea typeface="HG丸ｺﾞｼｯｸM-PRO" pitchFamily="50" charset="-128"/>
              </a:rPr>
              <a:t>構想段階・設計段階での</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専門家からの指導助言</a:t>
            </a:r>
            <a:endParaRPr lang="en-US" altLang="ja-JP" sz="1400" dirty="0">
              <a:latin typeface="HG丸ｺﾞｼｯｸM-PRO" pitchFamily="50" charset="-128"/>
              <a:ea typeface="HG丸ｺﾞｼｯｸM-PRO" pitchFamily="50" charset="-128"/>
            </a:endParaRPr>
          </a:p>
        </p:txBody>
      </p:sp>
      <p:sp>
        <p:nvSpPr>
          <p:cNvPr id="8197" name="テキスト ボックス 52"/>
          <p:cNvSpPr txBox="1">
            <a:spLocks noChangeArrowheads="1"/>
          </p:cNvSpPr>
          <p:nvPr/>
        </p:nvSpPr>
        <p:spPr bwMode="auto">
          <a:xfrm>
            <a:off x="5652634" y="5200916"/>
            <a:ext cx="1810884" cy="2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p>
            <a:r>
              <a:rPr lang="ja-JP" altLang="en-US" sz="1400" dirty="0">
                <a:latin typeface="HG丸ｺﾞｼｯｸM-PRO" pitchFamily="50" charset="-128"/>
                <a:ea typeface="HG丸ｺﾞｼｯｸM-PRO" pitchFamily="50" charset="-128"/>
              </a:rPr>
              <a:t>自己点検手法の確立</a:t>
            </a:r>
            <a:endParaRPr lang="en-US" altLang="ja-JP" sz="1400" dirty="0">
              <a:latin typeface="HG丸ｺﾞｼｯｸM-PRO" pitchFamily="50" charset="-128"/>
              <a:ea typeface="HG丸ｺﾞｼｯｸM-PRO" pitchFamily="50" charset="-128"/>
            </a:endParaRPr>
          </a:p>
        </p:txBody>
      </p:sp>
      <p:sp>
        <p:nvSpPr>
          <p:cNvPr id="56" name="ホームベース 55"/>
          <p:cNvSpPr/>
          <p:nvPr/>
        </p:nvSpPr>
        <p:spPr>
          <a:xfrm rot="5400000">
            <a:off x="4485522" y="3525126"/>
            <a:ext cx="206375" cy="1617596"/>
          </a:xfrm>
          <a:prstGeom prst="homePlate">
            <a:avLst>
              <a:gd name="adj" fmla="val 63941"/>
            </a:avLst>
          </a:prstGeom>
          <a:solidFill>
            <a:schemeClr val="bg1">
              <a:lumMod val="50000"/>
            </a:schemeClr>
          </a:solidFill>
          <a:ln>
            <a:noFill/>
          </a:ln>
          <a:effectLst>
            <a:outerShdw dist="50800" dir="2700000" algn="tl"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000"/>
          </a:p>
        </p:txBody>
      </p:sp>
      <p:sp>
        <p:nvSpPr>
          <p:cNvPr id="59" name="角丸四角形 58"/>
          <p:cNvSpPr/>
          <p:nvPr/>
        </p:nvSpPr>
        <p:spPr>
          <a:xfrm>
            <a:off x="302760" y="4952599"/>
            <a:ext cx="8538482" cy="186077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000" dirty="0">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2313214" y="4509120"/>
            <a:ext cx="4526643" cy="411616"/>
          </a:xfrm>
          <a:prstGeom prst="roundRect">
            <a:avLst>
              <a:gd name="adj"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r>
              <a:rPr lang="ja-JP" altLang="en-US" dirty="0">
                <a:solidFill>
                  <a:schemeClr val="tx1"/>
                </a:solidFill>
                <a:latin typeface="HG丸ｺﾞｼｯｸM-PRO" panose="020F0600000000000000" pitchFamily="50" charset="-128"/>
                <a:ea typeface="HG丸ｺﾞｼｯｸM-PRO" panose="020F0600000000000000" pitchFamily="50" charset="-128"/>
              </a:rPr>
              <a:t>公共事業景観検討の実施</a:t>
            </a:r>
          </a:p>
        </p:txBody>
      </p:sp>
      <p:sp>
        <p:nvSpPr>
          <p:cNvPr id="3" name="円/楕円 2"/>
          <p:cNvSpPr/>
          <p:nvPr/>
        </p:nvSpPr>
        <p:spPr>
          <a:xfrm>
            <a:off x="3995936" y="5200916"/>
            <a:ext cx="1234848" cy="463776"/>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r>
              <a:rPr lang="ja-JP" altLang="en-US" b="1" dirty="0">
                <a:solidFill>
                  <a:schemeClr val="tx1"/>
                </a:solidFill>
              </a:rPr>
              <a:t>２本柱</a:t>
            </a:r>
          </a:p>
        </p:txBody>
      </p:sp>
      <p:sp>
        <p:nvSpPr>
          <p:cNvPr id="8203" name="テキスト ボックス 5"/>
          <p:cNvSpPr txBox="1">
            <a:spLocks noChangeArrowheads="1"/>
          </p:cNvSpPr>
          <p:nvPr/>
        </p:nvSpPr>
        <p:spPr bwMode="auto">
          <a:xfrm>
            <a:off x="1267732" y="5805264"/>
            <a:ext cx="2707821" cy="34294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5306" tIns="32653" rIns="65306" bIns="32653">
            <a:spAutoFit/>
          </a:bodyPr>
          <a:lstStyle/>
          <a:p>
            <a:pPr algn="ctr"/>
            <a:r>
              <a:rPr lang="ja-JP" altLang="en-US" dirty="0">
                <a:latin typeface="HG丸ｺﾞｼｯｸM-PRO" pitchFamily="50" charset="-128"/>
                <a:ea typeface="HG丸ｺﾞｼｯｸM-PRO" pitchFamily="50" charset="-128"/>
              </a:rPr>
              <a:t>①景観アドバイザー会議</a:t>
            </a:r>
            <a:endParaRPr lang="en-US" altLang="ja-JP" dirty="0">
              <a:latin typeface="HG丸ｺﾞｼｯｸM-PRO" pitchFamily="50" charset="-128"/>
              <a:ea typeface="HG丸ｺﾞｼｯｸM-PRO" pitchFamily="50" charset="-128"/>
            </a:endParaRPr>
          </a:p>
        </p:txBody>
      </p:sp>
      <p:sp>
        <p:nvSpPr>
          <p:cNvPr id="8204" name="テキスト ボックス 50"/>
          <p:cNvSpPr txBox="1">
            <a:spLocks noChangeArrowheads="1"/>
          </p:cNvSpPr>
          <p:nvPr/>
        </p:nvSpPr>
        <p:spPr bwMode="auto">
          <a:xfrm>
            <a:off x="5373844" y="5805263"/>
            <a:ext cx="3064417" cy="34294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65306" tIns="32653" rIns="65306" bIns="32653">
            <a:spAutoFit/>
          </a:bodyPr>
          <a:lstStyle/>
          <a:p>
            <a:pPr algn="ctr"/>
            <a:r>
              <a:rPr lang="ja-JP" altLang="en-US" dirty="0" smtClean="0">
                <a:latin typeface="HG丸ｺﾞｼｯｸM-PRO" pitchFamily="50" charset="-128"/>
                <a:ea typeface="HG丸ｺﾞｼｯｸM-PRO" pitchFamily="50" charset="-128"/>
              </a:rPr>
              <a:t>②自己点検チェックシート</a:t>
            </a:r>
            <a:endParaRPr lang="ja-JP" altLang="en-US" dirty="0">
              <a:latin typeface="HG丸ｺﾞｼｯｸM-PRO" pitchFamily="50" charset="-128"/>
              <a:ea typeface="HG丸ｺﾞｼｯｸM-PRO" pitchFamily="50" charset="-128"/>
            </a:endParaRPr>
          </a:p>
        </p:txBody>
      </p:sp>
      <p:sp>
        <p:nvSpPr>
          <p:cNvPr id="8205" name="テキスト ボックス 59"/>
          <p:cNvSpPr txBox="1">
            <a:spLocks noChangeArrowheads="1"/>
          </p:cNvSpPr>
          <p:nvPr/>
        </p:nvSpPr>
        <p:spPr bwMode="auto">
          <a:xfrm>
            <a:off x="3405188" y="6239594"/>
            <a:ext cx="2707821"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65306" tIns="32653" rIns="65306" bIns="32653">
            <a:spAutoFit/>
          </a:bodyPr>
          <a:lstStyle/>
          <a:p>
            <a:pPr algn="ctr"/>
            <a:r>
              <a:rPr lang="en-US" altLang="ja-JP" sz="1400">
                <a:latin typeface="HG丸ｺﾞｼｯｸM-PRO" pitchFamily="50" charset="-128"/>
                <a:ea typeface="HG丸ｺﾞｼｯｸM-PRO" pitchFamily="50" charset="-128"/>
              </a:rPr>
              <a:t>※</a:t>
            </a:r>
            <a:r>
              <a:rPr lang="ja-JP" altLang="en-US" sz="1400">
                <a:latin typeface="HG丸ｺﾞｼｯｸM-PRO" pitchFamily="50" charset="-128"/>
                <a:ea typeface="HG丸ｺﾞｼｯｸM-PRO" pitchFamily="50" charset="-128"/>
              </a:rPr>
              <a:t>Ｈ２６より本格実施</a:t>
            </a:r>
            <a:endParaRPr lang="en-US" altLang="ja-JP" sz="1400">
              <a:latin typeface="HG丸ｺﾞｼｯｸM-PRO" pitchFamily="50" charset="-128"/>
              <a:ea typeface="HG丸ｺﾞｼｯｸM-PRO" pitchFamily="50" charset="-128"/>
            </a:endParaRPr>
          </a:p>
        </p:txBody>
      </p:sp>
      <p:sp>
        <p:nvSpPr>
          <p:cNvPr id="5" name="下矢印 4"/>
          <p:cNvSpPr/>
          <p:nvPr/>
        </p:nvSpPr>
        <p:spPr>
          <a:xfrm>
            <a:off x="4370714" y="2708920"/>
            <a:ext cx="388384"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4370714" y="3212976"/>
            <a:ext cx="388384"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AutoShape 31"/>
          <p:cNvSpPr>
            <a:spLocks noChangeArrowheads="1"/>
          </p:cNvSpPr>
          <p:nvPr/>
        </p:nvSpPr>
        <p:spPr bwMode="auto">
          <a:xfrm>
            <a:off x="170646" y="1773964"/>
            <a:ext cx="1678214" cy="286884"/>
          </a:xfrm>
          <a:prstGeom prst="roundRect">
            <a:avLst>
              <a:gd name="adj" fmla="val 16667"/>
            </a:avLst>
          </a:prstGeom>
          <a:solidFill>
            <a:srgbClr val="655947"/>
          </a:solidFill>
          <a:ln w="9525">
            <a:solidFill>
              <a:schemeClr val="tx1"/>
            </a:solidFill>
            <a:round/>
            <a:headEnd/>
            <a:tailEnd/>
          </a:ln>
        </p:spPr>
        <p:txBody>
          <a:bodyPr wrap="none" lIns="91429" tIns="45715" rIns="91429" bIns="45715" anchor="ctr"/>
          <a:lstStyle/>
          <a:p>
            <a:pPr algn="ctr"/>
            <a:r>
              <a:rPr lang="ja-JP" altLang="en-US" sz="1700" b="1" dirty="0">
                <a:solidFill>
                  <a:schemeClr val="bg1"/>
                </a:solidFill>
                <a:latin typeface="HG丸ｺﾞｼｯｸM-PRO" pitchFamily="50" charset="-128"/>
                <a:ea typeface="HG丸ｺﾞｼｯｸM-PRO" pitchFamily="50" charset="-128"/>
              </a:rPr>
              <a:t>背景・目的等</a:t>
            </a:r>
          </a:p>
        </p:txBody>
      </p:sp>
      <p:sp>
        <p:nvSpPr>
          <p:cNvPr id="6" name="テキスト ボックス 5"/>
          <p:cNvSpPr txBox="1"/>
          <p:nvPr/>
        </p:nvSpPr>
        <p:spPr>
          <a:xfrm>
            <a:off x="7229582" y="1604349"/>
            <a:ext cx="1773802" cy="307777"/>
          </a:xfrm>
          <a:prstGeom prst="rect">
            <a:avLst/>
          </a:prstGeom>
          <a:noFill/>
        </p:spPr>
        <p:txBody>
          <a:bodyPr wrap="square" rtlCol="0">
            <a:spAutoFit/>
          </a:bodyPr>
          <a:lstStyle/>
          <a:p>
            <a:pPr algn="r"/>
            <a:r>
              <a:rPr kumimoji="1" lang="en-US" altLang="ja-JP" sz="1400" dirty="0" smtClean="0"/>
              <a:t>【</a:t>
            </a:r>
            <a:r>
              <a:rPr kumimoji="1" lang="ja-JP" altLang="en-US" sz="1400" dirty="0" smtClean="0"/>
              <a:t>山梨県提供資料</a:t>
            </a:r>
            <a:r>
              <a:rPr kumimoji="1" lang="en-US" altLang="ja-JP" sz="1400" dirty="0" smtClean="0"/>
              <a:t>】</a:t>
            </a:r>
            <a:endParaRPr kumimoji="1" lang="ja-JP" altLang="en-US" sz="1400" dirty="0"/>
          </a:p>
        </p:txBody>
      </p:sp>
      <p:sp>
        <p:nvSpPr>
          <p:cNvPr id="7" name="テキスト ボックス 6"/>
          <p:cNvSpPr txBox="1"/>
          <p:nvPr/>
        </p:nvSpPr>
        <p:spPr>
          <a:xfrm>
            <a:off x="141275" y="692696"/>
            <a:ext cx="2517036" cy="369332"/>
          </a:xfrm>
          <a:prstGeom prst="rect">
            <a:avLst/>
          </a:prstGeom>
          <a:noFill/>
        </p:spPr>
        <p:txBody>
          <a:bodyPr wrap="none" rtlCol="0">
            <a:spAutoFit/>
          </a:bodyPr>
          <a:lstStyle/>
          <a:p>
            <a:r>
              <a:rPr kumimoji="1" lang="ja-JP" altLang="en-US" b="1" dirty="0" smtClean="0"/>
              <a:t>３．他府県における事例</a:t>
            </a:r>
            <a:endParaRPr kumimoji="1" lang="ja-JP" altLang="en-US" b="1" dirty="0"/>
          </a:p>
        </p:txBody>
      </p:sp>
      <p:sp>
        <p:nvSpPr>
          <p:cNvPr id="19" name="テキスト ボックス 18"/>
          <p:cNvSpPr txBox="1"/>
          <p:nvPr/>
        </p:nvSpPr>
        <p:spPr>
          <a:xfrm>
            <a:off x="467544" y="1052736"/>
            <a:ext cx="5089855" cy="369332"/>
          </a:xfrm>
          <a:prstGeom prst="rect">
            <a:avLst/>
          </a:prstGeom>
          <a:noFill/>
        </p:spPr>
        <p:txBody>
          <a:bodyPr wrap="none" rtlCol="0">
            <a:spAutoFit/>
          </a:bodyPr>
          <a:lstStyle/>
          <a:p>
            <a:r>
              <a:rPr lang="ja-JP" altLang="en-US" b="1" dirty="0" smtClean="0"/>
              <a:t>・　山梨県における公共事業景観検討の取り組み</a:t>
            </a:r>
            <a:endParaRPr kumimoji="1" lang="ja-JP" altLang="en-US" b="1" dirty="0"/>
          </a:p>
        </p:txBody>
      </p:sp>
      <p:sp>
        <p:nvSpPr>
          <p:cNvPr id="21" name="正方形/長方形 20"/>
          <p:cNvSpPr/>
          <p:nvPr/>
        </p:nvSpPr>
        <p:spPr>
          <a:xfrm>
            <a:off x="0" y="-6329"/>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公共</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事業における景観面での</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サイクルの確立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676456" y="6525344"/>
            <a:ext cx="452114" cy="307777"/>
          </a:xfrm>
          <a:prstGeom prst="rect">
            <a:avLst/>
          </a:prstGeom>
          <a:noFill/>
        </p:spPr>
        <p:txBody>
          <a:bodyPr wrap="square" rtlCol="0">
            <a:spAutoFit/>
          </a:bodyPr>
          <a:lstStyle/>
          <a:p>
            <a:pPr algn="r"/>
            <a:r>
              <a:rPr kumimoji="1" lang="en-US" altLang="ja-JP" sz="1400" dirty="0" smtClean="0"/>
              <a:t>11</a:t>
            </a:r>
            <a:endParaRPr kumimoji="1" lang="ja-JP" altLang="en-US" sz="1400" dirty="0"/>
          </a:p>
        </p:txBody>
      </p:sp>
    </p:spTree>
    <p:extLst>
      <p:ext uri="{BB962C8B-B14F-4D97-AF65-F5344CB8AC3E}">
        <p14:creationId xmlns:p14="http://schemas.microsoft.com/office/powerpoint/2010/main" val="649306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グループ化 3"/>
          <p:cNvGrpSpPr>
            <a:grpSpLocks/>
          </p:cNvGrpSpPr>
          <p:nvPr/>
        </p:nvGrpSpPr>
        <p:grpSpPr bwMode="auto">
          <a:xfrm>
            <a:off x="691696" y="1183822"/>
            <a:ext cx="7543187" cy="3061651"/>
            <a:chOff x="2589306" y="5068309"/>
            <a:chExt cx="9562017" cy="2784879"/>
          </a:xfrm>
        </p:grpSpPr>
        <p:sp>
          <p:nvSpPr>
            <p:cNvPr id="62" name="テキスト ボックス 61"/>
            <p:cNvSpPr txBox="1"/>
            <p:nvPr/>
          </p:nvSpPr>
          <p:spPr>
            <a:xfrm>
              <a:off x="2589306" y="5068309"/>
              <a:ext cx="1934752" cy="495838"/>
            </a:xfrm>
            <a:prstGeom prst="rect">
              <a:avLst/>
            </a:prstGeom>
            <a:solidFill>
              <a:schemeClr val="bg1"/>
            </a:solidFill>
            <a:ln>
              <a:solidFill>
                <a:schemeClr val="tx1"/>
              </a:solidFill>
            </a:ln>
            <a:effectLst>
              <a:outerShdw dist="63500" dir="2700000" algn="tl" rotWithShape="0">
                <a:schemeClr val="bg1">
                  <a:lumMod val="50000"/>
                </a:schemeClr>
              </a:outerShdw>
            </a:effectLst>
          </p:spPr>
          <p:txBody>
            <a:bodyPr wrap="none" anchor="ctr"/>
            <a:lstStyle/>
            <a:p>
              <a:pPr algn="ctr">
                <a:defRPr/>
              </a:pPr>
              <a:r>
                <a:rPr lang="ja-JP" altLang="en-US" sz="1100" dirty="0"/>
                <a:t>構　想　段　階</a:t>
              </a:r>
            </a:p>
          </p:txBody>
        </p:sp>
        <p:sp>
          <p:nvSpPr>
            <p:cNvPr id="63" name="テキスト ボックス 62"/>
            <p:cNvSpPr txBox="1"/>
            <p:nvPr/>
          </p:nvSpPr>
          <p:spPr>
            <a:xfrm>
              <a:off x="4975405" y="5068309"/>
              <a:ext cx="1934752" cy="495838"/>
            </a:xfrm>
            <a:prstGeom prst="rect">
              <a:avLst/>
            </a:prstGeom>
            <a:solidFill>
              <a:schemeClr val="bg1"/>
            </a:solidFill>
            <a:ln>
              <a:solidFill>
                <a:schemeClr val="tx1"/>
              </a:solidFill>
            </a:ln>
            <a:effectLst>
              <a:outerShdw dist="63500" dir="2700000" algn="tl" rotWithShape="0">
                <a:schemeClr val="bg1">
                  <a:lumMod val="50000"/>
                </a:schemeClr>
              </a:outerShdw>
            </a:effectLst>
          </p:spPr>
          <p:txBody>
            <a:bodyPr wrap="none" anchor="ctr"/>
            <a:lstStyle/>
            <a:p>
              <a:pPr algn="ctr">
                <a:defRPr/>
              </a:pPr>
              <a:r>
                <a:rPr lang="ja-JP" altLang="en-US" sz="1100" dirty="0"/>
                <a:t>設　計　段　階</a:t>
              </a:r>
            </a:p>
          </p:txBody>
        </p:sp>
        <p:sp>
          <p:nvSpPr>
            <p:cNvPr id="64" name="テキスト ボックス 63"/>
            <p:cNvSpPr txBox="1"/>
            <p:nvPr/>
          </p:nvSpPr>
          <p:spPr>
            <a:xfrm>
              <a:off x="7404626" y="5068309"/>
              <a:ext cx="1934752" cy="495838"/>
            </a:xfrm>
            <a:prstGeom prst="rect">
              <a:avLst/>
            </a:prstGeom>
            <a:solidFill>
              <a:schemeClr val="bg1"/>
            </a:solidFill>
            <a:ln>
              <a:solidFill>
                <a:schemeClr val="tx1"/>
              </a:solidFill>
            </a:ln>
            <a:effectLst>
              <a:outerShdw dist="63500" dir="2700000" algn="tl" rotWithShape="0">
                <a:schemeClr val="bg1">
                  <a:lumMod val="50000"/>
                </a:schemeClr>
              </a:outerShdw>
            </a:effectLst>
          </p:spPr>
          <p:txBody>
            <a:bodyPr wrap="none" anchor="ctr"/>
            <a:lstStyle/>
            <a:p>
              <a:pPr algn="ctr">
                <a:defRPr/>
              </a:pPr>
              <a:r>
                <a:rPr lang="ja-JP" altLang="en-US" sz="1100" dirty="0"/>
                <a:t>施　工　段　階</a:t>
              </a:r>
            </a:p>
          </p:txBody>
        </p:sp>
        <p:sp>
          <p:nvSpPr>
            <p:cNvPr id="65" name="テキスト ボックス 64"/>
            <p:cNvSpPr txBox="1"/>
            <p:nvPr/>
          </p:nvSpPr>
          <p:spPr>
            <a:xfrm>
              <a:off x="9746166" y="5068309"/>
              <a:ext cx="1934752" cy="495838"/>
            </a:xfrm>
            <a:prstGeom prst="rect">
              <a:avLst/>
            </a:prstGeom>
            <a:solidFill>
              <a:schemeClr val="bg1"/>
            </a:solidFill>
            <a:ln>
              <a:solidFill>
                <a:schemeClr val="tx1"/>
              </a:solidFill>
            </a:ln>
            <a:effectLst>
              <a:outerShdw dist="63500" dir="2700000" algn="tl" rotWithShape="0">
                <a:schemeClr val="bg1">
                  <a:lumMod val="50000"/>
                </a:schemeClr>
              </a:outerShdw>
            </a:effectLst>
          </p:spPr>
          <p:txBody>
            <a:bodyPr wrap="none" anchor="ctr"/>
            <a:lstStyle/>
            <a:p>
              <a:pPr algn="ctr">
                <a:defRPr/>
              </a:pPr>
              <a:r>
                <a:rPr lang="ja-JP" altLang="en-US" sz="1100" dirty="0"/>
                <a:t>維持管理段階</a:t>
              </a:r>
            </a:p>
          </p:txBody>
        </p:sp>
        <p:sp>
          <p:nvSpPr>
            <p:cNvPr id="66" name="テキスト ボックス 65"/>
            <p:cNvSpPr txBox="1"/>
            <p:nvPr/>
          </p:nvSpPr>
          <p:spPr>
            <a:xfrm>
              <a:off x="3129772" y="5723395"/>
              <a:ext cx="585026" cy="1621427"/>
            </a:xfrm>
            <a:prstGeom prst="rect">
              <a:avLst/>
            </a:prstGeom>
            <a:solidFill>
              <a:schemeClr val="bg1">
                <a:lumMod val="95000"/>
              </a:schemeClr>
            </a:solidFill>
            <a:ln w="25400" cmpd="dbl">
              <a:solidFill>
                <a:schemeClr val="tx1"/>
              </a:solidFill>
            </a:ln>
            <a:effectLst>
              <a:outerShdw blurRad="38100" dist="38100" dir="2700000" algn="tl" rotWithShape="0">
                <a:prstClr val="black">
                  <a:alpha val="50000"/>
                </a:prstClr>
              </a:outerShdw>
            </a:effectLst>
          </p:spPr>
          <p:txBody>
            <a:bodyPr vert="eaVert" wrap="none" anchor="ctr"/>
            <a:lstStyle/>
            <a:p>
              <a:pPr>
                <a:defRPr/>
              </a:pPr>
              <a:r>
                <a:rPr lang="ja-JP" altLang="en-US" sz="1000" dirty="0"/>
                <a:t>自己点検</a:t>
              </a:r>
              <a:r>
                <a:rPr lang="ja-JP" altLang="en-US" sz="1000" dirty="0" smtClean="0"/>
                <a:t>チェックシート</a:t>
              </a:r>
              <a:endParaRPr lang="en-US" altLang="ja-JP" sz="1000" dirty="0" smtClean="0"/>
            </a:p>
            <a:p>
              <a:pPr>
                <a:defRPr/>
              </a:pPr>
              <a:r>
                <a:rPr lang="ja-JP" altLang="en-US" sz="1000" dirty="0"/>
                <a:t>景観カルテ</a:t>
              </a:r>
              <a:endParaRPr lang="en-US" altLang="ja-JP" sz="1000" dirty="0"/>
            </a:p>
          </p:txBody>
        </p:sp>
        <p:sp>
          <p:nvSpPr>
            <p:cNvPr id="67" name="テキスト ボックス 66"/>
            <p:cNvSpPr txBox="1"/>
            <p:nvPr/>
          </p:nvSpPr>
          <p:spPr>
            <a:xfrm>
              <a:off x="3094541" y="7503515"/>
              <a:ext cx="4139738" cy="336590"/>
            </a:xfrm>
            <a:prstGeom prst="rect">
              <a:avLst/>
            </a:prstGeom>
            <a:solidFill>
              <a:schemeClr val="bg1">
                <a:lumMod val="95000"/>
              </a:schemeClr>
            </a:solidFill>
            <a:ln w="25400" cmpd="dbl">
              <a:solidFill>
                <a:schemeClr val="tx1"/>
              </a:solidFill>
            </a:ln>
            <a:effectLst>
              <a:outerShdw blurRad="38100" dist="38100" dir="2700000" algn="tl" rotWithShape="0">
                <a:prstClr val="black">
                  <a:alpha val="50000"/>
                </a:prstClr>
              </a:outerShdw>
            </a:effectLst>
          </p:spPr>
          <p:txBody>
            <a:bodyPr wrap="none" anchor="ctr"/>
            <a:lstStyle/>
            <a:p>
              <a:pPr algn="ctr">
                <a:defRPr/>
              </a:pPr>
              <a:r>
                <a:rPr lang="ja-JP" altLang="en-US" sz="1100" dirty="0"/>
                <a:t>景観アドバイザー会議による検討</a:t>
              </a:r>
              <a:endParaRPr lang="en-US" altLang="ja-JP" sz="1100" dirty="0"/>
            </a:p>
          </p:txBody>
        </p:sp>
        <p:sp>
          <p:nvSpPr>
            <p:cNvPr id="68" name="テキスト ボックス 67"/>
            <p:cNvSpPr txBox="1"/>
            <p:nvPr/>
          </p:nvSpPr>
          <p:spPr>
            <a:xfrm>
              <a:off x="5334757" y="5727014"/>
              <a:ext cx="585026" cy="1619014"/>
            </a:xfrm>
            <a:prstGeom prst="rect">
              <a:avLst/>
            </a:prstGeom>
            <a:solidFill>
              <a:schemeClr val="bg1">
                <a:lumMod val="95000"/>
              </a:schemeClr>
            </a:solidFill>
            <a:ln w="25400" cmpd="dbl">
              <a:solidFill>
                <a:schemeClr val="tx1"/>
              </a:solidFill>
            </a:ln>
            <a:effectLst>
              <a:outerShdw blurRad="38100" dist="38100" dir="2700000" algn="tl" rotWithShape="0">
                <a:prstClr val="black">
                  <a:alpha val="50000"/>
                </a:prstClr>
              </a:outerShdw>
            </a:effectLst>
          </p:spPr>
          <p:txBody>
            <a:bodyPr vert="eaVert" wrap="none" anchor="ctr"/>
            <a:lstStyle/>
            <a:p>
              <a:pPr>
                <a:defRPr/>
              </a:pPr>
              <a:r>
                <a:rPr lang="ja-JP" altLang="en-US" sz="1000" dirty="0"/>
                <a:t>自己点検</a:t>
              </a:r>
              <a:r>
                <a:rPr lang="ja-JP" altLang="en-US" sz="1000" dirty="0" smtClean="0"/>
                <a:t>チェックシート</a:t>
              </a:r>
              <a:endParaRPr lang="en-US" altLang="ja-JP" sz="1000" dirty="0" smtClean="0"/>
            </a:p>
            <a:p>
              <a:pPr>
                <a:defRPr/>
              </a:pPr>
              <a:r>
                <a:rPr lang="ja-JP" altLang="en-US" sz="1000" dirty="0"/>
                <a:t>景観カルテ</a:t>
              </a:r>
              <a:endParaRPr lang="en-US" altLang="ja-JP" sz="1000" dirty="0"/>
            </a:p>
          </p:txBody>
        </p:sp>
        <p:sp>
          <p:nvSpPr>
            <p:cNvPr id="69" name="テキスト ボックス 68"/>
            <p:cNvSpPr txBox="1"/>
            <p:nvPr/>
          </p:nvSpPr>
          <p:spPr>
            <a:xfrm>
              <a:off x="7470771" y="5723395"/>
              <a:ext cx="819313" cy="1621427"/>
            </a:xfrm>
            <a:prstGeom prst="rect">
              <a:avLst/>
            </a:prstGeom>
            <a:solidFill>
              <a:schemeClr val="bg1">
                <a:lumMod val="95000"/>
              </a:schemeClr>
            </a:solidFill>
            <a:ln w="25400" cmpd="dbl">
              <a:solidFill>
                <a:schemeClr val="tx1"/>
              </a:solidFill>
            </a:ln>
            <a:effectLst>
              <a:outerShdw blurRad="38100" dist="38100" dir="2700000" algn="tl" rotWithShape="0">
                <a:prstClr val="black">
                  <a:alpha val="50000"/>
                </a:prstClr>
              </a:outerShdw>
            </a:effectLst>
          </p:spPr>
          <p:txBody>
            <a:bodyPr vert="eaVert">
              <a:spAutoFit/>
            </a:bodyPr>
            <a:lstStyle/>
            <a:p>
              <a:pPr>
                <a:defRPr/>
              </a:pPr>
              <a:r>
                <a:rPr lang="ja-JP" altLang="en-US" sz="1000" dirty="0"/>
                <a:t>自己点検</a:t>
              </a:r>
              <a:r>
                <a:rPr lang="ja-JP" altLang="en-US" sz="1000" dirty="0" smtClean="0"/>
                <a:t>チェックシート及び</a:t>
              </a:r>
              <a:endParaRPr lang="en-US" altLang="ja-JP" sz="1000" dirty="0" smtClean="0"/>
            </a:p>
            <a:p>
              <a:pPr>
                <a:defRPr/>
              </a:pPr>
              <a:r>
                <a:rPr lang="ja-JP" altLang="en-US" sz="1000" dirty="0"/>
                <a:t>景観</a:t>
              </a:r>
              <a:r>
                <a:rPr lang="ja-JP" altLang="en-US" sz="1000" dirty="0" smtClean="0"/>
                <a:t>カルテ</a:t>
              </a:r>
              <a:endParaRPr lang="ja-JP" altLang="en-US" sz="1000" dirty="0"/>
            </a:p>
            <a:p>
              <a:pPr>
                <a:defRPr/>
              </a:pPr>
              <a:r>
                <a:rPr lang="ja-JP" altLang="en-US" sz="1000" dirty="0"/>
                <a:t>必要に応じて見直し</a:t>
              </a:r>
              <a:endParaRPr lang="en-US" altLang="ja-JP" sz="1000" dirty="0"/>
            </a:p>
          </p:txBody>
        </p:sp>
        <p:sp>
          <p:nvSpPr>
            <p:cNvPr id="70" name="テキスト ボックス 69"/>
            <p:cNvSpPr txBox="1"/>
            <p:nvPr/>
          </p:nvSpPr>
          <p:spPr>
            <a:xfrm>
              <a:off x="10096903" y="5678757"/>
              <a:ext cx="819313" cy="1692606"/>
            </a:xfrm>
            <a:prstGeom prst="rect">
              <a:avLst/>
            </a:prstGeom>
            <a:solidFill>
              <a:schemeClr val="bg1">
                <a:lumMod val="95000"/>
              </a:schemeClr>
            </a:solidFill>
            <a:ln w="25400" cmpd="dbl">
              <a:solidFill>
                <a:schemeClr val="tx1"/>
              </a:solidFill>
            </a:ln>
            <a:effectLst>
              <a:outerShdw blurRad="38100" dist="38100" dir="2700000" algn="tl" rotWithShape="0">
                <a:prstClr val="black">
                  <a:alpha val="50000"/>
                </a:prstClr>
              </a:outerShdw>
            </a:effectLst>
          </p:spPr>
          <p:txBody>
            <a:bodyPr vert="eaVert">
              <a:spAutoFit/>
            </a:bodyPr>
            <a:lstStyle/>
            <a:p>
              <a:pPr>
                <a:defRPr/>
              </a:pPr>
              <a:r>
                <a:rPr lang="ja-JP" altLang="en-US" sz="1000" dirty="0"/>
                <a:t>小規模な改修であっても</a:t>
              </a:r>
              <a:endParaRPr lang="en-US" altLang="ja-JP" sz="1000" dirty="0"/>
            </a:p>
            <a:p>
              <a:pPr>
                <a:defRPr/>
              </a:pPr>
              <a:r>
                <a:rPr lang="ja-JP" altLang="en-US" sz="1000" dirty="0"/>
                <a:t>自己点検チェックシート</a:t>
              </a:r>
              <a:endParaRPr lang="en-US" altLang="ja-JP" sz="1000" dirty="0"/>
            </a:p>
            <a:p>
              <a:pPr>
                <a:defRPr/>
              </a:pPr>
              <a:r>
                <a:rPr lang="ja-JP" altLang="en-US" sz="1000" dirty="0"/>
                <a:t>によるチェック</a:t>
              </a:r>
              <a:endParaRPr lang="en-US" altLang="ja-JP" sz="1000" dirty="0"/>
            </a:p>
          </p:txBody>
        </p:sp>
        <p:cxnSp>
          <p:nvCxnSpPr>
            <p:cNvPr id="71" name="直線矢印コネクタ 70"/>
            <p:cNvCxnSpPr>
              <a:stCxn id="66" idx="3"/>
              <a:endCxn id="68" idx="1"/>
            </p:cNvCxnSpPr>
            <p:nvPr/>
          </p:nvCxnSpPr>
          <p:spPr>
            <a:xfrm>
              <a:off x="3714798" y="6532901"/>
              <a:ext cx="1619959" cy="3620"/>
            </a:xfrm>
            <a:prstGeom prst="straightConnector1">
              <a:avLst/>
            </a:prstGeom>
            <a:ln w="38100">
              <a:solidFill>
                <a:schemeClr val="tx1">
                  <a:lumMod val="65000"/>
                  <a:lumOff val="3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68" idx="3"/>
              <a:endCxn id="69" idx="1"/>
            </p:cNvCxnSpPr>
            <p:nvPr/>
          </p:nvCxnSpPr>
          <p:spPr>
            <a:xfrm flipV="1">
              <a:off x="5919783" y="6534109"/>
              <a:ext cx="1550988" cy="2412"/>
            </a:xfrm>
            <a:prstGeom prst="straightConnector1">
              <a:avLst/>
            </a:prstGeom>
            <a:ln w="38100">
              <a:solidFill>
                <a:schemeClr val="tx1">
                  <a:lumMod val="65000"/>
                  <a:lumOff val="3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69" idx="3"/>
              <a:endCxn id="70" idx="1"/>
            </p:cNvCxnSpPr>
            <p:nvPr/>
          </p:nvCxnSpPr>
          <p:spPr>
            <a:xfrm flipV="1">
              <a:off x="8290084" y="6525061"/>
              <a:ext cx="1806819" cy="9048"/>
            </a:xfrm>
            <a:prstGeom prst="straightConnector1">
              <a:avLst/>
            </a:prstGeom>
            <a:ln w="19050">
              <a:solidFill>
                <a:schemeClr val="tx1">
                  <a:lumMod val="65000"/>
                  <a:lumOff val="3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74" name="上矢印 73"/>
            <p:cNvSpPr/>
            <p:nvPr/>
          </p:nvSpPr>
          <p:spPr>
            <a:xfrm>
              <a:off x="4075587" y="6602874"/>
              <a:ext cx="539029" cy="819159"/>
            </a:xfrm>
            <a:prstGeom prst="upArrow">
              <a:avLst>
                <a:gd name="adj1" fmla="val 50000"/>
                <a:gd name="adj2" fmla="val 65464"/>
              </a:avLst>
            </a:prstGeom>
            <a:solidFill>
              <a:schemeClr val="bg1">
                <a:lumMod val="95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000" dirty="0">
                  <a:solidFill>
                    <a:schemeClr val="tx1"/>
                  </a:solidFill>
                </a:rPr>
                <a:t>助言</a:t>
              </a:r>
            </a:p>
          </p:txBody>
        </p:sp>
        <p:sp>
          <p:nvSpPr>
            <p:cNvPr id="75" name="上矢印 74"/>
            <p:cNvSpPr/>
            <p:nvPr/>
          </p:nvSpPr>
          <p:spPr>
            <a:xfrm>
              <a:off x="6182828" y="6595635"/>
              <a:ext cx="539029" cy="820365"/>
            </a:xfrm>
            <a:prstGeom prst="upArrow">
              <a:avLst>
                <a:gd name="adj1" fmla="val 50000"/>
                <a:gd name="adj2" fmla="val 65464"/>
              </a:avLst>
            </a:prstGeom>
            <a:solidFill>
              <a:schemeClr val="bg1">
                <a:lumMod val="95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000" dirty="0">
                  <a:solidFill>
                    <a:schemeClr val="tx1"/>
                  </a:solidFill>
                </a:rPr>
                <a:t>助言</a:t>
              </a:r>
            </a:p>
          </p:txBody>
        </p:sp>
        <p:sp>
          <p:nvSpPr>
            <p:cNvPr id="9256" name="テキスト ボックス 24"/>
            <p:cNvSpPr txBox="1">
              <a:spLocks noChangeArrowheads="1"/>
            </p:cNvSpPr>
            <p:nvPr/>
          </p:nvSpPr>
          <p:spPr bwMode="auto">
            <a:xfrm>
              <a:off x="7467525" y="7500763"/>
              <a:ext cx="4683798" cy="352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45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3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8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800">
                  <a:solidFill>
                    <a:schemeClr val="tx1"/>
                  </a:solidFill>
                  <a:latin typeface="Calibri" pitchFamily="34" charset="0"/>
                  <a:ea typeface="ＭＳ Ｐゴシック" charset="-128"/>
                </a:defRPr>
              </a:lvl5pPr>
              <a:lvl6pPr marL="25146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6pPr>
              <a:lvl7pPr marL="29718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7pPr>
              <a:lvl8pPr marL="34290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8pPr>
              <a:lvl9pPr marL="38862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0" dirty="0"/>
                <a:t>景観</a:t>
              </a:r>
              <a:r>
                <a:rPr lang="ja-JP" altLang="en-US" sz="1100" dirty="0" smtClean="0"/>
                <a:t>アドバイザー活用事業によるアドバイザーの</a:t>
              </a:r>
              <a:r>
                <a:rPr lang="ja-JP" altLang="en-US" sz="1100" dirty="0"/>
                <a:t>派遣</a:t>
              </a:r>
              <a:endParaRPr lang="en-US" altLang="ja-JP" sz="1100" dirty="0"/>
            </a:p>
          </p:txBody>
        </p:sp>
        <p:sp>
          <p:nvSpPr>
            <p:cNvPr id="77" name="上矢印 76"/>
            <p:cNvSpPr/>
            <p:nvPr/>
          </p:nvSpPr>
          <p:spPr>
            <a:xfrm>
              <a:off x="8521493" y="6604080"/>
              <a:ext cx="539028" cy="822778"/>
            </a:xfrm>
            <a:prstGeom prst="upArrow">
              <a:avLst>
                <a:gd name="adj1" fmla="val 50000"/>
                <a:gd name="adj2" fmla="val 6546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000" dirty="0">
                  <a:solidFill>
                    <a:schemeClr val="tx1"/>
                  </a:solidFill>
                </a:rPr>
                <a:t>助言</a:t>
              </a:r>
            </a:p>
          </p:txBody>
        </p:sp>
        <p:sp>
          <p:nvSpPr>
            <p:cNvPr id="78" name="上矢印 77"/>
            <p:cNvSpPr/>
            <p:nvPr/>
          </p:nvSpPr>
          <p:spPr>
            <a:xfrm>
              <a:off x="11051333" y="6604080"/>
              <a:ext cx="539028" cy="767282"/>
            </a:xfrm>
            <a:prstGeom prst="upArrow">
              <a:avLst>
                <a:gd name="adj1" fmla="val 50000"/>
                <a:gd name="adj2" fmla="val 6546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000" dirty="0">
                  <a:solidFill>
                    <a:schemeClr val="tx1"/>
                  </a:solidFill>
                </a:rPr>
                <a:t>助言</a:t>
              </a:r>
            </a:p>
          </p:txBody>
        </p:sp>
        <p:sp>
          <p:nvSpPr>
            <p:cNvPr id="79" name="二等辺三角形 78"/>
            <p:cNvSpPr/>
            <p:nvPr/>
          </p:nvSpPr>
          <p:spPr>
            <a:xfrm rot="5400000">
              <a:off x="4533475" y="5293269"/>
              <a:ext cx="451201" cy="905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p>
          </p:txBody>
        </p:sp>
        <p:sp>
          <p:nvSpPr>
            <p:cNvPr id="80" name="二等辺三角形 79"/>
            <p:cNvSpPr/>
            <p:nvPr/>
          </p:nvSpPr>
          <p:spPr>
            <a:xfrm rot="5400000">
              <a:off x="6909511" y="5293269"/>
              <a:ext cx="451201" cy="905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p>
          </p:txBody>
        </p:sp>
        <p:sp>
          <p:nvSpPr>
            <p:cNvPr id="81" name="二等辺三角形 80"/>
            <p:cNvSpPr/>
            <p:nvPr/>
          </p:nvSpPr>
          <p:spPr>
            <a:xfrm rot="5400000">
              <a:off x="9341377" y="5302919"/>
              <a:ext cx="448788" cy="905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p>
          </p:txBody>
        </p:sp>
        <p:sp>
          <p:nvSpPr>
            <p:cNvPr id="9262" name="テキスト ボックス 24"/>
            <p:cNvSpPr txBox="1">
              <a:spLocks noChangeArrowheads="1"/>
            </p:cNvSpPr>
            <p:nvPr/>
          </p:nvSpPr>
          <p:spPr bwMode="auto">
            <a:xfrm>
              <a:off x="2589306" y="5302165"/>
              <a:ext cx="203187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45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3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8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800">
                  <a:solidFill>
                    <a:schemeClr val="tx1"/>
                  </a:solidFill>
                  <a:latin typeface="Calibri" pitchFamily="34" charset="0"/>
                  <a:ea typeface="ＭＳ Ｐゴシック" charset="-128"/>
                </a:defRPr>
              </a:lvl5pPr>
              <a:lvl6pPr marL="25146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6pPr>
              <a:lvl7pPr marL="29718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7pPr>
              <a:lvl8pPr marL="34290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8pPr>
              <a:lvl9pPr marL="38862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900"/>
                <a:t>（概略・予備・基本設計等）</a:t>
              </a:r>
              <a:endParaRPr lang="en-US" altLang="ja-JP" sz="900"/>
            </a:p>
          </p:txBody>
        </p:sp>
        <p:sp>
          <p:nvSpPr>
            <p:cNvPr id="9263" name="テキスト ボックス 24"/>
            <p:cNvSpPr txBox="1">
              <a:spLocks noChangeArrowheads="1"/>
            </p:cNvSpPr>
            <p:nvPr/>
          </p:nvSpPr>
          <p:spPr bwMode="auto">
            <a:xfrm>
              <a:off x="4975318" y="5306479"/>
              <a:ext cx="203187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45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3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8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800">
                  <a:solidFill>
                    <a:schemeClr val="tx1"/>
                  </a:solidFill>
                  <a:latin typeface="Calibri" pitchFamily="34" charset="0"/>
                  <a:ea typeface="ＭＳ Ｐゴシック" charset="-128"/>
                </a:defRPr>
              </a:lvl5pPr>
              <a:lvl6pPr marL="25146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6pPr>
              <a:lvl7pPr marL="29718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7pPr>
              <a:lvl8pPr marL="34290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8pPr>
              <a:lvl9pPr marL="3886200" indent="-228600" defTabSz="1279525"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900"/>
                <a:t>（詳細・基本設計等）</a:t>
              </a:r>
              <a:endParaRPr lang="en-US" altLang="ja-JP" sz="900"/>
            </a:p>
          </p:txBody>
        </p:sp>
      </p:grpSp>
      <p:sp>
        <p:nvSpPr>
          <p:cNvPr id="9220" name="角丸四角形 86"/>
          <p:cNvSpPr>
            <a:spLocks noChangeArrowheads="1"/>
          </p:cNvSpPr>
          <p:nvPr/>
        </p:nvSpPr>
        <p:spPr bwMode="auto">
          <a:xfrm>
            <a:off x="511760" y="4415018"/>
            <a:ext cx="8236704" cy="382134"/>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65306" tIns="32653" rIns="65306" bIns="32653"/>
          <a:lstStyle/>
          <a:p>
            <a:r>
              <a:rPr lang="en-US" altLang="ja-JP" sz="1100"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景観アドバイザー会議：景観への影響が特に大きいもので、大規模な公共事業を実施（県土</a:t>
            </a:r>
            <a:r>
              <a:rPr lang="ja-JP" altLang="en-US" sz="1100" dirty="0" smtClean="0">
                <a:latin typeface="HG丸ｺﾞｼｯｸM-PRO" pitchFamily="50" charset="-128"/>
                <a:ea typeface="HG丸ｺﾞｼｯｸM-PRO" pitchFamily="50" charset="-128"/>
              </a:rPr>
              <a:t>整備部・農政部・森林環境部）</a:t>
            </a:r>
            <a:endParaRPr lang="en-US" altLang="ja-JP" sz="1100" dirty="0">
              <a:latin typeface="HG丸ｺﾞｼｯｸM-PRO" pitchFamily="50" charset="-128"/>
              <a:ea typeface="HG丸ｺﾞｼｯｸM-PRO" pitchFamily="50" charset="-128"/>
            </a:endParaRPr>
          </a:p>
        </p:txBody>
      </p:sp>
      <p:sp>
        <p:nvSpPr>
          <p:cNvPr id="9221" name="正方形/長方形 88"/>
          <p:cNvSpPr>
            <a:spLocks noChangeArrowheads="1"/>
          </p:cNvSpPr>
          <p:nvPr/>
        </p:nvSpPr>
        <p:spPr bwMode="auto">
          <a:xfrm>
            <a:off x="137206" y="940526"/>
            <a:ext cx="8893401" cy="400064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5306" tIns="32653" rIns="65306" bIns="32653"/>
          <a:lstStyle/>
          <a:p>
            <a:endParaRPr lang="ja-JP" altLang="en-US"/>
          </a:p>
        </p:txBody>
      </p:sp>
      <p:sp>
        <p:nvSpPr>
          <p:cNvPr id="9222" name="AutoShape 31"/>
          <p:cNvSpPr>
            <a:spLocks noChangeArrowheads="1"/>
          </p:cNvSpPr>
          <p:nvPr/>
        </p:nvSpPr>
        <p:spPr bwMode="auto">
          <a:xfrm>
            <a:off x="221117" y="765852"/>
            <a:ext cx="2386919" cy="286884"/>
          </a:xfrm>
          <a:prstGeom prst="roundRect">
            <a:avLst>
              <a:gd name="adj" fmla="val 16667"/>
            </a:avLst>
          </a:prstGeom>
          <a:solidFill>
            <a:srgbClr val="655947"/>
          </a:solidFill>
          <a:ln w="9525">
            <a:solidFill>
              <a:schemeClr val="tx1"/>
            </a:solidFill>
            <a:round/>
            <a:headEnd/>
            <a:tailEnd/>
          </a:ln>
        </p:spPr>
        <p:txBody>
          <a:bodyPr wrap="none" lIns="91429" tIns="45715" rIns="91429" bIns="45715" anchor="ctr"/>
          <a:lstStyle/>
          <a:p>
            <a:pPr algn="ctr"/>
            <a:r>
              <a:rPr lang="ja-JP" altLang="en-US" sz="1700" b="1" dirty="0">
                <a:solidFill>
                  <a:schemeClr val="bg1"/>
                </a:solidFill>
                <a:latin typeface="HG丸ｺﾞｼｯｸM-PRO" pitchFamily="50" charset="-128"/>
                <a:ea typeface="HG丸ｺﾞｼｯｸM-PRO" pitchFamily="50" charset="-128"/>
              </a:rPr>
              <a:t>概略フローチャート</a:t>
            </a:r>
          </a:p>
        </p:txBody>
      </p:sp>
      <p:graphicFrame>
        <p:nvGraphicFramePr>
          <p:cNvPr id="2" name="表 1"/>
          <p:cNvGraphicFramePr>
            <a:graphicFrameLocks noGrp="1"/>
          </p:cNvGraphicFramePr>
          <p:nvPr>
            <p:extLst>
              <p:ext uri="{D42A27DB-BD31-4B8C-83A1-F6EECF244321}">
                <p14:modId xmlns:p14="http://schemas.microsoft.com/office/powerpoint/2010/main" val="1102208268"/>
              </p:ext>
            </p:extLst>
          </p:nvPr>
        </p:nvGraphicFramePr>
        <p:xfrm>
          <a:off x="691697" y="5538107"/>
          <a:ext cx="7841117" cy="1059844"/>
        </p:xfrm>
        <a:graphic>
          <a:graphicData uri="http://schemas.openxmlformats.org/drawingml/2006/table">
            <a:tbl>
              <a:tblPr firstRow="1" bandRow="1">
                <a:tableStyleId>{5940675A-B579-460E-94D1-54222C63F5DA}</a:tableStyleId>
              </a:tblPr>
              <a:tblGrid>
                <a:gridCol w="1462724"/>
                <a:gridCol w="1646035"/>
                <a:gridCol w="4732358"/>
              </a:tblGrid>
              <a:tr h="264961">
                <a:tc>
                  <a:txBody>
                    <a:bodyPr/>
                    <a:lstStyle/>
                    <a:p>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solidFill>
                      <a:schemeClr val="bg1">
                        <a:lumMod val="85000"/>
                      </a:schemeClr>
                    </a:solidFill>
                  </a:tcPr>
                </a:tc>
                <a:tc>
                  <a:txBody>
                    <a:bodyPr/>
                    <a:lstStyle/>
                    <a:p>
                      <a:pPr algn="ctr"/>
                      <a:r>
                        <a:rPr kumimoji="1" lang="ja-JP" altLang="en-US" sz="1300" dirty="0" smtClean="0">
                          <a:latin typeface="HG丸ｺﾞｼｯｸM-PRO" panose="020F0600000000000000" pitchFamily="50" charset="-128"/>
                          <a:ea typeface="HG丸ｺﾞｼｯｸM-PRO" panose="020F0600000000000000" pitchFamily="50" charset="-128"/>
                        </a:rPr>
                        <a:t>実施箇所数</a:t>
                      </a:r>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solidFill>
                      <a:schemeClr val="bg1">
                        <a:lumMod val="85000"/>
                      </a:schemeClr>
                    </a:solidFill>
                  </a:tcPr>
                </a:tc>
                <a:tc>
                  <a:txBody>
                    <a:bodyPr/>
                    <a:lstStyle/>
                    <a:p>
                      <a:pPr algn="ctr"/>
                      <a:r>
                        <a:rPr kumimoji="1" lang="ja-JP" altLang="en-US" sz="1300" dirty="0" smtClean="0">
                          <a:latin typeface="HG丸ｺﾞｼｯｸM-PRO" panose="020F0600000000000000" pitchFamily="50" charset="-128"/>
                          <a:ea typeface="HG丸ｺﾞｼｯｸM-PRO" panose="020F0600000000000000" pitchFamily="50" charset="-128"/>
                        </a:rPr>
                        <a:t>実施工種実績</a:t>
                      </a:r>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solidFill>
                      <a:schemeClr val="bg1">
                        <a:lumMod val="85000"/>
                      </a:schemeClr>
                    </a:solidFill>
                  </a:tcPr>
                </a:tc>
              </a:tr>
              <a:tr h="264961">
                <a:tc>
                  <a:txBody>
                    <a:bodyPr/>
                    <a:lstStyle/>
                    <a:p>
                      <a:r>
                        <a:rPr kumimoji="1" lang="ja-JP" altLang="en-US" sz="1300" dirty="0" smtClean="0">
                          <a:latin typeface="HG丸ｺﾞｼｯｸM-PRO" panose="020F0600000000000000" pitchFamily="50" charset="-128"/>
                          <a:ea typeface="HG丸ｺﾞｼｯｸM-PRO" panose="020F0600000000000000" pitchFamily="50" charset="-128"/>
                        </a:rPr>
                        <a:t>Ｈ２</a:t>
                      </a:r>
                      <a:r>
                        <a:rPr kumimoji="1" lang="en-US" altLang="ja-JP" sz="1300" dirty="0" smtClean="0">
                          <a:latin typeface="HG丸ｺﾞｼｯｸM-PRO" panose="020F0600000000000000" pitchFamily="50" charset="-128"/>
                          <a:ea typeface="HG丸ｺﾞｼｯｸM-PRO" panose="020F0600000000000000" pitchFamily="50" charset="-128"/>
                        </a:rPr>
                        <a:t>7</a:t>
                      </a:r>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tc>
                <a:tc>
                  <a:txBody>
                    <a:bodyPr/>
                    <a:lstStyle/>
                    <a:p>
                      <a:pPr algn="ctr"/>
                      <a:r>
                        <a:rPr kumimoji="1" lang="en-US" altLang="ja-JP" sz="1300" dirty="0" smtClean="0">
                          <a:latin typeface="HG丸ｺﾞｼｯｸM-PRO" panose="020F0600000000000000" pitchFamily="50" charset="-128"/>
                          <a:ea typeface="HG丸ｺﾞｼｯｸM-PRO" panose="020F0600000000000000" pitchFamily="50" charset="-128"/>
                        </a:rPr>
                        <a:t>10</a:t>
                      </a:r>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tc>
                <a:tc rowSpan="3">
                  <a:txBody>
                    <a:bodyPr/>
                    <a:lstStyle/>
                    <a:p>
                      <a:r>
                        <a:rPr kumimoji="1" lang="ja-JP" altLang="en-US" sz="1300" dirty="0" smtClean="0">
                          <a:latin typeface="HG丸ｺﾞｼｯｸM-PRO" panose="020F0600000000000000" pitchFamily="50" charset="-128"/>
                          <a:ea typeface="HG丸ｺﾞｼｯｸM-PRO" panose="020F0600000000000000" pitchFamily="50" charset="-128"/>
                        </a:rPr>
                        <a:t>橋梁、道路、建物（外構含）、河川、急傾斜地</a:t>
                      </a:r>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nchor="ctr"/>
                </a:tc>
              </a:tr>
              <a:tr h="264961">
                <a:tc>
                  <a:txBody>
                    <a:bodyPr/>
                    <a:lstStyle/>
                    <a:p>
                      <a:r>
                        <a:rPr kumimoji="1" lang="ja-JP" altLang="en-US" sz="1300" dirty="0" smtClean="0">
                          <a:latin typeface="HG丸ｺﾞｼｯｸM-PRO" panose="020F0600000000000000" pitchFamily="50" charset="-128"/>
                          <a:ea typeface="HG丸ｺﾞｼｯｸM-PRO" panose="020F0600000000000000" pitchFamily="50" charset="-128"/>
                        </a:rPr>
                        <a:t>Ｈ２</a:t>
                      </a:r>
                      <a:r>
                        <a:rPr kumimoji="1" lang="en-US" altLang="ja-JP" sz="1300" dirty="0" smtClean="0">
                          <a:latin typeface="HG丸ｺﾞｼｯｸM-PRO" panose="020F0600000000000000" pitchFamily="50" charset="-128"/>
                          <a:ea typeface="HG丸ｺﾞｼｯｸM-PRO" panose="020F0600000000000000" pitchFamily="50" charset="-128"/>
                        </a:rPr>
                        <a:t>8</a:t>
                      </a:r>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tc>
                <a:tc>
                  <a:txBody>
                    <a:bodyPr/>
                    <a:lstStyle/>
                    <a:p>
                      <a:pPr algn="ctr"/>
                      <a:r>
                        <a:rPr kumimoji="1" lang="en-US" altLang="ja-JP" sz="1300" dirty="0" smtClean="0">
                          <a:latin typeface="HG丸ｺﾞｼｯｸM-PRO" panose="020F0600000000000000" pitchFamily="50" charset="-128"/>
                          <a:ea typeface="HG丸ｺﾞｼｯｸM-PRO" panose="020F0600000000000000" pitchFamily="50" charset="-128"/>
                        </a:rPr>
                        <a:t>5</a:t>
                      </a:r>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tc>
                <a:tc vMerge="1">
                  <a:txBody>
                    <a:bodyPr/>
                    <a:lstStyle/>
                    <a:p>
                      <a:endParaRPr kumimoji="1" lang="ja-JP" altLang="en-US" sz="2000" dirty="0">
                        <a:latin typeface="HG丸ｺﾞｼｯｸM-PRO" panose="020F0600000000000000" pitchFamily="50" charset="-128"/>
                        <a:ea typeface="HG丸ｺﾞｼｯｸM-PRO" panose="020F0600000000000000" pitchFamily="50" charset="-128"/>
                      </a:endParaRPr>
                    </a:p>
                  </a:txBody>
                  <a:tcPr/>
                </a:tc>
              </a:tr>
              <a:tr h="264961">
                <a:tc>
                  <a:txBody>
                    <a:bodyPr/>
                    <a:lstStyle/>
                    <a:p>
                      <a:r>
                        <a:rPr kumimoji="1" lang="ja-JP" altLang="en-US" sz="1300" dirty="0" smtClean="0">
                          <a:latin typeface="HG丸ｺﾞｼｯｸM-PRO" panose="020F0600000000000000" pitchFamily="50" charset="-128"/>
                          <a:ea typeface="HG丸ｺﾞｼｯｸM-PRO" panose="020F0600000000000000" pitchFamily="50" charset="-128"/>
                        </a:rPr>
                        <a:t>Ｈ２</a:t>
                      </a:r>
                      <a:r>
                        <a:rPr kumimoji="1" lang="en-US" altLang="ja-JP" sz="1300" dirty="0" smtClean="0">
                          <a:latin typeface="HG丸ｺﾞｼｯｸM-PRO" panose="020F0600000000000000" pitchFamily="50" charset="-128"/>
                          <a:ea typeface="HG丸ｺﾞｼｯｸM-PRO" panose="020F0600000000000000" pitchFamily="50" charset="-128"/>
                        </a:rPr>
                        <a:t>9</a:t>
                      </a:r>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tc>
                <a:tc>
                  <a:txBody>
                    <a:bodyPr/>
                    <a:lstStyle/>
                    <a:p>
                      <a:pPr algn="ctr"/>
                      <a:r>
                        <a:rPr kumimoji="1" lang="en-US" altLang="ja-JP" sz="1300" dirty="0" smtClean="0">
                          <a:latin typeface="HG丸ｺﾞｼｯｸM-PRO" panose="020F0600000000000000" pitchFamily="50" charset="-128"/>
                          <a:ea typeface="HG丸ｺﾞｼｯｸM-PRO" panose="020F0600000000000000" pitchFamily="50" charset="-128"/>
                        </a:rPr>
                        <a:t>12</a:t>
                      </a:r>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tc>
                <a:tc vMerge="1">
                  <a:txBody>
                    <a:bodyPr/>
                    <a:lstStyle/>
                    <a:p>
                      <a:endParaRPr kumimoji="1" lang="ja-JP" altLang="en-US" sz="1300" dirty="0">
                        <a:latin typeface="HG丸ｺﾞｼｯｸM-PRO" panose="020F0600000000000000" pitchFamily="50" charset="-128"/>
                        <a:ea typeface="HG丸ｺﾞｼｯｸM-PRO" panose="020F0600000000000000" pitchFamily="50" charset="-128"/>
                      </a:endParaRPr>
                    </a:p>
                  </a:txBody>
                  <a:tcPr marL="65320" marR="65320" marT="32666" marB="32666" anchor="ctr"/>
                </a:tc>
              </a:tr>
            </a:tbl>
          </a:graphicData>
        </a:graphic>
      </p:graphicFrame>
      <p:sp>
        <p:nvSpPr>
          <p:cNvPr id="9240" name="正方形/長方形 50"/>
          <p:cNvSpPr>
            <a:spLocks noChangeArrowheads="1"/>
          </p:cNvSpPr>
          <p:nvPr/>
        </p:nvSpPr>
        <p:spPr bwMode="auto">
          <a:xfrm>
            <a:off x="130402" y="5152572"/>
            <a:ext cx="8893401" cy="156822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5306" tIns="32653" rIns="65306" bIns="32653"/>
          <a:lstStyle/>
          <a:p>
            <a:endParaRPr lang="ja-JP" altLang="en-US"/>
          </a:p>
        </p:txBody>
      </p:sp>
      <p:sp>
        <p:nvSpPr>
          <p:cNvPr id="9241" name="AutoShape 31"/>
          <p:cNvSpPr>
            <a:spLocks noChangeArrowheads="1"/>
          </p:cNvSpPr>
          <p:nvPr/>
        </p:nvSpPr>
        <p:spPr bwMode="auto">
          <a:xfrm>
            <a:off x="239259" y="5010831"/>
            <a:ext cx="4085544" cy="288018"/>
          </a:xfrm>
          <a:prstGeom prst="roundRect">
            <a:avLst>
              <a:gd name="adj" fmla="val 16667"/>
            </a:avLst>
          </a:prstGeom>
          <a:solidFill>
            <a:srgbClr val="655947"/>
          </a:solidFill>
          <a:ln w="9525">
            <a:solidFill>
              <a:schemeClr val="tx1"/>
            </a:solidFill>
            <a:round/>
            <a:headEnd/>
            <a:tailEnd/>
          </a:ln>
        </p:spPr>
        <p:txBody>
          <a:bodyPr wrap="none" lIns="91429" tIns="45715" rIns="91429" bIns="45715" anchor="ctr"/>
          <a:lstStyle/>
          <a:p>
            <a:pPr algn="ctr"/>
            <a:r>
              <a:rPr lang="ja-JP" altLang="en-US" sz="1700" b="1">
                <a:solidFill>
                  <a:schemeClr val="bg1"/>
                </a:solidFill>
                <a:latin typeface="HG丸ｺﾞｼｯｸM-PRO" pitchFamily="50" charset="-128"/>
                <a:ea typeface="HG丸ｺﾞｼｯｸM-PRO" pitchFamily="50" charset="-128"/>
              </a:rPr>
              <a:t>景観アドバイザー会議の実施状況</a:t>
            </a:r>
          </a:p>
        </p:txBody>
      </p:sp>
      <p:sp>
        <p:nvSpPr>
          <p:cNvPr id="3" name="正方形/長方形 2"/>
          <p:cNvSpPr/>
          <p:nvPr/>
        </p:nvSpPr>
        <p:spPr>
          <a:xfrm>
            <a:off x="511760" y="1084130"/>
            <a:ext cx="3916224" cy="3280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308304" y="620688"/>
            <a:ext cx="1773802" cy="307777"/>
          </a:xfrm>
          <a:prstGeom prst="rect">
            <a:avLst/>
          </a:prstGeom>
          <a:noFill/>
        </p:spPr>
        <p:txBody>
          <a:bodyPr wrap="square" rtlCol="0">
            <a:spAutoFit/>
          </a:bodyPr>
          <a:lstStyle/>
          <a:p>
            <a:pPr algn="r"/>
            <a:r>
              <a:rPr kumimoji="1" lang="en-US" altLang="ja-JP" sz="1400" dirty="0" smtClean="0"/>
              <a:t>【</a:t>
            </a:r>
            <a:r>
              <a:rPr kumimoji="1" lang="ja-JP" altLang="en-US" sz="1400" dirty="0" smtClean="0"/>
              <a:t>山梨県提供資料</a:t>
            </a:r>
            <a:r>
              <a:rPr kumimoji="1" lang="en-US" altLang="ja-JP" sz="1400" dirty="0" smtClean="0"/>
              <a:t>】</a:t>
            </a:r>
            <a:endParaRPr kumimoji="1" lang="ja-JP" altLang="en-US" sz="1400" dirty="0"/>
          </a:p>
        </p:txBody>
      </p:sp>
      <p:sp>
        <p:nvSpPr>
          <p:cNvPr id="36" name="正方形/長方形 35"/>
          <p:cNvSpPr/>
          <p:nvPr/>
        </p:nvSpPr>
        <p:spPr>
          <a:xfrm>
            <a:off x="0" y="-6329"/>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公共</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事業における景観面での</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サイクルの確立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8676456" y="6525344"/>
            <a:ext cx="452114" cy="307777"/>
          </a:xfrm>
          <a:prstGeom prst="rect">
            <a:avLst/>
          </a:prstGeom>
          <a:noFill/>
        </p:spPr>
        <p:txBody>
          <a:bodyPr wrap="square" rtlCol="0">
            <a:spAutoFit/>
          </a:bodyPr>
          <a:lstStyle/>
          <a:p>
            <a:pPr algn="r"/>
            <a:r>
              <a:rPr lang="en-US" altLang="ja-JP" sz="1400" dirty="0" smtClean="0"/>
              <a:t>12</a:t>
            </a:r>
            <a:endParaRPr kumimoji="1" lang="ja-JP" altLang="en-US" sz="1400" dirty="0"/>
          </a:p>
        </p:txBody>
      </p:sp>
    </p:spTree>
    <p:extLst>
      <p:ext uri="{BB962C8B-B14F-4D97-AF65-F5344CB8AC3E}">
        <p14:creationId xmlns:p14="http://schemas.microsoft.com/office/powerpoint/2010/main" val="3093638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0478" y="1052736"/>
            <a:ext cx="4298026" cy="33123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29958" y="1052736"/>
            <a:ext cx="4298026" cy="33123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3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089" t="14198" r="42242" b="67645"/>
          <a:stretch/>
        </p:blipFill>
        <p:spPr bwMode="auto">
          <a:xfrm>
            <a:off x="252562" y="2204864"/>
            <a:ext cx="4031406" cy="21092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50" t="37433" r="49213" b="33072"/>
          <a:stretch/>
        </p:blipFill>
        <p:spPr bwMode="auto">
          <a:xfrm>
            <a:off x="5064855" y="2077013"/>
            <a:ext cx="3755617" cy="221608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7"/>
          <p:cNvPicPr>
            <a:picLocks noChangeAspect="1" noChangeArrowheads="1"/>
          </p:cNvPicPr>
          <p:nvPr/>
        </p:nvPicPr>
        <p:blipFill rotWithShape="1">
          <a:blip r:embed="rId4">
            <a:extLst>
              <a:ext uri="{28A0092B-C50C-407E-A947-70E740481C1C}">
                <a14:useLocalDpi xmlns:a14="http://schemas.microsoft.com/office/drawing/2010/main" val="0"/>
              </a:ext>
            </a:extLst>
          </a:blip>
          <a:srcRect l="9733" t="46167" r="62143" b="29176"/>
          <a:stretch/>
        </p:blipFill>
        <p:spPr bwMode="auto">
          <a:xfrm>
            <a:off x="4839046" y="4581128"/>
            <a:ext cx="4085620" cy="223755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S27b\LIB\「新」景観推進Ｇ\20／景観に関する事項\36／公共事業の景観評価検討\00 事例調査\山梨県\2018-05-25 写真\P525049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885" b="13488"/>
          <a:stretch/>
        </p:blipFill>
        <p:spPr bwMode="auto">
          <a:xfrm>
            <a:off x="318667" y="4534200"/>
            <a:ext cx="3965301" cy="227917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43084" y="2185119"/>
            <a:ext cx="1385315" cy="307777"/>
          </a:xfrm>
          <a:prstGeom prst="rect">
            <a:avLst/>
          </a:prstGeom>
          <a:noFill/>
        </p:spPr>
        <p:txBody>
          <a:bodyPr wrap="none" rtlCol="0">
            <a:spAutoFit/>
          </a:bodyPr>
          <a:lstStyle/>
          <a:p>
            <a:pPr algn="r"/>
            <a:r>
              <a:rPr kumimoji="1" lang="ja-JP" altLang="en-US" sz="1400" b="1" dirty="0" smtClean="0"/>
              <a:t>第１回時点（案）</a:t>
            </a:r>
            <a:endParaRPr kumimoji="1" lang="ja-JP" altLang="en-US" sz="1400" b="1" dirty="0"/>
          </a:p>
        </p:txBody>
      </p:sp>
      <p:sp>
        <p:nvSpPr>
          <p:cNvPr id="12" name="テキスト ボックス 11"/>
          <p:cNvSpPr txBox="1"/>
          <p:nvPr/>
        </p:nvSpPr>
        <p:spPr>
          <a:xfrm>
            <a:off x="5058892" y="2113111"/>
            <a:ext cx="1385316" cy="307777"/>
          </a:xfrm>
          <a:prstGeom prst="rect">
            <a:avLst/>
          </a:prstGeom>
          <a:noFill/>
        </p:spPr>
        <p:txBody>
          <a:bodyPr wrap="none" rtlCol="0">
            <a:spAutoFit/>
          </a:bodyPr>
          <a:lstStyle/>
          <a:p>
            <a:pPr algn="r"/>
            <a:r>
              <a:rPr kumimoji="1" lang="ja-JP" altLang="en-US" sz="1400" b="1" dirty="0" smtClean="0"/>
              <a:t>第２回時点（案）</a:t>
            </a:r>
            <a:endParaRPr kumimoji="1" lang="ja-JP" altLang="en-US" sz="1400" b="1" dirty="0"/>
          </a:p>
        </p:txBody>
      </p:sp>
      <p:sp>
        <p:nvSpPr>
          <p:cNvPr id="14" name="テキスト ボックス 13"/>
          <p:cNvSpPr txBox="1"/>
          <p:nvPr/>
        </p:nvSpPr>
        <p:spPr>
          <a:xfrm>
            <a:off x="4891729" y="4581128"/>
            <a:ext cx="902811" cy="307777"/>
          </a:xfrm>
          <a:prstGeom prst="rect">
            <a:avLst/>
          </a:prstGeom>
          <a:noFill/>
        </p:spPr>
        <p:txBody>
          <a:bodyPr wrap="none" rtlCol="0">
            <a:spAutoFit/>
          </a:bodyPr>
          <a:lstStyle/>
          <a:p>
            <a:pPr algn="r"/>
            <a:r>
              <a:rPr lang="ja-JP" altLang="en-US" sz="1400" b="1" dirty="0" smtClean="0"/>
              <a:t>最終成果</a:t>
            </a:r>
            <a:endParaRPr kumimoji="1" lang="ja-JP" altLang="en-US" sz="1400" b="1" dirty="0"/>
          </a:p>
        </p:txBody>
      </p:sp>
      <p:sp>
        <p:nvSpPr>
          <p:cNvPr id="46" name="テキスト ボックス 45"/>
          <p:cNvSpPr txBox="1"/>
          <p:nvPr/>
        </p:nvSpPr>
        <p:spPr>
          <a:xfrm>
            <a:off x="184004" y="1033572"/>
            <a:ext cx="4243980" cy="523220"/>
          </a:xfrm>
          <a:prstGeom prst="rect">
            <a:avLst/>
          </a:prstGeom>
          <a:noFill/>
        </p:spPr>
        <p:txBody>
          <a:bodyPr wrap="square" rtlCol="0">
            <a:spAutoFit/>
          </a:bodyPr>
          <a:lstStyle/>
          <a:p>
            <a:r>
              <a:rPr lang="ja-JP" altLang="en-US" sz="1400" b="1" dirty="0" smtClean="0"/>
              <a:t>第１回目景観アドバイザー会議</a:t>
            </a:r>
            <a:endParaRPr lang="en-US" altLang="ja-JP" sz="1400" b="1" dirty="0" smtClean="0"/>
          </a:p>
          <a:p>
            <a:r>
              <a:rPr lang="ja-JP" altLang="en-US" sz="1400" dirty="0" smtClean="0"/>
              <a:t>　設計の諸条件や景観特性等を把握した段階で実施</a:t>
            </a:r>
            <a:endParaRPr lang="en-US" altLang="ja-JP" sz="1400" dirty="0" smtClean="0"/>
          </a:p>
        </p:txBody>
      </p:sp>
      <p:sp>
        <p:nvSpPr>
          <p:cNvPr id="45" name="テキスト ボックス 44"/>
          <p:cNvSpPr txBox="1"/>
          <p:nvPr/>
        </p:nvSpPr>
        <p:spPr>
          <a:xfrm>
            <a:off x="102644" y="1484784"/>
            <a:ext cx="4397348" cy="738664"/>
          </a:xfrm>
          <a:prstGeom prst="rect">
            <a:avLst/>
          </a:prstGeom>
          <a:noFill/>
        </p:spPr>
        <p:txBody>
          <a:bodyPr wrap="square" rtlCol="0">
            <a:spAutoFit/>
          </a:bodyPr>
          <a:lstStyle/>
          <a:p>
            <a:r>
              <a:rPr lang="ja-JP" altLang="en-US" sz="1400" dirty="0" smtClean="0"/>
              <a:t>　</a:t>
            </a:r>
            <a:r>
              <a:rPr lang="en-US" altLang="ja-JP" sz="1400" dirty="0" smtClean="0"/>
              <a:t>【</a:t>
            </a:r>
            <a:r>
              <a:rPr lang="ja-JP" altLang="en-US" sz="1400" dirty="0"/>
              <a:t>実施内容</a:t>
            </a:r>
            <a:r>
              <a:rPr lang="en-US" altLang="ja-JP" sz="1400" dirty="0" smtClean="0"/>
              <a:t>】</a:t>
            </a:r>
          </a:p>
          <a:p>
            <a:r>
              <a:rPr lang="ja-JP" altLang="en-US" sz="1400" dirty="0" smtClean="0"/>
              <a:t>　・現地</a:t>
            </a:r>
            <a:r>
              <a:rPr lang="ja-JP" altLang="en-US" sz="1400" dirty="0"/>
              <a:t>確認、諸条件や問題点等の様々な議論</a:t>
            </a:r>
            <a:endParaRPr lang="en-US" altLang="ja-JP" sz="1400" dirty="0"/>
          </a:p>
          <a:p>
            <a:r>
              <a:rPr lang="ja-JP" altLang="en-US" sz="1400" dirty="0" smtClean="0"/>
              <a:t>　・今後設計を進め上での留意点等の主なアドバイス</a:t>
            </a:r>
            <a:endParaRPr lang="en-US" altLang="ja-JP" sz="1400" dirty="0"/>
          </a:p>
        </p:txBody>
      </p:sp>
      <p:sp>
        <p:nvSpPr>
          <p:cNvPr id="50" name="テキスト ボックス 49"/>
          <p:cNvSpPr txBox="1"/>
          <p:nvPr/>
        </p:nvSpPr>
        <p:spPr>
          <a:xfrm>
            <a:off x="4810478" y="1052736"/>
            <a:ext cx="4298026" cy="523220"/>
          </a:xfrm>
          <a:prstGeom prst="rect">
            <a:avLst/>
          </a:prstGeom>
          <a:noFill/>
        </p:spPr>
        <p:txBody>
          <a:bodyPr wrap="square" rtlCol="0">
            <a:spAutoFit/>
          </a:bodyPr>
          <a:lstStyle/>
          <a:p>
            <a:r>
              <a:rPr lang="ja-JP" altLang="en-US" sz="1400" b="1" dirty="0" smtClean="0"/>
              <a:t>第２回目景観アドバイザー会議</a:t>
            </a:r>
            <a:endParaRPr lang="en-US" altLang="ja-JP" sz="1400" b="1" dirty="0" smtClean="0"/>
          </a:p>
          <a:p>
            <a:r>
              <a:rPr lang="ja-JP" altLang="en-US" sz="1400" b="1" dirty="0"/>
              <a:t>　</a:t>
            </a:r>
            <a:r>
              <a:rPr lang="ja-JP" altLang="en-US" sz="1400" dirty="0" smtClean="0"/>
              <a:t>構造比較検討や概略的な一般図ができた程度で実施</a:t>
            </a:r>
            <a:endParaRPr lang="en-US" altLang="ja-JP" sz="1400" dirty="0" smtClean="0"/>
          </a:p>
        </p:txBody>
      </p:sp>
      <p:sp>
        <p:nvSpPr>
          <p:cNvPr id="51" name="テキスト ボックス 50"/>
          <p:cNvSpPr txBox="1"/>
          <p:nvPr/>
        </p:nvSpPr>
        <p:spPr>
          <a:xfrm>
            <a:off x="4783164" y="1556792"/>
            <a:ext cx="4397348" cy="523220"/>
          </a:xfrm>
          <a:prstGeom prst="rect">
            <a:avLst/>
          </a:prstGeom>
          <a:noFill/>
        </p:spPr>
        <p:txBody>
          <a:bodyPr wrap="square" rtlCol="0">
            <a:spAutoFit/>
          </a:bodyPr>
          <a:lstStyle/>
          <a:p>
            <a:r>
              <a:rPr lang="ja-JP" altLang="en-US" sz="1400" dirty="0" smtClean="0"/>
              <a:t>　</a:t>
            </a:r>
            <a:r>
              <a:rPr lang="en-US" altLang="ja-JP" sz="1400" dirty="0" smtClean="0"/>
              <a:t>【</a:t>
            </a:r>
            <a:r>
              <a:rPr lang="ja-JP" altLang="en-US" sz="1400" dirty="0"/>
              <a:t>実施内容</a:t>
            </a:r>
            <a:r>
              <a:rPr lang="en-US" altLang="ja-JP" sz="1400" dirty="0" smtClean="0"/>
              <a:t>】</a:t>
            </a:r>
          </a:p>
          <a:p>
            <a:r>
              <a:rPr lang="ja-JP" altLang="en-US" sz="1400" dirty="0" smtClean="0"/>
              <a:t>　・比較検討案等についてアドバイスを享受、議論</a:t>
            </a:r>
            <a:endParaRPr lang="en-US" altLang="ja-JP" sz="1400" dirty="0"/>
          </a:p>
        </p:txBody>
      </p:sp>
      <p:sp>
        <p:nvSpPr>
          <p:cNvPr id="52" name="二等辺三角形 51"/>
          <p:cNvSpPr/>
          <p:nvPr/>
        </p:nvSpPr>
        <p:spPr>
          <a:xfrm rot="5400000">
            <a:off x="4110492" y="2607452"/>
            <a:ext cx="1080120" cy="27494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rot="10800000">
            <a:off x="6341796" y="4365104"/>
            <a:ext cx="1080120" cy="21602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rot="16200000">
            <a:off x="4025396" y="5536316"/>
            <a:ext cx="1080120" cy="27494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23528" y="4549360"/>
            <a:ext cx="543739" cy="307777"/>
          </a:xfrm>
          <a:prstGeom prst="rect">
            <a:avLst/>
          </a:prstGeom>
          <a:noFill/>
        </p:spPr>
        <p:txBody>
          <a:bodyPr wrap="none" rtlCol="0">
            <a:spAutoFit/>
          </a:bodyPr>
          <a:lstStyle/>
          <a:p>
            <a:pPr algn="r"/>
            <a:r>
              <a:rPr lang="ja-JP" altLang="en-US" sz="1400" b="1" dirty="0" smtClean="0"/>
              <a:t>竣工</a:t>
            </a:r>
            <a:endParaRPr kumimoji="1" lang="ja-JP" altLang="en-US" sz="1400" b="1" dirty="0"/>
          </a:p>
        </p:txBody>
      </p:sp>
      <p:sp>
        <p:nvSpPr>
          <p:cNvPr id="56" name="テキスト ボックス 55"/>
          <p:cNvSpPr txBox="1"/>
          <p:nvPr/>
        </p:nvSpPr>
        <p:spPr>
          <a:xfrm>
            <a:off x="5678518" y="692696"/>
            <a:ext cx="3501994" cy="307777"/>
          </a:xfrm>
          <a:prstGeom prst="rect">
            <a:avLst/>
          </a:prstGeom>
          <a:noFill/>
        </p:spPr>
        <p:txBody>
          <a:bodyPr wrap="square" rtlCol="0">
            <a:spAutoFit/>
          </a:bodyPr>
          <a:lstStyle/>
          <a:p>
            <a:pPr algn="r"/>
            <a:r>
              <a:rPr kumimoji="1" lang="en-US" altLang="ja-JP" sz="1400" dirty="0" smtClean="0"/>
              <a:t>【</a:t>
            </a:r>
            <a:r>
              <a:rPr kumimoji="1" lang="ja-JP" altLang="en-US" sz="1400" dirty="0" smtClean="0"/>
              <a:t>山梨県提供資料を基に大阪府が作成</a:t>
            </a:r>
            <a:r>
              <a:rPr kumimoji="1" lang="en-US" altLang="ja-JP" sz="1400" dirty="0" smtClean="0"/>
              <a:t>】</a:t>
            </a:r>
            <a:endParaRPr kumimoji="1" lang="ja-JP" altLang="en-US" sz="1400" dirty="0"/>
          </a:p>
        </p:txBody>
      </p:sp>
      <p:sp>
        <p:nvSpPr>
          <p:cNvPr id="23" name="テキスト ボックス 22"/>
          <p:cNvSpPr txBox="1"/>
          <p:nvPr/>
        </p:nvSpPr>
        <p:spPr>
          <a:xfrm>
            <a:off x="170646" y="683404"/>
            <a:ext cx="3985386" cy="369332"/>
          </a:xfrm>
          <a:prstGeom prst="rect">
            <a:avLst/>
          </a:prstGeom>
          <a:noFill/>
        </p:spPr>
        <p:txBody>
          <a:bodyPr wrap="none" rtlCol="0">
            <a:spAutoFit/>
          </a:bodyPr>
          <a:lstStyle/>
          <a:p>
            <a:r>
              <a:rPr lang="ja-JP" altLang="en-US" b="1" dirty="0" smtClean="0"/>
              <a:t>■山梨県　石和駅前交番における事例</a:t>
            </a:r>
            <a:endParaRPr kumimoji="1" lang="ja-JP" altLang="en-US" b="1" dirty="0"/>
          </a:p>
        </p:txBody>
      </p:sp>
      <p:sp>
        <p:nvSpPr>
          <p:cNvPr id="24" name="正方形/長方形 23"/>
          <p:cNvSpPr/>
          <p:nvPr/>
        </p:nvSpPr>
        <p:spPr>
          <a:xfrm>
            <a:off x="0" y="-6329"/>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公共</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事業における景観面での</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サイクルの確立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676456" y="6525344"/>
            <a:ext cx="452114" cy="307777"/>
          </a:xfrm>
          <a:prstGeom prst="rect">
            <a:avLst/>
          </a:prstGeom>
          <a:noFill/>
        </p:spPr>
        <p:txBody>
          <a:bodyPr wrap="square" rtlCol="0">
            <a:spAutoFit/>
          </a:bodyPr>
          <a:lstStyle/>
          <a:p>
            <a:pPr algn="r"/>
            <a:r>
              <a:rPr lang="en-US" altLang="ja-JP" sz="1400" dirty="0" smtClean="0"/>
              <a:t>13</a:t>
            </a:r>
            <a:endParaRPr kumimoji="1" lang="ja-JP" altLang="en-US" sz="1400" dirty="0"/>
          </a:p>
        </p:txBody>
      </p:sp>
    </p:spTree>
    <p:extLst>
      <p:ext uri="{BB962C8B-B14F-4D97-AF65-F5344CB8AC3E}">
        <p14:creationId xmlns:p14="http://schemas.microsoft.com/office/powerpoint/2010/main" val="1791540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05477853"/>
              </p:ext>
            </p:extLst>
          </p:nvPr>
        </p:nvGraphicFramePr>
        <p:xfrm>
          <a:off x="35496" y="692695"/>
          <a:ext cx="9036496" cy="6120681"/>
        </p:xfrm>
        <a:graphic>
          <a:graphicData uri="http://schemas.openxmlformats.org/drawingml/2006/table">
            <a:tbl>
              <a:tblPr firstRow="1" bandRow="1">
                <a:tableStyleId>{5940675A-B579-460E-94D1-54222C63F5DA}</a:tableStyleId>
              </a:tblPr>
              <a:tblGrid>
                <a:gridCol w="1619672">
                  <a:extLst>
                    <a:ext uri="{9D8B030D-6E8A-4147-A177-3AD203B41FA5}">
                      <a16:colId xmlns="" xmlns:a16="http://schemas.microsoft.com/office/drawing/2014/main" val="20000"/>
                    </a:ext>
                  </a:extLst>
                </a:gridCol>
                <a:gridCol w="3276872">
                  <a:extLst>
                    <a:ext uri="{9D8B030D-6E8A-4147-A177-3AD203B41FA5}">
                      <a16:colId xmlns="" xmlns:a16="http://schemas.microsoft.com/office/drawing/2014/main" val="20001"/>
                    </a:ext>
                  </a:extLst>
                </a:gridCol>
                <a:gridCol w="2987824">
                  <a:extLst>
                    <a:ext uri="{9D8B030D-6E8A-4147-A177-3AD203B41FA5}">
                      <a16:colId xmlns="" xmlns:a16="http://schemas.microsoft.com/office/drawing/2014/main" val="20003"/>
                    </a:ext>
                  </a:extLst>
                </a:gridCol>
                <a:gridCol w="1152128">
                  <a:extLst>
                    <a:ext uri="{9D8B030D-6E8A-4147-A177-3AD203B41FA5}">
                      <a16:colId xmlns="" xmlns:a16="http://schemas.microsoft.com/office/drawing/2014/main" val="20004"/>
                    </a:ext>
                  </a:extLst>
                </a:gridCol>
              </a:tblGrid>
              <a:tr h="472332">
                <a:tc>
                  <a:txBody>
                    <a:bodyPr/>
                    <a:lstStyle/>
                    <a:p>
                      <a:endParaRPr kumimoji="1" lang="en-US" altLang="ja-JP" sz="1400" b="1" dirty="0">
                        <a:solidFill>
                          <a:schemeClr val="tx1"/>
                        </a:solidFill>
                      </a:endParaRPr>
                    </a:p>
                  </a:txBody>
                  <a:tcPr anchor="ctr">
                    <a:solidFill>
                      <a:schemeClr val="accent1">
                        <a:lumMod val="20000"/>
                        <a:lumOff val="80000"/>
                      </a:schemeClr>
                    </a:solidFill>
                  </a:tcPr>
                </a:tc>
                <a:tc>
                  <a:txBody>
                    <a:bodyPr/>
                    <a:lstStyle/>
                    <a:p>
                      <a:pPr algn="ctr"/>
                      <a:r>
                        <a:rPr kumimoji="1" lang="ja-JP" altLang="en-US" sz="1600" b="1" dirty="0">
                          <a:solidFill>
                            <a:schemeClr val="tx1"/>
                          </a:solidFill>
                        </a:rPr>
                        <a:t>適用の範囲</a:t>
                      </a:r>
                    </a:p>
                  </a:txBody>
                  <a:tcPr anchor="ctr">
                    <a:solidFill>
                      <a:schemeClr val="accent1">
                        <a:lumMod val="20000"/>
                        <a:lumOff val="80000"/>
                      </a:schemeClr>
                    </a:solidFill>
                  </a:tcPr>
                </a:tc>
                <a:tc>
                  <a:txBody>
                    <a:bodyPr/>
                    <a:lstStyle/>
                    <a:p>
                      <a:pPr algn="ctr"/>
                      <a:r>
                        <a:rPr kumimoji="1" lang="ja-JP" altLang="en-US" sz="1600" b="1" dirty="0">
                          <a:solidFill>
                            <a:schemeClr val="tx1"/>
                          </a:solidFill>
                        </a:rPr>
                        <a:t>景観検討の流れ</a:t>
                      </a:r>
                    </a:p>
                  </a:txBody>
                  <a:tcPr anchor="ctr">
                    <a:solidFill>
                      <a:schemeClr val="accent1">
                        <a:lumMod val="20000"/>
                        <a:lumOff val="80000"/>
                      </a:schemeClr>
                    </a:solidFill>
                  </a:tcPr>
                </a:tc>
                <a:tc>
                  <a:txBody>
                    <a:bodyPr/>
                    <a:lstStyle/>
                    <a:p>
                      <a:pPr algn="ctr"/>
                      <a:r>
                        <a:rPr kumimoji="1" lang="ja-JP" altLang="en-US" sz="1600" b="1" dirty="0">
                          <a:solidFill>
                            <a:schemeClr val="tx1"/>
                          </a:solidFill>
                        </a:rPr>
                        <a:t>運用開始</a:t>
                      </a:r>
                    </a:p>
                  </a:txBody>
                  <a:tcPr anchor="ctr">
                    <a:solidFill>
                      <a:schemeClr val="accent1">
                        <a:lumMod val="20000"/>
                        <a:lumOff val="80000"/>
                      </a:schemeClr>
                    </a:solidFill>
                  </a:tcPr>
                </a:tc>
                <a:extLst>
                  <a:ext uri="{0D108BD9-81ED-4DB2-BD59-A6C34878D82A}">
                    <a16:rowId xmlns="" xmlns:a16="http://schemas.microsoft.com/office/drawing/2014/main" val="10000"/>
                  </a:ext>
                </a:extLst>
              </a:tr>
              <a:tr h="2748776">
                <a:tc>
                  <a:txBody>
                    <a:bodyPr/>
                    <a:lstStyle/>
                    <a:p>
                      <a:r>
                        <a:rPr kumimoji="1" lang="ja-JP" altLang="en-US" sz="1600" dirty="0">
                          <a:solidFill>
                            <a:schemeClr val="tx1"/>
                          </a:solidFill>
                        </a:rPr>
                        <a:t>＜山梨県＞</a:t>
                      </a:r>
                      <a:endParaRPr kumimoji="1" lang="en-US" altLang="ja-JP" sz="1600" dirty="0">
                        <a:solidFill>
                          <a:schemeClr val="tx1"/>
                        </a:solidFill>
                      </a:endParaRPr>
                    </a:p>
                    <a:p>
                      <a:endParaRPr kumimoji="1" lang="en-US" altLang="ja-JP" sz="1400" dirty="0">
                        <a:solidFill>
                          <a:schemeClr val="tx1"/>
                        </a:solidFill>
                      </a:endParaRPr>
                    </a:p>
                    <a:p>
                      <a:r>
                        <a:rPr kumimoji="1" lang="ja-JP" altLang="en-US" sz="1400" spc="-80" baseline="0" dirty="0">
                          <a:solidFill>
                            <a:schemeClr val="tx1"/>
                          </a:solidFill>
                        </a:rPr>
                        <a:t>公共事業景観</a:t>
                      </a:r>
                      <a:endParaRPr kumimoji="1" lang="en-US" altLang="ja-JP" sz="1400" spc="-80" baseline="0" dirty="0">
                        <a:solidFill>
                          <a:schemeClr val="tx1"/>
                        </a:solidFill>
                      </a:endParaRPr>
                    </a:p>
                    <a:p>
                      <a:r>
                        <a:rPr kumimoji="1" lang="ja-JP" altLang="en-US" sz="1400" spc="-80" baseline="0" dirty="0">
                          <a:solidFill>
                            <a:schemeClr val="tx1"/>
                          </a:solidFill>
                        </a:rPr>
                        <a:t>検討実施要領</a:t>
                      </a:r>
                      <a:endParaRPr kumimoji="1" lang="en-US" altLang="ja-JP" sz="1400" spc="-80" baseline="0" dirty="0">
                        <a:solidFill>
                          <a:schemeClr val="tx1"/>
                        </a:solidFill>
                      </a:endParaRPr>
                    </a:p>
                    <a:p>
                      <a:endParaRPr kumimoji="1" lang="en-US" altLang="ja-JP" sz="1400" spc="-80" baseline="0" dirty="0">
                        <a:solidFill>
                          <a:schemeClr val="tx1"/>
                        </a:solidFill>
                      </a:endParaRPr>
                    </a:p>
                    <a:p>
                      <a:r>
                        <a:rPr kumimoji="1" lang="ja-JP" altLang="en-US" sz="1400" spc="-80" baseline="0" dirty="0">
                          <a:solidFill>
                            <a:schemeClr val="tx1"/>
                          </a:solidFill>
                        </a:rPr>
                        <a:t>　平成２９年度</a:t>
                      </a:r>
                      <a:r>
                        <a:rPr kumimoji="1" lang="ja-JP" altLang="en-US" sz="1400" spc="-80" baseline="0" dirty="0" smtClean="0">
                          <a:solidFill>
                            <a:schemeClr val="tx1"/>
                          </a:solidFill>
                        </a:rPr>
                        <a:t>１２件</a:t>
                      </a:r>
                      <a:endParaRPr kumimoji="1" lang="en-US" altLang="ja-JP" sz="1400" spc="-80" baseline="0" dirty="0">
                        <a:solidFill>
                          <a:schemeClr val="tx1"/>
                        </a:solidFill>
                      </a:endParaRPr>
                    </a:p>
                    <a:p>
                      <a:r>
                        <a:rPr kumimoji="1" lang="ja-JP" altLang="en-US" sz="1400" spc="-80" baseline="0" dirty="0">
                          <a:solidFill>
                            <a:schemeClr val="tx1"/>
                          </a:solidFill>
                        </a:rPr>
                        <a:t>　　・警察署</a:t>
                      </a:r>
                      <a:endParaRPr kumimoji="1" lang="en-US" altLang="ja-JP" sz="1400" spc="-80" baseline="0" dirty="0">
                        <a:solidFill>
                          <a:schemeClr val="tx1"/>
                        </a:solidFill>
                      </a:endParaRPr>
                    </a:p>
                    <a:p>
                      <a:r>
                        <a:rPr kumimoji="1" lang="ja-JP" altLang="en-US" sz="1400" spc="-80" baseline="0" dirty="0">
                          <a:solidFill>
                            <a:schemeClr val="tx1"/>
                          </a:solidFill>
                        </a:rPr>
                        <a:t>　　・県営住宅</a:t>
                      </a:r>
                      <a:endParaRPr kumimoji="1" lang="en-US" altLang="ja-JP" sz="1400" spc="-80" baseline="0" dirty="0">
                        <a:solidFill>
                          <a:schemeClr val="tx1"/>
                        </a:solidFill>
                      </a:endParaRPr>
                    </a:p>
                    <a:p>
                      <a:r>
                        <a:rPr kumimoji="1" lang="ja-JP" altLang="en-US" sz="1400" spc="-80" baseline="0" dirty="0">
                          <a:solidFill>
                            <a:schemeClr val="tx1"/>
                          </a:solidFill>
                        </a:rPr>
                        <a:t>　　・河川</a:t>
                      </a:r>
                      <a:r>
                        <a:rPr kumimoji="1" lang="ja-JP" altLang="en-US" sz="1400" spc="-80" baseline="0" dirty="0" smtClean="0">
                          <a:solidFill>
                            <a:schemeClr val="tx1"/>
                          </a:solidFill>
                        </a:rPr>
                        <a:t>改修　等</a:t>
                      </a:r>
                      <a:endParaRPr kumimoji="1" lang="ja-JP" altLang="en-US" sz="1400" dirty="0">
                        <a:solidFill>
                          <a:schemeClr val="tx1"/>
                        </a:solidFill>
                      </a:endParaRPr>
                    </a:p>
                  </a:txBody>
                  <a:tcPr anchor="ctr"/>
                </a:tc>
                <a:tc>
                  <a:txBody>
                    <a:bodyPr/>
                    <a:lstStyle/>
                    <a:p>
                      <a:endParaRPr kumimoji="1" lang="en-US" altLang="ja-JP" sz="1400" dirty="0">
                        <a:solidFill>
                          <a:schemeClr val="tx1"/>
                        </a:solidFill>
                      </a:endParaRPr>
                    </a:p>
                    <a:p>
                      <a:r>
                        <a:rPr kumimoji="1" lang="ja-JP" altLang="en-US" sz="1400" dirty="0">
                          <a:solidFill>
                            <a:schemeClr val="tx1"/>
                          </a:solidFill>
                        </a:rPr>
                        <a:t>①全体事業費が</a:t>
                      </a:r>
                      <a:r>
                        <a:rPr kumimoji="1" lang="en-US" altLang="ja-JP" sz="1400" dirty="0">
                          <a:solidFill>
                            <a:schemeClr val="tx1"/>
                          </a:solidFill>
                        </a:rPr>
                        <a:t>10</a:t>
                      </a:r>
                      <a:r>
                        <a:rPr kumimoji="1" lang="ja-JP" altLang="en-US" sz="1400" dirty="0">
                          <a:solidFill>
                            <a:schemeClr val="tx1"/>
                          </a:solidFill>
                        </a:rPr>
                        <a:t>億円</a:t>
                      </a:r>
                      <a:r>
                        <a:rPr kumimoji="1" lang="ja-JP" altLang="en-US" sz="1400" dirty="0" smtClean="0">
                          <a:solidFill>
                            <a:schemeClr val="tx1"/>
                          </a:solidFill>
                        </a:rPr>
                        <a:t>以上となる予定</a:t>
                      </a:r>
                      <a:endParaRPr kumimoji="1" lang="en-US" altLang="ja-JP" sz="1400" dirty="0">
                        <a:solidFill>
                          <a:schemeClr val="tx1"/>
                        </a:solidFill>
                      </a:endParaRPr>
                    </a:p>
                    <a:p>
                      <a:r>
                        <a:rPr kumimoji="1" lang="ja-JP" altLang="en-US" sz="1400" dirty="0">
                          <a:solidFill>
                            <a:schemeClr val="tx1"/>
                          </a:solidFill>
                        </a:rPr>
                        <a:t>　  の事業</a:t>
                      </a:r>
                      <a:endParaRPr kumimoji="1" lang="en-US" altLang="ja-JP" sz="14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②県土整備部の事業一覧の中から</a:t>
                      </a:r>
                      <a:endParaRPr kumimoji="1" lang="en-US" altLang="ja-JP" sz="1400" dirty="0">
                        <a:solidFill>
                          <a:schemeClr val="tx1"/>
                        </a:solidFill>
                      </a:endParaRPr>
                    </a:p>
                    <a:p>
                      <a:r>
                        <a:rPr kumimoji="1" lang="ja-JP" altLang="en-US" sz="1400" dirty="0">
                          <a:solidFill>
                            <a:schemeClr val="tx1"/>
                          </a:solidFill>
                        </a:rPr>
                        <a:t>　  景</a:t>
                      </a:r>
                      <a:r>
                        <a:rPr kumimoji="1" lang="ja-JP" altLang="en-US" sz="1400" spc="-60" baseline="0" dirty="0">
                          <a:solidFill>
                            <a:schemeClr val="tx1"/>
                          </a:solidFill>
                        </a:rPr>
                        <a:t>観づくり推進室長が必要と</a:t>
                      </a:r>
                      <a:r>
                        <a:rPr kumimoji="1" lang="ja-JP" altLang="en-US" sz="1400" spc="-60" baseline="0" dirty="0" smtClean="0">
                          <a:solidFill>
                            <a:schemeClr val="tx1"/>
                          </a:solidFill>
                        </a:rPr>
                        <a:t>認めたもの</a:t>
                      </a:r>
                      <a:endParaRPr kumimoji="1" lang="en-US" altLang="ja-JP" sz="1400" spc="-60" baseline="0" dirty="0" smtClean="0">
                        <a:solidFill>
                          <a:schemeClr val="tx1"/>
                        </a:solidFill>
                      </a:endParaRPr>
                    </a:p>
                    <a:p>
                      <a:r>
                        <a:rPr kumimoji="1" lang="ja-JP" altLang="en-US" sz="1400" dirty="0">
                          <a:solidFill>
                            <a:schemeClr val="tx1"/>
                          </a:solidFill>
                        </a:rPr>
                        <a:t>　　⇒</a:t>
                      </a:r>
                      <a:r>
                        <a:rPr kumimoji="1" lang="ja-JP" altLang="en-US" sz="1400" spc="-90" baseline="0" dirty="0">
                          <a:solidFill>
                            <a:schemeClr val="tx1"/>
                          </a:solidFill>
                        </a:rPr>
                        <a:t>概ね</a:t>
                      </a:r>
                      <a:r>
                        <a:rPr kumimoji="1" lang="en-US" altLang="ja-JP" sz="1400" spc="-90" baseline="0" dirty="0">
                          <a:solidFill>
                            <a:schemeClr val="tx1"/>
                          </a:solidFill>
                        </a:rPr>
                        <a:t>5,000</a:t>
                      </a:r>
                      <a:r>
                        <a:rPr kumimoji="1" lang="ja-JP" altLang="en-US" sz="1400" spc="-90" baseline="0" dirty="0">
                          <a:solidFill>
                            <a:schemeClr val="tx1"/>
                          </a:solidFill>
                        </a:rPr>
                        <a:t>万円以上の事業で</a:t>
                      </a:r>
                      <a:endParaRPr kumimoji="1" lang="en-US" altLang="ja-JP" sz="1400" spc="-90" baseline="0" dirty="0">
                        <a:solidFill>
                          <a:schemeClr val="tx1"/>
                        </a:solidFill>
                      </a:endParaRPr>
                    </a:p>
                    <a:p>
                      <a:r>
                        <a:rPr kumimoji="1" lang="ja-JP" altLang="en-US" sz="1400" spc="-90" baseline="0" dirty="0">
                          <a:solidFill>
                            <a:schemeClr val="tx1"/>
                          </a:solidFill>
                        </a:rPr>
                        <a:t>　　　　景観上大きな影響を与えると事業　</a:t>
                      </a:r>
                      <a:endParaRPr kumimoji="1" lang="en-US" altLang="ja-JP" sz="1400" spc="-90" baseline="0" dirty="0">
                        <a:solidFill>
                          <a:schemeClr val="tx1"/>
                        </a:solidFill>
                      </a:endParaRPr>
                    </a:p>
                    <a:p>
                      <a:r>
                        <a:rPr kumimoji="1" lang="ja-JP" altLang="en-US" sz="1400" spc="0" baseline="0" dirty="0">
                          <a:solidFill>
                            <a:schemeClr val="tx1"/>
                          </a:solidFill>
                        </a:rPr>
                        <a:t>　　　　</a:t>
                      </a:r>
                      <a:endParaRPr kumimoji="1" lang="en-US" altLang="ja-JP" sz="1400" spc="0" baseline="0" dirty="0">
                        <a:solidFill>
                          <a:schemeClr val="tx1"/>
                        </a:solidFill>
                      </a:endParaRPr>
                    </a:p>
                    <a:p>
                      <a:r>
                        <a:rPr kumimoji="1" lang="ja-JP" altLang="en-US" sz="1400" spc="0" baseline="0" dirty="0">
                          <a:solidFill>
                            <a:schemeClr val="tx1"/>
                          </a:solidFill>
                        </a:rPr>
                        <a:t>　　　</a:t>
                      </a:r>
                      <a:r>
                        <a:rPr kumimoji="1" lang="en-US" altLang="ja-JP" sz="1400" spc="0" baseline="0" dirty="0">
                          <a:solidFill>
                            <a:schemeClr val="tx1"/>
                          </a:solidFill>
                        </a:rPr>
                        <a:t>※</a:t>
                      </a:r>
                      <a:r>
                        <a:rPr kumimoji="1" lang="ja-JP" altLang="en-US" sz="1400" spc="0" baseline="0" dirty="0">
                          <a:solidFill>
                            <a:schemeClr val="tx1"/>
                          </a:solidFill>
                        </a:rPr>
                        <a:t>目安として山梨県が指定する</a:t>
                      </a:r>
                      <a:endParaRPr kumimoji="1" lang="en-US" altLang="ja-JP" sz="1400" spc="0" baseline="0" dirty="0">
                        <a:solidFill>
                          <a:schemeClr val="tx1"/>
                        </a:solidFill>
                      </a:endParaRPr>
                    </a:p>
                    <a:p>
                      <a:r>
                        <a:rPr kumimoji="1" lang="ja-JP" altLang="en-US" sz="1400" spc="0" baseline="0" dirty="0">
                          <a:solidFill>
                            <a:schemeClr val="tx1"/>
                          </a:solidFill>
                        </a:rPr>
                        <a:t>　　　　　ビューポイントから見えるもの</a:t>
                      </a:r>
                      <a:endParaRPr kumimoji="1" lang="en-US" altLang="ja-JP" sz="1050" dirty="0">
                        <a:solidFill>
                          <a:schemeClr val="tx1"/>
                        </a:solidFill>
                      </a:endParaRPr>
                    </a:p>
                  </a:txBody>
                  <a:tcPr marL="72000" marR="36000" anchor="ctr"/>
                </a:tc>
                <a:tc>
                  <a:txBody>
                    <a:bodyPr/>
                    <a:lstStyle/>
                    <a:p>
                      <a:endParaRPr kumimoji="1" lang="en-US" altLang="ja-JP" sz="1200" spc="0" baseline="0" dirty="0">
                        <a:solidFill>
                          <a:schemeClr val="tx1"/>
                        </a:solidFill>
                      </a:endParaRPr>
                    </a:p>
                    <a:p>
                      <a:r>
                        <a:rPr kumimoji="1" lang="ja-JP" altLang="en-US" sz="1400" spc="0" baseline="0" dirty="0">
                          <a:solidFill>
                            <a:schemeClr val="tx1"/>
                          </a:solidFill>
                        </a:rPr>
                        <a:t>① 事業担当者が自己点検チェック　　　</a:t>
                      </a:r>
                      <a:endParaRPr kumimoji="1" lang="en-US" altLang="ja-JP" sz="1400" spc="0" baseline="0" dirty="0">
                        <a:solidFill>
                          <a:schemeClr val="tx1"/>
                        </a:solidFill>
                      </a:endParaRPr>
                    </a:p>
                    <a:p>
                      <a:r>
                        <a:rPr kumimoji="1" lang="ja-JP" altLang="en-US" sz="1400" spc="0" baseline="0" dirty="0">
                          <a:solidFill>
                            <a:schemeClr val="tx1"/>
                          </a:solidFill>
                        </a:rPr>
                        <a:t>　→  シートにより景観配慮事項を設定　　　　</a:t>
                      </a:r>
                      <a:endParaRPr kumimoji="1" lang="en-US" altLang="ja-JP" sz="1400" spc="0" baseline="0" dirty="0">
                        <a:solidFill>
                          <a:schemeClr val="tx1"/>
                        </a:solidFill>
                      </a:endParaRPr>
                    </a:p>
                    <a:p>
                      <a:pPr>
                        <a:spcBef>
                          <a:spcPts val="600"/>
                        </a:spcBef>
                      </a:pPr>
                      <a:r>
                        <a:rPr kumimoji="1" lang="ja-JP" altLang="en-US" sz="1400" spc="0" baseline="0" dirty="0">
                          <a:solidFill>
                            <a:schemeClr val="tx1"/>
                          </a:solidFill>
                        </a:rPr>
                        <a:t>② 特に景観への影響が大きいものは</a:t>
                      </a:r>
                      <a:endParaRPr kumimoji="1" lang="en-US" altLang="ja-JP" sz="1400" spc="0" baseline="0" dirty="0">
                        <a:solidFill>
                          <a:schemeClr val="tx1"/>
                        </a:solidFill>
                      </a:endParaRPr>
                    </a:p>
                    <a:p>
                      <a:pPr>
                        <a:spcBef>
                          <a:spcPts val="0"/>
                        </a:spcBef>
                      </a:pPr>
                      <a:r>
                        <a:rPr kumimoji="1" lang="ja-JP" altLang="en-US" sz="1400" spc="0" baseline="0" dirty="0">
                          <a:solidFill>
                            <a:schemeClr val="tx1"/>
                          </a:solidFill>
                        </a:rPr>
                        <a:t>　　景観アドバイザーから意見聴取　　　</a:t>
                      </a:r>
                      <a:endParaRPr kumimoji="1" lang="en-US" altLang="ja-JP" sz="1400" spc="0" baseline="0" dirty="0">
                        <a:solidFill>
                          <a:schemeClr val="tx1"/>
                        </a:solidFill>
                      </a:endParaRPr>
                    </a:p>
                    <a:p>
                      <a:r>
                        <a:rPr kumimoji="1" lang="ja-JP" altLang="en-US" sz="1400" spc="0" baseline="0" dirty="0">
                          <a:solidFill>
                            <a:schemeClr val="tx1"/>
                          </a:solidFill>
                        </a:rPr>
                        <a:t>　→　構想段階、設計段階各２回</a:t>
                      </a:r>
                      <a:endParaRPr kumimoji="1" lang="en-US" altLang="ja-JP" sz="1400" spc="0" baseline="0" dirty="0">
                        <a:solidFill>
                          <a:schemeClr val="tx1"/>
                        </a:solidFill>
                      </a:endParaRPr>
                    </a:p>
                    <a:p>
                      <a:pPr>
                        <a:spcBef>
                          <a:spcPts val="1200"/>
                        </a:spcBef>
                      </a:pPr>
                      <a:r>
                        <a:rPr kumimoji="1" lang="ja-JP" altLang="en-US" sz="1400" spc="0" baseline="0" dirty="0">
                          <a:solidFill>
                            <a:schemeClr val="tx1"/>
                          </a:solidFill>
                        </a:rPr>
                        <a:t>③ 事業担当者は、構想・設計の各段</a:t>
                      </a:r>
                      <a:endParaRPr kumimoji="1" lang="en-US" altLang="ja-JP" sz="1400" spc="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pc="0" baseline="0" dirty="0">
                          <a:solidFill>
                            <a:schemeClr val="tx1"/>
                          </a:solidFill>
                        </a:rPr>
                        <a:t>　  階でシートにより達成状況を確認</a:t>
                      </a:r>
                      <a:endParaRPr kumimoji="1" lang="en-US" altLang="ja-JP" sz="1400" spc="0" baseline="0" dirty="0">
                        <a:solidFill>
                          <a:schemeClr val="tx1"/>
                        </a:solidFill>
                      </a:endParaRPr>
                    </a:p>
                    <a:p>
                      <a:pPr>
                        <a:spcBef>
                          <a:spcPts val="600"/>
                        </a:spcBef>
                      </a:pPr>
                      <a:r>
                        <a:rPr kumimoji="1" lang="ja-JP" altLang="en-US" sz="1400" spc="0" baseline="0" dirty="0">
                          <a:solidFill>
                            <a:schemeClr val="tx1"/>
                          </a:solidFill>
                        </a:rPr>
                        <a:t>④ 事業担当者は、施工時にシートの</a:t>
                      </a:r>
                      <a:endParaRPr kumimoji="1" lang="en-US" altLang="ja-JP" sz="1400" spc="0" baseline="0" dirty="0">
                        <a:solidFill>
                          <a:schemeClr val="tx1"/>
                        </a:solidFill>
                      </a:endParaRPr>
                    </a:p>
                    <a:p>
                      <a:r>
                        <a:rPr kumimoji="1" lang="ja-JP" altLang="en-US" sz="1400" spc="0" baseline="0" dirty="0">
                          <a:solidFill>
                            <a:schemeClr val="tx1"/>
                          </a:solidFill>
                        </a:rPr>
                        <a:t>　   内容を確認</a:t>
                      </a:r>
                      <a:endParaRPr kumimoji="1" lang="en-US" altLang="ja-JP" sz="1400" spc="0" baseline="0" dirty="0">
                        <a:solidFill>
                          <a:schemeClr val="tx1"/>
                        </a:solidFill>
                      </a:endParaRPr>
                    </a:p>
                  </a:txBody>
                  <a:tcPr marL="72000" marR="36000" anchor="ctr"/>
                </a:tc>
                <a:tc>
                  <a:txBody>
                    <a:bodyPr/>
                    <a:lstStyle/>
                    <a:p>
                      <a:r>
                        <a:rPr kumimoji="1" lang="ja-JP" altLang="en-US" sz="1400" dirty="0">
                          <a:solidFill>
                            <a:schemeClr val="tx1"/>
                          </a:solidFill>
                        </a:rPr>
                        <a:t>平成</a:t>
                      </a:r>
                      <a:r>
                        <a:rPr kumimoji="1" lang="en-US" altLang="ja-JP" sz="1400" dirty="0">
                          <a:solidFill>
                            <a:schemeClr val="tx1"/>
                          </a:solidFill>
                        </a:rPr>
                        <a:t>27</a:t>
                      </a:r>
                      <a:r>
                        <a:rPr kumimoji="1" lang="ja-JP" altLang="en-US" sz="1400" dirty="0">
                          <a:solidFill>
                            <a:schemeClr val="tx1"/>
                          </a:solidFill>
                        </a:rPr>
                        <a:t>年度</a:t>
                      </a:r>
                      <a:endParaRPr kumimoji="1" lang="en-US" altLang="ja-JP" sz="1400" dirty="0">
                        <a:solidFill>
                          <a:schemeClr val="tx1"/>
                        </a:solidFill>
                      </a:endParaRPr>
                    </a:p>
                    <a:p>
                      <a:r>
                        <a:rPr kumimoji="1" lang="ja-JP" altLang="en-US" sz="1400" dirty="0">
                          <a:solidFill>
                            <a:schemeClr val="tx1"/>
                          </a:solidFill>
                        </a:rPr>
                        <a:t>（試験運用）</a:t>
                      </a:r>
                      <a:endParaRPr kumimoji="1" lang="en-US" altLang="ja-JP" sz="14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平成</a:t>
                      </a:r>
                      <a:r>
                        <a:rPr kumimoji="1" lang="en-US" altLang="ja-JP" sz="1400" dirty="0">
                          <a:solidFill>
                            <a:schemeClr val="tx1"/>
                          </a:solidFill>
                        </a:rPr>
                        <a:t>28</a:t>
                      </a:r>
                      <a:r>
                        <a:rPr kumimoji="1" lang="ja-JP" altLang="en-US" sz="1400" dirty="0">
                          <a:solidFill>
                            <a:schemeClr val="tx1"/>
                          </a:solidFill>
                        </a:rPr>
                        <a:t>年度</a:t>
                      </a:r>
                      <a:endParaRPr kumimoji="1" lang="en-US" altLang="ja-JP" sz="1400" dirty="0">
                        <a:solidFill>
                          <a:schemeClr val="tx1"/>
                        </a:solidFill>
                      </a:endParaRPr>
                    </a:p>
                    <a:p>
                      <a:r>
                        <a:rPr kumimoji="1" lang="ja-JP" altLang="en-US" sz="1400" dirty="0">
                          <a:solidFill>
                            <a:schemeClr val="tx1"/>
                          </a:solidFill>
                        </a:rPr>
                        <a:t>実施開始</a:t>
                      </a:r>
                    </a:p>
                  </a:txBody>
                  <a:tcPr anchor="ctr"/>
                </a:tc>
                <a:extLst>
                  <a:ext uri="{0D108BD9-81ED-4DB2-BD59-A6C34878D82A}">
                    <a16:rowId xmlns="" xmlns:a16="http://schemas.microsoft.com/office/drawing/2014/main" val="10002"/>
                  </a:ext>
                </a:extLst>
              </a:tr>
              <a:tr h="2899573">
                <a:tc>
                  <a:txBody>
                    <a:bodyPr/>
                    <a:lstStyle/>
                    <a:p>
                      <a:r>
                        <a:rPr kumimoji="1" lang="ja-JP" altLang="en-US" sz="1600" dirty="0">
                          <a:solidFill>
                            <a:schemeClr val="tx1"/>
                          </a:solidFill>
                        </a:rPr>
                        <a:t>＜三重県＞</a:t>
                      </a:r>
                      <a:endParaRPr kumimoji="1" lang="en-US" altLang="ja-JP" sz="16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三重県公共事業</a:t>
                      </a:r>
                      <a:endParaRPr kumimoji="1" lang="en-US" altLang="ja-JP" sz="1400" dirty="0">
                        <a:solidFill>
                          <a:schemeClr val="tx1"/>
                        </a:solidFill>
                      </a:endParaRPr>
                    </a:p>
                    <a:p>
                      <a:r>
                        <a:rPr kumimoji="1" lang="ja-JP" altLang="en-US" sz="1400" dirty="0">
                          <a:solidFill>
                            <a:schemeClr val="tx1"/>
                          </a:solidFill>
                        </a:rPr>
                        <a:t>景観検討システム</a:t>
                      </a:r>
                      <a:endParaRPr kumimoji="1" lang="en-US" altLang="ja-JP" sz="1400" dirty="0">
                        <a:solidFill>
                          <a:schemeClr val="tx1"/>
                        </a:solidFill>
                      </a:endParaRPr>
                    </a:p>
                    <a:p>
                      <a:r>
                        <a:rPr kumimoji="1" lang="ja-JP" altLang="en-US" sz="1400" dirty="0">
                          <a:solidFill>
                            <a:schemeClr val="tx1"/>
                          </a:solidFill>
                        </a:rPr>
                        <a:t>要綱（案）</a:t>
                      </a:r>
                      <a:endParaRPr kumimoji="1" lang="en-US" altLang="ja-JP" sz="1400" dirty="0">
                        <a:solidFill>
                          <a:schemeClr val="tx1"/>
                        </a:solidFill>
                      </a:endParaRPr>
                    </a:p>
                    <a:p>
                      <a:endParaRPr kumimoji="1" lang="en-US" altLang="ja-JP" sz="1400" dirty="0">
                        <a:solidFill>
                          <a:schemeClr val="tx1"/>
                        </a:solidFill>
                      </a:endParaRPr>
                    </a:p>
                    <a:p>
                      <a:r>
                        <a:rPr kumimoji="1" lang="ja-JP" altLang="en-US" sz="1400" dirty="0">
                          <a:solidFill>
                            <a:schemeClr val="tx1"/>
                          </a:solidFill>
                        </a:rPr>
                        <a:t>　</a:t>
                      </a:r>
                      <a:r>
                        <a:rPr kumimoji="1" lang="ja-JP" altLang="en-US" sz="1400" dirty="0" smtClean="0">
                          <a:solidFill>
                            <a:schemeClr val="tx1"/>
                          </a:solidFill>
                        </a:rPr>
                        <a:t>平成２９年度２件</a:t>
                      </a:r>
                      <a:endParaRPr kumimoji="1" lang="en-US" altLang="ja-JP" sz="1400" dirty="0" smtClean="0">
                        <a:solidFill>
                          <a:schemeClr val="tx1"/>
                        </a:solidFill>
                      </a:endParaRPr>
                    </a:p>
                    <a:p>
                      <a:r>
                        <a:rPr kumimoji="1" lang="ja-JP" altLang="en-US" sz="1400" dirty="0" smtClean="0">
                          <a:solidFill>
                            <a:schemeClr val="tx1"/>
                          </a:solidFill>
                        </a:rPr>
                        <a:t>　・海岸浸食対策</a:t>
                      </a:r>
                      <a:endParaRPr kumimoji="1" lang="en-US" altLang="ja-JP" sz="1400" dirty="0" smtClean="0">
                        <a:solidFill>
                          <a:schemeClr val="tx1"/>
                        </a:solidFill>
                      </a:endParaRPr>
                    </a:p>
                    <a:p>
                      <a:r>
                        <a:rPr kumimoji="1" lang="ja-JP" altLang="en-US" sz="1400" dirty="0" smtClean="0">
                          <a:solidFill>
                            <a:schemeClr val="tx1"/>
                          </a:solidFill>
                        </a:rPr>
                        <a:t>　・農道整備</a:t>
                      </a:r>
                      <a:endParaRPr kumimoji="1" lang="en-US" altLang="ja-JP" sz="1400" dirty="0">
                        <a:solidFill>
                          <a:schemeClr val="tx1"/>
                        </a:solidFill>
                      </a:endParaRPr>
                    </a:p>
                    <a:p>
                      <a:endParaRPr kumimoji="1" lang="en-US" altLang="ja-JP" sz="1400" dirty="0">
                        <a:solidFill>
                          <a:schemeClr val="tx1"/>
                        </a:solidFill>
                      </a:endParaRPr>
                    </a:p>
                  </a:txBody>
                  <a:tcPr anchor="ctr"/>
                </a:tc>
                <a:tc>
                  <a:txBody>
                    <a:bodyPr/>
                    <a:lstStyle/>
                    <a:p>
                      <a:pPr>
                        <a:spcBef>
                          <a:spcPts val="600"/>
                        </a:spcBef>
                      </a:pPr>
                      <a:r>
                        <a:rPr kumimoji="1" lang="ja-JP" altLang="en-US" sz="1400" dirty="0">
                          <a:solidFill>
                            <a:schemeClr val="tx1"/>
                          </a:solidFill>
                        </a:rPr>
                        <a:t>景観検討を必要と判断した公共事業</a:t>
                      </a:r>
                      <a:endParaRPr kumimoji="1" lang="en-US" altLang="ja-JP" sz="1400" dirty="0">
                        <a:solidFill>
                          <a:schemeClr val="tx1"/>
                        </a:solidFill>
                      </a:endParaRPr>
                    </a:p>
                    <a:p>
                      <a:pPr>
                        <a:spcBef>
                          <a:spcPts val="600"/>
                        </a:spcBef>
                      </a:pPr>
                      <a:r>
                        <a:rPr kumimoji="1" lang="ja-JP" altLang="en-US" sz="1400" dirty="0">
                          <a:solidFill>
                            <a:schemeClr val="tx1"/>
                          </a:solidFill>
                        </a:rPr>
                        <a:t>（重点検討事業）　</a:t>
                      </a:r>
                      <a:endParaRPr kumimoji="1" lang="en-US" altLang="ja-JP" sz="1400" dirty="0">
                        <a:solidFill>
                          <a:schemeClr val="tx1"/>
                        </a:solidFill>
                      </a:endParaRPr>
                    </a:p>
                    <a:p>
                      <a:pPr>
                        <a:spcBef>
                          <a:spcPts val="600"/>
                        </a:spcBef>
                      </a:pPr>
                      <a:r>
                        <a:rPr kumimoji="1" lang="ja-JP" altLang="en-US" sz="1400" dirty="0">
                          <a:solidFill>
                            <a:schemeClr val="tx1"/>
                          </a:solidFill>
                        </a:rPr>
                        <a:t>①優れた景観を有する地域</a:t>
                      </a:r>
                      <a:endParaRPr kumimoji="1" lang="en-US" altLang="ja-JP" sz="1400" dirty="0">
                        <a:solidFill>
                          <a:schemeClr val="tx1"/>
                        </a:solidFill>
                      </a:endParaRPr>
                    </a:p>
                    <a:p>
                      <a:pPr>
                        <a:spcBef>
                          <a:spcPts val="600"/>
                        </a:spcBef>
                      </a:pPr>
                      <a:r>
                        <a:rPr kumimoji="1" lang="ja-JP" altLang="en-US" sz="1400" dirty="0">
                          <a:solidFill>
                            <a:schemeClr val="tx1"/>
                          </a:solidFill>
                        </a:rPr>
                        <a:t>②事業規模が大きい事業（事業別設定）</a:t>
                      </a:r>
                      <a:endParaRPr kumimoji="1" lang="en-US" altLang="ja-JP" sz="1400" dirty="0">
                        <a:solidFill>
                          <a:schemeClr val="tx1"/>
                        </a:solidFill>
                      </a:endParaRPr>
                    </a:p>
                    <a:p>
                      <a:pPr>
                        <a:spcBef>
                          <a:spcPts val="600"/>
                        </a:spcBef>
                      </a:pPr>
                      <a:r>
                        <a:rPr kumimoji="1" lang="ja-JP" altLang="en-US" sz="1400" dirty="0">
                          <a:solidFill>
                            <a:schemeClr val="tx1"/>
                          </a:solidFill>
                        </a:rPr>
                        <a:t>③優れた景観を創造すべき地域の事業　</a:t>
                      </a:r>
                      <a:endParaRPr kumimoji="1" lang="en-US" altLang="ja-JP" sz="1400" dirty="0">
                        <a:solidFill>
                          <a:schemeClr val="tx1"/>
                        </a:solidFill>
                      </a:endParaRPr>
                    </a:p>
                    <a:p>
                      <a:endParaRPr kumimoji="1" lang="en-US" altLang="ja-JP" sz="1400" dirty="0">
                        <a:solidFill>
                          <a:schemeClr val="tx1"/>
                        </a:solidFill>
                      </a:endParaRPr>
                    </a:p>
                    <a:p>
                      <a:r>
                        <a:rPr kumimoji="1" lang="ja-JP" altLang="en-US" sz="1300" dirty="0">
                          <a:solidFill>
                            <a:schemeClr val="tx1"/>
                          </a:solidFill>
                        </a:rPr>
                        <a:t>例）　優れた景観を有する地域</a:t>
                      </a:r>
                      <a:endParaRPr kumimoji="1" lang="en-US" altLang="ja-JP" sz="1300" dirty="0">
                        <a:solidFill>
                          <a:schemeClr val="tx1"/>
                        </a:solidFill>
                      </a:endParaRPr>
                    </a:p>
                    <a:p>
                      <a:r>
                        <a:rPr kumimoji="1" lang="ja-JP" altLang="en-US" sz="1300" dirty="0">
                          <a:solidFill>
                            <a:schemeClr val="tx1"/>
                          </a:solidFill>
                        </a:rPr>
                        <a:t>　・景観地区</a:t>
                      </a:r>
                      <a:endParaRPr kumimoji="1" lang="en-US" altLang="ja-JP" sz="1300" dirty="0">
                        <a:solidFill>
                          <a:schemeClr val="tx1"/>
                        </a:solidFill>
                      </a:endParaRPr>
                    </a:p>
                    <a:p>
                      <a:r>
                        <a:rPr kumimoji="1" lang="ja-JP" altLang="en-US" sz="1300" dirty="0">
                          <a:solidFill>
                            <a:schemeClr val="tx1"/>
                          </a:solidFill>
                        </a:rPr>
                        <a:t>　・世界遺産</a:t>
                      </a:r>
                      <a:endParaRPr kumimoji="1" lang="en-US" altLang="ja-JP" sz="1300" dirty="0">
                        <a:solidFill>
                          <a:schemeClr val="tx1"/>
                        </a:solidFill>
                      </a:endParaRPr>
                    </a:p>
                    <a:p>
                      <a:r>
                        <a:rPr kumimoji="1" lang="ja-JP" altLang="en-US" sz="1300" dirty="0">
                          <a:solidFill>
                            <a:schemeClr val="tx1"/>
                          </a:solidFill>
                        </a:rPr>
                        <a:t>　・歴史的風致維持向上計画の重点地区　　　</a:t>
                      </a:r>
                      <a:endParaRPr kumimoji="1" lang="en-US" altLang="ja-JP" sz="1300" dirty="0">
                        <a:solidFill>
                          <a:schemeClr val="tx1"/>
                        </a:solidFill>
                      </a:endParaRPr>
                    </a:p>
                    <a:p>
                      <a:r>
                        <a:rPr kumimoji="1" lang="ja-JP" altLang="en-US" sz="1300" dirty="0">
                          <a:solidFill>
                            <a:schemeClr val="tx1"/>
                          </a:solidFill>
                        </a:rPr>
                        <a:t>　</a:t>
                      </a:r>
                      <a:r>
                        <a:rPr kumimoji="1" lang="ja-JP" altLang="en-US" sz="1300" dirty="0" smtClean="0">
                          <a:solidFill>
                            <a:schemeClr val="tx1"/>
                          </a:solidFill>
                        </a:rPr>
                        <a:t>                                                                など</a:t>
                      </a:r>
                      <a:endParaRPr kumimoji="1" lang="en-US" altLang="ja-JP" sz="1400" dirty="0">
                        <a:solidFill>
                          <a:schemeClr val="tx1"/>
                        </a:solidFill>
                      </a:endParaRPr>
                    </a:p>
                  </a:txBody>
                  <a:tcPr marL="72000" marR="36000" anchor="ctr"/>
                </a:tc>
                <a:tc>
                  <a:txBody>
                    <a:bodyPr/>
                    <a:lstStyle/>
                    <a:p>
                      <a:pPr>
                        <a:spcBef>
                          <a:spcPts val="600"/>
                        </a:spcBef>
                      </a:pPr>
                      <a:r>
                        <a:rPr kumimoji="1" lang="ja-JP" altLang="en-US" sz="1400" dirty="0">
                          <a:solidFill>
                            <a:schemeClr val="tx1"/>
                          </a:solidFill>
                        </a:rPr>
                        <a:t>① 景観特性・検討シートを作成し、</a:t>
                      </a:r>
                      <a:endParaRPr kumimoji="1" lang="en-US" altLang="ja-JP" sz="1400" dirty="0">
                        <a:solidFill>
                          <a:schemeClr val="tx1"/>
                        </a:solidFill>
                      </a:endParaRPr>
                    </a:p>
                    <a:p>
                      <a:pPr>
                        <a:spcBef>
                          <a:spcPts val="0"/>
                        </a:spcBef>
                      </a:pPr>
                      <a:r>
                        <a:rPr kumimoji="1" lang="ja-JP" altLang="en-US" sz="1400" dirty="0">
                          <a:solidFill>
                            <a:schemeClr val="tx1"/>
                          </a:solidFill>
                        </a:rPr>
                        <a:t>　  事業課及び景観担当課と協議</a:t>
                      </a:r>
                      <a:endParaRPr kumimoji="1" lang="en-US" altLang="ja-JP" sz="1400" dirty="0">
                        <a:solidFill>
                          <a:schemeClr val="tx1"/>
                        </a:solidFill>
                      </a:endParaRPr>
                    </a:p>
                    <a:p>
                      <a:pPr>
                        <a:spcBef>
                          <a:spcPts val="600"/>
                        </a:spcBef>
                      </a:pPr>
                      <a:r>
                        <a:rPr kumimoji="1" lang="ja-JP" altLang="en-US" sz="1400" dirty="0">
                          <a:solidFill>
                            <a:schemeClr val="tx1"/>
                          </a:solidFill>
                        </a:rPr>
                        <a:t>② 「重点検討事業」については</a:t>
                      </a:r>
                      <a:endParaRPr kumimoji="1" lang="en-US" altLang="ja-JP" sz="1400" dirty="0">
                        <a:solidFill>
                          <a:schemeClr val="tx1"/>
                        </a:solidFill>
                      </a:endParaRPr>
                    </a:p>
                    <a:p>
                      <a:pPr>
                        <a:spcBef>
                          <a:spcPts val="0"/>
                        </a:spcBef>
                      </a:pPr>
                      <a:r>
                        <a:rPr kumimoji="1" lang="ja-JP" altLang="en-US" sz="1400" dirty="0">
                          <a:solidFill>
                            <a:schemeClr val="tx1"/>
                          </a:solidFill>
                        </a:rPr>
                        <a:t>　　景観アドバイザーへ意見聴取</a:t>
                      </a:r>
                      <a:endParaRPr kumimoji="1" lang="en-US" altLang="ja-JP" sz="1400" dirty="0">
                        <a:solidFill>
                          <a:schemeClr val="tx1"/>
                        </a:solidFill>
                      </a:endParaRPr>
                    </a:p>
                    <a:p>
                      <a:pPr>
                        <a:spcBef>
                          <a:spcPts val="600"/>
                        </a:spcBef>
                      </a:pPr>
                      <a:r>
                        <a:rPr kumimoji="1" lang="ja-JP" altLang="en-US" sz="1400" dirty="0">
                          <a:solidFill>
                            <a:schemeClr val="tx1"/>
                          </a:solidFill>
                        </a:rPr>
                        <a:t>③ シート及び景観アドバイザーへの</a:t>
                      </a:r>
                      <a:endParaRPr kumimoji="1" lang="en-US" altLang="ja-JP" sz="1400" dirty="0">
                        <a:solidFill>
                          <a:schemeClr val="tx1"/>
                        </a:solidFill>
                      </a:endParaRPr>
                    </a:p>
                    <a:p>
                      <a:pPr>
                        <a:spcBef>
                          <a:spcPts val="0"/>
                        </a:spcBef>
                      </a:pPr>
                      <a:r>
                        <a:rPr kumimoji="1" lang="ja-JP" altLang="en-US" sz="1400" dirty="0">
                          <a:solidFill>
                            <a:schemeClr val="tx1"/>
                          </a:solidFill>
                        </a:rPr>
                        <a:t>　  意見聴取録を基に設計</a:t>
                      </a:r>
                      <a:endParaRPr kumimoji="1" lang="en-US" altLang="ja-JP" sz="1400" dirty="0">
                        <a:solidFill>
                          <a:schemeClr val="tx1"/>
                        </a:solidFill>
                      </a:endParaRPr>
                    </a:p>
                    <a:p>
                      <a:pPr>
                        <a:spcBef>
                          <a:spcPts val="600"/>
                        </a:spcBef>
                      </a:pPr>
                      <a:r>
                        <a:rPr kumimoji="1" lang="ja-JP" altLang="en-US" sz="1400" dirty="0">
                          <a:solidFill>
                            <a:schemeClr val="tx1"/>
                          </a:solidFill>
                        </a:rPr>
                        <a:t>④ 景観検討を踏まえた事業の実施</a:t>
                      </a:r>
                      <a:endParaRPr kumimoji="1" lang="en-US" altLang="ja-JP" sz="1400" dirty="0">
                        <a:solidFill>
                          <a:schemeClr val="tx1"/>
                        </a:solidFill>
                      </a:endParaRPr>
                    </a:p>
                  </a:txBody>
                  <a:tcPr marL="72000" marR="36000" anchor="ctr"/>
                </a:tc>
                <a:tc>
                  <a:txBody>
                    <a:bodyPr/>
                    <a:lstStyle/>
                    <a:p>
                      <a:pPr algn="ctr"/>
                      <a:r>
                        <a:rPr kumimoji="1" lang="ja-JP" altLang="en-US" sz="1400" dirty="0" smtClean="0">
                          <a:solidFill>
                            <a:schemeClr val="tx1"/>
                          </a:solidFill>
                        </a:rPr>
                        <a:t>平成</a:t>
                      </a:r>
                      <a:r>
                        <a:rPr kumimoji="1" lang="en-US" altLang="ja-JP" sz="1400" dirty="0" smtClean="0">
                          <a:solidFill>
                            <a:schemeClr val="tx1"/>
                          </a:solidFill>
                        </a:rPr>
                        <a:t>23</a:t>
                      </a:r>
                      <a:r>
                        <a:rPr kumimoji="1" lang="ja-JP" altLang="en-US" sz="1400" dirty="0" smtClean="0">
                          <a:solidFill>
                            <a:schemeClr val="tx1"/>
                          </a:solidFill>
                        </a:rPr>
                        <a:t>年度</a:t>
                      </a:r>
                      <a:endParaRPr kumimoji="1" lang="en-US" altLang="ja-JP" sz="1400" dirty="0">
                        <a:solidFill>
                          <a:schemeClr val="tx1"/>
                        </a:solidFill>
                      </a:endParaRPr>
                    </a:p>
                    <a:p>
                      <a:pPr algn="ctr"/>
                      <a:r>
                        <a:rPr kumimoji="1" lang="ja-JP" altLang="en-US" sz="1400" dirty="0">
                          <a:solidFill>
                            <a:schemeClr val="tx1"/>
                          </a:solidFill>
                        </a:rPr>
                        <a:t>から試験</a:t>
                      </a:r>
                      <a:endParaRPr kumimoji="1" lang="en-US" altLang="ja-JP" sz="1400" dirty="0">
                        <a:solidFill>
                          <a:schemeClr val="tx1"/>
                        </a:solidFill>
                      </a:endParaRPr>
                    </a:p>
                    <a:p>
                      <a:pPr algn="ctr"/>
                      <a:r>
                        <a:rPr kumimoji="1" lang="ja-JP" altLang="en-US" sz="1400" dirty="0">
                          <a:solidFill>
                            <a:schemeClr val="tx1"/>
                          </a:solidFill>
                        </a:rPr>
                        <a:t>運用</a:t>
                      </a:r>
                      <a:r>
                        <a:rPr kumimoji="1" lang="ja-JP" altLang="en-US" sz="1400" dirty="0" smtClean="0">
                          <a:solidFill>
                            <a:schemeClr val="tx1"/>
                          </a:solidFill>
                        </a:rPr>
                        <a:t>開始</a:t>
                      </a:r>
                      <a:endParaRPr kumimoji="1" lang="en-US" altLang="ja-JP" sz="1400" dirty="0" smtClean="0">
                        <a:solidFill>
                          <a:schemeClr val="tx1"/>
                        </a:solidFill>
                      </a:endParaRPr>
                    </a:p>
                    <a:p>
                      <a:pPr algn="ctr"/>
                      <a:r>
                        <a:rPr kumimoji="1" lang="ja-JP" altLang="en-US" sz="1400" dirty="0" smtClean="0">
                          <a:solidFill>
                            <a:schemeClr val="tx1"/>
                          </a:solidFill>
                        </a:rPr>
                        <a:t>（継続中）</a:t>
                      </a:r>
                      <a:endParaRPr kumimoji="1" lang="en-US" altLang="ja-JP" sz="1400" dirty="0">
                        <a:solidFill>
                          <a:schemeClr val="tx1"/>
                        </a:solidFill>
                      </a:endParaRPr>
                    </a:p>
                  </a:txBody>
                  <a:tcPr anchor="ctr"/>
                </a:tc>
              </a:tr>
            </a:tbl>
          </a:graphicData>
        </a:graphic>
      </p:graphicFrame>
      <p:sp>
        <p:nvSpPr>
          <p:cNvPr id="6" name="正方形/長方形 5"/>
          <p:cNvSpPr/>
          <p:nvPr/>
        </p:nvSpPr>
        <p:spPr>
          <a:xfrm>
            <a:off x="0" y="-6329"/>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公共</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事業における景観面での</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サイクルの確立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676456" y="6525344"/>
            <a:ext cx="452114" cy="307777"/>
          </a:xfrm>
          <a:prstGeom prst="rect">
            <a:avLst/>
          </a:prstGeom>
          <a:noFill/>
        </p:spPr>
        <p:txBody>
          <a:bodyPr wrap="square" rtlCol="0">
            <a:spAutoFit/>
          </a:bodyPr>
          <a:lstStyle/>
          <a:p>
            <a:pPr algn="r"/>
            <a:endParaRPr kumimoji="1" lang="ja-JP" altLang="en-US" sz="1400" dirty="0"/>
          </a:p>
        </p:txBody>
      </p:sp>
      <p:sp>
        <p:nvSpPr>
          <p:cNvPr id="8" name="テキスト ボックス 7"/>
          <p:cNvSpPr txBox="1"/>
          <p:nvPr/>
        </p:nvSpPr>
        <p:spPr>
          <a:xfrm>
            <a:off x="8676456" y="6523855"/>
            <a:ext cx="452114" cy="307777"/>
          </a:xfrm>
          <a:prstGeom prst="rect">
            <a:avLst/>
          </a:prstGeom>
          <a:noFill/>
        </p:spPr>
        <p:txBody>
          <a:bodyPr wrap="square" rtlCol="0">
            <a:spAutoFit/>
          </a:bodyPr>
          <a:lstStyle/>
          <a:p>
            <a:pPr algn="r"/>
            <a:r>
              <a:rPr lang="en-US" altLang="ja-JP" sz="1400" dirty="0" smtClean="0"/>
              <a:t>14</a:t>
            </a:r>
            <a:endParaRPr kumimoji="1" lang="ja-JP" altLang="en-US" sz="1400" dirty="0"/>
          </a:p>
        </p:txBody>
      </p:sp>
    </p:spTree>
    <p:extLst>
      <p:ext uri="{BB962C8B-B14F-4D97-AF65-F5344CB8AC3E}">
        <p14:creationId xmlns:p14="http://schemas.microsoft.com/office/powerpoint/2010/main" val="1066478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3"/>
          <a:stretch/>
        </p:blipFill>
        <p:spPr bwMode="auto">
          <a:xfrm>
            <a:off x="6300192" y="2379425"/>
            <a:ext cx="2717251" cy="392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30037" y="4914947"/>
            <a:ext cx="1959191" cy="338554"/>
          </a:xfrm>
          <a:prstGeom prst="rect">
            <a:avLst/>
          </a:prstGeom>
          <a:noFill/>
        </p:spPr>
        <p:txBody>
          <a:bodyPr wrap="none" rtlCol="0">
            <a:spAutoFit/>
          </a:bodyPr>
          <a:lstStyle/>
          <a:p>
            <a:r>
              <a:rPr lang="en-US" altLang="ja-JP" sz="1600" dirty="0" smtClean="0"/>
              <a:t>※</a:t>
            </a:r>
            <a:r>
              <a:rPr lang="ja-JP" altLang="ja-JP" sz="1600" dirty="0" smtClean="0"/>
              <a:t>ビュースポット</a:t>
            </a:r>
            <a:r>
              <a:rPr lang="ja-JP" altLang="ja-JP" sz="1600" dirty="0"/>
              <a:t>と</a:t>
            </a:r>
            <a:r>
              <a:rPr lang="ja-JP" altLang="ja-JP" sz="1600" dirty="0" smtClean="0"/>
              <a:t>は</a:t>
            </a:r>
            <a:endParaRPr lang="ja-JP" altLang="ja-JP" sz="1600" dirty="0"/>
          </a:p>
        </p:txBody>
      </p:sp>
      <p:sp>
        <p:nvSpPr>
          <p:cNvPr id="9" name="テキスト ボックス 8"/>
          <p:cNvSpPr txBox="1"/>
          <p:nvPr/>
        </p:nvSpPr>
        <p:spPr>
          <a:xfrm>
            <a:off x="809713" y="5175483"/>
            <a:ext cx="5418471" cy="1061829"/>
          </a:xfrm>
          <a:prstGeom prst="rect">
            <a:avLst/>
          </a:prstGeom>
          <a:noFill/>
        </p:spPr>
        <p:txBody>
          <a:bodyPr wrap="none" rtlCol="0">
            <a:spAutoFit/>
          </a:bodyPr>
          <a:lstStyle/>
          <a:p>
            <a:pPr>
              <a:lnSpc>
                <a:spcPct val="150000"/>
              </a:lnSpc>
            </a:pPr>
            <a:r>
              <a:rPr lang="ja-JP" altLang="ja-JP" sz="1400" dirty="0"/>
              <a:t>府内の景観資源を美しく眺めることができる場所、自然などの眺め</a:t>
            </a:r>
            <a:r>
              <a:rPr lang="ja-JP" altLang="ja-JP" sz="1400" dirty="0" smtClean="0"/>
              <a:t>の</a:t>
            </a:r>
            <a:endParaRPr lang="en-US" altLang="ja-JP" sz="1400" dirty="0" smtClean="0"/>
          </a:p>
          <a:p>
            <a:pPr>
              <a:lnSpc>
                <a:spcPct val="150000"/>
              </a:lnSpc>
            </a:pPr>
            <a:r>
              <a:rPr lang="ja-JP" altLang="ja-JP" sz="1400" dirty="0" smtClean="0"/>
              <a:t>良い</a:t>
            </a:r>
            <a:r>
              <a:rPr lang="ja-JP" altLang="ja-JP" sz="1400" dirty="0"/>
              <a:t>場所だけではなく</a:t>
            </a:r>
            <a:r>
              <a:rPr lang="ja-JP" altLang="ja-JP" sz="1400" dirty="0" smtClean="0"/>
              <a:t>、旧街道</a:t>
            </a:r>
            <a:r>
              <a:rPr lang="ja-JP" altLang="ja-JP" sz="1400" dirty="0"/>
              <a:t>や宿場町などの歴史的・文化的景観</a:t>
            </a:r>
            <a:r>
              <a:rPr lang="ja-JP" altLang="ja-JP" sz="1400" dirty="0" smtClean="0"/>
              <a:t>や</a:t>
            </a:r>
            <a:endParaRPr lang="en-US" altLang="ja-JP" sz="1400" dirty="0" smtClean="0"/>
          </a:p>
          <a:p>
            <a:pPr>
              <a:lnSpc>
                <a:spcPct val="150000"/>
              </a:lnSpc>
            </a:pPr>
            <a:r>
              <a:rPr lang="ja-JP" altLang="ja-JP" sz="1400" dirty="0" smtClean="0"/>
              <a:t>美しい</a:t>
            </a:r>
            <a:r>
              <a:rPr lang="ja-JP" altLang="ja-JP" sz="1400" dirty="0"/>
              <a:t>まちなみを眺めることのできる場所</a:t>
            </a:r>
          </a:p>
        </p:txBody>
      </p:sp>
      <p:sp>
        <p:nvSpPr>
          <p:cNvPr id="10" name="テキスト ボックス 9"/>
          <p:cNvSpPr txBox="1"/>
          <p:nvPr/>
        </p:nvSpPr>
        <p:spPr>
          <a:xfrm>
            <a:off x="369517" y="1196752"/>
            <a:ext cx="962123" cy="369332"/>
          </a:xfrm>
          <a:prstGeom prst="rect">
            <a:avLst/>
          </a:prstGeom>
          <a:noFill/>
        </p:spPr>
        <p:txBody>
          <a:bodyPr wrap="none" rtlCol="0">
            <a:spAutoFit/>
          </a:bodyPr>
          <a:lstStyle/>
          <a:p>
            <a:r>
              <a:rPr lang="ja-JP" altLang="en-US" b="1" dirty="0" smtClean="0"/>
              <a:t>１．名称</a:t>
            </a:r>
            <a:endParaRPr lang="en-US" altLang="ja-JP" b="1" dirty="0"/>
          </a:p>
        </p:txBody>
      </p:sp>
      <p:sp>
        <p:nvSpPr>
          <p:cNvPr id="11" name="テキスト ボックス 10"/>
          <p:cNvSpPr txBox="1"/>
          <p:nvPr/>
        </p:nvSpPr>
        <p:spPr>
          <a:xfrm>
            <a:off x="369517" y="2246269"/>
            <a:ext cx="962123" cy="369332"/>
          </a:xfrm>
          <a:prstGeom prst="rect">
            <a:avLst/>
          </a:prstGeom>
          <a:noFill/>
        </p:spPr>
        <p:txBody>
          <a:bodyPr wrap="none" rtlCol="0">
            <a:spAutoFit/>
          </a:bodyPr>
          <a:lstStyle/>
          <a:p>
            <a:r>
              <a:rPr lang="ja-JP" altLang="en-US" b="1" dirty="0"/>
              <a:t>２</a:t>
            </a:r>
            <a:r>
              <a:rPr lang="ja-JP" altLang="en-US" b="1" dirty="0" smtClean="0"/>
              <a:t>．目的</a:t>
            </a:r>
            <a:endParaRPr kumimoji="1" lang="en-US" altLang="ja-JP" b="1" dirty="0" smtClean="0"/>
          </a:p>
        </p:txBody>
      </p:sp>
      <p:sp>
        <p:nvSpPr>
          <p:cNvPr id="12" name="テキスト ボックス 11"/>
          <p:cNvSpPr txBox="1"/>
          <p:nvPr/>
        </p:nvSpPr>
        <p:spPr>
          <a:xfrm>
            <a:off x="477520" y="2612319"/>
            <a:ext cx="5750663" cy="1938992"/>
          </a:xfrm>
          <a:prstGeom prst="rect">
            <a:avLst/>
          </a:prstGeom>
          <a:noFill/>
        </p:spPr>
        <p:txBody>
          <a:bodyPr wrap="square" rtlCol="0">
            <a:spAutoFit/>
          </a:bodyPr>
          <a:lstStyle/>
          <a:p>
            <a:pPr>
              <a:lnSpc>
                <a:spcPct val="150000"/>
              </a:lnSpc>
            </a:pPr>
            <a:r>
              <a:rPr lang="ja-JP" altLang="en-US" sz="1600" dirty="0" smtClean="0"/>
              <a:t>　「きらめく世界都市・大阪の実現」につながる大阪らしい景観を美しく眺めることができる場所（ビュースポット）を、府民・市町村等から広く募集・選定し、情報発信することで、府民・事業者</a:t>
            </a:r>
            <a:r>
              <a:rPr lang="ja-JP" altLang="ja-JP" sz="1600" dirty="0" smtClean="0"/>
              <a:t>、市町村の</a:t>
            </a:r>
            <a:r>
              <a:rPr lang="ja-JP" altLang="en-US" sz="1600" dirty="0" smtClean="0"/>
              <a:t>景観に対する</a:t>
            </a:r>
            <a:r>
              <a:rPr lang="ja-JP" altLang="ja-JP" sz="1600" dirty="0" smtClean="0"/>
              <a:t>取組みとの相乗効果を図り、府域</a:t>
            </a:r>
            <a:r>
              <a:rPr lang="ja-JP" altLang="ja-JP" sz="1600" dirty="0"/>
              <a:t>全体での良好な景観形成</a:t>
            </a:r>
            <a:r>
              <a:rPr lang="ja-JP" altLang="ja-JP" sz="1600" dirty="0" smtClean="0"/>
              <a:t>に</a:t>
            </a:r>
            <a:r>
              <a:rPr lang="ja-JP" altLang="en-US" sz="1600" dirty="0"/>
              <a:t>向けた</a:t>
            </a:r>
            <a:r>
              <a:rPr lang="ja-JP" altLang="ja-JP" sz="1600" dirty="0" smtClean="0"/>
              <a:t>継続的な取組みを効果的に推進する</a:t>
            </a:r>
            <a:r>
              <a:rPr lang="ja-JP" altLang="en-US" sz="1600" dirty="0"/>
              <a:t>。</a:t>
            </a:r>
            <a:endParaRPr lang="ja-JP" altLang="ja-JP" sz="1600" dirty="0"/>
          </a:p>
        </p:txBody>
      </p:sp>
      <p:sp>
        <p:nvSpPr>
          <p:cNvPr id="3" name="テキスト ボックス 2"/>
          <p:cNvSpPr txBox="1"/>
          <p:nvPr/>
        </p:nvSpPr>
        <p:spPr>
          <a:xfrm>
            <a:off x="467544" y="1598197"/>
            <a:ext cx="5229317" cy="369332"/>
          </a:xfrm>
          <a:prstGeom prst="rect">
            <a:avLst/>
          </a:prstGeom>
          <a:noFill/>
        </p:spPr>
        <p:txBody>
          <a:bodyPr wrap="none" rtlCol="0">
            <a:spAutoFit/>
          </a:bodyPr>
          <a:lstStyle/>
          <a:p>
            <a:r>
              <a:rPr lang="ja-JP" altLang="en-US" dirty="0"/>
              <a:t>（仮称）ビュースポットおおさか発掘・発信</a:t>
            </a:r>
            <a:r>
              <a:rPr lang="ja-JP" altLang="en-US" dirty="0" smtClean="0"/>
              <a:t>プロジェクト</a:t>
            </a:r>
            <a:endParaRPr lang="en-US" altLang="ja-JP" dirty="0"/>
          </a:p>
        </p:txBody>
      </p:sp>
      <p:sp>
        <p:nvSpPr>
          <p:cNvPr id="5" name="テキスト ボックス 4"/>
          <p:cNvSpPr txBox="1"/>
          <p:nvPr/>
        </p:nvSpPr>
        <p:spPr>
          <a:xfrm>
            <a:off x="219797" y="692696"/>
            <a:ext cx="2702984" cy="369332"/>
          </a:xfrm>
          <a:prstGeom prst="rect">
            <a:avLst/>
          </a:prstGeom>
          <a:noFill/>
        </p:spPr>
        <p:txBody>
          <a:bodyPr wrap="none" rtlCol="0">
            <a:spAutoFit/>
          </a:bodyPr>
          <a:lstStyle/>
          <a:p>
            <a:r>
              <a:rPr lang="ja-JP" altLang="en-US" b="1" u="sng" dirty="0" smtClean="0"/>
              <a:t>■プロジェクトの概要（案）</a:t>
            </a:r>
            <a:endParaRPr kumimoji="1" lang="ja-JP" altLang="en-US" b="1" u="sng" dirty="0"/>
          </a:p>
        </p:txBody>
      </p:sp>
      <p:sp>
        <p:nvSpPr>
          <p:cNvPr id="13" name="正方形/長方形 12"/>
          <p:cNvSpPr/>
          <p:nvPr/>
        </p:nvSpPr>
        <p:spPr>
          <a:xfrm>
            <a:off x="0" y="0"/>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ビュースポット（視点場）の発掘と情報発信</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76456" y="6525344"/>
            <a:ext cx="452114" cy="307777"/>
          </a:xfrm>
          <a:prstGeom prst="rect">
            <a:avLst/>
          </a:prstGeom>
          <a:noFill/>
        </p:spPr>
        <p:txBody>
          <a:bodyPr wrap="square" rtlCol="0">
            <a:spAutoFit/>
          </a:bodyPr>
          <a:lstStyle/>
          <a:p>
            <a:pPr algn="r"/>
            <a:r>
              <a:rPr lang="en-US" altLang="ja-JP" sz="1400" dirty="0" smtClean="0"/>
              <a:t>15</a:t>
            </a:r>
            <a:endParaRPr kumimoji="1" lang="ja-JP" altLang="en-US" sz="1400" dirty="0"/>
          </a:p>
        </p:txBody>
      </p:sp>
    </p:spTree>
    <p:extLst>
      <p:ext uri="{BB962C8B-B14F-4D97-AF65-F5344CB8AC3E}">
        <p14:creationId xmlns:p14="http://schemas.microsoft.com/office/powerpoint/2010/main" val="1312159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23528" y="5301208"/>
            <a:ext cx="2558714" cy="369332"/>
          </a:xfrm>
          <a:prstGeom prst="rect">
            <a:avLst/>
          </a:prstGeom>
          <a:noFill/>
        </p:spPr>
        <p:txBody>
          <a:bodyPr wrap="none" rtlCol="0">
            <a:spAutoFit/>
          </a:bodyPr>
          <a:lstStyle/>
          <a:p>
            <a:r>
              <a:rPr lang="ja-JP" altLang="en-US" b="1" dirty="0" smtClean="0"/>
              <a:t>５．</a:t>
            </a:r>
            <a:r>
              <a:rPr lang="ja-JP" altLang="ja-JP" b="1" dirty="0" smtClean="0"/>
              <a:t>ビュースポット</a:t>
            </a:r>
            <a:r>
              <a:rPr lang="ja-JP" altLang="ja-JP" b="1" dirty="0"/>
              <a:t>の検証</a:t>
            </a:r>
            <a:endParaRPr kumimoji="1" lang="en-US" altLang="ja-JP" b="1" dirty="0" smtClean="0"/>
          </a:p>
        </p:txBody>
      </p:sp>
      <p:sp>
        <p:nvSpPr>
          <p:cNvPr id="9" name="テキスト ボックス 8"/>
          <p:cNvSpPr txBox="1"/>
          <p:nvPr/>
        </p:nvSpPr>
        <p:spPr>
          <a:xfrm>
            <a:off x="641119" y="5661248"/>
            <a:ext cx="8323369" cy="461665"/>
          </a:xfrm>
          <a:prstGeom prst="rect">
            <a:avLst/>
          </a:prstGeom>
          <a:noFill/>
        </p:spPr>
        <p:txBody>
          <a:bodyPr wrap="square" rtlCol="0">
            <a:spAutoFit/>
          </a:bodyPr>
          <a:lstStyle/>
          <a:p>
            <a:pPr>
              <a:lnSpc>
                <a:spcPct val="150000"/>
              </a:lnSpc>
            </a:pPr>
            <a:r>
              <a:rPr lang="ja-JP" altLang="ja-JP" sz="1600" dirty="0" smtClean="0"/>
              <a:t>・</a:t>
            </a:r>
            <a:r>
              <a:rPr lang="ja-JP" altLang="en-US" sz="1600" dirty="0" smtClean="0"/>
              <a:t>　</a:t>
            </a:r>
            <a:r>
              <a:rPr lang="ja-JP" altLang="ja-JP" sz="1600" dirty="0" smtClean="0"/>
              <a:t>ビュースポット</a:t>
            </a:r>
            <a:r>
              <a:rPr lang="ja-JP" altLang="ja-JP" sz="1600" dirty="0"/>
              <a:t>からみる景観の</a:t>
            </a:r>
            <a:r>
              <a:rPr lang="ja-JP" altLang="ja-JP" sz="1600" dirty="0" smtClean="0"/>
              <a:t>変化</a:t>
            </a:r>
            <a:r>
              <a:rPr lang="ja-JP" altLang="en-US" sz="1600" dirty="0" smtClean="0"/>
              <a:t>（新たに阻害要因が発生していないか等）</a:t>
            </a:r>
            <a:r>
              <a:rPr lang="ja-JP" altLang="ja-JP" sz="1600" dirty="0" smtClean="0"/>
              <a:t>を</a:t>
            </a:r>
            <a:r>
              <a:rPr lang="ja-JP" altLang="ja-JP" sz="1600" dirty="0"/>
              <a:t>定期的に</a:t>
            </a:r>
            <a:r>
              <a:rPr lang="ja-JP" altLang="ja-JP" sz="1600" dirty="0" smtClean="0"/>
              <a:t>確認</a:t>
            </a:r>
            <a:endParaRPr lang="ja-JP" altLang="ja-JP" sz="1600" dirty="0"/>
          </a:p>
        </p:txBody>
      </p:sp>
      <p:sp>
        <p:nvSpPr>
          <p:cNvPr id="10" name="テキスト ボックス 9"/>
          <p:cNvSpPr txBox="1"/>
          <p:nvPr/>
        </p:nvSpPr>
        <p:spPr>
          <a:xfrm>
            <a:off x="323528" y="2420888"/>
            <a:ext cx="1426994" cy="369332"/>
          </a:xfrm>
          <a:prstGeom prst="rect">
            <a:avLst/>
          </a:prstGeom>
          <a:noFill/>
        </p:spPr>
        <p:txBody>
          <a:bodyPr wrap="none" rtlCol="0">
            <a:spAutoFit/>
          </a:bodyPr>
          <a:lstStyle/>
          <a:p>
            <a:r>
              <a:rPr lang="ja-JP" altLang="en-US" b="1" dirty="0" smtClean="0"/>
              <a:t>４．情報</a:t>
            </a:r>
            <a:r>
              <a:rPr lang="ja-JP" altLang="ja-JP" b="1" dirty="0" smtClean="0"/>
              <a:t>発信</a:t>
            </a:r>
            <a:endParaRPr kumimoji="1" lang="en-US" altLang="ja-JP" b="1" dirty="0" smtClean="0"/>
          </a:p>
        </p:txBody>
      </p:sp>
      <p:sp>
        <p:nvSpPr>
          <p:cNvPr id="11" name="テキスト ボックス 10"/>
          <p:cNvSpPr txBox="1"/>
          <p:nvPr/>
        </p:nvSpPr>
        <p:spPr>
          <a:xfrm>
            <a:off x="289069" y="2718212"/>
            <a:ext cx="6522940" cy="2215991"/>
          </a:xfrm>
          <a:prstGeom prst="rect">
            <a:avLst/>
          </a:prstGeom>
          <a:noFill/>
        </p:spPr>
        <p:txBody>
          <a:bodyPr wrap="none" rtlCol="0">
            <a:spAutoFit/>
          </a:bodyPr>
          <a:lstStyle/>
          <a:p>
            <a:pPr>
              <a:lnSpc>
                <a:spcPct val="150000"/>
              </a:lnSpc>
            </a:pPr>
            <a:r>
              <a:rPr lang="ja-JP" altLang="en-US" sz="1600" dirty="0" smtClean="0"/>
              <a:t>　①　行政からの発信</a:t>
            </a:r>
          </a:p>
          <a:p>
            <a:pPr>
              <a:lnSpc>
                <a:spcPct val="150000"/>
              </a:lnSpc>
            </a:pPr>
            <a:r>
              <a:rPr lang="ja-JP" altLang="en-US" sz="1600" dirty="0" smtClean="0"/>
              <a:t>     　・　大阪府と市町村による大阪景観形成誘導推進協議会のＨＰの活用</a:t>
            </a:r>
          </a:p>
          <a:p>
            <a:pPr>
              <a:lnSpc>
                <a:spcPct val="150000"/>
              </a:lnSpc>
            </a:pPr>
            <a:r>
              <a:rPr lang="ja-JP" altLang="en-US" sz="1600" dirty="0" smtClean="0"/>
              <a:t>     　・　ＨＰ、ＳＮＳなどを活用した情報発信</a:t>
            </a:r>
            <a:endParaRPr lang="en-US" altLang="ja-JP" sz="1600" dirty="0" smtClean="0"/>
          </a:p>
          <a:p>
            <a:pPr>
              <a:lnSpc>
                <a:spcPct val="150000"/>
              </a:lnSpc>
            </a:pPr>
            <a:endParaRPr lang="en-US" altLang="ja-JP" sz="900" dirty="0" smtClean="0"/>
          </a:p>
          <a:p>
            <a:pPr>
              <a:lnSpc>
                <a:spcPct val="150000"/>
              </a:lnSpc>
            </a:pPr>
            <a:r>
              <a:rPr lang="ja-JP" altLang="en-US" sz="1600" dirty="0" smtClean="0"/>
              <a:t>　②　民間と連携した発信</a:t>
            </a:r>
          </a:p>
          <a:p>
            <a:pPr>
              <a:lnSpc>
                <a:spcPct val="150000"/>
              </a:lnSpc>
            </a:pPr>
            <a:r>
              <a:rPr lang="ja-JP" altLang="en-US" sz="1600" dirty="0" smtClean="0"/>
              <a:t>　　　・　 「（仮称）ビュースポットカード」の作成・配布による情報発信</a:t>
            </a:r>
          </a:p>
        </p:txBody>
      </p:sp>
      <p:sp>
        <p:nvSpPr>
          <p:cNvPr id="12" name="テキスト ボックス 11"/>
          <p:cNvSpPr txBox="1"/>
          <p:nvPr/>
        </p:nvSpPr>
        <p:spPr>
          <a:xfrm>
            <a:off x="323528" y="908720"/>
            <a:ext cx="1544012" cy="369332"/>
          </a:xfrm>
          <a:prstGeom prst="rect">
            <a:avLst/>
          </a:prstGeom>
          <a:noFill/>
        </p:spPr>
        <p:txBody>
          <a:bodyPr wrap="none" rtlCol="0">
            <a:spAutoFit/>
          </a:bodyPr>
          <a:lstStyle/>
          <a:p>
            <a:r>
              <a:rPr lang="ja-JP" altLang="en-US" b="1" dirty="0"/>
              <a:t>３</a:t>
            </a:r>
            <a:r>
              <a:rPr lang="ja-JP" altLang="en-US" b="1" dirty="0" smtClean="0"/>
              <a:t>．発掘・選定</a:t>
            </a:r>
            <a:endParaRPr kumimoji="1" lang="en-US" altLang="ja-JP" b="1" dirty="0" smtClean="0"/>
          </a:p>
        </p:txBody>
      </p:sp>
      <p:sp>
        <p:nvSpPr>
          <p:cNvPr id="13" name="テキスト ボックス 12"/>
          <p:cNvSpPr txBox="1"/>
          <p:nvPr/>
        </p:nvSpPr>
        <p:spPr>
          <a:xfrm>
            <a:off x="683568" y="1229851"/>
            <a:ext cx="4285147" cy="830997"/>
          </a:xfrm>
          <a:prstGeom prst="rect">
            <a:avLst/>
          </a:prstGeom>
          <a:noFill/>
        </p:spPr>
        <p:txBody>
          <a:bodyPr wrap="none" rtlCol="0">
            <a:spAutoFit/>
          </a:bodyPr>
          <a:lstStyle/>
          <a:p>
            <a:pPr>
              <a:lnSpc>
                <a:spcPct val="150000"/>
              </a:lnSpc>
            </a:pPr>
            <a:r>
              <a:rPr lang="ja-JP" altLang="en-US" sz="1600" dirty="0" smtClean="0"/>
              <a:t>・　一般公募、市町村からの推薦などにより募集</a:t>
            </a:r>
            <a:endParaRPr lang="en-US" altLang="ja-JP" sz="1600" dirty="0" smtClean="0"/>
          </a:p>
          <a:p>
            <a:pPr>
              <a:lnSpc>
                <a:spcPct val="150000"/>
              </a:lnSpc>
            </a:pPr>
            <a:r>
              <a:rPr lang="ja-JP" altLang="en-US" sz="1600" dirty="0" smtClean="0"/>
              <a:t>・　複数年に</a:t>
            </a:r>
            <a:r>
              <a:rPr lang="ja-JP" altLang="en-US" sz="1600" dirty="0"/>
              <a:t>わたり</a:t>
            </a:r>
            <a:r>
              <a:rPr lang="ja-JP" altLang="en-US" sz="1600" dirty="0" smtClean="0"/>
              <a:t>継続して実施</a:t>
            </a:r>
          </a:p>
        </p:txBody>
      </p:sp>
      <p:sp>
        <p:nvSpPr>
          <p:cNvPr id="15" name="正方形/長方形 14"/>
          <p:cNvSpPr/>
          <p:nvPr/>
        </p:nvSpPr>
        <p:spPr>
          <a:xfrm>
            <a:off x="0" y="0"/>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ビュースポット（視点場）の発掘と情報発信</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76456" y="6525344"/>
            <a:ext cx="452114" cy="307777"/>
          </a:xfrm>
          <a:prstGeom prst="rect">
            <a:avLst/>
          </a:prstGeom>
          <a:noFill/>
        </p:spPr>
        <p:txBody>
          <a:bodyPr wrap="square" rtlCol="0">
            <a:spAutoFit/>
          </a:bodyPr>
          <a:lstStyle/>
          <a:p>
            <a:pPr algn="r"/>
            <a:r>
              <a:rPr lang="en-US" altLang="ja-JP" sz="1400" dirty="0" smtClean="0"/>
              <a:t>16</a:t>
            </a:r>
            <a:endParaRPr kumimoji="1" lang="ja-JP" altLang="en-US" sz="1400" dirty="0"/>
          </a:p>
        </p:txBody>
      </p:sp>
    </p:spTree>
    <p:extLst>
      <p:ext uri="{BB962C8B-B14F-4D97-AF65-F5344CB8AC3E}">
        <p14:creationId xmlns:p14="http://schemas.microsoft.com/office/powerpoint/2010/main" val="1493871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2197" y="899428"/>
            <a:ext cx="3063659" cy="369332"/>
          </a:xfrm>
          <a:prstGeom prst="rect">
            <a:avLst/>
          </a:prstGeom>
          <a:noFill/>
        </p:spPr>
        <p:txBody>
          <a:bodyPr wrap="none" rtlCol="0">
            <a:spAutoFit/>
          </a:bodyPr>
          <a:lstStyle/>
          <a:p>
            <a:r>
              <a:rPr lang="ja-JP" altLang="en-US" b="1" dirty="0"/>
              <a:t>６</a:t>
            </a:r>
            <a:r>
              <a:rPr lang="ja-JP" altLang="en-US" b="1" dirty="0" smtClean="0"/>
              <a:t>．景観まちづくり等へ</a:t>
            </a:r>
            <a:r>
              <a:rPr lang="ja-JP" altLang="ja-JP" b="1" dirty="0" smtClean="0"/>
              <a:t>の</a:t>
            </a:r>
            <a:r>
              <a:rPr lang="ja-JP" altLang="ja-JP" b="1" dirty="0"/>
              <a:t>活用</a:t>
            </a:r>
            <a:endParaRPr kumimoji="1" lang="en-US" altLang="ja-JP" b="1" dirty="0" smtClean="0"/>
          </a:p>
        </p:txBody>
      </p:sp>
      <p:sp>
        <p:nvSpPr>
          <p:cNvPr id="7" name="テキスト ボックス 6"/>
          <p:cNvSpPr txBox="1"/>
          <p:nvPr/>
        </p:nvSpPr>
        <p:spPr>
          <a:xfrm>
            <a:off x="395536" y="1348020"/>
            <a:ext cx="8183651" cy="4601260"/>
          </a:xfrm>
          <a:prstGeom prst="rect">
            <a:avLst/>
          </a:prstGeom>
          <a:noFill/>
        </p:spPr>
        <p:txBody>
          <a:bodyPr wrap="none" rtlCol="0">
            <a:noAutofit/>
          </a:bodyPr>
          <a:lstStyle/>
          <a:p>
            <a:pPr>
              <a:lnSpc>
                <a:spcPct val="150000"/>
              </a:lnSpc>
            </a:pPr>
            <a:r>
              <a:rPr lang="ja-JP" altLang="en-US" dirty="0"/>
              <a:t>①</a:t>
            </a:r>
            <a:r>
              <a:rPr lang="ja-JP" altLang="en-US" dirty="0" smtClean="0"/>
              <a:t>　</a:t>
            </a:r>
            <a:r>
              <a:rPr lang="ja-JP" altLang="en-US" dirty="0"/>
              <a:t>府民・事</a:t>
            </a:r>
            <a:r>
              <a:rPr lang="ja-JP" altLang="en-US" dirty="0" smtClean="0"/>
              <a:t>業者の景観</a:t>
            </a:r>
            <a:r>
              <a:rPr lang="ja-JP" altLang="en-US" dirty="0"/>
              <a:t>への興味・関心の</a:t>
            </a:r>
            <a:r>
              <a:rPr lang="ja-JP" altLang="en-US" dirty="0" smtClean="0"/>
              <a:t>向上と景観まちづくり活動につなげる</a:t>
            </a:r>
            <a:endParaRPr lang="en-US" altLang="ja-JP" sz="1600" dirty="0" smtClean="0"/>
          </a:p>
          <a:p>
            <a:pPr>
              <a:lnSpc>
                <a:spcPct val="150000"/>
              </a:lnSpc>
            </a:pPr>
            <a:r>
              <a:rPr lang="ja-JP" altLang="en-US" sz="1600" dirty="0" smtClean="0"/>
              <a:t>　　　・　ビュースポットを対象にフォトコンテストを実施し、写真を追加していく。</a:t>
            </a:r>
            <a:endParaRPr lang="en-US" altLang="ja-JP" sz="1600" dirty="0" smtClean="0"/>
          </a:p>
          <a:p>
            <a:pPr>
              <a:lnSpc>
                <a:spcPct val="150000"/>
              </a:lnSpc>
            </a:pPr>
            <a:r>
              <a:rPr lang="ja-JP" altLang="en-US" sz="1600" dirty="0"/>
              <a:t>　</a:t>
            </a:r>
            <a:r>
              <a:rPr lang="ja-JP" altLang="en-US" sz="1600" dirty="0" smtClean="0"/>
              <a:t>　　　　（時期、時間、天候、方向などの違いによる写真を追加していく）</a:t>
            </a:r>
            <a:endParaRPr lang="en-US" altLang="ja-JP" sz="1600" dirty="0" smtClean="0"/>
          </a:p>
          <a:p>
            <a:pPr>
              <a:lnSpc>
                <a:spcPct val="150000"/>
              </a:lnSpc>
            </a:pPr>
            <a:endParaRPr lang="ja-JP" altLang="en-US" sz="1600" dirty="0" smtClean="0"/>
          </a:p>
          <a:p>
            <a:pPr>
              <a:lnSpc>
                <a:spcPct val="150000"/>
              </a:lnSpc>
            </a:pPr>
            <a:r>
              <a:rPr lang="ja-JP" altLang="en-US" dirty="0"/>
              <a:t>②</a:t>
            </a:r>
            <a:r>
              <a:rPr lang="ja-JP" altLang="en-US" dirty="0" smtClean="0"/>
              <a:t>　既存景観行政の評価等につなげる</a:t>
            </a:r>
            <a:endParaRPr lang="en-US" altLang="ja-JP" dirty="0" smtClean="0"/>
          </a:p>
          <a:p>
            <a:pPr>
              <a:lnSpc>
                <a:spcPct val="150000"/>
              </a:lnSpc>
            </a:pPr>
            <a:r>
              <a:rPr lang="ja-JP" altLang="en-US" sz="1600" dirty="0" smtClean="0"/>
              <a:t>　　　・　 ビュースポットの整備（市町村への提案・働きかけ）</a:t>
            </a:r>
          </a:p>
          <a:p>
            <a:pPr>
              <a:lnSpc>
                <a:spcPct val="150000"/>
              </a:lnSpc>
            </a:pPr>
            <a:r>
              <a:rPr lang="ja-JP" altLang="en-US" sz="1600" dirty="0" smtClean="0"/>
              <a:t>　　　・　視対象の保全（府景観計画区域の再検討、市町村への提案・働きかけ）</a:t>
            </a:r>
          </a:p>
          <a:p>
            <a:pPr>
              <a:lnSpc>
                <a:spcPct val="150000"/>
              </a:lnSpc>
            </a:pPr>
            <a:r>
              <a:rPr lang="ja-JP" altLang="en-US" sz="1600" dirty="0" smtClean="0"/>
              <a:t>　　　・　ビュースポットから見える公共施設</a:t>
            </a:r>
            <a:r>
              <a:rPr lang="ja-JP" altLang="en-US" sz="1600" dirty="0"/>
              <a:t>の</a:t>
            </a:r>
            <a:r>
              <a:rPr lang="ja-JP" altLang="en-US" sz="1600" dirty="0" smtClean="0"/>
              <a:t>景観への配慮</a:t>
            </a:r>
            <a:endParaRPr lang="en-US" altLang="ja-JP" sz="1600" dirty="0" smtClean="0"/>
          </a:p>
          <a:p>
            <a:pPr>
              <a:lnSpc>
                <a:spcPct val="150000"/>
              </a:lnSpc>
              <a:spcBef>
                <a:spcPts val="600"/>
              </a:spcBef>
            </a:pPr>
            <a:endParaRPr lang="en-US" altLang="ja-JP" sz="1600" dirty="0" smtClean="0"/>
          </a:p>
          <a:p>
            <a:pPr>
              <a:lnSpc>
                <a:spcPct val="150000"/>
              </a:lnSpc>
            </a:pPr>
            <a:r>
              <a:rPr lang="ja-JP" altLang="en-US" dirty="0" smtClean="0"/>
              <a:t>③　ビュースポット</a:t>
            </a:r>
            <a:r>
              <a:rPr lang="ja-JP" altLang="en-US" dirty="0"/>
              <a:t>を活用した観光振興、定住促進に</a:t>
            </a:r>
            <a:r>
              <a:rPr lang="ja-JP" altLang="en-US" dirty="0" smtClean="0"/>
              <a:t>つなげる</a:t>
            </a:r>
            <a:endParaRPr lang="en-US" altLang="ja-JP" dirty="0" smtClean="0"/>
          </a:p>
          <a:p>
            <a:pPr>
              <a:lnSpc>
                <a:spcPct val="150000"/>
              </a:lnSpc>
            </a:pPr>
            <a:r>
              <a:rPr lang="ja-JP" altLang="en-US" sz="1600" dirty="0" smtClean="0"/>
              <a:t>　　　・　ビュースポットを巡るまちあるきルートの作成など観光振興につなげる</a:t>
            </a:r>
          </a:p>
          <a:p>
            <a:pPr>
              <a:lnSpc>
                <a:spcPct val="150000"/>
              </a:lnSpc>
            </a:pPr>
            <a:r>
              <a:rPr lang="ja-JP" altLang="en-US" sz="1600" dirty="0"/>
              <a:t>　</a:t>
            </a:r>
            <a:r>
              <a:rPr lang="ja-JP" altLang="en-US" sz="1600" dirty="0" smtClean="0"/>
              <a:t>　</a:t>
            </a:r>
            <a:r>
              <a:rPr lang="ja-JP" altLang="en-US" sz="1600" dirty="0"/>
              <a:t>　</a:t>
            </a:r>
            <a:r>
              <a:rPr lang="ja-JP" altLang="en-US" sz="1600" dirty="0" smtClean="0"/>
              <a:t>・　ビュースポット</a:t>
            </a:r>
            <a:r>
              <a:rPr lang="ja-JP" altLang="en-US" sz="1600" dirty="0"/>
              <a:t>に選定されたことでそこに住む人々のシビックプライドの向上</a:t>
            </a:r>
            <a:r>
              <a:rPr lang="ja-JP" altLang="en-US" sz="1600" dirty="0" smtClean="0"/>
              <a:t>につなげる</a:t>
            </a:r>
            <a:endParaRPr lang="ja-JP" altLang="ja-JP" sz="1600" dirty="0"/>
          </a:p>
        </p:txBody>
      </p:sp>
      <p:sp>
        <p:nvSpPr>
          <p:cNvPr id="9" name="正方形/長方形 8"/>
          <p:cNvSpPr/>
          <p:nvPr/>
        </p:nvSpPr>
        <p:spPr>
          <a:xfrm>
            <a:off x="0" y="0"/>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ビュースポット（視点場）の発掘と情報発信</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676456" y="6525344"/>
            <a:ext cx="452114" cy="307777"/>
          </a:xfrm>
          <a:prstGeom prst="rect">
            <a:avLst/>
          </a:prstGeom>
          <a:noFill/>
        </p:spPr>
        <p:txBody>
          <a:bodyPr wrap="square" rtlCol="0">
            <a:spAutoFit/>
          </a:bodyPr>
          <a:lstStyle/>
          <a:p>
            <a:pPr algn="r"/>
            <a:r>
              <a:rPr lang="en-US" altLang="ja-JP" sz="1400" dirty="0" smtClean="0"/>
              <a:t>17</a:t>
            </a:r>
            <a:endParaRPr kumimoji="1" lang="ja-JP" altLang="en-US" sz="1400" dirty="0"/>
          </a:p>
        </p:txBody>
      </p:sp>
    </p:spTree>
    <p:extLst>
      <p:ext uri="{BB962C8B-B14F-4D97-AF65-F5344CB8AC3E}">
        <p14:creationId xmlns:p14="http://schemas.microsoft.com/office/powerpoint/2010/main" val="3017822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01147" y="1196752"/>
            <a:ext cx="1426994" cy="369332"/>
          </a:xfrm>
          <a:prstGeom prst="rect">
            <a:avLst/>
          </a:prstGeom>
          <a:noFill/>
        </p:spPr>
        <p:txBody>
          <a:bodyPr wrap="none" rtlCol="0">
            <a:spAutoFit/>
          </a:bodyPr>
          <a:lstStyle/>
          <a:p>
            <a:r>
              <a:rPr lang="ja-JP" altLang="en-US" b="1" dirty="0"/>
              <a:t>１</a:t>
            </a:r>
            <a:r>
              <a:rPr lang="ja-JP" altLang="en-US" b="1" dirty="0" smtClean="0"/>
              <a:t>．応募</a:t>
            </a:r>
            <a:r>
              <a:rPr lang="ja-JP" altLang="en-US" b="1" dirty="0"/>
              <a:t>内容</a:t>
            </a:r>
            <a:endParaRPr kumimoji="1" lang="en-US" altLang="ja-JP" b="1" dirty="0"/>
          </a:p>
        </p:txBody>
      </p:sp>
      <p:sp>
        <p:nvSpPr>
          <p:cNvPr id="9" name="テキスト ボックス 8"/>
          <p:cNvSpPr txBox="1"/>
          <p:nvPr/>
        </p:nvSpPr>
        <p:spPr>
          <a:xfrm>
            <a:off x="878388" y="1517883"/>
            <a:ext cx="5572359" cy="830997"/>
          </a:xfrm>
          <a:prstGeom prst="rect">
            <a:avLst/>
          </a:prstGeom>
          <a:noFill/>
        </p:spPr>
        <p:txBody>
          <a:bodyPr wrap="none" rtlCol="0">
            <a:spAutoFit/>
          </a:bodyPr>
          <a:lstStyle/>
          <a:p>
            <a:pPr>
              <a:lnSpc>
                <a:spcPct val="150000"/>
              </a:lnSpc>
            </a:pPr>
            <a:r>
              <a:rPr lang="ja-JP" altLang="en-US" sz="1600" dirty="0"/>
              <a:t>・　ビュースポットからの景観（視対象）を撮影した写真</a:t>
            </a:r>
          </a:p>
          <a:p>
            <a:pPr>
              <a:lnSpc>
                <a:spcPct val="150000"/>
              </a:lnSpc>
            </a:pPr>
            <a:r>
              <a:rPr lang="ja-JP" altLang="en-US" sz="1600" dirty="0" smtClean="0"/>
              <a:t>・　ビュースポット</a:t>
            </a:r>
            <a:r>
              <a:rPr lang="ja-JP" altLang="en-US" sz="1600" dirty="0"/>
              <a:t>の位置</a:t>
            </a:r>
            <a:r>
              <a:rPr lang="ja-JP" altLang="en-US" sz="1600" dirty="0" smtClean="0"/>
              <a:t>、コメント（</a:t>
            </a:r>
            <a:r>
              <a:rPr lang="ja-JP" altLang="en-US" sz="1600" dirty="0"/>
              <a:t>おすすめ</a:t>
            </a:r>
            <a:r>
              <a:rPr lang="ja-JP" altLang="en-US" sz="1600" dirty="0" smtClean="0"/>
              <a:t>理由</a:t>
            </a:r>
            <a:r>
              <a:rPr lang="ja-JP" altLang="en-US" sz="1600" dirty="0"/>
              <a:t>等</a:t>
            </a:r>
            <a:r>
              <a:rPr lang="ja-JP" altLang="en-US" sz="1600" dirty="0" smtClean="0"/>
              <a:t>）、応募者名</a:t>
            </a:r>
            <a:endParaRPr lang="ja-JP" altLang="en-US" sz="1600" dirty="0"/>
          </a:p>
        </p:txBody>
      </p:sp>
      <p:sp>
        <p:nvSpPr>
          <p:cNvPr id="10" name="テキスト ボックス 9"/>
          <p:cNvSpPr txBox="1"/>
          <p:nvPr/>
        </p:nvSpPr>
        <p:spPr>
          <a:xfrm>
            <a:off x="179512" y="683404"/>
            <a:ext cx="3991798" cy="369332"/>
          </a:xfrm>
          <a:prstGeom prst="rect">
            <a:avLst/>
          </a:prstGeom>
          <a:noFill/>
        </p:spPr>
        <p:txBody>
          <a:bodyPr wrap="none" rtlCol="0">
            <a:spAutoFit/>
          </a:bodyPr>
          <a:lstStyle/>
          <a:p>
            <a:r>
              <a:rPr lang="ja-JP" altLang="en-US" b="1" u="sng" dirty="0" smtClean="0"/>
              <a:t>■ビュースポットの募集・選定方法（案）</a:t>
            </a:r>
            <a:endParaRPr lang="en-US" altLang="ja-JP" b="1" u="sng" dirty="0"/>
          </a:p>
        </p:txBody>
      </p:sp>
      <p:sp>
        <p:nvSpPr>
          <p:cNvPr id="11" name="テキスト ボックス 10"/>
          <p:cNvSpPr txBox="1"/>
          <p:nvPr/>
        </p:nvSpPr>
        <p:spPr>
          <a:xfrm>
            <a:off x="401147" y="2483604"/>
            <a:ext cx="1832553" cy="369332"/>
          </a:xfrm>
          <a:prstGeom prst="rect">
            <a:avLst/>
          </a:prstGeom>
          <a:noFill/>
        </p:spPr>
        <p:txBody>
          <a:bodyPr wrap="none" rtlCol="0">
            <a:spAutoFit/>
          </a:bodyPr>
          <a:lstStyle/>
          <a:p>
            <a:r>
              <a:rPr lang="ja-JP" altLang="en-US" b="1" dirty="0"/>
              <a:t>２</a:t>
            </a:r>
            <a:r>
              <a:rPr lang="ja-JP" altLang="en-US" b="1" dirty="0" smtClean="0"/>
              <a:t>．テーマの設定</a:t>
            </a:r>
            <a:endParaRPr kumimoji="1" lang="en-US" altLang="ja-JP" b="1" dirty="0"/>
          </a:p>
        </p:txBody>
      </p:sp>
      <p:sp>
        <p:nvSpPr>
          <p:cNvPr id="12" name="テキスト ボックス 11"/>
          <p:cNvSpPr txBox="1"/>
          <p:nvPr/>
        </p:nvSpPr>
        <p:spPr>
          <a:xfrm>
            <a:off x="611560" y="2884289"/>
            <a:ext cx="8064896" cy="4001095"/>
          </a:xfrm>
          <a:prstGeom prst="rect">
            <a:avLst/>
          </a:prstGeom>
          <a:noFill/>
        </p:spPr>
        <p:txBody>
          <a:bodyPr wrap="square" rtlCol="0">
            <a:spAutoFit/>
          </a:bodyPr>
          <a:lstStyle/>
          <a:p>
            <a:pPr>
              <a:spcBef>
                <a:spcPts val="1200"/>
              </a:spcBef>
            </a:pPr>
            <a:r>
              <a:rPr lang="ja-JP" altLang="en-US" sz="1600" b="1" dirty="0"/>
              <a:t>（</a:t>
            </a:r>
            <a:r>
              <a:rPr lang="ja-JP" altLang="en-US" sz="1600" b="1" dirty="0" smtClean="0"/>
              <a:t>案１）</a:t>
            </a:r>
            <a:r>
              <a:rPr lang="ja-JP" altLang="en-US" sz="1600" b="1" dirty="0"/>
              <a:t>　</a:t>
            </a:r>
            <a:r>
              <a:rPr lang="ja-JP" altLang="en-US" sz="1600" b="1" dirty="0" smtClean="0"/>
              <a:t>テーマ</a:t>
            </a:r>
            <a:r>
              <a:rPr lang="ja-JP" altLang="en-US" sz="1600" b="1" dirty="0"/>
              <a:t>を設定せず募集</a:t>
            </a:r>
            <a:endParaRPr lang="en-US" altLang="ja-JP" sz="1600" b="1" dirty="0"/>
          </a:p>
          <a:p>
            <a:pPr>
              <a:lnSpc>
                <a:spcPts val="2500"/>
              </a:lnSpc>
            </a:pPr>
            <a:r>
              <a:rPr lang="ja-JP" altLang="en-US" sz="1600" dirty="0"/>
              <a:t>　　　　例）　</a:t>
            </a:r>
            <a:r>
              <a:rPr lang="ja-JP" altLang="en-US" sz="1600" dirty="0" smtClean="0"/>
              <a:t>毎年</a:t>
            </a:r>
            <a:r>
              <a:rPr lang="en-US" altLang="ja-JP" sz="1600" dirty="0" smtClean="0"/>
              <a:t>20</a:t>
            </a:r>
            <a:r>
              <a:rPr lang="ja-JP" altLang="en-US" sz="1600" dirty="0" smtClean="0"/>
              <a:t>件程度を</a:t>
            </a:r>
            <a:r>
              <a:rPr lang="ja-JP" altLang="en-US" sz="1600" dirty="0"/>
              <a:t>選定。最大</a:t>
            </a:r>
            <a:r>
              <a:rPr lang="en-US" altLang="ja-JP" sz="1600" dirty="0"/>
              <a:t>100</a:t>
            </a:r>
            <a:r>
              <a:rPr lang="ja-JP" altLang="en-US" sz="1600" dirty="0" smtClean="0"/>
              <a:t>件程度に</a:t>
            </a:r>
            <a:r>
              <a:rPr lang="ja-JP" altLang="en-US" sz="1600" dirty="0"/>
              <a:t>到達するまで継続実施。</a:t>
            </a:r>
            <a:endParaRPr lang="en-US" altLang="ja-JP" sz="1600" dirty="0"/>
          </a:p>
          <a:p>
            <a:pPr>
              <a:lnSpc>
                <a:spcPts val="2500"/>
              </a:lnSpc>
              <a:spcBef>
                <a:spcPts val="600"/>
              </a:spcBef>
            </a:pPr>
            <a:r>
              <a:rPr lang="ja-JP" altLang="en-US" sz="1600" dirty="0"/>
              <a:t>　　　　メリット　　</a:t>
            </a:r>
            <a:r>
              <a:rPr lang="ja-JP" altLang="en-US" sz="1600" dirty="0" smtClean="0"/>
              <a:t>　 </a:t>
            </a:r>
            <a:r>
              <a:rPr lang="ja-JP" altLang="en-US" sz="1600" dirty="0"/>
              <a:t>： 大阪府域全体をみて、選定が可能。どこの地域でも応募しやすい。</a:t>
            </a:r>
            <a:endParaRPr lang="en-US" altLang="ja-JP" sz="1600" dirty="0"/>
          </a:p>
          <a:p>
            <a:pPr>
              <a:lnSpc>
                <a:spcPts val="2500"/>
              </a:lnSpc>
            </a:pPr>
            <a:r>
              <a:rPr lang="ja-JP" altLang="en-US" sz="1600" dirty="0"/>
              <a:t>　　　　</a:t>
            </a:r>
            <a:r>
              <a:rPr lang="ja-JP" altLang="en-US" sz="1600" dirty="0" smtClean="0"/>
              <a:t>ディメリット　：</a:t>
            </a:r>
            <a:r>
              <a:rPr lang="ja-JP" altLang="en-US" sz="1600" dirty="0"/>
              <a:t>応募が多数の場合、選定が困難となる可能性がある。</a:t>
            </a:r>
          </a:p>
          <a:p>
            <a:pPr>
              <a:lnSpc>
                <a:spcPct val="150000"/>
              </a:lnSpc>
            </a:pPr>
            <a:endParaRPr lang="en-US" altLang="ja-JP" sz="1100" b="1" dirty="0" smtClean="0"/>
          </a:p>
          <a:p>
            <a:pPr>
              <a:lnSpc>
                <a:spcPct val="150000"/>
              </a:lnSpc>
            </a:pPr>
            <a:r>
              <a:rPr lang="ja-JP" altLang="en-US" sz="1600" b="1" dirty="0" smtClean="0"/>
              <a:t>（案２）　テーマ（大阪の景観特性別等）を１年ごとに設定し募集</a:t>
            </a:r>
            <a:endParaRPr lang="en-US" altLang="ja-JP" sz="1600" b="1" dirty="0" smtClean="0"/>
          </a:p>
          <a:p>
            <a:pPr>
              <a:lnSpc>
                <a:spcPts val="2500"/>
              </a:lnSpc>
            </a:pPr>
            <a:r>
              <a:rPr lang="ja-JP" altLang="en-US" sz="1600" dirty="0"/>
              <a:t>　　　</a:t>
            </a:r>
            <a:r>
              <a:rPr lang="ja-JP" altLang="en-US" sz="1600" dirty="0" smtClean="0"/>
              <a:t>　例）　「水辺（河川、湾岸、池等）」</a:t>
            </a:r>
            <a:r>
              <a:rPr lang="ja-JP" altLang="en-US" sz="1600" dirty="0"/>
              <a:t>→「歴史」→「山並み・緑地」→「都市・インフラ</a:t>
            </a:r>
            <a:r>
              <a:rPr lang="ja-JP" altLang="en-US" sz="1600" dirty="0" smtClean="0"/>
              <a:t>」</a:t>
            </a:r>
            <a:endParaRPr lang="en-US" altLang="ja-JP" sz="1600" dirty="0" smtClean="0"/>
          </a:p>
          <a:p>
            <a:pPr>
              <a:lnSpc>
                <a:spcPts val="2500"/>
              </a:lnSpc>
            </a:pPr>
            <a:r>
              <a:rPr lang="ja-JP" altLang="en-US" sz="1600" dirty="0"/>
              <a:t>　</a:t>
            </a:r>
            <a:r>
              <a:rPr lang="ja-JP" altLang="en-US" sz="1600" dirty="0" smtClean="0"/>
              <a:t>　　　　　　　→　各</a:t>
            </a:r>
            <a:r>
              <a:rPr lang="en-US" altLang="ja-JP" sz="1600" dirty="0" smtClean="0"/>
              <a:t>20</a:t>
            </a:r>
            <a:r>
              <a:rPr lang="ja-JP" altLang="en-US" sz="1600" dirty="0" smtClean="0"/>
              <a:t>件程度選定。全体で</a:t>
            </a:r>
            <a:r>
              <a:rPr lang="en-US" altLang="ja-JP" sz="1600" dirty="0" smtClean="0"/>
              <a:t>100</a:t>
            </a:r>
            <a:r>
              <a:rPr lang="ja-JP" altLang="en-US" sz="1600" dirty="0" smtClean="0"/>
              <a:t>件程度選定。</a:t>
            </a:r>
            <a:endParaRPr lang="ja-JP" altLang="en-US" sz="1600" dirty="0"/>
          </a:p>
          <a:p>
            <a:pPr>
              <a:lnSpc>
                <a:spcPts val="2500"/>
              </a:lnSpc>
              <a:spcBef>
                <a:spcPts val="600"/>
              </a:spcBef>
            </a:pPr>
            <a:r>
              <a:rPr lang="ja-JP" altLang="en-US" sz="1600" dirty="0"/>
              <a:t>　</a:t>
            </a:r>
            <a:r>
              <a:rPr lang="ja-JP" altLang="en-US" sz="1600" dirty="0" smtClean="0"/>
              <a:t>　　　メリット　　 　： 複数年実施</a:t>
            </a:r>
            <a:r>
              <a:rPr lang="ja-JP" altLang="en-US" sz="1600" dirty="0"/>
              <a:t>することで府民の景観へ</a:t>
            </a:r>
            <a:r>
              <a:rPr lang="ja-JP" altLang="en-US" sz="1600" dirty="0" smtClean="0"/>
              <a:t>の継続的な意識</a:t>
            </a:r>
            <a:r>
              <a:rPr lang="ja-JP" altLang="en-US" sz="1600" dirty="0"/>
              <a:t>高揚を</a:t>
            </a:r>
            <a:r>
              <a:rPr lang="ja-JP" altLang="en-US" sz="1600" dirty="0" smtClean="0"/>
              <a:t>図れる。</a:t>
            </a:r>
            <a:endParaRPr lang="en-US" altLang="ja-JP" sz="1600" dirty="0" smtClean="0"/>
          </a:p>
          <a:p>
            <a:pPr>
              <a:lnSpc>
                <a:spcPts val="2500"/>
              </a:lnSpc>
            </a:pPr>
            <a:r>
              <a:rPr lang="ja-JP" altLang="en-US" sz="1600" dirty="0"/>
              <a:t>　</a:t>
            </a:r>
            <a:r>
              <a:rPr lang="ja-JP" altLang="en-US" sz="1600" dirty="0" smtClean="0"/>
              <a:t>　　　　　　　　　　　　視対象が限定されているので、応募がしやすい。</a:t>
            </a:r>
            <a:endParaRPr lang="en-US" altLang="ja-JP" sz="1600" dirty="0" smtClean="0"/>
          </a:p>
          <a:p>
            <a:pPr>
              <a:lnSpc>
                <a:spcPts val="2500"/>
              </a:lnSpc>
            </a:pPr>
            <a:r>
              <a:rPr lang="ja-JP" altLang="en-US" sz="1600" dirty="0" smtClean="0"/>
              <a:t>　　　　ディメリット　： 各景観特性を横断的に評価することが困難</a:t>
            </a:r>
            <a:endParaRPr lang="en-US" altLang="ja-JP" sz="1600" dirty="0" smtClean="0"/>
          </a:p>
          <a:p>
            <a:pPr>
              <a:lnSpc>
                <a:spcPts val="2500"/>
              </a:lnSpc>
            </a:pPr>
            <a:r>
              <a:rPr lang="ja-JP" altLang="en-US" sz="1600" dirty="0"/>
              <a:t>　</a:t>
            </a:r>
            <a:r>
              <a:rPr lang="ja-JP" altLang="en-US" sz="1600" dirty="0" smtClean="0"/>
              <a:t>　　　　　　　　　　　　応募が少ない可能性がある。</a:t>
            </a:r>
            <a:endParaRPr lang="en-US" altLang="ja-JP" sz="1600" dirty="0" smtClean="0"/>
          </a:p>
        </p:txBody>
      </p:sp>
      <p:sp>
        <p:nvSpPr>
          <p:cNvPr id="14" name="正方形/長方形 13"/>
          <p:cNvSpPr/>
          <p:nvPr/>
        </p:nvSpPr>
        <p:spPr>
          <a:xfrm>
            <a:off x="0" y="0"/>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ビュースポット（視点場）の発掘と情報発信</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676456" y="6525344"/>
            <a:ext cx="452114" cy="307777"/>
          </a:xfrm>
          <a:prstGeom prst="rect">
            <a:avLst/>
          </a:prstGeom>
          <a:noFill/>
        </p:spPr>
        <p:txBody>
          <a:bodyPr wrap="square" rtlCol="0">
            <a:spAutoFit/>
          </a:bodyPr>
          <a:lstStyle/>
          <a:p>
            <a:pPr algn="r"/>
            <a:r>
              <a:rPr lang="en-US" altLang="ja-JP" sz="1400" dirty="0" smtClean="0"/>
              <a:t>18</a:t>
            </a:r>
            <a:endParaRPr kumimoji="1" lang="ja-JP" altLang="en-US" sz="1400" dirty="0"/>
          </a:p>
        </p:txBody>
      </p:sp>
    </p:spTree>
    <p:extLst>
      <p:ext uri="{BB962C8B-B14F-4D97-AF65-F5344CB8AC3E}">
        <p14:creationId xmlns:p14="http://schemas.microsoft.com/office/powerpoint/2010/main" val="2731042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23528" y="1100931"/>
            <a:ext cx="1426994" cy="369332"/>
          </a:xfrm>
          <a:prstGeom prst="rect">
            <a:avLst/>
          </a:prstGeom>
          <a:noFill/>
        </p:spPr>
        <p:txBody>
          <a:bodyPr wrap="none" rtlCol="0">
            <a:spAutoFit/>
          </a:bodyPr>
          <a:lstStyle/>
          <a:p>
            <a:r>
              <a:rPr lang="ja-JP" altLang="en-US" b="1" dirty="0"/>
              <a:t>３</a:t>
            </a:r>
            <a:r>
              <a:rPr lang="ja-JP" altLang="en-US" b="1" dirty="0" smtClean="0"/>
              <a:t>．募集</a:t>
            </a:r>
            <a:r>
              <a:rPr lang="ja-JP" altLang="en-US" b="1" dirty="0"/>
              <a:t>方法</a:t>
            </a:r>
            <a:endParaRPr kumimoji="1" lang="en-US" altLang="ja-JP" b="1" dirty="0"/>
          </a:p>
        </p:txBody>
      </p:sp>
      <p:sp>
        <p:nvSpPr>
          <p:cNvPr id="9" name="テキスト ボックス 8"/>
          <p:cNvSpPr txBox="1"/>
          <p:nvPr/>
        </p:nvSpPr>
        <p:spPr>
          <a:xfrm>
            <a:off x="683568" y="1509172"/>
            <a:ext cx="7088800" cy="830997"/>
          </a:xfrm>
          <a:prstGeom prst="rect">
            <a:avLst/>
          </a:prstGeom>
          <a:noFill/>
        </p:spPr>
        <p:txBody>
          <a:bodyPr wrap="none" rtlCol="0">
            <a:spAutoFit/>
          </a:bodyPr>
          <a:lstStyle/>
          <a:p>
            <a:pPr>
              <a:lnSpc>
                <a:spcPct val="150000"/>
              </a:lnSpc>
            </a:pPr>
            <a:r>
              <a:rPr lang="ja-JP" altLang="en-US" sz="1600" dirty="0"/>
              <a:t>　</a:t>
            </a:r>
            <a:r>
              <a:rPr lang="ja-JP" altLang="en-US" sz="1600" dirty="0" smtClean="0"/>
              <a:t>①</a:t>
            </a:r>
            <a:r>
              <a:rPr lang="ja-JP" altLang="en-US" sz="1600" dirty="0"/>
              <a:t>　</a:t>
            </a:r>
            <a:r>
              <a:rPr lang="ja-JP" altLang="en-US" sz="1600" dirty="0" smtClean="0"/>
              <a:t>一般からの募集</a:t>
            </a:r>
            <a:r>
              <a:rPr lang="ja-JP" altLang="en-US" sz="1600" dirty="0"/>
              <a:t>　　</a:t>
            </a:r>
            <a:r>
              <a:rPr lang="ja-JP" altLang="en-US" sz="1600" dirty="0" smtClean="0"/>
              <a:t>　⇒建築関係団体、</a:t>
            </a:r>
            <a:r>
              <a:rPr lang="ja-JP" altLang="en-US" sz="1600" dirty="0"/>
              <a:t>景観サポーター等を活用し広く募集</a:t>
            </a:r>
          </a:p>
          <a:p>
            <a:pPr>
              <a:lnSpc>
                <a:spcPct val="150000"/>
              </a:lnSpc>
            </a:pPr>
            <a:r>
              <a:rPr lang="ja-JP" altLang="en-US" sz="1600" dirty="0"/>
              <a:t>　</a:t>
            </a:r>
            <a:r>
              <a:rPr lang="ja-JP" altLang="en-US" sz="1600" dirty="0" smtClean="0"/>
              <a:t>②　市町村</a:t>
            </a:r>
            <a:r>
              <a:rPr lang="ja-JP" altLang="en-US" sz="1600" dirty="0"/>
              <a:t>からの</a:t>
            </a:r>
            <a:r>
              <a:rPr lang="ja-JP" altLang="en-US" sz="1600" dirty="0" smtClean="0"/>
              <a:t>推薦</a:t>
            </a:r>
            <a:endParaRPr lang="ja-JP" altLang="en-US" sz="1600" dirty="0"/>
          </a:p>
        </p:txBody>
      </p:sp>
      <p:sp>
        <p:nvSpPr>
          <p:cNvPr id="14" name="テキスト ボックス 13"/>
          <p:cNvSpPr txBox="1"/>
          <p:nvPr/>
        </p:nvSpPr>
        <p:spPr>
          <a:xfrm>
            <a:off x="323528" y="2956702"/>
            <a:ext cx="2558714" cy="369332"/>
          </a:xfrm>
          <a:prstGeom prst="rect">
            <a:avLst/>
          </a:prstGeom>
          <a:noFill/>
        </p:spPr>
        <p:txBody>
          <a:bodyPr wrap="none" rtlCol="0">
            <a:spAutoFit/>
          </a:bodyPr>
          <a:lstStyle/>
          <a:p>
            <a:r>
              <a:rPr lang="ja-JP" altLang="en-US" b="1" dirty="0"/>
              <a:t>４</a:t>
            </a:r>
            <a:r>
              <a:rPr lang="ja-JP" altLang="en-US" b="1" dirty="0" smtClean="0"/>
              <a:t>．ビュースポット</a:t>
            </a:r>
            <a:r>
              <a:rPr lang="ja-JP" altLang="en-US" b="1" dirty="0"/>
              <a:t>の要件</a:t>
            </a:r>
            <a:endParaRPr kumimoji="1" lang="en-US" altLang="ja-JP" b="1" dirty="0"/>
          </a:p>
        </p:txBody>
      </p:sp>
      <p:sp>
        <p:nvSpPr>
          <p:cNvPr id="15" name="テキスト ボックス 14"/>
          <p:cNvSpPr txBox="1"/>
          <p:nvPr/>
        </p:nvSpPr>
        <p:spPr>
          <a:xfrm>
            <a:off x="799736" y="3333179"/>
            <a:ext cx="5559535" cy="2616101"/>
          </a:xfrm>
          <a:prstGeom prst="rect">
            <a:avLst/>
          </a:prstGeom>
          <a:noFill/>
        </p:spPr>
        <p:txBody>
          <a:bodyPr wrap="none" rtlCol="0">
            <a:spAutoFit/>
          </a:bodyPr>
          <a:lstStyle/>
          <a:p>
            <a:pPr>
              <a:lnSpc>
                <a:spcPct val="150000"/>
              </a:lnSpc>
            </a:pPr>
            <a:r>
              <a:rPr lang="ja-JP" altLang="en-US" sz="1600" dirty="0"/>
              <a:t>①　府内の景観資源を美しく眺めることができる場所である</a:t>
            </a:r>
            <a:r>
              <a:rPr lang="ja-JP" altLang="en-US" sz="1600" dirty="0" smtClean="0"/>
              <a:t>こと</a:t>
            </a:r>
            <a:endParaRPr lang="en-US" altLang="ja-JP" sz="1600" dirty="0" smtClean="0"/>
          </a:p>
          <a:p>
            <a:pPr>
              <a:lnSpc>
                <a:spcPct val="150000"/>
              </a:lnSpc>
              <a:spcBef>
                <a:spcPts val="600"/>
              </a:spcBef>
            </a:pPr>
            <a:r>
              <a:rPr lang="ja-JP" altLang="en-US" sz="1600" dirty="0" smtClean="0"/>
              <a:t>②</a:t>
            </a:r>
            <a:r>
              <a:rPr lang="ja-JP" altLang="en-US" sz="1600" dirty="0"/>
              <a:t>　ビュースポット（視点場）が大阪府内であること</a:t>
            </a:r>
            <a:endParaRPr lang="en-US" altLang="ja-JP" sz="1600" dirty="0"/>
          </a:p>
          <a:p>
            <a:pPr>
              <a:lnSpc>
                <a:spcPct val="150000"/>
              </a:lnSpc>
              <a:spcBef>
                <a:spcPts val="600"/>
              </a:spcBef>
            </a:pPr>
            <a:r>
              <a:rPr lang="ja-JP" altLang="en-US" sz="1600" dirty="0" smtClean="0"/>
              <a:t>③</a:t>
            </a:r>
            <a:r>
              <a:rPr lang="ja-JP" altLang="en-US" sz="1600" dirty="0"/>
              <a:t>　ビュースポット（視点場）が適切に維持管理されていること</a:t>
            </a:r>
          </a:p>
          <a:p>
            <a:pPr>
              <a:lnSpc>
                <a:spcPct val="150000"/>
              </a:lnSpc>
              <a:spcBef>
                <a:spcPts val="600"/>
              </a:spcBef>
            </a:pPr>
            <a:r>
              <a:rPr lang="ja-JP" altLang="en-US" sz="1600" dirty="0" smtClean="0"/>
              <a:t>④</a:t>
            </a:r>
            <a:r>
              <a:rPr lang="ja-JP" altLang="en-US" sz="1600" dirty="0"/>
              <a:t>　立ち入りが禁止されていない場所であること</a:t>
            </a:r>
          </a:p>
          <a:p>
            <a:pPr>
              <a:lnSpc>
                <a:spcPct val="150000"/>
              </a:lnSpc>
              <a:spcBef>
                <a:spcPts val="600"/>
              </a:spcBef>
            </a:pPr>
            <a:r>
              <a:rPr lang="ja-JP" altLang="en-US" sz="1600" dirty="0" smtClean="0"/>
              <a:t>⑤</a:t>
            </a:r>
            <a:r>
              <a:rPr lang="ja-JP" altLang="en-US" sz="1600" dirty="0"/>
              <a:t>　応募写真と現地の様子が著しく異なるものでないこと</a:t>
            </a:r>
          </a:p>
          <a:p>
            <a:pPr>
              <a:lnSpc>
                <a:spcPct val="150000"/>
              </a:lnSpc>
            </a:pPr>
            <a:endParaRPr lang="ja-JP" altLang="en-US" sz="1600" dirty="0"/>
          </a:p>
        </p:txBody>
      </p:sp>
      <p:sp>
        <p:nvSpPr>
          <p:cNvPr id="11" name="正方形/長方形 10"/>
          <p:cNvSpPr/>
          <p:nvPr/>
        </p:nvSpPr>
        <p:spPr>
          <a:xfrm>
            <a:off x="0" y="0"/>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ビュースポット（視点場）の発掘と情報発信</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76456" y="6525344"/>
            <a:ext cx="452114" cy="307777"/>
          </a:xfrm>
          <a:prstGeom prst="rect">
            <a:avLst/>
          </a:prstGeom>
          <a:noFill/>
        </p:spPr>
        <p:txBody>
          <a:bodyPr wrap="square" rtlCol="0">
            <a:spAutoFit/>
          </a:bodyPr>
          <a:lstStyle/>
          <a:p>
            <a:pPr algn="r"/>
            <a:r>
              <a:rPr lang="en-US" altLang="ja-JP" sz="1400" dirty="0" smtClean="0"/>
              <a:t>1</a:t>
            </a:r>
            <a:r>
              <a:rPr lang="en-US" altLang="ja-JP" sz="1400" dirty="0"/>
              <a:t>9</a:t>
            </a:r>
            <a:endParaRPr kumimoji="1" lang="ja-JP" altLang="en-US" sz="1400" dirty="0"/>
          </a:p>
        </p:txBody>
      </p:sp>
    </p:spTree>
    <p:extLst>
      <p:ext uri="{BB962C8B-B14F-4D97-AF65-F5344CB8AC3E}">
        <p14:creationId xmlns:p14="http://schemas.microsoft.com/office/powerpoint/2010/main" val="3573236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MitaH\Desktop\170111_granddesign_osakatoshik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008" b="45595"/>
          <a:stretch/>
        </p:blipFill>
        <p:spPr bwMode="auto">
          <a:xfrm>
            <a:off x="35496" y="1290267"/>
            <a:ext cx="9055438" cy="537909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34938" y="674693"/>
            <a:ext cx="8485534" cy="954107"/>
          </a:xfrm>
          <a:prstGeom prst="rect">
            <a:avLst/>
          </a:prstGeom>
          <a:noFill/>
        </p:spPr>
        <p:txBody>
          <a:bodyPr wrap="square" rtlCol="0">
            <a:spAutoFit/>
          </a:bodyPr>
          <a:lstStyle/>
          <a:p>
            <a:r>
              <a:rPr lang="ja-JP" altLang="en-US" b="1" u="sng" dirty="0" smtClean="0">
                <a:latin typeface="+mj-ea"/>
                <a:ea typeface="+mj-ea"/>
                <a:cs typeface="Meiryo UI" panose="020B0604030504040204" pitchFamily="50" charset="-128"/>
              </a:rPr>
              <a:t>グランドデザイン</a:t>
            </a:r>
            <a:r>
              <a:rPr lang="ja-JP" altLang="en-US" b="1" u="sng" dirty="0">
                <a:latin typeface="+mj-ea"/>
                <a:ea typeface="+mj-ea"/>
                <a:cs typeface="Meiryo UI" panose="020B0604030504040204" pitchFamily="50" charset="-128"/>
              </a:rPr>
              <a:t>・大阪</a:t>
            </a:r>
            <a:r>
              <a:rPr lang="ja-JP" altLang="en-US" b="1" u="sng" dirty="0" smtClean="0">
                <a:latin typeface="+mj-ea"/>
                <a:ea typeface="+mj-ea"/>
                <a:cs typeface="Meiryo UI" panose="020B0604030504040204" pitchFamily="50" charset="-128"/>
              </a:rPr>
              <a:t>都市圏</a:t>
            </a:r>
            <a:endParaRPr lang="en-US" altLang="ja-JP" b="1" dirty="0" smtClean="0">
              <a:latin typeface="+mj-ea"/>
              <a:ea typeface="+mj-ea"/>
              <a:cs typeface="Meiryo UI" panose="020B0604030504040204" pitchFamily="50" charset="-128"/>
            </a:endParaRPr>
          </a:p>
          <a:p>
            <a:r>
              <a:rPr lang="ja-JP" altLang="en-US" dirty="0" smtClean="0">
                <a:latin typeface="+mj-ea"/>
                <a:ea typeface="+mj-ea"/>
                <a:cs typeface="Meiryo UI" panose="020B0604030504040204" pitchFamily="50" charset="-128"/>
              </a:rPr>
              <a:t>　「</a:t>
            </a:r>
            <a:r>
              <a:rPr lang="ja-JP" altLang="en-US" dirty="0">
                <a:latin typeface="+mj-ea"/>
                <a:ea typeface="+mj-ea"/>
                <a:cs typeface="Meiryo UI" panose="020B0604030504040204" pitchFamily="50" charset="-128"/>
              </a:rPr>
              <a:t>広域連携型都市構造」を踏まえた都市空間</a:t>
            </a:r>
            <a:r>
              <a:rPr lang="ja-JP" altLang="en-US" dirty="0" smtClean="0">
                <a:latin typeface="+mj-ea"/>
                <a:ea typeface="+mj-ea"/>
                <a:cs typeface="Meiryo UI" panose="020B0604030504040204" pitchFamily="50" charset="-128"/>
              </a:rPr>
              <a:t>創造の例</a:t>
            </a:r>
            <a:endParaRPr lang="en-US" altLang="ja-JP" dirty="0">
              <a:latin typeface="+mj-ea"/>
              <a:ea typeface="+mj-ea"/>
              <a:cs typeface="Meiryo UI" panose="020B0604030504040204" pitchFamily="50" charset="-128"/>
            </a:endParaRPr>
          </a:p>
          <a:p>
            <a:r>
              <a:rPr lang="ja-JP" altLang="en-US" dirty="0" smtClean="0">
                <a:latin typeface="+mj-ea"/>
                <a:ea typeface="+mj-ea"/>
                <a:cs typeface="Meiryo UI" panose="020B0604030504040204" pitchFamily="50" charset="-128"/>
              </a:rPr>
              <a:t>　淀川</a:t>
            </a:r>
            <a:r>
              <a:rPr lang="ja-JP" altLang="en-US" dirty="0">
                <a:latin typeface="+mj-ea"/>
                <a:ea typeface="+mj-ea"/>
                <a:cs typeface="Meiryo UI" panose="020B0604030504040204" pitchFamily="50" charset="-128"/>
              </a:rPr>
              <a:t>における取組イメージ</a:t>
            </a:r>
            <a:endParaRPr kumimoji="1" lang="ja-JP" altLang="en-US" dirty="0">
              <a:latin typeface="+mj-ea"/>
              <a:ea typeface="+mj-ea"/>
              <a:cs typeface="Meiryo UI" panose="020B0604030504040204" pitchFamily="50" charset="-128"/>
            </a:endParaRPr>
          </a:p>
        </p:txBody>
      </p:sp>
      <p:sp>
        <p:nvSpPr>
          <p:cNvPr id="6" name="正方形/長方形 5"/>
          <p:cNvSpPr/>
          <p:nvPr/>
        </p:nvSpPr>
        <p:spPr>
          <a:xfrm>
            <a:off x="5705" y="0"/>
            <a:ext cx="914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淀川の魅力ある景観づくりに向けた検討について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676456" y="6525344"/>
            <a:ext cx="452114" cy="307777"/>
          </a:xfrm>
          <a:prstGeom prst="rect">
            <a:avLst/>
          </a:prstGeom>
          <a:noFill/>
        </p:spPr>
        <p:txBody>
          <a:bodyPr wrap="square" rtlCol="0">
            <a:spAutoFit/>
          </a:bodyPr>
          <a:lstStyle/>
          <a:p>
            <a:pPr algn="r"/>
            <a:r>
              <a:rPr kumimoji="1" lang="ja-JP" altLang="en-US" sz="1400" dirty="0" smtClean="0"/>
              <a:t>２</a:t>
            </a:r>
            <a:endParaRPr kumimoji="1" lang="ja-JP" altLang="en-US" sz="1400" dirty="0"/>
          </a:p>
        </p:txBody>
      </p:sp>
    </p:spTree>
    <p:extLst>
      <p:ext uri="{BB962C8B-B14F-4D97-AF65-F5344CB8AC3E}">
        <p14:creationId xmlns:p14="http://schemas.microsoft.com/office/powerpoint/2010/main" val="2654922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3528" y="620688"/>
            <a:ext cx="1604927" cy="369332"/>
          </a:xfrm>
          <a:prstGeom prst="rect">
            <a:avLst/>
          </a:prstGeom>
          <a:noFill/>
        </p:spPr>
        <p:txBody>
          <a:bodyPr wrap="none" rtlCol="0">
            <a:spAutoFit/>
          </a:bodyPr>
          <a:lstStyle/>
          <a:p>
            <a:r>
              <a:rPr lang="ja-JP" altLang="en-US" b="1" dirty="0"/>
              <a:t>５</a:t>
            </a:r>
            <a:r>
              <a:rPr lang="en-US" altLang="ja-JP" b="1" dirty="0" smtClean="0"/>
              <a:t>.</a:t>
            </a:r>
            <a:r>
              <a:rPr lang="ja-JP" altLang="en-US" b="1" dirty="0"/>
              <a:t>　</a:t>
            </a:r>
            <a:r>
              <a:rPr lang="ja-JP" altLang="ja-JP" b="1" dirty="0" smtClean="0"/>
              <a:t>審査</a:t>
            </a:r>
            <a:r>
              <a:rPr lang="ja-JP" altLang="ja-JP" b="1" dirty="0"/>
              <a:t>・選定</a:t>
            </a:r>
            <a:endParaRPr kumimoji="1" lang="en-US" altLang="ja-JP" b="1" dirty="0"/>
          </a:p>
        </p:txBody>
      </p:sp>
      <p:sp>
        <p:nvSpPr>
          <p:cNvPr id="7" name="テキスト ボックス 6"/>
          <p:cNvSpPr txBox="1"/>
          <p:nvPr/>
        </p:nvSpPr>
        <p:spPr>
          <a:xfrm>
            <a:off x="467544" y="908720"/>
            <a:ext cx="8164752" cy="5256584"/>
          </a:xfrm>
          <a:prstGeom prst="rect">
            <a:avLst/>
          </a:prstGeom>
          <a:noFill/>
        </p:spPr>
        <p:txBody>
          <a:bodyPr wrap="square" rtlCol="0">
            <a:noAutofit/>
          </a:bodyPr>
          <a:lstStyle/>
          <a:p>
            <a:pPr>
              <a:lnSpc>
                <a:spcPct val="150000"/>
              </a:lnSpc>
            </a:pPr>
            <a:r>
              <a:rPr lang="ja-JP" altLang="en-US" dirty="0" smtClean="0"/>
              <a:t>◆　審査・選定の方法</a:t>
            </a:r>
            <a:endParaRPr lang="en-US" altLang="ja-JP" dirty="0" smtClean="0"/>
          </a:p>
          <a:p>
            <a:pPr>
              <a:lnSpc>
                <a:spcPct val="150000"/>
              </a:lnSpc>
            </a:pPr>
            <a:r>
              <a:rPr lang="ja-JP" altLang="en-US" dirty="0" smtClean="0"/>
              <a:t>　　</a:t>
            </a:r>
            <a:r>
              <a:rPr lang="ja-JP" altLang="en-US" sz="1600" dirty="0" smtClean="0"/>
              <a:t>・　事務局でビュースポットの要件等の確認</a:t>
            </a:r>
            <a:endParaRPr lang="en-US" altLang="ja-JP" sz="1600" dirty="0" smtClean="0"/>
          </a:p>
          <a:p>
            <a:pPr>
              <a:lnSpc>
                <a:spcPct val="150000"/>
              </a:lnSpc>
            </a:pPr>
            <a:r>
              <a:rPr lang="ja-JP" altLang="en-US" sz="1600" dirty="0" smtClean="0"/>
              <a:t>　　・　（仮称）景観ビジョン推進部会で写真に基づき審査・選定</a:t>
            </a:r>
            <a:endParaRPr lang="en-US" altLang="ja-JP" sz="1600" dirty="0" smtClean="0"/>
          </a:p>
          <a:p>
            <a:pPr>
              <a:lnSpc>
                <a:spcPct val="150000"/>
              </a:lnSpc>
            </a:pPr>
            <a:r>
              <a:rPr lang="ja-JP" altLang="en-US" sz="1600" dirty="0"/>
              <a:t>　</a:t>
            </a:r>
            <a:r>
              <a:rPr lang="ja-JP" altLang="en-US" sz="1600" dirty="0" smtClean="0"/>
              <a:t>　・　各市町村への照会（ネガティブチェック）</a:t>
            </a:r>
            <a:endParaRPr lang="en-US" altLang="ja-JP" sz="1600" dirty="0" smtClean="0"/>
          </a:p>
          <a:p>
            <a:pPr>
              <a:lnSpc>
                <a:spcPct val="150000"/>
              </a:lnSpc>
            </a:pPr>
            <a:r>
              <a:rPr lang="ja-JP" altLang="en-US" dirty="0" smtClean="0"/>
              <a:t>◆　審査・選定の基準等</a:t>
            </a:r>
            <a:endParaRPr lang="en-US" altLang="ja-JP" dirty="0" smtClean="0"/>
          </a:p>
          <a:p>
            <a:pPr marL="355600" indent="-355600">
              <a:lnSpc>
                <a:spcPct val="150000"/>
              </a:lnSpc>
            </a:pPr>
            <a:r>
              <a:rPr lang="ja-JP" altLang="en-US" sz="1600" dirty="0" smtClean="0"/>
              <a:t>　・</a:t>
            </a:r>
            <a:r>
              <a:rPr lang="ja-JP" altLang="en-US" sz="1600" dirty="0"/>
              <a:t>　</a:t>
            </a:r>
            <a:r>
              <a:rPr lang="ja-JP" altLang="en-US" sz="1600" dirty="0" smtClean="0"/>
              <a:t>「</a:t>
            </a:r>
            <a:r>
              <a:rPr lang="ja-JP" altLang="en-US" sz="1600" dirty="0"/>
              <a:t>きらめく世界都市・大阪の実現」につながる</a:t>
            </a:r>
            <a:r>
              <a:rPr lang="ja-JP" altLang="en-US" sz="1600" dirty="0" smtClean="0"/>
              <a:t>大阪らしい</a:t>
            </a:r>
            <a:r>
              <a:rPr lang="ja-JP" altLang="en-US" sz="1600" dirty="0"/>
              <a:t>景観を美しく眺めることができるビュースポットを</a:t>
            </a:r>
            <a:r>
              <a:rPr lang="ja-JP" altLang="en-US" sz="1600" dirty="0" smtClean="0"/>
              <a:t>選定する。</a:t>
            </a:r>
            <a:endParaRPr lang="en-US" altLang="ja-JP" sz="1600" dirty="0"/>
          </a:p>
          <a:p>
            <a:pPr>
              <a:lnSpc>
                <a:spcPct val="150000"/>
              </a:lnSpc>
            </a:pPr>
            <a:r>
              <a:rPr lang="ja-JP" altLang="en-US" dirty="0"/>
              <a:t>　</a:t>
            </a:r>
            <a:r>
              <a:rPr lang="ja-JP" altLang="en-US" sz="1600" dirty="0" smtClean="0"/>
              <a:t>・　応募者の属性（一般、市町村等）に関係なく、部会で審査し選定する。</a:t>
            </a:r>
            <a:endParaRPr lang="en-US" altLang="ja-JP" sz="1600" dirty="0" smtClean="0"/>
          </a:p>
          <a:p>
            <a:pPr marL="357188" indent="-357188">
              <a:lnSpc>
                <a:spcPct val="150000"/>
              </a:lnSpc>
            </a:pPr>
            <a:r>
              <a:rPr lang="ja-JP" altLang="en-US" sz="1600" dirty="0">
                <a:solidFill>
                  <a:srgbClr val="FF0000"/>
                </a:solidFill>
              </a:rPr>
              <a:t>　</a:t>
            </a:r>
            <a:r>
              <a:rPr lang="ja-JP" altLang="en-US" sz="1600" dirty="0" smtClean="0"/>
              <a:t>・　応募があったビュースポットの写真で審査する。</a:t>
            </a:r>
            <a:endParaRPr lang="en-US" altLang="ja-JP" sz="1600" dirty="0" smtClean="0"/>
          </a:p>
          <a:p>
            <a:pPr marL="357188" indent="-357188">
              <a:lnSpc>
                <a:spcPct val="150000"/>
              </a:lnSpc>
            </a:pPr>
            <a:r>
              <a:rPr lang="ja-JP" altLang="en-US" sz="1600" dirty="0">
                <a:solidFill>
                  <a:srgbClr val="FF0000"/>
                </a:solidFill>
              </a:rPr>
              <a:t>　</a:t>
            </a:r>
            <a:r>
              <a:rPr lang="ja-JP" altLang="en-US" sz="1600" dirty="0"/>
              <a:t>・　一つの景観</a:t>
            </a:r>
            <a:r>
              <a:rPr lang="ja-JP" altLang="en-US" sz="1600" dirty="0" smtClean="0"/>
              <a:t>資源（視対象）に</a:t>
            </a:r>
            <a:r>
              <a:rPr lang="ja-JP" altLang="en-US" sz="1600" dirty="0"/>
              <a:t>対して複数のビュースポットがある</a:t>
            </a:r>
            <a:r>
              <a:rPr lang="ja-JP" altLang="en-US" sz="1600" dirty="0" smtClean="0"/>
              <a:t>場合、</a:t>
            </a:r>
            <a:r>
              <a:rPr lang="ja-JP" altLang="en-US" sz="1600" dirty="0"/>
              <a:t>代表的なビュースポットを複数選定</a:t>
            </a:r>
            <a:r>
              <a:rPr lang="ja-JP" altLang="en-US" sz="1600" dirty="0" smtClean="0"/>
              <a:t>する。（</a:t>
            </a:r>
            <a:r>
              <a:rPr lang="ja-JP" altLang="en-US" sz="1600" dirty="0"/>
              <a:t>上限数を設定</a:t>
            </a:r>
            <a:r>
              <a:rPr lang="ja-JP" altLang="en-US" sz="1600" dirty="0" smtClean="0"/>
              <a:t>）</a:t>
            </a:r>
            <a:endParaRPr lang="en-US" altLang="ja-JP" sz="1600" dirty="0" smtClean="0"/>
          </a:p>
          <a:p>
            <a:pPr marL="357188" indent="-357188">
              <a:lnSpc>
                <a:spcPct val="150000"/>
              </a:lnSpc>
            </a:pPr>
            <a:r>
              <a:rPr lang="ja-JP" altLang="en-US" sz="1600" dirty="0" smtClean="0"/>
              <a:t>　・　一つのビュースポットに対して複数の優れた視対象</a:t>
            </a:r>
            <a:r>
              <a:rPr lang="ja-JP" altLang="en-US" sz="1600" dirty="0"/>
              <a:t>がある場合、ビュースポットを選定したうえで、複数の視対象をセットで紹介</a:t>
            </a:r>
            <a:r>
              <a:rPr lang="ja-JP" altLang="en-US" sz="1600" dirty="0" smtClean="0"/>
              <a:t>する。</a:t>
            </a:r>
            <a:endParaRPr lang="en-US" altLang="ja-JP" sz="1600" dirty="0" smtClean="0"/>
          </a:p>
          <a:p>
            <a:pPr marL="357188" indent="-357188">
              <a:lnSpc>
                <a:spcPct val="150000"/>
              </a:lnSpc>
            </a:pPr>
            <a:r>
              <a:rPr lang="ja-JP" altLang="en-US" sz="1600" dirty="0"/>
              <a:t>　</a:t>
            </a:r>
            <a:r>
              <a:rPr lang="ja-JP" altLang="en-US" sz="1600" dirty="0" smtClean="0"/>
              <a:t>・　同じ</a:t>
            </a:r>
            <a:r>
              <a:rPr lang="ja-JP" altLang="ja-JP" sz="1600" dirty="0" smtClean="0"/>
              <a:t>ビュースポット</a:t>
            </a:r>
            <a:r>
              <a:rPr lang="ja-JP" altLang="en-US" sz="1600" dirty="0"/>
              <a:t>・</a:t>
            </a:r>
            <a:r>
              <a:rPr lang="ja-JP" altLang="en-US" sz="1600" dirty="0" smtClean="0"/>
              <a:t>同じ</a:t>
            </a:r>
            <a:r>
              <a:rPr lang="ja-JP" altLang="ja-JP" sz="1600" dirty="0" smtClean="0"/>
              <a:t>視</a:t>
            </a:r>
            <a:r>
              <a:rPr lang="ja-JP" altLang="ja-JP" sz="1600" dirty="0"/>
              <a:t>対象</a:t>
            </a:r>
            <a:r>
              <a:rPr lang="ja-JP" altLang="ja-JP" sz="1600" dirty="0" smtClean="0"/>
              <a:t>で</a:t>
            </a:r>
            <a:r>
              <a:rPr lang="ja-JP" altLang="en-US" sz="1600" dirty="0" smtClean="0"/>
              <a:t>季節や</a:t>
            </a:r>
            <a:r>
              <a:rPr lang="ja-JP" altLang="ja-JP" sz="1600" dirty="0" smtClean="0"/>
              <a:t>時間等</a:t>
            </a:r>
            <a:r>
              <a:rPr lang="ja-JP" altLang="en-US" sz="1600" dirty="0"/>
              <a:t>が</a:t>
            </a:r>
            <a:r>
              <a:rPr lang="ja-JP" altLang="en-US" sz="1600" dirty="0" smtClean="0"/>
              <a:t>異なる応募がある</a:t>
            </a:r>
            <a:r>
              <a:rPr lang="ja-JP" altLang="ja-JP" sz="1600" dirty="0" smtClean="0"/>
              <a:t>場合、</a:t>
            </a:r>
            <a:r>
              <a:rPr lang="ja-JP" altLang="ja-JP" sz="1600" dirty="0"/>
              <a:t>代表的な</a:t>
            </a:r>
            <a:r>
              <a:rPr lang="ja-JP" altLang="ja-JP" sz="1600" dirty="0" smtClean="0"/>
              <a:t>時間等</a:t>
            </a:r>
            <a:r>
              <a:rPr lang="ja-JP" altLang="ja-JP" sz="1600" dirty="0"/>
              <a:t>の写真によってそのビュースポットを選定したうえで、</a:t>
            </a:r>
            <a:r>
              <a:rPr lang="ja-JP" altLang="ja-JP" sz="1600" dirty="0" smtClean="0"/>
              <a:t>その他を</a:t>
            </a:r>
            <a:r>
              <a:rPr lang="ja-JP" altLang="ja-JP" sz="1600" dirty="0"/>
              <a:t>セットで</a:t>
            </a:r>
            <a:r>
              <a:rPr lang="ja-JP" altLang="ja-JP" sz="1600" dirty="0" smtClean="0"/>
              <a:t>紹介</a:t>
            </a:r>
            <a:r>
              <a:rPr lang="ja-JP" altLang="en-US" sz="1600" dirty="0" smtClean="0"/>
              <a:t>する。</a:t>
            </a:r>
          </a:p>
          <a:p>
            <a:pPr marL="357188" indent="-357188">
              <a:lnSpc>
                <a:spcPct val="150000"/>
              </a:lnSpc>
            </a:pPr>
            <a:endParaRPr lang="en-US" altLang="ja-JP" sz="1600" dirty="0" smtClean="0">
              <a:solidFill>
                <a:srgbClr val="FF0000"/>
              </a:solidFill>
            </a:endParaRPr>
          </a:p>
        </p:txBody>
      </p:sp>
      <p:sp>
        <p:nvSpPr>
          <p:cNvPr id="8" name="正方形/長方形 7"/>
          <p:cNvSpPr/>
          <p:nvPr/>
        </p:nvSpPr>
        <p:spPr>
          <a:xfrm>
            <a:off x="0" y="0"/>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ビュースポット（視点場）の発掘と情報発信</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76456" y="6525344"/>
            <a:ext cx="452114" cy="307777"/>
          </a:xfrm>
          <a:prstGeom prst="rect">
            <a:avLst/>
          </a:prstGeom>
          <a:noFill/>
        </p:spPr>
        <p:txBody>
          <a:bodyPr wrap="square" rtlCol="0">
            <a:spAutoFit/>
          </a:bodyPr>
          <a:lstStyle/>
          <a:p>
            <a:pPr algn="r"/>
            <a:r>
              <a:rPr lang="en-US" altLang="ja-JP" sz="1400" dirty="0" smtClean="0"/>
              <a:t>20</a:t>
            </a:r>
            <a:endParaRPr kumimoji="1" lang="ja-JP" altLang="en-US" sz="1400" dirty="0"/>
          </a:p>
        </p:txBody>
      </p:sp>
    </p:spTree>
    <p:extLst>
      <p:ext uri="{BB962C8B-B14F-4D97-AF65-F5344CB8AC3E}">
        <p14:creationId xmlns:p14="http://schemas.microsoft.com/office/powerpoint/2010/main" val="231250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2" y="764704"/>
            <a:ext cx="3611886" cy="507831"/>
          </a:xfrm>
          <a:prstGeom prst="rect">
            <a:avLst/>
          </a:prstGeom>
          <a:noFill/>
        </p:spPr>
        <p:txBody>
          <a:bodyPr wrap="none" rtlCol="0">
            <a:spAutoFit/>
          </a:bodyPr>
          <a:lstStyle/>
          <a:p>
            <a:pPr>
              <a:lnSpc>
                <a:spcPct val="150000"/>
              </a:lnSpc>
            </a:pPr>
            <a:r>
              <a:rPr lang="ja-JP" altLang="en-US" b="1" dirty="0"/>
              <a:t>６</a:t>
            </a:r>
            <a:r>
              <a:rPr lang="ja-JP" altLang="en-US" b="1" dirty="0" smtClean="0"/>
              <a:t>．審</a:t>
            </a:r>
            <a:r>
              <a:rPr lang="ja-JP" altLang="en-US" b="1" dirty="0"/>
              <a:t>議会での議論スケジュール等</a:t>
            </a:r>
          </a:p>
        </p:txBody>
      </p:sp>
      <p:sp>
        <p:nvSpPr>
          <p:cNvPr id="7" name="テキスト ボックス 6"/>
          <p:cNvSpPr txBox="1"/>
          <p:nvPr/>
        </p:nvSpPr>
        <p:spPr>
          <a:xfrm>
            <a:off x="611560" y="1357405"/>
            <a:ext cx="7632848" cy="4824398"/>
          </a:xfrm>
          <a:prstGeom prst="rect">
            <a:avLst/>
          </a:prstGeom>
          <a:noFill/>
        </p:spPr>
        <p:txBody>
          <a:bodyPr wrap="square" rtlCol="0">
            <a:spAutoFit/>
          </a:bodyPr>
          <a:lstStyle/>
          <a:p>
            <a:pPr>
              <a:lnSpc>
                <a:spcPct val="150000"/>
              </a:lnSpc>
            </a:pPr>
            <a:r>
              <a:rPr lang="ja-JP" altLang="en-US" sz="1600" dirty="0" smtClean="0"/>
              <a:t>①　第１回</a:t>
            </a:r>
            <a:r>
              <a:rPr lang="ja-JP" altLang="en-US" sz="1600" dirty="0"/>
              <a:t>景観審議会</a:t>
            </a:r>
            <a:r>
              <a:rPr lang="ja-JP" altLang="en-US" sz="1600" dirty="0" smtClean="0"/>
              <a:t>（</a:t>
            </a:r>
            <a:r>
              <a:rPr lang="en-US" altLang="ja-JP" sz="1600" dirty="0" smtClean="0"/>
              <a:t>7/</a:t>
            </a:r>
            <a:r>
              <a:rPr lang="en-US" altLang="ja-JP" sz="1600" dirty="0"/>
              <a:t>3</a:t>
            </a:r>
            <a:r>
              <a:rPr lang="ja-JP" altLang="en-US" sz="1600" dirty="0" smtClean="0"/>
              <a:t>）</a:t>
            </a:r>
            <a:endParaRPr lang="en-US" altLang="ja-JP" sz="1600" dirty="0"/>
          </a:p>
          <a:p>
            <a:pPr>
              <a:lnSpc>
                <a:spcPct val="150000"/>
              </a:lnSpc>
            </a:pPr>
            <a:r>
              <a:rPr lang="ja-JP" altLang="en-US" sz="1600" dirty="0" smtClean="0"/>
              <a:t>　　　⇒　ビュースポット</a:t>
            </a:r>
            <a:r>
              <a:rPr lang="ja-JP" altLang="en-US" sz="1600" dirty="0"/>
              <a:t>事業に取り組むことの説明。部会の設置</a:t>
            </a:r>
          </a:p>
          <a:p>
            <a:pPr>
              <a:lnSpc>
                <a:spcPct val="150000"/>
              </a:lnSpc>
            </a:pPr>
            <a:endParaRPr lang="en-US" altLang="ja-JP" sz="900" dirty="0" smtClean="0"/>
          </a:p>
          <a:p>
            <a:pPr>
              <a:lnSpc>
                <a:spcPct val="150000"/>
              </a:lnSpc>
            </a:pPr>
            <a:r>
              <a:rPr lang="ja-JP" altLang="en-US" sz="1600" dirty="0" smtClean="0"/>
              <a:t>②　第１回部会（８月上旬）</a:t>
            </a:r>
            <a:endParaRPr lang="en-US" altLang="ja-JP" sz="1600" dirty="0"/>
          </a:p>
          <a:p>
            <a:pPr>
              <a:lnSpc>
                <a:spcPct val="150000"/>
              </a:lnSpc>
            </a:pPr>
            <a:r>
              <a:rPr lang="ja-JP" altLang="en-US" sz="1600" dirty="0" smtClean="0"/>
              <a:t>　　　⇒　募集</a:t>
            </a:r>
            <a:r>
              <a:rPr lang="ja-JP" altLang="en-US" sz="1600" dirty="0"/>
              <a:t>対象・条件、選定基準について議論</a:t>
            </a:r>
            <a:r>
              <a:rPr lang="ja-JP" altLang="en-US" sz="1600" dirty="0" smtClean="0"/>
              <a:t>。</a:t>
            </a:r>
            <a:endParaRPr lang="en-US" altLang="ja-JP" sz="1600" dirty="0" smtClean="0"/>
          </a:p>
          <a:p>
            <a:pPr>
              <a:lnSpc>
                <a:spcPct val="150000"/>
              </a:lnSpc>
            </a:pPr>
            <a:endParaRPr lang="en-US" altLang="ja-JP" sz="900" dirty="0" smtClean="0"/>
          </a:p>
          <a:p>
            <a:pPr>
              <a:lnSpc>
                <a:spcPct val="150000"/>
              </a:lnSpc>
            </a:pPr>
            <a:r>
              <a:rPr lang="ja-JP" altLang="en-US" sz="1600" b="1" dirty="0" smtClean="0"/>
              <a:t>　</a:t>
            </a:r>
            <a:endParaRPr lang="en-US" altLang="ja-JP" sz="900" dirty="0" smtClean="0"/>
          </a:p>
          <a:p>
            <a:pPr>
              <a:lnSpc>
                <a:spcPct val="150000"/>
              </a:lnSpc>
            </a:pPr>
            <a:endParaRPr lang="en-US" altLang="ja-JP" sz="900" dirty="0" smtClean="0"/>
          </a:p>
          <a:p>
            <a:pPr>
              <a:lnSpc>
                <a:spcPct val="150000"/>
              </a:lnSpc>
            </a:pPr>
            <a:r>
              <a:rPr lang="ja-JP" altLang="en-US" sz="1600" dirty="0" smtClean="0"/>
              <a:t>③　第３回部会（</a:t>
            </a:r>
            <a:r>
              <a:rPr lang="ja-JP" altLang="en-US" sz="1600" dirty="0"/>
              <a:t>１２</a:t>
            </a:r>
            <a:r>
              <a:rPr lang="ja-JP" altLang="en-US" sz="1600" dirty="0" smtClean="0"/>
              <a:t>月頃）</a:t>
            </a:r>
            <a:endParaRPr lang="en-US" altLang="ja-JP" sz="1600" dirty="0"/>
          </a:p>
          <a:p>
            <a:pPr>
              <a:lnSpc>
                <a:spcPct val="150000"/>
              </a:lnSpc>
            </a:pPr>
            <a:r>
              <a:rPr lang="ja-JP" altLang="en-US" sz="1600" dirty="0" smtClean="0"/>
              <a:t>　　　⇒　ビュースポットの審査・選定</a:t>
            </a:r>
            <a:endParaRPr lang="en-US" altLang="ja-JP" sz="1600" dirty="0" smtClean="0"/>
          </a:p>
          <a:p>
            <a:pPr>
              <a:lnSpc>
                <a:spcPct val="150000"/>
              </a:lnSpc>
            </a:pPr>
            <a:endParaRPr lang="en-US" altLang="ja-JP" sz="900" dirty="0"/>
          </a:p>
          <a:p>
            <a:pPr>
              <a:lnSpc>
                <a:spcPct val="150000"/>
              </a:lnSpc>
            </a:pPr>
            <a:r>
              <a:rPr lang="ja-JP" altLang="en-US" sz="1600" dirty="0" smtClean="0"/>
              <a:t>④　第２回景観審議会（</a:t>
            </a:r>
            <a:r>
              <a:rPr lang="ja-JP" altLang="en-US" sz="1600" dirty="0"/>
              <a:t>１</a:t>
            </a:r>
            <a:r>
              <a:rPr lang="ja-JP" altLang="en-US" sz="1600" dirty="0" smtClean="0"/>
              <a:t>月下旬）</a:t>
            </a:r>
            <a:endParaRPr lang="en-US" altLang="ja-JP" sz="1600" dirty="0" smtClean="0"/>
          </a:p>
          <a:p>
            <a:pPr>
              <a:lnSpc>
                <a:spcPct val="150000"/>
              </a:lnSpc>
            </a:pPr>
            <a:r>
              <a:rPr lang="ja-JP" altLang="en-US" sz="1600" dirty="0"/>
              <a:t>　</a:t>
            </a:r>
            <a:r>
              <a:rPr lang="ja-JP" altLang="en-US" sz="1600" dirty="0" smtClean="0"/>
              <a:t>　  ⇒　ビュースポット選定の報告</a:t>
            </a:r>
            <a:endParaRPr lang="en-US" altLang="ja-JP" sz="1600" dirty="0"/>
          </a:p>
          <a:p>
            <a:pPr>
              <a:lnSpc>
                <a:spcPct val="150000"/>
              </a:lnSpc>
            </a:pPr>
            <a:endParaRPr lang="en-US" altLang="ja-JP" sz="900" b="1" dirty="0"/>
          </a:p>
          <a:p>
            <a:pPr>
              <a:lnSpc>
                <a:spcPct val="150000"/>
              </a:lnSpc>
            </a:pPr>
            <a:endParaRPr lang="ja-JP" altLang="en-US" sz="1600" dirty="0"/>
          </a:p>
        </p:txBody>
      </p:sp>
      <p:sp>
        <p:nvSpPr>
          <p:cNvPr id="3" name="正方形/長方形 2"/>
          <p:cNvSpPr/>
          <p:nvPr/>
        </p:nvSpPr>
        <p:spPr>
          <a:xfrm>
            <a:off x="611560" y="3199913"/>
            <a:ext cx="3744417" cy="44511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rPr>
              <a:t>ビュースポットの募集　（９月～１１月</a:t>
            </a:r>
            <a:r>
              <a:rPr lang="ja-JP" altLang="en-US" sz="1600" b="1" dirty="0" smtClean="0">
                <a:solidFill>
                  <a:schemeClr val="tx1"/>
                </a:solidFill>
              </a:rPr>
              <a:t>）</a:t>
            </a:r>
            <a:endParaRPr lang="en-US" altLang="ja-JP" sz="1600" dirty="0">
              <a:solidFill>
                <a:schemeClr val="tx1"/>
              </a:solidFill>
            </a:endParaRPr>
          </a:p>
        </p:txBody>
      </p:sp>
      <p:sp>
        <p:nvSpPr>
          <p:cNvPr id="8" name="正方形/長方形 7"/>
          <p:cNvSpPr/>
          <p:nvPr/>
        </p:nvSpPr>
        <p:spPr>
          <a:xfrm>
            <a:off x="0" y="0"/>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ビュースポット（視点場）の発掘と情報発信</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76456" y="6525344"/>
            <a:ext cx="452114" cy="307777"/>
          </a:xfrm>
          <a:prstGeom prst="rect">
            <a:avLst/>
          </a:prstGeom>
          <a:noFill/>
        </p:spPr>
        <p:txBody>
          <a:bodyPr wrap="square" rtlCol="0">
            <a:spAutoFit/>
          </a:bodyPr>
          <a:lstStyle/>
          <a:p>
            <a:pPr algn="r"/>
            <a:r>
              <a:rPr lang="en-US" altLang="ja-JP" sz="1400" dirty="0" smtClean="0"/>
              <a:t>21</a:t>
            </a:r>
            <a:endParaRPr kumimoji="1" lang="ja-JP" altLang="en-US" sz="1400" dirty="0"/>
          </a:p>
        </p:txBody>
      </p:sp>
      <p:sp>
        <p:nvSpPr>
          <p:cNvPr id="11" name="正方形/長方形 10"/>
          <p:cNvSpPr/>
          <p:nvPr/>
        </p:nvSpPr>
        <p:spPr>
          <a:xfrm>
            <a:off x="611561" y="5648185"/>
            <a:ext cx="3456383" cy="44511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rPr>
              <a:t>ビュースポット</a:t>
            </a:r>
            <a:r>
              <a:rPr lang="ja-JP" altLang="en-US" sz="1600" b="1" dirty="0" smtClean="0">
                <a:solidFill>
                  <a:schemeClr val="tx1"/>
                </a:solidFill>
              </a:rPr>
              <a:t>の公表</a:t>
            </a:r>
            <a:r>
              <a:rPr lang="ja-JP" altLang="en-US" sz="1600" b="1" dirty="0">
                <a:solidFill>
                  <a:schemeClr val="tx1"/>
                </a:solidFill>
              </a:rPr>
              <a:t>　</a:t>
            </a:r>
            <a:r>
              <a:rPr lang="ja-JP" altLang="en-US" sz="1600" b="1" dirty="0" smtClean="0">
                <a:solidFill>
                  <a:schemeClr val="tx1"/>
                </a:solidFill>
              </a:rPr>
              <a:t>（１月下旬）</a:t>
            </a:r>
            <a:endParaRPr lang="en-US" altLang="ja-JP" sz="1600" dirty="0">
              <a:solidFill>
                <a:schemeClr val="tx1"/>
              </a:solidFill>
            </a:endParaRPr>
          </a:p>
        </p:txBody>
      </p:sp>
    </p:spTree>
    <p:extLst>
      <p:ext uri="{BB962C8B-B14F-4D97-AF65-F5344CB8AC3E}">
        <p14:creationId xmlns:p14="http://schemas.microsoft.com/office/powerpoint/2010/main" val="60327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7315" y="1052736"/>
            <a:ext cx="1481742" cy="360000"/>
          </a:xfrm>
          <a:prstGeom prst="roundRect">
            <a:avLst/>
          </a:prstGeom>
          <a:ln w="12700"/>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基本目標</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rot="10800000" flipV="1">
            <a:off x="251519" y="1484785"/>
            <a:ext cx="8574491" cy="646331"/>
          </a:xfrm>
          <a:prstGeom prst="rect">
            <a:avLst/>
          </a:prstGeom>
          <a:noFill/>
        </p:spPr>
        <p:txBody>
          <a:bodyPr wrap="square" rtlCol="0">
            <a:spAutoFit/>
          </a:bodyPr>
          <a:lstStyle/>
          <a:p>
            <a:r>
              <a:rPr lang="ja-JP" altLang="en-US" sz="1800" dirty="0" smtClean="0">
                <a:solidFill>
                  <a:schemeClr val="tx1">
                    <a:lumMod val="85000"/>
                    <a:lumOff val="15000"/>
                  </a:schemeClr>
                </a:solidFill>
                <a:latin typeface="+mj-ea"/>
                <a:ea typeface="+mj-ea"/>
                <a:cs typeface="Meiryo UI" panose="020B0604030504040204" pitchFamily="50" charset="-128"/>
              </a:rPr>
              <a:t>淀</a:t>
            </a:r>
            <a:r>
              <a:rPr lang="ja-JP" altLang="en-US" sz="1800" dirty="0">
                <a:solidFill>
                  <a:schemeClr val="tx1">
                    <a:lumMod val="85000"/>
                    <a:lumOff val="15000"/>
                  </a:schemeClr>
                </a:solidFill>
                <a:latin typeface="+mj-ea"/>
                <a:ea typeface="+mj-ea"/>
                <a:cs typeface="Meiryo UI" panose="020B0604030504040204" pitchFamily="50" charset="-128"/>
              </a:rPr>
              <a:t>川沿川の地域資源を活かし、その価値を高め、広域的な視点</a:t>
            </a:r>
            <a:r>
              <a:rPr lang="ja-JP" altLang="en-US" sz="1800" dirty="0" smtClean="0">
                <a:solidFill>
                  <a:schemeClr val="tx1">
                    <a:lumMod val="85000"/>
                    <a:lumOff val="15000"/>
                  </a:schemeClr>
                </a:solidFill>
                <a:latin typeface="+mj-ea"/>
                <a:ea typeface="+mj-ea"/>
                <a:cs typeface="Meiryo UI" panose="020B0604030504040204" pitchFamily="50" charset="-128"/>
              </a:rPr>
              <a:t>でつなぐ</a:t>
            </a:r>
            <a:r>
              <a:rPr lang="ja-JP" altLang="en-US" sz="1800" dirty="0">
                <a:solidFill>
                  <a:schemeClr val="tx1">
                    <a:lumMod val="85000"/>
                    <a:lumOff val="15000"/>
                  </a:schemeClr>
                </a:solidFill>
                <a:latin typeface="+mj-ea"/>
                <a:ea typeface="+mj-ea"/>
                <a:cs typeface="Meiryo UI" panose="020B0604030504040204" pitchFamily="50" charset="-128"/>
              </a:rPr>
              <a:t>ことで</a:t>
            </a:r>
            <a:r>
              <a:rPr lang="ja-JP" altLang="en-US" sz="1800" dirty="0" smtClean="0">
                <a:solidFill>
                  <a:schemeClr val="tx1">
                    <a:lumMod val="85000"/>
                    <a:lumOff val="15000"/>
                  </a:schemeClr>
                </a:solidFill>
                <a:latin typeface="+mj-ea"/>
                <a:ea typeface="+mj-ea"/>
                <a:cs typeface="Meiryo UI" panose="020B0604030504040204" pitchFamily="50" charset="-128"/>
              </a:rPr>
              <a:t>、魅力</a:t>
            </a:r>
            <a:r>
              <a:rPr lang="ja-JP" altLang="en-US" sz="1800" dirty="0">
                <a:solidFill>
                  <a:schemeClr val="tx1">
                    <a:lumMod val="85000"/>
                    <a:lumOff val="15000"/>
                  </a:schemeClr>
                </a:solidFill>
                <a:latin typeface="+mj-ea"/>
                <a:ea typeface="+mj-ea"/>
                <a:cs typeface="Meiryo UI" panose="020B0604030504040204" pitchFamily="50" charset="-128"/>
              </a:rPr>
              <a:t>あふれる都市空間を創造し、まちづくり</a:t>
            </a:r>
            <a:r>
              <a:rPr lang="ja-JP" altLang="en-US" sz="1800" dirty="0" smtClean="0">
                <a:solidFill>
                  <a:schemeClr val="tx1">
                    <a:lumMod val="85000"/>
                    <a:lumOff val="15000"/>
                  </a:schemeClr>
                </a:solidFill>
                <a:latin typeface="+mj-ea"/>
                <a:ea typeface="+mj-ea"/>
                <a:cs typeface="Meiryo UI" panose="020B0604030504040204" pitchFamily="50" charset="-128"/>
              </a:rPr>
              <a:t>を推進</a:t>
            </a:r>
            <a:r>
              <a:rPr lang="ja-JP" altLang="en-US" sz="1800" dirty="0">
                <a:solidFill>
                  <a:schemeClr val="tx1">
                    <a:lumMod val="85000"/>
                    <a:lumOff val="15000"/>
                  </a:schemeClr>
                </a:solidFill>
                <a:latin typeface="+mj-ea"/>
                <a:ea typeface="+mj-ea"/>
                <a:cs typeface="Meiryo UI" panose="020B0604030504040204" pitchFamily="50" charset="-128"/>
              </a:rPr>
              <a:t>する。</a:t>
            </a:r>
          </a:p>
        </p:txBody>
      </p:sp>
      <p:sp>
        <p:nvSpPr>
          <p:cNvPr id="6" name="角丸四角形 5"/>
          <p:cNvSpPr/>
          <p:nvPr/>
        </p:nvSpPr>
        <p:spPr>
          <a:xfrm>
            <a:off x="177314" y="2429124"/>
            <a:ext cx="1628948" cy="360000"/>
          </a:xfrm>
          <a:prstGeom prst="roundRect">
            <a:avLst/>
          </a:prstGeom>
          <a:ln w="12700"/>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３つの視点</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2068801" y="2429232"/>
            <a:ext cx="6757211" cy="495712"/>
            <a:chOff x="673996" y="5339018"/>
            <a:chExt cx="4629069" cy="204840"/>
          </a:xfrm>
        </p:grpSpPr>
        <p:sp>
          <p:nvSpPr>
            <p:cNvPr id="8" name="角丸四角形 7"/>
            <p:cNvSpPr/>
            <p:nvPr/>
          </p:nvSpPr>
          <p:spPr>
            <a:xfrm>
              <a:off x="3847306" y="5339018"/>
              <a:ext cx="1455759" cy="204840"/>
            </a:xfrm>
            <a:prstGeom prst="roundRect">
              <a:avLst/>
            </a:prstGeom>
            <a:solidFill>
              <a:schemeClr val="bg1">
                <a:lumMod val="95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誇れるまち</a:t>
              </a: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285081" y="5339018"/>
              <a:ext cx="1455759" cy="204840"/>
            </a:xfrm>
            <a:prstGeom prst="roundRect">
              <a:avLst/>
            </a:prstGeom>
            <a:solidFill>
              <a:schemeClr val="bg1">
                <a:lumMod val="95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住み続けたいまち</a:t>
              </a: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673996" y="5339018"/>
              <a:ext cx="1455759" cy="204840"/>
            </a:xfrm>
            <a:prstGeom prst="roundRect">
              <a:avLst/>
            </a:prstGeom>
            <a:solidFill>
              <a:schemeClr val="bg1">
                <a:lumMod val="95000"/>
              </a:schemeClr>
            </a:solidFill>
            <a:ln w="12700">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訪れたいまち</a:t>
              </a:r>
            </a:p>
          </p:txBody>
        </p:sp>
      </p:grpSp>
      <p:pic>
        <p:nvPicPr>
          <p:cNvPr id="11" name="Picture 2" descr="D:\MitaH\Desktop\0328_短編_戦略発表資料_淀川パワポ（圧縮）.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2" t="13811" r="1680" b="13806"/>
          <a:stretch/>
        </p:blipFill>
        <p:spPr bwMode="auto">
          <a:xfrm>
            <a:off x="484957" y="3365825"/>
            <a:ext cx="8141647" cy="3447552"/>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 11"/>
          <p:cNvSpPr/>
          <p:nvPr/>
        </p:nvSpPr>
        <p:spPr>
          <a:xfrm>
            <a:off x="177314" y="3005236"/>
            <a:ext cx="1861130" cy="360000"/>
          </a:xfrm>
          <a:prstGeom prst="roundRect">
            <a:avLst/>
          </a:prstGeom>
          <a:ln w="12700"/>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８つの取組み</a:t>
            </a:r>
          </a:p>
        </p:txBody>
      </p:sp>
      <p:sp>
        <p:nvSpPr>
          <p:cNvPr id="3" name="角丸四角形 2"/>
          <p:cNvSpPr/>
          <p:nvPr/>
        </p:nvSpPr>
        <p:spPr>
          <a:xfrm>
            <a:off x="4605681" y="3356992"/>
            <a:ext cx="4020923" cy="86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8582" y="591072"/>
            <a:ext cx="8849485" cy="369332"/>
          </a:xfrm>
          <a:prstGeom prst="rect">
            <a:avLst/>
          </a:prstGeom>
        </p:spPr>
        <p:txBody>
          <a:bodyPr wrap="square">
            <a:spAutoFit/>
          </a:bodyPr>
          <a:lstStyle/>
          <a:p>
            <a:r>
              <a:rPr lang="ja-JP" altLang="en-US" b="1" u="sng" dirty="0">
                <a:latin typeface="+mj-ea"/>
                <a:ea typeface="+mj-ea"/>
                <a:cs typeface="Meiryo UI" panose="020B0604030504040204" pitchFamily="50" charset="-128"/>
              </a:rPr>
              <a:t>淀川沿川広域連携型まちづくり</a:t>
            </a:r>
            <a:r>
              <a:rPr lang="ja-JP" altLang="en-US" b="1" u="sng" dirty="0" smtClean="0">
                <a:latin typeface="+mj-ea"/>
                <a:ea typeface="+mj-ea"/>
                <a:cs typeface="Meiryo UI" panose="020B0604030504040204" pitchFamily="50" charset="-128"/>
              </a:rPr>
              <a:t>戦略</a:t>
            </a:r>
            <a:r>
              <a:rPr lang="ja-JP" altLang="en-US" b="1" dirty="0" smtClean="0">
                <a:latin typeface="+mj-ea"/>
                <a:ea typeface="+mj-ea"/>
                <a:cs typeface="Meiryo UI" panose="020B0604030504040204" pitchFamily="50" charset="-128"/>
              </a:rPr>
              <a:t>　</a:t>
            </a:r>
            <a:r>
              <a:rPr lang="en-US" altLang="ja-JP" b="1" dirty="0" smtClean="0">
                <a:latin typeface="+mj-ea"/>
                <a:ea typeface="+mj-ea"/>
                <a:cs typeface="Meiryo UI" panose="020B0604030504040204" pitchFamily="50" charset="-128"/>
              </a:rPr>
              <a:t>【</a:t>
            </a:r>
            <a:r>
              <a:rPr lang="ja-JP" altLang="en-US" b="1" dirty="0" smtClean="0">
                <a:latin typeface="+mj-ea"/>
                <a:ea typeface="+mj-ea"/>
                <a:cs typeface="Meiryo UI" panose="020B0604030504040204" pitchFamily="50" charset="-128"/>
              </a:rPr>
              <a:t>淀川沿川まちづくりプラットフォーム</a:t>
            </a:r>
            <a:r>
              <a:rPr lang="en-US" altLang="ja-JP" b="1" dirty="0" smtClean="0">
                <a:latin typeface="+mj-ea"/>
                <a:ea typeface="+mj-ea"/>
                <a:cs typeface="Meiryo UI" panose="020B0604030504040204" pitchFamily="50" charset="-128"/>
              </a:rPr>
              <a:t>】</a:t>
            </a:r>
            <a:endParaRPr lang="ja-JP" altLang="en-US" b="1" dirty="0">
              <a:latin typeface="+mj-ea"/>
              <a:ea typeface="+mj-ea"/>
              <a:cs typeface="Meiryo UI" panose="020B0604030504040204" pitchFamily="50" charset="-128"/>
            </a:endParaRPr>
          </a:p>
        </p:txBody>
      </p:sp>
      <p:sp>
        <p:nvSpPr>
          <p:cNvPr id="15" name="正方形/長方形 14"/>
          <p:cNvSpPr/>
          <p:nvPr/>
        </p:nvSpPr>
        <p:spPr>
          <a:xfrm>
            <a:off x="5705" y="0"/>
            <a:ext cx="914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淀川の魅力ある景観づくりに向けた検討について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8676456" y="6525344"/>
            <a:ext cx="452114" cy="307777"/>
          </a:xfrm>
          <a:prstGeom prst="rect">
            <a:avLst/>
          </a:prstGeom>
          <a:noFill/>
        </p:spPr>
        <p:txBody>
          <a:bodyPr wrap="square" rtlCol="0">
            <a:spAutoFit/>
          </a:bodyPr>
          <a:lstStyle/>
          <a:p>
            <a:pPr algn="r"/>
            <a:r>
              <a:rPr kumimoji="1" lang="ja-JP" altLang="en-US" sz="1400" dirty="0" smtClean="0"/>
              <a:t>３</a:t>
            </a:r>
            <a:endParaRPr kumimoji="1" lang="ja-JP" altLang="en-US" sz="1400" dirty="0"/>
          </a:p>
        </p:txBody>
      </p:sp>
    </p:spTree>
    <p:extLst>
      <p:ext uri="{BB962C8B-B14F-4D97-AF65-F5344CB8AC3E}">
        <p14:creationId xmlns:p14="http://schemas.microsoft.com/office/powerpoint/2010/main" val="3890791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8113" y="798959"/>
            <a:ext cx="8612359" cy="5078313"/>
          </a:xfrm>
          <a:prstGeom prst="rect">
            <a:avLst/>
          </a:prstGeom>
          <a:noFill/>
        </p:spPr>
        <p:txBody>
          <a:bodyPr wrap="square" rtlCol="0">
            <a:spAutoFit/>
          </a:bodyPr>
          <a:lstStyle/>
          <a:p>
            <a:pPr marL="354013" indent="-354013"/>
            <a:r>
              <a:rPr lang="ja-JP" altLang="en-US" b="1" u="sng" dirty="0" smtClean="0">
                <a:latin typeface="+mj-ea"/>
                <a:ea typeface="+mj-ea"/>
                <a:cs typeface="Meiryo UI" panose="020B0604030504040204" pitchFamily="50" charset="-128"/>
              </a:rPr>
              <a:t>淀川の景観とまちづくりについて</a:t>
            </a:r>
            <a:endParaRPr lang="en-US" altLang="ja-JP" b="1" u="sng" dirty="0" smtClean="0">
              <a:latin typeface="+mj-ea"/>
              <a:ea typeface="+mj-ea"/>
              <a:cs typeface="Meiryo UI" panose="020B0604030504040204" pitchFamily="50" charset="-128"/>
            </a:endParaRPr>
          </a:p>
          <a:p>
            <a:pPr marL="354013" indent="-354013"/>
            <a:endParaRPr lang="en-US" altLang="ja-JP" dirty="0" smtClean="0">
              <a:latin typeface="+mj-ea"/>
              <a:ea typeface="+mj-ea"/>
              <a:cs typeface="Meiryo UI" panose="020B0604030504040204" pitchFamily="50" charset="-128"/>
            </a:endParaRPr>
          </a:p>
          <a:p>
            <a:pPr marL="354013" indent="-354013"/>
            <a:r>
              <a:rPr lang="ja-JP" altLang="en-US" dirty="0">
                <a:latin typeface="+mj-ea"/>
                <a:ea typeface="+mj-ea"/>
                <a:cs typeface="Meiryo UI" panose="020B0604030504040204" pitchFamily="50" charset="-128"/>
              </a:rPr>
              <a:t>〇淀川は古くから舟運によって、京都～大阪の交通の要衝地を結び、沿道には歴史街道があり、歴史・文化や市民生活の営みと密接に関わりのある全国的にもめずらしい河川である</a:t>
            </a:r>
            <a:r>
              <a:rPr lang="ja-JP" altLang="en-US" dirty="0" smtClean="0">
                <a:latin typeface="+mj-ea"/>
                <a:ea typeface="+mj-ea"/>
                <a:cs typeface="Meiryo UI" panose="020B0604030504040204" pitchFamily="50" charset="-128"/>
              </a:rPr>
              <a:t>。</a:t>
            </a:r>
            <a:endParaRPr lang="en-US" altLang="ja-JP" dirty="0" smtClean="0">
              <a:latin typeface="+mj-ea"/>
              <a:ea typeface="+mj-ea"/>
              <a:cs typeface="Meiryo UI" panose="020B0604030504040204" pitchFamily="50" charset="-128"/>
            </a:endParaRPr>
          </a:p>
          <a:p>
            <a:pPr marL="354013" indent="-354013"/>
            <a:endParaRPr lang="en-US" altLang="ja-JP" dirty="0" smtClean="0">
              <a:latin typeface="+mj-ea"/>
              <a:ea typeface="+mj-ea"/>
              <a:cs typeface="Meiryo UI" panose="020B0604030504040204" pitchFamily="50" charset="-128"/>
            </a:endParaRPr>
          </a:p>
          <a:p>
            <a:pPr marL="354013" indent="-354013"/>
            <a:endParaRPr lang="en-US" altLang="ja-JP" dirty="0">
              <a:latin typeface="+mj-ea"/>
              <a:ea typeface="+mj-ea"/>
              <a:cs typeface="Meiryo UI" panose="020B0604030504040204" pitchFamily="50" charset="-128"/>
            </a:endParaRPr>
          </a:p>
          <a:p>
            <a:pPr marL="354013" indent="-354013"/>
            <a:r>
              <a:rPr lang="ja-JP" altLang="en-US" dirty="0" smtClean="0">
                <a:latin typeface="+mj-ea"/>
                <a:ea typeface="+mj-ea"/>
                <a:cs typeface="Meiryo UI" panose="020B0604030504040204" pitchFamily="50" charset="-128"/>
              </a:rPr>
              <a:t>〇淀川では、これまで多様</a:t>
            </a:r>
            <a:r>
              <a:rPr lang="ja-JP" altLang="en-US" dirty="0">
                <a:latin typeface="+mj-ea"/>
                <a:ea typeface="+mj-ea"/>
                <a:cs typeface="Meiryo UI" panose="020B0604030504040204" pitchFamily="50" charset="-128"/>
              </a:rPr>
              <a:t>で魅力的な景観を形成して</a:t>
            </a:r>
            <a:r>
              <a:rPr lang="ja-JP" altLang="en-US" dirty="0" smtClean="0">
                <a:latin typeface="+mj-ea"/>
                <a:ea typeface="+mj-ea"/>
                <a:cs typeface="Meiryo UI" panose="020B0604030504040204" pitchFamily="50" charset="-128"/>
              </a:rPr>
              <a:t>きたが、あまり</a:t>
            </a:r>
            <a:r>
              <a:rPr lang="ja-JP" altLang="en-US" dirty="0">
                <a:latin typeface="+mj-ea"/>
                <a:ea typeface="+mj-ea"/>
                <a:cs typeface="Meiryo UI" panose="020B0604030504040204" pitchFamily="50" charset="-128"/>
              </a:rPr>
              <a:t>認知されていない</a:t>
            </a:r>
            <a:r>
              <a:rPr lang="ja-JP" altLang="en-US" dirty="0" smtClean="0">
                <a:latin typeface="+mj-ea"/>
                <a:ea typeface="+mj-ea"/>
                <a:cs typeface="Meiryo UI" panose="020B0604030504040204" pitchFamily="50" charset="-128"/>
              </a:rPr>
              <a:t>ものや十分</a:t>
            </a:r>
            <a:r>
              <a:rPr lang="ja-JP" altLang="en-US" dirty="0">
                <a:latin typeface="+mj-ea"/>
                <a:ea typeface="+mj-ea"/>
                <a:cs typeface="Meiryo UI" panose="020B0604030504040204" pitchFamily="50" charset="-128"/>
              </a:rPr>
              <a:t>に活用されていないものも多い</a:t>
            </a:r>
            <a:r>
              <a:rPr lang="ja-JP" altLang="en-US" dirty="0" smtClean="0">
                <a:latin typeface="+mj-ea"/>
                <a:ea typeface="+mj-ea"/>
                <a:cs typeface="Meiryo UI" panose="020B0604030504040204" pitchFamily="50" charset="-128"/>
              </a:rPr>
              <a:t>。</a:t>
            </a:r>
            <a:endParaRPr lang="en-US" altLang="ja-JP" dirty="0" smtClean="0">
              <a:latin typeface="+mj-ea"/>
              <a:ea typeface="+mj-ea"/>
              <a:cs typeface="Meiryo UI" panose="020B0604030504040204" pitchFamily="50" charset="-128"/>
            </a:endParaRPr>
          </a:p>
          <a:p>
            <a:pPr marL="354013" indent="-354013"/>
            <a:endParaRPr lang="en-US" altLang="ja-JP" dirty="0" smtClean="0">
              <a:latin typeface="+mj-ea"/>
              <a:ea typeface="+mj-ea"/>
              <a:cs typeface="Meiryo UI" panose="020B0604030504040204" pitchFamily="50" charset="-128"/>
            </a:endParaRPr>
          </a:p>
          <a:p>
            <a:pPr marL="354013" indent="-354013"/>
            <a:endParaRPr lang="en-US" altLang="ja-JP" dirty="0" smtClean="0">
              <a:latin typeface="+mj-ea"/>
              <a:ea typeface="+mj-ea"/>
              <a:cs typeface="Meiryo UI" panose="020B0604030504040204" pitchFamily="50" charset="-128"/>
            </a:endParaRPr>
          </a:p>
          <a:p>
            <a:pPr marL="354013" indent="-354013"/>
            <a:r>
              <a:rPr lang="ja-JP" altLang="en-US" dirty="0" smtClean="0">
                <a:latin typeface="+mj-ea"/>
                <a:ea typeface="+mj-ea"/>
                <a:cs typeface="Meiryo UI" panose="020B0604030504040204" pitchFamily="50" charset="-128"/>
              </a:rPr>
              <a:t>〇また、近年</a:t>
            </a:r>
            <a:r>
              <a:rPr lang="ja-JP" altLang="en-US" dirty="0">
                <a:latin typeface="+mj-ea"/>
                <a:ea typeface="+mj-ea"/>
                <a:cs typeface="Meiryo UI" panose="020B0604030504040204" pitchFamily="50" charset="-128"/>
              </a:rPr>
              <a:t>、舟運の復活、スポーツサイクルブーム、河川空間を活用した</a:t>
            </a:r>
            <a:r>
              <a:rPr lang="ja-JP" altLang="en-US" dirty="0" smtClean="0">
                <a:latin typeface="+mj-ea"/>
                <a:ea typeface="+mj-ea"/>
                <a:cs typeface="Meiryo UI" panose="020B0604030504040204" pitchFamily="50" charset="-128"/>
              </a:rPr>
              <a:t>キャンプやマラソン</a:t>
            </a:r>
            <a:r>
              <a:rPr lang="ja-JP" altLang="en-US" dirty="0">
                <a:latin typeface="+mj-ea"/>
                <a:ea typeface="+mj-ea"/>
                <a:cs typeface="Meiryo UI" panose="020B0604030504040204" pitchFamily="50" charset="-128"/>
              </a:rPr>
              <a:t>の実施など、様々な</a:t>
            </a:r>
            <a:r>
              <a:rPr lang="ja-JP" altLang="en-US" dirty="0" smtClean="0">
                <a:latin typeface="+mj-ea"/>
                <a:ea typeface="+mj-ea"/>
                <a:cs typeface="Meiryo UI" panose="020B0604030504040204" pitchFamily="50" charset="-128"/>
              </a:rPr>
              <a:t>賑わいや活動</a:t>
            </a:r>
            <a:r>
              <a:rPr lang="ja-JP" altLang="en-US" dirty="0">
                <a:latin typeface="+mj-ea"/>
                <a:ea typeface="+mj-ea"/>
                <a:cs typeface="Meiryo UI" panose="020B0604030504040204" pitchFamily="50" charset="-128"/>
              </a:rPr>
              <a:t>が見られる</a:t>
            </a:r>
            <a:r>
              <a:rPr lang="ja-JP" altLang="en-US" dirty="0" smtClean="0">
                <a:latin typeface="+mj-ea"/>
                <a:ea typeface="+mj-ea"/>
                <a:cs typeface="Meiryo UI" panose="020B0604030504040204" pitchFamily="50" charset="-128"/>
              </a:rPr>
              <a:t>。</a:t>
            </a:r>
            <a:endParaRPr lang="en-US" altLang="ja-JP" dirty="0" smtClean="0">
              <a:latin typeface="+mj-ea"/>
              <a:ea typeface="+mj-ea"/>
              <a:cs typeface="Meiryo UI" panose="020B0604030504040204" pitchFamily="50" charset="-128"/>
            </a:endParaRPr>
          </a:p>
          <a:p>
            <a:pPr marL="354013" indent="-354013"/>
            <a:endParaRPr lang="en-US" altLang="ja-JP" dirty="0" smtClean="0">
              <a:latin typeface="+mj-ea"/>
              <a:ea typeface="+mj-ea"/>
              <a:cs typeface="Meiryo UI" panose="020B0604030504040204" pitchFamily="50" charset="-128"/>
            </a:endParaRPr>
          </a:p>
          <a:p>
            <a:pPr marL="354013" indent="-354013"/>
            <a:endParaRPr lang="en-US" altLang="ja-JP" dirty="0" smtClean="0">
              <a:latin typeface="+mj-ea"/>
              <a:ea typeface="+mj-ea"/>
              <a:cs typeface="Meiryo UI" panose="020B0604030504040204" pitchFamily="50" charset="-128"/>
            </a:endParaRPr>
          </a:p>
          <a:p>
            <a:pPr marL="354013" indent="-354013"/>
            <a:r>
              <a:rPr lang="ja-JP" altLang="en-US" dirty="0" smtClean="0">
                <a:latin typeface="+mj-ea"/>
                <a:ea typeface="+mj-ea"/>
                <a:cs typeface="Meiryo UI" panose="020B0604030504040204" pitchFamily="50" charset="-128"/>
              </a:rPr>
              <a:t>○これらの景観</a:t>
            </a:r>
            <a:r>
              <a:rPr lang="ja-JP" altLang="en-US" dirty="0">
                <a:latin typeface="+mj-ea"/>
                <a:ea typeface="+mj-ea"/>
                <a:cs typeface="Meiryo UI" panose="020B0604030504040204" pitchFamily="50" charset="-128"/>
              </a:rPr>
              <a:t>資源を広域的な観点から発掘・整理し</a:t>
            </a:r>
            <a:r>
              <a:rPr lang="ja-JP" altLang="en-US" dirty="0" smtClean="0">
                <a:latin typeface="+mj-ea"/>
                <a:ea typeface="+mj-ea"/>
                <a:cs typeface="Meiryo UI" panose="020B0604030504040204" pitchFamily="50" charset="-128"/>
              </a:rPr>
              <a:t>、</a:t>
            </a:r>
            <a:r>
              <a:rPr lang="ja-JP" altLang="en-US" dirty="0">
                <a:latin typeface="+mj-ea"/>
                <a:ea typeface="+mj-ea"/>
                <a:cs typeface="Meiryo UI" panose="020B0604030504040204" pitchFamily="50" charset="-128"/>
              </a:rPr>
              <a:t>これらの景観資源を活用するための実施方策を示すことで、民間主導の魅力ある景観形成に向けた取組みを</a:t>
            </a:r>
            <a:r>
              <a:rPr lang="ja-JP" altLang="en-US" dirty="0" smtClean="0">
                <a:latin typeface="+mj-ea"/>
                <a:ea typeface="+mj-ea"/>
                <a:cs typeface="Meiryo UI" panose="020B0604030504040204" pitchFamily="50" charset="-128"/>
              </a:rPr>
              <a:t>促し、来訪者</a:t>
            </a:r>
            <a:r>
              <a:rPr lang="ja-JP" altLang="en-US" dirty="0">
                <a:latin typeface="+mj-ea"/>
                <a:ea typeface="+mj-ea"/>
                <a:cs typeface="Meiryo UI" panose="020B0604030504040204" pitchFamily="50" charset="-128"/>
              </a:rPr>
              <a:t>の増加</a:t>
            </a:r>
            <a:r>
              <a:rPr lang="ja-JP" altLang="en-US" dirty="0" smtClean="0">
                <a:latin typeface="+mj-ea"/>
                <a:ea typeface="+mj-ea"/>
                <a:cs typeface="Meiryo UI" panose="020B0604030504040204" pitchFamily="50" charset="-128"/>
              </a:rPr>
              <a:t>を促しながら沿</a:t>
            </a:r>
            <a:r>
              <a:rPr lang="ja-JP" altLang="en-US" dirty="0">
                <a:latin typeface="+mj-ea"/>
                <a:ea typeface="+mj-ea"/>
                <a:cs typeface="Meiryo UI" panose="020B0604030504040204" pitchFamily="50" charset="-128"/>
              </a:rPr>
              <a:t>川</a:t>
            </a:r>
            <a:r>
              <a:rPr lang="ja-JP" altLang="en-US" dirty="0" smtClean="0">
                <a:latin typeface="+mj-ea"/>
                <a:ea typeface="+mj-ea"/>
                <a:cs typeface="Meiryo UI" panose="020B0604030504040204" pitchFamily="50" charset="-128"/>
              </a:rPr>
              <a:t>のまちづくりを促進することが求められる。</a:t>
            </a:r>
            <a:endParaRPr lang="en-US" altLang="ja-JP" dirty="0">
              <a:latin typeface="+mj-ea"/>
              <a:ea typeface="+mj-ea"/>
              <a:cs typeface="Meiryo UI" panose="020B0604030504040204" pitchFamily="50" charset="-128"/>
            </a:endParaRPr>
          </a:p>
        </p:txBody>
      </p:sp>
      <p:sp>
        <p:nvSpPr>
          <p:cNvPr id="7" name="正方形/長方形 6"/>
          <p:cNvSpPr/>
          <p:nvPr/>
        </p:nvSpPr>
        <p:spPr>
          <a:xfrm>
            <a:off x="5705" y="0"/>
            <a:ext cx="914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淀川の魅力ある景観づくりに向けた検討について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676456" y="6525344"/>
            <a:ext cx="452114" cy="307777"/>
          </a:xfrm>
          <a:prstGeom prst="rect">
            <a:avLst/>
          </a:prstGeom>
          <a:noFill/>
        </p:spPr>
        <p:txBody>
          <a:bodyPr wrap="square" rtlCol="0">
            <a:spAutoFit/>
          </a:bodyPr>
          <a:lstStyle/>
          <a:p>
            <a:pPr algn="r"/>
            <a:r>
              <a:rPr lang="ja-JP" altLang="en-US" sz="1400" dirty="0"/>
              <a:t>４</a:t>
            </a:r>
            <a:endParaRPr kumimoji="1" lang="ja-JP" altLang="en-US" sz="1400" dirty="0"/>
          </a:p>
        </p:txBody>
      </p:sp>
    </p:spTree>
    <p:extLst>
      <p:ext uri="{BB962C8B-B14F-4D97-AF65-F5344CB8AC3E}">
        <p14:creationId xmlns:p14="http://schemas.microsoft.com/office/powerpoint/2010/main" val="1614216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6105" y="548680"/>
            <a:ext cx="8828384" cy="2585323"/>
          </a:xfrm>
          <a:prstGeom prst="rect">
            <a:avLst/>
          </a:prstGeom>
          <a:noFill/>
        </p:spPr>
        <p:txBody>
          <a:bodyPr wrap="square" rtlCol="0">
            <a:spAutoFit/>
          </a:bodyPr>
          <a:lstStyle/>
          <a:p>
            <a:r>
              <a:rPr lang="ja-JP" altLang="en-US" b="1" u="sng" dirty="0" smtClean="0">
                <a:latin typeface="+mj-ea"/>
                <a:ea typeface="+mj-ea"/>
                <a:cs typeface="Meiryo UI" panose="020B0604030504040204" pitchFamily="50" charset="-128"/>
              </a:rPr>
              <a:t>対象</a:t>
            </a:r>
            <a:endParaRPr lang="en-US" altLang="ja-JP" b="1" u="sng" dirty="0" smtClean="0">
              <a:latin typeface="+mj-ea"/>
              <a:ea typeface="+mj-ea"/>
              <a:cs typeface="Meiryo UI" panose="020B0604030504040204" pitchFamily="50" charset="-128"/>
            </a:endParaRPr>
          </a:p>
          <a:p>
            <a:pPr marL="354013" indent="-354013"/>
            <a:r>
              <a:rPr lang="ja-JP" altLang="en-US" dirty="0" smtClean="0">
                <a:latin typeface="+mj-ea"/>
                <a:ea typeface="+mj-ea"/>
                <a:cs typeface="Meiryo UI" panose="020B0604030504040204" pitchFamily="50" charset="-128"/>
              </a:rPr>
              <a:t>○検討の対象とする範囲は、ベイエリア（淀川距離標</a:t>
            </a:r>
            <a:r>
              <a:rPr lang="en-US" altLang="ja-JP" dirty="0" smtClean="0">
                <a:latin typeface="+mj-ea"/>
                <a:ea typeface="+mj-ea"/>
                <a:cs typeface="Meiryo UI" panose="020B0604030504040204" pitchFamily="50" charset="-128"/>
              </a:rPr>
              <a:t>0.00km</a:t>
            </a:r>
            <a:r>
              <a:rPr lang="ja-JP" altLang="en-US" dirty="0" smtClean="0">
                <a:latin typeface="+mj-ea"/>
                <a:ea typeface="+mj-ea"/>
                <a:cs typeface="Meiryo UI" panose="020B0604030504040204" pitchFamily="50" charset="-128"/>
              </a:rPr>
              <a:t>地点）から伏見（</a:t>
            </a:r>
            <a:r>
              <a:rPr lang="ja-JP" altLang="en-US" dirty="0">
                <a:latin typeface="+mj-ea"/>
                <a:ea typeface="+mj-ea"/>
                <a:cs typeface="Meiryo UI" panose="020B0604030504040204" pitchFamily="50" charset="-128"/>
              </a:rPr>
              <a:t>三栖</a:t>
            </a:r>
            <a:r>
              <a:rPr lang="ja-JP" altLang="en-US" dirty="0" smtClean="0">
                <a:latin typeface="+mj-ea"/>
                <a:ea typeface="+mj-ea"/>
                <a:cs typeface="Meiryo UI" panose="020B0604030504040204" pitchFamily="50" charset="-128"/>
              </a:rPr>
              <a:t>閘門付近）までと、大川の一部（八軒家浜～毛馬閘門）とし、淀川から見た景観（遠景、近景）と淀川を望む景観を対象とする。</a:t>
            </a:r>
            <a:endParaRPr lang="en-US" altLang="ja-JP" dirty="0" smtClean="0">
              <a:latin typeface="+mj-ea"/>
              <a:ea typeface="+mj-ea"/>
              <a:cs typeface="Meiryo UI" panose="020B0604030504040204" pitchFamily="50" charset="-128"/>
            </a:endParaRPr>
          </a:p>
          <a:p>
            <a:pPr marL="354013" indent="-354013"/>
            <a:endParaRPr lang="en-US" altLang="ja-JP" dirty="0" smtClean="0">
              <a:latin typeface="+mj-ea"/>
              <a:ea typeface="+mj-ea"/>
              <a:cs typeface="Meiryo UI" panose="020B0604030504040204" pitchFamily="50" charset="-128"/>
            </a:endParaRPr>
          </a:p>
          <a:p>
            <a:pPr marL="354013" indent="-354013"/>
            <a:r>
              <a:rPr lang="ja-JP" altLang="en-US" dirty="0" smtClean="0">
                <a:latin typeface="+mj-ea"/>
                <a:ea typeface="+mj-ea"/>
                <a:cs typeface="Meiryo UI" panose="020B0604030504040204" pitchFamily="50" charset="-128"/>
              </a:rPr>
              <a:t>○市域</a:t>
            </a:r>
            <a:r>
              <a:rPr lang="ja-JP" altLang="en-US" dirty="0">
                <a:latin typeface="+mj-ea"/>
                <a:ea typeface="+mj-ea"/>
                <a:cs typeface="Meiryo UI" panose="020B0604030504040204" pitchFamily="50" charset="-128"/>
              </a:rPr>
              <a:t>を越えて連携することで魅力が高まり、多くの人を惹きつける景観資源を広域的に捉え、</a:t>
            </a:r>
            <a:r>
              <a:rPr lang="ja-JP" altLang="en-US" dirty="0" smtClean="0">
                <a:latin typeface="+mj-ea"/>
                <a:ea typeface="+mj-ea"/>
                <a:cs typeface="Meiryo UI" panose="020B0604030504040204" pitchFamily="50" charset="-128"/>
              </a:rPr>
              <a:t>自然</a:t>
            </a:r>
            <a:r>
              <a:rPr lang="ja-JP" altLang="en-US" dirty="0">
                <a:latin typeface="+mj-ea"/>
                <a:ea typeface="+mj-ea"/>
                <a:cs typeface="Meiryo UI" panose="020B0604030504040204" pitchFamily="50" charset="-128"/>
              </a:rPr>
              <a:t>、構造物などの静の景観</a:t>
            </a:r>
            <a:r>
              <a:rPr lang="ja-JP" altLang="en-US" dirty="0" smtClean="0">
                <a:latin typeface="+mj-ea"/>
                <a:ea typeface="+mj-ea"/>
                <a:cs typeface="Meiryo UI" panose="020B0604030504040204" pitchFamily="50" charset="-128"/>
              </a:rPr>
              <a:t>資源だけでは</a:t>
            </a:r>
            <a:r>
              <a:rPr lang="ja-JP" altLang="en-US" dirty="0">
                <a:latin typeface="+mj-ea"/>
                <a:ea typeface="+mj-ea"/>
                <a:cs typeface="Meiryo UI" panose="020B0604030504040204" pitchFamily="50" charset="-128"/>
              </a:rPr>
              <a:t>なく、</a:t>
            </a:r>
            <a:r>
              <a:rPr lang="ja-JP" altLang="en-US" dirty="0" smtClean="0">
                <a:latin typeface="+mj-ea"/>
                <a:ea typeface="+mj-ea"/>
                <a:cs typeface="Meiryo UI" panose="020B0604030504040204" pitchFamily="50" charset="-128"/>
              </a:rPr>
              <a:t>生物</a:t>
            </a:r>
            <a:r>
              <a:rPr lang="ja-JP" altLang="en-US" dirty="0">
                <a:latin typeface="+mj-ea"/>
                <a:ea typeface="+mj-ea"/>
                <a:cs typeface="Meiryo UI" panose="020B0604030504040204" pitchFamily="50" charset="-128"/>
              </a:rPr>
              <a:t>、舟運・鉄道、人の活動などの動の景観</a:t>
            </a:r>
            <a:r>
              <a:rPr lang="ja-JP" altLang="en-US" dirty="0" smtClean="0">
                <a:latin typeface="+mj-ea"/>
                <a:ea typeface="+mj-ea"/>
                <a:cs typeface="Meiryo UI" panose="020B0604030504040204" pitchFamily="50" charset="-128"/>
              </a:rPr>
              <a:t>資源も対象とする。</a:t>
            </a:r>
            <a:endParaRPr lang="en-US" altLang="ja-JP" dirty="0" smtClean="0">
              <a:latin typeface="+mj-ea"/>
              <a:ea typeface="+mj-ea"/>
              <a:cs typeface="Meiryo UI" panose="020B0604030504040204" pitchFamily="50" charset="-128"/>
            </a:endParaRPr>
          </a:p>
          <a:p>
            <a:endParaRPr lang="en-US" altLang="ja-JP" dirty="0">
              <a:latin typeface="+mj-ea"/>
              <a:ea typeface="+mj-ea"/>
              <a:cs typeface="Meiryo UI" panose="020B0604030504040204" pitchFamily="50"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86"/>
          <a:stretch/>
        </p:blipFill>
        <p:spPr bwMode="auto">
          <a:xfrm>
            <a:off x="467544" y="2835945"/>
            <a:ext cx="5860343" cy="392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5705" y="0"/>
            <a:ext cx="914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淀川の魅力ある景観づくりに向けた検討について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676456" y="6525344"/>
            <a:ext cx="452114" cy="307777"/>
          </a:xfrm>
          <a:prstGeom prst="rect">
            <a:avLst/>
          </a:prstGeom>
          <a:noFill/>
        </p:spPr>
        <p:txBody>
          <a:bodyPr wrap="square" rtlCol="0">
            <a:spAutoFit/>
          </a:bodyPr>
          <a:lstStyle/>
          <a:p>
            <a:pPr algn="r"/>
            <a:r>
              <a:rPr lang="ja-JP" altLang="en-US" sz="1400" dirty="0"/>
              <a:t>５</a:t>
            </a:r>
            <a:endParaRPr kumimoji="1" lang="ja-JP" altLang="en-US" sz="1400" dirty="0"/>
          </a:p>
        </p:txBody>
      </p:sp>
    </p:spTree>
    <p:extLst>
      <p:ext uri="{BB962C8B-B14F-4D97-AF65-F5344CB8AC3E}">
        <p14:creationId xmlns:p14="http://schemas.microsoft.com/office/powerpoint/2010/main" val="2133213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8284632"/>
              </p:ext>
            </p:extLst>
          </p:nvPr>
        </p:nvGraphicFramePr>
        <p:xfrm>
          <a:off x="251520" y="2571170"/>
          <a:ext cx="8733306" cy="2364677"/>
        </p:xfrm>
        <a:graphic>
          <a:graphicData uri="http://schemas.openxmlformats.org/drawingml/2006/table">
            <a:tbl>
              <a:tblPr>
                <a:tableStyleId>{5C22544A-7EE6-4342-B048-85BDC9FD1C3A}</a:tableStyleId>
              </a:tblPr>
              <a:tblGrid>
                <a:gridCol w="2117058"/>
                <a:gridCol w="4993229"/>
                <a:gridCol w="1623019"/>
              </a:tblGrid>
              <a:tr h="337811">
                <a:tc>
                  <a:txBody>
                    <a:bodyPr/>
                    <a:lstStyle/>
                    <a:p>
                      <a:pPr algn="just">
                        <a:lnSpc>
                          <a:spcPts val="2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京都市立芸術大学</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美術学部デザイン科大学院美術研究科　教授</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藤本　英子</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7811">
                <a:tc>
                  <a:txBody>
                    <a:bodyPr/>
                    <a:lstStyle/>
                    <a:p>
                      <a:pPr algn="just">
                        <a:lnSpc>
                          <a:spcPts val="2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大阪府立大学</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生命環境科学研究科　教授</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加我　宏之</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7811">
                <a:tc>
                  <a:txBody>
                    <a:bodyPr/>
                    <a:lstStyle/>
                    <a:p>
                      <a:pPr algn="just">
                        <a:lnSpc>
                          <a:spcPts val="2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摂南大学</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理工学部都市環境工学科　准教授</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石田　裕子</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7811">
                <a:tc>
                  <a:txBody>
                    <a:bodyPr/>
                    <a:lstStyle/>
                    <a:p>
                      <a:pPr algn="just">
                        <a:lnSpc>
                          <a:spcPts val="2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京阪ＨＤ㈱</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経営統括室事業推進担当（沿線再耕）部長</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江藤　知</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7811">
                <a:tc>
                  <a:txBody>
                    <a:bodyPr/>
                    <a:lstStyle/>
                    <a:p>
                      <a:pPr algn="just">
                        <a:lnSpc>
                          <a:spcPts val="2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大阪水上バス㈱</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代表取締役社長</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久ノ坪　宏司</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7811">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一本松海運㈱</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営業部　課長</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一本松　英三</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7811">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伴ピーアール㈱</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代表取締役</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2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伴　一郎</a:t>
                      </a:r>
                    </a:p>
                  </a:txBody>
                  <a:tcPr marL="87184" marR="871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Rectangle 1"/>
          <p:cNvSpPr>
            <a:spLocks noChangeArrowheads="1"/>
          </p:cNvSpPr>
          <p:nvPr/>
        </p:nvSpPr>
        <p:spPr bwMode="auto">
          <a:xfrm>
            <a:off x="185051" y="2060849"/>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400" b="1" dirty="0" smtClean="0">
                <a:latin typeface="+mj-ea"/>
                <a:ea typeface="+mj-ea"/>
                <a:cs typeface="Meiryo UI" pitchFamily="50" charset="-128"/>
              </a:rPr>
              <a:t>●</a:t>
            </a:r>
            <a:r>
              <a:rPr kumimoji="1" lang="ja-JP" altLang="ja-JP" sz="2400" b="1" i="0" u="none" strike="noStrike" cap="none" normalizeH="0" baseline="0" dirty="0" smtClean="0">
                <a:ln>
                  <a:noFill/>
                </a:ln>
                <a:solidFill>
                  <a:schemeClr val="tx1"/>
                </a:solidFill>
                <a:effectLst/>
                <a:latin typeface="+mj-ea"/>
                <a:ea typeface="+mj-ea"/>
                <a:cs typeface="Meiryo UI" pitchFamily="50" charset="-128"/>
              </a:rPr>
              <a:t>委員</a:t>
            </a:r>
            <a:endParaRPr kumimoji="1" lang="ja-JP" altLang="ja-JP" sz="2400" b="0" i="0" u="none" strike="noStrike" cap="none" normalizeH="0" baseline="0" dirty="0" smtClean="0">
              <a:ln>
                <a:noFill/>
              </a:ln>
              <a:solidFill>
                <a:schemeClr val="tx1"/>
              </a:solidFill>
              <a:effectLst/>
              <a:latin typeface="+mj-ea"/>
              <a:ea typeface="+mj-ea"/>
              <a:cs typeface="ＭＳ Ｐゴシック" pitchFamily="50" charset="-128"/>
            </a:endParaRPr>
          </a:p>
        </p:txBody>
      </p:sp>
      <p:sp>
        <p:nvSpPr>
          <p:cNvPr id="7" name="Rectangle 1"/>
          <p:cNvSpPr>
            <a:spLocks noChangeArrowheads="1"/>
          </p:cNvSpPr>
          <p:nvPr/>
        </p:nvSpPr>
        <p:spPr bwMode="auto">
          <a:xfrm>
            <a:off x="251520" y="5226781"/>
            <a:ext cx="87738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ja-JP" altLang="en-US" sz="2400" b="1" dirty="0" smtClean="0">
                <a:latin typeface="+mj-ea"/>
                <a:ea typeface="+mj-ea"/>
                <a:cs typeface="Meiryo UI" pitchFamily="50" charset="-128"/>
              </a:rPr>
              <a:t>●オブザーバー</a:t>
            </a:r>
            <a:endParaRPr lang="en-US" altLang="ja-JP" sz="2400" b="1" dirty="0" smtClean="0">
              <a:latin typeface="+mj-ea"/>
              <a:ea typeface="+mj-ea"/>
              <a:cs typeface="Meiryo UI" pitchFamily="50" charset="-128"/>
            </a:endParaRPr>
          </a:p>
          <a:p>
            <a:pPr lvl="0" fontAlgn="base">
              <a:spcBef>
                <a:spcPct val="0"/>
              </a:spcBef>
              <a:spcAft>
                <a:spcPct val="0"/>
              </a:spcAft>
            </a:pPr>
            <a:r>
              <a:rPr lang="ja-JP" altLang="en-US" sz="2000" dirty="0" smtClean="0">
                <a:latin typeface="+mj-ea"/>
                <a:ea typeface="+mj-ea"/>
                <a:cs typeface="Meiryo UI" pitchFamily="50" charset="-128"/>
              </a:rPr>
              <a:t>近畿地方整備局淀川河川事務所　淀川</a:t>
            </a:r>
            <a:r>
              <a:rPr lang="ja-JP" altLang="en-US" sz="2000" dirty="0">
                <a:latin typeface="+mj-ea"/>
                <a:ea typeface="+mj-ea"/>
                <a:cs typeface="Meiryo UI" pitchFamily="50" charset="-128"/>
              </a:rPr>
              <a:t>河川公園管理</a:t>
            </a:r>
            <a:r>
              <a:rPr lang="ja-JP" altLang="en-US" sz="2000" dirty="0" smtClean="0">
                <a:latin typeface="+mj-ea"/>
                <a:ea typeface="+mj-ea"/>
                <a:cs typeface="Meiryo UI" pitchFamily="50" charset="-128"/>
              </a:rPr>
              <a:t>センター</a:t>
            </a:r>
            <a:endParaRPr lang="en-US" altLang="ja-JP" sz="2000" dirty="0" smtClean="0">
              <a:latin typeface="+mj-ea"/>
              <a:ea typeface="+mj-ea"/>
              <a:cs typeface="Meiryo UI" pitchFamily="50" charset="-128"/>
            </a:endParaRPr>
          </a:p>
          <a:p>
            <a:pPr lvl="0" fontAlgn="base">
              <a:spcBef>
                <a:spcPct val="0"/>
              </a:spcBef>
              <a:spcAft>
                <a:spcPct val="0"/>
              </a:spcAft>
            </a:pPr>
            <a:r>
              <a:rPr lang="ja-JP" altLang="en-US" sz="2000" dirty="0" smtClean="0">
                <a:latin typeface="+mj-ea"/>
                <a:ea typeface="+mj-ea"/>
                <a:cs typeface="Meiryo UI" pitchFamily="50" charset="-128"/>
              </a:rPr>
              <a:t>京都府、淀川沿川の</a:t>
            </a:r>
            <a:r>
              <a:rPr lang="en-US" altLang="ja-JP" sz="2000" dirty="0" smtClean="0">
                <a:latin typeface="+mj-ea"/>
                <a:ea typeface="+mj-ea"/>
                <a:cs typeface="Meiryo UI" pitchFamily="50" charset="-128"/>
              </a:rPr>
              <a:t>10</a:t>
            </a:r>
            <a:r>
              <a:rPr lang="ja-JP" altLang="en-US" sz="2000" dirty="0" smtClean="0">
                <a:latin typeface="+mj-ea"/>
                <a:ea typeface="+mj-ea"/>
                <a:cs typeface="Meiryo UI" pitchFamily="50" charset="-128"/>
              </a:rPr>
              <a:t>市町（主に景観担当部局）</a:t>
            </a:r>
            <a:endParaRPr lang="ja-JP" altLang="en-US" sz="2000" dirty="0">
              <a:latin typeface="+mj-ea"/>
              <a:ea typeface="+mj-ea"/>
              <a:cs typeface="Meiryo UI" pitchFamily="50" charset="-128"/>
            </a:endParaRPr>
          </a:p>
        </p:txBody>
      </p:sp>
      <p:sp>
        <p:nvSpPr>
          <p:cNvPr id="9" name="テキスト ボックス 8"/>
          <p:cNvSpPr txBox="1"/>
          <p:nvPr/>
        </p:nvSpPr>
        <p:spPr>
          <a:xfrm>
            <a:off x="215260" y="777478"/>
            <a:ext cx="8749228" cy="923330"/>
          </a:xfrm>
          <a:prstGeom prst="rect">
            <a:avLst/>
          </a:prstGeom>
          <a:noFill/>
        </p:spPr>
        <p:txBody>
          <a:bodyPr wrap="square" rtlCol="0">
            <a:spAutoFit/>
          </a:bodyPr>
          <a:lstStyle/>
          <a:p>
            <a:r>
              <a:rPr lang="ja-JP" altLang="en-US" b="1" u="sng" dirty="0" smtClean="0">
                <a:latin typeface="+mj-ea"/>
                <a:ea typeface="+mj-ea"/>
                <a:cs typeface="Meiryo UI" panose="020B0604030504040204" pitchFamily="50" charset="-128"/>
              </a:rPr>
              <a:t>淀川の魅力ある景観づくりに向けた検討会</a:t>
            </a:r>
            <a:endParaRPr lang="en-US" altLang="ja-JP" b="1" u="sng" dirty="0" smtClean="0">
              <a:latin typeface="+mj-ea"/>
              <a:ea typeface="+mj-ea"/>
              <a:cs typeface="Meiryo UI" panose="020B0604030504040204" pitchFamily="50" charset="-128"/>
            </a:endParaRPr>
          </a:p>
          <a:p>
            <a:endParaRPr lang="en-US" altLang="ja-JP" dirty="0">
              <a:latin typeface="+mj-ea"/>
              <a:ea typeface="+mj-ea"/>
              <a:cs typeface="Meiryo UI" panose="020B0604030504040204" pitchFamily="50" charset="-128"/>
            </a:endParaRPr>
          </a:p>
          <a:p>
            <a:r>
              <a:rPr lang="ja-JP" altLang="en-US" dirty="0" smtClean="0">
                <a:latin typeface="+mj-ea"/>
                <a:ea typeface="+mj-ea"/>
                <a:cs typeface="Meiryo UI" panose="020B0604030504040204" pitchFamily="50" charset="-128"/>
              </a:rPr>
              <a:t>○学識経験者、舟運事業者、国、京都府、沿川市町と意見交換を実施</a:t>
            </a:r>
            <a:endParaRPr lang="en-US" altLang="ja-JP" dirty="0" smtClean="0">
              <a:latin typeface="+mj-ea"/>
              <a:ea typeface="+mj-ea"/>
              <a:cs typeface="Meiryo UI" panose="020B0604030504040204" pitchFamily="50" charset="-128"/>
            </a:endParaRPr>
          </a:p>
        </p:txBody>
      </p:sp>
      <p:sp>
        <p:nvSpPr>
          <p:cNvPr id="10" name="正方形/長方形 9"/>
          <p:cNvSpPr/>
          <p:nvPr/>
        </p:nvSpPr>
        <p:spPr>
          <a:xfrm>
            <a:off x="5705" y="0"/>
            <a:ext cx="914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淀川の魅力ある景観づくりに向けた検討について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676456" y="6525344"/>
            <a:ext cx="452114" cy="307777"/>
          </a:xfrm>
          <a:prstGeom prst="rect">
            <a:avLst/>
          </a:prstGeom>
          <a:noFill/>
        </p:spPr>
        <p:txBody>
          <a:bodyPr wrap="square" rtlCol="0">
            <a:spAutoFit/>
          </a:bodyPr>
          <a:lstStyle/>
          <a:p>
            <a:pPr algn="r"/>
            <a:r>
              <a:rPr kumimoji="1" lang="ja-JP" altLang="en-US" sz="1400" dirty="0" smtClean="0"/>
              <a:t>６</a:t>
            </a:r>
            <a:endParaRPr kumimoji="1" lang="ja-JP" altLang="en-US" sz="1400" dirty="0"/>
          </a:p>
        </p:txBody>
      </p:sp>
    </p:spTree>
    <p:extLst>
      <p:ext uri="{BB962C8B-B14F-4D97-AF65-F5344CB8AC3E}">
        <p14:creationId xmlns:p14="http://schemas.microsoft.com/office/powerpoint/2010/main" val="644404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5260" y="727536"/>
            <a:ext cx="8749228" cy="1477328"/>
          </a:xfrm>
          <a:prstGeom prst="rect">
            <a:avLst/>
          </a:prstGeom>
          <a:noFill/>
        </p:spPr>
        <p:txBody>
          <a:bodyPr wrap="square" rtlCol="0">
            <a:spAutoFit/>
          </a:bodyPr>
          <a:lstStyle/>
          <a:p>
            <a:r>
              <a:rPr lang="ja-JP" altLang="en-US" b="1" dirty="0" smtClean="0">
                <a:latin typeface="+mj-ea"/>
                <a:ea typeface="+mj-ea"/>
                <a:cs typeface="Meiryo UI" panose="020B0604030504040204" pitchFamily="50" charset="-128"/>
              </a:rPr>
              <a:t>●意見</a:t>
            </a:r>
            <a:r>
              <a:rPr lang="ja-JP" altLang="en-US" b="1" dirty="0">
                <a:latin typeface="+mj-ea"/>
                <a:ea typeface="+mj-ea"/>
                <a:cs typeface="Meiryo UI" panose="020B0604030504040204" pitchFamily="50" charset="-128"/>
              </a:rPr>
              <a:t>交換</a:t>
            </a:r>
            <a:r>
              <a:rPr lang="ja-JP" altLang="en-US" b="1" dirty="0" smtClean="0">
                <a:latin typeface="+mj-ea"/>
                <a:ea typeface="+mj-ea"/>
                <a:cs typeface="Meiryo UI" panose="020B0604030504040204" pitchFamily="50" charset="-128"/>
              </a:rPr>
              <a:t>の論点</a:t>
            </a:r>
            <a:endParaRPr lang="en-US" altLang="ja-JP" b="1" dirty="0" smtClean="0">
              <a:latin typeface="+mj-ea"/>
              <a:ea typeface="+mj-ea"/>
              <a:cs typeface="Meiryo UI" panose="020B0604030504040204" pitchFamily="50" charset="-128"/>
            </a:endParaRPr>
          </a:p>
          <a:p>
            <a:pPr marL="354013" indent="-177800"/>
            <a:r>
              <a:rPr lang="ja-JP" altLang="en-US" dirty="0" smtClean="0">
                <a:latin typeface="+mj-ea"/>
                <a:ea typeface="+mj-ea"/>
                <a:cs typeface="Meiryo UI" panose="020B0604030504040204" pitchFamily="50" charset="-128"/>
              </a:rPr>
              <a:t>①基本目標</a:t>
            </a:r>
            <a:endParaRPr lang="en-US" altLang="ja-JP" dirty="0" smtClean="0">
              <a:latin typeface="+mj-ea"/>
              <a:ea typeface="+mj-ea"/>
              <a:cs typeface="Meiryo UI" panose="020B0604030504040204" pitchFamily="50" charset="-128"/>
            </a:endParaRPr>
          </a:p>
          <a:p>
            <a:pPr marL="354013" indent="-177800"/>
            <a:r>
              <a:rPr lang="ja-JP" altLang="en-US" dirty="0" smtClean="0">
                <a:latin typeface="+mj-ea"/>
                <a:ea typeface="+mj-ea"/>
                <a:cs typeface="Meiryo UI" panose="020B0604030504040204" pitchFamily="50" charset="-128"/>
              </a:rPr>
              <a:t>②景観資源の発掘と整理</a:t>
            </a:r>
            <a:endParaRPr lang="en-US" altLang="ja-JP" dirty="0" smtClean="0">
              <a:latin typeface="+mj-ea"/>
              <a:ea typeface="+mj-ea"/>
              <a:cs typeface="Meiryo UI" panose="020B0604030504040204" pitchFamily="50" charset="-128"/>
            </a:endParaRPr>
          </a:p>
          <a:p>
            <a:pPr marL="354013" indent="-177800"/>
            <a:r>
              <a:rPr lang="ja-JP" altLang="en-US" dirty="0" smtClean="0">
                <a:latin typeface="+mj-ea"/>
                <a:ea typeface="+mj-ea"/>
                <a:cs typeface="Meiryo UI" panose="020B0604030504040204" pitchFamily="50" charset="-128"/>
              </a:rPr>
              <a:t>③景観資源の情報発信</a:t>
            </a:r>
            <a:endParaRPr lang="en-US" altLang="ja-JP" dirty="0" smtClean="0">
              <a:latin typeface="+mj-ea"/>
              <a:ea typeface="+mj-ea"/>
              <a:cs typeface="Meiryo UI" panose="020B0604030504040204" pitchFamily="50" charset="-128"/>
            </a:endParaRPr>
          </a:p>
          <a:p>
            <a:pPr marL="354013" indent="-177800"/>
            <a:r>
              <a:rPr lang="ja-JP" altLang="en-US" dirty="0" smtClean="0">
                <a:latin typeface="+mj-ea"/>
                <a:ea typeface="+mj-ea"/>
                <a:cs typeface="Meiryo UI" panose="020B0604030504040204" pitchFamily="50" charset="-128"/>
              </a:rPr>
              <a:t>④景観資源を活用した実施方策</a:t>
            </a:r>
            <a:endParaRPr lang="en-US" altLang="ja-JP" dirty="0">
              <a:latin typeface="+mj-ea"/>
              <a:ea typeface="+mj-ea"/>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590162246"/>
              </p:ext>
            </p:extLst>
          </p:nvPr>
        </p:nvGraphicFramePr>
        <p:xfrm>
          <a:off x="398073" y="5194568"/>
          <a:ext cx="8573539" cy="1227078"/>
        </p:xfrm>
        <a:graphic>
          <a:graphicData uri="http://schemas.openxmlformats.org/drawingml/2006/table">
            <a:tbl>
              <a:tblPr firstRow="1" bandRow="1"/>
              <a:tblGrid>
                <a:gridCol w="2306574"/>
                <a:gridCol w="1566741"/>
                <a:gridCol w="1566741"/>
                <a:gridCol w="1563078"/>
                <a:gridCol w="1570405"/>
              </a:tblGrid>
              <a:tr h="362982">
                <a:tc>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ysClr val="windowText" lastClr="000000"/>
                      </a:solidFill>
                      <a:prstDash val="dash"/>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864096">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淀川沿川まちづくり</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●第１回</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(6/14)</a:t>
                      </a:r>
                    </a:p>
                  </a:txBody>
                  <a:tcPr marL="84406" marR="84406">
                    <a:lnL w="12700" cap="flat" cmpd="sng" algn="ctr">
                      <a:solidFill>
                        <a:schemeClr val="tx1"/>
                      </a:solidFill>
                      <a:prstDash val="solid"/>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●第２回</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●第３回</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●第４回</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solidFill>
                        <a:sysClr val="windowText" lastClr="000000"/>
                      </a:solidFill>
                      <a:prstDash val="dash"/>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テキスト ボックス 58"/>
          <p:cNvSpPr txBox="1"/>
          <p:nvPr/>
        </p:nvSpPr>
        <p:spPr>
          <a:xfrm>
            <a:off x="3698388" y="4642932"/>
            <a:ext cx="693850" cy="338554"/>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600" b="1" u="none" dirty="0" smtClean="0">
                <a:solidFill>
                  <a:srgbClr val="FF0000"/>
                </a:solidFill>
                <a:latin typeface="+mn-ea"/>
                <a:ea typeface="+mn-ea"/>
              </a:rPr>
              <a:t>説明</a:t>
            </a:r>
            <a:endParaRPr kumimoji="1" lang="en-US" altLang="ja-JP" sz="1600" b="1" u="none" dirty="0">
              <a:solidFill>
                <a:srgbClr val="FF0000"/>
              </a:solidFill>
              <a:latin typeface="+mn-ea"/>
              <a:ea typeface="+mn-ea"/>
            </a:endParaRPr>
          </a:p>
        </p:txBody>
      </p:sp>
      <p:sp>
        <p:nvSpPr>
          <p:cNvPr id="8" name="下矢印 7"/>
          <p:cNvSpPr/>
          <p:nvPr/>
        </p:nvSpPr>
        <p:spPr>
          <a:xfrm rot="730161" flipV="1">
            <a:off x="3352891" y="4280485"/>
            <a:ext cx="265846" cy="795894"/>
          </a:xfrm>
          <a:prstGeom prst="downArrow">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9" name="下矢印 8"/>
          <p:cNvSpPr/>
          <p:nvPr/>
        </p:nvSpPr>
        <p:spPr>
          <a:xfrm rot="9598174" flipV="1">
            <a:off x="7802155" y="4313404"/>
            <a:ext cx="244438" cy="828000"/>
          </a:xfrm>
          <a:prstGeom prst="downArrow">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0" name="テキスト ボックス 58"/>
          <p:cNvSpPr txBox="1"/>
          <p:nvPr/>
        </p:nvSpPr>
        <p:spPr>
          <a:xfrm>
            <a:off x="4998235" y="4642932"/>
            <a:ext cx="607061" cy="338554"/>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600" b="1" dirty="0">
                <a:solidFill>
                  <a:srgbClr val="FF0000"/>
                </a:solidFill>
                <a:latin typeface="+mn-ea"/>
              </a:rPr>
              <a:t>回答</a:t>
            </a:r>
            <a:endParaRPr kumimoji="1" lang="en-US" altLang="ja-JP" sz="1600" b="1" u="none" dirty="0">
              <a:solidFill>
                <a:srgbClr val="FF0000"/>
              </a:solidFill>
              <a:latin typeface="+mn-ea"/>
            </a:endParaRPr>
          </a:p>
        </p:txBody>
      </p:sp>
      <p:sp>
        <p:nvSpPr>
          <p:cNvPr id="11" name="下矢印 10"/>
          <p:cNvSpPr/>
          <p:nvPr/>
        </p:nvSpPr>
        <p:spPr>
          <a:xfrm rot="8866839" flipV="1">
            <a:off x="4204672" y="4265945"/>
            <a:ext cx="266148" cy="862556"/>
          </a:xfrm>
          <a:prstGeom prst="downArrow">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2" name="下矢印 11"/>
          <p:cNvSpPr/>
          <p:nvPr/>
        </p:nvSpPr>
        <p:spPr>
          <a:xfrm rot="1158602" flipV="1">
            <a:off x="4804386" y="4264058"/>
            <a:ext cx="265846" cy="795894"/>
          </a:xfrm>
          <a:prstGeom prst="downArrow">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3" name="テキスト ボックス 58"/>
          <p:cNvSpPr txBox="1"/>
          <p:nvPr/>
        </p:nvSpPr>
        <p:spPr>
          <a:xfrm>
            <a:off x="5834958" y="4714940"/>
            <a:ext cx="693850" cy="338554"/>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600" b="1" u="none" dirty="0" smtClean="0">
                <a:solidFill>
                  <a:srgbClr val="FF0000"/>
                </a:solidFill>
                <a:latin typeface="+mn-ea"/>
                <a:ea typeface="+mn-ea"/>
              </a:rPr>
              <a:t>説明</a:t>
            </a:r>
            <a:endParaRPr kumimoji="1" lang="en-US" altLang="ja-JP" sz="1600" b="1" u="none" dirty="0">
              <a:solidFill>
                <a:srgbClr val="FF0000"/>
              </a:solidFill>
              <a:latin typeface="+mn-ea"/>
              <a:ea typeface="+mn-ea"/>
            </a:endParaRPr>
          </a:p>
        </p:txBody>
      </p:sp>
      <p:sp>
        <p:nvSpPr>
          <p:cNvPr id="14" name="下矢印 13"/>
          <p:cNvSpPr/>
          <p:nvPr/>
        </p:nvSpPr>
        <p:spPr>
          <a:xfrm rot="9280475" flipV="1">
            <a:off x="6239376" y="4319480"/>
            <a:ext cx="266148" cy="862557"/>
          </a:xfrm>
          <a:prstGeom prst="downArrow">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5" name="テキスト ボックス 58"/>
          <p:cNvSpPr txBox="1"/>
          <p:nvPr/>
        </p:nvSpPr>
        <p:spPr>
          <a:xfrm>
            <a:off x="8073302" y="4710395"/>
            <a:ext cx="693850" cy="338554"/>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600" b="1" u="none" dirty="0" smtClean="0">
                <a:solidFill>
                  <a:srgbClr val="FF0000"/>
                </a:solidFill>
                <a:latin typeface="+mn-ea"/>
                <a:ea typeface="+mn-ea"/>
              </a:rPr>
              <a:t>報告</a:t>
            </a:r>
            <a:endParaRPr kumimoji="1" lang="en-US" altLang="ja-JP" sz="1600" b="1" u="none" dirty="0">
              <a:solidFill>
                <a:srgbClr val="FF0000"/>
              </a:solidFill>
              <a:latin typeface="+mn-ea"/>
              <a:ea typeface="+mn-ea"/>
            </a:endParaRPr>
          </a:p>
        </p:txBody>
      </p:sp>
      <p:sp>
        <p:nvSpPr>
          <p:cNvPr id="16" name="テキスト ボックス 58"/>
          <p:cNvSpPr txBox="1"/>
          <p:nvPr/>
        </p:nvSpPr>
        <p:spPr>
          <a:xfrm>
            <a:off x="7001868" y="4714940"/>
            <a:ext cx="607061" cy="338554"/>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600" b="1" dirty="0">
                <a:solidFill>
                  <a:srgbClr val="FF0000"/>
                </a:solidFill>
                <a:latin typeface="+mn-ea"/>
              </a:rPr>
              <a:t>回答</a:t>
            </a:r>
            <a:endParaRPr kumimoji="1" lang="en-US" altLang="ja-JP" sz="1600" b="1" u="none" dirty="0">
              <a:solidFill>
                <a:srgbClr val="FF0000"/>
              </a:solidFill>
              <a:latin typeface="+mn-ea"/>
            </a:endParaRPr>
          </a:p>
        </p:txBody>
      </p:sp>
      <p:sp>
        <p:nvSpPr>
          <p:cNvPr id="17" name="下矢印 16"/>
          <p:cNvSpPr/>
          <p:nvPr/>
        </p:nvSpPr>
        <p:spPr>
          <a:xfrm rot="1592527" flipV="1">
            <a:off x="6831716" y="4274123"/>
            <a:ext cx="265846" cy="885832"/>
          </a:xfrm>
          <a:prstGeom prst="downArrow">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8" name="テキスト ボックス 17"/>
          <p:cNvSpPr txBox="1"/>
          <p:nvPr/>
        </p:nvSpPr>
        <p:spPr>
          <a:xfrm>
            <a:off x="251520" y="4807974"/>
            <a:ext cx="3799438" cy="369332"/>
          </a:xfrm>
          <a:prstGeom prst="rect">
            <a:avLst/>
          </a:prstGeom>
          <a:noFill/>
        </p:spPr>
        <p:txBody>
          <a:bodyPr wrap="none" rtlCol="0">
            <a:spAutoFit/>
          </a:bodyPr>
          <a:lstStyle/>
          <a:p>
            <a:r>
              <a:rPr lang="ja-JP" altLang="en-US" dirty="0" smtClean="0">
                <a:latin typeface="+mj-ea"/>
                <a:ea typeface="+mj-ea"/>
                <a:cs typeface="Meiryo UI" panose="020B0604030504040204" pitchFamily="50" charset="-128"/>
              </a:rPr>
              <a:t>■淀</a:t>
            </a:r>
            <a:r>
              <a:rPr lang="ja-JP" altLang="en-US" dirty="0">
                <a:latin typeface="+mj-ea"/>
                <a:ea typeface="+mj-ea"/>
                <a:cs typeface="Meiryo UI" panose="020B0604030504040204" pitchFamily="50" charset="-128"/>
              </a:rPr>
              <a:t>川沿川まちづくり</a:t>
            </a:r>
            <a:r>
              <a:rPr lang="ja-JP" altLang="en-US" dirty="0" smtClean="0">
                <a:latin typeface="+mj-ea"/>
                <a:ea typeface="+mj-ea"/>
                <a:cs typeface="Meiryo UI" panose="020B0604030504040204" pitchFamily="50" charset="-128"/>
              </a:rPr>
              <a:t>プラットフォーム</a:t>
            </a:r>
            <a:endParaRPr kumimoji="1" lang="ja-JP" altLang="en-US" dirty="0">
              <a:latin typeface="+mj-ea"/>
              <a:ea typeface="+mj-ea"/>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036298550"/>
              </p:ext>
            </p:extLst>
          </p:nvPr>
        </p:nvGraphicFramePr>
        <p:xfrm>
          <a:off x="407106" y="3183783"/>
          <a:ext cx="8573539" cy="1426840"/>
        </p:xfrm>
        <a:graphic>
          <a:graphicData uri="http://schemas.openxmlformats.org/drawingml/2006/table">
            <a:tbl>
              <a:tblPr firstRow="1" bandRow="1"/>
              <a:tblGrid>
                <a:gridCol w="2306574"/>
                <a:gridCol w="1566741"/>
                <a:gridCol w="1566741"/>
                <a:gridCol w="1563078"/>
                <a:gridCol w="1570405"/>
              </a:tblGrid>
              <a:tr h="360040">
                <a:tc>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gridSpan="2">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ysClr val="windowText" lastClr="000000"/>
                      </a:solidFill>
                      <a:prstDash val="dash"/>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1032540">
                <a:tc>
                  <a:txBody>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淀川の魅力ある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景観づくりに向けた検討会</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algn="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●検討会１</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spc="-80" baseline="0" dirty="0" smtClean="0">
                          <a:latin typeface="Meiryo UI" panose="020B0604030504040204" pitchFamily="50" charset="-128"/>
                          <a:ea typeface="Meiryo UI" panose="020B0604030504040204" pitchFamily="50" charset="-128"/>
                          <a:cs typeface="Meiryo UI" panose="020B0604030504040204" pitchFamily="50" charset="-128"/>
                        </a:rPr>
                        <a:t>８月２日予定</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●検討会２</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（骨子）</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128016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８月下旬頃</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●検討会３</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128016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中間とりまとめ</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月下旬頃</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00" kern="1200">
                          <a:solidFill>
                            <a:schemeClr val="tx1"/>
                          </a:solidFill>
                          <a:latin typeface="Calibri"/>
                        </a:defRPr>
                      </a:lvl1pPr>
                      <a:lvl2pPr marL="640080" algn="l" defTabSz="1280160" rtl="0" eaLnBrk="1" latinLnBrk="0" hangingPunct="1">
                        <a:defRPr kumimoji="1" sz="2500" kern="1200">
                          <a:solidFill>
                            <a:schemeClr val="tx1"/>
                          </a:solidFill>
                          <a:latin typeface="Calibri"/>
                        </a:defRPr>
                      </a:lvl2pPr>
                      <a:lvl3pPr marL="1280160" algn="l" defTabSz="1280160" rtl="0" eaLnBrk="1" latinLnBrk="0" hangingPunct="1">
                        <a:defRPr kumimoji="1" sz="2500" kern="1200">
                          <a:solidFill>
                            <a:schemeClr val="tx1"/>
                          </a:solidFill>
                          <a:latin typeface="Calibri"/>
                        </a:defRPr>
                      </a:lvl3pPr>
                      <a:lvl4pPr marL="1920240" algn="l" defTabSz="1280160" rtl="0" eaLnBrk="1" latinLnBrk="0" hangingPunct="1">
                        <a:defRPr kumimoji="1" sz="2500" kern="1200">
                          <a:solidFill>
                            <a:schemeClr val="tx1"/>
                          </a:solidFill>
                          <a:latin typeface="Calibri"/>
                        </a:defRPr>
                      </a:lvl4pPr>
                      <a:lvl5pPr marL="2560320" algn="l" defTabSz="1280160" rtl="0" eaLnBrk="1" latinLnBrk="0" hangingPunct="1">
                        <a:defRPr kumimoji="1" sz="2500" kern="1200">
                          <a:solidFill>
                            <a:schemeClr val="tx1"/>
                          </a:solidFill>
                          <a:latin typeface="Calibri"/>
                        </a:defRPr>
                      </a:lvl5pPr>
                      <a:lvl6pPr marL="3200400" algn="l" defTabSz="1280160" rtl="0" eaLnBrk="1" latinLnBrk="0" hangingPunct="1">
                        <a:defRPr kumimoji="1" sz="2500" kern="1200">
                          <a:solidFill>
                            <a:schemeClr val="tx1"/>
                          </a:solidFill>
                          <a:latin typeface="Calibri"/>
                        </a:defRPr>
                      </a:lvl6pPr>
                      <a:lvl7pPr marL="3840480" algn="l" defTabSz="1280160" rtl="0" eaLnBrk="1" latinLnBrk="0" hangingPunct="1">
                        <a:defRPr kumimoji="1" sz="2500" kern="1200">
                          <a:solidFill>
                            <a:schemeClr val="tx1"/>
                          </a:solidFill>
                          <a:latin typeface="Calibri"/>
                        </a:defRPr>
                      </a:lvl7pPr>
                      <a:lvl8pPr marL="4480560" algn="l" defTabSz="1280160" rtl="0" eaLnBrk="1" latinLnBrk="0" hangingPunct="1">
                        <a:defRPr kumimoji="1" sz="2500" kern="1200">
                          <a:solidFill>
                            <a:schemeClr val="tx1"/>
                          </a:solidFill>
                          <a:latin typeface="Calibri"/>
                        </a:defRPr>
                      </a:lvl8pPr>
                      <a:lvl9pPr marL="5120640" algn="l" defTabSz="1280160" rtl="0" eaLnBrk="1" latinLnBrk="0" hangingPunct="1">
                        <a:defRPr kumimoji="1" sz="2500" kern="1200">
                          <a:solidFill>
                            <a:schemeClr val="tx1"/>
                          </a:solidFill>
                          <a:latin typeface="Calibri"/>
                        </a:defRPr>
                      </a:lvl9p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●検討会４</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とりまとめ</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１月下旬頃</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solidFill>
                        <a:sysClr val="windowText" lastClr="000000"/>
                      </a:solidFill>
                      <a:prstDash val="dash"/>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テキスト ボックス 19"/>
          <p:cNvSpPr txBox="1"/>
          <p:nvPr/>
        </p:nvSpPr>
        <p:spPr>
          <a:xfrm>
            <a:off x="251520" y="2780927"/>
            <a:ext cx="4549643" cy="369332"/>
          </a:xfrm>
          <a:prstGeom prst="rect">
            <a:avLst/>
          </a:prstGeom>
          <a:noFill/>
        </p:spPr>
        <p:txBody>
          <a:bodyPr wrap="none" rtlCol="0">
            <a:spAutoFit/>
          </a:bodyPr>
          <a:lstStyle/>
          <a:p>
            <a:r>
              <a:rPr lang="ja-JP" altLang="en-US" dirty="0" smtClean="0">
                <a:latin typeface="+mn-ea"/>
                <a:cs typeface="Meiryo UI" panose="020B0604030504040204" pitchFamily="50" charset="-128"/>
              </a:rPr>
              <a:t>■淀川</a:t>
            </a:r>
            <a:r>
              <a:rPr lang="ja-JP" altLang="en-US" dirty="0">
                <a:latin typeface="+mn-ea"/>
                <a:cs typeface="Meiryo UI" panose="020B0604030504040204" pitchFamily="50" charset="-128"/>
              </a:rPr>
              <a:t>の魅力ある</a:t>
            </a:r>
            <a:r>
              <a:rPr lang="ja-JP" altLang="en-US" dirty="0" smtClean="0">
                <a:latin typeface="+mn-ea"/>
                <a:cs typeface="Meiryo UI" panose="020B0604030504040204" pitchFamily="50" charset="-128"/>
              </a:rPr>
              <a:t>景観づくりに</a:t>
            </a:r>
            <a:r>
              <a:rPr lang="ja-JP" altLang="en-US" dirty="0">
                <a:latin typeface="+mn-ea"/>
                <a:cs typeface="Meiryo UI" panose="020B0604030504040204" pitchFamily="50" charset="-128"/>
              </a:rPr>
              <a:t>向けた検討会</a:t>
            </a:r>
            <a:endParaRPr kumimoji="1" lang="ja-JP" altLang="en-US" dirty="0">
              <a:latin typeface="+mn-ea"/>
              <a:cs typeface="Meiryo UI" panose="020B0604030504040204" pitchFamily="50" charset="-128"/>
            </a:endParaRPr>
          </a:p>
        </p:txBody>
      </p:sp>
      <p:sp>
        <p:nvSpPr>
          <p:cNvPr id="21" name="正方形/長方形 20"/>
          <p:cNvSpPr/>
          <p:nvPr/>
        </p:nvSpPr>
        <p:spPr>
          <a:xfrm>
            <a:off x="184611" y="2348880"/>
            <a:ext cx="1694695" cy="369332"/>
          </a:xfrm>
          <a:prstGeom prst="rect">
            <a:avLst/>
          </a:prstGeom>
        </p:spPr>
        <p:txBody>
          <a:bodyPr wrap="none">
            <a:spAutoFit/>
          </a:bodyPr>
          <a:lstStyle/>
          <a:p>
            <a:r>
              <a:rPr lang="ja-JP" altLang="en-US" b="1" dirty="0" smtClean="0">
                <a:latin typeface="+mn-ea"/>
                <a:cs typeface="Meiryo UI" panose="020B0604030504040204" pitchFamily="50" charset="-128"/>
              </a:rPr>
              <a:t>●スケジュール</a:t>
            </a:r>
            <a:endParaRPr lang="en-US" altLang="ja-JP" b="1" dirty="0" smtClean="0">
              <a:latin typeface="+mn-ea"/>
              <a:cs typeface="Meiryo UI" panose="020B0604030504040204" pitchFamily="50" charset="-128"/>
            </a:endParaRPr>
          </a:p>
        </p:txBody>
      </p:sp>
      <p:sp>
        <p:nvSpPr>
          <p:cNvPr id="24" name="正方形/長方形 23"/>
          <p:cNvSpPr/>
          <p:nvPr/>
        </p:nvSpPr>
        <p:spPr>
          <a:xfrm>
            <a:off x="5705" y="0"/>
            <a:ext cx="914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淀川の魅力ある景観づくりに向けた検討について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676456" y="6525344"/>
            <a:ext cx="452114" cy="307777"/>
          </a:xfrm>
          <a:prstGeom prst="rect">
            <a:avLst/>
          </a:prstGeom>
          <a:noFill/>
        </p:spPr>
        <p:txBody>
          <a:bodyPr wrap="square" rtlCol="0">
            <a:spAutoFit/>
          </a:bodyPr>
          <a:lstStyle/>
          <a:p>
            <a:pPr algn="r"/>
            <a:r>
              <a:rPr kumimoji="1" lang="ja-JP" altLang="en-US" sz="1400" dirty="0" smtClean="0"/>
              <a:t>７</a:t>
            </a:r>
            <a:endParaRPr kumimoji="1" lang="ja-JP" altLang="en-US" sz="1400" dirty="0"/>
          </a:p>
        </p:txBody>
      </p:sp>
    </p:spTree>
    <p:extLst>
      <p:ext uri="{BB962C8B-B14F-4D97-AF65-F5344CB8AC3E}">
        <p14:creationId xmlns:p14="http://schemas.microsoft.com/office/powerpoint/2010/main" val="378006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661620"/>
            <a:ext cx="8175678" cy="5647700"/>
          </a:xfrm>
          <a:prstGeom prst="rect">
            <a:avLst/>
          </a:prstGeom>
        </p:spPr>
        <p:txBody>
          <a:bodyPr wrap="square">
            <a:spAutoFit/>
          </a:bodyPr>
          <a:lstStyle/>
          <a:p>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景観資源の発掘方法</a:t>
            </a:r>
            <a:endParaRPr lang="en-US" altLang="ja-JP" b="1" u="sng" dirty="0" smtClean="0">
              <a:latin typeface="Meiryo UI" panose="020B0604030504040204" pitchFamily="50" charset="-128"/>
              <a:ea typeface="Meiryo UI" panose="020B0604030504040204" pitchFamily="50" charset="-128"/>
              <a:cs typeface="Meiryo UI" panose="020B0604030504040204" pitchFamily="50" charset="-128"/>
            </a:endParaRPr>
          </a:p>
          <a:p>
            <a:pPr marL="265113" indent="889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5113" indent="88900">
              <a:lnSpc>
                <a:spcPts val="4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①市町・プラットフォームメンバーへの照会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65113" indent="88900">
              <a:lnSpc>
                <a:spcPts val="4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②現地調査</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65113" indent="88900">
              <a:lnSpc>
                <a:spcPts val="4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③淀川の魅力ある景観発掘コンテスト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72231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淀川の景観の魅力をできる限り発掘し、広く情報発信するために、淀川の魅力ある景観の発掘コンテストを実施。</a:t>
            </a:r>
          </a:p>
          <a:p>
            <a:pPr marL="530225">
              <a:lnSpc>
                <a:spcPts val="3000"/>
              </a:lnSpc>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テーマ</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530225">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時間軸を考慮した淀川の四季折々の風景</a:t>
            </a:r>
          </a:p>
          <a:p>
            <a:pPr marL="987425" indent="-26511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○淀川の景観を撮影した写真とあわせて撮影場所、撮影意図を応募するものとする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987425" indent="-265113">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写真そのものの美しさを競うものではない。）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0225">
              <a:lnSpc>
                <a:spcPts val="3000"/>
              </a:lnSpc>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実施期間</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530225">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受付：７月初旬～９月下旬、審査：</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月頃</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5705" y="0"/>
            <a:ext cx="914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淀川の魅力ある景観づくりに向けた検討について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676456" y="6525344"/>
            <a:ext cx="452114" cy="307777"/>
          </a:xfrm>
          <a:prstGeom prst="rect">
            <a:avLst/>
          </a:prstGeom>
          <a:noFill/>
        </p:spPr>
        <p:txBody>
          <a:bodyPr wrap="square" rtlCol="0">
            <a:spAutoFit/>
          </a:bodyPr>
          <a:lstStyle/>
          <a:p>
            <a:pPr algn="r"/>
            <a:r>
              <a:rPr kumimoji="1" lang="ja-JP" altLang="en-US" sz="1400" dirty="0" smtClean="0"/>
              <a:t>８</a:t>
            </a:r>
            <a:endParaRPr kumimoji="1" lang="ja-JP" altLang="en-US" sz="1400" dirty="0"/>
          </a:p>
        </p:txBody>
      </p:sp>
    </p:spTree>
    <p:extLst>
      <p:ext uri="{BB962C8B-B14F-4D97-AF65-F5344CB8AC3E}">
        <p14:creationId xmlns:p14="http://schemas.microsoft.com/office/powerpoint/2010/main" val="2230175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760050"/>
            <a:ext cx="8856984" cy="6124754"/>
          </a:xfrm>
          <a:prstGeom prst="rect">
            <a:avLst/>
          </a:prstGeom>
        </p:spPr>
        <p:txBody>
          <a:bodyPr wrap="square">
            <a:spAutoFit/>
          </a:bodyPr>
          <a:lstStyle/>
          <a:p>
            <a:pPr>
              <a:lnSpc>
                <a:spcPct val="150000"/>
              </a:lnSpc>
            </a:pPr>
            <a:r>
              <a:rPr lang="ja-JP" altLang="en-US" b="1" dirty="0" smtClean="0">
                <a:latin typeface="+mj-ea"/>
                <a:ea typeface="+mj-ea"/>
              </a:rPr>
              <a:t>１</a:t>
            </a:r>
            <a:r>
              <a:rPr lang="ja-JP" altLang="en-US" b="1" dirty="0">
                <a:latin typeface="+mj-ea"/>
                <a:ea typeface="+mj-ea"/>
              </a:rPr>
              <a:t>．</a:t>
            </a:r>
            <a:r>
              <a:rPr lang="ja-JP" altLang="en-US" b="1" dirty="0" smtClean="0">
                <a:latin typeface="+mj-ea"/>
                <a:ea typeface="+mj-ea"/>
              </a:rPr>
              <a:t>公共事業に係るこれまでの取組みについて</a:t>
            </a:r>
            <a:endParaRPr lang="en-US" altLang="ja-JP" b="1" dirty="0" smtClean="0">
              <a:latin typeface="+mj-ea"/>
              <a:ea typeface="+mj-ea"/>
            </a:endParaRPr>
          </a:p>
          <a:p>
            <a:pPr>
              <a:lnSpc>
                <a:spcPct val="150000"/>
              </a:lnSpc>
              <a:spcBef>
                <a:spcPts val="1200"/>
              </a:spcBef>
            </a:pPr>
            <a:r>
              <a:rPr lang="ja-JP" altLang="en-US" dirty="0" smtClean="0">
                <a:latin typeface="+mj-ea"/>
                <a:ea typeface="+mj-ea"/>
              </a:rPr>
              <a:t>　</a:t>
            </a:r>
            <a:r>
              <a:rPr lang="ja-JP" altLang="en-US" sz="1600" dirty="0" smtClean="0">
                <a:latin typeface="+mj-ea"/>
                <a:ea typeface="+mj-ea"/>
              </a:rPr>
              <a:t>平成</a:t>
            </a:r>
            <a:r>
              <a:rPr lang="ja-JP" altLang="en-US" sz="1600" dirty="0">
                <a:latin typeface="+mj-ea"/>
                <a:ea typeface="+mj-ea"/>
              </a:rPr>
              <a:t>４年度　</a:t>
            </a:r>
            <a:r>
              <a:rPr lang="ja-JP" altLang="en-US" sz="1600" dirty="0" smtClean="0">
                <a:latin typeface="+mj-ea"/>
                <a:ea typeface="+mj-ea"/>
              </a:rPr>
              <a:t> </a:t>
            </a:r>
            <a:r>
              <a:rPr lang="ja-JP" altLang="en-US" sz="1600" dirty="0">
                <a:latin typeface="+mj-ea"/>
                <a:ea typeface="+mj-ea"/>
              </a:rPr>
              <a:t>美しい景観づくり連絡調整</a:t>
            </a:r>
            <a:r>
              <a:rPr lang="ja-JP" altLang="en-US" sz="1600" dirty="0" smtClean="0">
                <a:latin typeface="+mj-ea"/>
                <a:ea typeface="+mj-ea"/>
              </a:rPr>
              <a:t>会議（庁内関係各課で構成）の設置</a:t>
            </a:r>
            <a:endParaRPr lang="en-US" altLang="ja-JP" sz="1600" dirty="0">
              <a:latin typeface="+mj-ea"/>
              <a:ea typeface="+mj-ea"/>
            </a:endParaRPr>
          </a:p>
          <a:p>
            <a:pPr>
              <a:lnSpc>
                <a:spcPct val="150000"/>
              </a:lnSpc>
            </a:pPr>
            <a:r>
              <a:rPr lang="ja-JP" altLang="en-US" sz="1600" dirty="0" smtClean="0">
                <a:latin typeface="+mj-ea"/>
                <a:ea typeface="+mj-ea"/>
              </a:rPr>
              <a:t>　　　　　　　　</a:t>
            </a: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大阪府の景観づくりを総合的、かつ効果的に推進することを</a:t>
            </a:r>
            <a:r>
              <a:rPr lang="ja-JP" altLang="en-US" sz="1600" dirty="0" smtClean="0">
                <a:latin typeface="+mj-ea"/>
                <a:ea typeface="+mj-ea"/>
              </a:rPr>
              <a:t>目的</a:t>
            </a:r>
            <a:endParaRPr lang="en-US" altLang="ja-JP" sz="1600" dirty="0">
              <a:latin typeface="+mj-ea"/>
              <a:ea typeface="+mj-ea"/>
            </a:endParaRPr>
          </a:p>
          <a:p>
            <a:pPr>
              <a:lnSpc>
                <a:spcPct val="150000"/>
              </a:lnSpc>
              <a:spcBef>
                <a:spcPts val="1200"/>
              </a:spcBef>
            </a:pPr>
            <a:r>
              <a:rPr lang="ja-JP" altLang="en-US" sz="1600" dirty="0" smtClean="0">
                <a:latin typeface="+mj-ea"/>
                <a:ea typeface="+mj-ea"/>
              </a:rPr>
              <a:t>　平成</a:t>
            </a:r>
            <a:r>
              <a:rPr lang="en-US" altLang="ja-JP" sz="1600" dirty="0">
                <a:latin typeface="+mj-ea"/>
                <a:ea typeface="+mj-ea"/>
              </a:rPr>
              <a:t>11</a:t>
            </a:r>
            <a:r>
              <a:rPr lang="ja-JP" altLang="en-US" sz="1600" dirty="0" smtClean="0">
                <a:latin typeface="+mj-ea"/>
                <a:ea typeface="+mj-ea"/>
              </a:rPr>
              <a:t>年度</a:t>
            </a:r>
            <a:r>
              <a:rPr lang="ja-JP" altLang="en-US" sz="1600" dirty="0">
                <a:latin typeface="+mj-ea"/>
                <a:ea typeface="+mj-ea"/>
              </a:rPr>
              <a:t>　</a:t>
            </a:r>
            <a:r>
              <a:rPr lang="ja-JP" altLang="en-US" sz="1600" dirty="0" smtClean="0">
                <a:latin typeface="+mj-ea"/>
                <a:ea typeface="+mj-ea"/>
              </a:rPr>
              <a:t>大阪府公共事業景観形成指針の策定</a:t>
            </a:r>
            <a:endParaRPr lang="en-US" altLang="zh-TW" sz="1600" dirty="0">
              <a:latin typeface="+mj-ea"/>
              <a:ea typeface="+mj-ea"/>
            </a:endParaRPr>
          </a:p>
          <a:p>
            <a:pPr>
              <a:lnSpc>
                <a:spcPct val="150000"/>
              </a:lnSpc>
              <a:spcBef>
                <a:spcPts val="1200"/>
              </a:spcBef>
            </a:pPr>
            <a:r>
              <a:rPr lang="ja-JP" altLang="en-US" sz="1600" dirty="0" smtClean="0">
                <a:latin typeface="+mj-ea"/>
                <a:ea typeface="+mj-ea"/>
              </a:rPr>
              <a:t>　平成</a:t>
            </a:r>
            <a:r>
              <a:rPr lang="en-US" altLang="ja-JP" sz="1600" dirty="0">
                <a:latin typeface="+mj-ea"/>
                <a:ea typeface="+mj-ea"/>
              </a:rPr>
              <a:t>20</a:t>
            </a:r>
            <a:r>
              <a:rPr lang="ja-JP" altLang="en-US" sz="1600" dirty="0">
                <a:latin typeface="+mj-ea"/>
                <a:ea typeface="+mj-ea"/>
              </a:rPr>
              <a:t>年度　大阪府公共事業景観形成指針の</a:t>
            </a:r>
            <a:r>
              <a:rPr lang="ja-JP" altLang="en-US" sz="1600" dirty="0" smtClean="0">
                <a:latin typeface="+mj-ea"/>
                <a:ea typeface="+mj-ea"/>
              </a:rPr>
              <a:t>改正（現指針）</a:t>
            </a:r>
            <a:endParaRPr lang="en-US" altLang="ja-JP" sz="1600" dirty="0">
              <a:latin typeface="+mj-ea"/>
              <a:ea typeface="+mj-ea"/>
            </a:endParaRPr>
          </a:p>
          <a:p>
            <a:pPr>
              <a:lnSpc>
                <a:spcPct val="150000"/>
              </a:lnSpc>
              <a:spcBef>
                <a:spcPts val="1200"/>
              </a:spcBef>
            </a:pPr>
            <a:r>
              <a:rPr lang="ja-JP" altLang="en-US" sz="1600" dirty="0" smtClean="0">
                <a:latin typeface="+mj-ea"/>
                <a:ea typeface="+mj-ea"/>
              </a:rPr>
              <a:t>　平成</a:t>
            </a:r>
            <a:r>
              <a:rPr lang="en-US" altLang="ja-JP" sz="1600" dirty="0">
                <a:latin typeface="+mj-ea"/>
                <a:ea typeface="+mj-ea"/>
              </a:rPr>
              <a:t>29</a:t>
            </a:r>
            <a:r>
              <a:rPr lang="ja-JP" altLang="en-US" sz="1600" dirty="0">
                <a:latin typeface="+mj-ea"/>
                <a:ea typeface="+mj-ea"/>
              </a:rPr>
              <a:t>年度　都市景観ビジョン・大阪の策定</a:t>
            </a:r>
            <a:endParaRPr lang="en-US" altLang="ja-JP" sz="1600" dirty="0">
              <a:latin typeface="+mj-ea"/>
              <a:ea typeface="+mj-ea"/>
            </a:endParaRPr>
          </a:p>
          <a:p>
            <a:pPr marL="1790700" indent="-1790700">
              <a:lnSpc>
                <a:spcPct val="150000"/>
              </a:lnSpc>
            </a:pPr>
            <a:r>
              <a:rPr lang="ja-JP" altLang="en-US" sz="1600" dirty="0" smtClean="0">
                <a:latin typeface="+mj-ea"/>
                <a:ea typeface="+mj-ea"/>
              </a:rPr>
              <a:t>　　</a:t>
            </a:r>
            <a:r>
              <a:rPr lang="ja-JP" altLang="en-US" sz="1600" dirty="0">
                <a:latin typeface="+mj-ea"/>
                <a:ea typeface="+mj-ea"/>
              </a:rPr>
              <a:t>　　　　　　　</a:t>
            </a:r>
            <a:r>
              <a:rPr lang="ja-JP" altLang="en-US" sz="1600" dirty="0" smtClean="0">
                <a:latin typeface="+mj-ea"/>
                <a:ea typeface="+mj-ea"/>
              </a:rPr>
              <a:t>　　　⇒公共</a:t>
            </a:r>
            <a:r>
              <a:rPr lang="ja-JP" altLang="en-US" sz="1600" dirty="0">
                <a:latin typeface="+mj-ea"/>
                <a:ea typeface="+mj-ea"/>
              </a:rPr>
              <a:t>事業</a:t>
            </a:r>
            <a:r>
              <a:rPr lang="ja-JP" altLang="en-US" sz="1600" dirty="0" smtClean="0">
                <a:latin typeface="+mj-ea"/>
                <a:ea typeface="+mj-ea"/>
              </a:rPr>
              <a:t>が地域の景観に与える影響は大きいため、事業の実施にあたっては、公共自らが景観形成の模範となるよう取り組む</a:t>
            </a:r>
            <a:endParaRPr lang="en-US" altLang="ja-JP" sz="1600" dirty="0" smtClean="0">
              <a:latin typeface="+mj-ea"/>
              <a:ea typeface="+mj-ea"/>
            </a:endParaRPr>
          </a:p>
          <a:p>
            <a:pPr marL="1612900" indent="-1612900">
              <a:lnSpc>
                <a:spcPct val="150000"/>
              </a:lnSpc>
            </a:pPr>
            <a:r>
              <a:rPr lang="ja-JP" altLang="en-US" sz="1600" dirty="0">
                <a:latin typeface="+mj-ea"/>
                <a:ea typeface="+mj-ea"/>
              </a:rPr>
              <a:t>　</a:t>
            </a:r>
            <a:r>
              <a:rPr lang="ja-JP" altLang="en-US" sz="1600" dirty="0" smtClean="0">
                <a:latin typeface="+mj-ea"/>
                <a:ea typeface="+mj-ea"/>
              </a:rPr>
              <a:t>　　　　　　　　　　　⇒自らの事業が景観形成に寄与するものがどうかを確認する仕組みづくりを検討</a:t>
            </a:r>
            <a:endParaRPr lang="en-US" altLang="ja-JP" sz="1600" dirty="0" smtClean="0">
              <a:latin typeface="+mj-ea"/>
              <a:ea typeface="+mj-ea"/>
            </a:endParaRPr>
          </a:p>
          <a:p>
            <a:pPr marL="1612900" indent="-1612900">
              <a:lnSpc>
                <a:spcPct val="150000"/>
              </a:lnSpc>
              <a:spcBef>
                <a:spcPts val="1200"/>
              </a:spcBef>
            </a:pPr>
            <a:r>
              <a:rPr lang="ja-JP" altLang="en-US" sz="1600" dirty="0" smtClean="0">
                <a:latin typeface="+mj-ea"/>
                <a:ea typeface="+mj-ea"/>
              </a:rPr>
              <a:t>　平成</a:t>
            </a:r>
            <a:r>
              <a:rPr lang="en-US" altLang="ja-JP" sz="1600" dirty="0" smtClean="0">
                <a:latin typeface="+mj-ea"/>
                <a:ea typeface="+mj-ea"/>
              </a:rPr>
              <a:t>30</a:t>
            </a:r>
            <a:r>
              <a:rPr lang="ja-JP" altLang="en-US" sz="1600" dirty="0" smtClean="0">
                <a:latin typeface="+mj-ea"/>
                <a:ea typeface="+mj-ea"/>
              </a:rPr>
              <a:t>年度　 ・　山梨県</a:t>
            </a:r>
            <a:r>
              <a:rPr lang="ja-JP" altLang="en-US" sz="1600" dirty="0">
                <a:latin typeface="+mj-ea"/>
                <a:ea typeface="+mj-ea"/>
              </a:rPr>
              <a:t>等へのヒアリングの実施</a:t>
            </a:r>
            <a:endParaRPr lang="en-US" altLang="ja-JP" sz="1600" dirty="0">
              <a:latin typeface="+mj-ea"/>
              <a:ea typeface="+mj-ea"/>
            </a:endParaRPr>
          </a:p>
          <a:p>
            <a:pPr marL="1612900" indent="-1612900">
              <a:lnSpc>
                <a:spcPct val="150000"/>
              </a:lnSpc>
            </a:pPr>
            <a:r>
              <a:rPr lang="ja-JP" altLang="en-US" sz="1600" dirty="0" smtClean="0">
                <a:latin typeface="+mj-ea"/>
                <a:ea typeface="+mj-ea"/>
              </a:rPr>
              <a:t>　　　　　　　　　　・　美しい景観づくり連絡調整会議の開催</a:t>
            </a:r>
            <a:endParaRPr lang="en-US" altLang="ja-JP" sz="1600" dirty="0" smtClean="0">
              <a:latin typeface="+mj-ea"/>
              <a:ea typeface="+mj-ea"/>
            </a:endParaRPr>
          </a:p>
          <a:p>
            <a:pPr marL="1612900" indent="-1612900">
              <a:lnSpc>
                <a:spcPct val="150000"/>
              </a:lnSpc>
            </a:pPr>
            <a:r>
              <a:rPr lang="ja-JP" altLang="en-US" sz="1600" dirty="0" smtClean="0">
                <a:latin typeface="+mj-ea"/>
                <a:ea typeface="+mj-ea"/>
              </a:rPr>
              <a:t>　　　　　　　　　　　　⇒「公共事業景観形成推進検討部会」を設置</a:t>
            </a:r>
            <a:endParaRPr lang="en-US" altLang="ja-JP" sz="1600" dirty="0" smtClean="0">
              <a:latin typeface="+mj-ea"/>
              <a:ea typeface="+mj-ea"/>
            </a:endParaRPr>
          </a:p>
          <a:p>
            <a:pPr marL="1612900" indent="-1612900">
              <a:lnSpc>
                <a:spcPct val="150000"/>
              </a:lnSpc>
            </a:pPr>
            <a:r>
              <a:rPr lang="ja-JP" altLang="en-US" sz="1600" dirty="0">
                <a:latin typeface="+mj-ea"/>
                <a:ea typeface="+mj-ea"/>
              </a:rPr>
              <a:t>　</a:t>
            </a:r>
            <a:r>
              <a:rPr lang="ja-JP" altLang="en-US" sz="1600" dirty="0" smtClean="0">
                <a:latin typeface="+mj-ea"/>
                <a:ea typeface="+mj-ea"/>
              </a:rPr>
              <a:t>　　　　　　　　　　　⇒現状の公共事業における景観面での取り組み、モデル的事業のアンケート調査</a:t>
            </a:r>
            <a:endParaRPr lang="en-US" altLang="ja-JP" sz="1600" dirty="0" smtClean="0">
              <a:latin typeface="+mj-ea"/>
              <a:ea typeface="+mj-ea"/>
            </a:endParaRPr>
          </a:p>
          <a:p>
            <a:pPr marL="1612900" indent="-1612900">
              <a:lnSpc>
                <a:spcPct val="150000"/>
              </a:lnSpc>
            </a:pPr>
            <a:r>
              <a:rPr lang="ja-JP" altLang="en-US" sz="1600" dirty="0">
                <a:latin typeface="+mj-ea"/>
                <a:ea typeface="+mj-ea"/>
              </a:rPr>
              <a:t>　</a:t>
            </a:r>
            <a:r>
              <a:rPr lang="ja-JP" altLang="en-US" sz="1600" dirty="0" smtClean="0">
                <a:latin typeface="+mj-ea"/>
                <a:ea typeface="+mj-ea"/>
              </a:rPr>
              <a:t>　　　　　　　　　　</a:t>
            </a:r>
            <a:endParaRPr lang="en-US" altLang="ja-JP" sz="1600" dirty="0">
              <a:latin typeface="+mj-ea"/>
              <a:ea typeface="+mj-ea"/>
            </a:endParaRPr>
          </a:p>
        </p:txBody>
      </p:sp>
      <p:sp>
        <p:nvSpPr>
          <p:cNvPr id="5" name="正方形/長方形 4"/>
          <p:cNvSpPr/>
          <p:nvPr/>
        </p:nvSpPr>
        <p:spPr>
          <a:xfrm>
            <a:off x="0" y="-27384"/>
            <a:ext cx="9144000" cy="504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公共</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事業における景観面での</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サイクルの確立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676456" y="6525344"/>
            <a:ext cx="452114" cy="307777"/>
          </a:xfrm>
          <a:prstGeom prst="rect">
            <a:avLst/>
          </a:prstGeom>
          <a:noFill/>
        </p:spPr>
        <p:txBody>
          <a:bodyPr wrap="square" rtlCol="0">
            <a:spAutoFit/>
          </a:bodyPr>
          <a:lstStyle/>
          <a:p>
            <a:pPr algn="r"/>
            <a:r>
              <a:rPr lang="ja-JP" altLang="en-US" sz="1400" dirty="0" smtClean="0"/>
              <a:t>９</a:t>
            </a:r>
            <a:endParaRPr kumimoji="1" lang="ja-JP" altLang="en-US" sz="1400" dirty="0"/>
          </a:p>
        </p:txBody>
      </p:sp>
    </p:spTree>
    <p:extLst>
      <p:ext uri="{BB962C8B-B14F-4D97-AF65-F5344CB8AC3E}">
        <p14:creationId xmlns:p14="http://schemas.microsoft.com/office/powerpoint/2010/main" val="2450948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1224</Words>
  <Application>Microsoft Office PowerPoint</Application>
  <PresentationFormat>画面に合わせる (4:3)</PresentationFormat>
  <Paragraphs>407</Paragraphs>
  <Slides>21</Slides>
  <Notes>1</Notes>
  <HiddenSlides>0</HiddenSlides>
  <MMClips>0</MMClips>
  <ScaleCrop>false</ScaleCrop>
  <HeadingPairs>
    <vt:vector size="4" baseType="variant">
      <vt:variant>
        <vt:lpstr>テーマ</vt:lpstr>
      </vt:variant>
      <vt:variant>
        <vt:i4>2</vt:i4>
      </vt:variant>
      <vt:variant>
        <vt:lpstr>スライド タイトル</vt:lpstr>
      </vt:variant>
      <vt:variant>
        <vt:i4>21</vt:i4>
      </vt:variant>
    </vt:vector>
  </HeadingPairs>
  <TitlesOfParts>
    <vt:vector size="23" baseType="lpstr">
      <vt:lpstr>Office ​​テーマ</vt:lpstr>
      <vt:lpstr>Office テーマ</vt:lpstr>
      <vt:lpstr>都市景観ビジョン・大阪の推進 　 　 　１　淀川の魅力ある景観づくりに向けた検討 　　　　（民間が主体的に景観づくりに取り組み、積極的に投資できる環境をつくる）   　２　公共事業における景観面でのPDCAサイクルの確立 　　　　（公共事業の実施にあたっては、地域の景観づくりの模範となるよう努める）  　　　 　３　ビュースポット（視点場）の発掘と情報発信 　　　　（景観づくりの担い手を育成し、大阪の魅力を創出し、発掘する）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2018-06-26T10:11:28Z</cp:lastPrinted>
  <dcterms:created xsi:type="dcterms:W3CDTF">2018-05-18T08:10:26Z</dcterms:created>
  <dcterms:modified xsi:type="dcterms:W3CDTF">2018-07-02T06:41:03Z</dcterms:modified>
</cp:coreProperties>
</file>