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300" r:id="rId3"/>
    <p:sldId id="311" r:id="rId4"/>
    <p:sldId id="307" r:id="rId5"/>
    <p:sldId id="310" r:id="rId6"/>
    <p:sldId id="308" r:id="rId7"/>
    <p:sldId id="309" r:id="rId8"/>
    <p:sldId id="289" r:id="rId9"/>
    <p:sldId id="290" r:id="rId10"/>
    <p:sldId id="291" r:id="rId11"/>
    <p:sldId id="292" r:id="rId12"/>
    <p:sldId id="260" r:id="rId13"/>
    <p:sldId id="294" r:id="rId14"/>
    <p:sldId id="295" r:id="rId15"/>
    <p:sldId id="296" r:id="rId16"/>
    <p:sldId id="280" r:id="rId17"/>
    <p:sldId id="281" r:id="rId18"/>
    <p:sldId id="282" r:id="rId19"/>
    <p:sldId id="298" r:id="rId20"/>
    <p:sldId id="299" r:id="rId21"/>
  </p:sldIdLst>
  <p:sldSz cx="9906000" cy="6858000" type="A4"/>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892F8C0C-0625-49E5-B972-BA171D45FB99}">
          <p14:sldIdLst>
            <p14:sldId id="256"/>
            <p14:sldId id="300"/>
            <p14:sldId id="311"/>
            <p14:sldId id="307"/>
            <p14:sldId id="310"/>
            <p14:sldId id="308"/>
            <p14:sldId id="309"/>
          </p14:sldIdLst>
        </p14:section>
        <p14:section name="タイトルなしのセクション" id="{F3DF1143-88D9-4D16-B5E8-EFD4803F16C9}">
          <p14:sldIdLst>
            <p14:sldId id="289"/>
            <p14:sldId id="290"/>
            <p14:sldId id="291"/>
            <p14:sldId id="292"/>
            <p14:sldId id="260"/>
            <p14:sldId id="294"/>
            <p14:sldId id="295"/>
            <p14:sldId id="296"/>
            <p14:sldId id="280"/>
            <p14:sldId id="281"/>
            <p14:sldId id="282"/>
            <p14:sldId id="298"/>
            <p14:sldId id="29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65" autoAdjust="0"/>
    <p:restoredTop sz="93537" autoAdjust="0"/>
  </p:normalViewPr>
  <p:slideViewPr>
    <p:cSldViewPr snapToGrid="0">
      <p:cViewPr varScale="1">
        <p:scale>
          <a:sx n="74" d="100"/>
          <a:sy n="74" d="100"/>
        </p:scale>
        <p:origin x="9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101" cy="490354"/>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13" y="1"/>
            <a:ext cx="2880101" cy="490354"/>
          </a:xfrm>
          <a:prstGeom prst="rect">
            <a:avLst/>
          </a:prstGeom>
        </p:spPr>
        <p:txBody>
          <a:bodyPr vert="horz" lIns="89675" tIns="44838" rIns="89675" bIns="44838" rtlCol="0"/>
          <a:lstStyle>
            <a:lvl1pPr algn="r">
              <a:defRPr sz="1200"/>
            </a:lvl1pPr>
          </a:lstStyle>
          <a:p>
            <a:fld id="{EBD8FB72-FD9E-4DCB-9CF9-884DE5242804}" type="datetimeFigureOut">
              <a:rPr kumimoji="1" lang="ja-JP" altLang="en-US" smtClean="0"/>
              <a:t>2019/1/17</a:t>
            </a:fld>
            <a:endParaRPr kumimoji="1" lang="ja-JP" altLang="en-US"/>
          </a:p>
        </p:txBody>
      </p:sp>
      <p:sp>
        <p:nvSpPr>
          <p:cNvPr id="4" name="フッター プレースホルダー 3"/>
          <p:cNvSpPr>
            <a:spLocks noGrp="1"/>
          </p:cNvSpPr>
          <p:nvPr>
            <p:ph type="ftr" sz="quarter" idx="2"/>
          </p:nvPr>
        </p:nvSpPr>
        <p:spPr>
          <a:xfrm>
            <a:off x="0" y="9287059"/>
            <a:ext cx="2880101" cy="490354"/>
          </a:xfrm>
          <a:prstGeom prst="rect">
            <a:avLst/>
          </a:prstGeom>
        </p:spPr>
        <p:txBody>
          <a:bodyPr vert="horz" lIns="89675" tIns="44838" rIns="89675" bIns="4483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13" y="9287059"/>
            <a:ext cx="2880101" cy="490354"/>
          </a:xfrm>
          <a:prstGeom prst="rect">
            <a:avLst/>
          </a:prstGeom>
        </p:spPr>
        <p:txBody>
          <a:bodyPr vert="horz" lIns="89675" tIns="44838" rIns="89675" bIns="44838" rtlCol="0" anchor="b"/>
          <a:lstStyle>
            <a:lvl1pPr algn="r">
              <a:defRPr sz="1200"/>
            </a:lvl1pPr>
          </a:lstStyle>
          <a:p>
            <a:fld id="{1E8ED3CE-9C2C-45B7-A66A-2723152AB82D}" type="slidenum">
              <a:rPr kumimoji="1" lang="ja-JP" altLang="en-US" smtClean="0"/>
              <a:t>‹#›</a:t>
            </a:fld>
            <a:endParaRPr kumimoji="1" lang="ja-JP" altLang="en-US"/>
          </a:p>
        </p:txBody>
      </p:sp>
    </p:spTree>
    <p:extLst>
      <p:ext uri="{BB962C8B-B14F-4D97-AF65-F5344CB8AC3E}">
        <p14:creationId xmlns:p14="http://schemas.microsoft.com/office/powerpoint/2010/main" val="3202054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880101" cy="490354"/>
          </a:xfrm>
          <a:prstGeom prst="rect">
            <a:avLst/>
          </a:prstGeom>
        </p:spPr>
        <p:txBody>
          <a:bodyPr vert="horz" lIns="89662" tIns="44832" rIns="89662" bIns="44832"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5" y="3"/>
            <a:ext cx="2880101" cy="490354"/>
          </a:xfrm>
          <a:prstGeom prst="rect">
            <a:avLst/>
          </a:prstGeom>
        </p:spPr>
        <p:txBody>
          <a:bodyPr vert="horz" lIns="89662" tIns="44832" rIns="89662" bIns="44832" rtlCol="0"/>
          <a:lstStyle>
            <a:lvl1pPr algn="r">
              <a:defRPr sz="1200"/>
            </a:lvl1pPr>
          </a:lstStyle>
          <a:p>
            <a:fld id="{9BBA2B25-2DD4-4CB5-A99E-491549D75EF1}" type="datetimeFigureOut">
              <a:rPr kumimoji="1" lang="ja-JP" altLang="en-US" smtClean="0"/>
              <a:t>2019/1/17</a:t>
            </a:fld>
            <a:endParaRPr kumimoji="1" lang="ja-JP" altLang="en-US"/>
          </a:p>
        </p:txBody>
      </p:sp>
      <p:sp>
        <p:nvSpPr>
          <p:cNvPr id="4" name="スライド イメージ プレースホルダー 3"/>
          <p:cNvSpPr>
            <a:spLocks noGrp="1" noRot="1" noChangeAspect="1"/>
          </p:cNvSpPr>
          <p:nvPr>
            <p:ph type="sldImg" idx="2"/>
          </p:nvPr>
        </p:nvSpPr>
        <p:spPr>
          <a:xfrm>
            <a:off x="939800" y="1222375"/>
            <a:ext cx="4767263" cy="3300413"/>
          </a:xfrm>
          <a:prstGeom prst="rect">
            <a:avLst/>
          </a:prstGeom>
          <a:noFill/>
          <a:ln w="12700">
            <a:solidFill>
              <a:prstClr val="black"/>
            </a:solidFill>
          </a:ln>
        </p:spPr>
        <p:txBody>
          <a:bodyPr vert="horz" lIns="89662" tIns="44832" rIns="89662" bIns="44832" rtlCol="0" anchor="ctr"/>
          <a:lstStyle/>
          <a:p>
            <a:endParaRPr lang="ja-JP" altLang="en-US"/>
          </a:p>
        </p:txBody>
      </p:sp>
      <p:sp>
        <p:nvSpPr>
          <p:cNvPr id="5" name="ノート プレースホルダー 4"/>
          <p:cNvSpPr>
            <a:spLocks noGrp="1"/>
          </p:cNvSpPr>
          <p:nvPr>
            <p:ph type="body" sz="quarter" idx="3"/>
          </p:nvPr>
        </p:nvSpPr>
        <p:spPr>
          <a:xfrm>
            <a:off x="664998" y="4705217"/>
            <a:ext cx="5316870" cy="3849436"/>
          </a:xfrm>
          <a:prstGeom prst="rect">
            <a:avLst/>
          </a:prstGeom>
        </p:spPr>
        <p:txBody>
          <a:bodyPr vert="horz" lIns="89662" tIns="44832" rIns="89662" bIns="4483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287060"/>
            <a:ext cx="2880101" cy="490354"/>
          </a:xfrm>
          <a:prstGeom prst="rect">
            <a:avLst/>
          </a:prstGeom>
        </p:spPr>
        <p:txBody>
          <a:bodyPr vert="horz" lIns="89662" tIns="44832" rIns="89662" bIns="4483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5" y="9287060"/>
            <a:ext cx="2880101" cy="490354"/>
          </a:xfrm>
          <a:prstGeom prst="rect">
            <a:avLst/>
          </a:prstGeom>
        </p:spPr>
        <p:txBody>
          <a:bodyPr vert="horz" lIns="89662" tIns="44832" rIns="89662" bIns="44832" rtlCol="0" anchor="b"/>
          <a:lstStyle>
            <a:lvl1pPr algn="r">
              <a:defRPr sz="1200"/>
            </a:lvl1pPr>
          </a:lstStyle>
          <a:p>
            <a:fld id="{EB2F0B3E-BFC0-4C8B-98C4-72155C9C55B5}" type="slidenum">
              <a:rPr kumimoji="1" lang="ja-JP" altLang="en-US" smtClean="0"/>
              <a:t>‹#›</a:t>
            </a:fld>
            <a:endParaRPr kumimoji="1" lang="ja-JP" altLang="en-US"/>
          </a:p>
        </p:txBody>
      </p:sp>
    </p:spTree>
    <p:extLst>
      <p:ext uri="{BB962C8B-B14F-4D97-AF65-F5344CB8AC3E}">
        <p14:creationId xmlns:p14="http://schemas.microsoft.com/office/powerpoint/2010/main" val="35661778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B2F0B3E-BFC0-4C8B-98C4-72155C9C55B5}" type="slidenum">
              <a:rPr kumimoji="1" lang="ja-JP" altLang="en-US" smtClean="0"/>
              <a:t>1</a:t>
            </a:fld>
            <a:endParaRPr kumimoji="1" lang="ja-JP" altLang="en-US"/>
          </a:p>
        </p:txBody>
      </p:sp>
    </p:spTree>
    <p:extLst>
      <p:ext uri="{BB962C8B-B14F-4D97-AF65-F5344CB8AC3E}">
        <p14:creationId xmlns:p14="http://schemas.microsoft.com/office/powerpoint/2010/main" val="3428275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B2F0B3E-BFC0-4C8B-98C4-72155C9C55B5}" type="slidenum">
              <a:rPr kumimoji="1" lang="ja-JP" altLang="en-US" smtClean="0"/>
              <a:t>11</a:t>
            </a:fld>
            <a:endParaRPr kumimoji="1" lang="ja-JP" altLang="en-US"/>
          </a:p>
        </p:txBody>
      </p:sp>
    </p:spTree>
    <p:extLst>
      <p:ext uri="{BB962C8B-B14F-4D97-AF65-F5344CB8AC3E}">
        <p14:creationId xmlns:p14="http://schemas.microsoft.com/office/powerpoint/2010/main" val="2134331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B2F0B3E-BFC0-4C8B-98C4-72155C9C55B5}" type="slidenum">
              <a:rPr kumimoji="1" lang="ja-JP" altLang="en-US" smtClean="0"/>
              <a:t>2</a:t>
            </a:fld>
            <a:endParaRPr kumimoji="1" lang="ja-JP" altLang="en-US"/>
          </a:p>
        </p:txBody>
      </p:sp>
    </p:spTree>
    <p:extLst>
      <p:ext uri="{BB962C8B-B14F-4D97-AF65-F5344CB8AC3E}">
        <p14:creationId xmlns:p14="http://schemas.microsoft.com/office/powerpoint/2010/main" val="2416838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B2F0B3E-BFC0-4C8B-98C4-72155C9C55B5}" type="slidenum">
              <a:rPr kumimoji="1" lang="ja-JP" altLang="en-US" smtClean="0"/>
              <a:t>3</a:t>
            </a:fld>
            <a:endParaRPr kumimoji="1" lang="ja-JP" altLang="en-US"/>
          </a:p>
        </p:txBody>
      </p:sp>
    </p:spTree>
    <p:extLst>
      <p:ext uri="{BB962C8B-B14F-4D97-AF65-F5344CB8AC3E}">
        <p14:creationId xmlns:p14="http://schemas.microsoft.com/office/powerpoint/2010/main" val="2225021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B2F0B3E-BFC0-4C8B-98C4-72155C9C55B5}" type="slidenum">
              <a:rPr kumimoji="1" lang="ja-JP" altLang="en-US" smtClean="0"/>
              <a:t>4</a:t>
            </a:fld>
            <a:endParaRPr kumimoji="1" lang="ja-JP" altLang="en-US"/>
          </a:p>
        </p:txBody>
      </p:sp>
    </p:spTree>
    <p:extLst>
      <p:ext uri="{BB962C8B-B14F-4D97-AF65-F5344CB8AC3E}">
        <p14:creationId xmlns:p14="http://schemas.microsoft.com/office/powerpoint/2010/main" val="663309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B2F0B3E-BFC0-4C8B-98C4-72155C9C55B5}" type="slidenum">
              <a:rPr kumimoji="1" lang="ja-JP" altLang="en-US" smtClean="0"/>
              <a:t>5</a:t>
            </a:fld>
            <a:endParaRPr kumimoji="1" lang="ja-JP" altLang="en-US"/>
          </a:p>
        </p:txBody>
      </p:sp>
    </p:spTree>
    <p:extLst>
      <p:ext uri="{BB962C8B-B14F-4D97-AF65-F5344CB8AC3E}">
        <p14:creationId xmlns:p14="http://schemas.microsoft.com/office/powerpoint/2010/main" val="2322312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B2F0B3E-BFC0-4C8B-98C4-72155C9C55B5}" type="slidenum">
              <a:rPr kumimoji="1" lang="ja-JP" altLang="en-US" smtClean="0"/>
              <a:t>6</a:t>
            </a:fld>
            <a:endParaRPr kumimoji="1" lang="ja-JP" altLang="en-US"/>
          </a:p>
        </p:txBody>
      </p:sp>
    </p:spTree>
    <p:extLst>
      <p:ext uri="{BB962C8B-B14F-4D97-AF65-F5344CB8AC3E}">
        <p14:creationId xmlns:p14="http://schemas.microsoft.com/office/powerpoint/2010/main" val="1551503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B2F0B3E-BFC0-4C8B-98C4-72155C9C55B5}" type="slidenum">
              <a:rPr kumimoji="1" lang="ja-JP" altLang="en-US" smtClean="0"/>
              <a:t>7</a:t>
            </a:fld>
            <a:endParaRPr kumimoji="1" lang="ja-JP" altLang="en-US"/>
          </a:p>
        </p:txBody>
      </p:sp>
    </p:spTree>
    <p:extLst>
      <p:ext uri="{BB962C8B-B14F-4D97-AF65-F5344CB8AC3E}">
        <p14:creationId xmlns:p14="http://schemas.microsoft.com/office/powerpoint/2010/main" val="4056645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B2F0B3E-BFC0-4C8B-98C4-72155C9C55B5}" type="slidenum">
              <a:rPr kumimoji="1" lang="ja-JP" altLang="en-US" smtClean="0"/>
              <a:t>9</a:t>
            </a:fld>
            <a:endParaRPr kumimoji="1" lang="ja-JP" altLang="en-US"/>
          </a:p>
        </p:txBody>
      </p:sp>
    </p:spTree>
    <p:extLst>
      <p:ext uri="{BB962C8B-B14F-4D97-AF65-F5344CB8AC3E}">
        <p14:creationId xmlns:p14="http://schemas.microsoft.com/office/powerpoint/2010/main" val="1377653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B2F0B3E-BFC0-4C8B-98C4-72155C9C55B5}" type="slidenum">
              <a:rPr kumimoji="1" lang="ja-JP" altLang="en-US" smtClean="0"/>
              <a:t>10</a:t>
            </a:fld>
            <a:endParaRPr kumimoji="1" lang="ja-JP" altLang="en-US"/>
          </a:p>
        </p:txBody>
      </p:sp>
    </p:spTree>
    <p:extLst>
      <p:ext uri="{BB962C8B-B14F-4D97-AF65-F5344CB8AC3E}">
        <p14:creationId xmlns:p14="http://schemas.microsoft.com/office/powerpoint/2010/main" val="1347769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197" indent="0" algn="ctr">
              <a:buNone/>
              <a:defRPr sz="2000"/>
            </a:lvl2pPr>
            <a:lvl3pPr marL="914395" indent="0" algn="ctr">
              <a:buNone/>
              <a:defRPr sz="1800"/>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1" indent="0" algn="ctr">
              <a:buNone/>
              <a:defRPr sz="1600"/>
            </a:lvl8pPr>
            <a:lvl9pPr marL="3657579"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5152AC3-17ED-4DAA-8755-506F09C97A00}" type="datetime1">
              <a:rPr kumimoji="1" lang="ja-JP" altLang="en-US" smtClean="0"/>
              <a:t>2019/1/17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3264F5-9F83-48B6-9D71-C4DAB2284B38}" type="slidenum">
              <a:rPr kumimoji="1" lang="ja-JP" altLang="en-US" smtClean="0"/>
              <a:t>‹#›</a:t>
            </a:fld>
            <a:endParaRPr kumimoji="1" lang="ja-JP" altLang="en-US"/>
          </a:p>
        </p:txBody>
      </p:sp>
    </p:spTree>
    <p:extLst>
      <p:ext uri="{BB962C8B-B14F-4D97-AF65-F5344CB8AC3E}">
        <p14:creationId xmlns:p14="http://schemas.microsoft.com/office/powerpoint/2010/main" val="4294358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C1D14A-939C-4F28-89F8-859920693FF0}" type="datetime1">
              <a:rPr kumimoji="1" lang="ja-JP" altLang="en-US" smtClean="0"/>
              <a:t>2019/1/17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3264F5-9F83-48B6-9D71-C4DAB2284B38}" type="slidenum">
              <a:rPr kumimoji="1" lang="ja-JP" altLang="en-US" smtClean="0"/>
              <a:t>‹#›</a:t>
            </a:fld>
            <a:endParaRPr kumimoji="1" lang="ja-JP" altLang="en-US"/>
          </a:p>
        </p:txBody>
      </p:sp>
    </p:spTree>
    <p:extLst>
      <p:ext uri="{BB962C8B-B14F-4D97-AF65-F5344CB8AC3E}">
        <p14:creationId xmlns:p14="http://schemas.microsoft.com/office/powerpoint/2010/main" val="3653257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9"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F9E4252-FC4D-4BA5-9DA8-2AE781993087}" type="datetime1">
              <a:rPr kumimoji="1" lang="ja-JP" altLang="en-US" smtClean="0"/>
              <a:t>2019/1/17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3264F5-9F83-48B6-9D71-C4DAB2284B38}" type="slidenum">
              <a:rPr kumimoji="1" lang="ja-JP" altLang="en-US" smtClean="0"/>
              <a:t>‹#›</a:t>
            </a:fld>
            <a:endParaRPr kumimoji="1" lang="ja-JP" altLang="en-US"/>
          </a:p>
        </p:txBody>
      </p:sp>
    </p:spTree>
    <p:extLst>
      <p:ext uri="{BB962C8B-B14F-4D97-AF65-F5344CB8AC3E}">
        <p14:creationId xmlns:p14="http://schemas.microsoft.com/office/powerpoint/2010/main" val="4002199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3621632-5381-4E26-94E7-3FE56B77F9C3}" type="datetime1">
              <a:rPr kumimoji="1" lang="ja-JP" altLang="en-US" smtClean="0"/>
              <a:t>2019/1/17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3264F5-9F83-48B6-9D71-C4DAB2284B38}" type="slidenum">
              <a:rPr kumimoji="1" lang="ja-JP" altLang="en-US" smtClean="0"/>
              <a:t>‹#›</a:t>
            </a:fld>
            <a:endParaRPr kumimoji="1" lang="ja-JP" altLang="en-US"/>
          </a:p>
        </p:txBody>
      </p:sp>
    </p:spTree>
    <p:extLst>
      <p:ext uri="{BB962C8B-B14F-4D97-AF65-F5344CB8AC3E}">
        <p14:creationId xmlns:p14="http://schemas.microsoft.com/office/powerpoint/2010/main" val="830723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0" y="1709742"/>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80" y="4589467"/>
            <a:ext cx="8543925" cy="1500187"/>
          </a:xfrm>
        </p:spPr>
        <p:txBody>
          <a:bodyPr/>
          <a:lstStyle>
            <a:lvl1pPr marL="0" indent="0">
              <a:buNone/>
              <a:defRPr sz="2400">
                <a:solidFill>
                  <a:schemeClr val="tx1"/>
                </a:solidFill>
              </a:defRPr>
            </a:lvl1pPr>
            <a:lvl2pPr marL="457197" indent="0">
              <a:buNone/>
              <a:defRPr sz="2000">
                <a:solidFill>
                  <a:schemeClr val="tx1">
                    <a:tint val="75000"/>
                  </a:schemeClr>
                </a:solidFill>
              </a:defRPr>
            </a:lvl2pPr>
            <a:lvl3pPr marL="914395" indent="0">
              <a:buNone/>
              <a:defRPr sz="1800">
                <a:solidFill>
                  <a:schemeClr val="tx1">
                    <a:tint val="75000"/>
                  </a:schemeClr>
                </a:solidFill>
              </a:defRPr>
            </a:lvl3pPr>
            <a:lvl4pPr marL="1371592" indent="0">
              <a:buNone/>
              <a:defRPr sz="1600">
                <a:solidFill>
                  <a:schemeClr val="tx1">
                    <a:tint val="75000"/>
                  </a:schemeClr>
                </a:solidFill>
              </a:defRPr>
            </a:lvl4pPr>
            <a:lvl5pPr marL="1828789" indent="0">
              <a:buNone/>
              <a:defRPr sz="1600">
                <a:solidFill>
                  <a:schemeClr val="tx1">
                    <a:tint val="75000"/>
                  </a:schemeClr>
                </a:solidFill>
              </a:defRPr>
            </a:lvl5pPr>
            <a:lvl6pPr marL="2285987" indent="0">
              <a:buNone/>
              <a:defRPr sz="1600">
                <a:solidFill>
                  <a:schemeClr val="tx1">
                    <a:tint val="75000"/>
                  </a:schemeClr>
                </a:solidFill>
              </a:defRPr>
            </a:lvl6pPr>
            <a:lvl7pPr marL="2743184" indent="0">
              <a:buNone/>
              <a:defRPr sz="1600">
                <a:solidFill>
                  <a:schemeClr val="tx1">
                    <a:tint val="75000"/>
                  </a:schemeClr>
                </a:solidFill>
              </a:defRPr>
            </a:lvl7pPr>
            <a:lvl8pPr marL="3200381" indent="0">
              <a:buNone/>
              <a:defRPr sz="1600">
                <a:solidFill>
                  <a:schemeClr val="tx1">
                    <a:tint val="75000"/>
                  </a:schemeClr>
                </a:solidFill>
              </a:defRPr>
            </a:lvl8pPr>
            <a:lvl9pPr marL="3657579"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74FAD1B-FE94-449F-A273-3444CBD963FE}" type="datetime1">
              <a:rPr kumimoji="1" lang="ja-JP" altLang="en-US" smtClean="0"/>
              <a:t>2019/1/17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13264F5-9F83-48B6-9D71-C4DAB2284B38}" type="slidenum">
              <a:rPr kumimoji="1" lang="ja-JP" altLang="en-US" smtClean="0"/>
              <a:t>‹#›</a:t>
            </a:fld>
            <a:endParaRPr kumimoji="1" lang="ja-JP" altLang="en-US"/>
          </a:p>
        </p:txBody>
      </p:sp>
    </p:spTree>
    <p:extLst>
      <p:ext uri="{BB962C8B-B14F-4D97-AF65-F5344CB8AC3E}">
        <p14:creationId xmlns:p14="http://schemas.microsoft.com/office/powerpoint/2010/main" val="1607137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4A41E25-B1D8-4664-9AC1-6C7A6A01B19F}" type="datetime1">
              <a:rPr kumimoji="1" lang="ja-JP" altLang="en-US" smtClean="0"/>
              <a:t>2019/1/17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3264F5-9F83-48B6-9D71-C4DAB2284B38}" type="slidenum">
              <a:rPr kumimoji="1" lang="ja-JP" altLang="en-US" smtClean="0"/>
              <a:t>‹#›</a:t>
            </a:fld>
            <a:endParaRPr kumimoji="1" lang="ja-JP" altLang="en-US"/>
          </a:p>
        </p:txBody>
      </p:sp>
    </p:spTree>
    <p:extLst>
      <p:ext uri="{BB962C8B-B14F-4D97-AF65-F5344CB8AC3E}">
        <p14:creationId xmlns:p14="http://schemas.microsoft.com/office/powerpoint/2010/main" val="3114237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9"/>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94508A3-70B3-46C6-8262-E3CECDAF2987}" type="datetime1">
              <a:rPr kumimoji="1" lang="ja-JP" altLang="en-US" smtClean="0"/>
              <a:t>2019/1/17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13264F5-9F83-48B6-9D71-C4DAB2284B38}" type="slidenum">
              <a:rPr kumimoji="1" lang="ja-JP" altLang="en-US" smtClean="0"/>
              <a:t>‹#›</a:t>
            </a:fld>
            <a:endParaRPr kumimoji="1" lang="ja-JP" altLang="en-US"/>
          </a:p>
        </p:txBody>
      </p:sp>
    </p:spTree>
    <p:extLst>
      <p:ext uri="{BB962C8B-B14F-4D97-AF65-F5344CB8AC3E}">
        <p14:creationId xmlns:p14="http://schemas.microsoft.com/office/powerpoint/2010/main" val="2917135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952F49E-550F-4004-8FA0-58BDE8AD74B5}" type="datetime1">
              <a:rPr kumimoji="1" lang="ja-JP" altLang="en-US" smtClean="0"/>
              <a:t>2019/1/17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13264F5-9F83-48B6-9D71-C4DAB2284B38}" type="slidenum">
              <a:rPr kumimoji="1" lang="ja-JP" altLang="en-US" smtClean="0"/>
              <a:t>‹#›</a:t>
            </a:fld>
            <a:endParaRPr kumimoji="1" lang="ja-JP" altLang="en-US"/>
          </a:p>
        </p:txBody>
      </p:sp>
    </p:spTree>
    <p:extLst>
      <p:ext uri="{BB962C8B-B14F-4D97-AF65-F5344CB8AC3E}">
        <p14:creationId xmlns:p14="http://schemas.microsoft.com/office/powerpoint/2010/main" val="4081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80034-FBEA-4A09-B0DF-D58B11838834}" type="datetime1">
              <a:rPr kumimoji="1" lang="ja-JP" altLang="en-US" smtClean="0"/>
              <a:t>2019/1/17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13264F5-9F83-48B6-9D71-C4DAB2284B38}" type="slidenum">
              <a:rPr kumimoji="1" lang="ja-JP" altLang="en-US" smtClean="0"/>
              <a:t>‹#›</a:t>
            </a:fld>
            <a:endParaRPr kumimoji="1" lang="ja-JP" altLang="en-US"/>
          </a:p>
        </p:txBody>
      </p:sp>
    </p:spTree>
    <p:extLst>
      <p:ext uri="{BB962C8B-B14F-4D97-AF65-F5344CB8AC3E}">
        <p14:creationId xmlns:p14="http://schemas.microsoft.com/office/powerpoint/2010/main" val="2426277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9"/>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600"/>
            </a:lvl1pPr>
            <a:lvl2pPr marL="457197" indent="0">
              <a:buNone/>
              <a:defRPr sz="1400"/>
            </a:lvl2pPr>
            <a:lvl3pPr marL="914395" indent="0">
              <a:buNone/>
              <a:defRPr sz="1200"/>
            </a:lvl3pPr>
            <a:lvl4pPr marL="1371592" indent="0">
              <a:buNone/>
              <a:defRPr sz="1000"/>
            </a:lvl4pPr>
            <a:lvl5pPr marL="1828789" indent="0">
              <a:buNone/>
              <a:defRPr sz="1000"/>
            </a:lvl5pPr>
            <a:lvl6pPr marL="2285987" indent="0">
              <a:buNone/>
              <a:defRPr sz="1000"/>
            </a:lvl6pPr>
            <a:lvl7pPr marL="2743184" indent="0">
              <a:buNone/>
              <a:defRPr sz="1000"/>
            </a:lvl7pPr>
            <a:lvl8pPr marL="3200381" indent="0">
              <a:buNone/>
              <a:defRPr sz="1000"/>
            </a:lvl8pPr>
            <a:lvl9pPr marL="3657579"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DDF2A2A-4E64-4DEF-BBC3-8C7BA0AEC4F9}" type="datetime1">
              <a:rPr kumimoji="1" lang="ja-JP" altLang="en-US" smtClean="0"/>
              <a:t>2019/1/17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3264F5-9F83-48B6-9D71-C4DAB2284B38}" type="slidenum">
              <a:rPr kumimoji="1" lang="ja-JP" altLang="en-US" smtClean="0"/>
              <a:t>‹#›</a:t>
            </a:fld>
            <a:endParaRPr kumimoji="1" lang="ja-JP" altLang="en-US"/>
          </a:p>
        </p:txBody>
      </p:sp>
    </p:spTree>
    <p:extLst>
      <p:ext uri="{BB962C8B-B14F-4D97-AF65-F5344CB8AC3E}">
        <p14:creationId xmlns:p14="http://schemas.microsoft.com/office/powerpoint/2010/main" val="3772129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9"/>
            <a:ext cx="5014913" cy="4873625"/>
          </a:xfrm>
        </p:spPr>
        <p:txBody>
          <a:bodyPr anchor="t"/>
          <a:lstStyle>
            <a:lvl1pPr marL="0" indent="0">
              <a:buNone/>
              <a:defRPr sz="3200"/>
            </a:lvl1pPr>
            <a:lvl2pPr marL="457197"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4" indent="0">
              <a:buNone/>
              <a:defRPr sz="2000"/>
            </a:lvl7pPr>
            <a:lvl8pPr marL="3200381" indent="0">
              <a:buNone/>
              <a:defRPr sz="2000"/>
            </a:lvl8pPr>
            <a:lvl9pPr marL="3657579"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600"/>
            </a:lvl1pPr>
            <a:lvl2pPr marL="457197" indent="0">
              <a:buNone/>
              <a:defRPr sz="1400"/>
            </a:lvl2pPr>
            <a:lvl3pPr marL="914395" indent="0">
              <a:buNone/>
              <a:defRPr sz="1200"/>
            </a:lvl3pPr>
            <a:lvl4pPr marL="1371592" indent="0">
              <a:buNone/>
              <a:defRPr sz="1000"/>
            </a:lvl4pPr>
            <a:lvl5pPr marL="1828789" indent="0">
              <a:buNone/>
              <a:defRPr sz="1000"/>
            </a:lvl5pPr>
            <a:lvl6pPr marL="2285987" indent="0">
              <a:buNone/>
              <a:defRPr sz="1000"/>
            </a:lvl6pPr>
            <a:lvl7pPr marL="2743184" indent="0">
              <a:buNone/>
              <a:defRPr sz="1000"/>
            </a:lvl7pPr>
            <a:lvl8pPr marL="3200381" indent="0">
              <a:buNone/>
              <a:defRPr sz="1000"/>
            </a:lvl8pPr>
            <a:lvl9pPr marL="3657579"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FB22A3A-3F29-4DA6-B91B-6876A93E1D50}" type="datetime1">
              <a:rPr kumimoji="1" lang="ja-JP" altLang="en-US" smtClean="0"/>
              <a:t>2019/1/17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13264F5-9F83-48B6-9D71-C4DAB2284B38}" type="slidenum">
              <a:rPr kumimoji="1" lang="ja-JP" altLang="en-US" smtClean="0"/>
              <a:t>‹#›</a:t>
            </a:fld>
            <a:endParaRPr kumimoji="1" lang="ja-JP" altLang="en-US"/>
          </a:p>
        </p:txBody>
      </p:sp>
    </p:spTree>
    <p:extLst>
      <p:ext uri="{BB962C8B-B14F-4D97-AF65-F5344CB8AC3E}">
        <p14:creationId xmlns:p14="http://schemas.microsoft.com/office/powerpoint/2010/main" val="1769377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A1FA2-D408-4D87-B39C-A56A854C1F69}" type="datetime1">
              <a:rPr kumimoji="1" lang="ja-JP" altLang="en-US" smtClean="0"/>
              <a:t>2019/1/17</a:t>
            </a:fld>
            <a:endParaRPr kumimoji="1" lang="ja-JP" altLang="en-US"/>
          </a:p>
        </p:txBody>
      </p:sp>
      <p:sp>
        <p:nvSpPr>
          <p:cNvPr id="5" name="Footer Placeholder 4"/>
          <p:cNvSpPr>
            <a:spLocks noGrp="1"/>
          </p:cNvSpPr>
          <p:nvPr>
            <p:ph type="ftr" sz="quarter" idx="3"/>
          </p:nvPr>
        </p:nvSpPr>
        <p:spPr>
          <a:xfrm>
            <a:off x="3281364"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264F5-9F83-48B6-9D71-C4DAB2284B38}" type="slidenum">
              <a:rPr kumimoji="1" lang="ja-JP" altLang="en-US" smtClean="0"/>
              <a:t>‹#›</a:t>
            </a:fld>
            <a:endParaRPr kumimoji="1" lang="ja-JP" altLang="en-US"/>
          </a:p>
        </p:txBody>
      </p:sp>
    </p:spTree>
    <p:extLst>
      <p:ext uri="{BB962C8B-B14F-4D97-AF65-F5344CB8AC3E}">
        <p14:creationId xmlns:p14="http://schemas.microsoft.com/office/powerpoint/2010/main" val="1505760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395"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9" indent="-228599" algn="l" defTabSz="914395"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96" indent="-228599" algn="l" defTabSz="914395"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93" indent="-228599" algn="l" defTabSz="914395"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91"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88"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85"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95" rtl="0" eaLnBrk="1" latinLnBrk="0" hangingPunct="1">
        <a:defRPr kumimoji="1" sz="1800" kern="1200">
          <a:solidFill>
            <a:schemeClr val="tx1"/>
          </a:solidFill>
          <a:latin typeface="+mn-lt"/>
          <a:ea typeface="+mn-ea"/>
          <a:cs typeface="+mn-cs"/>
        </a:defRPr>
      </a:lvl1pPr>
      <a:lvl2pPr marL="457197"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4"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5039"/>
            <a:ext cx="9906000" cy="50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淀川</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の魅力ある景観づくりに向けた検討</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413264F5-9F83-48B6-9D71-C4DAB2284B38}" type="slidenum">
              <a:rPr kumimoji="1" lang="ja-JP" altLang="en-US" smtClean="0"/>
              <a:t>1</a:t>
            </a:fld>
            <a:endParaRPr kumimoji="1" lang="ja-JP" altLang="en-US"/>
          </a:p>
        </p:txBody>
      </p:sp>
      <p:sp>
        <p:nvSpPr>
          <p:cNvPr id="5" name="正方形/長方形 4"/>
          <p:cNvSpPr/>
          <p:nvPr/>
        </p:nvSpPr>
        <p:spPr>
          <a:xfrm>
            <a:off x="1075767" y="3212020"/>
            <a:ext cx="7906870" cy="451406"/>
          </a:xfrm>
          <a:prstGeom prst="rect">
            <a:avLst/>
          </a:prstGeom>
        </p:spPr>
        <p:txBody>
          <a:bodyPr wrap="square">
            <a:spAutoFit/>
          </a:bodyPr>
          <a:lstStyle/>
          <a:p>
            <a:pPr algn="ctr">
              <a:lnSpc>
                <a:spcPts val="2800"/>
              </a:lnSpc>
            </a:pPr>
            <a:r>
              <a:rPr kumimoji="1" lang="ja-JP" altLang="en-US" sz="3200" b="1" kern="0" dirty="0">
                <a:ln w="18415" cmpd="sng">
                  <a:noFill/>
                  <a:prstDash val="solid"/>
                </a:ln>
                <a:latin typeface="Meiryo UI" panose="020B0604030504040204" pitchFamily="50" charset="-128"/>
                <a:ea typeface="Meiryo UI" panose="020B0604030504040204" pitchFamily="50" charset="-128"/>
                <a:cs typeface="Meiryo UI" panose="020B0604030504040204" pitchFamily="50" charset="-128"/>
              </a:rPr>
              <a:t>淀川の魅力ある景観づくりに向けた検討</a:t>
            </a:r>
            <a:endParaRPr kumimoji="1" lang="en-US" altLang="ja-JP" sz="3200" b="1" kern="0" dirty="0">
              <a:ln w="18415" cmpd="sng">
                <a:noFill/>
                <a:prstDash val="solid"/>
              </a:ln>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8860664" y="28919"/>
            <a:ext cx="940158" cy="369332"/>
          </a:xfrm>
          <a:prstGeom prst="rect">
            <a:avLst/>
          </a:prstGeom>
          <a:solidFill>
            <a:schemeClr val="bg1"/>
          </a:solidFill>
          <a:ln>
            <a:solidFill>
              <a:schemeClr val="tx1"/>
            </a:solidFill>
          </a:ln>
        </p:spPr>
        <p:txBody>
          <a:bodyPr wrap="square" rtlCol="0">
            <a:spAutoFit/>
          </a:bodyPr>
          <a:lstStyle/>
          <a:p>
            <a:pPr algn="ctr"/>
            <a:r>
              <a:rPr kumimoji="1" lang="ja-JP" altLang="en-US" dirty="0" smtClean="0"/>
              <a:t>資料１</a:t>
            </a:r>
            <a:endParaRPr kumimoji="1" lang="ja-JP" altLang="en-US" dirty="0"/>
          </a:p>
        </p:txBody>
      </p:sp>
    </p:spTree>
    <p:extLst>
      <p:ext uri="{BB962C8B-B14F-4D97-AF65-F5344CB8AC3E}">
        <p14:creationId xmlns:p14="http://schemas.microsoft.com/office/powerpoint/2010/main" val="4202886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図 53"/>
          <p:cNvPicPr>
            <a:picLocks/>
          </p:cNvPicPr>
          <p:nvPr/>
        </p:nvPicPr>
        <p:blipFill>
          <a:blip r:embed="rId3"/>
          <a:stretch>
            <a:fillRect/>
          </a:stretch>
        </p:blipFill>
        <p:spPr>
          <a:xfrm>
            <a:off x="4864382" y="3049049"/>
            <a:ext cx="4647507" cy="3563472"/>
          </a:xfrm>
          <a:prstGeom prst="rect">
            <a:avLst/>
          </a:prstGeom>
          <a:ln>
            <a:noFill/>
          </a:ln>
        </p:spPr>
      </p:pic>
      <p:sp>
        <p:nvSpPr>
          <p:cNvPr id="15" name="スライド番号プレースホルダー 14"/>
          <p:cNvSpPr>
            <a:spLocks noGrp="1"/>
          </p:cNvSpPr>
          <p:nvPr>
            <p:ph type="sldNum" sz="quarter" idx="12"/>
          </p:nvPr>
        </p:nvSpPr>
        <p:spPr>
          <a:xfrm>
            <a:off x="6996113" y="6356353"/>
            <a:ext cx="2228850" cy="365125"/>
          </a:xfrm>
        </p:spPr>
        <p:txBody>
          <a:bodyPr/>
          <a:lstStyle/>
          <a:p>
            <a:fld id="{413264F5-9F83-48B6-9D71-C4DAB2284B38}" type="slidenum">
              <a:rPr kumimoji="1" lang="ja-JP" altLang="en-US" smtClean="0"/>
              <a:t>10</a:t>
            </a:fld>
            <a:endParaRPr kumimoji="1" lang="ja-JP" altLang="en-US"/>
          </a:p>
        </p:txBody>
      </p:sp>
      <p:sp>
        <p:nvSpPr>
          <p:cNvPr id="39" name="正方形/長方形 38"/>
          <p:cNvSpPr/>
          <p:nvPr/>
        </p:nvSpPr>
        <p:spPr>
          <a:xfrm>
            <a:off x="188259" y="4156437"/>
            <a:ext cx="9178061" cy="1231106"/>
          </a:xfrm>
          <a:prstGeom prst="rect">
            <a:avLst/>
          </a:prstGeom>
          <a:ln>
            <a:noFill/>
          </a:ln>
        </p:spPr>
        <p:txBody>
          <a:bodyPr wrap="square">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検討範囲</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indent="182562"/>
            <a:r>
              <a:rPr lang="ja-JP" altLang="en-US" dirty="0">
                <a:latin typeface="Meiryo UI" panose="020B0604030504040204" pitchFamily="50" charset="-128"/>
                <a:ea typeface="Meiryo UI" panose="020B0604030504040204" pitchFamily="50" charset="-128"/>
                <a:cs typeface="Meiryo UI" panose="020B0604030504040204" pitchFamily="50" charset="-128"/>
              </a:rPr>
              <a:t>・河口から伏見（三栖閘門付近）までと、</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66699" indent="1588"/>
            <a:r>
              <a:rPr lang="ja-JP" altLang="en-US" dirty="0">
                <a:latin typeface="Meiryo UI" panose="020B0604030504040204" pitchFamily="50" charset="-128"/>
                <a:ea typeface="Meiryo UI" panose="020B0604030504040204" pitchFamily="50" charset="-128"/>
                <a:cs typeface="Meiryo UI" panose="020B0604030504040204" pitchFamily="50" charset="-128"/>
              </a:rPr>
              <a:t>現在、舟運が就航している、旧淀川である大川の一部</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66699"/>
            <a:r>
              <a:rPr lang="ja-JP" altLang="en-US" dirty="0">
                <a:latin typeface="Meiryo UI" panose="020B0604030504040204" pitchFamily="50" charset="-128"/>
                <a:ea typeface="Meiryo UI" panose="020B0604030504040204" pitchFamily="50" charset="-128"/>
                <a:cs typeface="Meiryo UI" panose="020B0604030504040204" pitchFamily="50" charset="-128"/>
              </a:rPr>
              <a:t>（八軒家浜～毛馬閘門）を含む範囲とする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188260" y="522791"/>
            <a:ext cx="9533965" cy="2169825"/>
          </a:xfrm>
          <a:prstGeom prst="rect">
            <a:avLst/>
          </a:prstGeom>
        </p:spPr>
        <p:txBody>
          <a:bodyPr wrap="square">
            <a:spAutoFit/>
          </a:bodyPr>
          <a:lstStyle/>
          <a:p>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淀川と景観</a:t>
            </a:r>
          </a:p>
          <a:p>
            <a:pPr>
              <a:spcBef>
                <a:spcPts val="600"/>
              </a:spcBef>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2-1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淀川の特徴</a:t>
            </a:r>
          </a:p>
          <a:p>
            <a:pPr indent="177799"/>
            <a:r>
              <a:rPr lang="ja-JP" altLang="en-US" dirty="0">
                <a:latin typeface="Meiryo UI" panose="020B0604030504040204" pitchFamily="50" charset="-128"/>
                <a:ea typeface="Meiryo UI" panose="020B0604030504040204" pitchFamily="50" charset="-128"/>
                <a:cs typeface="Meiryo UI" panose="020B0604030504040204" pitchFamily="50" charset="-128"/>
              </a:rPr>
              <a:t>・淀川流域は昔から政治、経済、文化の中心として、様々な人の活動が営まれてきた</a:t>
            </a:r>
          </a:p>
          <a:p>
            <a:pPr marL="261937" indent="-84138"/>
            <a:r>
              <a:rPr lang="ja-JP" altLang="en-US" dirty="0">
                <a:latin typeface="Meiryo UI" panose="020B0604030504040204" pitchFamily="50" charset="-128"/>
                <a:ea typeface="Meiryo UI" panose="020B0604030504040204" pitchFamily="50" charset="-128"/>
                <a:cs typeface="Meiryo UI" panose="020B0604030504040204" pitchFamily="50" charset="-128"/>
              </a:rPr>
              <a:t>・古くから琵琶湖～瀬戸内海を結ぶ舟運のネットワークとして、多くの人や物が流域を往来</a:t>
            </a:r>
          </a:p>
          <a:p>
            <a:pPr marL="261937" indent="-84138"/>
            <a:r>
              <a:rPr lang="ja-JP" altLang="en-US" dirty="0">
                <a:latin typeface="Meiryo UI" panose="020B0604030504040204" pitchFamily="50" charset="-128"/>
                <a:ea typeface="Meiryo UI" panose="020B0604030504040204" pitchFamily="50" charset="-128"/>
                <a:cs typeface="Meiryo UI" panose="020B0604030504040204" pitchFamily="50" charset="-128"/>
              </a:rPr>
              <a:t>・自然豊かな地域から河川公園等の様々な活動がみられる地域まで多様な特徴を持つ</a:t>
            </a:r>
          </a:p>
          <a:p>
            <a:pPr indent="177799"/>
            <a:r>
              <a:rPr lang="ja-JP" altLang="en-US" dirty="0">
                <a:latin typeface="Meiryo UI" panose="020B0604030504040204" pitchFamily="50" charset="-128"/>
                <a:ea typeface="Meiryo UI" panose="020B0604030504040204" pitchFamily="50" charset="-128"/>
                <a:cs typeface="Meiryo UI" panose="020B0604030504040204" pitchFamily="50" charset="-128"/>
              </a:rPr>
              <a:t>・干潟、ワンド等には琵琶湖・淀川水系の固有種や希少種を含む、様々な生き物が生息</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indent="177799"/>
            <a:r>
              <a:rPr lang="ja-JP" altLang="en-US" dirty="0">
                <a:latin typeface="Meiryo UI" panose="020B0604030504040204" pitchFamily="50" charset="-128"/>
                <a:ea typeface="Meiryo UI" panose="020B0604030504040204" pitchFamily="50" charset="-128"/>
                <a:cs typeface="Meiryo UI" panose="020B0604030504040204" pitchFamily="50" charset="-128"/>
              </a:rPr>
              <a:t>・淀川の歴史は水害との戦いの歴史でもある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5828897" y="6232625"/>
            <a:ext cx="766483" cy="338554"/>
          </a:xfrm>
          <a:prstGeom prst="rect">
            <a:avLst/>
          </a:prstGeom>
          <a:noFill/>
        </p:spPr>
        <p:txBody>
          <a:bodyPr wrap="square" rtlCol="0">
            <a:spAutoFit/>
          </a:bodyPr>
          <a:lstStyle/>
          <a:p>
            <a:pPr algn="ctr"/>
            <a:r>
              <a:rPr kumimoji="1" lang="ja-JP" altLang="en-US" sz="1600" dirty="0">
                <a:latin typeface="HGPｺﾞｼｯｸM" panose="020B0600000000000000" pitchFamily="50" charset="-128"/>
                <a:ea typeface="HGPｺﾞｼｯｸM" panose="020B0600000000000000" pitchFamily="50" charset="-128"/>
              </a:rPr>
              <a:t>大川</a:t>
            </a:r>
          </a:p>
        </p:txBody>
      </p:sp>
      <p:sp>
        <p:nvSpPr>
          <p:cNvPr id="30" name="テキスト ボックス 29"/>
          <p:cNvSpPr txBox="1"/>
          <p:nvPr/>
        </p:nvSpPr>
        <p:spPr>
          <a:xfrm>
            <a:off x="7082282" y="4661507"/>
            <a:ext cx="766483" cy="338554"/>
          </a:xfrm>
          <a:prstGeom prst="rect">
            <a:avLst/>
          </a:prstGeom>
          <a:noFill/>
        </p:spPr>
        <p:txBody>
          <a:bodyPr wrap="square" rtlCol="0">
            <a:spAutoFit/>
          </a:bodyPr>
          <a:lstStyle/>
          <a:p>
            <a:pPr algn="ctr"/>
            <a:r>
              <a:rPr kumimoji="1" lang="ja-JP" altLang="en-US" sz="1600" dirty="0">
                <a:latin typeface="HGPｺﾞｼｯｸM" panose="020B0600000000000000" pitchFamily="50" charset="-128"/>
                <a:ea typeface="HGPｺﾞｼｯｸM" panose="020B0600000000000000" pitchFamily="50" charset="-128"/>
              </a:rPr>
              <a:t>淀川</a:t>
            </a:r>
          </a:p>
        </p:txBody>
      </p:sp>
      <p:sp>
        <p:nvSpPr>
          <p:cNvPr id="32" name="テキスト ボックス 31"/>
          <p:cNvSpPr txBox="1"/>
          <p:nvPr/>
        </p:nvSpPr>
        <p:spPr>
          <a:xfrm>
            <a:off x="8911080" y="3457974"/>
            <a:ext cx="766483" cy="276999"/>
          </a:xfrm>
          <a:prstGeom prst="rect">
            <a:avLst/>
          </a:prstGeom>
          <a:noFill/>
        </p:spPr>
        <p:txBody>
          <a:bodyPr wrap="square" rtlCol="0">
            <a:spAutoFit/>
          </a:bodyPr>
          <a:lstStyle/>
          <a:p>
            <a:pPr algn="ctr"/>
            <a:r>
              <a:rPr kumimoji="1" lang="ja-JP" altLang="en-US" sz="1200" dirty="0">
                <a:latin typeface="HGPｺﾞｼｯｸM" panose="020B0600000000000000" pitchFamily="50" charset="-128"/>
                <a:ea typeface="HGPｺﾞｼｯｸM" panose="020B0600000000000000" pitchFamily="50" charset="-128"/>
              </a:rPr>
              <a:t>宇治川</a:t>
            </a:r>
          </a:p>
        </p:txBody>
      </p:sp>
      <p:sp>
        <p:nvSpPr>
          <p:cNvPr id="33" name="テキスト ボックス 32"/>
          <p:cNvSpPr txBox="1"/>
          <p:nvPr/>
        </p:nvSpPr>
        <p:spPr>
          <a:xfrm>
            <a:off x="8756439" y="4035747"/>
            <a:ext cx="766483" cy="261610"/>
          </a:xfrm>
          <a:prstGeom prst="rect">
            <a:avLst/>
          </a:prstGeom>
          <a:noFill/>
        </p:spPr>
        <p:txBody>
          <a:bodyPr wrap="square" rtlCol="0">
            <a:spAutoFit/>
          </a:bodyPr>
          <a:lstStyle/>
          <a:p>
            <a:pPr algn="ctr"/>
            <a:r>
              <a:rPr kumimoji="1" lang="ja-JP" altLang="en-US" sz="1100" dirty="0">
                <a:latin typeface="HGPｺﾞｼｯｸM" panose="020B0600000000000000" pitchFamily="50" charset="-128"/>
                <a:ea typeface="HGPｺﾞｼｯｸM" panose="020B0600000000000000" pitchFamily="50" charset="-128"/>
              </a:rPr>
              <a:t>木津川</a:t>
            </a:r>
          </a:p>
        </p:txBody>
      </p:sp>
      <p:sp>
        <p:nvSpPr>
          <p:cNvPr id="35" name="テキスト ボックス 34"/>
          <p:cNvSpPr txBox="1"/>
          <p:nvPr/>
        </p:nvSpPr>
        <p:spPr>
          <a:xfrm>
            <a:off x="8283549" y="3280317"/>
            <a:ext cx="766483" cy="261610"/>
          </a:xfrm>
          <a:prstGeom prst="rect">
            <a:avLst/>
          </a:prstGeom>
          <a:noFill/>
        </p:spPr>
        <p:txBody>
          <a:bodyPr wrap="square" rtlCol="0">
            <a:spAutoFit/>
          </a:bodyPr>
          <a:lstStyle/>
          <a:p>
            <a:pPr algn="ctr"/>
            <a:r>
              <a:rPr kumimoji="1" lang="ja-JP" altLang="en-US" sz="1100" dirty="0">
                <a:latin typeface="HGPｺﾞｼｯｸM" panose="020B0600000000000000" pitchFamily="50" charset="-128"/>
                <a:ea typeface="HGPｺﾞｼｯｸM" panose="020B0600000000000000" pitchFamily="50" charset="-128"/>
              </a:rPr>
              <a:t>桂川</a:t>
            </a:r>
          </a:p>
        </p:txBody>
      </p:sp>
      <p:sp>
        <p:nvSpPr>
          <p:cNvPr id="37" name="楕円 36"/>
          <p:cNvSpPr/>
          <p:nvPr/>
        </p:nvSpPr>
        <p:spPr>
          <a:xfrm>
            <a:off x="9222321" y="3172074"/>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p:cNvSpPr/>
          <p:nvPr/>
        </p:nvSpPr>
        <p:spPr>
          <a:xfrm>
            <a:off x="6595379" y="5732945"/>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p:cNvSpPr/>
          <p:nvPr/>
        </p:nvSpPr>
        <p:spPr>
          <a:xfrm>
            <a:off x="6581368" y="6159460"/>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p:cNvSpPr/>
          <p:nvPr/>
        </p:nvSpPr>
        <p:spPr>
          <a:xfrm>
            <a:off x="5567518" y="6194694"/>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p:cNvCxnSpPr>
            <a:stCxn id="42" idx="0"/>
            <a:endCxn id="48" idx="2"/>
          </p:cNvCxnSpPr>
          <p:nvPr/>
        </p:nvCxnSpPr>
        <p:spPr>
          <a:xfrm flipH="1" flipV="1">
            <a:off x="5636228" y="5707322"/>
            <a:ext cx="3290" cy="48737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41" idx="6"/>
            <a:endCxn id="50" idx="1"/>
          </p:cNvCxnSpPr>
          <p:nvPr/>
        </p:nvCxnSpPr>
        <p:spPr>
          <a:xfrm>
            <a:off x="6725367" y="6231459"/>
            <a:ext cx="586627" cy="1008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a:stCxn id="40" idx="6"/>
            <a:endCxn id="49" idx="1"/>
          </p:cNvCxnSpPr>
          <p:nvPr/>
        </p:nvCxnSpPr>
        <p:spPr>
          <a:xfrm>
            <a:off x="6739379" y="5804945"/>
            <a:ext cx="501952" cy="860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a:stCxn id="47" idx="3"/>
            <a:endCxn id="37" idx="1"/>
          </p:cNvCxnSpPr>
          <p:nvPr/>
        </p:nvCxnSpPr>
        <p:spPr>
          <a:xfrm flipV="1">
            <a:off x="8313380" y="3193162"/>
            <a:ext cx="930029" cy="1385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7398979" y="3193162"/>
            <a:ext cx="914401" cy="276999"/>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400" dirty="0">
                <a:latin typeface="HGPｺﾞｼｯｸM" panose="020B0600000000000000" pitchFamily="50" charset="-128"/>
                <a:ea typeface="HGPｺﾞｼｯｸM" panose="020B0600000000000000" pitchFamily="50" charset="-128"/>
              </a:rPr>
              <a:t>三栖閘門</a:t>
            </a:r>
          </a:p>
        </p:txBody>
      </p:sp>
      <p:sp>
        <p:nvSpPr>
          <p:cNvPr id="48" name="正方形/長方形 47"/>
          <p:cNvSpPr/>
          <p:nvPr/>
        </p:nvSpPr>
        <p:spPr>
          <a:xfrm>
            <a:off x="5046303" y="5245403"/>
            <a:ext cx="1179848" cy="461919"/>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400" dirty="0">
                <a:latin typeface="HGPｺﾞｼｯｸM" panose="020B0600000000000000" pitchFamily="50" charset="-128"/>
                <a:ea typeface="HGPｺﾞｼｯｸM" panose="020B0600000000000000" pitchFamily="50" charset="-128"/>
              </a:rPr>
              <a:t>淀川距離標</a:t>
            </a:r>
            <a:endParaRPr kumimoji="1" lang="en-US" altLang="ja-JP" sz="1400" dirty="0">
              <a:latin typeface="HGPｺﾞｼｯｸM" panose="020B0600000000000000" pitchFamily="50" charset="-128"/>
              <a:ea typeface="HGPｺﾞｼｯｸM" panose="020B0600000000000000" pitchFamily="50" charset="-128"/>
            </a:endParaRPr>
          </a:p>
          <a:p>
            <a:pPr algn="ctr"/>
            <a:r>
              <a:rPr kumimoji="1" lang="en-US" altLang="ja-JP" sz="1400" dirty="0">
                <a:latin typeface="HGPｺﾞｼｯｸM" panose="020B0600000000000000" pitchFamily="50" charset="-128"/>
                <a:ea typeface="HGPｺﾞｼｯｸM" panose="020B0600000000000000" pitchFamily="50" charset="-128"/>
              </a:rPr>
              <a:t>0.00km</a:t>
            </a:r>
            <a:r>
              <a:rPr kumimoji="1" lang="ja-JP" altLang="en-US" sz="1400" dirty="0">
                <a:latin typeface="HGPｺﾞｼｯｸM" panose="020B0600000000000000" pitchFamily="50" charset="-128"/>
                <a:ea typeface="HGPｺﾞｼｯｸM" panose="020B0600000000000000" pitchFamily="50" charset="-128"/>
              </a:rPr>
              <a:t>地点</a:t>
            </a:r>
          </a:p>
        </p:txBody>
      </p:sp>
      <p:sp>
        <p:nvSpPr>
          <p:cNvPr id="49" name="正方形/長方形 48"/>
          <p:cNvSpPr/>
          <p:nvPr/>
        </p:nvSpPr>
        <p:spPr>
          <a:xfrm>
            <a:off x="7241330" y="5752528"/>
            <a:ext cx="914401" cy="276999"/>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400" dirty="0">
                <a:latin typeface="HGPｺﾞｼｯｸM" panose="020B0600000000000000" pitchFamily="50" charset="-128"/>
                <a:ea typeface="HGPｺﾞｼｯｸM" panose="020B0600000000000000" pitchFamily="50" charset="-128"/>
              </a:rPr>
              <a:t>毛馬閘門</a:t>
            </a:r>
          </a:p>
        </p:txBody>
      </p:sp>
      <p:sp>
        <p:nvSpPr>
          <p:cNvPr id="50" name="正方形/長方形 49"/>
          <p:cNvSpPr/>
          <p:nvPr/>
        </p:nvSpPr>
        <p:spPr>
          <a:xfrm>
            <a:off x="7311994" y="6193844"/>
            <a:ext cx="914401" cy="276999"/>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400" dirty="0">
                <a:latin typeface="HGPｺﾞｼｯｸM" panose="020B0600000000000000" pitchFamily="50" charset="-128"/>
                <a:ea typeface="HGPｺﾞｼｯｸM" panose="020B0600000000000000" pitchFamily="50" charset="-128"/>
              </a:rPr>
              <a:t>八軒家浜</a:t>
            </a:r>
          </a:p>
        </p:txBody>
      </p:sp>
      <p:pic>
        <p:nvPicPr>
          <p:cNvPr id="3" name="図 2"/>
          <p:cNvPicPr>
            <a:picLocks noChangeAspect="1"/>
          </p:cNvPicPr>
          <p:nvPr/>
        </p:nvPicPr>
        <p:blipFill>
          <a:blip r:embed="rId4"/>
          <a:stretch>
            <a:fillRect/>
          </a:stretch>
        </p:blipFill>
        <p:spPr>
          <a:xfrm>
            <a:off x="643992" y="5387543"/>
            <a:ext cx="2048691" cy="1354135"/>
          </a:xfrm>
          <a:prstGeom prst="rect">
            <a:avLst/>
          </a:prstGeom>
        </p:spPr>
      </p:pic>
      <p:pic>
        <p:nvPicPr>
          <p:cNvPr id="29" name="図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881" y="2713893"/>
            <a:ext cx="1878985" cy="1264701"/>
          </a:xfrm>
          <a:prstGeom prst="rect">
            <a:avLst/>
          </a:prstGeom>
        </p:spPr>
      </p:pic>
      <p:sp>
        <p:nvSpPr>
          <p:cNvPr id="34" name="テキスト ボックス 33"/>
          <p:cNvSpPr txBox="1"/>
          <p:nvPr/>
        </p:nvSpPr>
        <p:spPr>
          <a:xfrm>
            <a:off x="528134" y="3980104"/>
            <a:ext cx="2356473" cy="215315"/>
          </a:xfrm>
          <a:prstGeom prst="rect">
            <a:avLst/>
          </a:prstGeom>
          <a:noFill/>
        </p:spPr>
        <p:txBody>
          <a:bodyPr wrap="square" rtlCol="0">
            <a:spAutoFit/>
          </a:bodyPr>
          <a:lstStyle/>
          <a:p>
            <a:r>
              <a:rPr lang="ja-JP" altLang="en-US" sz="799" b="1" dirty="0">
                <a:latin typeface="Meiryo UI" panose="020B0604030504040204" pitchFamily="50" charset="-128"/>
                <a:ea typeface="Meiryo UI" panose="020B0604030504040204" pitchFamily="50" charset="-128"/>
              </a:rPr>
              <a:t>都名所図会　淀（国際日本文化研究センター）</a:t>
            </a:r>
            <a:endParaRPr lang="en-US" altLang="ja-JP" sz="799" b="1"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0590" y="2705186"/>
            <a:ext cx="1684553" cy="1263414"/>
          </a:xfrm>
          <a:prstGeom prst="rect">
            <a:avLst/>
          </a:prstGeom>
        </p:spPr>
      </p:pic>
      <p:pic>
        <p:nvPicPr>
          <p:cNvPr id="5" name="図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7250" y="2709987"/>
            <a:ext cx="1854491" cy="1268233"/>
          </a:xfrm>
          <a:prstGeom prst="rect">
            <a:avLst/>
          </a:prstGeom>
        </p:spPr>
      </p:pic>
      <p:sp>
        <p:nvSpPr>
          <p:cNvPr id="36" name="テキスト ボックス 35"/>
          <p:cNvSpPr txBox="1"/>
          <p:nvPr/>
        </p:nvSpPr>
        <p:spPr>
          <a:xfrm>
            <a:off x="2884607" y="3980104"/>
            <a:ext cx="1422587" cy="215315"/>
          </a:xfrm>
          <a:prstGeom prst="rect">
            <a:avLst/>
          </a:prstGeom>
          <a:noFill/>
        </p:spPr>
        <p:txBody>
          <a:bodyPr wrap="square" rtlCol="0">
            <a:spAutoFit/>
          </a:bodyPr>
          <a:lstStyle/>
          <a:p>
            <a:r>
              <a:rPr lang="ja-JP" altLang="en-US" sz="799" b="1" dirty="0">
                <a:latin typeface="Meiryo UI" panose="020B0604030504040204" pitchFamily="50" charset="-128"/>
                <a:ea typeface="Meiryo UI" panose="020B0604030504040204" pitchFamily="50" charset="-128"/>
              </a:rPr>
              <a:t>写真提供：淀川河川事務所</a:t>
            </a:r>
            <a:endParaRPr lang="en-US" altLang="ja-JP" sz="799" b="1" dirty="0">
              <a:latin typeface="Meiryo UI" panose="020B0604030504040204" pitchFamily="50" charset="-128"/>
              <a:ea typeface="Meiryo UI" panose="020B0604030504040204" pitchFamily="50" charset="-128"/>
            </a:endParaRPr>
          </a:p>
        </p:txBody>
      </p:sp>
      <p:sp>
        <p:nvSpPr>
          <p:cNvPr id="31" name="正方形/長方形 30"/>
          <p:cNvSpPr/>
          <p:nvPr/>
        </p:nvSpPr>
        <p:spPr>
          <a:xfrm>
            <a:off x="0" y="0"/>
            <a:ext cx="9906000" cy="5040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lnSpc>
                <a:spcPts val="2800"/>
              </a:lnSpc>
            </a:pPr>
            <a:r>
              <a:rPr kumimoji="1" lang="ja-JP" altLang="en-US"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rPr>
              <a:t>②　淀川の魅力ある景観づくりに向けて（骨子案）</a:t>
            </a:r>
            <a:endParaRPr kumimoji="1" lang="en-US" altLang="ja-JP"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4039795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88260" y="523360"/>
            <a:ext cx="9533965" cy="6078587"/>
          </a:xfrm>
          <a:prstGeom prst="rect">
            <a:avLst/>
          </a:prstGeom>
        </p:spPr>
        <p:txBody>
          <a:bodyPr wrap="square">
            <a:spAutoFit/>
          </a:bodyPr>
          <a:lstStyle/>
          <a:p>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淀川と景観</a:t>
            </a:r>
          </a:p>
          <a:p>
            <a:pPr>
              <a:spcBef>
                <a:spcPts val="600"/>
              </a:spcBef>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2-3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景観の捉え方</a:t>
            </a:r>
          </a:p>
          <a:p>
            <a:pPr marL="273048" indent="-95249"/>
            <a:r>
              <a:rPr lang="ja-JP" altLang="en-US" dirty="0">
                <a:latin typeface="Meiryo UI" panose="020B0604030504040204" pitchFamily="50" charset="-128"/>
                <a:ea typeface="Meiryo UI" panose="020B0604030504040204" pitchFamily="50" charset="-128"/>
                <a:cs typeface="Meiryo UI" panose="020B0604030504040204" pitchFamily="50" charset="-128"/>
              </a:rPr>
              <a:t>・自然や構造物などの静の景観だけではなく、自然保全活動や様々なにぎわいの活動などの動の景観も、淀川の景観を構成する重要な要素</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73048" indent="-95249">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・淀川本来の自然環境をベースに、目に見えるものだけではなく、歴史・文化等の社会的背景やその成り立ちも含めて、景観資源を捉えることが重要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73048" indent="-95249"/>
            <a:r>
              <a:rPr lang="ja-JP" altLang="en-US" dirty="0">
                <a:latin typeface="Meiryo UI" panose="020B0604030504040204" pitchFamily="50" charset="-128"/>
                <a:ea typeface="Meiryo UI" panose="020B0604030504040204" pitchFamily="50" charset="-128"/>
                <a:cs typeface="Meiryo UI" panose="020B0604030504040204" pitchFamily="50" charset="-128"/>
              </a:rPr>
              <a:t>・また、淀川の治水・利水の機能や淀川が生物の生育の場であることを理解した上で、景観資源を捉えることが重要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73048" indent="-95249">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・このような考えのもと、次の分類を基本とし</a:t>
            </a:r>
          </a:p>
          <a:p>
            <a:pPr marL="450848"/>
            <a:r>
              <a:rPr lang="ja-JP" altLang="en-US" dirty="0">
                <a:latin typeface="Meiryo UI" panose="020B0604030504040204" pitchFamily="50" charset="-128"/>
                <a:ea typeface="Meiryo UI" panose="020B0604030504040204" pitchFamily="50" charset="-128"/>
                <a:cs typeface="Meiryo UI" panose="020B0604030504040204" pitchFamily="50" charset="-128"/>
              </a:rPr>
              <a:t>自然・生物</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：川の流れ・水面、ワンド、干潟、ヨシ原、生物　など</a:t>
            </a:r>
          </a:p>
          <a:p>
            <a:pPr marL="450848"/>
            <a:r>
              <a:rPr lang="ja-JP" altLang="en-US" dirty="0">
                <a:latin typeface="Meiryo UI" panose="020B0604030504040204" pitchFamily="50" charset="-128"/>
                <a:ea typeface="Meiryo UI" panose="020B0604030504040204" pitchFamily="50" charset="-128"/>
                <a:cs typeface="Meiryo UI" panose="020B0604030504040204" pitchFamily="50" charset="-128"/>
              </a:rPr>
              <a:t>都市・インフラ</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：橋梁、建築物、船着場　など</a:t>
            </a:r>
          </a:p>
          <a:p>
            <a:pPr marL="450848"/>
            <a:r>
              <a:rPr lang="ja-JP" altLang="en-US" dirty="0">
                <a:latin typeface="Meiryo UI" panose="020B0604030504040204" pitchFamily="50" charset="-128"/>
                <a:ea typeface="Meiryo UI" panose="020B0604030504040204" pitchFamily="50" charset="-128"/>
                <a:cs typeface="Meiryo UI" panose="020B0604030504040204" pitchFamily="50" charset="-128"/>
              </a:rPr>
              <a:t>歴史・文化</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：渡し舟跡碑、洪水碑、歴史的建造物　など</a:t>
            </a:r>
          </a:p>
          <a:p>
            <a:pPr marL="450848"/>
            <a:r>
              <a:rPr lang="ja-JP" altLang="en-US" dirty="0">
                <a:latin typeface="Meiryo UI" panose="020B0604030504040204" pitchFamily="50" charset="-128"/>
                <a:ea typeface="Meiryo UI" panose="020B0604030504040204" pitchFamily="50" charset="-128"/>
                <a:cs typeface="Meiryo UI" panose="020B0604030504040204" pitchFamily="50" charset="-128"/>
              </a:rPr>
              <a:t>活動・にぎわい</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：河川空間を活用したイベント、舟運　など</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50848"/>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50848"/>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50848"/>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50848"/>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50848"/>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73048" indent="-95249">
              <a:spcBef>
                <a:spcPts val="12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・景観を構成する複数の要素（空、山、構造物等）の関係（形、色、組み合わせ等）を意識</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73048" indent="-95249"/>
            <a:r>
              <a:rPr lang="ja-JP" altLang="en-US" dirty="0">
                <a:latin typeface="Meiryo UI" panose="020B0604030504040204" pitchFamily="50" charset="-128"/>
                <a:ea typeface="Meiryo UI" panose="020B0604030504040204" pitchFamily="50" charset="-128"/>
                <a:cs typeface="Meiryo UI" panose="020B0604030504040204" pitchFamily="50" charset="-128"/>
              </a:rPr>
              <a:t>・季節、時間帯などの時間軸も考慮して景観資源の魅力を整理（夜景、夕日、桜、イベント等）</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3"/>
          <a:stretch>
            <a:fillRect/>
          </a:stretch>
        </p:blipFill>
        <p:spPr>
          <a:xfrm>
            <a:off x="685103" y="4431079"/>
            <a:ext cx="2098439" cy="1418783"/>
          </a:xfrm>
          <a:prstGeom prst="rect">
            <a:avLst/>
          </a:prstGeom>
        </p:spPr>
      </p:pic>
      <p:pic>
        <p:nvPicPr>
          <p:cNvPr id="16" name="図 15"/>
          <p:cNvPicPr>
            <a:picLocks noChangeAspect="1"/>
          </p:cNvPicPr>
          <p:nvPr/>
        </p:nvPicPr>
        <p:blipFill>
          <a:blip r:embed="rId4"/>
          <a:stretch>
            <a:fillRect/>
          </a:stretch>
        </p:blipFill>
        <p:spPr>
          <a:xfrm>
            <a:off x="2869304" y="4457044"/>
            <a:ext cx="2110591" cy="1392819"/>
          </a:xfrm>
          <a:prstGeom prst="rect">
            <a:avLst/>
          </a:prstGeom>
        </p:spPr>
      </p:pic>
      <p:sp>
        <p:nvSpPr>
          <p:cNvPr id="22" name="スライド番号プレースホルダー 21"/>
          <p:cNvSpPr>
            <a:spLocks noGrp="1"/>
          </p:cNvSpPr>
          <p:nvPr>
            <p:ph type="sldNum" sz="quarter" idx="12"/>
          </p:nvPr>
        </p:nvSpPr>
        <p:spPr/>
        <p:txBody>
          <a:bodyPr/>
          <a:lstStyle/>
          <a:p>
            <a:fld id="{413264F5-9F83-48B6-9D71-C4DAB2284B38}" type="slidenum">
              <a:rPr kumimoji="1" lang="ja-JP" altLang="en-US" smtClean="0"/>
              <a:t>11</a:t>
            </a:fld>
            <a:endParaRPr kumimoji="1" lang="ja-JP" altLang="en-US"/>
          </a:p>
        </p:txBody>
      </p:sp>
      <p:pic>
        <p:nvPicPr>
          <p:cNvPr id="2" name="図 1"/>
          <p:cNvPicPr>
            <a:picLocks noChangeAspect="1"/>
          </p:cNvPicPr>
          <p:nvPr/>
        </p:nvPicPr>
        <p:blipFill>
          <a:blip r:embed="rId5"/>
          <a:stretch>
            <a:fillRect/>
          </a:stretch>
        </p:blipFill>
        <p:spPr>
          <a:xfrm>
            <a:off x="5052209" y="4457044"/>
            <a:ext cx="1930457" cy="1389344"/>
          </a:xfrm>
          <a:prstGeom prst="rect">
            <a:avLst/>
          </a:prstGeom>
        </p:spPr>
      </p:pic>
      <p:pic>
        <p:nvPicPr>
          <p:cNvPr id="5" name="図 4"/>
          <p:cNvPicPr>
            <a:picLocks noChangeAspect="1"/>
          </p:cNvPicPr>
          <p:nvPr/>
        </p:nvPicPr>
        <p:blipFill rotWithShape="1">
          <a:blip r:embed="rId6" cstate="print">
            <a:extLst>
              <a:ext uri="{28A0092B-C50C-407E-A947-70E740481C1C}">
                <a14:useLocalDpi xmlns:a14="http://schemas.microsoft.com/office/drawing/2010/main" val="0"/>
              </a:ext>
            </a:extLst>
          </a:blip>
          <a:srcRect r="21668"/>
          <a:stretch/>
        </p:blipFill>
        <p:spPr>
          <a:xfrm>
            <a:off x="7076231" y="4469688"/>
            <a:ext cx="1917010" cy="1376700"/>
          </a:xfrm>
          <a:prstGeom prst="rect">
            <a:avLst/>
          </a:prstGeom>
        </p:spPr>
      </p:pic>
      <p:sp>
        <p:nvSpPr>
          <p:cNvPr id="9" name="正方形/長方形 8"/>
          <p:cNvSpPr/>
          <p:nvPr/>
        </p:nvSpPr>
        <p:spPr>
          <a:xfrm>
            <a:off x="0" y="0"/>
            <a:ext cx="9906000" cy="5040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lnSpc>
                <a:spcPts val="2800"/>
              </a:lnSpc>
            </a:pPr>
            <a:r>
              <a:rPr kumimoji="1" lang="ja-JP" altLang="en-US"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rPr>
              <a:t>②　淀川の魅力ある景観づくりに向けて（骨子案）</a:t>
            </a:r>
            <a:endParaRPr kumimoji="1" lang="en-US" altLang="ja-JP"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1408026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5495" y="540804"/>
            <a:ext cx="9493624" cy="5770811"/>
          </a:xfrm>
          <a:prstGeom prst="rect">
            <a:avLst/>
          </a:prstGeom>
        </p:spPr>
        <p:txBody>
          <a:bodyPr wrap="square">
            <a:spAutoFit/>
          </a:bodyPr>
          <a:lstStyle/>
          <a:p>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3.</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景観づくりの基本目標と基本方針</a:t>
            </a:r>
          </a:p>
          <a:p>
            <a:pPr>
              <a:spcBef>
                <a:spcPts val="1200"/>
              </a:spcBef>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3-1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基本目標（案）</a:t>
            </a:r>
          </a:p>
          <a:p>
            <a:pPr marL="177799">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「大河川・淀川の景観魅力の向上を通じた、多くの人が享受できる様々な恵みの創造」</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77799">
              <a:spcBef>
                <a:spcPts val="60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77799">
              <a:spcBef>
                <a:spcPts val="60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77799">
              <a:spcBef>
                <a:spcPts val="60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77799">
              <a:spcBef>
                <a:spcPts val="60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77799">
              <a:spcBef>
                <a:spcPts val="60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77799">
              <a:spcBef>
                <a:spcPts val="60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77799">
              <a:spcBef>
                <a:spcPts val="60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3-2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基本方針（案）</a:t>
            </a:r>
          </a:p>
          <a:p>
            <a:pPr marL="355598" indent="-177799">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○淀川の豊かな自然環境の保全や再生への意識を共有し、地域の特徴を活かした取組みの促進</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55598" indent="-177799">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○淀川の歴史や文化等のストーリー性を楽しめるようにすることで、景観資源の魅力を高める取組みの促進</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55598" indent="-177799">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○淀川沿川の多様な景観資源を効果的に活用し、多様な主体が連携しながら、川とまちが一体となったまちづくりの促進</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13264F5-9F83-48B6-9D71-C4DAB2284B38}" type="slidenum">
              <a:rPr kumimoji="1" lang="ja-JP" altLang="en-US" smtClean="0"/>
              <a:t>12</a:t>
            </a:fld>
            <a:endParaRPr kumimoji="1" lang="ja-JP" altLang="en-US"/>
          </a:p>
        </p:txBody>
      </p:sp>
      <p:pic>
        <p:nvPicPr>
          <p:cNvPr id="5" name="図 4"/>
          <p:cNvPicPr>
            <a:picLocks noChangeAspect="1"/>
          </p:cNvPicPr>
          <p:nvPr/>
        </p:nvPicPr>
        <p:blipFill>
          <a:blip r:embed="rId2"/>
          <a:stretch>
            <a:fillRect/>
          </a:stretch>
        </p:blipFill>
        <p:spPr>
          <a:xfrm>
            <a:off x="4953001" y="1777253"/>
            <a:ext cx="3281923" cy="2318495"/>
          </a:xfrm>
          <a:prstGeom prst="rect">
            <a:avLst/>
          </a:prstGeom>
        </p:spPr>
      </p:pic>
      <p:pic>
        <p:nvPicPr>
          <p:cNvPr id="6" name="図 5"/>
          <p:cNvPicPr>
            <a:picLocks noChangeAspect="1"/>
          </p:cNvPicPr>
          <p:nvPr/>
        </p:nvPicPr>
        <p:blipFill>
          <a:blip r:embed="rId3"/>
          <a:stretch>
            <a:fillRect/>
          </a:stretch>
        </p:blipFill>
        <p:spPr>
          <a:xfrm>
            <a:off x="1169896" y="1777252"/>
            <a:ext cx="3303061" cy="2318495"/>
          </a:xfrm>
          <a:prstGeom prst="rect">
            <a:avLst/>
          </a:prstGeom>
        </p:spPr>
      </p:pic>
      <p:sp>
        <p:nvSpPr>
          <p:cNvPr id="7" name="正方形/長方形 6"/>
          <p:cNvSpPr/>
          <p:nvPr/>
        </p:nvSpPr>
        <p:spPr>
          <a:xfrm>
            <a:off x="0" y="0"/>
            <a:ext cx="9906000" cy="5040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lnSpc>
                <a:spcPts val="2800"/>
              </a:lnSpc>
            </a:pPr>
            <a:r>
              <a:rPr kumimoji="1" lang="ja-JP" altLang="en-US"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rPr>
              <a:t>②　淀川の魅力ある景観づくりに向けて（骨子案）</a:t>
            </a:r>
            <a:endParaRPr kumimoji="1" lang="en-US" altLang="ja-JP"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2854530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5494" y="540802"/>
            <a:ext cx="9520518" cy="2154436"/>
          </a:xfrm>
          <a:prstGeom prst="rect">
            <a:avLst/>
          </a:prstGeom>
        </p:spPr>
        <p:txBody>
          <a:bodyPr wrap="square">
            <a:spAutoFit/>
          </a:bodyPr>
          <a:lstStyle/>
          <a:p>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3.</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景観づくりの基本目標と基本方針</a:t>
            </a:r>
          </a:p>
          <a:p>
            <a:pPr>
              <a:spcBef>
                <a:spcPts val="600"/>
              </a:spcBef>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3-2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基本方針（案）</a:t>
            </a:r>
          </a:p>
          <a:p>
            <a:pPr marL="355598" indent="-177799">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○淀川の豊かな自然環境の保全や再生への意識を共有し、地域の特徴を活かした取組みの促進</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44497" indent="-80963">
              <a:spcBef>
                <a:spcPts val="600"/>
              </a:spcBef>
            </a:pPr>
            <a:r>
              <a:rPr lang="ja-JP" altLang="ja-JP" dirty="0">
                <a:latin typeface="Meiryo UI" panose="020B0604030504040204" pitchFamily="50" charset="-128"/>
                <a:ea typeface="Meiryo UI" panose="020B0604030504040204" pitchFamily="50" charset="-128"/>
              </a:rPr>
              <a:t>・ワンドや干潟の役割や保全活動の重要性について情報発信するとともに、自然が身近に感じられる</a:t>
            </a:r>
            <a:r>
              <a:rPr lang="ja-JP" altLang="en-US" dirty="0">
                <a:latin typeface="Meiryo UI" panose="020B0604030504040204" pitchFamily="50" charset="-128"/>
                <a:ea typeface="Meiryo UI" panose="020B0604030504040204" pitchFamily="50" charset="-128"/>
              </a:rPr>
              <a:t>取組みを促進する</a:t>
            </a:r>
            <a:r>
              <a:rPr lang="ja-JP" altLang="ja-JP" dirty="0">
                <a:latin typeface="Meiryo UI" panose="020B0604030504040204" pitchFamily="50" charset="-128"/>
                <a:ea typeface="Meiryo UI" panose="020B0604030504040204" pitchFamily="50" charset="-128"/>
              </a:rPr>
              <a:t>ことで、淀川への関心や愛着を育てる。</a:t>
            </a:r>
          </a:p>
        </p:txBody>
      </p:sp>
      <p:sp>
        <p:nvSpPr>
          <p:cNvPr id="4" name="スライド番号プレースホルダー 3"/>
          <p:cNvSpPr>
            <a:spLocks noGrp="1"/>
          </p:cNvSpPr>
          <p:nvPr>
            <p:ph type="sldNum" sz="quarter" idx="12"/>
          </p:nvPr>
        </p:nvSpPr>
        <p:spPr/>
        <p:txBody>
          <a:bodyPr/>
          <a:lstStyle/>
          <a:p>
            <a:fld id="{413264F5-9F83-48B6-9D71-C4DAB2284B38}" type="slidenum">
              <a:rPr kumimoji="1" lang="ja-JP" altLang="en-US" smtClean="0"/>
              <a:t>13</a:t>
            </a:fld>
            <a:endParaRPr kumimoji="1" lang="ja-JP" altLang="en-US"/>
          </a:p>
        </p:txBody>
      </p:sp>
      <p:pic>
        <p:nvPicPr>
          <p:cNvPr id="7" name="図 6"/>
          <p:cNvPicPr>
            <a:picLocks noChangeAspect="1"/>
          </p:cNvPicPr>
          <p:nvPr/>
        </p:nvPicPr>
        <p:blipFill>
          <a:blip r:embed="rId2"/>
          <a:stretch>
            <a:fillRect/>
          </a:stretch>
        </p:blipFill>
        <p:spPr>
          <a:xfrm>
            <a:off x="972001" y="3335524"/>
            <a:ext cx="4064005" cy="2820627"/>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0471" y="3307683"/>
            <a:ext cx="3834492" cy="2877337"/>
          </a:xfrm>
          <a:prstGeom prst="rect">
            <a:avLst/>
          </a:prstGeom>
        </p:spPr>
      </p:pic>
      <p:sp>
        <p:nvSpPr>
          <p:cNvPr id="8" name="正方形/長方形 7"/>
          <p:cNvSpPr/>
          <p:nvPr/>
        </p:nvSpPr>
        <p:spPr>
          <a:xfrm>
            <a:off x="0" y="0"/>
            <a:ext cx="9906000" cy="5040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lnSpc>
                <a:spcPts val="2800"/>
              </a:lnSpc>
            </a:pPr>
            <a:r>
              <a:rPr kumimoji="1" lang="ja-JP" altLang="en-US"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rPr>
              <a:t>②　淀川の魅力ある景観づくりに向けて（骨子案）</a:t>
            </a:r>
            <a:endParaRPr kumimoji="1" lang="en-US" altLang="ja-JP"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1797618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5494" y="540802"/>
            <a:ext cx="9520518" cy="2431435"/>
          </a:xfrm>
          <a:prstGeom prst="rect">
            <a:avLst/>
          </a:prstGeom>
        </p:spPr>
        <p:txBody>
          <a:bodyPr wrap="square">
            <a:spAutoFit/>
          </a:bodyPr>
          <a:lstStyle/>
          <a:p>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3.</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景観づくりの基本目標と基本方針</a:t>
            </a:r>
          </a:p>
          <a:p>
            <a:pPr>
              <a:spcBef>
                <a:spcPts val="600"/>
              </a:spcBef>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3-2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基本方針（案）</a:t>
            </a:r>
          </a:p>
          <a:p>
            <a:pPr marL="355598" indent="-177799">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○淀川の歴史や文化等のストーリー性を楽しめるようにすることで、景観資源の魅力を高める取組みの促進</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44497" indent="-80963">
              <a:spcBef>
                <a:spcPts val="600"/>
              </a:spcBef>
            </a:pPr>
            <a:r>
              <a:rPr lang="ja-JP" altLang="ja-JP" dirty="0">
                <a:latin typeface="Meiryo UI" panose="020B0604030504040204" pitchFamily="50" charset="-128"/>
                <a:ea typeface="Meiryo UI" panose="020B0604030504040204" pitchFamily="50" charset="-128"/>
              </a:rPr>
              <a:t>・景観資源が持つ歴史的な背景やその成り立ち等をあわせて発信したり</a:t>
            </a:r>
            <a:r>
              <a:rPr lang="ja-JP" altLang="en-US" dirty="0">
                <a:latin typeface="Meiryo UI" panose="020B0604030504040204" pitchFamily="50" charset="-128"/>
                <a:ea typeface="Meiryo UI" panose="020B0604030504040204" pitchFamily="50" charset="-128"/>
              </a:rPr>
              <a:t>、景観資源が持つ特徴を活かす工夫を</a:t>
            </a:r>
            <a:r>
              <a:rPr lang="ja-JP" altLang="ja-JP" dirty="0">
                <a:latin typeface="Meiryo UI" panose="020B0604030504040204" pitchFamily="50" charset="-128"/>
                <a:ea typeface="Meiryo UI" panose="020B0604030504040204" pitchFamily="50" charset="-128"/>
              </a:rPr>
              <a:t>することで、多様な人々の関心をひく仕掛けづくりを行う。</a:t>
            </a:r>
          </a:p>
        </p:txBody>
      </p:sp>
      <p:sp>
        <p:nvSpPr>
          <p:cNvPr id="4" name="スライド番号プレースホルダー 3"/>
          <p:cNvSpPr>
            <a:spLocks noGrp="1"/>
          </p:cNvSpPr>
          <p:nvPr>
            <p:ph type="sldNum" sz="quarter" idx="12"/>
          </p:nvPr>
        </p:nvSpPr>
        <p:spPr/>
        <p:txBody>
          <a:bodyPr/>
          <a:lstStyle/>
          <a:p>
            <a:fld id="{413264F5-9F83-48B6-9D71-C4DAB2284B38}" type="slidenum">
              <a:rPr kumimoji="1" lang="ja-JP" altLang="en-US" smtClean="0"/>
              <a:t>14</a:t>
            </a:fld>
            <a:endParaRPr kumimoji="1" lang="ja-JP" altLang="en-US"/>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1" t="1035"/>
          <a:stretch/>
        </p:blipFill>
        <p:spPr bwMode="auto">
          <a:xfrm>
            <a:off x="1543052" y="3407803"/>
            <a:ext cx="2810049" cy="280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図 6"/>
          <p:cNvPicPr>
            <a:picLocks noChangeAspect="1"/>
          </p:cNvPicPr>
          <p:nvPr/>
        </p:nvPicPr>
        <p:blipFill>
          <a:blip r:embed="rId3"/>
          <a:stretch>
            <a:fillRect/>
          </a:stretch>
        </p:blipFill>
        <p:spPr>
          <a:xfrm>
            <a:off x="5158581" y="3374339"/>
            <a:ext cx="3675063" cy="2867560"/>
          </a:xfrm>
          <a:prstGeom prst="rect">
            <a:avLst/>
          </a:prstGeom>
        </p:spPr>
      </p:pic>
      <p:sp>
        <p:nvSpPr>
          <p:cNvPr id="8" name="テキスト ボックス 7"/>
          <p:cNvSpPr txBox="1"/>
          <p:nvPr/>
        </p:nvSpPr>
        <p:spPr>
          <a:xfrm>
            <a:off x="7367589" y="6248630"/>
            <a:ext cx="1485899" cy="215315"/>
          </a:xfrm>
          <a:prstGeom prst="rect">
            <a:avLst/>
          </a:prstGeom>
          <a:noFill/>
        </p:spPr>
        <p:txBody>
          <a:bodyPr wrap="square" rtlCol="0">
            <a:spAutoFit/>
          </a:bodyPr>
          <a:lstStyle/>
          <a:p>
            <a:r>
              <a:rPr lang="ja-JP" altLang="en-US" sz="799" dirty="0">
                <a:latin typeface="Meiryo UI" panose="020B0604030504040204" pitchFamily="50" charset="-128"/>
                <a:ea typeface="Meiryo UI" panose="020B0604030504040204" pitchFamily="50" charset="-128"/>
              </a:rPr>
              <a:t>写真提供：大阪市立図書館</a:t>
            </a:r>
            <a:endParaRPr lang="en-US" altLang="ja-JP" sz="799" dirty="0">
              <a:latin typeface="Meiryo UI" panose="020B0604030504040204" pitchFamily="50" charset="-128"/>
              <a:ea typeface="Meiryo UI" panose="020B0604030504040204" pitchFamily="50" charset="-128"/>
            </a:endParaRPr>
          </a:p>
        </p:txBody>
      </p:sp>
      <p:sp>
        <p:nvSpPr>
          <p:cNvPr id="9" name="正方形/長方形 8"/>
          <p:cNvSpPr/>
          <p:nvPr/>
        </p:nvSpPr>
        <p:spPr>
          <a:xfrm>
            <a:off x="0" y="0"/>
            <a:ext cx="9906000" cy="5040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lnSpc>
                <a:spcPts val="2800"/>
              </a:lnSpc>
            </a:pPr>
            <a:r>
              <a:rPr kumimoji="1" lang="ja-JP" altLang="en-US"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rPr>
              <a:t>②　淀川の魅力ある景観づくりに向けて（骨子案）</a:t>
            </a:r>
            <a:endParaRPr kumimoji="1" lang="en-US" altLang="ja-JP"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2164622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28600" y="540802"/>
            <a:ext cx="9520518" cy="2431435"/>
          </a:xfrm>
          <a:prstGeom prst="rect">
            <a:avLst/>
          </a:prstGeom>
        </p:spPr>
        <p:txBody>
          <a:bodyPr wrap="square">
            <a:spAutoFit/>
          </a:bodyPr>
          <a:lstStyle/>
          <a:p>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3.</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景観づくりの基本目標と基本方針</a:t>
            </a:r>
          </a:p>
          <a:p>
            <a:pPr>
              <a:spcBef>
                <a:spcPts val="600"/>
              </a:spcBef>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3-2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基本方針（案）</a:t>
            </a:r>
          </a:p>
          <a:p>
            <a:pPr marL="355598" indent="-177799">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○淀川沿川の多様な景観資源を効果的に活用し、多様な主体が連携しながら、川とまちが一体となったまちづくりの促進</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44497" indent="-80963">
              <a:spcBef>
                <a:spcPts val="600"/>
              </a:spcBef>
            </a:pPr>
            <a:r>
              <a:rPr lang="ja-JP" altLang="ja-JP" dirty="0">
                <a:latin typeface="Meiryo UI" panose="020B0604030504040204" pitchFamily="50" charset="-128"/>
                <a:ea typeface="Meiryo UI" panose="020B0604030504040204" pitchFamily="50" charset="-128"/>
              </a:rPr>
              <a:t>・多様な主体が連携し、川と人をつなぐ活動を継続的な取組みとすることで、新たな景観を創出し、景観魅力あふれるまちづくりを促進する。</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13264F5-9F83-48B6-9D71-C4DAB2284B38}" type="slidenum">
              <a:rPr kumimoji="1" lang="ja-JP" altLang="en-US" smtClean="0"/>
              <a:t>15</a:t>
            </a:fld>
            <a:endParaRPr kumimoji="1" lang="ja-JP" altLang="en-US"/>
          </a:p>
        </p:txBody>
      </p:sp>
      <p:pic>
        <p:nvPicPr>
          <p:cNvPr id="7" name="図 6"/>
          <p:cNvPicPr>
            <a:picLocks noChangeAspect="1"/>
          </p:cNvPicPr>
          <p:nvPr/>
        </p:nvPicPr>
        <p:blipFill>
          <a:blip r:embed="rId2"/>
          <a:stretch>
            <a:fillRect/>
          </a:stretch>
        </p:blipFill>
        <p:spPr>
          <a:xfrm>
            <a:off x="5334001" y="3659407"/>
            <a:ext cx="3404067" cy="2094047"/>
          </a:xfrm>
          <a:prstGeom prst="rect">
            <a:avLst/>
          </a:prstGeom>
        </p:spPr>
      </p:pic>
      <p:pic>
        <p:nvPicPr>
          <p:cNvPr id="6" name="Picture 2" descr="\\G0000sv0ns501\d11450$\doc\■事業企画G\05）舟運・街道を活かしたまちづくり\01）淀川・京街道の取組把握・連携\７　写真集\H29.9.10 八軒家～ひらかた　ひまわり舟航\2017_09_10（中村顧問撮影）\IMG_433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64" t="5235" b="11407"/>
          <a:stretch/>
        </p:blipFill>
        <p:spPr bwMode="auto">
          <a:xfrm>
            <a:off x="1017431" y="3577451"/>
            <a:ext cx="3615565" cy="2173685"/>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0" y="0"/>
            <a:ext cx="9906000" cy="5040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lnSpc>
                <a:spcPts val="2800"/>
              </a:lnSpc>
            </a:pPr>
            <a:r>
              <a:rPr kumimoji="1" lang="ja-JP" altLang="en-US"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rPr>
              <a:t>②　淀川の魅力ある景観づくりに向けて（骨子案）</a:t>
            </a:r>
            <a:endParaRPr kumimoji="1" lang="en-US" altLang="ja-JP"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80793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5494" y="547874"/>
            <a:ext cx="9195830" cy="5078313"/>
          </a:xfrm>
          <a:prstGeom prst="rect">
            <a:avLst/>
          </a:prstGeom>
        </p:spPr>
        <p:txBody>
          <a:bodyPr wrap="square">
            <a:spAutoFit/>
          </a:bodyPr>
          <a:lstStyle/>
          <a:p>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4.</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淀川の魅力ある景観づくりに向けた具体的な取組み</a:t>
            </a:r>
          </a:p>
          <a:p>
            <a:pPr>
              <a:spcBef>
                <a:spcPts val="600"/>
              </a:spcBef>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4-1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淀川が持つ豊かな自然景観を維持・保全する取組みを促進する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63536" indent="-185737">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○沿川の住民や企業の淀川への関心や愛着を向上させることで、自然保全活動への参画を促し、更なる意識の向上を図る</a:t>
            </a:r>
          </a:p>
          <a:p>
            <a:pPr marL="363536" indent="-185737">
              <a:spcBef>
                <a:spcPts val="60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6" indent="-185737">
              <a:spcBef>
                <a:spcPts val="60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6" indent="-185737">
              <a:spcBef>
                <a:spcPts val="60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6" indent="-185737">
              <a:spcBef>
                <a:spcPts val="60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6" indent="-185737">
              <a:spcBef>
                <a:spcPts val="60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6" indent="-185737">
              <a:spcBef>
                <a:spcPts val="60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6" indent="-185737">
              <a:spcBef>
                <a:spcPts val="60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6" indent="-185737">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○淀川の自然景観を楽しむ利用を促進することで、自然保全の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6" indent="-185737"/>
            <a:r>
              <a:rPr lang="ja-JP" altLang="en-US" dirty="0">
                <a:latin typeface="Meiryo UI" panose="020B0604030504040204" pitchFamily="50" charset="-128"/>
                <a:ea typeface="Meiryo UI" panose="020B0604030504040204" pitchFamily="50" charset="-128"/>
                <a:cs typeface="Meiryo UI" panose="020B0604030504040204" pitchFamily="50" charset="-128"/>
              </a:rPr>
              <a:t>　 意識の向上を図る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6"/>
            <a:r>
              <a:rPr lang="ja-JP" altLang="en-US" dirty="0">
                <a:latin typeface="Meiryo UI" panose="020B0604030504040204" pitchFamily="50" charset="-128"/>
                <a:ea typeface="Meiryo UI" panose="020B0604030504040204" pitchFamily="50" charset="-128"/>
                <a:cs typeface="Meiryo UI" panose="020B0604030504040204" pitchFamily="50" charset="-128"/>
              </a:rPr>
              <a:t>・河川が日常的な生活空間として利用されるための仕掛けづくり</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6"/>
            <a:r>
              <a:rPr lang="ja-JP" altLang="en-US" dirty="0">
                <a:latin typeface="Meiryo UI" panose="020B0604030504040204" pitchFamily="50" charset="-128"/>
                <a:ea typeface="Meiryo UI" panose="020B0604030504040204" pitchFamily="50" charset="-128"/>
                <a:cs typeface="Meiryo UI" panose="020B0604030504040204" pitchFamily="50" charset="-128"/>
              </a:rPr>
              <a:t>・自然の雄大さを感じることができる新たな視点場の創出</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413264F5-9F83-48B6-9D71-C4DAB2284B38}" type="slidenum">
              <a:rPr kumimoji="1" lang="ja-JP" altLang="en-US" smtClean="0"/>
              <a:t>16</a:t>
            </a:fld>
            <a:endParaRPr kumimoji="1" lang="ja-JP" altLang="en-US"/>
          </a:p>
        </p:txBody>
      </p:sp>
      <p:pic>
        <p:nvPicPr>
          <p:cNvPr id="11" name="図 10"/>
          <p:cNvPicPr>
            <a:picLocks noChangeAspect="1"/>
          </p:cNvPicPr>
          <p:nvPr/>
        </p:nvPicPr>
        <p:blipFill>
          <a:blip r:embed="rId2"/>
          <a:stretch>
            <a:fillRect/>
          </a:stretch>
        </p:blipFill>
        <p:spPr>
          <a:xfrm>
            <a:off x="894751" y="1932971"/>
            <a:ext cx="2938040" cy="1888322"/>
          </a:xfrm>
          <a:prstGeom prst="rect">
            <a:avLst/>
          </a:prstGeom>
        </p:spPr>
      </p:pic>
      <p:sp>
        <p:nvSpPr>
          <p:cNvPr id="12" name="正方形/長方形 11"/>
          <p:cNvSpPr/>
          <p:nvPr/>
        </p:nvSpPr>
        <p:spPr>
          <a:xfrm>
            <a:off x="4007603" y="3841371"/>
            <a:ext cx="1890261" cy="338554"/>
          </a:xfrm>
          <a:prstGeom prst="rect">
            <a:avLst/>
          </a:prstGeom>
        </p:spPr>
        <p:txBody>
          <a:bodyPr wrap="non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企業による清掃活動</a:t>
            </a:r>
            <a:endParaRPr lang="ja-JP" altLang="en-US" sz="1600" dirty="0"/>
          </a:p>
        </p:txBody>
      </p:sp>
      <p:sp>
        <p:nvSpPr>
          <p:cNvPr id="13" name="正方形/長方形 12"/>
          <p:cNvSpPr/>
          <p:nvPr/>
        </p:nvSpPr>
        <p:spPr>
          <a:xfrm>
            <a:off x="5043926" y="6201214"/>
            <a:ext cx="1895071" cy="338554"/>
          </a:xfrm>
          <a:prstGeom prst="rect">
            <a:avLst/>
          </a:prstGeom>
        </p:spPr>
        <p:txBody>
          <a:bodyPr wrap="non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気球からの自然観照</a:t>
            </a:r>
            <a:endParaRPr lang="ja-JP" altLang="en-US" sz="1600" dirty="0"/>
          </a:p>
        </p:txBody>
      </p:sp>
      <p:sp>
        <p:nvSpPr>
          <p:cNvPr id="14" name="正方形/長方形 13"/>
          <p:cNvSpPr/>
          <p:nvPr/>
        </p:nvSpPr>
        <p:spPr>
          <a:xfrm>
            <a:off x="836871" y="3841371"/>
            <a:ext cx="2710999" cy="338554"/>
          </a:xfrm>
          <a:prstGeom prst="rect">
            <a:avLst/>
          </a:prstGeom>
        </p:spPr>
        <p:txBody>
          <a:bodyPr wrap="non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地域団体による自然体験学習</a:t>
            </a:r>
            <a:endParaRPr lang="ja-JP" altLang="en-US" sz="1600" dirty="0"/>
          </a:p>
        </p:txBody>
      </p:sp>
      <p:pic>
        <p:nvPicPr>
          <p:cNvPr id="7" name="図 6"/>
          <p:cNvPicPr>
            <a:picLocks noChangeAspect="1"/>
          </p:cNvPicPr>
          <p:nvPr/>
        </p:nvPicPr>
        <p:blipFill>
          <a:blip r:embed="rId3"/>
          <a:stretch>
            <a:fillRect/>
          </a:stretch>
        </p:blipFill>
        <p:spPr>
          <a:xfrm>
            <a:off x="4085887" y="1932972"/>
            <a:ext cx="2795992" cy="1915622"/>
          </a:xfrm>
          <a:prstGeom prst="rect">
            <a:avLst/>
          </a:prstGeom>
        </p:spPr>
      </p:pic>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l="24328" t="12706" r="21244" b="5707"/>
          <a:stretch/>
        </p:blipFill>
        <p:spPr>
          <a:xfrm>
            <a:off x="6881880" y="4434187"/>
            <a:ext cx="1842890" cy="2071847"/>
          </a:xfrm>
          <a:prstGeom prst="rect">
            <a:avLst/>
          </a:prstGeom>
        </p:spPr>
      </p:pic>
      <p:sp>
        <p:nvSpPr>
          <p:cNvPr id="15" name="テキスト ボックス 14"/>
          <p:cNvSpPr txBox="1"/>
          <p:nvPr/>
        </p:nvSpPr>
        <p:spPr>
          <a:xfrm>
            <a:off x="6881879" y="6506033"/>
            <a:ext cx="2231641" cy="215315"/>
          </a:xfrm>
          <a:prstGeom prst="rect">
            <a:avLst/>
          </a:prstGeom>
          <a:noFill/>
        </p:spPr>
        <p:txBody>
          <a:bodyPr wrap="square" rtlCol="0">
            <a:spAutoFit/>
          </a:bodyPr>
          <a:lstStyle/>
          <a:p>
            <a:r>
              <a:rPr lang="ja-JP" altLang="en-US" sz="799" dirty="0">
                <a:latin typeface="Meiryo UI" panose="020B0604030504040204" pitchFamily="50" charset="-128"/>
                <a:ea typeface="Meiryo UI" panose="020B0604030504040204" pitchFamily="50" charset="-128"/>
              </a:rPr>
              <a:t>写真提供：淀川河川公園管理センター</a:t>
            </a:r>
            <a:endParaRPr lang="en-US" altLang="ja-JP" sz="799" dirty="0">
              <a:latin typeface="Meiryo UI" panose="020B0604030504040204" pitchFamily="50" charset="-128"/>
              <a:ea typeface="Meiryo UI" panose="020B0604030504040204" pitchFamily="50" charset="-128"/>
            </a:endParaRPr>
          </a:p>
        </p:txBody>
      </p:sp>
      <p:sp>
        <p:nvSpPr>
          <p:cNvPr id="16" name="正方形/長方形 15"/>
          <p:cNvSpPr/>
          <p:nvPr/>
        </p:nvSpPr>
        <p:spPr>
          <a:xfrm>
            <a:off x="0" y="0"/>
            <a:ext cx="9906000" cy="5040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lnSpc>
                <a:spcPts val="2800"/>
              </a:lnSpc>
            </a:pPr>
            <a:r>
              <a:rPr kumimoji="1" lang="ja-JP" altLang="en-US"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rPr>
              <a:t>②　淀川の魅力ある景観づくりに向けて（骨子案）</a:t>
            </a:r>
            <a:endParaRPr kumimoji="1" lang="en-US" altLang="ja-JP"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1811662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7061" y="5025161"/>
            <a:ext cx="2477902" cy="1651934"/>
          </a:xfrm>
          <a:prstGeom prst="rect">
            <a:avLst/>
          </a:prstGeom>
        </p:spPr>
      </p:pic>
      <p:sp>
        <p:nvSpPr>
          <p:cNvPr id="3" name="正方形/長方形 2"/>
          <p:cNvSpPr/>
          <p:nvPr/>
        </p:nvSpPr>
        <p:spPr>
          <a:xfrm>
            <a:off x="268941" y="534428"/>
            <a:ext cx="9520518" cy="5124480"/>
          </a:xfrm>
          <a:prstGeom prst="rect">
            <a:avLst/>
          </a:prstGeom>
        </p:spPr>
        <p:txBody>
          <a:bodyPr wrap="square">
            <a:spAutoFit/>
          </a:bodyPr>
          <a:lstStyle/>
          <a:p>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4.</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淀川の魅力ある景観づくりに向けた具体的な取組み</a:t>
            </a:r>
          </a:p>
          <a:p>
            <a:pPr>
              <a:spcBef>
                <a:spcPts val="600"/>
              </a:spcBef>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4-2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景観資源が持つ、歴史、文化等の特徴を活かした景観魅力を向上させる取組みを</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503997"/>
            <a:r>
              <a:rPr lang="ja-JP" altLang="en-US" sz="2000" dirty="0">
                <a:latin typeface="Meiryo UI" panose="020B0604030504040204" pitchFamily="50" charset="-128"/>
                <a:ea typeface="Meiryo UI" panose="020B0604030504040204" pitchFamily="50" charset="-128"/>
                <a:cs typeface="Meiryo UI" panose="020B0604030504040204" pitchFamily="50" charset="-128"/>
              </a:rPr>
              <a:t>促進する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177799">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○目に見える景観と過去の情景や歴史的な背景等をあわせて伝えることで景観魅力の向上を図る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6"/>
            <a:r>
              <a:rPr lang="ja-JP" altLang="en-US" dirty="0">
                <a:latin typeface="Meiryo UI" panose="020B0604030504040204" pitchFamily="50" charset="-128"/>
                <a:ea typeface="Meiryo UI" panose="020B0604030504040204" pitchFamily="50" charset="-128"/>
                <a:cs typeface="Meiryo UI" panose="020B0604030504040204" pitchFamily="50" charset="-128"/>
              </a:rPr>
              <a:t>・過去の情景を想起させる古地図等の活用</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6"/>
            <a:r>
              <a:rPr lang="ja-JP" altLang="en-US" dirty="0">
                <a:latin typeface="Meiryo UI" panose="020B0604030504040204" pitchFamily="50" charset="-128"/>
                <a:ea typeface="Meiryo UI" panose="020B0604030504040204" pitchFamily="50" charset="-128"/>
                <a:cs typeface="Meiryo UI" panose="020B0604030504040204" pitchFamily="50" charset="-128"/>
              </a:rPr>
              <a:t>・景観資源が持つ歴史・文化的背景等の特徴をあわせて発信（景観マップ等の作成）</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6"/>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6"/>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6"/>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6"/>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6"/>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6"/>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6"/>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6"/>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6"/>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6" indent="-188912">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○景観資源に新たな魅力を付加することで、新たな景観を創出する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6"/>
            <a:r>
              <a:rPr lang="ja-JP" altLang="en-US" dirty="0">
                <a:latin typeface="Meiryo UI" panose="020B0604030504040204" pitchFamily="50" charset="-128"/>
                <a:ea typeface="Meiryo UI" panose="020B0604030504040204" pitchFamily="50" charset="-128"/>
                <a:cs typeface="Meiryo UI" panose="020B0604030504040204" pitchFamily="50" charset="-128"/>
              </a:rPr>
              <a:t>・沿川の建築物・土木構造物を活用した新たな景観の創出</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025560" y="4500262"/>
            <a:ext cx="3303400"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新撰増補大坂大絵図（元禄</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年）</a:t>
            </a:r>
          </a:p>
        </p:txBody>
      </p:sp>
      <p:sp>
        <p:nvSpPr>
          <p:cNvPr id="10" name="スライド番号プレースホルダー 9"/>
          <p:cNvSpPr>
            <a:spLocks noGrp="1"/>
          </p:cNvSpPr>
          <p:nvPr>
            <p:ph type="sldNum" sz="quarter" idx="12"/>
          </p:nvPr>
        </p:nvSpPr>
        <p:spPr/>
        <p:txBody>
          <a:bodyPr/>
          <a:lstStyle/>
          <a:p>
            <a:fld id="{413264F5-9F83-48B6-9D71-C4DAB2284B38}" type="slidenum">
              <a:rPr kumimoji="1" lang="ja-JP" altLang="en-US" smtClean="0"/>
              <a:t>17</a:t>
            </a:fld>
            <a:endParaRPr kumimoji="1" lang="ja-JP" altLang="en-US"/>
          </a:p>
        </p:txBody>
      </p:sp>
      <p:pic>
        <p:nvPicPr>
          <p:cNvPr id="11" name="図 10"/>
          <p:cNvPicPr>
            <a:picLocks noChangeAspect="1"/>
          </p:cNvPicPr>
          <p:nvPr/>
        </p:nvPicPr>
        <p:blipFill>
          <a:blip r:embed="rId3"/>
          <a:stretch>
            <a:fillRect/>
          </a:stretch>
        </p:blipFill>
        <p:spPr>
          <a:xfrm>
            <a:off x="1079348" y="2518631"/>
            <a:ext cx="2191002" cy="1826898"/>
          </a:xfrm>
          <a:prstGeom prst="rect">
            <a:avLst/>
          </a:prstGeom>
        </p:spPr>
      </p:pic>
      <p:sp>
        <p:nvSpPr>
          <p:cNvPr id="12" name="正方形/長方形 11"/>
          <p:cNvSpPr/>
          <p:nvPr/>
        </p:nvSpPr>
        <p:spPr>
          <a:xfrm>
            <a:off x="4988860" y="6356354"/>
            <a:ext cx="2007254"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隅田川のライトアップ</a:t>
            </a:r>
          </a:p>
        </p:txBody>
      </p:sp>
      <p:sp>
        <p:nvSpPr>
          <p:cNvPr id="16" name="テキスト ボックス 15"/>
          <p:cNvSpPr txBox="1"/>
          <p:nvPr/>
        </p:nvSpPr>
        <p:spPr>
          <a:xfrm>
            <a:off x="1065902" y="4325159"/>
            <a:ext cx="1485899" cy="215315"/>
          </a:xfrm>
          <a:prstGeom prst="rect">
            <a:avLst/>
          </a:prstGeom>
          <a:noFill/>
        </p:spPr>
        <p:txBody>
          <a:bodyPr wrap="square" rtlCol="0">
            <a:spAutoFit/>
          </a:bodyPr>
          <a:lstStyle/>
          <a:p>
            <a:r>
              <a:rPr lang="ja-JP" altLang="en-US" sz="799" dirty="0">
                <a:latin typeface="Meiryo UI" panose="020B0604030504040204" pitchFamily="50" charset="-128"/>
                <a:ea typeface="Meiryo UI" panose="020B0604030504040204" pitchFamily="50" charset="-128"/>
              </a:rPr>
              <a:t>写真提供：大阪市立図書館</a:t>
            </a:r>
            <a:endParaRPr lang="en-US" altLang="ja-JP" sz="799" dirty="0">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a:blip r:embed="rId4"/>
          <a:stretch>
            <a:fillRect/>
          </a:stretch>
        </p:blipFill>
        <p:spPr>
          <a:xfrm>
            <a:off x="4222377" y="2500817"/>
            <a:ext cx="2773737" cy="1939009"/>
          </a:xfrm>
          <a:prstGeom prst="rect">
            <a:avLst/>
          </a:prstGeom>
        </p:spPr>
      </p:pic>
      <p:sp>
        <p:nvSpPr>
          <p:cNvPr id="4" name="正方形/長方形 3"/>
          <p:cNvSpPr/>
          <p:nvPr/>
        </p:nvSpPr>
        <p:spPr>
          <a:xfrm>
            <a:off x="4194491" y="4472362"/>
            <a:ext cx="2063385" cy="307777"/>
          </a:xfrm>
          <a:prstGeom prst="rect">
            <a:avLst/>
          </a:prstGeom>
        </p:spPr>
        <p:txBody>
          <a:bodyPr wrap="non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淀川の魅力ある景観マップ</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0" y="0"/>
            <a:ext cx="9906000" cy="5040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lnSpc>
                <a:spcPts val="2800"/>
              </a:lnSpc>
            </a:pPr>
            <a:r>
              <a:rPr kumimoji="1" lang="ja-JP" altLang="en-US"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rPr>
              <a:t>②　淀川の魅力ある景観づくりに向けて（骨子案）</a:t>
            </a:r>
            <a:endParaRPr kumimoji="1" lang="en-US" altLang="ja-JP"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1532030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15155" y="547875"/>
            <a:ext cx="9547411" cy="6055504"/>
          </a:xfrm>
          <a:prstGeom prst="rect">
            <a:avLst/>
          </a:prstGeom>
        </p:spPr>
        <p:txBody>
          <a:bodyPr wrap="square">
            <a:spAutoFit/>
          </a:bodyPr>
          <a:lstStyle/>
          <a:p>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4.</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淀川の魅力ある景観づくりに向けた具体的な取組み</a:t>
            </a:r>
          </a:p>
          <a:p>
            <a:pPr>
              <a:spcBef>
                <a:spcPts val="600"/>
              </a:spcBef>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4-3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淀川の景観を楽しむことができる活動・にぎわいを創出する取組みを促進する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63536" indent="-185737"/>
            <a:r>
              <a:rPr lang="ja-JP" altLang="en-US" dirty="0">
                <a:latin typeface="Meiryo UI" panose="020B0604030504040204" pitchFamily="50" charset="-128"/>
                <a:ea typeface="Meiryo UI" panose="020B0604030504040204" pitchFamily="50" charset="-128"/>
                <a:cs typeface="Meiryo UI" panose="020B0604030504040204" pitchFamily="50" charset="-128"/>
              </a:rPr>
              <a:t>○淀川が持つ景観魅力を感じながら、スポーツやレジャーを体験できる取組みを促進し、これらを継続的に行うことで、人の活動そのものが淀川の新たな景観となるようにする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68287" indent="-90487"/>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68287" indent="-90487"/>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68287" indent="-90487"/>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68287" indent="-90487"/>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68287" indent="-90487"/>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68287" indent="-90487"/>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68287" indent="-90487"/>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68287" indent="-90487"/>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268287" indent="-90487"/>
            <a:r>
              <a:rPr lang="ja-JP" altLang="en-US" dirty="0">
                <a:latin typeface="Meiryo UI" panose="020B0604030504040204" pitchFamily="50" charset="-128"/>
                <a:ea typeface="Meiryo UI" panose="020B0604030504040204" pitchFamily="50" charset="-128"/>
                <a:cs typeface="Meiryo UI" panose="020B0604030504040204" pitchFamily="50" charset="-128"/>
              </a:rPr>
              <a:t>○淀川周辺のまちづくり活動やイベントと連携した取組みを促進することで、新たなにぎわいを創出する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68287" indent="176212"/>
            <a:r>
              <a:rPr lang="ja-JP" altLang="en-US" sz="1600" dirty="0">
                <a:latin typeface="Meiryo UI" panose="020B0604030504040204" pitchFamily="50" charset="-128"/>
                <a:ea typeface="Meiryo UI" panose="020B0604030504040204" pitchFamily="50" charset="-128"/>
                <a:cs typeface="Meiryo UI" panose="020B0604030504040204" pitchFamily="50" charset="-128"/>
              </a:rPr>
              <a:t>例：枚方宿におけるくらわんか五六市とみなと五六市の連携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73048" indent="-95249"/>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73048" indent="-95249"/>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73048" indent="-95249"/>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73048" indent="-95249"/>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73048" indent="-95249"/>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73048" indent="-95249"/>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73048" indent="-95249"/>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73048" indent="-95249"/>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6928879" y="6164396"/>
            <a:ext cx="1558440" cy="338554"/>
          </a:xfrm>
          <a:prstGeom prst="rect">
            <a:avLst/>
          </a:prstGeom>
        </p:spPr>
        <p:txBody>
          <a:bodyPr wrap="non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くらわんか五六市</a:t>
            </a:r>
            <a:endParaRPr lang="ja-JP" altLang="en-US" sz="1600" dirty="0"/>
          </a:p>
        </p:txBody>
      </p:sp>
      <p:sp>
        <p:nvSpPr>
          <p:cNvPr id="11" name="正方形/長方形 10"/>
          <p:cNvSpPr/>
          <p:nvPr/>
        </p:nvSpPr>
        <p:spPr>
          <a:xfrm>
            <a:off x="1494192" y="6164396"/>
            <a:ext cx="1289135" cy="338554"/>
          </a:xfrm>
          <a:prstGeom prst="rect">
            <a:avLst/>
          </a:prstGeom>
        </p:spPr>
        <p:txBody>
          <a:bodyPr wrap="non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みなと五六市</a:t>
            </a:r>
            <a:endParaRPr lang="ja-JP" altLang="en-US" sz="1600" dirty="0"/>
          </a:p>
        </p:txBody>
      </p:sp>
      <p:sp>
        <p:nvSpPr>
          <p:cNvPr id="4" name="スライド番号プレースホルダー 3"/>
          <p:cNvSpPr>
            <a:spLocks noGrp="1"/>
          </p:cNvSpPr>
          <p:nvPr>
            <p:ph type="sldNum" sz="quarter" idx="12"/>
          </p:nvPr>
        </p:nvSpPr>
        <p:spPr/>
        <p:txBody>
          <a:bodyPr/>
          <a:lstStyle/>
          <a:p>
            <a:fld id="{413264F5-9F83-48B6-9D71-C4DAB2284B38}" type="slidenum">
              <a:rPr kumimoji="1" lang="ja-JP" altLang="en-US" smtClean="0"/>
              <a:t>18</a:t>
            </a:fld>
            <a:endParaRPr kumimoji="1" lang="ja-JP" altLang="en-US"/>
          </a:p>
        </p:txBody>
      </p:sp>
      <p:pic>
        <p:nvPicPr>
          <p:cNvPr id="17" name="図 16"/>
          <p:cNvPicPr>
            <a:picLocks noChangeAspect="1"/>
          </p:cNvPicPr>
          <p:nvPr/>
        </p:nvPicPr>
        <p:blipFill>
          <a:blip r:embed="rId2"/>
          <a:stretch>
            <a:fillRect/>
          </a:stretch>
        </p:blipFill>
        <p:spPr>
          <a:xfrm>
            <a:off x="3680076" y="4570659"/>
            <a:ext cx="2718997" cy="1853464"/>
          </a:xfrm>
          <a:prstGeom prst="rect">
            <a:avLst/>
          </a:prstGeom>
        </p:spPr>
      </p:pic>
      <p:pic>
        <p:nvPicPr>
          <p:cNvPr id="18" name="図 17"/>
          <p:cNvPicPr>
            <a:picLocks noChangeAspect="1"/>
          </p:cNvPicPr>
          <p:nvPr/>
        </p:nvPicPr>
        <p:blipFill>
          <a:blip r:embed="rId3"/>
          <a:stretch>
            <a:fillRect/>
          </a:stretch>
        </p:blipFill>
        <p:spPr>
          <a:xfrm>
            <a:off x="6742994" y="4570658"/>
            <a:ext cx="2057218" cy="1545012"/>
          </a:xfrm>
          <a:prstGeom prst="rect">
            <a:avLst/>
          </a:prstGeom>
        </p:spPr>
      </p:pic>
      <p:pic>
        <p:nvPicPr>
          <p:cNvPr id="5" name="図 4"/>
          <p:cNvPicPr>
            <a:picLocks noChangeAspect="1"/>
          </p:cNvPicPr>
          <p:nvPr/>
        </p:nvPicPr>
        <p:blipFill>
          <a:blip r:embed="rId4"/>
          <a:stretch>
            <a:fillRect/>
          </a:stretch>
        </p:blipFill>
        <p:spPr>
          <a:xfrm>
            <a:off x="1005248" y="4600818"/>
            <a:ext cx="2338969" cy="1514852"/>
          </a:xfrm>
          <a:prstGeom prst="rect">
            <a:avLst/>
          </a:prstGeom>
        </p:spPr>
      </p:pic>
      <p:pic>
        <p:nvPicPr>
          <p:cNvPr id="7" name="図 6"/>
          <p:cNvPicPr>
            <a:picLocks noChangeAspect="1"/>
          </p:cNvPicPr>
          <p:nvPr/>
        </p:nvPicPr>
        <p:blipFill>
          <a:blip r:embed="rId5"/>
          <a:stretch>
            <a:fillRect/>
          </a:stretch>
        </p:blipFill>
        <p:spPr>
          <a:xfrm>
            <a:off x="3927860" y="1939145"/>
            <a:ext cx="2292353" cy="1536993"/>
          </a:xfrm>
          <a:prstGeom prst="rect">
            <a:avLst/>
          </a:prstGeom>
        </p:spPr>
      </p:pic>
      <p:sp>
        <p:nvSpPr>
          <p:cNvPr id="13" name="正方形/長方形 12"/>
          <p:cNvSpPr/>
          <p:nvPr/>
        </p:nvSpPr>
        <p:spPr>
          <a:xfrm>
            <a:off x="3927860" y="3479671"/>
            <a:ext cx="1428596" cy="338554"/>
          </a:xfrm>
          <a:prstGeom prst="rect">
            <a:avLst/>
          </a:prstGeom>
        </p:spPr>
        <p:txBody>
          <a:bodyPr wrap="none">
            <a:spAutoFit/>
          </a:bodyPr>
          <a:lstStyle/>
          <a:p>
            <a:r>
              <a:rPr lang="ja-JP" altLang="en-US" sz="1600" dirty="0">
                <a:latin typeface="Meiryo UI" panose="020B0604030504040204" pitchFamily="50" charset="-128"/>
                <a:ea typeface="Meiryo UI" panose="020B0604030504040204" pitchFamily="50" charset="-128"/>
              </a:rPr>
              <a:t>いかだ作り体験</a:t>
            </a:r>
          </a:p>
        </p:txBody>
      </p:sp>
      <p:sp>
        <p:nvSpPr>
          <p:cNvPr id="14" name="正方形/長方形 13"/>
          <p:cNvSpPr/>
          <p:nvPr/>
        </p:nvSpPr>
        <p:spPr>
          <a:xfrm>
            <a:off x="1005248" y="3479671"/>
            <a:ext cx="1955985" cy="338554"/>
          </a:xfrm>
          <a:prstGeom prst="rect">
            <a:avLst/>
          </a:prstGeom>
        </p:spPr>
        <p:txBody>
          <a:bodyPr wrap="none">
            <a:spAutoFit/>
          </a:bodyPr>
          <a:lstStyle/>
          <a:p>
            <a:r>
              <a:rPr lang="ja-JP" altLang="en-US" sz="1600" dirty="0">
                <a:latin typeface="Meiryo UI" panose="020B0604030504040204" pitchFamily="50" charset="-128"/>
                <a:ea typeface="Meiryo UI" panose="020B0604030504040204" pitchFamily="50" charset="-128"/>
              </a:rPr>
              <a:t>河川空間でのキャンプ</a:t>
            </a:r>
          </a:p>
        </p:txBody>
      </p:sp>
      <p:sp>
        <p:nvSpPr>
          <p:cNvPr id="15" name="正方形/長方形 14"/>
          <p:cNvSpPr/>
          <p:nvPr/>
        </p:nvSpPr>
        <p:spPr>
          <a:xfrm>
            <a:off x="6514711" y="3472602"/>
            <a:ext cx="1949573" cy="338554"/>
          </a:xfrm>
          <a:prstGeom prst="rect">
            <a:avLst/>
          </a:prstGeom>
        </p:spPr>
        <p:txBody>
          <a:bodyPr wrap="none">
            <a:spAutoFit/>
          </a:bodyPr>
          <a:lstStyle/>
          <a:p>
            <a:r>
              <a:rPr lang="ja-JP" altLang="en-US" sz="1600" dirty="0">
                <a:latin typeface="Meiryo UI" panose="020B0604030504040204" pitchFamily="50" charset="-128"/>
                <a:ea typeface="Meiryo UI" panose="020B0604030504040204" pitchFamily="50" charset="-128"/>
              </a:rPr>
              <a:t>河川空間でのマラソン</a:t>
            </a:r>
          </a:p>
        </p:txBody>
      </p:sp>
      <p:pic>
        <p:nvPicPr>
          <p:cNvPr id="9" name="図 8"/>
          <p:cNvPicPr>
            <a:picLocks noChangeAspect="1"/>
          </p:cNvPicPr>
          <p:nvPr/>
        </p:nvPicPr>
        <p:blipFill rotWithShape="1">
          <a:blip r:embed="rId6" cstate="print">
            <a:extLst>
              <a:ext uri="{28A0092B-C50C-407E-A947-70E740481C1C}">
                <a14:useLocalDpi xmlns:a14="http://schemas.microsoft.com/office/drawing/2010/main" val="0"/>
              </a:ext>
            </a:extLst>
          </a:blip>
          <a:srcRect t="8917"/>
          <a:stretch/>
        </p:blipFill>
        <p:spPr>
          <a:xfrm>
            <a:off x="1001339" y="1939145"/>
            <a:ext cx="2537024" cy="1540526"/>
          </a:xfrm>
          <a:prstGeom prst="rect">
            <a:avLst/>
          </a:prstGeom>
        </p:spPr>
      </p:pic>
      <p:sp>
        <p:nvSpPr>
          <p:cNvPr id="20" name="テキスト ボックス 19"/>
          <p:cNvSpPr txBox="1"/>
          <p:nvPr/>
        </p:nvSpPr>
        <p:spPr>
          <a:xfrm>
            <a:off x="2126905" y="3257157"/>
            <a:ext cx="1485899" cy="215315"/>
          </a:xfrm>
          <a:prstGeom prst="rect">
            <a:avLst/>
          </a:prstGeom>
          <a:noFill/>
        </p:spPr>
        <p:txBody>
          <a:bodyPr wrap="square" rtlCol="0">
            <a:spAutoFit/>
          </a:bodyPr>
          <a:lstStyle/>
          <a:p>
            <a:r>
              <a:rPr lang="ja-JP" altLang="en-US" sz="799" dirty="0">
                <a:solidFill>
                  <a:schemeClr val="bg1"/>
                </a:solidFill>
                <a:latin typeface="Meiryo UI" panose="020B0604030504040204" pitchFamily="50" charset="-128"/>
                <a:ea typeface="Meiryo UI" panose="020B0604030504040204" pitchFamily="50" charset="-128"/>
              </a:rPr>
              <a:t>写真提供：淀川河川事務所</a:t>
            </a:r>
            <a:endParaRPr lang="en-US" altLang="ja-JP" sz="799" dirty="0">
              <a:solidFill>
                <a:schemeClr val="bg1"/>
              </a:solidFill>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1252" y="1954208"/>
            <a:ext cx="2033949" cy="1525462"/>
          </a:xfrm>
          <a:prstGeom prst="rect">
            <a:avLst/>
          </a:prstGeom>
        </p:spPr>
      </p:pic>
      <p:sp>
        <p:nvSpPr>
          <p:cNvPr id="19" name="テキスト ボックス 18"/>
          <p:cNvSpPr txBox="1"/>
          <p:nvPr/>
        </p:nvSpPr>
        <p:spPr>
          <a:xfrm>
            <a:off x="6492248" y="3258954"/>
            <a:ext cx="2151954" cy="215315"/>
          </a:xfrm>
          <a:prstGeom prst="rect">
            <a:avLst/>
          </a:prstGeom>
          <a:noFill/>
        </p:spPr>
        <p:txBody>
          <a:bodyPr wrap="square" rtlCol="0">
            <a:spAutoFit/>
          </a:bodyPr>
          <a:lstStyle/>
          <a:p>
            <a:r>
              <a:rPr lang="ja-JP" altLang="en-US" sz="799" dirty="0">
                <a:solidFill>
                  <a:schemeClr val="bg1"/>
                </a:solidFill>
                <a:latin typeface="Meiryo UI" panose="020B0604030504040204" pitchFamily="50" charset="-128"/>
                <a:ea typeface="Meiryo UI" panose="020B0604030504040204" pitchFamily="50" charset="-128"/>
              </a:rPr>
              <a:t>写真提供：ひらかた淀川スポーツ祭実行委員会</a:t>
            </a:r>
            <a:endParaRPr lang="en-US" altLang="ja-JP" sz="799" dirty="0">
              <a:solidFill>
                <a:schemeClr val="bg1"/>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4894730" y="6400761"/>
            <a:ext cx="1669969"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写真提供：淀川河川事務所</a:t>
            </a:r>
            <a:endParaRPr lang="en-US" altLang="ja-JP" sz="900" dirty="0">
              <a:latin typeface="Meiryo UI" panose="020B0604030504040204" pitchFamily="50" charset="-128"/>
              <a:ea typeface="Meiryo UI" panose="020B0604030504040204" pitchFamily="50" charset="-128"/>
            </a:endParaRPr>
          </a:p>
        </p:txBody>
      </p:sp>
      <p:sp>
        <p:nvSpPr>
          <p:cNvPr id="21" name="正方形/長方形 20"/>
          <p:cNvSpPr/>
          <p:nvPr/>
        </p:nvSpPr>
        <p:spPr>
          <a:xfrm>
            <a:off x="0" y="0"/>
            <a:ext cx="9906000" cy="5040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lnSpc>
                <a:spcPts val="2800"/>
              </a:lnSpc>
            </a:pPr>
            <a:r>
              <a:rPr kumimoji="1" lang="ja-JP" altLang="en-US"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rPr>
              <a:t>②　淀川の魅力ある景観づくりに向けて（骨子案）</a:t>
            </a:r>
            <a:endParaRPr kumimoji="1" lang="en-US" altLang="ja-JP"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2456739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06188" y="566336"/>
            <a:ext cx="9596718" cy="6170920"/>
          </a:xfrm>
          <a:prstGeom prst="rect">
            <a:avLst/>
          </a:prstGeom>
        </p:spPr>
        <p:txBody>
          <a:bodyPr wrap="square">
            <a:spAutoFit/>
          </a:bodyPr>
          <a:lstStyle/>
          <a:p>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4.</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淀川の魅力ある景観づくりに向けた具体的な取組み</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4-4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淀川の魅力ある景観を効果的に情報発信する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174624">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○人、もの、メディア、場所等の多様な手段による発信</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533397"/>
            <a:r>
              <a:rPr lang="ja-JP" altLang="en-US" dirty="0">
                <a:latin typeface="Meiryo UI" panose="020B0604030504040204" pitchFamily="50" charset="-128"/>
                <a:ea typeface="Meiryo UI" panose="020B0604030504040204" pitchFamily="50" charset="-128"/>
                <a:cs typeface="Meiryo UI" panose="020B0604030504040204" pitchFamily="50" charset="-128"/>
              </a:rPr>
              <a:t>人　　　：環境学習・防災学習の場を通じた発信等</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533397"/>
            <a:r>
              <a:rPr lang="ja-JP" altLang="en-US" dirty="0">
                <a:latin typeface="Meiryo UI" panose="020B0604030504040204" pitchFamily="50" charset="-128"/>
                <a:ea typeface="Meiryo UI" panose="020B0604030504040204" pitchFamily="50" charset="-128"/>
                <a:cs typeface="Meiryo UI" panose="020B0604030504040204" pitchFamily="50" charset="-128"/>
              </a:rPr>
              <a:t>もの　　：包装紙裏面に淀川沿川の魅力ポイントを印刷して</a:t>
            </a:r>
            <a:r>
              <a:rPr lang="en-US" altLang="ja-JP" dirty="0">
                <a:latin typeface="Meiryo UI" panose="020B0604030504040204" pitchFamily="50" charset="-128"/>
                <a:ea typeface="Meiryo UI" panose="020B0604030504040204" pitchFamily="50" charset="-128"/>
                <a:cs typeface="Meiryo UI" panose="020B0604030504040204" pitchFamily="50" charset="-128"/>
              </a:rPr>
              <a:t>PR</a:t>
            </a:r>
            <a:r>
              <a:rPr lang="ja-JP" altLang="en-US" dirty="0">
                <a:latin typeface="Meiryo UI" panose="020B0604030504040204" pitchFamily="50" charset="-128"/>
                <a:ea typeface="Meiryo UI" panose="020B0604030504040204" pitchFamily="50" charset="-128"/>
                <a:cs typeface="Meiryo UI" panose="020B0604030504040204" pitchFamily="50" charset="-128"/>
              </a:rPr>
              <a:t>等</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533397"/>
            <a:r>
              <a:rPr lang="ja-JP" altLang="en-US" dirty="0">
                <a:latin typeface="Meiryo UI" panose="020B0604030504040204" pitchFamily="50" charset="-128"/>
                <a:ea typeface="Meiryo UI" panose="020B0604030504040204" pitchFamily="50" charset="-128"/>
                <a:cs typeface="Meiryo UI" panose="020B0604030504040204" pitchFamily="50" charset="-128"/>
              </a:rPr>
              <a:t>メディア：</a:t>
            </a:r>
            <a:r>
              <a:rPr lang="en-US" altLang="ja-JP" dirty="0">
                <a:latin typeface="Meiryo UI" panose="020B0604030504040204" pitchFamily="50" charset="-128"/>
                <a:ea typeface="Meiryo UI" panose="020B0604030504040204" pitchFamily="50" charset="-128"/>
                <a:cs typeface="Meiryo UI" panose="020B0604030504040204" pitchFamily="50" charset="-128"/>
              </a:rPr>
              <a:t>HP</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SNS</a:t>
            </a:r>
            <a:r>
              <a:rPr lang="ja-JP" altLang="en-US" dirty="0">
                <a:latin typeface="Meiryo UI" panose="020B0604030504040204" pitchFamily="50" charset="-128"/>
                <a:ea typeface="Meiryo UI" panose="020B0604030504040204" pitchFamily="50" charset="-128"/>
                <a:cs typeface="Meiryo UI" panose="020B0604030504040204" pitchFamily="50" charset="-128"/>
              </a:rPr>
              <a:t>による発信等</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533397"/>
            <a:r>
              <a:rPr lang="ja-JP" altLang="en-US" dirty="0">
                <a:latin typeface="Meiryo UI" panose="020B0604030504040204" pitchFamily="50" charset="-128"/>
                <a:ea typeface="Meiryo UI" panose="020B0604030504040204" pitchFamily="50" charset="-128"/>
                <a:cs typeface="Meiryo UI" panose="020B0604030504040204" pitchFamily="50" charset="-128"/>
              </a:rPr>
              <a:t>場所　 ：観光スポット・イベント、電車等における発信等</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533397"/>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533397"/>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533397"/>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533397"/>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533397"/>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533397"/>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533397"/>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533397"/>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533397"/>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a:p>
            <a:pPr marL="444497" indent="-269874"/>
            <a:r>
              <a:rPr lang="ja-JP" altLang="en-US" dirty="0">
                <a:latin typeface="Meiryo UI" panose="020B0604030504040204" pitchFamily="50" charset="-128"/>
                <a:ea typeface="Meiryo UI" panose="020B0604030504040204" pitchFamily="50" charset="-128"/>
                <a:cs typeface="Meiryo UI" panose="020B0604030504040204" pitchFamily="50" charset="-128"/>
              </a:rPr>
              <a:t>○行政、まちづくり団体、企業、府民・市民等の多様な主体による発信</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44497" indent="-269874">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○まちづくり団体等と連携し、景観資源にまつわる地域固有の情報等を淀川の新たな景観魅力として発信</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44497" indent="-269874">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○淀川に誇りや愛着を持ち情報発信に精通した人が淀川の魅力を発信することが重要</a:t>
            </a:r>
          </a:p>
          <a:p>
            <a:pPr marL="268287" indent="-90487">
              <a:spcBef>
                <a:spcPts val="60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13264F5-9F83-48B6-9D71-C4DAB2284B38}" type="slidenum">
              <a:rPr kumimoji="1" lang="ja-JP" altLang="en-US" smtClean="0"/>
              <a:t>19</a:t>
            </a:fld>
            <a:endParaRPr kumimoji="1" lang="ja-JP" altLang="en-US"/>
          </a:p>
        </p:txBody>
      </p:sp>
      <p:pic>
        <p:nvPicPr>
          <p:cNvPr id="5" name="Picture 2" descr="\\G0000sv0ns501\d11450$\doc\■事業企画G\05）舟運・街道を活かしたまちづくり\01）淀川・京街道の取組把握・連携\100 景観（淀川沿川の景観形成事業）\2 事業\08_検討会資料\第１回検討会\facebook.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474" b="28748"/>
          <a:stretch/>
        </p:blipFill>
        <p:spPr bwMode="auto">
          <a:xfrm>
            <a:off x="3481669" y="2942289"/>
            <a:ext cx="4169708" cy="1715686"/>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a:blip r:embed="rId3"/>
          <a:stretch>
            <a:fillRect/>
          </a:stretch>
        </p:blipFill>
        <p:spPr>
          <a:xfrm>
            <a:off x="793377" y="2942288"/>
            <a:ext cx="2647951" cy="1695450"/>
          </a:xfrm>
          <a:prstGeom prst="rect">
            <a:avLst/>
          </a:prstGeom>
        </p:spPr>
      </p:pic>
      <p:sp>
        <p:nvSpPr>
          <p:cNvPr id="7" name="正方形/長方形 6"/>
          <p:cNvSpPr/>
          <p:nvPr/>
        </p:nvSpPr>
        <p:spPr>
          <a:xfrm>
            <a:off x="0" y="0"/>
            <a:ext cx="9906000" cy="5040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lnSpc>
                <a:spcPts val="2800"/>
              </a:lnSpc>
            </a:pPr>
            <a:r>
              <a:rPr kumimoji="1" lang="ja-JP" altLang="en-US"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rPr>
              <a:t>②　淀川の魅力ある景観づくりに向けて（骨子案）</a:t>
            </a:r>
            <a:endParaRPr kumimoji="1" lang="en-US" altLang="ja-JP"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2537956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5040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lnSpc>
                <a:spcPts val="2800"/>
              </a:lnSpc>
            </a:pPr>
            <a:r>
              <a:rPr kumimoji="1" lang="ja-JP" altLang="en-US"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rPr>
              <a:t>検討経緯</a:t>
            </a:r>
            <a:endParaRPr kumimoji="1" lang="en-US" altLang="ja-JP"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413264F5-9F83-48B6-9D71-C4DAB2284B38}" type="slidenum">
              <a:rPr kumimoji="1" lang="ja-JP" altLang="en-US" smtClean="0"/>
              <a:t>2</a:t>
            </a:fld>
            <a:endParaRPr kumimoji="1" lang="ja-JP" altLang="en-US"/>
          </a:p>
        </p:txBody>
      </p:sp>
      <p:sp>
        <p:nvSpPr>
          <p:cNvPr id="9" name="テキスト ボックス 8"/>
          <p:cNvSpPr txBox="1"/>
          <p:nvPr/>
        </p:nvSpPr>
        <p:spPr>
          <a:xfrm>
            <a:off x="58056" y="3848111"/>
            <a:ext cx="9553090" cy="2528897"/>
          </a:xfrm>
          <a:prstGeom prst="rect">
            <a:avLst/>
          </a:prstGeom>
          <a:noFill/>
        </p:spPr>
        <p:txBody>
          <a:bodyPr wrap="square" rtlCol="0">
            <a:spAutoFit/>
          </a:bodyPr>
          <a:lstStyle/>
          <a:p>
            <a:pPr marL="354011" indent="-177799">
              <a:lnSpc>
                <a:spcPct val="1500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・景観資源の発掘と整理　　　　　　 ⇒　　①「淀川の魅力ある景観発掘コンテスト」 の実施</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54011" indent="-177799">
              <a:lnSpc>
                <a:spcPts val="10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54011" indent="-177799">
              <a:lnSpc>
                <a:spcPct val="1500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・基本目標</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54011" indent="-177799">
              <a:lnSpc>
                <a:spcPct val="1500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・景観資源を活用した実施方策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54011" indent="-177799">
              <a:lnSpc>
                <a:spcPct val="150000"/>
              </a:lnSpc>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54011" indent="-177799">
              <a:lnSpc>
                <a:spcPct val="1500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・景観資源の情報発信　　　　　　   ⇒　　③「淀川の魅力ある景観マップ」 の作成</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44074" y="3141548"/>
            <a:ext cx="3067131" cy="553998"/>
          </a:xfrm>
          <a:prstGeom prst="rect">
            <a:avLst/>
          </a:prstGeom>
          <a:noFill/>
        </p:spPr>
        <p:txBody>
          <a:bodyPr wrap="square" rtlCol="0">
            <a:spAutoFit/>
          </a:bodyPr>
          <a:lstStyle/>
          <a:p>
            <a:pPr>
              <a:lnSpc>
                <a:spcPct val="150000"/>
              </a:lnSpc>
            </a:pP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＜検討内容＞</a:t>
            </a:r>
            <a:endParaRPr lang="en-US" altLang="ja-JP" sz="20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308084" y="3141548"/>
            <a:ext cx="3067131" cy="553998"/>
          </a:xfrm>
          <a:prstGeom prst="rect">
            <a:avLst/>
          </a:prstGeom>
          <a:noFill/>
        </p:spPr>
        <p:txBody>
          <a:bodyPr wrap="square" rtlCol="0">
            <a:spAutoFit/>
          </a:bodyPr>
          <a:lstStyle/>
          <a:p>
            <a:pPr>
              <a:lnSpc>
                <a:spcPct val="150000"/>
              </a:lnSpc>
            </a:pP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＜成果＞</a:t>
            </a:r>
            <a:endParaRPr lang="en-US" altLang="ja-JP" sz="20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86018" y="840177"/>
            <a:ext cx="9533964" cy="1708160"/>
          </a:xfrm>
          <a:prstGeom prst="rect">
            <a:avLst/>
          </a:prstGeom>
        </p:spPr>
        <p:txBody>
          <a:bodyPr wrap="square">
            <a:spAutoFit/>
          </a:bodyPr>
          <a:lstStyle/>
          <a:p>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淀川の魅力ある景観づくりに向けた検討について</a:t>
            </a:r>
          </a:p>
          <a:p>
            <a:pPr>
              <a:spcBef>
                <a:spcPts val="600"/>
              </a:spcBef>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2000" dirty="0">
                <a:latin typeface="Meiryo UI" panose="020B0604030504040204" pitchFamily="50" charset="-128"/>
                <a:ea typeface="Meiryo UI" panose="020B0604030504040204" pitchFamily="50" charset="-128"/>
              </a:rPr>
              <a:t>平成</a:t>
            </a:r>
            <a:r>
              <a:rPr lang="en-US" altLang="zh-TW" sz="2000" dirty="0">
                <a:latin typeface="Meiryo UI" panose="020B0604030504040204" pitchFamily="50" charset="-128"/>
                <a:ea typeface="Meiryo UI" panose="020B0604030504040204" pitchFamily="50" charset="-128"/>
              </a:rPr>
              <a:t>30</a:t>
            </a:r>
            <a:r>
              <a:rPr lang="zh-TW" altLang="en-US" sz="2000" dirty="0">
                <a:latin typeface="Meiryo UI" panose="020B0604030504040204" pitchFamily="50" charset="-128"/>
                <a:ea typeface="Meiryo UI" panose="020B0604030504040204" pitchFamily="50" charset="-128"/>
              </a:rPr>
              <a:t>年度</a:t>
            </a:r>
            <a:r>
              <a:rPr lang="ja-JP" altLang="en-US" sz="2000" dirty="0">
                <a:latin typeface="Meiryo UI" panose="020B0604030504040204" pitchFamily="50" charset="-128"/>
                <a:ea typeface="Meiryo UI" panose="020B0604030504040204" pitchFamily="50" charset="-128"/>
              </a:rPr>
              <a:t>　</a:t>
            </a:r>
            <a:r>
              <a:rPr lang="zh-TW" altLang="en-US" sz="2000" dirty="0">
                <a:latin typeface="Meiryo UI" panose="020B0604030504040204" pitchFamily="50" charset="-128"/>
                <a:ea typeface="Meiryo UI" panose="020B0604030504040204" pitchFamily="50" charset="-128"/>
              </a:rPr>
              <a:t>第</a:t>
            </a:r>
            <a:r>
              <a:rPr lang="en-US" altLang="zh-TW" sz="2000" dirty="0">
                <a:latin typeface="Meiryo UI" panose="020B0604030504040204" pitchFamily="50" charset="-128"/>
                <a:ea typeface="Meiryo UI" panose="020B0604030504040204" pitchFamily="50" charset="-128"/>
              </a:rPr>
              <a:t>1</a:t>
            </a:r>
            <a:r>
              <a:rPr lang="zh-TW" altLang="en-US" sz="2000" dirty="0">
                <a:latin typeface="Meiryo UI" panose="020B0604030504040204" pitchFamily="50" charset="-128"/>
                <a:ea typeface="Meiryo UI" panose="020B0604030504040204" pitchFamily="50" charset="-128"/>
              </a:rPr>
              <a:t>回大阪府景観審議会</a:t>
            </a:r>
            <a:r>
              <a:rPr lang="ja-JP" altLang="en-US" sz="2000" dirty="0">
                <a:latin typeface="Meiryo UI" panose="020B0604030504040204" pitchFamily="50" charset="-128"/>
                <a:ea typeface="Meiryo UI" panose="020B0604030504040204" pitchFamily="50" charset="-128"/>
              </a:rPr>
              <a:t>で</a:t>
            </a:r>
            <a:r>
              <a:rPr lang="ja-JP" altLang="en-US" sz="2000" b="1"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「淀川の魅力ある景観づくり」について、</a:t>
            </a:r>
            <a:endParaRPr lang="en-US" altLang="ja-JP" sz="2000" dirty="0">
              <a:latin typeface="Meiryo UI" panose="020B0604030504040204" pitchFamily="50" charset="-128"/>
              <a:ea typeface="Meiryo UI" panose="020B0604030504040204" pitchFamily="50" charset="-128"/>
            </a:endParaRPr>
          </a:p>
          <a:p>
            <a:pPr>
              <a:spcBef>
                <a:spcPts val="1200"/>
              </a:spcBef>
            </a:pPr>
            <a:r>
              <a:rPr lang="ja-JP" altLang="en-US" sz="2000" dirty="0">
                <a:latin typeface="Meiryo UI" panose="020B0604030504040204" pitchFamily="50" charset="-128"/>
                <a:ea typeface="Meiryo UI" panose="020B0604030504040204" pitchFamily="50" charset="-128"/>
              </a:rPr>
              <a:t>　別途検討会を設立し検討を開始することを報告（</a:t>
            </a:r>
            <a:r>
              <a:rPr lang="zh-TW" altLang="en-US" sz="2000" dirty="0">
                <a:latin typeface="Meiryo UI" panose="020B0604030504040204" pitchFamily="50" charset="-128"/>
                <a:ea typeface="Meiryo UI" panose="020B0604030504040204" pitchFamily="50" charset="-128"/>
              </a:rPr>
              <a:t>平成</a:t>
            </a:r>
            <a:r>
              <a:rPr lang="en-US" altLang="zh-TW" sz="2000" dirty="0">
                <a:latin typeface="Meiryo UI" panose="020B0604030504040204" pitchFamily="50" charset="-128"/>
                <a:ea typeface="Meiryo UI" panose="020B0604030504040204" pitchFamily="50" charset="-128"/>
              </a:rPr>
              <a:t>30</a:t>
            </a:r>
            <a:r>
              <a:rPr lang="zh-TW" altLang="en-US" sz="2000" dirty="0">
                <a:latin typeface="Meiryo UI" panose="020B0604030504040204" pitchFamily="50" charset="-128"/>
                <a:ea typeface="Meiryo UI" panose="020B0604030504040204" pitchFamily="50" charset="-128"/>
              </a:rPr>
              <a:t>年</a:t>
            </a:r>
            <a:r>
              <a:rPr lang="en-US" altLang="zh-TW" sz="2000" dirty="0">
                <a:latin typeface="Meiryo UI" panose="020B0604030504040204" pitchFamily="50" charset="-128"/>
                <a:ea typeface="Meiryo UI" panose="020B0604030504040204" pitchFamily="50" charset="-128"/>
              </a:rPr>
              <a:t>7</a:t>
            </a:r>
            <a:r>
              <a:rPr lang="zh-TW" altLang="en-US" sz="2000" dirty="0">
                <a:latin typeface="Meiryo UI" panose="020B0604030504040204" pitchFamily="50" charset="-128"/>
                <a:ea typeface="Meiryo UI" panose="020B0604030504040204" pitchFamily="50" charset="-128"/>
              </a:rPr>
              <a:t>月</a:t>
            </a:r>
            <a:r>
              <a:rPr lang="ja-JP" altLang="en-US" sz="2000" dirty="0">
                <a:latin typeface="Meiryo UI" panose="020B0604030504040204" pitchFamily="50" charset="-128"/>
                <a:ea typeface="Meiryo UI" panose="020B0604030504040204" pitchFamily="50" charset="-128"/>
              </a:rPr>
              <a:t>）</a:t>
            </a:r>
          </a:p>
        </p:txBody>
      </p:sp>
      <p:sp>
        <p:nvSpPr>
          <p:cNvPr id="15" name="テキスト ボックス 14"/>
          <p:cNvSpPr txBox="1"/>
          <p:nvPr/>
        </p:nvSpPr>
        <p:spPr>
          <a:xfrm>
            <a:off x="3689898" y="4687984"/>
            <a:ext cx="6274158" cy="1015663"/>
          </a:xfrm>
          <a:prstGeom prst="rect">
            <a:avLst/>
          </a:prstGeom>
          <a:noFill/>
        </p:spPr>
        <p:txBody>
          <a:bodyPr wrap="square" rtlCol="0">
            <a:spAutoFit/>
          </a:bodyPr>
          <a:lstStyle/>
          <a:p>
            <a:pPr marL="354011" indent="-177799">
              <a:lnSpc>
                <a:spcPct val="1500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②「淀川の魅力ある景観づくりに向けて」 の方針</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54011" indent="-177799">
              <a:lnSpc>
                <a:spcPct val="1500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のとりまとめ</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右中かっこ 6"/>
          <p:cNvSpPr/>
          <p:nvPr/>
        </p:nvSpPr>
        <p:spPr>
          <a:xfrm>
            <a:off x="3689898" y="4523230"/>
            <a:ext cx="155448" cy="91440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6628417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06188" y="566336"/>
            <a:ext cx="9596718" cy="2215991"/>
          </a:xfrm>
          <a:prstGeom prst="rect">
            <a:avLst/>
          </a:prstGeom>
        </p:spPr>
        <p:txBody>
          <a:bodyPr wrap="square">
            <a:spAutoFit/>
          </a:bodyPr>
          <a:lstStyle/>
          <a:p>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5.</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むすびに</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59998" indent="-179999">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淀川の魅力ある景観づくりを実現するため、淀川沿川まちづくりプラットフォームメンバー等による先導的な取組みを促進することで、沿川の企業やまちづくり団体等の景観づくりに向けた取組みにつなげ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59998" indent="-179999">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大阪府は、国や淀川沿川の自治体等と協力し、自然環境・景観の保全や都市インフラ・建築物の景観への配慮、各地域の取組みの相互交流等について調整を図ることで、これらの取組みを支援し、広域的な景観づくりを促進していく</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68287" indent="-90487"/>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13264F5-9F83-48B6-9D71-C4DAB2284B38}" type="slidenum">
              <a:rPr kumimoji="1" lang="ja-JP" altLang="en-US" smtClean="0"/>
              <a:t>20</a:t>
            </a:fld>
            <a:endParaRPr kumimoji="1" lang="ja-JP" altLang="en-US" dirty="0"/>
          </a:p>
        </p:txBody>
      </p:sp>
      <p:sp>
        <p:nvSpPr>
          <p:cNvPr id="15" name="楕円 14"/>
          <p:cNvSpPr/>
          <p:nvPr/>
        </p:nvSpPr>
        <p:spPr>
          <a:xfrm>
            <a:off x="970365" y="4998319"/>
            <a:ext cx="3827181" cy="1734623"/>
          </a:xfrm>
          <a:prstGeom prst="ellipse">
            <a:avLst/>
          </a:prstGeom>
          <a:solidFill>
            <a:schemeClr val="accent2">
              <a:lumMod val="20000"/>
              <a:lumOff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p:cNvSpPr/>
          <p:nvPr/>
        </p:nvSpPr>
        <p:spPr>
          <a:xfrm>
            <a:off x="970367" y="2625314"/>
            <a:ext cx="3924301" cy="1829278"/>
          </a:xfrm>
          <a:prstGeom prst="ellipse">
            <a:avLst/>
          </a:prstGeom>
          <a:solidFill>
            <a:schemeClr val="accent1">
              <a:lumMod val="20000"/>
              <a:lumOff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p:cNvSpPr/>
          <p:nvPr/>
        </p:nvSpPr>
        <p:spPr>
          <a:xfrm>
            <a:off x="6233392" y="3858065"/>
            <a:ext cx="3299222" cy="1598394"/>
          </a:xfrm>
          <a:prstGeom prst="ellipse">
            <a:avLst/>
          </a:prstGeom>
          <a:solidFill>
            <a:schemeClr val="accent4">
              <a:alpha val="5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000" dirty="0">
                <a:solidFill>
                  <a:schemeClr val="tx1"/>
                </a:solidFill>
                <a:latin typeface="Meiryo UI" panose="020B0604030504040204" pitchFamily="50" charset="-128"/>
                <a:ea typeface="Meiryo UI" panose="020B0604030504040204" pitchFamily="50" charset="-128"/>
              </a:rPr>
              <a:t>淀川沿川まちづくり</a:t>
            </a:r>
            <a:endParaRPr kumimoji="1" lang="en-US" altLang="ja-JP" sz="2000" dirty="0">
              <a:solidFill>
                <a:schemeClr val="tx1"/>
              </a:solidFill>
              <a:latin typeface="Meiryo UI" panose="020B0604030504040204" pitchFamily="50" charset="-128"/>
              <a:ea typeface="Meiryo UI" panose="020B0604030504040204" pitchFamily="50" charset="-128"/>
            </a:endParaRPr>
          </a:p>
          <a:p>
            <a:pPr algn="ctr"/>
            <a:r>
              <a:rPr kumimoji="1" lang="ja-JP" altLang="en-US" sz="2000" dirty="0">
                <a:solidFill>
                  <a:schemeClr val="tx1"/>
                </a:solidFill>
                <a:latin typeface="Meiryo UI" panose="020B0604030504040204" pitchFamily="50" charset="-128"/>
                <a:ea typeface="Meiryo UI" panose="020B0604030504040204" pitchFamily="50" charset="-128"/>
              </a:rPr>
              <a:t>プラットフォーム</a:t>
            </a:r>
          </a:p>
        </p:txBody>
      </p:sp>
      <p:sp>
        <p:nvSpPr>
          <p:cNvPr id="8" name="楕円 7"/>
          <p:cNvSpPr/>
          <p:nvPr/>
        </p:nvSpPr>
        <p:spPr>
          <a:xfrm>
            <a:off x="2230774" y="5993645"/>
            <a:ext cx="1441619" cy="638953"/>
          </a:xfrm>
          <a:prstGeom prst="ellipse">
            <a:avLst/>
          </a:prstGeom>
          <a:solidFill>
            <a:schemeClr val="accent2"/>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淀川沿川市町</a:t>
            </a:r>
          </a:p>
        </p:txBody>
      </p:sp>
      <p:sp>
        <p:nvSpPr>
          <p:cNvPr id="9" name="楕円 8"/>
          <p:cNvSpPr/>
          <p:nvPr/>
        </p:nvSpPr>
        <p:spPr>
          <a:xfrm>
            <a:off x="2424104" y="5310803"/>
            <a:ext cx="975690" cy="638953"/>
          </a:xfrm>
          <a:prstGeom prst="ellipse">
            <a:avLst/>
          </a:prstGeom>
          <a:solidFill>
            <a:schemeClr val="accent2"/>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大阪府</a:t>
            </a:r>
          </a:p>
        </p:txBody>
      </p:sp>
      <p:sp>
        <p:nvSpPr>
          <p:cNvPr id="6" name="楕円 5"/>
          <p:cNvSpPr/>
          <p:nvPr/>
        </p:nvSpPr>
        <p:spPr>
          <a:xfrm>
            <a:off x="3061197" y="3523071"/>
            <a:ext cx="1434325" cy="638953"/>
          </a:xfrm>
          <a:prstGeom prst="ellipse">
            <a:avLst/>
          </a:prstGeom>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淀川沿川</a:t>
            </a:r>
            <a:endParaRPr kumimoji="1" lang="en-US" altLang="ja-JP" sz="1200" dirty="0"/>
          </a:p>
          <a:p>
            <a:pPr algn="ctr"/>
            <a:r>
              <a:rPr kumimoji="1" lang="ja-JP" altLang="en-US" sz="1200" dirty="0"/>
              <a:t>事業者</a:t>
            </a:r>
          </a:p>
        </p:txBody>
      </p:sp>
      <p:sp>
        <p:nvSpPr>
          <p:cNvPr id="5" name="楕円 4"/>
          <p:cNvSpPr/>
          <p:nvPr/>
        </p:nvSpPr>
        <p:spPr>
          <a:xfrm>
            <a:off x="1514321" y="2884118"/>
            <a:ext cx="1434325" cy="638953"/>
          </a:xfrm>
          <a:prstGeom prst="ellipse">
            <a:avLst/>
          </a:prstGeom>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住民</a:t>
            </a:r>
          </a:p>
        </p:txBody>
      </p:sp>
      <p:sp>
        <p:nvSpPr>
          <p:cNvPr id="10" name="楕円 9"/>
          <p:cNvSpPr/>
          <p:nvPr/>
        </p:nvSpPr>
        <p:spPr>
          <a:xfrm>
            <a:off x="1395405" y="5330382"/>
            <a:ext cx="975690" cy="638953"/>
          </a:xfrm>
          <a:prstGeom prst="ellipse">
            <a:avLst/>
          </a:prstGeom>
          <a:solidFill>
            <a:schemeClr val="accent2"/>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国</a:t>
            </a:r>
          </a:p>
        </p:txBody>
      </p:sp>
      <p:sp>
        <p:nvSpPr>
          <p:cNvPr id="11" name="楕円 10"/>
          <p:cNvSpPr/>
          <p:nvPr/>
        </p:nvSpPr>
        <p:spPr>
          <a:xfrm>
            <a:off x="1548887" y="3523072"/>
            <a:ext cx="1434325" cy="638953"/>
          </a:xfrm>
          <a:prstGeom prst="ellipse">
            <a:avLst/>
          </a:prstGeom>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まちづくり</a:t>
            </a:r>
            <a:endParaRPr kumimoji="1" lang="en-US" altLang="ja-JP" sz="1200" dirty="0"/>
          </a:p>
          <a:p>
            <a:pPr algn="ctr"/>
            <a:r>
              <a:rPr kumimoji="1" lang="ja-JP" altLang="en-US" sz="1200" dirty="0"/>
              <a:t>団体</a:t>
            </a:r>
          </a:p>
        </p:txBody>
      </p:sp>
      <p:sp>
        <p:nvSpPr>
          <p:cNvPr id="12" name="楕円 11"/>
          <p:cNvSpPr/>
          <p:nvPr/>
        </p:nvSpPr>
        <p:spPr>
          <a:xfrm>
            <a:off x="3469885" y="5330382"/>
            <a:ext cx="975690" cy="638953"/>
          </a:xfrm>
          <a:prstGeom prst="ellipse">
            <a:avLst/>
          </a:prstGeom>
          <a:solidFill>
            <a:schemeClr val="accent2"/>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京都府</a:t>
            </a:r>
          </a:p>
        </p:txBody>
      </p:sp>
      <p:sp>
        <p:nvSpPr>
          <p:cNvPr id="13" name="楕円 12"/>
          <p:cNvSpPr/>
          <p:nvPr/>
        </p:nvSpPr>
        <p:spPr>
          <a:xfrm>
            <a:off x="3031485" y="2884118"/>
            <a:ext cx="1434325" cy="638953"/>
          </a:xfrm>
          <a:prstGeom prst="ellipse">
            <a:avLst/>
          </a:prstGeom>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淀川沿川</a:t>
            </a:r>
            <a:endParaRPr kumimoji="1" lang="en-US" altLang="ja-JP" sz="1200" dirty="0"/>
          </a:p>
          <a:p>
            <a:pPr algn="ctr"/>
            <a:r>
              <a:rPr kumimoji="1" lang="ja-JP" altLang="en-US" sz="1200" dirty="0"/>
              <a:t>企業</a:t>
            </a:r>
          </a:p>
        </p:txBody>
      </p:sp>
      <p:sp>
        <p:nvSpPr>
          <p:cNvPr id="27" name="左右矢印 26"/>
          <p:cNvSpPr/>
          <p:nvPr/>
        </p:nvSpPr>
        <p:spPr>
          <a:xfrm rot="1821565">
            <a:off x="4829968" y="3752666"/>
            <a:ext cx="1479879" cy="484632"/>
          </a:xfrm>
          <a:prstGeom prst="lef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左右矢印 27"/>
          <p:cNvSpPr/>
          <p:nvPr/>
        </p:nvSpPr>
        <p:spPr>
          <a:xfrm rot="19352330">
            <a:off x="4819102" y="5114341"/>
            <a:ext cx="1462108" cy="484632"/>
          </a:xfrm>
          <a:prstGeom prst="lef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左右矢印 28"/>
          <p:cNvSpPr/>
          <p:nvPr/>
        </p:nvSpPr>
        <p:spPr>
          <a:xfrm rot="16200000">
            <a:off x="2729673" y="4503189"/>
            <a:ext cx="639607" cy="484632"/>
          </a:xfrm>
          <a:prstGeom prst="lef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テキスト ボックス 30"/>
          <p:cNvSpPr txBox="1"/>
          <p:nvPr/>
        </p:nvSpPr>
        <p:spPr>
          <a:xfrm>
            <a:off x="3287878" y="4570994"/>
            <a:ext cx="734444" cy="307777"/>
          </a:xfrm>
          <a:prstGeom prst="rect">
            <a:avLst/>
          </a:prstGeom>
          <a:noFill/>
        </p:spPr>
        <p:txBody>
          <a:bodyPr wrap="square" rtlCol="0">
            <a:spAutoFit/>
          </a:bodyPr>
          <a:lstStyle/>
          <a:p>
            <a:r>
              <a:rPr kumimoji="1" lang="ja-JP" altLang="en-US" sz="1400" dirty="0"/>
              <a:t>連携</a:t>
            </a:r>
          </a:p>
        </p:txBody>
      </p:sp>
      <p:sp>
        <p:nvSpPr>
          <p:cNvPr id="32" name="テキスト ボックス 31"/>
          <p:cNvSpPr txBox="1"/>
          <p:nvPr/>
        </p:nvSpPr>
        <p:spPr>
          <a:xfrm>
            <a:off x="2775056" y="4001667"/>
            <a:ext cx="734444" cy="369332"/>
          </a:xfrm>
          <a:prstGeom prst="rect">
            <a:avLst/>
          </a:prstGeom>
          <a:noFill/>
        </p:spPr>
        <p:txBody>
          <a:bodyPr wrap="square" rtlCol="0">
            <a:spAutoFit/>
          </a:bodyPr>
          <a:lstStyle/>
          <a:p>
            <a:r>
              <a:rPr kumimoji="1" lang="en-US" altLang="ja-JP" dirty="0"/>
              <a:t>etc.</a:t>
            </a:r>
            <a:endParaRPr kumimoji="1" lang="ja-JP" altLang="en-US" dirty="0"/>
          </a:p>
        </p:txBody>
      </p:sp>
      <p:sp>
        <p:nvSpPr>
          <p:cNvPr id="33" name="テキスト ボックス 32"/>
          <p:cNvSpPr txBox="1"/>
          <p:nvPr/>
        </p:nvSpPr>
        <p:spPr>
          <a:xfrm>
            <a:off x="712722" y="2584204"/>
            <a:ext cx="1531863" cy="369332"/>
          </a:xfrm>
          <a:prstGeom prst="rect">
            <a:avLst/>
          </a:prstGeom>
          <a:noFill/>
        </p:spPr>
        <p:txBody>
          <a:bodyPr wrap="square" rtlCol="0">
            <a:spAutoFit/>
          </a:bodyPr>
          <a:lstStyle/>
          <a:p>
            <a:r>
              <a:rPr kumimoji="1" lang="ja-JP" altLang="en-US" b="1" dirty="0"/>
              <a:t>民間団体等</a:t>
            </a:r>
          </a:p>
        </p:txBody>
      </p:sp>
      <p:sp>
        <p:nvSpPr>
          <p:cNvPr id="34" name="テキスト ボックス 33"/>
          <p:cNvSpPr txBox="1"/>
          <p:nvPr/>
        </p:nvSpPr>
        <p:spPr>
          <a:xfrm>
            <a:off x="712722" y="5022605"/>
            <a:ext cx="1531863" cy="369332"/>
          </a:xfrm>
          <a:prstGeom prst="rect">
            <a:avLst/>
          </a:prstGeom>
          <a:noFill/>
        </p:spPr>
        <p:txBody>
          <a:bodyPr wrap="square" rtlCol="0">
            <a:spAutoFit/>
          </a:bodyPr>
          <a:lstStyle/>
          <a:p>
            <a:r>
              <a:rPr kumimoji="1" lang="ja-JP" altLang="en-US" b="1" dirty="0"/>
              <a:t>行政団体</a:t>
            </a:r>
          </a:p>
        </p:txBody>
      </p:sp>
      <p:sp>
        <p:nvSpPr>
          <p:cNvPr id="35" name="テキスト ボックス 34"/>
          <p:cNvSpPr txBox="1"/>
          <p:nvPr/>
        </p:nvSpPr>
        <p:spPr>
          <a:xfrm>
            <a:off x="6092898" y="3462824"/>
            <a:ext cx="2975853" cy="646331"/>
          </a:xfrm>
          <a:prstGeom prst="rect">
            <a:avLst/>
          </a:prstGeom>
          <a:noFill/>
        </p:spPr>
        <p:txBody>
          <a:bodyPr wrap="square" rtlCol="0">
            <a:spAutoFit/>
          </a:bodyPr>
          <a:lstStyle/>
          <a:p>
            <a:r>
              <a:rPr kumimoji="1" lang="ja-JP" altLang="en-US" b="1" dirty="0"/>
              <a:t>民間団体等が出会い、</a:t>
            </a:r>
            <a:endParaRPr kumimoji="1" lang="en-US" altLang="ja-JP" b="1" dirty="0"/>
          </a:p>
          <a:p>
            <a:r>
              <a:rPr kumimoji="1" lang="ja-JP" altLang="en-US" b="1" dirty="0"/>
              <a:t>自由に意見交換を行う場</a:t>
            </a:r>
          </a:p>
        </p:txBody>
      </p:sp>
      <p:sp>
        <p:nvSpPr>
          <p:cNvPr id="37" name="テキスト ボックス 36"/>
          <p:cNvSpPr txBox="1"/>
          <p:nvPr/>
        </p:nvSpPr>
        <p:spPr>
          <a:xfrm>
            <a:off x="6458339" y="5581700"/>
            <a:ext cx="3046737" cy="646331"/>
          </a:xfrm>
          <a:prstGeom prst="rect">
            <a:avLst/>
          </a:prstGeom>
          <a:noFill/>
        </p:spPr>
        <p:txBody>
          <a:bodyPr wrap="square" rtlCol="0">
            <a:spAutoFit/>
          </a:bodyPr>
          <a:lstStyle/>
          <a:p>
            <a:r>
              <a:rPr kumimoji="1" lang="ja-JP" altLang="en-US" dirty="0"/>
              <a:t>淀川で活動する人すべてが景観づくりのプレイヤー</a:t>
            </a:r>
          </a:p>
        </p:txBody>
      </p:sp>
      <p:sp>
        <p:nvSpPr>
          <p:cNvPr id="38" name="テキスト ボックス 37"/>
          <p:cNvSpPr txBox="1"/>
          <p:nvPr/>
        </p:nvSpPr>
        <p:spPr>
          <a:xfrm>
            <a:off x="4509673" y="4045112"/>
            <a:ext cx="1157574" cy="307777"/>
          </a:xfrm>
          <a:prstGeom prst="rect">
            <a:avLst/>
          </a:prstGeom>
          <a:noFill/>
        </p:spPr>
        <p:txBody>
          <a:bodyPr wrap="square" rtlCol="0">
            <a:spAutoFit/>
          </a:bodyPr>
          <a:lstStyle/>
          <a:p>
            <a:r>
              <a:rPr kumimoji="1" lang="ja-JP" altLang="en-US" sz="1400" dirty="0"/>
              <a:t>連携・調整</a:t>
            </a:r>
          </a:p>
        </p:txBody>
      </p:sp>
      <p:sp>
        <p:nvSpPr>
          <p:cNvPr id="39" name="テキスト ボックス 38"/>
          <p:cNvSpPr txBox="1"/>
          <p:nvPr/>
        </p:nvSpPr>
        <p:spPr>
          <a:xfrm>
            <a:off x="4509673" y="5022604"/>
            <a:ext cx="1157574" cy="307777"/>
          </a:xfrm>
          <a:prstGeom prst="rect">
            <a:avLst/>
          </a:prstGeom>
          <a:noFill/>
        </p:spPr>
        <p:txBody>
          <a:bodyPr wrap="square" rtlCol="0">
            <a:spAutoFit/>
          </a:bodyPr>
          <a:lstStyle/>
          <a:p>
            <a:r>
              <a:rPr kumimoji="1" lang="ja-JP" altLang="en-US" sz="1400" dirty="0"/>
              <a:t>連携・調整</a:t>
            </a:r>
          </a:p>
        </p:txBody>
      </p:sp>
      <p:sp>
        <p:nvSpPr>
          <p:cNvPr id="41" name="正方形/長方形 40"/>
          <p:cNvSpPr/>
          <p:nvPr/>
        </p:nvSpPr>
        <p:spPr>
          <a:xfrm>
            <a:off x="0" y="0"/>
            <a:ext cx="9906000" cy="5040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lnSpc>
                <a:spcPts val="2800"/>
              </a:lnSpc>
            </a:pPr>
            <a:r>
              <a:rPr kumimoji="1" lang="ja-JP" altLang="en-US"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rPr>
              <a:t>②　淀川の魅力ある景観づくりに向けて（骨子案）</a:t>
            </a:r>
            <a:endParaRPr kumimoji="1" lang="en-US" altLang="ja-JP"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4010933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5040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lnSpc>
                <a:spcPts val="2800"/>
              </a:lnSpc>
            </a:pPr>
            <a:r>
              <a:rPr kumimoji="1" lang="ja-JP" altLang="en-US"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rPr>
              <a:t>検討経過</a:t>
            </a:r>
            <a:endParaRPr kumimoji="1" lang="en-US" altLang="ja-JP"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3" name="正方形/長方形 2"/>
          <p:cNvSpPr/>
          <p:nvPr/>
        </p:nvSpPr>
        <p:spPr>
          <a:xfrm>
            <a:off x="54990" y="561415"/>
            <a:ext cx="9869715" cy="6278642"/>
          </a:xfrm>
          <a:prstGeom prst="rect">
            <a:avLst/>
          </a:prstGeom>
        </p:spPr>
        <p:txBody>
          <a:bodyPr wrap="square">
            <a:spAutoFit/>
          </a:bodyPr>
          <a:lstStyle/>
          <a:p>
            <a:pPr>
              <a:spcBef>
                <a:spcPts val="1200"/>
              </a:spcBef>
            </a:pPr>
            <a:r>
              <a:rPr lang="zh-TW"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zh-TW" dirty="0">
                <a:latin typeface="Meiryo UI" panose="020B0604030504040204" pitchFamily="50" charset="-128"/>
                <a:ea typeface="Meiryo UI" panose="020B0604030504040204" pitchFamily="50" charset="-128"/>
                <a:cs typeface="Meiryo UI" panose="020B0604030504040204" pitchFamily="50" charset="-128"/>
              </a:rPr>
              <a:t>30</a:t>
            </a:r>
            <a:r>
              <a:rPr lang="zh-TW" altLang="en-US" dirty="0">
                <a:latin typeface="Meiryo UI" panose="020B0604030504040204" pitchFamily="50" charset="-128"/>
                <a:ea typeface="Meiryo UI" panose="020B0604030504040204" pitchFamily="50" charset="-128"/>
                <a:cs typeface="Meiryo UI" panose="020B0604030504040204" pitchFamily="50" charset="-128"/>
              </a:rPr>
              <a:t>年</a:t>
            </a:r>
            <a:r>
              <a:rPr lang="en-US" altLang="zh-TW" dirty="0">
                <a:latin typeface="Meiryo UI" panose="020B0604030504040204" pitchFamily="50" charset="-128"/>
                <a:ea typeface="Meiryo UI" panose="020B0604030504040204" pitchFamily="50" charset="-128"/>
                <a:cs typeface="Meiryo UI" panose="020B0604030504040204" pitchFamily="50" charset="-128"/>
              </a:rPr>
              <a:t>7</a:t>
            </a:r>
            <a:r>
              <a:rPr lang="zh-TW"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zh-TW" dirty="0">
                <a:latin typeface="Meiryo UI" panose="020B0604030504040204" pitchFamily="50" charset="-128"/>
                <a:ea typeface="Meiryo UI" panose="020B0604030504040204" pitchFamily="50" charset="-128"/>
                <a:cs typeface="Meiryo UI" panose="020B0604030504040204" pitchFamily="50" charset="-128"/>
              </a:rPr>
              <a:t>3</a:t>
            </a:r>
            <a:r>
              <a:rPr lang="zh-TW" altLang="en-US" dirty="0">
                <a:latin typeface="Meiryo UI" panose="020B0604030504040204" pitchFamily="50" charset="-128"/>
                <a:ea typeface="Meiryo UI" panose="020B0604030504040204" pitchFamily="50" charset="-128"/>
                <a:cs typeface="Meiryo UI" panose="020B0604030504040204" pitchFamily="50" charset="-128"/>
              </a:rPr>
              <a:t>日　　</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zh-TW" altLang="en-US" dirty="0">
                <a:latin typeface="Meiryo UI" panose="020B0604030504040204" pitchFamily="50" charset="-128"/>
                <a:ea typeface="Meiryo UI" panose="020B0604030504040204" pitchFamily="50" charset="-128"/>
                <a:cs typeface="Meiryo UI" panose="020B0604030504040204" pitchFamily="50" charset="-128"/>
              </a:rPr>
              <a:t>第１回 大阪府景観審議会</a:t>
            </a:r>
          </a:p>
          <a:p>
            <a:pPr lvl="3"/>
            <a:r>
              <a:rPr lang="ja-JP" altLang="en-US" dirty="0">
                <a:latin typeface="Meiryo UI" panose="020B0604030504040204" pitchFamily="50" charset="-128"/>
                <a:ea typeface="Meiryo UI" panose="020B0604030504040204" pitchFamily="50" charset="-128"/>
                <a:cs typeface="Meiryo UI" panose="020B0604030504040204" pitchFamily="50" charset="-128"/>
              </a:rPr>
              <a:t>　　　　　　〇淀川の魅力ある景観づくりに向けた検討について</a:t>
            </a:r>
          </a:p>
          <a:p>
            <a:pPr>
              <a:spcBef>
                <a:spcPts val="12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30</a:t>
            </a:r>
            <a:r>
              <a:rPr lang="ja-JP" altLang="en-US" dirty="0">
                <a:latin typeface="Meiryo UI" panose="020B0604030504040204" pitchFamily="50" charset="-128"/>
                <a:ea typeface="Meiryo UI" panose="020B0604030504040204" pitchFamily="50" charset="-128"/>
                <a:cs typeface="Meiryo UI" panose="020B0604030504040204" pitchFamily="50" charset="-128"/>
              </a:rPr>
              <a:t>年</a:t>
            </a:r>
            <a:r>
              <a:rPr lang="en-US" altLang="ja-JP" dirty="0">
                <a:latin typeface="Meiryo UI" panose="020B0604030504040204" pitchFamily="50" charset="-128"/>
                <a:ea typeface="Meiryo UI" panose="020B0604030504040204" pitchFamily="50" charset="-128"/>
                <a:cs typeface="Meiryo UI" panose="020B0604030504040204" pitchFamily="50" charset="-128"/>
              </a:rPr>
              <a:t>8</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ja-JP" altLang="en-US" dirty="0">
                <a:latin typeface="Meiryo UI" panose="020B0604030504040204" pitchFamily="50" charset="-128"/>
                <a:ea typeface="Meiryo UI" panose="020B0604030504040204" pitchFamily="50" charset="-128"/>
                <a:cs typeface="Meiryo UI" panose="020B0604030504040204" pitchFamily="50" charset="-128"/>
              </a:rPr>
              <a:t>日　　　</a:t>
            </a:r>
            <a:r>
              <a:rPr lang="ja-JP" altLang="en-US" b="1" dirty="0">
                <a:latin typeface="Meiryo UI" panose="020B0604030504040204" pitchFamily="50" charset="-128"/>
                <a:ea typeface="Meiryo UI" panose="020B0604030504040204" pitchFamily="50" charset="-128"/>
                <a:cs typeface="Meiryo UI" panose="020B0604030504040204" pitchFamily="50" charset="-128"/>
              </a:rPr>
              <a:t>第</a:t>
            </a:r>
            <a:r>
              <a:rPr lang="en-US" altLang="ja-JP" b="1" dirty="0">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latin typeface="Meiryo UI" panose="020B0604030504040204" pitchFamily="50" charset="-128"/>
                <a:ea typeface="Meiryo UI" panose="020B0604030504040204" pitchFamily="50" charset="-128"/>
                <a:cs typeface="Meiryo UI" panose="020B0604030504040204" pitchFamily="50" charset="-128"/>
              </a:rPr>
              <a:t>回 検討会　</a:t>
            </a:r>
            <a:r>
              <a:rPr lang="ja-JP" altLang="en-US" dirty="0">
                <a:latin typeface="Meiryo UI" panose="020B0604030504040204" pitchFamily="50" charset="-128"/>
                <a:ea typeface="Meiryo UI" panose="020B0604030504040204" pitchFamily="50" charset="-128"/>
                <a:cs typeface="Meiryo UI" panose="020B0604030504040204" pitchFamily="50" charset="-128"/>
              </a:rPr>
              <a:t>・委員：藤本委員、加我委員、石田委員、舟運事業者等４名　　</a:t>
            </a:r>
          </a:p>
          <a:p>
            <a:pPr lvl="3"/>
            <a:r>
              <a:rPr lang="ja-JP" altLang="en-US" dirty="0">
                <a:latin typeface="Meiryo UI" panose="020B0604030504040204" pitchFamily="50" charset="-128"/>
                <a:ea typeface="Meiryo UI" panose="020B0604030504040204" pitchFamily="50" charset="-128"/>
                <a:cs typeface="Meiryo UI" panose="020B0604030504040204" pitchFamily="50" charset="-128"/>
              </a:rPr>
              <a:t>　　　　　　　　　　　　　　　 ・オブザーバー：行政関係者等</a:t>
            </a:r>
          </a:p>
          <a:p>
            <a:pPr lvl="3"/>
            <a:r>
              <a:rPr lang="ja-JP" altLang="en-US" dirty="0">
                <a:latin typeface="Meiryo UI" panose="020B0604030504040204" pitchFamily="50" charset="-128"/>
                <a:ea typeface="Meiryo UI" panose="020B0604030504040204" pitchFamily="50" charset="-128"/>
                <a:cs typeface="Meiryo UI" panose="020B0604030504040204" pitchFamily="50" charset="-128"/>
              </a:rPr>
              <a:t>　　　　　　〇基本目標、景観資源の発掘と整理について</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30</a:t>
            </a:r>
            <a:r>
              <a:rPr lang="ja-JP" altLang="en-US" dirty="0">
                <a:latin typeface="Meiryo UI" panose="020B0604030504040204" pitchFamily="50" charset="-128"/>
                <a:ea typeface="Meiryo UI" panose="020B0604030504040204" pitchFamily="50" charset="-128"/>
                <a:cs typeface="Meiryo UI" panose="020B0604030504040204" pitchFamily="50" charset="-128"/>
              </a:rPr>
              <a:t>年</a:t>
            </a:r>
            <a:r>
              <a:rPr lang="en-US" altLang="ja-JP" dirty="0">
                <a:latin typeface="Meiryo UI" panose="020B0604030504040204" pitchFamily="50" charset="-128"/>
                <a:ea typeface="Meiryo UI" panose="020B0604030504040204" pitchFamily="50" charset="-128"/>
                <a:cs typeface="Meiryo UI" panose="020B0604030504040204" pitchFamily="50" charset="-128"/>
              </a:rPr>
              <a:t>9</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ja-JP" dirty="0">
                <a:latin typeface="Meiryo UI" panose="020B0604030504040204" pitchFamily="50" charset="-128"/>
                <a:ea typeface="Meiryo UI" panose="020B0604030504040204" pitchFamily="50" charset="-128"/>
                <a:cs typeface="Meiryo UI" panose="020B0604030504040204" pitchFamily="50" charset="-128"/>
              </a:rPr>
              <a:t>7</a:t>
            </a:r>
            <a:r>
              <a:rPr lang="ja-JP" altLang="en-US" dirty="0">
                <a:latin typeface="Meiryo UI" panose="020B0604030504040204" pitchFamily="50" charset="-128"/>
                <a:ea typeface="Meiryo UI" panose="020B0604030504040204" pitchFamily="50" charset="-128"/>
                <a:cs typeface="Meiryo UI" panose="020B0604030504040204" pitchFamily="50" charset="-128"/>
              </a:rPr>
              <a:t>日　　　第</a:t>
            </a:r>
            <a:r>
              <a:rPr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ja-JP" altLang="en-US" dirty="0">
                <a:latin typeface="Meiryo UI" panose="020B0604030504040204" pitchFamily="50" charset="-128"/>
                <a:ea typeface="Meiryo UI" panose="020B0604030504040204" pitchFamily="50" charset="-128"/>
                <a:cs typeface="Meiryo UI" panose="020B0604030504040204" pitchFamily="50" charset="-128"/>
              </a:rPr>
              <a:t>回 淀川沿川まちづくりプラットフォーム会議</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lvl="3"/>
            <a:r>
              <a:rPr lang="ja-JP" altLang="en-US" dirty="0">
                <a:latin typeface="Meiryo UI" panose="020B0604030504040204" pitchFamily="50" charset="-128"/>
                <a:ea typeface="Meiryo UI" panose="020B0604030504040204" pitchFamily="50" charset="-128"/>
                <a:cs typeface="Meiryo UI" panose="020B0604030504040204" pitchFamily="50" charset="-128"/>
              </a:rPr>
              <a:t>　　　　　                    ・構成員：民間団体等 </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 ・オブザーバー：行政関係者等</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lvl="3"/>
            <a:r>
              <a:rPr lang="ja-JP" altLang="en-US" dirty="0">
                <a:latin typeface="Meiryo UI" panose="020B0604030504040204" pitchFamily="50" charset="-128"/>
                <a:ea typeface="Meiryo UI" panose="020B0604030504040204" pitchFamily="50" charset="-128"/>
                <a:cs typeface="Meiryo UI" panose="020B0604030504040204" pitchFamily="50" charset="-128"/>
              </a:rPr>
              <a:t>　　　　　　○基本目標、景観資源の発掘と整理について</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lvl="3"/>
            <a:r>
              <a:rPr lang="ja-JP" altLang="en-US" dirty="0">
                <a:latin typeface="Meiryo UI" panose="020B0604030504040204" pitchFamily="50" charset="-128"/>
                <a:ea typeface="Meiryo UI" panose="020B0604030504040204" pitchFamily="50" charset="-128"/>
                <a:cs typeface="Meiryo UI" panose="020B0604030504040204" pitchFamily="50" charset="-128"/>
              </a:rPr>
              <a:t>　　　　　　〇景観発掘コンテストの実施について（募集期間：</a:t>
            </a:r>
            <a:r>
              <a:rPr lang="en-US" altLang="ja-JP" dirty="0">
                <a:latin typeface="Meiryo UI" panose="020B0604030504040204" pitchFamily="50" charset="-128"/>
                <a:ea typeface="Meiryo UI" panose="020B0604030504040204" pitchFamily="50" charset="-128"/>
                <a:cs typeface="Meiryo UI" panose="020B0604030504040204" pitchFamily="50" charset="-128"/>
              </a:rPr>
              <a:t>7</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ja-JP" dirty="0">
                <a:latin typeface="Meiryo UI" panose="020B0604030504040204" pitchFamily="50" charset="-128"/>
                <a:ea typeface="Meiryo UI" panose="020B0604030504040204" pitchFamily="50" charset="-128"/>
                <a:cs typeface="Meiryo UI" panose="020B0604030504040204" pitchFamily="50" charset="-128"/>
              </a:rPr>
              <a:t>11</a:t>
            </a:r>
            <a:r>
              <a:rPr lang="ja-JP" altLang="en-US" dirty="0">
                <a:latin typeface="Meiryo UI" panose="020B0604030504040204" pitchFamily="50" charset="-128"/>
                <a:ea typeface="Meiryo UI" panose="020B0604030504040204" pitchFamily="50" charset="-128"/>
                <a:cs typeface="Meiryo UI" panose="020B0604030504040204" pitchFamily="50" charset="-128"/>
              </a:rPr>
              <a:t>日～</a:t>
            </a:r>
            <a:r>
              <a:rPr lang="en-US" altLang="ja-JP" dirty="0">
                <a:latin typeface="Meiryo UI" panose="020B0604030504040204" pitchFamily="50" charset="-128"/>
                <a:ea typeface="Meiryo UI" panose="020B0604030504040204" pitchFamily="50" charset="-128"/>
                <a:cs typeface="Meiryo UI" panose="020B0604030504040204" pitchFamily="50" charset="-128"/>
              </a:rPr>
              <a:t>9</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ja-JP" dirty="0">
                <a:latin typeface="Meiryo UI" panose="020B0604030504040204" pitchFamily="50" charset="-128"/>
                <a:ea typeface="Meiryo UI" panose="020B0604030504040204" pitchFamily="50" charset="-128"/>
                <a:cs typeface="Meiryo UI" panose="020B0604030504040204" pitchFamily="50" charset="-128"/>
              </a:rPr>
              <a:t>28</a:t>
            </a:r>
            <a:r>
              <a:rPr lang="ja-JP" altLang="en-US"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30</a:t>
            </a:r>
            <a:r>
              <a:rPr lang="ja-JP" altLang="en-US" dirty="0">
                <a:latin typeface="Meiryo UI" panose="020B0604030504040204" pitchFamily="50" charset="-128"/>
                <a:ea typeface="Meiryo UI" panose="020B0604030504040204" pitchFamily="50" charset="-128"/>
                <a:cs typeface="Meiryo UI" panose="020B0604030504040204" pitchFamily="50" charset="-128"/>
              </a:rPr>
              <a:t>年</a:t>
            </a:r>
            <a:r>
              <a:rPr lang="en-US" altLang="ja-JP" dirty="0">
                <a:latin typeface="Meiryo UI" panose="020B0604030504040204" pitchFamily="50" charset="-128"/>
                <a:ea typeface="Meiryo UI" panose="020B0604030504040204" pitchFamily="50" charset="-128"/>
                <a:cs typeface="Meiryo UI" panose="020B0604030504040204" pitchFamily="50" charset="-128"/>
              </a:rPr>
              <a:t>9</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ja-JP" dirty="0">
                <a:latin typeface="Meiryo UI" panose="020B0604030504040204" pitchFamily="50" charset="-128"/>
                <a:ea typeface="Meiryo UI" panose="020B0604030504040204" pitchFamily="50" charset="-128"/>
                <a:cs typeface="Meiryo UI" panose="020B0604030504040204" pitchFamily="50" charset="-128"/>
              </a:rPr>
              <a:t>19</a:t>
            </a:r>
            <a:r>
              <a:rPr lang="ja-JP" altLang="en-US" dirty="0">
                <a:latin typeface="Meiryo UI" panose="020B0604030504040204" pitchFamily="50" charset="-128"/>
                <a:ea typeface="Meiryo UI" panose="020B0604030504040204" pitchFamily="50" charset="-128"/>
                <a:cs typeface="Meiryo UI" panose="020B0604030504040204" pitchFamily="50" charset="-128"/>
              </a:rPr>
              <a:t>日　　</a:t>
            </a:r>
            <a:r>
              <a:rPr lang="ja-JP" altLang="en-US" b="1" dirty="0">
                <a:latin typeface="Meiryo UI" panose="020B0604030504040204" pitchFamily="50" charset="-128"/>
                <a:ea typeface="Meiryo UI" panose="020B0604030504040204" pitchFamily="50" charset="-128"/>
                <a:cs typeface="Meiryo UI" panose="020B0604030504040204" pitchFamily="50" charset="-128"/>
              </a:rPr>
              <a:t>第</a:t>
            </a:r>
            <a:r>
              <a:rPr lang="en-US" altLang="ja-JP" b="1" dirty="0">
                <a:latin typeface="Meiryo UI" panose="020B0604030504040204" pitchFamily="50" charset="-128"/>
                <a:ea typeface="Meiryo UI" panose="020B0604030504040204" pitchFamily="50" charset="-128"/>
                <a:cs typeface="Meiryo UI" panose="020B0604030504040204" pitchFamily="50" charset="-128"/>
              </a:rPr>
              <a:t>2</a:t>
            </a:r>
            <a:r>
              <a:rPr lang="ja-JP" altLang="en-US" b="1" dirty="0">
                <a:latin typeface="Meiryo UI" panose="020B0604030504040204" pitchFamily="50" charset="-128"/>
                <a:ea typeface="Meiryo UI" panose="020B0604030504040204" pitchFamily="50" charset="-128"/>
                <a:cs typeface="Meiryo UI" panose="020B0604030504040204" pitchFamily="50" charset="-128"/>
              </a:rPr>
              <a:t>回 検討会</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lvl="3"/>
            <a:r>
              <a:rPr lang="ja-JP" altLang="en-US" dirty="0">
                <a:latin typeface="Meiryo UI" panose="020B0604030504040204" pitchFamily="50" charset="-128"/>
                <a:ea typeface="Meiryo UI" panose="020B0604030504040204" pitchFamily="50" charset="-128"/>
                <a:cs typeface="Meiryo UI" panose="020B0604030504040204" pitchFamily="50" charset="-128"/>
              </a:rPr>
              <a:t>　　　　　　○第</a:t>
            </a:r>
            <a:r>
              <a:rPr lang="en-US" altLang="ja-JP" dirty="0">
                <a:latin typeface="Meiryo UI" panose="020B0604030504040204" pitchFamily="50" charset="-128"/>
                <a:ea typeface="Meiryo UI" panose="020B0604030504040204" pitchFamily="50" charset="-128"/>
                <a:cs typeface="Meiryo UI" panose="020B0604030504040204" pitchFamily="50" charset="-128"/>
              </a:rPr>
              <a:t>1</a:t>
            </a:r>
            <a:r>
              <a:rPr lang="ja-JP" altLang="en-US" dirty="0">
                <a:latin typeface="Meiryo UI" panose="020B0604030504040204" pitchFamily="50" charset="-128"/>
                <a:ea typeface="Meiryo UI" panose="020B0604030504040204" pitchFamily="50" charset="-128"/>
                <a:cs typeface="Meiryo UI" panose="020B0604030504040204" pitchFamily="50" charset="-128"/>
              </a:rPr>
              <a:t>回を踏まえた基本目標について</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lvl="3"/>
            <a:r>
              <a:rPr lang="ja-JP" altLang="en-US" dirty="0">
                <a:latin typeface="Meiryo UI" panose="020B0604030504040204" pitchFamily="50" charset="-128"/>
                <a:ea typeface="Meiryo UI" panose="020B0604030504040204" pitchFamily="50" charset="-128"/>
                <a:cs typeface="Meiryo UI" panose="020B0604030504040204" pitchFamily="50" charset="-128"/>
              </a:rPr>
              <a:t>　　　　　　〇景観資源の情報発信、実施方策について</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30</a:t>
            </a:r>
            <a:r>
              <a:rPr lang="ja-JP" altLang="en-US" dirty="0">
                <a:latin typeface="Meiryo UI" panose="020B0604030504040204" pitchFamily="50" charset="-128"/>
                <a:ea typeface="Meiryo UI" panose="020B0604030504040204" pitchFamily="50" charset="-128"/>
                <a:cs typeface="Meiryo UI" panose="020B0604030504040204" pitchFamily="50" charset="-128"/>
              </a:rPr>
              <a:t>年</a:t>
            </a:r>
            <a:r>
              <a:rPr lang="en-US" altLang="ja-JP" dirty="0">
                <a:latin typeface="Meiryo UI" panose="020B0604030504040204" pitchFamily="50" charset="-128"/>
                <a:ea typeface="Meiryo UI" panose="020B0604030504040204" pitchFamily="50" charset="-128"/>
                <a:cs typeface="Meiryo UI" panose="020B0604030504040204" pitchFamily="50" charset="-128"/>
              </a:rPr>
              <a:t>12</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ja-JP" dirty="0">
                <a:latin typeface="Meiryo UI" panose="020B0604030504040204" pitchFamily="50" charset="-128"/>
                <a:ea typeface="Meiryo UI" panose="020B0604030504040204" pitchFamily="50" charset="-128"/>
                <a:cs typeface="Meiryo UI" panose="020B0604030504040204" pitchFamily="50" charset="-128"/>
              </a:rPr>
              <a:t>20</a:t>
            </a:r>
            <a:r>
              <a:rPr lang="ja-JP" altLang="en-US" dirty="0">
                <a:latin typeface="Meiryo UI" panose="020B0604030504040204" pitchFamily="50" charset="-128"/>
                <a:ea typeface="Meiryo UI" panose="020B0604030504040204" pitchFamily="50" charset="-128"/>
                <a:cs typeface="Meiryo UI" panose="020B0604030504040204" pitchFamily="50" charset="-128"/>
              </a:rPr>
              <a:t>日　第</a:t>
            </a:r>
            <a:r>
              <a:rPr lang="en-US" altLang="ja-JP" dirty="0">
                <a:latin typeface="Meiryo UI" panose="020B0604030504040204" pitchFamily="50" charset="-128"/>
                <a:ea typeface="Meiryo UI" panose="020B0604030504040204" pitchFamily="50" charset="-128"/>
                <a:cs typeface="Meiryo UI" panose="020B0604030504040204" pitchFamily="50" charset="-128"/>
              </a:rPr>
              <a:t>3</a:t>
            </a:r>
            <a:r>
              <a:rPr lang="ja-JP" altLang="en-US" dirty="0">
                <a:latin typeface="Meiryo UI" panose="020B0604030504040204" pitchFamily="50" charset="-128"/>
                <a:ea typeface="Meiryo UI" panose="020B0604030504040204" pitchFamily="50" charset="-128"/>
                <a:cs typeface="Meiryo UI" panose="020B0604030504040204" pitchFamily="50" charset="-128"/>
              </a:rPr>
              <a:t>回淀川沿川まちづくりプラットフォーム会議</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lvl="3"/>
            <a:r>
              <a:rPr lang="ja-JP" altLang="en-US" dirty="0">
                <a:latin typeface="Meiryo UI" panose="020B0604030504040204" pitchFamily="50" charset="-128"/>
                <a:ea typeface="Meiryo UI" panose="020B0604030504040204" pitchFamily="50" charset="-128"/>
                <a:cs typeface="Meiryo UI" panose="020B0604030504040204" pitchFamily="50" charset="-128"/>
              </a:rPr>
              <a:t>　　　　　　○「淀川の魅力ある景観づくりに向けて（骨子案）」について</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30</a:t>
            </a:r>
            <a:r>
              <a:rPr lang="ja-JP" altLang="en-US" dirty="0">
                <a:latin typeface="Meiryo UI" panose="020B0604030504040204" pitchFamily="50" charset="-128"/>
                <a:ea typeface="Meiryo UI" panose="020B0604030504040204" pitchFamily="50" charset="-128"/>
                <a:cs typeface="Meiryo UI" panose="020B0604030504040204" pitchFamily="50" charset="-128"/>
              </a:rPr>
              <a:t>年</a:t>
            </a:r>
            <a:r>
              <a:rPr lang="en-US" altLang="ja-JP" dirty="0">
                <a:latin typeface="Meiryo UI" panose="020B0604030504040204" pitchFamily="50" charset="-128"/>
                <a:ea typeface="Meiryo UI" panose="020B0604030504040204" pitchFamily="50" charset="-128"/>
                <a:cs typeface="Meiryo UI" panose="020B0604030504040204" pitchFamily="50" charset="-128"/>
              </a:rPr>
              <a:t>12</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ja-JP" dirty="0">
                <a:latin typeface="Meiryo UI" panose="020B0604030504040204" pitchFamily="50" charset="-128"/>
                <a:ea typeface="Meiryo UI" panose="020B0604030504040204" pitchFamily="50" charset="-128"/>
                <a:cs typeface="Meiryo UI" panose="020B0604030504040204" pitchFamily="50" charset="-128"/>
              </a:rPr>
              <a:t>28</a:t>
            </a:r>
            <a:r>
              <a:rPr lang="ja-JP" altLang="en-US" dirty="0">
                <a:latin typeface="Meiryo UI" panose="020B0604030504040204" pitchFamily="50" charset="-128"/>
                <a:ea typeface="Meiryo UI" panose="020B0604030504040204" pitchFamily="50" charset="-128"/>
                <a:cs typeface="Meiryo UI" panose="020B0604030504040204" pitchFamily="50" charset="-128"/>
              </a:rPr>
              <a:t>日　</a:t>
            </a:r>
            <a:r>
              <a:rPr lang="ja-JP" altLang="en-US" b="1" dirty="0">
                <a:latin typeface="Meiryo UI" panose="020B0604030504040204" pitchFamily="50" charset="-128"/>
                <a:ea typeface="Meiryo UI" panose="020B0604030504040204" pitchFamily="50" charset="-128"/>
                <a:cs typeface="Meiryo UI" panose="020B0604030504040204" pitchFamily="50" charset="-128"/>
              </a:rPr>
              <a:t>第</a:t>
            </a:r>
            <a:r>
              <a:rPr lang="en-US" altLang="ja-JP" b="1" dirty="0">
                <a:latin typeface="Meiryo UI" panose="020B0604030504040204" pitchFamily="50" charset="-128"/>
                <a:ea typeface="Meiryo UI" panose="020B0604030504040204" pitchFamily="50" charset="-128"/>
                <a:cs typeface="Meiryo UI" panose="020B0604030504040204" pitchFamily="50" charset="-128"/>
              </a:rPr>
              <a:t>3</a:t>
            </a:r>
            <a:r>
              <a:rPr lang="ja-JP" altLang="en-US" b="1" dirty="0">
                <a:latin typeface="Meiryo UI" panose="020B0604030504040204" pitchFamily="50" charset="-128"/>
                <a:ea typeface="Meiryo UI" panose="020B0604030504040204" pitchFamily="50" charset="-128"/>
                <a:cs typeface="Meiryo UI" panose="020B0604030504040204" pitchFamily="50" charset="-128"/>
              </a:rPr>
              <a:t>回 検討会</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lvl="3"/>
            <a:r>
              <a:rPr lang="ja-JP" altLang="en-US" dirty="0">
                <a:latin typeface="Meiryo UI" panose="020B0604030504040204" pitchFamily="50" charset="-128"/>
                <a:ea typeface="Meiryo UI" panose="020B0604030504040204" pitchFamily="50" charset="-128"/>
                <a:cs typeface="Meiryo UI" panose="020B0604030504040204" pitchFamily="50" charset="-128"/>
              </a:rPr>
              <a:t>　　　　　　○「淀川の魅力ある景観づくりに向けて（骨子案）」について</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31</a:t>
            </a:r>
            <a:r>
              <a:rPr lang="ja-JP" altLang="en-US" dirty="0">
                <a:latin typeface="Meiryo UI" panose="020B0604030504040204" pitchFamily="50" charset="-128"/>
                <a:ea typeface="Meiryo UI" panose="020B0604030504040204" pitchFamily="50" charset="-128"/>
                <a:cs typeface="Meiryo UI" panose="020B0604030504040204" pitchFamily="50" charset="-128"/>
              </a:rPr>
              <a:t>年</a:t>
            </a:r>
            <a:r>
              <a:rPr lang="en-US" altLang="ja-JP" dirty="0">
                <a:latin typeface="Meiryo UI" panose="020B0604030504040204" pitchFamily="50" charset="-128"/>
                <a:ea typeface="Meiryo UI" panose="020B0604030504040204" pitchFamily="50" charset="-128"/>
                <a:cs typeface="Meiryo UI" panose="020B0604030504040204" pitchFamily="50" charset="-128"/>
              </a:rPr>
              <a:t>1</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ja-JP" dirty="0">
                <a:latin typeface="Meiryo UI" panose="020B0604030504040204" pitchFamily="50" charset="-128"/>
                <a:ea typeface="Meiryo UI" panose="020B0604030504040204" pitchFamily="50" charset="-128"/>
                <a:cs typeface="Meiryo UI" panose="020B0604030504040204" pitchFamily="50" charset="-128"/>
              </a:rPr>
              <a:t>23</a:t>
            </a:r>
            <a:r>
              <a:rPr lang="ja-JP" altLang="en-US" dirty="0">
                <a:latin typeface="Meiryo UI" panose="020B0604030504040204" pitchFamily="50" charset="-128"/>
                <a:ea typeface="Meiryo UI" panose="020B0604030504040204" pitchFamily="50" charset="-128"/>
                <a:cs typeface="Meiryo UI" panose="020B0604030504040204" pitchFamily="50" charset="-128"/>
              </a:rPr>
              <a:t>日　　</a:t>
            </a:r>
            <a:r>
              <a:rPr lang="zh-TW" altLang="en-US" dirty="0">
                <a:latin typeface="Meiryo UI" panose="020B0604030504040204" pitchFamily="50" charset="-128"/>
                <a:ea typeface="Meiryo UI" panose="020B0604030504040204" pitchFamily="50" charset="-128"/>
                <a:cs typeface="Meiryo UI" panose="020B0604030504040204" pitchFamily="50" charset="-128"/>
              </a:rPr>
              <a:t>第</a:t>
            </a:r>
            <a:r>
              <a:rPr lang="ja-JP" altLang="en-US" dirty="0">
                <a:latin typeface="Meiryo UI" panose="020B0604030504040204" pitchFamily="50" charset="-128"/>
                <a:ea typeface="Meiryo UI" panose="020B0604030504040204" pitchFamily="50" charset="-128"/>
                <a:cs typeface="Meiryo UI" panose="020B0604030504040204" pitchFamily="50" charset="-128"/>
              </a:rPr>
              <a:t>２</a:t>
            </a:r>
            <a:r>
              <a:rPr lang="zh-TW" altLang="en-US" dirty="0">
                <a:latin typeface="Meiryo UI" panose="020B0604030504040204" pitchFamily="50" charset="-128"/>
                <a:ea typeface="Meiryo UI" panose="020B0604030504040204" pitchFamily="50" charset="-128"/>
                <a:cs typeface="Meiryo UI" panose="020B0604030504040204" pitchFamily="50" charset="-128"/>
              </a:rPr>
              <a:t>回 大阪府景観審議会</a:t>
            </a:r>
          </a:p>
          <a:p>
            <a:pPr lvl="3"/>
            <a:r>
              <a:rPr lang="ja-JP" altLang="en-US" dirty="0">
                <a:latin typeface="Meiryo UI" panose="020B0604030504040204" pitchFamily="50" charset="-128"/>
                <a:ea typeface="Meiryo UI" panose="020B0604030504040204" pitchFamily="50" charset="-128"/>
                <a:cs typeface="Meiryo UI" panose="020B0604030504040204" pitchFamily="50" charset="-128"/>
              </a:rPr>
              <a:t>　　　　　　①景観発掘コンテスト結果　　②淀川の魅力ある景観づくりに向けて（骨子案）</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lvl="3"/>
            <a:r>
              <a:rPr lang="ja-JP" altLang="en-US" dirty="0">
                <a:latin typeface="Meiryo UI" panose="020B0604030504040204" pitchFamily="50" charset="-128"/>
                <a:ea typeface="Meiryo UI" panose="020B0604030504040204" pitchFamily="50" charset="-128"/>
                <a:cs typeface="Meiryo UI" panose="020B0604030504040204" pitchFamily="50" charset="-128"/>
              </a:rPr>
              <a:t>　　　　　　③淀川の魅力ある景観マップ</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413264F5-9F83-48B6-9D71-C4DAB2284B38}" type="slidenum">
              <a:rPr kumimoji="1" lang="ja-JP" altLang="en-US" smtClean="0"/>
              <a:t>3</a:t>
            </a:fld>
            <a:endParaRPr kumimoji="1" lang="ja-JP" altLang="en-US"/>
          </a:p>
        </p:txBody>
      </p:sp>
      <p:sp>
        <p:nvSpPr>
          <p:cNvPr id="4" name="大かっこ 3"/>
          <p:cNvSpPr/>
          <p:nvPr/>
        </p:nvSpPr>
        <p:spPr>
          <a:xfrm>
            <a:off x="3747753" y="1313645"/>
            <a:ext cx="6053071" cy="528034"/>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大かっこ 5"/>
          <p:cNvSpPr/>
          <p:nvPr/>
        </p:nvSpPr>
        <p:spPr>
          <a:xfrm>
            <a:off x="3747753" y="2550018"/>
            <a:ext cx="6053071" cy="28333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382988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413264F5-9F83-48B6-9D71-C4DAB2284B38}" type="slidenum">
              <a:rPr kumimoji="1" lang="ja-JP" altLang="en-US" smtClean="0"/>
              <a:t>4</a:t>
            </a:fld>
            <a:endParaRPr kumimoji="1" lang="ja-JP" altLang="en-US"/>
          </a:p>
        </p:txBody>
      </p:sp>
      <p:sp>
        <p:nvSpPr>
          <p:cNvPr id="8" name="正方形/長方形 7"/>
          <p:cNvSpPr/>
          <p:nvPr/>
        </p:nvSpPr>
        <p:spPr>
          <a:xfrm>
            <a:off x="0" y="0"/>
            <a:ext cx="9906000" cy="5040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lnSpc>
                <a:spcPts val="2800"/>
              </a:lnSpc>
            </a:pPr>
            <a:r>
              <a:rPr kumimoji="1" lang="ja-JP" altLang="en-US"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rPr>
              <a:t>①　淀川の魅力ある景観発掘コンテスト</a:t>
            </a:r>
          </a:p>
        </p:txBody>
      </p:sp>
      <p:grpSp>
        <p:nvGrpSpPr>
          <p:cNvPr id="6" name="グループ化 5"/>
          <p:cNvGrpSpPr/>
          <p:nvPr/>
        </p:nvGrpSpPr>
        <p:grpSpPr>
          <a:xfrm>
            <a:off x="5981701" y="2218749"/>
            <a:ext cx="3611563" cy="2673847"/>
            <a:chOff x="4864382" y="3049048"/>
            <a:chExt cx="4813180" cy="3563472"/>
          </a:xfrm>
        </p:grpSpPr>
        <p:pic>
          <p:nvPicPr>
            <p:cNvPr id="10" name="図 9"/>
            <p:cNvPicPr>
              <a:picLocks/>
            </p:cNvPicPr>
            <p:nvPr/>
          </p:nvPicPr>
          <p:blipFill>
            <a:blip r:embed="rId3"/>
            <a:stretch>
              <a:fillRect/>
            </a:stretch>
          </p:blipFill>
          <p:spPr>
            <a:xfrm>
              <a:off x="4864382" y="3049048"/>
              <a:ext cx="4647507" cy="3563472"/>
            </a:xfrm>
            <a:prstGeom prst="rect">
              <a:avLst/>
            </a:prstGeom>
            <a:ln>
              <a:noFill/>
            </a:ln>
          </p:spPr>
        </p:pic>
        <p:sp>
          <p:nvSpPr>
            <p:cNvPr id="11" name="テキスト ボックス 10"/>
            <p:cNvSpPr txBox="1"/>
            <p:nvPr/>
          </p:nvSpPr>
          <p:spPr>
            <a:xfrm>
              <a:off x="5828896" y="6232623"/>
              <a:ext cx="766482" cy="307633"/>
            </a:xfrm>
            <a:prstGeom prst="rect">
              <a:avLst/>
            </a:prstGeom>
            <a:noFill/>
          </p:spPr>
          <p:txBody>
            <a:bodyPr wrap="square" rtlCol="0">
              <a:spAutoFit/>
            </a:bodyPr>
            <a:lstStyle/>
            <a:p>
              <a:pPr algn="ctr"/>
              <a:r>
                <a:rPr kumimoji="1" lang="ja-JP" altLang="en-US" sz="900" dirty="0">
                  <a:latin typeface="HGPｺﾞｼｯｸM" panose="020B0600000000000000" pitchFamily="50" charset="-128"/>
                  <a:ea typeface="HGPｺﾞｼｯｸM" panose="020B0600000000000000" pitchFamily="50" charset="-128"/>
                </a:rPr>
                <a:t>大川</a:t>
              </a:r>
            </a:p>
          </p:txBody>
        </p:sp>
        <p:sp>
          <p:nvSpPr>
            <p:cNvPr id="12" name="テキスト ボックス 11"/>
            <p:cNvSpPr txBox="1"/>
            <p:nvPr/>
          </p:nvSpPr>
          <p:spPr>
            <a:xfrm>
              <a:off x="7082279" y="4661507"/>
              <a:ext cx="766482" cy="307633"/>
            </a:xfrm>
            <a:prstGeom prst="rect">
              <a:avLst/>
            </a:prstGeom>
            <a:noFill/>
          </p:spPr>
          <p:txBody>
            <a:bodyPr wrap="square" rtlCol="0">
              <a:spAutoFit/>
            </a:bodyPr>
            <a:lstStyle/>
            <a:p>
              <a:pPr algn="ctr"/>
              <a:r>
                <a:rPr kumimoji="1" lang="ja-JP" altLang="en-US" sz="900" dirty="0">
                  <a:latin typeface="HGPｺﾞｼｯｸM" panose="020B0600000000000000" pitchFamily="50" charset="-128"/>
                  <a:ea typeface="HGPｺﾞｼｯｸM" panose="020B0600000000000000" pitchFamily="50" charset="-128"/>
                </a:rPr>
                <a:t>淀川</a:t>
              </a:r>
            </a:p>
          </p:txBody>
        </p:sp>
        <p:sp>
          <p:nvSpPr>
            <p:cNvPr id="13" name="テキスト ボックス 12"/>
            <p:cNvSpPr txBox="1"/>
            <p:nvPr/>
          </p:nvSpPr>
          <p:spPr>
            <a:xfrm>
              <a:off x="8911080" y="3457974"/>
              <a:ext cx="766482" cy="307633"/>
            </a:xfrm>
            <a:prstGeom prst="rect">
              <a:avLst/>
            </a:prstGeom>
            <a:noFill/>
          </p:spPr>
          <p:txBody>
            <a:bodyPr wrap="square" rtlCol="0">
              <a:spAutoFit/>
            </a:bodyPr>
            <a:lstStyle/>
            <a:p>
              <a:pPr algn="ctr"/>
              <a:r>
                <a:rPr kumimoji="1" lang="ja-JP" altLang="en-US" sz="900" dirty="0">
                  <a:latin typeface="HGPｺﾞｼｯｸM" panose="020B0600000000000000" pitchFamily="50" charset="-128"/>
                  <a:ea typeface="HGPｺﾞｼｯｸM" panose="020B0600000000000000" pitchFamily="50" charset="-128"/>
                </a:rPr>
                <a:t>宇治川</a:t>
              </a:r>
            </a:p>
          </p:txBody>
        </p:sp>
        <p:sp>
          <p:nvSpPr>
            <p:cNvPr id="14" name="テキスト ボックス 13"/>
            <p:cNvSpPr txBox="1"/>
            <p:nvPr/>
          </p:nvSpPr>
          <p:spPr>
            <a:xfrm>
              <a:off x="8756437" y="4035744"/>
              <a:ext cx="766482" cy="307633"/>
            </a:xfrm>
            <a:prstGeom prst="rect">
              <a:avLst/>
            </a:prstGeom>
            <a:noFill/>
          </p:spPr>
          <p:txBody>
            <a:bodyPr wrap="square" rtlCol="0">
              <a:spAutoFit/>
            </a:bodyPr>
            <a:lstStyle/>
            <a:p>
              <a:pPr algn="ctr"/>
              <a:r>
                <a:rPr kumimoji="1" lang="ja-JP" altLang="en-US" sz="900" dirty="0">
                  <a:latin typeface="HGPｺﾞｼｯｸM" panose="020B0600000000000000" pitchFamily="50" charset="-128"/>
                  <a:ea typeface="HGPｺﾞｼｯｸM" panose="020B0600000000000000" pitchFamily="50" charset="-128"/>
                </a:rPr>
                <a:t>木津川</a:t>
              </a:r>
            </a:p>
          </p:txBody>
        </p:sp>
        <p:sp>
          <p:nvSpPr>
            <p:cNvPr id="15" name="テキスト ボックス 14"/>
            <p:cNvSpPr txBox="1"/>
            <p:nvPr/>
          </p:nvSpPr>
          <p:spPr>
            <a:xfrm>
              <a:off x="8283547" y="3280316"/>
              <a:ext cx="766482" cy="307633"/>
            </a:xfrm>
            <a:prstGeom prst="rect">
              <a:avLst/>
            </a:prstGeom>
            <a:noFill/>
          </p:spPr>
          <p:txBody>
            <a:bodyPr wrap="square" rtlCol="0">
              <a:spAutoFit/>
            </a:bodyPr>
            <a:lstStyle/>
            <a:p>
              <a:pPr algn="ctr"/>
              <a:r>
                <a:rPr kumimoji="1" lang="ja-JP" altLang="en-US" sz="900" dirty="0">
                  <a:latin typeface="HGPｺﾞｼｯｸM" panose="020B0600000000000000" pitchFamily="50" charset="-128"/>
                  <a:ea typeface="HGPｺﾞｼｯｸM" panose="020B0600000000000000" pitchFamily="50" charset="-128"/>
                </a:rPr>
                <a:t>桂川</a:t>
              </a:r>
            </a:p>
          </p:txBody>
        </p:sp>
        <p:sp>
          <p:nvSpPr>
            <p:cNvPr id="16" name="楕円 15"/>
            <p:cNvSpPr/>
            <p:nvPr/>
          </p:nvSpPr>
          <p:spPr>
            <a:xfrm>
              <a:off x="9222320" y="3172073"/>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7" name="楕円 16"/>
            <p:cNvSpPr/>
            <p:nvPr/>
          </p:nvSpPr>
          <p:spPr>
            <a:xfrm>
              <a:off x="6595379" y="5732944"/>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8" name="楕円 17"/>
            <p:cNvSpPr/>
            <p:nvPr/>
          </p:nvSpPr>
          <p:spPr>
            <a:xfrm>
              <a:off x="6581367" y="6159459"/>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9" name="楕円 18"/>
            <p:cNvSpPr/>
            <p:nvPr/>
          </p:nvSpPr>
          <p:spPr>
            <a:xfrm>
              <a:off x="5567517" y="6194694"/>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cxnSp>
          <p:nvCxnSpPr>
            <p:cNvPr id="20" name="直線コネクタ 19"/>
            <p:cNvCxnSpPr>
              <a:stCxn id="19" idx="0"/>
              <a:endCxn id="25" idx="2"/>
            </p:cNvCxnSpPr>
            <p:nvPr/>
          </p:nvCxnSpPr>
          <p:spPr>
            <a:xfrm flipH="1" flipV="1">
              <a:off x="5636227" y="5707321"/>
              <a:ext cx="3290" cy="48737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18" idx="6"/>
              <a:endCxn id="27" idx="1"/>
            </p:cNvCxnSpPr>
            <p:nvPr/>
          </p:nvCxnSpPr>
          <p:spPr>
            <a:xfrm>
              <a:off x="6725367" y="6231459"/>
              <a:ext cx="586627" cy="1008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17" idx="6"/>
              <a:endCxn id="26" idx="1"/>
            </p:cNvCxnSpPr>
            <p:nvPr/>
          </p:nvCxnSpPr>
          <p:spPr>
            <a:xfrm>
              <a:off x="6739379" y="5804944"/>
              <a:ext cx="501952" cy="860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24" idx="3"/>
              <a:endCxn id="16" idx="1"/>
            </p:cNvCxnSpPr>
            <p:nvPr/>
          </p:nvCxnSpPr>
          <p:spPr>
            <a:xfrm flipV="1">
              <a:off x="8313379" y="3193161"/>
              <a:ext cx="930029" cy="1385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7398979" y="3193161"/>
              <a:ext cx="914400" cy="276999"/>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900" dirty="0">
                  <a:latin typeface="HGPｺﾞｼｯｸM" panose="020B0600000000000000" pitchFamily="50" charset="-128"/>
                  <a:ea typeface="HGPｺﾞｼｯｸM" panose="020B0600000000000000" pitchFamily="50" charset="-128"/>
                </a:rPr>
                <a:t>三栖閘門</a:t>
              </a:r>
            </a:p>
          </p:txBody>
        </p:sp>
        <p:sp>
          <p:nvSpPr>
            <p:cNvPr id="25" name="正方形/長方形 24"/>
            <p:cNvSpPr/>
            <p:nvPr/>
          </p:nvSpPr>
          <p:spPr>
            <a:xfrm>
              <a:off x="5046303" y="5245402"/>
              <a:ext cx="1179847" cy="461919"/>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900" dirty="0">
                  <a:latin typeface="HGPｺﾞｼｯｸM" panose="020B0600000000000000" pitchFamily="50" charset="-128"/>
                  <a:ea typeface="HGPｺﾞｼｯｸM" panose="020B0600000000000000" pitchFamily="50" charset="-128"/>
                </a:rPr>
                <a:t>淀川距離標</a:t>
              </a:r>
              <a:endParaRPr kumimoji="1" lang="en-US" altLang="ja-JP" sz="900" dirty="0">
                <a:latin typeface="HGPｺﾞｼｯｸM" panose="020B0600000000000000" pitchFamily="50" charset="-128"/>
                <a:ea typeface="HGPｺﾞｼｯｸM" panose="020B0600000000000000" pitchFamily="50" charset="-128"/>
              </a:endParaRPr>
            </a:p>
            <a:p>
              <a:pPr algn="ctr"/>
              <a:r>
                <a:rPr kumimoji="1" lang="en-US" altLang="ja-JP" sz="900" dirty="0">
                  <a:latin typeface="HGPｺﾞｼｯｸM" panose="020B0600000000000000" pitchFamily="50" charset="-128"/>
                  <a:ea typeface="HGPｺﾞｼｯｸM" panose="020B0600000000000000" pitchFamily="50" charset="-128"/>
                </a:rPr>
                <a:t>0.00km</a:t>
              </a:r>
              <a:r>
                <a:rPr kumimoji="1" lang="ja-JP" altLang="en-US" sz="900" dirty="0">
                  <a:latin typeface="HGPｺﾞｼｯｸM" panose="020B0600000000000000" pitchFamily="50" charset="-128"/>
                  <a:ea typeface="HGPｺﾞｼｯｸM" panose="020B0600000000000000" pitchFamily="50" charset="-128"/>
                </a:rPr>
                <a:t>地点</a:t>
              </a:r>
            </a:p>
          </p:txBody>
        </p:sp>
        <p:sp>
          <p:nvSpPr>
            <p:cNvPr id="26" name="正方形/長方形 25"/>
            <p:cNvSpPr/>
            <p:nvPr/>
          </p:nvSpPr>
          <p:spPr>
            <a:xfrm>
              <a:off x="7241331" y="5752527"/>
              <a:ext cx="914400" cy="276999"/>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900" dirty="0">
                  <a:latin typeface="HGPｺﾞｼｯｸM" panose="020B0600000000000000" pitchFamily="50" charset="-128"/>
                  <a:ea typeface="HGPｺﾞｼｯｸM" panose="020B0600000000000000" pitchFamily="50" charset="-128"/>
                </a:rPr>
                <a:t>毛馬閘門</a:t>
              </a:r>
            </a:p>
          </p:txBody>
        </p:sp>
        <p:sp>
          <p:nvSpPr>
            <p:cNvPr id="27" name="正方形/長方形 26"/>
            <p:cNvSpPr/>
            <p:nvPr/>
          </p:nvSpPr>
          <p:spPr>
            <a:xfrm>
              <a:off x="7311994" y="6193843"/>
              <a:ext cx="914400" cy="276999"/>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900" dirty="0">
                  <a:latin typeface="HGPｺﾞｼｯｸM" panose="020B0600000000000000" pitchFamily="50" charset="-128"/>
                  <a:ea typeface="HGPｺﾞｼｯｸM" panose="020B0600000000000000" pitchFamily="50" charset="-128"/>
                </a:rPr>
                <a:t>八軒家浜</a:t>
              </a:r>
            </a:p>
          </p:txBody>
        </p:sp>
      </p:grpSp>
      <p:sp>
        <p:nvSpPr>
          <p:cNvPr id="28" name="正方形/長方形 27"/>
          <p:cNvSpPr/>
          <p:nvPr/>
        </p:nvSpPr>
        <p:spPr>
          <a:xfrm>
            <a:off x="372036" y="770886"/>
            <a:ext cx="9533964" cy="5632311"/>
          </a:xfrm>
          <a:prstGeom prst="rect">
            <a:avLst/>
          </a:prstGeom>
        </p:spPr>
        <p:txBody>
          <a:bodyPr wrap="square">
            <a:spAutoFit/>
          </a:bodyPr>
          <a:lstStyle/>
          <a:p>
            <a:pPr>
              <a:spcBef>
                <a:spcPts val="600"/>
              </a:spcBef>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〇淀川の景観の魅力を府民・市民目線で発掘するためにコンテストを実施</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・募集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・範囲　　　 ：淀川河⼝（淀川距離票</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0.00km</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宇治川の伏⾒</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（三栖閘⾨付近）までと、⼤川の⼀部（⼋軒家浜</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閘⾨）</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・対象　　　 ：自然、構造物などの静の景観資源、</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生物、舟運・鉄道、人の活動などの動の景観資源</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・応募方法 ：郵送、</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Twitter</a:t>
            </a:r>
            <a:r>
              <a:rPr lang="ja-JP" altLang="en-US" sz="20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Facebook</a:t>
            </a:r>
            <a:r>
              <a:rPr lang="ja-JP" altLang="en-US" sz="20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Instagram</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〇応募結果</a:t>
            </a: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zh-CN" altLang="en-US" sz="2000" dirty="0">
                <a:latin typeface="Meiryo UI" panose="020B0604030504040204" pitchFamily="50" charset="-128"/>
                <a:ea typeface="Meiryo UI" panose="020B0604030504040204" pitchFamily="50" charset="-128"/>
                <a:cs typeface="Meiryo UI" panose="020B0604030504040204" pitchFamily="50" charset="-128"/>
              </a:rPr>
              <a:t>応募</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総</a:t>
            </a:r>
            <a:r>
              <a:rPr lang="zh-CN" altLang="en-US" sz="2000" dirty="0">
                <a:latin typeface="Meiryo UI" panose="020B0604030504040204" pitchFamily="50" charset="-128"/>
                <a:ea typeface="Meiryo UI" panose="020B0604030504040204" pitchFamily="50" charset="-128"/>
                <a:cs typeface="Meiryo UI" panose="020B0604030504040204" pitchFamily="50" charset="-128"/>
              </a:rPr>
              <a:t>数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159</a:t>
            </a:r>
            <a:r>
              <a:rPr lang="zh-CN" altLang="en-US" sz="2000" dirty="0">
                <a:latin typeface="Meiryo UI" panose="020B0604030504040204" pitchFamily="50" charset="-128"/>
                <a:ea typeface="Meiryo UI" panose="020B0604030504040204" pitchFamily="50" charset="-128"/>
                <a:cs typeface="Meiryo UI" panose="020B0604030504040204" pitchFamily="50" charset="-128"/>
              </a:rPr>
              <a:t>点</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53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zh-CN" altLang="en-US" sz="2000" dirty="0">
                <a:latin typeface="Meiryo UI" panose="020B0604030504040204" pitchFamily="50" charset="-128"/>
                <a:ea typeface="Meiryo UI" panose="020B0604030504040204" pitchFamily="50" charset="-128"/>
                <a:cs typeface="Meiryo UI" panose="020B0604030504040204" pitchFamily="50" charset="-128"/>
              </a:rPr>
              <a:t>（郵送</a:t>
            </a:r>
            <a:r>
              <a:rPr lang="en-US" altLang="zh-CN" sz="2000" dirty="0">
                <a:latin typeface="Meiryo UI" panose="020B0604030504040204" pitchFamily="50" charset="-128"/>
                <a:ea typeface="Meiryo UI" panose="020B0604030504040204" pitchFamily="50" charset="-128"/>
                <a:cs typeface="Meiryo UI" panose="020B0604030504040204" pitchFamily="50" charset="-128"/>
              </a:rPr>
              <a:t>64</a:t>
            </a:r>
            <a:r>
              <a:rPr lang="zh-CN" altLang="en-US" sz="2000" dirty="0">
                <a:latin typeface="Meiryo UI" panose="020B0604030504040204" pitchFamily="50" charset="-128"/>
                <a:ea typeface="Meiryo UI" panose="020B0604030504040204" pitchFamily="50" charset="-128"/>
                <a:cs typeface="Meiryo UI" panose="020B0604030504040204" pitchFamily="50" charset="-128"/>
              </a:rPr>
              <a:t>点</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32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名</a:t>
            </a:r>
            <a:r>
              <a:rPr lang="zh-CN" altLang="en-US" sz="2000" dirty="0">
                <a:latin typeface="Meiryo UI" panose="020B0604030504040204" pitchFamily="50" charset="-128"/>
                <a:ea typeface="Meiryo UI" panose="020B0604030504040204" pitchFamily="50" charset="-128"/>
                <a:cs typeface="Meiryo UI" panose="020B0604030504040204" pitchFamily="50" charset="-128"/>
              </a:rPr>
              <a:t> </a:t>
            </a:r>
            <a:r>
              <a:rPr lang="en-US" altLang="zh-CN" sz="2000" dirty="0">
                <a:latin typeface="Meiryo UI" panose="020B0604030504040204" pitchFamily="50" charset="-128"/>
                <a:ea typeface="Meiryo UI" panose="020B0604030504040204" pitchFamily="50" charset="-128"/>
                <a:cs typeface="Meiryo UI" panose="020B0604030504040204" pitchFamily="50" charset="-128"/>
              </a:rPr>
              <a:t>/ SNS</a:t>
            </a:r>
            <a:r>
              <a:rPr lang="zh-CN" altLang="en-US" sz="2000" dirty="0">
                <a:latin typeface="Meiryo UI" panose="020B0604030504040204" pitchFamily="50" charset="-128"/>
                <a:ea typeface="Meiryo UI" panose="020B0604030504040204" pitchFamily="50" charset="-128"/>
                <a:cs typeface="Meiryo UI" panose="020B0604030504040204" pitchFamily="50" charset="-128"/>
              </a:rPr>
              <a:t>　</a:t>
            </a:r>
            <a:r>
              <a:rPr lang="en-US" altLang="zh-CN" sz="2000" dirty="0">
                <a:latin typeface="Meiryo UI" panose="020B0604030504040204" pitchFamily="50" charset="-128"/>
                <a:ea typeface="Meiryo UI" panose="020B0604030504040204" pitchFamily="50" charset="-128"/>
                <a:cs typeface="Meiryo UI" panose="020B0604030504040204" pitchFamily="50" charset="-128"/>
              </a:rPr>
              <a:t>95</a:t>
            </a:r>
            <a:r>
              <a:rPr lang="zh-CN" altLang="en-US" sz="2000" dirty="0">
                <a:latin typeface="Meiryo UI" panose="020B0604030504040204" pitchFamily="50" charset="-128"/>
                <a:ea typeface="Meiryo UI" panose="020B0604030504040204" pitchFamily="50" charset="-128"/>
                <a:cs typeface="Meiryo UI" panose="020B0604030504040204" pitchFamily="50" charset="-128"/>
              </a:rPr>
              <a:t>点</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名</a:t>
            </a:r>
            <a:r>
              <a:rPr lang="zh-CN" altLang="en-US" sz="2000" dirty="0">
                <a:latin typeface="Meiryo UI" panose="020B0604030504040204" pitchFamily="50" charset="-128"/>
                <a:ea typeface="Meiryo UI" panose="020B0604030504040204" pitchFamily="50" charset="-128"/>
                <a:cs typeface="Meiryo UI" panose="020B0604030504040204" pitchFamily="50" charset="-128"/>
              </a:rPr>
              <a:t>）</a:t>
            </a:r>
            <a:endParaRPr lang="en-US" altLang="zh-CN"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〇審査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・検討会委員の有識者３名、淀川河川事務所、大阪府、京都府で審査</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2272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スライド番号プレースホルダー 20"/>
          <p:cNvSpPr>
            <a:spLocks noGrp="1"/>
          </p:cNvSpPr>
          <p:nvPr>
            <p:ph type="sldNum" sz="quarter" idx="12"/>
          </p:nvPr>
        </p:nvSpPr>
        <p:spPr>
          <a:xfrm>
            <a:off x="6996113" y="6329459"/>
            <a:ext cx="2228850" cy="365125"/>
          </a:xfrm>
        </p:spPr>
        <p:txBody>
          <a:bodyPr/>
          <a:lstStyle/>
          <a:p>
            <a:fld id="{413264F5-9F83-48B6-9D71-C4DAB2284B38}" type="slidenum">
              <a:rPr kumimoji="1" lang="ja-JP" altLang="en-US" smtClean="0"/>
              <a:t>5</a:t>
            </a:fld>
            <a:endParaRPr kumimoji="1" lang="ja-JP" altLang="en-US"/>
          </a:p>
        </p:txBody>
      </p:sp>
      <p:sp>
        <p:nvSpPr>
          <p:cNvPr id="17" name="正方形/長方形 16"/>
          <p:cNvSpPr/>
          <p:nvPr/>
        </p:nvSpPr>
        <p:spPr>
          <a:xfrm>
            <a:off x="0" y="0"/>
            <a:ext cx="9906000" cy="5040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lnSpc>
                <a:spcPts val="2800"/>
              </a:lnSpc>
            </a:pPr>
            <a:r>
              <a:rPr kumimoji="1" lang="ja-JP" altLang="en-US"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rPr>
              <a:t>①　淀川の魅力ある景観発掘コンテスト</a:t>
            </a:r>
          </a:p>
        </p:txBody>
      </p:sp>
      <p:sp>
        <p:nvSpPr>
          <p:cNvPr id="20" name="テキスト ボックス 19"/>
          <p:cNvSpPr txBox="1"/>
          <p:nvPr/>
        </p:nvSpPr>
        <p:spPr>
          <a:xfrm>
            <a:off x="257903" y="642694"/>
            <a:ext cx="2312973"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大賞</a:t>
            </a:r>
            <a:endParaRPr kumimoji="1" lang="en-US" altLang="ja-JP" b="1"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171" y="1005485"/>
            <a:ext cx="7643301" cy="5087572"/>
          </a:xfrm>
          <a:prstGeom prst="rect">
            <a:avLst/>
          </a:prstGeom>
        </p:spPr>
      </p:pic>
      <p:sp>
        <p:nvSpPr>
          <p:cNvPr id="11" name="テキスト ボックス 10"/>
          <p:cNvSpPr txBox="1"/>
          <p:nvPr/>
        </p:nvSpPr>
        <p:spPr>
          <a:xfrm>
            <a:off x="1508965" y="6150697"/>
            <a:ext cx="7005712" cy="523220"/>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「川霧に囲まれた宇治川原」</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撮影場所：巨椋大橋（国道</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号）</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18386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116114" y="5678921"/>
            <a:ext cx="3675363" cy="553998"/>
          </a:xfrm>
          <a:prstGeom prst="rect">
            <a:avLst/>
          </a:prstGeom>
          <a:noFill/>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「水上のメガロポリス」</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撮影場所　新北野船着場付近</a:t>
            </a:r>
            <a:endParaRPr kumimoji="1" lang="en-US" altLang="ja-JP" sz="1400" dirty="0">
              <a:latin typeface="Meiryo UI" panose="020B0604030504040204" pitchFamily="50" charset="-128"/>
              <a:ea typeface="Meiryo UI" panose="020B0604030504040204" pitchFamily="50" charset="-128"/>
            </a:endParaRPr>
          </a:p>
        </p:txBody>
      </p:sp>
      <p:sp>
        <p:nvSpPr>
          <p:cNvPr id="21" name="スライド番号プレースホルダー 20"/>
          <p:cNvSpPr>
            <a:spLocks noGrp="1"/>
          </p:cNvSpPr>
          <p:nvPr>
            <p:ph type="sldNum" sz="quarter" idx="12"/>
          </p:nvPr>
        </p:nvSpPr>
        <p:spPr>
          <a:xfrm>
            <a:off x="6996113" y="6329459"/>
            <a:ext cx="2228850" cy="365125"/>
          </a:xfrm>
        </p:spPr>
        <p:txBody>
          <a:bodyPr/>
          <a:lstStyle/>
          <a:p>
            <a:fld id="{413264F5-9F83-48B6-9D71-C4DAB2284B38}" type="slidenum">
              <a:rPr kumimoji="1" lang="ja-JP" altLang="en-US" smtClean="0"/>
              <a:t>6</a:t>
            </a:fld>
            <a:endParaRPr kumimoji="1" lang="ja-JP" altLang="en-US"/>
          </a:p>
        </p:txBody>
      </p:sp>
      <p:sp>
        <p:nvSpPr>
          <p:cNvPr id="23" name="テキスト ボックス 22"/>
          <p:cNvSpPr txBox="1"/>
          <p:nvPr/>
        </p:nvSpPr>
        <p:spPr>
          <a:xfrm>
            <a:off x="6447948" y="5678921"/>
            <a:ext cx="2312973" cy="553998"/>
          </a:xfrm>
          <a:prstGeom prst="rect">
            <a:avLst/>
          </a:prstGeom>
          <a:noFill/>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「夕焼け映る淀川」</a:t>
            </a:r>
            <a:endParaRPr kumimoji="1" lang="en-US" altLang="ja-JP" sz="16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撮影場所　毛馬閘門付近</a:t>
            </a:r>
            <a:endParaRPr kumimoji="1" lang="en-US" altLang="ja-JP" sz="1400" dirty="0">
              <a:latin typeface="Meiryo UI" panose="020B0604030504040204" pitchFamily="50" charset="-128"/>
              <a:ea typeface="Meiryo UI" panose="020B0604030504040204" pitchFamily="50" charset="-128"/>
            </a:endParaRPr>
          </a:p>
        </p:txBody>
      </p:sp>
      <p:sp>
        <p:nvSpPr>
          <p:cNvPr id="17" name="正方形/長方形 16"/>
          <p:cNvSpPr/>
          <p:nvPr/>
        </p:nvSpPr>
        <p:spPr>
          <a:xfrm>
            <a:off x="0" y="0"/>
            <a:ext cx="9906000" cy="5040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lnSpc>
                <a:spcPts val="2800"/>
              </a:lnSpc>
            </a:pPr>
            <a:r>
              <a:rPr kumimoji="1" lang="ja-JP" altLang="en-US"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rPr>
              <a:t>①　淀川の魅力ある景観発掘コンテスト</a:t>
            </a:r>
          </a:p>
        </p:txBody>
      </p:sp>
      <p:sp>
        <p:nvSpPr>
          <p:cNvPr id="20" name="テキスト ボックス 19"/>
          <p:cNvSpPr txBox="1"/>
          <p:nvPr/>
        </p:nvSpPr>
        <p:spPr>
          <a:xfrm>
            <a:off x="257903" y="642694"/>
            <a:ext cx="2312973"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優秀賞</a:t>
            </a:r>
            <a:endParaRPr kumimoji="1" lang="en-US" altLang="ja-JP" b="1"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803" y="1667872"/>
            <a:ext cx="4705984" cy="3137899"/>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0259" y="1031255"/>
            <a:ext cx="3308351" cy="4411133"/>
          </a:xfrm>
          <a:prstGeom prst="rect">
            <a:avLst/>
          </a:prstGeom>
        </p:spPr>
      </p:pic>
    </p:spTree>
    <p:extLst>
      <p:ext uri="{BB962C8B-B14F-4D97-AF65-F5344CB8AC3E}">
        <p14:creationId xmlns:p14="http://schemas.microsoft.com/office/powerpoint/2010/main" val="312149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6124046" y="6058760"/>
            <a:ext cx="2473625" cy="523220"/>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「秋の空」</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撮影場所　旧毛馬第一閘門</a:t>
            </a:r>
          </a:p>
        </p:txBody>
      </p:sp>
      <p:sp>
        <p:nvSpPr>
          <p:cNvPr id="14" name="テキスト ボックス 13"/>
          <p:cNvSpPr txBox="1"/>
          <p:nvPr/>
        </p:nvSpPr>
        <p:spPr>
          <a:xfrm>
            <a:off x="257903" y="642694"/>
            <a:ext cx="2312973"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入賞</a:t>
            </a:r>
            <a:endParaRPr kumimoji="1" lang="en-US" altLang="ja-JP" b="1" dirty="0">
              <a:latin typeface="Meiryo UI" panose="020B0604030504040204" pitchFamily="50" charset="-128"/>
              <a:ea typeface="Meiryo UI" panose="020B0604030504040204" pitchFamily="50" charset="-128"/>
            </a:endParaRPr>
          </a:p>
        </p:txBody>
      </p:sp>
      <p:sp>
        <p:nvSpPr>
          <p:cNvPr id="21" name="スライド番号プレースホルダー 20"/>
          <p:cNvSpPr>
            <a:spLocks noGrp="1"/>
          </p:cNvSpPr>
          <p:nvPr>
            <p:ph type="sldNum" sz="quarter" idx="12"/>
          </p:nvPr>
        </p:nvSpPr>
        <p:spPr>
          <a:xfrm>
            <a:off x="6996113" y="6329459"/>
            <a:ext cx="2228850" cy="365125"/>
          </a:xfrm>
        </p:spPr>
        <p:txBody>
          <a:bodyPr/>
          <a:lstStyle/>
          <a:p>
            <a:fld id="{413264F5-9F83-48B6-9D71-C4DAB2284B38}" type="slidenum">
              <a:rPr kumimoji="1" lang="ja-JP" altLang="en-US" smtClean="0"/>
              <a:t>7</a:t>
            </a:fld>
            <a:endParaRPr kumimoji="1" lang="ja-JP" altLang="en-US" dirty="0"/>
          </a:p>
        </p:txBody>
      </p:sp>
      <p:sp>
        <p:nvSpPr>
          <p:cNvPr id="17" name="正方形/長方形 16"/>
          <p:cNvSpPr/>
          <p:nvPr/>
        </p:nvSpPr>
        <p:spPr>
          <a:xfrm>
            <a:off x="0" y="0"/>
            <a:ext cx="9906000" cy="5040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lnSpc>
                <a:spcPts val="2800"/>
              </a:lnSpc>
            </a:pPr>
            <a:r>
              <a:rPr kumimoji="1" lang="ja-JP" altLang="en-US"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rPr>
              <a:t>①　淀川の魅力ある景観発掘コンテスト</a:t>
            </a:r>
          </a:p>
        </p:txBody>
      </p:sp>
      <p:sp>
        <p:nvSpPr>
          <p:cNvPr id="20" name="テキスト ボックス 19"/>
          <p:cNvSpPr txBox="1"/>
          <p:nvPr/>
        </p:nvSpPr>
        <p:spPr>
          <a:xfrm>
            <a:off x="1861946" y="3256051"/>
            <a:ext cx="2567007" cy="523220"/>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「戦いの場と憩いの場」</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撮影場所　菅原城北大橋</a:t>
            </a:r>
            <a:endParaRPr kumimoji="1" lang="en-US" altLang="ja-JP" sz="14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593327" y="6311863"/>
            <a:ext cx="3105169" cy="523220"/>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「ママ・乗れたよ」</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撮影場所　淀川河川公園枚方地区</a:t>
            </a:r>
            <a:endParaRPr kumimoji="1" lang="en-US" altLang="ja-JP" sz="14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5118" y="3851843"/>
            <a:ext cx="3711340" cy="2474226"/>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0612" y="1394658"/>
            <a:ext cx="3180491" cy="4495709"/>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5118" y="631945"/>
            <a:ext cx="3711340" cy="2626933"/>
          </a:xfrm>
          <a:prstGeom prst="rect">
            <a:avLst/>
          </a:prstGeom>
        </p:spPr>
      </p:pic>
    </p:spTree>
    <p:extLst>
      <p:ext uri="{BB962C8B-B14F-4D97-AF65-F5344CB8AC3E}">
        <p14:creationId xmlns:p14="http://schemas.microsoft.com/office/powerpoint/2010/main" val="454910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5040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lnSpc>
                <a:spcPts val="2800"/>
              </a:lnSpc>
            </a:pPr>
            <a:r>
              <a:rPr kumimoji="1" lang="ja-JP" altLang="en-US"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rPr>
              <a:t>②　淀川の魅力ある景観づくりに向けて（骨子案）</a:t>
            </a:r>
            <a:endParaRPr kumimoji="1" lang="en-US" altLang="ja-JP"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5" name="テキスト ボックス 4"/>
          <p:cNvSpPr txBox="1"/>
          <p:nvPr/>
        </p:nvSpPr>
        <p:spPr>
          <a:xfrm>
            <a:off x="272480" y="579161"/>
            <a:ext cx="1317812" cy="461665"/>
          </a:xfrm>
          <a:prstGeom prst="rect">
            <a:avLst/>
          </a:prstGeom>
          <a:noFill/>
          <a:ln>
            <a:solidFill>
              <a:schemeClr val="accent2"/>
            </a:solidFill>
          </a:ln>
        </p:spPr>
        <p:txBody>
          <a:bodyPr wrap="square" rtlCol="0">
            <a:spAutoFit/>
          </a:bodyPr>
          <a:lstStyle/>
          <a:p>
            <a:pPr algn="ctr"/>
            <a:r>
              <a:rPr kumimoji="1" lang="ja-JP" altLang="en-US" sz="2400" b="1" dirty="0">
                <a:latin typeface="HGSｺﾞｼｯｸM" panose="020B0600000000000000" pitchFamily="50" charset="-128"/>
                <a:ea typeface="HGSｺﾞｼｯｸM" panose="020B0600000000000000" pitchFamily="50" charset="-128"/>
              </a:rPr>
              <a:t>構成案</a:t>
            </a:r>
          </a:p>
        </p:txBody>
      </p:sp>
      <p:sp>
        <p:nvSpPr>
          <p:cNvPr id="6" name="正方形/長方形 5"/>
          <p:cNvSpPr/>
          <p:nvPr/>
        </p:nvSpPr>
        <p:spPr>
          <a:xfrm>
            <a:off x="334385" y="1208892"/>
            <a:ext cx="9371143" cy="5201424"/>
          </a:xfrm>
          <a:prstGeom prst="rect">
            <a:avLst/>
          </a:prstGeom>
        </p:spPr>
        <p:txBody>
          <a:bodyPr wrap="square">
            <a:spAutoFit/>
          </a:bodyPr>
          <a:lstStyle/>
          <a:p>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1.</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はじめに</a:t>
            </a:r>
          </a:p>
          <a:p>
            <a:pPr>
              <a:spcBef>
                <a:spcPts val="1200"/>
              </a:spcBef>
            </a:pPr>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淀川と景観</a:t>
            </a:r>
          </a:p>
          <a:p>
            <a:r>
              <a:rPr lang="en-US" altLang="ja-JP" dirty="0">
                <a:latin typeface="Meiryo UI" panose="020B0604030504040204" pitchFamily="50" charset="-128"/>
                <a:ea typeface="Meiryo UI" panose="020B0604030504040204" pitchFamily="50" charset="-128"/>
                <a:cs typeface="Meiryo UI" panose="020B0604030504040204" pitchFamily="50" charset="-128"/>
              </a:rPr>
              <a:t>2-1 </a:t>
            </a:r>
            <a:r>
              <a:rPr lang="ja-JP" altLang="en-US" dirty="0">
                <a:latin typeface="Meiryo UI" panose="020B0604030504040204" pitchFamily="50" charset="-128"/>
                <a:ea typeface="Meiryo UI" panose="020B0604030504040204" pitchFamily="50" charset="-128"/>
                <a:cs typeface="Meiryo UI" panose="020B0604030504040204" pitchFamily="50" charset="-128"/>
              </a:rPr>
              <a:t>淀川の特徴</a:t>
            </a:r>
          </a:p>
          <a:p>
            <a:r>
              <a:rPr lang="en-US" altLang="ja-JP" dirty="0">
                <a:latin typeface="Meiryo UI" panose="020B0604030504040204" pitchFamily="50" charset="-128"/>
                <a:ea typeface="Meiryo UI" panose="020B0604030504040204" pitchFamily="50" charset="-128"/>
                <a:cs typeface="Meiryo UI" panose="020B0604030504040204" pitchFamily="50" charset="-128"/>
              </a:rPr>
              <a:t>2-2 </a:t>
            </a:r>
            <a:r>
              <a:rPr lang="ja-JP" altLang="en-US" dirty="0">
                <a:latin typeface="Meiryo UI" panose="020B0604030504040204" pitchFamily="50" charset="-128"/>
                <a:ea typeface="Meiryo UI" panose="020B0604030504040204" pitchFamily="50" charset="-128"/>
                <a:cs typeface="Meiryo UI" panose="020B0604030504040204" pitchFamily="50" charset="-128"/>
              </a:rPr>
              <a:t>検討範囲</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a:latin typeface="Meiryo UI" panose="020B0604030504040204" pitchFamily="50" charset="-128"/>
                <a:ea typeface="Meiryo UI" panose="020B0604030504040204" pitchFamily="50" charset="-128"/>
                <a:cs typeface="Meiryo UI" panose="020B0604030504040204" pitchFamily="50" charset="-128"/>
              </a:rPr>
              <a:t>2-3 </a:t>
            </a:r>
            <a:r>
              <a:rPr lang="ja-JP" altLang="en-US" dirty="0">
                <a:latin typeface="Meiryo UI" panose="020B0604030504040204" pitchFamily="50" charset="-128"/>
                <a:ea typeface="Meiryo UI" panose="020B0604030504040204" pitchFamily="50" charset="-128"/>
                <a:cs typeface="Meiryo UI" panose="020B0604030504040204" pitchFamily="50" charset="-128"/>
              </a:rPr>
              <a:t>景観の捉え方</a:t>
            </a:r>
          </a:p>
          <a:p>
            <a:pPr>
              <a:spcBef>
                <a:spcPts val="1200"/>
              </a:spcBef>
            </a:pPr>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3.</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景観づくりの基本目標と基本方針</a:t>
            </a:r>
          </a:p>
          <a:p>
            <a:r>
              <a:rPr lang="en-US" altLang="ja-JP" dirty="0">
                <a:latin typeface="Meiryo UI" panose="020B0604030504040204" pitchFamily="50" charset="-128"/>
                <a:ea typeface="Meiryo UI" panose="020B0604030504040204" pitchFamily="50" charset="-128"/>
                <a:cs typeface="Meiryo UI" panose="020B0604030504040204" pitchFamily="50" charset="-128"/>
              </a:rPr>
              <a:t>3-1 </a:t>
            </a:r>
            <a:r>
              <a:rPr lang="ja-JP" altLang="en-US" dirty="0">
                <a:latin typeface="Meiryo UI" panose="020B0604030504040204" pitchFamily="50" charset="-128"/>
                <a:ea typeface="Meiryo UI" panose="020B0604030504040204" pitchFamily="50" charset="-128"/>
                <a:cs typeface="Meiryo UI" panose="020B0604030504040204" pitchFamily="50" charset="-128"/>
              </a:rPr>
              <a:t>基本目標</a:t>
            </a:r>
          </a:p>
          <a:p>
            <a:r>
              <a:rPr lang="en-US" altLang="ja-JP" dirty="0">
                <a:latin typeface="Meiryo UI" panose="020B0604030504040204" pitchFamily="50" charset="-128"/>
                <a:ea typeface="Meiryo UI" panose="020B0604030504040204" pitchFamily="50" charset="-128"/>
                <a:cs typeface="Meiryo UI" panose="020B0604030504040204" pitchFamily="50" charset="-128"/>
              </a:rPr>
              <a:t>3-2 </a:t>
            </a:r>
            <a:r>
              <a:rPr lang="ja-JP" altLang="en-US" dirty="0">
                <a:latin typeface="Meiryo UI" panose="020B0604030504040204" pitchFamily="50" charset="-128"/>
                <a:ea typeface="Meiryo UI" panose="020B0604030504040204" pitchFamily="50" charset="-128"/>
                <a:cs typeface="Meiryo UI" panose="020B0604030504040204" pitchFamily="50" charset="-128"/>
              </a:rPr>
              <a:t>基本方針</a:t>
            </a:r>
          </a:p>
          <a:p>
            <a:pPr>
              <a:spcBef>
                <a:spcPts val="1200"/>
              </a:spcBef>
            </a:pPr>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4.</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淀川の魅力ある景観づくりに向けた具体的な取組み</a:t>
            </a:r>
          </a:p>
          <a:p>
            <a:r>
              <a:rPr lang="en-US" altLang="ja-JP" dirty="0">
                <a:latin typeface="Meiryo UI" panose="020B0604030504040204" pitchFamily="50" charset="-128"/>
                <a:ea typeface="Meiryo UI" panose="020B0604030504040204" pitchFamily="50" charset="-128"/>
                <a:cs typeface="Meiryo UI" panose="020B0604030504040204" pitchFamily="50" charset="-128"/>
              </a:rPr>
              <a:t>4-1 </a:t>
            </a:r>
            <a:r>
              <a:rPr lang="ja-JP" altLang="en-US" dirty="0">
                <a:latin typeface="Meiryo UI" panose="020B0604030504040204" pitchFamily="50" charset="-128"/>
                <a:ea typeface="Meiryo UI" panose="020B0604030504040204" pitchFamily="50" charset="-128"/>
                <a:cs typeface="Meiryo UI" panose="020B0604030504040204" pitchFamily="50" charset="-128"/>
              </a:rPr>
              <a:t>淀川が持つ豊かな自然景観を維持・保全する取組みを促進する</a:t>
            </a:r>
          </a:p>
          <a:p>
            <a:r>
              <a:rPr lang="en-US" altLang="ja-JP" dirty="0">
                <a:latin typeface="Meiryo UI" panose="020B0604030504040204" pitchFamily="50" charset="-128"/>
                <a:ea typeface="Meiryo UI" panose="020B0604030504040204" pitchFamily="50" charset="-128"/>
                <a:cs typeface="Meiryo UI" panose="020B0604030504040204" pitchFamily="50" charset="-128"/>
              </a:rPr>
              <a:t>4-2 </a:t>
            </a:r>
            <a:r>
              <a:rPr lang="ja-JP" altLang="en-US" dirty="0">
                <a:latin typeface="Meiryo UI" panose="020B0604030504040204" pitchFamily="50" charset="-128"/>
                <a:ea typeface="Meiryo UI" panose="020B0604030504040204" pitchFamily="50" charset="-128"/>
                <a:cs typeface="Meiryo UI" panose="020B0604030504040204" pitchFamily="50" charset="-128"/>
              </a:rPr>
              <a:t>景観資源が持つ歴史、文化等の特徴を活かした景観魅力を向上させる取組みを促進する</a:t>
            </a:r>
          </a:p>
          <a:p>
            <a:r>
              <a:rPr lang="en-US" altLang="ja-JP" dirty="0">
                <a:latin typeface="Meiryo UI" panose="020B0604030504040204" pitchFamily="50" charset="-128"/>
                <a:ea typeface="Meiryo UI" panose="020B0604030504040204" pitchFamily="50" charset="-128"/>
                <a:cs typeface="Meiryo UI" panose="020B0604030504040204" pitchFamily="50" charset="-128"/>
              </a:rPr>
              <a:t>4-3 </a:t>
            </a:r>
            <a:r>
              <a:rPr lang="ja-JP" altLang="en-US" dirty="0">
                <a:latin typeface="Meiryo UI" panose="020B0604030504040204" pitchFamily="50" charset="-128"/>
                <a:ea typeface="Meiryo UI" panose="020B0604030504040204" pitchFamily="50" charset="-128"/>
                <a:cs typeface="Meiryo UI" panose="020B0604030504040204" pitchFamily="50" charset="-128"/>
              </a:rPr>
              <a:t>淀川の景観を楽しむことができる活動・にぎわいを創出する取組みを促進する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a:latin typeface="Meiryo UI" panose="020B0604030504040204" pitchFamily="50" charset="-128"/>
                <a:ea typeface="Meiryo UI" panose="020B0604030504040204" pitchFamily="50" charset="-128"/>
                <a:cs typeface="Meiryo UI" panose="020B0604030504040204" pitchFamily="50" charset="-128"/>
              </a:rPr>
              <a:t>4-4 </a:t>
            </a:r>
            <a:r>
              <a:rPr lang="ja-JP" altLang="en-US" dirty="0">
                <a:latin typeface="Meiryo UI" panose="020B0604030504040204" pitchFamily="50" charset="-128"/>
                <a:ea typeface="Meiryo UI" panose="020B0604030504040204" pitchFamily="50" charset="-128"/>
                <a:cs typeface="Meiryo UI" panose="020B0604030504040204" pitchFamily="50" charset="-128"/>
              </a:rPr>
              <a:t>効果的な情報発信</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5.</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むすびに</a:t>
            </a:r>
          </a:p>
          <a:p>
            <a:pPr>
              <a:spcBef>
                <a:spcPts val="1200"/>
              </a:spcBef>
            </a:pP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参考資料</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7"/>
          <p:cNvSpPr>
            <a:spLocks noGrp="1"/>
          </p:cNvSpPr>
          <p:nvPr>
            <p:ph type="sldNum" sz="quarter" idx="12"/>
          </p:nvPr>
        </p:nvSpPr>
        <p:spPr>
          <a:xfrm>
            <a:off x="6996113" y="6356353"/>
            <a:ext cx="2228850" cy="365125"/>
          </a:xfrm>
        </p:spPr>
        <p:txBody>
          <a:bodyPr/>
          <a:lstStyle/>
          <a:p>
            <a:r>
              <a:rPr kumimoji="1" lang="en-US" altLang="ja-JP" dirty="0" smtClean="0"/>
              <a:t>5</a:t>
            </a:r>
            <a:endParaRPr kumimoji="1" lang="ja-JP" altLang="en-US" dirty="0"/>
          </a:p>
        </p:txBody>
      </p:sp>
    </p:spTree>
    <p:extLst>
      <p:ext uri="{BB962C8B-B14F-4D97-AF65-F5344CB8AC3E}">
        <p14:creationId xmlns:p14="http://schemas.microsoft.com/office/powerpoint/2010/main" val="1270160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20234" y="582108"/>
            <a:ext cx="9303871" cy="5386090"/>
          </a:xfrm>
          <a:prstGeom prst="rect">
            <a:avLst/>
          </a:prstGeom>
        </p:spPr>
        <p:txBody>
          <a:bodyPr wrap="square">
            <a:spAutoFit/>
          </a:bodyPr>
          <a:lstStyle/>
          <a:p>
            <a:r>
              <a:rPr lang="en-US" altLang="ja-JP" sz="2000" b="1" u="sng" dirty="0">
                <a:latin typeface="Meiryo UI" panose="020B0604030504040204" pitchFamily="50" charset="-128"/>
                <a:ea typeface="Meiryo UI" panose="020B0604030504040204" pitchFamily="50" charset="-128"/>
                <a:cs typeface="Meiryo UI" panose="020B0604030504040204" pitchFamily="50" charset="-128"/>
              </a:rPr>
              <a:t>1.</a:t>
            </a:r>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はじめに</a:t>
            </a:r>
          </a:p>
          <a:p>
            <a:pPr marL="177799" indent="-3175"/>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6" indent="-188912"/>
            <a:r>
              <a:rPr lang="ja-JP" altLang="en-US" dirty="0">
                <a:latin typeface="Meiryo UI" panose="020B0604030504040204" pitchFamily="50" charset="-128"/>
                <a:ea typeface="Meiryo UI" panose="020B0604030504040204" pitchFamily="50" charset="-128"/>
                <a:cs typeface="Meiryo UI" panose="020B0604030504040204" pitchFamily="50" charset="-128"/>
              </a:rPr>
              <a:t>○大阪の将来像を示すグランドデザイン・大阪都市圏では、広域連携型都市構造を踏まえた都市空間創造の例として、淀川において「沿川市町が持つ個性豊かなストックやポテンシャルを活かした様々な取組みを、関係者が連携して進めることで、一層の集客魅力あふれる都市空間を創造する」としてい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6" indent="-188912"/>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6" indent="-188912"/>
            <a:r>
              <a:rPr lang="ja-JP" altLang="en-US" dirty="0">
                <a:latin typeface="Meiryo UI" panose="020B0604030504040204" pitchFamily="50" charset="-128"/>
                <a:ea typeface="Meiryo UI" panose="020B0604030504040204" pitchFamily="50" charset="-128"/>
                <a:cs typeface="Meiryo UI" panose="020B0604030504040204" pitchFamily="50" charset="-128"/>
              </a:rPr>
              <a:t>○また、大阪府の景観形成の方向性を示す都市景観ビジョン・大阪では、「河川軸において、川と関わりの深い周辺の歴史文化遺産等との調和やつながりを意識するなど、川との関係を活かした景観を形成するとともに、地域の特性や自然との共存、安全性に配慮した親水空間づくり、河川沿いの緑地の保全等を図る」としてい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6" indent="-188912"/>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6" indent="-188912"/>
            <a:r>
              <a:rPr lang="ja-JP" altLang="en-US" dirty="0">
                <a:latin typeface="Meiryo UI" panose="020B0604030504040204" pitchFamily="50" charset="-128"/>
                <a:ea typeface="Meiryo UI" panose="020B0604030504040204" pitchFamily="50" charset="-128"/>
                <a:cs typeface="Meiryo UI" panose="020B0604030504040204" pitchFamily="50" charset="-128"/>
              </a:rPr>
              <a:t>○さらに、淀</a:t>
            </a:r>
            <a:r>
              <a:rPr lang="ja-JP" altLang="en-US">
                <a:latin typeface="Meiryo UI" panose="020B0604030504040204" pitchFamily="50" charset="-128"/>
                <a:ea typeface="Meiryo UI" panose="020B0604030504040204" pitchFamily="50" charset="-128"/>
                <a:cs typeface="Meiryo UI" panose="020B0604030504040204" pitchFamily="50" charset="-128"/>
              </a:rPr>
              <a:t>川沿川を魅力</a:t>
            </a:r>
            <a:r>
              <a:rPr lang="ja-JP" altLang="en-US" dirty="0">
                <a:latin typeface="Meiryo UI" panose="020B0604030504040204" pitchFamily="50" charset="-128"/>
                <a:ea typeface="Meiryo UI" panose="020B0604030504040204" pitchFamily="50" charset="-128"/>
                <a:cs typeface="Meiryo UI" panose="020B0604030504040204" pitchFamily="50" charset="-128"/>
              </a:rPr>
              <a:t>あふれる都市空間とすることをめざし、沿川まちづくり団体等が自由に意見交換を行う場である「淀川沿川まちづくりプラットフォーム」において「淀川沿川広域連携型まちづくり戦略」が策定され、魅力ある景観の形成に取組むこととしてい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6" indent="-188912"/>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6" indent="-188912"/>
            <a:r>
              <a:rPr lang="ja-JP" altLang="en-US" dirty="0">
                <a:latin typeface="Meiryo UI" panose="020B0604030504040204" pitchFamily="50" charset="-128"/>
                <a:ea typeface="Meiryo UI" panose="020B0604030504040204" pitchFamily="50" charset="-128"/>
                <a:cs typeface="Meiryo UI" panose="020B0604030504040204" pitchFamily="50" charset="-128"/>
              </a:rPr>
              <a:t>○そこで、淀川の魅力ある景観づくりを促進するため、自然、歴史・文化、沿川で営まれる様々な活動等の景観資源を広域的な観点から整理し、景観形成にかかわる様々な主体が共有する基本目標や景観資源を活用した具体的な取組み等をとりまとめた方針を示すものであ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7"/>
          <p:cNvSpPr>
            <a:spLocks noGrp="1"/>
          </p:cNvSpPr>
          <p:nvPr>
            <p:ph type="sldNum" sz="quarter" idx="12"/>
          </p:nvPr>
        </p:nvSpPr>
        <p:spPr/>
        <p:txBody>
          <a:bodyPr/>
          <a:lstStyle/>
          <a:p>
            <a:fld id="{413264F5-9F83-48B6-9D71-C4DAB2284B38}" type="slidenum">
              <a:rPr kumimoji="1" lang="ja-JP" altLang="en-US" smtClean="0"/>
              <a:t>9</a:t>
            </a:fld>
            <a:endParaRPr kumimoji="1" lang="ja-JP" altLang="en-US"/>
          </a:p>
        </p:txBody>
      </p:sp>
      <p:sp>
        <p:nvSpPr>
          <p:cNvPr id="5" name="正方形/長方形 4"/>
          <p:cNvSpPr/>
          <p:nvPr/>
        </p:nvSpPr>
        <p:spPr>
          <a:xfrm>
            <a:off x="0" y="0"/>
            <a:ext cx="9906000" cy="5040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lnSpc>
                <a:spcPts val="2800"/>
              </a:lnSpc>
            </a:pPr>
            <a:r>
              <a:rPr kumimoji="1" lang="ja-JP" altLang="en-US"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rPr>
              <a:t>②　淀川の魅力ある景観づくりに向けて（骨子案）</a:t>
            </a:r>
            <a:endParaRPr kumimoji="1" lang="en-US" altLang="ja-JP" sz="2400" b="1" kern="0" dirty="0">
              <a:ln w="18415" cmpd="sng">
                <a:noFill/>
                <a:prstDash val="solid"/>
              </a:ln>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696673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3162</TotalTime>
  <Words>1801</Words>
  <PresentationFormat>A4 210 x 297 mm</PresentationFormat>
  <Paragraphs>333</Paragraphs>
  <Slides>20</Slides>
  <Notes>10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20</vt:i4>
      </vt:variant>
    </vt:vector>
  </HeadingPairs>
  <TitlesOfParts>
    <vt:vector size="29" baseType="lpstr">
      <vt:lpstr>HGPｺﾞｼｯｸM</vt:lpstr>
      <vt:lpstr>HGSｺﾞｼｯｸM</vt:lpstr>
      <vt:lpstr>Meiryo UI</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2019-01-15T05:51:53Z</cp:lastPrinted>
  <dcterms:created xsi:type="dcterms:W3CDTF">2018-11-29T00:13:05Z</dcterms:created>
  <dcterms:modified xsi:type="dcterms:W3CDTF">2019-01-17T05:40:14Z</dcterms:modified>
</cp:coreProperties>
</file>