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65" r:id="rId3"/>
    <p:sldId id="261" r:id="rId4"/>
    <p:sldId id="259" r:id="rId5"/>
    <p:sldId id="266" r:id="rId6"/>
    <p:sldId id="263" r:id="rId7"/>
    <p:sldId id="267"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F948006-0EE1-4FE9-9B69-AC1AB4435EFA}" type="datetimeFigureOut">
              <a:rPr kumimoji="1" lang="ja-JP" altLang="en-US" smtClean="0"/>
              <a:t>2018/10/26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C793AB4-8616-4590-B4E3-A03A53BE8508}" type="slidenum">
              <a:rPr kumimoji="1" lang="ja-JP" altLang="en-US" smtClean="0"/>
              <a:t>‹#›</a:t>
            </a:fld>
            <a:endParaRPr kumimoji="1" lang="ja-JP" altLang="en-US"/>
          </a:p>
        </p:txBody>
      </p:sp>
    </p:spTree>
    <p:extLst>
      <p:ext uri="{BB962C8B-B14F-4D97-AF65-F5344CB8AC3E}">
        <p14:creationId xmlns:p14="http://schemas.microsoft.com/office/powerpoint/2010/main" val="19043577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7A4078-1DB1-45D3-97AD-BD3D1A084C69}" type="datetime1">
              <a:rPr kumimoji="1" lang="ja-JP" altLang="en-US" smtClean="0"/>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143164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ACDA1F-E570-42F9-A9B1-1285E0F5E7E4}" type="datetime1">
              <a:rPr kumimoji="1" lang="ja-JP" altLang="en-US" smtClean="0"/>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40634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A06BBC-3BC4-4CF1-BFB3-E5540DA9FFD2}" type="datetime1">
              <a:rPr kumimoji="1" lang="ja-JP" altLang="en-US" smtClean="0"/>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40867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F9D165-9D71-4401-96D4-D871B9250AED}" type="datetime1">
              <a:rPr kumimoji="1" lang="ja-JP" altLang="en-US" smtClean="0"/>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11887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6C0C58-D986-438D-AED9-B73CFD489CDE}" type="datetime1">
              <a:rPr kumimoji="1" lang="ja-JP" altLang="en-US" smtClean="0"/>
              <a:t>2018/10/26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250338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BD0F279-A02E-46F8-9F7D-EBECA9A09F4D}" type="datetime1">
              <a:rPr kumimoji="1" lang="ja-JP" altLang="en-US" smtClean="0"/>
              <a:t>2018/10/26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391424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5E10BA3-D7C5-4DAF-8B7E-2049391CFD43}" type="datetime1">
              <a:rPr kumimoji="1" lang="ja-JP" altLang="en-US" smtClean="0"/>
              <a:t>2018/10/26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292934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F89B662-402C-40F9-AEAF-40DA884619DB}" type="datetime1">
              <a:rPr kumimoji="1" lang="ja-JP" altLang="en-US" smtClean="0"/>
              <a:t>2018/10/26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152195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5B20CC-7F62-4D5A-93EC-5EC394D36DE1}" type="datetime1">
              <a:rPr kumimoji="1" lang="ja-JP" altLang="en-US" smtClean="0"/>
              <a:t>2018/10/26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344390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C83065-FFBB-47C0-B1F0-37D51AF5389D}" type="datetime1">
              <a:rPr kumimoji="1" lang="ja-JP" altLang="en-US" smtClean="0"/>
              <a:t>2018/10/26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299838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4F3457-AB34-42AA-B191-FB2B753B1C9F}" type="datetime1">
              <a:rPr kumimoji="1" lang="ja-JP" altLang="en-US" smtClean="0"/>
              <a:t>2018/10/26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75223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16A85-DC35-4017-AE86-C7DACCFBDE49}" type="datetime1">
              <a:rPr kumimoji="1" lang="ja-JP" altLang="en-US" smtClean="0"/>
              <a:t>2018/10/26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2285093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868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9512" y="116632"/>
            <a:ext cx="5522666" cy="369332"/>
          </a:xfrm>
          <a:prstGeom prst="rect">
            <a:avLst/>
          </a:prstGeom>
          <a:noFill/>
        </p:spPr>
        <p:txBody>
          <a:bodyPr wrap="none" rtlCol="0">
            <a:spAutoFit/>
          </a:bodyPr>
          <a:lstStyle/>
          <a:p>
            <a:r>
              <a:rPr lang="ja-JP" altLang="en-US" b="1" dirty="0" smtClean="0">
                <a:solidFill>
                  <a:schemeClr val="bg1"/>
                </a:solidFill>
              </a:rPr>
              <a:t>ビュースポット</a:t>
            </a:r>
            <a:r>
              <a:rPr lang="ja-JP" altLang="en-US" b="1" dirty="0">
                <a:solidFill>
                  <a:schemeClr val="bg1"/>
                </a:solidFill>
              </a:rPr>
              <a:t>に</a:t>
            </a:r>
            <a:r>
              <a:rPr lang="ja-JP" altLang="en-US" b="1" dirty="0" smtClean="0">
                <a:solidFill>
                  <a:schemeClr val="bg1"/>
                </a:solidFill>
              </a:rPr>
              <a:t>関する前回の主な意見と方向性（案）　</a:t>
            </a:r>
            <a:endParaRPr kumimoji="1" lang="ja-JP" altLang="en-US" b="1" dirty="0">
              <a:solidFill>
                <a:schemeClr val="bg1"/>
              </a:solidFill>
            </a:endParaRPr>
          </a:p>
        </p:txBody>
      </p:sp>
      <p:sp>
        <p:nvSpPr>
          <p:cNvPr id="8" name="テキスト ボックス 7"/>
          <p:cNvSpPr txBox="1"/>
          <p:nvPr/>
        </p:nvSpPr>
        <p:spPr>
          <a:xfrm>
            <a:off x="174800" y="1115452"/>
            <a:ext cx="1911101" cy="400110"/>
          </a:xfrm>
          <a:prstGeom prst="rect">
            <a:avLst/>
          </a:prstGeom>
          <a:noFill/>
        </p:spPr>
        <p:txBody>
          <a:bodyPr wrap="none" rtlCol="0">
            <a:spAutoFit/>
          </a:bodyPr>
          <a:lstStyle/>
          <a:p>
            <a:r>
              <a:rPr lang="ja-JP" altLang="en-US" sz="2000" b="1" u="sng" dirty="0" smtClean="0"/>
              <a:t>（１）選定の視点</a:t>
            </a:r>
            <a:endParaRPr kumimoji="1" lang="ja-JP" altLang="en-US" sz="2000" b="1" u="sng" dirty="0"/>
          </a:p>
        </p:txBody>
      </p:sp>
      <p:sp>
        <p:nvSpPr>
          <p:cNvPr id="11" name="テキスト ボックス 10"/>
          <p:cNvSpPr txBox="1"/>
          <p:nvPr/>
        </p:nvSpPr>
        <p:spPr>
          <a:xfrm>
            <a:off x="388068" y="1915085"/>
            <a:ext cx="8280000" cy="3170099"/>
          </a:xfrm>
          <a:prstGeom prst="rect">
            <a:avLst/>
          </a:prstGeom>
          <a:noFill/>
        </p:spPr>
        <p:txBody>
          <a:bodyPr wrap="square" rtlCol="0">
            <a:spAutoFit/>
          </a:bodyPr>
          <a:lstStyle/>
          <a:p>
            <a:pPr marL="285750" indent="-285750">
              <a:lnSpc>
                <a:spcPts val="2400"/>
              </a:lnSpc>
              <a:buFont typeface="Wingdings" panose="05000000000000000000" pitchFamily="2" charset="2"/>
              <a:buChar char="Ø"/>
              <a:defRPr/>
            </a:pPr>
            <a:r>
              <a:rPr lang="en-US" altLang="ja-JP" dirty="0" smtClean="0"/>
              <a:t>2018</a:t>
            </a:r>
            <a:r>
              <a:rPr lang="ja-JP" altLang="en-US" dirty="0" smtClean="0"/>
              <a:t>年</a:t>
            </a:r>
            <a:r>
              <a:rPr lang="ja-JP" altLang="en-US" dirty="0"/>
              <a:t>の大阪府の景観百景として</a:t>
            </a:r>
            <a:r>
              <a:rPr lang="ja-JP" altLang="en-US" dirty="0" smtClean="0"/>
              <a:t>しっかりしたもの、質の高いものを選ぶ。</a:t>
            </a:r>
            <a:endParaRPr lang="en-US" altLang="ja-JP" dirty="0" smtClean="0"/>
          </a:p>
          <a:p>
            <a:pPr marL="285750" indent="-285750">
              <a:lnSpc>
                <a:spcPts val="2400"/>
              </a:lnSpc>
              <a:buFont typeface="Wingdings" panose="05000000000000000000" pitchFamily="2" charset="2"/>
              <a:buChar char="Ø"/>
              <a:defRPr/>
            </a:pPr>
            <a:r>
              <a:rPr lang="ja-JP" altLang="en-US" dirty="0"/>
              <a:t>今</a:t>
            </a:r>
            <a:r>
              <a:rPr lang="ja-JP" altLang="en-US" dirty="0" smtClean="0"/>
              <a:t>の時代性を表すものを選ぶ。また、希少性のあるものを選びたい。</a:t>
            </a:r>
            <a:endParaRPr lang="en-US" altLang="ja-JP" dirty="0" smtClean="0"/>
          </a:p>
          <a:p>
            <a:pPr marL="285750" indent="-285750">
              <a:lnSpc>
                <a:spcPts val="2400"/>
              </a:lnSpc>
              <a:buFont typeface="Wingdings" panose="05000000000000000000" pitchFamily="2" charset="2"/>
              <a:buChar char="Ø"/>
              <a:defRPr/>
            </a:pPr>
            <a:r>
              <a:rPr lang="ja-JP" altLang="en-US" dirty="0" smtClean="0"/>
              <a:t>以前の「まちなみ百景」とは違って「視点場」を意識する。</a:t>
            </a:r>
            <a:endParaRPr lang="en-US" altLang="ja-JP" dirty="0"/>
          </a:p>
          <a:p>
            <a:pPr marL="285750" indent="-285750">
              <a:lnSpc>
                <a:spcPts val="2400"/>
              </a:lnSpc>
              <a:buFont typeface="Wingdings" panose="05000000000000000000" pitchFamily="2" charset="2"/>
              <a:buChar char="Ø"/>
              <a:defRPr/>
            </a:pPr>
            <a:r>
              <a:rPr lang="ja-JP" altLang="en-US" dirty="0" smtClean="0"/>
              <a:t>応募が</a:t>
            </a:r>
            <a:r>
              <a:rPr lang="en-US" altLang="ja-JP" dirty="0" smtClean="0"/>
              <a:t>1,000</a:t>
            </a:r>
            <a:r>
              <a:rPr lang="ja-JP" altLang="en-US" dirty="0" smtClean="0"/>
              <a:t>件、</a:t>
            </a:r>
            <a:r>
              <a:rPr lang="en-US" altLang="ja-JP" dirty="0" smtClean="0"/>
              <a:t>2,000</a:t>
            </a:r>
            <a:r>
              <a:rPr lang="ja-JP" altLang="en-US" dirty="0" smtClean="0"/>
              <a:t>件であれば地域的なバランスは図れるが、</a:t>
            </a:r>
            <a:r>
              <a:rPr lang="en-US" altLang="ja-JP" dirty="0" smtClean="0"/>
              <a:t>100</a:t>
            </a:r>
            <a:r>
              <a:rPr lang="ja-JP" altLang="en-US" dirty="0" err="1" smtClean="0"/>
              <a:t>、</a:t>
            </a:r>
            <a:r>
              <a:rPr lang="en-US" altLang="ja-JP" dirty="0" smtClean="0"/>
              <a:t>200</a:t>
            </a:r>
            <a:r>
              <a:rPr lang="ja-JP" altLang="en-US" dirty="0" smtClean="0"/>
              <a:t>件では地域のバランスを図るのは難しい。</a:t>
            </a:r>
            <a:endParaRPr lang="en-US" altLang="ja-JP" dirty="0" smtClean="0"/>
          </a:p>
          <a:p>
            <a:pPr marL="285750" indent="-285750">
              <a:lnSpc>
                <a:spcPts val="2400"/>
              </a:lnSpc>
              <a:buFont typeface="Wingdings" panose="05000000000000000000" pitchFamily="2" charset="2"/>
              <a:buChar char="Ø"/>
              <a:defRPr/>
            </a:pPr>
            <a:r>
              <a:rPr lang="ja-JP" altLang="ja-JP" dirty="0" smtClean="0"/>
              <a:t>まず</a:t>
            </a:r>
            <a:r>
              <a:rPr lang="ja-JP" altLang="ja-JP" dirty="0"/>
              <a:t>は一級品、希少価値のあるものを</a:t>
            </a:r>
            <a:r>
              <a:rPr lang="ja-JP" altLang="ja-JP" dirty="0" smtClean="0"/>
              <a:t>選</a:t>
            </a:r>
            <a:r>
              <a:rPr lang="ja-JP" altLang="en-US" dirty="0" smtClean="0"/>
              <a:t>び</a:t>
            </a:r>
            <a:r>
              <a:rPr lang="ja-JP" altLang="en-US" dirty="0"/>
              <a:t>、</a:t>
            </a:r>
            <a:r>
              <a:rPr lang="ja-JP" altLang="ja-JP" dirty="0" smtClean="0"/>
              <a:t>その</a:t>
            </a:r>
            <a:r>
              <a:rPr lang="ja-JP" altLang="ja-JP" dirty="0"/>
              <a:t>次に地域的なバランスに配慮</a:t>
            </a:r>
            <a:r>
              <a:rPr lang="ja-JP" altLang="ja-JP" dirty="0" smtClean="0"/>
              <a:t>する</a:t>
            </a:r>
            <a:r>
              <a:rPr lang="ja-JP" altLang="en-US" dirty="0" smtClean="0"/>
              <a:t>など、</a:t>
            </a:r>
            <a:r>
              <a:rPr lang="ja-JP" altLang="ja-JP" dirty="0"/>
              <a:t>優先事項を整理</a:t>
            </a:r>
            <a:r>
              <a:rPr lang="ja-JP" altLang="ja-JP" dirty="0" smtClean="0"/>
              <a:t>する</a:t>
            </a:r>
            <a:r>
              <a:rPr lang="ja-JP" altLang="en-US" dirty="0" smtClean="0"/>
              <a:t>べき。</a:t>
            </a:r>
            <a:r>
              <a:rPr lang="ja-JP" altLang="ja-JP" dirty="0" smtClean="0"/>
              <a:t>各市町村</a:t>
            </a:r>
            <a:r>
              <a:rPr lang="ja-JP" altLang="en-US" dirty="0" smtClean="0"/>
              <a:t>に</a:t>
            </a:r>
            <a:r>
              <a:rPr lang="ja-JP" altLang="ja-JP" dirty="0" smtClean="0"/>
              <a:t>一つ</a:t>
            </a:r>
            <a:r>
              <a:rPr lang="ja-JP" altLang="en-US" dirty="0" smtClean="0"/>
              <a:t>ビュースポットを選ぶこと</a:t>
            </a:r>
            <a:r>
              <a:rPr lang="ja-JP" altLang="ja-JP" dirty="0" smtClean="0"/>
              <a:t>と</a:t>
            </a:r>
            <a:r>
              <a:rPr lang="ja-JP" altLang="en-US" dirty="0" smtClean="0"/>
              <a:t>一級品を選ぶことを</a:t>
            </a:r>
            <a:r>
              <a:rPr lang="ja-JP" altLang="ja-JP" dirty="0" smtClean="0"/>
              <a:t>同等</a:t>
            </a:r>
            <a:r>
              <a:rPr lang="ja-JP" altLang="ja-JP" dirty="0"/>
              <a:t>に並べるとちょっとしんどいかなと</a:t>
            </a:r>
            <a:r>
              <a:rPr lang="ja-JP" altLang="ja-JP" dirty="0" smtClean="0"/>
              <a:t>思</a:t>
            </a:r>
            <a:r>
              <a:rPr lang="ja-JP" altLang="en-US" dirty="0" smtClean="0"/>
              <a:t>う。</a:t>
            </a:r>
            <a:endParaRPr lang="en-US" altLang="ja-JP" dirty="0" smtClean="0"/>
          </a:p>
          <a:p>
            <a:pPr marL="285750" indent="-285750">
              <a:lnSpc>
                <a:spcPts val="2400"/>
              </a:lnSpc>
              <a:buFont typeface="Wingdings" panose="05000000000000000000" pitchFamily="2" charset="2"/>
              <a:buChar char="Ø"/>
              <a:defRPr/>
            </a:pPr>
            <a:r>
              <a:rPr lang="ja-JP" altLang="en-US" dirty="0" smtClean="0"/>
              <a:t>花火</a:t>
            </a:r>
            <a:r>
              <a:rPr lang="ja-JP" altLang="en-US" smtClean="0"/>
              <a:t>大会などはいつ</a:t>
            </a:r>
            <a:r>
              <a:rPr lang="ja-JP" altLang="en-US" dirty="0" smtClean="0"/>
              <a:t>まであるか分からないが、今の時点でのビュースポットという</a:t>
            </a:r>
            <a:r>
              <a:rPr lang="ja-JP" altLang="en-US" smtClean="0"/>
              <a:t>意味で価値があるものであれば</a:t>
            </a:r>
            <a:r>
              <a:rPr lang="ja-JP" altLang="en-US" dirty="0" smtClean="0"/>
              <a:t>、募集対象にして良いのでは。</a:t>
            </a:r>
            <a:endParaRPr lang="en-US" altLang="ja-JP" dirty="0" smtClean="0"/>
          </a:p>
        </p:txBody>
      </p:sp>
      <p:sp>
        <p:nvSpPr>
          <p:cNvPr id="12" name="テキスト ボックス 11"/>
          <p:cNvSpPr txBox="1"/>
          <p:nvPr/>
        </p:nvSpPr>
        <p:spPr>
          <a:xfrm>
            <a:off x="388068" y="1547500"/>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
        <p:nvSpPr>
          <p:cNvPr id="13" name="テキスト ボックス 12"/>
          <p:cNvSpPr txBox="1"/>
          <p:nvPr/>
        </p:nvSpPr>
        <p:spPr>
          <a:xfrm>
            <a:off x="388068" y="5180999"/>
            <a:ext cx="8280000" cy="1477328"/>
          </a:xfrm>
          <a:prstGeom prst="rect">
            <a:avLst/>
          </a:prstGeom>
          <a:solidFill>
            <a:schemeClr val="accent6">
              <a:lumMod val="60000"/>
              <a:lumOff val="40000"/>
            </a:schemeClr>
          </a:solidFill>
        </p:spPr>
        <p:txBody>
          <a:bodyPr wrap="square" rtlCol="0">
            <a:spAutoFit/>
          </a:bodyPr>
          <a:lstStyle/>
          <a:p>
            <a:r>
              <a:rPr lang="ja-JP" altLang="en-US" b="1" dirty="0" smtClean="0"/>
              <a:t>＜</a:t>
            </a:r>
            <a:r>
              <a:rPr lang="ja-JP" altLang="en-US" b="1" dirty="0"/>
              <a:t>方向性</a:t>
            </a:r>
            <a:r>
              <a:rPr lang="ja-JP" altLang="en-US" b="1" dirty="0" smtClean="0"/>
              <a:t>（</a:t>
            </a:r>
            <a:r>
              <a:rPr lang="ja-JP" altLang="en-US" b="1" dirty="0"/>
              <a:t>案）</a:t>
            </a:r>
            <a:r>
              <a:rPr lang="ja-JP" altLang="en-US" b="1" dirty="0" smtClean="0"/>
              <a:t>＞</a:t>
            </a:r>
            <a:endParaRPr lang="en-US" altLang="ja-JP" b="1" dirty="0" smtClean="0"/>
          </a:p>
          <a:p>
            <a:pPr marL="285750" indent="-285750">
              <a:buFont typeface="Arial" panose="020B0604020202020204" pitchFamily="34" charset="0"/>
              <a:buChar char="•"/>
            </a:pPr>
            <a:r>
              <a:rPr lang="ja-JP" altLang="en-US" dirty="0" smtClean="0"/>
              <a:t>今の時代性を表す、質</a:t>
            </a:r>
            <a:r>
              <a:rPr lang="ja-JP" altLang="en-US" dirty="0"/>
              <a:t>の高い</a:t>
            </a:r>
            <a:r>
              <a:rPr lang="ja-JP" altLang="en-US" dirty="0" smtClean="0"/>
              <a:t>、しっかり</a:t>
            </a:r>
            <a:r>
              <a:rPr lang="ja-JP" altLang="en-US" dirty="0"/>
              <a:t>としたものを</a:t>
            </a:r>
            <a:r>
              <a:rPr lang="ja-JP" altLang="en-US" dirty="0" smtClean="0"/>
              <a:t>選ぶ。</a:t>
            </a:r>
            <a:endParaRPr lang="en-US" altLang="ja-JP" b="1" dirty="0"/>
          </a:p>
          <a:p>
            <a:pPr marL="285750" indent="-285750">
              <a:buFont typeface="Arial" panose="020B0604020202020204" pitchFamily="34" charset="0"/>
              <a:buChar char="•"/>
            </a:pPr>
            <a:r>
              <a:rPr lang="ja-JP" altLang="en-US" spc="-40" dirty="0"/>
              <a:t>質の</a:t>
            </a:r>
            <a:r>
              <a:rPr lang="ja-JP" altLang="en-US" spc="-40" dirty="0" smtClean="0"/>
              <a:t>高い</a:t>
            </a:r>
            <a:r>
              <a:rPr lang="ja-JP" altLang="en-US" spc="-40" dirty="0"/>
              <a:t>ものを</a:t>
            </a:r>
            <a:r>
              <a:rPr lang="ja-JP" altLang="en-US" spc="-40" dirty="0" smtClean="0"/>
              <a:t>選ぶ</a:t>
            </a:r>
            <a:r>
              <a:rPr lang="ja-JP" altLang="en-US" spc="-40" dirty="0"/>
              <a:t>こと</a:t>
            </a:r>
            <a:r>
              <a:rPr lang="ja-JP" altLang="en-US" spc="-40" dirty="0" smtClean="0"/>
              <a:t>を第一とし、次に地域的なバランスについて配慮する。</a:t>
            </a:r>
            <a:endParaRPr lang="en-US" altLang="ja-JP" spc="-40" dirty="0" smtClean="0"/>
          </a:p>
          <a:p>
            <a:pPr marL="285750" indent="-285750">
              <a:buFont typeface="Arial" panose="020B0604020202020204" pitchFamily="34" charset="0"/>
              <a:buChar char="•"/>
            </a:pPr>
            <a:r>
              <a:rPr lang="ja-JP" altLang="en-US" dirty="0" smtClean="0"/>
              <a:t>期間限定であったり、将来的に見れなくなる可能性があるものでも、現時点で価値があるものであれば対象とする。</a:t>
            </a:r>
            <a:endParaRPr lang="en-US" altLang="ja-JP" dirty="0" smtClean="0"/>
          </a:p>
        </p:txBody>
      </p:sp>
      <p:sp>
        <p:nvSpPr>
          <p:cNvPr id="2" name="スライド番号プレースホルダー 1"/>
          <p:cNvSpPr>
            <a:spLocks noGrp="1"/>
          </p:cNvSpPr>
          <p:nvPr>
            <p:ph type="sldNum" sz="quarter" idx="12"/>
          </p:nvPr>
        </p:nvSpPr>
        <p:spPr>
          <a:xfrm>
            <a:off x="6902896" y="6356350"/>
            <a:ext cx="2133600" cy="365125"/>
          </a:xfrm>
        </p:spPr>
        <p:txBody>
          <a:bodyPr/>
          <a:lstStyle/>
          <a:p>
            <a:fld id="{5552989D-E953-45FB-9BA1-EBA3557D7946}" type="slidenum">
              <a:rPr kumimoji="1" lang="ja-JP" altLang="en-US" smtClean="0"/>
              <a:t>1</a:t>
            </a:fld>
            <a:endParaRPr kumimoji="1" lang="ja-JP" altLang="en-US"/>
          </a:p>
        </p:txBody>
      </p:sp>
      <p:sp>
        <p:nvSpPr>
          <p:cNvPr id="3" name="テキスト ボックス 2"/>
          <p:cNvSpPr txBox="1"/>
          <p:nvPr/>
        </p:nvSpPr>
        <p:spPr>
          <a:xfrm>
            <a:off x="8266355" y="89674"/>
            <a:ext cx="803425" cy="369332"/>
          </a:xfrm>
          <a:prstGeom prst="rect">
            <a:avLst/>
          </a:prstGeom>
          <a:solidFill>
            <a:schemeClr val="bg1"/>
          </a:solidFill>
          <a:ln>
            <a:solidFill>
              <a:schemeClr val="tx1"/>
            </a:solidFill>
          </a:ln>
        </p:spPr>
        <p:txBody>
          <a:bodyPr wrap="none" rtlCol="0">
            <a:spAutoFit/>
          </a:bodyPr>
          <a:lstStyle/>
          <a:p>
            <a:r>
              <a:rPr kumimoji="1" lang="ja-JP" altLang="en-US" dirty="0" smtClean="0"/>
              <a:t>資料１</a:t>
            </a:r>
            <a:endParaRPr kumimoji="1" lang="ja-JP" altLang="en-US" dirty="0"/>
          </a:p>
        </p:txBody>
      </p:sp>
      <p:sp>
        <p:nvSpPr>
          <p:cNvPr id="6" name="テキスト ボックス 5"/>
          <p:cNvSpPr txBox="1"/>
          <p:nvPr/>
        </p:nvSpPr>
        <p:spPr>
          <a:xfrm>
            <a:off x="179512" y="632563"/>
            <a:ext cx="3741569" cy="400110"/>
          </a:xfrm>
          <a:prstGeom prst="rect">
            <a:avLst/>
          </a:prstGeom>
          <a:noFill/>
        </p:spPr>
        <p:txBody>
          <a:bodyPr wrap="square" rtlCol="0">
            <a:spAutoFit/>
          </a:bodyPr>
          <a:lstStyle/>
          <a:p>
            <a:r>
              <a:rPr kumimoji="1" lang="ja-JP" altLang="en-US" sz="2000" dirty="0" smtClean="0">
                <a:latin typeface="HGP創英角ｺﾞｼｯｸUB" panose="020B0900000000000000" pitchFamily="50" charset="-128"/>
                <a:ea typeface="HGP創英角ｺﾞｼｯｸUB" panose="020B0900000000000000" pitchFamily="50" charset="-128"/>
              </a:rPr>
              <a:t>ビュースポットの発掘について</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2027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76256" y="6356350"/>
            <a:ext cx="2133600" cy="365125"/>
          </a:xfrm>
        </p:spPr>
        <p:txBody>
          <a:bodyPr/>
          <a:lstStyle/>
          <a:p>
            <a:fld id="{5552989D-E953-45FB-9BA1-EBA3557D7946}" type="slidenum">
              <a:rPr kumimoji="1" lang="ja-JP" altLang="en-US" smtClean="0"/>
              <a:t>2</a:t>
            </a:fld>
            <a:endParaRPr kumimoji="1" lang="ja-JP" altLang="en-US"/>
          </a:p>
        </p:txBody>
      </p:sp>
      <p:sp>
        <p:nvSpPr>
          <p:cNvPr id="9" name="テキスト ボックス 8"/>
          <p:cNvSpPr txBox="1"/>
          <p:nvPr/>
        </p:nvSpPr>
        <p:spPr>
          <a:xfrm>
            <a:off x="179512" y="1048568"/>
            <a:ext cx="1854995" cy="369332"/>
          </a:xfrm>
          <a:prstGeom prst="rect">
            <a:avLst/>
          </a:prstGeom>
          <a:noFill/>
        </p:spPr>
        <p:txBody>
          <a:bodyPr wrap="none" rtlCol="0">
            <a:spAutoFit/>
          </a:bodyPr>
          <a:lstStyle/>
          <a:p>
            <a:r>
              <a:rPr lang="ja-JP" altLang="en-US" b="1" u="sng" dirty="0" smtClean="0"/>
              <a:t>１）視点場の条件</a:t>
            </a:r>
            <a:endParaRPr kumimoji="1" lang="ja-JP" altLang="en-US" b="1" u="sng" dirty="0"/>
          </a:p>
        </p:txBody>
      </p:sp>
      <p:sp>
        <p:nvSpPr>
          <p:cNvPr id="10" name="テキスト ボックス 9"/>
          <p:cNvSpPr txBox="1"/>
          <p:nvPr/>
        </p:nvSpPr>
        <p:spPr>
          <a:xfrm>
            <a:off x="388068" y="1916832"/>
            <a:ext cx="8280000" cy="2336537"/>
          </a:xfrm>
          <a:prstGeom prst="rect">
            <a:avLst/>
          </a:prstGeom>
          <a:noFill/>
        </p:spPr>
        <p:txBody>
          <a:bodyPr wrap="square" rtlCol="0">
            <a:spAutoFit/>
          </a:bodyPr>
          <a:lstStyle/>
          <a:p>
            <a:pPr marL="285750" indent="-285750">
              <a:lnSpc>
                <a:spcPts val="2500"/>
              </a:lnSpc>
              <a:buFont typeface="Wingdings" panose="05000000000000000000" pitchFamily="2" charset="2"/>
              <a:buChar char="Ø"/>
              <a:defRPr/>
            </a:pPr>
            <a:r>
              <a:rPr lang="ja-JP" altLang="en-US" dirty="0" smtClean="0"/>
              <a:t>時代</a:t>
            </a:r>
            <a:r>
              <a:rPr lang="ja-JP" altLang="ja-JP" dirty="0" smtClean="0"/>
              <a:t>の</a:t>
            </a:r>
            <a:r>
              <a:rPr lang="ja-JP" altLang="ja-JP" dirty="0"/>
              <a:t>流れから言う</a:t>
            </a:r>
            <a:r>
              <a:rPr lang="ja-JP" altLang="ja-JP" dirty="0" smtClean="0"/>
              <a:t>と</a:t>
            </a:r>
            <a:r>
              <a:rPr lang="ja-JP" altLang="en-US" dirty="0"/>
              <a:t>、</a:t>
            </a:r>
            <a:r>
              <a:rPr lang="ja-JP" altLang="en-US" dirty="0" smtClean="0"/>
              <a:t>視点場は</a:t>
            </a:r>
            <a:r>
              <a:rPr lang="ja-JP" altLang="ja-JP" dirty="0" smtClean="0"/>
              <a:t>有料</a:t>
            </a:r>
            <a:r>
              <a:rPr lang="ja-JP" altLang="en-US" dirty="0" smtClean="0"/>
              <a:t>であっても</a:t>
            </a:r>
            <a:r>
              <a:rPr lang="ja-JP" altLang="ja-JP" dirty="0" smtClean="0"/>
              <a:t>よいと</a:t>
            </a:r>
            <a:r>
              <a:rPr lang="ja-JP" altLang="ja-JP" dirty="0"/>
              <a:t>思う。無料であるほうが</a:t>
            </a:r>
            <a:r>
              <a:rPr lang="ja-JP" altLang="ja-JP" dirty="0" smtClean="0"/>
              <a:t>望ましい</a:t>
            </a:r>
            <a:r>
              <a:rPr lang="ja-JP" altLang="en-US" dirty="0" smtClean="0"/>
              <a:t>が</a:t>
            </a:r>
            <a:r>
              <a:rPr lang="ja-JP" altLang="ja-JP" dirty="0" smtClean="0"/>
              <a:t>有料</a:t>
            </a:r>
            <a:r>
              <a:rPr lang="ja-JP" altLang="ja-JP" dirty="0"/>
              <a:t>でもやぶさかではないという</a:t>
            </a:r>
            <a:r>
              <a:rPr lang="ja-JP" altLang="ja-JP" dirty="0" smtClean="0"/>
              <a:t>感じ</a:t>
            </a:r>
            <a:r>
              <a:rPr lang="ja-JP" altLang="en-US" dirty="0" smtClean="0"/>
              <a:t>。</a:t>
            </a:r>
            <a:endParaRPr lang="en-US" altLang="ja-JP" dirty="0" smtClean="0"/>
          </a:p>
          <a:p>
            <a:pPr marL="285750" indent="-285750">
              <a:lnSpc>
                <a:spcPts val="2500"/>
              </a:lnSpc>
              <a:buFont typeface="Wingdings" panose="05000000000000000000" pitchFamily="2" charset="2"/>
              <a:buChar char="Ø"/>
              <a:defRPr/>
            </a:pPr>
            <a:r>
              <a:rPr lang="ja-JP" altLang="en-US" dirty="0" smtClean="0"/>
              <a:t>他府県から見る大阪府という場合は対象</a:t>
            </a:r>
            <a:r>
              <a:rPr lang="ja-JP" altLang="en-US" dirty="0"/>
              <a:t>にするか</a:t>
            </a:r>
            <a:r>
              <a:rPr lang="ja-JP" altLang="en-US" dirty="0" smtClean="0"/>
              <a:t>。</a:t>
            </a:r>
            <a:endParaRPr lang="en-US" altLang="ja-JP" dirty="0" smtClean="0"/>
          </a:p>
          <a:p>
            <a:pPr marL="285750" indent="-285750">
              <a:lnSpc>
                <a:spcPts val="2500"/>
              </a:lnSpc>
              <a:buFont typeface="Wingdings" panose="05000000000000000000" pitchFamily="2" charset="2"/>
              <a:buChar char="Ø"/>
              <a:defRPr/>
            </a:pPr>
            <a:r>
              <a:rPr lang="ja-JP" altLang="ja-JP" dirty="0"/>
              <a:t>視点場が大阪にあると</a:t>
            </a:r>
            <a:r>
              <a:rPr lang="ja-JP" altLang="ja-JP" dirty="0" smtClean="0"/>
              <a:t>いう</a:t>
            </a:r>
            <a:r>
              <a:rPr lang="ja-JP" altLang="en-US" dirty="0" smtClean="0"/>
              <a:t>条件は良いの</a:t>
            </a:r>
            <a:r>
              <a:rPr lang="ja-JP" altLang="ja-JP" dirty="0" smtClean="0"/>
              <a:t>で</a:t>
            </a:r>
            <a:r>
              <a:rPr lang="ja-JP" altLang="ja-JP" dirty="0"/>
              <a:t>は</a:t>
            </a:r>
            <a:r>
              <a:rPr lang="ja-JP" altLang="ja-JP" dirty="0" smtClean="0"/>
              <a:t>ないか</a:t>
            </a:r>
            <a:r>
              <a:rPr lang="ja-JP" altLang="ja-JP" dirty="0"/>
              <a:t>。見える風景は遠景だと色々ある</a:t>
            </a:r>
            <a:r>
              <a:rPr lang="ja-JP" altLang="ja-JP" dirty="0" smtClean="0"/>
              <a:t>ので</a:t>
            </a:r>
            <a:r>
              <a:rPr lang="ja-JP" altLang="en-US" dirty="0" smtClean="0"/>
              <a:t>府外も入るかもしれない。</a:t>
            </a:r>
            <a:endParaRPr lang="en-US" altLang="ja-JP" dirty="0" smtClean="0"/>
          </a:p>
          <a:p>
            <a:pPr marL="285750" indent="-285750">
              <a:lnSpc>
                <a:spcPts val="2500"/>
              </a:lnSpc>
              <a:buFont typeface="Wingdings" panose="05000000000000000000" pitchFamily="2" charset="2"/>
              <a:buChar char="Ø"/>
              <a:defRPr/>
            </a:pPr>
            <a:r>
              <a:rPr lang="ja-JP" altLang="ja-JP" dirty="0" smtClean="0"/>
              <a:t>今回</a:t>
            </a:r>
            <a:r>
              <a:rPr lang="ja-JP" altLang="en-US" dirty="0" smtClean="0"/>
              <a:t>、視点場</a:t>
            </a:r>
            <a:r>
              <a:rPr lang="ja-JP" altLang="ja-JP" dirty="0" smtClean="0"/>
              <a:t>は</a:t>
            </a:r>
            <a:r>
              <a:rPr lang="ja-JP" altLang="ja-JP" dirty="0"/>
              <a:t>大阪</a:t>
            </a:r>
            <a:r>
              <a:rPr lang="ja-JP" altLang="ja-JP" dirty="0" smtClean="0"/>
              <a:t>府内</a:t>
            </a:r>
            <a:r>
              <a:rPr lang="ja-JP" altLang="en-US" dirty="0" smtClean="0"/>
              <a:t>にあることとし、</a:t>
            </a:r>
            <a:r>
              <a:rPr lang="ja-JP" altLang="ja-JP" dirty="0" smtClean="0"/>
              <a:t>視</a:t>
            </a:r>
            <a:r>
              <a:rPr lang="ja-JP" altLang="ja-JP" dirty="0"/>
              <a:t>対象は他</a:t>
            </a:r>
            <a:r>
              <a:rPr lang="ja-JP" altLang="ja-JP" dirty="0" smtClean="0"/>
              <a:t>府県</a:t>
            </a:r>
            <a:r>
              <a:rPr lang="ja-JP" altLang="en-US" dirty="0" smtClean="0"/>
              <a:t>が含まれてもよい</a:t>
            </a:r>
            <a:r>
              <a:rPr lang="ja-JP" altLang="ja-JP" dirty="0" smtClean="0"/>
              <a:t>と</a:t>
            </a:r>
            <a:r>
              <a:rPr lang="ja-JP" altLang="ja-JP" dirty="0"/>
              <a:t>いうことで</a:t>
            </a:r>
            <a:r>
              <a:rPr lang="ja-JP" altLang="ja-JP" dirty="0" smtClean="0"/>
              <a:t>いきましょう</a:t>
            </a:r>
            <a:r>
              <a:rPr lang="ja-JP" altLang="en-US" dirty="0" smtClean="0"/>
              <a:t>。</a:t>
            </a:r>
            <a:endParaRPr lang="en-US" altLang="ja-JP" dirty="0" smtClean="0"/>
          </a:p>
        </p:txBody>
      </p:sp>
      <p:sp>
        <p:nvSpPr>
          <p:cNvPr id="14" name="テキスト ボックス 13"/>
          <p:cNvSpPr txBox="1"/>
          <p:nvPr/>
        </p:nvSpPr>
        <p:spPr>
          <a:xfrm>
            <a:off x="422182" y="4365104"/>
            <a:ext cx="8280000" cy="1374735"/>
          </a:xfrm>
          <a:prstGeom prst="rect">
            <a:avLst/>
          </a:prstGeom>
          <a:solidFill>
            <a:schemeClr val="accent6">
              <a:lumMod val="60000"/>
              <a:lumOff val="40000"/>
            </a:schemeClr>
          </a:solidFill>
        </p:spPr>
        <p:txBody>
          <a:bodyPr wrap="square" rtlCol="0">
            <a:spAutoFit/>
          </a:bodyPr>
          <a:lstStyle/>
          <a:p>
            <a:pPr>
              <a:lnSpc>
                <a:spcPts val="2500"/>
              </a:lnSpc>
            </a:pPr>
            <a:r>
              <a:rPr lang="ja-JP" altLang="en-US" b="1" dirty="0" smtClean="0"/>
              <a:t>＜</a:t>
            </a:r>
            <a:r>
              <a:rPr lang="ja-JP" altLang="en-US" b="1" dirty="0"/>
              <a:t>方向性</a:t>
            </a:r>
            <a:r>
              <a:rPr lang="ja-JP" altLang="en-US" b="1" dirty="0" smtClean="0"/>
              <a:t>（</a:t>
            </a:r>
            <a:r>
              <a:rPr lang="ja-JP" altLang="en-US" b="1" dirty="0"/>
              <a:t>案）＞</a:t>
            </a:r>
            <a:endParaRPr lang="en-US" altLang="ja-JP" b="1" dirty="0"/>
          </a:p>
          <a:p>
            <a:pPr marL="285750" indent="-285750">
              <a:lnSpc>
                <a:spcPts val="2500"/>
              </a:lnSpc>
              <a:buFont typeface="Arial" panose="020B0604020202020204" pitchFamily="34" charset="0"/>
              <a:buChar char="•"/>
            </a:pPr>
            <a:r>
              <a:rPr lang="ja-JP" altLang="en-US" dirty="0" smtClean="0"/>
              <a:t>視点場は立ち入りが禁止されている場所以外とするが、有料、無料は問わない。</a:t>
            </a:r>
            <a:endParaRPr lang="en-US" altLang="ja-JP" dirty="0" smtClean="0"/>
          </a:p>
          <a:p>
            <a:pPr marL="285750" indent="-285750">
              <a:lnSpc>
                <a:spcPts val="2500"/>
              </a:lnSpc>
              <a:buFont typeface="Arial" panose="020B0604020202020204" pitchFamily="34" charset="0"/>
              <a:buChar char="•"/>
            </a:pPr>
            <a:r>
              <a:rPr lang="ja-JP" altLang="en-US" dirty="0" smtClean="0"/>
              <a:t>視点場は大阪府内にあることとし、視対象は他府県が含まれてもよいこととする。</a:t>
            </a:r>
            <a:endParaRPr lang="en-US" altLang="ja-JP" dirty="0" smtClean="0"/>
          </a:p>
          <a:p>
            <a:pPr marL="285750" indent="-285750">
              <a:lnSpc>
                <a:spcPts val="2500"/>
              </a:lnSpc>
              <a:buFont typeface="Arial" panose="020B0604020202020204" pitchFamily="34" charset="0"/>
              <a:buChar char="•"/>
            </a:pPr>
            <a:r>
              <a:rPr lang="ja-JP" altLang="en-US" dirty="0" smtClean="0"/>
              <a:t>選定</a:t>
            </a:r>
            <a:r>
              <a:rPr lang="ja-JP" altLang="en-US" dirty="0"/>
              <a:t>するとき</a:t>
            </a:r>
            <a:r>
              <a:rPr lang="ja-JP" altLang="en-US" dirty="0" smtClean="0"/>
              <a:t>には視点場の状況をチェックした上で行うこととする。</a:t>
            </a:r>
            <a:endParaRPr lang="en-US" altLang="ja-JP" dirty="0" smtClean="0"/>
          </a:p>
        </p:txBody>
      </p:sp>
      <p:sp>
        <p:nvSpPr>
          <p:cNvPr id="16" name="テキスト ボックス 15"/>
          <p:cNvSpPr txBox="1"/>
          <p:nvPr/>
        </p:nvSpPr>
        <p:spPr>
          <a:xfrm>
            <a:off x="388068" y="1417900"/>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
        <p:nvSpPr>
          <p:cNvPr id="11" name="テキスト ボックス 10"/>
          <p:cNvSpPr txBox="1"/>
          <p:nvPr/>
        </p:nvSpPr>
        <p:spPr>
          <a:xfrm>
            <a:off x="191700" y="404664"/>
            <a:ext cx="3139001" cy="400110"/>
          </a:xfrm>
          <a:prstGeom prst="rect">
            <a:avLst/>
          </a:prstGeom>
          <a:noFill/>
        </p:spPr>
        <p:txBody>
          <a:bodyPr wrap="none" rtlCol="0">
            <a:spAutoFit/>
          </a:bodyPr>
          <a:lstStyle/>
          <a:p>
            <a:r>
              <a:rPr lang="ja-JP" altLang="en-US" sz="2000" b="1" u="sng" dirty="0" smtClean="0"/>
              <a:t>（２）募集に関する要件整理</a:t>
            </a:r>
            <a:endParaRPr kumimoji="1" lang="ja-JP" altLang="en-US" sz="2000" b="1" u="sng" dirty="0"/>
          </a:p>
        </p:txBody>
      </p:sp>
    </p:spTree>
    <p:extLst>
      <p:ext uri="{BB962C8B-B14F-4D97-AF65-F5344CB8AC3E}">
        <p14:creationId xmlns:p14="http://schemas.microsoft.com/office/powerpoint/2010/main" val="3722114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620688"/>
            <a:ext cx="2682145" cy="369332"/>
          </a:xfrm>
          <a:prstGeom prst="rect">
            <a:avLst/>
          </a:prstGeom>
          <a:noFill/>
        </p:spPr>
        <p:txBody>
          <a:bodyPr wrap="none" rtlCol="0">
            <a:spAutoFit/>
          </a:bodyPr>
          <a:lstStyle/>
          <a:p>
            <a:r>
              <a:rPr lang="ja-JP" altLang="en-US" b="1" u="sng" dirty="0" smtClean="0"/>
              <a:t>２）</a:t>
            </a:r>
            <a:r>
              <a:rPr lang="ja-JP" altLang="en-US" b="1" u="sng" dirty="0"/>
              <a:t>募集</a:t>
            </a:r>
            <a:r>
              <a:rPr lang="ja-JP" altLang="en-US" b="1" u="sng" dirty="0" smtClean="0"/>
              <a:t>する写真について</a:t>
            </a:r>
            <a:endParaRPr kumimoji="1" lang="ja-JP" altLang="en-US" b="1" u="sng" dirty="0"/>
          </a:p>
        </p:txBody>
      </p:sp>
      <p:sp>
        <p:nvSpPr>
          <p:cNvPr id="7" name="テキスト ボックス 6"/>
          <p:cNvSpPr txBox="1"/>
          <p:nvPr/>
        </p:nvSpPr>
        <p:spPr>
          <a:xfrm>
            <a:off x="388068" y="1552724"/>
            <a:ext cx="8280000" cy="2308324"/>
          </a:xfrm>
          <a:prstGeom prst="rect">
            <a:avLst/>
          </a:prstGeom>
          <a:noFill/>
        </p:spPr>
        <p:txBody>
          <a:bodyPr wrap="square" rtlCol="0">
            <a:spAutoFit/>
          </a:bodyPr>
          <a:lstStyle/>
          <a:p>
            <a:pPr marL="285750" indent="-285750">
              <a:buFont typeface="Wingdings" panose="05000000000000000000" pitchFamily="2" charset="2"/>
              <a:buChar char="Ø"/>
              <a:defRPr/>
            </a:pPr>
            <a:r>
              <a:rPr lang="ja-JP" altLang="en-US" dirty="0" smtClean="0"/>
              <a:t>美しい写真が撮れたよというだけの応募は、今回の趣旨とは異なってくる。</a:t>
            </a:r>
            <a:endParaRPr lang="en-US" altLang="ja-JP" dirty="0" smtClean="0"/>
          </a:p>
          <a:p>
            <a:pPr marL="285750" indent="-285750">
              <a:buFont typeface="Wingdings" panose="05000000000000000000" pitchFamily="2" charset="2"/>
              <a:buChar char="Ø"/>
              <a:defRPr/>
            </a:pPr>
            <a:r>
              <a:rPr lang="ja-JP" altLang="en-US" dirty="0" smtClean="0"/>
              <a:t>上手い下手ではある程度見てあげた方がいいと思う。一般の人は景観にあまり興味がないことがあるので、</a:t>
            </a:r>
            <a:r>
              <a:rPr lang="ja-JP" altLang="ja-JP" dirty="0" smtClean="0"/>
              <a:t>かっこいい</a:t>
            </a:r>
            <a:r>
              <a:rPr lang="ja-JP" altLang="ja-JP" dirty="0"/>
              <a:t>写真からまず入ってもらって、そこから先は実はおもしろいと気づいてもらうことが狙いとしてあるのではない</a:t>
            </a:r>
            <a:r>
              <a:rPr lang="ja-JP" altLang="ja-JP" dirty="0" smtClean="0"/>
              <a:t>か。</a:t>
            </a:r>
            <a:endParaRPr lang="en-US" altLang="ja-JP" dirty="0" smtClean="0"/>
          </a:p>
          <a:p>
            <a:pPr marL="285750" indent="-285750">
              <a:buFont typeface="Wingdings" panose="05000000000000000000" pitchFamily="2" charset="2"/>
              <a:buChar char="Ø"/>
              <a:defRPr/>
            </a:pPr>
            <a:r>
              <a:rPr lang="ja-JP" altLang="ja-JP" dirty="0"/>
              <a:t>同じ人が何枚</a:t>
            </a:r>
            <a:r>
              <a:rPr lang="ja-JP" altLang="ja-JP" dirty="0" smtClean="0"/>
              <a:t>も応募して</a:t>
            </a:r>
            <a:r>
              <a:rPr lang="ja-JP" altLang="en-US" dirty="0" smtClean="0"/>
              <a:t>くる</a:t>
            </a:r>
            <a:r>
              <a:rPr lang="ja-JP" altLang="ja-JP" dirty="0" smtClean="0"/>
              <a:t>こと</a:t>
            </a:r>
            <a:r>
              <a:rPr lang="ja-JP" altLang="ja-JP" dirty="0"/>
              <a:t>があって、</a:t>
            </a:r>
            <a:r>
              <a:rPr lang="ja-JP" altLang="ja-JP" dirty="0" smtClean="0"/>
              <a:t>写真技術</a:t>
            </a:r>
            <a:r>
              <a:rPr lang="ja-JP" altLang="ja-JP" dirty="0"/>
              <a:t>に対して思い入れが</a:t>
            </a:r>
            <a:r>
              <a:rPr lang="ja-JP" altLang="ja-JP" dirty="0" smtClean="0"/>
              <a:t>強い</a:t>
            </a:r>
            <a:r>
              <a:rPr lang="ja-JP" altLang="en-US" dirty="0" smtClean="0"/>
              <a:t>人</a:t>
            </a:r>
            <a:r>
              <a:rPr lang="ja-JP" altLang="ja-JP" dirty="0" smtClean="0"/>
              <a:t>も</a:t>
            </a:r>
            <a:r>
              <a:rPr lang="ja-JP" altLang="ja-JP" dirty="0"/>
              <a:t>いるので、そこは整理</a:t>
            </a:r>
            <a:r>
              <a:rPr lang="ja-JP" altLang="ja-JP" dirty="0" smtClean="0"/>
              <a:t>して募集</a:t>
            </a:r>
            <a:r>
              <a:rPr lang="ja-JP" altLang="ja-JP" dirty="0"/>
              <a:t>をかけた方が</a:t>
            </a:r>
            <a:r>
              <a:rPr lang="ja-JP" altLang="ja-JP" dirty="0" smtClean="0"/>
              <a:t>いいと</a:t>
            </a:r>
            <a:r>
              <a:rPr lang="ja-JP" altLang="ja-JP" dirty="0"/>
              <a:t>思う</a:t>
            </a:r>
            <a:r>
              <a:rPr lang="ja-JP" altLang="ja-JP" dirty="0" smtClean="0"/>
              <a:t>。</a:t>
            </a:r>
            <a:endParaRPr lang="en-US" altLang="ja-JP" dirty="0" smtClean="0"/>
          </a:p>
          <a:p>
            <a:pPr marL="285750" indent="-285750">
              <a:buFont typeface="Wingdings" panose="05000000000000000000" pitchFamily="2" charset="2"/>
              <a:buChar char="Ø"/>
              <a:defRPr/>
            </a:pPr>
            <a:r>
              <a:rPr lang="ja-JP" altLang="ja-JP" dirty="0"/>
              <a:t>募集</a:t>
            </a:r>
            <a:r>
              <a:rPr lang="ja-JP" altLang="ja-JP" dirty="0" smtClean="0"/>
              <a:t>要綱に</a:t>
            </a:r>
            <a:r>
              <a:rPr lang="ja-JP" altLang="ja-JP" dirty="0"/>
              <a:t>、写真のよしあし</a:t>
            </a:r>
            <a:r>
              <a:rPr lang="ja-JP" altLang="ja-JP" dirty="0" smtClean="0"/>
              <a:t>で</a:t>
            </a:r>
            <a:r>
              <a:rPr lang="ja-JP" altLang="en-US" dirty="0" smtClean="0"/>
              <a:t>選ぶ</a:t>
            </a:r>
            <a:r>
              <a:rPr lang="ja-JP" altLang="ja-JP" dirty="0" smtClean="0"/>
              <a:t>もの</a:t>
            </a:r>
            <a:r>
              <a:rPr lang="ja-JP" altLang="ja-JP" dirty="0"/>
              <a:t>ではないと</a:t>
            </a:r>
            <a:r>
              <a:rPr lang="ja-JP" altLang="ja-JP" dirty="0" smtClean="0"/>
              <a:t>いう</a:t>
            </a:r>
            <a:r>
              <a:rPr lang="ja-JP" altLang="en-US" dirty="0" smtClean="0"/>
              <a:t>一文を</a:t>
            </a:r>
            <a:r>
              <a:rPr lang="ja-JP" altLang="ja-JP" dirty="0" smtClean="0"/>
              <a:t>入れて</a:t>
            </a:r>
            <a:r>
              <a:rPr lang="ja-JP" altLang="ja-JP" dirty="0"/>
              <a:t>おくのが</a:t>
            </a:r>
            <a:r>
              <a:rPr lang="ja-JP" altLang="ja-JP" dirty="0" smtClean="0"/>
              <a:t>よい。</a:t>
            </a:r>
            <a:endParaRPr lang="en-US" altLang="ja-JP" dirty="0" smtClean="0"/>
          </a:p>
          <a:p>
            <a:pPr marL="285750" indent="-285750">
              <a:buFont typeface="Wingdings" panose="05000000000000000000" pitchFamily="2" charset="2"/>
              <a:buChar char="Ø"/>
              <a:defRPr/>
            </a:pPr>
            <a:r>
              <a:rPr lang="ja-JP" altLang="en-US" dirty="0" smtClean="0"/>
              <a:t>写真の撮影時期については制限するのか。</a:t>
            </a:r>
            <a:endParaRPr lang="ja-JP" altLang="ja-JP" dirty="0"/>
          </a:p>
        </p:txBody>
      </p:sp>
      <p:sp>
        <p:nvSpPr>
          <p:cNvPr id="9" name="テキスト ボックス 8"/>
          <p:cNvSpPr txBox="1"/>
          <p:nvPr/>
        </p:nvSpPr>
        <p:spPr>
          <a:xfrm>
            <a:off x="388068" y="4450461"/>
            <a:ext cx="8280000" cy="1200329"/>
          </a:xfrm>
          <a:prstGeom prst="rect">
            <a:avLst/>
          </a:prstGeom>
          <a:solidFill>
            <a:schemeClr val="accent6">
              <a:lumMod val="60000"/>
              <a:lumOff val="40000"/>
            </a:schemeClr>
          </a:solidFill>
        </p:spPr>
        <p:txBody>
          <a:bodyPr wrap="square" rtlCol="0">
            <a:spAutoFit/>
          </a:bodyPr>
          <a:lstStyle/>
          <a:p>
            <a:r>
              <a:rPr lang="ja-JP" altLang="en-US" b="1" dirty="0" smtClean="0"/>
              <a:t>＜</a:t>
            </a:r>
            <a:r>
              <a:rPr lang="ja-JP" altLang="en-US" b="1" dirty="0"/>
              <a:t>方向性</a:t>
            </a:r>
            <a:r>
              <a:rPr lang="ja-JP" altLang="en-US" b="1" dirty="0" smtClean="0"/>
              <a:t>（</a:t>
            </a:r>
            <a:r>
              <a:rPr lang="ja-JP" altLang="en-US" b="1" dirty="0"/>
              <a:t>案）＞</a:t>
            </a:r>
            <a:endParaRPr lang="en-US" altLang="ja-JP" b="1" dirty="0"/>
          </a:p>
          <a:p>
            <a:pPr marL="285750" indent="-285750">
              <a:buFont typeface="Arial" panose="020B0604020202020204" pitchFamily="34" charset="0"/>
              <a:buChar char="•"/>
            </a:pPr>
            <a:r>
              <a:rPr lang="ja-JP" altLang="en-US" dirty="0" smtClean="0"/>
              <a:t>写真の技術を</a:t>
            </a:r>
            <a:r>
              <a:rPr lang="ja-JP" altLang="en-US" dirty="0"/>
              <a:t>測る</a:t>
            </a:r>
            <a:r>
              <a:rPr lang="ja-JP" altLang="en-US" dirty="0" smtClean="0"/>
              <a:t>ものではない旨を募集要綱等に記載する。</a:t>
            </a:r>
            <a:endParaRPr lang="en-US" altLang="ja-JP" dirty="0" smtClean="0"/>
          </a:p>
          <a:p>
            <a:pPr marL="285750" indent="-285750">
              <a:buFont typeface="Arial" panose="020B0604020202020204" pitchFamily="34" charset="0"/>
              <a:buChar char="•"/>
            </a:pPr>
            <a:r>
              <a:rPr lang="ja-JP" altLang="en-US" dirty="0" smtClean="0"/>
              <a:t>募集は一年を通じて行なうわけにはいかないため、写真の撮影時期については限定しない。</a:t>
            </a:r>
            <a:endParaRPr lang="en-US" altLang="ja-JP" dirty="0" smtClean="0"/>
          </a:p>
        </p:txBody>
      </p:sp>
      <p:sp>
        <p:nvSpPr>
          <p:cNvPr id="2" name="スライド番号プレースホルダー 1"/>
          <p:cNvSpPr>
            <a:spLocks noGrp="1"/>
          </p:cNvSpPr>
          <p:nvPr>
            <p:ph type="sldNum" sz="quarter" idx="12"/>
          </p:nvPr>
        </p:nvSpPr>
        <p:spPr>
          <a:xfrm>
            <a:off x="6902896" y="6356350"/>
            <a:ext cx="2133600" cy="365125"/>
          </a:xfrm>
        </p:spPr>
        <p:txBody>
          <a:bodyPr/>
          <a:lstStyle/>
          <a:p>
            <a:fld id="{5552989D-E953-45FB-9BA1-EBA3557D7946}" type="slidenum">
              <a:rPr kumimoji="1" lang="ja-JP" altLang="en-US" smtClean="0"/>
              <a:t>3</a:t>
            </a:fld>
            <a:endParaRPr kumimoji="1" lang="ja-JP" altLang="en-US"/>
          </a:p>
        </p:txBody>
      </p:sp>
      <p:sp>
        <p:nvSpPr>
          <p:cNvPr id="11" name="テキスト ボックス 10"/>
          <p:cNvSpPr txBox="1"/>
          <p:nvPr/>
        </p:nvSpPr>
        <p:spPr>
          <a:xfrm>
            <a:off x="388068" y="1115452"/>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Tree>
    <p:extLst>
      <p:ext uri="{BB962C8B-B14F-4D97-AF65-F5344CB8AC3E}">
        <p14:creationId xmlns:p14="http://schemas.microsoft.com/office/powerpoint/2010/main" val="474716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88068" y="5517232"/>
            <a:ext cx="8280000" cy="923330"/>
          </a:xfrm>
          <a:prstGeom prst="rect">
            <a:avLst/>
          </a:prstGeom>
          <a:solidFill>
            <a:schemeClr val="accent6">
              <a:lumMod val="60000"/>
              <a:lumOff val="40000"/>
            </a:schemeClr>
          </a:solidFill>
        </p:spPr>
        <p:txBody>
          <a:bodyPr wrap="square" rtlCol="0">
            <a:spAutoFit/>
          </a:bodyPr>
          <a:lstStyle/>
          <a:p>
            <a:r>
              <a:rPr lang="ja-JP" altLang="en-US" b="1" dirty="0" smtClean="0"/>
              <a:t>＜</a:t>
            </a:r>
            <a:r>
              <a:rPr lang="ja-JP" altLang="en-US" b="1" dirty="0"/>
              <a:t>方向性</a:t>
            </a:r>
            <a:r>
              <a:rPr lang="ja-JP" altLang="en-US" b="1" dirty="0" smtClean="0"/>
              <a:t>（</a:t>
            </a:r>
            <a:r>
              <a:rPr lang="ja-JP" altLang="en-US" b="1" dirty="0"/>
              <a:t>案）＞</a:t>
            </a:r>
            <a:endParaRPr lang="en-US" altLang="ja-JP" b="1" dirty="0"/>
          </a:p>
          <a:p>
            <a:pPr marL="285750" indent="-285750">
              <a:buFont typeface="Arial" panose="020B0604020202020204" pitchFamily="34" charset="0"/>
              <a:buChar char="•"/>
            </a:pPr>
            <a:r>
              <a:rPr lang="ja-JP" altLang="en-US" dirty="0" smtClean="0"/>
              <a:t>応募の際におすすめする理由を</a:t>
            </a:r>
            <a:r>
              <a:rPr lang="en-US" altLang="ja-JP" dirty="0" smtClean="0"/>
              <a:t>100</a:t>
            </a:r>
            <a:r>
              <a:rPr lang="ja-JP" altLang="en-US" dirty="0" smtClean="0"/>
              <a:t>文字以内で記載してもらう。</a:t>
            </a:r>
            <a:endParaRPr lang="en-US" altLang="ja-JP" dirty="0" smtClean="0"/>
          </a:p>
          <a:p>
            <a:pPr marL="285750" indent="-285750">
              <a:buFont typeface="Arial" panose="020B0604020202020204" pitchFamily="34" charset="0"/>
              <a:buChar char="•"/>
            </a:pPr>
            <a:r>
              <a:rPr lang="ja-JP" altLang="en-US" dirty="0"/>
              <a:t>発信</a:t>
            </a:r>
            <a:r>
              <a:rPr lang="ja-JP" altLang="en-US" dirty="0" smtClean="0"/>
              <a:t>時におすすめ理由を大阪府が一部編集の上、公表する。</a:t>
            </a:r>
            <a:endParaRPr lang="en-US" altLang="ja-JP" dirty="0" smtClean="0"/>
          </a:p>
        </p:txBody>
      </p:sp>
      <p:sp>
        <p:nvSpPr>
          <p:cNvPr id="6" name="テキスト ボックス 5"/>
          <p:cNvSpPr txBox="1"/>
          <p:nvPr/>
        </p:nvSpPr>
        <p:spPr>
          <a:xfrm>
            <a:off x="179512" y="476672"/>
            <a:ext cx="2887329" cy="369332"/>
          </a:xfrm>
          <a:prstGeom prst="rect">
            <a:avLst/>
          </a:prstGeom>
          <a:noFill/>
        </p:spPr>
        <p:txBody>
          <a:bodyPr wrap="none" rtlCol="0">
            <a:spAutoFit/>
          </a:bodyPr>
          <a:lstStyle/>
          <a:p>
            <a:r>
              <a:rPr lang="ja-JP" altLang="en-US" b="1" u="sng" dirty="0" smtClean="0"/>
              <a:t>３）動画を募集対象とするか</a:t>
            </a:r>
            <a:endParaRPr kumimoji="1" lang="ja-JP" altLang="en-US" b="1" u="sng" dirty="0"/>
          </a:p>
        </p:txBody>
      </p:sp>
      <p:sp>
        <p:nvSpPr>
          <p:cNvPr id="7" name="テキスト ボックス 6"/>
          <p:cNvSpPr txBox="1"/>
          <p:nvPr/>
        </p:nvSpPr>
        <p:spPr>
          <a:xfrm>
            <a:off x="388068" y="1268760"/>
            <a:ext cx="8280000" cy="646331"/>
          </a:xfrm>
          <a:prstGeom prst="rect">
            <a:avLst/>
          </a:prstGeom>
          <a:noFill/>
        </p:spPr>
        <p:txBody>
          <a:bodyPr wrap="square" rtlCol="0">
            <a:spAutoFit/>
          </a:bodyPr>
          <a:lstStyle/>
          <a:p>
            <a:pPr marL="285750" indent="-285750">
              <a:buFont typeface="Wingdings" panose="05000000000000000000" pitchFamily="2" charset="2"/>
              <a:buChar char="Ø"/>
              <a:defRPr/>
            </a:pPr>
            <a:r>
              <a:rPr lang="ja-JP" altLang="en-US" dirty="0" smtClean="0"/>
              <a:t>動画を審査するのは難しい。</a:t>
            </a:r>
            <a:endParaRPr lang="en-US" altLang="ja-JP" dirty="0" smtClean="0"/>
          </a:p>
          <a:p>
            <a:pPr marL="285750" indent="-285750">
              <a:buFont typeface="Wingdings" panose="05000000000000000000" pitchFamily="2" charset="2"/>
              <a:buChar char="Ø"/>
              <a:defRPr/>
            </a:pPr>
            <a:r>
              <a:rPr lang="ja-JP" altLang="en-US" dirty="0" smtClean="0"/>
              <a:t>動画よりもまず静止画。それをもとに発展して動画を発信するという手法はある。</a:t>
            </a:r>
            <a:endParaRPr lang="en-US" altLang="ja-JP" dirty="0" smtClean="0"/>
          </a:p>
        </p:txBody>
      </p:sp>
      <p:sp>
        <p:nvSpPr>
          <p:cNvPr id="9" name="テキスト ボックス 8"/>
          <p:cNvSpPr txBox="1"/>
          <p:nvPr/>
        </p:nvSpPr>
        <p:spPr>
          <a:xfrm>
            <a:off x="388068" y="1988840"/>
            <a:ext cx="8280000" cy="923330"/>
          </a:xfrm>
          <a:prstGeom prst="rect">
            <a:avLst/>
          </a:prstGeom>
          <a:solidFill>
            <a:schemeClr val="accent6">
              <a:lumMod val="60000"/>
              <a:lumOff val="40000"/>
            </a:schemeClr>
          </a:solidFill>
        </p:spPr>
        <p:txBody>
          <a:bodyPr wrap="square" rtlCol="0">
            <a:spAutoFit/>
          </a:bodyPr>
          <a:lstStyle/>
          <a:p>
            <a:r>
              <a:rPr lang="ja-JP" altLang="en-US" b="1" dirty="0" smtClean="0"/>
              <a:t>＜</a:t>
            </a:r>
            <a:r>
              <a:rPr lang="ja-JP" altLang="en-US" b="1" dirty="0"/>
              <a:t>方向性</a:t>
            </a:r>
            <a:r>
              <a:rPr lang="ja-JP" altLang="en-US" b="1" dirty="0" smtClean="0"/>
              <a:t>（</a:t>
            </a:r>
            <a:r>
              <a:rPr lang="ja-JP" altLang="en-US" b="1" dirty="0"/>
              <a:t>案）＞</a:t>
            </a:r>
            <a:endParaRPr lang="en-US" altLang="ja-JP" b="1" dirty="0"/>
          </a:p>
          <a:p>
            <a:pPr marL="285750" indent="-285750">
              <a:buFont typeface="Arial" panose="020B0604020202020204" pitchFamily="34" charset="0"/>
              <a:buChar char="•"/>
            </a:pPr>
            <a:r>
              <a:rPr lang="ja-JP" altLang="en-US" dirty="0" smtClean="0"/>
              <a:t>動画については、選定の対象としない。</a:t>
            </a:r>
            <a:endParaRPr lang="en-US" altLang="ja-JP" dirty="0" smtClean="0"/>
          </a:p>
          <a:p>
            <a:pPr marL="285750" indent="-285750">
              <a:buFont typeface="Arial" panose="020B0604020202020204" pitchFamily="34" charset="0"/>
              <a:buChar char="•"/>
            </a:pPr>
            <a:r>
              <a:rPr lang="ja-JP" altLang="en-US" dirty="0" smtClean="0"/>
              <a:t>選定したビュースポットの発信の際に、関連する動画についても発信する。</a:t>
            </a:r>
            <a:endParaRPr lang="en-US" altLang="ja-JP" dirty="0" smtClean="0"/>
          </a:p>
        </p:txBody>
      </p:sp>
      <p:sp>
        <p:nvSpPr>
          <p:cNvPr id="2" name="スライド番号プレースホルダー 1"/>
          <p:cNvSpPr>
            <a:spLocks noGrp="1"/>
          </p:cNvSpPr>
          <p:nvPr>
            <p:ph type="sldNum" sz="quarter" idx="12"/>
          </p:nvPr>
        </p:nvSpPr>
        <p:spPr>
          <a:xfrm>
            <a:off x="6902896" y="6356350"/>
            <a:ext cx="2133600" cy="365125"/>
          </a:xfrm>
        </p:spPr>
        <p:txBody>
          <a:bodyPr/>
          <a:lstStyle/>
          <a:p>
            <a:fld id="{5552989D-E953-45FB-9BA1-EBA3557D7946}" type="slidenum">
              <a:rPr kumimoji="1" lang="ja-JP" altLang="en-US" smtClean="0"/>
              <a:t>4</a:t>
            </a:fld>
            <a:endParaRPr kumimoji="1" lang="ja-JP" altLang="en-US"/>
          </a:p>
        </p:txBody>
      </p:sp>
      <p:sp>
        <p:nvSpPr>
          <p:cNvPr id="14" name="テキスト ボックス 13"/>
          <p:cNvSpPr txBox="1"/>
          <p:nvPr/>
        </p:nvSpPr>
        <p:spPr>
          <a:xfrm>
            <a:off x="179512" y="3429000"/>
            <a:ext cx="5548314" cy="369332"/>
          </a:xfrm>
          <a:prstGeom prst="rect">
            <a:avLst/>
          </a:prstGeom>
          <a:noFill/>
        </p:spPr>
        <p:txBody>
          <a:bodyPr wrap="none" rtlCol="0">
            <a:spAutoFit/>
          </a:bodyPr>
          <a:lstStyle/>
          <a:p>
            <a:r>
              <a:rPr lang="ja-JP" altLang="en-US" b="1" u="sng" dirty="0" smtClean="0"/>
              <a:t>４）応募する景観に</a:t>
            </a:r>
            <a:r>
              <a:rPr lang="ja-JP" altLang="en-US" b="1" u="sng" dirty="0"/>
              <a:t>ついて</a:t>
            </a:r>
            <a:r>
              <a:rPr lang="ja-JP" altLang="en-US" b="1" u="sng" dirty="0" smtClean="0"/>
              <a:t>の物語等を記載してもらうか</a:t>
            </a:r>
            <a:endParaRPr kumimoji="1" lang="ja-JP" altLang="en-US" b="1" u="sng" dirty="0"/>
          </a:p>
        </p:txBody>
      </p:sp>
      <p:sp>
        <p:nvSpPr>
          <p:cNvPr id="17" name="テキスト ボックス 16"/>
          <p:cNvSpPr txBox="1"/>
          <p:nvPr/>
        </p:nvSpPr>
        <p:spPr>
          <a:xfrm>
            <a:off x="388068" y="4221088"/>
            <a:ext cx="8432404" cy="1200329"/>
          </a:xfrm>
          <a:prstGeom prst="rect">
            <a:avLst/>
          </a:prstGeom>
          <a:noFill/>
        </p:spPr>
        <p:txBody>
          <a:bodyPr wrap="square" rtlCol="0">
            <a:spAutoFit/>
          </a:bodyPr>
          <a:lstStyle/>
          <a:p>
            <a:pPr marL="285750" indent="-285750">
              <a:buFont typeface="Wingdings" panose="05000000000000000000" pitchFamily="2" charset="2"/>
              <a:buChar char="Ø"/>
              <a:defRPr/>
            </a:pPr>
            <a:r>
              <a:rPr lang="ja-JP" altLang="en-US" dirty="0" smtClean="0"/>
              <a:t>市民に関心を持ってもらうのに、物語性はかかせない</a:t>
            </a:r>
            <a:endParaRPr lang="en-US" altLang="ja-JP" dirty="0" smtClean="0"/>
          </a:p>
          <a:p>
            <a:pPr marL="285750" indent="-285750">
              <a:buFont typeface="Wingdings" panose="05000000000000000000" pitchFamily="2" charset="2"/>
              <a:buChar char="Ø"/>
              <a:defRPr/>
            </a:pPr>
            <a:r>
              <a:rPr lang="ja-JP" altLang="en-US" dirty="0" smtClean="0"/>
              <a:t>世界遺産の登録の基準にも物語性の要素がある。応募時に記載してもらうというのもある。</a:t>
            </a:r>
            <a:endParaRPr lang="en-US" altLang="ja-JP" dirty="0" smtClean="0"/>
          </a:p>
          <a:p>
            <a:pPr marL="285750" indent="-285750">
              <a:buFont typeface="Wingdings" panose="05000000000000000000" pitchFamily="2" charset="2"/>
              <a:buChar char="Ø"/>
              <a:defRPr/>
            </a:pPr>
            <a:r>
              <a:rPr lang="ja-JP" altLang="en-US" dirty="0"/>
              <a:t>応募</a:t>
            </a:r>
            <a:r>
              <a:rPr lang="ja-JP" altLang="en-US" dirty="0" smtClean="0"/>
              <a:t>要件をいれすぎると、特化した人のみの応募となるのではないか。</a:t>
            </a:r>
            <a:endParaRPr lang="en-US" altLang="ja-JP" dirty="0" smtClean="0"/>
          </a:p>
        </p:txBody>
      </p:sp>
      <p:sp>
        <p:nvSpPr>
          <p:cNvPr id="18" name="テキスト ボックス 17"/>
          <p:cNvSpPr txBox="1"/>
          <p:nvPr/>
        </p:nvSpPr>
        <p:spPr>
          <a:xfrm>
            <a:off x="388068" y="899428"/>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
        <p:nvSpPr>
          <p:cNvPr id="19" name="テキスト ボックス 18"/>
          <p:cNvSpPr txBox="1"/>
          <p:nvPr/>
        </p:nvSpPr>
        <p:spPr>
          <a:xfrm>
            <a:off x="388068" y="3851756"/>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Tree>
    <p:extLst>
      <p:ext uri="{BB962C8B-B14F-4D97-AF65-F5344CB8AC3E}">
        <p14:creationId xmlns:p14="http://schemas.microsoft.com/office/powerpoint/2010/main" val="1108020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2896" y="6356350"/>
            <a:ext cx="2133600" cy="365125"/>
          </a:xfrm>
        </p:spPr>
        <p:txBody>
          <a:bodyPr/>
          <a:lstStyle/>
          <a:p>
            <a:fld id="{5552989D-E953-45FB-9BA1-EBA3557D7946}" type="slidenum">
              <a:rPr kumimoji="1" lang="ja-JP" altLang="en-US" smtClean="0"/>
              <a:t>5</a:t>
            </a:fld>
            <a:endParaRPr kumimoji="1" lang="ja-JP" altLang="en-US"/>
          </a:p>
        </p:txBody>
      </p:sp>
      <p:sp>
        <p:nvSpPr>
          <p:cNvPr id="10" name="テキスト ボックス 9"/>
          <p:cNvSpPr txBox="1"/>
          <p:nvPr/>
        </p:nvSpPr>
        <p:spPr>
          <a:xfrm>
            <a:off x="217359" y="476672"/>
            <a:ext cx="4887877" cy="369332"/>
          </a:xfrm>
          <a:prstGeom prst="rect">
            <a:avLst/>
          </a:prstGeom>
          <a:noFill/>
        </p:spPr>
        <p:txBody>
          <a:bodyPr wrap="none" rtlCol="0">
            <a:spAutoFit/>
          </a:bodyPr>
          <a:lstStyle/>
          <a:p>
            <a:r>
              <a:rPr lang="ja-JP" altLang="en-US" b="1" u="sng" dirty="0"/>
              <a:t>５</a:t>
            </a:r>
            <a:r>
              <a:rPr lang="ja-JP" altLang="en-US" b="1" u="sng" dirty="0" smtClean="0"/>
              <a:t>）</a:t>
            </a:r>
            <a:r>
              <a:rPr lang="ja-JP" altLang="en-US" b="1" u="sng" dirty="0"/>
              <a:t>募集するビュースポット</a:t>
            </a:r>
            <a:r>
              <a:rPr lang="ja-JP" altLang="en-US" b="1" u="sng" dirty="0" smtClean="0"/>
              <a:t>にテーマ</a:t>
            </a:r>
            <a:r>
              <a:rPr lang="ja-JP" altLang="en-US" b="1" u="sng" dirty="0"/>
              <a:t>を設定するか</a:t>
            </a:r>
            <a:endParaRPr lang="en-US" altLang="ja-JP" b="1" u="sng" dirty="0"/>
          </a:p>
        </p:txBody>
      </p:sp>
      <p:sp>
        <p:nvSpPr>
          <p:cNvPr id="12" name="テキスト ボックス 11"/>
          <p:cNvSpPr txBox="1"/>
          <p:nvPr/>
        </p:nvSpPr>
        <p:spPr>
          <a:xfrm>
            <a:off x="380102" y="1991817"/>
            <a:ext cx="8280000" cy="646331"/>
          </a:xfrm>
          <a:prstGeom prst="rect">
            <a:avLst/>
          </a:prstGeom>
          <a:solidFill>
            <a:schemeClr val="accent6">
              <a:lumMod val="60000"/>
              <a:lumOff val="40000"/>
            </a:schemeClr>
          </a:solidFill>
        </p:spPr>
        <p:txBody>
          <a:bodyPr wrap="square" rtlCol="0">
            <a:spAutoFit/>
          </a:bodyPr>
          <a:lstStyle/>
          <a:p>
            <a:r>
              <a:rPr lang="ja-JP" altLang="en-US" b="1" dirty="0" smtClean="0"/>
              <a:t>＜</a:t>
            </a:r>
            <a:r>
              <a:rPr lang="ja-JP" altLang="en-US" b="1" dirty="0"/>
              <a:t>方向性</a:t>
            </a:r>
            <a:r>
              <a:rPr lang="ja-JP" altLang="en-US" b="1" dirty="0" smtClean="0"/>
              <a:t>（案）＞</a:t>
            </a:r>
            <a:endParaRPr lang="en-US" altLang="ja-JP" b="1" dirty="0"/>
          </a:p>
          <a:p>
            <a:pPr marL="285750" indent="-285750">
              <a:buFont typeface="Arial" panose="020B0604020202020204" pitchFamily="34" charset="0"/>
              <a:buChar char="•"/>
            </a:pPr>
            <a:r>
              <a:rPr lang="ja-JP" altLang="en-US" dirty="0" smtClean="0"/>
              <a:t>一般から広く募集を受け付けるため、テーマを設けず募集を行う。</a:t>
            </a:r>
            <a:endParaRPr lang="en-US" altLang="ja-JP" dirty="0" smtClean="0"/>
          </a:p>
        </p:txBody>
      </p:sp>
      <p:sp>
        <p:nvSpPr>
          <p:cNvPr id="15" name="テキスト ボックス 14"/>
          <p:cNvSpPr txBox="1"/>
          <p:nvPr/>
        </p:nvSpPr>
        <p:spPr>
          <a:xfrm>
            <a:off x="251520" y="3212976"/>
            <a:ext cx="2459328" cy="369332"/>
          </a:xfrm>
          <a:prstGeom prst="rect">
            <a:avLst/>
          </a:prstGeom>
          <a:noFill/>
        </p:spPr>
        <p:txBody>
          <a:bodyPr wrap="none" rtlCol="0">
            <a:spAutoFit/>
          </a:bodyPr>
          <a:lstStyle/>
          <a:p>
            <a:r>
              <a:rPr lang="ja-JP" altLang="en-US" b="1" u="sng" dirty="0" smtClean="0"/>
              <a:t>６）一回あたりの選定数</a:t>
            </a:r>
            <a:endParaRPr lang="en-US" altLang="ja-JP" b="1" u="sng" dirty="0"/>
          </a:p>
        </p:txBody>
      </p:sp>
      <p:sp>
        <p:nvSpPr>
          <p:cNvPr id="16" name="テキスト ボックス 15"/>
          <p:cNvSpPr txBox="1"/>
          <p:nvPr/>
        </p:nvSpPr>
        <p:spPr>
          <a:xfrm>
            <a:off x="380102" y="4771741"/>
            <a:ext cx="8280000" cy="923330"/>
          </a:xfrm>
          <a:prstGeom prst="rect">
            <a:avLst/>
          </a:prstGeom>
          <a:solidFill>
            <a:schemeClr val="accent6">
              <a:lumMod val="60000"/>
              <a:lumOff val="40000"/>
            </a:schemeClr>
          </a:solidFill>
        </p:spPr>
        <p:txBody>
          <a:bodyPr wrap="square" rtlCol="0">
            <a:spAutoFit/>
          </a:bodyPr>
          <a:lstStyle/>
          <a:p>
            <a:r>
              <a:rPr lang="ja-JP" altLang="en-US" b="1" dirty="0" smtClean="0"/>
              <a:t>＜</a:t>
            </a:r>
            <a:r>
              <a:rPr lang="ja-JP" altLang="en-US" b="1" dirty="0"/>
              <a:t>方向性</a:t>
            </a:r>
            <a:r>
              <a:rPr lang="ja-JP" altLang="en-US" b="1" dirty="0" smtClean="0"/>
              <a:t>（案）＞</a:t>
            </a:r>
            <a:endParaRPr lang="en-US" altLang="ja-JP" b="1" dirty="0"/>
          </a:p>
          <a:p>
            <a:pPr marL="285750" indent="-285750">
              <a:buFont typeface="Arial" panose="020B0604020202020204" pitchFamily="34" charset="0"/>
              <a:buChar char="•"/>
            </a:pPr>
            <a:r>
              <a:rPr lang="ja-JP" altLang="en-US" dirty="0"/>
              <a:t>１</a:t>
            </a:r>
            <a:r>
              <a:rPr lang="ja-JP" altLang="en-US" dirty="0" smtClean="0"/>
              <a:t>回あたりの選定数は、第１回の応募件数の状況に応じて決定する。目安として、</a:t>
            </a:r>
            <a:r>
              <a:rPr lang="en-US" altLang="ja-JP" dirty="0" smtClean="0"/>
              <a:t>20</a:t>
            </a:r>
            <a:r>
              <a:rPr lang="ja-JP" altLang="en-US" dirty="0" smtClean="0"/>
              <a:t>件程度を複数年継続して選定し、合計</a:t>
            </a:r>
            <a:r>
              <a:rPr lang="en-US" altLang="ja-JP" dirty="0" smtClean="0"/>
              <a:t>100</a:t>
            </a:r>
            <a:r>
              <a:rPr lang="ja-JP" altLang="en-US" dirty="0" smtClean="0"/>
              <a:t>件程度になるまで実施する。</a:t>
            </a:r>
            <a:endParaRPr lang="en-US" altLang="ja-JP" dirty="0" smtClean="0"/>
          </a:p>
        </p:txBody>
      </p:sp>
      <p:sp>
        <p:nvSpPr>
          <p:cNvPr id="17" name="テキスト ボックス 16"/>
          <p:cNvSpPr txBox="1"/>
          <p:nvPr/>
        </p:nvSpPr>
        <p:spPr>
          <a:xfrm>
            <a:off x="388068" y="1224888"/>
            <a:ext cx="8280000" cy="646331"/>
          </a:xfrm>
          <a:prstGeom prst="rect">
            <a:avLst/>
          </a:prstGeom>
          <a:noFill/>
        </p:spPr>
        <p:txBody>
          <a:bodyPr wrap="square" rtlCol="0">
            <a:spAutoFit/>
          </a:bodyPr>
          <a:lstStyle/>
          <a:p>
            <a:pPr marL="285750" indent="-285750">
              <a:buFont typeface="Wingdings" panose="05000000000000000000" pitchFamily="2" charset="2"/>
              <a:buChar char="Ø"/>
              <a:defRPr/>
            </a:pPr>
            <a:r>
              <a:rPr lang="ja-JP" altLang="en-US" dirty="0" smtClean="0"/>
              <a:t>視対象は海でも山でも好きなものを見たらよい。</a:t>
            </a:r>
            <a:endParaRPr lang="en-US" altLang="ja-JP" dirty="0" smtClean="0"/>
          </a:p>
          <a:p>
            <a:pPr marL="285750" indent="-285750">
              <a:buFont typeface="Wingdings" panose="05000000000000000000" pitchFamily="2" charset="2"/>
              <a:buChar char="Ø"/>
              <a:defRPr/>
            </a:pPr>
            <a:r>
              <a:rPr lang="ja-JP" altLang="en-US" dirty="0"/>
              <a:t>多く</a:t>
            </a:r>
            <a:r>
              <a:rPr lang="ja-JP" altLang="en-US" dirty="0" smtClean="0"/>
              <a:t>の応募をもらうには対象をあまり絞らずに行うほうがよいという考えもある。</a:t>
            </a:r>
            <a:endParaRPr lang="en-US" altLang="ja-JP" dirty="0" smtClean="0"/>
          </a:p>
        </p:txBody>
      </p:sp>
      <p:sp>
        <p:nvSpPr>
          <p:cNvPr id="18" name="テキスト ボックス 17"/>
          <p:cNvSpPr txBox="1"/>
          <p:nvPr/>
        </p:nvSpPr>
        <p:spPr>
          <a:xfrm>
            <a:off x="432000" y="3992737"/>
            <a:ext cx="8280000" cy="646331"/>
          </a:xfrm>
          <a:prstGeom prst="rect">
            <a:avLst/>
          </a:prstGeom>
          <a:noFill/>
        </p:spPr>
        <p:txBody>
          <a:bodyPr wrap="square" rtlCol="0">
            <a:spAutoFit/>
          </a:bodyPr>
          <a:lstStyle/>
          <a:p>
            <a:pPr marL="285750" indent="-285750">
              <a:buFont typeface="Wingdings" panose="05000000000000000000" pitchFamily="2" charset="2"/>
              <a:buChar char="Ø"/>
              <a:defRPr/>
            </a:pPr>
            <a:r>
              <a:rPr lang="ja-JP" altLang="en-US" dirty="0" smtClean="0"/>
              <a:t>一回あたりの選定数はまだ決めなくて良いのではないか。</a:t>
            </a:r>
            <a:endParaRPr lang="en-US" altLang="ja-JP" dirty="0" smtClean="0"/>
          </a:p>
          <a:p>
            <a:pPr marL="285750" indent="-285750">
              <a:buFont typeface="Wingdings" panose="05000000000000000000" pitchFamily="2" charset="2"/>
              <a:buChar char="Ø"/>
              <a:defRPr/>
            </a:pPr>
            <a:r>
              <a:rPr lang="ja-JP" altLang="en-US" dirty="0"/>
              <a:t>まず</a:t>
            </a:r>
            <a:r>
              <a:rPr lang="ja-JP" altLang="en-US" dirty="0" smtClean="0"/>
              <a:t>は出てきたものを見て考えてはどうか。</a:t>
            </a:r>
            <a:endParaRPr lang="en-US" altLang="ja-JP" dirty="0" smtClean="0"/>
          </a:p>
        </p:txBody>
      </p:sp>
      <p:sp>
        <p:nvSpPr>
          <p:cNvPr id="19" name="テキスト ボックス 18"/>
          <p:cNvSpPr txBox="1"/>
          <p:nvPr/>
        </p:nvSpPr>
        <p:spPr>
          <a:xfrm>
            <a:off x="388068" y="899428"/>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
        <p:nvSpPr>
          <p:cNvPr id="20" name="テキスト ボックス 19"/>
          <p:cNvSpPr txBox="1"/>
          <p:nvPr/>
        </p:nvSpPr>
        <p:spPr>
          <a:xfrm>
            <a:off x="416204" y="3645024"/>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Tree>
    <p:extLst>
      <p:ext uri="{BB962C8B-B14F-4D97-AF65-F5344CB8AC3E}">
        <p14:creationId xmlns:p14="http://schemas.microsoft.com/office/powerpoint/2010/main" val="3282929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620688"/>
            <a:ext cx="2696572" cy="369332"/>
          </a:xfrm>
          <a:prstGeom prst="rect">
            <a:avLst/>
          </a:prstGeom>
          <a:noFill/>
        </p:spPr>
        <p:txBody>
          <a:bodyPr wrap="none" rtlCol="0">
            <a:spAutoFit/>
          </a:bodyPr>
          <a:lstStyle/>
          <a:p>
            <a:r>
              <a:rPr lang="ja-JP" altLang="en-US" b="1" u="sng" dirty="0"/>
              <a:t>７</a:t>
            </a:r>
            <a:r>
              <a:rPr lang="ja-JP" altLang="en-US" b="1" u="sng" dirty="0" smtClean="0"/>
              <a:t>）悪い景観を募集するか</a:t>
            </a:r>
            <a:endParaRPr kumimoji="1" lang="ja-JP" altLang="en-US" b="1" u="sng" dirty="0"/>
          </a:p>
        </p:txBody>
      </p:sp>
      <p:sp>
        <p:nvSpPr>
          <p:cNvPr id="2" name="スライド番号プレースホルダー 1"/>
          <p:cNvSpPr>
            <a:spLocks noGrp="1"/>
          </p:cNvSpPr>
          <p:nvPr>
            <p:ph type="sldNum" sz="quarter" idx="12"/>
          </p:nvPr>
        </p:nvSpPr>
        <p:spPr>
          <a:xfrm>
            <a:off x="6902896" y="6356350"/>
            <a:ext cx="2133600" cy="365125"/>
          </a:xfrm>
        </p:spPr>
        <p:txBody>
          <a:bodyPr/>
          <a:lstStyle/>
          <a:p>
            <a:fld id="{5552989D-E953-45FB-9BA1-EBA3557D7946}" type="slidenum">
              <a:rPr kumimoji="1" lang="ja-JP" altLang="en-US" smtClean="0"/>
              <a:t>6</a:t>
            </a:fld>
            <a:endParaRPr kumimoji="1" lang="ja-JP" altLang="en-US"/>
          </a:p>
        </p:txBody>
      </p:sp>
      <p:sp>
        <p:nvSpPr>
          <p:cNvPr id="11" name="テキスト ボックス 10"/>
          <p:cNvSpPr txBox="1"/>
          <p:nvPr/>
        </p:nvSpPr>
        <p:spPr>
          <a:xfrm>
            <a:off x="251520" y="1484784"/>
            <a:ext cx="8280920" cy="1477328"/>
          </a:xfrm>
          <a:prstGeom prst="rect">
            <a:avLst/>
          </a:prstGeom>
          <a:noFill/>
        </p:spPr>
        <p:txBody>
          <a:bodyPr wrap="square" rtlCol="0">
            <a:spAutoFit/>
          </a:bodyPr>
          <a:lstStyle/>
          <a:p>
            <a:pPr marL="285750" indent="-285750">
              <a:buFont typeface="Wingdings" panose="05000000000000000000" pitchFamily="2" charset="2"/>
              <a:buChar char="Ø"/>
              <a:defRPr/>
            </a:pPr>
            <a:r>
              <a:rPr lang="ja-JP" altLang="en-US" dirty="0" smtClean="0"/>
              <a:t>悪い景観を考えるのは、</a:t>
            </a:r>
            <a:r>
              <a:rPr lang="ja-JP" altLang="en-US" dirty="0"/>
              <a:t>今回</a:t>
            </a:r>
            <a:r>
              <a:rPr lang="ja-JP" altLang="en-US" dirty="0" smtClean="0"/>
              <a:t>のビュースポットの募集とは別の機会かなと思う。みんなで集めたデータをチェックするというのはありかと思うが。</a:t>
            </a:r>
            <a:endParaRPr lang="en-US" altLang="ja-JP" dirty="0" smtClean="0"/>
          </a:p>
          <a:p>
            <a:pPr marL="285750" indent="-285750">
              <a:buFont typeface="Wingdings" panose="05000000000000000000" pitchFamily="2" charset="2"/>
              <a:buChar char="Ø"/>
              <a:defRPr/>
            </a:pPr>
            <a:r>
              <a:rPr lang="ja-JP" altLang="en-US" dirty="0"/>
              <a:t>悪い</a:t>
            </a:r>
            <a:r>
              <a:rPr lang="ja-JP" altLang="en-US" dirty="0" smtClean="0"/>
              <a:t>景観を選んでも、具体的な方策がなければ意味もあまりないのでは。</a:t>
            </a:r>
            <a:endParaRPr lang="en-US" altLang="ja-JP" dirty="0" smtClean="0"/>
          </a:p>
          <a:p>
            <a:pPr marL="285750" indent="-285750">
              <a:buFont typeface="Wingdings" panose="05000000000000000000" pitchFamily="2" charset="2"/>
              <a:buChar char="Ø"/>
              <a:defRPr/>
            </a:pPr>
            <a:r>
              <a:rPr lang="ja-JP" altLang="en-US" dirty="0" smtClean="0"/>
              <a:t>以前、具体的な悪い景観の場所をインターネットで選んだサイトがあったが後に消されていた。行政のやる仕事ではないと思う。</a:t>
            </a:r>
            <a:endParaRPr lang="en-US" altLang="ja-JP" dirty="0" smtClean="0"/>
          </a:p>
        </p:txBody>
      </p:sp>
      <p:sp>
        <p:nvSpPr>
          <p:cNvPr id="12" name="テキスト ボックス 11"/>
          <p:cNvSpPr txBox="1"/>
          <p:nvPr/>
        </p:nvSpPr>
        <p:spPr>
          <a:xfrm>
            <a:off x="316060" y="1115452"/>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
        <p:nvSpPr>
          <p:cNvPr id="8" name="テキスト ボックス 7"/>
          <p:cNvSpPr txBox="1"/>
          <p:nvPr/>
        </p:nvSpPr>
        <p:spPr>
          <a:xfrm>
            <a:off x="316060" y="3269480"/>
            <a:ext cx="8368362" cy="1754326"/>
          </a:xfrm>
          <a:prstGeom prst="rect">
            <a:avLst/>
          </a:prstGeom>
          <a:solidFill>
            <a:schemeClr val="accent6">
              <a:lumMod val="60000"/>
              <a:lumOff val="40000"/>
            </a:schemeClr>
          </a:solidFill>
        </p:spPr>
        <p:txBody>
          <a:bodyPr wrap="square" rtlCol="0">
            <a:spAutoFit/>
          </a:bodyPr>
          <a:lstStyle/>
          <a:p>
            <a:r>
              <a:rPr lang="ja-JP" altLang="en-US" b="1" dirty="0" smtClean="0"/>
              <a:t>＜</a:t>
            </a:r>
            <a:r>
              <a:rPr lang="ja-JP" altLang="en-US" b="1" dirty="0"/>
              <a:t>方向性</a:t>
            </a:r>
            <a:r>
              <a:rPr lang="ja-JP" altLang="en-US" b="1" dirty="0" smtClean="0"/>
              <a:t>（案）＞</a:t>
            </a:r>
          </a:p>
          <a:p>
            <a:pPr marL="285750" indent="-285750">
              <a:buFont typeface="Arial" panose="020B0604020202020204" pitchFamily="34" charset="0"/>
              <a:buChar char="•"/>
            </a:pPr>
            <a:r>
              <a:rPr lang="ja-JP" altLang="en-US" dirty="0" smtClean="0"/>
              <a:t>ビュースポットの募集</a:t>
            </a:r>
            <a:r>
              <a:rPr lang="ja-JP" altLang="en-US" smtClean="0"/>
              <a:t>と併せての</a:t>
            </a:r>
            <a:r>
              <a:rPr lang="ja-JP" altLang="en-US" dirty="0" smtClean="0"/>
              <a:t>募集は実施せず、どういうところを</a:t>
            </a:r>
            <a:r>
              <a:rPr lang="ja-JP" altLang="en-US" smtClean="0"/>
              <a:t>良くない景観</a:t>
            </a:r>
            <a:r>
              <a:rPr lang="ja-JP" altLang="en-US" dirty="0" smtClean="0"/>
              <a:t>と思うのか、なぜそう感じるのか等についての府民</a:t>
            </a:r>
            <a:r>
              <a:rPr lang="ja-JP" altLang="en-US" dirty="0"/>
              <a:t>アンケート</a:t>
            </a:r>
            <a:r>
              <a:rPr lang="ja-JP" altLang="en-US" dirty="0" smtClean="0"/>
              <a:t>等の実施について検討する。</a:t>
            </a:r>
            <a:endParaRPr lang="en-US" altLang="ja-JP" dirty="0" smtClean="0"/>
          </a:p>
          <a:p>
            <a:pPr marL="285750" indent="-285750">
              <a:buFont typeface="Arial" panose="020B0604020202020204" pitchFamily="34" charset="0"/>
              <a:buChar char="•"/>
            </a:pPr>
            <a:r>
              <a:rPr lang="ja-JP" altLang="en-US" dirty="0" smtClean="0"/>
              <a:t>上記の結果は、府内市町村での会議や庁内会議の場で共有し、景観に対する意識高揚や良好な景観形成に向けた検討等に活用することが考えられる。</a:t>
            </a:r>
            <a:endParaRPr lang="en-US" altLang="ja-JP" dirty="0" smtClean="0"/>
          </a:p>
        </p:txBody>
      </p:sp>
    </p:spTree>
    <p:extLst>
      <p:ext uri="{BB962C8B-B14F-4D97-AF65-F5344CB8AC3E}">
        <p14:creationId xmlns:p14="http://schemas.microsoft.com/office/powerpoint/2010/main" val="4001883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79512" y="548680"/>
            <a:ext cx="3451586" cy="400110"/>
          </a:xfrm>
          <a:prstGeom prst="rect">
            <a:avLst/>
          </a:prstGeom>
          <a:noFill/>
        </p:spPr>
        <p:txBody>
          <a:bodyPr wrap="none" rtlCol="0">
            <a:spAutoFit/>
          </a:bodyPr>
          <a:lstStyle/>
          <a:p>
            <a:r>
              <a:rPr lang="ja-JP" altLang="en-US" sz="2000" b="1" u="sng" dirty="0" smtClean="0"/>
              <a:t>（３）大阪ミュージアムとの関係</a:t>
            </a:r>
            <a:endParaRPr kumimoji="1" lang="ja-JP" altLang="en-US" sz="2000" b="1" u="sng" dirty="0"/>
          </a:p>
        </p:txBody>
      </p:sp>
      <p:sp>
        <p:nvSpPr>
          <p:cNvPr id="11" name="テキスト ボックス 10"/>
          <p:cNvSpPr txBox="1"/>
          <p:nvPr/>
        </p:nvSpPr>
        <p:spPr>
          <a:xfrm>
            <a:off x="316060" y="1484784"/>
            <a:ext cx="8280920" cy="2031325"/>
          </a:xfrm>
          <a:prstGeom prst="rect">
            <a:avLst/>
          </a:prstGeom>
          <a:noFill/>
        </p:spPr>
        <p:txBody>
          <a:bodyPr wrap="square" rtlCol="0">
            <a:spAutoFit/>
          </a:bodyPr>
          <a:lstStyle/>
          <a:p>
            <a:pPr marL="285750" indent="-285750">
              <a:buFont typeface="Wingdings" panose="05000000000000000000" pitchFamily="2" charset="2"/>
              <a:buChar char="Ø"/>
              <a:defRPr/>
            </a:pPr>
            <a:r>
              <a:rPr lang="ja-JP" altLang="en-US" dirty="0" smtClean="0"/>
              <a:t>ミュージアムの登録物を使って上位</a:t>
            </a:r>
            <a:r>
              <a:rPr lang="en-US" altLang="ja-JP" dirty="0" smtClean="0"/>
              <a:t>100</a:t>
            </a:r>
            <a:r>
              <a:rPr lang="ja-JP" altLang="en-US" dirty="0" smtClean="0"/>
              <a:t>をビュースポットに選ぶということもありえるが、今回は、「新たに価値基準を設ける」ということにしてはどうか。</a:t>
            </a:r>
            <a:endParaRPr lang="en-US" altLang="ja-JP" dirty="0" smtClean="0"/>
          </a:p>
          <a:p>
            <a:pPr marL="285750" indent="-285750">
              <a:buFont typeface="Wingdings" panose="05000000000000000000" pitchFamily="2" charset="2"/>
              <a:buChar char="Ø"/>
              <a:defRPr/>
            </a:pPr>
            <a:r>
              <a:rPr lang="ja-JP" altLang="en-US" dirty="0" smtClean="0"/>
              <a:t>連携するという意味では、ビュースポット事業で視点場を見つけ、そこから見える新たな良い視対象があればミュージアムに登録してもらうということが考えられる。</a:t>
            </a:r>
            <a:endParaRPr lang="en-US" altLang="ja-JP" dirty="0" smtClean="0"/>
          </a:p>
          <a:p>
            <a:pPr marL="285750" indent="-285750">
              <a:buFont typeface="Wingdings" panose="05000000000000000000" pitchFamily="2" charset="2"/>
              <a:buChar char="Ø"/>
              <a:defRPr/>
            </a:pPr>
            <a:r>
              <a:rPr lang="ja-JP" altLang="en-US" dirty="0" smtClean="0"/>
              <a:t>（視対象の）候補は大阪ミュージアムの中からでも良い。募集時の情報提供に大阪ミュージアムの登録物を活用するのが良いかと思う。視対象の案として提示するということで。</a:t>
            </a:r>
            <a:endParaRPr lang="en-US" altLang="ja-JP" dirty="0" smtClean="0"/>
          </a:p>
        </p:txBody>
      </p:sp>
      <p:sp>
        <p:nvSpPr>
          <p:cNvPr id="13" name="テキスト ボックス 12"/>
          <p:cNvSpPr txBox="1"/>
          <p:nvPr/>
        </p:nvSpPr>
        <p:spPr>
          <a:xfrm>
            <a:off x="395536" y="4142392"/>
            <a:ext cx="8280920" cy="1754326"/>
          </a:xfrm>
          <a:prstGeom prst="rect">
            <a:avLst/>
          </a:prstGeom>
          <a:solidFill>
            <a:schemeClr val="accent6">
              <a:lumMod val="60000"/>
              <a:lumOff val="40000"/>
            </a:schemeClr>
          </a:solidFill>
        </p:spPr>
        <p:txBody>
          <a:bodyPr wrap="square" rtlCol="0">
            <a:spAutoFit/>
          </a:bodyPr>
          <a:lstStyle/>
          <a:p>
            <a:r>
              <a:rPr lang="ja-JP" altLang="en-US" b="1" dirty="0" smtClean="0"/>
              <a:t>＜</a:t>
            </a:r>
            <a:r>
              <a:rPr lang="ja-JP" altLang="en-US" b="1" dirty="0"/>
              <a:t>方向性</a:t>
            </a:r>
            <a:r>
              <a:rPr lang="ja-JP" altLang="en-US" b="1" dirty="0" smtClean="0"/>
              <a:t>（案）＞</a:t>
            </a:r>
            <a:endParaRPr lang="en-US" altLang="ja-JP" b="1" dirty="0" smtClean="0"/>
          </a:p>
          <a:p>
            <a:pPr marL="285750" indent="-285750">
              <a:buFont typeface="Arial" panose="020B0604020202020204" pitchFamily="34" charset="0"/>
              <a:buChar char="•"/>
            </a:pPr>
            <a:r>
              <a:rPr lang="ja-JP" altLang="en-US" dirty="0" smtClean="0"/>
              <a:t>ビュースポット</a:t>
            </a:r>
            <a:r>
              <a:rPr lang="ja-JP" altLang="en-US" dirty="0"/>
              <a:t>から</a:t>
            </a:r>
            <a:r>
              <a:rPr lang="ja-JP" altLang="en-US" dirty="0" smtClean="0"/>
              <a:t>見える良い視</a:t>
            </a:r>
            <a:r>
              <a:rPr lang="ja-JP" altLang="en-US" dirty="0"/>
              <a:t>対象</a:t>
            </a:r>
            <a:r>
              <a:rPr lang="ja-JP" altLang="en-US" dirty="0" smtClean="0"/>
              <a:t>が新たに出てきた場合は、大阪</a:t>
            </a:r>
            <a:r>
              <a:rPr lang="ja-JP" altLang="en-US" dirty="0"/>
              <a:t>ミュージアムへ登録する</a:t>
            </a:r>
            <a:r>
              <a:rPr lang="ja-JP" altLang="en-US" dirty="0" smtClean="0"/>
              <a:t>。</a:t>
            </a:r>
            <a:endParaRPr lang="en-US" altLang="ja-JP" dirty="0" smtClean="0"/>
          </a:p>
          <a:p>
            <a:pPr marL="285750" indent="-285750">
              <a:buFont typeface="Arial" panose="020B0604020202020204" pitchFamily="34" charset="0"/>
              <a:buChar char="•"/>
            </a:pPr>
            <a:r>
              <a:rPr lang="ja-JP" altLang="en-US" dirty="0" smtClean="0"/>
              <a:t>募集時に、視</a:t>
            </a:r>
            <a:r>
              <a:rPr lang="ja-JP" altLang="en-US" dirty="0"/>
              <a:t>対象の参考例と</a:t>
            </a:r>
            <a:r>
              <a:rPr lang="ja-JP" altLang="en-US" dirty="0" smtClean="0"/>
              <a:t>して</a:t>
            </a:r>
            <a:r>
              <a:rPr lang="ja-JP" altLang="en-US" dirty="0"/>
              <a:t>ミュージアムの</a:t>
            </a:r>
            <a:r>
              <a:rPr lang="ja-JP" altLang="en-US" dirty="0" smtClean="0"/>
              <a:t>登録物を例示する。</a:t>
            </a:r>
            <a:endParaRPr lang="en-US" altLang="ja-JP" dirty="0" smtClean="0"/>
          </a:p>
          <a:p>
            <a:pPr marL="285750" indent="-285750">
              <a:buFont typeface="Arial" panose="020B0604020202020204" pitchFamily="34" charset="0"/>
              <a:buChar char="•"/>
            </a:pPr>
            <a:r>
              <a:rPr lang="ja-JP" altLang="en-US" dirty="0" smtClean="0"/>
              <a:t>ビュースポット事業は視対象（大阪ミュージアムの登録物等）の魅力を更に高める取り組みと捉えて展開する。</a:t>
            </a:r>
            <a:endParaRPr lang="en-US" altLang="ja-JP" dirty="0" smtClean="0"/>
          </a:p>
        </p:txBody>
      </p:sp>
      <p:sp>
        <p:nvSpPr>
          <p:cNvPr id="2" name="スライド番号プレースホルダー 1"/>
          <p:cNvSpPr>
            <a:spLocks noGrp="1"/>
          </p:cNvSpPr>
          <p:nvPr>
            <p:ph type="sldNum" sz="quarter" idx="12"/>
          </p:nvPr>
        </p:nvSpPr>
        <p:spPr>
          <a:xfrm>
            <a:off x="6902896" y="6356350"/>
            <a:ext cx="2133600" cy="365125"/>
          </a:xfrm>
        </p:spPr>
        <p:txBody>
          <a:bodyPr/>
          <a:lstStyle/>
          <a:p>
            <a:fld id="{5552989D-E953-45FB-9BA1-EBA3557D7946}" type="slidenum">
              <a:rPr kumimoji="1" lang="ja-JP" altLang="en-US" smtClean="0"/>
              <a:t>7</a:t>
            </a:fld>
            <a:endParaRPr kumimoji="1" lang="ja-JP" altLang="en-US"/>
          </a:p>
        </p:txBody>
      </p:sp>
      <p:sp>
        <p:nvSpPr>
          <p:cNvPr id="15" name="テキスト ボックス 14"/>
          <p:cNvSpPr txBox="1"/>
          <p:nvPr/>
        </p:nvSpPr>
        <p:spPr>
          <a:xfrm>
            <a:off x="316060" y="1052736"/>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Tree>
    <p:extLst>
      <p:ext uri="{BB962C8B-B14F-4D97-AF65-F5344CB8AC3E}">
        <p14:creationId xmlns:p14="http://schemas.microsoft.com/office/powerpoint/2010/main" val="3872768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1443</Words>
  <PresentationFormat>画面に合わせる (4:3)</PresentationFormat>
  <Paragraphs>87</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2018-10-15T08:46:46Z</cp:lastPrinted>
  <dcterms:created xsi:type="dcterms:W3CDTF">2018-09-07T05:12:14Z</dcterms:created>
  <dcterms:modified xsi:type="dcterms:W3CDTF">2018-10-26T05:09:31Z</dcterms:modified>
</cp:coreProperties>
</file>