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1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1D78F97-5D1B-4A42-8AC9-1B4DB28D5149}" type="datetimeFigureOut">
              <a:rPr kumimoji="1" lang="ja-JP" altLang="en-US" smtClean="0"/>
              <a:t>2018/8/1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990935D4-ED70-486E-9DDB-303544693F68}" type="slidenum">
              <a:rPr kumimoji="1" lang="ja-JP" altLang="en-US" smtClean="0"/>
              <a:t>‹#›</a:t>
            </a:fld>
            <a:endParaRPr kumimoji="1" lang="ja-JP" altLang="en-US"/>
          </a:p>
        </p:txBody>
      </p:sp>
    </p:spTree>
    <p:extLst>
      <p:ext uri="{BB962C8B-B14F-4D97-AF65-F5344CB8AC3E}">
        <p14:creationId xmlns:p14="http://schemas.microsoft.com/office/powerpoint/2010/main" val="4073621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02B0313-3907-4643-9877-83A88B1FD4AC}"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28443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9F883C-A75C-483F-82CF-5ED596AF4F35}"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28575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BB1EF2-30D7-4F1F-A2AB-12DD2AC2DBA3}"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97974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8D0576F-5761-4B92-B20C-C40F0D7CF014}"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41913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8F38D6-33B1-4A99-9362-6B0EB25D57DA}" type="datetime1">
              <a:rPr kumimoji="1" lang="ja-JP" altLang="en-US" smtClean="0"/>
              <a:t>2018/8/1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1425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D332483-054F-49DF-88B1-B96DA1C15114}"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10765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56C50D-55EA-4851-9C32-91008DAEE89B}" type="datetime1">
              <a:rPr kumimoji="1" lang="ja-JP" altLang="en-US" smtClean="0"/>
              <a:t>2018/8/1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57127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0B7DA90-0466-4D35-B2A5-1AF3EA58FB76}" type="datetime1">
              <a:rPr kumimoji="1" lang="ja-JP" altLang="en-US" smtClean="0"/>
              <a:t>2018/8/1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2073611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9AF28EA-1857-429D-811C-039C9BA5E6E2}" type="datetime1">
              <a:rPr kumimoji="1" lang="ja-JP" altLang="en-US" smtClean="0"/>
              <a:t>2018/8/1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456931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C9726B0-1BDF-43F4-8B2D-CCEE6820722B}"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86639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B1A0588-56AB-4281-9FBE-2B00D950DD3C}" type="datetime1">
              <a:rPr kumimoji="1" lang="ja-JP" altLang="en-US" smtClean="0"/>
              <a:t>2018/8/1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927919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A17BB2-4D6E-4718-9C3F-CEEACBDD285B}" type="datetime1">
              <a:rPr kumimoji="1" lang="ja-JP" altLang="en-US" smtClean="0"/>
              <a:t>2018/8/1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AB2AA0-22F6-4977-B4AB-6397E15C0039}" type="slidenum">
              <a:rPr kumimoji="1" lang="ja-JP" altLang="en-US" smtClean="0"/>
              <a:t>‹#›</a:t>
            </a:fld>
            <a:endParaRPr kumimoji="1" lang="ja-JP" altLang="en-US"/>
          </a:p>
        </p:txBody>
      </p:sp>
    </p:spTree>
    <p:extLst>
      <p:ext uri="{BB962C8B-B14F-4D97-AF65-F5344CB8AC3E}">
        <p14:creationId xmlns:p14="http://schemas.microsoft.com/office/powerpoint/2010/main" val="1354094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
        <p:nvSpPr>
          <p:cNvPr id="2" name="正方形/長方形 1"/>
          <p:cNvSpPr/>
          <p:nvPr/>
        </p:nvSpPr>
        <p:spPr>
          <a:xfrm>
            <a:off x="395536" y="1700808"/>
            <a:ext cx="8352928" cy="4496204"/>
          </a:xfrm>
          <a:prstGeom prst="rect">
            <a:avLst/>
          </a:prstGeom>
        </p:spPr>
        <p:txBody>
          <a:bodyPr wrap="square" lIns="144000" tIns="108000" rIns="144000" bIns="108000">
            <a:spAutoFit/>
          </a:bodyPr>
          <a:lstStyle/>
          <a:p>
            <a:r>
              <a:rPr lang="en-US" altLang="ja-JP" b="1" dirty="0"/>
              <a:t>《</a:t>
            </a:r>
            <a:r>
              <a:rPr lang="ja-JP" altLang="en-US" b="1" dirty="0"/>
              <a:t>委員の主な意見</a:t>
            </a:r>
            <a:r>
              <a:rPr lang="en-US" altLang="ja-JP" b="1" dirty="0" smtClean="0"/>
              <a:t>》</a:t>
            </a:r>
          </a:p>
          <a:p>
            <a:endParaRPr lang="en-US" altLang="ja-JP" sz="2000" dirty="0"/>
          </a:p>
          <a:p>
            <a:pPr marL="342900" indent="-342900">
              <a:buFont typeface="Wingdings" panose="05000000000000000000" pitchFamily="2" charset="2"/>
              <a:buChar char="Ø"/>
            </a:pPr>
            <a:r>
              <a:rPr lang="ja-JP" altLang="en-US" sz="2000" dirty="0" smtClean="0"/>
              <a:t>「</a:t>
            </a:r>
            <a:r>
              <a:rPr lang="ja-JP" altLang="en-US" sz="2000" dirty="0"/>
              <a:t>ビュースポット」は「視点場」に注目している。「視点場」とは単に点では</a:t>
            </a:r>
            <a:r>
              <a:rPr lang="ja-JP" altLang="en-US" sz="2000" dirty="0" smtClean="0"/>
              <a:t>なく「</a:t>
            </a:r>
            <a:r>
              <a:rPr lang="ja-JP" altLang="en-US" sz="2000" dirty="0"/>
              <a:t>そこを</a:t>
            </a:r>
            <a:r>
              <a:rPr lang="ja-JP" altLang="en-US" sz="2000" dirty="0" smtClean="0"/>
              <a:t>含む環境</a:t>
            </a:r>
            <a:r>
              <a:rPr lang="ja-JP" altLang="en-US" sz="2000" dirty="0"/>
              <a:t>」であり、これに注目するというのはいい考え方だと思う。</a:t>
            </a:r>
          </a:p>
          <a:p>
            <a:endParaRPr lang="en-US" altLang="ja-JP" sz="2000" dirty="0" smtClean="0"/>
          </a:p>
          <a:p>
            <a:pPr marL="342900" indent="-342900">
              <a:buFont typeface="Wingdings" panose="05000000000000000000" pitchFamily="2" charset="2"/>
              <a:buChar char="Ø"/>
            </a:pPr>
            <a:r>
              <a:rPr lang="ja-JP" altLang="en-US" sz="2000" dirty="0" smtClean="0"/>
              <a:t>「</a:t>
            </a:r>
            <a:r>
              <a:rPr lang="ja-JP" altLang="en-US" sz="2000" dirty="0"/>
              <a:t>ここから見たこの景色がよい」というものを府に示してもらいたい。</a:t>
            </a:r>
          </a:p>
          <a:p>
            <a:pPr marL="342900" indent="-342900">
              <a:buFont typeface="Wingdings" panose="05000000000000000000" pitchFamily="2" charset="2"/>
              <a:buChar char="Ø"/>
            </a:pPr>
            <a:endParaRPr lang="en-US" altLang="ja-JP" sz="2000" dirty="0" smtClean="0"/>
          </a:p>
          <a:p>
            <a:pPr marL="342900" indent="-342900">
              <a:buFont typeface="Wingdings" panose="05000000000000000000" pitchFamily="2" charset="2"/>
              <a:buChar char="Ø"/>
            </a:pPr>
            <a:r>
              <a:rPr lang="ja-JP" altLang="en-US" sz="2000" dirty="0" smtClean="0"/>
              <a:t>ゆるい</a:t>
            </a:r>
            <a:r>
              <a:rPr lang="ja-JP" altLang="en-US" sz="2000" dirty="0"/>
              <a:t>視点でいっぱい選ぶのか、誰もが推薦する少数を選ぶのか。メンテナンスの</a:t>
            </a:r>
            <a:r>
              <a:rPr lang="ja-JP" altLang="en-US" sz="2000" dirty="0" smtClean="0"/>
              <a:t>責任も</a:t>
            </a:r>
            <a:r>
              <a:rPr lang="ja-JP" altLang="en-US" sz="2000" dirty="0"/>
              <a:t>大阪府が取る、くらいの覚悟がいる。きちんと方向性を決めるのが大事ではないか</a:t>
            </a:r>
            <a:r>
              <a:rPr lang="ja-JP" altLang="en-US" sz="2000" dirty="0" smtClean="0"/>
              <a:t>。</a:t>
            </a:r>
            <a:endParaRPr lang="en-US" altLang="ja-JP" sz="2000" dirty="0" smtClean="0"/>
          </a:p>
          <a:p>
            <a:pPr marL="342900" indent="-342900">
              <a:buFont typeface="Wingdings" panose="05000000000000000000" pitchFamily="2" charset="2"/>
              <a:buChar char="Ø"/>
            </a:pPr>
            <a:endParaRPr lang="ja-JP" altLang="en-US" sz="2000" dirty="0"/>
          </a:p>
          <a:p>
            <a:pPr marL="342900" indent="-342900">
              <a:buFont typeface="Wingdings" panose="05000000000000000000" pitchFamily="2" charset="2"/>
              <a:buChar char="Ø"/>
            </a:pPr>
            <a:r>
              <a:rPr lang="ja-JP" altLang="en-US" sz="2000" dirty="0" smtClean="0"/>
              <a:t>（</a:t>
            </a:r>
            <a:r>
              <a:rPr lang="ja-JP" altLang="en-US" sz="2000" dirty="0"/>
              <a:t>市町村によって）密度が大きく違うのでバランスをどうとるかが大事ではないか。</a:t>
            </a:r>
          </a:p>
        </p:txBody>
      </p:sp>
      <p:sp>
        <p:nvSpPr>
          <p:cNvPr id="6" name="テキスト ボックス 5"/>
          <p:cNvSpPr txBox="1"/>
          <p:nvPr/>
        </p:nvSpPr>
        <p:spPr>
          <a:xfrm>
            <a:off x="107504" y="1005989"/>
            <a:ext cx="5688632" cy="468000"/>
          </a:xfrm>
          <a:prstGeom prst="rect">
            <a:avLst/>
          </a:prstGeom>
          <a:solidFill>
            <a:schemeClr val="accent6">
              <a:lumMod val="20000"/>
              <a:lumOff val="80000"/>
            </a:schemeClr>
          </a:solidFill>
          <a:ln w="25400">
            <a:solidFill>
              <a:schemeClr val="tx1">
                <a:lumMod val="65000"/>
                <a:lumOff val="35000"/>
              </a:schemeClr>
            </a:solidFill>
          </a:ln>
        </p:spPr>
        <p:txBody>
          <a:bodyPr wrap="square" rtlCol="0">
            <a:spAutoFit/>
          </a:bodyPr>
          <a:lstStyle/>
          <a:p>
            <a:r>
              <a:rPr lang="ja-JP" altLang="en-US" sz="2000" dirty="0">
                <a:latin typeface="HGS創英角ｺﾞｼｯｸUB" panose="020B0900000000000000" pitchFamily="50" charset="-128"/>
                <a:ea typeface="HGS創英角ｺﾞｼｯｸUB" panose="020B0900000000000000" pitchFamily="50" charset="-128"/>
              </a:rPr>
              <a:t>（１）府選定ビュースポットの方向性について</a:t>
            </a:r>
            <a:endParaRPr kumimoji="1" lang="ja-JP" altLang="en-US" sz="2000" dirty="0">
              <a:latin typeface="HGS創英角ｺﾞｼｯｸUB" panose="020B0900000000000000" pitchFamily="50" charset="-128"/>
              <a:ea typeface="HGS創英角ｺﾞｼｯｸUB" panose="020B0900000000000000" pitchFamily="50" charset="-128"/>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1</a:t>
            </a:fld>
            <a:endParaRPr kumimoji="1" lang="ja-JP" altLang="en-US"/>
          </a:p>
        </p:txBody>
      </p:sp>
      <p:sp>
        <p:nvSpPr>
          <p:cNvPr id="8" name="テキスト ボックス 7"/>
          <p:cNvSpPr txBox="1"/>
          <p:nvPr/>
        </p:nvSpPr>
        <p:spPr>
          <a:xfrm>
            <a:off x="8244408" y="233690"/>
            <a:ext cx="803425" cy="369332"/>
          </a:xfrm>
          <a:prstGeom prst="rect">
            <a:avLst/>
          </a:prstGeom>
          <a:solidFill>
            <a:schemeClr val="bg1"/>
          </a:solidFill>
        </p:spPr>
        <p:txBody>
          <a:bodyPr wrap="none" rtlCol="0">
            <a:spAutoFit/>
          </a:bodyPr>
          <a:lstStyle/>
          <a:p>
            <a:r>
              <a:rPr kumimoji="1" lang="ja-JP" altLang="en-US" dirty="0" smtClean="0"/>
              <a:t>資料１</a:t>
            </a:r>
            <a:endParaRPr kumimoji="1" lang="ja-JP" altLang="en-US" dirty="0"/>
          </a:p>
        </p:txBody>
      </p:sp>
    </p:spTree>
    <p:extLst>
      <p:ext uri="{BB962C8B-B14F-4D97-AF65-F5344CB8AC3E}">
        <p14:creationId xmlns:p14="http://schemas.microsoft.com/office/powerpoint/2010/main" val="1691022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980728"/>
            <a:ext cx="8352000" cy="5558033"/>
          </a:xfrm>
          <a:prstGeom prst="rect">
            <a:avLst/>
          </a:prstGeom>
          <a:solidFill>
            <a:schemeClr val="accent6">
              <a:lumMod val="20000"/>
              <a:lumOff val="80000"/>
            </a:schemeClr>
          </a:solidFill>
          <a:ln>
            <a:solidFill>
              <a:schemeClr val="tx1">
                <a:lumMod val="65000"/>
                <a:lumOff val="35000"/>
              </a:schemeClr>
            </a:solidFill>
            <a:prstDash val="sysDot"/>
          </a:ln>
        </p:spPr>
        <p:txBody>
          <a:bodyPr wrap="square" lIns="144000" tIns="108000" rIns="144000" bIns="108000">
            <a:spAutoFit/>
          </a:bodyPr>
          <a:lstStyle/>
          <a:p>
            <a:r>
              <a:rPr lang="en-US" altLang="ja-JP" b="1" dirty="0" smtClean="0"/>
              <a:t>《</a:t>
            </a:r>
            <a:r>
              <a:rPr lang="ja-JP" altLang="en-US" b="1" dirty="0"/>
              <a:t>論点</a:t>
            </a:r>
            <a:r>
              <a:rPr lang="en-US" altLang="ja-JP" b="1" dirty="0" smtClean="0"/>
              <a:t>》</a:t>
            </a:r>
            <a:endParaRPr lang="en-US" altLang="ja-JP" b="1" dirty="0"/>
          </a:p>
          <a:p>
            <a:r>
              <a:rPr lang="ja-JP" altLang="en-US" dirty="0"/>
              <a:t>　</a:t>
            </a:r>
            <a:endParaRPr lang="en-US" altLang="ja-JP" dirty="0" smtClean="0"/>
          </a:p>
          <a:p>
            <a:pPr marL="342900" indent="-342900">
              <a:buFont typeface="Wingdings" panose="05000000000000000000" pitchFamily="2" charset="2"/>
              <a:buChar char="u"/>
            </a:pPr>
            <a:r>
              <a:rPr lang="ja-JP" altLang="en-US" sz="2000" dirty="0" smtClean="0"/>
              <a:t>府が選定すべきビュースポットとは何か。</a:t>
            </a:r>
            <a:endParaRPr lang="en-US" altLang="ja-JP" sz="2000" dirty="0"/>
          </a:p>
          <a:p>
            <a:pPr marL="342900" indent="-342900">
              <a:buFont typeface="Wingdings" panose="05000000000000000000" pitchFamily="2" charset="2"/>
              <a:buChar char="u"/>
            </a:pPr>
            <a:endParaRPr lang="en-US" altLang="ja-JP" sz="2000" dirty="0" smtClean="0"/>
          </a:p>
          <a:p>
            <a:pPr marL="342900" indent="-342900">
              <a:buFont typeface="Wingdings" panose="05000000000000000000" pitchFamily="2" charset="2"/>
              <a:buChar char="u"/>
            </a:pPr>
            <a:r>
              <a:rPr lang="ja-JP" altLang="en-US" sz="2000" dirty="0" smtClean="0"/>
              <a:t>ビュースポットをどの程度選定するか。</a:t>
            </a:r>
            <a:endParaRPr lang="en-US" altLang="ja-JP" sz="2000" dirty="0" smtClean="0"/>
          </a:p>
          <a:p>
            <a:pPr>
              <a:spcBef>
                <a:spcPts val="600"/>
              </a:spcBef>
            </a:pPr>
            <a:r>
              <a:rPr lang="ja-JP" altLang="en-US" sz="2000" dirty="0"/>
              <a:t>　</a:t>
            </a:r>
            <a:r>
              <a:rPr lang="ja-JP" altLang="en-US" sz="2000" dirty="0" smtClean="0"/>
              <a:t>　・１回あたりの選定件数　</a:t>
            </a:r>
            <a:endParaRPr lang="en-US" altLang="ja-JP" sz="2000" dirty="0" smtClean="0"/>
          </a:p>
          <a:p>
            <a:r>
              <a:rPr lang="ja-JP" altLang="en-US" sz="2000" dirty="0"/>
              <a:t>　</a:t>
            </a:r>
            <a:r>
              <a:rPr lang="ja-JP" altLang="en-US" sz="2000" dirty="0" smtClean="0"/>
              <a:t>　・継続実施後の最終的な選定件数</a:t>
            </a:r>
            <a:endParaRPr lang="en-US" altLang="ja-JP" sz="2000" dirty="0" smtClean="0"/>
          </a:p>
          <a:p>
            <a:endParaRPr lang="ja-JP" altLang="en-US" sz="2000" dirty="0"/>
          </a:p>
          <a:p>
            <a:pPr marL="342900" indent="-342900">
              <a:buFont typeface="Wingdings" panose="05000000000000000000" pitchFamily="2" charset="2"/>
              <a:buChar char="u"/>
            </a:pPr>
            <a:r>
              <a:rPr lang="ja-JP" altLang="en-US" sz="2000" dirty="0" smtClean="0"/>
              <a:t>選定するビュースポットの府内でのバランスを考慮するか。</a:t>
            </a:r>
            <a:endParaRPr lang="en-US" altLang="ja-JP" sz="2000" dirty="0" smtClean="0"/>
          </a:p>
          <a:p>
            <a:pPr>
              <a:spcBef>
                <a:spcPts val="600"/>
              </a:spcBef>
            </a:pPr>
            <a:r>
              <a:rPr lang="ja-JP" altLang="en-US" sz="2000" dirty="0" smtClean="0"/>
              <a:t>　　・地理的バランス　</a:t>
            </a:r>
            <a:endParaRPr lang="en-US" altLang="ja-JP" sz="2000" dirty="0" smtClean="0"/>
          </a:p>
          <a:p>
            <a:r>
              <a:rPr lang="ja-JP" altLang="en-US" sz="2000" dirty="0"/>
              <a:t>　</a:t>
            </a:r>
            <a:r>
              <a:rPr lang="ja-JP" altLang="en-US" sz="2000" dirty="0" smtClean="0"/>
              <a:t>　・景観特性上のバランス</a:t>
            </a:r>
            <a:r>
              <a:rPr lang="ja-JP" altLang="en-US" sz="2000" dirty="0"/>
              <a:t>　</a:t>
            </a:r>
            <a:endParaRPr lang="en-US" altLang="ja-JP" sz="2000" dirty="0" smtClean="0"/>
          </a:p>
          <a:p>
            <a:endParaRPr lang="en-US" altLang="ja-JP" sz="2000" dirty="0" smtClean="0"/>
          </a:p>
          <a:p>
            <a:pPr marL="342900" indent="-342900">
              <a:buFont typeface="Wingdings" panose="05000000000000000000" pitchFamily="2" charset="2"/>
              <a:buChar char="u"/>
            </a:pPr>
            <a:r>
              <a:rPr lang="ja-JP" altLang="en-US" sz="2000" dirty="0" smtClean="0"/>
              <a:t>選定されたビュースポットを、どのように活用するか。</a:t>
            </a:r>
            <a:endParaRPr lang="en-US" altLang="ja-JP" sz="2000" dirty="0" smtClean="0"/>
          </a:p>
          <a:p>
            <a:pPr>
              <a:spcBef>
                <a:spcPts val="600"/>
              </a:spcBef>
            </a:pPr>
            <a:r>
              <a:rPr lang="ja-JP" altLang="en-US" sz="2000" dirty="0"/>
              <a:t>　</a:t>
            </a:r>
            <a:r>
              <a:rPr lang="ja-JP" altLang="en-US" sz="2000" dirty="0" smtClean="0"/>
              <a:t>　・府民等の景観への興味・関心の向上</a:t>
            </a:r>
            <a:endParaRPr lang="en-US" altLang="ja-JP" sz="2000" dirty="0" smtClean="0"/>
          </a:p>
          <a:p>
            <a:r>
              <a:rPr lang="ja-JP" altLang="en-US" sz="2000" dirty="0"/>
              <a:t>　</a:t>
            </a:r>
            <a:r>
              <a:rPr lang="ja-JP" altLang="en-US" sz="2000" dirty="0" smtClean="0"/>
              <a:t>　・既存景観行政の評価等</a:t>
            </a:r>
            <a:endParaRPr lang="en-US" altLang="ja-JP" sz="2000" dirty="0" smtClean="0"/>
          </a:p>
          <a:p>
            <a:r>
              <a:rPr lang="ja-JP" altLang="en-US" sz="1600" dirty="0" smtClean="0"/>
              <a:t>　　　　（ビュースポット</a:t>
            </a:r>
            <a:r>
              <a:rPr lang="ja-JP" altLang="en-US" sz="1600" dirty="0"/>
              <a:t>の</a:t>
            </a:r>
            <a:r>
              <a:rPr lang="ja-JP" altLang="en-US" sz="1600" dirty="0" smtClean="0"/>
              <a:t>整備、視</a:t>
            </a:r>
            <a:r>
              <a:rPr lang="ja-JP" altLang="en-US" sz="1600" dirty="0"/>
              <a:t>対象の</a:t>
            </a:r>
            <a:r>
              <a:rPr lang="ja-JP" altLang="en-US" sz="1600" dirty="0" smtClean="0"/>
              <a:t>保全、公共事業における景観配慮の促進　など）</a:t>
            </a:r>
            <a:endParaRPr lang="en-US" altLang="ja-JP" sz="1600" dirty="0" smtClean="0"/>
          </a:p>
          <a:p>
            <a:r>
              <a:rPr lang="ja-JP" altLang="en-US" sz="2000" dirty="0"/>
              <a:t>　</a:t>
            </a:r>
            <a:r>
              <a:rPr lang="ja-JP" altLang="en-US" sz="2000" dirty="0" smtClean="0"/>
              <a:t>　・定住促進、観光振興</a:t>
            </a:r>
            <a:endParaRPr lang="en-US" altLang="ja-JP" sz="2000" dirty="0"/>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2</a:t>
            </a:fld>
            <a:endParaRPr kumimoji="1" lang="ja-JP" altLang="en-US"/>
          </a:p>
        </p:txBody>
      </p:sp>
      <p:sp>
        <p:nvSpPr>
          <p:cNvPr id="6" name="正方形/長方形 5"/>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301039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5536" y="1740872"/>
            <a:ext cx="8352000" cy="3542096"/>
          </a:xfrm>
          <a:prstGeom prst="rect">
            <a:avLst/>
          </a:prstGeom>
        </p:spPr>
        <p:txBody>
          <a:bodyPr wrap="square" lIns="144000" tIns="108000" rIns="144000" bIns="108000">
            <a:spAutoFit/>
          </a:bodyPr>
          <a:lstStyle/>
          <a:p>
            <a:r>
              <a:rPr lang="en-US" altLang="ja-JP" b="1" dirty="0"/>
              <a:t>《</a:t>
            </a:r>
            <a:r>
              <a:rPr lang="ja-JP" altLang="en-US" b="1" dirty="0"/>
              <a:t>委員の主な意見</a:t>
            </a:r>
            <a:r>
              <a:rPr lang="en-US" altLang="ja-JP" b="1" dirty="0" smtClean="0"/>
              <a:t>》</a:t>
            </a:r>
          </a:p>
          <a:p>
            <a:endParaRPr lang="en-US" altLang="ja-JP" dirty="0"/>
          </a:p>
          <a:p>
            <a:pPr marL="342900" indent="-342900">
              <a:buFont typeface="Wingdings" panose="05000000000000000000" pitchFamily="2" charset="2"/>
              <a:buChar char="Ø"/>
            </a:pPr>
            <a:r>
              <a:rPr lang="ja-JP" altLang="en-US" sz="2000" dirty="0" smtClean="0"/>
              <a:t>建物</a:t>
            </a:r>
            <a:r>
              <a:rPr lang="ja-JP" altLang="en-US" sz="2000" dirty="0"/>
              <a:t>単体をみたような「単体景」、少し斜めに（周辺のまちなみを含めて）見たような「</a:t>
            </a:r>
            <a:r>
              <a:rPr lang="ja-JP" altLang="en-US" sz="2000" dirty="0" smtClean="0"/>
              <a:t>中景</a:t>
            </a:r>
            <a:r>
              <a:rPr lang="ja-JP" altLang="en-US" sz="2000" dirty="0"/>
              <a:t>」、もっと引いて見た「広域景」などが考えられるが、募集時にこれらを限定するの</a:t>
            </a:r>
            <a:r>
              <a:rPr lang="ja-JP" altLang="en-US" sz="2000" dirty="0" smtClean="0"/>
              <a:t>かなど</a:t>
            </a:r>
            <a:r>
              <a:rPr lang="ja-JP" altLang="en-US" sz="2000" dirty="0"/>
              <a:t>考える必要がある</a:t>
            </a:r>
            <a:r>
              <a:rPr lang="ja-JP" altLang="en-US" sz="2000" dirty="0" smtClean="0"/>
              <a:t>。</a:t>
            </a:r>
            <a:endParaRPr lang="en-US" altLang="ja-JP" sz="2000" dirty="0" smtClean="0"/>
          </a:p>
          <a:p>
            <a:pPr marL="342900" indent="-342900">
              <a:buFont typeface="Wingdings" panose="05000000000000000000" pitchFamily="2" charset="2"/>
              <a:buChar char="Ø"/>
            </a:pPr>
            <a:endParaRPr lang="ja-JP" altLang="en-US" sz="2000" dirty="0"/>
          </a:p>
          <a:p>
            <a:pPr marL="342900" indent="-342900">
              <a:buFont typeface="Wingdings" panose="05000000000000000000" pitchFamily="2" charset="2"/>
              <a:buChar char="Ø"/>
            </a:pPr>
            <a:r>
              <a:rPr lang="ja-JP" altLang="en-US" sz="2000" dirty="0" smtClean="0"/>
              <a:t>ムービー</a:t>
            </a:r>
            <a:r>
              <a:rPr lang="ja-JP" altLang="en-US" sz="2000" dirty="0"/>
              <a:t>を対象とするのか。「祭り」の躍動感は写真では表せないのではないか</a:t>
            </a:r>
            <a:r>
              <a:rPr lang="ja-JP" altLang="en-US" sz="2000" dirty="0" smtClean="0"/>
              <a:t>。</a:t>
            </a:r>
            <a:endParaRPr lang="en-US" altLang="ja-JP" sz="2000" dirty="0" smtClean="0"/>
          </a:p>
          <a:p>
            <a:pPr marL="342900" indent="-342900">
              <a:buFont typeface="Wingdings" panose="05000000000000000000" pitchFamily="2" charset="2"/>
              <a:buChar char="Ø"/>
            </a:pPr>
            <a:endParaRPr lang="ja-JP" altLang="en-US" sz="2000" dirty="0"/>
          </a:p>
          <a:p>
            <a:pPr marL="342900" indent="-342900">
              <a:buFont typeface="Wingdings" panose="05000000000000000000" pitchFamily="2" charset="2"/>
              <a:buChar char="Ø"/>
            </a:pPr>
            <a:r>
              <a:rPr lang="ja-JP" altLang="en-US" sz="2000" dirty="0" smtClean="0"/>
              <a:t>個人的</a:t>
            </a:r>
            <a:r>
              <a:rPr lang="ja-JP" altLang="en-US" sz="2000" dirty="0"/>
              <a:t>にご来光カフェというのが好き。時間限定のもののよさもあるのではないか。</a:t>
            </a: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3</a:t>
            </a:fld>
            <a:endParaRPr kumimoji="1" lang="ja-JP" altLang="en-US"/>
          </a:p>
        </p:txBody>
      </p:sp>
      <p:sp>
        <p:nvSpPr>
          <p:cNvPr id="7" name="テキスト ボックス 6"/>
          <p:cNvSpPr txBox="1"/>
          <p:nvPr/>
        </p:nvSpPr>
        <p:spPr>
          <a:xfrm>
            <a:off x="107504" y="1005989"/>
            <a:ext cx="4320480" cy="468000"/>
          </a:xfrm>
          <a:prstGeom prst="rect">
            <a:avLst/>
          </a:prstGeom>
          <a:solidFill>
            <a:schemeClr val="accent6">
              <a:lumMod val="20000"/>
              <a:lumOff val="80000"/>
            </a:schemeClr>
          </a:solidFill>
          <a:ln w="25400">
            <a:solidFill>
              <a:schemeClr val="tx1">
                <a:lumMod val="65000"/>
                <a:lumOff val="35000"/>
              </a:schemeClr>
            </a:solidFill>
          </a:ln>
        </p:spPr>
        <p:txBody>
          <a:bodyPr wrap="square" rtlCol="0">
            <a:spAutoFit/>
          </a:bodyPr>
          <a:lstStyle/>
          <a:p>
            <a:r>
              <a:rPr lang="ja-JP" altLang="en-US" sz="2000" dirty="0" smtClean="0">
                <a:latin typeface="HGS創英角ｺﾞｼｯｸUB" panose="020B0900000000000000" pitchFamily="50" charset="-128"/>
                <a:ea typeface="HGS創英角ｺﾞｼｯｸUB" panose="020B0900000000000000" pitchFamily="50" charset="-128"/>
              </a:rPr>
              <a:t>（</a:t>
            </a:r>
            <a:r>
              <a:rPr lang="ja-JP" altLang="en-US" sz="2000" dirty="0">
                <a:latin typeface="HGS創英角ｺﾞｼｯｸUB" panose="020B0900000000000000" pitchFamily="50" charset="-128"/>
                <a:ea typeface="HGS創英角ｺﾞｼｯｸUB" panose="020B0900000000000000" pitchFamily="50" charset="-128"/>
              </a:rPr>
              <a:t>２</a:t>
            </a:r>
            <a:r>
              <a:rPr lang="ja-JP" altLang="en-US" sz="2000" dirty="0" smtClean="0">
                <a:latin typeface="HGS創英角ｺﾞｼｯｸUB" panose="020B0900000000000000" pitchFamily="50" charset="-128"/>
                <a:ea typeface="HGS創英角ｺﾞｼｯｸUB" panose="020B0900000000000000" pitchFamily="50" charset="-128"/>
              </a:rPr>
              <a:t>）視対象の応募方法について</a:t>
            </a:r>
            <a:endParaRPr kumimoji="1" lang="ja-JP" altLang="en-US" sz="2000" dirty="0">
              <a:latin typeface="HGS創英角ｺﾞｼｯｸUB" panose="020B0900000000000000" pitchFamily="50" charset="-128"/>
              <a:ea typeface="HGS創英角ｺﾞｼｯｸUB" panose="020B0900000000000000" pitchFamily="50" charset="-128"/>
            </a:endParaRPr>
          </a:p>
        </p:txBody>
      </p:sp>
      <p:sp>
        <p:nvSpPr>
          <p:cNvPr id="6" name="正方形/長方形 5"/>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6171463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556790"/>
            <a:ext cx="8352000" cy="3572874"/>
          </a:xfrm>
          <a:prstGeom prst="rect">
            <a:avLst/>
          </a:prstGeom>
          <a:solidFill>
            <a:schemeClr val="accent6">
              <a:lumMod val="20000"/>
              <a:lumOff val="80000"/>
            </a:schemeClr>
          </a:solidFill>
          <a:ln>
            <a:solidFill>
              <a:schemeClr val="tx1">
                <a:lumMod val="65000"/>
                <a:lumOff val="35000"/>
              </a:schemeClr>
            </a:solidFill>
            <a:prstDash val="sysDot"/>
          </a:ln>
        </p:spPr>
        <p:txBody>
          <a:bodyPr wrap="square" lIns="144000" tIns="108000" rIns="144000" bIns="108000">
            <a:spAutoFit/>
          </a:bodyPr>
          <a:lstStyle/>
          <a:p>
            <a:r>
              <a:rPr lang="en-US" altLang="ja-JP" b="1" dirty="0" smtClean="0"/>
              <a:t>《</a:t>
            </a:r>
            <a:r>
              <a:rPr lang="ja-JP" altLang="en-US" b="1" dirty="0"/>
              <a:t>論点</a:t>
            </a:r>
            <a:r>
              <a:rPr lang="en-US" altLang="ja-JP" b="1" dirty="0" smtClean="0"/>
              <a:t>》</a:t>
            </a:r>
            <a:endParaRPr lang="en-US" altLang="ja-JP" b="1" dirty="0"/>
          </a:p>
          <a:p>
            <a:endParaRPr lang="en-US" altLang="ja-JP" sz="2000" dirty="0" smtClean="0">
              <a:latin typeface="+mn-ea"/>
            </a:endParaRPr>
          </a:p>
          <a:p>
            <a:pPr marL="342900" indent="-342900">
              <a:buFont typeface="Wingdings" panose="05000000000000000000" pitchFamily="2" charset="2"/>
              <a:buChar char="u"/>
            </a:pPr>
            <a:r>
              <a:rPr lang="ja-JP" altLang="en-US" sz="2000" dirty="0" smtClean="0">
                <a:latin typeface="+mn-ea"/>
              </a:rPr>
              <a:t>ビュースポットの視</a:t>
            </a:r>
            <a:r>
              <a:rPr lang="ja-JP" altLang="en-US" sz="2000" dirty="0" smtClean="0">
                <a:latin typeface="+mn-ea"/>
              </a:rPr>
              <a:t>対象について、</a:t>
            </a:r>
            <a:r>
              <a:rPr lang="ja-JP" altLang="en-US" sz="2000" dirty="0" smtClean="0">
                <a:latin typeface="+mn-ea"/>
              </a:rPr>
              <a:t>どのような媒体でどのような視対象を応募してもらうか。</a:t>
            </a:r>
            <a:endParaRPr lang="en-US" altLang="ja-JP" sz="2000" dirty="0" smtClean="0">
              <a:latin typeface="+mn-ea"/>
            </a:endParaRPr>
          </a:p>
          <a:p>
            <a:endParaRPr lang="en-US" altLang="ja-JP" sz="2000" dirty="0">
              <a:latin typeface="+mn-ea"/>
            </a:endParaRPr>
          </a:p>
          <a:p>
            <a:pPr>
              <a:spcBef>
                <a:spcPts val="600"/>
              </a:spcBef>
            </a:pPr>
            <a:r>
              <a:rPr lang="ja-JP" altLang="en-US" sz="2000" dirty="0">
                <a:latin typeface="+mn-ea"/>
              </a:rPr>
              <a:t>　</a:t>
            </a:r>
            <a:r>
              <a:rPr lang="ja-JP" altLang="en-US" sz="2000" dirty="0" smtClean="0">
                <a:latin typeface="+mn-ea"/>
              </a:rPr>
              <a:t>　・近景、中景、遠景等を限定するか</a:t>
            </a:r>
            <a:endParaRPr lang="en-US" altLang="ja-JP" sz="2000" dirty="0" smtClean="0">
              <a:latin typeface="+mn-ea"/>
            </a:endParaRPr>
          </a:p>
          <a:p>
            <a:pPr>
              <a:spcBef>
                <a:spcPts val="600"/>
              </a:spcBef>
            </a:pPr>
            <a:r>
              <a:rPr lang="ja-JP" altLang="en-US" sz="2000" dirty="0">
                <a:latin typeface="+mn-ea"/>
              </a:rPr>
              <a:t>　　・祭、イベント</a:t>
            </a:r>
            <a:r>
              <a:rPr lang="ja-JP" altLang="en-US" sz="2000" dirty="0" smtClean="0">
                <a:latin typeface="+mn-ea"/>
              </a:rPr>
              <a:t>等、常時</a:t>
            </a:r>
            <a:r>
              <a:rPr lang="ja-JP" altLang="en-US" sz="2000" dirty="0">
                <a:latin typeface="+mn-ea"/>
              </a:rPr>
              <a:t>見ることができない期間</a:t>
            </a:r>
            <a:r>
              <a:rPr lang="ja-JP" altLang="en-US" sz="2000" dirty="0" smtClean="0">
                <a:latin typeface="+mn-ea"/>
              </a:rPr>
              <a:t>限定の写真の扱い</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・日の出など時間</a:t>
            </a:r>
            <a:r>
              <a:rPr lang="ja-JP" altLang="en-US" sz="2000" dirty="0">
                <a:latin typeface="+mn-ea"/>
              </a:rPr>
              <a:t>限定</a:t>
            </a:r>
            <a:r>
              <a:rPr lang="ja-JP" altLang="en-US" sz="2000" dirty="0" smtClean="0">
                <a:latin typeface="+mn-ea"/>
              </a:rPr>
              <a:t>の写真の扱い</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・動画の扱い</a:t>
            </a:r>
            <a:endParaRPr lang="en-US" altLang="ja-JP" sz="2000" dirty="0" smtClean="0">
              <a:latin typeface="+mn-ea"/>
            </a:endParaRPr>
          </a:p>
          <a:p>
            <a:endParaRPr lang="ja-JP" altLang="en-US" sz="2000" dirty="0">
              <a:latin typeface="+mn-ea"/>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4</a:t>
            </a:fld>
            <a:endParaRPr kumimoji="1" lang="ja-JP" altLang="en-US"/>
          </a:p>
        </p:txBody>
      </p:sp>
      <p:sp>
        <p:nvSpPr>
          <p:cNvPr id="5" name="正方形/長方形 4"/>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4076946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412776"/>
            <a:ext cx="8352000" cy="5265645"/>
          </a:xfrm>
          <a:prstGeom prst="rect">
            <a:avLst/>
          </a:prstGeom>
        </p:spPr>
        <p:txBody>
          <a:bodyPr wrap="square" lIns="144000" tIns="108000" rIns="144000" bIns="108000">
            <a:spAutoFit/>
          </a:bodyPr>
          <a:lstStyle/>
          <a:p>
            <a:r>
              <a:rPr lang="en-US" altLang="ja-JP" b="1" dirty="0"/>
              <a:t>《</a:t>
            </a:r>
            <a:r>
              <a:rPr lang="ja-JP" altLang="en-US" b="1" dirty="0"/>
              <a:t>委員の主な意見</a:t>
            </a:r>
            <a:r>
              <a:rPr lang="en-US" altLang="ja-JP" b="1" dirty="0" smtClean="0"/>
              <a:t>》</a:t>
            </a:r>
            <a:endParaRPr lang="en-US" altLang="ja-JP" sz="2000" dirty="0"/>
          </a:p>
          <a:p>
            <a:pPr marL="342900" indent="-342900">
              <a:lnSpc>
                <a:spcPts val="2400"/>
              </a:lnSpc>
              <a:spcBef>
                <a:spcPts val="1200"/>
              </a:spcBef>
              <a:buFont typeface="Wingdings" panose="05000000000000000000" pitchFamily="2" charset="2"/>
              <a:buChar char="Ø"/>
            </a:pPr>
            <a:r>
              <a:rPr lang="ja-JP" altLang="en-US" sz="2000" dirty="0" smtClean="0"/>
              <a:t>違う</a:t>
            </a:r>
            <a:r>
              <a:rPr lang="ja-JP" altLang="en-US" sz="2000" dirty="0"/>
              <a:t>分野の人たち（まちあるきのアドバイザー、観光事業者など）が次に紹介したいと</a:t>
            </a:r>
            <a:r>
              <a:rPr lang="ja-JP" altLang="en-US" sz="2000" dirty="0" smtClean="0"/>
              <a:t>思う</a:t>
            </a:r>
            <a:r>
              <a:rPr lang="ja-JP" altLang="en-US" sz="2000" dirty="0"/>
              <a:t>ものを選んでもらうとどうか。行政とは違う発信・使われ方ができるのではないか</a:t>
            </a:r>
            <a:r>
              <a:rPr lang="ja-JP" altLang="en-US" sz="2000" dirty="0" smtClean="0"/>
              <a:t>。</a:t>
            </a:r>
            <a:endParaRPr lang="ja-JP" altLang="en-US" sz="2000" dirty="0"/>
          </a:p>
          <a:p>
            <a:pPr marL="342900" indent="-342900">
              <a:lnSpc>
                <a:spcPts val="2400"/>
              </a:lnSpc>
              <a:spcBef>
                <a:spcPts val="1200"/>
              </a:spcBef>
              <a:buFont typeface="Wingdings" panose="05000000000000000000" pitchFamily="2" charset="2"/>
              <a:buChar char="Ø"/>
            </a:pPr>
            <a:r>
              <a:rPr lang="ja-JP" altLang="en-US" sz="2000" dirty="0" smtClean="0"/>
              <a:t>大阪</a:t>
            </a:r>
            <a:r>
              <a:rPr lang="ja-JP" altLang="en-US" sz="2000" dirty="0"/>
              <a:t>ミュージアムとの関係をどうするのかの議論がいる。発信をうまくすること。広く</a:t>
            </a:r>
            <a:r>
              <a:rPr lang="ja-JP" altLang="en-US" sz="2000" dirty="0" smtClean="0"/>
              <a:t>理解して</a:t>
            </a:r>
            <a:r>
              <a:rPr lang="ja-JP" altLang="en-US" sz="2000" dirty="0"/>
              <a:t>いくことでレベルアップを図る主旨があるなら、うまくリンクすることが大事ではないか</a:t>
            </a:r>
            <a:r>
              <a:rPr lang="ja-JP" altLang="en-US" sz="2000" dirty="0" smtClean="0"/>
              <a:t>。すで</a:t>
            </a:r>
            <a:r>
              <a:rPr lang="ja-JP" altLang="en-US" sz="2000" dirty="0"/>
              <a:t>に立ち上がっているものとまったく違うものを立ち上げるのは現代的ではない</a:t>
            </a:r>
            <a:r>
              <a:rPr lang="ja-JP" altLang="en-US" sz="2000" dirty="0" smtClean="0"/>
              <a:t>。</a:t>
            </a:r>
            <a:endParaRPr lang="ja-JP" altLang="en-US" sz="2000" dirty="0"/>
          </a:p>
          <a:p>
            <a:pPr marL="342900" indent="-342900">
              <a:lnSpc>
                <a:spcPts val="2400"/>
              </a:lnSpc>
              <a:spcBef>
                <a:spcPts val="1200"/>
              </a:spcBef>
              <a:buFont typeface="Wingdings" panose="05000000000000000000" pitchFamily="2" charset="2"/>
              <a:buChar char="Ø"/>
            </a:pPr>
            <a:r>
              <a:rPr lang="ja-JP" altLang="en-US" sz="2000" dirty="0" smtClean="0"/>
              <a:t>選定</a:t>
            </a:r>
            <a:r>
              <a:rPr lang="ja-JP" altLang="en-US" sz="2000" dirty="0"/>
              <a:t>した後はどうするのか。発信、啓発していくことが大事ではないか</a:t>
            </a:r>
            <a:r>
              <a:rPr lang="ja-JP" altLang="en-US" sz="2000" dirty="0" smtClean="0"/>
              <a:t>。</a:t>
            </a:r>
            <a:endParaRPr lang="ja-JP" altLang="en-US" sz="2000" dirty="0"/>
          </a:p>
          <a:p>
            <a:pPr marL="342900" indent="-342900">
              <a:lnSpc>
                <a:spcPts val="2400"/>
              </a:lnSpc>
              <a:spcBef>
                <a:spcPts val="1200"/>
              </a:spcBef>
              <a:buFont typeface="Wingdings" panose="05000000000000000000" pitchFamily="2" charset="2"/>
              <a:buChar char="Ø"/>
            </a:pPr>
            <a:r>
              <a:rPr lang="ja-JP" altLang="en-US" sz="2000" dirty="0" smtClean="0"/>
              <a:t>出して</a:t>
            </a:r>
            <a:r>
              <a:rPr lang="ja-JP" altLang="en-US" sz="2000" dirty="0"/>
              <a:t>もらうのはあくまで「切り取った画像」。実際にそこに立ったから分かるビューの</a:t>
            </a:r>
            <a:r>
              <a:rPr lang="ja-JP" altLang="en-US" sz="2000" dirty="0" smtClean="0"/>
              <a:t>良さ</a:t>
            </a:r>
            <a:r>
              <a:rPr lang="ja-JP" altLang="en-US" sz="2000" dirty="0"/>
              <a:t>というものがあるはず。そこに行ってもらえるよう、これを守りたいね、と思って</a:t>
            </a:r>
            <a:r>
              <a:rPr lang="ja-JP" altLang="en-US" sz="2000" dirty="0" smtClean="0"/>
              <a:t>もらえるよう</a:t>
            </a:r>
            <a:r>
              <a:rPr lang="ja-JP" altLang="en-US" sz="2000" dirty="0"/>
              <a:t>にすることが大事ではないか</a:t>
            </a:r>
            <a:r>
              <a:rPr lang="ja-JP" altLang="en-US" sz="2000" dirty="0" smtClean="0"/>
              <a:t>。</a:t>
            </a:r>
            <a:endParaRPr lang="ja-JP" altLang="en-US" sz="2000" dirty="0"/>
          </a:p>
          <a:p>
            <a:pPr marL="342900" indent="-342900">
              <a:lnSpc>
                <a:spcPts val="2400"/>
              </a:lnSpc>
              <a:spcBef>
                <a:spcPts val="1200"/>
              </a:spcBef>
              <a:buFont typeface="Wingdings" panose="05000000000000000000" pitchFamily="2" charset="2"/>
              <a:buChar char="Ø"/>
            </a:pPr>
            <a:r>
              <a:rPr lang="ja-JP" altLang="en-US" sz="2000" dirty="0" smtClean="0"/>
              <a:t>発信</a:t>
            </a:r>
            <a:r>
              <a:rPr lang="ja-JP" altLang="en-US" sz="2000" dirty="0"/>
              <a:t>が大事。どう発信するかが決まったら募集の仕方も決まるのではないか。ＳＮＳだ</a:t>
            </a:r>
            <a:r>
              <a:rPr lang="ja-JP" altLang="en-US" sz="2000" dirty="0" smtClean="0"/>
              <a:t>と「</a:t>
            </a:r>
            <a:r>
              <a:rPr lang="ja-JP" altLang="en-US" sz="2000" dirty="0"/>
              <a:t>万」の単位で応募されるかもしれない。</a:t>
            </a:r>
          </a:p>
        </p:txBody>
      </p:sp>
      <p:sp>
        <p:nvSpPr>
          <p:cNvPr id="6" name="テキスト ボックス 5"/>
          <p:cNvSpPr txBox="1"/>
          <p:nvPr/>
        </p:nvSpPr>
        <p:spPr>
          <a:xfrm>
            <a:off x="71923" y="940658"/>
            <a:ext cx="4572085" cy="468000"/>
          </a:xfrm>
          <a:prstGeom prst="rect">
            <a:avLst/>
          </a:prstGeom>
          <a:solidFill>
            <a:schemeClr val="accent6">
              <a:lumMod val="20000"/>
              <a:lumOff val="80000"/>
            </a:schemeClr>
          </a:solidFill>
          <a:ln w="25400">
            <a:solidFill>
              <a:schemeClr val="tx1">
                <a:lumMod val="65000"/>
                <a:lumOff val="35000"/>
              </a:schemeClr>
            </a:solidFill>
          </a:ln>
        </p:spPr>
        <p:txBody>
          <a:bodyPr wrap="none" rtlCol="0">
            <a:spAutoFit/>
          </a:bodyPr>
          <a:lstStyle/>
          <a:p>
            <a:r>
              <a:rPr lang="ja-JP" altLang="en-US" sz="2000" dirty="0">
                <a:latin typeface="HGS創英角ｺﾞｼｯｸUB" panose="020B0900000000000000" pitchFamily="50" charset="-128"/>
                <a:ea typeface="HGS創英角ｺﾞｼｯｸUB" panose="020B0900000000000000" pitchFamily="50" charset="-128"/>
              </a:rPr>
              <a:t>（３）募集・選定・発信方法について</a:t>
            </a:r>
            <a:endParaRPr kumimoji="1" lang="ja-JP" altLang="en-US" sz="2000" dirty="0">
              <a:latin typeface="HGS創英角ｺﾞｼｯｸUB" panose="020B0900000000000000" pitchFamily="50" charset="-128"/>
              <a:ea typeface="HGS創英角ｺﾞｼｯｸUB" panose="020B0900000000000000" pitchFamily="50" charset="-128"/>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5</a:t>
            </a:fld>
            <a:endParaRPr kumimoji="1" lang="ja-JP" altLang="en-US"/>
          </a:p>
        </p:txBody>
      </p:sp>
      <p:sp>
        <p:nvSpPr>
          <p:cNvPr id="8" name="正方形/長方形 7"/>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50477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233296"/>
            <a:ext cx="8352000" cy="4157649"/>
          </a:xfrm>
          <a:prstGeom prst="rect">
            <a:avLst/>
          </a:prstGeom>
          <a:solidFill>
            <a:schemeClr val="accent6">
              <a:lumMod val="20000"/>
              <a:lumOff val="80000"/>
            </a:schemeClr>
          </a:solidFill>
          <a:ln>
            <a:solidFill>
              <a:schemeClr val="tx1">
                <a:lumMod val="65000"/>
                <a:lumOff val="35000"/>
              </a:schemeClr>
            </a:solidFill>
            <a:prstDash val="sysDot"/>
          </a:ln>
        </p:spPr>
        <p:txBody>
          <a:bodyPr wrap="square" lIns="144000" tIns="108000" rIns="144000" bIns="108000">
            <a:spAutoFit/>
          </a:bodyPr>
          <a:lstStyle/>
          <a:p>
            <a:r>
              <a:rPr lang="en-US" altLang="ja-JP" b="1" dirty="0" smtClean="0"/>
              <a:t>《</a:t>
            </a:r>
            <a:r>
              <a:rPr lang="ja-JP" altLang="en-US" b="1" dirty="0"/>
              <a:t>論点</a:t>
            </a:r>
            <a:r>
              <a:rPr lang="en-US" altLang="ja-JP" b="1" dirty="0" smtClean="0"/>
              <a:t>》</a:t>
            </a:r>
          </a:p>
          <a:p>
            <a:endParaRPr lang="en-US" altLang="ja-JP" dirty="0"/>
          </a:p>
          <a:p>
            <a:pPr marL="342900" indent="-342900">
              <a:buFont typeface="Wingdings" panose="05000000000000000000" pitchFamily="2" charset="2"/>
              <a:buChar char="u"/>
            </a:pPr>
            <a:r>
              <a:rPr lang="ja-JP" altLang="en-US" sz="2000" dirty="0" smtClean="0">
                <a:latin typeface="+mn-ea"/>
              </a:rPr>
              <a:t>応募のあったビュースポットをどのように選定するか。</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・「景観」以外の「観光」や「まちづくり」等の</a:t>
            </a:r>
            <a:r>
              <a:rPr lang="ja-JP" altLang="en-US" sz="2000" dirty="0" smtClean="0">
                <a:latin typeface="+mn-ea"/>
              </a:rPr>
              <a:t>側面を考慮</a:t>
            </a:r>
            <a:r>
              <a:rPr lang="ja-JP" altLang="en-US" sz="2000" dirty="0" smtClean="0">
                <a:latin typeface="+mn-ea"/>
              </a:rPr>
              <a:t>するか</a:t>
            </a:r>
            <a:endParaRPr lang="en-US" altLang="ja-JP" sz="2000" dirty="0" smtClean="0">
              <a:latin typeface="+mn-ea"/>
            </a:endParaRPr>
          </a:p>
          <a:p>
            <a:pPr>
              <a:spcBef>
                <a:spcPts val="600"/>
              </a:spcBef>
            </a:pPr>
            <a:r>
              <a:rPr lang="ja-JP" altLang="en-US" sz="2000" dirty="0">
                <a:latin typeface="+mn-ea"/>
              </a:rPr>
              <a:t>　</a:t>
            </a:r>
            <a:r>
              <a:rPr lang="ja-JP" altLang="en-US" sz="2000" dirty="0" smtClean="0">
                <a:latin typeface="+mn-ea"/>
              </a:rPr>
              <a:t>　・部会以外での選定機会を取り入れるか</a:t>
            </a:r>
            <a:endParaRPr lang="en-US" altLang="ja-JP" sz="2000" dirty="0" smtClean="0">
              <a:latin typeface="+mn-ea"/>
            </a:endParaRPr>
          </a:p>
          <a:p>
            <a:pPr marL="342900" indent="-342900">
              <a:buFont typeface="Wingdings" panose="05000000000000000000" pitchFamily="2" charset="2"/>
              <a:buChar char="u"/>
            </a:pPr>
            <a:endParaRPr lang="ja-JP" altLang="en-US" sz="2000" dirty="0">
              <a:latin typeface="+mn-ea"/>
            </a:endParaRPr>
          </a:p>
          <a:p>
            <a:pPr marL="342900" indent="-342900">
              <a:buFont typeface="Wingdings" panose="05000000000000000000" pitchFamily="2" charset="2"/>
              <a:buChar char="u"/>
            </a:pPr>
            <a:r>
              <a:rPr lang="ja-JP" altLang="en-US" sz="2000" dirty="0" smtClean="0">
                <a:latin typeface="+mn-ea"/>
              </a:rPr>
              <a:t>募集の周知や選定後の発信を効果的に行うべきではないか。</a:t>
            </a:r>
            <a:endParaRPr lang="en-US" altLang="ja-JP" sz="2000" dirty="0">
              <a:latin typeface="+mn-ea"/>
            </a:endParaRPr>
          </a:p>
          <a:p>
            <a:pPr>
              <a:spcBef>
                <a:spcPts val="600"/>
              </a:spcBef>
            </a:pPr>
            <a:r>
              <a:rPr lang="ja-JP" altLang="en-US" sz="2000" dirty="0" smtClean="0">
                <a:latin typeface="+mn-ea"/>
              </a:rPr>
              <a:t>　　・文化</a:t>
            </a:r>
            <a:r>
              <a:rPr lang="ja-JP" altLang="en-US" sz="2000" dirty="0">
                <a:latin typeface="+mn-ea"/>
              </a:rPr>
              <a:t>・</a:t>
            </a:r>
            <a:r>
              <a:rPr lang="ja-JP" altLang="en-US" sz="2000" dirty="0" smtClean="0">
                <a:latin typeface="+mn-ea"/>
              </a:rPr>
              <a:t>観光部局等との連携</a:t>
            </a:r>
            <a:endParaRPr lang="en-US" altLang="ja-JP" sz="2000" dirty="0" smtClean="0">
              <a:latin typeface="+mn-ea"/>
            </a:endParaRPr>
          </a:p>
          <a:p>
            <a:pPr>
              <a:spcBef>
                <a:spcPts val="600"/>
              </a:spcBef>
            </a:pPr>
            <a:r>
              <a:rPr lang="ja-JP" altLang="en-US" sz="2000" dirty="0" smtClean="0">
                <a:latin typeface="+mn-ea"/>
              </a:rPr>
              <a:t>　　・府ホームページ、</a:t>
            </a:r>
            <a:r>
              <a:rPr lang="en-US" altLang="ja-JP" sz="2000" dirty="0" smtClean="0">
                <a:latin typeface="+mn-ea"/>
              </a:rPr>
              <a:t>SNS</a:t>
            </a:r>
            <a:r>
              <a:rPr lang="ja-JP" altLang="en-US" sz="2000" dirty="0" err="1">
                <a:latin typeface="+mn-ea"/>
              </a:rPr>
              <a:t>等</a:t>
            </a:r>
            <a:endParaRPr lang="en-US" altLang="ja-JP" sz="2000" dirty="0" smtClean="0">
              <a:latin typeface="+mn-ea"/>
            </a:endParaRPr>
          </a:p>
          <a:p>
            <a:pPr marL="342900" indent="-342900">
              <a:buFont typeface="Wingdings" panose="05000000000000000000" pitchFamily="2" charset="2"/>
              <a:buChar char="u"/>
            </a:pPr>
            <a:endParaRPr lang="en-US" altLang="ja-JP" sz="2000" dirty="0" smtClean="0">
              <a:latin typeface="+mn-ea"/>
            </a:endParaRPr>
          </a:p>
          <a:p>
            <a:pPr marL="342900" indent="-342900">
              <a:buFont typeface="Wingdings" panose="05000000000000000000" pitchFamily="2" charset="2"/>
              <a:buChar char="u"/>
            </a:pPr>
            <a:r>
              <a:rPr lang="ja-JP" altLang="en-US" sz="2000" dirty="0" smtClean="0">
                <a:latin typeface="+mn-ea"/>
              </a:rPr>
              <a:t>現地に</a:t>
            </a:r>
            <a:r>
              <a:rPr lang="ja-JP" altLang="en-US" sz="2000" dirty="0">
                <a:latin typeface="+mn-ea"/>
              </a:rPr>
              <a:t>行きたいと思えるよう</a:t>
            </a:r>
            <a:r>
              <a:rPr lang="ja-JP" altLang="en-US" sz="2000" dirty="0" smtClean="0">
                <a:latin typeface="+mn-ea"/>
              </a:rPr>
              <a:t>な仕組みや情報発信が必要ではないか。</a:t>
            </a:r>
            <a:endParaRPr lang="en-US" altLang="ja-JP" sz="2000" dirty="0" smtClean="0">
              <a:latin typeface="+mn-ea"/>
            </a:endParaRPr>
          </a:p>
          <a:p>
            <a:r>
              <a:rPr lang="ja-JP" altLang="en-US" sz="2000" dirty="0">
                <a:latin typeface="+mn-ea"/>
              </a:rPr>
              <a:t>　</a:t>
            </a: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6</a:t>
            </a:fld>
            <a:endParaRPr kumimoji="1" lang="ja-JP" altLang="en-US"/>
          </a:p>
        </p:txBody>
      </p:sp>
      <p:sp>
        <p:nvSpPr>
          <p:cNvPr id="5" name="正方形/長方形 4"/>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5833696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828561"/>
            <a:ext cx="8352000" cy="1836000"/>
          </a:xfrm>
          <a:prstGeom prst="rect">
            <a:avLst/>
          </a:prstGeom>
        </p:spPr>
        <p:txBody>
          <a:bodyPr wrap="square" lIns="144000" tIns="108000" rIns="144000" bIns="108000">
            <a:spAutoFit/>
          </a:bodyPr>
          <a:lstStyle/>
          <a:p>
            <a:r>
              <a:rPr lang="en-US" altLang="ja-JP" b="1" dirty="0"/>
              <a:t>《</a:t>
            </a:r>
            <a:r>
              <a:rPr lang="ja-JP" altLang="en-US" b="1" dirty="0"/>
              <a:t>委員の主な意見</a:t>
            </a:r>
            <a:r>
              <a:rPr lang="en-US" altLang="ja-JP" b="1" dirty="0" smtClean="0"/>
              <a:t>》</a:t>
            </a:r>
          </a:p>
          <a:p>
            <a:pPr marL="342900" indent="-342900">
              <a:buFont typeface="Wingdings" panose="05000000000000000000" pitchFamily="2" charset="2"/>
              <a:buChar char="Ø"/>
            </a:pPr>
            <a:endParaRPr lang="en-US" altLang="ja-JP" sz="2000" dirty="0">
              <a:latin typeface="+mj-ea"/>
              <a:ea typeface="+mj-ea"/>
            </a:endParaRPr>
          </a:p>
          <a:p>
            <a:pPr marL="342900" indent="-342900">
              <a:buFont typeface="Wingdings" panose="05000000000000000000" pitchFamily="2" charset="2"/>
              <a:buChar char="Ø"/>
            </a:pPr>
            <a:r>
              <a:rPr lang="ja-JP" altLang="en-US" sz="2000" dirty="0" smtClean="0">
                <a:latin typeface="+mj-ea"/>
                <a:ea typeface="+mj-ea"/>
              </a:rPr>
              <a:t>むしろ</a:t>
            </a:r>
            <a:r>
              <a:rPr lang="ja-JP" altLang="en-US" sz="2000" dirty="0">
                <a:latin typeface="+mj-ea"/>
                <a:ea typeface="+mj-ea"/>
              </a:rPr>
              <a:t>悪いものを選んだらよいのではないか。逆転の発想で。悪いところには補助金</a:t>
            </a:r>
            <a:r>
              <a:rPr lang="ja-JP" altLang="en-US" sz="2000" dirty="0" smtClean="0">
                <a:latin typeface="+mj-ea"/>
                <a:ea typeface="+mj-ea"/>
              </a:rPr>
              <a:t>を出せば</a:t>
            </a:r>
            <a:r>
              <a:rPr lang="ja-JP" altLang="en-US" sz="2000" dirty="0">
                <a:latin typeface="+mj-ea"/>
                <a:ea typeface="+mj-ea"/>
              </a:rPr>
              <a:t>よい。悪い景観として公表されたら、そこの首長はすぐにでもその場所を改善</a:t>
            </a:r>
            <a:r>
              <a:rPr lang="ja-JP" altLang="en-US" sz="2000" dirty="0" smtClean="0">
                <a:latin typeface="+mj-ea"/>
                <a:ea typeface="+mj-ea"/>
              </a:rPr>
              <a:t>するはず</a:t>
            </a:r>
            <a:r>
              <a:rPr lang="ja-JP" altLang="en-US" sz="2000" dirty="0">
                <a:latin typeface="+mj-ea"/>
                <a:ea typeface="+mj-ea"/>
              </a:rPr>
              <a:t>ではないか。</a:t>
            </a:r>
          </a:p>
        </p:txBody>
      </p:sp>
      <p:sp>
        <p:nvSpPr>
          <p:cNvPr id="6" name="テキスト ボックス 5"/>
          <p:cNvSpPr txBox="1"/>
          <p:nvPr/>
        </p:nvSpPr>
        <p:spPr>
          <a:xfrm>
            <a:off x="101872" y="1012666"/>
            <a:ext cx="3173984" cy="468000"/>
          </a:xfrm>
          <a:prstGeom prst="rect">
            <a:avLst/>
          </a:prstGeom>
          <a:solidFill>
            <a:schemeClr val="accent6">
              <a:lumMod val="20000"/>
              <a:lumOff val="80000"/>
            </a:schemeClr>
          </a:solidFill>
          <a:ln w="25400">
            <a:solidFill>
              <a:schemeClr val="tx1">
                <a:lumMod val="65000"/>
                <a:lumOff val="35000"/>
              </a:schemeClr>
            </a:solidFill>
          </a:ln>
        </p:spPr>
        <p:txBody>
          <a:bodyPr wrap="square" rtlCol="0">
            <a:spAutoFit/>
          </a:bodyPr>
          <a:lstStyle/>
          <a:p>
            <a:r>
              <a:rPr lang="ja-JP" altLang="en-US" sz="2000" dirty="0">
                <a:latin typeface="HGS創英角ｺﾞｼｯｸUB" panose="020B0900000000000000" pitchFamily="50" charset="-128"/>
                <a:ea typeface="HGS創英角ｺﾞｼｯｸUB" panose="020B0900000000000000" pitchFamily="50" charset="-128"/>
              </a:rPr>
              <a:t>（４）悪い</a:t>
            </a:r>
            <a:r>
              <a:rPr lang="ja-JP" altLang="en-US" sz="2000" dirty="0" smtClean="0">
                <a:latin typeface="HGS創英角ｺﾞｼｯｸUB" panose="020B0900000000000000" pitchFamily="50" charset="-128"/>
                <a:ea typeface="HGS創英角ｺﾞｼｯｸUB" panose="020B0900000000000000" pitchFamily="50" charset="-128"/>
              </a:rPr>
              <a:t>景観について</a:t>
            </a:r>
            <a:endParaRPr kumimoji="1" lang="ja-JP" altLang="en-US" sz="2000" dirty="0">
              <a:latin typeface="HGS創英角ｺﾞｼｯｸUB" panose="020B0900000000000000" pitchFamily="50" charset="-128"/>
              <a:ea typeface="HGS創英角ｺﾞｼｯｸUB" panose="020B0900000000000000" pitchFamily="50" charset="-128"/>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7</a:t>
            </a:fld>
            <a:endParaRPr kumimoji="1" lang="ja-JP" altLang="en-US"/>
          </a:p>
        </p:txBody>
      </p:sp>
      <p:sp>
        <p:nvSpPr>
          <p:cNvPr id="8" name="正方形/長方形 7"/>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3702091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96464" y="1268760"/>
            <a:ext cx="8352000" cy="4311538"/>
          </a:xfrm>
          <a:prstGeom prst="rect">
            <a:avLst/>
          </a:prstGeom>
          <a:solidFill>
            <a:schemeClr val="accent6">
              <a:lumMod val="20000"/>
              <a:lumOff val="80000"/>
            </a:schemeClr>
          </a:solidFill>
          <a:ln>
            <a:solidFill>
              <a:schemeClr val="tx1">
                <a:lumMod val="65000"/>
                <a:lumOff val="35000"/>
              </a:schemeClr>
            </a:solidFill>
            <a:prstDash val="sysDot"/>
          </a:ln>
        </p:spPr>
        <p:txBody>
          <a:bodyPr wrap="square" lIns="144000" tIns="108000" rIns="144000" bIns="108000">
            <a:spAutoFit/>
          </a:bodyPr>
          <a:lstStyle/>
          <a:p>
            <a:r>
              <a:rPr lang="en-US" altLang="ja-JP" b="1" dirty="0"/>
              <a:t>《</a:t>
            </a:r>
            <a:r>
              <a:rPr lang="ja-JP" altLang="en-US" b="1" dirty="0"/>
              <a:t>論点</a:t>
            </a:r>
            <a:r>
              <a:rPr lang="en-US" altLang="ja-JP" b="1" dirty="0"/>
              <a:t>》</a:t>
            </a:r>
          </a:p>
          <a:p>
            <a:endParaRPr lang="en-US" altLang="ja-JP" dirty="0" smtClean="0">
              <a:latin typeface="+mn-ea"/>
            </a:endParaRPr>
          </a:p>
          <a:p>
            <a:pPr marL="342900" indent="-342900">
              <a:buFont typeface="Wingdings" panose="05000000000000000000" pitchFamily="2" charset="2"/>
              <a:buChar char="u"/>
            </a:pPr>
            <a:r>
              <a:rPr lang="ja-JP" altLang="en-US" sz="2000" dirty="0" smtClean="0">
                <a:latin typeface="+mn-ea"/>
              </a:rPr>
              <a:t>悪い景観を本事業の対象としていくか。</a:t>
            </a:r>
            <a:endParaRPr lang="en-US" altLang="ja-JP" sz="2000" dirty="0" smtClean="0">
              <a:latin typeface="+mn-ea"/>
            </a:endParaRPr>
          </a:p>
          <a:p>
            <a:r>
              <a:rPr lang="ja-JP" altLang="en-US" sz="2000" dirty="0" smtClean="0">
                <a:latin typeface="+mn-ea"/>
              </a:rPr>
              <a:t>　</a:t>
            </a:r>
            <a:endParaRPr lang="en-US" altLang="ja-JP" sz="2000" dirty="0" smtClean="0">
              <a:latin typeface="+mn-ea"/>
            </a:endParaRPr>
          </a:p>
          <a:p>
            <a:r>
              <a:rPr lang="ja-JP" altLang="en-US" sz="2000" dirty="0" smtClean="0">
                <a:latin typeface="+mn-ea"/>
              </a:rPr>
              <a:t>　・過去</a:t>
            </a:r>
            <a:r>
              <a:rPr lang="ja-JP" altLang="en-US" sz="2000" dirty="0">
                <a:latin typeface="+mn-ea"/>
              </a:rPr>
              <a:t>に実施した事例がないか、都道府県に</a:t>
            </a:r>
            <a:r>
              <a:rPr lang="ja-JP" altLang="en-US" sz="2000" dirty="0" smtClean="0">
                <a:latin typeface="+mn-ea"/>
              </a:rPr>
              <a:t>対するアンケート</a:t>
            </a:r>
            <a:r>
              <a:rPr lang="ja-JP" altLang="en-US" sz="2000" dirty="0">
                <a:latin typeface="+mn-ea"/>
              </a:rPr>
              <a:t>調査を</a:t>
            </a:r>
            <a:r>
              <a:rPr lang="ja-JP" altLang="en-US" sz="2000" dirty="0" smtClean="0">
                <a:latin typeface="+mn-ea"/>
              </a:rPr>
              <a:t>実施</a:t>
            </a:r>
            <a:endParaRPr lang="en-US" altLang="ja-JP" sz="2000" dirty="0" smtClean="0">
              <a:latin typeface="+mn-ea"/>
            </a:endParaRPr>
          </a:p>
          <a:p>
            <a:endParaRPr lang="ja-JP" altLang="en-US" sz="2000" dirty="0">
              <a:latin typeface="+mn-ea"/>
            </a:endParaRPr>
          </a:p>
          <a:p>
            <a:pPr marL="800100" lvl="1" indent="-342900">
              <a:buFontTx/>
              <a:buChar char="→"/>
            </a:pPr>
            <a:r>
              <a:rPr lang="ja-JP" altLang="en-US" sz="2000" dirty="0" smtClean="0">
                <a:latin typeface="+mn-ea"/>
              </a:rPr>
              <a:t>悪い</a:t>
            </a:r>
            <a:r>
              <a:rPr lang="ja-JP" altLang="en-US" sz="2000" dirty="0">
                <a:latin typeface="+mn-ea"/>
              </a:rPr>
              <a:t>景観だと思う「場所」を募集</a:t>
            </a:r>
            <a:r>
              <a:rPr lang="ja-JP" altLang="en-US" sz="2000" dirty="0" smtClean="0">
                <a:latin typeface="+mn-ea"/>
              </a:rPr>
              <a:t>したのは２自治体</a:t>
            </a:r>
            <a:endParaRPr lang="en-US" altLang="ja-JP" sz="2000" dirty="0" smtClean="0">
              <a:latin typeface="+mn-ea"/>
            </a:endParaRPr>
          </a:p>
          <a:p>
            <a:pPr lvl="1"/>
            <a:r>
              <a:rPr lang="ja-JP" altLang="en-US" sz="2000" dirty="0">
                <a:latin typeface="+mn-ea"/>
              </a:rPr>
              <a:t>　</a:t>
            </a:r>
            <a:r>
              <a:rPr lang="ja-JP" altLang="en-US" sz="2000" dirty="0" smtClean="0">
                <a:latin typeface="+mn-ea"/>
              </a:rPr>
              <a:t>　悪い</a:t>
            </a:r>
            <a:r>
              <a:rPr lang="ja-JP" altLang="en-US" sz="2000" dirty="0">
                <a:latin typeface="+mn-ea"/>
              </a:rPr>
              <a:t>景観の「概念」（どういう</a:t>
            </a:r>
            <a:r>
              <a:rPr lang="ja-JP" altLang="en-US" sz="2000" dirty="0" smtClean="0">
                <a:latin typeface="+mn-ea"/>
              </a:rPr>
              <a:t>ところが</a:t>
            </a:r>
            <a:r>
              <a:rPr lang="ja-JP" altLang="en-US" sz="2000" dirty="0">
                <a:latin typeface="+mn-ea"/>
              </a:rPr>
              <a:t>景観が悪いと感じるか等）</a:t>
            </a:r>
            <a:r>
              <a:rPr lang="ja-JP" altLang="en-US" sz="2000" dirty="0" smtClean="0">
                <a:latin typeface="+mn-ea"/>
              </a:rPr>
              <a:t>を</a:t>
            </a:r>
            <a:endParaRPr lang="en-US" altLang="ja-JP" sz="2000" dirty="0" smtClean="0">
              <a:latin typeface="+mn-ea"/>
            </a:endParaRPr>
          </a:p>
          <a:p>
            <a:pPr lvl="1"/>
            <a:r>
              <a:rPr lang="ja-JP" altLang="en-US" sz="2000" dirty="0">
                <a:latin typeface="+mn-ea"/>
              </a:rPr>
              <a:t>　</a:t>
            </a:r>
            <a:r>
              <a:rPr lang="ja-JP" altLang="en-US" sz="2000" dirty="0" smtClean="0">
                <a:latin typeface="+mn-ea"/>
              </a:rPr>
              <a:t>　募集したのは６</a:t>
            </a:r>
            <a:r>
              <a:rPr lang="ja-JP" altLang="en-US" sz="2000" dirty="0" smtClean="0">
                <a:latin typeface="+mn-ea"/>
              </a:rPr>
              <a:t>自治体</a:t>
            </a:r>
            <a:endParaRPr lang="en-US" altLang="ja-JP" sz="2000" dirty="0">
              <a:latin typeface="+mn-ea"/>
            </a:endParaRPr>
          </a:p>
          <a:p>
            <a:pPr marL="800100" lvl="1" indent="-342900">
              <a:spcBef>
                <a:spcPts val="1200"/>
              </a:spcBef>
              <a:buFontTx/>
              <a:buChar char="→"/>
            </a:pPr>
            <a:r>
              <a:rPr lang="ja-JP" altLang="en-US" sz="2000" dirty="0" smtClean="0">
                <a:latin typeface="+mn-ea"/>
              </a:rPr>
              <a:t>「</a:t>
            </a:r>
            <a:r>
              <a:rPr lang="ja-JP" altLang="en-US" sz="2000" dirty="0">
                <a:latin typeface="+mn-ea"/>
              </a:rPr>
              <a:t>場所」を募集した２自治体は、いずれも、当初は結果を公表していたが、周辺の</a:t>
            </a:r>
            <a:r>
              <a:rPr lang="ja-JP" altLang="en-US" sz="2000" dirty="0" smtClean="0">
                <a:latin typeface="+mn-ea"/>
              </a:rPr>
              <a:t>住民</a:t>
            </a:r>
            <a:r>
              <a:rPr lang="ja-JP" altLang="en-US" sz="2000" dirty="0">
                <a:latin typeface="+mn-ea"/>
              </a:rPr>
              <a:t>等からの苦情があったため、その後非公表として</a:t>
            </a:r>
            <a:r>
              <a:rPr lang="ja-JP" altLang="en-US" sz="2000" dirty="0" smtClean="0">
                <a:latin typeface="+mn-ea"/>
              </a:rPr>
              <a:t>いる</a:t>
            </a:r>
            <a:endParaRPr lang="en-US" altLang="ja-JP" sz="2000" dirty="0" smtClean="0">
              <a:latin typeface="+mn-ea"/>
            </a:endParaRPr>
          </a:p>
          <a:p>
            <a:pPr marL="342900" indent="-342900">
              <a:buFont typeface="Wingdings" panose="05000000000000000000" pitchFamily="2" charset="2"/>
              <a:buChar char="u"/>
            </a:pPr>
            <a:endParaRPr lang="ja-JP" altLang="en-US" sz="2000" dirty="0">
              <a:latin typeface="+mn-ea"/>
            </a:endParaRPr>
          </a:p>
        </p:txBody>
      </p:sp>
      <p:sp>
        <p:nvSpPr>
          <p:cNvPr id="11" name="スライド番号プレースホルダー 10"/>
          <p:cNvSpPr>
            <a:spLocks noGrp="1"/>
          </p:cNvSpPr>
          <p:nvPr>
            <p:ph type="sldNum" sz="quarter" idx="12"/>
          </p:nvPr>
        </p:nvSpPr>
        <p:spPr/>
        <p:txBody>
          <a:bodyPr/>
          <a:lstStyle/>
          <a:p>
            <a:fld id="{5FAB2AA0-22F6-4977-B4AB-6397E15C0039}" type="slidenum">
              <a:rPr kumimoji="1" lang="ja-JP" altLang="en-US" smtClean="0"/>
              <a:t>8</a:t>
            </a:fld>
            <a:endParaRPr kumimoji="1" lang="ja-JP" altLang="en-US"/>
          </a:p>
        </p:txBody>
      </p:sp>
      <p:sp>
        <p:nvSpPr>
          <p:cNvPr id="5" name="正方形/長方形 4"/>
          <p:cNvSpPr/>
          <p:nvPr/>
        </p:nvSpPr>
        <p:spPr>
          <a:xfrm>
            <a:off x="0" y="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t>　</a:t>
            </a:r>
            <a:r>
              <a:rPr lang="ja-JP" altLang="en-US" sz="2000" dirty="0">
                <a:latin typeface="HGS創英角ｺﾞｼｯｸUB" panose="020B0900000000000000" pitchFamily="50" charset="-128"/>
                <a:ea typeface="HGS創英角ｺﾞｼｯｸUB" panose="020B0900000000000000" pitchFamily="50" charset="-128"/>
              </a:rPr>
              <a:t>第１回景観審議会の委員の主な意見</a:t>
            </a:r>
            <a:r>
              <a:rPr lang="ja-JP" altLang="en-US" sz="2000" dirty="0" smtClean="0">
                <a:latin typeface="HGS創英角ｺﾞｼｯｸUB" panose="020B0900000000000000" pitchFamily="50" charset="-128"/>
                <a:ea typeface="HGS創英角ｺﾞｼｯｸUB" panose="020B0900000000000000" pitchFamily="50" charset="-128"/>
              </a:rPr>
              <a:t>と論点</a:t>
            </a:r>
            <a:endParaRPr lang="en-US" altLang="ja-JP" sz="2000" dirty="0" smtClean="0">
              <a:latin typeface="HGS創英角ｺﾞｼｯｸUB" panose="020B0900000000000000" pitchFamily="50" charset="-128"/>
              <a:ea typeface="HGS創英角ｺﾞｼｯｸUB" panose="020B0900000000000000" pitchFamily="50" charset="-128"/>
            </a:endParaRPr>
          </a:p>
          <a:p>
            <a:r>
              <a:rPr lang="ja-JP" altLang="en-US" b="1" dirty="0"/>
              <a:t>　</a:t>
            </a:r>
            <a:r>
              <a:rPr lang="ja-JP" altLang="en-US" b="1" dirty="0" smtClean="0"/>
              <a:t>　</a:t>
            </a:r>
            <a:r>
              <a:rPr lang="en-US" altLang="ja-JP" dirty="0" smtClean="0">
                <a:latin typeface="HGS創英角ｺﾞｼｯｸUB" panose="020B0900000000000000" pitchFamily="50" charset="-128"/>
                <a:ea typeface="HGS創英角ｺﾞｼｯｸUB" panose="020B0900000000000000" pitchFamily="50" charset="-128"/>
              </a:rPr>
              <a:t>【</a:t>
            </a:r>
            <a:r>
              <a:rPr lang="ja-JP" altLang="en-US" dirty="0" smtClean="0">
                <a:latin typeface="HGS創英角ｺﾞｼｯｸUB" panose="020B0900000000000000" pitchFamily="50" charset="-128"/>
                <a:ea typeface="HGS創英角ｺﾞｼｯｸUB" panose="020B0900000000000000" pitchFamily="50" charset="-128"/>
              </a:rPr>
              <a:t>ビュースポット</a:t>
            </a:r>
            <a:r>
              <a:rPr lang="ja-JP" altLang="en-US" dirty="0">
                <a:latin typeface="HGS創英角ｺﾞｼｯｸUB" panose="020B0900000000000000" pitchFamily="50" charset="-128"/>
                <a:ea typeface="HGS創英角ｺﾞｼｯｸUB" panose="020B0900000000000000" pitchFamily="50" charset="-128"/>
              </a:rPr>
              <a:t>（視点場）の発掘と情報</a:t>
            </a:r>
            <a:r>
              <a:rPr lang="ja-JP" altLang="en-US" dirty="0" smtClean="0">
                <a:latin typeface="HGS創英角ｺﾞｼｯｸUB" panose="020B0900000000000000" pitchFamily="50" charset="-128"/>
                <a:ea typeface="HGS創英角ｺﾞｼｯｸUB" panose="020B0900000000000000" pitchFamily="50" charset="-128"/>
              </a:rPr>
              <a:t>発信</a:t>
            </a:r>
            <a:r>
              <a:rPr lang="en-US" altLang="ja-JP" dirty="0" smtClean="0">
                <a:latin typeface="HGS創英角ｺﾞｼｯｸUB" panose="020B0900000000000000" pitchFamily="50" charset="-128"/>
                <a:ea typeface="HGS創英角ｺﾞｼｯｸUB" panose="020B0900000000000000" pitchFamily="50" charset="-128"/>
              </a:rPr>
              <a:t>】</a:t>
            </a:r>
            <a:endParaRPr kumimoji="1" lang="ja-JP" altLang="en-US" dirty="0">
              <a:latin typeface="HGS創英角ｺﾞｼｯｸUB" panose="020B0900000000000000" pitchFamily="50" charset="-128"/>
              <a:ea typeface="HGS創英角ｺﾞｼｯｸUB" panose="020B0900000000000000" pitchFamily="50" charset="-128"/>
            </a:endParaRPr>
          </a:p>
        </p:txBody>
      </p:sp>
    </p:spTree>
    <p:extLst>
      <p:ext uri="{BB962C8B-B14F-4D97-AF65-F5344CB8AC3E}">
        <p14:creationId xmlns:p14="http://schemas.microsoft.com/office/powerpoint/2010/main" val="13765784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635</Words>
  <Application>Microsoft Office PowerPoint</Application>
  <PresentationFormat>画面に合わせる (4:3)</PresentationFormat>
  <Paragraphs>101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2018-07-30T10:45:36Z</cp:lastPrinted>
  <dcterms:created xsi:type="dcterms:W3CDTF">2018-07-27T09:19:56Z</dcterms:created>
  <dcterms:modified xsi:type="dcterms:W3CDTF">2018-08-01T08:27:02Z</dcterms:modified>
</cp:coreProperties>
</file>