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49207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2157771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3265101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404026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273841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161862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360626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3974681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247357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115421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DE2DF19-F0EC-471D-BD39-7803B9A99C26}" type="datetimeFigureOut">
              <a:rPr kumimoji="1" lang="ja-JP" altLang="en-US" smtClean="0"/>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318800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2DF19-F0EC-471D-BD39-7803B9A99C26}" type="datetimeFigureOut">
              <a:rPr kumimoji="1" lang="ja-JP" altLang="en-US" smtClean="0"/>
              <a:t>2017/6/28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FA7DB-5A40-4198-A80A-248617A8D046}" type="slidenum">
              <a:rPr kumimoji="1" lang="ja-JP" altLang="en-US" smtClean="0"/>
              <a:t>‹#›</a:t>
            </a:fld>
            <a:endParaRPr kumimoji="1" lang="ja-JP" altLang="en-US"/>
          </a:p>
        </p:txBody>
      </p:sp>
    </p:spTree>
    <p:extLst>
      <p:ext uri="{BB962C8B-B14F-4D97-AF65-F5344CB8AC3E}">
        <p14:creationId xmlns:p14="http://schemas.microsoft.com/office/powerpoint/2010/main" val="327658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1"/>
            <a:ext cx="9144000" cy="5908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a:t>
            </a:r>
            <a:r>
              <a:rPr lang="ja-JP" altLang="en-US" b="1" dirty="0" smtClean="0"/>
              <a:t>府の行政計画</a:t>
            </a:r>
            <a:endParaRPr kumimoji="1" lang="ja-JP" altLang="en-US" b="1" dirty="0"/>
          </a:p>
        </p:txBody>
      </p:sp>
      <p:sp>
        <p:nvSpPr>
          <p:cNvPr id="4" name="テキスト ボックス 3"/>
          <p:cNvSpPr txBox="1"/>
          <p:nvPr/>
        </p:nvSpPr>
        <p:spPr>
          <a:xfrm>
            <a:off x="107504" y="714182"/>
            <a:ext cx="3836307" cy="384721"/>
          </a:xfrm>
          <a:prstGeom prst="rect">
            <a:avLst/>
          </a:prstGeom>
          <a:solidFill>
            <a:schemeClr val="accent1">
              <a:lumMod val="60000"/>
              <a:lumOff val="40000"/>
            </a:schemeClr>
          </a:solidFill>
        </p:spPr>
        <p:txBody>
          <a:bodyPr wrap="none" rtlCol="0">
            <a:spAutoFit/>
          </a:bodyPr>
          <a:lstStyle/>
          <a:p>
            <a:r>
              <a:rPr kumimoji="1" lang="ja-JP" altLang="en-US" sz="1900" b="1" u="sng" dirty="0" smtClean="0"/>
              <a:t>■　将来ビジョン・大阪 　</a:t>
            </a:r>
            <a:r>
              <a:rPr lang="ja-JP" altLang="en-US" sz="1900" b="1" u="sng" dirty="0" smtClean="0"/>
              <a:t>（</a:t>
            </a:r>
            <a:r>
              <a:rPr lang="en-US" altLang="ja-JP" sz="1900" b="1" u="sng" dirty="0" smtClean="0"/>
              <a:t>H20.12</a:t>
            </a:r>
            <a:r>
              <a:rPr lang="ja-JP" altLang="en-US" sz="1900" b="1" u="sng" dirty="0" smtClean="0"/>
              <a:t>）</a:t>
            </a:r>
            <a:r>
              <a:rPr kumimoji="1" lang="ja-JP" altLang="en-US" sz="1900" b="1" u="sng" dirty="0" smtClean="0"/>
              <a:t>　</a:t>
            </a:r>
            <a:endParaRPr kumimoji="1" lang="ja-JP" altLang="en-US" sz="1900" b="1" u="sng" dirty="0"/>
          </a:p>
        </p:txBody>
      </p:sp>
      <p:sp>
        <p:nvSpPr>
          <p:cNvPr id="10" name="テキスト ボックス 9"/>
          <p:cNvSpPr txBox="1"/>
          <p:nvPr/>
        </p:nvSpPr>
        <p:spPr>
          <a:xfrm>
            <a:off x="179512" y="1270501"/>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大阪がめざす姿</a:t>
            </a:r>
            <a:endParaRPr lang="en-US" altLang="ja-JP" b="1" dirty="0" smtClean="0">
              <a:effectLst>
                <a:outerShdw blurRad="38100" dist="38100" dir="2700000" algn="tl">
                  <a:srgbClr val="000000">
                    <a:alpha val="43137"/>
                  </a:srgbClr>
                </a:outerShdw>
              </a:effectLst>
            </a:endParaRPr>
          </a:p>
        </p:txBody>
      </p:sp>
      <p:sp>
        <p:nvSpPr>
          <p:cNvPr id="11" name="角丸四角形 10"/>
          <p:cNvSpPr/>
          <p:nvPr/>
        </p:nvSpPr>
        <p:spPr>
          <a:xfrm>
            <a:off x="323528" y="1711841"/>
            <a:ext cx="8568952" cy="70904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23528" y="1881698"/>
            <a:ext cx="8568951" cy="369332"/>
          </a:xfrm>
          <a:prstGeom prst="rect">
            <a:avLst/>
          </a:prstGeom>
          <a:noFill/>
        </p:spPr>
        <p:txBody>
          <a:bodyPr wrap="square" rtlCol="0">
            <a:spAutoFit/>
          </a:bodyPr>
          <a:lstStyle/>
          <a:p>
            <a:pPr algn="ctr"/>
            <a:r>
              <a:rPr lang="en-US" altLang="ja-JP" dirty="0" smtClean="0"/>
              <a:t>『</a:t>
            </a:r>
            <a:r>
              <a:rPr lang="ja-JP" altLang="en-US" dirty="0" smtClean="0"/>
              <a:t>明るく笑顔</a:t>
            </a:r>
            <a:r>
              <a:rPr lang="ja-JP" altLang="en-US" dirty="0"/>
              <a:t>あ</a:t>
            </a:r>
            <a:r>
              <a:rPr lang="ja-JP" altLang="en-US" dirty="0" smtClean="0"/>
              <a:t>ふれる大阪</a:t>
            </a:r>
            <a:r>
              <a:rPr lang="en-US" altLang="ja-JP" dirty="0" smtClean="0"/>
              <a:t>』</a:t>
            </a:r>
            <a:endParaRPr lang="en-US" altLang="ja-JP" dirty="0"/>
          </a:p>
        </p:txBody>
      </p:sp>
      <p:sp>
        <p:nvSpPr>
          <p:cNvPr id="13" name="正方形/長方形 12"/>
          <p:cNvSpPr/>
          <p:nvPr/>
        </p:nvSpPr>
        <p:spPr>
          <a:xfrm>
            <a:off x="611560" y="2492896"/>
            <a:ext cx="5526360" cy="923330"/>
          </a:xfrm>
          <a:prstGeom prst="rect">
            <a:avLst/>
          </a:prstGeom>
        </p:spPr>
        <p:txBody>
          <a:bodyPr wrap="square">
            <a:spAutoFit/>
          </a:bodyPr>
          <a:lstStyle/>
          <a:p>
            <a:r>
              <a:rPr lang="ja-JP" altLang="en-US" dirty="0" smtClean="0"/>
              <a:t>◇　オンリー１・ナンバー１</a:t>
            </a:r>
            <a:endParaRPr lang="en-US" altLang="ja-JP" dirty="0" smtClean="0"/>
          </a:p>
          <a:p>
            <a:r>
              <a:rPr lang="ja-JP" altLang="en-US" dirty="0" smtClean="0"/>
              <a:t>◇　関西の中での重点化</a:t>
            </a:r>
            <a:endParaRPr lang="en-US" altLang="ja-JP" dirty="0" smtClean="0"/>
          </a:p>
          <a:p>
            <a:r>
              <a:rPr lang="ja-JP" altLang="en-US" dirty="0" smtClean="0"/>
              <a:t>◇　分権・民主導</a:t>
            </a:r>
            <a:endParaRPr lang="en-US" altLang="ja-JP" dirty="0"/>
          </a:p>
        </p:txBody>
      </p:sp>
      <p:sp>
        <p:nvSpPr>
          <p:cNvPr id="14" name="テキスト ボックス 13"/>
          <p:cNvSpPr txBox="1"/>
          <p:nvPr/>
        </p:nvSpPr>
        <p:spPr>
          <a:xfrm>
            <a:off x="179512" y="3563724"/>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大阪の将来像</a:t>
            </a:r>
            <a:r>
              <a:rPr lang="ja-JP" altLang="en-US" b="1" dirty="0">
                <a:effectLst>
                  <a:outerShdw blurRad="38100" dist="38100" dir="2700000" algn="tl">
                    <a:srgbClr val="000000">
                      <a:alpha val="43137"/>
                    </a:srgbClr>
                  </a:outerShdw>
                </a:effectLst>
              </a:rPr>
              <a:t>　</a:t>
            </a:r>
            <a:r>
              <a:rPr lang="ja-JP" altLang="en-US" b="1" dirty="0" smtClean="0">
                <a:effectLst>
                  <a:outerShdw blurRad="38100" dist="38100" dir="2700000" algn="tl">
                    <a:srgbClr val="000000">
                      <a:alpha val="43137"/>
                    </a:srgbClr>
                  </a:outerShdw>
                </a:effectLst>
              </a:rPr>
              <a:t>　</a:t>
            </a:r>
            <a:endParaRPr lang="en-US" altLang="ja-JP" dirty="0" smtClean="0"/>
          </a:p>
        </p:txBody>
      </p:sp>
      <p:sp>
        <p:nvSpPr>
          <p:cNvPr id="3" name="正方形/長方形 2"/>
          <p:cNvSpPr/>
          <p:nvPr/>
        </p:nvSpPr>
        <p:spPr>
          <a:xfrm>
            <a:off x="665312" y="4039904"/>
            <a:ext cx="6768752" cy="1477328"/>
          </a:xfrm>
          <a:prstGeom prst="rect">
            <a:avLst/>
          </a:prstGeom>
        </p:spPr>
        <p:txBody>
          <a:bodyPr wrap="square">
            <a:spAutoFit/>
          </a:bodyPr>
          <a:lstStyle/>
          <a:p>
            <a:r>
              <a:rPr lang="ja-JP" altLang="en-US" dirty="0"/>
              <a:t>◇　世界をリードする大阪産業</a:t>
            </a:r>
            <a:endParaRPr lang="en-US" altLang="ja-JP" dirty="0"/>
          </a:p>
          <a:p>
            <a:r>
              <a:rPr lang="ja-JP" altLang="en-US" dirty="0" smtClean="0"/>
              <a:t>◇</a:t>
            </a:r>
            <a:r>
              <a:rPr lang="ja-JP" altLang="en-US" dirty="0"/>
              <a:t>　水とみどり豊かな新エネルギー都市　大阪</a:t>
            </a:r>
            <a:endParaRPr lang="en-US" altLang="ja-JP" dirty="0"/>
          </a:p>
          <a:p>
            <a:r>
              <a:rPr lang="ja-JP" altLang="en-US" dirty="0" smtClean="0"/>
              <a:t>◇</a:t>
            </a:r>
            <a:r>
              <a:rPr lang="ja-JP" altLang="en-US" dirty="0"/>
              <a:t>　ミュージアム都市　</a:t>
            </a:r>
            <a:r>
              <a:rPr lang="ja-JP" altLang="en-US" dirty="0" smtClean="0"/>
              <a:t>大阪</a:t>
            </a:r>
            <a:endParaRPr lang="en-US" altLang="ja-JP" dirty="0" smtClean="0"/>
          </a:p>
          <a:p>
            <a:r>
              <a:rPr lang="ja-JP" altLang="en-US" dirty="0" smtClean="0"/>
              <a:t>◇</a:t>
            </a:r>
            <a:r>
              <a:rPr lang="ja-JP" altLang="en-US" dirty="0"/>
              <a:t>　子どもからお年寄りまでだれもが安全・安心ナンバー１　大阪</a:t>
            </a:r>
            <a:endParaRPr lang="en-US" altLang="ja-JP" dirty="0"/>
          </a:p>
          <a:p>
            <a:r>
              <a:rPr lang="ja-JP" altLang="en-US" dirty="0" smtClean="0"/>
              <a:t>◇</a:t>
            </a:r>
            <a:r>
              <a:rPr lang="ja-JP" altLang="en-US" dirty="0"/>
              <a:t>　教育・日本一　大阪</a:t>
            </a:r>
            <a:endParaRPr lang="en-US" altLang="ja-JP" dirty="0"/>
          </a:p>
        </p:txBody>
      </p:sp>
      <p:sp>
        <p:nvSpPr>
          <p:cNvPr id="2" name="テキスト ボックス 1"/>
          <p:cNvSpPr txBox="1"/>
          <p:nvPr/>
        </p:nvSpPr>
        <p:spPr>
          <a:xfrm>
            <a:off x="7812360" y="110755"/>
            <a:ext cx="1111202" cy="369332"/>
          </a:xfrm>
          <a:prstGeom prst="rect">
            <a:avLst/>
          </a:prstGeom>
          <a:solidFill>
            <a:schemeClr val="bg1"/>
          </a:solidFill>
        </p:spPr>
        <p:txBody>
          <a:bodyPr wrap="none" rtlCol="0">
            <a:spAutoFit/>
          </a:bodyPr>
          <a:lstStyle/>
          <a:p>
            <a:r>
              <a:rPr kumimoji="1" lang="ja-JP" altLang="en-US" dirty="0" smtClean="0">
                <a:latin typeface="+mn-ea"/>
              </a:rPr>
              <a:t>　資料３　</a:t>
            </a:r>
            <a:endParaRPr kumimoji="1" lang="ja-JP" altLang="en-US" dirty="0">
              <a:latin typeface="+mn-ea"/>
            </a:endParaRPr>
          </a:p>
        </p:txBody>
      </p:sp>
    </p:spTree>
    <p:extLst>
      <p:ext uri="{BB962C8B-B14F-4D97-AF65-F5344CB8AC3E}">
        <p14:creationId xmlns:p14="http://schemas.microsoft.com/office/powerpoint/2010/main" val="93059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323528" y="1711841"/>
            <a:ext cx="8568952" cy="70904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
            <a:ext cx="9144000" cy="5908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a:t>
            </a:r>
            <a:r>
              <a:rPr lang="ja-JP" altLang="en-US" b="1" dirty="0" smtClean="0"/>
              <a:t>府の行政計画</a:t>
            </a:r>
            <a:endParaRPr kumimoji="1" lang="ja-JP" altLang="en-US" b="1" dirty="0"/>
          </a:p>
        </p:txBody>
      </p:sp>
      <p:sp>
        <p:nvSpPr>
          <p:cNvPr id="5" name="テキスト ボックス 4"/>
          <p:cNvSpPr txBox="1"/>
          <p:nvPr/>
        </p:nvSpPr>
        <p:spPr>
          <a:xfrm>
            <a:off x="107504" y="714182"/>
            <a:ext cx="3344185" cy="384721"/>
          </a:xfrm>
          <a:prstGeom prst="rect">
            <a:avLst/>
          </a:prstGeom>
          <a:solidFill>
            <a:schemeClr val="accent1">
              <a:lumMod val="60000"/>
              <a:lumOff val="40000"/>
            </a:schemeClr>
          </a:solidFill>
        </p:spPr>
        <p:txBody>
          <a:bodyPr wrap="none" rtlCol="0">
            <a:spAutoFit/>
          </a:bodyPr>
          <a:lstStyle/>
          <a:p>
            <a:r>
              <a:rPr kumimoji="1" lang="ja-JP" altLang="en-US" sz="1900" b="1" u="sng" dirty="0" smtClean="0"/>
              <a:t>■　</a:t>
            </a:r>
            <a:r>
              <a:rPr lang="ja-JP" altLang="en-US" sz="1900" b="1" u="sng" dirty="0" smtClean="0"/>
              <a:t>副首都ビジョン</a:t>
            </a:r>
            <a:r>
              <a:rPr kumimoji="1" lang="ja-JP" altLang="en-US" sz="1900" b="1" u="sng" dirty="0" smtClean="0"/>
              <a:t> 　</a:t>
            </a:r>
            <a:r>
              <a:rPr lang="ja-JP" altLang="en-US" sz="1900" b="1" u="sng" dirty="0" smtClean="0"/>
              <a:t>（</a:t>
            </a:r>
            <a:r>
              <a:rPr lang="en-US" altLang="ja-JP" sz="1900" b="1" u="sng" dirty="0" smtClean="0"/>
              <a:t>H29.</a:t>
            </a:r>
            <a:r>
              <a:rPr lang="en-US" altLang="ja-JP" sz="1900" b="1" u="sng" dirty="0"/>
              <a:t>3</a:t>
            </a:r>
            <a:r>
              <a:rPr lang="ja-JP" altLang="en-US" sz="1900" b="1" u="sng" dirty="0" smtClean="0"/>
              <a:t>）</a:t>
            </a:r>
            <a:r>
              <a:rPr kumimoji="1" lang="ja-JP" altLang="en-US" sz="1900" b="1" u="sng" dirty="0" smtClean="0"/>
              <a:t>　</a:t>
            </a:r>
            <a:endParaRPr kumimoji="1" lang="ja-JP" altLang="en-US" sz="1900" b="1" u="sng" dirty="0"/>
          </a:p>
        </p:txBody>
      </p:sp>
      <p:sp>
        <p:nvSpPr>
          <p:cNvPr id="6" name="テキスト ボックス 5"/>
          <p:cNvSpPr txBox="1"/>
          <p:nvPr/>
        </p:nvSpPr>
        <p:spPr>
          <a:xfrm>
            <a:off x="179512" y="1270501"/>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副首都・大阪がめざす姿</a:t>
            </a:r>
            <a:endParaRPr lang="en-US" altLang="ja-JP" b="1" dirty="0" smtClean="0">
              <a:effectLst>
                <a:outerShdw blurRad="38100" dist="38100" dir="2700000" algn="tl">
                  <a:srgbClr val="000000">
                    <a:alpha val="43137"/>
                  </a:srgbClr>
                </a:outerShdw>
              </a:effectLst>
            </a:endParaRPr>
          </a:p>
        </p:txBody>
      </p:sp>
      <p:sp>
        <p:nvSpPr>
          <p:cNvPr id="2" name="テキスト ボックス 1"/>
          <p:cNvSpPr txBox="1"/>
          <p:nvPr/>
        </p:nvSpPr>
        <p:spPr>
          <a:xfrm>
            <a:off x="179512" y="2737951"/>
            <a:ext cx="8712968" cy="3139321"/>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基本的な考え方</a:t>
            </a:r>
            <a:endParaRPr lang="en-US" altLang="ja-JP" b="1" dirty="0" smtClean="0">
              <a:effectLst>
                <a:outerShdw blurRad="38100" dist="38100" dir="2700000" algn="tl">
                  <a:srgbClr val="000000">
                    <a:alpha val="43137"/>
                  </a:srgbClr>
                </a:outerShdw>
              </a:effectLst>
            </a:endParaRPr>
          </a:p>
          <a:p>
            <a:r>
              <a:rPr lang="ja-JP" altLang="en-US" b="1" dirty="0">
                <a:effectLst>
                  <a:outerShdw blurRad="38100" dist="38100" dir="2700000" algn="tl">
                    <a:srgbClr val="000000">
                      <a:alpha val="43137"/>
                    </a:srgbClr>
                  </a:outerShdw>
                </a:effectLst>
              </a:rPr>
              <a:t>　</a:t>
            </a:r>
            <a:r>
              <a:rPr lang="ja-JP" altLang="en-US" b="1" dirty="0" smtClean="0">
                <a:effectLst>
                  <a:outerShdw blurRad="38100" dist="38100" dir="2700000" algn="tl">
                    <a:srgbClr val="000000">
                      <a:alpha val="43137"/>
                    </a:srgbClr>
                  </a:outerShdw>
                </a:effectLst>
              </a:rPr>
              <a:t>　・　副首都の必要性</a:t>
            </a:r>
            <a:endParaRPr lang="en-US" altLang="ja-JP" b="1" dirty="0" smtClean="0">
              <a:effectLst>
                <a:outerShdw blurRad="38100" dist="38100" dir="2700000" algn="tl">
                  <a:srgbClr val="000000">
                    <a:alpha val="43137"/>
                  </a:srgbClr>
                </a:outerShdw>
              </a:effectLst>
            </a:endParaRPr>
          </a:p>
          <a:p>
            <a:r>
              <a:rPr lang="ja-JP" altLang="en-US" dirty="0"/>
              <a:t>　</a:t>
            </a:r>
            <a:r>
              <a:rPr lang="ja-JP" altLang="en-US" dirty="0" smtClean="0"/>
              <a:t>　　　国全体の成長をけん引する、国際競争力を持つ複数の拠点が必要</a:t>
            </a:r>
            <a:endParaRPr lang="en-US" altLang="ja-JP" dirty="0" smtClean="0"/>
          </a:p>
          <a:p>
            <a:r>
              <a:rPr lang="ja-JP" altLang="en-US" dirty="0"/>
              <a:t>　</a:t>
            </a:r>
            <a:r>
              <a:rPr lang="ja-JP" altLang="en-US" dirty="0" smtClean="0"/>
              <a:t>　　　首都・東京の負担を軽減し、想定外の大災害にも対応しうる国土の強靭化が必要</a:t>
            </a:r>
            <a:endParaRPr lang="en-US" altLang="ja-JP" dirty="0" smtClean="0"/>
          </a:p>
          <a:p>
            <a:r>
              <a:rPr lang="ja-JP" altLang="en-US" dirty="0"/>
              <a:t>　</a:t>
            </a:r>
            <a:r>
              <a:rPr lang="ja-JP" altLang="en-US" dirty="0" smtClean="0"/>
              <a:t>　　　</a:t>
            </a:r>
            <a:r>
              <a:rPr lang="ja-JP" altLang="en-US" spc="-130" dirty="0" smtClean="0"/>
              <a:t>地域の自己決定・自己責任に基づく分権型の仕組みへの転換を先導する取り組みが必要</a:t>
            </a:r>
            <a:endParaRPr lang="en-US" altLang="ja-JP" spc="-130" dirty="0" smtClean="0"/>
          </a:p>
          <a:p>
            <a:endParaRPr lang="en-US" altLang="ja-JP" b="1" dirty="0">
              <a:effectLst>
                <a:outerShdw blurRad="38100" dist="38100" dir="2700000" algn="tl">
                  <a:srgbClr val="000000">
                    <a:alpha val="43137"/>
                  </a:srgbClr>
                </a:outerShdw>
              </a:effectLst>
            </a:endParaRPr>
          </a:p>
          <a:p>
            <a:r>
              <a:rPr lang="ja-JP" altLang="en-US" b="1" dirty="0" smtClean="0">
                <a:effectLst>
                  <a:outerShdw blurRad="38100" dist="38100" dir="2700000" algn="tl">
                    <a:srgbClr val="000000">
                      <a:alpha val="43137"/>
                    </a:srgbClr>
                  </a:outerShdw>
                </a:effectLst>
              </a:rPr>
              <a:t>　　・　副首都・大阪が果たすべき役割</a:t>
            </a:r>
            <a:endParaRPr lang="en-US" altLang="ja-JP" b="1" dirty="0" smtClean="0">
              <a:effectLst>
                <a:outerShdw blurRad="38100" dist="38100" dir="2700000" algn="tl">
                  <a:srgbClr val="000000">
                    <a:alpha val="43137"/>
                  </a:srgbClr>
                </a:outerShdw>
              </a:effectLst>
            </a:endParaRPr>
          </a:p>
          <a:p>
            <a:r>
              <a:rPr lang="ja-JP" altLang="en-US" dirty="0" smtClean="0"/>
              <a:t>　　　　西日本の首都（分都）として、中枢性・拠点性を高める</a:t>
            </a:r>
            <a:endParaRPr lang="en-US" altLang="ja-JP" dirty="0" smtClean="0"/>
          </a:p>
          <a:p>
            <a:r>
              <a:rPr lang="ja-JP" altLang="en-US" dirty="0"/>
              <a:t>　</a:t>
            </a:r>
            <a:r>
              <a:rPr lang="ja-JP" altLang="en-US" dirty="0" smtClean="0"/>
              <a:t>　　　首都機能バックアップ（重都）として、平時を含めた代替機能を備える</a:t>
            </a:r>
            <a:endParaRPr lang="en-US" altLang="ja-JP" dirty="0" smtClean="0"/>
          </a:p>
          <a:p>
            <a:r>
              <a:rPr lang="ja-JP" altLang="en-US" dirty="0"/>
              <a:t>　</a:t>
            </a:r>
            <a:r>
              <a:rPr lang="ja-JP" altLang="en-US" dirty="0" smtClean="0"/>
              <a:t>　　　「アジアの主要都市」として、東京都は異なる個性・新たな価値を発信する</a:t>
            </a:r>
            <a:endParaRPr lang="en-US" altLang="ja-JP" dirty="0" smtClean="0"/>
          </a:p>
          <a:p>
            <a:r>
              <a:rPr lang="ja-JP" altLang="en-US" dirty="0"/>
              <a:t>　</a:t>
            </a:r>
            <a:r>
              <a:rPr lang="ja-JP" altLang="en-US" dirty="0" smtClean="0"/>
              <a:t>　　　「民都」として、民の力を最大限に活かす都市を実現する</a:t>
            </a:r>
            <a:endParaRPr lang="en-US" altLang="ja-JP" dirty="0" smtClean="0"/>
          </a:p>
        </p:txBody>
      </p:sp>
      <p:sp>
        <p:nvSpPr>
          <p:cNvPr id="3" name="テキスト ボックス 2"/>
          <p:cNvSpPr txBox="1"/>
          <p:nvPr/>
        </p:nvSpPr>
        <p:spPr>
          <a:xfrm>
            <a:off x="1171005" y="1881698"/>
            <a:ext cx="6950942" cy="369332"/>
          </a:xfrm>
          <a:prstGeom prst="rect">
            <a:avLst/>
          </a:prstGeom>
          <a:noFill/>
        </p:spPr>
        <p:txBody>
          <a:bodyPr wrap="none" rtlCol="0">
            <a:spAutoFit/>
          </a:bodyPr>
          <a:lstStyle/>
          <a:p>
            <a:r>
              <a:rPr lang="ja-JP" altLang="en-US" dirty="0"/>
              <a:t>　</a:t>
            </a:r>
            <a:r>
              <a:rPr lang="en-US" altLang="ja-JP" dirty="0" smtClean="0"/>
              <a:t>『</a:t>
            </a:r>
            <a:r>
              <a:rPr lang="ja-JP" altLang="en-US" dirty="0" smtClean="0"/>
              <a:t>東京</a:t>
            </a:r>
            <a:r>
              <a:rPr lang="ja-JP" altLang="en-US" dirty="0"/>
              <a:t>とは異なる個性・新たな価値観をもって、世界で存在感を</a:t>
            </a:r>
            <a:r>
              <a:rPr lang="ja-JP" altLang="en-US" dirty="0" smtClean="0"/>
              <a:t>発揮</a:t>
            </a:r>
            <a:r>
              <a:rPr lang="en-US" altLang="ja-JP" dirty="0" smtClean="0"/>
              <a:t>』</a:t>
            </a:r>
            <a:endParaRPr lang="en-US" altLang="ja-JP" dirty="0"/>
          </a:p>
        </p:txBody>
      </p:sp>
    </p:spTree>
    <p:extLst>
      <p:ext uri="{BB962C8B-B14F-4D97-AF65-F5344CB8AC3E}">
        <p14:creationId xmlns:p14="http://schemas.microsoft.com/office/powerpoint/2010/main" val="72255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0" y="-1"/>
            <a:ext cx="9144000" cy="5908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a:t>
            </a:r>
            <a:r>
              <a:rPr lang="ja-JP" altLang="en-US" b="1" dirty="0" smtClean="0"/>
              <a:t>府の行政計画</a:t>
            </a:r>
            <a:endParaRPr kumimoji="1" lang="ja-JP" altLang="en-US" b="1" dirty="0"/>
          </a:p>
        </p:txBody>
      </p:sp>
      <p:sp>
        <p:nvSpPr>
          <p:cNvPr id="19" name="正方形/長方形 18"/>
          <p:cNvSpPr/>
          <p:nvPr/>
        </p:nvSpPr>
        <p:spPr>
          <a:xfrm>
            <a:off x="773832" y="2492896"/>
            <a:ext cx="5526360" cy="1477328"/>
          </a:xfrm>
          <a:prstGeom prst="rect">
            <a:avLst/>
          </a:prstGeom>
        </p:spPr>
        <p:txBody>
          <a:bodyPr wrap="square">
            <a:spAutoFit/>
          </a:bodyPr>
          <a:lstStyle/>
          <a:p>
            <a:r>
              <a:rPr lang="ja-JP" altLang="en-US" dirty="0" smtClean="0"/>
              <a:t>◇　強い大都市・大阪　～国際競争に打ち勝つ～</a:t>
            </a:r>
            <a:endParaRPr lang="en-US" altLang="ja-JP" dirty="0" smtClean="0"/>
          </a:p>
          <a:p>
            <a:r>
              <a:rPr lang="ja-JP" altLang="en-US" dirty="0" smtClean="0"/>
              <a:t>◇　便利で快適な大都市・大阪</a:t>
            </a:r>
            <a:endParaRPr lang="en-US" altLang="ja-JP" dirty="0" smtClean="0"/>
          </a:p>
          <a:p>
            <a:r>
              <a:rPr lang="ja-JP" altLang="en-US" dirty="0" smtClean="0"/>
              <a:t>◇　多様な人材が集積する大都市・大阪</a:t>
            </a:r>
            <a:endParaRPr lang="en-US" altLang="ja-JP" dirty="0"/>
          </a:p>
          <a:p>
            <a:r>
              <a:rPr lang="ja-JP" altLang="en-US" dirty="0" smtClean="0"/>
              <a:t>◇　都市魅力あふれる大都市・大阪</a:t>
            </a:r>
            <a:endParaRPr lang="en-US" altLang="ja-JP" dirty="0" smtClean="0"/>
          </a:p>
          <a:p>
            <a:r>
              <a:rPr lang="ja-JP" altLang="en-US" dirty="0" smtClean="0"/>
              <a:t>◇　安全・安心な大都市・大阪</a:t>
            </a:r>
            <a:endParaRPr lang="en-US" altLang="ja-JP" dirty="0" smtClean="0"/>
          </a:p>
        </p:txBody>
      </p:sp>
      <p:sp>
        <p:nvSpPr>
          <p:cNvPr id="14" name="テキスト ボックス 13"/>
          <p:cNvSpPr txBox="1"/>
          <p:nvPr/>
        </p:nvSpPr>
        <p:spPr>
          <a:xfrm>
            <a:off x="107504" y="714182"/>
            <a:ext cx="4134465" cy="384721"/>
          </a:xfrm>
          <a:prstGeom prst="rect">
            <a:avLst/>
          </a:prstGeom>
          <a:solidFill>
            <a:schemeClr val="accent1">
              <a:lumMod val="60000"/>
              <a:lumOff val="40000"/>
            </a:schemeClr>
          </a:solidFill>
        </p:spPr>
        <p:txBody>
          <a:bodyPr wrap="none" rtlCol="0">
            <a:spAutoFit/>
          </a:bodyPr>
          <a:lstStyle/>
          <a:p>
            <a:r>
              <a:rPr kumimoji="1" lang="ja-JP" altLang="en-US" sz="1900" b="1" u="sng" dirty="0" smtClean="0"/>
              <a:t>■　</a:t>
            </a:r>
            <a:r>
              <a:rPr lang="ja-JP" altLang="en-US" sz="1900" b="1" u="sng" dirty="0" smtClean="0"/>
              <a:t>グランドデザイン・大阪</a:t>
            </a:r>
            <a:r>
              <a:rPr kumimoji="1" lang="ja-JP" altLang="en-US" sz="1900" b="1" u="sng" dirty="0" smtClean="0"/>
              <a:t> 　</a:t>
            </a:r>
            <a:r>
              <a:rPr lang="ja-JP" altLang="en-US" sz="1900" b="1" u="sng" dirty="0" smtClean="0"/>
              <a:t>（</a:t>
            </a:r>
            <a:r>
              <a:rPr lang="en-US" altLang="ja-JP" sz="1900" b="1" u="sng" dirty="0" smtClean="0"/>
              <a:t>H24.6</a:t>
            </a:r>
            <a:r>
              <a:rPr lang="ja-JP" altLang="en-US" sz="1900" b="1" u="sng" dirty="0" smtClean="0"/>
              <a:t>）</a:t>
            </a:r>
            <a:r>
              <a:rPr kumimoji="1" lang="ja-JP" altLang="en-US" sz="1900" b="1" u="sng" dirty="0" smtClean="0"/>
              <a:t>　</a:t>
            </a:r>
            <a:endParaRPr kumimoji="1" lang="ja-JP" altLang="en-US" sz="1900" b="1" u="sng" dirty="0"/>
          </a:p>
        </p:txBody>
      </p:sp>
      <p:sp>
        <p:nvSpPr>
          <p:cNvPr id="16" name="テキスト ボックス 15"/>
          <p:cNvSpPr txBox="1"/>
          <p:nvPr/>
        </p:nvSpPr>
        <p:spPr>
          <a:xfrm>
            <a:off x="179512" y="1270501"/>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大都市・大阪の将来像</a:t>
            </a:r>
            <a:endParaRPr lang="en-US" altLang="ja-JP" b="1" dirty="0" smtClean="0">
              <a:effectLst>
                <a:outerShdw blurRad="38100" dist="38100" dir="2700000" algn="tl">
                  <a:srgbClr val="000000">
                    <a:alpha val="43137"/>
                  </a:srgbClr>
                </a:outerShdw>
              </a:effectLst>
            </a:endParaRPr>
          </a:p>
        </p:txBody>
      </p:sp>
      <p:sp>
        <p:nvSpPr>
          <p:cNvPr id="17" name="角丸四角形 16"/>
          <p:cNvSpPr/>
          <p:nvPr/>
        </p:nvSpPr>
        <p:spPr>
          <a:xfrm>
            <a:off x="323528" y="1711841"/>
            <a:ext cx="8568952" cy="70904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44165" y="1907540"/>
            <a:ext cx="8789266" cy="369332"/>
          </a:xfrm>
          <a:prstGeom prst="rect">
            <a:avLst/>
          </a:prstGeom>
          <a:noFill/>
        </p:spPr>
        <p:txBody>
          <a:bodyPr wrap="none" rtlCol="0">
            <a:spAutoFit/>
          </a:bodyPr>
          <a:lstStyle/>
          <a:p>
            <a:r>
              <a:rPr lang="en-US" altLang="ja-JP" spc="-90" dirty="0" smtClean="0"/>
              <a:t>『</a:t>
            </a:r>
            <a:r>
              <a:rPr lang="ja-JP" altLang="en-US" spc="-90" dirty="0" smtClean="0"/>
              <a:t>多様な価値を創造する大都市・大阪の実現　～圧倒的な魅力を備えた“都市空間”の創造</a:t>
            </a:r>
            <a:r>
              <a:rPr lang="ja-JP" altLang="en-US" dirty="0" smtClean="0"/>
              <a:t>～</a:t>
            </a:r>
            <a:r>
              <a:rPr lang="en-US" altLang="ja-JP" dirty="0" smtClean="0"/>
              <a:t>』</a:t>
            </a:r>
            <a:endParaRPr lang="en-US" altLang="ja-JP" dirty="0"/>
          </a:p>
        </p:txBody>
      </p:sp>
      <p:sp>
        <p:nvSpPr>
          <p:cNvPr id="22" name="テキスト ボックス 21"/>
          <p:cNvSpPr txBox="1"/>
          <p:nvPr/>
        </p:nvSpPr>
        <p:spPr>
          <a:xfrm>
            <a:off x="179512" y="4156045"/>
            <a:ext cx="8712968" cy="2585323"/>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基本的な考え方</a:t>
            </a:r>
            <a:endParaRPr lang="en-US" altLang="ja-JP" b="1" dirty="0" smtClean="0">
              <a:effectLst>
                <a:outerShdw blurRad="38100" dist="38100" dir="2700000" algn="tl">
                  <a:srgbClr val="000000">
                    <a:alpha val="43137"/>
                  </a:srgbClr>
                </a:outerShdw>
              </a:effectLst>
            </a:endParaRPr>
          </a:p>
          <a:p>
            <a:r>
              <a:rPr lang="ja-JP" altLang="en-US" b="1" dirty="0">
                <a:effectLst>
                  <a:outerShdw blurRad="38100" dist="38100" dir="2700000" algn="tl">
                    <a:srgbClr val="000000">
                      <a:alpha val="43137"/>
                    </a:srgbClr>
                  </a:outerShdw>
                </a:effectLst>
              </a:rPr>
              <a:t>　</a:t>
            </a:r>
            <a:r>
              <a:rPr lang="ja-JP" altLang="en-US" b="1" dirty="0" smtClean="0">
                <a:effectLst>
                  <a:outerShdw blurRad="38100" dist="38100" dir="2700000" algn="tl">
                    <a:srgbClr val="000000">
                      <a:alpha val="43137"/>
                    </a:srgbClr>
                  </a:outerShdw>
                </a:effectLst>
              </a:rPr>
              <a:t>　・　仕組みのグレート・リセット</a:t>
            </a:r>
            <a:endParaRPr lang="en-US" altLang="ja-JP" b="1" dirty="0" smtClean="0">
              <a:effectLst>
                <a:outerShdw blurRad="38100" dist="38100" dir="2700000" algn="tl">
                  <a:srgbClr val="000000">
                    <a:alpha val="43137"/>
                  </a:srgbClr>
                </a:outerShdw>
              </a:effectLst>
            </a:endParaRPr>
          </a:p>
          <a:p>
            <a:r>
              <a:rPr lang="ja-JP" altLang="en-US" dirty="0"/>
              <a:t>　</a:t>
            </a:r>
            <a:r>
              <a:rPr lang="ja-JP" altLang="en-US" dirty="0" smtClean="0"/>
              <a:t>　　　「行政主導」ではなく「民間主導」</a:t>
            </a:r>
            <a:endParaRPr lang="en-US" altLang="ja-JP" dirty="0" smtClean="0"/>
          </a:p>
          <a:p>
            <a:r>
              <a:rPr lang="ja-JP" altLang="en-US" dirty="0"/>
              <a:t>　</a:t>
            </a:r>
            <a:r>
              <a:rPr lang="ja-JP" altLang="en-US" dirty="0" smtClean="0"/>
              <a:t>　　　「府市バラバラの発想」からの脱却</a:t>
            </a:r>
            <a:endParaRPr lang="en-US" altLang="ja-JP" dirty="0" smtClean="0"/>
          </a:p>
          <a:p>
            <a:r>
              <a:rPr lang="ja-JP" altLang="en-US" dirty="0"/>
              <a:t>　</a:t>
            </a:r>
            <a:r>
              <a:rPr lang="ja-JP" altLang="en-US" dirty="0" smtClean="0"/>
              <a:t>　　　「段階的」に実行する都市空間の創造</a:t>
            </a:r>
            <a:endParaRPr lang="en-US" altLang="ja-JP" dirty="0"/>
          </a:p>
          <a:p>
            <a:r>
              <a:rPr lang="ja-JP" altLang="en-US" b="1" dirty="0" smtClean="0">
                <a:effectLst>
                  <a:outerShdw blurRad="38100" dist="38100" dir="2700000" algn="tl">
                    <a:srgbClr val="000000">
                      <a:alpha val="43137"/>
                    </a:srgbClr>
                  </a:outerShdw>
                </a:effectLst>
              </a:rPr>
              <a:t>　　・　ハードのグレート・リセット</a:t>
            </a:r>
            <a:endParaRPr lang="en-US" altLang="ja-JP" b="1" dirty="0" smtClean="0">
              <a:effectLst>
                <a:outerShdw blurRad="38100" dist="38100" dir="2700000" algn="tl">
                  <a:srgbClr val="000000">
                    <a:alpha val="43137"/>
                  </a:srgbClr>
                </a:outerShdw>
              </a:effectLst>
            </a:endParaRPr>
          </a:p>
          <a:p>
            <a:r>
              <a:rPr lang="ja-JP" altLang="en-US" dirty="0" smtClean="0"/>
              <a:t>　　　　みどりを圧倒的に増やす</a:t>
            </a:r>
            <a:endParaRPr lang="en-US" altLang="ja-JP" dirty="0" smtClean="0"/>
          </a:p>
          <a:p>
            <a:r>
              <a:rPr lang="ja-JP" altLang="en-US" dirty="0"/>
              <a:t>　</a:t>
            </a:r>
            <a:r>
              <a:rPr lang="ja-JP" altLang="en-US" dirty="0" smtClean="0"/>
              <a:t>　　　水を綺麗によみがえらせる</a:t>
            </a:r>
            <a:endParaRPr lang="en-US" altLang="ja-JP" dirty="0" smtClean="0"/>
          </a:p>
          <a:p>
            <a:r>
              <a:rPr lang="ja-JP" altLang="en-US" dirty="0"/>
              <a:t>　</a:t>
            </a:r>
            <a:r>
              <a:rPr lang="ja-JP" altLang="en-US" dirty="0" smtClean="0"/>
              <a:t>　　　街並みを美しく生まれ変わらせる</a:t>
            </a:r>
            <a:endParaRPr lang="en-US" altLang="ja-JP" dirty="0" smtClean="0"/>
          </a:p>
        </p:txBody>
      </p:sp>
    </p:spTree>
    <p:extLst>
      <p:ext uri="{BB962C8B-B14F-4D97-AF65-F5344CB8AC3E}">
        <p14:creationId xmlns:p14="http://schemas.microsoft.com/office/powerpoint/2010/main" val="353000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07504" y="692696"/>
            <a:ext cx="4775666" cy="384721"/>
          </a:xfrm>
          <a:prstGeom prst="rect">
            <a:avLst/>
          </a:prstGeom>
          <a:solidFill>
            <a:schemeClr val="accent1">
              <a:lumMod val="60000"/>
              <a:lumOff val="40000"/>
            </a:schemeClr>
          </a:solidFill>
        </p:spPr>
        <p:txBody>
          <a:bodyPr wrap="none" rtlCol="0">
            <a:spAutoFit/>
          </a:bodyPr>
          <a:lstStyle/>
          <a:p>
            <a:r>
              <a:rPr kumimoji="1" lang="ja-JP" altLang="en-US" sz="1900" b="1" u="sng" dirty="0" smtClean="0"/>
              <a:t>■　グランドデザイン・大阪都市圏　（</a:t>
            </a:r>
            <a:r>
              <a:rPr kumimoji="1" lang="en-US" altLang="ja-JP" sz="1900" b="1" u="sng" dirty="0" smtClean="0"/>
              <a:t>H28.12</a:t>
            </a:r>
            <a:r>
              <a:rPr kumimoji="1" lang="ja-JP" altLang="en-US" sz="1900" b="1" u="sng" dirty="0" smtClean="0"/>
              <a:t>）</a:t>
            </a:r>
            <a:endParaRPr kumimoji="1" lang="ja-JP" altLang="en-US" sz="1900" b="1" u="sng" dirty="0"/>
          </a:p>
        </p:txBody>
      </p:sp>
      <p:sp>
        <p:nvSpPr>
          <p:cNvPr id="19" name="正方形/長方形 18"/>
          <p:cNvSpPr/>
          <p:nvPr/>
        </p:nvSpPr>
        <p:spPr>
          <a:xfrm>
            <a:off x="0" y="-1"/>
            <a:ext cx="9144000" cy="5908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a:t>
            </a:r>
            <a:r>
              <a:rPr lang="ja-JP" altLang="en-US" b="1" dirty="0" smtClean="0"/>
              <a:t>府の行政計画</a:t>
            </a:r>
            <a:endParaRPr kumimoji="1" lang="ja-JP" altLang="en-US" b="1" dirty="0"/>
          </a:p>
        </p:txBody>
      </p:sp>
      <p:sp>
        <p:nvSpPr>
          <p:cNvPr id="7" name="テキスト ボックス 6"/>
          <p:cNvSpPr txBox="1"/>
          <p:nvPr/>
        </p:nvSpPr>
        <p:spPr>
          <a:xfrm>
            <a:off x="827583" y="5685055"/>
            <a:ext cx="8640960" cy="1200329"/>
          </a:xfrm>
          <a:prstGeom prst="rect">
            <a:avLst/>
          </a:prstGeom>
          <a:noFill/>
        </p:spPr>
        <p:txBody>
          <a:bodyPr wrap="square" rtlCol="0">
            <a:spAutoFit/>
          </a:bodyPr>
          <a:lstStyle/>
          <a:p>
            <a:r>
              <a:rPr kumimoji="1" lang="ja-JP" altLang="en-US" dirty="0" smtClean="0"/>
              <a:t>◇　都市の活力の源である「人」の活動を中心</a:t>
            </a:r>
            <a:endParaRPr lang="en-US" altLang="ja-JP" dirty="0"/>
          </a:p>
          <a:p>
            <a:r>
              <a:rPr kumimoji="1" lang="ja-JP" altLang="en-US" dirty="0" smtClean="0"/>
              <a:t>◇　多様な機能が集積する強みを活かし、都市間連携を強化</a:t>
            </a:r>
            <a:endParaRPr lang="en-US" altLang="ja-JP" dirty="0"/>
          </a:p>
          <a:p>
            <a:r>
              <a:rPr kumimoji="1" lang="ja-JP" altLang="en-US" dirty="0" smtClean="0"/>
              <a:t>◇　山や川、海などの地形的要素や、行政区域にとらわれない広域的な視点で、大胆</a:t>
            </a:r>
            <a:endParaRPr kumimoji="1" lang="en-US" altLang="ja-JP" dirty="0" smtClean="0"/>
          </a:p>
          <a:p>
            <a:r>
              <a:rPr lang="ja-JP" altLang="en-US" dirty="0"/>
              <a:t>　</a:t>
            </a:r>
            <a:r>
              <a:rPr lang="ja-JP" altLang="en-US" dirty="0" smtClean="0"/>
              <a:t>　 </a:t>
            </a:r>
            <a:r>
              <a:rPr kumimoji="1" lang="ja-JP" altLang="en-US" dirty="0" smtClean="0"/>
              <a:t>に土地利用を転換</a:t>
            </a:r>
            <a:endParaRPr kumimoji="1" lang="ja-JP" altLang="en-US" dirty="0"/>
          </a:p>
        </p:txBody>
      </p:sp>
      <p:sp>
        <p:nvSpPr>
          <p:cNvPr id="8" name="テキスト ボックス 7"/>
          <p:cNvSpPr txBox="1"/>
          <p:nvPr/>
        </p:nvSpPr>
        <p:spPr>
          <a:xfrm>
            <a:off x="179512" y="1270501"/>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a:effectLst>
                  <a:outerShdw blurRad="38100" dist="38100" dir="2700000" algn="tl">
                    <a:srgbClr val="000000">
                      <a:alpha val="43137"/>
                    </a:srgbClr>
                  </a:outerShdw>
                </a:effectLst>
              </a:rPr>
              <a:t>基本目標</a:t>
            </a:r>
            <a:endParaRPr lang="en-US" altLang="ja-JP" b="1" dirty="0" smtClean="0">
              <a:effectLst>
                <a:outerShdw blurRad="38100" dist="38100" dir="2700000" algn="tl">
                  <a:srgbClr val="000000">
                    <a:alpha val="43137"/>
                  </a:srgbClr>
                </a:outerShdw>
              </a:effectLst>
            </a:endParaRPr>
          </a:p>
        </p:txBody>
      </p:sp>
      <p:sp>
        <p:nvSpPr>
          <p:cNvPr id="9" name="角丸四角形 8"/>
          <p:cNvSpPr/>
          <p:nvPr/>
        </p:nvSpPr>
        <p:spPr>
          <a:xfrm>
            <a:off x="323528" y="1711841"/>
            <a:ext cx="8568952" cy="70904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23528" y="1881698"/>
            <a:ext cx="8528607" cy="369332"/>
          </a:xfrm>
          <a:prstGeom prst="rect">
            <a:avLst/>
          </a:prstGeom>
          <a:noFill/>
        </p:spPr>
        <p:txBody>
          <a:bodyPr wrap="square" rtlCol="0">
            <a:spAutoFit/>
          </a:bodyPr>
          <a:lstStyle/>
          <a:p>
            <a:pPr algn="ctr"/>
            <a:r>
              <a:rPr lang="en-US" altLang="ja-JP" dirty="0" smtClean="0"/>
              <a:t>『</a:t>
            </a:r>
            <a:r>
              <a:rPr lang="ja-JP" altLang="en-US" dirty="0" smtClean="0"/>
              <a:t>東西二極の一旦を担う大阪都市圏の実現</a:t>
            </a:r>
            <a:r>
              <a:rPr lang="en-US" altLang="ja-JP" dirty="0" smtClean="0"/>
              <a:t>』</a:t>
            </a:r>
            <a:endParaRPr lang="en-US" altLang="ja-JP" dirty="0"/>
          </a:p>
        </p:txBody>
      </p:sp>
      <p:sp>
        <p:nvSpPr>
          <p:cNvPr id="14" name="テキスト ボックス 13"/>
          <p:cNvSpPr txBox="1"/>
          <p:nvPr/>
        </p:nvSpPr>
        <p:spPr>
          <a:xfrm>
            <a:off x="172969" y="4149080"/>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大阪都市圏における都市空間創造の目標</a:t>
            </a:r>
            <a:endParaRPr lang="en-US" altLang="ja-JP" b="1" dirty="0" smtClean="0">
              <a:effectLst>
                <a:outerShdw blurRad="38100" dist="38100" dir="2700000" algn="tl">
                  <a:srgbClr val="000000">
                    <a:alpha val="43137"/>
                  </a:srgbClr>
                </a:outerShdw>
              </a:effectLst>
            </a:endParaRPr>
          </a:p>
        </p:txBody>
      </p:sp>
      <p:sp>
        <p:nvSpPr>
          <p:cNvPr id="15" name="正方形/長方形 14"/>
          <p:cNvSpPr/>
          <p:nvPr/>
        </p:nvSpPr>
        <p:spPr>
          <a:xfrm>
            <a:off x="827583" y="4520153"/>
            <a:ext cx="7848873" cy="646331"/>
          </a:xfrm>
          <a:prstGeom prst="rect">
            <a:avLst/>
          </a:prstGeom>
        </p:spPr>
        <p:txBody>
          <a:bodyPr wrap="square">
            <a:spAutoFit/>
          </a:bodyPr>
          <a:lstStyle/>
          <a:p>
            <a:r>
              <a:rPr lang="ja-JP" altLang="en-US" dirty="0" smtClean="0"/>
              <a:t>◇　都市間競争に打ち勝つ</a:t>
            </a:r>
            <a:r>
              <a:rPr lang="ja-JP" altLang="en-US" dirty="0"/>
              <a:t>　</a:t>
            </a:r>
            <a:r>
              <a:rPr lang="ja-JP" altLang="en-US" dirty="0" smtClean="0"/>
              <a:t>　</a:t>
            </a:r>
            <a:r>
              <a:rPr lang="ja-JP" altLang="en-US" spc="-50" dirty="0" smtClean="0"/>
              <a:t>◇　多様な人材が集積する</a:t>
            </a:r>
            <a:endParaRPr lang="en-US" altLang="ja-JP" spc="-50" dirty="0" smtClean="0"/>
          </a:p>
          <a:p>
            <a:r>
              <a:rPr lang="ja-JP" altLang="en-US" spc="-50" dirty="0" smtClean="0"/>
              <a:t>◇　都市魅力あふれる　　　　　  ◇　便利で快適</a:t>
            </a:r>
            <a:r>
              <a:rPr lang="en-US" altLang="ja-JP" spc="-50" dirty="0"/>
              <a:t> </a:t>
            </a:r>
            <a:r>
              <a:rPr lang="en-US" altLang="ja-JP" spc="-50" dirty="0" smtClean="0"/>
              <a:t>  </a:t>
            </a:r>
            <a:r>
              <a:rPr lang="ja-JP" altLang="en-US" spc="-50" dirty="0" smtClean="0"/>
              <a:t>　　◇　安心・安全</a:t>
            </a:r>
            <a:endParaRPr lang="en-US" altLang="ja-JP" spc="-50" dirty="0" smtClean="0"/>
          </a:p>
        </p:txBody>
      </p:sp>
      <p:sp>
        <p:nvSpPr>
          <p:cNvPr id="16" name="テキスト ボックス 15"/>
          <p:cNvSpPr txBox="1"/>
          <p:nvPr/>
        </p:nvSpPr>
        <p:spPr>
          <a:xfrm>
            <a:off x="172969" y="5301208"/>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a:effectLst>
                  <a:outerShdw blurRad="38100" dist="38100" dir="2700000" algn="tl">
                    <a:srgbClr val="000000">
                      <a:alpha val="43137"/>
                    </a:srgbClr>
                  </a:outerShdw>
                </a:effectLst>
              </a:rPr>
              <a:t>都市</a:t>
            </a:r>
            <a:r>
              <a:rPr lang="ja-JP" altLang="en-US" b="1" dirty="0" smtClean="0">
                <a:effectLst>
                  <a:outerShdw blurRad="38100" dist="38100" dir="2700000" algn="tl">
                    <a:srgbClr val="000000">
                      <a:alpha val="43137"/>
                    </a:srgbClr>
                  </a:outerShdw>
                </a:effectLst>
              </a:rPr>
              <a:t>構造を大胆にとらえなおし、「広域連携型都市構造へ転換する</a:t>
            </a:r>
            <a:endParaRPr lang="en-US" altLang="ja-JP" b="1" dirty="0" smtClean="0">
              <a:effectLst>
                <a:outerShdw blurRad="38100" dist="38100" dir="2700000" algn="tl">
                  <a:srgbClr val="000000">
                    <a:alpha val="43137"/>
                  </a:srgbClr>
                </a:outerShdw>
              </a:effectLst>
            </a:endParaRPr>
          </a:p>
        </p:txBody>
      </p:sp>
      <p:sp>
        <p:nvSpPr>
          <p:cNvPr id="21" name="テキスト ボックス 20"/>
          <p:cNvSpPr txBox="1"/>
          <p:nvPr/>
        </p:nvSpPr>
        <p:spPr>
          <a:xfrm>
            <a:off x="1998298" y="2711463"/>
            <a:ext cx="1818126" cy="338554"/>
          </a:xfrm>
          <a:prstGeom prst="rect">
            <a:avLst/>
          </a:prstGeom>
          <a:solidFill>
            <a:schemeClr val="accent3">
              <a:lumMod val="40000"/>
              <a:lumOff val="60000"/>
            </a:schemeClr>
          </a:solidFill>
        </p:spPr>
        <p:txBody>
          <a:bodyPr wrap="none" rtlCol="0">
            <a:spAutoFit/>
          </a:bodyPr>
          <a:lstStyle/>
          <a:p>
            <a:r>
              <a:rPr lang="ja-JP" altLang="en-US" sz="1600" b="1" dirty="0"/>
              <a:t>多様</a:t>
            </a:r>
            <a:r>
              <a:rPr lang="ja-JP" altLang="en-US" sz="1600" b="1" dirty="0" smtClean="0"/>
              <a:t>な人材の集積</a:t>
            </a:r>
            <a:endParaRPr lang="en-US" altLang="ja-JP" sz="1600" b="1" dirty="0" smtClean="0"/>
          </a:p>
        </p:txBody>
      </p:sp>
      <p:sp>
        <p:nvSpPr>
          <p:cNvPr id="22" name="テキスト ボックス 21"/>
          <p:cNvSpPr txBox="1"/>
          <p:nvPr/>
        </p:nvSpPr>
        <p:spPr>
          <a:xfrm>
            <a:off x="5112568" y="2711463"/>
            <a:ext cx="1632177" cy="338554"/>
          </a:xfrm>
          <a:prstGeom prst="rect">
            <a:avLst/>
          </a:prstGeom>
          <a:solidFill>
            <a:schemeClr val="accent3">
              <a:lumMod val="40000"/>
              <a:lumOff val="60000"/>
            </a:schemeClr>
          </a:solidFill>
        </p:spPr>
        <p:txBody>
          <a:bodyPr wrap="none" rtlCol="0">
            <a:spAutoFit/>
          </a:bodyPr>
          <a:lstStyle/>
          <a:p>
            <a:pPr algn="ctr"/>
            <a:r>
              <a:rPr lang="ja-JP" altLang="en-US" sz="1600" b="1" dirty="0" smtClean="0"/>
              <a:t>地域価値の創造</a:t>
            </a:r>
            <a:endParaRPr lang="en-US" altLang="ja-JP" sz="1600" b="1" dirty="0" smtClean="0"/>
          </a:p>
        </p:txBody>
      </p:sp>
      <p:grpSp>
        <p:nvGrpSpPr>
          <p:cNvPr id="23" name="グループ化 22"/>
          <p:cNvGrpSpPr/>
          <p:nvPr/>
        </p:nvGrpSpPr>
        <p:grpSpPr>
          <a:xfrm>
            <a:off x="3974699" y="2494695"/>
            <a:ext cx="1008112" cy="718281"/>
            <a:chOff x="4932040" y="3068959"/>
            <a:chExt cx="1008112" cy="718281"/>
          </a:xfrm>
        </p:grpSpPr>
        <p:sp>
          <p:nvSpPr>
            <p:cNvPr id="24" name="テキスト ボックス 23"/>
            <p:cNvSpPr txBox="1"/>
            <p:nvPr/>
          </p:nvSpPr>
          <p:spPr>
            <a:xfrm>
              <a:off x="5011684" y="3243434"/>
              <a:ext cx="805029" cy="338554"/>
            </a:xfrm>
            <a:prstGeom prst="rect">
              <a:avLst/>
            </a:prstGeom>
            <a:noFill/>
          </p:spPr>
          <p:txBody>
            <a:bodyPr wrap="none" rtlCol="0">
              <a:spAutoFit/>
            </a:bodyPr>
            <a:lstStyle/>
            <a:p>
              <a:r>
                <a:rPr lang="ja-JP" altLang="en-US" sz="1600" b="1" dirty="0">
                  <a:effectLst>
                    <a:outerShdw blurRad="38100" dist="38100" dir="2700000" algn="tl">
                      <a:srgbClr val="000000">
                        <a:alpha val="43137"/>
                      </a:srgbClr>
                    </a:outerShdw>
                  </a:effectLst>
                </a:rPr>
                <a:t>好循環</a:t>
              </a:r>
              <a:endParaRPr kumimoji="1" lang="ja-JP" altLang="en-US" sz="1600" dirty="0"/>
            </a:p>
          </p:txBody>
        </p:sp>
        <p:sp>
          <p:nvSpPr>
            <p:cNvPr id="25" name="右カーブ矢印 24"/>
            <p:cNvSpPr/>
            <p:nvPr/>
          </p:nvSpPr>
          <p:spPr>
            <a:xfrm>
              <a:off x="4932040" y="3068959"/>
              <a:ext cx="432048" cy="718280"/>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右カーブ矢印 25"/>
            <p:cNvSpPr/>
            <p:nvPr/>
          </p:nvSpPr>
          <p:spPr>
            <a:xfrm rot="10800000">
              <a:off x="5508104" y="3068960"/>
              <a:ext cx="432048" cy="718280"/>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 name="正方形/長方形 1"/>
          <p:cNvSpPr/>
          <p:nvPr/>
        </p:nvSpPr>
        <p:spPr>
          <a:xfrm>
            <a:off x="2232248" y="3666510"/>
            <a:ext cx="4572000" cy="338554"/>
          </a:xfrm>
          <a:prstGeom prst="rect">
            <a:avLst/>
          </a:prstGeom>
          <a:solidFill>
            <a:schemeClr val="accent3">
              <a:lumMod val="40000"/>
              <a:lumOff val="60000"/>
            </a:schemeClr>
          </a:solidFill>
        </p:spPr>
        <p:txBody>
          <a:bodyPr>
            <a:spAutoFit/>
          </a:bodyPr>
          <a:lstStyle/>
          <a:p>
            <a:pPr algn="ctr"/>
            <a:r>
              <a:rPr lang="ja-JP" altLang="en-US" sz="1600" b="1" spc="-50" dirty="0"/>
              <a:t>圧倒的な魅力を</a:t>
            </a:r>
            <a:r>
              <a:rPr lang="ja-JP" altLang="en-US" sz="1600" b="1" spc="-50" dirty="0" smtClean="0"/>
              <a:t>備えた </a:t>
            </a:r>
            <a:r>
              <a:rPr lang="ja-JP" altLang="en-US" sz="1600" b="1" spc="-50" dirty="0"/>
              <a:t>都市空間の創造</a:t>
            </a:r>
            <a:endParaRPr lang="en-US" altLang="ja-JP" sz="1600" b="1" spc="-50" dirty="0"/>
          </a:p>
        </p:txBody>
      </p:sp>
      <p:sp>
        <p:nvSpPr>
          <p:cNvPr id="5" name="下矢印 4"/>
          <p:cNvSpPr/>
          <p:nvPr/>
        </p:nvSpPr>
        <p:spPr>
          <a:xfrm>
            <a:off x="3672407" y="3356993"/>
            <a:ext cx="1584177" cy="28803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93090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79512" y="3068960"/>
            <a:ext cx="8712968" cy="923330"/>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基本的な考え方</a:t>
            </a:r>
            <a:endParaRPr lang="en-US" altLang="ja-JP" b="1" dirty="0" smtClean="0">
              <a:effectLst>
                <a:outerShdw blurRad="38100" dist="38100" dir="2700000" algn="tl">
                  <a:srgbClr val="000000">
                    <a:alpha val="43137"/>
                  </a:srgbClr>
                </a:outerShdw>
              </a:effectLst>
            </a:endParaRPr>
          </a:p>
          <a:p>
            <a:pPr marL="285750" indent="-285750">
              <a:buFont typeface="Wingdings" panose="05000000000000000000" pitchFamily="2" charset="2"/>
              <a:buChar char="Ø"/>
            </a:pPr>
            <a:endParaRPr lang="en-US" altLang="ja-JP" b="1" dirty="0" smtClean="0">
              <a:effectLst>
                <a:outerShdw blurRad="38100" dist="38100" dir="2700000" algn="tl">
                  <a:srgbClr val="000000">
                    <a:alpha val="43137"/>
                  </a:srgbClr>
                </a:outerShdw>
              </a:effectLst>
            </a:endParaRPr>
          </a:p>
          <a:p>
            <a:r>
              <a:rPr lang="ja-JP" altLang="en-US" b="1" dirty="0">
                <a:effectLst>
                  <a:outerShdw blurRad="38100" dist="38100" dir="2700000" algn="tl">
                    <a:srgbClr val="000000">
                      <a:alpha val="43137"/>
                    </a:srgbClr>
                  </a:outerShdw>
                </a:effectLst>
              </a:rPr>
              <a:t>　</a:t>
            </a:r>
            <a:r>
              <a:rPr lang="ja-JP" altLang="en-US" b="1" dirty="0" smtClean="0">
                <a:effectLst>
                  <a:outerShdw blurRad="38100" dist="38100" dir="2700000" algn="tl">
                    <a:srgbClr val="000000">
                      <a:alpha val="43137"/>
                    </a:srgbClr>
                  </a:outerShdw>
                </a:effectLst>
              </a:rPr>
              <a:t>　・　都市の活力の源は「人」</a:t>
            </a:r>
            <a:endParaRPr lang="en-US" altLang="ja-JP" b="1" dirty="0" smtClean="0">
              <a:effectLst>
                <a:outerShdw blurRad="38100" dist="38100" dir="2700000" algn="tl">
                  <a:srgbClr val="000000">
                    <a:alpha val="43137"/>
                  </a:srgbClr>
                </a:outerShdw>
              </a:effectLst>
            </a:endParaRPr>
          </a:p>
        </p:txBody>
      </p:sp>
      <p:sp>
        <p:nvSpPr>
          <p:cNvPr id="19" name="正方形/長方形 18"/>
          <p:cNvSpPr/>
          <p:nvPr/>
        </p:nvSpPr>
        <p:spPr>
          <a:xfrm>
            <a:off x="0" y="-1"/>
            <a:ext cx="9144000" cy="59084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大阪</a:t>
            </a:r>
            <a:r>
              <a:rPr lang="ja-JP" altLang="en-US" b="1" dirty="0" smtClean="0"/>
              <a:t>府の行政計画</a:t>
            </a:r>
            <a:endParaRPr kumimoji="1" lang="ja-JP" altLang="en-US" b="1" dirty="0"/>
          </a:p>
        </p:txBody>
      </p:sp>
      <p:sp>
        <p:nvSpPr>
          <p:cNvPr id="8" name="テキスト ボックス 7"/>
          <p:cNvSpPr txBox="1"/>
          <p:nvPr/>
        </p:nvSpPr>
        <p:spPr>
          <a:xfrm>
            <a:off x="107504" y="692696"/>
            <a:ext cx="3764172" cy="384721"/>
          </a:xfrm>
          <a:prstGeom prst="rect">
            <a:avLst/>
          </a:prstGeom>
          <a:solidFill>
            <a:schemeClr val="accent1">
              <a:lumMod val="60000"/>
              <a:lumOff val="40000"/>
            </a:schemeClr>
          </a:solidFill>
        </p:spPr>
        <p:txBody>
          <a:bodyPr wrap="none" rtlCol="0">
            <a:spAutoFit/>
          </a:bodyPr>
          <a:lstStyle/>
          <a:p>
            <a:r>
              <a:rPr kumimoji="1" lang="ja-JP" altLang="en-US" sz="1900" b="1" u="sng" dirty="0" smtClean="0"/>
              <a:t>■　</a:t>
            </a:r>
            <a:r>
              <a:rPr lang="ja-JP" altLang="en-US" sz="1900" b="1" u="sng" dirty="0" smtClean="0"/>
              <a:t>住まうビジョン・大阪</a:t>
            </a:r>
            <a:r>
              <a:rPr kumimoji="1" lang="ja-JP" altLang="en-US" sz="1900" b="1" u="sng" dirty="0" smtClean="0"/>
              <a:t>　（</a:t>
            </a:r>
            <a:r>
              <a:rPr kumimoji="1" lang="en-US" altLang="ja-JP" sz="1900" b="1" u="sng" dirty="0" smtClean="0"/>
              <a:t>H28.12</a:t>
            </a:r>
            <a:r>
              <a:rPr kumimoji="1" lang="ja-JP" altLang="en-US" sz="1900" b="1" u="sng" dirty="0" smtClean="0"/>
              <a:t>）</a:t>
            </a:r>
            <a:endParaRPr kumimoji="1" lang="ja-JP" altLang="en-US" sz="1900" b="1" u="sng" dirty="0"/>
          </a:p>
        </p:txBody>
      </p:sp>
      <p:sp>
        <p:nvSpPr>
          <p:cNvPr id="9" name="角丸四角形 8"/>
          <p:cNvSpPr/>
          <p:nvPr/>
        </p:nvSpPr>
        <p:spPr>
          <a:xfrm>
            <a:off x="323528" y="1711841"/>
            <a:ext cx="8568952" cy="70904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23528" y="1881698"/>
            <a:ext cx="8528607" cy="369332"/>
          </a:xfrm>
          <a:prstGeom prst="rect">
            <a:avLst/>
          </a:prstGeom>
          <a:noFill/>
        </p:spPr>
        <p:txBody>
          <a:bodyPr wrap="square" rtlCol="0">
            <a:spAutoFit/>
          </a:bodyPr>
          <a:lstStyle/>
          <a:p>
            <a:pPr algn="ctr"/>
            <a:r>
              <a:rPr lang="en-US" altLang="ja-JP" spc="-50" dirty="0" smtClean="0"/>
              <a:t>『</a:t>
            </a:r>
            <a:r>
              <a:rPr lang="ja-JP" altLang="en-US" spc="-50" dirty="0" smtClean="0"/>
              <a:t>住まう</a:t>
            </a:r>
            <a:r>
              <a:rPr lang="ja-JP" altLang="en-US" spc="-50" dirty="0"/>
              <a:t>なら大阪！</a:t>
            </a:r>
            <a:r>
              <a:rPr lang="ja-JP" altLang="en-US" spc="-80" dirty="0"/>
              <a:t>～多様な人々が住まい、訪れる居住魅力あふれる都市の創造</a:t>
            </a:r>
            <a:r>
              <a:rPr lang="ja-JP" altLang="en-US" spc="-80" dirty="0" smtClean="0"/>
              <a:t>～</a:t>
            </a:r>
            <a:r>
              <a:rPr lang="en-US" altLang="ja-JP" spc="-80" dirty="0" smtClean="0"/>
              <a:t>』</a:t>
            </a:r>
            <a:endParaRPr lang="en-US" altLang="ja-JP" spc="-80" dirty="0"/>
          </a:p>
        </p:txBody>
      </p:sp>
      <p:sp>
        <p:nvSpPr>
          <p:cNvPr id="13" name="テキスト ボックス 12"/>
          <p:cNvSpPr txBox="1"/>
          <p:nvPr/>
        </p:nvSpPr>
        <p:spPr>
          <a:xfrm>
            <a:off x="179512" y="1270501"/>
            <a:ext cx="8712968" cy="369332"/>
          </a:xfrm>
          <a:prstGeom prst="rect">
            <a:avLst/>
          </a:prstGeom>
          <a:noFill/>
        </p:spPr>
        <p:txBody>
          <a:bodyPr wrap="square" rtlCol="0">
            <a:spAutoFit/>
          </a:bodyPr>
          <a:lstStyle/>
          <a:p>
            <a:pPr marL="285750" indent="-285750">
              <a:buFont typeface="Wingdings" panose="05000000000000000000" pitchFamily="2" charset="2"/>
              <a:buChar char="Ø"/>
            </a:pPr>
            <a:r>
              <a:rPr lang="ja-JP" altLang="en-US" b="1" dirty="0">
                <a:effectLst>
                  <a:outerShdw blurRad="38100" dist="38100" dir="2700000" algn="tl">
                    <a:srgbClr val="000000">
                      <a:alpha val="43137"/>
                    </a:srgbClr>
                  </a:outerShdw>
                </a:effectLst>
              </a:rPr>
              <a:t>基本目標</a:t>
            </a:r>
            <a:endParaRPr lang="en-US" altLang="ja-JP" b="1" dirty="0" smtClean="0">
              <a:effectLst>
                <a:outerShdw blurRad="38100" dist="38100" dir="2700000" algn="tl">
                  <a:srgbClr val="000000">
                    <a:alpha val="43137"/>
                  </a:srgbClr>
                </a:outerShdw>
              </a:effectLst>
            </a:endParaRPr>
          </a:p>
        </p:txBody>
      </p:sp>
      <p:sp>
        <p:nvSpPr>
          <p:cNvPr id="15" name="正方形/長方形 14"/>
          <p:cNvSpPr/>
          <p:nvPr/>
        </p:nvSpPr>
        <p:spPr>
          <a:xfrm>
            <a:off x="827584" y="2492896"/>
            <a:ext cx="8208912" cy="369332"/>
          </a:xfrm>
          <a:prstGeom prst="rect">
            <a:avLst/>
          </a:prstGeom>
        </p:spPr>
        <p:txBody>
          <a:bodyPr wrap="square">
            <a:spAutoFit/>
          </a:bodyPr>
          <a:lstStyle/>
          <a:p>
            <a:r>
              <a:rPr lang="ja-JP" altLang="en-US" dirty="0"/>
              <a:t>◇　都市の活力の源は「人</a:t>
            </a:r>
            <a:r>
              <a:rPr lang="ja-JP" altLang="en-US" dirty="0" smtClean="0"/>
              <a:t>」　</a:t>
            </a:r>
            <a:endParaRPr lang="en-US" altLang="ja-JP" spc="-80" dirty="0" smtClean="0"/>
          </a:p>
        </p:txBody>
      </p:sp>
      <p:sp>
        <p:nvSpPr>
          <p:cNvPr id="2" name="テキスト ボックス 1"/>
          <p:cNvSpPr txBox="1"/>
          <p:nvPr/>
        </p:nvSpPr>
        <p:spPr>
          <a:xfrm>
            <a:off x="1907704" y="5264040"/>
            <a:ext cx="5678157" cy="1477328"/>
          </a:xfrm>
          <a:prstGeom prst="rect">
            <a:avLst/>
          </a:prstGeom>
          <a:noFill/>
        </p:spPr>
        <p:txBody>
          <a:bodyPr wrap="none" rtlCol="0">
            <a:spAutoFit/>
          </a:bodyPr>
          <a:lstStyle/>
          <a:p>
            <a:r>
              <a:rPr lang="ja-JP" altLang="en-US" dirty="0" smtClean="0"/>
              <a:t>◇</a:t>
            </a:r>
            <a:r>
              <a:rPr lang="ja-JP" altLang="en-US" dirty="0"/>
              <a:t>　国内外から多様な人々を惹きつける住まいと都市</a:t>
            </a:r>
            <a:endParaRPr lang="en-US" altLang="ja-JP" dirty="0"/>
          </a:p>
          <a:p>
            <a:r>
              <a:rPr lang="ja-JP" altLang="en-US" dirty="0" smtClean="0"/>
              <a:t>◇</a:t>
            </a:r>
            <a:r>
              <a:rPr lang="ja-JP" altLang="en-US" dirty="0"/>
              <a:t>　活き活きとくらすことができる住まいと都市</a:t>
            </a:r>
            <a:endParaRPr lang="en-US" altLang="ja-JP" dirty="0"/>
          </a:p>
          <a:p>
            <a:r>
              <a:rPr lang="ja-JP" altLang="en-US" dirty="0" smtClean="0"/>
              <a:t>◇</a:t>
            </a:r>
            <a:r>
              <a:rPr lang="ja-JP" altLang="en-US" dirty="0"/>
              <a:t>　環境にやさしく快適にくらすことができる住まいと都市</a:t>
            </a:r>
            <a:endParaRPr lang="en-US" altLang="ja-JP" dirty="0"/>
          </a:p>
          <a:p>
            <a:r>
              <a:rPr lang="ja-JP" altLang="en-US" dirty="0" smtClean="0"/>
              <a:t>◇</a:t>
            </a:r>
            <a:r>
              <a:rPr lang="ja-JP" altLang="en-US" dirty="0"/>
              <a:t>　安全を支える住まいと</a:t>
            </a:r>
            <a:r>
              <a:rPr lang="ja-JP" altLang="en-US" dirty="0" smtClean="0"/>
              <a:t>都市</a:t>
            </a:r>
            <a:endParaRPr lang="en-US" altLang="ja-JP" dirty="0" smtClean="0"/>
          </a:p>
          <a:p>
            <a:r>
              <a:rPr lang="ja-JP" altLang="en-US" dirty="0" smtClean="0"/>
              <a:t>◇</a:t>
            </a:r>
            <a:r>
              <a:rPr lang="ja-JP" altLang="en-US" dirty="0"/>
              <a:t>　安心してくらすことができる住まいと</a:t>
            </a:r>
            <a:r>
              <a:rPr lang="ja-JP" altLang="en-US" dirty="0" smtClean="0"/>
              <a:t>都市</a:t>
            </a:r>
            <a:endParaRPr lang="en-US" altLang="ja-JP" sz="1600" dirty="0"/>
          </a:p>
        </p:txBody>
      </p:sp>
      <p:sp>
        <p:nvSpPr>
          <p:cNvPr id="3" name="テキスト ボックス 2"/>
          <p:cNvSpPr txBox="1"/>
          <p:nvPr/>
        </p:nvSpPr>
        <p:spPr>
          <a:xfrm>
            <a:off x="1814641" y="4222829"/>
            <a:ext cx="2175596" cy="646331"/>
          </a:xfrm>
          <a:prstGeom prst="rect">
            <a:avLst/>
          </a:prstGeom>
          <a:solidFill>
            <a:schemeClr val="accent3">
              <a:lumMod val="40000"/>
              <a:lumOff val="60000"/>
            </a:schemeClr>
          </a:solidFill>
        </p:spPr>
        <p:txBody>
          <a:bodyPr wrap="none" rtlCol="0">
            <a:spAutoFit/>
          </a:bodyPr>
          <a:lstStyle/>
          <a:p>
            <a:r>
              <a:rPr lang="ja-JP" altLang="en-US" b="1" dirty="0">
                <a:effectLst>
                  <a:outerShdw blurRad="38100" dist="38100" dir="2700000" algn="tl">
                    <a:srgbClr val="000000">
                      <a:alpha val="43137"/>
                    </a:srgbClr>
                  </a:outerShdw>
                </a:effectLst>
              </a:rPr>
              <a:t>活力と魅力</a:t>
            </a:r>
            <a:r>
              <a:rPr lang="ja-JP" altLang="en-US" b="1" dirty="0" smtClean="0">
                <a:effectLst>
                  <a:outerShdw blurRad="38100" dist="38100" dir="2700000" algn="tl">
                    <a:srgbClr val="000000">
                      <a:alpha val="43137"/>
                    </a:srgbClr>
                  </a:outerShdw>
                </a:effectLst>
              </a:rPr>
              <a:t>あふれる</a:t>
            </a:r>
            <a:endParaRPr lang="en-US" altLang="ja-JP" b="1" dirty="0" smtClean="0">
              <a:effectLst>
                <a:outerShdw blurRad="38100" dist="38100" dir="2700000" algn="tl">
                  <a:srgbClr val="000000">
                    <a:alpha val="43137"/>
                  </a:srgbClr>
                </a:outerShdw>
              </a:effectLst>
            </a:endParaRPr>
          </a:p>
          <a:p>
            <a:pPr algn="ctr"/>
            <a:r>
              <a:rPr lang="ja-JP" altLang="en-US" b="1" dirty="0" smtClean="0">
                <a:effectLst>
                  <a:outerShdw blurRad="38100" dist="38100" dir="2700000" algn="tl">
                    <a:srgbClr val="000000">
                      <a:alpha val="43137"/>
                    </a:srgbClr>
                  </a:outerShdw>
                </a:effectLst>
              </a:rPr>
              <a:t>住まい</a:t>
            </a:r>
            <a:r>
              <a:rPr lang="ja-JP" altLang="en-US" b="1" dirty="0">
                <a:effectLst>
                  <a:outerShdw blurRad="38100" dist="38100" dir="2700000" algn="tl">
                    <a:srgbClr val="000000">
                      <a:alpha val="43137"/>
                    </a:srgbClr>
                  </a:outerShdw>
                </a:effectLst>
              </a:rPr>
              <a:t>と都市</a:t>
            </a:r>
            <a:endParaRPr kumimoji="1" lang="ja-JP" altLang="en-US" dirty="0"/>
          </a:p>
        </p:txBody>
      </p:sp>
      <p:sp>
        <p:nvSpPr>
          <p:cNvPr id="4" name="テキスト ボックス 3"/>
          <p:cNvSpPr txBox="1"/>
          <p:nvPr/>
        </p:nvSpPr>
        <p:spPr>
          <a:xfrm>
            <a:off x="5271025" y="4222829"/>
            <a:ext cx="2685351" cy="646331"/>
          </a:xfrm>
          <a:prstGeom prst="rect">
            <a:avLst/>
          </a:prstGeom>
          <a:solidFill>
            <a:schemeClr val="accent3">
              <a:lumMod val="40000"/>
              <a:lumOff val="60000"/>
            </a:schemeClr>
          </a:solidFill>
        </p:spPr>
        <p:txBody>
          <a:bodyPr wrap="none" rtlCol="0">
            <a:spAutoFit/>
          </a:bodyPr>
          <a:lstStyle/>
          <a:p>
            <a:pPr algn="ctr"/>
            <a:r>
              <a:rPr lang="ja-JP" altLang="en-US" b="1" dirty="0">
                <a:effectLst>
                  <a:outerShdw blurRad="38100" dist="38100" dir="2700000" algn="tl">
                    <a:srgbClr val="000000">
                      <a:alpha val="43137"/>
                    </a:srgbClr>
                  </a:outerShdw>
                </a:effectLst>
              </a:rPr>
              <a:t>安全・安心に暮らすこと</a:t>
            </a:r>
            <a:r>
              <a:rPr lang="ja-JP" altLang="en-US" b="1" dirty="0" smtClean="0">
                <a:effectLst>
                  <a:outerShdw blurRad="38100" dist="38100" dir="2700000" algn="tl">
                    <a:srgbClr val="000000">
                      <a:alpha val="43137"/>
                    </a:srgbClr>
                  </a:outerShdw>
                </a:effectLst>
              </a:rPr>
              <a:t>が</a:t>
            </a:r>
            <a:endParaRPr lang="en-US" altLang="ja-JP" b="1" dirty="0" smtClean="0">
              <a:effectLst>
                <a:outerShdw blurRad="38100" dist="38100" dir="2700000" algn="tl">
                  <a:srgbClr val="000000">
                    <a:alpha val="43137"/>
                  </a:srgbClr>
                </a:outerShdw>
              </a:effectLst>
            </a:endParaRPr>
          </a:p>
          <a:p>
            <a:pPr algn="ctr"/>
            <a:r>
              <a:rPr lang="ja-JP" altLang="en-US" b="1" dirty="0" smtClean="0">
                <a:effectLst>
                  <a:outerShdw blurRad="38100" dist="38100" dir="2700000" algn="tl">
                    <a:srgbClr val="000000">
                      <a:alpha val="43137"/>
                    </a:srgbClr>
                  </a:outerShdw>
                </a:effectLst>
              </a:rPr>
              <a:t>できる</a:t>
            </a:r>
            <a:r>
              <a:rPr lang="ja-JP" altLang="en-US" b="1" dirty="0">
                <a:effectLst>
                  <a:outerShdw blurRad="38100" dist="38100" dir="2700000" algn="tl">
                    <a:srgbClr val="000000">
                      <a:alpha val="43137"/>
                    </a:srgbClr>
                  </a:outerShdw>
                </a:effectLst>
              </a:rPr>
              <a:t>住まいと</a:t>
            </a:r>
            <a:r>
              <a:rPr lang="ja-JP" altLang="en-US" b="1" dirty="0" smtClean="0">
                <a:effectLst>
                  <a:outerShdw blurRad="38100" dist="38100" dir="2700000" algn="tl">
                    <a:srgbClr val="000000">
                      <a:alpha val="43137"/>
                    </a:srgbClr>
                  </a:outerShdw>
                </a:effectLst>
              </a:rPr>
              <a:t>都市</a:t>
            </a:r>
            <a:endParaRPr lang="en-US" altLang="ja-JP" b="1" dirty="0">
              <a:effectLst>
                <a:outerShdw blurRad="38100" dist="38100" dir="2700000" algn="tl">
                  <a:srgbClr val="000000">
                    <a:alpha val="43137"/>
                  </a:srgbClr>
                </a:outerShdw>
              </a:effectLst>
            </a:endParaRPr>
          </a:p>
        </p:txBody>
      </p:sp>
      <p:grpSp>
        <p:nvGrpSpPr>
          <p:cNvPr id="6" name="グループ化 5"/>
          <p:cNvGrpSpPr/>
          <p:nvPr/>
        </p:nvGrpSpPr>
        <p:grpSpPr>
          <a:xfrm>
            <a:off x="4118897" y="4150821"/>
            <a:ext cx="1008112" cy="718281"/>
            <a:chOff x="4932040" y="3068959"/>
            <a:chExt cx="1008112" cy="718281"/>
          </a:xfrm>
        </p:grpSpPr>
        <p:sp>
          <p:nvSpPr>
            <p:cNvPr id="20" name="テキスト ボックス 19"/>
            <p:cNvSpPr txBox="1"/>
            <p:nvPr/>
          </p:nvSpPr>
          <p:spPr>
            <a:xfrm>
              <a:off x="5011684" y="3243434"/>
              <a:ext cx="805029" cy="338554"/>
            </a:xfrm>
            <a:prstGeom prst="rect">
              <a:avLst/>
            </a:prstGeom>
            <a:noFill/>
          </p:spPr>
          <p:txBody>
            <a:bodyPr wrap="none" rtlCol="0">
              <a:spAutoFit/>
            </a:bodyPr>
            <a:lstStyle/>
            <a:p>
              <a:r>
                <a:rPr lang="ja-JP" altLang="en-US" sz="1600" b="1" dirty="0">
                  <a:effectLst>
                    <a:outerShdw blurRad="38100" dist="38100" dir="2700000" algn="tl">
                      <a:srgbClr val="000000">
                        <a:alpha val="43137"/>
                      </a:srgbClr>
                    </a:outerShdw>
                  </a:effectLst>
                </a:rPr>
                <a:t>好循環</a:t>
              </a:r>
              <a:endParaRPr kumimoji="1" lang="ja-JP" altLang="en-US" sz="1600" dirty="0"/>
            </a:p>
          </p:txBody>
        </p:sp>
        <p:sp>
          <p:nvSpPr>
            <p:cNvPr id="5" name="右カーブ矢印 4"/>
            <p:cNvSpPr/>
            <p:nvPr/>
          </p:nvSpPr>
          <p:spPr>
            <a:xfrm>
              <a:off x="4932040" y="3068959"/>
              <a:ext cx="432048" cy="718280"/>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カーブ矢印 20"/>
            <p:cNvSpPr/>
            <p:nvPr/>
          </p:nvSpPr>
          <p:spPr>
            <a:xfrm rot="10800000">
              <a:off x="5508104" y="3068960"/>
              <a:ext cx="432048" cy="718280"/>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215751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177</Words>
  <Application>Microsoft Office PowerPoint</Application>
  <PresentationFormat>画面に合わせる (4:3)</PresentationFormat>
  <Paragraphs>81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2017-06-26T11:26:49Z</cp:lastPrinted>
  <dcterms:created xsi:type="dcterms:W3CDTF">2017-06-23T07:10:51Z</dcterms:created>
  <dcterms:modified xsi:type="dcterms:W3CDTF">2017-06-28T00:50:51Z</dcterms:modified>
</cp:coreProperties>
</file>