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8" y="19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9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24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5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3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9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76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0B52-DB9A-433F-9741-7B42D4D07E40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07504"/>
            <a:ext cx="6863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平成</a:t>
            </a:r>
            <a:r>
              <a:rPr kumimoji="1" lang="en-US" altLang="ja-JP" sz="1600" b="1" dirty="0" smtClean="0">
                <a:latin typeface="+mj-ea"/>
                <a:ea typeface="+mj-ea"/>
              </a:rPr>
              <a:t>28</a:t>
            </a:r>
            <a:r>
              <a:rPr kumimoji="1" lang="ja-JP" altLang="en-US" sz="1600" b="1" dirty="0" smtClean="0">
                <a:latin typeface="+mj-ea"/>
                <a:ea typeface="+mj-ea"/>
              </a:rPr>
              <a:t>年度第１回大阪府景観審議会　意見とりまとめ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cxnSp>
        <p:nvCxnSpPr>
          <p:cNvPr id="148" name="直線コネクタ 147"/>
          <p:cNvCxnSpPr/>
          <p:nvPr/>
        </p:nvCxnSpPr>
        <p:spPr>
          <a:xfrm>
            <a:off x="598200" y="846919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角丸四角形 124"/>
          <p:cNvSpPr/>
          <p:nvPr/>
        </p:nvSpPr>
        <p:spPr>
          <a:xfrm>
            <a:off x="172822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角丸四角形 125"/>
          <p:cNvSpPr/>
          <p:nvPr/>
        </p:nvSpPr>
        <p:spPr>
          <a:xfrm>
            <a:off x="1123580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2074338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角丸四角形 127"/>
          <p:cNvSpPr/>
          <p:nvPr/>
        </p:nvSpPr>
        <p:spPr>
          <a:xfrm>
            <a:off x="3025096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4926612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>
          <a:xfrm>
            <a:off x="5877368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角丸四角形 121"/>
          <p:cNvSpPr/>
          <p:nvPr/>
        </p:nvSpPr>
        <p:spPr>
          <a:xfrm>
            <a:off x="4706300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角丸四角形 122"/>
          <p:cNvSpPr/>
          <p:nvPr/>
        </p:nvSpPr>
        <p:spPr>
          <a:xfrm>
            <a:off x="2609488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角丸四角形 123"/>
          <p:cNvSpPr/>
          <p:nvPr/>
        </p:nvSpPr>
        <p:spPr>
          <a:xfrm>
            <a:off x="512675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78486" y="539600"/>
            <a:ext cx="6562882" cy="3599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kumimoji="0"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　　　　　　　　　　　</a:t>
            </a:r>
            <a:endParaRPr kumimoji="0" lang="en-US" altLang="ja-JP" sz="14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88639" y="3857565"/>
            <a:ext cx="6552729" cy="4125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基本目標像</a:t>
            </a:r>
            <a:endParaRPr kumimoji="0"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94673" y="4361621"/>
            <a:ext cx="5940661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ysClr val="windowText" lastClr="000000"/>
                </a:solidFill>
              </a:rPr>
              <a:t>５つの軸　＋　</a:t>
            </a:r>
            <a:r>
              <a:rPr lang="ja-JP" altLang="en-US" sz="1400" dirty="0">
                <a:solidFill>
                  <a:sysClr val="windowText" lastClr="000000"/>
                </a:solidFill>
              </a:rPr>
              <a:t>アルファ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18407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6018" y="4882226"/>
            <a:ext cx="1008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海・山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00945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17097" y="488222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河川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183483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72816" y="4882226"/>
            <a:ext cx="937894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みどり公園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266021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650940" y="488222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道路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348559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12044" y="4882226"/>
            <a:ext cx="870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夜景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431097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21088" y="4865677"/>
            <a:ext cx="92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住宅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5133691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10102" y="4882226"/>
            <a:ext cx="839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歴史文化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96173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33256" y="4913004"/>
            <a:ext cx="1248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電柱電線</a:t>
            </a:r>
            <a:r>
              <a:rPr lang="ja-JP" alt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ゼロ</a:t>
            </a:r>
            <a:endParaRPr kumimoji="1" lang="ja-JP" alt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34071" y="6391692"/>
            <a:ext cx="6607297" cy="4125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r>
              <a:rPr kumimoji="0"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に向けた方向性</a:t>
            </a:r>
            <a:endParaRPr kumimoji="0"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4624" y="7021346"/>
            <a:ext cx="2461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規制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32856" y="7012054"/>
            <a:ext cx="2461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民間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254988" y="6999506"/>
            <a:ext cx="2486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地元・シビックプライド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116632" y="7452320"/>
            <a:ext cx="6593225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実現方策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171400" y="7961312"/>
            <a:ext cx="1512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規制強化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72816" y="7961312"/>
            <a:ext cx="1521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ビュースポット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64904" y="7961312"/>
            <a:ext cx="1784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クリエーター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653136" y="796131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学習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639984" y="796131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コミュニティー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36713" y="7961312"/>
            <a:ext cx="1512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規制緩和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6" name="グループ化 135"/>
          <p:cNvGrpSpPr/>
          <p:nvPr/>
        </p:nvGrpSpPr>
        <p:grpSpPr>
          <a:xfrm>
            <a:off x="1405453" y="8604448"/>
            <a:ext cx="2198448" cy="423216"/>
            <a:chOff x="1405453" y="8653936"/>
            <a:chExt cx="2198448" cy="423216"/>
          </a:xfrm>
        </p:grpSpPr>
        <p:sp>
          <p:nvSpPr>
            <p:cNvPr id="133" name="角丸四角形 132"/>
            <p:cNvSpPr/>
            <p:nvPr/>
          </p:nvSpPr>
          <p:spPr>
            <a:xfrm>
              <a:off x="1405453" y="8653936"/>
              <a:ext cx="2198448" cy="42321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737177" y="8734739"/>
              <a:ext cx="15219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ガイドライン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4511684" y="8604448"/>
            <a:ext cx="2198448" cy="423216"/>
            <a:chOff x="4511684" y="8613280"/>
            <a:chExt cx="2198448" cy="423216"/>
          </a:xfrm>
        </p:grpSpPr>
        <p:sp>
          <p:nvSpPr>
            <p:cNvPr id="134" name="角丸四角形 133"/>
            <p:cNvSpPr/>
            <p:nvPr/>
          </p:nvSpPr>
          <p:spPr>
            <a:xfrm>
              <a:off x="4511684" y="8613280"/>
              <a:ext cx="2198448" cy="42321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4926612" y="8694083"/>
              <a:ext cx="15121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イベント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184073" y="5643362"/>
            <a:ext cx="6569660" cy="584822"/>
            <a:chOff x="188729" y="5794409"/>
            <a:chExt cx="6569660" cy="65683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3" name="角丸四角形 112"/>
            <p:cNvSpPr/>
            <p:nvPr/>
          </p:nvSpPr>
          <p:spPr>
            <a:xfrm>
              <a:off x="18872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角丸四角形 113"/>
            <p:cNvSpPr/>
            <p:nvPr/>
          </p:nvSpPr>
          <p:spPr>
            <a:xfrm>
              <a:off x="101410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183948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266486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角丸四角形 116"/>
            <p:cNvSpPr/>
            <p:nvPr/>
          </p:nvSpPr>
          <p:spPr>
            <a:xfrm>
              <a:off x="349024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431562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5138347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596638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131" name="角丸四角形 130"/>
          <p:cNvSpPr/>
          <p:nvPr/>
        </p:nvSpPr>
        <p:spPr>
          <a:xfrm>
            <a:off x="3975854" y="7915697"/>
            <a:ext cx="864000" cy="5848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729688" y="7961312"/>
            <a:ext cx="135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補助金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188639" y="8604448"/>
            <a:ext cx="864000" cy="4232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8" name="直線コネクタ 137"/>
          <p:cNvCxnSpPr>
            <a:endCxn id="113" idx="0"/>
          </p:cNvCxnSpPr>
          <p:nvPr/>
        </p:nvCxnSpPr>
        <p:spPr>
          <a:xfrm>
            <a:off x="580073" y="5508104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1414912" y="5505117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2261855" y="5516862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3056213" y="5505117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3861048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4725144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5529691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6357733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332656" y="971600"/>
            <a:ext cx="6215184" cy="576000"/>
            <a:chOff x="321793" y="539552"/>
            <a:chExt cx="6215184" cy="576000"/>
          </a:xfrm>
        </p:grpSpPr>
        <p:sp>
          <p:nvSpPr>
            <p:cNvPr id="152" name="角丸四角形 151"/>
            <p:cNvSpPr/>
            <p:nvPr/>
          </p:nvSpPr>
          <p:spPr>
            <a:xfrm>
              <a:off x="321793" y="539552"/>
              <a:ext cx="6215184" cy="576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764703" y="550585"/>
              <a:ext cx="5427265" cy="493023"/>
              <a:chOff x="764703" y="550585"/>
              <a:chExt cx="5427265" cy="493023"/>
            </a:xfrm>
          </p:grpSpPr>
          <p:sp>
            <p:nvSpPr>
              <p:cNvPr id="151" name="角丸四角形 150"/>
              <p:cNvSpPr/>
              <p:nvPr/>
            </p:nvSpPr>
            <p:spPr>
              <a:xfrm>
                <a:off x="764703" y="776883"/>
                <a:ext cx="5427265" cy="2667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2979254" y="550585"/>
                <a:ext cx="9538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景観とは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7" name="グループ化 16"/>
          <p:cNvGrpSpPr/>
          <p:nvPr/>
        </p:nvGrpSpPr>
        <p:grpSpPr>
          <a:xfrm>
            <a:off x="332656" y="1597462"/>
            <a:ext cx="6215184" cy="594802"/>
            <a:chOff x="310160" y="1168886"/>
            <a:chExt cx="6215184" cy="594802"/>
          </a:xfrm>
        </p:grpSpPr>
        <p:sp>
          <p:nvSpPr>
            <p:cNvPr id="150" name="角丸四角形 149"/>
            <p:cNvSpPr/>
            <p:nvPr/>
          </p:nvSpPr>
          <p:spPr>
            <a:xfrm>
              <a:off x="310160" y="1187688"/>
              <a:ext cx="6215184" cy="576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764704" y="1168886"/>
              <a:ext cx="5444126" cy="501487"/>
              <a:chOff x="4021390" y="1927720"/>
              <a:chExt cx="5444126" cy="501487"/>
            </a:xfrm>
          </p:grpSpPr>
          <p:sp>
            <p:nvSpPr>
              <p:cNvPr id="107" name="角丸四角形 106"/>
              <p:cNvSpPr/>
              <p:nvPr/>
            </p:nvSpPr>
            <p:spPr>
              <a:xfrm>
                <a:off x="4021390" y="2162482"/>
                <a:ext cx="5444126" cy="2667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853575" y="1927720"/>
                <a:ext cx="1740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景観行政の課題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4" name="グループ化 13"/>
          <p:cNvGrpSpPr/>
          <p:nvPr/>
        </p:nvGrpSpPr>
        <p:grpSpPr>
          <a:xfrm>
            <a:off x="332656" y="2242126"/>
            <a:ext cx="6215184" cy="728836"/>
            <a:chOff x="341671" y="1763690"/>
            <a:chExt cx="6215184" cy="809392"/>
          </a:xfrm>
        </p:grpSpPr>
        <p:grpSp>
          <p:nvGrpSpPr>
            <p:cNvPr id="109" name="グループ化 108"/>
            <p:cNvGrpSpPr/>
            <p:nvPr/>
          </p:nvGrpSpPr>
          <p:grpSpPr>
            <a:xfrm>
              <a:off x="341671" y="1763690"/>
              <a:ext cx="6215184" cy="809392"/>
              <a:chOff x="3566846" y="1916687"/>
              <a:chExt cx="6215184" cy="540559"/>
            </a:xfrm>
          </p:grpSpPr>
          <p:sp>
            <p:nvSpPr>
              <p:cNvPr id="110" name="角丸四角形 109"/>
              <p:cNvSpPr/>
              <p:nvPr/>
            </p:nvSpPr>
            <p:spPr>
              <a:xfrm>
                <a:off x="3566846" y="1916687"/>
                <a:ext cx="6215184" cy="54055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5737865" y="1927720"/>
                <a:ext cx="20565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ビジョンをつくるにあたって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679514" y="2051720"/>
              <a:ext cx="5560827" cy="440806"/>
              <a:chOff x="620688" y="2146793"/>
              <a:chExt cx="5560827" cy="440806"/>
            </a:xfrm>
          </p:grpSpPr>
          <p:grpSp>
            <p:nvGrpSpPr>
              <p:cNvPr id="90" name="グループ化 89"/>
              <p:cNvGrpSpPr/>
              <p:nvPr/>
            </p:nvGrpSpPr>
            <p:grpSpPr>
              <a:xfrm>
                <a:off x="5281515" y="2146793"/>
                <a:ext cx="900000" cy="440806"/>
                <a:chOff x="5244979" y="2146793"/>
                <a:chExt cx="900000" cy="440806"/>
              </a:xfrm>
            </p:grpSpPr>
            <p:sp>
              <p:nvSpPr>
                <p:cNvPr id="85" name="角丸四角形 84"/>
                <p:cNvSpPr/>
                <p:nvPr/>
              </p:nvSpPr>
              <p:spPr>
                <a:xfrm>
                  <a:off x="5244979" y="2146793"/>
                  <a:ext cx="900000" cy="440806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5261842" y="2206769"/>
                  <a:ext cx="86627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便乗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6" name="グループ化 85"/>
              <p:cNvGrpSpPr/>
              <p:nvPr/>
            </p:nvGrpSpPr>
            <p:grpSpPr>
              <a:xfrm>
                <a:off x="620688" y="2146793"/>
                <a:ext cx="900000" cy="440806"/>
                <a:chOff x="678268" y="2146793"/>
                <a:chExt cx="900000" cy="440806"/>
              </a:xfrm>
            </p:grpSpPr>
            <p:sp>
              <p:nvSpPr>
                <p:cNvPr id="81" name="角丸四角形 80"/>
                <p:cNvSpPr/>
                <p:nvPr/>
              </p:nvSpPr>
              <p:spPr>
                <a:xfrm>
                  <a:off x="678268" y="2146793"/>
                  <a:ext cx="900000" cy="440806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681743" y="2206769"/>
                  <a:ext cx="89305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骨太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7" name="グループ化 86"/>
              <p:cNvGrpSpPr/>
              <p:nvPr/>
            </p:nvGrpSpPr>
            <p:grpSpPr>
              <a:xfrm>
                <a:off x="1700458" y="2146793"/>
                <a:ext cx="1187946" cy="440806"/>
                <a:chOff x="1671922" y="2146793"/>
                <a:chExt cx="1187946" cy="440806"/>
              </a:xfrm>
            </p:grpSpPr>
            <p:sp>
              <p:nvSpPr>
                <p:cNvPr id="82" name="角丸四角形 81"/>
                <p:cNvSpPr/>
                <p:nvPr/>
              </p:nvSpPr>
              <p:spPr>
                <a:xfrm>
                  <a:off x="1815895" y="2146793"/>
                  <a:ext cx="900000" cy="440806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1671922" y="2206769"/>
                  <a:ext cx="118794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まちづくり発想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8" name="グループ化 87"/>
              <p:cNvGrpSpPr/>
              <p:nvPr/>
            </p:nvGrpSpPr>
            <p:grpSpPr>
              <a:xfrm>
                <a:off x="3068174" y="2146793"/>
                <a:ext cx="953802" cy="440806"/>
                <a:chOff x="3036186" y="2146793"/>
                <a:chExt cx="953802" cy="440806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3063087" y="2146793"/>
                  <a:ext cx="900000" cy="440806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3036186" y="2206769"/>
                  <a:ext cx="9538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図化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9" name="グループ化 88"/>
              <p:cNvGrpSpPr/>
              <p:nvPr/>
            </p:nvGrpSpPr>
            <p:grpSpPr>
              <a:xfrm>
                <a:off x="4201746" y="2146793"/>
                <a:ext cx="900000" cy="440806"/>
                <a:chOff x="4155649" y="2146793"/>
                <a:chExt cx="900000" cy="440806"/>
              </a:xfrm>
            </p:grpSpPr>
            <p:sp>
              <p:nvSpPr>
                <p:cNvPr id="84" name="角丸四角形 83"/>
                <p:cNvSpPr/>
                <p:nvPr/>
              </p:nvSpPr>
              <p:spPr>
                <a:xfrm>
                  <a:off x="4155649" y="2146793"/>
                  <a:ext cx="900000" cy="440806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191177" y="2206769"/>
                  <a:ext cx="82894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広報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16" name="グループ化 15"/>
          <p:cNvGrpSpPr/>
          <p:nvPr/>
        </p:nvGrpSpPr>
        <p:grpSpPr>
          <a:xfrm>
            <a:off x="332656" y="3020824"/>
            <a:ext cx="6215184" cy="687080"/>
            <a:chOff x="304452" y="2627784"/>
            <a:chExt cx="6215184" cy="687080"/>
          </a:xfrm>
        </p:grpSpPr>
        <p:sp>
          <p:nvSpPr>
            <p:cNvPr id="144" name="角丸四角形 143"/>
            <p:cNvSpPr/>
            <p:nvPr/>
          </p:nvSpPr>
          <p:spPr>
            <a:xfrm>
              <a:off x="304452" y="2627784"/>
              <a:ext cx="6215184" cy="6870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930449" y="2627784"/>
              <a:ext cx="5075642" cy="594651"/>
              <a:chOff x="943048" y="2627784"/>
              <a:chExt cx="5075642" cy="633430"/>
            </a:xfrm>
          </p:grpSpPr>
          <p:sp>
            <p:nvSpPr>
              <p:cNvPr id="140" name="テキスト ボックス 139"/>
              <p:cNvSpPr txBox="1"/>
              <p:nvPr/>
            </p:nvSpPr>
            <p:spPr>
              <a:xfrm>
                <a:off x="2486749" y="2627784"/>
                <a:ext cx="20565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景観行政の役割分担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943048" y="2915816"/>
                <a:ext cx="2210853" cy="342560"/>
                <a:chOff x="943048" y="3685416"/>
                <a:chExt cx="2210853" cy="342560"/>
              </a:xfrm>
            </p:grpSpPr>
            <p:sp>
              <p:nvSpPr>
                <p:cNvPr id="93" name="角丸四角形 92"/>
                <p:cNvSpPr/>
                <p:nvPr/>
              </p:nvSpPr>
              <p:spPr>
                <a:xfrm>
                  <a:off x="943048" y="3685416"/>
                  <a:ext cx="2210853" cy="342560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1151769" y="3726182"/>
                  <a:ext cx="179341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府の役割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95" name="グループ化 94"/>
              <p:cNvGrpSpPr/>
              <p:nvPr/>
            </p:nvGrpSpPr>
            <p:grpSpPr>
              <a:xfrm>
                <a:off x="3807837" y="2925496"/>
                <a:ext cx="2210853" cy="335718"/>
                <a:chOff x="3807837" y="3695096"/>
                <a:chExt cx="2210853" cy="335718"/>
              </a:xfrm>
            </p:grpSpPr>
            <p:sp>
              <p:nvSpPr>
                <p:cNvPr id="94" name="角丸四角形 93"/>
                <p:cNvSpPr/>
                <p:nvPr/>
              </p:nvSpPr>
              <p:spPr>
                <a:xfrm>
                  <a:off x="3807837" y="3695096"/>
                  <a:ext cx="2210853" cy="335718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4016558" y="3750976"/>
                  <a:ext cx="179341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市</a:t>
                  </a:r>
                  <a:r>
                    <a:rPr kumimoji="1"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の役割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2" name="テキスト ボックス 1"/>
          <p:cNvSpPr txBox="1"/>
          <p:nvPr/>
        </p:nvSpPr>
        <p:spPr>
          <a:xfrm>
            <a:off x="5352609" y="550585"/>
            <a:ext cx="1236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・・・資料</a:t>
            </a:r>
            <a:r>
              <a:rPr kumimoji="1" lang="en-US" altLang="ja-JP" sz="1200" dirty="0" smtClean="0">
                <a:latin typeface="+mj-ea"/>
                <a:ea typeface="+mj-ea"/>
              </a:rPr>
              <a:t>2-</a:t>
            </a:r>
            <a:r>
              <a:rPr kumimoji="1" lang="ja-JP" altLang="en-US" sz="1200" dirty="0" smtClean="0">
                <a:latin typeface="+mj-ea"/>
                <a:ea typeface="+mj-ea"/>
              </a:rPr>
              <a:t>上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402884" y="3940606"/>
            <a:ext cx="1236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・・・資料</a:t>
            </a:r>
            <a:r>
              <a:rPr kumimoji="1" lang="en-US" altLang="ja-JP" sz="1200" dirty="0" smtClean="0">
                <a:latin typeface="+mj-ea"/>
                <a:ea typeface="+mj-ea"/>
              </a:rPr>
              <a:t>2-</a:t>
            </a:r>
            <a:r>
              <a:rPr lang="ja-JP" altLang="en-US" sz="1200" dirty="0">
                <a:latin typeface="+mj-ea"/>
                <a:ea typeface="+mj-ea"/>
              </a:rPr>
              <a:t>中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402884" y="6455241"/>
            <a:ext cx="1236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・・・資料</a:t>
            </a:r>
            <a:r>
              <a:rPr kumimoji="1" lang="en-US" altLang="ja-JP" sz="1200" dirty="0" smtClean="0">
                <a:latin typeface="+mj-ea"/>
                <a:ea typeface="+mj-ea"/>
              </a:rPr>
              <a:t>2-</a:t>
            </a:r>
            <a:r>
              <a:rPr kumimoji="1" lang="ja-JP" altLang="en-US" sz="1200" dirty="0" smtClean="0">
                <a:latin typeface="+mj-ea"/>
                <a:ea typeface="+mj-ea"/>
              </a:rPr>
              <a:t>下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5856380" y="35496"/>
            <a:ext cx="95699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資料</a:t>
            </a:r>
            <a:r>
              <a:rPr kumimoji="1" lang="en-US" altLang="ja-JP" sz="1600" b="1" dirty="0" smtClean="0">
                <a:latin typeface="+mj-ea"/>
                <a:ea typeface="+mj-ea"/>
              </a:rPr>
              <a:t>2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299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101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2017-04-17T09:26:41Z</cp:lastPrinted>
  <dcterms:created xsi:type="dcterms:W3CDTF">2017-04-13T07:35:23Z</dcterms:created>
  <dcterms:modified xsi:type="dcterms:W3CDTF">2017-04-17T09:32:09Z</dcterms:modified>
</cp:coreProperties>
</file>