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72" r:id="rId2"/>
    <p:sldId id="273" r:id="rId3"/>
    <p:sldId id="274" r:id="rId4"/>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54" autoAdjust="0"/>
    <p:restoredTop sz="92806" autoAdjust="0"/>
  </p:normalViewPr>
  <p:slideViewPr>
    <p:cSldViewPr>
      <p:cViewPr varScale="1">
        <p:scale>
          <a:sx n="56" d="100"/>
          <a:sy n="56" d="100"/>
        </p:scale>
        <p:origin x="-1488" y="-84"/>
      </p:cViewPr>
      <p:guideLst>
        <p:guide orient="horz" pos="3024"/>
        <p:guide pos="4032"/>
      </p:guideLst>
    </p:cSldViewPr>
  </p:slideViewPr>
  <p:notesTextViewPr>
    <p:cViewPr>
      <p:scale>
        <a:sx n="1" d="1"/>
        <a:sy n="1" d="1"/>
      </p:scale>
      <p:origin x="0" y="0"/>
    </p:cViewPr>
  </p:notesTextViewPr>
  <p:sorterViewPr>
    <p:cViewPr>
      <p:scale>
        <a:sx n="120" d="100"/>
        <a:sy n="120"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881B9386-7374-437A-888B-B4D6DA355C78}" type="datetimeFigureOut">
              <a:rPr kumimoji="1" lang="ja-JP" altLang="en-US" smtClean="0"/>
              <a:t>2017/4/17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823B9BD7-017C-463F-A805-8751F76A64E6}" type="slidenum">
              <a:rPr kumimoji="1" lang="ja-JP" altLang="en-US" smtClean="0"/>
              <a:t>‹#›</a:t>
            </a:fld>
            <a:endParaRPr kumimoji="1" lang="ja-JP" altLang="en-US"/>
          </a:p>
        </p:txBody>
      </p:sp>
    </p:spTree>
    <p:extLst>
      <p:ext uri="{BB962C8B-B14F-4D97-AF65-F5344CB8AC3E}">
        <p14:creationId xmlns:p14="http://schemas.microsoft.com/office/powerpoint/2010/main" val="32330457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94776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376070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112983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35695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89123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883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8809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68497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164086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76088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40AC39-2211-4AB7-B8DA-92DD1AA025E0}" type="datetimeFigureOut">
              <a:rPr kumimoji="1" lang="ja-JP" altLang="en-US" smtClean="0"/>
              <a:t>2017/4/17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288995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3240AC39-2211-4AB7-B8DA-92DD1AA025E0}" type="datetimeFigureOut">
              <a:rPr kumimoji="1" lang="ja-JP" altLang="en-US" smtClean="0"/>
              <a:t>2017/4/17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DF72A15-8004-4D12-A508-0FBEFA550FDF}" type="slidenum">
              <a:rPr kumimoji="1" lang="ja-JP" altLang="en-US" smtClean="0"/>
              <a:t>‹#›</a:t>
            </a:fld>
            <a:endParaRPr kumimoji="1" lang="ja-JP" altLang="en-US"/>
          </a:p>
        </p:txBody>
      </p:sp>
    </p:spTree>
    <p:extLst>
      <p:ext uri="{BB962C8B-B14F-4D97-AF65-F5344CB8AC3E}">
        <p14:creationId xmlns:p14="http://schemas.microsoft.com/office/powerpoint/2010/main" val="81670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40160" y="552128"/>
            <a:ext cx="11377264" cy="1296144"/>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景観とは</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角丸四角形 75"/>
          <p:cNvSpPr/>
          <p:nvPr/>
        </p:nvSpPr>
        <p:spPr>
          <a:xfrm>
            <a:off x="873147" y="939801"/>
            <a:ext cx="10928253" cy="8382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640160" y="1930917"/>
            <a:ext cx="11377263" cy="1460166"/>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景観行政の課題</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角丸四角形 71"/>
          <p:cNvSpPr/>
          <p:nvPr/>
        </p:nvSpPr>
        <p:spPr>
          <a:xfrm>
            <a:off x="873147" y="2305932"/>
            <a:ext cx="10928253" cy="983368"/>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 name="グループ化 63"/>
          <p:cNvGrpSpPr/>
          <p:nvPr/>
        </p:nvGrpSpPr>
        <p:grpSpPr>
          <a:xfrm>
            <a:off x="640160" y="3473728"/>
            <a:ext cx="11377264" cy="2972420"/>
            <a:chOff x="661368" y="3353714"/>
            <a:chExt cx="11377264" cy="2972420"/>
          </a:xfrm>
        </p:grpSpPr>
        <p:sp>
          <p:nvSpPr>
            <p:cNvPr id="13" name="角丸四角形 12"/>
            <p:cNvSpPr/>
            <p:nvPr/>
          </p:nvSpPr>
          <p:spPr>
            <a:xfrm>
              <a:off x="661368" y="3353714"/>
              <a:ext cx="11377264" cy="2972420"/>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ビジョンをつくるにあたって</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1" name="グループ化 50"/>
            <p:cNvGrpSpPr/>
            <p:nvPr/>
          </p:nvGrpSpPr>
          <p:grpSpPr>
            <a:xfrm>
              <a:off x="1072440" y="3949870"/>
              <a:ext cx="2088000" cy="2196000"/>
              <a:chOff x="1000432" y="4296544"/>
              <a:chExt cx="2088000" cy="2196000"/>
            </a:xfrm>
          </p:grpSpPr>
          <p:sp>
            <p:nvSpPr>
              <p:cNvPr id="18" name="角丸四角形 17"/>
              <p:cNvSpPr/>
              <p:nvPr/>
            </p:nvSpPr>
            <p:spPr>
              <a:xfrm>
                <a:off x="1000432" y="4296544"/>
                <a:ext cx="2088000" cy="219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288349" y="4359260"/>
                <a:ext cx="1512167" cy="369332"/>
              </a:xfrm>
              <a:prstGeom prst="rect">
                <a:avLst/>
              </a:prstGeom>
              <a:noFill/>
            </p:spPr>
            <p:txBody>
              <a:bodyPr wrap="square" rtlCol="0">
                <a:spAutoFit/>
              </a:bodyPr>
              <a:lstStyle/>
              <a:p>
                <a:pPr algn="ctr"/>
                <a:r>
                  <a:rPr kumimoji="1" lang="ja-JP" altLang="en-US" sz="1800" dirty="0" smtClean="0">
                    <a:effectLst>
                      <a:outerShdw blurRad="38100" dist="38100" dir="2700000" algn="tl">
                        <a:srgbClr val="000000">
                          <a:alpha val="43137"/>
                        </a:srgbClr>
                      </a:outerShdw>
                    </a:effectLst>
                  </a:rPr>
                  <a:t>骨太</a:t>
                </a:r>
                <a:endParaRPr kumimoji="1" lang="ja-JP" altLang="en-US" sz="1800" dirty="0">
                  <a:effectLst>
                    <a:outerShdw blurRad="38100" dist="38100" dir="2700000" algn="tl">
                      <a:srgbClr val="000000">
                        <a:alpha val="43137"/>
                      </a:srgbClr>
                    </a:outerShdw>
                  </a:effectLst>
                </a:endParaRPr>
              </a:p>
            </p:txBody>
          </p:sp>
          <p:sp>
            <p:nvSpPr>
              <p:cNvPr id="14" name="テキスト ボックス 13"/>
              <p:cNvSpPr txBox="1"/>
              <p:nvPr/>
            </p:nvSpPr>
            <p:spPr>
              <a:xfrm>
                <a:off x="1162440" y="4728592"/>
                <a:ext cx="1803184" cy="338554"/>
              </a:xfrm>
              <a:prstGeom prst="rect">
                <a:avLst/>
              </a:prstGeom>
              <a:solidFill>
                <a:schemeClr val="bg1"/>
              </a:solidFill>
              <a:ln w="3175">
                <a:solidFill>
                  <a:schemeClr val="tx1"/>
                </a:solidFill>
              </a:ln>
            </p:spPr>
            <p:txBody>
              <a:bodyPr wrap="square" rtlCol="0">
                <a:spAutoFit/>
              </a:bodyPr>
              <a:lstStyle/>
              <a:p>
                <a:r>
                  <a:rPr kumimoji="1" lang="ja-JP" altLang="en-US" sz="800" dirty="0" smtClean="0"/>
                  <a:t>ビジョンは漏れがあってよい。骨子が大事。</a:t>
                </a:r>
                <a:endParaRPr kumimoji="1" lang="ja-JP" altLang="en-US" sz="800" dirty="0"/>
              </a:p>
            </p:txBody>
          </p:sp>
        </p:grpSp>
        <p:grpSp>
          <p:nvGrpSpPr>
            <p:cNvPr id="50" name="グループ化 49"/>
            <p:cNvGrpSpPr/>
            <p:nvPr/>
          </p:nvGrpSpPr>
          <p:grpSpPr>
            <a:xfrm>
              <a:off x="3196618" y="3949870"/>
              <a:ext cx="2088000" cy="2196000"/>
              <a:chOff x="3457940" y="4296544"/>
              <a:chExt cx="2088000" cy="2196000"/>
            </a:xfrm>
          </p:grpSpPr>
          <p:sp>
            <p:nvSpPr>
              <p:cNvPr id="20" name="角丸四角形 19"/>
              <p:cNvSpPr/>
              <p:nvPr/>
            </p:nvSpPr>
            <p:spPr>
              <a:xfrm>
                <a:off x="3457940" y="4296544"/>
                <a:ext cx="2088000" cy="219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605235" y="4359260"/>
                <a:ext cx="1793411" cy="369332"/>
              </a:xfrm>
              <a:prstGeom prst="rect">
                <a:avLst/>
              </a:prstGeom>
              <a:noFill/>
            </p:spPr>
            <p:txBody>
              <a:bodyPr wrap="square" rtlCol="0">
                <a:spAutoFit/>
              </a:bodyPr>
              <a:lstStyle/>
              <a:p>
                <a:pPr algn="ctr"/>
                <a:r>
                  <a:rPr lang="ja-JP" altLang="en-US" sz="1800" dirty="0" smtClean="0">
                    <a:effectLst>
                      <a:outerShdw blurRad="38100" dist="38100" dir="2700000" algn="tl">
                        <a:srgbClr val="000000">
                          <a:alpha val="43137"/>
                        </a:srgbClr>
                      </a:outerShdw>
                    </a:effectLst>
                  </a:rPr>
                  <a:t>まちづくり発想</a:t>
                </a:r>
                <a:endParaRPr kumimoji="1" lang="ja-JP" altLang="en-US" sz="1800" dirty="0">
                  <a:effectLst>
                    <a:outerShdw blurRad="38100" dist="38100" dir="2700000" algn="tl">
                      <a:srgbClr val="000000">
                        <a:alpha val="43137"/>
                      </a:srgbClr>
                    </a:outerShdw>
                  </a:effectLst>
                </a:endParaRPr>
              </a:p>
            </p:txBody>
          </p:sp>
          <p:sp>
            <p:nvSpPr>
              <p:cNvPr id="15" name="テキスト ボックス 14"/>
              <p:cNvSpPr txBox="1"/>
              <p:nvPr/>
            </p:nvSpPr>
            <p:spPr>
              <a:xfrm>
                <a:off x="3529940" y="4728592"/>
                <a:ext cx="1944000" cy="461665"/>
              </a:xfrm>
              <a:prstGeom prst="rect">
                <a:avLst/>
              </a:prstGeom>
              <a:solidFill>
                <a:schemeClr val="bg1"/>
              </a:solidFill>
              <a:ln w="3175">
                <a:solidFill>
                  <a:schemeClr val="tx1"/>
                </a:solidFill>
              </a:ln>
            </p:spPr>
            <p:txBody>
              <a:bodyPr wrap="square" rtlCol="0">
                <a:spAutoFit/>
              </a:bodyPr>
              <a:lstStyle/>
              <a:p>
                <a:r>
                  <a:rPr lang="ja-JP" altLang="ja-JP" sz="800" dirty="0"/>
                  <a:t>景観</a:t>
                </a:r>
                <a:r>
                  <a:rPr lang="ja-JP" altLang="ja-JP" sz="800" dirty="0" smtClean="0"/>
                  <a:t>条例</a:t>
                </a:r>
                <a:r>
                  <a:rPr lang="ja-JP" altLang="en-US" sz="800" dirty="0" smtClean="0"/>
                  <a:t>を</a:t>
                </a:r>
                <a:r>
                  <a:rPr lang="ja-JP" altLang="ja-JP" sz="800" dirty="0" smtClean="0"/>
                  <a:t>景観</a:t>
                </a:r>
                <a:r>
                  <a:rPr lang="ja-JP" altLang="ja-JP" sz="800" dirty="0"/>
                  <a:t>まちづくり条例とするところも出始めている。もう、景観や都市デザインといった時代ではなくなった</a:t>
                </a:r>
                <a:r>
                  <a:rPr lang="ja-JP" altLang="ja-JP" sz="800" dirty="0" smtClean="0"/>
                  <a:t>。</a:t>
                </a:r>
                <a:endParaRPr kumimoji="1" lang="ja-JP" altLang="en-US" sz="800" dirty="0"/>
              </a:p>
            </p:txBody>
          </p:sp>
          <p:sp>
            <p:nvSpPr>
              <p:cNvPr id="16" name="テキスト ボックス 15"/>
              <p:cNvSpPr txBox="1"/>
              <p:nvPr/>
            </p:nvSpPr>
            <p:spPr>
              <a:xfrm>
                <a:off x="3529940" y="5212705"/>
                <a:ext cx="1944000" cy="461665"/>
              </a:xfrm>
              <a:prstGeom prst="rect">
                <a:avLst/>
              </a:prstGeom>
              <a:solidFill>
                <a:schemeClr val="bg1"/>
              </a:solidFill>
              <a:ln w="3175">
                <a:solidFill>
                  <a:schemeClr val="tx1"/>
                </a:solidFill>
              </a:ln>
            </p:spPr>
            <p:txBody>
              <a:bodyPr wrap="square" rtlCol="0">
                <a:spAutoFit/>
              </a:bodyPr>
              <a:lstStyle/>
              <a:p>
                <a:r>
                  <a:rPr lang="ja-JP" altLang="ja-JP" sz="800" dirty="0"/>
                  <a:t>今は、「まちづくり」や「エリアマネジメント」を進めていくことで景観づくりができていくという考え方に変わってきて</a:t>
                </a:r>
                <a:r>
                  <a:rPr lang="ja-JP" altLang="ja-JP" sz="800" dirty="0" smtClean="0"/>
                  <a:t>いる</a:t>
                </a:r>
                <a:r>
                  <a:rPr lang="ja-JP" altLang="en-US" sz="800" dirty="0"/>
                  <a:t>。</a:t>
                </a:r>
                <a:endParaRPr kumimoji="1" lang="ja-JP" altLang="en-US" sz="800" dirty="0"/>
              </a:p>
            </p:txBody>
          </p:sp>
          <p:sp>
            <p:nvSpPr>
              <p:cNvPr id="17" name="テキスト ボックス 16"/>
              <p:cNvSpPr txBox="1"/>
              <p:nvPr/>
            </p:nvSpPr>
            <p:spPr>
              <a:xfrm>
                <a:off x="3529940" y="5696818"/>
                <a:ext cx="1944000" cy="338554"/>
              </a:xfrm>
              <a:prstGeom prst="rect">
                <a:avLst/>
              </a:prstGeom>
              <a:solidFill>
                <a:schemeClr val="bg1"/>
              </a:solidFill>
              <a:ln w="3175">
                <a:solidFill>
                  <a:schemeClr val="tx1"/>
                </a:solidFill>
              </a:ln>
            </p:spPr>
            <p:txBody>
              <a:bodyPr wrap="square" rtlCol="0">
                <a:spAutoFit/>
              </a:bodyPr>
              <a:lstStyle/>
              <a:p>
                <a:r>
                  <a:rPr lang="ja-JP" altLang="ja-JP" sz="800" dirty="0"/>
                  <a:t>まちをじっくりと見て楽しんでくれる人を増やし、呼び込みたいと話して</a:t>
                </a:r>
                <a:r>
                  <a:rPr lang="ja-JP" altLang="ja-JP" sz="800" dirty="0" smtClean="0"/>
                  <a:t>いる</a:t>
                </a:r>
                <a:r>
                  <a:rPr lang="ja-JP" altLang="en-US" sz="800" dirty="0"/>
                  <a:t>。</a:t>
                </a:r>
                <a:endParaRPr lang="ja-JP" altLang="ja-JP" sz="800" dirty="0"/>
              </a:p>
            </p:txBody>
          </p:sp>
        </p:grpSp>
        <p:grpSp>
          <p:nvGrpSpPr>
            <p:cNvPr id="48" name="グループ化 47"/>
            <p:cNvGrpSpPr/>
            <p:nvPr/>
          </p:nvGrpSpPr>
          <p:grpSpPr>
            <a:xfrm>
              <a:off x="5320796" y="3949870"/>
              <a:ext cx="2088000" cy="2196000"/>
              <a:chOff x="5608944" y="4296544"/>
              <a:chExt cx="2088000" cy="2196000"/>
            </a:xfrm>
          </p:grpSpPr>
          <p:sp>
            <p:nvSpPr>
              <p:cNvPr id="22" name="角丸四角形 21"/>
              <p:cNvSpPr/>
              <p:nvPr/>
            </p:nvSpPr>
            <p:spPr>
              <a:xfrm>
                <a:off x="5608944" y="4296544"/>
                <a:ext cx="2088000" cy="219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756239" y="4359260"/>
                <a:ext cx="1793411"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図化</a:t>
                </a:r>
                <a:endParaRPr kumimoji="1" lang="ja-JP" altLang="en-US" sz="1800" dirty="0">
                  <a:effectLst>
                    <a:outerShdw blurRad="38100" dist="38100" dir="2700000" algn="tl">
                      <a:srgbClr val="000000">
                        <a:alpha val="43137"/>
                      </a:srgbClr>
                    </a:outerShdw>
                  </a:effectLst>
                </a:endParaRPr>
              </a:p>
            </p:txBody>
          </p:sp>
          <p:sp>
            <p:nvSpPr>
              <p:cNvPr id="42" name="テキスト ボックス 41"/>
              <p:cNvSpPr txBox="1"/>
              <p:nvPr/>
            </p:nvSpPr>
            <p:spPr>
              <a:xfrm>
                <a:off x="5680944" y="4728592"/>
                <a:ext cx="1944000" cy="584775"/>
              </a:xfrm>
              <a:prstGeom prst="rect">
                <a:avLst/>
              </a:prstGeom>
              <a:solidFill>
                <a:schemeClr val="bg1"/>
              </a:solidFill>
              <a:ln w="3175">
                <a:solidFill>
                  <a:schemeClr val="tx1"/>
                </a:solidFill>
              </a:ln>
            </p:spPr>
            <p:txBody>
              <a:bodyPr wrap="square" rtlCol="0">
                <a:spAutoFit/>
              </a:bodyPr>
              <a:lstStyle/>
              <a:p>
                <a:r>
                  <a:rPr lang="ja-JP" altLang="ja-JP" sz="800" dirty="0"/>
                  <a:t>景観を旗振りに使う時代は過ぎてしまった感があり、今後、景観という言葉を使わずに、景観をどう理解してもらうのかが</a:t>
                </a:r>
                <a:r>
                  <a:rPr lang="ja-JP" altLang="ja-JP" sz="800" dirty="0" smtClean="0"/>
                  <a:t>ポイント</a:t>
                </a:r>
                <a:r>
                  <a:rPr lang="ja-JP" altLang="en-US" sz="800" dirty="0"/>
                  <a:t>。</a:t>
                </a:r>
                <a:endParaRPr kumimoji="1" lang="ja-JP" altLang="en-US" sz="800" dirty="0"/>
              </a:p>
            </p:txBody>
          </p:sp>
        </p:grpSp>
        <p:grpSp>
          <p:nvGrpSpPr>
            <p:cNvPr id="47" name="グループ化 46"/>
            <p:cNvGrpSpPr/>
            <p:nvPr/>
          </p:nvGrpSpPr>
          <p:grpSpPr>
            <a:xfrm>
              <a:off x="7444974" y="3949870"/>
              <a:ext cx="2088000" cy="2196000"/>
              <a:chOff x="7769184" y="4296544"/>
              <a:chExt cx="2088000" cy="2196000"/>
            </a:xfrm>
          </p:grpSpPr>
          <p:sp>
            <p:nvSpPr>
              <p:cNvPr id="24" name="角丸四角形 23"/>
              <p:cNvSpPr/>
              <p:nvPr/>
            </p:nvSpPr>
            <p:spPr>
              <a:xfrm>
                <a:off x="7769184" y="4296544"/>
                <a:ext cx="2088000" cy="219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7916479" y="4359260"/>
                <a:ext cx="1793411"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広報</a:t>
                </a:r>
                <a:endParaRPr kumimoji="1" lang="ja-JP" altLang="en-US" sz="1800" dirty="0">
                  <a:effectLst>
                    <a:outerShdw blurRad="38100" dist="38100" dir="2700000" algn="tl">
                      <a:srgbClr val="000000">
                        <a:alpha val="43137"/>
                      </a:srgbClr>
                    </a:outerShdw>
                  </a:effectLst>
                </a:endParaRPr>
              </a:p>
            </p:txBody>
          </p:sp>
          <p:sp>
            <p:nvSpPr>
              <p:cNvPr id="43" name="テキスト ボックス 42"/>
              <p:cNvSpPr txBox="1"/>
              <p:nvPr/>
            </p:nvSpPr>
            <p:spPr>
              <a:xfrm>
                <a:off x="7841184" y="4728592"/>
                <a:ext cx="1944000" cy="1044000"/>
              </a:xfrm>
              <a:prstGeom prst="rect">
                <a:avLst/>
              </a:prstGeom>
              <a:solidFill>
                <a:schemeClr val="bg1"/>
              </a:solidFill>
              <a:ln w="3175">
                <a:solidFill>
                  <a:schemeClr val="tx1"/>
                </a:solidFill>
              </a:ln>
            </p:spPr>
            <p:txBody>
              <a:bodyPr wrap="square" rtlCol="0">
                <a:spAutoFit/>
              </a:bodyPr>
              <a:lstStyle/>
              <a:p>
                <a:r>
                  <a:rPr lang="ja-JP" altLang="ja-JP" sz="800" dirty="0"/>
                  <a:t>告知・広報、知ってもらうことが、何か景観のくくりであるんじゃないか。大阪市とその他じゃなくて、全体をとりまとめた構想力。景観という意味では個別の市町村に任せているかもしれないが、全体をとりまとめて、何か語っていけるんではないか。語りは告知・広報の問題にかかっていくんじゃない</a:t>
                </a:r>
                <a:r>
                  <a:rPr lang="ja-JP" altLang="ja-JP" sz="800" dirty="0" smtClean="0"/>
                  <a:t>か</a:t>
                </a:r>
                <a:r>
                  <a:rPr lang="ja-JP" altLang="en-US" sz="800" dirty="0"/>
                  <a:t>。</a:t>
                </a:r>
                <a:endParaRPr kumimoji="1" lang="ja-JP" altLang="en-US" sz="800" dirty="0"/>
              </a:p>
            </p:txBody>
          </p:sp>
          <p:sp>
            <p:nvSpPr>
              <p:cNvPr id="44" name="テキスト ボックス 43"/>
              <p:cNvSpPr txBox="1"/>
              <p:nvPr/>
            </p:nvSpPr>
            <p:spPr>
              <a:xfrm>
                <a:off x="7841184" y="5808712"/>
                <a:ext cx="1944000" cy="540000"/>
              </a:xfrm>
              <a:prstGeom prst="rect">
                <a:avLst/>
              </a:prstGeom>
              <a:solidFill>
                <a:schemeClr val="bg1"/>
              </a:solidFill>
              <a:ln w="3175">
                <a:solidFill>
                  <a:schemeClr val="tx1"/>
                </a:solidFill>
              </a:ln>
            </p:spPr>
            <p:txBody>
              <a:bodyPr wrap="square" rtlCol="0">
                <a:spAutoFit/>
              </a:bodyPr>
              <a:lstStyle/>
              <a:p>
                <a:r>
                  <a:rPr lang="ja-JP" altLang="ja-JP" sz="800" dirty="0"/>
                  <a:t>景観という言葉自身</a:t>
                </a:r>
                <a:r>
                  <a:rPr lang="ja-JP" altLang="ja-JP" sz="800" dirty="0" smtClean="0"/>
                  <a:t>が府民</a:t>
                </a:r>
                <a:r>
                  <a:rPr lang="ja-JP" altLang="ja-JP" sz="800" dirty="0"/>
                  <a:t>に伝わりにくいというところが一つ課題。少し</a:t>
                </a:r>
                <a:r>
                  <a:rPr lang="ja-JP" altLang="ja-JP" sz="800" dirty="0" smtClean="0"/>
                  <a:t>でも景観</a:t>
                </a:r>
                <a:r>
                  <a:rPr lang="ja-JP" altLang="ja-JP" sz="800" dirty="0"/>
                  <a:t>という分野があるんだということを知らしめることはすごく</a:t>
                </a:r>
                <a:r>
                  <a:rPr lang="ja-JP" altLang="ja-JP" sz="800" dirty="0" smtClean="0"/>
                  <a:t>大事</a:t>
                </a:r>
                <a:r>
                  <a:rPr lang="ja-JP" altLang="en-US" sz="800" dirty="0"/>
                  <a:t>。</a:t>
                </a:r>
                <a:endParaRPr kumimoji="1" lang="ja-JP" altLang="en-US" sz="800" dirty="0"/>
              </a:p>
            </p:txBody>
          </p:sp>
        </p:grpSp>
        <p:grpSp>
          <p:nvGrpSpPr>
            <p:cNvPr id="49" name="グループ化 48"/>
            <p:cNvGrpSpPr/>
            <p:nvPr/>
          </p:nvGrpSpPr>
          <p:grpSpPr>
            <a:xfrm>
              <a:off x="9569152" y="3949870"/>
              <a:ext cx="2088000" cy="2196000"/>
              <a:chOff x="9858300" y="4296544"/>
              <a:chExt cx="2088000" cy="2196000"/>
            </a:xfrm>
          </p:grpSpPr>
          <p:sp>
            <p:nvSpPr>
              <p:cNvPr id="26" name="角丸四角形 25"/>
              <p:cNvSpPr/>
              <p:nvPr/>
            </p:nvSpPr>
            <p:spPr>
              <a:xfrm>
                <a:off x="9858300" y="4296544"/>
                <a:ext cx="2088000" cy="2196000"/>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0005363" y="4359260"/>
                <a:ext cx="1793411"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便乗</a:t>
                </a:r>
                <a:endParaRPr kumimoji="1" lang="ja-JP" altLang="en-US" sz="1800" dirty="0">
                  <a:effectLst>
                    <a:outerShdw blurRad="38100" dist="38100" dir="2700000" algn="tl">
                      <a:srgbClr val="000000">
                        <a:alpha val="43137"/>
                      </a:srgbClr>
                    </a:outerShdw>
                  </a:effectLst>
                </a:endParaRPr>
              </a:p>
            </p:txBody>
          </p:sp>
          <p:sp>
            <p:nvSpPr>
              <p:cNvPr id="45" name="テキスト ボックス 44"/>
              <p:cNvSpPr txBox="1"/>
              <p:nvPr/>
            </p:nvSpPr>
            <p:spPr>
              <a:xfrm>
                <a:off x="9930068" y="4728592"/>
                <a:ext cx="1944000" cy="584775"/>
              </a:xfrm>
              <a:prstGeom prst="rect">
                <a:avLst/>
              </a:prstGeom>
              <a:solidFill>
                <a:schemeClr val="bg1"/>
              </a:solidFill>
              <a:ln w="3175">
                <a:solidFill>
                  <a:schemeClr val="tx1"/>
                </a:solidFill>
              </a:ln>
            </p:spPr>
            <p:txBody>
              <a:bodyPr wrap="square" rtlCol="0">
                <a:spAutoFit/>
              </a:bodyPr>
              <a:lstStyle/>
              <a:p>
                <a:r>
                  <a:rPr lang="ja-JP" altLang="ja-JP" sz="800" dirty="0"/>
                  <a:t>世界遺産登録を目指す百舌鳥･古市古墳群や万博･</a:t>
                </a:r>
                <a:r>
                  <a:rPr lang="en-US" altLang="ja-JP" sz="800" dirty="0"/>
                  <a:t>IR</a:t>
                </a:r>
                <a:r>
                  <a:rPr lang="ja-JP" altLang="ja-JP" sz="800" dirty="0" err="1"/>
                  <a:t>のような</a:t>
                </a:r>
                <a:r>
                  <a:rPr lang="ja-JP" altLang="ja-JP" sz="800" dirty="0"/>
                  <a:t>話題性のある事業に便乗して景観の取り組みを進めても</a:t>
                </a:r>
                <a:r>
                  <a:rPr lang="ja-JP" altLang="ja-JP" sz="800" dirty="0" smtClean="0"/>
                  <a:t>面白い</a:t>
                </a:r>
                <a:r>
                  <a:rPr lang="ja-JP" altLang="en-US" sz="800" dirty="0"/>
                  <a:t>。</a:t>
                </a:r>
                <a:endParaRPr kumimoji="1" lang="ja-JP" altLang="en-US" sz="800" dirty="0"/>
              </a:p>
            </p:txBody>
          </p:sp>
          <p:sp>
            <p:nvSpPr>
              <p:cNvPr id="46" name="テキスト ボックス 45"/>
              <p:cNvSpPr txBox="1"/>
              <p:nvPr/>
            </p:nvSpPr>
            <p:spPr>
              <a:xfrm>
                <a:off x="9940700" y="5348032"/>
                <a:ext cx="1944000" cy="954107"/>
              </a:xfrm>
              <a:prstGeom prst="rect">
                <a:avLst/>
              </a:prstGeom>
              <a:solidFill>
                <a:schemeClr val="bg1"/>
              </a:solidFill>
              <a:ln w="3175">
                <a:solidFill>
                  <a:schemeClr val="tx1"/>
                </a:solidFill>
              </a:ln>
            </p:spPr>
            <p:txBody>
              <a:bodyPr wrap="square" rtlCol="0">
                <a:spAutoFit/>
              </a:bodyPr>
              <a:lstStyle/>
              <a:p>
                <a:r>
                  <a:rPr lang="ja-JP" altLang="ja-JP" sz="800" dirty="0"/>
                  <a:t>グランドデザインに乗っかって、これを推進していくためにというお墨付きをつけながら、ちゃんと景観行政でやっていくという立場で、しっかりと取り組んでいけたら、予算も付くということになってくるかと思います。そういった立場をどう押し上げていく</a:t>
                </a:r>
                <a:r>
                  <a:rPr lang="ja-JP" altLang="ja-JP" sz="800" dirty="0" smtClean="0"/>
                  <a:t>か</a:t>
                </a:r>
                <a:r>
                  <a:rPr lang="ja-JP" altLang="en-US" sz="800" dirty="0"/>
                  <a:t>。</a:t>
                </a:r>
                <a:endParaRPr kumimoji="1" lang="ja-JP" altLang="en-US" sz="800" dirty="0"/>
              </a:p>
            </p:txBody>
          </p:sp>
        </p:grpSp>
      </p:grpSp>
      <p:grpSp>
        <p:nvGrpSpPr>
          <p:cNvPr id="63" name="グループ化 62"/>
          <p:cNvGrpSpPr/>
          <p:nvPr/>
        </p:nvGrpSpPr>
        <p:grpSpPr>
          <a:xfrm>
            <a:off x="640160" y="6528792"/>
            <a:ext cx="11377264" cy="2952328"/>
            <a:chOff x="640160" y="6528792"/>
            <a:chExt cx="11377264" cy="2952328"/>
          </a:xfrm>
        </p:grpSpPr>
        <p:sp>
          <p:nvSpPr>
            <p:cNvPr id="28" name="角丸四角形 27"/>
            <p:cNvSpPr/>
            <p:nvPr/>
          </p:nvSpPr>
          <p:spPr>
            <a:xfrm>
              <a:off x="640160" y="6528792"/>
              <a:ext cx="11377264" cy="2952328"/>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景観行政の</a:t>
              </a: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役割</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2" name="グループ化 61"/>
            <p:cNvGrpSpPr/>
            <p:nvPr/>
          </p:nvGrpSpPr>
          <p:grpSpPr>
            <a:xfrm>
              <a:off x="873147" y="7081316"/>
              <a:ext cx="7111829" cy="2256415"/>
              <a:chOff x="873147" y="7081316"/>
              <a:chExt cx="7111829" cy="2256415"/>
            </a:xfrm>
          </p:grpSpPr>
          <p:sp>
            <p:nvSpPr>
              <p:cNvPr id="56" name="角丸四角形 55"/>
              <p:cNvSpPr/>
              <p:nvPr/>
            </p:nvSpPr>
            <p:spPr>
              <a:xfrm>
                <a:off x="873147" y="7104856"/>
                <a:ext cx="7111829" cy="2232875"/>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 name="グループ化 57"/>
              <p:cNvGrpSpPr/>
              <p:nvPr/>
            </p:nvGrpSpPr>
            <p:grpSpPr>
              <a:xfrm>
                <a:off x="1316259" y="7436479"/>
                <a:ext cx="6236669" cy="1810991"/>
                <a:chOff x="1119854" y="7436479"/>
                <a:chExt cx="6236669" cy="1810991"/>
              </a:xfrm>
            </p:grpSpPr>
            <p:sp>
              <p:nvSpPr>
                <p:cNvPr id="29" name="テキスト ボックス 28"/>
                <p:cNvSpPr txBox="1"/>
                <p:nvPr/>
              </p:nvSpPr>
              <p:spPr>
                <a:xfrm>
                  <a:off x="1119854" y="7436479"/>
                  <a:ext cx="2060437" cy="707886"/>
                </a:xfrm>
                <a:prstGeom prst="rect">
                  <a:avLst/>
                </a:prstGeom>
                <a:solidFill>
                  <a:schemeClr val="bg1"/>
                </a:solidFill>
                <a:ln w="3175">
                  <a:solidFill>
                    <a:schemeClr val="tx1"/>
                  </a:solidFill>
                </a:ln>
              </p:spPr>
              <p:txBody>
                <a:bodyPr wrap="square" rtlCol="0">
                  <a:spAutoFit/>
                </a:bodyPr>
                <a:lstStyle/>
                <a:p>
                  <a:r>
                    <a:rPr lang="ja-JP" altLang="ja-JP" sz="800" dirty="0"/>
                    <a:t>大きな広域行政の役割というのは、そこの景観行政団体に主体を移して、少なくとも全体像がちゃんと見えるということと、若干の総合調整というか連携。そういったところを府レベルで考えて</a:t>
                  </a:r>
                  <a:r>
                    <a:rPr lang="ja-JP" altLang="ja-JP" sz="800" dirty="0" smtClean="0"/>
                    <a:t>欲しい</a:t>
                  </a:r>
                  <a:r>
                    <a:rPr lang="ja-JP" altLang="en-US" sz="800" dirty="0"/>
                    <a:t>。</a:t>
                  </a:r>
                  <a:endParaRPr kumimoji="1" lang="ja-JP" altLang="en-US" sz="800" dirty="0"/>
                </a:p>
              </p:txBody>
            </p:sp>
            <p:sp>
              <p:nvSpPr>
                <p:cNvPr id="30" name="テキスト ボックス 29"/>
                <p:cNvSpPr txBox="1"/>
                <p:nvPr/>
              </p:nvSpPr>
              <p:spPr>
                <a:xfrm>
                  <a:off x="1119854" y="8172697"/>
                  <a:ext cx="2060437" cy="584775"/>
                </a:xfrm>
                <a:prstGeom prst="rect">
                  <a:avLst/>
                </a:prstGeom>
                <a:solidFill>
                  <a:schemeClr val="bg1"/>
                </a:solidFill>
                <a:ln w="3175">
                  <a:solidFill>
                    <a:schemeClr val="tx1"/>
                  </a:solidFill>
                </a:ln>
              </p:spPr>
              <p:txBody>
                <a:bodyPr wrap="square" rtlCol="0">
                  <a:spAutoFit/>
                </a:bodyPr>
                <a:lstStyle/>
                <a:p>
                  <a:r>
                    <a:rPr lang="ja-JP" altLang="ja-JP" sz="800" dirty="0"/>
                    <a:t>市町村が単独ではできないところを支援していく広域行政的な</a:t>
                  </a:r>
                  <a:r>
                    <a:rPr lang="ja-JP" altLang="ja-JP" sz="800" dirty="0" smtClean="0"/>
                    <a:t>視点、</a:t>
                  </a:r>
                  <a:r>
                    <a:rPr lang="ja-JP" altLang="ja-JP" sz="800" dirty="0"/>
                    <a:t>普及啓発、新しい価値観をつくっていく先導性の主に</a:t>
                  </a:r>
                  <a:r>
                    <a:rPr lang="en-US" altLang="ja-JP" sz="800" dirty="0"/>
                    <a:t>3</a:t>
                  </a:r>
                  <a:r>
                    <a:rPr lang="ja-JP" altLang="ja-JP" sz="800" dirty="0"/>
                    <a:t>点が求められて</a:t>
                  </a:r>
                  <a:r>
                    <a:rPr lang="ja-JP" altLang="ja-JP" sz="800" dirty="0" smtClean="0"/>
                    <a:t>いる</a:t>
                  </a:r>
                  <a:r>
                    <a:rPr lang="ja-JP" altLang="en-US" sz="800" dirty="0"/>
                    <a:t>。</a:t>
                  </a:r>
                  <a:endParaRPr kumimoji="1" lang="ja-JP" altLang="en-US" sz="800" dirty="0"/>
                </a:p>
              </p:txBody>
            </p:sp>
            <p:sp>
              <p:nvSpPr>
                <p:cNvPr id="31" name="テキスト ボックス 30"/>
                <p:cNvSpPr txBox="1"/>
                <p:nvPr/>
              </p:nvSpPr>
              <p:spPr>
                <a:xfrm>
                  <a:off x="5296086" y="7929483"/>
                  <a:ext cx="2060437" cy="338554"/>
                </a:xfrm>
                <a:prstGeom prst="rect">
                  <a:avLst/>
                </a:prstGeom>
                <a:solidFill>
                  <a:schemeClr val="bg1"/>
                </a:solidFill>
                <a:ln w="3175">
                  <a:solidFill>
                    <a:schemeClr val="tx1"/>
                  </a:solidFill>
                </a:ln>
              </p:spPr>
              <p:txBody>
                <a:bodyPr wrap="square" rtlCol="0">
                  <a:spAutoFit/>
                </a:bodyPr>
                <a:lstStyle/>
                <a:p>
                  <a:r>
                    <a:rPr lang="ja-JP" altLang="ja-JP" sz="800" dirty="0"/>
                    <a:t>広域的な視点から、市町村を繋いでいくのが府の仕事だと</a:t>
                  </a:r>
                  <a:r>
                    <a:rPr lang="ja-JP" altLang="ja-JP" sz="800" dirty="0" smtClean="0"/>
                    <a:t>思う</a:t>
                  </a:r>
                  <a:r>
                    <a:rPr lang="ja-JP" altLang="en-US" sz="800" dirty="0"/>
                    <a:t>。</a:t>
                  </a:r>
                  <a:endParaRPr kumimoji="1" lang="ja-JP" altLang="en-US" sz="800" dirty="0"/>
                </a:p>
              </p:txBody>
            </p:sp>
            <p:sp>
              <p:nvSpPr>
                <p:cNvPr id="32" name="テキスト ボックス 31"/>
                <p:cNvSpPr txBox="1"/>
                <p:nvPr/>
              </p:nvSpPr>
              <p:spPr>
                <a:xfrm>
                  <a:off x="1119854" y="8785805"/>
                  <a:ext cx="2060437" cy="461665"/>
                </a:xfrm>
                <a:prstGeom prst="rect">
                  <a:avLst/>
                </a:prstGeom>
                <a:solidFill>
                  <a:schemeClr val="bg1"/>
                </a:solidFill>
                <a:ln w="3175">
                  <a:solidFill>
                    <a:schemeClr val="tx1"/>
                  </a:solidFill>
                </a:ln>
              </p:spPr>
              <p:txBody>
                <a:bodyPr wrap="square" rtlCol="0">
                  <a:spAutoFit/>
                </a:bodyPr>
                <a:lstStyle/>
                <a:p>
                  <a:r>
                    <a:rPr lang="ja-JP" altLang="ja-JP" sz="800" dirty="0"/>
                    <a:t>協議団体等や市町村の枠を越えた団体同士の繋がり等、横の繋がりを重視したネットワークづくりも</a:t>
                  </a:r>
                  <a:r>
                    <a:rPr lang="ja-JP" altLang="ja-JP" sz="800" dirty="0" smtClean="0"/>
                    <a:t>大切</a:t>
                  </a:r>
                  <a:r>
                    <a:rPr lang="ja-JP" altLang="en-US" sz="800" dirty="0"/>
                    <a:t>。</a:t>
                  </a:r>
                  <a:endParaRPr kumimoji="1" lang="ja-JP" altLang="en-US" sz="800" dirty="0"/>
                </a:p>
              </p:txBody>
            </p:sp>
            <p:sp>
              <p:nvSpPr>
                <p:cNvPr id="33" name="テキスト ボックス 32"/>
                <p:cNvSpPr txBox="1"/>
                <p:nvPr/>
              </p:nvSpPr>
              <p:spPr>
                <a:xfrm>
                  <a:off x="5296086" y="7436479"/>
                  <a:ext cx="2060437" cy="461665"/>
                </a:xfrm>
                <a:prstGeom prst="rect">
                  <a:avLst/>
                </a:prstGeom>
                <a:solidFill>
                  <a:schemeClr val="bg1"/>
                </a:solidFill>
                <a:ln w="3175">
                  <a:solidFill>
                    <a:schemeClr val="tx1"/>
                  </a:solidFill>
                </a:ln>
              </p:spPr>
              <p:txBody>
                <a:bodyPr wrap="square" rtlCol="0">
                  <a:spAutoFit/>
                </a:bodyPr>
                <a:lstStyle/>
                <a:p>
                  <a:r>
                    <a:rPr lang="ja-JP" altLang="ja-JP" sz="800" dirty="0"/>
                    <a:t>大阪府の役割としては、第一にブロック会議やプラットフォーム作りといった市町村の支援が大切だと</a:t>
                  </a:r>
                  <a:r>
                    <a:rPr lang="ja-JP" altLang="ja-JP" sz="800" dirty="0" smtClean="0"/>
                    <a:t>思う</a:t>
                  </a:r>
                  <a:r>
                    <a:rPr lang="ja-JP" altLang="en-US" sz="800" dirty="0"/>
                    <a:t>。</a:t>
                  </a:r>
                  <a:endParaRPr kumimoji="1" lang="ja-JP" altLang="en-US" sz="800" dirty="0"/>
                </a:p>
              </p:txBody>
            </p:sp>
            <p:sp>
              <p:nvSpPr>
                <p:cNvPr id="35" name="テキスト ボックス 34"/>
                <p:cNvSpPr txBox="1"/>
                <p:nvPr/>
              </p:nvSpPr>
              <p:spPr>
                <a:xfrm>
                  <a:off x="3207854" y="8539584"/>
                  <a:ext cx="2060437" cy="584775"/>
                </a:xfrm>
                <a:prstGeom prst="rect">
                  <a:avLst/>
                </a:prstGeom>
                <a:solidFill>
                  <a:schemeClr val="bg1"/>
                </a:solidFill>
                <a:ln w="3175">
                  <a:solidFill>
                    <a:schemeClr val="tx1"/>
                  </a:solidFill>
                </a:ln>
              </p:spPr>
              <p:txBody>
                <a:bodyPr wrap="square" rtlCol="0">
                  <a:spAutoFit/>
                </a:bodyPr>
                <a:lstStyle/>
                <a:p>
                  <a:r>
                    <a:rPr lang="ja-JP" altLang="ja-JP" sz="800" dirty="0"/>
                    <a:t>広域行政としてできることとして</a:t>
                  </a:r>
                  <a:r>
                    <a:rPr lang="ja-JP" altLang="ja-JP" sz="800" dirty="0" smtClean="0"/>
                    <a:t>、景観協</a:t>
                  </a:r>
                  <a:r>
                    <a:rPr lang="ja-JP" altLang="ja-JP" sz="800" dirty="0"/>
                    <a:t>議会っていうのがあるけども、ものによってはそういったところで、少し議論ができるような実効性のある体制が今後できてくれば</a:t>
                  </a:r>
                  <a:r>
                    <a:rPr lang="ja-JP" altLang="ja-JP" sz="800" dirty="0" smtClean="0"/>
                    <a:t>よい</a:t>
                  </a:r>
                  <a:r>
                    <a:rPr lang="ja-JP" altLang="en-US" sz="800" dirty="0"/>
                    <a:t>。</a:t>
                  </a:r>
                  <a:endParaRPr kumimoji="1" lang="ja-JP" altLang="en-US" sz="800" dirty="0"/>
                </a:p>
              </p:txBody>
            </p:sp>
            <p:sp>
              <p:nvSpPr>
                <p:cNvPr id="36" name="テキスト ボックス 35"/>
                <p:cNvSpPr txBox="1"/>
                <p:nvPr/>
              </p:nvSpPr>
              <p:spPr>
                <a:xfrm>
                  <a:off x="3207854" y="7436479"/>
                  <a:ext cx="2060437" cy="1077218"/>
                </a:xfrm>
                <a:prstGeom prst="rect">
                  <a:avLst/>
                </a:prstGeom>
                <a:solidFill>
                  <a:schemeClr val="bg1"/>
                </a:solidFill>
                <a:ln w="3175">
                  <a:solidFill>
                    <a:schemeClr val="tx1"/>
                  </a:solidFill>
                </a:ln>
              </p:spPr>
              <p:txBody>
                <a:bodyPr wrap="square" rtlCol="0">
                  <a:spAutoFit/>
                </a:bodyPr>
                <a:lstStyle/>
                <a:p>
                  <a:r>
                    <a:rPr lang="ja-JP" altLang="ja-JP" sz="800" dirty="0"/>
                    <a:t>いくつかの自治体で推奨みたいなものを大阪府が共につくり、それを市町村が利用しやすい形で景観計画をつくり、景観条例をつくっていくという何かモデルケースを繋いでいく。もうすでにある市町村があるので、そこと連携をとりながらその辺りだったら、この辺りでつくれるんじゃないかというところを繋いでいくような役に力を注いで</a:t>
                  </a:r>
                  <a:r>
                    <a:rPr lang="ja-JP" altLang="ja-JP" sz="800" dirty="0" smtClean="0"/>
                    <a:t>欲しい</a:t>
                  </a:r>
                  <a:r>
                    <a:rPr lang="ja-JP" altLang="en-US" sz="800" dirty="0"/>
                    <a:t>。</a:t>
                  </a:r>
                  <a:endParaRPr kumimoji="1" lang="ja-JP" altLang="en-US" sz="800" dirty="0"/>
                </a:p>
              </p:txBody>
            </p:sp>
            <p:sp>
              <p:nvSpPr>
                <p:cNvPr id="37" name="テキスト ボックス 36"/>
                <p:cNvSpPr txBox="1"/>
                <p:nvPr/>
              </p:nvSpPr>
              <p:spPr>
                <a:xfrm>
                  <a:off x="5296086" y="8299375"/>
                  <a:ext cx="2060437" cy="461665"/>
                </a:xfrm>
                <a:prstGeom prst="rect">
                  <a:avLst/>
                </a:prstGeom>
                <a:solidFill>
                  <a:schemeClr val="bg1"/>
                </a:solidFill>
                <a:ln w="3175">
                  <a:solidFill>
                    <a:schemeClr val="tx1"/>
                  </a:solidFill>
                </a:ln>
              </p:spPr>
              <p:txBody>
                <a:bodyPr wrap="square" rtlCol="0">
                  <a:spAutoFit/>
                </a:bodyPr>
                <a:lstStyle/>
                <a:p>
                  <a:r>
                    <a:rPr lang="ja-JP" altLang="ja-JP" sz="800" dirty="0"/>
                    <a:t>非景観行政団体については、しばらく府で面倒を見るといった</a:t>
                  </a:r>
                  <a:r>
                    <a:rPr lang="ja-JP" altLang="ja-JP" sz="800" dirty="0" smtClean="0"/>
                    <a:t>形で</a:t>
                  </a:r>
                  <a:r>
                    <a:rPr lang="ja-JP" altLang="en-US" sz="800" dirty="0" smtClean="0"/>
                    <a:t>、</a:t>
                  </a:r>
                  <a:r>
                    <a:rPr lang="ja-JP" altLang="ja-JP" sz="800" dirty="0" smtClean="0"/>
                    <a:t>大阪府</a:t>
                  </a:r>
                  <a:r>
                    <a:rPr lang="ja-JP" altLang="ja-JP" sz="800" dirty="0"/>
                    <a:t>として大切にしていきたい景観を守って</a:t>
                  </a:r>
                  <a:r>
                    <a:rPr lang="ja-JP" altLang="ja-JP" sz="800" dirty="0" smtClean="0"/>
                    <a:t>い</a:t>
                  </a:r>
                  <a:r>
                    <a:rPr lang="ja-JP" altLang="en-US" sz="800" dirty="0" smtClean="0"/>
                    <a:t>くべき。</a:t>
                  </a:r>
                  <a:endParaRPr kumimoji="1" lang="ja-JP" altLang="en-US" sz="800" dirty="0"/>
                </a:p>
              </p:txBody>
            </p:sp>
          </p:grpSp>
          <p:sp>
            <p:nvSpPr>
              <p:cNvPr id="57" name="テキスト ボックス 56"/>
              <p:cNvSpPr txBox="1"/>
              <p:nvPr/>
            </p:nvSpPr>
            <p:spPr>
              <a:xfrm>
                <a:off x="3418466" y="7081316"/>
                <a:ext cx="1793411" cy="369332"/>
              </a:xfrm>
              <a:prstGeom prst="rect">
                <a:avLst/>
              </a:prstGeom>
              <a:noFill/>
            </p:spPr>
            <p:txBody>
              <a:bodyPr wrap="square" rtlCol="0">
                <a:spAutoFit/>
              </a:bodyPr>
              <a:lstStyle/>
              <a:p>
                <a:pPr algn="ctr"/>
                <a:r>
                  <a:rPr kumimoji="1" lang="ja-JP" altLang="en-US" sz="1800" dirty="0" smtClean="0">
                    <a:effectLst>
                      <a:outerShdw blurRad="38100" dist="38100" dir="2700000" algn="tl">
                        <a:srgbClr val="000000">
                          <a:alpha val="43137"/>
                        </a:srgbClr>
                      </a:outerShdw>
                    </a:effectLst>
                  </a:rPr>
                  <a:t>府の役割</a:t>
                </a:r>
                <a:endParaRPr kumimoji="1" lang="ja-JP" altLang="en-US" sz="1800" dirty="0">
                  <a:effectLst>
                    <a:outerShdw blurRad="38100" dist="38100" dir="2700000" algn="tl">
                      <a:srgbClr val="000000">
                        <a:alpha val="43137"/>
                      </a:srgbClr>
                    </a:outerShdw>
                  </a:effectLst>
                </a:endParaRPr>
              </a:p>
            </p:txBody>
          </p:sp>
        </p:grpSp>
        <p:grpSp>
          <p:nvGrpSpPr>
            <p:cNvPr id="61" name="グループ化 60"/>
            <p:cNvGrpSpPr/>
            <p:nvPr/>
          </p:nvGrpSpPr>
          <p:grpSpPr>
            <a:xfrm>
              <a:off x="8417024" y="7056344"/>
              <a:ext cx="2807856" cy="2232875"/>
              <a:chOff x="8417024" y="7056344"/>
              <a:chExt cx="2807856" cy="2232875"/>
            </a:xfrm>
          </p:grpSpPr>
          <p:sp>
            <p:nvSpPr>
              <p:cNvPr id="59" name="角丸四角形 58"/>
              <p:cNvSpPr/>
              <p:nvPr/>
            </p:nvSpPr>
            <p:spPr>
              <a:xfrm>
                <a:off x="8417024" y="7056344"/>
                <a:ext cx="2807856" cy="2232875"/>
              </a:xfrm>
              <a:prstGeom prst="roundRect">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p:cNvSpPr txBox="1"/>
              <p:nvPr/>
            </p:nvSpPr>
            <p:spPr>
              <a:xfrm>
                <a:off x="8741296" y="7909926"/>
                <a:ext cx="2124000" cy="461665"/>
              </a:xfrm>
              <a:prstGeom prst="rect">
                <a:avLst/>
              </a:prstGeom>
              <a:solidFill>
                <a:schemeClr val="bg1"/>
              </a:solidFill>
              <a:ln w="3175">
                <a:solidFill>
                  <a:schemeClr val="tx1"/>
                </a:solidFill>
              </a:ln>
            </p:spPr>
            <p:txBody>
              <a:bodyPr wrap="square" rtlCol="0">
                <a:spAutoFit/>
              </a:bodyPr>
              <a:lstStyle/>
              <a:p>
                <a:r>
                  <a:rPr lang="ja-JP" altLang="ja-JP" sz="800" dirty="0"/>
                  <a:t>景観行政団体が増えてくる中で、府の景観</a:t>
                </a:r>
                <a:r>
                  <a:rPr lang="ja-JP" altLang="ja-JP" sz="800" dirty="0" smtClean="0"/>
                  <a:t>行政</a:t>
                </a:r>
                <a:r>
                  <a:rPr lang="ja-JP" altLang="en-US" sz="800" dirty="0" smtClean="0"/>
                  <a:t>を</a:t>
                </a:r>
                <a:r>
                  <a:rPr lang="ja-JP" altLang="ja-JP" sz="800" dirty="0" smtClean="0"/>
                  <a:t>どう</a:t>
                </a:r>
                <a:r>
                  <a:rPr lang="ja-JP" altLang="ja-JP" sz="800" dirty="0"/>
                  <a:t>やっていくか。景観行政団体にもっともっと市町村がなって</a:t>
                </a:r>
                <a:r>
                  <a:rPr lang="ja-JP" altLang="ja-JP" sz="800" dirty="0" smtClean="0"/>
                  <a:t>もら</a:t>
                </a:r>
                <a:r>
                  <a:rPr lang="ja-JP" altLang="en-US" sz="800" dirty="0" smtClean="0"/>
                  <a:t>う</a:t>
                </a:r>
                <a:r>
                  <a:rPr lang="ja-JP" altLang="en-US" sz="800" dirty="0"/>
                  <a:t>。</a:t>
                </a:r>
                <a:endParaRPr kumimoji="1" lang="ja-JP" altLang="en-US" sz="800" dirty="0"/>
              </a:p>
            </p:txBody>
          </p:sp>
          <p:sp>
            <p:nvSpPr>
              <p:cNvPr id="39" name="テキスト ボックス 38"/>
              <p:cNvSpPr txBox="1"/>
              <p:nvPr/>
            </p:nvSpPr>
            <p:spPr>
              <a:xfrm>
                <a:off x="8741296" y="7536904"/>
                <a:ext cx="2124000" cy="338554"/>
              </a:xfrm>
              <a:prstGeom prst="rect">
                <a:avLst/>
              </a:prstGeom>
              <a:solidFill>
                <a:schemeClr val="bg1"/>
              </a:solidFill>
              <a:ln w="3175">
                <a:solidFill>
                  <a:schemeClr val="tx1"/>
                </a:solidFill>
              </a:ln>
            </p:spPr>
            <p:txBody>
              <a:bodyPr wrap="square" rtlCol="0">
                <a:spAutoFit/>
              </a:bodyPr>
              <a:lstStyle/>
              <a:p>
                <a:r>
                  <a:rPr lang="ja-JP" altLang="ja-JP" sz="800" dirty="0"/>
                  <a:t>景観は、地域に近い市町村や住民が主体となってつくり上げていくことが</a:t>
                </a:r>
                <a:r>
                  <a:rPr lang="ja-JP" altLang="ja-JP" sz="800" dirty="0" smtClean="0"/>
                  <a:t>基本</a:t>
                </a:r>
                <a:r>
                  <a:rPr lang="ja-JP" altLang="en-US" sz="800" dirty="0"/>
                  <a:t>。</a:t>
                </a:r>
                <a:endParaRPr kumimoji="1" lang="ja-JP" altLang="en-US" sz="800" dirty="0"/>
              </a:p>
            </p:txBody>
          </p:sp>
          <p:sp>
            <p:nvSpPr>
              <p:cNvPr id="40" name="テキスト ボックス 39"/>
              <p:cNvSpPr txBox="1"/>
              <p:nvPr/>
            </p:nvSpPr>
            <p:spPr>
              <a:xfrm>
                <a:off x="8741296" y="8402195"/>
                <a:ext cx="2124000" cy="338554"/>
              </a:xfrm>
              <a:prstGeom prst="rect">
                <a:avLst/>
              </a:prstGeom>
              <a:solidFill>
                <a:schemeClr val="bg1"/>
              </a:solidFill>
              <a:ln w="3175">
                <a:solidFill>
                  <a:schemeClr val="tx1"/>
                </a:solidFill>
              </a:ln>
            </p:spPr>
            <p:txBody>
              <a:bodyPr wrap="square" rtlCol="0">
                <a:spAutoFit/>
              </a:bodyPr>
              <a:lstStyle/>
              <a:p>
                <a:r>
                  <a:rPr lang="ja-JP" altLang="ja-JP" sz="800" dirty="0"/>
                  <a:t>地元が機能していれば、府の負担も減るので、動きやすくなると</a:t>
                </a:r>
                <a:r>
                  <a:rPr lang="ja-JP" altLang="ja-JP" sz="800" dirty="0" smtClean="0"/>
                  <a:t>思う</a:t>
                </a:r>
                <a:r>
                  <a:rPr lang="ja-JP" altLang="en-US" sz="800" dirty="0"/>
                  <a:t>。</a:t>
                </a:r>
                <a:endParaRPr kumimoji="1" lang="ja-JP" altLang="en-US" sz="800" dirty="0"/>
              </a:p>
            </p:txBody>
          </p:sp>
          <p:sp>
            <p:nvSpPr>
              <p:cNvPr id="60" name="テキスト ボックス 59"/>
              <p:cNvSpPr txBox="1"/>
              <p:nvPr/>
            </p:nvSpPr>
            <p:spPr>
              <a:xfrm>
                <a:off x="8878714" y="7069166"/>
                <a:ext cx="1793411" cy="369332"/>
              </a:xfrm>
              <a:prstGeom prst="rect">
                <a:avLst/>
              </a:prstGeom>
              <a:noFill/>
            </p:spPr>
            <p:txBody>
              <a:bodyPr wrap="square" rtlCol="0">
                <a:spAutoFit/>
              </a:bodyPr>
              <a:lstStyle/>
              <a:p>
                <a:pPr algn="ctr"/>
                <a:r>
                  <a:rPr lang="ja-JP" altLang="en-US" sz="1800" dirty="0" smtClean="0">
                    <a:effectLst>
                      <a:outerShdw blurRad="38100" dist="38100" dir="2700000" algn="tl">
                        <a:srgbClr val="000000">
                          <a:alpha val="43137"/>
                        </a:srgbClr>
                      </a:outerShdw>
                    </a:effectLst>
                  </a:rPr>
                  <a:t>市</a:t>
                </a:r>
                <a:r>
                  <a:rPr kumimoji="1" lang="ja-JP" altLang="en-US" sz="1800" dirty="0" smtClean="0">
                    <a:effectLst>
                      <a:outerShdw blurRad="38100" dist="38100" dir="2700000" algn="tl">
                        <a:srgbClr val="000000">
                          <a:alpha val="43137"/>
                        </a:srgbClr>
                      </a:outerShdw>
                    </a:effectLst>
                  </a:rPr>
                  <a:t>の役割</a:t>
                </a:r>
                <a:endParaRPr kumimoji="1" lang="ja-JP" altLang="en-US" sz="1800" dirty="0">
                  <a:effectLst>
                    <a:outerShdw blurRad="38100" dist="38100" dir="2700000" algn="tl">
                      <a:srgbClr val="000000">
                        <a:alpha val="43137"/>
                      </a:srgbClr>
                    </a:outerShdw>
                  </a:effectLst>
                </a:endParaRPr>
              </a:p>
            </p:txBody>
          </p:sp>
        </p:grpSp>
      </p:grpSp>
      <p:sp>
        <p:nvSpPr>
          <p:cNvPr id="67" name="角丸四角形 66"/>
          <p:cNvSpPr/>
          <p:nvPr/>
        </p:nvSpPr>
        <p:spPr>
          <a:xfrm>
            <a:off x="295118" y="120080"/>
            <a:ext cx="12082346" cy="351656"/>
          </a:xfrm>
          <a:prstGeom prst="roundRect">
            <a:avLst/>
          </a:prstGeom>
          <a:solidFill>
            <a:schemeClr val="accent6">
              <a:lumMod val="40000"/>
              <a:lumOff val="6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a:latin typeface="Meiryo UI" panose="020B0604030504040204" pitchFamily="50" charset="-128"/>
                <a:ea typeface="Meiryo UI" panose="020B0604030504040204" pitchFamily="50" charset="-128"/>
                <a:cs typeface="Meiryo UI" panose="020B0604030504040204" pitchFamily="50" charset="-128"/>
              </a:rPr>
              <a:t>ビジョン</a:t>
            </a: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の考え方</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3304456" y="2436530"/>
            <a:ext cx="1634297" cy="707886"/>
          </a:xfrm>
          <a:prstGeom prst="rect">
            <a:avLst/>
          </a:prstGeom>
          <a:solidFill>
            <a:schemeClr val="bg1"/>
          </a:solidFill>
          <a:ln w="3175">
            <a:solidFill>
              <a:schemeClr val="tx1"/>
            </a:solidFill>
          </a:ln>
        </p:spPr>
        <p:txBody>
          <a:bodyPr wrap="square" rtlCol="0">
            <a:spAutoFit/>
          </a:bodyPr>
          <a:lstStyle/>
          <a:p>
            <a:r>
              <a:rPr lang="ja-JP" altLang="ja-JP" sz="800" dirty="0"/>
              <a:t>景観があらゆる分野に関わってきていることを考えると、一行政の景観担当だけで何をやるかと言われた時に広がりすぎで分かりにくくなっているのではない</a:t>
            </a:r>
            <a:r>
              <a:rPr lang="ja-JP" altLang="ja-JP" sz="800" dirty="0" smtClean="0"/>
              <a:t>か</a:t>
            </a:r>
            <a:r>
              <a:rPr lang="ja-JP" altLang="en-US" sz="800" dirty="0" smtClean="0"/>
              <a:t>。</a:t>
            </a:r>
            <a:endParaRPr kumimoji="1" lang="ja-JP" altLang="en-US" sz="800" dirty="0"/>
          </a:p>
        </p:txBody>
      </p:sp>
      <p:sp>
        <p:nvSpPr>
          <p:cNvPr id="74" name="テキスト ボックス 73"/>
          <p:cNvSpPr txBox="1"/>
          <p:nvPr/>
        </p:nvSpPr>
        <p:spPr>
          <a:xfrm>
            <a:off x="5464696" y="2436530"/>
            <a:ext cx="1728192" cy="461665"/>
          </a:xfrm>
          <a:prstGeom prst="rect">
            <a:avLst/>
          </a:prstGeom>
          <a:solidFill>
            <a:schemeClr val="bg1"/>
          </a:solidFill>
          <a:ln w="3175">
            <a:solidFill>
              <a:schemeClr val="tx1"/>
            </a:solidFill>
          </a:ln>
        </p:spPr>
        <p:txBody>
          <a:bodyPr wrap="square" rtlCol="0">
            <a:spAutoFit/>
          </a:bodyPr>
          <a:lstStyle/>
          <a:p>
            <a:r>
              <a:rPr lang="ja-JP" altLang="ja-JP" sz="800" dirty="0"/>
              <a:t>景観行政団体が増えている現状を踏まえ、府として何が出来るのかを考えなければならない</a:t>
            </a:r>
            <a:r>
              <a:rPr lang="ja-JP" altLang="ja-JP" sz="800" dirty="0" smtClean="0"/>
              <a:t>。</a:t>
            </a:r>
            <a:endParaRPr kumimoji="1" lang="ja-JP" altLang="en-US" sz="800" dirty="0"/>
          </a:p>
        </p:txBody>
      </p:sp>
      <p:sp>
        <p:nvSpPr>
          <p:cNvPr id="75" name="テキスト ボックス 74"/>
          <p:cNvSpPr txBox="1"/>
          <p:nvPr/>
        </p:nvSpPr>
        <p:spPr>
          <a:xfrm>
            <a:off x="7647322" y="2423830"/>
            <a:ext cx="2916000" cy="720000"/>
          </a:xfrm>
          <a:prstGeom prst="rect">
            <a:avLst/>
          </a:prstGeom>
          <a:solidFill>
            <a:schemeClr val="bg1"/>
          </a:solidFill>
          <a:ln w="3175">
            <a:solidFill>
              <a:schemeClr val="tx1"/>
            </a:solidFill>
          </a:ln>
        </p:spPr>
        <p:txBody>
          <a:bodyPr wrap="square" rtlCol="0">
            <a:spAutoFit/>
          </a:bodyPr>
          <a:lstStyle/>
          <a:p>
            <a:r>
              <a:rPr lang="ja-JP" altLang="ja-JP" sz="800" dirty="0"/>
              <a:t>景観法は日本の法制度の中で非常に特殊。景観行政団体に手を上げると、市町が都道府県に代わって、景観行政をしていくので、かなり複雑な関係が生じる。大阪府が、どういう役割を果たしていけるのか、特に市町との関係を、どのように適切に調整しながら、独自性を発揮していくのか、かなり重要な</a:t>
            </a:r>
            <a:r>
              <a:rPr lang="ja-JP" altLang="ja-JP" sz="800" dirty="0" smtClean="0"/>
              <a:t>課題</a:t>
            </a:r>
            <a:r>
              <a:rPr lang="ja-JP" altLang="en-US" sz="800" dirty="0" smtClean="0"/>
              <a:t>。</a:t>
            </a:r>
            <a:endParaRPr kumimoji="1" lang="ja-JP" altLang="en-US" sz="800" dirty="0"/>
          </a:p>
        </p:txBody>
      </p:sp>
      <p:sp>
        <p:nvSpPr>
          <p:cNvPr id="77" name="テキスト ボックス 76"/>
          <p:cNvSpPr txBox="1"/>
          <p:nvPr/>
        </p:nvSpPr>
        <p:spPr>
          <a:xfrm>
            <a:off x="3088432" y="1056184"/>
            <a:ext cx="2088000" cy="584775"/>
          </a:xfrm>
          <a:prstGeom prst="rect">
            <a:avLst/>
          </a:prstGeom>
          <a:solidFill>
            <a:schemeClr val="bg1"/>
          </a:solidFill>
          <a:ln w="3175">
            <a:solidFill>
              <a:schemeClr val="tx1"/>
            </a:solidFill>
          </a:ln>
        </p:spPr>
        <p:txBody>
          <a:bodyPr wrap="square" rtlCol="0">
            <a:spAutoFit/>
          </a:bodyPr>
          <a:lstStyle/>
          <a:p>
            <a:r>
              <a:rPr lang="ja-JP" altLang="ja-JP" sz="800" dirty="0"/>
              <a:t>文化という話は、歴史だけじゃなく、そこに住んでいる方が文化的な景観を提示して住んでいるので、そういったところをいかに汲み上げていく施策や周知をしていく</a:t>
            </a:r>
            <a:r>
              <a:rPr lang="ja-JP" altLang="ja-JP" sz="800" dirty="0" smtClean="0"/>
              <a:t>か</a:t>
            </a:r>
            <a:r>
              <a:rPr lang="ja-JP" altLang="en-US" sz="800" dirty="0" smtClean="0"/>
              <a:t>。</a:t>
            </a:r>
            <a:endParaRPr kumimoji="1" lang="ja-JP" altLang="en-US" sz="800" dirty="0"/>
          </a:p>
        </p:txBody>
      </p:sp>
      <p:sp>
        <p:nvSpPr>
          <p:cNvPr id="78" name="テキスト ボックス 77"/>
          <p:cNvSpPr txBox="1"/>
          <p:nvPr/>
        </p:nvSpPr>
        <p:spPr>
          <a:xfrm>
            <a:off x="5356685" y="1056184"/>
            <a:ext cx="2700000" cy="584775"/>
          </a:xfrm>
          <a:prstGeom prst="rect">
            <a:avLst/>
          </a:prstGeom>
          <a:solidFill>
            <a:schemeClr val="bg1"/>
          </a:solidFill>
          <a:ln w="3175">
            <a:solidFill>
              <a:schemeClr val="tx1"/>
            </a:solidFill>
          </a:ln>
        </p:spPr>
        <p:txBody>
          <a:bodyPr wrap="square" rtlCol="0">
            <a:spAutoFit/>
          </a:bodyPr>
          <a:lstStyle/>
          <a:p>
            <a:r>
              <a:rPr lang="ja-JP" altLang="ja-JP" sz="800" dirty="0"/>
              <a:t>景観審議会をやめて、風景審議会にしたらいいんじゃないか。景観は短時間で</a:t>
            </a:r>
            <a:r>
              <a:rPr lang="en-US" altLang="ja-JP" sz="800" dirty="0"/>
              <a:t>10</a:t>
            </a:r>
            <a:r>
              <a:rPr lang="ja-JP" altLang="ja-JP" sz="800" dirty="0"/>
              <a:t>年で変わる、</a:t>
            </a:r>
            <a:r>
              <a:rPr lang="en-US" altLang="ja-JP" sz="800" dirty="0"/>
              <a:t>10</a:t>
            </a:r>
            <a:r>
              <a:rPr lang="ja-JP" altLang="ja-JP" sz="800" dirty="0"/>
              <a:t>年でできあがるとか言われる。風景はもう少し長期的にできあがっていくもの。景観</a:t>
            </a:r>
            <a:r>
              <a:rPr lang="en-US" altLang="ja-JP" sz="800" dirty="0"/>
              <a:t>10</a:t>
            </a:r>
            <a:r>
              <a:rPr lang="ja-JP" altLang="ja-JP" sz="800" dirty="0"/>
              <a:t>年、風景</a:t>
            </a:r>
            <a:r>
              <a:rPr lang="en-US" altLang="ja-JP" sz="800" dirty="0"/>
              <a:t>100</a:t>
            </a:r>
            <a:r>
              <a:rPr lang="ja-JP" altLang="ja-JP" sz="800" dirty="0"/>
              <a:t>年、風土</a:t>
            </a:r>
            <a:r>
              <a:rPr lang="en-US" altLang="ja-JP" sz="800" dirty="0"/>
              <a:t>1000</a:t>
            </a:r>
            <a:r>
              <a:rPr lang="ja-JP" altLang="ja-JP" sz="800" dirty="0"/>
              <a:t>年という話がある</a:t>
            </a:r>
            <a:r>
              <a:rPr lang="ja-JP" altLang="ja-JP" sz="800" dirty="0" smtClean="0"/>
              <a:t>。</a:t>
            </a:r>
            <a:endParaRPr kumimoji="1" lang="ja-JP" altLang="en-US" sz="800" dirty="0"/>
          </a:p>
        </p:txBody>
      </p:sp>
      <p:sp>
        <p:nvSpPr>
          <p:cNvPr id="79" name="テキスト ボックス 78"/>
          <p:cNvSpPr txBox="1"/>
          <p:nvPr/>
        </p:nvSpPr>
        <p:spPr>
          <a:xfrm>
            <a:off x="8164996" y="1056184"/>
            <a:ext cx="1440000" cy="584775"/>
          </a:xfrm>
          <a:prstGeom prst="rect">
            <a:avLst/>
          </a:prstGeom>
          <a:solidFill>
            <a:schemeClr val="bg1"/>
          </a:solidFill>
          <a:ln w="3175">
            <a:solidFill>
              <a:schemeClr val="tx1"/>
            </a:solidFill>
          </a:ln>
        </p:spPr>
        <p:txBody>
          <a:bodyPr wrap="square" rtlCol="0">
            <a:spAutoFit/>
          </a:bodyPr>
          <a:lstStyle/>
          <a:p>
            <a:r>
              <a:rPr lang="ja-JP" altLang="ja-JP" sz="800" dirty="0"/>
              <a:t>「風土」は、風の人</a:t>
            </a:r>
            <a:r>
              <a:rPr lang="en-US" altLang="ja-JP" sz="800" dirty="0"/>
              <a:t>(</a:t>
            </a:r>
            <a:r>
              <a:rPr lang="ja-JP" altLang="ja-JP" sz="800" dirty="0"/>
              <a:t>外から来た人</a:t>
            </a:r>
            <a:r>
              <a:rPr lang="en-US" altLang="ja-JP" sz="800" dirty="0"/>
              <a:t>)</a:t>
            </a:r>
            <a:r>
              <a:rPr lang="ja-JP" altLang="ja-JP" sz="800" dirty="0" err="1"/>
              <a:t>、</a:t>
            </a:r>
            <a:r>
              <a:rPr lang="ja-JP" altLang="ja-JP" sz="800" dirty="0"/>
              <a:t>土の人</a:t>
            </a:r>
            <a:r>
              <a:rPr lang="en-US" altLang="ja-JP" sz="800" dirty="0"/>
              <a:t>(</a:t>
            </a:r>
            <a:r>
              <a:rPr lang="ja-JP" altLang="ja-JP" sz="800" dirty="0"/>
              <a:t>地元の人</a:t>
            </a:r>
            <a:r>
              <a:rPr lang="en-US" altLang="ja-JP" sz="800" dirty="0"/>
              <a:t>)</a:t>
            </a:r>
            <a:r>
              <a:rPr lang="ja-JP" altLang="ja-JP" sz="800" dirty="0"/>
              <a:t>が一緒に混じってつくり出すものだと捉えて</a:t>
            </a:r>
            <a:r>
              <a:rPr lang="ja-JP" altLang="ja-JP" sz="800" dirty="0" smtClean="0"/>
              <a:t>いる</a:t>
            </a:r>
            <a:r>
              <a:rPr lang="ja-JP" altLang="en-US" sz="800" dirty="0" smtClean="0"/>
              <a:t>。</a:t>
            </a:r>
            <a:endParaRPr kumimoji="1" lang="ja-JP" altLang="en-US" sz="800" dirty="0"/>
          </a:p>
        </p:txBody>
      </p:sp>
      <p:sp>
        <p:nvSpPr>
          <p:cNvPr id="65" name="テキスト ボックス 64"/>
          <p:cNvSpPr txBox="1"/>
          <p:nvPr/>
        </p:nvSpPr>
        <p:spPr>
          <a:xfrm>
            <a:off x="11158640" y="122020"/>
            <a:ext cx="1296000" cy="338554"/>
          </a:xfrm>
          <a:prstGeom prst="rect">
            <a:avLst/>
          </a:prstGeom>
          <a:solidFill>
            <a:schemeClr val="bg1"/>
          </a:solidFill>
          <a:ln>
            <a:solidFill>
              <a:schemeClr val="tx1"/>
            </a:solidFill>
          </a:ln>
        </p:spPr>
        <p:txBody>
          <a:bodyPr wrap="square" rtlCol="0">
            <a:spAutoFit/>
          </a:bodyPr>
          <a:lstStyle/>
          <a:p>
            <a:pPr algn="ctr"/>
            <a:r>
              <a:rPr kumimoji="1" lang="ja-JP" altLang="en-US" sz="1600" b="1" dirty="0" smtClean="0">
                <a:latin typeface="+mj-ea"/>
                <a:ea typeface="+mj-ea"/>
              </a:rPr>
              <a:t>資料</a:t>
            </a:r>
            <a:r>
              <a:rPr kumimoji="1" lang="en-US" altLang="ja-JP" sz="1600" b="1" dirty="0" smtClean="0">
                <a:latin typeface="+mj-ea"/>
                <a:ea typeface="+mj-ea"/>
              </a:rPr>
              <a:t>2-</a:t>
            </a:r>
            <a:r>
              <a:rPr lang="ja-JP" altLang="en-US" sz="1600" b="1" dirty="0" smtClean="0">
                <a:latin typeface="+mj-ea"/>
                <a:ea typeface="+mj-ea"/>
              </a:rPr>
              <a:t>上</a:t>
            </a:r>
            <a:endParaRPr kumimoji="1" lang="ja-JP" altLang="en-US" sz="1600" b="1" dirty="0">
              <a:latin typeface="+mj-ea"/>
              <a:ea typeface="+mj-ea"/>
            </a:endParaRPr>
          </a:p>
        </p:txBody>
      </p:sp>
    </p:spTree>
    <p:extLst>
      <p:ext uri="{BB962C8B-B14F-4D97-AF65-F5344CB8AC3E}">
        <p14:creationId xmlns:p14="http://schemas.microsoft.com/office/powerpoint/2010/main" val="2702695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直線コネクタ 83"/>
          <p:cNvCxnSpPr/>
          <p:nvPr/>
        </p:nvCxnSpPr>
        <p:spPr>
          <a:xfrm>
            <a:off x="2407517" y="6272790"/>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9072909" y="6289827"/>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a:off x="10662436" y="6272790"/>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12161440" y="6212809"/>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a:off x="7408912" y="4953866"/>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p:cNvCxnSpPr/>
          <p:nvPr/>
        </p:nvCxnSpPr>
        <p:spPr>
          <a:xfrm>
            <a:off x="4032550" y="6129331"/>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10657957" y="5376664"/>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p:nvPr/>
        </p:nvCxnSpPr>
        <p:spPr>
          <a:xfrm>
            <a:off x="5730587" y="6528792"/>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2413567" y="4920749"/>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7403453" y="3652802"/>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直線コネクタ 124"/>
          <p:cNvCxnSpPr/>
          <p:nvPr/>
        </p:nvCxnSpPr>
        <p:spPr>
          <a:xfrm>
            <a:off x="9091659" y="5559090"/>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12128818" y="4150384"/>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794573" y="7325589"/>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角丸四角形 113"/>
          <p:cNvSpPr/>
          <p:nvPr/>
        </p:nvSpPr>
        <p:spPr>
          <a:xfrm>
            <a:off x="39226" y="7752928"/>
            <a:ext cx="1609045" cy="1728192"/>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角丸四角形 101"/>
          <p:cNvSpPr/>
          <p:nvPr/>
        </p:nvSpPr>
        <p:spPr>
          <a:xfrm>
            <a:off x="8273007" y="2824209"/>
            <a:ext cx="1559761" cy="3680988"/>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596243" y="83385"/>
            <a:ext cx="11421181" cy="2196935"/>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基本目標像</a:t>
            </a:r>
            <a:endParaRPr kumimoji="0" lang="en-US" altLang="ja-JP" sz="1800" b="1"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4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6" name="グループ化 75"/>
          <p:cNvGrpSpPr/>
          <p:nvPr/>
        </p:nvGrpSpPr>
        <p:grpSpPr>
          <a:xfrm>
            <a:off x="1050249" y="528376"/>
            <a:ext cx="10513168" cy="1666401"/>
            <a:chOff x="1492816" y="-42991"/>
            <a:chExt cx="9982524" cy="1666401"/>
          </a:xfrm>
        </p:grpSpPr>
        <p:sp>
          <p:nvSpPr>
            <p:cNvPr id="13" name="テキスト ボックス 12"/>
            <p:cNvSpPr txBox="1"/>
            <p:nvPr/>
          </p:nvSpPr>
          <p:spPr>
            <a:xfrm>
              <a:off x="1492817" y="-42991"/>
              <a:ext cx="3296271" cy="684000"/>
            </a:xfrm>
            <a:prstGeom prst="rect">
              <a:avLst/>
            </a:prstGeom>
            <a:solidFill>
              <a:schemeClr val="bg1"/>
            </a:solidFill>
            <a:ln w="3175">
              <a:solidFill>
                <a:schemeClr val="tx1"/>
              </a:solidFill>
            </a:ln>
          </p:spPr>
          <p:txBody>
            <a:bodyPr wrap="square" rtlCol="0">
              <a:spAutoFit/>
            </a:bodyPr>
            <a:lstStyle/>
            <a:p>
              <a:r>
                <a:rPr lang="ja-JP" altLang="ja-JP" sz="800" dirty="0"/>
                <a:t>グランドデザイン・大阪都市圏の広域連携型都市構造の図。いくつか赤い線で楕円形があるが、行政団体がいくつかに分かれている中で、府あるいは関西広域圏と地元自治体を結んでいく、ひとつのまとまりの単位になるのではない</a:t>
              </a:r>
              <a:r>
                <a:rPr lang="ja-JP" altLang="ja-JP" sz="800" dirty="0" smtClean="0"/>
                <a:t>か</a:t>
              </a:r>
              <a:r>
                <a:rPr lang="ja-JP" altLang="en-US" sz="800" dirty="0"/>
                <a:t>と</a:t>
              </a:r>
              <a:r>
                <a:rPr lang="ja-JP" altLang="en-US" sz="800" dirty="0" smtClean="0"/>
                <a:t>。</a:t>
              </a:r>
              <a:r>
                <a:rPr lang="ja-JP" altLang="ja-JP" sz="800" dirty="0" smtClean="0"/>
                <a:t>楕円</a:t>
              </a:r>
              <a:r>
                <a:rPr lang="ja-JP" altLang="ja-JP" sz="800" dirty="0"/>
                <a:t>の中で、何をするのか、どういう目標像を作っていくのかという期待を</a:t>
              </a:r>
              <a:r>
                <a:rPr lang="ja-JP" altLang="ja-JP" sz="800" dirty="0" smtClean="0"/>
                <a:t>したい</a:t>
              </a:r>
              <a:r>
                <a:rPr lang="ja-JP" altLang="en-US" sz="800" dirty="0"/>
                <a:t>。</a:t>
              </a:r>
              <a:endParaRPr kumimoji="1" lang="ja-JP" altLang="en-US" sz="800" dirty="0"/>
            </a:p>
          </p:txBody>
        </p:sp>
        <p:sp>
          <p:nvSpPr>
            <p:cNvPr id="14" name="テキスト ボックス 13"/>
            <p:cNvSpPr txBox="1"/>
            <p:nvPr/>
          </p:nvSpPr>
          <p:spPr>
            <a:xfrm>
              <a:off x="1492816" y="671365"/>
              <a:ext cx="3296271" cy="461665"/>
            </a:xfrm>
            <a:prstGeom prst="rect">
              <a:avLst/>
            </a:prstGeom>
            <a:solidFill>
              <a:schemeClr val="bg1"/>
            </a:solidFill>
            <a:ln w="3175">
              <a:solidFill>
                <a:schemeClr val="tx1"/>
              </a:solidFill>
            </a:ln>
          </p:spPr>
          <p:txBody>
            <a:bodyPr wrap="square" rtlCol="0">
              <a:spAutoFit/>
            </a:bodyPr>
            <a:lstStyle/>
            <a:p>
              <a:r>
                <a:rPr lang="ja-JP" altLang="ja-JP" sz="800" dirty="0"/>
                <a:t>大阪府域は、最下位から２番目の面積で、非常に</a:t>
              </a:r>
              <a:r>
                <a:rPr lang="ja-JP" altLang="ja-JP" sz="800" dirty="0" err="1"/>
                <a:t>ちっちゃな</a:t>
              </a:r>
              <a:r>
                <a:rPr lang="ja-JP" altLang="ja-JP" sz="800" dirty="0"/>
                <a:t>府域なので</a:t>
              </a:r>
              <a:r>
                <a:rPr lang="ja-JP" altLang="ja-JP" sz="800" dirty="0" smtClean="0"/>
                <a:t>、</a:t>
              </a:r>
              <a:r>
                <a:rPr lang="ja-JP" altLang="en-US" sz="800" dirty="0" smtClean="0"/>
                <a:t>全域を</a:t>
              </a:r>
              <a:r>
                <a:rPr lang="ja-JP" altLang="ja-JP" sz="800" dirty="0" smtClean="0"/>
                <a:t>一体的</a:t>
              </a:r>
              <a:r>
                <a:rPr lang="ja-JP" altLang="ja-JP" sz="800" dirty="0"/>
                <a:t>に考える、都心部ばかりではないというのは、ある意味で非常に正論。ただ、大阪は都心部と周辺（田舎）とはかなり違うように思う</a:t>
              </a:r>
              <a:r>
                <a:rPr lang="ja-JP" altLang="ja-JP" sz="800" dirty="0" smtClean="0"/>
                <a:t>。</a:t>
              </a:r>
              <a:endParaRPr kumimoji="1" lang="ja-JP" altLang="en-US" sz="800" dirty="0"/>
            </a:p>
          </p:txBody>
        </p:sp>
        <p:sp>
          <p:nvSpPr>
            <p:cNvPr id="15" name="テキスト ボックス 14"/>
            <p:cNvSpPr txBox="1"/>
            <p:nvPr/>
          </p:nvSpPr>
          <p:spPr>
            <a:xfrm>
              <a:off x="1492816" y="1161745"/>
              <a:ext cx="3296271" cy="461665"/>
            </a:xfrm>
            <a:prstGeom prst="rect">
              <a:avLst/>
            </a:prstGeom>
            <a:solidFill>
              <a:schemeClr val="bg1"/>
            </a:solidFill>
            <a:ln w="3175">
              <a:solidFill>
                <a:schemeClr val="tx1"/>
              </a:solidFill>
            </a:ln>
          </p:spPr>
          <p:txBody>
            <a:bodyPr wrap="square" rtlCol="0">
              <a:spAutoFit/>
            </a:bodyPr>
            <a:lstStyle/>
            <a:p>
              <a:r>
                <a:rPr lang="ja-JP" altLang="ja-JP" sz="800" dirty="0"/>
                <a:t>最初、大阪に来るときはあまり気が進まなかったが、住んでみると非常に魅力の多いところ。そういう資源を活かしながら都市魅力をしていく方向にやって</a:t>
              </a:r>
              <a:r>
                <a:rPr lang="ja-JP" altLang="ja-JP" sz="800" dirty="0" smtClean="0"/>
                <a:t>いければ</a:t>
              </a:r>
              <a:r>
                <a:rPr lang="ja-JP" altLang="en-US" sz="800" dirty="0"/>
                <a:t>。</a:t>
              </a:r>
              <a:endParaRPr kumimoji="1" lang="ja-JP" altLang="en-US" sz="800" dirty="0"/>
            </a:p>
          </p:txBody>
        </p:sp>
        <p:sp>
          <p:nvSpPr>
            <p:cNvPr id="16" name="テキスト ボックス 15"/>
            <p:cNvSpPr txBox="1"/>
            <p:nvPr/>
          </p:nvSpPr>
          <p:spPr>
            <a:xfrm>
              <a:off x="4833018" y="-42991"/>
              <a:ext cx="2037275" cy="774000"/>
            </a:xfrm>
            <a:prstGeom prst="rect">
              <a:avLst/>
            </a:prstGeom>
            <a:solidFill>
              <a:schemeClr val="bg1"/>
            </a:solidFill>
            <a:ln w="3175">
              <a:solidFill>
                <a:schemeClr val="tx1"/>
              </a:solidFill>
            </a:ln>
          </p:spPr>
          <p:txBody>
            <a:bodyPr wrap="square" rtlCol="0">
              <a:spAutoFit/>
            </a:bodyPr>
            <a:lstStyle/>
            <a:p>
              <a:r>
                <a:rPr lang="ja-JP" altLang="ja-JP" sz="800" dirty="0"/>
                <a:t>大阪</a:t>
              </a:r>
              <a:r>
                <a:rPr lang="ja-JP" altLang="ja-JP" sz="800" dirty="0" smtClean="0"/>
                <a:t>府下は</a:t>
              </a:r>
              <a:r>
                <a:rPr lang="ja-JP" altLang="ja-JP" sz="800" dirty="0"/>
                <a:t>都心部ばかりでは</a:t>
              </a:r>
              <a:r>
                <a:rPr lang="ja-JP" altLang="ja-JP" sz="800" dirty="0" smtClean="0"/>
                <a:t>な</a:t>
              </a:r>
              <a:r>
                <a:rPr lang="ja-JP" altLang="en-US" sz="800" dirty="0" smtClean="0"/>
                <a:t>い。</a:t>
              </a:r>
              <a:r>
                <a:rPr lang="ja-JP" altLang="ja-JP" sz="800" dirty="0" smtClean="0"/>
                <a:t>いわゆる</a:t>
              </a:r>
              <a:r>
                <a:rPr lang="ja-JP" altLang="ja-JP" sz="800" dirty="0"/>
                <a:t>都心部は都市景観がわりと特化しているが、郊外地域は風景的なものが結構</a:t>
              </a:r>
              <a:r>
                <a:rPr lang="ja-JP" altLang="ja-JP" sz="800" dirty="0" smtClean="0"/>
                <a:t>ある。</a:t>
              </a:r>
              <a:r>
                <a:rPr lang="ja-JP" altLang="ja-JP" sz="800" dirty="0"/>
                <a:t>風景審議会的なものまで一歩踏み出してもいいんじゃない</a:t>
              </a:r>
              <a:r>
                <a:rPr lang="ja-JP" altLang="ja-JP" sz="800" dirty="0" smtClean="0"/>
                <a:t>か</a:t>
              </a:r>
              <a:r>
                <a:rPr lang="ja-JP" altLang="en-US" sz="800" dirty="0"/>
                <a:t>。</a:t>
              </a:r>
              <a:endParaRPr kumimoji="1" lang="ja-JP" altLang="en-US" sz="800" dirty="0"/>
            </a:p>
          </p:txBody>
        </p:sp>
        <p:sp>
          <p:nvSpPr>
            <p:cNvPr id="18" name="テキスト ボックス 17"/>
            <p:cNvSpPr txBox="1"/>
            <p:nvPr/>
          </p:nvSpPr>
          <p:spPr>
            <a:xfrm>
              <a:off x="6901283" y="-42991"/>
              <a:ext cx="1873305" cy="558000"/>
            </a:xfrm>
            <a:prstGeom prst="rect">
              <a:avLst/>
            </a:prstGeom>
            <a:solidFill>
              <a:schemeClr val="bg1"/>
            </a:solidFill>
            <a:ln w="3175">
              <a:solidFill>
                <a:schemeClr val="tx1"/>
              </a:solidFill>
            </a:ln>
          </p:spPr>
          <p:txBody>
            <a:bodyPr wrap="square" rtlCol="0">
              <a:spAutoFit/>
            </a:bodyPr>
            <a:lstStyle/>
            <a:p>
              <a:r>
                <a:rPr lang="ja-JP" altLang="ja-JP" sz="800" dirty="0"/>
                <a:t>府は全体をとりまとめるよう</a:t>
              </a:r>
              <a:r>
                <a:rPr lang="ja-JP" altLang="ja-JP" sz="800" dirty="0" smtClean="0"/>
                <a:t>な</a:t>
              </a:r>
              <a:r>
                <a:rPr lang="ja-JP" altLang="en-US" sz="800" dirty="0" smtClean="0"/>
                <a:t>長期的な</a:t>
              </a:r>
              <a:r>
                <a:rPr lang="ja-JP" altLang="ja-JP" sz="800" dirty="0" smtClean="0"/>
                <a:t>ビジョンを</a:t>
              </a:r>
              <a:r>
                <a:rPr lang="ja-JP" altLang="ja-JP" sz="800" dirty="0"/>
                <a:t>提示しながら、全体として誘導、指導できる立場をしっかり強固に堅持して</a:t>
              </a:r>
              <a:r>
                <a:rPr lang="ja-JP" altLang="ja-JP" sz="800" dirty="0" smtClean="0"/>
                <a:t>いく</a:t>
              </a:r>
              <a:r>
                <a:rPr lang="ja-JP" altLang="en-US" sz="800" dirty="0" smtClean="0"/>
                <a:t>。</a:t>
              </a:r>
              <a:endParaRPr kumimoji="1" lang="ja-JP" altLang="en-US" sz="800" dirty="0"/>
            </a:p>
          </p:txBody>
        </p:sp>
        <p:sp>
          <p:nvSpPr>
            <p:cNvPr id="20" name="テキスト ボックス 19"/>
            <p:cNvSpPr txBox="1"/>
            <p:nvPr/>
          </p:nvSpPr>
          <p:spPr>
            <a:xfrm>
              <a:off x="8808779" y="1038635"/>
              <a:ext cx="2666268" cy="584775"/>
            </a:xfrm>
            <a:prstGeom prst="rect">
              <a:avLst/>
            </a:prstGeom>
            <a:solidFill>
              <a:schemeClr val="bg1"/>
            </a:solidFill>
            <a:ln w="3175">
              <a:solidFill>
                <a:schemeClr val="tx1"/>
              </a:solidFill>
            </a:ln>
          </p:spPr>
          <p:txBody>
            <a:bodyPr wrap="square" rtlCol="0">
              <a:spAutoFit/>
            </a:bodyPr>
            <a:lstStyle/>
            <a:p>
              <a:r>
                <a:rPr lang="en-US" altLang="ja-JP" sz="800" dirty="0"/>
                <a:t>5</a:t>
              </a:r>
              <a:r>
                <a:rPr lang="ja-JP" altLang="ja-JP" sz="800" dirty="0" err="1"/>
                <a:t>つの</a:t>
              </a:r>
              <a:r>
                <a:rPr lang="ja-JP" altLang="ja-JP" sz="800" dirty="0"/>
                <a:t>軸プラス、まだ他に、この要素を５つから増やして、さらに充実を図る方法と</a:t>
              </a:r>
              <a:r>
                <a:rPr lang="ja-JP" altLang="ja-JP" sz="800" dirty="0" smtClean="0"/>
                <a:t>、</a:t>
              </a:r>
              <a:r>
                <a:rPr lang="ja-JP" altLang="en-US" sz="800" dirty="0"/>
                <a:t>その</a:t>
              </a:r>
              <a:r>
                <a:rPr lang="ja-JP" altLang="ja-JP" sz="800" dirty="0" smtClean="0"/>
                <a:t>５つ</a:t>
              </a:r>
              <a:r>
                <a:rPr lang="ja-JP" altLang="ja-JP" sz="800" dirty="0"/>
                <a:t>の軸を充実させていく方法、どうやって仕事を増やしていくかというところが、景観行政にとっては非常に大事な</a:t>
              </a:r>
              <a:r>
                <a:rPr lang="ja-JP" altLang="ja-JP" sz="800" dirty="0" smtClean="0"/>
                <a:t>点</a:t>
              </a:r>
              <a:r>
                <a:rPr lang="ja-JP" altLang="en-US" sz="800" dirty="0"/>
                <a:t>。</a:t>
              </a:r>
              <a:endParaRPr kumimoji="1" lang="ja-JP" altLang="en-US" sz="800" dirty="0"/>
            </a:p>
          </p:txBody>
        </p:sp>
        <p:sp>
          <p:nvSpPr>
            <p:cNvPr id="21" name="テキスト ボックス 20"/>
            <p:cNvSpPr txBox="1"/>
            <p:nvPr/>
          </p:nvSpPr>
          <p:spPr>
            <a:xfrm>
              <a:off x="6901283" y="546192"/>
              <a:ext cx="1873305" cy="1077218"/>
            </a:xfrm>
            <a:prstGeom prst="rect">
              <a:avLst/>
            </a:prstGeom>
            <a:solidFill>
              <a:schemeClr val="bg1"/>
            </a:solidFill>
            <a:ln w="3175">
              <a:solidFill>
                <a:schemeClr val="tx1"/>
              </a:solidFill>
            </a:ln>
          </p:spPr>
          <p:txBody>
            <a:bodyPr wrap="square" rtlCol="0">
              <a:spAutoFit/>
            </a:bodyPr>
            <a:lstStyle/>
            <a:p>
              <a:r>
                <a:rPr lang="ja-JP" altLang="ja-JP" sz="800" dirty="0"/>
                <a:t>大阪</a:t>
              </a:r>
              <a:r>
                <a:rPr lang="ja-JP" altLang="ja-JP" sz="800" dirty="0" smtClean="0"/>
                <a:t>の</a:t>
              </a:r>
              <a:r>
                <a:rPr lang="ja-JP" altLang="en-US" sz="800" dirty="0" smtClean="0"/>
                <a:t>景観計画の</a:t>
              </a:r>
              <a:r>
                <a:rPr lang="ja-JP" altLang="ja-JP" sz="800" dirty="0" smtClean="0"/>
                <a:t>区域</a:t>
              </a:r>
              <a:r>
                <a:rPr lang="ja-JP" altLang="ja-JP" sz="800" dirty="0"/>
                <a:t>全体で、実線の部分と破線の部分がある。破線のところは景観行政団体の区域で、府の計画外というか、別のいろんな制度なり、動きになっている。大阪府全域、もう少し広域の地域を見て、全体像をまずきちんと把握するというか、見えるようにするというのがとても</a:t>
              </a:r>
              <a:r>
                <a:rPr lang="ja-JP" altLang="ja-JP" sz="800" dirty="0" smtClean="0"/>
                <a:t>大事</a:t>
              </a:r>
              <a:r>
                <a:rPr lang="ja-JP" altLang="en-US" sz="800" dirty="0"/>
                <a:t>。</a:t>
              </a:r>
              <a:endParaRPr kumimoji="1" lang="ja-JP" altLang="en-US" sz="800" dirty="0"/>
            </a:p>
          </p:txBody>
        </p:sp>
        <p:sp>
          <p:nvSpPr>
            <p:cNvPr id="22" name="テキスト ボックス 21"/>
            <p:cNvSpPr txBox="1"/>
            <p:nvPr/>
          </p:nvSpPr>
          <p:spPr>
            <a:xfrm>
              <a:off x="4833019" y="759410"/>
              <a:ext cx="2037273" cy="864000"/>
            </a:xfrm>
            <a:prstGeom prst="rect">
              <a:avLst/>
            </a:prstGeom>
            <a:solidFill>
              <a:schemeClr val="bg1"/>
            </a:solidFill>
            <a:ln w="3175">
              <a:solidFill>
                <a:schemeClr val="tx1"/>
              </a:solidFill>
            </a:ln>
          </p:spPr>
          <p:txBody>
            <a:bodyPr wrap="square" rtlCol="0">
              <a:spAutoFit/>
            </a:bodyPr>
            <a:lstStyle/>
            <a:p>
              <a:r>
                <a:rPr lang="ja-JP" altLang="ja-JP" sz="800" dirty="0"/>
                <a:t>都心部の重要性と同時に、都市周辺のところにいかに書ききるか。広範な形で大阪は都心部だけじゃないと。わずかな人かもしれない</a:t>
              </a:r>
              <a:r>
                <a:rPr lang="ja-JP" altLang="ja-JP" sz="800" dirty="0" smtClean="0"/>
                <a:t>がそう</a:t>
              </a:r>
              <a:r>
                <a:rPr lang="ja-JP" altLang="ja-JP" sz="800" dirty="0"/>
                <a:t>いう人たちが非常に重要な文化を形成してきている</a:t>
              </a:r>
              <a:r>
                <a:rPr lang="ja-JP" altLang="ja-JP" sz="800" dirty="0" smtClean="0"/>
                <a:t>し歴史</a:t>
              </a:r>
              <a:r>
                <a:rPr lang="ja-JP" altLang="ja-JP" sz="800" dirty="0"/>
                <a:t>も蓄積されてきているところをいかに手立てを汲んでいくかが非常に</a:t>
              </a:r>
              <a:r>
                <a:rPr lang="ja-JP" altLang="ja-JP" sz="800" dirty="0" smtClean="0"/>
                <a:t>大事</a:t>
              </a:r>
              <a:r>
                <a:rPr lang="ja-JP" altLang="en-US" sz="800" dirty="0"/>
                <a:t>。</a:t>
              </a:r>
              <a:endParaRPr kumimoji="1" lang="ja-JP" altLang="en-US" sz="800" dirty="0"/>
            </a:p>
          </p:txBody>
        </p:sp>
        <p:sp>
          <p:nvSpPr>
            <p:cNvPr id="23" name="テキスト ボックス 22"/>
            <p:cNvSpPr txBox="1"/>
            <p:nvPr/>
          </p:nvSpPr>
          <p:spPr>
            <a:xfrm>
              <a:off x="8808779" y="-42991"/>
              <a:ext cx="2666561" cy="1044000"/>
            </a:xfrm>
            <a:prstGeom prst="rect">
              <a:avLst/>
            </a:prstGeom>
            <a:solidFill>
              <a:schemeClr val="bg1"/>
            </a:solidFill>
            <a:ln w="6350">
              <a:solidFill>
                <a:schemeClr val="tx1"/>
              </a:solidFill>
            </a:ln>
          </p:spPr>
          <p:txBody>
            <a:bodyPr wrap="square" rtlCol="0">
              <a:spAutoFit/>
            </a:bodyPr>
            <a:lstStyle/>
            <a:p>
              <a:r>
                <a:rPr lang="ja-JP" altLang="ja-JP" sz="800" dirty="0"/>
                <a:t>国際都市競争の中で勝つためには、京都・大阪・神戸が一体化してこれくらいの都市規模があって、このランクに上がるからすごいんだという話がよく出てくるが、そういった例をあまり見ない。例えば京都だったら海の京都、森の京都、京都市内以外のことを取り組もうとしている姿が見える。兵庫県は、城崎・豊岡エリア、姫路エリアとかを、塊に何かしてやろうというのが見えるんで、もうちょっと大阪市域以外のところ、寺内町などいっぱいあると思うので、塊にしながら知って</a:t>
              </a:r>
              <a:r>
                <a:rPr lang="ja-JP" altLang="ja-JP" sz="800" dirty="0" smtClean="0"/>
                <a:t>もらう</a:t>
              </a:r>
              <a:r>
                <a:rPr lang="ja-JP" altLang="en-US" sz="800" dirty="0" smtClean="0"/>
                <a:t>。</a:t>
              </a:r>
              <a:endParaRPr kumimoji="1" lang="ja-JP" altLang="en-US" sz="800" dirty="0"/>
            </a:p>
          </p:txBody>
        </p:sp>
      </p:grpSp>
      <p:sp>
        <p:nvSpPr>
          <p:cNvPr id="78" name="角丸四角形 77"/>
          <p:cNvSpPr/>
          <p:nvPr/>
        </p:nvSpPr>
        <p:spPr>
          <a:xfrm>
            <a:off x="39227" y="2824210"/>
            <a:ext cx="1609045" cy="4808036"/>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2648" y="2847092"/>
            <a:ext cx="1512167" cy="369332"/>
          </a:xfrm>
          <a:prstGeom prst="rect">
            <a:avLst/>
          </a:prstGeom>
          <a:noFill/>
        </p:spPr>
        <p:txBody>
          <a:bodyPr wrap="square" rtlCol="0">
            <a:spAutoFit/>
          </a:bodyPr>
          <a:lstStyle/>
          <a:p>
            <a:pPr algn="ctr"/>
            <a:r>
              <a:rPr lang="ja-JP" altLang="en-US" sz="1800" dirty="0" smtClean="0">
                <a:effectLst>
                  <a:outerShdw blurRad="38100" dist="38100" dir="2700000" algn="tl">
                    <a:srgbClr val="000000">
                      <a:alpha val="43137"/>
                    </a:srgbClr>
                  </a:outerShdw>
                </a:effectLst>
              </a:rPr>
              <a:t>海・山</a:t>
            </a:r>
            <a:endParaRPr kumimoji="1" lang="ja-JP" altLang="en-US" sz="1800" dirty="0">
              <a:effectLst>
                <a:outerShdw blurRad="38100" dist="38100" dir="2700000" algn="tl">
                  <a:srgbClr val="000000">
                    <a:alpha val="43137"/>
                  </a:srgbClr>
                </a:outerShdw>
              </a:effectLst>
            </a:endParaRPr>
          </a:p>
        </p:txBody>
      </p:sp>
      <p:grpSp>
        <p:nvGrpSpPr>
          <p:cNvPr id="129" name="グループ化 128"/>
          <p:cNvGrpSpPr/>
          <p:nvPr/>
        </p:nvGrpSpPr>
        <p:grpSpPr>
          <a:xfrm>
            <a:off x="82648" y="3228958"/>
            <a:ext cx="1522203" cy="4167584"/>
            <a:chOff x="82648" y="3197059"/>
            <a:chExt cx="1522203" cy="4167584"/>
          </a:xfrm>
        </p:grpSpPr>
        <p:sp>
          <p:nvSpPr>
            <p:cNvPr id="24" name="テキスト ボックス 23"/>
            <p:cNvSpPr txBox="1"/>
            <p:nvPr/>
          </p:nvSpPr>
          <p:spPr>
            <a:xfrm>
              <a:off x="82648" y="3197059"/>
              <a:ext cx="1512168" cy="338554"/>
            </a:xfrm>
            <a:prstGeom prst="rect">
              <a:avLst/>
            </a:prstGeom>
            <a:solidFill>
              <a:schemeClr val="bg1"/>
            </a:solidFill>
            <a:ln w="3175">
              <a:solidFill>
                <a:schemeClr val="tx1"/>
              </a:solidFill>
            </a:ln>
          </p:spPr>
          <p:txBody>
            <a:bodyPr wrap="square" rtlCol="0">
              <a:spAutoFit/>
            </a:bodyPr>
            <a:lstStyle/>
            <a:p>
              <a:r>
                <a:rPr lang="ja-JP" altLang="ja-JP" sz="800" dirty="0"/>
                <a:t>ベイエリアから山岳地域に少し移っていくのかと、非常に感動</a:t>
              </a:r>
              <a:r>
                <a:rPr lang="ja-JP" altLang="ja-JP" sz="800" dirty="0" smtClean="0"/>
                <a:t>。</a:t>
              </a:r>
              <a:endParaRPr kumimoji="1" lang="ja-JP" altLang="en-US" sz="800" dirty="0"/>
            </a:p>
          </p:txBody>
        </p:sp>
        <p:sp>
          <p:nvSpPr>
            <p:cNvPr id="25" name="テキスト ボックス 24"/>
            <p:cNvSpPr txBox="1"/>
            <p:nvPr/>
          </p:nvSpPr>
          <p:spPr>
            <a:xfrm>
              <a:off x="82648" y="6287425"/>
              <a:ext cx="1522203" cy="1077218"/>
            </a:xfrm>
            <a:prstGeom prst="rect">
              <a:avLst/>
            </a:prstGeom>
            <a:solidFill>
              <a:schemeClr val="bg1"/>
            </a:solidFill>
            <a:ln w="3175">
              <a:solidFill>
                <a:schemeClr val="tx1"/>
              </a:solidFill>
            </a:ln>
          </p:spPr>
          <p:txBody>
            <a:bodyPr wrap="square" rtlCol="0">
              <a:spAutoFit/>
            </a:bodyPr>
            <a:lstStyle/>
            <a:p>
              <a:r>
                <a:rPr lang="ja-JP" altLang="ja-JP" sz="800" dirty="0"/>
                <a:t>先人が守ってきた緑豊かなこれぞ景観。車や電車で移動する際に見える「動かない景色」がある。人は動いても、金剛山や葛城山、箕面山の山並みは固定されたまま。非常に素晴らしい景色、景観だと思う。そういった景観を守って</a:t>
              </a:r>
              <a:r>
                <a:rPr lang="ja-JP" altLang="ja-JP" sz="800" dirty="0" smtClean="0"/>
                <a:t>いきたい</a:t>
              </a:r>
              <a:r>
                <a:rPr lang="ja-JP" altLang="en-US" sz="800" dirty="0"/>
                <a:t>。</a:t>
              </a:r>
              <a:endParaRPr kumimoji="1" lang="ja-JP" altLang="en-US" sz="800" dirty="0"/>
            </a:p>
          </p:txBody>
        </p:sp>
        <p:sp>
          <p:nvSpPr>
            <p:cNvPr id="26" name="テキスト ボックス 25"/>
            <p:cNvSpPr txBox="1"/>
            <p:nvPr/>
          </p:nvSpPr>
          <p:spPr>
            <a:xfrm>
              <a:off x="82648" y="3568911"/>
              <a:ext cx="1512168" cy="830997"/>
            </a:xfrm>
            <a:prstGeom prst="rect">
              <a:avLst/>
            </a:prstGeom>
            <a:solidFill>
              <a:schemeClr val="bg1"/>
            </a:solidFill>
            <a:ln w="3175">
              <a:solidFill>
                <a:schemeClr val="tx1"/>
              </a:solidFill>
            </a:ln>
          </p:spPr>
          <p:txBody>
            <a:bodyPr wrap="square" rtlCol="0">
              <a:spAutoFit/>
            </a:bodyPr>
            <a:lstStyle/>
            <a:p>
              <a:r>
                <a:rPr lang="ja-JP" altLang="ja-JP" sz="800" dirty="0"/>
                <a:t>京都市では昭和</a:t>
              </a:r>
              <a:r>
                <a:rPr lang="en-US" altLang="ja-JP" sz="800" dirty="0"/>
                <a:t>45</a:t>
              </a:r>
              <a:r>
                <a:rPr lang="ja-JP" altLang="ja-JP" sz="800" dirty="0"/>
                <a:t>年に市内の山なみを風致地区に指定したことから、新たな建物を建てづらい環境にあり、大阪府のように山並み景観が今後大きく変わるといった心配は</a:t>
              </a:r>
              <a:r>
                <a:rPr lang="ja-JP" altLang="ja-JP" sz="800" dirty="0" smtClean="0"/>
                <a:t>少ない</a:t>
              </a:r>
              <a:r>
                <a:rPr lang="ja-JP" altLang="en-US" sz="800" dirty="0"/>
                <a:t>。</a:t>
              </a:r>
              <a:endParaRPr kumimoji="1" lang="ja-JP" altLang="en-US" sz="800" dirty="0"/>
            </a:p>
          </p:txBody>
        </p:sp>
        <p:sp>
          <p:nvSpPr>
            <p:cNvPr id="27" name="テキスト ボックス 26"/>
            <p:cNvSpPr txBox="1"/>
            <p:nvPr/>
          </p:nvSpPr>
          <p:spPr>
            <a:xfrm>
              <a:off x="82648" y="4433206"/>
              <a:ext cx="1512168" cy="461665"/>
            </a:xfrm>
            <a:prstGeom prst="rect">
              <a:avLst/>
            </a:prstGeom>
            <a:solidFill>
              <a:schemeClr val="bg1"/>
            </a:solidFill>
            <a:ln w="3175">
              <a:solidFill>
                <a:schemeClr val="tx1"/>
              </a:solidFill>
            </a:ln>
          </p:spPr>
          <p:txBody>
            <a:bodyPr wrap="square" rtlCol="0">
              <a:spAutoFit/>
            </a:bodyPr>
            <a:lstStyle/>
            <a:p>
              <a:r>
                <a:rPr lang="ja-JP" altLang="ja-JP" sz="800" dirty="0"/>
                <a:t>生駒山や金剛山があり、大阪湾があるというのは大阪府の景観特性の</a:t>
              </a:r>
              <a:r>
                <a:rPr lang="ja-JP" altLang="ja-JP" sz="800" dirty="0" smtClean="0"/>
                <a:t>一つ</a:t>
              </a:r>
              <a:r>
                <a:rPr lang="ja-JP" altLang="en-US" sz="800" dirty="0"/>
                <a:t>。</a:t>
              </a:r>
              <a:endParaRPr kumimoji="1" lang="ja-JP" altLang="en-US" sz="800" dirty="0"/>
            </a:p>
          </p:txBody>
        </p:sp>
        <p:sp>
          <p:nvSpPr>
            <p:cNvPr id="28" name="テキスト ボックス 27"/>
            <p:cNvSpPr txBox="1"/>
            <p:nvPr/>
          </p:nvSpPr>
          <p:spPr>
            <a:xfrm>
              <a:off x="82648" y="4928169"/>
              <a:ext cx="1512168" cy="707886"/>
            </a:xfrm>
            <a:prstGeom prst="rect">
              <a:avLst/>
            </a:prstGeom>
            <a:solidFill>
              <a:schemeClr val="bg1"/>
            </a:solidFill>
            <a:ln w="3175">
              <a:solidFill>
                <a:schemeClr val="tx1"/>
              </a:solidFill>
            </a:ln>
          </p:spPr>
          <p:txBody>
            <a:bodyPr wrap="square" rtlCol="0">
              <a:spAutoFit/>
            </a:bodyPr>
            <a:lstStyle/>
            <a:p>
              <a:r>
                <a:rPr lang="ja-JP" altLang="ja-JP" sz="800" dirty="0"/>
                <a:t>山など動かないものそのものを守ることは難しくないが、動かないものの見せ方、「眺望」という視点で捉えた時の考え方は</a:t>
              </a:r>
              <a:r>
                <a:rPr lang="ja-JP" altLang="ja-JP" sz="800" dirty="0" smtClean="0"/>
                <a:t>難しい</a:t>
              </a:r>
              <a:r>
                <a:rPr lang="ja-JP" altLang="en-US" sz="800" dirty="0"/>
                <a:t>。</a:t>
              </a:r>
              <a:endParaRPr kumimoji="1" lang="ja-JP" altLang="en-US" sz="800" dirty="0"/>
            </a:p>
          </p:txBody>
        </p:sp>
        <p:sp>
          <p:nvSpPr>
            <p:cNvPr id="29" name="テキスト ボックス 28"/>
            <p:cNvSpPr txBox="1"/>
            <p:nvPr/>
          </p:nvSpPr>
          <p:spPr>
            <a:xfrm>
              <a:off x="82648" y="5669353"/>
              <a:ext cx="1512168" cy="584775"/>
            </a:xfrm>
            <a:prstGeom prst="rect">
              <a:avLst/>
            </a:prstGeom>
            <a:solidFill>
              <a:schemeClr val="bg1"/>
            </a:solidFill>
            <a:ln w="3175">
              <a:solidFill>
                <a:schemeClr val="tx1"/>
              </a:solidFill>
            </a:ln>
          </p:spPr>
          <p:txBody>
            <a:bodyPr wrap="square" rtlCol="0">
              <a:spAutoFit/>
            </a:bodyPr>
            <a:lstStyle/>
            <a:p>
              <a:r>
                <a:rPr lang="ja-JP" altLang="ja-JP" sz="800" dirty="0"/>
                <a:t>大阪は、割と山に囲まれて、真ん中に海があるので、都市景観が一望できるところがすごく多い</a:t>
              </a:r>
              <a:r>
                <a:rPr lang="ja-JP" altLang="ja-JP" sz="800" dirty="0" smtClean="0"/>
                <a:t>。</a:t>
              </a:r>
              <a:endParaRPr kumimoji="1" lang="ja-JP" altLang="en-US" sz="800" dirty="0"/>
            </a:p>
          </p:txBody>
        </p:sp>
      </p:grpSp>
      <p:sp>
        <p:nvSpPr>
          <p:cNvPr id="87" name="角丸四角形 86"/>
          <p:cNvSpPr/>
          <p:nvPr/>
        </p:nvSpPr>
        <p:spPr>
          <a:xfrm>
            <a:off x="1688165" y="2824208"/>
            <a:ext cx="1521537" cy="3704507"/>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28853" y="2847092"/>
            <a:ext cx="1440159"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河川</a:t>
            </a:r>
            <a:endParaRPr kumimoji="1" lang="ja-JP" altLang="en-US" sz="1800" dirty="0">
              <a:effectLst>
                <a:outerShdw blurRad="38100" dist="38100" dir="2700000" algn="tl">
                  <a:srgbClr val="000000">
                    <a:alpha val="43137"/>
                  </a:srgbClr>
                </a:outerShdw>
              </a:effectLst>
            </a:endParaRPr>
          </a:p>
        </p:txBody>
      </p:sp>
      <p:sp>
        <p:nvSpPr>
          <p:cNvPr id="41" name="テキスト ボックス 40"/>
          <p:cNvSpPr txBox="1"/>
          <p:nvPr/>
        </p:nvSpPr>
        <p:spPr>
          <a:xfrm>
            <a:off x="1728853" y="3228958"/>
            <a:ext cx="1440160" cy="1569660"/>
          </a:xfrm>
          <a:prstGeom prst="rect">
            <a:avLst/>
          </a:prstGeom>
          <a:solidFill>
            <a:schemeClr val="bg1"/>
          </a:solidFill>
          <a:ln w="3175">
            <a:solidFill>
              <a:schemeClr val="tx1"/>
            </a:solidFill>
          </a:ln>
        </p:spPr>
        <p:txBody>
          <a:bodyPr wrap="square" rtlCol="0">
            <a:spAutoFit/>
          </a:bodyPr>
          <a:lstStyle/>
          <a:p>
            <a:r>
              <a:rPr lang="ja-JP" altLang="en-US" sz="800" dirty="0"/>
              <a:t>都</a:t>
            </a:r>
            <a:r>
              <a:rPr lang="ja-JP" altLang="ja-JP" sz="800" dirty="0" smtClean="0"/>
              <a:t>道府県</a:t>
            </a:r>
            <a:r>
              <a:rPr lang="ja-JP" altLang="ja-JP" sz="800" dirty="0"/>
              <a:t>の役割ということで割り切るのであれば、広域眺望や和歌山県や三重県にまたがる世界遺産、木曽川沿線の約</a:t>
            </a:r>
            <a:r>
              <a:rPr lang="en-US" altLang="ja-JP" sz="800" dirty="0"/>
              <a:t>7</a:t>
            </a:r>
            <a:r>
              <a:rPr lang="ja-JP" altLang="ja-JP" sz="800" dirty="0"/>
              <a:t>自治体がひとつの景観計画をつくっている例を応用して淀川や大和川に反映させる等、広域的な資源を活用した、単独の市町村では調整できないことを都道府県が主体となって行うことは、広域行政の</a:t>
            </a:r>
            <a:r>
              <a:rPr lang="ja-JP" altLang="ja-JP" sz="800" dirty="0" smtClean="0"/>
              <a:t>王道</a:t>
            </a:r>
            <a:r>
              <a:rPr lang="ja-JP" altLang="en-US" sz="800" dirty="0"/>
              <a:t>。</a:t>
            </a:r>
            <a:endParaRPr kumimoji="1" lang="ja-JP" altLang="en-US" sz="800" dirty="0"/>
          </a:p>
        </p:txBody>
      </p:sp>
      <p:sp>
        <p:nvSpPr>
          <p:cNvPr id="88" name="角丸四角形 87"/>
          <p:cNvSpPr/>
          <p:nvPr/>
        </p:nvSpPr>
        <p:spPr>
          <a:xfrm>
            <a:off x="3244445" y="2824210"/>
            <a:ext cx="1590559" cy="3703590"/>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3288594" y="4835438"/>
            <a:ext cx="1502260" cy="461665"/>
          </a:xfrm>
          <a:prstGeom prst="rect">
            <a:avLst/>
          </a:prstGeom>
          <a:solidFill>
            <a:schemeClr val="bg1"/>
          </a:solidFill>
          <a:ln w="3175">
            <a:solidFill>
              <a:schemeClr val="tx2">
                <a:lumMod val="75000"/>
              </a:schemeClr>
            </a:solidFill>
          </a:ln>
        </p:spPr>
        <p:txBody>
          <a:bodyPr wrap="square" rtlCol="0">
            <a:spAutoFit/>
          </a:bodyPr>
          <a:lstStyle/>
          <a:p>
            <a:r>
              <a:rPr lang="ja-JP" altLang="ja-JP" sz="800" dirty="0"/>
              <a:t>大阪府で行っている「風の道」は山並みや眺望景観と重なってくる部分が</a:t>
            </a:r>
            <a:r>
              <a:rPr lang="ja-JP" altLang="ja-JP" sz="800" dirty="0" smtClean="0"/>
              <a:t>多い</a:t>
            </a:r>
            <a:r>
              <a:rPr lang="ja-JP" altLang="en-US" sz="800" dirty="0"/>
              <a:t>。</a:t>
            </a:r>
            <a:endParaRPr kumimoji="1" lang="ja-JP" altLang="en-US" sz="800" dirty="0"/>
          </a:p>
        </p:txBody>
      </p:sp>
      <p:sp>
        <p:nvSpPr>
          <p:cNvPr id="47" name="テキスト ボックス 46"/>
          <p:cNvSpPr txBox="1"/>
          <p:nvPr/>
        </p:nvSpPr>
        <p:spPr>
          <a:xfrm>
            <a:off x="3288594" y="3228958"/>
            <a:ext cx="1502260" cy="1077218"/>
          </a:xfrm>
          <a:prstGeom prst="rect">
            <a:avLst/>
          </a:prstGeom>
          <a:solidFill>
            <a:schemeClr val="bg1"/>
          </a:solidFill>
          <a:ln w="3175">
            <a:solidFill>
              <a:schemeClr val="tx2">
                <a:lumMod val="75000"/>
              </a:schemeClr>
            </a:solidFill>
          </a:ln>
        </p:spPr>
        <p:txBody>
          <a:bodyPr wrap="square" rtlCol="0">
            <a:spAutoFit/>
          </a:bodyPr>
          <a:lstStyle/>
          <a:p>
            <a:r>
              <a:rPr lang="ja-JP" altLang="ja-JP" sz="800" dirty="0"/>
              <a:t>グランドデザイン大阪都市圏に示されている「緑道で繋ぐ」ということが、「風の道」にも役立つ一方で、緑の景観軸として山並みと一体化した道路景観に繋がるといった分かりやすいシナリオがあったらよりいいのではない</a:t>
            </a:r>
            <a:r>
              <a:rPr lang="ja-JP" altLang="ja-JP" sz="800" dirty="0" smtClean="0"/>
              <a:t>か</a:t>
            </a:r>
            <a:r>
              <a:rPr lang="ja-JP" altLang="en-US" sz="800" dirty="0"/>
              <a:t>。</a:t>
            </a:r>
            <a:endParaRPr kumimoji="1" lang="ja-JP" altLang="en-US" sz="800" dirty="0"/>
          </a:p>
        </p:txBody>
      </p:sp>
      <p:sp>
        <p:nvSpPr>
          <p:cNvPr id="48" name="テキスト ボックス 47"/>
          <p:cNvSpPr txBox="1"/>
          <p:nvPr/>
        </p:nvSpPr>
        <p:spPr>
          <a:xfrm>
            <a:off x="3288594" y="4336085"/>
            <a:ext cx="1502260" cy="461665"/>
          </a:xfrm>
          <a:prstGeom prst="rect">
            <a:avLst/>
          </a:prstGeom>
          <a:solidFill>
            <a:schemeClr val="bg1"/>
          </a:solidFill>
          <a:ln w="3175">
            <a:solidFill>
              <a:schemeClr val="tx2">
                <a:lumMod val="75000"/>
              </a:schemeClr>
            </a:solidFill>
          </a:ln>
        </p:spPr>
        <p:txBody>
          <a:bodyPr wrap="square" rtlCol="0">
            <a:spAutoFit/>
          </a:bodyPr>
          <a:lstStyle/>
          <a:p>
            <a:r>
              <a:rPr lang="ja-JP" altLang="ja-JP" sz="800" dirty="0"/>
              <a:t>建築分野だけでは担えない農水や公園の関係で、いかに連携して</a:t>
            </a:r>
            <a:r>
              <a:rPr lang="ja-JP" altLang="ja-JP" sz="800" dirty="0" smtClean="0"/>
              <a:t>いく</a:t>
            </a:r>
            <a:r>
              <a:rPr lang="ja-JP" altLang="en-US" sz="800" dirty="0" smtClean="0"/>
              <a:t>か</a:t>
            </a:r>
            <a:r>
              <a:rPr lang="ja-JP" altLang="ja-JP" sz="800" dirty="0" smtClean="0"/>
              <a:t>。</a:t>
            </a:r>
            <a:endParaRPr kumimoji="1" lang="ja-JP" altLang="en-US" sz="800" dirty="0"/>
          </a:p>
        </p:txBody>
      </p:sp>
      <p:sp>
        <p:nvSpPr>
          <p:cNvPr id="6" name="テキスト ボックス 5"/>
          <p:cNvSpPr txBox="1"/>
          <p:nvPr/>
        </p:nvSpPr>
        <p:spPr>
          <a:xfrm>
            <a:off x="3288594" y="2847092"/>
            <a:ext cx="1502260" cy="369332"/>
          </a:xfrm>
          <a:prstGeom prst="rect">
            <a:avLst/>
          </a:prstGeom>
          <a:noFill/>
          <a:ln w="9525">
            <a:noFill/>
          </a:ln>
        </p:spPr>
        <p:txBody>
          <a:bodyPr wrap="square" rtlCol="0">
            <a:spAutoFit/>
          </a:bodyPr>
          <a:lstStyle/>
          <a:p>
            <a:pPr algn="ctr"/>
            <a:r>
              <a:rPr lang="ja-JP" altLang="en-US" sz="1800" dirty="0" smtClean="0">
                <a:effectLst>
                  <a:outerShdw blurRad="38100" dist="38100" dir="2700000" algn="tl">
                    <a:srgbClr val="000000">
                      <a:alpha val="43137"/>
                    </a:srgbClr>
                  </a:outerShdw>
                </a:effectLst>
              </a:rPr>
              <a:t>みどり・公園</a:t>
            </a:r>
            <a:endParaRPr kumimoji="1" lang="ja-JP" altLang="en-US" sz="1800" dirty="0">
              <a:effectLst>
                <a:outerShdw blurRad="38100" dist="38100" dir="2700000" algn="tl">
                  <a:srgbClr val="000000">
                    <a:alpha val="43137"/>
                  </a:srgbClr>
                </a:outerShdw>
              </a:effectLst>
            </a:endParaRPr>
          </a:p>
        </p:txBody>
      </p:sp>
      <p:sp>
        <p:nvSpPr>
          <p:cNvPr id="89" name="角丸四角形 88"/>
          <p:cNvSpPr/>
          <p:nvPr/>
        </p:nvSpPr>
        <p:spPr>
          <a:xfrm>
            <a:off x="4865886" y="2824209"/>
            <a:ext cx="1702668" cy="3704507"/>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919980" y="2847092"/>
            <a:ext cx="1594481"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道路</a:t>
            </a:r>
            <a:endParaRPr kumimoji="1" lang="ja-JP" altLang="en-US" sz="1800" dirty="0">
              <a:effectLst>
                <a:outerShdw blurRad="38100" dist="38100" dir="2700000" algn="tl">
                  <a:srgbClr val="000000">
                    <a:alpha val="43137"/>
                  </a:srgbClr>
                </a:outerShdw>
              </a:effectLst>
            </a:endParaRPr>
          </a:p>
        </p:txBody>
      </p:sp>
      <p:sp>
        <p:nvSpPr>
          <p:cNvPr id="45" name="テキスト ボックス 44"/>
          <p:cNvSpPr txBox="1"/>
          <p:nvPr/>
        </p:nvSpPr>
        <p:spPr>
          <a:xfrm>
            <a:off x="4919980" y="5069907"/>
            <a:ext cx="1594481" cy="1077218"/>
          </a:xfrm>
          <a:prstGeom prst="rect">
            <a:avLst/>
          </a:prstGeom>
          <a:solidFill>
            <a:schemeClr val="bg1"/>
          </a:solidFill>
          <a:ln w="3175">
            <a:solidFill>
              <a:schemeClr val="tx1"/>
            </a:solidFill>
          </a:ln>
        </p:spPr>
        <p:txBody>
          <a:bodyPr wrap="square" rtlCol="0">
            <a:spAutoFit/>
          </a:bodyPr>
          <a:lstStyle/>
          <a:p>
            <a:r>
              <a:rPr lang="ja-JP" altLang="ja-JP" sz="800" dirty="0"/>
              <a:t>箕面市がシンボルロードに位置づけて</a:t>
            </a:r>
            <a:r>
              <a:rPr lang="ja-JP" altLang="ja-JP" sz="800" dirty="0" smtClean="0"/>
              <a:t>無電</a:t>
            </a:r>
            <a:r>
              <a:rPr lang="ja-JP" altLang="en-US" sz="800" dirty="0" smtClean="0"/>
              <a:t>柱</a:t>
            </a:r>
            <a:r>
              <a:rPr lang="ja-JP" altLang="ja-JP" sz="800" dirty="0" smtClean="0"/>
              <a:t>化</a:t>
            </a:r>
            <a:r>
              <a:rPr lang="ja-JP" altLang="ja-JP" sz="800" dirty="0"/>
              <a:t>を行った国道豊中・亀岡</a:t>
            </a:r>
            <a:r>
              <a:rPr lang="ja-JP" altLang="ja-JP" sz="800" dirty="0" smtClean="0"/>
              <a:t>線は</a:t>
            </a:r>
            <a:r>
              <a:rPr lang="ja-JP" altLang="ja-JP" sz="800" dirty="0"/>
              <a:t>、南北に通っている道路であり、山並みに向かって道路が敷かれている。そういった山と直行する道路に関して、道路等の景観をどうつくっていくかということは非常に重要な</a:t>
            </a:r>
            <a:r>
              <a:rPr lang="ja-JP" altLang="ja-JP" sz="800" dirty="0" smtClean="0"/>
              <a:t>観点</a:t>
            </a:r>
            <a:r>
              <a:rPr lang="ja-JP" altLang="en-US" sz="800" dirty="0"/>
              <a:t>。</a:t>
            </a:r>
            <a:endParaRPr kumimoji="1" lang="ja-JP" altLang="en-US" sz="800" dirty="0"/>
          </a:p>
        </p:txBody>
      </p:sp>
      <p:sp>
        <p:nvSpPr>
          <p:cNvPr id="50" name="テキスト ボックス 49"/>
          <p:cNvSpPr txBox="1"/>
          <p:nvPr/>
        </p:nvSpPr>
        <p:spPr>
          <a:xfrm>
            <a:off x="4919980" y="4209082"/>
            <a:ext cx="1594481" cy="830997"/>
          </a:xfrm>
          <a:prstGeom prst="rect">
            <a:avLst/>
          </a:prstGeom>
          <a:solidFill>
            <a:schemeClr val="bg1"/>
          </a:solidFill>
          <a:ln w="3175">
            <a:solidFill>
              <a:schemeClr val="tx1"/>
            </a:solidFill>
          </a:ln>
        </p:spPr>
        <p:txBody>
          <a:bodyPr wrap="square" rtlCol="0">
            <a:spAutoFit/>
          </a:bodyPr>
          <a:lstStyle/>
          <a:p>
            <a:r>
              <a:rPr lang="ja-JP" altLang="ja-JP" sz="800" dirty="0"/>
              <a:t>景観で一番重要なのは土地利用。市によって結構バラバラなんじゃないか。連携をとりあってやって欲しいと思う。街道は点線にせずにすっきりと、大阪府ならできると</a:t>
            </a:r>
            <a:r>
              <a:rPr lang="ja-JP" altLang="ja-JP" sz="800" dirty="0" smtClean="0"/>
              <a:t>思う</a:t>
            </a:r>
            <a:r>
              <a:rPr lang="ja-JP" altLang="en-US" sz="800" dirty="0"/>
              <a:t>。</a:t>
            </a:r>
            <a:endParaRPr kumimoji="1" lang="ja-JP" altLang="en-US" sz="800" dirty="0"/>
          </a:p>
        </p:txBody>
      </p:sp>
      <p:sp>
        <p:nvSpPr>
          <p:cNvPr id="52" name="テキスト ボックス 51"/>
          <p:cNvSpPr txBox="1"/>
          <p:nvPr/>
        </p:nvSpPr>
        <p:spPr>
          <a:xfrm>
            <a:off x="4919980" y="3228958"/>
            <a:ext cx="1594481" cy="954107"/>
          </a:xfrm>
          <a:prstGeom prst="rect">
            <a:avLst/>
          </a:prstGeom>
          <a:solidFill>
            <a:schemeClr val="bg1"/>
          </a:solidFill>
          <a:ln w="3175">
            <a:solidFill>
              <a:schemeClr val="tx1"/>
            </a:solidFill>
          </a:ln>
        </p:spPr>
        <p:txBody>
          <a:bodyPr wrap="square" rtlCol="0">
            <a:spAutoFit/>
          </a:bodyPr>
          <a:lstStyle/>
          <a:p>
            <a:r>
              <a:rPr lang="ja-JP" altLang="ja-JP" sz="800" dirty="0"/>
              <a:t>グランドデザイン・大阪都市圏の広域連携型都市構造の図。広域連携は、内陸部の方で高速道路ができてくることもあるが、こういう大きな輪</a:t>
            </a:r>
            <a:r>
              <a:rPr lang="ja-JP" altLang="ja-JP" sz="800" dirty="0" err="1"/>
              <a:t>っかで</a:t>
            </a:r>
            <a:r>
              <a:rPr lang="ja-JP" altLang="ja-JP" sz="800" dirty="0"/>
              <a:t>都市構造の基軸を作ると、これに沿って景観問題も考えてもらえるの</a:t>
            </a:r>
            <a:r>
              <a:rPr lang="ja-JP" altLang="ja-JP" sz="800" dirty="0" smtClean="0"/>
              <a:t>か</a:t>
            </a:r>
            <a:r>
              <a:rPr lang="ja-JP" altLang="en-US" sz="800" dirty="0" smtClean="0"/>
              <a:t>。</a:t>
            </a:r>
            <a:endParaRPr kumimoji="1" lang="ja-JP" altLang="en-US" sz="800" dirty="0"/>
          </a:p>
        </p:txBody>
      </p:sp>
      <p:grpSp>
        <p:nvGrpSpPr>
          <p:cNvPr id="2" name="グループ化 1"/>
          <p:cNvGrpSpPr/>
          <p:nvPr/>
        </p:nvGrpSpPr>
        <p:grpSpPr>
          <a:xfrm>
            <a:off x="4888632" y="6614935"/>
            <a:ext cx="1702668" cy="2938193"/>
            <a:chOff x="4888632" y="6263845"/>
            <a:chExt cx="1702668" cy="2938193"/>
          </a:xfrm>
        </p:grpSpPr>
        <p:sp>
          <p:nvSpPr>
            <p:cNvPr id="90" name="角丸四角形 89"/>
            <p:cNvSpPr/>
            <p:nvPr/>
          </p:nvSpPr>
          <p:spPr>
            <a:xfrm>
              <a:off x="4888632" y="6263845"/>
              <a:ext cx="1702668"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4933347" y="6465734"/>
              <a:ext cx="1594481" cy="584775"/>
            </a:xfrm>
            <a:prstGeom prst="rect">
              <a:avLst/>
            </a:prstGeom>
            <a:solidFill>
              <a:schemeClr val="bg1"/>
            </a:solidFill>
            <a:ln w="3175">
              <a:solidFill>
                <a:schemeClr val="tx1"/>
              </a:solidFill>
            </a:ln>
          </p:spPr>
          <p:txBody>
            <a:bodyPr wrap="square" rtlCol="0">
              <a:spAutoFit/>
            </a:bodyPr>
            <a:lstStyle/>
            <a:p>
              <a:r>
                <a:rPr lang="ja-JP" altLang="ja-JP" sz="800" dirty="0"/>
                <a:t>幹線道路沿いの広告は、人の目に触れやすいというところから見ても、景観に関して影響が大きいと</a:t>
              </a:r>
              <a:r>
                <a:rPr lang="ja-JP" altLang="ja-JP" sz="800" dirty="0" smtClean="0"/>
                <a:t>思う</a:t>
              </a:r>
              <a:r>
                <a:rPr lang="ja-JP" altLang="en-US" sz="800" dirty="0"/>
                <a:t>。</a:t>
              </a:r>
              <a:endParaRPr kumimoji="1" lang="ja-JP" altLang="en-US" sz="800" dirty="0"/>
            </a:p>
          </p:txBody>
        </p:sp>
        <p:sp>
          <p:nvSpPr>
            <p:cNvPr id="56" name="テキスト ボックス 55"/>
            <p:cNvSpPr txBox="1"/>
            <p:nvPr/>
          </p:nvSpPr>
          <p:spPr>
            <a:xfrm>
              <a:off x="4933347" y="7113806"/>
              <a:ext cx="1594481" cy="1077218"/>
            </a:xfrm>
            <a:prstGeom prst="rect">
              <a:avLst/>
            </a:prstGeom>
            <a:solidFill>
              <a:schemeClr val="bg1"/>
            </a:solidFill>
            <a:ln w="3175">
              <a:solidFill>
                <a:schemeClr val="tx1"/>
              </a:solidFill>
            </a:ln>
          </p:spPr>
          <p:txBody>
            <a:bodyPr wrap="square" rtlCol="0">
              <a:spAutoFit/>
            </a:bodyPr>
            <a:lstStyle/>
            <a:p>
              <a:r>
                <a:rPr lang="ja-JP" altLang="ja-JP" sz="800" dirty="0"/>
                <a:t>高速道路沿道の野立て看板の色、形等のデザインを指定する代わりに規制を緩和する取組を実施している。大阪府でも、規制一辺倒では知事からの了承を得づらいと思うので、あめとムチといった両方の視点で取り組む方がいいのではない</a:t>
              </a:r>
              <a:r>
                <a:rPr lang="ja-JP" altLang="ja-JP" sz="800" dirty="0" smtClean="0"/>
                <a:t>か</a:t>
              </a:r>
              <a:r>
                <a:rPr lang="ja-JP" altLang="en-US" sz="800" dirty="0"/>
                <a:t>。</a:t>
              </a:r>
              <a:endParaRPr kumimoji="1" lang="ja-JP" altLang="en-US" sz="800" dirty="0"/>
            </a:p>
          </p:txBody>
        </p:sp>
      </p:grpSp>
      <p:sp>
        <p:nvSpPr>
          <p:cNvPr id="93" name="角丸四角形 92"/>
          <p:cNvSpPr/>
          <p:nvPr/>
        </p:nvSpPr>
        <p:spPr>
          <a:xfrm>
            <a:off x="6604000" y="2824208"/>
            <a:ext cx="1625600" cy="2370091"/>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635721" y="2847092"/>
            <a:ext cx="1489973"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夜景</a:t>
            </a:r>
            <a:endParaRPr kumimoji="1" lang="ja-JP" altLang="en-US" sz="1800" dirty="0">
              <a:effectLst>
                <a:outerShdw blurRad="38100" dist="38100" dir="2700000" algn="tl">
                  <a:srgbClr val="000000">
                    <a:alpha val="43137"/>
                  </a:srgbClr>
                </a:outerShdw>
              </a:effectLst>
            </a:endParaRPr>
          </a:p>
        </p:txBody>
      </p:sp>
      <p:sp>
        <p:nvSpPr>
          <p:cNvPr id="57" name="テキスト ボックス 56"/>
          <p:cNvSpPr txBox="1"/>
          <p:nvPr/>
        </p:nvSpPr>
        <p:spPr>
          <a:xfrm>
            <a:off x="6688832" y="3228958"/>
            <a:ext cx="1489973" cy="338554"/>
          </a:xfrm>
          <a:prstGeom prst="rect">
            <a:avLst/>
          </a:prstGeom>
          <a:solidFill>
            <a:schemeClr val="bg1"/>
          </a:solidFill>
          <a:ln w="3175">
            <a:solidFill>
              <a:schemeClr val="tx1"/>
            </a:solidFill>
          </a:ln>
        </p:spPr>
        <p:txBody>
          <a:bodyPr wrap="square" rtlCol="0">
            <a:spAutoFit/>
          </a:bodyPr>
          <a:lstStyle/>
          <a:p>
            <a:r>
              <a:rPr lang="ja-JP" altLang="en-US" sz="800" dirty="0" smtClean="0"/>
              <a:t>府下全域で見た時に、夜間景観を</a:t>
            </a:r>
            <a:r>
              <a:rPr lang="ja-JP" altLang="en-US" sz="800" dirty="0"/>
              <a:t>充実</a:t>
            </a:r>
            <a:r>
              <a:rPr lang="ja-JP" altLang="en-US" sz="800" dirty="0" smtClean="0"/>
              <a:t>させていく</a:t>
            </a:r>
            <a:r>
              <a:rPr lang="ja-JP" altLang="en-US" sz="800" dirty="0"/>
              <a:t>。</a:t>
            </a:r>
            <a:endParaRPr kumimoji="1" lang="ja-JP" altLang="en-US" sz="800" dirty="0"/>
          </a:p>
        </p:txBody>
      </p:sp>
      <p:grpSp>
        <p:nvGrpSpPr>
          <p:cNvPr id="124" name="グループ化 123"/>
          <p:cNvGrpSpPr/>
          <p:nvPr/>
        </p:nvGrpSpPr>
        <p:grpSpPr>
          <a:xfrm>
            <a:off x="6616700" y="5265926"/>
            <a:ext cx="1612899" cy="4287202"/>
            <a:chOff x="6616700" y="5265926"/>
            <a:chExt cx="1612899" cy="4287202"/>
          </a:xfrm>
        </p:grpSpPr>
        <p:sp>
          <p:nvSpPr>
            <p:cNvPr id="94" name="角丸四角形 93"/>
            <p:cNvSpPr/>
            <p:nvPr/>
          </p:nvSpPr>
          <p:spPr>
            <a:xfrm>
              <a:off x="6616700" y="5265926"/>
              <a:ext cx="1612899" cy="4287202"/>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6673444" y="6655972"/>
              <a:ext cx="1489974" cy="584775"/>
            </a:xfrm>
            <a:prstGeom prst="rect">
              <a:avLst/>
            </a:prstGeom>
            <a:solidFill>
              <a:schemeClr val="bg1"/>
            </a:solidFill>
            <a:ln w="3175">
              <a:solidFill>
                <a:schemeClr val="tx1"/>
              </a:solidFill>
            </a:ln>
          </p:spPr>
          <p:txBody>
            <a:bodyPr wrap="square" rtlCol="0">
              <a:spAutoFit/>
            </a:bodyPr>
            <a:lstStyle/>
            <a:p>
              <a:r>
                <a:rPr lang="ja-JP" altLang="ja-JP" sz="800" dirty="0"/>
                <a:t>大阪市内でも屋外広告が賑わいを生み出している事例は、道頓堀だけ。大阪市内以外では、なかなか思いつかない</a:t>
              </a:r>
              <a:r>
                <a:rPr lang="ja-JP" altLang="ja-JP" sz="800" dirty="0" smtClean="0"/>
                <a:t>。</a:t>
              </a:r>
              <a:endParaRPr kumimoji="1" lang="ja-JP" altLang="en-US" sz="800" dirty="0"/>
            </a:p>
          </p:txBody>
        </p:sp>
        <p:sp>
          <p:nvSpPr>
            <p:cNvPr id="60" name="テキスト ボックス 59"/>
            <p:cNvSpPr txBox="1"/>
            <p:nvPr/>
          </p:nvSpPr>
          <p:spPr>
            <a:xfrm>
              <a:off x="6673444" y="7298821"/>
              <a:ext cx="1489974" cy="584775"/>
            </a:xfrm>
            <a:prstGeom prst="rect">
              <a:avLst/>
            </a:prstGeom>
            <a:solidFill>
              <a:schemeClr val="bg1"/>
            </a:solidFill>
            <a:ln w="3175">
              <a:solidFill>
                <a:schemeClr val="tx1"/>
              </a:solidFill>
            </a:ln>
          </p:spPr>
          <p:txBody>
            <a:bodyPr wrap="square" rtlCol="0">
              <a:spAutoFit/>
            </a:bodyPr>
            <a:lstStyle/>
            <a:p>
              <a:r>
                <a:rPr lang="ja-JP" altLang="ja-JP" sz="800" dirty="0"/>
                <a:t>ＬＥＤとかネオン、ビルの屋上にある大型の看板は景観形成にも重要なアイテムになって</a:t>
              </a:r>
              <a:r>
                <a:rPr lang="ja-JP" altLang="ja-JP" sz="800" dirty="0" smtClean="0"/>
                <a:t>くる</a:t>
              </a:r>
              <a:r>
                <a:rPr lang="ja-JP" altLang="en-US" sz="800" dirty="0"/>
                <a:t>。</a:t>
              </a:r>
              <a:endParaRPr kumimoji="1" lang="ja-JP" altLang="en-US" sz="800" dirty="0"/>
            </a:p>
          </p:txBody>
        </p:sp>
        <p:sp>
          <p:nvSpPr>
            <p:cNvPr id="62" name="テキスト ボックス 61"/>
            <p:cNvSpPr txBox="1"/>
            <p:nvPr/>
          </p:nvSpPr>
          <p:spPr>
            <a:xfrm>
              <a:off x="6673445" y="5520680"/>
              <a:ext cx="1489973" cy="1077218"/>
            </a:xfrm>
            <a:prstGeom prst="rect">
              <a:avLst/>
            </a:prstGeom>
            <a:solidFill>
              <a:schemeClr val="bg1"/>
            </a:solidFill>
            <a:ln w="3175">
              <a:solidFill>
                <a:schemeClr val="tx1"/>
              </a:solidFill>
            </a:ln>
          </p:spPr>
          <p:txBody>
            <a:bodyPr wrap="square" rtlCol="0">
              <a:spAutoFit/>
            </a:bodyPr>
            <a:lstStyle/>
            <a:p>
              <a:r>
                <a:rPr lang="ja-JP" altLang="ja-JP" sz="800" dirty="0"/>
                <a:t>夜間景観で、どういうポイントがあるかという調査をやってみる。夜間景観に力を入れている市町村が、どれくらいあって、どうしようとしてるかという調査をやってみる。少し手を上げた人たちに後押するような事業を計画</a:t>
              </a:r>
              <a:r>
                <a:rPr lang="ja-JP" altLang="ja-JP" sz="800" dirty="0" smtClean="0"/>
                <a:t>する</a:t>
              </a:r>
              <a:r>
                <a:rPr lang="ja-JP" altLang="en-US" sz="800" dirty="0"/>
                <a:t>。</a:t>
              </a:r>
              <a:endParaRPr kumimoji="1" lang="ja-JP" altLang="en-US" sz="800" dirty="0"/>
            </a:p>
          </p:txBody>
        </p:sp>
        <p:sp>
          <p:nvSpPr>
            <p:cNvPr id="64" name="テキスト ボックス 63"/>
            <p:cNvSpPr txBox="1"/>
            <p:nvPr/>
          </p:nvSpPr>
          <p:spPr>
            <a:xfrm>
              <a:off x="6673231" y="7941669"/>
              <a:ext cx="1490400" cy="1440000"/>
            </a:xfrm>
            <a:prstGeom prst="rect">
              <a:avLst/>
            </a:prstGeom>
            <a:solidFill>
              <a:schemeClr val="bg1"/>
            </a:solidFill>
            <a:ln w="3175">
              <a:solidFill>
                <a:schemeClr val="tx1"/>
              </a:solidFill>
            </a:ln>
          </p:spPr>
          <p:txBody>
            <a:bodyPr wrap="square" rtlCol="0">
              <a:spAutoFit/>
            </a:bodyPr>
            <a:lstStyle/>
            <a:p>
              <a:r>
                <a:rPr lang="ja-JP" altLang="ja-JP" sz="800" dirty="0"/>
                <a:t>大阪の看板文化という言い方をされるが</a:t>
              </a:r>
              <a:r>
                <a:rPr lang="ja-JP" altLang="ja-JP" sz="800" dirty="0" smtClean="0"/>
                <a:t>、戎橋</a:t>
              </a:r>
              <a:r>
                <a:rPr lang="ja-JP" altLang="ja-JP" sz="800" dirty="0"/>
                <a:t>商店街から御堂筋の川の一体に</a:t>
              </a:r>
              <a:r>
                <a:rPr lang="ja-JP" altLang="ja-JP" sz="800" dirty="0" smtClean="0"/>
                <a:t>ある</a:t>
              </a:r>
              <a:r>
                <a:rPr lang="ja-JP" altLang="en-US" sz="800" dirty="0"/>
                <a:t>僅かな</a:t>
              </a:r>
              <a:r>
                <a:rPr lang="ja-JP" altLang="ja-JP" sz="800" dirty="0" smtClean="0"/>
                <a:t>看板</a:t>
              </a:r>
              <a:r>
                <a:rPr lang="ja-JP" altLang="ja-JP" sz="800" dirty="0"/>
                <a:t>を見に、全世界から</a:t>
              </a:r>
              <a:r>
                <a:rPr lang="en-US" altLang="ja-JP" sz="800" dirty="0"/>
                <a:t>800</a:t>
              </a:r>
              <a:r>
                <a:rPr lang="ja-JP" altLang="ja-JP" sz="800" dirty="0"/>
                <a:t>万人を超える方が来ていて、そういった形の屋外広告物の役割も、大切なひとつのものとして考えてもらう時期に来てるんじゃないかなと考える。広告物の重要性というのが大変大事かなと思って</a:t>
              </a:r>
              <a:r>
                <a:rPr lang="ja-JP" altLang="ja-JP" sz="800" dirty="0" smtClean="0"/>
                <a:t>いる</a:t>
              </a:r>
              <a:r>
                <a:rPr lang="ja-JP" altLang="en-US" sz="800" dirty="0"/>
                <a:t>。</a:t>
              </a:r>
              <a:endParaRPr kumimoji="1" lang="ja-JP" altLang="en-US" sz="800" dirty="0"/>
            </a:p>
          </p:txBody>
        </p:sp>
      </p:grpSp>
      <p:sp>
        <p:nvSpPr>
          <p:cNvPr id="9" name="テキスト ボックス 8"/>
          <p:cNvSpPr txBox="1"/>
          <p:nvPr/>
        </p:nvSpPr>
        <p:spPr>
          <a:xfrm>
            <a:off x="8265563" y="2847092"/>
            <a:ext cx="1496867"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住宅</a:t>
            </a:r>
            <a:endParaRPr kumimoji="1" lang="ja-JP" altLang="en-US" sz="1800" dirty="0">
              <a:effectLst>
                <a:outerShdw blurRad="38100" dist="38100" dir="2700000" algn="tl">
                  <a:srgbClr val="000000">
                    <a:alpha val="43137"/>
                  </a:srgbClr>
                </a:outerShdw>
              </a:effectLst>
            </a:endParaRPr>
          </a:p>
        </p:txBody>
      </p:sp>
      <p:sp>
        <p:nvSpPr>
          <p:cNvPr id="65" name="テキスト ボックス 64"/>
          <p:cNvSpPr txBox="1"/>
          <p:nvPr/>
        </p:nvSpPr>
        <p:spPr>
          <a:xfrm>
            <a:off x="8322270" y="3228958"/>
            <a:ext cx="1424036" cy="1323439"/>
          </a:xfrm>
          <a:prstGeom prst="rect">
            <a:avLst/>
          </a:prstGeom>
          <a:solidFill>
            <a:schemeClr val="bg1"/>
          </a:solidFill>
          <a:ln w="3175">
            <a:solidFill>
              <a:schemeClr val="tx1"/>
            </a:solidFill>
          </a:ln>
        </p:spPr>
        <p:txBody>
          <a:bodyPr wrap="square" rtlCol="0">
            <a:spAutoFit/>
          </a:bodyPr>
          <a:lstStyle/>
          <a:p>
            <a:r>
              <a:rPr lang="ja-JP" altLang="ja-JP" sz="800" dirty="0" smtClean="0"/>
              <a:t>昭和町でも古アパートをリノベーションするワークショップを実施したり、</a:t>
            </a:r>
            <a:r>
              <a:rPr lang="en-US" altLang="ja-JP" sz="800" dirty="0" smtClean="0"/>
              <a:t>UR</a:t>
            </a:r>
            <a:r>
              <a:rPr lang="ja-JP" altLang="ja-JP" sz="800" dirty="0" smtClean="0"/>
              <a:t>でも部屋のリノベーションを居住者が自由に行えるようにする等、自分たちで使いやすいように手を入れたいと思う人をターゲットにした取組も増加しており、世の中が変わってきたと感じている</a:t>
            </a:r>
            <a:r>
              <a:rPr lang="ja-JP" altLang="en-US" sz="800" dirty="0" smtClean="0"/>
              <a:t>。</a:t>
            </a:r>
            <a:endParaRPr kumimoji="1" lang="ja-JP" altLang="en-US" sz="800" dirty="0"/>
          </a:p>
        </p:txBody>
      </p:sp>
      <p:sp>
        <p:nvSpPr>
          <p:cNvPr id="66" name="テキスト ボックス 65"/>
          <p:cNvSpPr txBox="1"/>
          <p:nvPr/>
        </p:nvSpPr>
        <p:spPr>
          <a:xfrm>
            <a:off x="8322270" y="4584576"/>
            <a:ext cx="1424036" cy="830997"/>
          </a:xfrm>
          <a:prstGeom prst="rect">
            <a:avLst/>
          </a:prstGeom>
          <a:solidFill>
            <a:schemeClr val="bg1"/>
          </a:solidFill>
          <a:ln w="3175">
            <a:solidFill>
              <a:schemeClr val="tx1"/>
            </a:solidFill>
          </a:ln>
        </p:spPr>
        <p:txBody>
          <a:bodyPr wrap="square" rtlCol="0">
            <a:spAutoFit/>
          </a:bodyPr>
          <a:lstStyle/>
          <a:p>
            <a:r>
              <a:rPr lang="ja-JP" altLang="ja-JP" sz="800" dirty="0" smtClean="0"/>
              <a:t>町屋</a:t>
            </a:r>
            <a:r>
              <a:rPr lang="ja-JP" altLang="ja-JP" sz="800" dirty="0"/>
              <a:t>トラストに話を伺うと、本当はまちの人に向けたリノベーションを行うことを目的としていたが、観光客を対象とした取組になってしまったことが残念だと仰って</a:t>
            </a:r>
            <a:r>
              <a:rPr lang="ja-JP" altLang="ja-JP" sz="800" dirty="0" smtClean="0"/>
              <a:t>いた</a:t>
            </a:r>
            <a:r>
              <a:rPr lang="ja-JP" altLang="en-US" sz="800" dirty="0"/>
              <a:t>。</a:t>
            </a:r>
            <a:endParaRPr kumimoji="1" lang="ja-JP" altLang="en-US" sz="800" dirty="0"/>
          </a:p>
        </p:txBody>
      </p:sp>
      <p:sp>
        <p:nvSpPr>
          <p:cNvPr id="107" name="角丸四角形 106"/>
          <p:cNvSpPr/>
          <p:nvPr/>
        </p:nvSpPr>
        <p:spPr>
          <a:xfrm>
            <a:off x="9867096" y="2824209"/>
            <a:ext cx="1569845" cy="3680987"/>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9881940" y="2847092"/>
            <a:ext cx="1454375" cy="369332"/>
          </a:xfrm>
          <a:prstGeom prst="rect">
            <a:avLst/>
          </a:prstGeom>
          <a:noFill/>
        </p:spPr>
        <p:txBody>
          <a:bodyPr wrap="square" rtlCol="0">
            <a:spAutoFit/>
          </a:bodyPr>
          <a:lstStyle/>
          <a:p>
            <a:pPr algn="ctr"/>
            <a:r>
              <a:rPr kumimoji="1" lang="ja-JP" altLang="en-US" sz="1800" dirty="0" smtClean="0">
                <a:effectLst>
                  <a:outerShdw blurRad="38100" dist="38100" dir="2700000" algn="tl">
                    <a:srgbClr val="000000">
                      <a:alpha val="43137"/>
                    </a:srgbClr>
                  </a:outerShdw>
                </a:effectLst>
              </a:rPr>
              <a:t>歴史文化</a:t>
            </a:r>
            <a:endParaRPr kumimoji="1" lang="ja-JP" altLang="en-US" sz="1800" dirty="0">
              <a:effectLst>
                <a:outerShdw blurRad="38100" dist="38100" dir="2700000" algn="tl">
                  <a:srgbClr val="000000">
                    <a:alpha val="43137"/>
                  </a:srgbClr>
                </a:outerShdw>
              </a:effectLst>
            </a:endParaRPr>
          </a:p>
        </p:txBody>
      </p:sp>
      <p:sp>
        <p:nvSpPr>
          <p:cNvPr id="67" name="テキスト ボックス 66"/>
          <p:cNvSpPr txBox="1"/>
          <p:nvPr/>
        </p:nvSpPr>
        <p:spPr>
          <a:xfrm>
            <a:off x="9924578" y="3228958"/>
            <a:ext cx="1466759" cy="954107"/>
          </a:xfrm>
          <a:prstGeom prst="rect">
            <a:avLst/>
          </a:prstGeom>
          <a:solidFill>
            <a:schemeClr val="bg1"/>
          </a:solidFill>
          <a:ln w="3175">
            <a:solidFill>
              <a:schemeClr val="tx1"/>
            </a:solidFill>
          </a:ln>
        </p:spPr>
        <p:txBody>
          <a:bodyPr wrap="square" rtlCol="0">
            <a:spAutoFit/>
          </a:bodyPr>
          <a:lstStyle/>
          <a:p>
            <a:r>
              <a:rPr lang="ja-JP" altLang="ja-JP" sz="800" dirty="0"/>
              <a:t>百舌鳥・古市古墳群が世界遺産登録されれば、東には奈良、南側は和歌山の高野山や熊野古道等の世界遺産があることから、それらを繋ぐ世界遺産ネットワークをつくり、回遊することができるように</a:t>
            </a:r>
            <a:r>
              <a:rPr lang="ja-JP" altLang="ja-JP" sz="800" dirty="0" smtClean="0"/>
              <a:t>なる</a:t>
            </a:r>
            <a:r>
              <a:rPr lang="ja-JP" altLang="en-US" sz="800" dirty="0"/>
              <a:t>。</a:t>
            </a:r>
            <a:endParaRPr kumimoji="1" lang="ja-JP" altLang="en-US" sz="800" dirty="0"/>
          </a:p>
        </p:txBody>
      </p:sp>
      <p:sp>
        <p:nvSpPr>
          <p:cNvPr id="68" name="テキスト ボックス 67"/>
          <p:cNvSpPr txBox="1"/>
          <p:nvPr/>
        </p:nvSpPr>
        <p:spPr>
          <a:xfrm>
            <a:off x="9930634" y="4205693"/>
            <a:ext cx="1463605" cy="707886"/>
          </a:xfrm>
          <a:prstGeom prst="rect">
            <a:avLst/>
          </a:prstGeom>
          <a:solidFill>
            <a:schemeClr val="bg1"/>
          </a:solidFill>
          <a:ln w="3175">
            <a:solidFill>
              <a:schemeClr val="tx1"/>
            </a:solidFill>
          </a:ln>
        </p:spPr>
        <p:txBody>
          <a:bodyPr wrap="square" rtlCol="0">
            <a:spAutoFit/>
          </a:bodyPr>
          <a:lstStyle/>
          <a:p>
            <a:r>
              <a:rPr lang="ja-JP" altLang="ja-JP" sz="800" dirty="0"/>
              <a:t>奈良と百舌鳥・古市古墳群を繋いでいるのが竹内街道などの街道沿道のまちづくりというのは、観光ルートをつくっていく上で非常に</a:t>
            </a:r>
            <a:r>
              <a:rPr lang="ja-JP" altLang="ja-JP" sz="800" dirty="0" smtClean="0"/>
              <a:t>重要</a:t>
            </a:r>
            <a:r>
              <a:rPr lang="ja-JP" altLang="en-US" sz="800" dirty="0"/>
              <a:t>。</a:t>
            </a:r>
            <a:endParaRPr kumimoji="1" lang="ja-JP" altLang="en-US" sz="800" dirty="0"/>
          </a:p>
        </p:txBody>
      </p:sp>
      <p:sp>
        <p:nvSpPr>
          <p:cNvPr id="108" name="角丸四角形 107"/>
          <p:cNvSpPr/>
          <p:nvPr/>
        </p:nvSpPr>
        <p:spPr>
          <a:xfrm>
            <a:off x="11472568" y="2824209"/>
            <a:ext cx="1267008" cy="3703591"/>
          </a:xfrm>
          <a:prstGeom prst="roundRect">
            <a:avLst/>
          </a:prstGeom>
          <a:solidFill>
            <a:schemeClr val="tx2">
              <a:lumMod val="60000"/>
              <a:lumOff val="4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11490622" y="2847092"/>
            <a:ext cx="1248954" cy="307777"/>
          </a:xfrm>
          <a:prstGeom prst="rect">
            <a:avLst/>
          </a:prstGeom>
          <a:noFill/>
        </p:spPr>
        <p:txBody>
          <a:bodyPr wrap="square" rtlCol="0">
            <a:spAutoFit/>
          </a:bodyPr>
          <a:lstStyle/>
          <a:p>
            <a:pPr algn="ctr"/>
            <a:r>
              <a:rPr lang="ja-JP" altLang="en-US" sz="1400" dirty="0" smtClean="0">
                <a:effectLst>
                  <a:outerShdw blurRad="38100" dist="38100" dir="2700000" algn="tl">
                    <a:srgbClr val="000000">
                      <a:alpha val="43137"/>
                    </a:srgbClr>
                  </a:outerShdw>
                </a:effectLst>
              </a:rPr>
              <a:t>電柱電線</a:t>
            </a:r>
            <a:r>
              <a:rPr lang="ja-JP" altLang="en-US" sz="1400" dirty="0">
                <a:effectLst>
                  <a:outerShdw blurRad="38100" dist="38100" dir="2700000" algn="tl">
                    <a:srgbClr val="000000">
                      <a:alpha val="43137"/>
                    </a:srgbClr>
                  </a:outerShdw>
                </a:effectLst>
              </a:rPr>
              <a:t>ゼロ</a:t>
            </a:r>
            <a:endParaRPr kumimoji="1" lang="ja-JP" altLang="en-US" sz="1400" dirty="0">
              <a:effectLst>
                <a:outerShdw blurRad="38100" dist="38100" dir="2700000" algn="tl">
                  <a:srgbClr val="000000">
                    <a:alpha val="43137"/>
                  </a:srgbClr>
                </a:outerShdw>
              </a:effectLst>
            </a:endParaRPr>
          </a:p>
        </p:txBody>
      </p:sp>
      <p:grpSp>
        <p:nvGrpSpPr>
          <p:cNvPr id="3" name="グループ化 2"/>
          <p:cNvGrpSpPr/>
          <p:nvPr/>
        </p:nvGrpSpPr>
        <p:grpSpPr>
          <a:xfrm>
            <a:off x="9882709" y="6614935"/>
            <a:ext cx="1576978" cy="2938193"/>
            <a:chOff x="9882709" y="5178943"/>
            <a:chExt cx="1576978" cy="2938193"/>
          </a:xfrm>
        </p:grpSpPr>
        <p:sp>
          <p:nvSpPr>
            <p:cNvPr id="91" name="角丸四角形 90"/>
            <p:cNvSpPr/>
            <p:nvPr/>
          </p:nvSpPr>
          <p:spPr>
            <a:xfrm>
              <a:off x="9882709" y="5178943"/>
              <a:ext cx="1576978"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9927480" y="5380832"/>
              <a:ext cx="1466759" cy="830997"/>
            </a:xfrm>
            <a:prstGeom prst="rect">
              <a:avLst/>
            </a:prstGeom>
            <a:solidFill>
              <a:schemeClr val="bg1"/>
            </a:solidFill>
            <a:ln w="3175">
              <a:solidFill>
                <a:schemeClr val="tx1"/>
              </a:solidFill>
            </a:ln>
          </p:spPr>
          <p:txBody>
            <a:bodyPr wrap="square" rtlCol="0">
              <a:spAutoFit/>
            </a:bodyPr>
            <a:lstStyle/>
            <a:p>
              <a:r>
                <a:rPr lang="ja-JP" altLang="ja-JP" sz="800" dirty="0"/>
                <a:t>楠木正成公をストーリーとして日本遺産にしようという動きがある。ストーリー性を重視した中での景観保全というか景観形成という視点で取組をしていけばいいので</a:t>
              </a:r>
              <a:r>
                <a:rPr lang="ja-JP" altLang="ja-JP" sz="800" dirty="0" smtClean="0"/>
                <a:t>は</a:t>
              </a:r>
              <a:r>
                <a:rPr lang="ja-JP" altLang="en-US" sz="800" dirty="0"/>
                <a:t>。</a:t>
              </a:r>
              <a:endParaRPr kumimoji="1" lang="ja-JP" altLang="en-US" sz="800" dirty="0"/>
            </a:p>
          </p:txBody>
        </p:sp>
        <p:sp>
          <p:nvSpPr>
            <p:cNvPr id="97" name="テキスト ボックス 96"/>
            <p:cNvSpPr txBox="1"/>
            <p:nvPr/>
          </p:nvSpPr>
          <p:spPr>
            <a:xfrm>
              <a:off x="9937818" y="6249652"/>
              <a:ext cx="1466759" cy="954107"/>
            </a:xfrm>
            <a:prstGeom prst="rect">
              <a:avLst/>
            </a:prstGeom>
            <a:solidFill>
              <a:schemeClr val="bg1"/>
            </a:solidFill>
            <a:ln w="3175">
              <a:solidFill>
                <a:schemeClr val="tx1"/>
              </a:solidFill>
            </a:ln>
          </p:spPr>
          <p:txBody>
            <a:bodyPr wrap="square" rtlCol="0">
              <a:spAutoFit/>
            </a:bodyPr>
            <a:lstStyle/>
            <a:p>
              <a:r>
                <a:rPr lang="ja-JP" altLang="ja-JP" sz="800" dirty="0"/>
                <a:t>大阪の中に世界遺産が一つもないと叫ばれて、百舌鳥･古市古墳群を世界遺産にしようとする動きもあるが、なんだか世間が焦っているように感じる。もっと</a:t>
              </a:r>
              <a:r>
                <a:rPr lang="ja-JP" altLang="ja-JP" sz="800" dirty="0" err="1"/>
                <a:t>大らかなゆったりと</a:t>
              </a:r>
              <a:r>
                <a:rPr lang="ja-JP" altLang="ja-JP" sz="800" dirty="0"/>
                <a:t>した議論が私は</a:t>
              </a:r>
              <a:r>
                <a:rPr lang="ja-JP" altLang="ja-JP" sz="800" dirty="0" smtClean="0"/>
                <a:t>大好き</a:t>
              </a:r>
              <a:r>
                <a:rPr lang="ja-JP" altLang="en-US" sz="800" dirty="0"/>
                <a:t>。</a:t>
              </a:r>
              <a:endParaRPr kumimoji="1" lang="ja-JP" altLang="en-US" sz="800" dirty="0"/>
            </a:p>
          </p:txBody>
        </p:sp>
      </p:grpSp>
      <p:sp>
        <p:nvSpPr>
          <p:cNvPr id="99" name="角丸四角形 98"/>
          <p:cNvSpPr/>
          <p:nvPr/>
        </p:nvSpPr>
        <p:spPr>
          <a:xfrm>
            <a:off x="1702218" y="6614935"/>
            <a:ext cx="1542227"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円/楕円 100"/>
          <p:cNvSpPr/>
          <p:nvPr/>
        </p:nvSpPr>
        <p:spPr>
          <a:xfrm>
            <a:off x="596243" y="2352328"/>
            <a:ext cx="11565197" cy="36004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ysClr val="windowText" lastClr="000000"/>
                </a:solidFill>
              </a:rPr>
              <a:t>５つの軸　＋　</a:t>
            </a:r>
            <a:r>
              <a:rPr lang="ja-JP" altLang="en-US" sz="2000" dirty="0">
                <a:solidFill>
                  <a:sysClr val="windowText" lastClr="000000"/>
                </a:solidFill>
              </a:rPr>
              <a:t>アルファ</a:t>
            </a:r>
            <a:endParaRPr kumimoji="1" lang="ja-JP" altLang="en-US" sz="2000" dirty="0">
              <a:solidFill>
                <a:sysClr val="windowText" lastClr="000000"/>
              </a:solidFill>
            </a:endParaRPr>
          </a:p>
        </p:txBody>
      </p:sp>
      <p:grpSp>
        <p:nvGrpSpPr>
          <p:cNvPr id="12" name="グループ化 11"/>
          <p:cNvGrpSpPr/>
          <p:nvPr/>
        </p:nvGrpSpPr>
        <p:grpSpPr>
          <a:xfrm>
            <a:off x="11517238" y="6597898"/>
            <a:ext cx="1245084" cy="2955230"/>
            <a:chOff x="11517238" y="2990488"/>
            <a:chExt cx="1245084" cy="2955230"/>
          </a:xfrm>
        </p:grpSpPr>
        <p:sp>
          <p:nvSpPr>
            <p:cNvPr id="100" name="角丸四角形 99"/>
            <p:cNvSpPr/>
            <p:nvPr/>
          </p:nvSpPr>
          <p:spPr>
            <a:xfrm>
              <a:off x="11517238" y="2990488"/>
              <a:ext cx="1245084" cy="295523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テキスト ボックス 111"/>
            <p:cNvSpPr txBox="1"/>
            <p:nvPr/>
          </p:nvSpPr>
          <p:spPr>
            <a:xfrm>
              <a:off x="11585376" y="3251805"/>
              <a:ext cx="1096398" cy="338554"/>
            </a:xfrm>
            <a:prstGeom prst="rect">
              <a:avLst/>
            </a:prstGeom>
            <a:solidFill>
              <a:schemeClr val="bg1"/>
            </a:solidFill>
            <a:ln w="3175">
              <a:solidFill>
                <a:schemeClr val="tx1"/>
              </a:solidFill>
            </a:ln>
          </p:spPr>
          <p:txBody>
            <a:bodyPr wrap="square" rtlCol="0">
              <a:spAutoFit/>
            </a:bodyPr>
            <a:lstStyle/>
            <a:p>
              <a:r>
                <a:rPr lang="ja-JP" altLang="ja-JP" sz="800" dirty="0"/>
                <a:t>国交省も地中化は一応言って</a:t>
              </a:r>
              <a:r>
                <a:rPr lang="ja-JP" altLang="ja-JP" sz="800" dirty="0" smtClean="0"/>
                <a:t>いる</a:t>
              </a:r>
              <a:r>
                <a:rPr lang="ja-JP" altLang="en-US" sz="800" dirty="0"/>
                <a:t>。</a:t>
              </a:r>
              <a:endParaRPr kumimoji="1" lang="ja-JP" altLang="en-US" sz="800" dirty="0"/>
            </a:p>
          </p:txBody>
        </p:sp>
        <p:sp>
          <p:nvSpPr>
            <p:cNvPr id="113" name="正方形/長方形 112"/>
            <p:cNvSpPr/>
            <p:nvPr/>
          </p:nvSpPr>
          <p:spPr>
            <a:xfrm>
              <a:off x="11585377" y="3611845"/>
              <a:ext cx="1096397" cy="215444"/>
            </a:xfrm>
            <a:prstGeom prst="rect">
              <a:avLst/>
            </a:prstGeom>
            <a:solidFill>
              <a:schemeClr val="bg1"/>
            </a:solidFill>
            <a:ln w="3175">
              <a:solidFill>
                <a:schemeClr val="tx1"/>
              </a:solidFill>
            </a:ln>
          </p:spPr>
          <p:txBody>
            <a:bodyPr wrap="square">
              <a:spAutoFit/>
            </a:bodyPr>
            <a:lstStyle/>
            <a:p>
              <a:r>
                <a:rPr lang="ja-JP" altLang="ja-JP" sz="800" dirty="0" smtClean="0"/>
                <a:t>地中化</a:t>
              </a:r>
              <a:r>
                <a:rPr lang="ja-JP" altLang="ja-JP" sz="800" dirty="0"/>
                <a:t>を進めて</a:t>
              </a:r>
              <a:r>
                <a:rPr lang="ja-JP" altLang="ja-JP" sz="800" dirty="0" smtClean="0"/>
                <a:t>いく</a:t>
              </a:r>
              <a:r>
                <a:rPr lang="ja-JP" altLang="en-US" sz="800" dirty="0" smtClean="0"/>
                <a:t>。</a:t>
              </a:r>
              <a:endParaRPr lang="ja-JP" altLang="en-US" sz="800" dirty="0"/>
            </a:p>
          </p:txBody>
        </p:sp>
      </p:grpSp>
      <p:grpSp>
        <p:nvGrpSpPr>
          <p:cNvPr id="54" name="グループ化 53"/>
          <p:cNvGrpSpPr/>
          <p:nvPr/>
        </p:nvGrpSpPr>
        <p:grpSpPr>
          <a:xfrm>
            <a:off x="73218" y="7968952"/>
            <a:ext cx="1524868" cy="1355958"/>
            <a:chOff x="86842" y="6518091"/>
            <a:chExt cx="1524868" cy="1355958"/>
          </a:xfrm>
        </p:grpSpPr>
        <p:sp>
          <p:nvSpPr>
            <p:cNvPr id="115" name="テキスト ボックス 114"/>
            <p:cNvSpPr txBox="1"/>
            <p:nvPr/>
          </p:nvSpPr>
          <p:spPr>
            <a:xfrm>
              <a:off x="99542" y="6518091"/>
              <a:ext cx="1512168" cy="584775"/>
            </a:xfrm>
            <a:prstGeom prst="rect">
              <a:avLst/>
            </a:prstGeom>
            <a:solidFill>
              <a:schemeClr val="bg1"/>
            </a:solidFill>
            <a:ln w="3175">
              <a:solidFill>
                <a:schemeClr val="tx1"/>
              </a:solidFill>
            </a:ln>
          </p:spPr>
          <p:txBody>
            <a:bodyPr wrap="square" rtlCol="0">
              <a:spAutoFit/>
            </a:bodyPr>
            <a:lstStyle/>
            <a:p>
              <a:r>
                <a:rPr lang="ja-JP" altLang="ja-JP" sz="800" dirty="0"/>
                <a:t>箕面市では、景観計画の中で「山並み・眺望保全地区」を策定する動きはあるが、実現には至って</a:t>
              </a:r>
              <a:r>
                <a:rPr lang="ja-JP" altLang="ja-JP" sz="800" dirty="0" smtClean="0"/>
                <a:t>いない</a:t>
              </a:r>
              <a:r>
                <a:rPr lang="ja-JP" altLang="en-US" sz="800" dirty="0"/>
                <a:t>。</a:t>
              </a:r>
              <a:endParaRPr kumimoji="1" lang="ja-JP" altLang="en-US" sz="800" dirty="0"/>
            </a:p>
          </p:txBody>
        </p:sp>
        <p:sp>
          <p:nvSpPr>
            <p:cNvPr id="116" name="テキスト ボックス 115"/>
            <p:cNvSpPr txBox="1"/>
            <p:nvPr/>
          </p:nvSpPr>
          <p:spPr>
            <a:xfrm>
              <a:off x="86842" y="7166163"/>
              <a:ext cx="1512168" cy="707886"/>
            </a:xfrm>
            <a:prstGeom prst="rect">
              <a:avLst/>
            </a:prstGeom>
            <a:solidFill>
              <a:schemeClr val="bg1"/>
            </a:solidFill>
            <a:ln w="3175">
              <a:solidFill>
                <a:schemeClr val="tx1"/>
              </a:solidFill>
            </a:ln>
          </p:spPr>
          <p:txBody>
            <a:bodyPr wrap="square" rtlCol="0">
              <a:spAutoFit/>
            </a:bodyPr>
            <a:lstStyle/>
            <a:p>
              <a:r>
                <a:rPr lang="ja-JP" altLang="ja-JP" sz="800" dirty="0"/>
                <a:t>なぎさ街道づくりは、大阪湾岸沿いを繋いで歩けるようにするといった計画だったが、実際は工場等が隣接しており整備することは</a:t>
              </a:r>
              <a:r>
                <a:rPr lang="ja-JP" altLang="ja-JP" sz="800" dirty="0" smtClean="0"/>
                <a:t>できなかった</a:t>
              </a:r>
              <a:r>
                <a:rPr lang="ja-JP" altLang="en-US" sz="800" dirty="0"/>
                <a:t>。</a:t>
              </a:r>
              <a:endParaRPr kumimoji="1" lang="ja-JP" altLang="en-US" sz="800" dirty="0"/>
            </a:p>
          </p:txBody>
        </p:sp>
      </p:grpSp>
      <p:sp>
        <p:nvSpPr>
          <p:cNvPr id="126" name="角丸四角形 125"/>
          <p:cNvSpPr/>
          <p:nvPr/>
        </p:nvSpPr>
        <p:spPr>
          <a:xfrm>
            <a:off x="8266624" y="6614935"/>
            <a:ext cx="1590560"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p:cNvGrpSpPr/>
          <p:nvPr/>
        </p:nvGrpSpPr>
        <p:grpSpPr>
          <a:xfrm>
            <a:off x="3267191" y="6614935"/>
            <a:ext cx="1590560" cy="2938193"/>
            <a:chOff x="3267191" y="4598711"/>
            <a:chExt cx="1590560" cy="2938193"/>
          </a:xfrm>
        </p:grpSpPr>
        <p:sp>
          <p:nvSpPr>
            <p:cNvPr id="103" name="角丸四角形 102"/>
            <p:cNvSpPr/>
            <p:nvPr/>
          </p:nvSpPr>
          <p:spPr>
            <a:xfrm>
              <a:off x="3267191" y="4598711"/>
              <a:ext cx="1590560" cy="2938193"/>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3311341" y="4803502"/>
              <a:ext cx="1502260" cy="1077218"/>
            </a:xfrm>
            <a:prstGeom prst="rect">
              <a:avLst/>
            </a:prstGeom>
            <a:solidFill>
              <a:schemeClr val="bg1"/>
            </a:solidFill>
            <a:ln w="3175">
              <a:solidFill>
                <a:schemeClr val="tx2">
                  <a:lumMod val="75000"/>
                </a:schemeClr>
              </a:solidFill>
            </a:ln>
          </p:spPr>
          <p:txBody>
            <a:bodyPr wrap="square" rtlCol="0">
              <a:spAutoFit/>
            </a:bodyPr>
            <a:lstStyle/>
            <a:p>
              <a:r>
                <a:rPr lang="ja-JP" altLang="ja-JP" sz="800" dirty="0"/>
                <a:t>京都市では、森林景観を守り育てるために「京都市三山森林景観保全・再生ガイドライン」（</a:t>
              </a:r>
              <a:r>
                <a:rPr lang="en-US" altLang="ja-JP" sz="800" dirty="0"/>
                <a:t>3</a:t>
              </a:r>
              <a:r>
                <a:rPr lang="ja-JP" altLang="ja-JP" sz="800" dirty="0"/>
                <a:t>部局合同で策定している。）目標とする森林像から樹種の選定方法、森林景観の保全に関する項目まで幅広く対応できるように記載して</a:t>
              </a:r>
              <a:r>
                <a:rPr lang="ja-JP" altLang="ja-JP" sz="800" dirty="0" smtClean="0"/>
                <a:t>いる</a:t>
              </a:r>
              <a:r>
                <a:rPr lang="ja-JP" altLang="en-US" sz="800" dirty="0"/>
                <a:t>。</a:t>
              </a:r>
              <a:endParaRPr kumimoji="1" lang="ja-JP" altLang="en-US" sz="800" dirty="0"/>
            </a:p>
          </p:txBody>
        </p:sp>
      </p:grpSp>
      <p:sp>
        <p:nvSpPr>
          <p:cNvPr id="98" name="テキスト ボックス 97"/>
          <p:cNvSpPr txBox="1"/>
          <p:nvPr/>
        </p:nvSpPr>
        <p:spPr>
          <a:xfrm>
            <a:off x="11158640" y="122020"/>
            <a:ext cx="1296000" cy="338554"/>
          </a:xfrm>
          <a:prstGeom prst="rect">
            <a:avLst/>
          </a:prstGeom>
          <a:solidFill>
            <a:schemeClr val="bg1"/>
          </a:solidFill>
          <a:ln>
            <a:solidFill>
              <a:schemeClr val="tx1"/>
            </a:solidFill>
          </a:ln>
        </p:spPr>
        <p:txBody>
          <a:bodyPr wrap="square" rtlCol="0">
            <a:spAutoFit/>
          </a:bodyPr>
          <a:lstStyle/>
          <a:p>
            <a:pPr algn="ctr"/>
            <a:r>
              <a:rPr kumimoji="1" lang="ja-JP" altLang="en-US" sz="1600" b="1" dirty="0" smtClean="0">
                <a:latin typeface="+mj-ea"/>
                <a:ea typeface="+mj-ea"/>
              </a:rPr>
              <a:t>資料</a:t>
            </a:r>
            <a:r>
              <a:rPr kumimoji="1" lang="en-US" altLang="ja-JP" sz="1600" b="1" dirty="0" smtClean="0">
                <a:latin typeface="+mj-ea"/>
                <a:ea typeface="+mj-ea"/>
              </a:rPr>
              <a:t>2-</a:t>
            </a:r>
            <a:r>
              <a:rPr kumimoji="1" lang="ja-JP" altLang="en-US" sz="1600" b="1" dirty="0" smtClean="0">
                <a:latin typeface="+mj-ea"/>
                <a:ea typeface="+mj-ea"/>
              </a:rPr>
              <a:t>中</a:t>
            </a:r>
            <a:endParaRPr kumimoji="1" lang="ja-JP" altLang="en-US" sz="1600" b="1" dirty="0">
              <a:latin typeface="+mj-ea"/>
              <a:ea typeface="+mj-ea"/>
            </a:endParaRPr>
          </a:p>
        </p:txBody>
      </p:sp>
    </p:spTree>
    <p:extLst>
      <p:ext uri="{BB962C8B-B14F-4D97-AF65-F5344CB8AC3E}">
        <p14:creationId xmlns:p14="http://schemas.microsoft.com/office/powerpoint/2010/main" val="1844040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直線コネクタ 87"/>
          <p:cNvCxnSpPr/>
          <p:nvPr/>
        </p:nvCxnSpPr>
        <p:spPr>
          <a:xfrm>
            <a:off x="984914" y="7715852"/>
            <a:ext cx="0" cy="65021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7669821" y="8062446"/>
            <a:ext cx="5062371" cy="145991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9929192" y="3000399"/>
            <a:ext cx="2844000" cy="4911701"/>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角丸四角形 83"/>
          <p:cNvSpPr/>
          <p:nvPr/>
        </p:nvSpPr>
        <p:spPr>
          <a:xfrm>
            <a:off x="8469641" y="3000401"/>
            <a:ext cx="1404000" cy="4911699"/>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角丸四角形 82"/>
          <p:cNvSpPr/>
          <p:nvPr/>
        </p:nvSpPr>
        <p:spPr>
          <a:xfrm>
            <a:off x="6922619" y="3000400"/>
            <a:ext cx="1494405" cy="4911699"/>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5000625" y="3000400"/>
            <a:ext cx="1876425" cy="491170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3600950" y="3000401"/>
            <a:ext cx="1368000" cy="4911699"/>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64096" y="3000399"/>
            <a:ext cx="1836000" cy="4911701"/>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568152" y="53957"/>
            <a:ext cx="11709213" cy="354155"/>
          </a:xfrm>
          <a:prstGeom prst="roundRect">
            <a:avLst/>
          </a:prstGeom>
          <a:solidFill>
            <a:schemeClr val="tx2">
              <a:lumMod val="20000"/>
              <a:lumOff val="80000"/>
            </a:schemeClr>
          </a:solidFill>
          <a:ln w="25400" cap="flat" cmpd="sng" algn="ctr">
            <a:no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ja-JP"/>
            </a:defPPr>
            <a:lvl1pPr marL="0" algn="l" defTabSz="1261717" rtl="0" eaLnBrk="1" latinLnBrk="0" hangingPunct="1">
              <a:defRPr kumimoji="1" sz="2500" kern="1200">
                <a:solidFill>
                  <a:schemeClr val="tx1"/>
                </a:solidFill>
                <a:latin typeface="+mn-lt"/>
                <a:ea typeface="+mn-ea"/>
                <a:cs typeface="+mn-cs"/>
              </a:defRPr>
            </a:lvl1pPr>
            <a:lvl2pPr marL="630857" algn="l" defTabSz="1261717" rtl="0" eaLnBrk="1" latinLnBrk="0" hangingPunct="1">
              <a:defRPr kumimoji="1" sz="2500" kern="1200">
                <a:solidFill>
                  <a:schemeClr val="tx1"/>
                </a:solidFill>
                <a:latin typeface="+mn-lt"/>
                <a:ea typeface="+mn-ea"/>
                <a:cs typeface="+mn-cs"/>
              </a:defRPr>
            </a:lvl2pPr>
            <a:lvl3pPr marL="1261717" algn="l" defTabSz="1261717" rtl="0" eaLnBrk="1" latinLnBrk="0" hangingPunct="1">
              <a:defRPr kumimoji="1" sz="2500" kern="1200">
                <a:solidFill>
                  <a:schemeClr val="tx1"/>
                </a:solidFill>
                <a:latin typeface="+mn-lt"/>
                <a:ea typeface="+mn-ea"/>
                <a:cs typeface="+mn-cs"/>
              </a:defRPr>
            </a:lvl3pPr>
            <a:lvl4pPr marL="1892576" algn="l" defTabSz="1261717" rtl="0" eaLnBrk="1" latinLnBrk="0" hangingPunct="1">
              <a:defRPr kumimoji="1" sz="2500" kern="1200">
                <a:solidFill>
                  <a:schemeClr val="tx1"/>
                </a:solidFill>
                <a:latin typeface="+mn-lt"/>
                <a:ea typeface="+mn-ea"/>
                <a:cs typeface="+mn-cs"/>
              </a:defRPr>
            </a:lvl4pPr>
            <a:lvl5pPr marL="2523431" algn="l" defTabSz="1261717" rtl="0" eaLnBrk="1" latinLnBrk="0" hangingPunct="1">
              <a:defRPr kumimoji="1" sz="2500" kern="1200">
                <a:solidFill>
                  <a:schemeClr val="tx1"/>
                </a:solidFill>
                <a:latin typeface="+mn-lt"/>
                <a:ea typeface="+mn-ea"/>
                <a:cs typeface="+mn-cs"/>
              </a:defRPr>
            </a:lvl5pPr>
            <a:lvl6pPr marL="3154289" algn="l" defTabSz="1261717" rtl="0" eaLnBrk="1" latinLnBrk="0" hangingPunct="1">
              <a:defRPr kumimoji="1" sz="2500" kern="1200">
                <a:solidFill>
                  <a:schemeClr val="tx1"/>
                </a:solidFill>
                <a:latin typeface="+mn-lt"/>
                <a:ea typeface="+mn-ea"/>
                <a:cs typeface="+mn-cs"/>
              </a:defRPr>
            </a:lvl6pPr>
            <a:lvl7pPr marL="3785147" algn="l" defTabSz="1261717" rtl="0" eaLnBrk="1" latinLnBrk="0" hangingPunct="1">
              <a:defRPr kumimoji="1" sz="2500" kern="1200">
                <a:solidFill>
                  <a:schemeClr val="tx1"/>
                </a:solidFill>
                <a:latin typeface="+mn-lt"/>
                <a:ea typeface="+mn-ea"/>
                <a:cs typeface="+mn-cs"/>
              </a:defRPr>
            </a:lvl7pPr>
            <a:lvl8pPr marL="4416007" algn="l" defTabSz="1261717" rtl="0" eaLnBrk="1" latinLnBrk="0" hangingPunct="1">
              <a:defRPr kumimoji="1" sz="2500" kern="1200">
                <a:solidFill>
                  <a:schemeClr val="tx1"/>
                </a:solidFill>
                <a:latin typeface="+mn-lt"/>
                <a:ea typeface="+mn-ea"/>
                <a:cs typeface="+mn-cs"/>
              </a:defRPr>
            </a:lvl8pPr>
            <a:lvl9pPr marL="5046864" algn="l" defTabSz="1261717" rtl="0" eaLnBrk="1" latinLnBrk="0" hangingPunct="1">
              <a:defRPr kumimoji="1" sz="2500" kern="1200">
                <a:solidFill>
                  <a:schemeClr val="tx1"/>
                </a:solidFill>
                <a:latin typeface="+mn-lt"/>
                <a:ea typeface="+mn-ea"/>
                <a:cs typeface="+mn-cs"/>
              </a:defRPr>
            </a:lvl9pPr>
          </a:lstStyle>
          <a:p>
            <a:pPr lvl="0" algn="ctr" defTabSz="914400">
              <a:lnSpc>
                <a:spcPts val="2000"/>
              </a:lnSpc>
              <a:defRPr/>
            </a:pPr>
            <a:r>
              <a:rPr kumimoji="0" lang="ja-JP" altLang="en-US" sz="1800" b="1" kern="100" dirty="0" smtClean="0">
                <a:latin typeface="Meiryo UI" panose="020B0604030504040204" pitchFamily="50" charset="-128"/>
                <a:ea typeface="Meiryo UI" panose="020B0604030504040204" pitchFamily="50" charset="-128"/>
                <a:cs typeface="Meiryo UI" panose="020B0604030504040204" pitchFamily="50" charset="-128"/>
              </a:rPr>
              <a:t>実現に向けた方向性</a:t>
            </a:r>
            <a:endParaRPr kumimoji="0"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14400">
              <a:defRPr/>
            </a:pPr>
            <a:endParaRPr kumimoji="0" lang="ja-JP" altLang="en-US" sz="1200" b="0" i="0" u="none" strike="noStrike" kern="1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303713" y="3000401"/>
            <a:ext cx="1512167"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規制強化</a:t>
            </a:r>
            <a:endParaRPr kumimoji="1" lang="ja-JP" altLang="en-US" sz="1600" dirty="0">
              <a:effectLst>
                <a:outerShdw blurRad="38100" dist="38100" dir="2700000" algn="tl">
                  <a:srgbClr val="000000">
                    <a:alpha val="43137"/>
                  </a:srgbClr>
                </a:outerShdw>
              </a:effectLst>
            </a:endParaRPr>
          </a:p>
        </p:txBody>
      </p:sp>
      <p:sp>
        <p:nvSpPr>
          <p:cNvPr id="16" name="テキスト ボックス 15"/>
          <p:cNvSpPr txBox="1"/>
          <p:nvPr/>
        </p:nvSpPr>
        <p:spPr>
          <a:xfrm>
            <a:off x="136296" y="3360440"/>
            <a:ext cx="1728000" cy="584775"/>
          </a:xfrm>
          <a:prstGeom prst="rect">
            <a:avLst/>
          </a:prstGeom>
          <a:solidFill>
            <a:schemeClr val="bg1"/>
          </a:solidFill>
          <a:ln w="3175">
            <a:solidFill>
              <a:schemeClr val="tx1"/>
            </a:solidFill>
          </a:ln>
        </p:spPr>
        <p:txBody>
          <a:bodyPr wrap="square" rtlCol="0">
            <a:spAutoFit/>
          </a:bodyPr>
          <a:lstStyle/>
          <a:p>
            <a:r>
              <a:rPr lang="ja-JP" altLang="ja-JP" sz="800" dirty="0"/>
              <a:t>規制を強化すると取締りを行わなければならないが、人数を増やして対応ができないという現状も理解</a:t>
            </a:r>
            <a:r>
              <a:rPr lang="ja-JP" altLang="ja-JP" sz="800" dirty="0" smtClean="0"/>
              <a:t>できる</a:t>
            </a:r>
            <a:r>
              <a:rPr lang="ja-JP" altLang="en-US" sz="800" dirty="0"/>
              <a:t>。</a:t>
            </a:r>
            <a:endParaRPr kumimoji="1" lang="ja-JP" altLang="en-US" sz="800" dirty="0"/>
          </a:p>
        </p:txBody>
      </p:sp>
      <p:sp>
        <p:nvSpPr>
          <p:cNvPr id="17" name="テキスト ボックス 16"/>
          <p:cNvSpPr txBox="1"/>
          <p:nvPr/>
        </p:nvSpPr>
        <p:spPr>
          <a:xfrm>
            <a:off x="136296" y="4003285"/>
            <a:ext cx="1728000" cy="830997"/>
          </a:xfrm>
          <a:prstGeom prst="rect">
            <a:avLst/>
          </a:prstGeom>
          <a:solidFill>
            <a:schemeClr val="bg1"/>
          </a:solidFill>
          <a:ln w="3175">
            <a:solidFill>
              <a:schemeClr val="tx1"/>
            </a:solidFill>
          </a:ln>
        </p:spPr>
        <p:txBody>
          <a:bodyPr wrap="square" rtlCol="0">
            <a:spAutoFit/>
          </a:bodyPr>
          <a:lstStyle/>
          <a:p>
            <a:r>
              <a:rPr lang="ja-JP" altLang="ja-JP" sz="800" dirty="0"/>
              <a:t>各市町村を繋ぐベース、共通認識として最低限の基準である条例を定めることも必要だが、市町村が大阪府の規定を満たした上で、それぞれの特性にあった基準を設けるなど、活用しやすいルールづくりが</a:t>
            </a:r>
            <a:r>
              <a:rPr lang="ja-JP" altLang="ja-JP" sz="800" dirty="0" smtClean="0"/>
              <a:t>必要</a:t>
            </a:r>
            <a:r>
              <a:rPr lang="ja-JP" altLang="en-US" sz="800" dirty="0"/>
              <a:t>。</a:t>
            </a:r>
            <a:endParaRPr kumimoji="1" lang="ja-JP" altLang="en-US" sz="800" dirty="0"/>
          </a:p>
        </p:txBody>
      </p:sp>
      <p:sp>
        <p:nvSpPr>
          <p:cNvPr id="18" name="テキスト ボックス 17"/>
          <p:cNvSpPr txBox="1"/>
          <p:nvPr/>
        </p:nvSpPr>
        <p:spPr>
          <a:xfrm>
            <a:off x="136296" y="4892352"/>
            <a:ext cx="1728000" cy="1569660"/>
          </a:xfrm>
          <a:prstGeom prst="rect">
            <a:avLst/>
          </a:prstGeom>
          <a:solidFill>
            <a:schemeClr val="bg1"/>
          </a:solidFill>
          <a:ln w="3175">
            <a:solidFill>
              <a:schemeClr val="tx1"/>
            </a:solidFill>
          </a:ln>
        </p:spPr>
        <p:txBody>
          <a:bodyPr wrap="square" rtlCol="0">
            <a:spAutoFit/>
          </a:bodyPr>
          <a:lstStyle/>
          <a:p>
            <a:r>
              <a:rPr lang="ja-JP" altLang="ja-JP" sz="800" dirty="0"/>
              <a:t>屋外広告の点検が重要。一度看板は設置されると、ずっと付いたままで、全く点検されてない</a:t>
            </a:r>
            <a:r>
              <a:rPr lang="ja-JP" altLang="ja-JP" sz="800" dirty="0" smtClean="0"/>
              <a:t>よう</a:t>
            </a:r>
            <a:r>
              <a:rPr lang="ja-JP" altLang="en-US" sz="800" dirty="0"/>
              <a:t>な</a:t>
            </a:r>
            <a:r>
              <a:rPr lang="ja-JP" altLang="ja-JP" sz="800" dirty="0" smtClean="0"/>
              <a:t>ところ</a:t>
            </a:r>
            <a:r>
              <a:rPr lang="ja-JP" altLang="ja-JP" sz="800" dirty="0"/>
              <a:t>も実はある。屋外広告物の申請が出ているものは定期的にされるが、点検の義務がない小規模なもの等は意識が低く、不安全な状態が続いているものが見受けられるのが実情。周知啓発も含め、 府民の安全安心を高めるような業界団体としての動きを今後さらに進めながらやって</a:t>
            </a:r>
            <a:r>
              <a:rPr lang="ja-JP" altLang="ja-JP" sz="800" dirty="0" smtClean="0"/>
              <a:t>いきたい</a:t>
            </a:r>
            <a:r>
              <a:rPr lang="ja-JP" altLang="en-US" sz="800" dirty="0"/>
              <a:t>。</a:t>
            </a:r>
            <a:endParaRPr lang="ja-JP" altLang="ja-JP" sz="800" dirty="0"/>
          </a:p>
        </p:txBody>
      </p:sp>
      <p:sp>
        <p:nvSpPr>
          <p:cNvPr id="21" name="テキスト ボックス 20"/>
          <p:cNvSpPr txBox="1"/>
          <p:nvPr/>
        </p:nvSpPr>
        <p:spPr>
          <a:xfrm>
            <a:off x="136296" y="6520081"/>
            <a:ext cx="1728000" cy="584775"/>
          </a:xfrm>
          <a:prstGeom prst="rect">
            <a:avLst/>
          </a:prstGeom>
          <a:solidFill>
            <a:schemeClr val="bg1"/>
          </a:solidFill>
          <a:ln w="3175">
            <a:solidFill>
              <a:schemeClr val="tx1"/>
            </a:solidFill>
          </a:ln>
        </p:spPr>
        <p:txBody>
          <a:bodyPr wrap="square" rtlCol="0">
            <a:spAutoFit/>
          </a:bodyPr>
          <a:lstStyle/>
          <a:p>
            <a:r>
              <a:rPr lang="ja-JP" altLang="ja-JP" sz="800" dirty="0"/>
              <a:t>街道・国道・山並み・河川等、連続して繋がっているものに関しては、それぞれの基準を細かく見ていく必要があるのではない</a:t>
            </a:r>
            <a:r>
              <a:rPr lang="ja-JP" altLang="ja-JP" sz="800" dirty="0" smtClean="0"/>
              <a:t>か</a:t>
            </a:r>
            <a:r>
              <a:rPr lang="ja-JP" altLang="en-US" sz="800" dirty="0"/>
              <a:t>。</a:t>
            </a:r>
          </a:p>
        </p:txBody>
      </p:sp>
      <p:grpSp>
        <p:nvGrpSpPr>
          <p:cNvPr id="3" name="グループ化 2"/>
          <p:cNvGrpSpPr/>
          <p:nvPr/>
        </p:nvGrpSpPr>
        <p:grpSpPr>
          <a:xfrm>
            <a:off x="33524" y="8062445"/>
            <a:ext cx="1902780" cy="1425007"/>
            <a:chOff x="33524" y="7775869"/>
            <a:chExt cx="1902780" cy="1425007"/>
          </a:xfrm>
        </p:grpSpPr>
        <p:sp>
          <p:nvSpPr>
            <p:cNvPr id="80" name="角丸四角形 79"/>
            <p:cNvSpPr/>
            <p:nvPr/>
          </p:nvSpPr>
          <p:spPr>
            <a:xfrm>
              <a:off x="33524" y="7775869"/>
              <a:ext cx="1902780" cy="142500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41828" y="8383075"/>
              <a:ext cx="1728000" cy="584775"/>
            </a:xfrm>
            <a:prstGeom prst="rect">
              <a:avLst/>
            </a:prstGeom>
            <a:solidFill>
              <a:schemeClr val="bg1"/>
            </a:solidFill>
            <a:ln w="3175">
              <a:solidFill>
                <a:schemeClr val="tx1"/>
              </a:solidFill>
            </a:ln>
          </p:spPr>
          <p:txBody>
            <a:bodyPr wrap="square" rtlCol="0">
              <a:spAutoFit/>
            </a:bodyPr>
            <a:lstStyle/>
            <a:p>
              <a:r>
                <a:rPr lang="ja-JP" altLang="ja-JP" sz="800" dirty="0"/>
                <a:t>古くは、電話ボックスにピンクのビラがたくさん貼られていたことから、保安課が来ているのかなと思っている。まちもどんどん変わっていっている</a:t>
              </a:r>
              <a:r>
                <a:rPr lang="ja-JP" altLang="ja-JP" sz="800" dirty="0" smtClean="0"/>
                <a:t>。</a:t>
              </a:r>
              <a:endParaRPr kumimoji="1" lang="ja-JP" altLang="en-US" sz="800" dirty="0"/>
            </a:p>
          </p:txBody>
        </p:sp>
        <p:sp>
          <p:nvSpPr>
            <p:cNvPr id="29" name="テキスト ボックス 28"/>
            <p:cNvSpPr txBox="1"/>
            <p:nvPr/>
          </p:nvSpPr>
          <p:spPr>
            <a:xfrm>
              <a:off x="136295" y="7998138"/>
              <a:ext cx="1728000" cy="338554"/>
            </a:xfrm>
            <a:prstGeom prst="rect">
              <a:avLst/>
            </a:prstGeom>
            <a:solidFill>
              <a:schemeClr val="bg1"/>
            </a:solidFill>
            <a:ln w="3175">
              <a:solidFill>
                <a:schemeClr val="tx1"/>
              </a:solidFill>
            </a:ln>
          </p:spPr>
          <p:txBody>
            <a:bodyPr wrap="square" rtlCol="0">
              <a:spAutoFit/>
            </a:bodyPr>
            <a:lstStyle/>
            <a:p>
              <a:r>
                <a:rPr kumimoji="1" lang="ja-JP" altLang="en-US" sz="800" dirty="0" smtClean="0"/>
                <a:t>ピンクのビラが本当にない。非常に綺麗になったと思う</a:t>
              </a:r>
              <a:r>
                <a:rPr lang="ja-JP" altLang="en-US" sz="800" dirty="0"/>
                <a:t>。</a:t>
              </a:r>
              <a:endParaRPr kumimoji="1" lang="ja-JP" altLang="en-US" sz="800" dirty="0"/>
            </a:p>
          </p:txBody>
        </p:sp>
      </p:grpSp>
      <p:grpSp>
        <p:nvGrpSpPr>
          <p:cNvPr id="68" name="グループ化 67"/>
          <p:cNvGrpSpPr/>
          <p:nvPr/>
        </p:nvGrpSpPr>
        <p:grpSpPr>
          <a:xfrm>
            <a:off x="3510675" y="3000401"/>
            <a:ext cx="1521973" cy="2586482"/>
            <a:chOff x="3510675" y="3288432"/>
            <a:chExt cx="1521973" cy="2586482"/>
          </a:xfrm>
        </p:grpSpPr>
        <p:sp>
          <p:nvSpPr>
            <p:cNvPr id="10" name="テキスト ボックス 9"/>
            <p:cNvSpPr txBox="1"/>
            <p:nvPr/>
          </p:nvSpPr>
          <p:spPr>
            <a:xfrm>
              <a:off x="3510675" y="3288432"/>
              <a:ext cx="1521973"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ビュースポット</a:t>
              </a:r>
              <a:endParaRPr kumimoji="1" lang="ja-JP" altLang="en-US" sz="1600" dirty="0">
                <a:effectLst>
                  <a:outerShdw blurRad="38100" dist="38100" dir="2700000" algn="tl">
                    <a:srgbClr val="000000">
                      <a:alpha val="43137"/>
                    </a:srgbClr>
                  </a:outerShdw>
                </a:effectLst>
              </a:endParaRPr>
            </a:p>
          </p:txBody>
        </p:sp>
        <p:sp>
          <p:nvSpPr>
            <p:cNvPr id="30" name="テキスト ボックス 29"/>
            <p:cNvSpPr txBox="1"/>
            <p:nvPr/>
          </p:nvSpPr>
          <p:spPr>
            <a:xfrm>
              <a:off x="3637766" y="3648471"/>
              <a:ext cx="1296144" cy="584775"/>
            </a:xfrm>
            <a:prstGeom prst="rect">
              <a:avLst/>
            </a:prstGeom>
            <a:solidFill>
              <a:schemeClr val="bg1"/>
            </a:solidFill>
            <a:ln w="3175">
              <a:solidFill>
                <a:schemeClr val="tx1"/>
              </a:solidFill>
            </a:ln>
          </p:spPr>
          <p:txBody>
            <a:bodyPr wrap="square" rtlCol="0">
              <a:spAutoFit/>
            </a:bodyPr>
            <a:lstStyle/>
            <a:p>
              <a:r>
                <a:rPr lang="ja-JP" altLang="ja-JP" sz="800" dirty="0"/>
                <a:t>スポット的に眺望のいいところ等をうまく整備して、それらを繋いで</a:t>
              </a:r>
              <a:r>
                <a:rPr lang="en-US" altLang="ja-JP" sz="800" dirty="0"/>
                <a:t>PR</a:t>
              </a:r>
              <a:r>
                <a:rPr lang="ja-JP" altLang="ja-JP" sz="800" dirty="0"/>
                <a:t>していくのも一つの</a:t>
              </a:r>
              <a:r>
                <a:rPr lang="ja-JP" altLang="ja-JP" sz="800" dirty="0" smtClean="0"/>
                <a:t>やり方</a:t>
              </a:r>
              <a:r>
                <a:rPr lang="ja-JP" altLang="en-US" sz="800" dirty="0"/>
                <a:t>。</a:t>
              </a:r>
              <a:endParaRPr kumimoji="1" lang="ja-JP" altLang="en-US" sz="800" dirty="0"/>
            </a:p>
          </p:txBody>
        </p:sp>
        <p:sp>
          <p:nvSpPr>
            <p:cNvPr id="31" name="テキスト ボックス 30"/>
            <p:cNvSpPr txBox="1"/>
            <p:nvPr/>
          </p:nvSpPr>
          <p:spPr>
            <a:xfrm>
              <a:off x="3637766" y="4305254"/>
              <a:ext cx="1296144" cy="1569660"/>
            </a:xfrm>
            <a:prstGeom prst="rect">
              <a:avLst/>
            </a:prstGeom>
            <a:solidFill>
              <a:schemeClr val="bg1"/>
            </a:solidFill>
            <a:ln w="3175">
              <a:solidFill>
                <a:schemeClr val="tx1"/>
              </a:solidFill>
            </a:ln>
          </p:spPr>
          <p:txBody>
            <a:bodyPr wrap="square" rtlCol="0">
              <a:spAutoFit/>
            </a:bodyPr>
            <a:lstStyle/>
            <a:p>
              <a:r>
                <a:rPr lang="ja-JP" altLang="ja-JP" sz="800" dirty="0"/>
                <a:t>大阪のまちがすり</a:t>
              </a:r>
              <a:r>
                <a:rPr lang="ja-JP" altLang="ja-JP" sz="800" dirty="0" err="1"/>
                <a:t>ばち</a:t>
              </a:r>
              <a:r>
                <a:rPr lang="ja-JP" altLang="ja-JP" sz="800" dirty="0"/>
                <a:t>状になっている話ですが、東大阪市の市役所から見た景色が素晴らしい。大阪湾はきれいに見える、まわりの山並みは全部見える、本当に素晴らしい大阪の景色が見える。大阪の景色を見るのはどこがいいのかは、相当広域的に考えると、良さが相当あると思う</a:t>
              </a:r>
              <a:r>
                <a:rPr lang="ja-JP" altLang="ja-JP" sz="800" dirty="0" smtClean="0"/>
                <a:t>。</a:t>
              </a:r>
              <a:endParaRPr kumimoji="1" lang="ja-JP" altLang="en-US" sz="800" dirty="0"/>
            </a:p>
          </p:txBody>
        </p:sp>
      </p:grpSp>
      <p:grpSp>
        <p:nvGrpSpPr>
          <p:cNvPr id="69" name="グループ化 68"/>
          <p:cNvGrpSpPr/>
          <p:nvPr/>
        </p:nvGrpSpPr>
        <p:grpSpPr>
          <a:xfrm>
            <a:off x="5032648" y="3000401"/>
            <a:ext cx="1816165" cy="4731598"/>
            <a:chOff x="5032648" y="3288432"/>
            <a:chExt cx="1816165" cy="4731598"/>
          </a:xfrm>
        </p:grpSpPr>
        <p:sp>
          <p:nvSpPr>
            <p:cNvPr id="11" name="テキスト ボックス 10"/>
            <p:cNvSpPr txBox="1"/>
            <p:nvPr/>
          </p:nvSpPr>
          <p:spPr>
            <a:xfrm>
              <a:off x="5032648" y="3288432"/>
              <a:ext cx="1784919"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クリエーター</a:t>
              </a:r>
              <a:endParaRPr kumimoji="1" lang="ja-JP" altLang="en-US" sz="1600" dirty="0">
                <a:effectLst>
                  <a:outerShdw blurRad="38100" dist="38100" dir="2700000" algn="tl">
                    <a:srgbClr val="000000">
                      <a:alpha val="43137"/>
                    </a:srgbClr>
                  </a:outerShdw>
                </a:effectLst>
              </a:endParaRPr>
            </a:p>
          </p:txBody>
        </p:sp>
        <p:sp>
          <p:nvSpPr>
            <p:cNvPr id="32" name="テキスト ボックス 31"/>
            <p:cNvSpPr txBox="1"/>
            <p:nvPr/>
          </p:nvSpPr>
          <p:spPr>
            <a:xfrm>
              <a:off x="5032648" y="3646937"/>
              <a:ext cx="1816164" cy="1188000"/>
            </a:xfrm>
            <a:prstGeom prst="rect">
              <a:avLst/>
            </a:prstGeom>
            <a:solidFill>
              <a:schemeClr val="bg1"/>
            </a:solidFill>
            <a:ln w="3175">
              <a:solidFill>
                <a:schemeClr val="tx1"/>
              </a:solidFill>
            </a:ln>
          </p:spPr>
          <p:txBody>
            <a:bodyPr wrap="square" rtlCol="0">
              <a:spAutoFit/>
            </a:bodyPr>
            <a:lstStyle/>
            <a:p>
              <a:pPr>
                <a:lnSpc>
                  <a:spcPts val="900"/>
                </a:lnSpc>
              </a:pPr>
              <a:r>
                <a:rPr lang="ja-JP" altLang="ja-JP" sz="800" dirty="0"/>
                <a:t>広告市場では</a:t>
              </a:r>
              <a:r>
                <a:rPr lang="en-US" altLang="ja-JP" sz="800" dirty="0"/>
                <a:t>8</a:t>
              </a:r>
              <a:r>
                <a:rPr lang="ja-JP" altLang="ja-JP" sz="800" dirty="0"/>
                <a:t>割方が東京発注で、クリエーターが大阪から移動していく実態になっている。大阪発祥の業務だったものが生き残っていくために、大阪らしさとは何なんだろうということを常日頃皆さん考えて仕事をして、議論をしている。大阪らしさを求めるるつぼ、みたいな。そういったクリエーターたちのパワーと景観審議会とがうまくコラボレーションできていけば</a:t>
              </a:r>
              <a:r>
                <a:rPr lang="ja-JP" altLang="ja-JP" sz="800" dirty="0" smtClean="0"/>
                <a:t>いい</a:t>
              </a:r>
              <a:r>
                <a:rPr lang="ja-JP" altLang="en-US" sz="800" dirty="0"/>
                <a:t>。</a:t>
              </a:r>
              <a:endParaRPr kumimoji="1" lang="ja-JP" altLang="en-US" sz="800" dirty="0"/>
            </a:p>
          </p:txBody>
        </p:sp>
        <p:sp>
          <p:nvSpPr>
            <p:cNvPr id="33" name="テキスト ボックス 32"/>
            <p:cNvSpPr txBox="1"/>
            <p:nvPr/>
          </p:nvSpPr>
          <p:spPr>
            <a:xfrm>
              <a:off x="5032648" y="4883608"/>
              <a:ext cx="1816164" cy="1224000"/>
            </a:xfrm>
            <a:prstGeom prst="rect">
              <a:avLst/>
            </a:prstGeom>
            <a:solidFill>
              <a:schemeClr val="bg1"/>
            </a:solidFill>
            <a:ln w="3175">
              <a:solidFill>
                <a:schemeClr val="tx1"/>
              </a:solidFill>
            </a:ln>
          </p:spPr>
          <p:txBody>
            <a:bodyPr wrap="square" rtlCol="0">
              <a:spAutoFit/>
            </a:bodyPr>
            <a:lstStyle/>
            <a:p>
              <a:pPr>
                <a:lnSpc>
                  <a:spcPts val="900"/>
                </a:lnSpc>
              </a:pPr>
              <a:r>
                <a:rPr lang="ja-JP" altLang="ja-JP" sz="800" dirty="0"/>
                <a:t>大阪は甘えがあると思う。大阪はこれぐらいでええ</a:t>
              </a:r>
              <a:r>
                <a:rPr lang="ja-JP" altLang="ja-JP" sz="800" dirty="0" err="1"/>
                <a:t>でって</a:t>
              </a:r>
              <a:r>
                <a:rPr lang="ja-JP" altLang="ja-JP" sz="800" dirty="0"/>
                <a:t>いう感じが常にする。パンフレットひとつにしても、ポスターひとつにして</a:t>
              </a:r>
              <a:r>
                <a:rPr lang="ja-JP" altLang="ja-JP" sz="800" dirty="0" smtClean="0"/>
                <a:t>もデザイン性</a:t>
              </a:r>
              <a:r>
                <a:rPr lang="ja-JP" altLang="ja-JP" sz="800" dirty="0"/>
                <a:t>高いものを出し続けることに</a:t>
              </a:r>
              <a:r>
                <a:rPr lang="ja-JP" altLang="ja-JP" sz="800" dirty="0" smtClean="0"/>
                <a:t>よって大阪</a:t>
              </a:r>
              <a:r>
                <a:rPr lang="ja-JP" altLang="ja-JP" sz="800" dirty="0"/>
                <a:t>のシビックプライドも上がるし、市民もこれじゃいけないと思ってもらえる。だから、デザイン力を信じて、デザインセンスを磨いていくために、デザイナーにちゃんとお金を払うことがとても</a:t>
              </a:r>
              <a:r>
                <a:rPr lang="ja-JP" altLang="ja-JP" sz="800" dirty="0" smtClean="0"/>
                <a:t>重要</a:t>
              </a:r>
              <a:r>
                <a:rPr lang="ja-JP" altLang="en-US" sz="800" dirty="0" smtClean="0"/>
                <a:t>。</a:t>
              </a:r>
              <a:endParaRPr kumimoji="1" lang="ja-JP" altLang="en-US" sz="800" dirty="0"/>
            </a:p>
          </p:txBody>
        </p:sp>
        <p:sp>
          <p:nvSpPr>
            <p:cNvPr id="34" name="テキスト ボックス 33"/>
            <p:cNvSpPr txBox="1"/>
            <p:nvPr/>
          </p:nvSpPr>
          <p:spPr>
            <a:xfrm>
              <a:off x="5032648" y="6156279"/>
              <a:ext cx="1816165" cy="707886"/>
            </a:xfrm>
            <a:prstGeom prst="rect">
              <a:avLst/>
            </a:prstGeom>
            <a:solidFill>
              <a:schemeClr val="bg1"/>
            </a:solidFill>
            <a:ln w="3175">
              <a:solidFill>
                <a:schemeClr val="tx1"/>
              </a:solidFill>
            </a:ln>
          </p:spPr>
          <p:txBody>
            <a:bodyPr wrap="square" rtlCol="0">
              <a:spAutoFit/>
            </a:bodyPr>
            <a:lstStyle/>
            <a:p>
              <a:r>
                <a:rPr lang="ja-JP" altLang="ja-JP" sz="800" dirty="0"/>
                <a:t>絵を描くんだったら家の壁に絵を描く。この通りの壁はヨーロッパ調の絵を描く。こっち側の通りはアジア系の絵を描く。これは、アジア通りで、ヨーロッパ通りでと、</a:t>
              </a:r>
              <a:r>
                <a:rPr lang="ja-JP" altLang="ja-JP" sz="800"/>
                <a:t>将来</a:t>
              </a:r>
              <a:r>
                <a:rPr lang="ja-JP" altLang="ja-JP" sz="800" smtClean="0"/>
                <a:t>なる</a:t>
              </a:r>
              <a:r>
                <a:rPr lang="ja-JP" altLang="en-US" sz="800" smtClean="0"/>
                <a:t>ん</a:t>
              </a:r>
              <a:r>
                <a:rPr lang="ja-JP" altLang="ja-JP" sz="800" smtClean="0"/>
                <a:t>じゃ</a:t>
              </a:r>
              <a:r>
                <a:rPr lang="ja-JP" altLang="ja-JP" sz="800" dirty="0"/>
                <a:t>ないか </a:t>
              </a:r>
              <a:r>
                <a:rPr lang="ja-JP" altLang="en-US" sz="800" dirty="0"/>
                <a:t>。</a:t>
              </a:r>
              <a:endParaRPr kumimoji="1" lang="ja-JP" altLang="en-US" sz="800" dirty="0"/>
            </a:p>
          </p:txBody>
        </p:sp>
        <p:sp>
          <p:nvSpPr>
            <p:cNvPr id="36" name="テキスト ボックス 35"/>
            <p:cNvSpPr txBox="1"/>
            <p:nvPr/>
          </p:nvSpPr>
          <p:spPr>
            <a:xfrm>
              <a:off x="5032648" y="6888951"/>
              <a:ext cx="1816165" cy="1131079"/>
            </a:xfrm>
            <a:prstGeom prst="rect">
              <a:avLst/>
            </a:prstGeom>
            <a:solidFill>
              <a:schemeClr val="bg1"/>
            </a:solidFill>
            <a:ln w="3175">
              <a:solidFill>
                <a:schemeClr val="tx1"/>
              </a:solidFill>
            </a:ln>
          </p:spPr>
          <p:txBody>
            <a:bodyPr wrap="square" rtlCol="0">
              <a:spAutoFit/>
            </a:bodyPr>
            <a:lstStyle/>
            <a:p>
              <a:pPr>
                <a:lnSpc>
                  <a:spcPts val="900"/>
                </a:lnSpc>
              </a:pPr>
              <a:r>
                <a:rPr lang="ja-JP" altLang="ja-JP" sz="800" dirty="0"/>
                <a:t>まちづくりも量より質を求められていると思う。奈良市では、ホテル建設の話が持ち上がっているが、ターゲットをどこに設定するかによって雰囲気は大きく変わる</a:t>
              </a:r>
              <a:r>
                <a:rPr lang="ja-JP" altLang="ja-JP" sz="800" dirty="0" smtClean="0"/>
                <a:t>。</a:t>
              </a:r>
              <a:r>
                <a:rPr lang="en-US" altLang="ja-JP" sz="800" dirty="0"/>
                <a:t>1</a:t>
              </a:r>
              <a:r>
                <a:rPr lang="ja-JP" altLang="ja-JP" sz="800" dirty="0" smtClean="0"/>
                <a:t>泊</a:t>
              </a:r>
              <a:r>
                <a:rPr lang="en-US" altLang="ja-JP" sz="800" dirty="0" smtClean="0"/>
                <a:t>5000</a:t>
              </a:r>
              <a:r>
                <a:rPr lang="ja-JP" altLang="ja-JP" sz="800" dirty="0" smtClean="0"/>
                <a:t>円</a:t>
              </a:r>
              <a:r>
                <a:rPr lang="ja-JP" altLang="ja-JP" sz="800" dirty="0"/>
                <a:t>の安宿に４人宿泊してもらうのか</a:t>
              </a:r>
              <a:r>
                <a:rPr lang="ja-JP" altLang="ja-JP" sz="800" dirty="0" smtClean="0"/>
                <a:t>、</a:t>
              </a:r>
              <a:r>
                <a:rPr lang="en-US" altLang="ja-JP" sz="800" dirty="0" smtClean="0"/>
                <a:t>1</a:t>
              </a:r>
              <a:r>
                <a:rPr lang="ja-JP" altLang="ja-JP" sz="800" dirty="0" smtClean="0"/>
                <a:t>人</a:t>
              </a:r>
              <a:r>
                <a:rPr lang="en-US" altLang="ja-JP" sz="800" dirty="0"/>
                <a:t>1</a:t>
              </a:r>
              <a:r>
                <a:rPr lang="ja-JP" altLang="ja-JP" sz="800" dirty="0"/>
                <a:t>泊</a:t>
              </a:r>
              <a:r>
                <a:rPr lang="en-US" altLang="ja-JP" sz="800" dirty="0"/>
                <a:t>2</a:t>
              </a:r>
              <a:r>
                <a:rPr lang="ja-JP" altLang="ja-JP" sz="800" dirty="0"/>
                <a:t>万円代の高級旅館に宿泊してもらうかを比較すると、</a:t>
              </a:r>
              <a:r>
                <a:rPr lang="ja-JP" altLang="ja-JP" sz="800" dirty="0" smtClean="0"/>
                <a:t>同じ</a:t>
              </a:r>
              <a:r>
                <a:rPr lang="en-US" altLang="ja-JP" sz="800" dirty="0" smtClean="0"/>
                <a:t>2</a:t>
              </a:r>
              <a:r>
                <a:rPr lang="ja-JP" altLang="ja-JP" sz="800" dirty="0" smtClean="0"/>
                <a:t>万円</a:t>
              </a:r>
              <a:r>
                <a:rPr lang="ja-JP" altLang="ja-JP" sz="800" dirty="0"/>
                <a:t>でも、私は後者をターゲットとした方がいいと考えて</a:t>
              </a:r>
              <a:r>
                <a:rPr lang="ja-JP" altLang="ja-JP" sz="800" dirty="0" smtClean="0"/>
                <a:t>いる</a:t>
              </a:r>
              <a:r>
                <a:rPr lang="ja-JP" altLang="en-US" sz="800" dirty="0"/>
                <a:t>。</a:t>
              </a:r>
              <a:endParaRPr kumimoji="1" lang="ja-JP" altLang="en-US" sz="800" dirty="0"/>
            </a:p>
          </p:txBody>
        </p:sp>
      </p:grpSp>
      <p:grpSp>
        <p:nvGrpSpPr>
          <p:cNvPr id="70" name="グループ化 69"/>
          <p:cNvGrpSpPr/>
          <p:nvPr/>
        </p:nvGrpSpPr>
        <p:grpSpPr>
          <a:xfrm>
            <a:off x="6959173" y="3000401"/>
            <a:ext cx="1421297" cy="2568177"/>
            <a:chOff x="6976864" y="3288432"/>
            <a:chExt cx="1421297" cy="2568177"/>
          </a:xfrm>
        </p:grpSpPr>
        <p:sp>
          <p:nvSpPr>
            <p:cNvPr id="12" name="テキスト ボックス 11"/>
            <p:cNvSpPr txBox="1"/>
            <p:nvPr/>
          </p:nvSpPr>
          <p:spPr>
            <a:xfrm>
              <a:off x="7042665" y="3288432"/>
              <a:ext cx="1355496"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補助金</a:t>
              </a:r>
              <a:endParaRPr kumimoji="1" lang="ja-JP" altLang="en-US" sz="1600" dirty="0">
                <a:effectLst>
                  <a:outerShdw blurRad="38100" dist="38100" dir="2700000" algn="tl">
                    <a:srgbClr val="000000">
                      <a:alpha val="43137"/>
                    </a:srgbClr>
                  </a:outerShdw>
                </a:effectLst>
              </a:endParaRPr>
            </a:p>
          </p:txBody>
        </p:sp>
        <p:sp>
          <p:nvSpPr>
            <p:cNvPr id="37" name="テキスト ボックス 36"/>
            <p:cNvSpPr txBox="1"/>
            <p:nvPr/>
          </p:nvSpPr>
          <p:spPr>
            <a:xfrm>
              <a:off x="6976864" y="3648472"/>
              <a:ext cx="1421297" cy="1077218"/>
            </a:xfrm>
            <a:prstGeom prst="rect">
              <a:avLst/>
            </a:prstGeom>
            <a:solidFill>
              <a:schemeClr val="bg1"/>
            </a:solidFill>
            <a:ln w="3175">
              <a:solidFill>
                <a:schemeClr val="tx1"/>
              </a:solidFill>
            </a:ln>
          </p:spPr>
          <p:txBody>
            <a:bodyPr wrap="square" rtlCol="0">
              <a:spAutoFit/>
            </a:bodyPr>
            <a:lstStyle/>
            <a:p>
              <a:r>
                <a:rPr lang="ja-JP" altLang="ja-JP" sz="800" dirty="0"/>
                <a:t>府が景観計画を策定するように働きかけを行っても、重い腰を上げない市町村も多い。そういった市町村を前向きにさせる方法として、「石畳と淡い街灯まちづくり支援事業」のような取り組みは効果的だったと</a:t>
              </a:r>
              <a:r>
                <a:rPr lang="ja-JP" altLang="ja-JP" sz="800" dirty="0" smtClean="0"/>
                <a:t>思う</a:t>
              </a:r>
              <a:r>
                <a:rPr lang="ja-JP" altLang="en-US" sz="800" dirty="0"/>
                <a:t>。</a:t>
              </a:r>
              <a:endParaRPr kumimoji="1" lang="ja-JP" altLang="en-US" sz="800" dirty="0"/>
            </a:p>
          </p:txBody>
        </p:sp>
        <p:sp>
          <p:nvSpPr>
            <p:cNvPr id="38" name="テキスト ボックス 37"/>
            <p:cNvSpPr txBox="1"/>
            <p:nvPr/>
          </p:nvSpPr>
          <p:spPr>
            <a:xfrm>
              <a:off x="6976864" y="4779391"/>
              <a:ext cx="1421297" cy="1077218"/>
            </a:xfrm>
            <a:prstGeom prst="rect">
              <a:avLst/>
            </a:prstGeom>
            <a:solidFill>
              <a:schemeClr val="bg1"/>
            </a:solidFill>
            <a:ln w="3175">
              <a:solidFill>
                <a:schemeClr val="tx1"/>
              </a:solidFill>
            </a:ln>
          </p:spPr>
          <p:txBody>
            <a:bodyPr wrap="square" rtlCol="0">
              <a:spAutoFit/>
            </a:bodyPr>
            <a:lstStyle/>
            <a:p>
              <a:r>
                <a:rPr lang="ja-JP" altLang="ja-JP" sz="800" dirty="0"/>
                <a:t>景観整備の支援はするが、その代わりにきちんと形として残る景観計画を策定することを条件にする等、補助をきっかけとして、短期的に成果が出るものとセットで</a:t>
              </a:r>
              <a:r>
                <a:rPr lang="ja-JP" altLang="ja-JP" sz="800" dirty="0" smtClean="0"/>
                <a:t>取組</a:t>
              </a:r>
              <a:r>
                <a:rPr lang="ja-JP" altLang="en-US" sz="800" dirty="0"/>
                <a:t>んで</a:t>
              </a:r>
              <a:r>
                <a:rPr lang="ja-JP" altLang="en-US" sz="800" dirty="0" smtClean="0"/>
                <a:t>もらうと</a:t>
              </a:r>
              <a:r>
                <a:rPr lang="ja-JP" altLang="ja-JP" sz="800" dirty="0" smtClean="0"/>
                <a:t>いう</a:t>
              </a:r>
              <a:r>
                <a:rPr lang="ja-JP" altLang="ja-JP" sz="800" dirty="0"/>
                <a:t>のはいい方法だと</a:t>
              </a:r>
              <a:r>
                <a:rPr lang="ja-JP" altLang="ja-JP" sz="800" dirty="0" smtClean="0"/>
                <a:t>思う</a:t>
              </a:r>
              <a:r>
                <a:rPr lang="ja-JP" altLang="en-US" sz="800" dirty="0" smtClean="0"/>
                <a:t>。</a:t>
              </a:r>
              <a:endParaRPr kumimoji="1" lang="ja-JP" altLang="en-US" sz="800" dirty="0"/>
            </a:p>
          </p:txBody>
        </p:sp>
      </p:grpSp>
      <p:sp>
        <p:nvSpPr>
          <p:cNvPr id="13" name="テキスト ボックス 12"/>
          <p:cNvSpPr txBox="1"/>
          <p:nvPr/>
        </p:nvSpPr>
        <p:spPr>
          <a:xfrm>
            <a:off x="8472756" y="3000401"/>
            <a:ext cx="1368152"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学習</a:t>
            </a:r>
            <a:endParaRPr kumimoji="1" lang="ja-JP" altLang="en-US" sz="1600" dirty="0">
              <a:effectLst>
                <a:outerShdw blurRad="38100" dist="38100" dir="2700000" algn="tl">
                  <a:srgbClr val="000000">
                    <a:alpha val="43137"/>
                  </a:srgbClr>
                </a:outerShdw>
              </a:effectLst>
            </a:endParaRPr>
          </a:p>
        </p:txBody>
      </p:sp>
      <p:sp>
        <p:nvSpPr>
          <p:cNvPr id="39" name="テキスト ボックス 38"/>
          <p:cNvSpPr txBox="1"/>
          <p:nvPr/>
        </p:nvSpPr>
        <p:spPr>
          <a:xfrm>
            <a:off x="8523641" y="3360440"/>
            <a:ext cx="1296000" cy="1800000"/>
          </a:xfrm>
          <a:prstGeom prst="rect">
            <a:avLst/>
          </a:prstGeom>
          <a:solidFill>
            <a:schemeClr val="bg1"/>
          </a:solidFill>
          <a:ln w="3175">
            <a:solidFill>
              <a:schemeClr val="tx1"/>
            </a:solidFill>
          </a:ln>
        </p:spPr>
        <p:txBody>
          <a:bodyPr wrap="square" rtlCol="0">
            <a:spAutoFit/>
          </a:bodyPr>
          <a:lstStyle/>
          <a:p>
            <a:r>
              <a:rPr lang="ja-JP" altLang="ja-JP" sz="800" dirty="0"/>
              <a:t>景観もその根っこは人の活動で、人の活動をいかに目に見える風景に消化していくかをやらないといけない。それをやろうとすると、小学生や幼稚園くらい</a:t>
            </a:r>
            <a:r>
              <a:rPr lang="ja-JP" altLang="ja-JP" sz="800" dirty="0" smtClean="0"/>
              <a:t>から</a:t>
            </a:r>
            <a:r>
              <a:rPr lang="ja-JP" altLang="en-US" sz="800" dirty="0" smtClean="0"/>
              <a:t>。</a:t>
            </a:r>
            <a:r>
              <a:rPr lang="ja-JP" altLang="ja-JP" sz="800" dirty="0" smtClean="0"/>
              <a:t>こう</a:t>
            </a:r>
            <a:r>
              <a:rPr lang="ja-JP" altLang="ja-JP" sz="800" dirty="0"/>
              <a:t>いった</a:t>
            </a:r>
            <a:r>
              <a:rPr lang="ja-JP" altLang="ja-JP" sz="800" dirty="0" smtClean="0"/>
              <a:t>関心</a:t>
            </a:r>
            <a:r>
              <a:rPr lang="ja-JP" altLang="en-US" sz="800" dirty="0"/>
              <a:t>や</a:t>
            </a:r>
            <a:endParaRPr lang="en-US" altLang="ja-JP" sz="800" dirty="0" smtClean="0"/>
          </a:p>
          <a:p>
            <a:r>
              <a:rPr lang="ja-JP" altLang="ja-JP" sz="800" dirty="0" smtClean="0"/>
              <a:t>景観</a:t>
            </a:r>
            <a:r>
              <a:rPr lang="ja-JP" altLang="ja-JP" sz="800" dirty="0"/>
              <a:t>のセンスみたいなものは、大きくなってからだと形だけになってしまい、一番根っこの部分がなかなか育ってないなと感じている。その</a:t>
            </a:r>
            <a:r>
              <a:rPr lang="ja-JP" altLang="ja-JP" sz="800" dirty="0" smtClean="0"/>
              <a:t>あたり何</a:t>
            </a:r>
            <a:r>
              <a:rPr lang="ja-JP" altLang="ja-JP" sz="800" dirty="0"/>
              <a:t>かしら手が打てないの</a:t>
            </a:r>
            <a:r>
              <a:rPr lang="ja-JP" altLang="ja-JP" sz="800" dirty="0" smtClean="0"/>
              <a:t>か</a:t>
            </a:r>
            <a:r>
              <a:rPr lang="ja-JP" altLang="en-US" sz="800" dirty="0" smtClean="0"/>
              <a:t>。</a:t>
            </a:r>
            <a:endParaRPr kumimoji="1" lang="ja-JP" altLang="en-US" sz="800" dirty="0"/>
          </a:p>
        </p:txBody>
      </p:sp>
      <p:sp>
        <p:nvSpPr>
          <p:cNvPr id="40" name="テキスト ボックス 39"/>
          <p:cNvSpPr txBox="1"/>
          <p:nvPr/>
        </p:nvSpPr>
        <p:spPr>
          <a:xfrm>
            <a:off x="8523641" y="5207448"/>
            <a:ext cx="1296000" cy="1800000"/>
          </a:xfrm>
          <a:prstGeom prst="rect">
            <a:avLst/>
          </a:prstGeom>
          <a:solidFill>
            <a:schemeClr val="bg1"/>
          </a:solidFill>
          <a:ln w="3175">
            <a:solidFill>
              <a:schemeClr val="tx1"/>
            </a:solidFill>
          </a:ln>
        </p:spPr>
        <p:txBody>
          <a:bodyPr wrap="square" rtlCol="0">
            <a:spAutoFit/>
          </a:bodyPr>
          <a:lstStyle/>
          <a:p>
            <a:r>
              <a:rPr lang="ja-JP" altLang="ja-JP" sz="800" dirty="0"/>
              <a:t>景観を作っていくのはいろんな人たちなので、その人たちがまず、知るとか、分かるとか、専門家もしくは行政の方が、行政の方も一部かもしれませんが、その人たちだけが知っているようなことが結構多い。広報する力をしっかりこういう場でも議論すべき。ものが出来上がるだけではなくて、それを伝えるということが大事なので、検証して</a:t>
            </a:r>
            <a:r>
              <a:rPr lang="ja-JP" altLang="ja-JP" sz="800" dirty="0" smtClean="0"/>
              <a:t>欲しい</a:t>
            </a:r>
            <a:r>
              <a:rPr lang="ja-JP" altLang="en-US" sz="800" dirty="0"/>
              <a:t>。</a:t>
            </a:r>
            <a:endParaRPr kumimoji="1" lang="ja-JP" altLang="en-US" sz="800" dirty="0"/>
          </a:p>
        </p:txBody>
      </p:sp>
      <p:grpSp>
        <p:nvGrpSpPr>
          <p:cNvPr id="19" name="グループ化 18"/>
          <p:cNvGrpSpPr/>
          <p:nvPr/>
        </p:nvGrpSpPr>
        <p:grpSpPr>
          <a:xfrm>
            <a:off x="1144216" y="408112"/>
            <a:ext cx="10585176" cy="2097524"/>
            <a:chOff x="1576264" y="408112"/>
            <a:chExt cx="10585176" cy="2097524"/>
          </a:xfrm>
        </p:grpSpPr>
        <p:grpSp>
          <p:nvGrpSpPr>
            <p:cNvPr id="76" name="グループ化 75"/>
            <p:cNvGrpSpPr/>
            <p:nvPr/>
          </p:nvGrpSpPr>
          <p:grpSpPr>
            <a:xfrm>
              <a:off x="1576264" y="438313"/>
              <a:ext cx="2664296" cy="2067322"/>
              <a:chOff x="1216224" y="624136"/>
              <a:chExt cx="2664296" cy="2067322"/>
            </a:xfrm>
          </p:grpSpPr>
          <p:sp>
            <p:nvSpPr>
              <p:cNvPr id="62" name="角丸四角形 61"/>
              <p:cNvSpPr/>
              <p:nvPr/>
            </p:nvSpPr>
            <p:spPr>
              <a:xfrm>
                <a:off x="1216224" y="624136"/>
                <a:ext cx="2664296" cy="206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3" name="グループ化 62"/>
              <p:cNvGrpSpPr/>
              <p:nvPr/>
            </p:nvGrpSpPr>
            <p:grpSpPr>
              <a:xfrm>
                <a:off x="1288232" y="675235"/>
                <a:ext cx="2461356" cy="1677093"/>
                <a:chOff x="1288232" y="675235"/>
                <a:chExt cx="2461356" cy="1677093"/>
              </a:xfrm>
            </p:grpSpPr>
            <p:sp>
              <p:nvSpPr>
                <p:cNvPr id="5" name="テキスト ボックス 4"/>
                <p:cNvSpPr txBox="1"/>
                <p:nvPr/>
              </p:nvSpPr>
              <p:spPr>
                <a:xfrm>
                  <a:off x="1288233" y="675235"/>
                  <a:ext cx="2461355"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規制</a:t>
                  </a:r>
                  <a:endParaRPr kumimoji="1" lang="ja-JP" altLang="en-US" sz="1800" dirty="0">
                    <a:effectLst>
                      <a:outerShdw blurRad="38100" dist="38100" dir="2700000" algn="tl">
                        <a:srgbClr val="000000">
                          <a:alpha val="43137"/>
                        </a:srgbClr>
                      </a:outerShdw>
                    </a:effectLst>
                  </a:endParaRPr>
                </a:p>
              </p:txBody>
            </p:sp>
            <p:sp>
              <p:nvSpPr>
                <p:cNvPr id="14" name="テキスト ボックス 13"/>
                <p:cNvSpPr txBox="1"/>
                <p:nvPr/>
              </p:nvSpPr>
              <p:spPr>
                <a:xfrm>
                  <a:off x="1288233" y="1128192"/>
                  <a:ext cx="2461355" cy="584775"/>
                </a:xfrm>
                <a:prstGeom prst="rect">
                  <a:avLst/>
                </a:prstGeom>
                <a:solidFill>
                  <a:schemeClr val="bg1"/>
                </a:solidFill>
                <a:ln>
                  <a:solidFill>
                    <a:schemeClr val="tx1"/>
                  </a:solidFill>
                </a:ln>
              </p:spPr>
              <p:txBody>
                <a:bodyPr wrap="square" rtlCol="0">
                  <a:spAutoFit/>
                </a:bodyPr>
                <a:lstStyle/>
                <a:p>
                  <a:r>
                    <a:rPr lang="ja-JP" altLang="ja-JP" sz="800" dirty="0"/>
                    <a:t>景観ということに関すると、景観法もそうだが、規制誘導にかなり重点を置かざるをえない。そこが一番、世界的に見ても、日本の景観政策のかなり弱点というか</a:t>
                  </a:r>
                  <a:r>
                    <a:rPr lang="ja-JP" altLang="ja-JP" sz="800" dirty="0" smtClean="0"/>
                    <a:t>課題</a:t>
                  </a:r>
                  <a:r>
                    <a:rPr lang="ja-JP" altLang="en-US" sz="800" dirty="0"/>
                    <a:t>。</a:t>
                  </a:r>
                  <a:endParaRPr kumimoji="1" lang="ja-JP" altLang="en-US" sz="800" dirty="0"/>
                </a:p>
              </p:txBody>
            </p:sp>
            <p:sp>
              <p:nvSpPr>
                <p:cNvPr id="15" name="テキスト ボックス 14"/>
                <p:cNvSpPr txBox="1"/>
                <p:nvPr/>
              </p:nvSpPr>
              <p:spPr>
                <a:xfrm>
                  <a:off x="1288232" y="1767553"/>
                  <a:ext cx="2461355" cy="584775"/>
                </a:xfrm>
                <a:prstGeom prst="rect">
                  <a:avLst/>
                </a:prstGeom>
                <a:solidFill>
                  <a:schemeClr val="bg1"/>
                </a:solidFill>
                <a:ln>
                  <a:solidFill>
                    <a:schemeClr val="tx1"/>
                  </a:solidFill>
                </a:ln>
              </p:spPr>
              <p:txBody>
                <a:bodyPr wrap="square" rtlCol="0">
                  <a:spAutoFit/>
                </a:bodyPr>
                <a:lstStyle/>
                <a:p>
                  <a:r>
                    <a:rPr lang="ja-JP" altLang="ja-JP" sz="800" dirty="0"/>
                    <a:t>一歩踏み出すという点では、規制緩和、規制誘導、規制云々を、特区的なものになるかもしれないが、少し可能性を追求する、いわゆるアジア的な観光振興、考える上では重要かなあ</a:t>
                  </a:r>
                  <a:r>
                    <a:rPr lang="ja-JP" altLang="ja-JP" sz="800" dirty="0" smtClean="0"/>
                    <a:t>と</a:t>
                  </a:r>
                  <a:r>
                    <a:rPr lang="ja-JP" altLang="en-US" sz="800" dirty="0"/>
                    <a:t>。</a:t>
                  </a:r>
                  <a:endParaRPr kumimoji="1" lang="ja-JP" altLang="en-US" sz="800" dirty="0"/>
                </a:p>
              </p:txBody>
            </p:sp>
          </p:grpSp>
        </p:grpSp>
        <p:grpSp>
          <p:nvGrpSpPr>
            <p:cNvPr id="75" name="グループ化 74"/>
            <p:cNvGrpSpPr/>
            <p:nvPr/>
          </p:nvGrpSpPr>
          <p:grpSpPr>
            <a:xfrm>
              <a:off x="4312568" y="438312"/>
              <a:ext cx="2664296" cy="2067323"/>
              <a:chOff x="4312568" y="624135"/>
              <a:chExt cx="2664296" cy="2067323"/>
            </a:xfrm>
          </p:grpSpPr>
          <p:sp>
            <p:nvSpPr>
              <p:cNvPr id="73" name="角丸四角形 72"/>
              <p:cNvSpPr/>
              <p:nvPr/>
            </p:nvSpPr>
            <p:spPr>
              <a:xfrm>
                <a:off x="4312568" y="624135"/>
                <a:ext cx="2664296" cy="20673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4" name="グループ化 63"/>
              <p:cNvGrpSpPr/>
              <p:nvPr/>
            </p:nvGrpSpPr>
            <p:grpSpPr>
              <a:xfrm>
                <a:off x="4414039" y="665943"/>
                <a:ext cx="2461355" cy="1715863"/>
                <a:chOff x="4600600" y="665943"/>
                <a:chExt cx="2461355" cy="1715863"/>
              </a:xfrm>
            </p:grpSpPr>
            <p:sp>
              <p:nvSpPr>
                <p:cNvPr id="6" name="テキスト ボックス 5"/>
                <p:cNvSpPr txBox="1"/>
                <p:nvPr/>
              </p:nvSpPr>
              <p:spPr>
                <a:xfrm>
                  <a:off x="4600600" y="665943"/>
                  <a:ext cx="2461355" cy="369332"/>
                </a:xfrm>
                <a:prstGeom prst="rect">
                  <a:avLst/>
                </a:prstGeom>
                <a:noFill/>
              </p:spPr>
              <p:txBody>
                <a:bodyPr wrap="square" rtlCol="0">
                  <a:spAutoFit/>
                </a:bodyPr>
                <a:lstStyle/>
                <a:p>
                  <a:pPr algn="ctr"/>
                  <a:r>
                    <a:rPr lang="ja-JP" altLang="en-US" sz="1800" dirty="0">
                      <a:effectLst>
                        <a:outerShdw blurRad="38100" dist="38100" dir="2700000" algn="tl">
                          <a:srgbClr val="000000">
                            <a:alpha val="43137"/>
                          </a:srgbClr>
                        </a:outerShdw>
                      </a:effectLst>
                    </a:rPr>
                    <a:t>民間</a:t>
                  </a:r>
                  <a:endParaRPr kumimoji="1" lang="ja-JP" altLang="en-US" sz="1800" dirty="0">
                    <a:effectLst>
                      <a:outerShdw blurRad="38100" dist="38100" dir="2700000" algn="tl">
                        <a:srgbClr val="000000">
                          <a:alpha val="43137"/>
                        </a:srgbClr>
                      </a:outerShdw>
                    </a:effectLst>
                  </a:endParaRPr>
                </a:p>
              </p:txBody>
            </p:sp>
            <p:sp>
              <p:nvSpPr>
                <p:cNvPr id="41" name="テキスト ボックス 40"/>
                <p:cNvSpPr txBox="1"/>
                <p:nvPr/>
              </p:nvSpPr>
              <p:spPr>
                <a:xfrm>
                  <a:off x="4600600" y="1056184"/>
                  <a:ext cx="2461355" cy="707886"/>
                </a:xfrm>
                <a:prstGeom prst="rect">
                  <a:avLst/>
                </a:prstGeom>
                <a:solidFill>
                  <a:schemeClr val="bg1"/>
                </a:solidFill>
                <a:ln>
                  <a:solidFill>
                    <a:schemeClr val="tx1"/>
                  </a:solidFill>
                </a:ln>
              </p:spPr>
              <p:txBody>
                <a:bodyPr wrap="square" rtlCol="0">
                  <a:spAutoFit/>
                </a:bodyPr>
                <a:lstStyle/>
                <a:p>
                  <a:r>
                    <a:rPr lang="ja-JP" altLang="ja-JP" sz="800" dirty="0"/>
                    <a:t>昭和町の長屋や古民家など古いものを守る一方だったのが、お金を生み出すことによって守るといった取組みができるようになってきた。こういった、保存一辺倒ではなく、お金を生み出しながら保存活用していくといった新しい視点もこれから先は大切だと</a:t>
                  </a:r>
                  <a:r>
                    <a:rPr lang="ja-JP" altLang="ja-JP" sz="800" dirty="0" smtClean="0"/>
                    <a:t>思う</a:t>
                  </a:r>
                  <a:r>
                    <a:rPr lang="ja-JP" altLang="en-US" sz="800" dirty="0"/>
                    <a:t>。</a:t>
                  </a:r>
                  <a:endParaRPr kumimoji="1" lang="ja-JP" altLang="en-US" sz="800" dirty="0"/>
                </a:p>
              </p:txBody>
            </p:sp>
            <p:sp>
              <p:nvSpPr>
                <p:cNvPr id="42" name="テキスト ボックス 41"/>
                <p:cNvSpPr txBox="1"/>
                <p:nvPr/>
              </p:nvSpPr>
              <p:spPr>
                <a:xfrm>
                  <a:off x="4600600" y="1797031"/>
                  <a:ext cx="2461355" cy="584775"/>
                </a:xfrm>
                <a:prstGeom prst="rect">
                  <a:avLst/>
                </a:prstGeom>
                <a:solidFill>
                  <a:schemeClr val="bg1"/>
                </a:solidFill>
                <a:ln>
                  <a:solidFill>
                    <a:schemeClr val="tx1"/>
                  </a:solidFill>
                </a:ln>
              </p:spPr>
              <p:txBody>
                <a:bodyPr wrap="square" rtlCol="0">
                  <a:spAutoFit/>
                </a:bodyPr>
                <a:lstStyle/>
                <a:p>
                  <a:r>
                    <a:rPr lang="ja-JP" altLang="ja-JP" sz="800" dirty="0"/>
                    <a:t>ならまちでは景観がすでに売りになっており、いちいち景観に配慮しなさいと言わなくても配慮することが金儲けに繋がっている。そういったことが、私は理想だと</a:t>
                  </a:r>
                  <a:r>
                    <a:rPr lang="ja-JP" altLang="ja-JP" sz="800" dirty="0" smtClean="0"/>
                    <a:t>思う</a:t>
                  </a:r>
                  <a:r>
                    <a:rPr lang="ja-JP" altLang="en-US" sz="800" dirty="0"/>
                    <a:t>。</a:t>
                  </a:r>
                  <a:endParaRPr kumimoji="1" lang="ja-JP" altLang="en-US" sz="800" dirty="0"/>
                </a:p>
              </p:txBody>
            </p:sp>
          </p:grpSp>
        </p:grpSp>
        <p:grpSp>
          <p:nvGrpSpPr>
            <p:cNvPr id="77" name="グループ化 76"/>
            <p:cNvGrpSpPr/>
            <p:nvPr/>
          </p:nvGrpSpPr>
          <p:grpSpPr>
            <a:xfrm>
              <a:off x="7048872" y="408112"/>
              <a:ext cx="5112568" cy="2097524"/>
              <a:chOff x="7336904" y="593935"/>
              <a:chExt cx="5112568" cy="2097524"/>
            </a:xfrm>
          </p:grpSpPr>
          <p:sp>
            <p:nvSpPr>
              <p:cNvPr id="74" name="角丸四角形 73"/>
              <p:cNvSpPr/>
              <p:nvPr/>
            </p:nvSpPr>
            <p:spPr>
              <a:xfrm>
                <a:off x="7336904" y="624136"/>
                <a:ext cx="5112568" cy="20673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5" name="グループ化 64"/>
              <p:cNvGrpSpPr/>
              <p:nvPr/>
            </p:nvGrpSpPr>
            <p:grpSpPr>
              <a:xfrm>
                <a:off x="7499502" y="593935"/>
                <a:ext cx="4777863" cy="1994959"/>
                <a:chOff x="7499502" y="593935"/>
                <a:chExt cx="4777863" cy="1994959"/>
              </a:xfrm>
            </p:grpSpPr>
            <p:sp>
              <p:nvSpPr>
                <p:cNvPr id="7" name="テキスト ボックス 6"/>
                <p:cNvSpPr txBox="1"/>
                <p:nvPr/>
              </p:nvSpPr>
              <p:spPr>
                <a:xfrm>
                  <a:off x="7499502" y="593935"/>
                  <a:ext cx="4777863" cy="369332"/>
                </a:xfrm>
                <a:prstGeom prst="rect">
                  <a:avLst/>
                </a:prstGeom>
                <a:noFill/>
              </p:spPr>
              <p:txBody>
                <a:bodyPr wrap="square" rtlCol="0">
                  <a:spAutoFit/>
                </a:bodyPr>
                <a:lstStyle/>
                <a:p>
                  <a:pPr algn="ctr"/>
                  <a:r>
                    <a:rPr lang="ja-JP" altLang="en-US" sz="1800" dirty="0" smtClean="0">
                      <a:effectLst>
                        <a:outerShdw blurRad="38100" dist="38100" dir="2700000" algn="tl">
                          <a:srgbClr val="000000">
                            <a:alpha val="43137"/>
                          </a:srgbClr>
                        </a:outerShdw>
                      </a:effectLst>
                    </a:rPr>
                    <a:t>地元・シビックプライド</a:t>
                  </a:r>
                  <a:endParaRPr kumimoji="1" lang="ja-JP" altLang="en-US" sz="1800" dirty="0">
                    <a:effectLst>
                      <a:outerShdw blurRad="38100" dist="38100" dir="2700000" algn="tl">
                        <a:srgbClr val="000000">
                          <a:alpha val="43137"/>
                        </a:srgbClr>
                      </a:outerShdw>
                    </a:effectLst>
                  </a:endParaRPr>
                </a:p>
              </p:txBody>
            </p:sp>
            <p:sp>
              <p:nvSpPr>
                <p:cNvPr id="44" name="テキスト ボックス 43"/>
                <p:cNvSpPr txBox="1"/>
                <p:nvPr/>
              </p:nvSpPr>
              <p:spPr>
                <a:xfrm>
                  <a:off x="7552929" y="963267"/>
                  <a:ext cx="2448000" cy="792000"/>
                </a:xfrm>
                <a:prstGeom prst="rect">
                  <a:avLst/>
                </a:prstGeom>
                <a:solidFill>
                  <a:schemeClr val="bg1"/>
                </a:solidFill>
                <a:ln>
                  <a:solidFill>
                    <a:schemeClr val="tx1"/>
                  </a:solidFill>
                </a:ln>
              </p:spPr>
              <p:txBody>
                <a:bodyPr wrap="square" rtlCol="0">
                  <a:spAutoFit/>
                </a:bodyPr>
                <a:lstStyle/>
                <a:p>
                  <a:r>
                    <a:rPr lang="ja-JP" altLang="ja-JP" sz="800" dirty="0"/>
                    <a:t>景観といってもなかなか分かるようで非常に広い概念があって、色々な見方があると思うが、景観というのは人々の文化活動、草の根の文化活動を通して作り上げてきた遺産であり財産でないかと感じている。これまで住んでいた方が脈々と守り続けてきた、伝えてきたということを含めて、景観ではない</a:t>
                  </a:r>
                  <a:r>
                    <a:rPr lang="ja-JP" altLang="ja-JP" sz="800" dirty="0" smtClean="0"/>
                    <a:t>か</a:t>
                  </a:r>
                  <a:r>
                    <a:rPr lang="ja-JP" altLang="en-US" sz="800" dirty="0"/>
                    <a:t>。</a:t>
                  </a:r>
                  <a:endParaRPr lang="ja-JP" altLang="ja-JP" sz="800" dirty="0"/>
                </a:p>
              </p:txBody>
            </p:sp>
            <p:sp>
              <p:nvSpPr>
                <p:cNvPr id="45" name="テキスト ボックス 44"/>
                <p:cNvSpPr txBox="1"/>
                <p:nvPr/>
              </p:nvSpPr>
              <p:spPr>
                <a:xfrm>
                  <a:off x="7552928" y="1796894"/>
                  <a:ext cx="2448000" cy="792000"/>
                </a:xfrm>
                <a:prstGeom prst="rect">
                  <a:avLst/>
                </a:prstGeom>
                <a:solidFill>
                  <a:schemeClr val="bg1"/>
                </a:solidFill>
                <a:ln>
                  <a:solidFill>
                    <a:schemeClr val="tx1"/>
                  </a:solidFill>
                </a:ln>
              </p:spPr>
              <p:txBody>
                <a:bodyPr wrap="square" rtlCol="0">
                  <a:spAutoFit/>
                </a:bodyPr>
                <a:lstStyle/>
                <a:p>
                  <a:r>
                    <a:rPr lang="ja-JP" altLang="ja-JP" sz="800" dirty="0"/>
                    <a:t>地方創生を先導して</a:t>
                  </a:r>
                  <a:r>
                    <a:rPr lang="ja-JP" altLang="ja-JP" sz="800" dirty="0" smtClean="0"/>
                    <a:t>おられる大学教授</a:t>
                  </a:r>
                  <a:r>
                    <a:rPr lang="ja-JP" altLang="ja-JP" sz="800" dirty="0"/>
                    <a:t>は、「今、「誇りの空洞化」が起こっている。」と仰っている。地域のよさを忘れてしまうことで空洞化が起こる。具体的に言うと、親世代が、自分の子どもに「ここにはいいところは何もない」というような話をすることで、若者が地元に帰ってこないといったことが起こって</a:t>
                  </a:r>
                  <a:r>
                    <a:rPr lang="ja-JP" altLang="ja-JP" sz="800" dirty="0" smtClean="0"/>
                    <a:t>いる</a:t>
                  </a:r>
                  <a:r>
                    <a:rPr lang="ja-JP" altLang="en-US" sz="800" dirty="0"/>
                    <a:t>。</a:t>
                  </a:r>
                  <a:endParaRPr lang="ja-JP" altLang="ja-JP" sz="800" dirty="0"/>
                </a:p>
              </p:txBody>
            </p:sp>
            <p:sp>
              <p:nvSpPr>
                <p:cNvPr id="46" name="テキスト ボックス 45"/>
                <p:cNvSpPr txBox="1"/>
                <p:nvPr/>
              </p:nvSpPr>
              <p:spPr>
                <a:xfrm>
                  <a:off x="10032796" y="963267"/>
                  <a:ext cx="2128644" cy="461665"/>
                </a:xfrm>
                <a:prstGeom prst="rect">
                  <a:avLst/>
                </a:prstGeom>
                <a:solidFill>
                  <a:schemeClr val="bg1"/>
                </a:solidFill>
                <a:ln>
                  <a:solidFill>
                    <a:schemeClr val="tx1"/>
                  </a:solidFill>
                </a:ln>
              </p:spPr>
              <p:txBody>
                <a:bodyPr wrap="square" rtlCol="0">
                  <a:spAutoFit/>
                </a:bodyPr>
                <a:lstStyle/>
                <a:p>
                  <a:r>
                    <a:rPr lang="ja-JP" altLang="ja-JP" sz="800" dirty="0"/>
                    <a:t>居住されている人たちが、シビックプライドを持つきっかけになる。近隣あるいは広域の集客に</a:t>
                  </a:r>
                  <a:r>
                    <a:rPr lang="ja-JP" altLang="ja-JP" sz="800" dirty="0" smtClean="0"/>
                    <a:t>繋がる</a:t>
                  </a:r>
                  <a:r>
                    <a:rPr lang="ja-JP" altLang="en-US" sz="800" dirty="0"/>
                    <a:t>。</a:t>
                  </a:r>
                  <a:endParaRPr lang="ja-JP" altLang="ja-JP" sz="800" dirty="0"/>
                </a:p>
              </p:txBody>
            </p:sp>
            <p:sp>
              <p:nvSpPr>
                <p:cNvPr id="47" name="テキスト ボックス 46"/>
                <p:cNvSpPr txBox="1"/>
                <p:nvPr/>
              </p:nvSpPr>
              <p:spPr>
                <a:xfrm>
                  <a:off x="10032796" y="1484913"/>
                  <a:ext cx="2128644" cy="584775"/>
                </a:xfrm>
                <a:prstGeom prst="rect">
                  <a:avLst/>
                </a:prstGeom>
                <a:solidFill>
                  <a:schemeClr val="bg1"/>
                </a:solidFill>
                <a:ln>
                  <a:solidFill>
                    <a:schemeClr val="tx1"/>
                  </a:solidFill>
                </a:ln>
              </p:spPr>
              <p:txBody>
                <a:bodyPr wrap="square" rtlCol="0">
                  <a:spAutoFit/>
                </a:bodyPr>
                <a:lstStyle/>
                <a:p>
                  <a:r>
                    <a:rPr lang="ja-JP" altLang="ja-JP" sz="800" dirty="0"/>
                    <a:t>まちづくりにおいては、外のことを知って地元に戻ってきており、中も外も知っている</a:t>
                  </a:r>
                  <a:r>
                    <a:rPr lang="en-US" altLang="ja-JP" sz="800" dirty="0"/>
                    <a:t>U</a:t>
                  </a:r>
                  <a:r>
                    <a:rPr lang="ja-JP" altLang="ja-JP" sz="800" dirty="0"/>
                    <a:t>ターン者･</a:t>
                  </a:r>
                  <a:r>
                    <a:rPr lang="en-US" altLang="ja-JP" sz="800" dirty="0"/>
                    <a:t>I</a:t>
                  </a:r>
                  <a:r>
                    <a:rPr lang="ja-JP" altLang="ja-JP" sz="800" dirty="0"/>
                    <a:t>ターン者が</a:t>
                  </a:r>
                  <a:r>
                    <a:rPr lang="ja-JP" altLang="ja-JP" sz="800" dirty="0" smtClean="0"/>
                    <a:t>キーパーソン</a:t>
                  </a:r>
                  <a:r>
                    <a:rPr lang="ja-JP" altLang="en-US" sz="800" dirty="0"/>
                    <a:t>と</a:t>
                  </a:r>
                  <a:r>
                    <a:rPr lang="ja-JP" altLang="en-US" sz="800" dirty="0" smtClean="0"/>
                    <a:t>なる。</a:t>
                  </a:r>
                  <a:r>
                    <a:rPr lang="ja-JP" altLang="ja-JP" sz="800" dirty="0" smtClean="0"/>
                    <a:t>出身者</a:t>
                  </a:r>
                  <a:r>
                    <a:rPr lang="ja-JP" altLang="ja-JP" sz="800" dirty="0"/>
                    <a:t>が出身地に戻ってくれば過疎はなく</a:t>
                  </a:r>
                  <a:r>
                    <a:rPr lang="ja-JP" altLang="ja-JP" sz="800" dirty="0" smtClean="0"/>
                    <a:t>なる</a:t>
                  </a:r>
                  <a:r>
                    <a:rPr lang="ja-JP" altLang="en-US" sz="800" dirty="0"/>
                    <a:t>。</a:t>
                  </a:r>
                  <a:endParaRPr lang="ja-JP" altLang="ja-JP" sz="800" dirty="0"/>
                </a:p>
              </p:txBody>
            </p:sp>
            <p:sp>
              <p:nvSpPr>
                <p:cNvPr id="49" name="テキスト ボックス 48"/>
                <p:cNvSpPr txBox="1"/>
                <p:nvPr/>
              </p:nvSpPr>
              <p:spPr>
                <a:xfrm>
                  <a:off x="10037440" y="2156894"/>
                  <a:ext cx="2124000" cy="432000"/>
                </a:xfrm>
                <a:prstGeom prst="rect">
                  <a:avLst/>
                </a:prstGeom>
                <a:solidFill>
                  <a:schemeClr val="bg1"/>
                </a:solidFill>
                <a:ln>
                  <a:solidFill>
                    <a:schemeClr val="tx1"/>
                  </a:solidFill>
                </a:ln>
              </p:spPr>
              <p:txBody>
                <a:bodyPr wrap="square" rtlCol="0">
                  <a:spAutoFit/>
                </a:bodyPr>
                <a:lstStyle/>
                <a:p>
                  <a:r>
                    <a:rPr lang="ja-JP" altLang="ja-JP" sz="800" dirty="0"/>
                    <a:t>地元の方が誇りに思うような、シビックプライドをくすぐる一つの材料が景観ではないかと</a:t>
                  </a:r>
                  <a:r>
                    <a:rPr lang="ja-JP" altLang="ja-JP" sz="800" dirty="0" smtClean="0"/>
                    <a:t>思う</a:t>
                  </a:r>
                  <a:r>
                    <a:rPr lang="ja-JP" altLang="en-US" sz="800" dirty="0"/>
                    <a:t>。</a:t>
                  </a:r>
                  <a:endParaRPr lang="ja-JP" altLang="ja-JP" sz="800" dirty="0"/>
                </a:p>
              </p:txBody>
            </p:sp>
          </p:grpSp>
        </p:grpSp>
      </p:grpSp>
      <p:grpSp>
        <p:nvGrpSpPr>
          <p:cNvPr id="72" name="グループ化 71"/>
          <p:cNvGrpSpPr/>
          <p:nvPr/>
        </p:nvGrpSpPr>
        <p:grpSpPr>
          <a:xfrm>
            <a:off x="9952900" y="3360440"/>
            <a:ext cx="2784132" cy="3456384"/>
            <a:chOff x="9929192" y="3637839"/>
            <a:chExt cx="2784132" cy="3456384"/>
          </a:xfrm>
        </p:grpSpPr>
        <p:sp>
          <p:nvSpPr>
            <p:cNvPr id="43" name="テキスト ボックス 42"/>
            <p:cNvSpPr txBox="1"/>
            <p:nvPr/>
          </p:nvSpPr>
          <p:spPr>
            <a:xfrm>
              <a:off x="9929192" y="4512969"/>
              <a:ext cx="1352187" cy="1200329"/>
            </a:xfrm>
            <a:prstGeom prst="rect">
              <a:avLst/>
            </a:prstGeom>
            <a:solidFill>
              <a:schemeClr val="bg1"/>
            </a:solidFill>
            <a:ln w="3175">
              <a:solidFill>
                <a:schemeClr val="tx1"/>
              </a:solidFill>
            </a:ln>
          </p:spPr>
          <p:txBody>
            <a:bodyPr wrap="square" rtlCol="0">
              <a:spAutoFit/>
            </a:bodyPr>
            <a:lstStyle/>
            <a:p>
              <a:r>
                <a:rPr lang="ja-JP" altLang="ja-JP" sz="800" dirty="0"/>
                <a:t>お嫁さんは外から来た人であることが大半。村の女性は元気な人が多いのも特徴。一緒にまちづくりを始めると、彼女たちの力でどんどん進むこともあるのでお嫁さんと一緒にがんばれるようにサポートしていく必要が</a:t>
              </a:r>
              <a:r>
                <a:rPr lang="ja-JP" altLang="ja-JP" sz="800" dirty="0" smtClean="0"/>
                <a:t>ある</a:t>
              </a:r>
              <a:r>
                <a:rPr lang="ja-JP" altLang="en-US" sz="800" dirty="0"/>
                <a:t>。</a:t>
              </a:r>
              <a:endParaRPr kumimoji="1" lang="ja-JP" altLang="en-US" sz="800" dirty="0"/>
            </a:p>
          </p:txBody>
        </p:sp>
        <p:sp>
          <p:nvSpPr>
            <p:cNvPr id="51" name="テキスト ボックス 50"/>
            <p:cNvSpPr txBox="1"/>
            <p:nvPr/>
          </p:nvSpPr>
          <p:spPr>
            <a:xfrm>
              <a:off x="9929192" y="3637840"/>
              <a:ext cx="1352187" cy="830997"/>
            </a:xfrm>
            <a:prstGeom prst="rect">
              <a:avLst/>
            </a:prstGeom>
            <a:solidFill>
              <a:schemeClr val="bg1"/>
            </a:solidFill>
            <a:ln w="3175">
              <a:solidFill>
                <a:schemeClr val="tx1"/>
              </a:solidFill>
            </a:ln>
          </p:spPr>
          <p:txBody>
            <a:bodyPr wrap="square" rtlCol="0">
              <a:spAutoFit/>
            </a:bodyPr>
            <a:lstStyle/>
            <a:p>
              <a:r>
                <a:rPr lang="ja-JP" altLang="ja-JP" sz="800" dirty="0"/>
                <a:t>市町村の力も借りながら進めていき、行政が何もしなくても地域住民が機嫌よく景観づくりに取り組んでくれるような環境になることが</a:t>
              </a:r>
              <a:r>
                <a:rPr lang="ja-JP" altLang="ja-JP" sz="800" dirty="0" smtClean="0"/>
                <a:t>理想</a:t>
              </a:r>
              <a:r>
                <a:rPr lang="ja-JP" altLang="en-US" sz="800" dirty="0"/>
                <a:t>。</a:t>
              </a:r>
              <a:endParaRPr kumimoji="1" lang="ja-JP" altLang="en-US" sz="800" dirty="0"/>
            </a:p>
          </p:txBody>
        </p:sp>
        <p:sp>
          <p:nvSpPr>
            <p:cNvPr id="52" name="テキスト ボックス 51"/>
            <p:cNvSpPr txBox="1"/>
            <p:nvPr/>
          </p:nvSpPr>
          <p:spPr>
            <a:xfrm>
              <a:off x="9929192" y="5757430"/>
              <a:ext cx="1352187" cy="707886"/>
            </a:xfrm>
            <a:prstGeom prst="rect">
              <a:avLst/>
            </a:prstGeom>
            <a:solidFill>
              <a:schemeClr val="bg1"/>
            </a:solidFill>
            <a:ln w="3175">
              <a:solidFill>
                <a:schemeClr val="tx1"/>
              </a:solidFill>
            </a:ln>
          </p:spPr>
          <p:txBody>
            <a:bodyPr wrap="square" rtlCol="0">
              <a:spAutoFit/>
            </a:bodyPr>
            <a:lstStyle/>
            <a:p>
              <a:r>
                <a:rPr lang="ja-JP" altLang="en-US" sz="800" dirty="0" smtClean="0"/>
                <a:t>とある市</a:t>
              </a:r>
              <a:r>
                <a:rPr lang="ja-JP" altLang="ja-JP" sz="800" dirty="0" smtClean="0"/>
                <a:t>では、市</a:t>
              </a:r>
              <a:r>
                <a:rPr lang="ja-JP" altLang="ja-JP" sz="800" dirty="0"/>
                <a:t>の魅力に賛同してもらえる人に来て欲しいという思いから、補助金で人を集めることをやめたと聞いた</a:t>
              </a:r>
              <a:r>
                <a:rPr lang="ja-JP" altLang="ja-JP" sz="800" dirty="0" smtClean="0"/>
                <a:t>。</a:t>
              </a:r>
              <a:endParaRPr kumimoji="1" lang="ja-JP" altLang="en-US" sz="800" dirty="0"/>
            </a:p>
          </p:txBody>
        </p:sp>
        <p:sp>
          <p:nvSpPr>
            <p:cNvPr id="53" name="テキスト ボックス 52"/>
            <p:cNvSpPr txBox="1"/>
            <p:nvPr/>
          </p:nvSpPr>
          <p:spPr>
            <a:xfrm>
              <a:off x="9929192" y="6509448"/>
              <a:ext cx="1352187" cy="584775"/>
            </a:xfrm>
            <a:prstGeom prst="rect">
              <a:avLst/>
            </a:prstGeom>
            <a:solidFill>
              <a:schemeClr val="bg1"/>
            </a:solidFill>
            <a:ln w="3175">
              <a:solidFill>
                <a:schemeClr val="tx1"/>
              </a:solidFill>
            </a:ln>
          </p:spPr>
          <p:txBody>
            <a:bodyPr wrap="square" rtlCol="0">
              <a:spAutoFit/>
            </a:bodyPr>
            <a:lstStyle/>
            <a:p>
              <a:r>
                <a:rPr lang="ja-JP" altLang="ja-JP" sz="800" dirty="0"/>
                <a:t>楽しい人たちが楽しいことをやっていると自然と集まって上手く回っていくのだと</a:t>
              </a:r>
              <a:r>
                <a:rPr lang="ja-JP" altLang="ja-JP" sz="800" dirty="0" smtClean="0"/>
                <a:t>感じた</a:t>
              </a:r>
              <a:r>
                <a:rPr lang="ja-JP" altLang="en-US" sz="800" dirty="0"/>
                <a:t>。</a:t>
              </a:r>
              <a:endParaRPr kumimoji="1" lang="ja-JP" altLang="en-US" sz="800" dirty="0"/>
            </a:p>
          </p:txBody>
        </p:sp>
        <p:sp>
          <p:nvSpPr>
            <p:cNvPr id="54" name="テキスト ボックス 53"/>
            <p:cNvSpPr txBox="1"/>
            <p:nvPr/>
          </p:nvSpPr>
          <p:spPr>
            <a:xfrm>
              <a:off x="11309324" y="5882281"/>
              <a:ext cx="1404000" cy="707886"/>
            </a:xfrm>
            <a:prstGeom prst="rect">
              <a:avLst/>
            </a:prstGeom>
            <a:solidFill>
              <a:schemeClr val="bg1"/>
            </a:solidFill>
            <a:ln w="3175">
              <a:solidFill>
                <a:schemeClr val="tx1"/>
              </a:solidFill>
            </a:ln>
          </p:spPr>
          <p:txBody>
            <a:bodyPr wrap="square" rtlCol="0">
              <a:spAutoFit/>
            </a:bodyPr>
            <a:lstStyle/>
            <a:p>
              <a:r>
                <a:rPr lang="ja-JP" altLang="ja-JP" sz="800" dirty="0"/>
                <a:t>住民とのひざを付き合わせた地道な話し合いが最も大切であり、住民がまちづくりを主体的に進めやすい環境づくり、仕掛けづくりが</a:t>
              </a:r>
              <a:r>
                <a:rPr lang="ja-JP" altLang="ja-JP" sz="800" dirty="0" smtClean="0"/>
                <a:t>大切</a:t>
              </a:r>
              <a:r>
                <a:rPr lang="ja-JP" altLang="en-US" sz="800" dirty="0"/>
                <a:t>。</a:t>
              </a:r>
              <a:endParaRPr kumimoji="1" lang="ja-JP" altLang="en-US" sz="800" dirty="0"/>
            </a:p>
          </p:txBody>
        </p:sp>
        <p:sp>
          <p:nvSpPr>
            <p:cNvPr id="55" name="テキスト ボックス 54"/>
            <p:cNvSpPr txBox="1"/>
            <p:nvPr/>
          </p:nvSpPr>
          <p:spPr>
            <a:xfrm>
              <a:off x="11309324" y="3637839"/>
              <a:ext cx="1404000" cy="830997"/>
            </a:xfrm>
            <a:prstGeom prst="rect">
              <a:avLst/>
            </a:prstGeom>
            <a:solidFill>
              <a:schemeClr val="bg1"/>
            </a:solidFill>
            <a:ln w="3175">
              <a:solidFill>
                <a:schemeClr val="tx1"/>
              </a:solidFill>
            </a:ln>
          </p:spPr>
          <p:txBody>
            <a:bodyPr wrap="square" rtlCol="0">
              <a:spAutoFit/>
            </a:bodyPr>
            <a:lstStyle/>
            <a:p>
              <a:r>
                <a:rPr lang="ja-JP" altLang="ja-JP" sz="800" dirty="0"/>
                <a:t>デザイン的なまとまりがある方が、コミュニティーとしてのまとまりも強く、一方でデザインに統一性のない地域は、コミュニティーとしてのまとまりが弱いところが</a:t>
              </a:r>
              <a:r>
                <a:rPr lang="ja-JP" altLang="ja-JP" sz="800" dirty="0" smtClean="0"/>
                <a:t>多い</a:t>
              </a:r>
              <a:r>
                <a:rPr lang="ja-JP" altLang="en-US" sz="800" dirty="0" smtClean="0"/>
                <a:t>。</a:t>
              </a:r>
              <a:endParaRPr kumimoji="1" lang="ja-JP" altLang="en-US" sz="800" dirty="0"/>
            </a:p>
          </p:txBody>
        </p:sp>
        <p:sp>
          <p:nvSpPr>
            <p:cNvPr id="56" name="テキスト ボックス 55"/>
            <p:cNvSpPr txBox="1"/>
            <p:nvPr/>
          </p:nvSpPr>
          <p:spPr>
            <a:xfrm>
              <a:off x="11309324" y="4512030"/>
              <a:ext cx="1404000" cy="707886"/>
            </a:xfrm>
            <a:prstGeom prst="rect">
              <a:avLst/>
            </a:prstGeom>
            <a:solidFill>
              <a:schemeClr val="bg1"/>
            </a:solidFill>
            <a:ln w="3175">
              <a:solidFill>
                <a:schemeClr val="tx1"/>
              </a:solidFill>
            </a:ln>
          </p:spPr>
          <p:txBody>
            <a:bodyPr wrap="square" rtlCol="0">
              <a:spAutoFit/>
            </a:bodyPr>
            <a:lstStyle/>
            <a:p>
              <a:r>
                <a:rPr lang="ja-JP" altLang="ja-JP" sz="800" dirty="0"/>
                <a:t>旧村同士でのまとまりが非常に強い箕面市の萱野や新稲は村のコミュニティーの力が都市景観に繋がっていると</a:t>
              </a:r>
              <a:r>
                <a:rPr lang="ja-JP" altLang="ja-JP" sz="800" dirty="0" smtClean="0"/>
                <a:t>言える</a:t>
              </a:r>
              <a:r>
                <a:rPr lang="ja-JP" altLang="en-US" sz="800" dirty="0"/>
                <a:t>。</a:t>
              </a:r>
              <a:endParaRPr kumimoji="1" lang="ja-JP" altLang="en-US" sz="800" dirty="0"/>
            </a:p>
          </p:txBody>
        </p:sp>
        <p:sp>
          <p:nvSpPr>
            <p:cNvPr id="57" name="テキスト ボックス 56"/>
            <p:cNvSpPr txBox="1"/>
            <p:nvPr/>
          </p:nvSpPr>
          <p:spPr>
            <a:xfrm>
              <a:off x="11309324" y="5263110"/>
              <a:ext cx="1404000" cy="584775"/>
            </a:xfrm>
            <a:prstGeom prst="rect">
              <a:avLst/>
            </a:prstGeom>
            <a:solidFill>
              <a:schemeClr val="bg1"/>
            </a:solidFill>
            <a:ln w="3175">
              <a:solidFill>
                <a:schemeClr val="tx1"/>
              </a:solidFill>
            </a:ln>
          </p:spPr>
          <p:txBody>
            <a:bodyPr wrap="square" rtlCol="0">
              <a:spAutoFit/>
            </a:bodyPr>
            <a:lstStyle/>
            <a:p>
              <a:r>
                <a:rPr lang="ja-JP" altLang="ja-JP" sz="800" dirty="0" smtClean="0"/>
                <a:t>住民</a:t>
              </a:r>
              <a:r>
                <a:rPr lang="ja-JP" altLang="ja-JP" sz="800" dirty="0"/>
                <a:t>に対して話をする際は</a:t>
              </a:r>
              <a:r>
                <a:rPr lang="ja-JP" altLang="ja-JP" sz="800" dirty="0" smtClean="0"/>
                <a:t>、まちなみ</a:t>
              </a:r>
              <a:r>
                <a:rPr lang="ja-JP" altLang="ja-JP" sz="800" dirty="0"/>
                <a:t>を見るだけでコミュニティーのまとまりがあるかどうかが</a:t>
              </a:r>
              <a:r>
                <a:rPr lang="ja-JP" altLang="ja-JP" sz="800" dirty="0" smtClean="0"/>
                <a:t>分かる</a:t>
              </a:r>
              <a:r>
                <a:rPr lang="ja-JP" altLang="en-US" sz="800" dirty="0" smtClean="0"/>
                <a:t>。</a:t>
              </a:r>
              <a:endParaRPr kumimoji="1" lang="ja-JP" altLang="en-US" sz="800" dirty="0"/>
            </a:p>
          </p:txBody>
        </p:sp>
      </p:grpSp>
      <p:sp>
        <p:nvSpPr>
          <p:cNvPr id="58" name="テキスト ボックス 57"/>
          <p:cNvSpPr txBox="1"/>
          <p:nvPr/>
        </p:nvSpPr>
        <p:spPr>
          <a:xfrm>
            <a:off x="9823836" y="8381577"/>
            <a:ext cx="1296144" cy="1044000"/>
          </a:xfrm>
          <a:prstGeom prst="rect">
            <a:avLst/>
          </a:prstGeom>
          <a:solidFill>
            <a:schemeClr val="bg1"/>
          </a:solidFill>
          <a:ln w="3175">
            <a:solidFill>
              <a:schemeClr val="tx1"/>
            </a:solidFill>
          </a:ln>
        </p:spPr>
        <p:txBody>
          <a:bodyPr wrap="square" rtlCol="0">
            <a:spAutoFit/>
          </a:bodyPr>
          <a:lstStyle/>
          <a:p>
            <a:r>
              <a:rPr lang="ja-JP" altLang="en-US" sz="800" dirty="0"/>
              <a:t>とある</a:t>
            </a:r>
            <a:r>
              <a:rPr lang="ja-JP" altLang="ja-JP" sz="800" dirty="0" smtClean="0"/>
              <a:t>市</a:t>
            </a:r>
            <a:r>
              <a:rPr lang="ja-JP" altLang="ja-JP" sz="800" dirty="0"/>
              <a:t>では、まちづくりに関するイベント等、楽しいことを繰り返して住民と関係を築いておけば、難しい問題も住民に取り組んでもらいやすくなる、という考え方のもと景観づくりを進めて</a:t>
            </a:r>
            <a:r>
              <a:rPr lang="ja-JP" altLang="ja-JP" sz="800" dirty="0" smtClean="0"/>
              <a:t>いる</a:t>
            </a:r>
            <a:r>
              <a:rPr lang="ja-JP" altLang="en-US" sz="800" dirty="0"/>
              <a:t>。</a:t>
            </a:r>
            <a:endParaRPr kumimoji="1" lang="ja-JP" altLang="en-US" sz="800" dirty="0"/>
          </a:p>
        </p:txBody>
      </p:sp>
      <p:sp>
        <p:nvSpPr>
          <p:cNvPr id="59" name="テキスト ボックス 58"/>
          <p:cNvSpPr txBox="1"/>
          <p:nvPr/>
        </p:nvSpPr>
        <p:spPr>
          <a:xfrm>
            <a:off x="11158639" y="8381577"/>
            <a:ext cx="1434849" cy="1077218"/>
          </a:xfrm>
          <a:prstGeom prst="rect">
            <a:avLst/>
          </a:prstGeom>
          <a:solidFill>
            <a:schemeClr val="bg1"/>
          </a:solidFill>
          <a:ln w="3175">
            <a:solidFill>
              <a:schemeClr val="tx1"/>
            </a:solidFill>
          </a:ln>
        </p:spPr>
        <p:txBody>
          <a:bodyPr wrap="square" rtlCol="0">
            <a:spAutoFit/>
          </a:bodyPr>
          <a:lstStyle/>
          <a:p>
            <a:r>
              <a:rPr lang="ja-JP" altLang="en-US" sz="800" dirty="0"/>
              <a:t>とある</a:t>
            </a:r>
            <a:r>
              <a:rPr lang="ja-JP" altLang="ja-JP" sz="800" dirty="0" smtClean="0"/>
              <a:t>区</a:t>
            </a:r>
            <a:r>
              <a:rPr lang="ja-JP" altLang="ja-JP" sz="800" dirty="0"/>
              <a:t>では、実行委員会を立ち上げて新しく村の祭り</a:t>
            </a:r>
            <a:r>
              <a:rPr lang="en-US" altLang="ja-JP" sz="800" dirty="0"/>
              <a:t>(</a:t>
            </a:r>
            <a:r>
              <a:rPr lang="ja-JP" altLang="ja-JP" sz="800" dirty="0"/>
              <a:t>イベント</a:t>
            </a:r>
            <a:r>
              <a:rPr lang="en-US" altLang="ja-JP" sz="800" dirty="0"/>
              <a:t>)</a:t>
            </a:r>
            <a:r>
              <a:rPr lang="ja-JP" altLang="ja-JP" sz="800" dirty="0" err="1"/>
              <a:t>を開</a:t>
            </a:r>
            <a:r>
              <a:rPr lang="ja-JP" altLang="ja-JP" sz="800" dirty="0"/>
              <a:t>催している。毎年、</a:t>
            </a:r>
            <a:r>
              <a:rPr lang="en-US" altLang="ja-JP" sz="800" dirty="0"/>
              <a:t>4</a:t>
            </a:r>
            <a:r>
              <a:rPr lang="ja-JP" altLang="ja-JP" sz="800" dirty="0"/>
              <a:t>月の</a:t>
            </a:r>
            <a:r>
              <a:rPr lang="ja-JP" altLang="ja-JP" sz="800" dirty="0" smtClean="0"/>
              <a:t>第</a:t>
            </a:r>
            <a:r>
              <a:rPr lang="en-US" altLang="ja-JP" sz="800" dirty="0" smtClean="0"/>
              <a:t>1</a:t>
            </a:r>
            <a:r>
              <a:rPr lang="ja-JP" altLang="ja-JP" sz="800" dirty="0" smtClean="0"/>
              <a:t>週目</a:t>
            </a:r>
            <a:r>
              <a:rPr lang="ja-JP" altLang="ja-JP" sz="800" dirty="0"/>
              <a:t>には桜の名所をめぐる「さくらのまち歩き」を開催しており、そういったまち歩きの中から、新しい発見が生まれることも</a:t>
            </a:r>
            <a:r>
              <a:rPr lang="ja-JP" altLang="ja-JP" sz="800" dirty="0" smtClean="0"/>
              <a:t>多い</a:t>
            </a:r>
            <a:r>
              <a:rPr lang="ja-JP" altLang="en-US" sz="800" dirty="0"/>
              <a:t>。</a:t>
            </a:r>
            <a:endParaRPr kumimoji="1" lang="ja-JP" altLang="en-US" sz="800" dirty="0"/>
          </a:p>
        </p:txBody>
      </p:sp>
      <p:sp>
        <p:nvSpPr>
          <p:cNvPr id="60" name="テキスト ボックス 59"/>
          <p:cNvSpPr txBox="1"/>
          <p:nvPr/>
        </p:nvSpPr>
        <p:spPr>
          <a:xfrm>
            <a:off x="7913057" y="8381577"/>
            <a:ext cx="1872119" cy="954107"/>
          </a:xfrm>
          <a:prstGeom prst="rect">
            <a:avLst/>
          </a:prstGeom>
          <a:solidFill>
            <a:schemeClr val="bg1"/>
          </a:solidFill>
          <a:ln w="3175">
            <a:solidFill>
              <a:schemeClr val="tx1"/>
            </a:solidFill>
          </a:ln>
        </p:spPr>
        <p:txBody>
          <a:bodyPr wrap="square" rtlCol="0">
            <a:spAutoFit/>
          </a:bodyPr>
          <a:lstStyle/>
          <a:p>
            <a:r>
              <a:rPr lang="ja-JP" altLang="ja-JP" sz="800" dirty="0"/>
              <a:t>大和郡山のまちづくりが最近面白くなってきた。３０代～４０代の若手を中心にイベントを繰り返しているが、</a:t>
            </a:r>
            <a:r>
              <a:rPr lang="ja-JP" altLang="ja-JP" sz="800" dirty="0" smtClean="0"/>
              <a:t>元美容院</a:t>
            </a:r>
            <a:r>
              <a:rPr lang="ja-JP" altLang="ja-JP" sz="800" dirty="0"/>
              <a:t>の空店舗を利用して、５０夜連続カフェオーナーを募集した際は、</a:t>
            </a:r>
            <a:r>
              <a:rPr lang="en-US" altLang="ja-JP" sz="800" dirty="0" err="1"/>
              <a:t>facebook</a:t>
            </a:r>
            <a:r>
              <a:rPr lang="ja-JP" altLang="ja-JP" sz="800" dirty="0"/>
              <a:t>の繋がりで北九州からきた女性が１日カフェのオーナーをしてくれたこともあった</a:t>
            </a:r>
            <a:r>
              <a:rPr lang="ja-JP" altLang="ja-JP" sz="800" dirty="0" smtClean="0"/>
              <a:t>。</a:t>
            </a:r>
            <a:endParaRPr kumimoji="1" lang="ja-JP" altLang="en-US" sz="800" dirty="0"/>
          </a:p>
        </p:txBody>
      </p:sp>
      <p:sp>
        <p:nvSpPr>
          <p:cNvPr id="61" name="円/楕円 60"/>
          <p:cNvSpPr/>
          <p:nvPr/>
        </p:nvSpPr>
        <p:spPr>
          <a:xfrm>
            <a:off x="712168" y="2568352"/>
            <a:ext cx="11565197" cy="36004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dirty="0" smtClean="0">
                <a:solidFill>
                  <a:sysClr val="windowText" lastClr="000000"/>
                </a:solidFill>
              </a:rPr>
              <a:t>実現方策</a:t>
            </a:r>
            <a:endParaRPr kumimoji="1" lang="ja-JP" altLang="en-US" sz="1800" dirty="0">
              <a:solidFill>
                <a:sysClr val="windowText" lastClr="000000"/>
              </a:solidFill>
            </a:endParaRPr>
          </a:p>
        </p:txBody>
      </p:sp>
      <p:sp>
        <p:nvSpPr>
          <p:cNvPr id="95" name="角丸四角形 94"/>
          <p:cNvSpPr/>
          <p:nvPr/>
        </p:nvSpPr>
        <p:spPr>
          <a:xfrm>
            <a:off x="1936304" y="3000400"/>
            <a:ext cx="1638000" cy="4911700"/>
          </a:xfrm>
          <a:prstGeom prst="roundRect">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1973463" y="3360440"/>
            <a:ext cx="1548000" cy="584775"/>
          </a:xfrm>
          <a:prstGeom prst="rect">
            <a:avLst/>
          </a:prstGeom>
          <a:solidFill>
            <a:schemeClr val="bg1"/>
          </a:solidFill>
          <a:ln w="3175">
            <a:solidFill>
              <a:schemeClr val="tx1"/>
            </a:solidFill>
          </a:ln>
        </p:spPr>
        <p:txBody>
          <a:bodyPr wrap="square" rtlCol="0">
            <a:spAutoFit/>
          </a:bodyPr>
          <a:lstStyle/>
          <a:p>
            <a:r>
              <a:rPr lang="ja-JP" altLang="ja-JP" sz="800" dirty="0"/>
              <a:t>規制が緩すぎるのであれば、緩いところと厳しいところをつくるといった一律ではないメニュー制度を数多く設けるのも一つの</a:t>
            </a:r>
            <a:r>
              <a:rPr lang="ja-JP" altLang="ja-JP" sz="800" dirty="0" smtClean="0"/>
              <a:t>手</a:t>
            </a:r>
            <a:r>
              <a:rPr lang="ja-JP" altLang="en-US" sz="800" dirty="0"/>
              <a:t>。</a:t>
            </a:r>
            <a:endParaRPr kumimoji="1" lang="ja-JP" altLang="en-US" sz="800" dirty="0"/>
          </a:p>
        </p:txBody>
      </p:sp>
      <p:sp>
        <p:nvSpPr>
          <p:cNvPr id="89" name="テキスト ボックス 88"/>
          <p:cNvSpPr txBox="1"/>
          <p:nvPr/>
        </p:nvSpPr>
        <p:spPr>
          <a:xfrm>
            <a:off x="1973463" y="3999220"/>
            <a:ext cx="1548000" cy="1323439"/>
          </a:xfrm>
          <a:prstGeom prst="rect">
            <a:avLst/>
          </a:prstGeom>
          <a:solidFill>
            <a:schemeClr val="bg1"/>
          </a:solidFill>
          <a:ln w="3175">
            <a:solidFill>
              <a:schemeClr val="tx1"/>
            </a:solidFill>
          </a:ln>
        </p:spPr>
        <p:txBody>
          <a:bodyPr wrap="square" rtlCol="0">
            <a:spAutoFit/>
          </a:bodyPr>
          <a:lstStyle/>
          <a:p>
            <a:r>
              <a:rPr lang="ja-JP" altLang="ja-JP" sz="800" dirty="0"/>
              <a:t>梅田は、「大阪市建築美観誘導制度におけるデジタルサイネージ等取扱要綱」でデジタルサイネージ設置協議対象地区に指定されている。にぎわいの形成やまちの魅力向上につながるデザイン性が高いものを設置する場合は事前協議が必要で、要綱の中でサイネージを掲出する高さ等が決められている</a:t>
            </a:r>
            <a:r>
              <a:rPr lang="ja-JP" altLang="ja-JP" sz="800" dirty="0" smtClean="0"/>
              <a:t>。</a:t>
            </a:r>
            <a:endParaRPr kumimoji="1" lang="ja-JP" altLang="en-US" sz="800" dirty="0"/>
          </a:p>
        </p:txBody>
      </p:sp>
      <p:sp>
        <p:nvSpPr>
          <p:cNvPr id="91" name="テキスト ボックス 90"/>
          <p:cNvSpPr txBox="1"/>
          <p:nvPr/>
        </p:nvSpPr>
        <p:spPr>
          <a:xfrm>
            <a:off x="1973463" y="5376664"/>
            <a:ext cx="1553319" cy="1200329"/>
          </a:xfrm>
          <a:prstGeom prst="rect">
            <a:avLst/>
          </a:prstGeom>
          <a:solidFill>
            <a:schemeClr val="bg1"/>
          </a:solidFill>
          <a:ln w="3175">
            <a:solidFill>
              <a:schemeClr val="tx1"/>
            </a:solidFill>
          </a:ln>
        </p:spPr>
        <p:txBody>
          <a:bodyPr wrap="square" rtlCol="0">
            <a:spAutoFit/>
          </a:bodyPr>
          <a:lstStyle/>
          <a:p>
            <a:r>
              <a:rPr lang="ja-JP" altLang="ja-JP" sz="800" dirty="0"/>
              <a:t>看板の賑わいを持たせることが一つの集客力と賑わいとなるので、減らす方向だけではなく、どこか特区をつくって看板を繁栄させていこうよと、集客力のある看板の賑わいのある地域にしていこうよという働きかけを行政の方からでもしてもらえたら非常に</a:t>
            </a:r>
            <a:r>
              <a:rPr lang="ja-JP" altLang="ja-JP" sz="800" dirty="0" smtClean="0"/>
              <a:t>ありがたい</a:t>
            </a:r>
            <a:r>
              <a:rPr lang="ja-JP" altLang="en-US" sz="800" dirty="0"/>
              <a:t>。</a:t>
            </a:r>
            <a:endParaRPr kumimoji="1" lang="ja-JP" altLang="en-US" sz="800" dirty="0"/>
          </a:p>
        </p:txBody>
      </p:sp>
      <p:sp>
        <p:nvSpPr>
          <p:cNvPr id="93" name="テキスト ボックス 92"/>
          <p:cNvSpPr txBox="1"/>
          <p:nvPr/>
        </p:nvSpPr>
        <p:spPr>
          <a:xfrm>
            <a:off x="10714201" y="3021887"/>
            <a:ext cx="1368152"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コミュニティー</a:t>
            </a:r>
            <a:endParaRPr kumimoji="1" lang="ja-JP" altLang="en-US" sz="1600" dirty="0">
              <a:effectLst>
                <a:outerShdw blurRad="38100" dist="38100" dir="2700000" algn="tl">
                  <a:srgbClr val="000000">
                    <a:alpha val="43137"/>
                  </a:srgbClr>
                </a:outerShdw>
              </a:effectLst>
            </a:endParaRPr>
          </a:p>
        </p:txBody>
      </p:sp>
      <p:sp>
        <p:nvSpPr>
          <p:cNvPr id="97" name="テキスト ボックス 96"/>
          <p:cNvSpPr txBox="1"/>
          <p:nvPr/>
        </p:nvSpPr>
        <p:spPr>
          <a:xfrm>
            <a:off x="2008313" y="3021887"/>
            <a:ext cx="1512167" cy="338554"/>
          </a:xfrm>
          <a:prstGeom prst="rect">
            <a:avLst/>
          </a:prstGeom>
          <a:noFill/>
        </p:spPr>
        <p:txBody>
          <a:bodyPr wrap="square" rtlCol="0">
            <a:spAutoFit/>
          </a:bodyPr>
          <a:lstStyle/>
          <a:p>
            <a:pPr algn="ctr"/>
            <a:r>
              <a:rPr lang="ja-JP" altLang="en-US" sz="1600" dirty="0" smtClean="0">
                <a:effectLst>
                  <a:outerShdw blurRad="38100" dist="38100" dir="2700000" algn="tl">
                    <a:srgbClr val="000000">
                      <a:alpha val="43137"/>
                    </a:srgbClr>
                  </a:outerShdw>
                </a:effectLst>
              </a:rPr>
              <a:t>規制緩和</a:t>
            </a:r>
            <a:endParaRPr kumimoji="1" lang="ja-JP" altLang="en-US" sz="1600" dirty="0">
              <a:effectLst>
                <a:outerShdw blurRad="38100" dist="38100" dir="2700000" algn="tl">
                  <a:srgbClr val="000000">
                    <a:alpha val="43137"/>
                  </a:srgbClr>
                </a:outerShdw>
              </a:effectLst>
            </a:endParaRPr>
          </a:p>
        </p:txBody>
      </p:sp>
      <p:grpSp>
        <p:nvGrpSpPr>
          <p:cNvPr id="2" name="グループ化 1"/>
          <p:cNvGrpSpPr/>
          <p:nvPr/>
        </p:nvGrpSpPr>
        <p:grpSpPr>
          <a:xfrm>
            <a:off x="2402109" y="8062446"/>
            <a:ext cx="5006803" cy="1490682"/>
            <a:chOff x="-3512447" y="9582835"/>
            <a:chExt cx="5006803" cy="1490682"/>
          </a:xfrm>
        </p:grpSpPr>
        <p:sp>
          <p:nvSpPr>
            <p:cNvPr id="98" name="角丸四角形 97"/>
            <p:cNvSpPr/>
            <p:nvPr/>
          </p:nvSpPr>
          <p:spPr>
            <a:xfrm>
              <a:off x="-3512447" y="9582835"/>
              <a:ext cx="5006803" cy="149068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77852" y="10395833"/>
              <a:ext cx="1548000" cy="540000"/>
            </a:xfrm>
            <a:prstGeom prst="rect">
              <a:avLst/>
            </a:prstGeom>
            <a:solidFill>
              <a:schemeClr val="bg1"/>
            </a:solidFill>
            <a:ln w="3175">
              <a:solidFill>
                <a:schemeClr val="tx1"/>
              </a:solidFill>
            </a:ln>
          </p:spPr>
          <p:txBody>
            <a:bodyPr wrap="square" rtlCol="0">
              <a:spAutoFit/>
            </a:bodyPr>
            <a:lstStyle/>
            <a:p>
              <a:r>
                <a:rPr lang="ja-JP" altLang="ja-JP" sz="800" dirty="0"/>
                <a:t>独自で景観条例を設けている市町村に関しても、大阪府の基準がきちんと反映されているのか確認する必要が</a:t>
              </a:r>
              <a:r>
                <a:rPr lang="ja-JP" altLang="ja-JP" sz="800" dirty="0" smtClean="0"/>
                <a:t>ある</a:t>
              </a:r>
              <a:r>
                <a:rPr lang="ja-JP" altLang="en-US" sz="800" dirty="0"/>
                <a:t>。</a:t>
              </a:r>
              <a:endParaRPr kumimoji="1" lang="ja-JP" altLang="en-US" sz="800" dirty="0"/>
            </a:p>
          </p:txBody>
        </p:sp>
        <p:sp>
          <p:nvSpPr>
            <p:cNvPr id="24" name="テキスト ボックス 23"/>
            <p:cNvSpPr txBox="1"/>
            <p:nvPr/>
          </p:nvSpPr>
          <p:spPr>
            <a:xfrm>
              <a:off x="-1205684" y="9921437"/>
              <a:ext cx="2376000" cy="432000"/>
            </a:xfrm>
            <a:prstGeom prst="rect">
              <a:avLst/>
            </a:prstGeom>
            <a:solidFill>
              <a:schemeClr val="bg1"/>
            </a:solidFill>
            <a:ln w="3175">
              <a:solidFill>
                <a:schemeClr val="tx1"/>
              </a:solidFill>
            </a:ln>
          </p:spPr>
          <p:txBody>
            <a:bodyPr wrap="square" rtlCol="0">
              <a:spAutoFit/>
            </a:bodyPr>
            <a:lstStyle/>
            <a:p>
              <a:r>
                <a:rPr lang="ja-JP" altLang="ja-JP" sz="800" dirty="0"/>
                <a:t>ガイドラインであれば、今後の景観行政の進め方に悩んでいたり、景観行政団体化に時間のかかる市町村でも、参考にすることができ</a:t>
              </a:r>
              <a:r>
                <a:rPr lang="ja-JP" altLang="ja-JP" sz="800" dirty="0" smtClean="0"/>
                <a:t>有難い</a:t>
              </a:r>
              <a:r>
                <a:rPr lang="ja-JP" altLang="en-US" sz="800" dirty="0" smtClean="0"/>
                <a:t>。</a:t>
              </a:r>
              <a:endParaRPr kumimoji="1" lang="ja-JP" altLang="en-US" sz="800" dirty="0"/>
            </a:p>
          </p:txBody>
        </p:sp>
        <p:sp>
          <p:nvSpPr>
            <p:cNvPr id="25" name="テキスト ボックス 24"/>
            <p:cNvSpPr txBox="1"/>
            <p:nvPr/>
          </p:nvSpPr>
          <p:spPr>
            <a:xfrm>
              <a:off x="-3420205" y="9921437"/>
              <a:ext cx="2196000" cy="432000"/>
            </a:xfrm>
            <a:prstGeom prst="rect">
              <a:avLst/>
            </a:prstGeom>
            <a:solidFill>
              <a:schemeClr val="bg1"/>
            </a:solidFill>
            <a:ln w="3175">
              <a:solidFill>
                <a:schemeClr val="tx1"/>
              </a:solidFill>
            </a:ln>
          </p:spPr>
          <p:txBody>
            <a:bodyPr wrap="square" rtlCol="0">
              <a:spAutoFit/>
            </a:bodyPr>
            <a:lstStyle/>
            <a:p>
              <a:r>
                <a:rPr lang="ja-JP" altLang="ja-JP" sz="800" dirty="0"/>
                <a:t>条例を改正する、景観計画を見直すというと進め方が難しいので、先進的な市町村と組んで、ガイドラインを作成するというのはどう</a:t>
              </a:r>
              <a:r>
                <a:rPr lang="ja-JP" altLang="ja-JP" sz="800" dirty="0" smtClean="0"/>
                <a:t>か</a:t>
              </a:r>
              <a:r>
                <a:rPr lang="ja-JP" altLang="en-US" sz="800" dirty="0" smtClean="0"/>
                <a:t>。</a:t>
              </a:r>
              <a:endParaRPr kumimoji="1" lang="ja-JP" altLang="en-US" sz="800" dirty="0"/>
            </a:p>
          </p:txBody>
        </p:sp>
        <p:sp>
          <p:nvSpPr>
            <p:cNvPr id="26" name="テキスト ボックス 25"/>
            <p:cNvSpPr txBox="1"/>
            <p:nvPr/>
          </p:nvSpPr>
          <p:spPr>
            <a:xfrm>
              <a:off x="-3420205" y="10395833"/>
              <a:ext cx="1188000" cy="540000"/>
            </a:xfrm>
            <a:prstGeom prst="rect">
              <a:avLst/>
            </a:prstGeom>
            <a:solidFill>
              <a:schemeClr val="bg1"/>
            </a:solidFill>
            <a:ln w="3175">
              <a:solidFill>
                <a:schemeClr val="tx1"/>
              </a:solidFill>
            </a:ln>
          </p:spPr>
          <p:txBody>
            <a:bodyPr wrap="square" rtlCol="0">
              <a:spAutoFit/>
            </a:bodyPr>
            <a:lstStyle/>
            <a:p>
              <a:r>
                <a:rPr lang="ja-JP" altLang="ja-JP" sz="800" dirty="0"/>
                <a:t>今まで景観の取組みは「規制･誘導」に重きをおいていたが、規制･誘導には限界が</a:t>
              </a:r>
              <a:r>
                <a:rPr lang="ja-JP" altLang="ja-JP" sz="800" dirty="0" smtClean="0"/>
                <a:t>ある</a:t>
              </a:r>
              <a:r>
                <a:rPr lang="ja-JP" altLang="en-US" sz="800" dirty="0"/>
                <a:t>。</a:t>
              </a:r>
              <a:endParaRPr kumimoji="1" lang="ja-JP" altLang="en-US" sz="800" dirty="0"/>
            </a:p>
          </p:txBody>
        </p:sp>
        <p:sp>
          <p:nvSpPr>
            <p:cNvPr id="27" name="テキスト ボックス 26"/>
            <p:cNvSpPr txBox="1"/>
            <p:nvPr/>
          </p:nvSpPr>
          <p:spPr>
            <a:xfrm>
              <a:off x="-2178052" y="10395833"/>
              <a:ext cx="1764000" cy="540000"/>
            </a:xfrm>
            <a:prstGeom prst="rect">
              <a:avLst/>
            </a:prstGeom>
            <a:solidFill>
              <a:schemeClr val="bg1"/>
            </a:solidFill>
            <a:ln w="3175">
              <a:solidFill>
                <a:schemeClr val="tx1"/>
              </a:solidFill>
            </a:ln>
          </p:spPr>
          <p:txBody>
            <a:bodyPr wrap="square" rtlCol="0">
              <a:spAutoFit/>
            </a:bodyPr>
            <a:lstStyle/>
            <a:p>
              <a:r>
                <a:rPr lang="ja-JP" altLang="ja-JP" sz="800" dirty="0"/>
                <a:t>エリアについては市町村に決めてもらい、そのエリアに合わせたメニューをつくる等、汎用性のあるメニュー設定も考えられるのではない</a:t>
              </a:r>
              <a:r>
                <a:rPr lang="ja-JP" altLang="ja-JP" sz="800" dirty="0" smtClean="0"/>
                <a:t>か</a:t>
              </a:r>
              <a:r>
                <a:rPr lang="ja-JP" altLang="en-US" sz="800" dirty="0"/>
                <a:t>。</a:t>
              </a:r>
              <a:endParaRPr kumimoji="1" lang="ja-JP" altLang="en-US" sz="800" dirty="0"/>
            </a:p>
          </p:txBody>
        </p:sp>
        <p:sp>
          <p:nvSpPr>
            <p:cNvPr id="9" name="テキスト ボックス 8"/>
            <p:cNvSpPr txBox="1"/>
            <p:nvPr/>
          </p:nvSpPr>
          <p:spPr>
            <a:xfrm>
              <a:off x="-1827671" y="9582835"/>
              <a:ext cx="1512167"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ガイドライン</a:t>
              </a:r>
              <a:endParaRPr kumimoji="1" lang="ja-JP" altLang="en-US" sz="1600" dirty="0">
                <a:effectLst>
                  <a:outerShdw blurRad="38100" dist="38100" dir="2700000" algn="tl">
                    <a:srgbClr val="000000">
                      <a:alpha val="43137"/>
                    </a:srgbClr>
                  </a:outerShdw>
                </a:effectLst>
              </a:endParaRPr>
            </a:p>
          </p:txBody>
        </p:sp>
      </p:grpSp>
      <p:sp>
        <p:nvSpPr>
          <p:cNvPr id="99" name="テキスト ボックス 98"/>
          <p:cNvSpPr txBox="1"/>
          <p:nvPr/>
        </p:nvSpPr>
        <p:spPr>
          <a:xfrm>
            <a:off x="9392637" y="8040960"/>
            <a:ext cx="1512167" cy="338554"/>
          </a:xfrm>
          <a:prstGeom prst="rect">
            <a:avLst/>
          </a:prstGeom>
          <a:noFill/>
        </p:spPr>
        <p:txBody>
          <a:bodyPr wrap="square" rtlCol="0">
            <a:spAutoFit/>
          </a:bodyPr>
          <a:lstStyle/>
          <a:p>
            <a:pPr algn="ctr"/>
            <a:r>
              <a:rPr lang="ja-JP" altLang="en-US" sz="1600" dirty="0">
                <a:effectLst>
                  <a:outerShdw blurRad="38100" dist="38100" dir="2700000" algn="tl">
                    <a:srgbClr val="000000">
                      <a:alpha val="43137"/>
                    </a:srgbClr>
                  </a:outerShdw>
                </a:effectLst>
              </a:rPr>
              <a:t>イベント</a:t>
            </a:r>
            <a:endParaRPr kumimoji="1" lang="ja-JP" altLang="en-US" sz="1600" dirty="0">
              <a:effectLst>
                <a:outerShdw blurRad="38100" dist="38100" dir="2700000" algn="tl">
                  <a:srgbClr val="000000">
                    <a:alpha val="43137"/>
                  </a:srgbClr>
                </a:outerShdw>
              </a:effectLst>
            </a:endParaRPr>
          </a:p>
        </p:txBody>
      </p:sp>
      <p:sp>
        <p:nvSpPr>
          <p:cNvPr id="87" name="テキスト ボックス 86"/>
          <p:cNvSpPr txBox="1"/>
          <p:nvPr/>
        </p:nvSpPr>
        <p:spPr>
          <a:xfrm>
            <a:off x="11158640" y="122020"/>
            <a:ext cx="1296000" cy="338554"/>
          </a:xfrm>
          <a:prstGeom prst="rect">
            <a:avLst/>
          </a:prstGeom>
          <a:solidFill>
            <a:schemeClr val="bg1"/>
          </a:solidFill>
          <a:ln>
            <a:solidFill>
              <a:schemeClr val="tx1"/>
            </a:solidFill>
          </a:ln>
        </p:spPr>
        <p:txBody>
          <a:bodyPr wrap="square" rtlCol="0">
            <a:spAutoFit/>
          </a:bodyPr>
          <a:lstStyle/>
          <a:p>
            <a:pPr algn="ctr"/>
            <a:r>
              <a:rPr kumimoji="1" lang="ja-JP" altLang="en-US" sz="1600" b="1" dirty="0" smtClean="0">
                <a:latin typeface="+mj-ea"/>
                <a:ea typeface="+mj-ea"/>
              </a:rPr>
              <a:t>資料</a:t>
            </a:r>
            <a:r>
              <a:rPr kumimoji="1" lang="en-US" altLang="ja-JP" sz="1600" b="1" dirty="0" smtClean="0">
                <a:latin typeface="+mj-ea"/>
                <a:ea typeface="+mj-ea"/>
              </a:rPr>
              <a:t>2-</a:t>
            </a:r>
            <a:r>
              <a:rPr kumimoji="1" lang="ja-JP" altLang="en-US" sz="1600" b="1" dirty="0" smtClean="0">
                <a:latin typeface="+mj-ea"/>
                <a:ea typeface="+mj-ea"/>
              </a:rPr>
              <a:t>下</a:t>
            </a:r>
            <a:endParaRPr kumimoji="1" lang="ja-JP" altLang="en-US" sz="1600" b="1" dirty="0">
              <a:latin typeface="+mj-ea"/>
              <a:ea typeface="+mj-ea"/>
            </a:endParaRPr>
          </a:p>
        </p:txBody>
      </p:sp>
    </p:spTree>
    <p:extLst>
      <p:ext uri="{BB962C8B-B14F-4D97-AF65-F5344CB8AC3E}">
        <p14:creationId xmlns:p14="http://schemas.microsoft.com/office/powerpoint/2010/main" val="44922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4566</TotalTime>
  <Words>5001</Words>
  <Application>Microsoft Office PowerPoint</Application>
  <PresentationFormat>A3 297x420 mm</PresentationFormat>
  <Paragraphs>150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2017-04-17T11:44:07Z</cp:lastPrinted>
  <dcterms:created xsi:type="dcterms:W3CDTF">2017-01-23T12:28:46Z</dcterms:created>
  <dcterms:modified xsi:type="dcterms:W3CDTF">2017-04-17T11:44:23Z</dcterms:modified>
</cp:coreProperties>
</file>