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3" r:id="rId2"/>
    <p:sldId id="275" r:id="rId3"/>
    <p:sldId id="276" r:id="rId4"/>
    <p:sldId id="277"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54" autoAdjust="0"/>
    <p:restoredTop sz="99820" autoAdjust="0"/>
  </p:normalViewPr>
  <p:slideViewPr>
    <p:cSldViewPr>
      <p:cViewPr>
        <p:scale>
          <a:sx n="110" d="100"/>
          <a:sy n="110" d="100"/>
        </p:scale>
        <p:origin x="696" y="2730"/>
      </p:cViewPr>
      <p:guideLst>
        <p:guide orient="horz" pos="3024"/>
        <p:guide pos="4032"/>
      </p:guideLst>
    </p:cSldViewPr>
  </p:slideViewPr>
  <p:notesTextViewPr>
    <p:cViewPr>
      <p:scale>
        <a:sx n="1" d="1"/>
        <a:sy n="1" d="1"/>
      </p:scale>
      <p:origin x="0" y="0"/>
    </p:cViewPr>
  </p:notesTextViewPr>
  <p:sorterViewPr>
    <p:cViewPr>
      <p:scale>
        <a:sx n="120" d="100"/>
        <a:sy n="120"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881B9386-7374-437A-888B-B4D6DA355C78}" type="datetimeFigureOut">
              <a:rPr kumimoji="1" lang="ja-JP" altLang="en-US" smtClean="0"/>
              <a:t>2017/6/29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823B9BD7-017C-463F-A805-8751F76A64E6}" type="slidenum">
              <a:rPr kumimoji="1" lang="ja-JP" altLang="en-US" smtClean="0"/>
              <a:t>‹#›</a:t>
            </a:fld>
            <a:endParaRPr kumimoji="1" lang="ja-JP" altLang="en-US"/>
          </a:p>
        </p:txBody>
      </p:sp>
    </p:spTree>
    <p:extLst>
      <p:ext uri="{BB962C8B-B14F-4D97-AF65-F5344CB8AC3E}">
        <p14:creationId xmlns:p14="http://schemas.microsoft.com/office/powerpoint/2010/main" val="32330457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294776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376070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112983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83569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289123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88830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88809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268497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164086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76088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40AC39-2211-4AB7-B8DA-92DD1AA025E0}" type="datetimeFigureOut">
              <a:rPr kumimoji="1" lang="ja-JP" altLang="en-US" smtClean="0"/>
              <a:t>2017/6/29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288995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3240AC39-2211-4AB7-B8DA-92DD1AA025E0}" type="datetimeFigureOut">
              <a:rPr kumimoji="1" lang="ja-JP" altLang="en-US" smtClean="0"/>
              <a:t>2017/6/29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816707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角丸四角形 110"/>
          <p:cNvSpPr/>
          <p:nvPr/>
        </p:nvSpPr>
        <p:spPr>
          <a:xfrm>
            <a:off x="33617" y="6632813"/>
            <a:ext cx="12670271" cy="293567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53163" y="2964800"/>
            <a:ext cx="12670271" cy="3636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角丸四角形 106"/>
          <p:cNvSpPr/>
          <p:nvPr/>
        </p:nvSpPr>
        <p:spPr>
          <a:xfrm>
            <a:off x="52862" y="1916295"/>
            <a:ext cx="12705907" cy="977861"/>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53163" y="407171"/>
            <a:ext cx="12705907" cy="1441101"/>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角丸四角形 75"/>
          <p:cNvSpPr/>
          <p:nvPr/>
        </p:nvSpPr>
        <p:spPr>
          <a:xfrm>
            <a:off x="172337" y="678719"/>
            <a:ext cx="12456928" cy="1109999"/>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角丸四角形 71"/>
          <p:cNvSpPr/>
          <p:nvPr/>
        </p:nvSpPr>
        <p:spPr>
          <a:xfrm>
            <a:off x="193601" y="2230129"/>
            <a:ext cx="12480719" cy="568493"/>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72336" y="3299180"/>
            <a:ext cx="2052000" cy="326562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427389" y="3315148"/>
            <a:ext cx="1512167" cy="338554"/>
          </a:xfrm>
          <a:prstGeom prst="rect">
            <a:avLst/>
          </a:prstGeom>
          <a:noFill/>
        </p:spPr>
        <p:txBody>
          <a:bodyPr wrap="square" rtlCol="0">
            <a:spAutoFit/>
          </a:bodyPr>
          <a:lstStyle/>
          <a:p>
            <a:pPr algn="ctr"/>
            <a:r>
              <a:rPr kumimoji="1" lang="ja-JP" altLang="en-US" sz="1600" dirty="0" smtClean="0">
                <a:effectLst>
                  <a:outerShdw blurRad="38100" dist="38100" dir="2700000" algn="tl">
                    <a:srgbClr val="000000">
                      <a:alpha val="43137"/>
                    </a:srgbClr>
                  </a:outerShdw>
                </a:effectLst>
              </a:rPr>
              <a:t>骨太</a:t>
            </a:r>
            <a:endParaRPr kumimoji="1" lang="ja-JP" altLang="en-US" sz="1600" dirty="0">
              <a:effectLst>
                <a:outerShdw blurRad="38100" dist="38100" dir="2700000" algn="tl">
                  <a:srgbClr val="000000">
                    <a:alpha val="43137"/>
                  </a:srgbClr>
                </a:outerShdw>
              </a:effectLst>
            </a:endParaRPr>
          </a:p>
        </p:txBody>
      </p:sp>
      <p:sp>
        <p:nvSpPr>
          <p:cNvPr id="67" name="角丸四角形 66"/>
          <p:cNvSpPr/>
          <p:nvPr/>
        </p:nvSpPr>
        <p:spPr>
          <a:xfrm>
            <a:off x="42529" y="-15552"/>
            <a:ext cx="12705907" cy="351656"/>
          </a:xfrm>
          <a:prstGeom prst="roundRect">
            <a:avLst/>
          </a:prstGeom>
          <a:solidFill>
            <a:schemeClr val="accent6">
              <a:lumMod val="40000"/>
              <a:lumOff val="6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a:latin typeface="Meiryo UI" panose="020B0604030504040204" pitchFamily="50" charset="-128"/>
                <a:ea typeface="Meiryo UI" panose="020B0604030504040204" pitchFamily="50" charset="-128"/>
                <a:cs typeface="Meiryo UI" panose="020B0604030504040204" pitchFamily="50" charset="-128"/>
              </a:rPr>
              <a:t>ビジョン</a:t>
            </a: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の考え方</a:t>
            </a:r>
            <a:endParaRPr kumimoji="0"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4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角丸四角形 93"/>
          <p:cNvSpPr/>
          <p:nvPr/>
        </p:nvSpPr>
        <p:spPr>
          <a:xfrm>
            <a:off x="2253322" y="3299180"/>
            <a:ext cx="2196000" cy="326562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353855" y="3315148"/>
            <a:ext cx="1793411"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まちづくり発想</a:t>
            </a:r>
            <a:endParaRPr kumimoji="1" lang="ja-JP" altLang="en-US" sz="1600" dirty="0">
              <a:effectLst>
                <a:outerShdw blurRad="38100" dist="38100" dir="2700000" algn="tl">
                  <a:srgbClr val="000000">
                    <a:alpha val="43137"/>
                  </a:srgbClr>
                </a:outerShdw>
              </a:effectLst>
            </a:endParaRPr>
          </a:p>
        </p:txBody>
      </p:sp>
      <p:sp>
        <p:nvSpPr>
          <p:cNvPr id="95" name="角丸四角形 94"/>
          <p:cNvSpPr/>
          <p:nvPr/>
        </p:nvSpPr>
        <p:spPr>
          <a:xfrm>
            <a:off x="4520382" y="3311054"/>
            <a:ext cx="2592000" cy="3265621"/>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602399" y="3315148"/>
            <a:ext cx="2376000"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図化　・　広報</a:t>
            </a:r>
            <a:endParaRPr kumimoji="1" lang="ja-JP" altLang="en-US" sz="1600" dirty="0">
              <a:effectLst>
                <a:outerShdw blurRad="38100" dist="38100" dir="2700000" algn="tl">
                  <a:srgbClr val="000000">
                    <a:alpha val="43137"/>
                  </a:srgbClr>
                </a:outerShdw>
              </a:effectLst>
            </a:endParaRPr>
          </a:p>
        </p:txBody>
      </p:sp>
      <p:sp>
        <p:nvSpPr>
          <p:cNvPr id="97" name="角丸四角形 96"/>
          <p:cNvSpPr/>
          <p:nvPr/>
        </p:nvSpPr>
        <p:spPr>
          <a:xfrm>
            <a:off x="7192888" y="3299180"/>
            <a:ext cx="5364000" cy="326562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7790218" y="3315148"/>
            <a:ext cx="4085682"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相乗</a:t>
            </a:r>
            <a:r>
              <a:rPr lang="ja-JP" altLang="en-US" sz="1600" dirty="0" smtClean="0">
                <a:effectLst>
                  <a:outerShdw blurRad="38100" dist="38100" dir="2700000" algn="tl">
                    <a:srgbClr val="000000">
                      <a:alpha val="43137"/>
                    </a:srgbClr>
                  </a:outerShdw>
                </a:effectLst>
              </a:rPr>
              <a:t>効果　・　施策連携</a:t>
            </a:r>
            <a:endParaRPr kumimoji="1" lang="ja-JP" altLang="en-US" sz="1600" dirty="0">
              <a:effectLst>
                <a:outerShdw blurRad="38100" dist="38100" dir="2700000" algn="tl">
                  <a:srgbClr val="000000">
                    <a:alpha val="43137"/>
                  </a:srgbClr>
                </a:outerShdw>
              </a:effectLst>
            </a:endParaRPr>
          </a:p>
        </p:txBody>
      </p:sp>
      <p:sp>
        <p:nvSpPr>
          <p:cNvPr id="56" name="角丸四角形 55"/>
          <p:cNvSpPr/>
          <p:nvPr/>
        </p:nvSpPr>
        <p:spPr>
          <a:xfrm>
            <a:off x="136104" y="6933063"/>
            <a:ext cx="9268407" cy="2620065"/>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36104" y="6879540"/>
            <a:ext cx="9268407" cy="338554"/>
          </a:xfrm>
          <a:prstGeom prst="rect">
            <a:avLst/>
          </a:prstGeom>
          <a:noFill/>
        </p:spPr>
        <p:txBody>
          <a:bodyPr wrap="square" rtlCol="0">
            <a:spAutoFit/>
          </a:bodyPr>
          <a:lstStyle/>
          <a:p>
            <a:pPr algn="ctr"/>
            <a:r>
              <a:rPr kumimoji="1" lang="ja-JP" altLang="en-US" sz="1600" dirty="0" smtClean="0">
                <a:effectLst>
                  <a:outerShdw blurRad="38100" dist="38100" dir="2700000" algn="tl">
                    <a:srgbClr val="000000">
                      <a:alpha val="43137"/>
                    </a:srgbClr>
                  </a:outerShdw>
                </a:effectLst>
              </a:rPr>
              <a:t>府の役割</a:t>
            </a:r>
            <a:endParaRPr kumimoji="1" lang="ja-JP" altLang="en-US" sz="1600" dirty="0">
              <a:effectLst>
                <a:outerShdw blurRad="38100" dist="38100" dir="2700000" algn="tl">
                  <a:srgbClr val="000000">
                    <a:alpha val="43137"/>
                  </a:srgbClr>
                </a:outerShdw>
              </a:effectLst>
            </a:endParaRPr>
          </a:p>
        </p:txBody>
      </p:sp>
      <p:sp>
        <p:nvSpPr>
          <p:cNvPr id="59" name="角丸四角形 58"/>
          <p:cNvSpPr/>
          <p:nvPr/>
        </p:nvSpPr>
        <p:spPr>
          <a:xfrm>
            <a:off x="9497231" y="6933064"/>
            <a:ext cx="3132034" cy="2620064"/>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80328" y="3684480"/>
            <a:ext cx="1872000" cy="338554"/>
          </a:xfrm>
          <a:prstGeom prst="rect">
            <a:avLst/>
          </a:prstGeom>
          <a:solidFill>
            <a:schemeClr val="bg1"/>
          </a:solidFill>
          <a:ln w="3175">
            <a:solidFill>
              <a:schemeClr val="tx1"/>
            </a:solidFill>
            <a:prstDash val="sysDot"/>
          </a:ln>
        </p:spPr>
        <p:txBody>
          <a:bodyPr wrap="square" rtlCol="0">
            <a:spAutoFit/>
          </a:bodyPr>
          <a:lstStyle/>
          <a:p>
            <a:r>
              <a:rPr kumimoji="1" lang="ja-JP" altLang="en-US" sz="800" dirty="0" smtClean="0">
                <a:latin typeface="+mn-ea"/>
              </a:rPr>
              <a:t>ビジョンは漏れがあってよい。</a:t>
            </a:r>
            <a:r>
              <a:rPr kumimoji="1" lang="ja-JP" altLang="en-US" sz="800" b="1" u="sng" dirty="0" smtClean="0">
                <a:latin typeface="+mn-ea"/>
              </a:rPr>
              <a:t>骨子が大事</a:t>
            </a:r>
            <a:endParaRPr kumimoji="1" lang="ja-JP" altLang="en-US" sz="800" dirty="0">
              <a:latin typeface="+mn-ea"/>
            </a:endParaRPr>
          </a:p>
        </p:txBody>
      </p:sp>
      <p:sp>
        <p:nvSpPr>
          <p:cNvPr id="73" name="テキスト ボックス 72"/>
          <p:cNvSpPr txBox="1"/>
          <p:nvPr/>
        </p:nvSpPr>
        <p:spPr>
          <a:xfrm>
            <a:off x="1576264" y="2288062"/>
            <a:ext cx="2898333" cy="46166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latin typeface="+mn-ea"/>
              </a:rPr>
              <a:t>景観があらゆる分野に関わってきている</a:t>
            </a:r>
            <a:r>
              <a:rPr lang="ja-JP" altLang="ja-JP" sz="800" dirty="0">
                <a:latin typeface="+mn-ea"/>
              </a:rPr>
              <a:t>ことを考えると、一行政の景観担当だけで何をやるかと言われた時に広がりすぎで分かりにくくなっているのではない</a:t>
            </a:r>
            <a:r>
              <a:rPr lang="ja-JP" altLang="ja-JP" sz="800" dirty="0" smtClean="0">
                <a:latin typeface="+mn-ea"/>
              </a:rPr>
              <a:t>か</a:t>
            </a:r>
            <a:r>
              <a:rPr lang="ja-JP" altLang="en-US" sz="800" dirty="0" smtClean="0">
                <a:latin typeface="+mn-ea"/>
              </a:rPr>
              <a:t>。</a:t>
            </a:r>
            <a:endParaRPr kumimoji="1" lang="ja-JP" altLang="en-US" sz="800" dirty="0">
              <a:latin typeface="+mn-ea"/>
            </a:endParaRPr>
          </a:p>
        </p:txBody>
      </p:sp>
      <p:sp>
        <p:nvSpPr>
          <p:cNvPr id="74" name="テキスト ボックス 73"/>
          <p:cNvSpPr txBox="1"/>
          <p:nvPr/>
        </p:nvSpPr>
        <p:spPr>
          <a:xfrm>
            <a:off x="4545698" y="2288063"/>
            <a:ext cx="1877793" cy="46166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latin typeface="+mn-ea"/>
              </a:rPr>
              <a:t>景観行政団体が増えている現状を踏まえ、府として何が出来るのか</a:t>
            </a:r>
            <a:r>
              <a:rPr lang="ja-JP" altLang="ja-JP" sz="800" dirty="0">
                <a:latin typeface="+mn-ea"/>
              </a:rPr>
              <a:t>を考えなければならない</a:t>
            </a:r>
            <a:r>
              <a:rPr lang="ja-JP" altLang="ja-JP" sz="800" dirty="0" smtClean="0">
                <a:latin typeface="+mn-ea"/>
              </a:rPr>
              <a:t>。</a:t>
            </a:r>
            <a:endParaRPr kumimoji="1" lang="ja-JP" altLang="en-US" sz="800" dirty="0">
              <a:latin typeface="+mn-ea"/>
            </a:endParaRPr>
          </a:p>
        </p:txBody>
      </p:sp>
      <p:sp>
        <p:nvSpPr>
          <p:cNvPr id="75" name="テキスト ボックス 74"/>
          <p:cNvSpPr txBox="1"/>
          <p:nvPr/>
        </p:nvSpPr>
        <p:spPr>
          <a:xfrm>
            <a:off x="6494592" y="2288063"/>
            <a:ext cx="5306807" cy="461665"/>
          </a:xfrm>
          <a:prstGeom prst="rect">
            <a:avLst/>
          </a:prstGeom>
          <a:solidFill>
            <a:schemeClr val="bg1"/>
          </a:solidFill>
          <a:ln w="3175">
            <a:solidFill>
              <a:schemeClr val="tx1"/>
            </a:solidFill>
            <a:prstDash val="sysDot"/>
          </a:ln>
        </p:spPr>
        <p:txBody>
          <a:bodyPr wrap="square" rtlCol="0">
            <a:spAutoFit/>
          </a:bodyPr>
          <a:lstStyle/>
          <a:p>
            <a:r>
              <a:rPr lang="ja-JP" altLang="ja-JP" sz="800" dirty="0">
                <a:latin typeface="+mn-ea"/>
              </a:rPr>
              <a:t>景観法は日本の法制度の中で非常に特殊。景観行政団体に手を上げると、市町が都道府県に代わって、景観行政をしていくので、かなり複雑な関係が生じる。</a:t>
            </a:r>
            <a:r>
              <a:rPr lang="ja-JP" altLang="ja-JP" sz="800" b="1" u="sng" dirty="0">
                <a:latin typeface="+mn-ea"/>
              </a:rPr>
              <a:t>大阪府が、どういう役割を果たしていけるのか、特に市町との関係を、どのように適切に調整しながら、独自性を発揮していくのか</a:t>
            </a:r>
            <a:r>
              <a:rPr lang="ja-JP" altLang="ja-JP" sz="800" dirty="0">
                <a:latin typeface="+mn-ea"/>
              </a:rPr>
              <a:t>、かなり重要な</a:t>
            </a:r>
            <a:r>
              <a:rPr lang="ja-JP" altLang="ja-JP" sz="800" dirty="0" smtClean="0">
                <a:latin typeface="+mn-ea"/>
              </a:rPr>
              <a:t>課題</a:t>
            </a:r>
            <a:endParaRPr kumimoji="1" lang="ja-JP" altLang="en-US" sz="800" dirty="0">
              <a:latin typeface="+mn-ea"/>
            </a:endParaRPr>
          </a:p>
        </p:txBody>
      </p:sp>
      <p:sp>
        <p:nvSpPr>
          <p:cNvPr id="77" name="テキスト ボックス 76"/>
          <p:cNvSpPr txBox="1"/>
          <p:nvPr/>
        </p:nvSpPr>
        <p:spPr>
          <a:xfrm>
            <a:off x="496424" y="1149938"/>
            <a:ext cx="2520000" cy="58477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latin typeface="+mn-ea"/>
              </a:rPr>
              <a:t>文化という話は、歴史だけじゃなく、そこに住んでいる方が文化的な景観を提示して住んでいる</a:t>
            </a:r>
            <a:r>
              <a:rPr lang="ja-JP" altLang="ja-JP" sz="800" dirty="0">
                <a:latin typeface="+mn-ea"/>
              </a:rPr>
              <a:t>ので、そういったところをいかに汲み上げていく施策や周知をしていく</a:t>
            </a:r>
            <a:r>
              <a:rPr lang="ja-JP" altLang="ja-JP" sz="800" dirty="0" smtClean="0">
                <a:latin typeface="+mn-ea"/>
              </a:rPr>
              <a:t>か</a:t>
            </a:r>
            <a:endParaRPr kumimoji="1" lang="ja-JP" altLang="en-US" sz="800" dirty="0">
              <a:latin typeface="+mn-ea"/>
            </a:endParaRPr>
          </a:p>
        </p:txBody>
      </p:sp>
      <p:sp>
        <p:nvSpPr>
          <p:cNvPr id="78" name="テキスト ボックス 77"/>
          <p:cNvSpPr txBox="1"/>
          <p:nvPr/>
        </p:nvSpPr>
        <p:spPr>
          <a:xfrm>
            <a:off x="3085116" y="780606"/>
            <a:ext cx="1731508" cy="954107"/>
          </a:xfrm>
          <a:prstGeom prst="rect">
            <a:avLst/>
          </a:prstGeom>
          <a:solidFill>
            <a:schemeClr val="bg1"/>
          </a:solidFill>
          <a:ln w="3175">
            <a:solidFill>
              <a:schemeClr val="tx1"/>
            </a:solidFill>
            <a:prstDash val="sysDot"/>
          </a:ln>
        </p:spPr>
        <p:txBody>
          <a:bodyPr wrap="square" rtlCol="0">
            <a:spAutoFit/>
          </a:bodyPr>
          <a:lstStyle/>
          <a:p>
            <a:r>
              <a:rPr lang="ja-JP" altLang="ja-JP" sz="800" dirty="0">
                <a:latin typeface="+mn-ea"/>
              </a:rPr>
              <a:t>景観審議会をやめて、風景審議会にしたらいいんじゃないか。景観は短時間で</a:t>
            </a:r>
            <a:r>
              <a:rPr lang="en-US" altLang="ja-JP" sz="800" dirty="0">
                <a:latin typeface="+mn-ea"/>
              </a:rPr>
              <a:t>10</a:t>
            </a:r>
            <a:r>
              <a:rPr lang="ja-JP" altLang="ja-JP" sz="800" dirty="0">
                <a:latin typeface="+mn-ea"/>
              </a:rPr>
              <a:t>年で変わる、</a:t>
            </a:r>
            <a:r>
              <a:rPr lang="en-US" altLang="ja-JP" sz="800" dirty="0">
                <a:latin typeface="+mn-ea"/>
              </a:rPr>
              <a:t>10</a:t>
            </a:r>
            <a:r>
              <a:rPr lang="ja-JP" altLang="ja-JP" sz="800" dirty="0">
                <a:latin typeface="+mn-ea"/>
              </a:rPr>
              <a:t>年でできあがるとか言われる。風景はもう少し長期的にできあがっていくもの。</a:t>
            </a:r>
            <a:r>
              <a:rPr lang="ja-JP" altLang="ja-JP" sz="800" b="1" u="sng" dirty="0">
                <a:latin typeface="+mn-ea"/>
              </a:rPr>
              <a:t>景観</a:t>
            </a:r>
            <a:r>
              <a:rPr lang="en-US" altLang="ja-JP" sz="800" b="1" u="sng" dirty="0">
                <a:latin typeface="+mn-ea"/>
              </a:rPr>
              <a:t>10</a:t>
            </a:r>
            <a:r>
              <a:rPr lang="ja-JP" altLang="ja-JP" sz="800" b="1" u="sng" dirty="0">
                <a:latin typeface="+mn-ea"/>
              </a:rPr>
              <a:t>年、風景</a:t>
            </a:r>
            <a:r>
              <a:rPr lang="en-US" altLang="ja-JP" sz="800" b="1" u="sng" dirty="0">
                <a:latin typeface="+mn-ea"/>
              </a:rPr>
              <a:t>100</a:t>
            </a:r>
            <a:r>
              <a:rPr lang="ja-JP" altLang="ja-JP" sz="800" b="1" u="sng" dirty="0">
                <a:latin typeface="+mn-ea"/>
              </a:rPr>
              <a:t>年、風土</a:t>
            </a:r>
            <a:r>
              <a:rPr lang="en-US" altLang="ja-JP" sz="800" b="1" u="sng" dirty="0">
                <a:latin typeface="+mn-ea"/>
              </a:rPr>
              <a:t>1000</a:t>
            </a:r>
            <a:r>
              <a:rPr lang="ja-JP" altLang="ja-JP" sz="800" b="1" u="sng" dirty="0">
                <a:latin typeface="+mn-ea"/>
              </a:rPr>
              <a:t>年</a:t>
            </a:r>
            <a:r>
              <a:rPr lang="ja-JP" altLang="ja-JP" sz="800" dirty="0">
                <a:latin typeface="+mn-ea"/>
              </a:rPr>
              <a:t>という話が</a:t>
            </a:r>
            <a:r>
              <a:rPr lang="ja-JP" altLang="ja-JP" sz="800" dirty="0" smtClean="0">
                <a:latin typeface="+mn-ea"/>
              </a:rPr>
              <a:t>ある</a:t>
            </a:r>
            <a:r>
              <a:rPr lang="ja-JP" altLang="en-US" sz="800" dirty="0" smtClean="0">
                <a:latin typeface="+mn-ea"/>
              </a:rPr>
              <a:t>。</a:t>
            </a:r>
            <a:endParaRPr kumimoji="1" lang="ja-JP" altLang="en-US" sz="800" dirty="0">
              <a:latin typeface="+mn-ea"/>
            </a:endParaRPr>
          </a:p>
        </p:txBody>
      </p:sp>
      <p:sp>
        <p:nvSpPr>
          <p:cNvPr id="15" name="テキスト ボックス 14"/>
          <p:cNvSpPr txBox="1"/>
          <p:nvPr/>
        </p:nvSpPr>
        <p:spPr>
          <a:xfrm>
            <a:off x="2368544" y="3703919"/>
            <a:ext cx="1944000" cy="432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en-US" sz="800" b="1" u="sng" dirty="0" smtClean="0">
                <a:latin typeface="+mn-ea"/>
              </a:rPr>
              <a:t>景観条例も景観まちづくり条例とするところが</a:t>
            </a:r>
            <a:r>
              <a:rPr lang="ja-JP" altLang="ja-JP" sz="800" b="1" u="sng" dirty="0" smtClean="0">
                <a:latin typeface="+mn-ea"/>
              </a:rPr>
              <a:t>出始めている。</a:t>
            </a:r>
            <a:r>
              <a:rPr lang="ja-JP" altLang="ja-JP" sz="800" dirty="0" smtClean="0">
                <a:latin typeface="+mn-ea"/>
              </a:rPr>
              <a:t>景観や都市デザイン</a:t>
            </a:r>
            <a:r>
              <a:rPr lang="ja-JP" altLang="en-US" sz="800" dirty="0">
                <a:latin typeface="+mn-ea"/>
              </a:rPr>
              <a:t>の</a:t>
            </a:r>
            <a:r>
              <a:rPr lang="ja-JP" altLang="ja-JP" sz="800" dirty="0" smtClean="0">
                <a:latin typeface="+mn-ea"/>
              </a:rPr>
              <a:t>時代</a:t>
            </a:r>
            <a:r>
              <a:rPr lang="ja-JP" altLang="en-US" sz="800" dirty="0" smtClean="0">
                <a:latin typeface="+mn-ea"/>
              </a:rPr>
              <a:t>から変わった</a:t>
            </a:r>
            <a:endParaRPr kumimoji="1" lang="ja-JP" altLang="en-US" sz="800" dirty="0">
              <a:latin typeface="+mn-ea"/>
            </a:endParaRPr>
          </a:p>
        </p:txBody>
      </p:sp>
      <p:sp>
        <p:nvSpPr>
          <p:cNvPr id="16" name="テキスト ボックス 15"/>
          <p:cNvSpPr txBox="1"/>
          <p:nvPr/>
        </p:nvSpPr>
        <p:spPr>
          <a:xfrm>
            <a:off x="2368544" y="4167121"/>
            <a:ext cx="1944000" cy="432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en-US" sz="800" b="1" u="sng" dirty="0" smtClean="0">
                <a:latin typeface="+mn-ea"/>
              </a:rPr>
              <a:t>「まちづくり」や「エリアマネジメント」を進めていくということで景観づくりができていくと</a:t>
            </a:r>
            <a:r>
              <a:rPr lang="ja-JP" altLang="en-US" sz="800" b="1" u="sng" dirty="0">
                <a:latin typeface="+mn-ea"/>
              </a:rPr>
              <a:t>いう</a:t>
            </a:r>
            <a:r>
              <a:rPr lang="ja-JP" altLang="ja-JP" sz="800" b="1" u="sng" dirty="0" smtClean="0">
                <a:latin typeface="+mn-ea"/>
              </a:rPr>
              <a:t>考え方</a:t>
            </a:r>
            <a:r>
              <a:rPr lang="ja-JP" altLang="ja-JP" sz="800" dirty="0" smtClean="0">
                <a:latin typeface="+mn-ea"/>
              </a:rPr>
              <a:t>に変わってきている</a:t>
            </a:r>
            <a:endParaRPr kumimoji="1" lang="ja-JP" altLang="en-US" sz="800" dirty="0">
              <a:latin typeface="+mn-ea"/>
            </a:endParaRPr>
          </a:p>
        </p:txBody>
      </p:sp>
      <p:sp>
        <p:nvSpPr>
          <p:cNvPr id="17" name="テキスト ボックス 16"/>
          <p:cNvSpPr txBox="1"/>
          <p:nvPr/>
        </p:nvSpPr>
        <p:spPr>
          <a:xfrm>
            <a:off x="2368544" y="4630323"/>
            <a:ext cx="1944000" cy="324000"/>
          </a:xfrm>
          <a:prstGeom prst="rect">
            <a:avLst/>
          </a:prstGeom>
          <a:solidFill>
            <a:schemeClr val="bg1"/>
          </a:solidFill>
          <a:ln w="3175">
            <a:solidFill>
              <a:schemeClr val="tx1"/>
            </a:solidFill>
            <a:prstDash val="sysDot"/>
          </a:ln>
        </p:spPr>
        <p:txBody>
          <a:bodyPr wrap="square" rtlCol="0">
            <a:spAutoFit/>
          </a:bodyPr>
          <a:lstStyle/>
          <a:p>
            <a:r>
              <a:rPr lang="ja-JP" altLang="ja-JP" sz="800" dirty="0" smtClean="0">
                <a:latin typeface="+mn-ea"/>
              </a:rPr>
              <a:t>まち</a:t>
            </a:r>
            <a:r>
              <a:rPr lang="ja-JP" altLang="en-US" sz="800" dirty="0" smtClean="0">
                <a:latin typeface="+mn-ea"/>
              </a:rPr>
              <a:t>を</a:t>
            </a:r>
            <a:r>
              <a:rPr lang="ja-JP" altLang="en-US" sz="800" b="1" u="sng" dirty="0" smtClean="0">
                <a:latin typeface="+mn-ea"/>
              </a:rPr>
              <a:t>じっくりと見て楽しんでくれる人を増やして</a:t>
            </a:r>
            <a:r>
              <a:rPr lang="ja-JP" altLang="ja-JP" sz="800" dirty="0" smtClean="0">
                <a:latin typeface="+mn-ea"/>
              </a:rPr>
              <a:t>呼び込みたい</a:t>
            </a:r>
            <a:endParaRPr lang="en-US" altLang="ja-JP" sz="800" dirty="0" smtClean="0">
              <a:latin typeface="+mn-ea"/>
            </a:endParaRPr>
          </a:p>
        </p:txBody>
      </p:sp>
      <p:sp>
        <p:nvSpPr>
          <p:cNvPr id="42" name="テキスト ボックス 41"/>
          <p:cNvSpPr txBox="1"/>
          <p:nvPr/>
        </p:nvSpPr>
        <p:spPr>
          <a:xfrm>
            <a:off x="4617088" y="3684480"/>
            <a:ext cx="2376000" cy="432000"/>
          </a:xfrm>
          <a:prstGeom prst="rect">
            <a:avLst/>
          </a:prstGeom>
          <a:solidFill>
            <a:schemeClr val="bg1"/>
          </a:solidFill>
          <a:ln w="3175">
            <a:solidFill>
              <a:schemeClr val="tx1"/>
            </a:solidFill>
            <a:prstDash val="sysDot"/>
          </a:ln>
        </p:spPr>
        <p:txBody>
          <a:bodyPr wrap="square" rtlCol="0">
            <a:spAutoFit/>
          </a:bodyPr>
          <a:lstStyle/>
          <a:p>
            <a:r>
              <a:rPr lang="ja-JP" altLang="ja-JP" sz="800" dirty="0"/>
              <a:t>景観を旗振りに使う時代は過ぎてしまった感があり、今後、</a:t>
            </a:r>
            <a:r>
              <a:rPr lang="ja-JP" altLang="ja-JP" sz="800" b="1" u="sng" dirty="0"/>
              <a:t>景観という言葉を使わずに、景観をどう理解してもらうのか</a:t>
            </a:r>
            <a:r>
              <a:rPr lang="ja-JP" altLang="ja-JP" sz="800" dirty="0"/>
              <a:t>が</a:t>
            </a:r>
            <a:r>
              <a:rPr lang="ja-JP" altLang="ja-JP" sz="800" dirty="0" smtClean="0"/>
              <a:t>ポイント</a:t>
            </a:r>
            <a:endParaRPr kumimoji="1" lang="ja-JP" altLang="en-US" sz="800" dirty="0"/>
          </a:p>
        </p:txBody>
      </p:sp>
      <p:sp>
        <p:nvSpPr>
          <p:cNvPr id="45" name="テキスト ボックス 44"/>
          <p:cNvSpPr txBox="1"/>
          <p:nvPr/>
        </p:nvSpPr>
        <p:spPr>
          <a:xfrm>
            <a:off x="7409120" y="3684480"/>
            <a:ext cx="2376000" cy="468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dirty="0" smtClean="0"/>
              <a:t>世界遺産登録を目指す百舌鳥･古市古墳群</a:t>
            </a:r>
            <a:r>
              <a:rPr lang="ja-JP" altLang="en-US" sz="800" dirty="0" smtClean="0"/>
              <a:t>や</a:t>
            </a:r>
            <a:r>
              <a:rPr lang="ja-JP" altLang="en-US" sz="800" b="1" u="sng" dirty="0" smtClean="0"/>
              <a:t>万博・ＩＲのような話題性のある事業に便乗</a:t>
            </a:r>
            <a:r>
              <a:rPr lang="ja-JP" altLang="en-US" sz="800" dirty="0" smtClean="0"/>
              <a:t>して</a:t>
            </a:r>
            <a:r>
              <a:rPr lang="ja-JP" altLang="ja-JP" sz="800" dirty="0" smtClean="0"/>
              <a:t>景観の取り組みを進めても面白い</a:t>
            </a:r>
            <a:endParaRPr kumimoji="1" lang="ja-JP" altLang="en-US" sz="800" dirty="0"/>
          </a:p>
        </p:txBody>
      </p:sp>
      <p:sp>
        <p:nvSpPr>
          <p:cNvPr id="46" name="テキスト ボックス 45"/>
          <p:cNvSpPr txBox="1"/>
          <p:nvPr/>
        </p:nvSpPr>
        <p:spPr>
          <a:xfrm>
            <a:off x="7409120" y="4293433"/>
            <a:ext cx="2376000" cy="707886"/>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en-US" sz="800" b="1" u="sng" dirty="0" smtClean="0"/>
              <a:t>グランドデザインに乗っかって、これを推進していく</a:t>
            </a:r>
            <a:r>
              <a:rPr lang="ja-JP" altLang="en-US" sz="800" dirty="0" smtClean="0"/>
              <a:t>た</a:t>
            </a:r>
            <a:r>
              <a:rPr lang="ja-JP" altLang="ja-JP" sz="800" dirty="0" smtClean="0"/>
              <a:t>めにというお墨付きをつけながら、ちゃんと景観行政でやっていくという立場で、しっかりと取り組んでいけたら、予算も付くということになってくるかと思います。そういった立場をどう押し上げていくか</a:t>
            </a:r>
            <a:endParaRPr kumimoji="1" lang="ja-JP" altLang="en-US" sz="800" dirty="0"/>
          </a:p>
        </p:txBody>
      </p:sp>
      <p:sp>
        <p:nvSpPr>
          <p:cNvPr id="43" name="テキスト ボックス 42"/>
          <p:cNvSpPr txBox="1"/>
          <p:nvPr/>
        </p:nvSpPr>
        <p:spPr>
          <a:xfrm>
            <a:off x="4617088" y="4167358"/>
            <a:ext cx="2376000" cy="828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dirty="0" smtClean="0"/>
              <a:t>告知・広報、知ってもらうことが、何か景観のくくりであるんじゃないか。</a:t>
            </a:r>
            <a:r>
              <a:rPr lang="ja-JP" altLang="ja-JP" sz="800" b="1" u="sng" dirty="0" smtClean="0"/>
              <a:t>大阪市とその他じゃなくて、全体をとりまとめた構想力</a:t>
            </a:r>
            <a:r>
              <a:rPr lang="ja-JP" altLang="ja-JP" sz="800" dirty="0" smtClean="0"/>
              <a:t>。景観という意味では個別の市町村に任せているかもしれないが、</a:t>
            </a:r>
            <a:r>
              <a:rPr lang="ja-JP" altLang="en-US" sz="800" b="1" u="sng" dirty="0" smtClean="0"/>
              <a:t>全体をとりまとめて、何か語っていける</a:t>
            </a:r>
            <a:r>
              <a:rPr lang="ja-JP" altLang="ja-JP" sz="800" dirty="0" smtClean="0"/>
              <a:t>んではないか。語りは告知・広報の問題にかかっていくんじゃないか</a:t>
            </a:r>
            <a:endParaRPr kumimoji="1" lang="ja-JP" altLang="en-US" sz="800" dirty="0"/>
          </a:p>
        </p:txBody>
      </p:sp>
      <p:sp>
        <p:nvSpPr>
          <p:cNvPr id="44" name="テキスト ボックス 43"/>
          <p:cNvSpPr txBox="1"/>
          <p:nvPr/>
        </p:nvSpPr>
        <p:spPr>
          <a:xfrm>
            <a:off x="4602399" y="5052680"/>
            <a:ext cx="2376000" cy="468000"/>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景観という言葉自身</a:t>
            </a:r>
            <a:r>
              <a:rPr lang="ja-JP" altLang="ja-JP" sz="800" b="1" u="sng" dirty="0" smtClean="0"/>
              <a:t>が府民</a:t>
            </a:r>
            <a:r>
              <a:rPr lang="ja-JP" altLang="ja-JP" sz="800" b="1" u="sng" dirty="0"/>
              <a:t>に伝わりにくい</a:t>
            </a:r>
            <a:r>
              <a:rPr lang="ja-JP" altLang="ja-JP" sz="800" dirty="0"/>
              <a:t>というところが一つ課題。少し</a:t>
            </a:r>
            <a:r>
              <a:rPr lang="ja-JP" altLang="ja-JP" sz="800" dirty="0" smtClean="0"/>
              <a:t>でも景観</a:t>
            </a:r>
            <a:r>
              <a:rPr lang="ja-JP" altLang="ja-JP" sz="800" dirty="0"/>
              <a:t>という分野があるんだということを知らしめることはすごく</a:t>
            </a:r>
            <a:r>
              <a:rPr lang="ja-JP" altLang="ja-JP" sz="800" dirty="0" smtClean="0"/>
              <a:t>大事</a:t>
            </a:r>
            <a:endParaRPr kumimoji="1" lang="ja-JP" altLang="en-US" sz="800" dirty="0"/>
          </a:p>
        </p:txBody>
      </p:sp>
      <p:sp>
        <p:nvSpPr>
          <p:cNvPr id="29" name="テキスト ボックス 28"/>
          <p:cNvSpPr txBox="1"/>
          <p:nvPr/>
        </p:nvSpPr>
        <p:spPr>
          <a:xfrm>
            <a:off x="409446" y="7573471"/>
            <a:ext cx="1742882" cy="792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b="1" u="sng" dirty="0" smtClean="0"/>
              <a:t>大きな広域行政の役割というのは</a:t>
            </a:r>
            <a:r>
              <a:rPr lang="ja-JP" altLang="ja-JP" sz="800" dirty="0" smtClean="0"/>
              <a:t>、そこの景観行政団体に主体を移して、少なくとも</a:t>
            </a:r>
            <a:r>
              <a:rPr lang="ja-JP" altLang="en-US" sz="800" b="1" u="sng" dirty="0" smtClean="0"/>
              <a:t>全体像がちゃんと見える</a:t>
            </a:r>
            <a:r>
              <a:rPr lang="ja-JP" altLang="ja-JP" sz="800" dirty="0" smtClean="0"/>
              <a:t>ということと、</a:t>
            </a:r>
            <a:r>
              <a:rPr lang="ja-JP" altLang="ja-JP" sz="800" b="1" u="sng" dirty="0" smtClean="0"/>
              <a:t>若干</a:t>
            </a:r>
            <a:r>
              <a:rPr lang="ja-JP" altLang="en-US" sz="800" b="1" u="sng" dirty="0" smtClean="0"/>
              <a:t>の総合調整というか連携</a:t>
            </a:r>
            <a:r>
              <a:rPr lang="ja-JP" altLang="en-US" sz="800" dirty="0" smtClean="0"/>
              <a:t>。</a:t>
            </a:r>
            <a:r>
              <a:rPr lang="ja-JP" altLang="ja-JP" sz="800" dirty="0" smtClean="0"/>
              <a:t>そういったところを府レベルで考えて欲しい</a:t>
            </a:r>
            <a:endParaRPr kumimoji="1" lang="ja-JP" altLang="en-US" sz="800" dirty="0"/>
          </a:p>
        </p:txBody>
      </p:sp>
      <p:sp>
        <p:nvSpPr>
          <p:cNvPr id="30" name="テキスト ボックス 29"/>
          <p:cNvSpPr txBox="1"/>
          <p:nvPr/>
        </p:nvSpPr>
        <p:spPr>
          <a:xfrm>
            <a:off x="409446" y="8383272"/>
            <a:ext cx="1740781" cy="648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dirty="0" smtClean="0"/>
              <a:t>市町村</a:t>
            </a:r>
            <a:r>
              <a:rPr lang="ja-JP" altLang="en-US" sz="800" dirty="0" smtClean="0"/>
              <a:t>が</a:t>
            </a:r>
            <a:r>
              <a:rPr lang="ja-JP" altLang="en-US" sz="800" b="1" u="sng" dirty="0" smtClean="0"/>
              <a:t>単独ではできないところを支援していく</a:t>
            </a:r>
            <a:r>
              <a:rPr lang="ja-JP" altLang="ja-JP" sz="800" dirty="0" smtClean="0"/>
              <a:t>広域行政的な視点や</a:t>
            </a:r>
            <a:r>
              <a:rPr lang="ja-JP" altLang="en-US" sz="800" dirty="0" smtClean="0"/>
              <a:t>、</a:t>
            </a:r>
            <a:r>
              <a:rPr lang="ja-JP" altLang="en-US" sz="800" b="1" u="sng" dirty="0" smtClean="0"/>
              <a:t>普及啓発</a:t>
            </a:r>
            <a:r>
              <a:rPr lang="ja-JP" altLang="ja-JP" sz="800" b="1" u="sng" dirty="0" smtClean="0"/>
              <a:t>、</a:t>
            </a:r>
            <a:r>
              <a:rPr lang="ja-JP" altLang="ja-JP" sz="800" dirty="0" smtClean="0"/>
              <a:t>新しい価値観をつくっていく先導性の主に</a:t>
            </a:r>
            <a:r>
              <a:rPr lang="en-US" altLang="ja-JP" sz="800" dirty="0" smtClean="0"/>
              <a:t>3</a:t>
            </a:r>
            <a:r>
              <a:rPr lang="ja-JP" altLang="ja-JP" sz="800" dirty="0" smtClean="0"/>
              <a:t>点が求められている</a:t>
            </a:r>
            <a:endParaRPr kumimoji="1" lang="ja-JP" altLang="en-US" sz="800" dirty="0"/>
          </a:p>
        </p:txBody>
      </p:sp>
      <p:sp>
        <p:nvSpPr>
          <p:cNvPr id="31" name="テキスト ボックス 30"/>
          <p:cNvSpPr txBox="1"/>
          <p:nvPr/>
        </p:nvSpPr>
        <p:spPr>
          <a:xfrm>
            <a:off x="2183092" y="9142518"/>
            <a:ext cx="2268000" cy="338554"/>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en-US" sz="800" b="1" u="sng" dirty="0" smtClean="0"/>
              <a:t>広域的な視点から、市町村を繋いでいく</a:t>
            </a:r>
            <a:r>
              <a:rPr lang="ja-JP" altLang="en-US" sz="800" dirty="0" smtClean="0"/>
              <a:t>の</a:t>
            </a:r>
            <a:r>
              <a:rPr lang="ja-JP" altLang="ja-JP" sz="800" dirty="0" smtClean="0"/>
              <a:t>が府の仕事だと思う</a:t>
            </a:r>
            <a:endParaRPr kumimoji="1" lang="ja-JP" altLang="en-US" sz="800" dirty="0"/>
          </a:p>
        </p:txBody>
      </p:sp>
      <p:sp>
        <p:nvSpPr>
          <p:cNvPr id="32" name="テキスト ボックス 31"/>
          <p:cNvSpPr txBox="1"/>
          <p:nvPr/>
        </p:nvSpPr>
        <p:spPr>
          <a:xfrm>
            <a:off x="409446" y="9049072"/>
            <a:ext cx="1742400" cy="432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dirty="0" smtClean="0"/>
              <a:t>協議団体</a:t>
            </a:r>
            <a:r>
              <a:rPr lang="ja-JP" altLang="en-US" sz="800" dirty="0" smtClean="0"/>
              <a:t>や</a:t>
            </a:r>
            <a:r>
              <a:rPr lang="ja-JP" altLang="en-US" sz="800" b="1" u="sng" dirty="0" smtClean="0"/>
              <a:t>市町村の枠を越えた団体同士の繋がりなど</a:t>
            </a:r>
            <a:r>
              <a:rPr lang="ja-JP" altLang="ja-JP" sz="800" dirty="0" smtClean="0"/>
              <a:t>を重視した</a:t>
            </a:r>
            <a:r>
              <a:rPr lang="ja-JP" altLang="en-US" sz="800" b="1" u="sng" dirty="0" smtClean="0"/>
              <a:t>ネットワークづくり</a:t>
            </a:r>
            <a:r>
              <a:rPr lang="ja-JP" altLang="ja-JP" sz="800" dirty="0" smtClean="0"/>
              <a:t>も大切</a:t>
            </a:r>
            <a:endParaRPr kumimoji="1" lang="ja-JP" altLang="en-US" sz="800" dirty="0"/>
          </a:p>
        </p:txBody>
      </p:sp>
      <p:sp>
        <p:nvSpPr>
          <p:cNvPr id="33" name="テキスト ボックス 32"/>
          <p:cNvSpPr txBox="1"/>
          <p:nvPr/>
        </p:nvSpPr>
        <p:spPr>
          <a:xfrm>
            <a:off x="4511832" y="7572968"/>
            <a:ext cx="1548000" cy="540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dirty="0" smtClean="0"/>
              <a:t>大阪府の役割としては</a:t>
            </a:r>
            <a:r>
              <a:rPr lang="ja-JP" altLang="en-US" sz="800" dirty="0" smtClean="0"/>
              <a:t>、</a:t>
            </a:r>
            <a:r>
              <a:rPr lang="ja-JP" altLang="en-US" sz="800" b="1" u="sng" dirty="0" smtClean="0"/>
              <a:t>第一にブロック会議やプラットフォーム作りといった市町村の支援</a:t>
            </a:r>
            <a:r>
              <a:rPr lang="ja-JP" altLang="ja-JP" sz="800" dirty="0" smtClean="0"/>
              <a:t>が大切だと思う</a:t>
            </a:r>
            <a:endParaRPr kumimoji="1" lang="ja-JP" altLang="en-US" sz="800" dirty="0"/>
          </a:p>
        </p:txBody>
      </p:sp>
      <p:sp>
        <p:nvSpPr>
          <p:cNvPr id="35" name="テキスト ボックス 34"/>
          <p:cNvSpPr txBox="1"/>
          <p:nvPr/>
        </p:nvSpPr>
        <p:spPr>
          <a:xfrm>
            <a:off x="2183092" y="8542660"/>
            <a:ext cx="2268200" cy="584775"/>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dirty="0" smtClean="0"/>
              <a:t>広域行政としてできることとして、個々に、</a:t>
            </a:r>
            <a:r>
              <a:rPr lang="ja-JP" altLang="en-US" sz="800" b="1" u="sng" dirty="0" smtClean="0"/>
              <a:t>景観協議会</a:t>
            </a:r>
            <a:r>
              <a:rPr lang="ja-JP" altLang="en-US" sz="800" dirty="0" smtClean="0"/>
              <a:t>というの</a:t>
            </a:r>
            <a:r>
              <a:rPr lang="ja-JP" altLang="ja-JP" sz="800" dirty="0" smtClean="0"/>
              <a:t>があるけども、ものによってはそういったところで、少し議論ができるような</a:t>
            </a:r>
            <a:r>
              <a:rPr lang="ja-JP" altLang="ja-JP" sz="800" b="1" u="sng" dirty="0" smtClean="0"/>
              <a:t>実効性のある体制が今後できてくればよい</a:t>
            </a:r>
            <a:endParaRPr kumimoji="1" lang="ja-JP" altLang="en-US" sz="800" dirty="0"/>
          </a:p>
        </p:txBody>
      </p:sp>
      <p:sp>
        <p:nvSpPr>
          <p:cNvPr id="36" name="テキスト ボックス 35"/>
          <p:cNvSpPr txBox="1"/>
          <p:nvPr/>
        </p:nvSpPr>
        <p:spPr>
          <a:xfrm>
            <a:off x="2197980" y="7573471"/>
            <a:ext cx="2268200" cy="936000"/>
          </a:xfrm>
          <a:prstGeom prst="rect">
            <a:avLst/>
          </a:prstGeom>
          <a:solidFill>
            <a:schemeClr val="bg1"/>
          </a:solidFill>
          <a:ln w="3175">
            <a:solidFill>
              <a:schemeClr val="tx1"/>
            </a:solidFill>
            <a:prstDash val="sysDot"/>
          </a:ln>
        </p:spPr>
        <p:txBody>
          <a:bodyPr wrap="square" rtlCol="0">
            <a:spAutoFit/>
          </a:bodyPr>
          <a:lstStyle/>
          <a:p>
            <a:r>
              <a:rPr lang="ja-JP" altLang="en-US" sz="800" dirty="0" smtClean="0"/>
              <a:t>複数</a:t>
            </a:r>
            <a:r>
              <a:rPr lang="ja-JP" altLang="ja-JP" sz="800" dirty="0" smtClean="0"/>
              <a:t>の</a:t>
            </a:r>
            <a:r>
              <a:rPr lang="ja-JP" altLang="ja-JP" sz="800" dirty="0"/>
              <a:t>自治体で推奨みたいなものを大阪府が共につくり、それを市町村が利用しやすい形で景観計画をつくり、景観条例をつくっていくという何</a:t>
            </a:r>
            <a:r>
              <a:rPr lang="ja-JP" altLang="ja-JP" sz="800" dirty="0" smtClean="0"/>
              <a:t>か</a:t>
            </a:r>
            <a:r>
              <a:rPr lang="ja-JP" altLang="en-US" sz="800" b="1" u="sng" dirty="0" smtClean="0"/>
              <a:t>モデルケースを繋いでいく。もうすでにある市町村があるので、そこと連携をとりながら</a:t>
            </a:r>
            <a:r>
              <a:rPr lang="ja-JP" altLang="ja-JP" sz="800" dirty="0" smtClean="0"/>
              <a:t>その</a:t>
            </a:r>
            <a:r>
              <a:rPr lang="ja-JP" altLang="ja-JP" sz="800" dirty="0"/>
              <a:t>辺り</a:t>
            </a:r>
            <a:r>
              <a:rPr lang="ja-JP" altLang="ja-JP" sz="800" dirty="0" smtClean="0"/>
              <a:t>だったらつくれるん</a:t>
            </a:r>
            <a:r>
              <a:rPr lang="ja-JP" altLang="ja-JP" sz="800" dirty="0"/>
              <a:t>じゃないかというところを繋いで</a:t>
            </a:r>
            <a:r>
              <a:rPr lang="ja-JP" altLang="ja-JP" sz="800" dirty="0" smtClean="0"/>
              <a:t>いく役</a:t>
            </a:r>
            <a:r>
              <a:rPr lang="ja-JP" altLang="ja-JP" sz="800" dirty="0"/>
              <a:t>に力を注いで</a:t>
            </a:r>
            <a:r>
              <a:rPr lang="ja-JP" altLang="ja-JP" sz="800" dirty="0" smtClean="0"/>
              <a:t>欲しい</a:t>
            </a:r>
            <a:endParaRPr kumimoji="1" lang="ja-JP" altLang="en-US" sz="800" dirty="0"/>
          </a:p>
        </p:txBody>
      </p:sp>
      <p:sp>
        <p:nvSpPr>
          <p:cNvPr id="37" name="テキスト ボックス 36"/>
          <p:cNvSpPr txBox="1"/>
          <p:nvPr/>
        </p:nvSpPr>
        <p:spPr>
          <a:xfrm>
            <a:off x="4511832" y="8131020"/>
            <a:ext cx="1548000" cy="540000"/>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非景観行政団体</a:t>
            </a:r>
            <a:r>
              <a:rPr lang="ja-JP" altLang="ja-JP" sz="800" dirty="0"/>
              <a:t>について</a:t>
            </a:r>
            <a:r>
              <a:rPr lang="ja-JP" altLang="ja-JP" sz="800" dirty="0" smtClean="0"/>
              <a:t>はしばらく</a:t>
            </a:r>
            <a:r>
              <a:rPr lang="ja-JP" altLang="ja-JP" sz="800" b="1" u="sng" dirty="0"/>
              <a:t>府で面倒を見る</a:t>
            </a:r>
            <a:r>
              <a:rPr lang="ja-JP" altLang="ja-JP" sz="800" dirty="0"/>
              <a:t>といった</a:t>
            </a:r>
            <a:r>
              <a:rPr lang="ja-JP" altLang="ja-JP" sz="800" dirty="0" smtClean="0"/>
              <a:t>形で</a:t>
            </a:r>
            <a:r>
              <a:rPr lang="ja-JP" altLang="ja-JP" sz="800" b="1" u="sng" dirty="0"/>
              <a:t>大阪府として大切にしていきたい景観を</a:t>
            </a:r>
            <a:r>
              <a:rPr lang="ja-JP" altLang="ja-JP" sz="800" b="1" u="sng" dirty="0" smtClean="0"/>
              <a:t>守</a:t>
            </a:r>
            <a:r>
              <a:rPr lang="ja-JP" altLang="en-US" sz="800" b="1" u="sng" dirty="0" smtClean="0"/>
              <a:t>れれば</a:t>
            </a:r>
            <a:endParaRPr kumimoji="1" lang="ja-JP" altLang="en-US" sz="800" dirty="0"/>
          </a:p>
        </p:txBody>
      </p:sp>
      <p:sp>
        <p:nvSpPr>
          <p:cNvPr id="38" name="テキスト ボックス 37"/>
          <p:cNvSpPr txBox="1"/>
          <p:nvPr/>
        </p:nvSpPr>
        <p:spPr>
          <a:xfrm>
            <a:off x="9785177" y="7644916"/>
            <a:ext cx="2663504" cy="338554"/>
          </a:xfrm>
          <a:prstGeom prst="rect">
            <a:avLst/>
          </a:prstGeom>
          <a:solidFill>
            <a:schemeClr val="bg1"/>
          </a:solidFill>
          <a:ln w="3175">
            <a:solidFill>
              <a:schemeClr val="tx1"/>
            </a:solidFill>
            <a:prstDash val="sysDot"/>
          </a:ln>
        </p:spPr>
        <p:txBody>
          <a:bodyPr wrap="square" rtlCol="0">
            <a:spAutoFit/>
          </a:bodyPr>
          <a:lstStyle/>
          <a:p>
            <a:r>
              <a:rPr lang="ja-JP" altLang="ja-JP" sz="800" dirty="0"/>
              <a:t>景観行政団体が増えてくる中</a:t>
            </a:r>
            <a:r>
              <a:rPr lang="ja-JP" altLang="ja-JP" sz="800" dirty="0" smtClean="0"/>
              <a:t>で府</a:t>
            </a:r>
            <a:r>
              <a:rPr lang="ja-JP" altLang="ja-JP" sz="800" dirty="0"/>
              <a:t>の景観行政</a:t>
            </a:r>
            <a:r>
              <a:rPr lang="ja-JP" altLang="ja-JP" sz="800" dirty="0" smtClean="0"/>
              <a:t>どう</a:t>
            </a:r>
            <a:r>
              <a:rPr lang="ja-JP" altLang="en-US" sz="800" dirty="0" smtClean="0"/>
              <a:t>するか</a:t>
            </a:r>
            <a:r>
              <a:rPr lang="ja-JP" altLang="ja-JP" sz="800" dirty="0" smtClean="0"/>
              <a:t>。</a:t>
            </a:r>
            <a:r>
              <a:rPr lang="ja-JP" altLang="ja-JP" sz="800" b="1" u="sng" dirty="0"/>
              <a:t>景観行政団体にもっともっと市町村がなって</a:t>
            </a:r>
            <a:r>
              <a:rPr lang="ja-JP" altLang="ja-JP" sz="800" b="1" u="sng" dirty="0" smtClean="0"/>
              <a:t>もら</a:t>
            </a:r>
            <a:r>
              <a:rPr lang="ja-JP" altLang="en-US" sz="800" b="1" u="sng" dirty="0" smtClean="0"/>
              <a:t>う</a:t>
            </a:r>
            <a:endParaRPr kumimoji="1" lang="ja-JP" altLang="en-US" sz="800" dirty="0"/>
          </a:p>
        </p:txBody>
      </p:sp>
      <p:sp>
        <p:nvSpPr>
          <p:cNvPr id="39" name="テキスト ボックス 38"/>
          <p:cNvSpPr txBox="1"/>
          <p:nvPr/>
        </p:nvSpPr>
        <p:spPr>
          <a:xfrm>
            <a:off x="9785177" y="7248872"/>
            <a:ext cx="2663504" cy="338554"/>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景観は、地域に近い市町村や住民が主体となってつくり上げていくことが</a:t>
            </a:r>
            <a:r>
              <a:rPr lang="ja-JP" altLang="ja-JP" sz="800" b="1" u="sng" dirty="0" smtClean="0"/>
              <a:t>基本</a:t>
            </a:r>
            <a:endParaRPr kumimoji="1" lang="ja-JP" altLang="en-US" sz="800" dirty="0"/>
          </a:p>
        </p:txBody>
      </p:sp>
      <p:sp>
        <p:nvSpPr>
          <p:cNvPr id="40" name="テキスト ボックス 39"/>
          <p:cNvSpPr txBox="1"/>
          <p:nvPr/>
        </p:nvSpPr>
        <p:spPr>
          <a:xfrm>
            <a:off x="9785177" y="8040960"/>
            <a:ext cx="2663504" cy="338554"/>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地元が機能していれば、府の負担も減る</a:t>
            </a:r>
            <a:r>
              <a:rPr lang="ja-JP" altLang="ja-JP" sz="800" dirty="0"/>
              <a:t>ので、動きやすくなると</a:t>
            </a:r>
            <a:r>
              <a:rPr lang="ja-JP" altLang="ja-JP" sz="800" dirty="0" smtClean="0"/>
              <a:t>思う</a:t>
            </a:r>
            <a:endParaRPr kumimoji="1" lang="ja-JP" altLang="en-US" sz="800" dirty="0"/>
          </a:p>
        </p:txBody>
      </p:sp>
      <p:sp>
        <p:nvSpPr>
          <p:cNvPr id="60" name="テキスト ボックス 59"/>
          <p:cNvSpPr txBox="1"/>
          <p:nvPr/>
        </p:nvSpPr>
        <p:spPr>
          <a:xfrm>
            <a:off x="9605472" y="6888832"/>
            <a:ext cx="3023794"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市町村</a:t>
            </a:r>
            <a:r>
              <a:rPr kumimoji="1" lang="ja-JP" altLang="en-US" sz="1600" dirty="0" smtClean="0">
                <a:effectLst>
                  <a:outerShdw blurRad="38100" dist="38100" dir="2700000" algn="tl">
                    <a:srgbClr val="000000">
                      <a:alpha val="43137"/>
                    </a:srgbClr>
                  </a:outerShdw>
                </a:effectLst>
              </a:rPr>
              <a:t>の役割</a:t>
            </a:r>
            <a:endParaRPr kumimoji="1" lang="ja-JP" altLang="en-US" sz="1600" dirty="0">
              <a:effectLst>
                <a:outerShdw blurRad="38100" dist="38100" dir="2700000" algn="tl">
                  <a:srgbClr val="000000">
                    <a:alpha val="43137"/>
                  </a:srgbClr>
                </a:outerShdw>
              </a:effectLst>
            </a:endParaRPr>
          </a:p>
        </p:txBody>
      </p:sp>
      <p:sp>
        <p:nvSpPr>
          <p:cNvPr id="106" name="テキスト ボックス 105"/>
          <p:cNvSpPr txBox="1"/>
          <p:nvPr/>
        </p:nvSpPr>
        <p:spPr>
          <a:xfrm>
            <a:off x="5133220" y="339266"/>
            <a:ext cx="2383135" cy="338554"/>
          </a:xfrm>
          <a:prstGeom prst="rect">
            <a:avLst/>
          </a:prstGeom>
          <a:noFill/>
        </p:spPr>
        <p:txBody>
          <a:bodyPr wrap="square" rtlCol="0">
            <a:spAutoFit/>
          </a:bodyPr>
          <a:lstStyle/>
          <a:p>
            <a:pPr algn="ctr"/>
            <a:r>
              <a:rPr lang="ja-JP" altLang="en-US" sz="1600" b="1" dirty="0" smtClean="0">
                <a:latin typeface="+mj-ea"/>
                <a:ea typeface="+mj-ea"/>
              </a:rPr>
              <a:t>景観とは</a:t>
            </a:r>
            <a:endParaRPr kumimoji="1" lang="ja-JP" altLang="en-US" sz="1600" b="1" dirty="0">
              <a:latin typeface="+mj-ea"/>
              <a:ea typeface="+mj-ea"/>
            </a:endParaRPr>
          </a:p>
        </p:txBody>
      </p:sp>
      <p:sp>
        <p:nvSpPr>
          <p:cNvPr id="108" name="テキスト ボックス 107"/>
          <p:cNvSpPr txBox="1"/>
          <p:nvPr/>
        </p:nvSpPr>
        <p:spPr>
          <a:xfrm>
            <a:off x="21266" y="1880169"/>
            <a:ext cx="12737504" cy="338554"/>
          </a:xfrm>
          <a:prstGeom prst="rect">
            <a:avLst/>
          </a:prstGeom>
          <a:noFill/>
        </p:spPr>
        <p:txBody>
          <a:bodyPr wrap="square" rtlCol="0">
            <a:spAutoFit/>
          </a:bodyPr>
          <a:lstStyle/>
          <a:p>
            <a:pPr algn="ctr"/>
            <a:r>
              <a:rPr lang="ja-JP" altLang="en-US" sz="1600" b="1" dirty="0" smtClean="0">
                <a:latin typeface="+mj-ea"/>
                <a:ea typeface="+mj-ea"/>
              </a:rPr>
              <a:t>景観行政の課題</a:t>
            </a:r>
            <a:endParaRPr kumimoji="1" lang="ja-JP" altLang="en-US" sz="1600" b="1" dirty="0">
              <a:latin typeface="+mj-ea"/>
              <a:ea typeface="+mj-ea"/>
            </a:endParaRPr>
          </a:p>
        </p:txBody>
      </p:sp>
      <p:sp>
        <p:nvSpPr>
          <p:cNvPr id="110" name="テキスト ボックス 109"/>
          <p:cNvSpPr txBox="1"/>
          <p:nvPr/>
        </p:nvSpPr>
        <p:spPr>
          <a:xfrm>
            <a:off x="-14070" y="2955108"/>
            <a:ext cx="12737504" cy="338554"/>
          </a:xfrm>
          <a:prstGeom prst="rect">
            <a:avLst/>
          </a:prstGeom>
          <a:noFill/>
        </p:spPr>
        <p:txBody>
          <a:bodyPr wrap="square" rtlCol="0">
            <a:spAutoFit/>
          </a:bodyPr>
          <a:lstStyle/>
          <a:p>
            <a:pPr algn="ctr"/>
            <a:r>
              <a:rPr lang="ja-JP" altLang="en-US" sz="1600" b="1" dirty="0" smtClean="0">
                <a:latin typeface="+mj-ea"/>
                <a:ea typeface="+mj-ea"/>
              </a:rPr>
              <a:t>ビジョンをつくるにあたって</a:t>
            </a:r>
            <a:endParaRPr kumimoji="1" lang="ja-JP" altLang="en-US" sz="1600" b="1" dirty="0">
              <a:latin typeface="+mj-ea"/>
              <a:ea typeface="+mj-ea"/>
            </a:endParaRPr>
          </a:p>
        </p:txBody>
      </p:sp>
      <p:sp>
        <p:nvSpPr>
          <p:cNvPr id="41" name="テキスト ボックス 40"/>
          <p:cNvSpPr txBox="1"/>
          <p:nvPr/>
        </p:nvSpPr>
        <p:spPr>
          <a:xfrm>
            <a:off x="11585377" y="40459"/>
            <a:ext cx="1067678" cy="307777"/>
          </a:xfrm>
          <a:prstGeom prst="rect">
            <a:avLst/>
          </a:prstGeom>
          <a:solidFill>
            <a:schemeClr val="bg1"/>
          </a:solidFill>
          <a:ln>
            <a:solidFill>
              <a:schemeClr val="tx1"/>
            </a:solidFill>
          </a:ln>
        </p:spPr>
        <p:txBody>
          <a:bodyPr wrap="square" rtlCol="0">
            <a:spAutoFit/>
          </a:bodyPr>
          <a:lstStyle/>
          <a:p>
            <a:pPr algn="ctr"/>
            <a:r>
              <a:rPr kumimoji="1" lang="ja-JP" altLang="en-US" sz="1400" b="1" dirty="0" smtClean="0"/>
              <a:t>資料１－上</a:t>
            </a:r>
            <a:endParaRPr kumimoji="1" lang="ja-JP" altLang="en-US" sz="1400" b="1" dirty="0"/>
          </a:p>
        </p:txBody>
      </p:sp>
      <p:sp>
        <p:nvSpPr>
          <p:cNvPr id="3" name="テキスト ボックス 2"/>
          <p:cNvSpPr txBox="1"/>
          <p:nvPr/>
        </p:nvSpPr>
        <p:spPr>
          <a:xfrm>
            <a:off x="10001480" y="780606"/>
            <a:ext cx="2520000" cy="461665"/>
          </a:xfrm>
          <a:prstGeom prst="rect">
            <a:avLst/>
          </a:prstGeom>
          <a:solidFill>
            <a:schemeClr val="bg1"/>
          </a:solidFill>
          <a:ln w="19050">
            <a:solidFill>
              <a:schemeClr val="tx1"/>
            </a:solidFill>
            <a:prstDash val="solid"/>
          </a:ln>
        </p:spPr>
        <p:txBody>
          <a:bodyPr wrap="square" rtlCol="0">
            <a:spAutoFit/>
          </a:bodyPr>
          <a:lstStyle/>
          <a:p>
            <a:r>
              <a:rPr lang="ja-JP" altLang="ja-JP" sz="800" dirty="0">
                <a:latin typeface="+mn-ea"/>
              </a:rPr>
              <a:t>景観審議会は保全というのも含めた、形成であると。</a:t>
            </a:r>
            <a:r>
              <a:rPr lang="ja-JP" altLang="ja-JP" sz="800" b="1" u="sng" dirty="0">
                <a:latin typeface="+mn-ea"/>
              </a:rPr>
              <a:t>保全も形成である</a:t>
            </a:r>
            <a:r>
              <a:rPr lang="ja-JP" altLang="ja-JP" sz="800" dirty="0">
                <a:latin typeface="+mn-ea"/>
              </a:rPr>
              <a:t>という</a:t>
            </a:r>
            <a:r>
              <a:rPr lang="ja-JP" altLang="ja-JP" sz="800" dirty="0" err="1">
                <a:latin typeface="+mn-ea"/>
              </a:rPr>
              <a:t>で</a:t>
            </a:r>
            <a:r>
              <a:rPr lang="ja-JP" altLang="ja-JP" sz="800" dirty="0">
                <a:latin typeface="+mn-ea"/>
              </a:rPr>
              <a:t>すね、今回のビジョンは前向き</a:t>
            </a:r>
            <a:r>
              <a:rPr lang="ja-JP" altLang="ja-JP" sz="800" dirty="0" smtClean="0">
                <a:latin typeface="+mn-ea"/>
              </a:rPr>
              <a:t>で</a:t>
            </a:r>
            <a:endParaRPr kumimoji="1" lang="ja-JP" altLang="en-US" sz="800" dirty="0">
              <a:latin typeface="+mn-ea"/>
            </a:endParaRPr>
          </a:p>
        </p:txBody>
      </p:sp>
      <p:sp>
        <p:nvSpPr>
          <p:cNvPr id="65" name="テキスト ボックス 64"/>
          <p:cNvSpPr txBox="1"/>
          <p:nvPr/>
        </p:nvSpPr>
        <p:spPr>
          <a:xfrm>
            <a:off x="7378591" y="768152"/>
            <a:ext cx="2520000" cy="468000"/>
          </a:xfrm>
          <a:prstGeom prst="rect">
            <a:avLst/>
          </a:prstGeom>
          <a:solidFill>
            <a:schemeClr val="bg1"/>
          </a:solidFill>
          <a:ln w="19050">
            <a:solidFill>
              <a:schemeClr val="tx1"/>
            </a:solidFill>
            <a:prstDash val="solid"/>
          </a:ln>
        </p:spPr>
        <p:txBody>
          <a:bodyPr wrap="square" rtlCol="0">
            <a:spAutoFit/>
          </a:bodyPr>
          <a:lstStyle/>
          <a:p>
            <a:r>
              <a:rPr lang="ja-JP" altLang="ja-JP" sz="800" dirty="0" smtClean="0">
                <a:latin typeface="+mn-ea"/>
              </a:rPr>
              <a:t>古墳群が世界遺産登録された際にはですね、</a:t>
            </a:r>
            <a:r>
              <a:rPr lang="ja-JP" altLang="ja-JP" sz="800" b="1" u="sng" dirty="0" smtClean="0">
                <a:latin typeface="+mn-ea"/>
              </a:rPr>
              <a:t>古墳群に大阪府全体の景観が引っ張られるかといったら決してそうはならな</a:t>
            </a:r>
            <a:r>
              <a:rPr lang="ja-JP" altLang="ja-JP" sz="800" dirty="0" smtClean="0">
                <a:latin typeface="+mn-ea"/>
              </a:rPr>
              <a:t>いと思う</a:t>
            </a:r>
            <a:r>
              <a:rPr lang="ja-JP" altLang="en-US" sz="800" dirty="0">
                <a:latin typeface="+mn-ea"/>
              </a:rPr>
              <a:t>。</a:t>
            </a:r>
            <a:endParaRPr kumimoji="1" lang="ja-JP" altLang="en-US" sz="800" dirty="0">
              <a:latin typeface="+mn-ea"/>
            </a:endParaRPr>
          </a:p>
        </p:txBody>
      </p:sp>
      <p:sp>
        <p:nvSpPr>
          <p:cNvPr id="66" name="テキスト ボックス 65"/>
          <p:cNvSpPr txBox="1"/>
          <p:nvPr/>
        </p:nvSpPr>
        <p:spPr>
          <a:xfrm>
            <a:off x="4899702" y="780606"/>
            <a:ext cx="2376000" cy="954107"/>
          </a:xfrm>
          <a:prstGeom prst="rect">
            <a:avLst/>
          </a:prstGeom>
          <a:solidFill>
            <a:schemeClr val="bg1"/>
          </a:solidFill>
          <a:ln w="19050">
            <a:solidFill>
              <a:schemeClr val="tx1"/>
            </a:solidFill>
            <a:prstDash val="solid"/>
          </a:ln>
        </p:spPr>
        <p:txBody>
          <a:bodyPr wrap="square" rtlCol="0">
            <a:spAutoFit/>
          </a:bodyPr>
          <a:lstStyle/>
          <a:p>
            <a:r>
              <a:rPr lang="ja-JP" altLang="ja-JP" sz="800" dirty="0">
                <a:latin typeface="+mn-ea"/>
              </a:rPr>
              <a:t>京都でしたら古き良き日本というようなイメージが</a:t>
            </a:r>
            <a:r>
              <a:rPr lang="ja-JP" altLang="ja-JP" sz="800" dirty="0" err="1">
                <a:latin typeface="+mn-ea"/>
              </a:rPr>
              <a:t>ぱ</a:t>
            </a:r>
            <a:r>
              <a:rPr lang="ja-JP" altLang="ja-JP" sz="800" dirty="0">
                <a:latin typeface="+mn-ea"/>
              </a:rPr>
              <a:t>ー</a:t>
            </a:r>
            <a:r>
              <a:rPr lang="ja-JP" altLang="ja-JP" sz="800" dirty="0" err="1">
                <a:latin typeface="+mn-ea"/>
              </a:rPr>
              <a:t>んと</a:t>
            </a:r>
            <a:r>
              <a:rPr lang="ja-JP" altLang="ja-JP" sz="800" dirty="0">
                <a:latin typeface="+mn-ea"/>
              </a:rPr>
              <a:t>出てきてそれに統一できるっていう形で分かりやすいと思うんですが、</a:t>
            </a:r>
            <a:r>
              <a:rPr lang="ja-JP" altLang="ja-JP" sz="800" b="1" u="sng" dirty="0">
                <a:latin typeface="+mn-ea"/>
              </a:rPr>
              <a:t>大阪といって出てくるもの、実際色々あると思う</a:t>
            </a:r>
            <a:r>
              <a:rPr lang="ja-JP" altLang="ja-JP" sz="800" dirty="0">
                <a:latin typeface="+mn-ea"/>
              </a:rPr>
              <a:t>。今見えてる大阪城もひとつぱっと出てきますが、この</a:t>
            </a:r>
            <a:r>
              <a:rPr lang="ja-JP" altLang="ja-JP" sz="800" b="1" u="sng" dirty="0">
                <a:latin typeface="+mn-ea"/>
              </a:rPr>
              <a:t>大阪城が大阪全体の景観を引っ張るかと言えば決してそんなことは</a:t>
            </a:r>
            <a:r>
              <a:rPr lang="ja-JP" altLang="ja-JP" sz="800" b="1" u="sng" dirty="0" smtClean="0">
                <a:latin typeface="+mn-ea"/>
              </a:rPr>
              <a:t>なくて</a:t>
            </a:r>
            <a:r>
              <a:rPr lang="ja-JP" altLang="en-US" sz="800" dirty="0">
                <a:latin typeface="+mn-ea"/>
              </a:rPr>
              <a:t>。</a:t>
            </a:r>
            <a:endParaRPr kumimoji="1" lang="ja-JP" altLang="en-US" sz="800" dirty="0">
              <a:latin typeface="+mn-ea"/>
            </a:endParaRPr>
          </a:p>
        </p:txBody>
      </p:sp>
      <p:sp>
        <p:nvSpPr>
          <p:cNvPr id="6" name="正方形/長方形 5"/>
          <p:cNvSpPr/>
          <p:nvPr/>
        </p:nvSpPr>
        <p:spPr>
          <a:xfrm>
            <a:off x="7378591" y="1272208"/>
            <a:ext cx="2520000" cy="338554"/>
          </a:xfrm>
          <a:prstGeom prst="rect">
            <a:avLst/>
          </a:prstGeom>
          <a:solidFill>
            <a:schemeClr val="bg1"/>
          </a:solidFill>
          <a:ln w="19050">
            <a:solidFill>
              <a:schemeClr val="tx1"/>
            </a:solidFill>
            <a:prstDash val="solid"/>
          </a:ln>
        </p:spPr>
        <p:txBody>
          <a:bodyPr wrap="square">
            <a:spAutoFit/>
          </a:bodyPr>
          <a:lstStyle/>
          <a:p>
            <a:r>
              <a:rPr lang="ja-JP" altLang="ja-JP" sz="800" dirty="0">
                <a:latin typeface="+mn-ea"/>
              </a:rPr>
              <a:t>我々は</a:t>
            </a:r>
            <a:r>
              <a:rPr lang="ja-JP" altLang="ja-JP" sz="800" b="1" u="sng" dirty="0">
                <a:latin typeface="+mn-ea"/>
              </a:rPr>
              <a:t>景観というものを色んなシチュエーション</a:t>
            </a:r>
            <a:r>
              <a:rPr lang="ja-JP" altLang="ja-JP" sz="800" b="1" u="sng" dirty="0" smtClean="0">
                <a:latin typeface="+mn-ea"/>
              </a:rPr>
              <a:t>で考えて</a:t>
            </a:r>
            <a:r>
              <a:rPr lang="ja-JP" altLang="ja-JP" sz="800" b="1" u="sng" dirty="0">
                <a:latin typeface="+mn-ea"/>
              </a:rPr>
              <a:t>いかなきゃいけない</a:t>
            </a:r>
            <a:r>
              <a:rPr lang="ja-JP" altLang="ja-JP" sz="800" dirty="0">
                <a:latin typeface="+mn-ea"/>
              </a:rPr>
              <a:t>んじゃないかと思っています</a:t>
            </a:r>
            <a:r>
              <a:rPr lang="ja-JP" altLang="ja-JP" sz="800" dirty="0" smtClean="0">
                <a:latin typeface="+mn-ea"/>
              </a:rPr>
              <a:t>。</a:t>
            </a:r>
            <a:endParaRPr lang="ja-JP" altLang="en-US" sz="800" dirty="0">
              <a:latin typeface="+mn-ea"/>
            </a:endParaRPr>
          </a:p>
        </p:txBody>
      </p:sp>
      <p:sp>
        <p:nvSpPr>
          <p:cNvPr id="68" name="正方形/長方形 67"/>
          <p:cNvSpPr/>
          <p:nvPr/>
        </p:nvSpPr>
        <p:spPr>
          <a:xfrm>
            <a:off x="10001480" y="1293694"/>
            <a:ext cx="2520000" cy="338554"/>
          </a:xfrm>
          <a:prstGeom prst="rect">
            <a:avLst/>
          </a:prstGeom>
          <a:solidFill>
            <a:schemeClr val="bg1"/>
          </a:solidFill>
          <a:ln w="19050">
            <a:solidFill>
              <a:schemeClr val="tx1"/>
            </a:solidFill>
            <a:prstDash val="solid"/>
          </a:ln>
        </p:spPr>
        <p:txBody>
          <a:bodyPr wrap="square">
            <a:spAutoFit/>
          </a:bodyPr>
          <a:lstStyle/>
          <a:p>
            <a:r>
              <a:rPr lang="ja-JP" altLang="ja-JP" sz="800" b="1" u="sng" dirty="0">
                <a:latin typeface="+mn-ea"/>
              </a:rPr>
              <a:t>景観という定義というのがそれぞれ人にとって違っている</a:t>
            </a:r>
            <a:r>
              <a:rPr lang="ja-JP" altLang="ja-JP" sz="800" dirty="0" smtClean="0">
                <a:latin typeface="+mn-ea"/>
              </a:rPr>
              <a:t>と</a:t>
            </a:r>
            <a:endParaRPr lang="ja-JP" altLang="en-US" sz="800" dirty="0">
              <a:latin typeface="+mn-ea"/>
            </a:endParaRPr>
          </a:p>
        </p:txBody>
      </p:sp>
      <p:sp>
        <p:nvSpPr>
          <p:cNvPr id="69" name="正方形/長方形 68"/>
          <p:cNvSpPr/>
          <p:nvPr/>
        </p:nvSpPr>
        <p:spPr>
          <a:xfrm>
            <a:off x="280328" y="4518378"/>
            <a:ext cx="1872000" cy="707886"/>
          </a:xfrm>
          <a:prstGeom prst="rect">
            <a:avLst/>
          </a:prstGeom>
          <a:solidFill>
            <a:schemeClr val="bg1"/>
          </a:solidFill>
          <a:ln w="19050">
            <a:solidFill>
              <a:schemeClr val="tx1"/>
            </a:solidFill>
            <a:prstDash val="solid"/>
          </a:ln>
        </p:spPr>
        <p:txBody>
          <a:bodyPr wrap="square">
            <a:spAutoFit/>
          </a:bodyPr>
          <a:lstStyle/>
          <a:p>
            <a:pPr algn="just">
              <a:spcAft>
                <a:spcPts val="0"/>
              </a:spcAft>
            </a:pPr>
            <a:r>
              <a:rPr lang="ja-JP" altLang="ja-JP" sz="800" dirty="0" smtClean="0">
                <a:latin typeface="+mn-ea"/>
              </a:rPr>
              <a:t>計画はそれなりに、網羅してできるとおもうんですけれど。それ</a:t>
            </a:r>
            <a:r>
              <a:rPr lang="ja-JP" altLang="en-US" sz="800" dirty="0" smtClean="0">
                <a:latin typeface="+mn-ea"/>
              </a:rPr>
              <a:t>を</a:t>
            </a:r>
            <a:r>
              <a:rPr lang="ja-JP" altLang="en-US" sz="800" b="1" u="sng" dirty="0" smtClean="0">
                <a:latin typeface="+mn-ea"/>
              </a:rPr>
              <a:t>きっちりやる府民のみなさんの共通の目標として、あるいは魂をいれて実行にうつしていく</a:t>
            </a:r>
            <a:r>
              <a:rPr lang="ja-JP" altLang="ja-JP" sz="800" b="1" u="sng" dirty="0" smtClean="0">
                <a:latin typeface="+mn-ea"/>
              </a:rPr>
              <a:t>こと</a:t>
            </a:r>
            <a:r>
              <a:rPr lang="ja-JP" altLang="ja-JP" sz="800" dirty="0" smtClean="0">
                <a:latin typeface="+mn-ea"/>
              </a:rPr>
              <a:t>がやっぱり大事だと思う</a:t>
            </a:r>
            <a:r>
              <a:rPr lang="ja-JP" altLang="en-US" sz="800" dirty="0" smtClean="0">
                <a:latin typeface="+mn-ea"/>
              </a:rPr>
              <a:t>。</a:t>
            </a:r>
            <a:endParaRPr lang="ja-JP" altLang="en-US" sz="800" dirty="0">
              <a:latin typeface="+mn-ea"/>
            </a:endParaRPr>
          </a:p>
        </p:txBody>
      </p:sp>
      <p:sp>
        <p:nvSpPr>
          <p:cNvPr id="70" name="正方形/長方形 69"/>
          <p:cNvSpPr/>
          <p:nvPr/>
        </p:nvSpPr>
        <p:spPr>
          <a:xfrm>
            <a:off x="280328" y="5304659"/>
            <a:ext cx="1872000" cy="461665"/>
          </a:xfrm>
          <a:prstGeom prst="rect">
            <a:avLst/>
          </a:prstGeom>
          <a:solidFill>
            <a:schemeClr val="bg1"/>
          </a:solidFill>
          <a:ln w="19050">
            <a:solidFill>
              <a:schemeClr val="tx1"/>
            </a:solidFill>
            <a:prstDash val="solid"/>
          </a:ln>
        </p:spPr>
        <p:txBody>
          <a:bodyPr wrap="square">
            <a:spAutoFit/>
          </a:bodyPr>
          <a:lstStyle/>
          <a:p>
            <a:r>
              <a:rPr lang="ja-JP" altLang="ja-JP" sz="800" dirty="0" smtClean="0">
                <a:latin typeface="+mn-ea"/>
              </a:rPr>
              <a:t>今回</a:t>
            </a:r>
            <a:r>
              <a:rPr lang="ja-JP" altLang="ja-JP" sz="800" dirty="0">
                <a:latin typeface="+mn-ea"/>
              </a:rPr>
              <a:t>は非常に踏み込んで</a:t>
            </a:r>
            <a:r>
              <a:rPr lang="ja-JP" altLang="ja-JP" sz="800" b="1" u="sng" dirty="0">
                <a:latin typeface="+mn-ea"/>
              </a:rPr>
              <a:t>実現方策まで書かかれる</a:t>
            </a:r>
            <a:r>
              <a:rPr lang="ja-JP" altLang="ja-JP" sz="800" dirty="0">
                <a:latin typeface="+mn-ea"/>
              </a:rPr>
              <a:t>ということで非常にありがたい</a:t>
            </a:r>
            <a:r>
              <a:rPr lang="ja-JP" altLang="ja-JP" sz="800" dirty="0" smtClean="0">
                <a:latin typeface="+mn-ea"/>
              </a:rPr>
              <a:t>こと</a:t>
            </a:r>
            <a:r>
              <a:rPr lang="ja-JP" altLang="en-US" sz="800" dirty="0" smtClean="0">
                <a:latin typeface="+mn-ea"/>
              </a:rPr>
              <a:t>と</a:t>
            </a:r>
            <a:r>
              <a:rPr lang="ja-JP" altLang="ja-JP" sz="800" dirty="0" smtClean="0">
                <a:latin typeface="+mn-ea"/>
              </a:rPr>
              <a:t>思う</a:t>
            </a:r>
            <a:r>
              <a:rPr lang="ja-JP" altLang="en-US" sz="800" dirty="0" smtClean="0">
                <a:latin typeface="+mn-ea"/>
              </a:rPr>
              <a:t>。</a:t>
            </a:r>
            <a:endParaRPr lang="ja-JP" altLang="en-US" sz="800" dirty="0">
              <a:latin typeface="+mn-ea"/>
            </a:endParaRPr>
          </a:p>
        </p:txBody>
      </p:sp>
      <p:sp>
        <p:nvSpPr>
          <p:cNvPr id="71" name="正方形/長方形 70"/>
          <p:cNvSpPr/>
          <p:nvPr/>
        </p:nvSpPr>
        <p:spPr>
          <a:xfrm>
            <a:off x="2368544" y="4985525"/>
            <a:ext cx="1944000" cy="936000"/>
          </a:xfrm>
          <a:prstGeom prst="rect">
            <a:avLst/>
          </a:prstGeom>
          <a:solidFill>
            <a:schemeClr val="bg1"/>
          </a:solidFill>
          <a:ln w="19050">
            <a:solidFill>
              <a:schemeClr val="tx1"/>
            </a:solidFill>
            <a:prstDash val="solid"/>
          </a:ln>
        </p:spPr>
        <p:txBody>
          <a:bodyPr wrap="square">
            <a:spAutoFit/>
          </a:bodyPr>
          <a:lstStyle/>
          <a:p>
            <a:r>
              <a:rPr lang="ja-JP" altLang="ja-JP" sz="800" b="1" u="sng" dirty="0" smtClean="0">
                <a:latin typeface="+mn-ea"/>
              </a:rPr>
              <a:t>都市</a:t>
            </a:r>
            <a:r>
              <a:rPr lang="ja-JP" altLang="ja-JP" sz="800" b="1" u="sng" dirty="0">
                <a:latin typeface="+mn-ea"/>
              </a:rPr>
              <a:t>環境のやさしいまちづくり</a:t>
            </a:r>
            <a:r>
              <a:rPr lang="ja-JP" altLang="ja-JP" sz="800" dirty="0">
                <a:latin typeface="+mn-ea"/>
              </a:rPr>
              <a:t>っていう考え方。そういう部分</a:t>
            </a:r>
            <a:r>
              <a:rPr lang="ja-JP" altLang="ja-JP" sz="800" dirty="0" smtClean="0">
                <a:latin typeface="+mn-ea"/>
              </a:rPr>
              <a:t>がこれから</a:t>
            </a:r>
            <a:r>
              <a:rPr lang="ja-JP" altLang="ja-JP" sz="800" dirty="0">
                <a:latin typeface="+mn-ea"/>
              </a:rPr>
              <a:t>必要になってくるんではないかと</a:t>
            </a:r>
            <a:r>
              <a:rPr lang="ja-JP" altLang="ja-JP" sz="800" dirty="0" smtClean="0">
                <a:latin typeface="+mn-ea"/>
              </a:rPr>
              <a:t>思</a:t>
            </a:r>
            <a:r>
              <a:rPr lang="ja-JP" altLang="en-US" sz="800" dirty="0">
                <a:latin typeface="+mn-ea"/>
              </a:rPr>
              <a:t>う</a:t>
            </a:r>
            <a:r>
              <a:rPr lang="ja-JP" altLang="ja-JP" sz="800" dirty="0" smtClean="0">
                <a:latin typeface="+mn-ea"/>
              </a:rPr>
              <a:t>。</a:t>
            </a:r>
            <a:r>
              <a:rPr lang="ja-JP" altLang="ja-JP" sz="800" dirty="0">
                <a:latin typeface="+mn-ea"/>
              </a:rPr>
              <a:t>例えばお年寄りが多いまち</a:t>
            </a:r>
            <a:r>
              <a:rPr lang="ja-JP" altLang="ja-JP" sz="800" dirty="0" smtClean="0">
                <a:latin typeface="+mn-ea"/>
              </a:rPr>
              <a:t>はお年寄り</a:t>
            </a:r>
            <a:r>
              <a:rPr lang="ja-JP" altLang="ja-JP" sz="800" dirty="0">
                <a:latin typeface="+mn-ea"/>
              </a:rPr>
              <a:t>にとってやさしい環境であると。若い人たち、子どもさんが多いまちは子どもさんにとっていい環境である</a:t>
            </a:r>
            <a:r>
              <a:rPr lang="ja-JP" altLang="ja-JP" sz="800" dirty="0" smtClean="0">
                <a:latin typeface="+mn-ea"/>
              </a:rPr>
              <a:t>と</a:t>
            </a:r>
            <a:endParaRPr lang="ja-JP" altLang="en-US" sz="800" dirty="0">
              <a:latin typeface="+mn-ea"/>
            </a:endParaRPr>
          </a:p>
        </p:txBody>
      </p:sp>
      <p:sp>
        <p:nvSpPr>
          <p:cNvPr id="99" name="正方形/長方形 98"/>
          <p:cNvSpPr/>
          <p:nvPr/>
        </p:nvSpPr>
        <p:spPr>
          <a:xfrm>
            <a:off x="9929898" y="5448672"/>
            <a:ext cx="2376000" cy="828000"/>
          </a:xfrm>
          <a:prstGeom prst="rect">
            <a:avLst/>
          </a:prstGeom>
          <a:solidFill>
            <a:schemeClr val="bg1"/>
          </a:solidFill>
          <a:ln w="19050">
            <a:solidFill>
              <a:schemeClr val="tx1"/>
            </a:solidFill>
            <a:prstDash val="solid"/>
          </a:ln>
        </p:spPr>
        <p:txBody>
          <a:bodyPr wrap="square">
            <a:spAutoFit/>
          </a:bodyPr>
          <a:lstStyle/>
          <a:p>
            <a:pPr algn="just">
              <a:spcAft>
                <a:spcPts val="0"/>
              </a:spcAft>
            </a:pPr>
            <a:r>
              <a:rPr lang="ja-JP" altLang="ja-JP" sz="800" dirty="0" smtClean="0"/>
              <a:t>住まうビジョン・大阪を拝見していったら、</a:t>
            </a:r>
            <a:r>
              <a:rPr lang="ja-JP" altLang="ja-JP" sz="800" b="1" u="sng" dirty="0" smtClean="0"/>
              <a:t>活力魅力溢れる住まいと都市というのと</a:t>
            </a:r>
            <a:r>
              <a:rPr lang="ja-JP" altLang="en-US" sz="800" b="1" u="sng" dirty="0" smtClean="0"/>
              <a:t>、安全安心に暮らすことのできる住まいと都市というのが。</a:t>
            </a:r>
            <a:r>
              <a:rPr lang="ja-JP" altLang="ja-JP" sz="800" b="1" u="sng" dirty="0" smtClean="0"/>
              <a:t>にぎわいと安全・安心というのが二つ</a:t>
            </a:r>
            <a:r>
              <a:rPr lang="ja-JP" altLang="ja-JP" sz="800" dirty="0" smtClean="0"/>
              <a:t>絡まって将来ビジョンが構成されるんだっていう議論になってるんですが。景観でも、広告物に特化しても同じような話</a:t>
            </a:r>
            <a:endParaRPr lang="ja-JP" altLang="en-US" sz="800" dirty="0"/>
          </a:p>
        </p:txBody>
      </p:sp>
      <p:sp>
        <p:nvSpPr>
          <p:cNvPr id="100" name="正方形/長方形 99"/>
          <p:cNvSpPr/>
          <p:nvPr/>
        </p:nvSpPr>
        <p:spPr>
          <a:xfrm>
            <a:off x="9930322" y="4930521"/>
            <a:ext cx="2376000" cy="468000"/>
          </a:xfrm>
          <a:prstGeom prst="rect">
            <a:avLst/>
          </a:prstGeom>
          <a:solidFill>
            <a:schemeClr val="bg1"/>
          </a:solidFill>
          <a:ln w="19050">
            <a:solidFill>
              <a:schemeClr val="tx1"/>
            </a:solidFill>
            <a:prstDash val="solid"/>
          </a:ln>
        </p:spPr>
        <p:txBody>
          <a:bodyPr wrap="square">
            <a:spAutoFit/>
          </a:bodyPr>
          <a:lstStyle/>
          <a:p>
            <a:pPr algn="just">
              <a:spcAft>
                <a:spcPts val="0"/>
              </a:spcAft>
            </a:pPr>
            <a:r>
              <a:rPr lang="ja-JP" altLang="en-US" sz="800" b="1" u="sng" dirty="0" smtClean="0"/>
              <a:t>グランドデザインがベースに</a:t>
            </a:r>
            <a:r>
              <a:rPr lang="ja-JP" altLang="ja-JP" sz="800" b="1" u="sng" dirty="0" smtClean="0"/>
              <a:t>なる</a:t>
            </a:r>
            <a:r>
              <a:rPr lang="ja-JP" altLang="ja-JP" sz="800" dirty="0" smtClean="0"/>
              <a:t>という話であるのならば、そこと見比べて話をしていかないといけないのかなと思いました。</a:t>
            </a:r>
            <a:endParaRPr lang="ja-JP" altLang="en-US" sz="800" dirty="0"/>
          </a:p>
        </p:txBody>
      </p:sp>
      <p:sp>
        <p:nvSpPr>
          <p:cNvPr id="101" name="正方形/長方形 100"/>
          <p:cNvSpPr/>
          <p:nvPr/>
        </p:nvSpPr>
        <p:spPr>
          <a:xfrm>
            <a:off x="9929898" y="4418704"/>
            <a:ext cx="2376000" cy="461665"/>
          </a:xfrm>
          <a:prstGeom prst="rect">
            <a:avLst/>
          </a:prstGeom>
          <a:solidFill>
            <a:schemeClr val="bg1"/>
          </a:solidFill>
          <a:ln w="19050">
            <a:solidFill>
              <a:schemeClr val="tx1"/>
            </a:solidFill>
            <a:prstDash val="solid"/>
          </a:ln>
        </p:spPr>
        <p:txBody>
          <a:bodyPr wrap="square">
            <a:spAutoFit/>
          </a:bodyPr>
          <a:lstStyle/>
          <a:p>
            <a:r>
              <a:rPr lang="ja-JP" altLang="ja-JP" sz="800" dirty="0" smtClean="0"/>
              <a:t>今回</a:t>
            </a:r>
            <a:r>
              <a:rPr lang="ja-JP" altLang="ja-JP" sz="800" dirty="0"/>
              <a:t>の資料のよう</a:t>
            </a:r>
            <a:r>
              <a:rPr lang="ja-JP" altLang="ja-JP" sz="800" dirty="0" smtClean="0"/>
              <a:t>に</a:t>
            </a:r>
            <a:r>
              <a:rPr lang="ja-JP" altLang="ja-JP" sz="800" b="1" u="sng" dirty="0" smtClean="0"/>
              <a:t>ボトムアップ</a:t>
            </a:r>
            <a:r>
              <a:rPr lang="ja-JP" altLang="ja-JP" sz="800" b="1" u="sng" dirty="0"/>
              <a:t>のやり方と</a:t>
            </a:r>
            <a:r>
              <a:rPr lang="ja-JP" altLang="ja-JP" sz="800" b="1" u="sng" dirty="0" smtClean="0"/>
              <a:t>、上</a:t>
            </a:r>
            <a:r>
              <a:rPr lang="ja-JP" altLang="ja-JP" sz="800" b="1" u="sng" dirty="0"/>
              <a:t>から汲み取っていくメニューづくりを両方やっていかなければいけない</a:t>
            </a:r>
            <a:r>
              <a:rPr lang="ja-JP" altLang="ja-JP" sz="800" dirty="0"/>
              <a:t>のかなという風</a:t>
            </a:r>
            <a:r>
              <a:rPr lang="ja-JP" altLang="ja-JP" sz="800" dirty="0" smtClean="0"/>
              <a:t>に思って</a:t>
            </a:r>
            <a:r>
              <a:rPr lang="ja-JP" altLang="ja-JP" sz="800" dirty="0"/>
              <a:t>います</a:t>
            </a:r>
            <a:r>
              <a:rPr lang="ja-JP" altLang="ja-JP" sz="800" dirty="0" smtClean="0"/>
              <a:t>。</a:t>
            </a:r>
            <a:endParaRPr lang="ja-JP" altLang="en-US" sz="800" dirty="0"/>
          </a:p>
        </p:txBody>
      </p:sp>
      <p:sp>
        <p:nvSpPr>
          <p:cNvPr id="80" name="正方形/長方形 79"/>
          <p:cNvSpPr/>
          <p:nvPr/>
        </p:nvSpPr>
        <p:spPr>
          <a:xfrm>
            <a:off x="4605945" y="6060776"/>
            <a:ext cx="2376000" cy="338554"/>
          </a:xfrm>
          <a:prstGeom prst="rect">
            <a:avLst/>
          </a:prstGeom>
          <a:solidFill>
            <a:schemeClr val="bg1"/>
          </a:solidFill>
          <a:ln w="19050">
            <a:solidFill>
              <a:schemeClr val="tx1"/>
            </a:solidFill>
            <a:prstDash val="solid"/>
          </a:ln>
        </p:spPr>
        <p:txBody>
          <a:bodyPr wrap="square">
            <a:spAutoFit/>
          </a:bodyPr>
          <a:lstStyle/>
          <a:p>
            <a:r>
              <a:rPr lang="ja-JP" altLang="ja-JP" sz="800" dirty="0"/>
              <a:t>市民の方っていうのは</a:t>
            </a:r>
            <a:r>
              <a:rPr lang="ja-JP" altLang="ja-JP" sz="800" b="1" u="sng" dirty="0"/>
              <a:t>基本的な景観という意味合いが中々理解できない</a:t>
            </a:r>
            <a:r>
              <a:rPr lang="ja-JP" altLang="ja-JP" sz="800" dirty="0"/>
              <a:t>ということが</a:t>
            </a:r>
            <a:r>
              <a:rPr lang="ja-JP" altLang="ja-JP" sz="800" dirty="0" smtClean="0"/>
              <a:t>ある</a:t>
            </a:r>
            <a:endParaRPr lang="ja-JP" altLang="en-US" sz="800" dirty="0"/>
          </a:p>
        </p:txBody>
      </p:sp>
      <p:sp>
        <p:nvSpPr>
          <p:cNvPr id="81" name="正方形/長方形 80"/>
          <p:cNvSpPr/>
          <p:nvPr/>
        </p:nvSpPr>
        <p:spPr>
          <a:xfrm>
            <a:off x="4616896" y="5571422"/>
            <a:ext cx="2376000" cy="461665"/>
          </a:xfrm>
          <a:prstGeom prst="rect">
            <a:avLst/>
          </a:prstGeom>
          <a:solidFill>
            <a:schemeClr val="bg1"/>
          </a:solidFill>
          <a:ln w="19050">
            <a:solidFill>
              <a:schemeClr val="tx1"/>
            </a:solidFill>
            <a:prstDash val="solid"/>
          </a:ln>
        </p:spPr>
        <p:txBody>
          <a:bodyPr wrap="square">
            <a:spAutoFit/>
          </a:bodyPr>
          <a:lstStyle/>
          <a:p>
            <a:r>
              <a:rPr lang="ja-JP" altLang="ja-JP" sz="800" dirty="0"/>
              <a:t>府域全体</a:t>
            </a:r>
            <a:r>
              <a:rPr lang="ja-JP" altLang="ja-JP" sz="800" dirty="0" smtClean="0"/>
              <a:t>で広告</a:t>
            </a:r>
            <a:r>
              <a:rPr lang="ja-JP" altLang="en-US" sz="800" dirty="0" smtClean="0"/>
              <a:t>や</a:t>
            </a:r>
            <a:r>
              <a:rPr lang="ja-JP" altLang="ja-JP" sz="800" dirty="0" smtClean="0"/>
              <a:t>広報</a:t>
            </a:r>
            <a:r>
              <a:rPr lang="ja-JP" altLang="en-US" sz="800" dirty="0" smtClean="0"/>
              <a:t>と、あった</a:t>
            </a:r>
            <a:r>
              <a:rPr lang="ja-JP" altLang="ja-JP" sz="800" dirty="0" smtClean="0"/>
              <a:t>けれども</a:t>
            </a:r>
            <a:r>
              <a:rPr lang="ja-JP" altLang="ja-JP" sz="800" dirty="0"/>
              <a:t>やはり</a:t>
            </a:r>
            <a:r>
              <a:rPr lang="ja-JP" altLang="ja-JP" sz="800" b="1" u="sng" dirty="0"/>
              <a:t>府全体のアイデンティティみたいなかたちで小さいところもうまく落とし込んでいく</a:t>
            </a:r>
            <a:r>
              <a:rPr lang="ja-JP" altLang="ja-JP" sz="800" dirty="0"/>
              <a:t>のが重要かと</a:t>
            </a:r>
            <a:r>
              <a:rPr lang="ja-JP" altLang="ja-JP" sz="800" dirty="0" smtClean="0"/>
              <a:t>思う</a:t>
            </a:r>
            <a:endParaRPr lang="ja-JP" altLang="en-US" sz="800" dirty="0"/>
          </a:p>
        </p:txBody>
      </p:sp>
      <p:sp>
        <p:nvSpPr>
          <p:cNvPr id="102" name="正方形/長方形 101"/>
          <p:cNvSpPr/>
          <p:nvPr/>
        </p:nvSpPr>
        <p:spPr>
          <a:xfrm>
            <a:off x="7828500" y="7608912"/>
            <a:ext cx="1380612" cy="1872000"/>
          </a:xfrm>
          <a:prstGeom prst="rect">
            <a:avLst/>
          </a:prstGeom>
          <a:solidFill>
            <a:schemeClr val="bg1"/>
          </a:solidFill>
          <a:ln w="19050">
            <a:solidFill>
              <a:schemeClr val="tx1"/>
            </a:solidFill>
            <a:prstDash val="solid"/>
          </a:ln>
        </p:spPr>
        <p:txBody>
          <a:bodyPr wrap="square">
            <a:spAutoFit/>
          </a:bodyPr>
          <a:lstStyle/>
          <a:p>
            <a:pPr algn="just">
              <a:spcAft>
                <a:spcPts val="0"/>
              </a:spcAft>
            </a:pPr>
            <a:r>
              <a:rPr lang="ja-JP" altLang="ja-JP" sz="800" dirty="0" smtClean="0"/>
              <a:t>大阪全体の景観の目標像みたいなもの、そういうものがある程度、ビジョンの中に言葉としてはあるんですけども、</a:t>
            </a:r>
            <a:r>
              <a:rPr lang="ja-JP" altLang="ja-JP" sz="800" b="1" u="sng" dirty="0" smtClean="0"/>
              <a:t>もう少し具体的に目指すべきものを、はっきり掲示する</a:t>
            </a:r>
            <a:r>
              <a:rPr lang="ja-JP" altLang="ja-JP" sz="800" dirty="0" smtClean="0"/>
              <a:t>必要があるんではないか</a:t>
            </a:r>
            <a:r>
              <a:rPr lang="ja-JP" altLang="ja-JP" sz="800" b="1" dirty="0" smtClean="0"/>
              <a:t>。</a:t>
            </a:r>
            <a:r>
              <a:rPr lang="ja-JP" altLang="en-US" sz="800" b="1" u="sng" dirty="0" smtClean="0"/>
              <a:t>生駒の</a:t>
            </a:r>
            <a:r>
              <a:rPr lang="ja-JP" altLang="en-US" sz="800" b="1" u="sng" dirty="0"/>
              <a:t>山並み</a:t>
            </a:r>
            <a:r>
              <a:rPr lang="ja-JP" altLang="en-US" sz="800" b="1" u="sng" dirty="0" smtClean="0"/>
              <a:t>や大阪湾の眺めなど大きな景観</a:t>
            </a:r>
            <a:r>
              <a:rPr lang="ja-JP" altLang="ja-JP" sz="800" b="1" u="sng" dirty="0" smtClean="0"/>
              <a:t>をつくっていく上</a:t>
            </a:r>
            <a:r>
              <a:rPr lang="ja-JP" altLang="en-US" sz="800" b="1" u="sng" dirty="0" smtClean="0"/>
              <a:t>で他の景観行政団体とどう調整をとっていくのかが</a:t>
            </a:r>
            <a:r>
              <a:rPr lang="ja-JP" altLang="ja-JP" sz="800" dirty="0" smtClean="0"/>
              <a:t>一番問われているのではないかなというふうに感じています</a:t>
            </a:r>
            <a:endParaRPr lang="ja-JP" altLang="en-US" sz="800" dirty="0"/>
          </a:p>
        </p:txBody>
      </p:sp>
      <p:sp>
        <p:nvSpPr>
          <p:cNvPr id="103" name="正方形/長方形 102"/>
          <p:cNvSpPr/>
          <p:nvPr/>
        </p:nvSpPr>
        <p:spPr>
          <a:xfrm>
            <a:off x="6112768" y="7600201"/>
            <a:ext cx="1677366" cy="584775"/>
          </a:xfrm>
          <a:prstGeom prst="rect">
            <a:avLst/>
          </a:prstGeom>
          <a:solidFill>
            <a:schemeClr val="bg1"/>
          </a:solidFill>
          <a:ln w="19050">
            <a:solidFill>
              <a:schemeClr val="tx1"/>
            </a:solidFill>
            <a:prstDash val="solid"/>
          </a:ln>
        </p:spPr>
        <p:txBody>
          <a:bodyPr wrap="square">
            <a:spAutoFit/>
          </a:bodyPr>
          <a:lstStyle/>
          <a:p>
            <a:r>
              <a:rPr lang="ja-JP" altLang="ja-JP" sz="800" b="1" u="sng" dirty="0"/>
              <a:t>府と</a:t>
            </a:r>
            <a:r>
              <a:rPr lang="ja-JP" altLang="ja-JP" sz="800" b="1" u="sng" dirty="0" smtClean="0"/>
              <a:t>い</a:t>
            </a:r>
            <a:r>
              <a:rPr lang="ja-JP" altLang="en-US" sz="800" b="1" u="sng" dirty="0" smtClean="0"/>
              <a:t>う広域行政の中で、広域景観というのをどう作っていくのか</a:t>
            </a:r>
            <a:r>
              <a:rPr lang="ja-JP" altLang="ja-JP" sz="800" dirty="0" smtClean="0"/>
              <a:t>と</a:t>
            </a:r>
            <a:r>
              <a:rPr lang="ja-JP" altLang="ja-JP" sz="800" dirty="0"/>
              <a:t>いうのを打ち出すのも、ひとつ、府の大きな役割で</a:t>
            </a:r>
            <a:r>
              <a:rPr lang="ja-JP" altLang="ja-JP" sz="800" dirty="0" smtClean="0"/>
              <a:t>ある</a:t>
            </a:r>
            <a:endParaRPr lang="ja-JP" altLang="en-US" sz="800" dirty="0"/>
          </a:p>
        </p:txBody>
      </p:sp>
      <p:sp>
        <p:nvSpPr>
          <p:cNvPr id="104" name="正方形/長方形 103"/>
          <p:cNvSpPr/>
          <p:nvPr/>
        </p:nvSpPr>
        <p:spPr>
          <a:xfrm>
            <a:off x="4511832" y="8689072"/>
            <a:ext cx="1548000" cy="792000"/>
          </a:xfrm>
          <a:prstGeom prst="rect">
            <a:avLst/>
          </a:prstGeom>
          <a:solidFill>
            <a:schemeClr val="bg1"/>
          </a:solidFill>
          <a:ln w="19050">
            <a:solidFill>
              <a:schemeClr val="tx1"/>
            </a:solidFill>
            <a:prstDash val="solid"/>
          </a:ln>
        </p:spPr>
        <p:txBody>
          <a:bodyPr wrap="square">
            <a:spAutoFit/>
          </a:bodyPr>
          <a:lstStyle/>
          <a:p>
            <a:r>
              <a:rPr lang="ja-JP" altLang="en-US" sz="800" b="1" u="sng" dirty="0" smtClean="0"/>
              <a:t>複数市町村にわたるケー</a:t>
            </a:r>
            <a:r>
              <a:rPr lang="ja-JP" altLang="ja-JP" sz="800" b="1" u="sng" dirty="0" smtClean="0"/>
              <a:t>ス</a:t>
            </a:r>
            <a:r>
              <a:rPr lang="ja-JP" altLang="ja-JP" sz="800" b="1" u="sng" dirty="0"/>
              <a:t>の景観政策のあり方</a:t>
            </a:r>
            <a:r>
              <a:rPr lang="ja-JP" altLang="ja-JP" sz="800" dirty="0"/>
              <a:t>っていうのは、基礎自治体にわたってどうするんだという話がありましたけども。是非、テーマとして挙げさせて頂きたいと</a:t>
            </a:r>
            <a:r>
              <a:rPr lang="ja-JP" altLang="ja-JP" sz="800" dirty="0" smtClean="0"/>
              <a:t>思います</a:t>
            </a:r>
            <a:endParaRPr lang="ja-JP" altLang="en-US" sz="800" dirty="0"/>
          </a:p>
        </p:txBody>
      </p:sp>
      <p:sp>
        <p:nvSpPr>
          <p:cNvPr id="105" name="正方形/長方形 104"/>
          <p:cNvSpPr/>
          <p:nvPr/>
        </p:nvSpPr>
        <p:spPr>
          <a:xfrm>
            <a:off x="6107881" y="8280743"/>
            <a:ext cx="1674969" cy="1200329"/>
          </a:xfrm>
          <a:prstGeom prst="rect">
            <a:avLst/>
          </a:prstGeom>
          <a:solidFill>
            <a:schemeClr val="bg1"/>
          </a:solidFill>
          <a:ln w="19050">
            <a:solidFill>
              <a:schemeClr val="tx1"/>
            </a:solidFill>
            <a:prstDash val="solid"/>
          </a:ln>
        </p:spPr>
        <p:txBody>
          <a:bodyPr wrap="square">
            <a:spAutoFit/>
          </a:bodyPr>
          <a:lstStyle/>
          <a:p>
            <a:pPr algn="just">
              <a:spcAft>
                <a:spcPts val="0"/>
              </a:spcAft>
            </a:pPr>
            <a:r>
              <a:rPr lang="ja-JP" altLang="ja-JP" sz="800" dirty="0" smtClean="0"/>
              <a:t>特に千里ニュータウンをどうする</a:t>
            </a:r>
            <a:r>
              <a:rPr lang="ja-JP" altLang="en-US" sz="800" dirty="0" smtClean="0"/>
              <a:t>か</a:t>
            </a:r>
            <a:r>
              <a:rPr lang="ja-JP" altLang="ja-JP" sz="800" dirty="0" smtClean="0"/>
              <a:t>。千里を考えるときは常に３つの自治体が。</a:t>
            </a:r>
            <a:r>
              <a:rPr lang="ja-JP" altLang="en-US" sz="800" b="1" u="sng" dirty="0" smtClean="0"/>
              <a:t>複数の自治体に関わるひとつの景観</a:t>
            </a:r>
            <a:r>
              <a:rPr lang="ja-JP" altLang="ja-JP" sz="800" dirty="0" smtClean="0"/>
              <a:t>であると。そういうものを地区の小さな景観とはいえないかもしれませんけども大きい小さいでいうと、部分的な地区の景観をどう考えるのかっていう代表例になるかと思うんですけどね。</a:t>
            </a:r>
            <a:endParaRPr lang="ja-JP" altLang="en-US" sz="800" dirty="0"/>
          </a:p>
        </p:txBody>
      </p:sp>
      <p:sp>
        <p:nvSpPr>
          <p:cNvPr id="113" name="正方形/長方形 112"/>
          <p:cNvSpPr/>
          <p:nvPr/>
        </p:nvSpPr>
        <p:spPr>
          <a:xfrm>
            <a:off x="9785176" y="8437004"/>
            <a:ext cx="2663504" cy="338554"/>
          </a:xfrm>
          <a:prstGeom prst="rect">
            <a:avLst/>
          </a:prstGeom>
          <a:solidFill>
            <a:schemeClr val="bg1"/>
          </a:solidFill>
          <a:ln w="19050">
            <a:solidFill>
              <a:schemeClr val="tx1"/>
            </a:solidFill>
            <a:prstDash val="solid"/>
          </a:ln>
        </p:spPr>
        <p:txBody>
          <a:bodyPr wrap="square">
            <a:spAutoFit/>
          </a:bodyPr>
          <a:lstStyle/>
          <a:p>
            <a:r>
              <a:rPr lang="ja-JP" altLang="ja-JP" sz="800" b="1" u="sng" dirty="0"/>
              <a:t>景観形成地区というものがわりと指定を積極的にされてる</a:t>
            </a:r>
            <a:r>
              <a:rPr lang="ja-JP" altLang="ja-JP" sz="800" dirty="0"/>
              <a:t>地区もあったりしている</a:t>
            </a:r>
            <a:r>
              <a:rPr lang="ja-JP" altLang="ja-JP" sz="800" dirty="0" smtClean="0"/>
              <a:t>。</a:t>
            </a:r>
            <a:endParaRPr lang="ja-JP" altLang="ja-JP" sz="800" dirty="0"/>
          </a:p>
        </p:txBody>
      </p:sp>
      <p:sp>
        <p:nvSpPr>
          <p:cNvPr id="114" name="正方形/長方形 113"/>
          <p:cNvSpPr/>
          <p:nvPr/>
        </p:nvSpPr>
        <p:spPr>
          <a:xfrm>
            <a:off x="9785176" y="8833048"/>
            <a:ext cx="2663504" cy="338554"/>
          </a:xfrm>
          <a:prstGeom prst="rect">
            <a:avLst/>
          </a:prstGeom>
          <a:solidFill>
            <a:schemeClr val="bg1"/>
          </a:solidFill>
          <a:ln w="19050">
            <a:solidFill>
              <a:schemeClr val="tx1"/>
            </a:solidFill>
            <a:prstDash val="solid"/>
          </a:ln>
        </p:spPr>
        <p:txBody>
          <a:bodyPr wrap="square">
            <a:spAutoFit/>
          </a:bodyPr>
          <a:lstStyle/>
          <a:p>
            <a:r>
              <a:rPr lang="ja-JP" altLang="ja-JP" sz="800" dirty="0"/>
              <a:t>市町村の景観形成というか、景観を守るというか。そういう</a:t>
            </a:r>
            <a:r>
              <a:rPr lang="ja-JP" altLang="ja-JP" sz="800" b="1" u="sng" dirty="0"/>
              <a:t>市町村の役割っていうのはかなり大きい</a:t>
            </a:r>
            <a:r>
              <a:rPr lang="ja-JP" altLang="ja-JP" sz="800" dirty="0"/>
              <a:t>と</a:t>
            </a:r>
            <a:r>
              <a:rPr lang="ja-JP" altLang="ja-JP" sz="800" dirty="0" smtClean="0"/>
              <a:t>思います</a:t>
            </a:r>
            <a:endParaRPr lang="ja-JP" altLang="ja-JP" sz="800" dirty="0"/>
          </a:p>
        </p:txBody>
      </p:sp>
      <p:sp>
        <p:nvSpPr>
          <p:cNvPr id="82" name="テキスト ボックス 81"/>
          <p:cNvSpPr txBox="1"/>
          <p:nvPr/>
        </p:nvSpPr>
        <p:spPr>
          <a:xfrm>
            <a:off x="7419405" y="5744890"/>
            <a:ext cx="2376000" cy="584775"/>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dirty="0" smtClean="0"/>
              <a:t>景観部局ががんばっても</a:t>
            </a:r>
            <a:r>
              <a:rPr lang="ja-JP" altLang="en-US" sz="800" b="1" u="sng" dirty="0" smtClean="0"/>
              <a:t>他の部局になかなか伝わらないこともあろうかと思いますので。そのあたりをどうすすめるのか</a:t>
            </a:r>
            <a:r>
              <a:rPr lang="ja-JP" altLang="ja-JP" sz="800" dirty="0" smtClean="0"/>
              <a:t>ということもご検討いただければと思います。</a:t>
            </a:r>
            <a:endParaRPr kumimoji="1" lang="ja-JP" altLang="en-US" sz="800" dirty="0"/>
          </a:p>
        </p:txBody>
      </p:sp>
      <p:sp>
        <p:nvSpPr>
          <p:cNvPr id="83" name="テキスト ボックス 82"/>
          <p:cNvSpPr txBox="1"/>
          <p:nvPr/>
        </p:nvSpPr>
        <p:spPr>
          <a:xfrm>
            <a:off x="7409176" y="5142272"/>
            <a:ext cx="2376000" cy="461665"/>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b="1" u="sng" dirty="0" smtClean="0"/>
              <a:t>百舌鳥・古市古墳群</a:t>
            </a:r>
            <a:r>
              <a:rPr lang="ja-JP" altLang="en-US" sz="800" b="1" u="sng" dirty="0" smtClean="0"/>
              <a:t>を世界遺産にという動きがありますが、それとあいまって便乗と相乗りという方向を。</a:t>
            </a:r>
            <a:r>
              <a:rPr lang="ja-JP" altLang="ja-JP" sz="800" dirty="0" smtClean="0"/>
              <a:t>具体的にしたほうがいい</a:t>
            </a:r>
            <a:endParaRPr kumimoji="1" lang="ja-JP" altLang="en-US" sz="800" dirty="0"/>
          </a:p>
        </p:txBody>
      </p:sp>
      <p:sp>
        <p:nvSpPr>
          <p:cNvPr id="85" name="テキスト ボックス 84"/>
          <p:cNvSpPr txBox="1"/>
          <p:nvPr/>
        </p:nvSpPr>
        <p:spPr>
          <a:xfrm>
            <a:off x="6120368" y="7213431"/>
            <a:ext cx="3088744" cy="338554"/>
          </a:xfrm>
          <a:prstGeom prst="rect">
            <a:avLst/>
          </a:prstGeom>
          <a:solidFill>
            <a:schemeClr val="bg1"/>
          </a:solidFill>
          <a:ln w="19050">
            <a:solidFill>
              <a:schemeClr val="tx1"/>
            </a:solidFill>
          </a:ln>
        </p:spPr>
        <p:txBody>
          <a:bodyPr wrap="square" rtlCol="0">
            <a:spAutoFit/>
          </a:bodyPr>
          <a:lstStyle/>
          <a:p>
            <a:r>
              <a:rPr lang="ja-JP" altLang="en-US" sz="800" dirty="0"/>
              <a:t>何</a:t>
            </a:r>
            <a:r>
              <a:rPr lang="ja-JP" altLang="en-US" sz="800" dirty="0" smtClean="0"/>
              <a:t>をして欲しいかは市町村に聞けばいい。府が地元に関るときは「スタンス」が重要。</a:t>
            </a:r>
            <a:r>
              <a:rPr lang="ja-JP" altLang="en-US" sz="800" b="1" u="sng" dirty="0" smtClean="0"/>
              <a:t>市町村職員のサポートも府の役割</a:t>
            </a:r>
            <a:endParaRPr kumimoji="1" lang="ja-JP" altLang="en-US" sz="800" dirty="0"/>
          </a:p>
        </p:txBody>
      </p:sp>
      <p:sp>
        <p:nvSpPr>
          <p:cNvPr id="86" name="テキスト ボックス 85"/>
          <p:cNvSpPr txBox="1"/>
          <p:nvPr/>
        </p:nvSpPr>
        <p:spPr>
          <a:xfrm>
            <a:off x="409446" y="7213431"/>
            <a:ext cx="3088744" cy="338554"/>
          </a:xfrm>
          <a:prstGeom prst="rect">
            <a:avLst/>
          </a:prstGeom>
          <a:solidFill>
            <a:schemeClr val="bg1"/>
          </a:solidFill>
          <a:ln w="19050">
            <a:solidFill>
              <a:schemeClr val="tx1"/>
            </a:solidFill>
          </a:ln>
        </p:spPr>
        <p:txBody>
          <a:bodyPr wrap="square" rtlCol="0">
            <a:spAutoFit/>
          </a:bodyPr>
          <a:lstStyle/>
          <a:p>
            <a:pPr algn="just">
              <a:spcAft>
                <a:spcPts val="0"/>
              </a:spcAft>
            </a:pPr>
            <a:r>
              <a:rPr lang="ja-JP" altLang="en-US" sz="800" b="1" u="sng" dirty="0" smtClean="0"/>
              <a:t>ガイドラインは地元がつくり、府はそれをバックアップする</a:t>
            </a:r>
            <a:r>
              <a:rPr lang="ja-JP" altLang="en-US" sz="800" dirty="0" smtClean="0"/>
              <a:t>。</a:t>
            </a:r>
            <a:r>
              <a:rPr kumimoji="1" lang="ja-JP" altLang="en-US" sz="800" dirty="0" smtClean="0"/>
              <a:t>このバックアップはお金のこと。専門家を雇うお金等が必要。</a:t>
            </a:r>
            <a:endParaRPr kumimoji="1" lang="ja-JP" altLang="en-US" sz="800" dirty="0"/>
          </a:p>
        </p:txBody>
      </p:sp>
      <p:sp>
        <p:nvSpPr>
          <p:cNvPr id="87" name="テキスト ボックス 86"/>
          <p:cNvSpPr txBox="1"/>
          <p:nvPr/>
        </p:nvSpPr>
        <p:spPr>
          <a:xfrm>
            <a:off x="280328" y="5844720"/>
            <a:ext cx="1869899" cy="461665"/>
          </a:xfrm>
          <a:prstGeom prst="rect">
            <a:avLst/>
          </a:prstGeom>
          <a:solidFill>
            <a:schemeClr val="bg1"/>
          </a:solidFill>
          <a:ln w="19050">
            <a:solidFill>
              <a:schemeClr val="tx1"/>
            </a:solidFill>
          </a:ln>
        </p:spPr>
        <p:txBody>
          <a:bodyPr wrap="square" rtlCol="0">
            <a:spAutoFit/>
          </a:bodyPr>
          <a:lstStyle/>
          <a:p>
            <a:r>
              <a:rPr lang="ja-JP" altLang="en-US" sz="800" dirty="0" smtClean="0">
                <a:latin typeface="+mn-ea"/>
              </a:rPr>
              <a:t>今後</a:t>
            </a:r>
            <a:r>
              <a:rPr lang="en-US" altLang="ja-JP" sz="800" dirty="0" smtClean="0">
                <a:latin typeface="+mn-ea"/>
              </a:rPr>
              <a:t>10</a:t>
            </a:r>
            <a:r>
              <a:rPr lang="ja-JP" altLang="en-US" sz="800" dirty="0" smtClean="0">
                <a:latin typeface="+mn-ea"/>
              </a:rPr>
              <a:t>年でやれることは少ないので、</a:t>
            </a:r>
            <a:r>
              <a:rPr lang="ja-JP" altLang="en-US" sz="800" b="1" u="sng" dirty="0" smtClean="0">
                <a:latin typeface="+mn-ea"/>
              </a:rPr>
              <a:t>どれを重点的にやるのか</a:t>
            </a:r>
            <a:r>
              <a:rPr lang="ja-JP" altLang="en-US" sz="800" dirty="0" smtClean="0">
                <a:latin typeface="+mn-ea"/>
              </a:rPr>
              <a:t>を絞る必要がある。</a:t>
            </a:r>
            <a:endParaRPr lang="en-US" altLang="ja-JP" sz="800" dirty="0" smtClean="0">
              <a:latin typeface="+mn-ea"/>
            </a:endParaRPr>
          </a:p>
        </p:txBody>
      </p:sp>
      <p:sp>
        <p:nvSpPr>
          <p:cNvPr id="88" name="テキスト ボックス 87"/>
          <p:cNvSpPr txBox="1"/>
          <p:nvPr/>
        </p:nvSpPr>
        <p:spPr>
          <a:xfrm>
            <a:off x="268453" y="4101429"/>
            <a:ext cx="1872000" cy="338554"/>
          </a:xfrm>
          <a:prstGeom prst="rect">
            <a:avLst/>
          </a:prstGeom>
          <a:solidFill>
            <a:schemeClr val="bg1"/>
          </a:solidFill>
          <a:ln w="19050">
            <a:solidFill>
              <a:schemeClr val="tx1"/>
            </a:solidFill>
          </a:ln>
        </p:spPr>
        <p:txBody>
          <a:bodyPr wrap="square" rtlCol="0">
            <a:spAutoFit/>
          </a:bodyPr>
          <a:lstStyle/>
          <a:p>
            <a:pPr algn="just">
              <a:spcAft>
                <a:spcPts val="0"/>
              </a:spcAft>
            </a:pPr>
            <a:r>
              <a:rPr lang="ja-JP" altLang="en-US" sz="800" dirty="0" smtClean="0">
                <a:latin typeface="+mn-ea"/>
              </a:rPr>
              <a:t>ビジョンは</a:t>
            </a:r>
            <a:r>
              <a:rPr lang="ja-JP" altLang="en-US" sz="800" b="1" u="sng" dirty="0" smtClean="0">
                <a:latin typeface="+mn-ea"/>
              </a:rPr>
              <a:t>府の広域行政としての王道の話をするところ</a:t>
            </a:r>
            <a:endParaRPr lang="en-US" altLang="ja-JP" sz="800" dirty="0" smtClean="0">
              <a:latin typeface="+mn-ea"/>
            </a:endParaRPr>
          </a:p>
        </p:txBody>
      </p:sp>
      <p:sp>
        <p:nvSpPr>
          <p:cNvPr id="112" name="テキスト ボックス 111"/>
          <p:cNvSpPr txBox="1"/>
          <p:nvPr/>
        </p:nvSpPr>
        <p:spPr>
          <a:xfrm>
            <a:off x="-33616" y="6600800"/>
            <a:ext cx="12737504" cy="338554"/>
          </a:xfrm>
          <a:prstGeom prst="rect">
            <a:avLst/>
          </a:prstGeom>
          <a:noFill/>
        </p:spPr>
        <p:txBody>
          <a:bodyPr wrap="square" rtlCol="0">
            <a:spAutoFit/>
          </a:bodyPr>
          <a:lstStyle/>
          <a:p>
            <a:pPr algn="ctr"/>
            <a:r>
              <a:rPr lang="ja-JP" altLang="en-US" sz="1600" b="1" dirty="0" smtClean="0">
                <a:latin typeface="+mj-ea"/>
                <a:ea typeface="+mj-ea"/>
              </a:rPr>
              <a:t>景観行政の役割</a:t>
            </a:r>
            <a:endParaRPr kumimoji="1" lang="ja-JP" altLang="en-US" sz="1600" b="1" dirty="0">
              <a:latin typeface="+mj-ea"/>
              <a:ea typeface="+mj-ea"/>
            </a:endParaRPr>
          </a:p>
        </p:txBody>
      </p:sp>
      <p:sp>
        <p:nvSpPr>
          <p:cNvPr id="89" name="テキスト ボックス 88"/>
          <p:cNvSpPr txBox="1"/>
          <p:nvPr/>
        </p:nvSpPr>
        <p:spPr>
          <a:xfrm>
            <a:off x="3549279" y="7213431"/>
            <a:ext cx="2520000" cy="338554"/>
          </a:xfrm>
          <a:prstGeom prst="rect">
            <a:avLst/>
          </a:prstGeom>
          <a:solidFill>
            <a:schemeClr val="bg1"/>
          </a:solidFill>
          <a:ln w="19050">
            <a:solidFill>
              <a:schemeClr val="tx1"/>
            </a:solidFill>
          </a:ln>
        </p:spPr>
        <p:txBody>
          <a:bodyPr wrap="square" rtlCol="0">
            <a:spAutoFit/>
          </a:bodyPr>
          <a:lstStyle/>
          <a:p>
            <a:r>
              <a:rPr lang="ja-JP" altLang="en-US" sz="800" b="1" u="sng" dirty="0"/>
              <a:t>頑張って</a:t>
            </a:r>
            <a:r>
              <a:rPr lang="ja-JP" altLang="en-US" sz="800" b="1" u="sng" dirty="0" smtClean="0"/>
              <a:t>いる市町村はブランド力があがっていく</a:t>
            </a:r>
            <a:r>
              <a:rPr lang="ja-JP" altLang="en-US" sz="800" dirty="0" smtClean="0"/>
              <a:t>。首長の意識の違いもあるが</a:t>
            </a:r>
            <a:r>
              <a:rPr lang="ja-JP" altLang="en-US" sz="800" b="1" u="sng" dirty="0" smtClean="0"/>
              <a:t>そのあたり調整できないか</a:t>
            </a:r>
            <a:endParaRPr kumimoji="1" lang="ja-JP" altLang="en-US" sz="800" dirty="0"/>
          </a:p>
        </p:txBody>
      </p:sp>
      <p:sp>
        <p:nvSpPr>
          <p:cNvPr id="90" name="テキスト ボックス 89"/>
          <p:cNvSpPr txBox="1"/>
          <p:nvPr/>
        </p:nvSpPr>
        <p:spPr>
          <a:xfrm>
            <a:off x="2376847" y="5952728"/>
            <a:ext cx="1944000" cy="461665"/>
          </a:xfrm>
          <a:prstGeom prst="rect">
            <a:avLst/>
          </a:prstGeom>
          <a:solidFill>
            <a:schemeClr val="bg1"/>
          </a:solidFill>
          <a:ln w="19050">
            <a:solidFill>
              <a:schemeClr val="tx1"/>
            </a:solidFill>
          </a:ln>
        </p:spPr>
        <p:txBody>
          <a:bodyPr wrap="square" rtlCol="0">
            <a:spAutoFit/>
          </a:bodyPr>
          <a:lstStyle/>
          <a:p>
            <a:pPr algn="just">
              <a:spcAft>
                <a:spcPts val="0"/>
              </a:spcAft>
            </a:pPr>
            <a:r>
              <a:rPr lang="ja-JP" altLang="en-US" sz="800" b="1" u="sng" dirty="0" smtClean="0">
                <a:latin typeface="+mn-ea"/>
              </a:rPr>
              <a:t>「景観」を使ってまちづくりをするのではなく、まちづくりができたら結果として景観がよくなったという流れ</a:t>
            </a:r>
            <a:r>
              <a:rPr lang="ja-JP" altLang="en-US" sz="800" dirty="0" smtClean="0">
                <a:latin typeface="+mn-ea"/>
              </a:rPr>
              <a:t>だろう</a:t>
            </a:r>
            <a:endParaRPr lang="en-US" altLang="ja-JP" sz="800" dirty="0" smtClean="0">
              <a:latin typeface="+mn-ea"/>
            </a:endParaRPr>
          </a:p>
        </p:txBody>
      </p:sp>
      <p:sp>
        <p:nvSpPr>
          <p:cNvPr id="2" name="テキスト ボックス 1"/>
          <p:cNvSpPr txBox="1"/>
          <p:nvPr/>
        </p:nvSpPr>
        <p:spPr>
          <a:xfrm>
            <a:off x="496144" y="789638"/>
            <a:ext cx="2520000" cy="338554"/>
          </a:xfrm>
          <a:prstGeom prst="rect">
            <a:avLst/>
          </a:prstGeom>
          <a:solidFill>
            <a:schemeClr val="bg1"/>
          </a:solidFill>
          <a:ln>
            <a:solidFill>
              <a:schemeClr val="tx1"/>
            </a:solidFill>
            <a:prstDash val="sysDot"/>
          </a:ln>
        </p:spPr>
        <p:txBody>
          <a:bodyPr wrap="square" rtlCol="0">
            <a:spAutoFit/>
          </a:bodyPr>
          <a:lstStyle/>
          <a:p>
            <a:r>
              <a:rPr kumimoji="1" lang="ja-JP" altLang="en-US" sz="800" b="1" u="sng" dirty="0" smtClean="0"/>
              <a:t>風土は風の人（外から来た人）、土の人（地元の人）が一緒に混じってつくり出すものだと捉えている</a:t>
            </a:r>
            <a:endParaRPr kumimoji="1" lang="ja-JP" altLang="en-US" sz="800" b="1" u="sng" dirty="0"/>
          </a:p>
        </p:txBody>
      </p:sp>
      <p:sp>
        <p:nvSpPr>
          <p:cNvPr id="84" name="正方形/長方形 83"/>
          <p:cNvSpPr/>
          <p:nvPr/>
        </p:nvSpPr>
        <p:spPr>
          <a:xfrm>
            <a:off x="9929192" y="3660666"/>
            <a:ext cx="2376000" cy="707886"/>
          </a:xfrm>
          <a:prstGeom prst="rect">
            <a:avLst/>
          </a:prstGeom>
          <a:solidFill>
            <a:schemeClr val="bg1"/>
          </a:solidFill>
          <a:ln w="19050">
            <a:solidFill>
              <a:schemeClr val="tx1"/>
            </a:solidFill>
            <a:prstDash val="solid"/>
          </a:ln>
        </p:spPr>
        <p:txBody>
          <a:bodyPr wrap="square">
            <a:spAutoFit/>
          </a:bodyPr>
          <a:lstStyle/>
          <a:p>
            <a:pPr algn="just">
              <a:spcAft>
                <a:spcPts val="0"/>
              </a:spcAft>
            </a:pPr>
            <a:r>
              <a:rPr lang="ja-JP" altLang="en-US" sz="800" dirty="0"/>
              <a:t>○景観ですと</a:t>
            </a:r>
            <a:r>
              <a:rPr lang="ja-JP" altLang="en-US" sz="800" b="1" u="sng" dirty="0"/>
              <a:t>将来の社会のあり方をどう設定しているのか</a:t>
            </a:r>
            <a:r>
              <a:rPr lang="ja-JP" altLang="en-US" sz="800" dirty="0"/>
              <a:t>とか、何か</a:t>
            </a:r>
            <a:r>
              <a:rPr lang="ja-JP" altLang="en-US" sz="800" b="1" u="sng" dirty="0"/>
              <a:t>上位的な計画やビジョンがこの上にあるのか</a:t>
            </a:r>
            <a:r>
              <a:rPr lang="ja-JP" altLang="en-US" sz="800" dirty="0"/>
              <a:t>、ないのかですね。それとの関係性で、これから足らないものがあったら加えていくというのもあるのではないか</a:t>
            </a:r>
            <a:r>
              <a:rPr lang="ja-JP" altLang="en-US" sz="800" dirty="0" smtClean="0"/>
              <a:t>。</a:t>
            </a:r>
            <a:endParaRPr lang="ja-JP" altLang="en-US" sz="800" dirty="0"/>
          </a:p>
        </p:txBody>
      </p:sp>
    </p:spTree>
    <p:extLst>
      <p:ext uri="{BB962C8B-B14F-4D97-AF65-F5344CB8AC3E}">
        <p14:creationId xmlns:p14="http://schemas.microsoft.com/office/powerpoint/2010/main" val="85546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6441970" y="6923006"/>
            <a:ext cx="246862" cy="370871"/>
          </a:xfrm>
          <a:prstGeom prst="rect">
            <a:avLst/>
          </a:prstGeom>
          <a:solidFill>
            <a:schemeClr val="accent1">
              <a:lumMod val="60000"/>
              <a:lumOff val="4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6197600" y="6685756"/>
            <a:ext cx="419100" cy="4191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9" name="直線コネクタ 128"/>
          <p:cNvCxnSpPr/>
          <p:nvPr/>
        </p:nvCxnSpPr>
        <p:spPr>
          <a:xfrm>
            <a:off x="9004624" y="7544161"/>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角丸四角形 95"/>
          <p:cNvSpPr/>
          <p:nvPr/>
        </p:nvSpPr>
        <p:spPr>
          <a:xfrm>
            <a:off x="39227" y="48071"/>
            <a:ext cx="12705907" cy="303533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16196" y="297712"/>
            <a:ext cx="1548100" cy="26948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正方形/長方形 136"/>
          <p:cNvSpPr/>
          <p:nvPr/>
        </p:nvSpPr>
        <p:spPr>
          <a:xfrm>
            <a:off x="1937040" y="297712"/>
            <a:ext cx="6624000" cy="26948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p:nvSpPr>
        <p:spPr>
          <a:xfrm>
            <a:off x="8623005" y="297712"/>
            <a:ext cx="3870251" cy="26948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4" name="直線コネクタ 83"/>
          <p:cNvCxnSpPr/>
          <p:nvPr/>
        </p:nvCxnSpPr>
        <p:spPr>
          <a:xfrm>
            <a:off x="2440360" y="6272790"/>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9072909" y="6289827"/>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10433248" y="6272790"/>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11986497" y="4984863"/>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7408912" y="4953866"/>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4032550" y="6129331"/>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10657957" y="5376664"/>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5730587" y="6528792"/>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2413567" y="4920749"/>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7403453" y="3652802"/>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9091659" y="5559090"/>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12128818" y="4150384"/>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794573" y="7325589"/>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角丸四角形 113"/>
          <p:cNvSpPr/>
          <p:nvPr/>
        </p:nvSpPr>
        <p:spPr>
          <a:xfrm>
            <a:off x="39226" y="7899846"/>
            <a:ext cx="1609045" cy="1653282"/>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角丸四角形 101"/>
          <p:cNvSpPr/>
          <p:nvPr/>
        </p:nvSpPr>
        <p:spPr>
          <a:xfrm>
            <a:off x="8273007" y="3288432"/>
            <a:ext cx="1477049" cy="4416183"/>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39227" y="3288432"/>
            <a:ext cx="1609045" cy="4482499"/>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2648" y="3288432"/>
            <a:ext cx="1512167"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海・山</a:t>
            </a:r>
            <a:endParaRPr kumimoji="1" lang="ja-JP" altLang="en-US" sz="1600" dirty="0">
              <a:effectLst>
                <a:outerShdw blurRad="38100" dist="38100" dir="2700000" algn="tl">
                  <a:srgbClr val="000000">
                    <a:alpha val="43137"/>
                  </a:srgbClr>
                </a:outerShdw>
              </a:effectLst>
            </a:endParaRPr>
          </a:p>
        </p:txBody>
      </p:sp>
      <p:sp>
        <p:nvSpPr>
          <p:cNvPr id="87" name="角丸四角形 86"/>
          <p:cNvSpPr/>
          <p:nvPr/>
        </p:nvSpPr>
        <p:spPr>
          <a:xfrm>
            <a:off x="1688165" y="3288432"/>
            <a:ext cx="1521537" cy="3310023"/>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28853" y="3288432"/>
            <a:ext cx="1440159"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河川</a:t>
            </a:r>
            <a:endParaRPr kumimoji="1" lang="ja-JP" altLang="en-US" sz="1600" dirty="0">
              <a:effectLst>
                <a:outerShdw blurRad="38100" dist="38100" dir="2700000" algn="tl">
                  <a:srgbClr val="000000">
                    <a:alpha val="43137"/>
                  </a:srgbClr>
                </a:outerShdw>
              </a:effectLst>
            </a:endParaRPr>
          </a:p>
        </p:txBody>
      </p:sp>
      <p:sp>
        <p:nvSpPr>
          <p:cNvPr id="88" name="角丸四角形 87"/>
          <p:cNvSpPr/>
          <p:nvPr/>
        </p:nvSpPr>
        <p:spPr>
          <a:xfrm>
            <a:off x="3244445" y="3288432"/>
            <a:ext cx="1590559" cy="3269197"/>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288594" y="3288432"/>
            <a:ext cx="1502260" cy="338554"/>
          </a:xfrm>
          <a:prstGeom prst="rect">
            <a:avLst/>
          </a:prstGeom>
          <a:noFill/>
          <a:ln w="9525">
            <a:noFill/>
          </a:ln>
        </p:spPr>
        <p:txBody>
          <a:bodyPr wrap="square" rtlCol="0">
            <a:spAutoFit/>
          </a:bodyPr>
          <a:lstStyle/>
          <a:p>
            <a:pPr algn="ctr"/>
            <a:r>
              <a:rPr lang="ja-JP" altLang="en-US" sz="1600" dirty="0" smtClean="0">
                <a:effectLst>
                  <a:outerShdw blurRad="38100" dist="38100" dir="2700000" algn="tl">
                    <a:srgbClr val="000000">
                      <a:alpha val="43137"/>
                    </a:srgbClr>
                  </a:outerShdw>
                </a:effectLst>
              </a:rPr>
              <a:t>みどり公園</a:t>
            </a:r>
            <a:endParaRPr kumimoji="1" lang="ja-JP" altLang="en-US" sz="1600" dirty="0">
              <a:effectLst>
                <a:outerShdw blurRad="38100" dist="38100" dir="2700000" algn="tl">
                  <a:srgbClr val="000000">
                    <a:alpha val="43137"/>
                  </a:srgbClr>
                </a:outerShdw>
              </a:effectLst>
            </a:endParaRPr>
          </a:p>
        </p:txBody>
      </p:sp>
      <p:sp>
        <p:nvSpPr>
          <p:cNvPr id="89" name="角丸四角形 88"/>
          <p:cNvSpPr/>
          <p:nvPr/>
        </p:nvSpPr>
        <p:spPr>
          <a:xfrm>
            <a:off x="4865886" y="3288432"/>
            <a:ext cx="1702668" cy="3571515"/>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919980" y="3288432"/>
            <a:ext cx="1594481"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道路</a:t>
            </a:r>
            <a:endParaRPr kumimoji="1" lang="ja-JP" altLang="en-US" sz="1600" dirty="0">
              <a:effectLst>
                <a:outerShdw blurRad="38100" dist="38100" dir="2700000" algn="tl">
                  <a:srgbClr val="000000">
                    <a:alpha val="43137"/>
                  </a:srgbClr>
                </a:outerShdw>
              </a:effectLst>
            </a:endParaRPr>
          </a:p>
        </p:txBody>
      </p:sp>
      <p:sp>
        <p:nvSpPr>
          <p:cNvPr id="90" name="角丸四角形 89"/>
          <p:cNvSpPr/>
          <p:nvPr/>
        </p:nvSpPr>
        <p:spPr>
          <a:xfrm>
            <a:off x="4888631" y="7113181"/>
            <a:ext cx="2514821" cy="2439947"/>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角丸四角形 92"/>
          <p:cNvSpPr/>
          <p:nvPr/>
        </p:nvSpPr>
        <p:spPr>
          <a:xfrm>
            <a:off x="6604000" y="3288432"/>
            <a:ext cx="1625600" cy="1696431"/>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635720" y="3330964"/>
            <a:ext cx="1548000" cy="324000"/>
          </a:xfrm>
          <a:prstGeom prst="rect">
            <a:avLst/>
          </a:prstGeom>
          <a:noFill/>
        </p:spPr>
        <p:txBody>
          <a:bodyPr wrap="square" rtlCol="0">
            <a:spAutoFit/>
          </a:bodyPr>
          <a:lstStyle/>
          <a:p>
            <a:pPr algn="ctr"/>
            <a:r>
              <a:rPr lang="ja-JP" altLang="en-US" sz="1400" dirty="0" smtClean="0">
                <a:effectLst>
                  <a:outerShdw blurRad="38100" dist="38100" dir="2700000" algn="tl">
                    <a:srgbClr val="000000">
                      <a:alpha val="43137"/>
                    </a:srgbClr>
                  </a:outerShdw>
                </a:effectLst>
              </a:rPr>
              <a:t>夜景・屋外広告物</a:t>
            </a:r>
            <a:endParaRPr kumimoji="1" lang="ja-JP" altLang="en-US" sz="1400" dirty="0">
              <a:effectLst>
                <a:outerShdw blurRad="38100" dist="38100" dir="2700000" algn="tl">
                  <a:srgbClr val="000000">
                    <a:alpha val="43137"/>
                  </a:srgbClr>
                </a:outerShdw>
              </a:effectLst>
            </a:endParaRPr>
          </a:p>
        </p:txBody>
      </p:sp>
      <p:sp>
        <p:nvSpPr>
          <p:cNvPr id="94" name="角丸四角形 93"/>
          <p:cNvSpPr/>
          <p:nvPr/>
        </p:nvSpPr>
        <p:spPr>
          <a:xfrm>
            <a:off x="6616700" y="5130776"/>
            <a:ext cx="1612899" cy="4422352"/>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245757" y="3311145"/>
            <a:ext cx="1496867"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建築物</a:t>
            </a:r>
            <a:endParaRPr kumimoji="1" lang="ja-JP" altLang="en-US" sz="1600" dirty="0">
              <a:effectLst>
                <a:outerShdw blurRad="38100" dist="38100" dir="2700000" algn="tl">
                  <a:srgbClr val="000000">
                    <a:alpha val="43137"/>
                  </a:srgbClr>
                </a:outerShdw>
              </a:effectLst>
            </a:endParaRPr>
          </a:p>
        </p:txBody>
      </p:sp>
      <p:sp>
        <p:nvSpPr>
          <p:cNvPr id="107" name="角丸四角形 106"/>
          <p:cNvSpPr/>
          <p:nvPr/>
        </p:nvSpPr>
        <p:spPr>
          <a:xfrm>
            <a:off x="9785176" y="3288432"/>
            <a:ext cx="1404000" cy="3215116"/>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9800020" y="3288432"/>
            <a:ext cx="1454375" cy="338554"/>
          </a:xfrm>
          <a:prstGeom prst="rect">
            <a:avLst/>
          </a:prstGeom>
          <a:noFill/>
        </p:spPr>
        <p:txBody>
          <a:bodyPr wrap="square" rtlCol="0">
            <a:spAutoFit/>
          </a:bodyPr>
          <a:lstStyle/>
          <a:p>
            <a:pPr algn="ctr"/>
            <a:r>
              <a:rPr kumimoji="1" lang="ja-JP" altLang="en-US" sz="1600" dirty="0" smtClean="0">
                <a:effectLst>
                  <a:outerShdw blurRad="38100" dist="38100" dir="2700000" algn="tl">
                    <a:srgbClr val="000000">
                      <a:alpha val="43137"/>
                    </a:srgbClr>
                  </a:outerShdw>
                </a:effectLst>
              </a:rPr>
              <a:t>歴史文化</a:t>
            </a:r>
            <a:endParaRPr kumimoji="1" lang="ja-JP" altLang="en-US" sz="1600" dirty="0">
              <a:effectLst>
                <a:outerShdw blurRad="38100" dist="38100" dir="2700000" algn="tl">
                  <a:srgbClr val="000000">
                    <a:alpha val="43137"/>
                  </a:srgbClr>
                </a:outerShdw>
              </a:effectLst>
            </a:endParaRPr>
          </a:p>
        </p:txBody>
      </p:sp>
      <p:sp>
        <p:nvSpPr>
          <p:cNvPr id="108" name="角丸四角形 107"/>
          <p:cNvSpPr/>
          <p:nvPr/>
        </p:nvSpPr>
        <p:spPr>
          <a:xfrm>
            <a:off x="11225336" y="3288432"/>
            <a:ext cx="1548000" cy="1935506"/>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1374859" y="3330964"/>
            <a:ext cx="1248954" cy="307777"/>
          </a:xfrm>
          <a:prstGeom prst="rect">
            <a:avLst/>
          </a:prstGeom>
          <a:noFill/>
        </p:spPr>
        <p:txBody>
          <a:bodyPr wrap="square" rtlCol="0">
            <a:spAutoFit/>
          </a:bodyPr>
          <a:lstStyle/>
          <a:p>
            <a:pPr algn="ctr"/>
            <a:r>
              <a:rPr lang="ja-JP" altLang="en-US" sz="1400" dirty="0" smtClean="0">
                <a:effectLst>
                  <a:outerShdw blurRad="38100" dist="38100" dir="2700000" algn="tl">
                    <a:srgbClr val="000000">
                      <a:alpha val="43137"/>
                    </a:srgbClr>
                  </a:outerShdw>
                </a:effectLst>
              </a:rPr>
              <a:t>電柱電線</a:t>
            </a:r>
            <a:r>
              <a:rPr lang="ja-JP" altLang="en-US" sz="1400" dirty="0">
                <a:effectLst>
                  <a:outerShdw blurRad="38100" dist="38100" dir="2700000" algn="tl">
                    <a:srgbClr val="000000">
                      <a:alpha val="43137"/>
                    </a:srgbClr>
                  </a:outerShdw>
                </a:effectLst>
              </a:rPr>
              <a:t>ゼロ</a:t>
            </a:r>
            <a:endParaRPr kumimoji="1" lang="ja-JP" altLang="en-US" sz="1400" dirty="0">
              <a:effectLst>
                <a:outerShdw blurRad="38100" dist="38100" dir="2700000" algn="tl">
                  <a:srgbClr val="000000">
                    <a:alpha val="43137"/>
                  </a:srgbClr>
                </a:outerShdw>
              </a:effectLst>
            </a:endParaRPr>
          </a:p>
        </p:txBody>
      </p:sp>
      <p:sp>
        <p:nvSpPr>
          <p:cNvPr id="91" name="角丸四角形 90"/>
          <p:cNvSpPr/>
          <p:nvPr/>
        </p:nvSpPr>
        <p:spPr>
          <a:xfrm>
            <a:off x="9785176" y="6614935"/>
            <a:ext cx="1404000" cy="293819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角丸四角形 98"/>
          <p:cNvSpPr/>
          <p:nvPr/>
        </p:nvSpPr>
        <p:spPr>
          <a:xfrm>
            <a:off x="1702218" y="6696615"/>
            <a:ext cx="1542227" cy="285651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角丸四角形 99"/>
          <p:cNvSpPr/>
          <p:nvPr/>
        </p:nvSpPr>
        <p:spPr>
          <a:xfrm>
            <a:off x="11225336" y="5496523"/>
            <a:ext cx="1548000" cy="405660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角丸四角形 125"/>
          <p:cNvSpPr/>
          <p:nvPr/>
        </p:nvSpPr>
        <p:spPr>
          <a:xfrm>
            <a:off x="8266624" y="7836549"/>
            <a:ext cx="1476000" cy="171657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角丸四角形 102"/>
          <p:cNvSpPr/>
          <p:nvPr/>
        </p:nvSpPr>
        <p:spPr>
          <a:xfrm>
            <a:off x="3267191" y="6614935"/>
            <a:ext cx="1590560" cy="293819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008575" y="372224"/>
            <a:ext cx="2088233" cy="1077218"/>
          </a:xfrm>
          <a:prstGeom prst="rect">
            <a:avLst/>
          </a:prstGeom>
          <a:solidFill>
            <a:schemeClr val="bg1"/>
          </a:solidFill>
          <a:ln w="3175">
            <a:solidFill>
              <a:schemeClr val="tx1"/>
            </a:solidFill>
            <a:prstDash val="sysDot"/>
          </a:ln>
        </p:spPr>
        <p:txBody>
          <a:bodyPr wrap="square" rtlCol="0">
            <a:spAutoFit/>
          </a:bodyPr>
          <a:lstStyle/>
          <a:p>
            <a:pPr algn="just"/>
            <a:r>
              <a:rPr lang="ja-JP" altLang="ja-JP" sz="800" b="1" u="sng" dirty="0"/>
              <a:t>グランドデザイン・大阪都市圏の広域連携型都市構造の図</a:t>
            </a:r>
            <a:r>
              <a:rPr lang="ja-JP" altLang="ja-JP" sz="800" dirty="0"/>
              <a:t>。いくつか赤い線で楕円形があるが、行政団体がいくつかに分かれている中で府あるいは関西広域圏と地元自治体を結んでいく、</a:t>
            </a:r>
            <a:r>
              <a:rPr lang="ja-JP" altLang="ja-JP" sz="800" b="1" u="sng" dirty="0"/>
              <a:t>ひとつのまとまりの単位になるのではないかに期待</a:t>
            </a:r>
            <a:r>
              <a:rPr lang="ja-JP" altLang="ja-JP" sz="800" dirty="0"/>
              <a:t>していく、楕円の中で何をするのか、</a:t>
            </a:r>
            <a:r>
              <a:rPr lang="ja-JP" altLang="ja-JP" sz="800" b="1" dirty="0"/>
              <a:t>どういう目標像を作っていくのか</a:t>
            </a:r>
            <a:r>
              <a:rPr lang="ja-JP" altLang="ja-JP" sz="800" dirty="0"/>
              <a:t>という期待を</a:t>
            </a:r>
            <a:r>
              <a:rPr lang="ja-JP" altLang="ja-JP" sz="800" dirty="0" smtClean="0"/>
              <a:t>したい</a:t>
            </a:r>
            <a:endParaRPr lang="ja-JP" altLang="ja-JP" sz="800" dirty="0"/>
          </a:p>
        </p:txBody>
      </p:sp>
      <p:sp>
        <p:nvSpPr>
          <p:cNvPr id="14" name="テキスト ボックス 13"/>
          <p:cNvSpPr txBox="1"/>
          <p:nvPr/>
        </p:nvSpPr>
        <p:spPr>
          <a:xfrm>
            <a:off x="2008575" y="1542586"/>
            <a:ext cx="2088232" cy="707886"/>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大阪府域は、最下位から２番目の面積で、非常に</a:t>
            </a:r>
            <a:r>
              <a:rPr lang="ja-JP" altLang="ja-JP" sz="800" dirty="0" err="1"/>
              <a:t>ちっちゃな</a:t>
            </a:r>
            <a:r>
              <a:rPr lang="ja-JP" altLang="ja-JP" sz="800" dirty="0"/>
              <a:t>府域なので、</a:t>
            </a:r>
            <a:r>
              <a:rPr lang="ja-JP" altLang="ja-JP" sz="800" b="1" dirty="0"/>
              <a:t>一体的に考える</a:t>
            </a:r>
            <a:r>
              <a:rPr lang="ja-JP" altLang="ja-JP" sz="800" dirty="0"/>
              <a:t>、都心部ばかりではないというのは、ある意味で非常に正論。ただ、</a:t>
            </a:r>
            <a:r>
              <a:rPr lang="ja-JP" altLang="ja-JP" sz="800" b="1" u="sng" dirty="0"/>
              <a:t>大阪は都心部と周辺（田舎）とはかなり違う</a:t>
            </a:r>
            <a:r>
              <a:rPr lang="ja-JP" altLang="ja-JP" sz="800" dirty="0"/>
              <a:t>ように思う</a:t>
            </a:r>
            <a:r>
              <a:rPr lang="ja-JP" altLang="ja-JP" sz="800" dirty="0" smtClean="0"/>
              <a:t>。</a:t>
            </a:r>
            <a:endParaRPr lang="ja-JP" altLang="ja-JP" sz="800" dirty="0"/>
          </a:p>
        </p:txBody>
      </p:sp>
      <p:sp>
        <p:nvSpPr>
          <p:cNvPr id="15" name="テキスト ボックス 14"/>
          <p:cNvSpPr txBox="1"/>
          <p:nvPr/>
        </p:nvSpPr>
        <p:spPr>
          <a:xfrm>
            <a:off x="2008575" y="2343617"/>
            <a:ext cx="2088233"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大阪に来るときはあまり気が進まなかったが住んでみると</a:t>
            </a:r>
            <a:r>
              <a:rPr lang="ja-JP" altLang="ja-JP" sz="800" b="1" u="sng" dirty="0"/>
              <a:t>非常に魅力の多いところ。そういう資源を活かしながら都市魅力をしていく方向</a:t>
            </a:r>
            <a:r>
              <a:rPr lang="ja-JP" altLang="ja-JP" sz="800" dirty="0"/>
              <a:t>にやって</a:t>
            </a:r>
            <a:r>
              <a:rPr lang="ja-JP" altLang="ja-JP" sz="800" dirty="0" smtClean="0"/>
              <a:t>いければ</a:t>
            </a:r>
            <a:endParaRPr lang="ja-JP" altLang="ja-JP" sz="800" dirty="0"/>
          </a:p>
        </p:txBody>
      </p:sp>
      <p:sp>
        <p:nvSpPr>
          <p:cNvPr id="16" name="テキスト ボックス 15"/>
          <p:cNvSpPr txBox="1"/>
          <p:nvPr/>
        </p:nvSpPr>
        <p:spPr>
          <a:xfrm>
            <a:off x="4169361" y="372224"/>
            <a:ext cx="1908000" cy="707886"/>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大阪府下では都心部ばかりでは</a:t>
            </a:r>
            <a:r>
              <a:rPr lang="ja-JP" altLang="ja-JP" sz="800" dirty="0" smtClean="0"/>
              <a:t>なくていわゆる</a:t>
            </a:r>
            <a:r>
              <a:rPr lang="ja-JP" altLang="ja-JP" sz="800" b="1" u="sng" dirty="0"/>
              <a:t>都心部は都市景観がわりと特化しているが、郊外地域は風景的なものが結構ある</a:t>
            </a:r>
            <a:r>
              <a:rPr lang="ja-JP" altLang="ja-JP" sz="800" dirty="0"/>
              <a:t>と。風景審議会的なものまで一歩踏み出してもいいんじゃない</a:t>
            </a:r>
            <a:r>
              <a:rPr lang="ja-JP" altLang="ja-JP" sz="800" dirty="0" smtClean="0"/>
              <a:t>か</a:t>
            </a:r>
            <a:endParaRPr kumimoji="1" lang="ja-JP" altLang="en-US" sz="800" dirty="0"/>
          </a:p>
        </p:txBody>
      </p:sp>
      <p:sp>
        <p:nvSpPr>
          <p:cNvPr id="18" name="テキスト ボックス 17"/>
          <p:cNvSpPr txBox="1"/>
          <p:nvPr/>
        </p:nvSpPr>
        <p:spPr>
          <a:xfrm>
            <a:off x="6113032" y="372224"/>
            <a:ext cx="2376000" cy="46166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smtClean="0"/>
              <a:t>府は</a:t>
            </a:r>
            <a:r>
              <a:rPr lang="ja-JP" altLang="en-US" sz="800" b="1" u="sng" dirty="0" smtClean="0"/>
              <a:t>全体をとりまとめるようなビジョン</a:t>
            </a:r>
            <a:r>
              <a:rPr lang="ja-JP" altLang="en-US" sz="800" b="1" u="sng" dirty="0" err="1" smtClean="0"/>
              <a:t>を</a:t>
            </a:r>
            <a:r>
              <a:rPr lang="ja-JP" altLang="ja-JP" sz="800" dirty="0" err="1" smtClean="0"/>
              <a:t>を</a:t>
            </a:r>
            <a:r>
              <a:rPr lang="ja-JP" altLang="ja-JP" sz="800" dirty="0" err="1"/>
              <a:t>提</a:t>
            </a:r>
            <a:r>
              <a:rPr lang="ja-JP" altLang="ja-JP" sz="800" dirty="0"/>
              <a:t>示しながら、全体として誘導、指導できる立場をしっかり強固に堅持して</a:t>
            </a:r>
            <a:r>
              <a:rPr lang="ja-JP" altLang="ja-JP" sz="800" dirty="0" smtClean="0"/>
              <a:t>いく</a:t>
            </a:r>
            <a:endParaRPr kumimoji="1" lang="ja-JP" altLang="en-US" sz="800" dirty="0"/>
          </a:p>
        </p:txBody>
      </p:sp>
      <p:sp>
        <p:nvSpPr>
          <p:cNvPr id="20" name="テキスト ボックス 19"/>
          <p:cNvSpPr txBox="1"/>
          <p:nvPr/>
        </p:nvSpPr>
        <p:spPr>
          <a:xfrm>
            <a:off x="6113032" y="947281"/>
            <a:ext cx="2376000"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５つの軸プラス、これから</a:t>
            </a:r>
            <a:r>
              <a:rPr lang="ja-JP" altLang="ja-JP" sz="800" b="1" u="sng" dirty="0"/>
              <a:t>要素を５つから増やして</a:t>
            </a:r>
            <a:r>
              <a:rPr lang="ja-JP" altLang="ja-JP" sz="800" dirty="0"/>
              <a:t>、さらに充実を図る方法と</a:t>
            </a:r>
            <a:r>
              <a:rPr lang="ja-JP" altLang="ja-JP" sz="800" dirty="0" smtClean="0"/>
              <a:t>、</a:t>
            </a:r>
            <a:r>
              <a:rPr lang="ja-JP" altLang="ja-JP" sz="800" b="1" u="sng" dirty="0" smtClean="0"/>
              <a:t>５つ</a:t>
            </a:r>
            <a:r>
              <a:rPr lang="ja-JP" altLang="ja-JP" sz="800" b="1" u="sng" dirty="0"/>
              <a:t>の軸を充実させていく</a:t>
            </a:r>
            <a:r>
              <a:rPr lang="ja-JP" altLang="ja-JP" sz="800" dirty="0"/>
              <a:t>方法、どうやって仕事を増やしていくかというところが、景観行政にとっては非常に大事な</a:t>
            </a:r>
            <a:r>
              <a:rPr lang="ja-JP" altLang="ja-JP" sz="800" dirty="0" smtClean="0"/>
              <a:t>点</a:t>
            </a:r>
            <a:endParaRPr lang="ja-JP" altLang="ja-JP" sz="800" dirty="0"/>
          </a:p>
        </p:txBody>
      </p:sp>
      <p:sp>
        <p:nvSpPr>
          <p:cNvPr id="21" name="テキスト ボックス 20"/>
          <p:cNvSpPr txBox="1"/>
          <p:nvPr/>
        </p:nvSpPr>
        <p:spPr>
          <a:xfrm>
            <a:off x="6113031" y="1645448"/>
            <a:ext cx="2376000" cy="830997"/>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大阪の区域全体で、実線の部分と破線の部分がある。破線のところは景観行政団体の区域で、府の計画外というか、別のいろんな制度なり、動きになっている。</a:t>
            </a:r>
            <a:r>
              <a:rPr lang="ja-JP" altLang="ja-JP" sz="800" b="1" u="sng" dirty="0"/>
              <a:t>大阪府全域、もう少し広域の地域を見て</a:t>
            </a:r>
            <a:r>
              <a:rPr lang="ja-JP" altLang="ja-JP" sz="800" b="1" u="sng" dirty="0" smtClean="0"/>
              <a:t>、</a:t>
            </a:r>
            <a:r>
              <a:rPr lang="ja-JP" altLang="en-US" sz="800" b="1" u="sng" dirty="0" smtClean="0"/>
              <a:t>全体像をまずきちんと把握する</a:t>
            </a:r>
            <a:r>
              <a:rPr lang="ja-JP" altLang="ja-JP" sz="800" dirty="0" smtClean="0"/>
              <a:t>と</a:t>
            </a:r>
            <a:r>
              <a:rPr lang="ja-JP" altLang="ja-JP" sz="800" dirty="0"/>
              <a:t>いうか、見えるようにするというのがとても</a:t>
            </a:r>
            <a:r>
              <a:rPr lang="ja-JP" altLang="ja-JP" sz="800" dirty="0" smtClean="0"/>
              <a:t>大事</a:t>
            </a:r>
            <a:endParaRPr kumimoji="1" lang="ja-JP" altLang="en-US" sz="800" dirty="0"/>
          </a:p>
        </p:txBody>
      </p:sp>
      <p:sp>
        <p:nvSpPr>
          <p:cNvPr id="22" name="テキスト ボックス 21"/>
          <p:cNvSpPr txBox="1"/>
          <p:nvPr/>
        </p:nvSpPr>
        <p:spPr>
          <a:xfrm>
            <a:off x="4169360" y="1161311"/>
            <a:ext cx="1908000" cy="954107"/>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dirty="0" smtClean="0"/>
              <a:t>都心部の重要性と同時に、</a:t>
            </a:r>
            <a:r>
              <a:rPr lang="ja-JP" altLang="ja-JP" sz="800" b="1" u="sng" dirty="0" smtClean="0"/>
              <a:t>都市周辺のところに</a:t>
            </a:r>
            <a:r>
              <a:rPr lang="ja-JP" altLang="ja-JP" sz="800" dirty="0" smtClean="0"/>
              <a:t>いかに書ききるか。広範な形で大阪は都心部だけじゃないと。わずかな人かもしれないが、そういう人たちが非常に</a:t>
            </a:r>
            <a:r>
              <a:rPr lang="ja-JP" altLang="en-US" sz="800" b="1" u="sng" dirty="0" smtClean="0"/>
              <a:t>重要な文化を形成してきているし、歴史も蓄積されている</a:t>
            </a:r>
            <a:r>
              <a:rPr lang="ja-JP" altLang="ja-JP" sz="800" dirty="0" smtClean="0"/>
              <a:t>ところをいかに手立てを汲んでいくかが大事</a:t>
            </a:r>
            <a:endParaRPr kumimoji="1" lang="ja-JP" altLang="en-US" sz="800" dirty="0"/>
          </a:p>
        </p:txBody>
      </p:sp>
      <p:sp>
        <p:nvSpPr>
          <p:cNvPr id="23" name="テキスト ボックス 22"/>
          <p:cNvSpPr txBox="1"/>
          <p:nvPr/>
        </p:nvSpPr>
        <p:spPr>
          <a:xfrm>
            <a:off x="8668130" y="372224"/>
            <a:ext cx="3780000" cy="830997"/>
          </a:xfrm>
          <a:prstGeom prst="rect">
            <a:avLst/>
          </a:prstGeom>
          <a:solidFill>
            <a:schemeClr val="bg1"/>
          </a:solidFill>
          <a:ln w="3175">
            <a:solidFill>
              <a:schemeClr val="tx1"/>
            </a:solidFill>
            <a:prstDash val="sysDot"/>
          </a:ln>
        </p:spPr>
        <p:txBody>
          <a:bodyPr wrap="square" rtlCol="0">
            <a:spAutoFit/>
          </a:bodyPr>
          <a:lstStyle/>
          <a:p>
            <a:r>
              <a:rPr lang="ja-JP" altLang="ja-JP" sz="800" dirty="0"/>
              <a:t>国際都市競争の中で勝つためには、京都・大阪・神戸が一体化してこれくらいの都市規模があって、このランクに上がるからすごいんだという話がよく出てくるが、そういった例をあまり見ない。例えば京都だったら海の京都、森の京都、京都市内以外のことを取り組もうとしている姿が見える。兵庫県は、城崎・豊岡エリア、姫路エリアとかを、塊に何かしてやろうというのが見えるんで、</a:t>
            </a:r>
            <a:r>
              <a:rPr lang="ja-JP" altLang="ja-JP" sz="800" b="1" u="sng" dirty="0"/>
              <a:t>もうちょっと大阪市域以外のところ、寺内町などいっぱいあると思うので、塊にしながら知って</a:t>
            </a:r>
            <a:r>
              <a:rPr lang="ja-JP" altLang="ja-JP" sz="800" b="1" u="sng" dirty="0" smtClean="0"/>
              <a:t>もらう</a:t>
            </a:r>
            <a:endParaRPr kumimoji="1" lang="ja-JP" altLang="en-US" sz="800" dirty="0"/>
          </a:p>
        </p:txBody>
      </p:sp>
      <p:sp>
        <p:nvSpPr>
          <p:cNvPr id="24" name="テキスト ボックス 23"/>
          <p:cNvSpPr txBox="1"/>
          <p:nvPr/>
        </p:nvSpPr>
        <p:spPr>
          <a:xfrm>
            <a:off x="82648" y="3622244"/>
            <a:ext cx="1512168" cy="338554"/>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en-US" sz="800" b="1" u="sng" dirty="0" smtClean="0"/>
              <a:t>ベイエリアから山岳地域に</a:t>
            </a:r>
            <a:r>
              <a:rPr lang="ja-JP" altLang="ja-JP" sz="800" dirty="0" smtClean="0"/>
              <a:t>少し移っていくのかと、非常に感動</a:t>
            </a:r>
            <a:endParaRPr kumimoji="1" lang="ja-JP" altLang="en-US" sz="800" dirty="0"/>
          </a:p>
        </p:txBody>
      </p:sp>
      <p:sp>
        <p:nvSpPr>
          <p:cNvPr id="25" name="テキスト ボックス 24"/>
          <p:cNvSpPr txBox="1"/>
          <p:nvPr/>
        </p:nvSpPr>
        <p:spPr>
          <a:xfrm>
            <a:off x="82648" y="6574572"/>
            <a:ext cx="1522203" cy="1077218"/>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先人が守ってきた緑豊かなこれぞ景観</a:t>
            </a:r>
            <a:r>
              <a:rPr lang="ja-JP" altLang="ja-JP" sz="800" dirty="0"/>
              <a:t>。車や電車で移動する際に</a:t>
            </a:r>
            <a:r>
              <a:rPr lang="ja-JP" altLang="ja-JP" sz="800" dirty="0" smtClean="0"/>
              <a:t>見える動かない景色が</a:t>
            </a:r>
            <a:r>
              <a:rPr lang="ja-JP" altLang="ja-JP" sz="800" dirty="0"/>
              <a:t>ある。人は動いても、金剛山や葛城山、箕面山の山並みは固定されたまま。非常に素晴らしい景色、景観だと思う。</a:t>
            </a:r>
            <a:r>
              <a:rPr lang="ja-JP" altLang="ja-JP" sz="800" b="1" u="sng" dirty="0"/>
              <a:t>そういった景観を守って</a:t>
            </a:r>
            <a:r>
              <a:rPr lang="ja-JP" altLang="ja-JP" sz="800" b="1" u="sng" dirty="0" smtClean="0"/>
              <a:t>いきたい</a:t>
            </a:r>
            <a:endParaRPr kumimoji="1" lang="ja-JP" altLang="en-US" sz="800" dirty="0"/>
          </a:p>
        </p:txBody>
      </p:sp>
      <p:sp>
        <p:nvSpPr>
          <p:cNvPr id="26" name="テキスト ボックス 25"/>
          <p:cNvSpPr txBox="1"/>
          <p:nvPr/>
        </p:nvSpPr>
        <p:spPr>
          <a:xfrm>
            <a:off x="82648" y="3991110"/>
            <a:ext cx="1512168" cy="830997"/>
          </a:xfrm>
          <a:prstGeom prst="rect">
            <a:avLst/>
          </a:prstGeom>
          <a:solidFill>
            <a:schemeClr val="bg1"/>
          </a:solidFill>
          <a:ln w="3175">
            <a:solidFill>
              <a:schemeClr val="tx1"/>
            </a:solidFill>
            <a:prstDash val="sysDot"/>
          </a:ln>
        </p:spPr>
        <p:txBody>
          <a:bodyPr wrap="square" rtlCol="0">
            <a:spAutoFit/>
          </a:bodyPr>
          <a:lstStyle/>
          <a:p>
            <a:r>
              <a:rPr lang="ja-JP" altLang="ja-JP" sz="800" dirty="0"/>
              <a:t>京都市では昭和</a:t>
            </a:r>
            <a:r>
              <a:rPr lang="en-US" altLang="ja-JP" sz="800" dirty="0"/>
              <a:t>45</a:t>
            </a:r>
            <a:r>
              <a:rPr lang="ja-JP" altLang="ja-JP" sz="800" dirty="0"/>
              <a:t>年に市内の山なみを</a:t>
            </a:r>
            <a:r>
              <a:rPr lang="ja-JP" altLang="ja-JP" sz="800" b="1" u="sng" dirty="0"/>
              <a:t>風致地区に指定</a:t>
            </a:r>
            <a:r>
              <a:rPr lang="ja-JP" altLang="ja-JP" sz="800" b="1" u="sng" dirty="0" smtClean="0"/>
              <a:t>した</a:t>
            </a:r>
            <a:r>
              <a:rPr lang="ja-JP" altLang="en-US" sz="800" dirty="0"/>
              <a:t>ので</a:t>
            </a:r>
            <a:r>
              <a:rPr lang="ja-JP" altLang="ja-JP" sz="800" dirty="0" smtClean="0"/>
              <a:t>、</a:t>
            </a:r>
            <a:r>
              <a:rPr lang="ja-JP" altLang="ja-JP" sz="800" dirty="0"/>
              <a:t>新たな建物を建てづらい環境にあり、大阪府のように</a:t>
            </a:r>
            <a:r>
              <a:rPr lang="ja-JP" altLang="ja-JP" sz="800" b="1" u="sng" dirty="0"/>
              <a:t>山並み景観が今後大きく変わるといった心配は</a:t>
            </a:r>
            <a:r>
              <a:rPr lang="ja-JP" altLang="ja-JP" sz="800" b="1" u="sng" dirty="0" smtClean="0"/>
              <a:t>少ない</a:t>
            </a:r>
            <a:endParaRPr kumimoji="1" lang="ja-JP" altLang="en-US" sz="800" dirty="0"/>
          </a:p>
        </p:txBody>
      </p:sp>
      <p:sp>
        <p:nvSpPr>
          <p:cNvPr id="27" name="テキスト ボックス 26"/>
          <p:cNvSpPr txBox="1"/>
          <p:nvPr/>
        </p:nvSpPr>
        <p:spPr>
          <a:xfrm>
            <a:off x="82648" y="4852419"/>
            <a:ext cx="1512168" cy="461665"/>
          </a:xfrm>
          <a:prstGeom prst="rect">
            <a:avLst/>
          </a:prstGeom>
          <a:solidFill>
            <a:schemeClr val="bg1"/>
          </a:solidFill>
          <a:ln w="3175">
            <a:solidFill>
              <a:schemeClr val="tx1"/>
            </a:solidFill>
            <a:prstDash val="sysDot"/>
          </a:ln>
        </p:spPr>
        <p:txBody>
          <a:bodyPr wrap="square" rtlCol="0">
            <a:spAutoFit/>
          </a:bodyPr>
          <a:lstStyle/>
          <a:p>
            <a:r>
              <a:rPr lang="ja-JP" altLang="en-US" sz="800" b="1" u="sng" dirty="0" smtClean="0"/>
              <a:t>生駒や金剛山があり、大阪湾があるというのは大阪府の景観特性のひとつ</a:t>
            </a:r>
            <a:endParaRPr kumimoji="1" lang="ja-JP" altLang="en-US" sz="800" dirty="0"/>
          </a:p>
        </p:txBody>
      </p:sp>
      <p:sp>
        <p:nvSpPr>
          <p:cNvPr id="28" name="テキスト ボックス 27"/>
          <p:cNvSpPr txBox="1"/>
          <p:nvPr/>
        </p:nvSpPr>
        <p:spPr>
          <a:xfrm>
            <a:off x="82648" y="5344396"/>
            <a:ext cx="1512168"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山等、動かない物を守るのは難しくないが動かない物の見せ方</a:t>
            </a:r>
            <a:r>
              <a:rPr lang="ja-JP" altLang="ja-JP" sz="800" b="1" u="sng" dirty="0"/>
              <a:t> 「眺望」という視点で捉えた時の考え方</a:t>
            </a:r>
            <a:r>
              <a:rPr lang="ja-JP" altLang="ja-JP" sz="800" dirty="0"/>
              <a:t>は</a:t>
            </a:r>
            <a:r>
              <a:rPr lang="ja-JP" altLang="ja-JP" sz="800" dirty="0" smtClean="0"/>
              <a:t>難しい</a:t>
            </a:r>
            <a:endParaRPr lang="ja-JP" altLang="ja-JP" sz="800" dirty="0"/>
          </a:p>
        </p:txBody>
      </p:sp>
      <p:sp>
        <p:nvSpPr>
          <p:cNvPr id="29" name="テキスト ボックス 28"/>
          <p:cNvSpPr txBox="1"/>
          <p:nvPr/>
        </p:nvSpPr>
        <p:spPr>
          <a:xfrm>
            <a:off x="82648" y="5959483"/>
            <a:ext cx="1512168"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a:t>
            </a:r>
            <a:r>
              <a:rPr lang="ja-JP" altLang="ja-JP" sz="800" dirty="0" smtClean="0"/>
              <a:t>は、割と</a:t>
            </a:r>
            <a:r>
              <a:rPr lang="ja-JP" altLang="ja-JP" sz="800" dirty="0"/>
              <a:t>山に</a:t>
            </a:r>
            <a:r>
              <a:rPr lang="ja-JP" altLang="ja-JP" sz="800" dirty="0" smtClean="0"/>
              <a:t>囲まれて、真ん中</a:t>
            </a:r>
            <a:r>
              <a:rPr lang="ja-JP" altLang="ja-JP" sz="800" dirty="0"/>
              <a:t>に海があるので、</a:t>
            </a:r>
            <a:r>
              <a:rPr lang="ja-JP" altLang="ja-JP" sz="800" b="1" u="sng" dirty="0"/>
              <a:t>都市景観が一望できるところがすごく多い</a:t>
            </a:r>
            <a:r>
              <a:rPr lang="ja-JP" altLang="ja-JP" sz="800" dirty="0" smtClean="0"/>
              <a:t>。</a:t>
            </a:r>
            <a:endParaRPr kumimoji="1" lang="ja-JP" altLang="en-US" sz="800" dirty="0"/>
          </a:p>
        </p:txBody>
      </p:sp>
      <p:sp>
        <p:nvSpPr>
          <p:cNvPr id="41" name="テキスト ボックス 40"/>
          <p:cNvSpPr txBox="1"/>
          <p:nvPr/>
        </p:nvSpPr>
        <p:spPr>
          <a:xfrm>
            <a:off x="1728853" y="3648472"/>
            <a:ext cx="1440160" cy="1569660"/>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道府県の役割ということで割り切るのであれば、広域眺望</a:t>
            </a:r>
            <a:r>
              <a:rPr lang="ja-JP" altLang="ja-JP" sz="800" dirty="0"/>
              <a:t>や和歌山県や三重県にまたがる世界遺産、木曽川沿線の約</a:t>
            </a:r>
            <a:r>
              <a:rPr lang="en-US" altLang="ja-JP" sz="800" dirty="0"/>
              <a:t>7</a:t>
            </a:r>
            <a:r>
              <a:rPr lang="ja-JP" altLang="ja-JP" sz="800" dirty="0"/>
              <a:t>自治体がひとつの景観計画をつくっている例を応用して</a:t>
            </a:r>
            <a:r>
              <a:rPr lang="ja-JP" altLang="ja-JP" sz="800" b="1" u="sng" dirty="0"/>
              <a:t>淀川や大和川</a:t>
            </a:r>
            <a:r>
              <a:rPr lang="ja-JP" altLang="ja-JP" sz="800" dirty="0"/>
              <a:t>に反映させる等、</a:t>
            </a:r>
            <a:r>
              <a:rPr lang="ja-JP" altLang="ja-JP" sz="800" b="1" u="sng" dirty="0"/>
              <a:t>広域的な資源を活用した、単独の市町村では調整できないことを都道府県が主体となって行うことは、広域行政の</a:t>
            </a:r>
            <a:r>
              <a:rPr lang="ja-JP" altLang="ja-JP" sz="800" b="1" u="sng" dirty="0" smtClean="0"/>
              <a:t>王道</a:t>
            </a:r>
            <a:endParaRPr lang="ja-JP" altLang="ja-JP" sz="800" dirty="0"/>
          </a:p>
        </p:txBody>
      </p:sp>
      <p:sp>
        <p:nvSpPr>
          <p:cNvPr id="43" name="テキスト ボックス 42"/>
          <p:cNvSpPr txBox="1"/>
          <p:nvPr/>
        </p:nvSpPr>
        <p:spPr>
          <a:xfrm>
            <a:off x="3288594" y="4775708"/>
            <a:ext cx="1502260" cy="461665"/>
          </a:xfrm>
          <a:prstGeom prst="rect">
            <a:avLst/>
          </a:prstGeom>
          <a:solidFill>
            <a:schemeClr val="bg1"/>
          </a:solidFill>
          <a:ln w="3175">
            <a:solidFill>
              <a:schemeClr val="tx2">
                <a:lumMod val="75000"/>
              </a:schemeClr>
            </a:solidFill>
            <a:prstDash val="sysDot"/>
          </a:ln>
        </p:spPr>
        <p:txBody>
          <a:bodyPr wrap="square" rtlCol="0">
            <a:spAutoFit/>
          </a:bodyPr>
          <a:lstStyle/>
          <a:p>
            <a:r>
              <a:rPr lang="ja-JP" altLang="ja-JP" sz="800" dirty="0"/>
              <a:t>大阪府で行っている</a:t>
            </a:r>
            <a:r>
              <a:rPr lang="ja-JP" altLang="ja-JP" sz="800" b="1" u="sng" dirty="0"/>
              <a:t>「風の道」は山</a:t>
            </a:r>
            <a:r>
              <a:rPr lang="ja-JP" altLang="ja-JP" sz="800" b="1" dirty="0"/>
              <a:t>並みや</a:t>
            </a:r>
            <a:r>
              <a:rPr lang="ja-JP" altLang="ja-JP" sz="800" b="1" u="sng" dirty="0"/>
              <a:t>眺望景観</a:t>
            </a:r>
            <a:r>
              <a:rPr lang="ja-JP" altLang="ja-JP" sz="800" dirty="0"/>
              <a:t>と重なってくる部分が</a:t>
            </a:r>
            <a:r>
              <a:rPr lang="ja-JP" altLang="ja-JP" sz="800" dirty="0" smtClean="0"/>
              <a:t>多い</a:t>
            </a:r>
            <a:endParaRPr lang="ja-JP" altLang="ja-JP" sz="800" dirty="0"/>
          </a:p>
        </p:txBody>
      </p:sp>
      <p:sp>
        <p:nvSpPr>
          <p:cNvPr id="47" name="テキスト ボックス 46"/>
          <p:cNvSpPr txBox="1"/>
          <p:nvPr/>
        </p:nvSpPr>
        <p:spPr>
          <a:xfrm>
            <a:off x="3288594" y="3648472"/>
            <a:ext cx="1502260" cy="1077218"/>
          </a:xfrm>
          <a:prstGeom prst="rect">
            <a:avLst/>
          </a:prstGeom>
          <a:solidFill>
            <a:schemeClr val="bg1"/>
          </a:solidFill>
          <a:ln w="3175">
            <a:solidFill>
              <a:schemeClr val="tx2">
                <a:lumMod val="75000"/>
              </a:schemeClr>
            </a:solidFill>
            <a:prstDash val="sysDot"/>
          </a:ln>
        </p:spPr>
        <p:txBody>
          <a:bodyPr wrap="square" rtlCol="0">
            <a:spAutoFit/>
          </a:bodyPr>
          <a:lstStyle/>
          <a:p>
            <a:r>
              <a:rPr lang="ja-JP" altLang="ja-JP" sz="800" dirty="0"/>
              <a:t>グランドデザイン大阪都市圏に示されている「緑道で繋ぐ」ということが、「風の道」にも役立つ一方で、</a:t>
            </a:r>
            <a:r>
              <a:rPr lang="ja-JP" altLang="ja-JP" sz="800" b="1" u="sng" dirty="0"/>
              <a:t>緑の景観軸として山並みと一体化した道路景観</a:t>
            </a:r>
            <a:r>
              <a:rPr lang="ja-JP" altLang="ja-JP" sz="800" dirty="0"/>
              <a:t>に繋がるといった分かりやすいシナリオがあったらよりいいのではない</a:t>
            </a:r>
            <a:r>
              <a:rPr lang="ja-JP" altLang="ja-JP" sz="800" dirty="0" smtClean="0"/>
              <a:t>か</a:t>
            </a:r>
            <a:endParaRPr lang="ja-JP" altLang="ja-JP" sz="800" dirty="0"/>
          </a:p>
        </p:txBody>
      </p:sp>
      <p:sp>
        <p:nvSpPr>
          <p:cNvPr id="48" name="テキスト ボックス 47"/>
          <p:cNvSpPr txBox="1"/>
          <p:nvPr/>
        </p:nvSpPr>
        <p:spPr>
          <a:xfrm>
            <a:off x="3281420" y="5303917"/>
            <a:ext cx="1502260" cy="461665"/>
          </a:xfrm>
          <a:prstGeom prst="rect">
            <a:avLst/>
          </a:prstGeom>
          <a:solidFill>
            <a:schemeClr val="bg1"/>
          </a:solidFill>
          <a:ln w="3175">
            <a:solidFill>
              <a:schemeClr val="tx2">
                <a:lumMod val="75000"/>
              </a:schemeClr>
            </a:solidFill>
            <a:prstDash val="sysDot"/>
          </a:ln>
        </p:spPr>
        <p:txBody>
          <a:bodyPr wrap="square" rtlCol="0">
            <a:spAutoFit/>
          </a:bodyPr>
          <a:lstStyle/>
          <a:p>
            <a:r>
              <a:rPr lang="ja-JP" altLang="ja-JP" sz="800" dirty="0"/>
              <a:t>建築分野だけでは</a:t>
            </a:r>
            <a:r>
              <a:rPr lang="ja-JP" altLang="ja-JP" sz="800" dirty="0" smtClean="0"/>
              <a:t>担えない</a:t>
            </a:r>
            <a:r>
              <a:rPr lang="ja-JP" altLang="en-US" sz="800" b="1" u="sng" dirty="0" smtClean="0"/>
              <a:t>農水や公園の関係で、いかに連携していくか</a:t>
            </a:r>
            <a:r>
              <a:rPr lang="ja-JP" altLang="ja-JP" sz="800" dirty="0" smtClean="0"/>
              <a:t>。</a:t>
            </a:r>
            <a:endParaRPr kumimoji="1" lang="ja-JP" altLang="en-US" sz="800" dirty="0"/>
          </a:p>
        </p:txBody>
      </p:sp>
      <p:sp>
        <p:nvSpPr>
          <p:cNvPr id="45" name="テキスト ボックス 44"/>
          <p:cNvSpPr txBox="1"/>
          <p:nvPr/>
        </p:nvSpPr>
        <p:spPr>
          <a:xfrm>
            <a:off x="4919980" y="5520680"/>
            <a:ext cx="1594481" cy="1077218"/>
          </a:xfrm>
          <a:prstGeom prst="rect">
            <a:avLst/>
          </a:prstGeom>
          <a:solidFill>
            <a:schemeClr val="bg1"/>
          </a:solidFill>
          <a:ln w="3175">
            <a:solidFill>
              <a:schemeClr val="tx1"/>
            </a:solidFill>
            <a:prstDash val="sysDot"/>
          </a:ln>
        </p:spPr>
        <p:txBody>
          <a:bodyPr wrap="square" rtlCol="0">
            <a:spAutoFit/>
          </a:bodyPr>
          <a:lstStyle/>
          <a:p>
            <a:r>
              <a:rPr lang="ja-JP" altLang="ja-JP" sz="800" dirty="0"/>
              <a:t>箕面市がシンボルロードに位置づけて無電中化を行った国道豊中・亀岡線の</a:t>
            </a:r>
            <a:r>
              <a:rPr lang="ja-JP" altLang="ja-JP" sz="800" dirty="0" err="1"/>
              <a:t>は</a:t>
            </a:r>
            <a:r>
              <a:rPr lang="ja-JP" altLang="ja-JP" sz="800" dirty="0"/>
              <a:t>、南北に通っている道路であり、山並みに向かって道路が敷かれている</a:t>
            </a:r>
            <a:r>
              <a:rPr lang="ja-JP" altLang="ja-JP" sz="800" dirty="0" smtClean="0"/>
              <a:t>。</a:t>
            </a:r>
            <a:r>
              <a:rPr lang="ja-JP" altLang="en-US" sz="800" dirty="0" smtClean="0"/>
              <a:t>そういう</a:t>
            </a:r>
            <a:r>
              <a:rPr lang="ja-JP" altLang="ja-JP" sz="800" b="1" u="sng" dirty="0" smtClean="0"/>
              <a:t>山</a:t>
            </a:r>
            <a:r>
              <a:rPr lang="ja-JP" altLang="ja-JP" sz="800" b="1" u="sng" dirty="0"/>
              <a:t>と直行する道路に関して、道路等の景観をどうつくっていくか</a:t>
            </a:r>
            <a:r>
              <a:rPr lang="ja-JP" altLang="ja-JP" sz="800" dirty="0"/>
              <a:t>ということは非常に重要な</a:t>
            </a:r>
            <a:r>
              <a:rPr lang="ja-JP" altLang="ja-JP" sz="800" dirty="0" smtClean="0"/>
              <a:t>観点</a:t>
            </a:r>
            <a:endParaRPr kumimoji="1" lang="ja-JP" altLang="en-US" sz="800" dirty="0"/>
          </a:p>
        </p:txBody>
      </p:sp>
      <p:sp>
        <p:nvSpPr>
          <p:cNvPr id="50" name="テキスト ボックス 49"/>
          <p:cNvSpPr txBox="1"/>
          <p:nvPr/>
        </p:nvSpPr>
        <p:spPr>
          <a:xfrm>
            <a:off x="4919980" y="4646131"/>
            <a:ext cx="1594481" cy="830997"/>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景観で一番重要なのは土地利用。市によって結構バラバラなんじゃないか。連携をとりあってやって欲しい</a:t>
            </a:r>
            <a:r>
              <a:rPr lang="ja-JP" altLang="ja-JP" sz="800" dirty="0"/>
              <a:t>と思う。街道は点線にせずにすっきりと、大阪府ならできると</a:t>
            </a:r>
            <a:r>
              <a:rPr lang="ja-JP" altLang="ja-JP" sz="800" dirty="0" smtClean="0"/>
              <a:t>思う</a:t>
            </a:r>
            <a:endParaRPr lang="ja-JP" altLang="ja-JP" sz="800" dirty="0"/>
          </a:p>
        </p:txBody>
      </p:sp>
      <p:sp>
        <p:nvSpPr>
          <p:cNvPr id="52" name="テキスト ボックス 51"/>
          <p:cNvSpPr txBox="1"/>
          <p:nvPr/>
        </p:nvSpPr>
        <p:spPr>
          <a:xfrm>
            <a:off x="4919980" y="3648472"/>
            <a:ext cx="1594481" cy="954107"/>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グランドデザイン・大阪都市圏の広域連携型都市構造の図</a:t>
            </a:r>
            <a:endParaRPr lang="ja-JP" altLang="ja-JP" sz="800" dirty="0"/>
          </a:p>
          <a:p>
            <a:r>
              <a:rPr lang="ja-JP" altLang="ja-JP" sz="800" dirty="0" err="1"/>
              <a:t>。</a:t>
            </a:r>
            <a:r>
              <a:rPr lang="ja-JP" altLang="ja-JP" sz="800" dirty="0"/>
              <a:t>広域連携は、内陸部の方で高速道路ができてくることもあるが、こういう</a:t>
            </a:r>
            <a:r>
              <a:rPr lang="ja-JP" altLang="ja-JP" sz="800" b="1" u="sng" dirty="0"/>
              <a:t>大きな輪で都市構造の基軸を作る</a:t>
            </a:r>
            <a:r>
              <a:rPr lang="ja-JP" altLang="ja-JP" sz="800" dirty="0"/>
              <a:t>と、これに沿って景観問題も考えてもらえるの</a:t>
            </a:r>
            <a:r>
              <a:rPr lang="ja-JP" altLang="ja-JP" sz="800" dirty="0" smtClean="0"/>
              <a:t>か</a:t>
            </a:r>
            <a:endParaRPr lang="ja-JP" altLang="ja-JP" sz="800" dirty="0"/>
          </a:p>
        </p:txBody>
      </p:sp>
      <p:sp>
        <p:nvSpPr>
          <p:cNvPr id="55" name="テキスト ボックス 54"/>
          <p:cNvSpPr txBox="1"/>
          <p:nvPr/>
        </p:nvSpPr>
        <p:spPr>
          <a:xfrm>
            <a:off x="4933347" y="7467798"/>
            <a:ext cx="1594481" cy="58477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幹線道路沿いの広告は、人の目に触れやすい</a:t>
            </a:r>
            <a:r>
              <a:rPr lang="ja-JP" altLang="ja-JP" sz="800" dirty="0"/>
              <a:t>というところから見ても、景観に関して影響が大きいと</a:t>
            </a:r>
            <a:r>
              <a:rPr lang="ja-JP" altLang="ja-JP" sz="800" dirty="0" smtClean="0"/>
              <a:t>思う</a:t>
            </a:r>
            <a:endParaRPr kumimoji="1" lang="ja-JP" altLang="en-US" sz="800" dirty="0"/>
          </a:p>
        </p:txBody>
      </p:sp>
      <p:sp>
        <p:nvSpPr>
          <p:cNvPr id="56" name="テキスト ボックス 55"/>
          <p:cNvSpPr txBox="1"/>
          <p:nvPr/>
        </p:nvSpPr>
        <p:spPr>
          <a:xfrm>
            <a:off x="4933347" y="8115870"/>
            <a:ext cx="1594481" cy="1077218"/>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高速道路沿道の野立て看板の色、形等のデザインを指定する代わりに規制を緩和する</a:t>
            </a:r>
            <a:r>
              <a:rPr lang="ja-JP" altLang="ja-JP" sz="800" dirty="0"/>
              <a:t>取組を実施している。大阪府でも、規制一辺倒では知事からの了承を得づらいと思うので、あめとムチといった両方の視点で取り組む方がいいのではない</a:t>
            </a:r>
            <a:r>
              <a:rPr lang="ja-JP" altLang="ja-JP" sz="800" dirty="0" smtClean="0"/>
              <a:t>か</a:t>
            </a:r>
            <a:endParaRPr kumimoji="1" lang="ja-JP" altLang="en-US" sz="800" dirty="0"/>
          </a:p>
        </p:txBody>
      </p:sp>
      <p:sp>
        <p:nvSpPr>
          <p:cNvPr id="57" name="テキスト ボックス 56"/>
          <p:cNvSpPr txBox="1"/>
          <p:nvPr/>
        </p:nvSpPr>
        <p:spPr>
          <a:xfrm>
            <a:off x="6688832" y="3648472"/>
            <a:ext cx="1489973" cy="338554"/>
          </a:xfrm>
          <a:prstGeom prst="rect">
            <a:avLst/>
          </a:prstGeom>
          <a:solidFill>
            <a:schemeClr val="bg1"/>
          </a:solidFill>
          <a:ln w="3175">
            <a:solidFill>
              <a:schemeClr val="tx1"/>
            </a:solidFill>
            <a:prstDash val="sysDot"/>
          </a:ln>
        </p:spPr>
        <p:txBody>
          <a:bodyPr wrap="square" rtlCol="0">
            <a:spAutoFit/>
          </a:bodyPr>
          <a:lstStyle/>
          <a:p>
            <a:r>
              <a:rPr lang="ja-JP" altLang="ja-JP" sz="800" dirty="0"/>
              <a:t>府下全域で見た時に、</a:t>
            </a:r>
            <a:r>
              <a:rPr lang="ja-JP" altLang="ja-JP" sz="800" b="1" u="sng" dirty="0"/>
              <a:t>夜間景観</a:t>
            </a:r>
            <a:r>
              <a:rPr lang="ja-JP" altLang="ja-JP" sz="800" dirty="0"/>
              <a:t>を充実させて</a:t>
            </a:r>
            <a:r>
              <a:rPr lang="ja-JP" altLang="ja-JP" sz="800" dirty="0" smtClean="0"/>
              <a:t>いく</a:t>
            </a:r>
            <a:endParaRPr lang="ja-JP" altLang="ja-JP" sz="800" dirty="0"/>
          </a:p>
        </p:txBody>
      </p:sp>
      <p:sp>
        <p:nvSpPr>
          <p:cNvPr id="58" name="テキスト ボックス 57"/>
          <p:cNvSpPr txBox="1"/>
          <p:nvPr/>
        </p:nvSpPr>
        <p:spPr>
          <a:xfrm>
            <a:off x="6673444" y="6547041"/>
            <a:ext cx="1489974"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大阪市内でも</a:t>
            </a:r>
            <a:r>
              <a:rPr lang="ja-JP" altLang="ja-JP" sz="800" b="1" u="sng" dirty="0"/>
              <a:t>屋外広告が賑わいを生み出している事例は道頓堀だけ</a:t>
            </a:r>
            <a:r>
              <a:rPr lang="ja-JP" altLang="ja-JP" sz="800" dirty="0"/>
              <a:t>。大阪市内以外では、なかなか思いつかない</a:t>
            </a:r>
            <a:r>
              <a:rPr lang="ja-JP" altLang="ja-JP" sz="800" dirty="0" smtClean="0"/>
              <a:t>。</a:t>
            </a:r>
            <a:endParaRPr lang="ja-JP" altLang="ja-JP" sz="800" dirty="0"/>
          </a:p>
        </p:txBody>
      </p:sp>
      <p:sp>
        <p:nvSpPr>
          <p:cNvPr id="60" name="テキスト ボックス 59"/>
          <p:cNvSpPr txBox="1"/>
          <p:nvPr/>
        </p:nvSpPr>
        <p:spPr>
          <a:xfrm>
            <a:off x="6673444" y="7222073"/>
            <a:ext cx="1489974"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ＬＥＤとかネオン、ビルの屋上にある</a:t>
            </a:r>
            <a:r>
              <a:rPr lang="ja-JP" altLang="ja-JP" sz="800" b="1" u="sng" dirty="0"/>
              <a:t>大型の看板は景観形成にも重要なアイテム</a:t>
            </a:r>
            <a:r>
              <a:rPr lang="ja-JP" altLang="ja-JP" sz="800" dirty="0"/>
              <a:t>になって</a:t>
            </a:r>
            <a:r>
              <a:rPr lang="ja-JP" altLang="ja-JP" sz="800" dirty="0" smtClean="0"/>
              <a:t>くる</a:t>
            </a:r>
            <a:endParaRPr lang="ja-JP" altLang="ja-JP" sz="800" dirty="0"/>
          </a:p>
        </p:txBody>
      </p:sp>
      <p:sp>
        <p:nvSpPr>
          <p:cNvPr id="62" name="テキスト ボックス 61"/>
          <p:cNvSpPr txBox="1"/>
          <p:nvPr/>
        </p:nvSpPr>
        <p:spPr>
          <a:xfrm>
            <a:off x="6673445" y="5379566"/>
            <a:ext cx="1489973" cy="1077218"/>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夜間景観</a:t>
            </a:r>
            <a:r>
              <a:rPr lang="ja-JP" altLang="ja-JP" sz="800" dirty="0"/>
              <a:t>で、どういうポイントがあるかという調査をやってみる。夜間景観に力を入れている市町村が、どれくらいあって、どうしようとしてるかという調査をやってみる。少し手を上げた人たちに後押するような事業を計画</a:t>
            </a:r>
            <a:r>
              <a:rPr lang="ja-JP" altLang="ja-JP" sz="800" dirty="0" smtClean="0"/>
              <a:t>する</a:t>
            </a:r>
            <a:endParaRPr lang="ja-JP" altLang="ja-JP" sz="800" dirty="0"/>
          </a:p>
        </p:txBody>
      </p:sp>
      <p:sp>
        <p:nvSpPr>
          <p:cNvPr id="64" name="テキスト ボックス 63"/>
          <p:cNvSpPr txBox="1"/>
          <p:nvPr/>
        </p:nvSpPr>
        <p:spPr>
          <a:xfrm>
            <a:off x="6673231" y="7897104"/>
            <a:ext cx="1490400" cy="1446550"/>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大阪の看板文化という言い方をされるが、僅か戎橋商店街から御堂筋の川の一体にある看板を見に、全世界から</a:t>
            </a:r>
            <a:r>
              <a:rPr lang="en-US" altLang="ja-JP" sz="800" dirty="0"/>
              <a:t>800</a:t>
            </a:r>
            <a:r>
              <a:rPr lang="ja-JP" altLang="ja-JP" sz="800" dirty="0"/>
              <a:t>万人を超える方が来ていて、そういった形の</a:t>
            </a:r>
            <a:r>
              <a:rPr lang="ja-JP" altLang="ja-JP" sz="800" b="1" u="sng" dirty="0"/>
              <a:t>屋外広告物の役割も、大切なひとつのもの</a:t>
            </a:r>
            <a:r>
              <a:rPr lang="ja-JP" altLang="ja-JP" sz="800" dirty="0"/>
              <a:t>として考えてもらう時期に来てるんじゃないかなと考える。</a:t>
            </a:r>
            <a:r>
              <a:rPr lang="ja-JP" altLang="ja-JP" sz="800" b="1" u="sng" dirty="0"/>
              <a:t>広告物の重要性</a:t>
            </a:r>
            <a:r>
              <a:rPr lang="ja-JP" altLang="ja-JP" sz="800" dirty="0"/>
              <a:t>というのが大変大事かなと思って</a:t>
            </a:r>
            <a:r>
              <a:rPr lang="ja-JP" altLang="ja-JP" sz="800" dirty="0" smtClean="0"/>
              <a:t>いる</a:t>
            </a:r>
            <a:endParaRPr lang="ja-JP" altLang="ja-JP" sz="800" dirty="0"/>
          </a:p>
        </p:txBody>
      </p:sp>
      <p:sp>
        <p:nvSpPr>
          <p:cNvPr id="65" name="テキスト ボックス 64"/>
          <p:cNvSpPr txBox="1"/>
          <p:nvPr/>
        </p:nvSpPr>
        <p:spPr>
          <a:xfrm>
            <a:off x="8345016" y="3648472"/>
            <a:ext cx="1332000" cy="1446550"/>
          </a:xfrm>
          <a:prstGeom prst="rect">
            <a:avLst/>
          </a:prstGeom>
          <a:solidFill>
            <a:schemeClr val="bg1"/>
          </a:solidFill>
          <a:ln w="3175">
            <a:solidFill>
              <a:schemeClr val="tx1"/>
            </a:solidFill>
            <a:prstDash val="sysDot"/>
          </a:ln>
        </p:spPr>
        <p:txBody>
          <a:bodyPr wrap="square" rtlCol="0">
            <a:spAutoFit/>
          </a:bodyPr>
          <a:lstStyle/>
          <a:p>
            <a:r>
              <a:rPr lang="ja-JP" altLang="ja-JP" sz="800" dirty="0" smtClean="0"/>
              <a:t>昭和町でも古アパートを</a:t>
            </a:r>
            <a:r>
              <a:rPr lang="ja-JP" altLang="ja-JP" sz="800" b="1" u="sng" dirty="0" smtClean="0"/>
              <a:t>リノベーションする</a:t>
            </a:r>
            <a:r>
              <a:rPr lang="ja-JP" altLang="ja-JP" sz="800" dirty="0" smtClean="0"/>
              <a:t>ワークショップを実施したり、</a:t>
            </a:r>
            <a:r>
              <a:rPr lang="en-US" altLang="ja-JP" sz="800" dirty="0" smtClean="0"/>
              <a:t>UR</a:t>
            </a:r>
            <a:r>
              <a:rPr lang="ja-JP" altLang="ja-JP" sz="800" dirty="0" smtClean="0"/>
              <a:t>でも部屋のリノベーションを居住者が自由に行えるようにする等、</a:t>
            </a:r>
            <a:r>
              <a:rPr lang="ja-JP" altLang="ja-JP" sz="800" b="1" u="sng" dirty="0" smtClean="0"/>
              <a:t>自分たちで使いやすいように手を入れたいと思う人をターゲットにした取組</a:t>
            </a:r>
            <a:r>
              <a:rPr lang="ja-JP" altLang="ja-JP" sz="800" dirty="0" smtClean="0"/>
              <a:t>も増加しており、世の中が変わってきたと感じている</a:t>
            </a:r>
            <a:endParaRPr kumimoji="1" lang="ja-JP" altLang="en-US" sz="800" dirty="0"/>
          </a:p>
        </p:txBody>
      </p:sp>
      <p:sp>
        <p:nvSpPr>
          <p:cNvPr id="66" name="テキスト ボックス 65"/>
          <p:cNvSpPr txBox="1"/>
          <p:nvPr/>
        </p:nvSpPr>
        <p:spPr>
          <a:xfrm>
            <a:off x="8321231" y="7973827"/>
            <a:ext cx="1332000" cy="954107"/>
          </a:xfrm>
          <a:prstGeom prst="rect">
            <a:avLst/>
          </a:prstGeom>
          <a:solidFill>
            <a:schemeClr val="bg1"/>
          </a:solidFill>
          <a:ln w="3175">
            <a:solidFill>
              <a:schemeClr val="tx1"/>
            </a:solidFill>
            <a:prstDash val="sysDot"/>
          </a:ln>
        </p:spPr>
        <p:txBody>
          <a:bodyPr wrap="square" rtlCol="0">
            <a:spAutoFit/>
          </a:bodyPr>
          <a:lstStyle/>
          <a:p>
            <a:r>
              <a:rPr lang="ja-JP" altLang="en-US" sz="800" dirty="0" smtClean="0"/>
              <a:t>○○</a:t>
            </a:r>
            <a:r>
              <a:rPr lang="ja-JP" altLang="ja-JP" sz="800" dirty="0" smtClean="0"/>
              <a:t>の町屋</a:t>
            </a:r>
            <a:r>
              <a:rPr lang="ja-JP" altLang="ja-JP" sz="800" dirty="0"/>
              <a:t>トラストに話を伺うと、本当はまちの人に向けた</a:t>
            </a:r>
            <a:r>
              <a:rPr lang="ja-JP" altLang="ja-JP" sz="800" b="1" u="sng" dirty="0"/>
              <a:t>リノベーション</a:t>
            </a:r>
            <a:r>
              <a:rPr lang="ja-JP" altLang="ja-JP" sz="800" dirty="0"/>
              <a:t>を行うことを目的としていたが、観光客を対象とした取組になってしまったことが残念だと仰って</a:t>
            </a:r>
            <a:r>
              <a:rPr lang="ja-JP" altLang="ja-JP" sz="800" dirty="0" smtClean="0"/>
              <a:t>いた</a:t>
            </a:r>
            <a:endParaRPr kumimoji="1" lang="ja-JP" altLang="en-US" sz="800" dirty="0"/>
          </a:p>
        </p:txBody>
      </p:sp>
      <p:sp>
        <p:nvSpPr>
          <p:cNvPr id="67" name="テキスト ボックス 66"/>
          <p:cNvSpPr txBox="1"/>
          <p:nvPr/>
        </p:nvSpPr>
        <p:spPr>
          <a:xfrm>
            <a:off x="9842658" y="3648472"/>
            <a:ext cx="1300759" cy="1200329"/>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百舌鳥・古市古墳群が世界遺産登録されれば</a:t>
            </a:r>
            <a:r>
              <a:rPr lang="ja-JP" altLang="ja-JP" sz="800" dirty="0"/>
              <a:t>、東には奈良、南側は和歌山の</a:t>
            </a:r>
            <a:r>
              <a:rPr lang="ja-JP" altLang="ja-JP" sz="800" b="1" u="sng" dirty="0"/>
              <a:t>高野山や熊野古道等の世界遺産があることから、それらを繋ぐ世界遺産ネットワーク</a:t>
            </a:r>
            <a:r>
              <a:rPr lang="ja-JP" altLang="ja-JP" sz="800" dirty="0"/>
              <a:t>をつくり、回遊することができるように</a:t>
            </a:r>
            <a:r>
              <a:rPr lang="ja-JP" altLang="ja-JP" sz="800" dirty="0" smtClean="0"/>
              <a:t>なる</a:t>
            </a:r>
            <a:endParaRPr lang="ja-JP" altLang="ja-JP" sz="800" dirty="0"/>
          </a:p>
        </p:txBody>
      </p:sp>
      <p:sp>
        <p:nvSpPr>
          <p:cNvPr id="68" name="テキスト ボックス 67"/>
          <p:cNvSpPr txBox="1"/>
          <p:nvPr/>
        </p:nvSpPr>
        <p:spPr>
          <a:xfrm>
            <a:off x="9848714" y="4913258"/>
            <a:ext cx="1294703" cy="830997"/>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奈良と百舌鳥・古市古墳群を繋いでいるのが竹内街道などの街道沿道のまちづくりというのは、観光ルートをつくっていく</a:t>
            </a:r>
            <a:r>
              <a:rPr lang="ja-JP" altLang="ja-JP" sz="800" dirty="0"/>
              <a:t>上で非常に</a:t>
            </a:r>
            <a:r>
              <a:rPr lang="ja-JP" altLang="ja-JP" sz="800" dirty="0" smtClean="0"/>
              <a:t>重要</a:t>
            </a:r>
            <a:endParaRPr lang="ja-JP" altLang="ja-JP" sz="800" dirty="0"/>
          </a:p>
        </p:txBody>
      </p:sp>
      <p:sp>
        <p:nvSpPr>
          <p:cNvPr id="46" name="テキスト ボックス 45"/>
          <p:cNvSpPr txBox="1"/>
          <p:nvPr/>
        </p:nvSpPr>
        <p:spPr>
          <a:xfrm>
            <a:off x="9829947" y="6816824"/>
            <a:ext cx="1297857" cy="954107"/>
          </a:xfrm>
          <a:prstGeom prst="rect">
            <a:avLst/>
          </a:prstGeom>
          <a:solidFill>
            <a:schemeClr val="bg1"/>
          </a:solidFill>
          <a:ln w="3175">
            <a:solidFill>
              <a:schemeClr val="tx1"/>
            </a:solidFill>
            <a:prstDash val="sysDot"/>
          </a:ln>
        </p:spPr>
        <p:txBody>
          <a:bodyPr wrap="square" rtlCol="0">
            <a:spAutoFit/>
          </a:bodyPr>
          <a:lstStyle/>
          <a:p>
            <a:r>
              <a:rPr lang="ja-JP" altLang="ja-JP" sz="800" dirty="0"/>
              <a:t>楠木正成公をストーリーとして日本遺産にしようという動きがある。</a:t>
            </a:r>
            <a:r>
              <a:rPr lang="ja-JP" altLang="ja-JP" sz="800" b="1" u="sng" dirty="0"/>
              <a:t>ストーリー性を重視した中での景観保全というか景観形成という視点</a:t>
            </a:r>
            <a:r>
              <a:rPr lang="ja-JP" altLang="ja-JP" sz="800" dirty="0"/>
              <a:t>で取組をしていけばいいので</a:t>
            </a:r>
            <a:r>
              <a:rPr lang="ja-JP" altLang="ja-JP" sz="800" dirty="0" smtClean="0"/>
              <a:t>は</a:t>
            </a:r>
            <a:endParaRPr kumimoji="1" lang="ja-JP" altLang="en-US" sz="800" dirty="0"/>
          </a:p>
        </p:txBody>
      </p:sp>
      <p:sp>
        <p:nvSpPr>
          <p:cNvPr id="97" name="テキスト ボックス 96"/>
          <p:cNvSpPr txBox="1"/>
          <p:nvPr/>
        </p:nvSpPr>
        <p:spPr>
          <a:xfrm>
            <a:off x="9840286" y="7824936"/>
            <a:ext cx="1287518" cy="1077218"/>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大阪の中に世界遺産が一つもないと叫ばれて、</a:t>
            </a:r>
            <a:r>
              <a:rPr lang="ja-JP" altLang="ja-JP" sz="800" b="1" u="sng" dirty="0"/>
              <a:t>百舌鳥･古市古墳群を世界遺産にしようとする動き</a:t>
            </a:r>
            <a:r>
              <a:rPr lang="ja-JP" altLang="ja-JP" sz="800" dirty="0"/>
              <a:t>もあるが、なんだか世間が焦っているように感じる。もっと</a:t>
            </a:r>
            <a:r>
              <a:rPr lang="ja-JP" altLang="ja-JP" sz="800" dirty="0" err="1"/>
              <a:t>大らかなゆったりと</a:t>
            </a:r>
            <a:r>
              <a:rPr lang="ja-JP" altLang="ja-JP" sz="800" dirty="0"/>
              <a:t>した議論が私</a:t>
            </a:r>
            <a:r>
              <a:rPr lang="ja-JP" altLang="ja-JP" sz="800" dirty="0" smtClean="0"/>
              <a:t>は好き</a:t>
            </a:r>
            <a:endParaRPr lang="ja-JP" altLang="ja-JP" sz="800" dirty="0"/>
          </a:p>
        </p:txBody>
      </p:sp>
      <p:sp>
        <p:nvSpPr>
          <p:cNvPr id="112" name="テキスト ボックス 111"/>
          <p:cNvSpPr txBox="1"/>
          <p:nvPr/>
        </p:nvSpPr>
        <p:spPr>
          <a:xfrm>
            <a:off x="11279336" y="3648472"/>
            <a:ext cx="1440000" cy="338554"/>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国交</a:t>
            </a:r>
            <a:r>
              <a:rPr lang="ja-JP" altLang="ja-JP" sz="800" b="1" u="sng" dirty="0" smtClean="0"/>
              <a:t>省も</a:t>
            </a:r>
            <a:r>
              <a:rPr lang="ja-JP" altLang="en-US" sz="800" b="1" u="sng" dirty="0" smtClean="0"/>
              <a:t>地中化は</a:t>
            </a:r>
            <a:r>
              <a:rPr lang="ja-JP" altLang="ja-JP" sz="800" b="1" u="sng" dirty="0" smtClean="0"/>
              <a:t>一応</a:t>
            </a:r>
            <a:r>
              <a:rPr lang="ja-JP" altLang="ja-JP" sz="800" b="1" u="sng" dirty="0"/>
              <a:t>言って</a:t>
            </a:r>
            <a:r>
              <a:rPr lang="ja-JP" altLang="ja-JP" sz="800" b="1" u="sng" dirty="0" smtClean="0"/>
              <a:t>いる</a:t>
            </a:r>
            <a:endParaRPr kumimoji="1" lang="ja-JP" altLang="en-US" sz="800" dirty="0"/>
          </a:p>
        </p:txBody>
      </p:sp>
      <p:sp>
        <p:nvSpPr>
          <p:cNvPr id="113" name="正方形/長方形 112"/>
          <p:cNvSpPr/>
          <p:nvPr/>
        </p:nvSpPr>
        <p:spPr>
          <a:xfrm>
            <a:off x="11279336" y="4040161"/>
            <a:ext cx="1440000" cy="338554"/>
          </a:xfrm>
          <a:prstGeom prst="rect">
            <a:avLst/>
          </a:prstGeom>
          <a:solidFill>
            <a:schemeClr val="bg1"/>
          </a:solidFill>
          <a:ln w="3175">
            <a:solidFill>
              <a:schemeClr val="tx1"/>
            </a:solidFill>
            <a:prstDash val="sysDot"/>
          </a:ln>
        </p:spPr>
        <p:txBody>
          <a:bodyPr wrap="square">
            <a:spAutoFit/>
          </a:bodyPr>
          <a:lstStyle/>
          <a:p>
            <a:r>
              <a:rPr lang="ja-JP" altLang="ja-JP" sz="800" dirty="0"/>
              <a:t>そのやる</a:t>
            </a:r>
            <a:r>
              <a:rPr lang="ja-JP" altLang="ja-JP" sz="800" b="1" u="sng" dirty="0"/>
              <a:t>ついで</a:t>
            </a:r>
            <a:r>
              <a:rPr lang="ja-JP" altLang="ja-JP" sz="800" b="1" u="sng" dirty="0" smtClean="0"/>
              <a:t>に</a:t>
            </a:r>
            <a:r>
              <a:rPr lang="ja-JP" altLang="en-US" sz="800" b="1" u="sng" dirty="0" smtClean="0"/>
              <a:t>地中化を進めていく</a:t>
            </a:r>
            <a:endParaRPr lang="ja-JP" altLang="en-US" sz="800" dirty="0"/>
          </a:p>
        </p:txBody>
      </p:sp>
      <p:sp>
        <p:nvSpPr>
          <p:cNvPr id="115" name="テキスト ボックス 114"/>
          <p:cNvSpPr txBox="1"/>
          <p:nvPr/>
        </p:nvSpPr>
        <p:spPr>
          <a:xfrm>
            <a:off x="85918" y="8066360"/>
            <a:ext cx="1512168"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箕面市では、景観計画の中で「山並み・眺望保全地区」を策定する動きはあるが、実現には至って</a:t>
            </a:r>
            <a:r>
              <a:rPr lang="ja-JP" altLang="ja-JP" sz="800" dirty="0" smtClean="0"/>
              <a:t>いない</a:t>
            </a:r>
            <a:endParaRPr kumimoji="1" lang="ja-JP" altLang="en-US" sz="800" dirty="0"/>
          </a:p>
        </p:txBody>
      </p:sp>
      <p:sp>
        <p:nvSpPr>
          <p:cNvPr id="116" name="テキスト ボックス 115"/>
          <p:cNvSpPr txBox="1"/>
          <p:nvPr/>
        </p:nvSpPr>
        <p:spPr>
          <a:xfrm>
            <a:off x="73218" y="8689032"/>
            <a:ext cx="1512168" cy="707886"/>
          </a:xfrm>
          <a:prstGeom prst="rect">
            <a:avLst/>
          </a:prstGeom>
          <a:solidFill>
            <a:schemeClr val="bg1"/>
          </a:solidFill>
          <a:ln w="3175">
            <a:solidFill>
              <a:schemeClr val="tx1"/>
            </a:solidFill>
            <a:prstDash val="sysDot"/>
          </a:ln>
        </p:spPr>
        <p:txBody>
          <a:bodyPr wrap="square" rtlCol="0">
            <a:spAutoFit/>
          </a:bodyPr>
          <a:lstStyle/>
          <a:p>
            <a:r>
              <a:rPr lang="ja-JP" altLang="ja-JP" sz="800" dirty="0"/>
              <a:t>なぎさ街道づくりは、大阪湾岸沿いを繋いで歩けるようにするといった計画だったが、実際は工場等が隣接しており整備することは</a:t>
            </a:r>
            <a:r>
              <a:rPr lang="ja-JP" altLang="ja-JP" sz="800" dirty="0" smtClean="0"/>
              <a:t>できなかった</a:t>
            </a:r>
            <a:endParaRPr kumimoji="1" lang="ja-JP" altLang="en-US" sz="800" dirty="0"/>
          </a:p>
        </p:txBody>
      </p:sp>
      <p:sp>
        <p:nvSpPr>
          <p:cNvPr id="49" name="テキスト ボックス 48"/>
          <p:cNvSpPr txBox="1"/>
          <p:nvPr/>
        </p:nvSpPr>
        <p:spPr>
          <a:xfrm>
            <a:off x="3311341" y="6819726"/>
            <a:ext cx="1502260" cy="1077218"/>
          </a:xfrm>
          <a:prstGeom prst="rect">
            <a:avLst/>
          </a:prstGeom>
          <a:solidFill>
            <a:schemeClr val="bg1"/>
          </a:solidFill>
          <a:ln w="3175">
            <a:solidFill>
              <a:schemeClr val="tx2">
                <a:lumMod val="75000"/>
              </a:schemeClr>
            </a:solidFill>
            <a:prstDash val="sysDot"/>
          </a:ln>
        </p:spPr>
        <p:txBody>
          <a:bodyPr wrap="square" rtlCol="0">
            <a:spAutoFit/>
          </a:bodyPr>
          <a:lstStyle/>
          <a:p>
            <a:r>
              <a:rPr lang="ja-JP" altLang="ja-JP" sz="800" dirty="0"/>
              <a:t>京都市では、森林景観を守り育てるために「京都市三山森林景観保全・再生ガイドライン</a:t>
            </a:r>
            <a:r>
              <a:rPr lang="ja-JP" altLang="ja-JP" sz="800" dirty="0" smtClean="0"/>
              <a:t>」</a:t>
            </a:r>
            <a:r>
              <a:rPr lang="ja-JP" altLang="en-US" sz="800" dirty="0" smtClean="0"/>
              <a:t>を</a:t>
            </a:r>
            <a:r>
              <a:rPr lang="ja-JP" altLang="ja-JP" sz="800" b="1" u="sng" dirty="0" smtClean="0"/>
              <a:t> </a:t>
            </a:r>
            <a:r>
              <a:rPr lang="en-US" altLang="ja-JP" sz="800" b="1" u="sng" dirty="0" smtClean="0"/>
              <a:t>3</a:t>
            </a:r>
            <a:r>
              <a:rPr lang="ja-JP" altLang="ja-JP" sz="800" b="1" u="sng" dirty="0"/>
              <a:t>部局合同</a:t>
            </a:r>
            <a:r>
              <a:rPr lang="ja-JP" altLang="ja-JP" sz="800" b="1" u="sng" dirty="0" smtClean="0"/>
              <a:t>で策定</a:t>
            </a:r>
            <a:r>
              <a:rPr lang="ja-JP" altLang="ja-JP" sz="800" b="1" u="sng" dirty="0"/>
              <a:t>している</a:t>
            </a:r>
            <a:r>
              <a:rPr lang="ja-JP" altLang="ja-JP" sz="800" b="1" u="sng" dirty="0" smtClean="0"/>
              <a:t>。</a:t>
            </a:r>
            <a:r>
              <a:rPr lang="ja-JP" altLang="ja-JP" sz="800" dirty="0" smtClean="0"/>
              <a:t>目標</a:t>
            </a:r>
            <a:r>
              <a:rPr lang="ja-JP" altLang="ja-JP" sz="800" dirty="0"/>
              <a:t>とする森林像から樹種の選定方法、森林景観の保全に関する項目まで幅広く対応できるように記載して</a:t>
            </a:r>
            <a:r>
              <a:rPr lang="ja-JP" altLang="ja-JP" sz="800" dirty="0" smtClean="0"/>
              <a:t>いる</a:t>
            </a:r>
            <a:endParaRPr lang="ja-JP" altLang="ja-JP" sz="800" dirty="0"/>
          </a:p>
        </p:txBody>
      </p:sp>
      <p:sp>
        <p:nvSpPr>
          <p:cNvPr id="98" name="テキスト ボックス 97"/>
          <p:cNvSpPr txBox="1"/>
          <p:nvPr/>
        </p:nvSpPr>
        <p:spPr>
          <a:xfrm>
            <a:off x="73218" y="-23936"/>
            <a:ext cx="12737504" cy="338554"/>
          </a:xfrm>
          <a:prstGeom prst="rect">
            <a:avLst/>
          </a:prstGeom>
          <a:noFill/>
        </p:spPr>
        <p:txBody>
          <a:bodyPr wrap="square" rtlCol="0">
            <a:spAutoFit/>
          </a:bodyPr>
          <a:lstStyle/>
          <a:p>
            <a:pPr algn="ctr"/>
            <a:r>
              <a:rPr kumimoji="1" lang="ja-JP" altLang="en-US" sz="1600" b="1" dirty="0" smtClean="0">
                <a:latin typeface="+mj-ea"/>
                <a:ea typeface="+mj-ea"/>
              </a:rPr>
              <a:t>基本目標像</a:t>
            </a:r>
            <a:endParaRPr kumimoji="1" lang="ja-JP" altLang="en-US" sz="1600" b="1" dirty="0">
              <a:latin typeface="+mj-ea"/>
              <a:ea typeface="+mj-ea"/>
            </a:endParaRPr>
          </a:p>
        </p:txBody>
      </p:sp>
      <p:sp>
        <p:nvSpPr>
          <p:cNvPr id="101" name="円/楕円 100"/>
          <p:cNvSpPr/>
          <p:nvPr/>
        </p:nvSpPr>
        <p:spPr>
          <a:xfrm>
            <a:off x="745229" y="3000400"/>
            <a:ext cx="11565197" cy="266034"/>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rPr>
              <a:t>５つの軸　＋　</a:t>
            </a:r>
            <a:r>
              <a:rPr lang="ja-JP" altLang="en-US" sz="1600" dirty="0">
                <a:solidFill>
                  <a:sysClr val="windowText" lastClr="000000"/>
                </a:solidFill>
              </a:rPr>
              <a:t>アルファ</a:t>
            </a:r>
            <a:endParaRPr kumimoji="1" lang="ja-JP" altLang="en-US" sz="1600" dirty="0">
              <a:solidFill>
                <a:sysClr val="windowText" lastClr="000000"/>
              </a:solidFill>
            </a:endParaRPr>
          </a:p>
        </p:txBody>
      </p:sp>
      <p:sp>
        <p:nvSpPr>
          <p:cNvPr id="104" name="テキスト ボックス 103"/>
          <p:cNvSpPr txBox="1"/>
          <p:nvPr/>
        </p:nvSpPr>
        <p:spPr>
          <a:xfrm>
            <a:off x="8668130" y="1265182"/>
            <a:ext cx="3780000" cy="215444"/>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a:t>大阪府全体の景観をどう考えるかとなると、賑わい</a:t>
            </a:r>
            <a:r>
              <a:rPr lang="ja-JP" altLang="ja-JP" sz="800" dirty="0"/>
              <a:t>とかと</a:t>
            </a:r>
            <a:r>
              <a:rPr lang="ja-JP" altLang="ja-JP" sz="800" dirty="0" smtClean="0"/>
              <a:t>考えます</a:t>
            </a:r>
            <a:endParaRPr lang="ja-JP" altLang="ja-JP" sz="800" dirty="0"/>
          </a:p>
        </p:txBody>
      </p:sp>
      <p:sp>
        <p:nvSpPr>
          <p:cNvPr id="105" name="テキスト ボックス 104"/>
          <p:cNvSpPr txBox="1"/>
          <p:nvPr/>
        </p:nvSpPr>
        <p:spPr>
          <a:xfrm>
            <a:off x="6113032" y="2589838"/>
            <a:ext cx="2376000" cy="338554"/>
          </a:xfrm>
          <a:prstGeom prst="rect">
            <a:avLst/>
          </a:prstGeom>
          <a:solidFill>
            <a:schemeClr val="bg1"/>
          </a:solidFill>
          <a:ln w="19050">
            <a:solidFill>
              <a:schemeClr val="tx1"/>
            </a:solidFill>
            <a:prstDash val="solid"/>
          </a:ln>
        </p:spPr>
        <p:txBody>
          <a:bodyPr wrap="square" rtlCol="0">
            <a:spAutoFit/>
          </a:bodyPr>
          <a:lstStyle/>
          <a:p>
            <a:r>
              <a:rPr lang="ja-JP" altLang="ja-JP" sz="800" dirty="0"/>
              <a:t>景観というのにおきまして、やはり</a:t>
            </a:r>
            <a:r>
              <a:rPr lang="ja-JP" altLang="ja-JP" sz="800" b="1" u="sng" dirty="0"/>
              <a:t>景観を大きな枠組みでつくる</a:t>
            </a:r>
            <a:r>
              <a:rPr lang="ja-JP" altLang="ja-JP" sz="800" dirty="0"/>
              <a:t>のは大切だと</a:t>
            </a:r>
            <a:r>
              <a:rPr lang="ja-JP" altLang="ja-JP" sz="800" dirty="0" smtClean="0"/>
              <a:t>思う</a:t>
            </a:r>
            <a:endParaRPr lang="ja-JP" altLang="ja-JP" sz="800" dirty="0"/>
          </a:p>
        </p:txBody>
      </p:sp>
      <p:sp>
        <p:nvSpPr>
          <p:cNvPr id="106" name="テキスト ボックス 105"/>
          <p:cNvSpPr txBox="1"/>
          <p:nvPr/>
        </p:nvSpPr>
        <p:spPr>
          <a:xfrm>
            <a:off x="4157559" y="2210981"/>
            <a:ext cx="1908000" cy="720000"/>
          </a:xfrm>
          <a:prstGeom prst="rect">
            <a:avLst/>
          </a:prstGeom>
          <a:solidFill>
            <a:schemeClr val="bg1"/>
          </a:solidFill>
          <a:ln w="19050">
            <a:solidFill>
              <a:schemeClr val="tx1"/>
            </a:solidFill>
            <a:prstDash val="solid"/>
          </a:ln>
        </p:spPr>
        <p:txBody>
          <a:bodyPr wrap="square" rtlCol="0">
            <a:spAutoFit/>
          </a:bodyPr>
          <a:lstStyle/>
          <a:p>
            <a:pPr algn="just"/>
            <a:r>
              <a:rPr lang="ja-JP" altLang="ja-JP" sz="800" dirty="0"/>
              <a:t>大阪府域全域を取り上げた</a:t>
            </a:r>
            <a:r>
              <a:rPr lang="ja-JP" altLang="ja-JP" sz="800" b="1" u="sng" dirty="0"/>
              <a:t>大きな景観構造みたいなのをどう作るかという議論</a:t>
            </a:r>
            <a:r>
              <a:rPr lang="ja-JP" altLang="ja-JP" sz="800" dirty="0"/>
              <a:t>があるわけです。それが</a:t>
            </a:r>
            <a:r>
              <a:rPr lang="ja-JP" altLang="ja-JP" sz="800" b="1" u="sng" dirty="0"/>
              <a:t>グランドデザインという言い方</a:t>
            </a:r>
            <a:r>
              <a:rPr lang="ja-JP" altLang="ja-JP" sz="800" dirty="0"/>
              <a:t>になるだろうと思うんです</a:t>
            </a:r>
            <a:r>
              <a:rPr lang="ja-JP" altLang="ja-JP" sz="800" dirty="0" smtClean="0"/>
              <a:t>けど</a:t>
            </a:r>
            <a:endParaRPr lang="ja-JP" altLang="ja-JP" sz="800" dirty="0"/>
          </a:p>
        </p:txBody>
      </p:sp>
      <p:sp>
        <p:nvSpPr>
          <p:cNvPr id="109" name="テキスト ボックス 108"/>
          <p:cNvSpPr txBox="1"/>
          <p:nvPr/>
        </p:nvSpPr>
        <p:spPr>
          <a:xfrm>
            <a:off x="8668130" y="1542587"/>
            <a:ext cx="3780000" cy="215444"/>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smtClean="0"/>
              <a:t>町</a:t>
            </a:r>
            <a:r>
              <a:rPr lang="ja-JP" altLang="ja-JP" sz="800" b="1" u="sng" dirty="0"/>
              <a:t>単位での地域での景観づくり</a:t>
            </a:r>
            <a:r>
              <a:rPr lang="ja-JP" altLang="ja-JP" sz="800" dirty="0"/>
              <a:t>っていうのも非常に大切だなと</a:t>
            </a:r>
            <a:r>
              <a:rPr lang="ja-JP" altLang="ja-JP" sz="800" dirty="0" smtClean="0"/>
              <a:t>考えます</a:t>
            </a:r>
            <a:endParaRPr kumimoji="1" lang="ja-JP" altLang="en-US" sz="800" dirty="0"/>
          </a:p>
        </p:txBody>
      </p:sp>
      <p:sp>
        <p:nvSpPr>
          <p:cNvPr id="110" name="テキスト ボックス 109"/>
          <p:cNvSpPr txBox="1"/>
          <p:nvPr/>
        </p:nvSpPr>
        <p:spPr>
          <a:xfrm>
            <a:off x="8668130" y="1819992"/>
            <a:ext cx="3780000" cy="461665"/>
          </a:xfrm>
          <a:prstGeom prst="rect">
            <a:avLst/>
          </a:prstGeom>
          <a:solidFill>
            <a:schemeClr val="bg1"/>
          </a:solidFill>
          <a:ln w="19050">
            <a:solidFill>
              <a:schemeClr val="tx1"/>
            </a:solidFill>
            <a:prstDash val="solid"/>
          </a:ln>
        </p:spPr>
        <p:txBody>
          <a:bodyPr wrap="square" rtlCol="0">
            <a:spAutoFit/>
          </a:bodyPr>
          <a:lstStyle/>
          <a:p>
            <a:r>
              <a:rPr lang="ja-JP" altLang="ja-JP" sz="800" dirty="0"/>
              <a:t>大阪平野というかたちで軸があるとおもうんですけど、個々の場所に目をあてると、やはり個性というのは点在しているので</a:t>
            </a:r>
            <a:r>
              <a:rPr lang="ja-JP" altLang="ja-JP" sz="800" dirty="0" smtClean="0"/>
              <a:t>、</a:t>
            </a:r>
            <a:r>
              <a:rPr lang="ja-JP" altLang="en-US" sz="800" b="1" u="sng" dirty="0" smtClean="0"/>
              <a:t>大きな景観の軸組みに</a:t>
            </a:r>
            <a:r>
              <a:rPr lang="ja-JP" altLang="ja-JP" sz="800" b="1" u="sng" dirty="0" smtClean="0"/>
              <a:t>どう</a:t>
            </a:r>
            <a:r>
              <a:rPr lang="ja-JP" altLang="ja-JP" sz="800" b="1" u="sng" dirty="0"/>
              <a:t>いうふうに小さい景観特性を埋め込んでいくか</a:t>
            </a:r>
            <a:r>
              <a:rPr lang="ja-JP" altLang="ja-JP" sz="800" dirty="0"/>
              <a:t>という。その両方だと思う</a:t>
            </a:r>
            <a:r>
              <a:rPr lang="ja-JP" altLang="ja-JP" sz="800" dirty="0" smtClean="0"/>
              <a:t>。</a:t>
            </a:r>
            <a:endParaRPr kumimoji="1" lang="ja-JP" altLang="en-US" sz="800" dirty="0"/>
          </a:p>
        </p:txBody>
      </p:sp>
      <p:sp>
        <p:nvSpPr>
          <p:cNvPr id="111" name="テキスト ボックス 110"/>
          <p:cNvSpPr txBox="1"/>
          <p:nvPr/>
        </p:nvSpPr>
        <p:spPr>
          <a:xfrm>
            <a:off x="8668130" y="2343617"/>
            <a:ext cx="3780000" cy="584775"/>
          </a:xfrm>
          <a:prstGeom prst="rect">
            <a:avLst/>
          </a:prstGeom>
          <a:solidFill>
            <a:schemeClr val="bg1"/>
          </a:solidFill>
          <a:ln w="19050">
            <a:solidFill>
              <a:schemeClr val="tx1"/>
            </a:solidFill>
            <a:prstDash val="solid"/>
          </a:ln>
        </p:spPr>
        <p:txBody>
          <a:bodyPr wrap="square" rtlCol="0">
            <a:spAutoFit/>
          </a:bodyPr>
          <a:lstStyle/>
          <a:p>
            <a:r>
              <a:rPr lang="ja-JP" altLang="ja-JP" sz="800" dirty="0"/>
              <a:t>京都は景観の範囲というのか、眺望できる範囲、把握できる</a:t>
            </a:r>
            <a:r>
              <a:rPr lang="ja-JP" altLang="ja-JP" sz="800" dirty="0" smtClean="0"/>
              <a:t>範囲がわり</a:t>
            </a:r>
            <a:r>
              <a:rPr lang="ja-JP" altLang="ja-JP" sz="800" dirty="0"/>
              <a:t>とはっきりしている。それで海の京都とか</a:t>
            </a:r>
            <a:r>
              <a:rPr lang="ja-JP" altLang="ja-JP" sz="800" dirty="0" smtClean="0"/>
              <a:t>、お茶</a:t>
            </a:r>
            <a:r>
              <a:rPr lang="ja-JP" altLang="ja-JP" sz="800" dirty="0"/>
              <a:t>の京都とか、いろんなカテゴリーができていく空間だと</a:t>
            </a:r>
            <a:r>
              <a:rPr lang="ja-JP" altLang="ja-JP" sz="800" dirty="0" smtClean="0"/>
              <a:t>思う。</a:t>
            </a:r>
            <a:r>
              <a:rPr lang="ja-JP" altLang="ja-JP" sz="800" b="1" u="sng" dirty="0"/>
              <a:t>大阪はわりと大阪盆地というかたちで、地形的にはかなりまとまりがあるものなので、地形に注目する</a:t>
            </a:r>
            <a:r>
              <a:rPr lang="ja-JP" altLang="ja-JP" sz="800" dirty="0"/>
              <a:t>というのはひとつのエリアを把握する上で</a:t>
            </a:r>
            <a:r>
              <a:rPr lang="ja-JP" altLang="ja-JP" sz="800" dirty="0" smtClean="0"/>
              <a:t>大事</a:t>
            </a:r>
            <a:endParaRPr kumimoji="1" lang="ja-JP" altLang="en-US" sz="800" dirty="0"/>
          </a:p>
        </p:txBody>
      </p:sp>
      <p:sp>
        <p:nvSpPr>
          <p:cNvPr id="117" name="テキスト ボックス 116"/>
          <p:cNvSpPr txBox="1"/>
          <p:nvPr/>
        </p:nvSpPr>
        <p:spPr>
          <a:xfrm>
            <a:off x="370167" y="372224"/>
            <a:ext cx="1440159" cy="900000"/>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a:t>何かお互いの見え方みたいな、</a:t>
            </a:r>
            <a:r>
              <a:rPr lang="ja-JP" altLang="ja-JP" sz="800" b="1" u="sng" dirty="0" err="1"/>
              <a:t>見える見えないの</a:t>
            </a:r>
            <a:r>
              <a:rPr lang="ja-JP" altLang="ja-JP" sz="800" b="1" u="sng" dirty="0"/>
              <a:t>関係をつないでいく</a:t>
            </a:r>
            <a:r>
              <a:rPr lang="ja-JP" altLang="ja-JP" sz="800" dirty="0"/>
              <a:t>のもある。大阪府だと山側の行政と、海側の行政は違うが、その間を結んで、景観軸をつくっていくなどがあるのでは</a:t>
            </a:r>
            <a:r>
              <a:rPr lang="ja-JP" altLang="ja-JP" sz="800" dirty="0" smtClean="0"/>
              <a:t>。</a:t>
            </a:r>
            <a:endParaRPr lang="ja-JP" altLang="ja-JP" sz="800" dirty="0"/>
          </a:p>
        </p:txBody>
      </p:sp>
      <p:sp>
        <p:nvSpPr>
          <p:cNvPr id="118" name="テキスト ボックス 117"/>
          <p:cNvSpPr txBox="1"/>
          <p:nvPr/>
        </p:nvSpPr>
        <p:spPr>
          <a:xfrm>
            <a:off x="370167" y="1308308"/>
            <a:ext cx="1440159" cy="900000"/>
          </a:xfrm>
          <a:prstGeom prst="rect">
            <a:avLst/>
          </a:prstGeom>
          <a:solidFill>
            <a:schemeClr val="bg1"/>
          </a:solidFill>
          <a:ln w="19050">
            <a:solidFill>
              <a:schemeClr val="tx1"/>
            </a:solidFill>
            <a:prstDash val="solid"/>
          </a:ln>
        </p:spPr>
        <p:txBody>
          <a:bodyPr wrap="square" rtlCol="0">
            <a:spAutoFit/>
          </a:bodyPr>
          <a:lstStyle/>
          <a:p>
            <a:r>
              <a:rPr lang="ja-JP" altLang="ja-JP" sz="800" dirty="0"/>
              <a:t>滋賀県では広域景観で琵琶湖の</a:t>
            </a:r>
            <a:r>
              <a:rPr lang="ja-JP" altLang="ja-JP" sz="800" b="1" u="sng" dirty="0"/>
              <a:t>見え方を意識して取り組んでいる。対岸同士で市町がちがう場合に、お互いどうみえあうかを検討する</a:t>
            </a:r>
            <a:endParaRPr lang="ja-JP" altLang="ja-JP" sz="800" dirty="0"/>
          </a:p>
          <a:p>
            <a:r>
              <a:rPr lang="ja-JP" altLang="ja-JP" sz="800" dirty="0"/>
              <a:t>ということで、景観計画の中に織り込まれている</a:t>
            </a:r>
            <a:r>
              <a:rPr lang="ja-JP" altLang="ja-JP" sz="800" dirty="0" smtClean="0"/>
              <a:t>。</a:t>
            </a:r>
            <a:endParaRPr lang="ja-JP" altLang="ja-JP" sz="800" dirty="0"/>
          </a:p>
        </p:txBody>
      </p:sp>
      <p:sp>
        <p:nvSpPr>
          <p:cNvPr id="119" name="テキスト ボックス 118"/>
          <p:cNvSpPr txBox="1"/>
          <p:nvPr/>
        </p:nvSpPr>
        <p:spPr>
          <a:xfrm>
            <a:off x="1728853" y="5267603"/>
            <a:ext cx="1440160" cy="954107"/>
          </a:xfrm>
          <a:prstGeom prst="rect">
            <a:avLst/>
          </a:prstGeom>
          <a:solidFill>
            <a:schemeClr val="bg1"/>
          </a:solidFill>
          <a:ln w="19050">
            <a:solidFill>
              <a:schemeClr val="tx1"/>
            </a:solidFill>
            <a:prstDash val="solid"/>
          </a:ln>
        </p:spPr>
        <p:txBody>
          <a:bodyPr wrap="square" rtlCol="0">
            <a:spAutoFit/>
          </a:bodyPr>
          <a:lstStyle/>
          <a:p>
            <a:r>
              <a:rPr lang="ja-JP" altLang="ja-JP" sz="800" dirty="0"/>
              <a:t>従来、</a:t>
            </a:r>
            <a:r>
              <a:rPr lang="ja-JP" altLang="ja-JP" sz="800" b="1" u="sng" dirty="0"/>
              <a:t>河川、道路についてはそれ自体が良好な景観をつくる、良好な景観を形成していると。その中でも道路っていうのはやや安全、円滑に通行するという目的が、前面に出てしまって</a:t>
            </a:r>
            <a:r>
              <a:rPr lang="ja-JP" altLang="ja-JP" sz="800" dirty="0" smtClean="0"/>
              <a:t>。</a:t>
            </a:r>
            <a:endParaRPr lang="ja-JP" altLang="ja-JP" sz="800" dirty="0"/>
          </a:p>
        </p:txBody>
      </p:sp>
      <p:sp>
        <p:nvSpPr>
          <p:cNvPr id="120" name="テキスト ボックス 119"/>
          <p:cNvSpPr txBox="1"/>
          <p:nvPr/>
        </p:nvSpPr>
        <p:spPr>
          <a:xfrm>
            <a:off x="11279336" y="4431849"/>
            <a:ext cx="1440000" cy="461665"/>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smtClean="0"/>
              <a:t>電線</a:t>
            </a:r>
            <a:r>
              <a:rPr lang="ja-JP" altLang="ja-JP" sz="800" b="1" u="sng" dirty="0"/>
              <a:t>は汚いですし</a:t>
            </a:r>
            <a:r>
              <a:rPr lang="ja-JP" altLang="ja-JP" sz="800" b="1" u="sng" dirty="0" smtClean="0"/>
              <a:t>、電柱</a:t>
            </a:r>
            <a:r>
              <a:rPr lang="ja-JP" altLang="ja-JP" sz="800" b="1" u="sng" dirty="0"/>
              <a:t>自体</a:t>
            </a:r>
            <a:r>
              <a:rPr lang="ja-JP" altLang="ja-JP" sz="800" b="1" u="sng" dirty="0" smtClean="0"/>
              <a:t>は邪魔</a:t>
            </a:r>
            <a:r>
              <a:rPr lang="ja-JP" altLang="ja-JP" sz="800" b="1" u="sng" dirty="0"/>
              <a:t>、汚い。そういうような部分</a:t>
            </a:r>
            <a:r>
              <a:rPr lang="ja-JP" altLang="ja-JP" sz="800" b="1" u="sng" dirty="0" smtClean="0"/>
              <a:t>がある</a:t>
            </a:r>
            <a:r>
              <a:rPr lang="ja-JP" altLang="en-US" sz="800" dirty="0" smtClean="0"/>
              <a:t>か</a:t>
            </a:r>
            <a:r>
              <a:rPr lang="ja-JP" altLang="ja-JP" sz="800" dirty="0" smtClean="0"/>
              <a:t>と</a:t>
            </a:r>
            <a:r>
              <a:rPr lang="ja-JP" altLang="ja-JP" sz="800" dirty="0"/>
              <a:t>思います</a:t>
            </a:r>
            <a:r>
              <a:rPr lang="ja-JP" altLang="ja-JP" sz="800" dirty="0" smtClean="0"/>
              <a:t>。</a:t>
            </a:r>
            <a:endParaRPr kumimoji="1" lang="ja-JP" altLang="en-US" sz="800" dirty="0"/>
          </a:p>
        </p:txBody>
      </p:sp>
      <p:sp>
        <p:nvSpPr>
          <p:cNvPr id="127" name="テキスト ボックス 126"/>
          <p:cNvSpPr txBox="1"/>
          <p:nvPr/>
        </p:nvSpPr>
        <p:spPr>
          <a:xfrm>
            <a:off x="11279336" y="5790709"/>
            <a:ext cx="1440000" cy="954107"/>
          </a:xfrm>
          <a:prstGeom prst="rect">
            <a:avLst/>
          </a:prstGeom>
          <a:solidFill>
            <a:schemeClr val="bg1"/>
          </a:solidFill>
          <a:ln w="19050">
            <a:solidFill>
              <a:schemeClr val="tx1"/>
            </a:solidFill>
            <a:prstDash val="solid"/>
          </a:ln>
        </p:spPr>
        <p:txBody>
          <a:bodyPr wrap="square" rtlCol="0">
            <a:spAutoFit/>
          </a:bodyPr>
          <a:lstStyle/>
          <a:p>
            <a:r>
              <a:rPr lang="ja-JP" altLang="ja-JP" sz="800" dirty="0"/>
              <a:t>東京</a:t>
            </a:r>
            <a:r>
              <a:rPr lang="ja-JP" altLang="ja-JP" sz="800" dirty="0" smtClean="0"/>
              <a:t>は</a:t>
            </a:r>
            <a:r>
              <a:rPr lang="ja-JP" altLang="en-US" sz="800" dirty="0" smtClean="0"/>
              <a:t>無電柱化が</a:t>
            </a:r>
            <a:r>
              <a:rPr lang="ja-JP" altLang="en-US" sz="800" dirty="0"/>
              <a:t>進んでいる</a:t>
            </a:r>
            <a:r>
              <a:rPr lang="ja-JP" altLang="ja-JP" sz="800" dirty="0" smtClean="0"/>
              <a:t>。</a:t>
            </a:r>
            <a:r>
              <a:rPr lang="ja-JP" altLang="ja-JP" sz="800" b="1" u="sng" dirty="0" smtClean="0"/>
              <a:t>関西</a:t>
            </a:r>
            <a:r>
              <a:rPr lang="ja-JP" altLang="ja-JP" sz="800" b="1" u="sng" dirty="0"/>
              <a:t>電力</a:t>
            </a:r>
            <a:r>
              <a:rPr lang="ja-JP" altLang="ja-JP" sz="800" b="1" u="sng" dirty="0" smtClean="0"/>
              <a:t>エリアは</a:t>
            </a:r>
            <a:r>
              <a:rPr lang="ja-JP" altLang="en-US" sz="800" b="1" u="sng" dirty="0" smtClean="0"/>
              <a:t>、</a:t>
            </a:r>
            <a:r>
              <a:rPr lang="ja-JP" altLang="ja-JP" sz="800" b="1" u="sng" dirty="0" smtClean="0"/>
              <a:t>まだまだ</a:t>
            </a:r>
            <a:r>
              <a:rPr lang="ja-JP" altLang="ja-JP" sz="800" b="1" u="sng" dirty="0"/>
              <a:t>進んでおりません</a:t>
            </a:r>
            <a:r>
              <a:rPr lang="ja-JP" altLang="ja-JP" sz="800" dirty="0" smtClean="0"/>
              <a:t>。１キロ</a:t>
            </a:r>
            <a:r>
              <a:rPr lang="ja-JP" altLang="ja-JP" sz="800" dirty="0"/>
              <a:t>に関して何億円とかかるというような試算</a:t>
            </a:r>
            <a:r>
              <a:rPr lang="ja-JP" altLang="ja-JP" sz="800" dirty="0" smtClean="0"/>
              <a:t>も</a:t>
            </a:r>
            <a:r>
              <a:rPr lang="ja-JP" altLang="en-US" sz="800" dirty="0"/>
              <a:t>あるの</a:t>
            </a:r>
            <a:r>
              <a:rPr lang="ja-JP" altLang="ja-JP" sz="800" dirty="0" smtClean="0"/>
              <a:t>で</a:t>
            </a:r>
            <a:r>
              <a:rPr lang="ja-JP" altLang="ja-JP" sz="800" dirty="0"/>
              <a:t>、中々これからも進んでいかないんではないかなと</a:t>
            </a:r>
            <a:r>
              <a:rPr lang="ja-JP" altLang="ja-JP" sz="800" dirty="0" smtClean="0"/>
              <a:t>思います</a:t>
            </a:r>
            <a:r>
              <a:rPr lang="ja-JP" altLang="en-US" sz="800" dirty="0" smtClean="0"/>
              <a:t>。</a:t>
            </a:r>
            <a:endParaRPr kumimoji="1" lang="ja-JP" altLang="en-US" sz="800" dirty="0"/>
          </a:p>
        </p:txBody>
      </p:sp>
      <p:sp>
        <p:nvSpPr>
          <p:cNvPr id="130" name="テキスト ボックス 129"/>
          <p:cNvSpPr txBox="1"/>
          <p:nvPr/>
        </p:nvSpPr>
        <p:spPr>
          <a:xfrm>
            <a:off x="11279336" y="6804627"/>
            <a:ext cx="1440000" cy="1200329"/>
          </a:xfrm>
          <a:prstGeom prst="rect">
            <a:avLst/>
          </a:prstGeom>
          <a:solidFill>
            <a:schemeClr val="bg1"/>
          </a:solidFill>
          <a:ln w="19050">
            <a:solidFill>
              <a:schemeClr val="tx1"/>
            </a:solidFill>
            <a:prstDash val="solid"/>
          </a:ln>
        </p:spPr>
        <p:txBody>
          <a:bodyPr wrap="square" rtlCol="0">
            <a:spAutoFit/>
          </a:bodyPr>
          <a:lstStyle/>
          <a:p>
            <a:r>
              <a:rPr lang="ja-JP" altLang="en-US" sz="800" dirty="0" smtClean="0"/>
              <a:t>無電柱化は今</a:t>
            </a:r>
            <a:r>
              <a:rPr lang="ja-JP" altLang="ja-JP" sz="800" dirty="0" smtClean="0"/>
              <a:t>の</a:t>
            </a:r>
            <a:r>
              <a:rPr lang="ja-JP" altLang="ja-JP" sz="800" dirty="0"/>
              <a:t>ところ</a:t>
            </a:r>
            <a:r>
              <a:rPr lang="ja-JP" altLang="ja-JP" sz="800" dirty="0" smtClean="0"/>
              <a:t>行政から</a:t>
            </a:r>
            <a:r>
              <a:rPr lang="ja-JP" altLang="ja-JP" sz="800" dirty="0"/>
              <a:t>の補助金が無い限りは進んでいかないと</a:t>
            </a:r>
            <a:r>
              <a:rPr lang="ja-JP" altLang="ja-JP" sz="800" dirty="0" smtClean="0"/>
              <a:t>。今</a:t>
            </a:r>
            <a:r>
              <a:rPr lang="ja-JP" altLang="en-US" sz="800" dirty="0" smtClean="0"/>
              <a:t>、</a:t>
            </a:r>
            <a:r>
              <a:rPr lang="ja-JP" altLang="ja-JP" sz="800" dirty="0" smtClean="0"/>
              <a:t>進んで</a:t>
            </a:r>
            <a:r>
              <a:rPr lang="ja-JP" altLang="ja-JP" sz="800" dirty="0"/>
              <a:t>いるのは国道２５号線</a:t>
            </a:r>
            <a:r>
              <a:rPr lang="ja-JP" altLang="ja-JP" sz="800" dirty="0" smtClean="0"/>
              <a:t>で</a:t>
            </a:r>
            <a:r>
              <a:rPr lang="ja-JP" altLang="en-US" sz="800" dirty="0"/>
              <a:t>すが</a:t>
            </a:r>
            <a:r>
              <a:rPr lang="ja-JP" altLang="ja-JP" sz="800" dirty="0" smtClean="0"/>
              <a:t>、</a:t>
            </a:r>
            <a:r>
              <a:rPr lang="ja-JP" altLang="ja-JP" sz="800" b="1" u="sng" dirty="0"/>
              <a:t>新しい町ができれば</a:t>
            </a:r>
            <a:r>
              <a:rPr lang="ja-JP" altLang="ja-JP" sz="800" b="1" u="sng" dirty="0" smtClean="0"/>
              <a:t>、ボコボコ</a:t>
            </a:r>
            <a:r>
              <a:rPr lang="ja-JP" altLang="ja-JP" sz="800" b="1" u="sng" dirty="0"/>
              <a:t>電柱が立っているよう</a:t>
            </a:r>
            <a:r>
              <a:rPr lang="ja-JP" altLang="ja-JP" sz="800" b="1" u="sng" dirty="0" smtClean="0"/>
              <a:t>な状態</a:t>
            </a:r>
            <a:r>
              <a:rPr lang="ja-JP" altLang="ja-JP" sz="800" dirty="0" smtClean="0"/>
              <a:t>です</a:t>
            </a:r>
            <a:r>
              <a:rPr lang="ja-JP" altLang="en-US" sz="800" dirty="0"/>
              <a:t>ので</a:t>
            </a:r>
            <a:r>
              <a:rPr lang="ja-JP" altLang="ja-JP" sz="800" dirty="0" smtClean="0"/>
              <a:t>、ひと月</a:t>
            </a:r>
            <a:r>
              <a:rPr lang="ja-JP" altLang="ja-JP" sz="800" dirty="0"/>
              <a:t>の電柱の保有数というのは増えて</a:t>
            </a:r>
            <a:r>
              <a:rPr lang="ja-JP" altLang="ja-JP" sz="800" dirty="0" smtClean="0"/>
              <a:t>いってる状態</a:t>
            </a:r>
            <a:r>
              <a:rPr lang="ja-JP" altLang="ja-JP" sz="800" dirty="0"/>
              <a:t>です</a:t>
            </a:r>
            <a:r>
              <a:rPr lang="ja-JP" altLang="ja-JP" sz="800" dirty="0" smtClean="0"/>
              <a:t>。</a:t>
            </a:r>
            <a:endParaRPr kumimoji="1" lang="ja-JP" altLang="en-US" sz="800" dirty="0"/>
          </a:p>
        </p:txBody>
      </p:sp>
      <p:sp>
        <p:nvSpPr>
          <p:cNvPr id="131" name="テキスト ボックス 130"/>
          <p:cNvSpPr txBox="1"/>
          <p:nvPr/>
        </p:nvSpPr>
        <p:spPr>
          <a:xfrm>
            <a:off x="11279336" y="8064767"/>
            <a:ext cx="1440000" cy="1200329"/>
          </a:xfrm>
          <a:prstGeom prst="rect">
            <a:avLst/>
          </a:prstGeom>
          <a:solidFill>
            <a:schemeClr val="bg1"/>
          </a:solidFill>
          <a:ln w="19050">
            <a:solidFill>
              <a:schemeClr val="tx1"/>
            </a:solidFill>
            <a:prstDash val="solid"/>
          </a:ln>
        </p:spPr>
        <p:txBody>
          <a:bodyPr wrap="square" rtlCol="0">
            <a:spAutoFit/>
          </a:bodyPr>
          <a:lstStyle/>
          <a:p>
            <a:r>
              <a:rPr lang="ja-JP" altLang="en-US" sz="800" dirty="0" smtClean="0"/>
              <a:t>無電柱化の</a:t>
            </a:r>
            <a:r>
              <a:rPr lang="ja-JP" altLang="ja-JP" sz="800" dirty="0" smtClean="0"/>
              <a:t>話</a:t>
            </a:r>
            <a:r>
              <a:rPr lang="ja-JP" altLang="ja-JP" sz="800" dirty="0"/>
              <a:t>も出ましたけど、</a:t>
            </a:r>
            <a:r>
              <a:rPr lang="ja-JP" altLang="ja-JP" sz="800" b="1" u="sng" dirty="0"/>
              <a:t>ミニ開発の計画時に</a:t>
            </a:r>
            <a:r>
              <a:rPr lang="ja-JP" altLang="ja-JP" sz="800" b="1" u="sng" dirty="0" smtClean="0"/>
              <a:t>無電柱化</a:t>
            </a:r>
            <a:r>
              <a:rPr lang="ja-JP" altLang="en-US" sz="800" b="1" u="sng" dirty="0" smtClean="0"/>
              <a:t>を</a:t>
            </a:r>
            <a:r>
              <a:rPr lang="ja-JP" altLang="ja-JP" sz="800" b="1" u="sng" dirty="0" smtClean="0"/>
              <a:t>お願い</a:t>
            </a:r>
            <a:r>
              <a:rPr lang="ja-JP" altLang="en-US" sz="800" b="1" u="sng" dirty="0" smtClean="0"/>
              <a:t>を</a:t>
            </a:r>
            <a:r>
              <a:rPr lang="ja-JP" altLang="ja-JP" sz="800" b="1" u="sng" dirty="0" smtClean="0"/>
              <a:t>して</a:t>
            </a:r>
            <a:r>
              <a:rPr lang="ja-JP" altLang="ja-JP" sz="800" b="1" u="sng" dirty="0"/>
              <a:t>も、一件</a:t>
            </a:r>
            <a:r>
              <a:rPr lang="ja-JP" altLang="ja-JP" sz="800" b="1" u="sng" dirty="0" smtClean="0"/>
              <a:t>当たり</a:t>
            </a:r>
            <a:r>
              <a:rPr lang="ja-JP" altLang="en-US" sz="800" b="1" u="sng" dirty="0" smtClean="0"/>
              <a:t>の</a:t>
            </a:r>
            <a:r>
              <a:rPr lang="ja-JP" altLang="ja-JP" sz="800" b="1" u="sng" dirty="0" smtClean="0"/>
              <a:t>コスト</a:t>
            </a:r>
            <a:r>
              <a:rPr lang="ja-JP" altLang="ja-JP" sz="800" b="1" u="sng" dirty="0"/>
              <a:t>がかかり、一件あたりの販売単価に跳ね返るので開発業者</a:t>
            </a:r>
            <a:r>
              <a:rPr lang="ja-JP" altLang="ja-JP" sz="800" b="1" u="sng" dirty="0" smtClean="0"/>
              <a:t>はうんと</a:t>
            </a:r>
            <a:r>
              <a:rPr lang="ja-JP" altLang="ja-JP" sz="800" b="1" u="sng" dirty="0"/>
              <a:t>は</a:t>
            </a:r>
            <a:r>
              <a:rPr lang="ja-JP" altLang="ja-JP" sz="800" b="1" u="sng" dirty="0" smtClean="0"/>
              <a:t>言わ</a:t>
            </a:r>
            <a:r>
              <a:rPr lang="ja-JP" altLang="en-US" sz="800" b="1" u="sng" dirty="0" smtClean="0"/>
              <a:t>ない</a:t>
            </a:r>
            <a:r>
              <a:rPr lang="ja-JP" altLang="en-US" sz="800" dirty="0" smtClean="0"/>
              <a:t>。そしたら電</a:t>
            </a:r>
            <a:r>
              <a:rPr lang="ja-JP" altLang="ja-JP" sz="800" dirty="0" smtClean="0"/>
              <a:t>柱</a:t>
            </a:r>
            <a:r>
              <a:rPr lang="ja-JP" altLang="ja-JP" sz="800" dirty="0"/>
              <a:t>ですよ。</a:t>
            </a:r>
            <a:r>
              <a:rPr lang="ja-JP" altLang="ja-JP" sz="800" dirty="0" smtClean="0"/>
              <a:t>そんなジレンマ</a:t>
            </a:r>
            <a:r>
              <a:rPr lang="ja-JP" altLang="ja-JP" sz="800" dirty="0"/>
              <a:t>を抱きながら日々やっております</a:t>
            </a:r>
            <a:r>
              <a:rPr lang="ja-JP" altLang="ja-JP" sz="800" dirty="0" smtClean="0"/>
              <a:t>。</a:t>
            </a:r>
            <a:endParaRPr kumimoji="1" lang="ja-JP" altLang="en-US" sz="800" dirty="0"/>
          </a:p>
        </p:txBody>
      </p:sp>
      <p:sp>
        <p:nvSpPr>
          <p:cNvPr id="124" name="テキスト ボックス 123"/>
          <p:cNvSpPr txBox="1"/>
          <p:nvPr/>
        </p:nvSpPr>
        <p:spPr>
          <a:xfrm>
            <a:off x="8352263" y="5167758"/>
            <a:ext cx="1332000" cy="1323439"/>
          </a:xfrm>
          <a:prstGeom prst="rect">
            <a:avLst/>
          </a:prstGeom>
          <a:solidFill>
            <a:schemeClr val="bg1"/>
          </a:solidFill>
          <a:ln w="19050">
            <a:solidFill>
              <a:schemeClr val="tx1"/>
            </a:solidFill>
            <a:prstDash val="solid"/>
          </a:ln>
        </p:spPr>
        <p:txBody>
          <a:bodyPr wrap="square" rtlCol="0">
            <a:spAutoFit/>
          </a:bodyPr>
          <a:lstStyle/>
          <a:p>
            <a:r>
              <a:rPr lang="ja-JP" altLang="ja-JP" sz="800" dirty="0"/>
              <a:t>「５つの軸＋アルファ」のところで住宅というところがありまして。今の皆様のご議論を聞いてると、</a:t>
            </a:r>
            <a:r>
              <a:rPr lang="ja-JP" altLang="ja-JP" sz="800" b="1" u="sng" dirty="0"/>
              <a:t>小さな景観をどのように考えるのか</a:t>
            </a:r>
            <a:r>
              <a:rPr lang="ja-JP" altLang="ja-JP" sz="800" dirty="0"/>
              <a:t>というところで。</a:t>
            </a:r>
            <a:r>
              <a:rPr lang="ja-JP" altLang="ja-JP" sz="800" b="1" u="sng" dirty="0"/>
              <a:t>面的な軸</a:t>
            </a:r>
            <a:r>
              <a:rPr lang="ja-JP" altLang="ja-JP" sz="800" dirty="0"/>
              <a:t>はあるけども面の</a:t>
            </a:r>
            <a:r>
              <a:rPr lang="ja-JP" altLang="ja-JP" sz="800" dirty="0" smtClean="0"/>
              <a:t>市街地</a:t>
            </a:r>
            <a:r>
              <a:rPr lang="ja-JP" altLang="en-US" sz="800" dirty="0" smtClean="0"/>
              <a:t>。</a:t>
            </a:r>
            <a:r>
              <a:rPr lang="ja-JP" altLang="ja-JP" sz="800" dirty="0" smtClean="0"/>
              <a:t>構成</a:t>
            </a:r>
            <a:r>
              <a:rPr lang="ja-JP" altLang="ja-JP" sz="800" dirty="0"/>
              <a:t>している</a:t>
            </a:r>
            <a:r>
              <a:rPr lang="ja-JP" altLang="ja-JP" sz="800" dirty="0" smtClean="0"/>
              <a:t>住宅</a:t>
            </a:r>
            <a:r>
              <a:rPr lang="ja-JP" altLang="en-US" sz="800" dirty="0" smtClean="0"/>
              <a:t>で</a:t>
            </a:r>
            <a:r>
              <a:rPr lang="ja-JP" altLang="ja-JP" sz="800" dirty="0" smtClean="0"/>
              <a:t>代表して</a:t>
            </a:r>
            <a:r>
              <a:rPr lang="ja-JP" altLang="en-US" sz="800" dirty="0" smtClean="0"/>
              <a:t>これで</a:t>
            </a:r>
            <a:r>
              <a:rPr lang="ja-JP" altLang="ja-JP" sz="800" dirty="0" smtClean="0"/>
              <a:t>十分</a:t>
            </a:r>
            <a:r>
              <a:rPr lang="ja-JP" altLang="ja-JP" sz="800" dirty="0"/>
              <a:t>なのか</a:t>
            </a:r>
            <a:r>
              <a:rPr lang="ja-JP" altLang="ja-JP" sz="800" dirty="0" smtClean="0"/>
              <a:t>どうか</a:t>
            </a:r>
            <a:endParaRPr kumimoji="1" lang="ja-JP" altLang="en-US" sz="800" dirty="0"/>
          </a:p>
        </p:txBody>
      </p:sp>
      <p:sp>
        <p:nvSpPr>
          <p:cNvPr id="132" name="テキスト ボックス 131"/>
          <p:cNvSpPr txBox="1"/>
          <p:nvPr/>
        </p:nvSpPr>
        <p:spPr>
          <a:xfrm>
            <a:off x="9860281" y="5808712"/>
            <a:ext cx="1267523" cy="584775"/>
          </a:xfrm>
          <a:prstGeom prst="rect">
            <a:avLst/>
          </a:prstGeom>
          <a:solidFill>
            <a:schemeClr val="bg1"/>
          </a:solidFill>
          <a:ln w="19050">
            <a:solidFill>
              <a:schemeClr val="tx1"/>
            </a:solidFill>
          </a:ln>
        </p:spPr>
        <p:txBody>
          <a:bodyPr wrap="square" rtlCol="0">
            <a:spAutoFit/>
          </a:bodyPr>
          <a:lstStyle/>
          <a:p>
            <a:r>
              <a:rPr lang="ja-JP" altLang="ja-JP" sz="800" dirty="0"/>
              <a:t>日本遺産に認定された竹内街道の</a:t>
            </a:r>
            <a:r>
              <a:rPr lang="ja-JP" altLang="ja-JP" sz="800" b="1" u="sng" dirty="0"/>
              <a:t>景観づくりとか市町村単独でできないところを</a:t>
            </a:r>
            <a:r>
              <a:rPr lang="ja-JP" altLang="ja-JP" sz="800" b="1" u="sng" dirty="0" smtClean="0"/>
              <a:t>やる</a:t>
            </a:r>
            <a:endParaRPr lang="ja-JP" altLang="ja-JP" sz="800" dirty="0"/>
          </a:p>
        </p:txBody>
      </p:sp>
      <p:sp>
        <p:nvSpPr>
          <p:cNvPr id="133" name="テキスト ボックス 132"/>
          <p:cNvSpPr txBox="1"/>
          <p:nvPr/>
        </p:nvSpPr>
        <p:spPr>
          <a:xfrm>
            <a:off x="370166" y="2244392"/>
            <a:ext cx="1440159" cy="684000"/>
          </a:xfrm>
          <a:prstGeom prst="rect">
            <a:avLst/>
          </a:prstGeom>
          <a:solidFill>
            <a:schemeClr val="bg1"/>
          </a:solidFill>
          <a:ln w="19050">
            <a:solidFill>
              <a:schemeClr val="tx1"/>
            </a:solidFill>
            <a:prstDash val="solid"/>
          </a:ln>
        </p:spPr>
        <p:txBody>
          <a:bodyPr wrap="square" rtlCol="0">
            <a:spAutoFit/>
          </a:bodyPr>
          <a:lstStyle/>
          <a:p>
            <a:r>
              <a:rPr lang="ja-JP" altLang="ja-JP" sz="800" dirty="0"/>
              <a:t>市町村は自分の市内部でしか</a:t>
            </a:r>
            <a:r>
              <a:rPr lang="ja-JP" altLang="ja-JP" sz="800" b="1" u="sng" dirty="0"/>
              <a:t>視点場を設定しないが、実際には隣の市からの見え方、視点場の設定など広域</a:t>
            </a:r>
            <a:r>
              <a:rPr lang="ja-JP" altLang="ja-JP" sz="800" dirty="0"/>
              <a:t>でできないの</a:t>
            </a:r>
            <a:r>
              <a:rPr lang="ja-JP" altLang="ja-JP" sz="800" dirty="0" smtClean="0"/>
              <a:t>か</a:t>
            </a:r>
            <a:endParaRPr lang="ja-JP" altLang="ja-JP" sz="800" dirty="0"/>
          </a:p>
        </p:txBody>
      </p:sp>
      <p:sp>
        <p:nvSpPr>
          <p:cNvPr id="139" name="テキスト ボックス 138"/>
          <p:cNvSpPr txBox="1"/>
          <p:nvPr/>
        </p:nvSpPr>
        <p:spPr>
          <a:xfrm>
            <a:off x="11585377" y="40459"/>
            <a:ext cx="1067678" cy="307777"/>
          </a:xfrm>
          <a:prstGeom prst="rect">
            <a:avLst/>
          </a:prstGeom>
          <a:solidFill>
            <a:schemeClr val="bg1"/>
          </a:solidFill>
          <a:ln>
            <a:solidFill>
              <a:schemeClr val="tx1"/>
            </a:solidFill>
          </a:ln>
        </p:spPr>
        <p:txBody>
          <a:bodyPr wrap="square" rtlCol="0">
            <a:spAutoFit/>
          </a:bodyPr>
          <a:lstStyle/>
          <a:p>
            <a:pPr algn="ctr"/>
            <a:r>
              <a:rPr kumimoji="1" lang="ja-JP" altLang="en-US" sz="1400" b="1" dirty="0" smtClean="0"/>
              <a:t>資料１－中</a:t>
            </a:r>
            <a:endParaRPr kumimoji="1" lang="ja-JP" altLang="en-US" sz="1400" b="1" dirty="0"/>
          </a:p>
        </p:txBody>
      </p:sp>
    </p:spTree>
    <p:extLst>
      <p:ext uri="{BB962C8B-B14F-4D97-AF65-F5344CB8AC3E}">
        <p14:creationId xmlns:p14="http://schemas.microsoft.com/office/powerpoint/2010/main" val="1515017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直線コネクタ 87"/>
          <p:cNvCxnSpPr/>
          <p:nvPr/>
        </p:nvCxnSpPr>
        <p:spPr>
          <a:xfrm>
            <a:off x="784176" y="7392888"/>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角丸四角形 112"/>
          <p:cNvSpPr/>
          <p:nvPr/>
        </p:nvSpPr>
        <p:spPr>
          <a:xfrm>
            <a:off x="-7912" y="8028368"/>
            <a:ext cx="1620000" cy="1512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36531" y="2856383"/>
            <a:ext cx="1620000" cy="504000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3524" y="53957"/>
            <a:ext cx="12667828" cy="344863"/>
          </a:xfrm>
          <a:prstGeom prst="roundRect">
            <a:avLst/>
          </a:prstGeom>
          <a:solidFill>
            <a:schemeClr val="tx2">
              <a:lumMod val="20000"/>
              <a:lumOff val="8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600" b="1" kern="100" dirty="0" smtClean="0">
                <a:latin typeface="Meiryo UI" panose="020B0604030504040204" pitchFamily="50" charset="-128"/>
                <a:ea typeface="Meiryo UI" panose="020B0604030504040204" pitchFamily="50" charset="-128"/>
                <a:cs typeface="Meiryo UI" panose="020B0604030504040204" pitchFamily="50" charset="-128"/>
              </a:rPr>
              <a:t>実現に向けた方向性</a:t>
            </a:r>
            <a:endParaRPr kumimoji="0"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6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93003" y="2856384"/>
            <a:ext cx="1512167"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規制強化</a:t>
            </a:r>
            <a:endParaRPr kumimoji="1" lang="ja-JP" altLang="en-US" sz="1600" dirty="0">
              <a:effectLst>
                <a:outerShdw blurRad="38100" dist="38100" dir="2700000" algn="tl">
                  <a:srgbClr val="000000">
                    <a:alpha val="43137"/>
                  </a:srgbClr>
                </a:outerShdw>
              </a:effectLst>
            </a:endParaRPr>
          </a:p>
        </p:txBody>
      </p:sp>
      <p:sp>
        <p:nvSpPr>
          <p:cNvPr id="73" name="角丸四角形 72"/>
          <p:cNvSpPr/>
          <p:nvPr/>
        </p:nvSpPr>
        <p:spPr>
          <a:xfrm>
            <a:off x="7293449" y="446567"/>
            <a:ext cx="5300040" cy="1905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514352" y="501606"/>
            <a:ext cx="2710984"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民間</a:t>
            </a:r>
            <a:endParaRPr kumimoji="1" lang="ja-JP" altLang="en-US" sz="1600" dirty="0">
              <a:effectLst>
                <a:outerShdw blurRad="38100" dist="38100" dir="2700000" algn="tl">
                  <a:srgbClr val="000000">
                    <a:alpha val="43137"/>
                  </a:srgbClr>
                </a:outerShdw>
              </a:effectLst>
            </a:endParaRPr>
          </a:p>
        </p:txBody>
      </p:sp>
      <p:sp>
        <p:nvSpPr>
          <p:cNvPr id="41" name="テキスト ボックス 40"/>
          <p:cNvSpPr txBox="1"/>
          <p:nvPr/>
        </p:nvSpPr>
        <p:spPr>
          <a:xfrm>
            <a:off x="7408912" y="821317"/>
            <a:ext cx="3024000"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昭和町の長屋や古民家など古いものを守る一方だったのが、お金を生み出すことによって守るといった取組みができるようになってきた。こういった、</a:t>
            </a:r>
            <a:r>
              <a:rPr lang="ja-JP" altLang="ja-JP" sz="800" b="1" u="sng" dirty="0"/>
              <a:t>保存一辺倒ではなく、お金を生み出しながら保存活用していくといった新しい視点</a:t>
            </a:r>
            <a:r>
              <a:rPr lang="ja-JP" altLang="ja-JP" sz="800" dirty="0"/>
              <a:t>もこれから先は大切だと</a:t>
            </a:r>
            <a:r>
              <a:rPr lang="ja-JP" altLang="ja-JP" sz="800" dirty="0" smtClean="0"/>
              <a:t>思う</a:t>
            </a:r>
            <a:endParaRPr kumimoji="1" lang="ja-JP" altLang="en-US" sz="800" dirty="0"/>
          </a:p>
        </p:txBody>
      </p:sp>
      <p:sp>
        <p:nvSpPr>
          <p:cNvPr id="42" name="テキスト ボックス 41"/>
          <p:cNvSpPr txBox="1"/>
          <p:nvPr/>
        </p:nvSpPr>
        <p:spPr>
          <a:xfrm>
            <a:off x="7408912" y="1429280"/>
            <a:ext cx="3024000" cy="432000"/>
          </a:xfrm>
          <a:prstGeom prst="rect">
            <a:avLst/>
          </a:prstGeom>
          <a:solidFill>
            <a:schemeClr val="bg1"/>
          </a:solidFill>
          <a:ln w="3175">
            <a:solidFill>
              <a:schemeClr val="tx1"/>
            </a:solidFill>
            <a:prstDash val="sysDot"/>
          </a:ln>
        </p:spPr>
        <p:txBody>
          <a:bodyPr wrap="square" rtlCol="0">
            <a:spAutoFit/>
          </a:bodyPr>
          <a:lstStyle/>
          <a:p>
            <a:pPr algn="just"/>
            <a:r>
              <a:rPr lang="ja-JP" altLang="ja-JP" sz="800" dirty="0"/>
              <a:t>ならまちでは景観がすでに売りになっており、いちいち</a:t>
            </a:r>
            <a:r>
              <a:rPr lang="ja-JP" altLang="ja-JP" sz="800" b="1" u="sng" dirty="0"/>
              <a:t>景観に配慮しなさいと言わなくても配慮することが金儲けに繋がっている</a:t>
            </a:r>
            <a:r>
              <a:rPr lang="ja-JP" altLang="ja-JP" sz="800" dirty="0"/>
              <a:t>。そういったことが、私は理想だと</a:t>
            </a:r>
            <a:r>
              <a:rPr lang="ja-JP" altLang="ja-JP" sz="800" dirty="0" smtClean="0"/>
              <a:t>思う</a:t>
            </a:r>
            <a:endParaRPr lang="ja-JP" altLang="ja-JP" sz="800" dirty="0"/>
          </a:p>
        </p:txBody>
      </p:sp>
      <p:sp>
        <p:nvSpPr>
          <p:cNvPr id="95" name="角丸四角形 94"/>
          <p:cNvSpPr/>
          <p:nvPr/>
        </p:nvSpPr>
        <p:spPr>
          <a:xfrm>
            <a:off x="1693964" y="2856384"/>
            <a:ext cx="1463906" cy="6665978"/>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1715210" y="2856384"/>
            <a:ext cx="1512167"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規制緩和</a:t>
            </a:r>
            <a:endParaRPr kumimoji="1" lang="ja-JP" altLang="en-US" sz="1600" dirty="0">
              <a:effectLst>
                <a:outerShdw blurRad="38100" dist="38100" dir="2700000" algn="tl">
                  <a:srgbClr val="000000">
                    <a:alpha val="43137"/>
                  </a:srgbClr>
                </a:outerShdw>
              </a:effectLst>
            </a:endParaRPr>
          </a:p>
        </p:txBody>
      </p:sp>
      <p:sp>
        <p:nvSpPr>
          <p:cNvPr id="62" name="角丸四角形 61"/>
          <p:cNvSpPr/>
          <p:nvPr/>
        </p:nvSpPr>
        <p:spPr>
          <a:xfrm>
            <a:off x="1508213" y="457200"/>
            <a:ext cx="5684675" cy="18951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758639" y="429598"/>
            <a:ext cx="3354129"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行政</a:t>
            </a:r>
            <a:endParaRPr kumimoji="1" lang="ja-JP" altLang="en-US" sz="1600" dirty="0">
              <a:effectLst>
                <a:outerShdw blurRad="38100" dist="38100" dir="2700000" algn="tl">
                  <a:srgbClr val="000000">
                    <a:alpha val="43137"/>
                  </a:srgbClr>
                </a:outerShdw>
              </a:effectLst>
            </a:endParaRPr>
          </a:p>
        </p:txBody>
      </p:sp>
      <p:sp>
        <p:nvSpPr>
          <p:cNvPr id="14" name="テキスト ボックス 13"/>
          <p:cNvSpPr txBox="1"/>
          <p:nvPr/>
        </p:nvSpPr>
        <p:spPr>
          <a:xfrm>
            <a:off x="1792290" y="840160"/>
            <a:ext cx="2664000" cy="461665"/>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b="1" u="sng" kern="100" dirty="0">
                <a:latin typeface="Century"/>
                <a:cs typeface="Times New Roman"/>
              </a:rPr>
              <a:t>景観ということに関すると、</a:t>
            </a:r>
            <a:r>
              <a:rPr lang="ja-JP" altLang="ja-JP" sz="800" kern="100" dirty="0">
                <a:latin typeface="Century"/>
                <a:cs typeface="Times New Roman"/>
              </a:rPr>
              <a:t>景観法もそうだが</a:t>
            </a:r>
            <a:r>
              <a:rPr lang="ja-JP" altLang="ja-JP" sz="800" kern="100" dirty="0" smtClean="0">
                <a:latin typeface="Century"/>
                <a:cs typeface="Times New Roman"/>
              </a:rPr>
              <a:t>、</a:t>
            </a:r>
            <a:r>
              <a:rPr lang="ja-JP" altLang="en-US" sz="800" b="1" u="sng" kern="100" dirty="0" smtClean="0">
                <a:latin typeface="Century"/>
                <a:cs typeface="Times New Roman"/>
              </a:rPr>
              <a:t>規制誘導</a:t>
            </a:r>
            <a:r>
              <a:rPr lang="ja-JP" altLang="ja-JP" sz="800" b="1" u="sng" kern="100" dirty="0" smtClean="0">
                <a:latin typeface="Century"/>
                <a:cs typeface="Times New Roman"/>
              </a:rPr>
              <a:t>に</a:t>
            </a:r>
            <a:r>
              <a:rPr lang="ja-JP" altLang="ja-JP" sz="800" b="1" u="sng" kern="100" dirty="0">
                <a:latin typeface="Century"/>
                <a:cs typeface="Times New Roman"/>
              </a:rPr>
              <a:t>かなり重点を置かざるをえない</a:t>
            </a:r>
            <a:r>
              <a:rPr lang="ja-JP" altLang="ja-JP" sz="800" kern="100" dirty="0">
                <a:latin typeface="Century"/>
                <a:cs typeface="Times New Roman"/>
              </a:rPr>
              <a:t>。そこが一番、世界的に見ても、日本の景観政策のかなり弱点というか</a:t>
            </a:r>
            <a:r>
              <a:rPr lang="ja-JP" altLang="ja-JP" sz="800" kern="100" dirty="0" smtClean="0">
                <a:latin typeface="Century"/>
                <a:cs typeface="Times New Roman"/>
              </a:rPr>
              <a:t>課題</a:t>
            </a:r>
            <a:endParaRPr lang="ja-JP" altLang="ja-JP" sz="800" kern="100" dirty="0">
              <a:latin typeface="Century"/>
              <a:cs typeface="Times New Roman"/>
            </a:endParaRPr>
          </a:p>
        </p:txBody>
      </p:sp>
      <p:sp>
        <p:nvSpPr>
          <p:cNvPr id="15" name="テキスト ボックス 14"/>
          <p:cNvSpPr txBox="1"/>
          <p:nvPr/>
        </p:nvSpPr>
        <p:spPr>
          <a:xfrm>
            <a:off x="1792288" y="1339973"/>
            <a:ext cx="2664000"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一歩踏み出すという点では、</a:t>
            </a:r>
            <a:r>
              <a:rPr lang="ja-JP" altLang="ja-JP" sz="800" b="1" u="sng" dirty="0"/>
              <a:t>規制緩和</a:t>
            </a:r>
            <a:r>
              <a:rPr lang="ja-JP" altLang="ja-JP" sz="800" dirty="0"/>
              <a:t>、規制誘導、規制云々を、</a:t>
            </a:r>
            <a:r>
              <a:rPr lang="ja-JP" altLang="ja-JP" sz="800" b="1" u="sng" dirty="0"/>
              <a:t>特区的なものになるかもしれないが、少し可能性を追求する</a:t>
            </a:r>
            <a:r>
              <a:rPr lang="ja-JP" altLang="ja-JP" sz="800" dirty="0"/>
              <a:t>、いわゆるアジア的な</a:t>
            </a:r>
            <a:r>
              <a:rPr lang="ja-JP" altLang="ja-JP" sz="800" b="1" u="sng" dirty="0"/>
              <a:t>観光振興</a:t>
            </a:r>
            <a:r>
              <a:rPr lang="ja-JP" altLang="ja-JP" sz="800" dirty="0"/>
              <a:t>、考える上では重要か</a:t>
            </a:r>
            <a:r>
              <a:rPr lang="ja-JP" altLang="ja-JP" sz="800" dirty="0" smtClean="0"/>
              <a:t>と</a:t>
            </a:r>
            <a:endParaRPr lang="ja-JP" altLang="ja-JP" sz="800" dirty="0"/>
          </a:p>
        </p:txBody>
      </p:sp>
      <p:sp>
        <p:nvSpPr>
          <p:cNvPr id="87" name="テキスト ボックス 86"/>
          <p:cNvSpPr txBox="1"/>
          <p:nvPr/>
        </p:nvSpPr>
        <p:spPr>
          <a:xfrm>
            <a:off x="1792288" y="1960969"/>
            <a:ext cx="2664000" cy="215444"/>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en-US" sz="800" b="1" u="sng" kern="100" dirty="0" smtClean="0">
                <a:latin typeface="Century"/>
                <a:cs typeface="Times New Roman"/>
              </a:rPr>
              <a:t>規制誘導型の大きな景観をつくる</a:t>
            </a:r>
            <a:r>
              <a:rPr lang="ja-JP" altLang="en-US" sz="800" kern="100" dirty="0" smtClean="0">
                <a:latin typeface="Century"/>
                <a:cs typeface="Times New Roman"/>
              </a:rPr>
              <a:t>方法と</a:t>
            </a:r>
            <a:r>
              <a:rPr lang="ja-JP" altLang="ja-JP" sz="800" kern="100" dirty="0" smtClean="0">
                <a:latin typeface="Century"/>
                <a:cs typeface="Times New Roman"/>
              </a:rPr>
              <a:t>、</a:t>
            </a:r>
            <a:endParaRPr lang="ja-JP" altLang="ja-JP" sz="800" kern="100" dirty="0">
              <a:latin typeface="Century"/>
              <a:cs typeface="Times New Roman"/>
            </a:endParaRPr>
          </a:p>
        </p:txBody>
      </p:sp>
      <p:sp>
        <p:nvSpPr>
          <p:cNvPr id="90" name="テキスト ボックス 89"/>
          <p:cNvSpPr txBox="1"/>
          <p:nvPr/>
        </p:nvSpPr>
        <p:spPr>
          <a:xfrm>
            <a:off x="4547380" y="840160"/>
            <a:ext cx="2268000" cy="584775"/>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en-US" sz="800" b="1" u="sng" kern="100" dirty="0" smtClean="0">
                <a:latin typeface="Century"/>
                <a:cs typeface="Times New Roman"/>
              </a:rPr>
              <a:t>屋外広告行政など</a:t>
            </a:r>
            <a:r>
              <a:rPr lang="ja-JP" altLang="ja-JP" sz="800" b="1" u="sng" kern="100" dirty="0" smtClean="0">
                <a:latin typeface="Century"/>
                <a:cs typeface="Times New Roman"/>
              </a:rPr>
              <a:t>みて</a:t>
            </a:r>
            <a:r>
              <a:rPr lang="ja-JP" altLang="ja-JP" sz="800" b="1" u="sng" kern="100" dirty="0">
                <a:latin typeface="Century"/>
                <a:cs typeface="Times New Roman"/>
              </a:rPr>
              <a:t>も非常に言ったら一番設置しやすい状況になっている</a:t>
            </a:r>
            <a:r>
              <a:rPr lang="ja-JP" altLang="ja-JP" sz="800" kern="100" dirty="0">
                <a:latin typeface="Century"/>
                <a:cs typeface="Times New Roman"/>
              </a:rPr>
              <a:t>ところであって、それを阻害しない方向で現状のままがいいのかなと</a:t>
            </a:r>
            <a:r>
              <a:rPr lang="ja-JP" altLang="ja-JP" sz="800" kern="100" dirty="0" smtClean="0">
                <a:latin typeface="Century"/>
                <a:cs typeface="Times New Roman"/>
              </a:rPr>
              <a:t>思う</a:t>
            </a:r>
            <a:endParaRPr lang="ja-JP" altLang="ja-JP" sz="800" kern="100" dirty="0">
              <a:latin typeface="Century"/>
              <a:cs typeface="Times New Roman"/>
            </a:endParaRPr>
          </a:p>
        </p:txBody>
      </p:sp>
      <p:sp>
        <p:nvSpPr>
          <p:cNvPr id="61" name="円/楕円 60"/>
          <p:cNvSpPr/>
          <p:nvPr/>
        </p:nvSpPr>
        <p:spPr>
          <a:xfrm>
            <a:off x="712167" y="2424336"/>
            <a:ext cx="12089433" cy="36004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rPr>
              <a:t>実現方策</a:t>
            </a:r>
            <a:endParaRPr kumimoji="1" lang="ja-JP" altLang="en-US" sz="1600" dirty="0">
              <a:solidFill>
                <a:sysClr val="windowText" lastClr="000000"/>
              </a:solidFill>
            </a:endParaRPr>
          </a:p>
        </p:txBody>
      </p:sp>
      <p:sp>
        <p:nvSpPr>
          <p:cNvPr id="94" name="テキスト ボックス 93"/>
          <p:cNvSpPr txBox="1"/>
          <p:nvPr/>
        </p:nvSpPr>
        <p:spPr>
          <a:xfrm>
            <a:off x="1777917" y="7251776"/>
            <a:ext cx="1296000" cy="1446550"/>
          </a:xfrm>
          <a:prstGeom prst="rect">
            <a:avLst/>
          </a:prstGeom>
          <a:solidFill>
            <a:schemeClr val="bg1"/>
          </a:solidFill>
          <a:ln w="19050">
            <a:solidFill>
              <a:schemeClr val="tx1"/>
            </a:solidFill>
            <a:prstDash val="solid"/>
          </a:ln>
        </p:spPr>
        <p:txBody>
          <a:bodyPr wrap="square" rtlCol="0">
            <a:spAutoFit/>
          </a:bodyPr>
          <a:lstStyle/>
          <a:p>
            <a:r>
              <a:rPr lang="ja-JP" altLang="ja-JP" sz="800" dirty="0"/>
              <a:t>電柱広告について、公共サイン付のものを推進してます。大阪府下の行政には許可を受けていない分もあるんですがどんどん神戸市とか大阪市内の３分の１の区に許可を得ております。それは避難地や海抜を入れた</a:t>
            </a:r>
            <a:r>
              <a:rPr lang="ja-JP" altLang="ja-JP" sz="800" b="1" u="sng" dirty="0"/>
              <a:t>広告で住民の方々にご利用頂けるよう</a:t>
            </a:r>
            <a:r>
              <a:rPr lang="ja-JP" altLang="ja-JP" sz="800" dirty="0"/>
              <a:t>にやっている</a:t>
            </a:r>
            <a:r>
              <a:rPr lang="ja-JP" altLang="ja-JP" sz="800" dirty="0" smtClean="0"/>
              <a:t>。</a:t>
            </a:r>
            <a:endParaRPr lang="ja-JP" altLang="ja-JP" sz="800" dirty="0"/>
          </a:p>
        </p:txBody>
      </p:sp>
      <p:sp>
        <p:nvSpPr>
          <p:cNvPr id="100" name="テキスト ボックス 99"/>
          <p:cNvSpPr txBox="1"/>
          <p:nvPr/>
        </p:nvSpPr>
        <p:spPr>
          <a:xfrm>
            <a:off x="1777917" y="8761040"/>
            <a:ext cx="1296000" cy="461665"/>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a:t>周辺住民の方にご利用頂けるような電柱広告</a:t>
            </a:r>
            <a:r>
              <a:rPr lang="ja-JP" altLang="ja-JP" sz="800" dirty="0"/>
              <a:t>を目指しておるんです</a:t>
            </a:r>
            <a:r>
              <a:rPr lang="ja-JP" altLang="ja-JP" sz="800" dirty="0" smtClean="0"/>
              <a:t>。</a:t>
            </a:r>
            <a:endParaRPr lang="ja-JP" altLang="ja-JP" sz="800" dirty="0"/>
          </a:p>
        </p:txBody>
      </p:sp>
      <p:sp>
        <p:nvSpPr>
          <p:cNvPr id="16" name="テキスト ボックス 15"/>
          <p:cNvSpPr txBox="1"/>
          <p:nvPr/>
        </p:nvSpPr>
        <p:spPr>
          <a:xfrm>
            <a:off x="108531" y="3216424"/>
            <a:ext cx="1476000" cy="58477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規制を強化すると取締りを行わなければならない</a:t>
            </a:r>
            <a:r>
              <a:rPr lang="ja-JP" altLang="ja-JP" sz="800" dirty="0"/>
              <a:t>が、人数を増やして対応ができないという現状も理解</a:t>
            </a:r>
            <a:r>
              <a:rPr lang="ja-JP" altLang="ja-JP" sz="800" dirty="0" smtClean="0"/>
              <a:t>できる</a:t>
            </a:r>
            <a:endParaRPr kumimoji="1" lang="ja-JP" altLang="en-US" sz="800" dirty="0"/>
          </a:p>
        </p:txBody>
      </p:sp>
      <p:sp>
        <p:nvSpPr>
          <p:cNvPr id="17" name="テキスト ボックス 16"/>
          <p:cNvSpPr txBox="1"/>
          <p:nvPr/>
        </p:nvSpPr>
        <p:spPr>
          <a:xfrm>
            <a:off x="108531" y="3841485"/>
            <a:ext cx="1476000" cy="1044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kern="100" dirty="0">
                <a:latin typeface="Century"/>
                <a:cs typeface="Times New Roman"/>
              </a:rPr>
              <a:t>各市町村を繋ぐベース、共通認識として最低限の基準である条例を定めることも必要だが</a:t>
            </a:r>
            <a:r>
              <a:rPr lang="ja-JP" altLang="ja-JP" sz="800" kern="100" dirty="0" smtClean="0">
                <a:latin typeface="Century"/>
                <a:cs typeface="Times New Roman"/>
              </a:rPr>
              <a:t>、</a:t>
            </a:r>
            <a:r>
              <a:rPr lang="ja-JP" altLang="en-US" sz="800" b="1" u="sng" kern="100" dirty="0" smtClean="0">
                <a:latin typeface="Century"/>
                <a:cs typeface="Times New Roman"/>
              </a:rPr>
              <a:t>市町村が大阪府の規定を満たした上で、それぞれの特性にあった基準を設けるなど、活用しやすりルールづくり</a:t>
            </a:r>
            <a:r>
              <a:rPr lang="ja-JP" altLang="ja-JP" sz="800" kern="100" dirty="0" smtClean="0">
                <a:latin typeface="Century"/>
                <a:cs typeface="Times New Roman"/>
              </a:rPr>
              <a:t>が必要</a:t>
            </a:r>
            <a:endParaRPr lang="ja-JP" altLang="ja-JP" sz="800" kern="100" dirty="0">
              <a:latin typeface="Century"/>
              <a:cs typeface="Times New Roman"/>
            </a:endParaRPr>
          </a:p>
        </p:txBody>
      </p:sp>
      <p:sp>
        <p:nvSpPr>
          <p:cNvPr id="18" name="テキスト ボックス 17"/>
          <p:cNvSpPr txBox="1"/>
          <p:nvPr/>
        </p:nvSpPr>
        <p:spPr>
          <a:xfrm>
            <a:off x="108531" y="4944760"/>
            <a:ext cx="1476000" cy="1296000"/>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屋外広告の点検が重要</a:t>
            </a:r>
            <a:r>
              <a:rPr lang="ja-JP" altLang="ja-JP" sz="800" dirty="0"/>
              <a:t>。一度看板は設置されると、ずっと付いたままで、全く点検されてないようところも実はある。屋外広告物の申請が出ているものは定期的にされるが、点検の義務がない小規模なもの等は意識が低く、</a:t>
            </a:r>
            <a:r>
              <a:rPr lang="ja-JP" altLang="ja-JP" sz="800" b="1" u="sng" dirty="0"/>
              <a:t>不安全な状態が続いているものが見受けられるのが実情</a:t>
            </a:r>
            <a:r>
              <a:rPr lang="ja-JP" altLang="ja-JP" sz="800" b="1" u="sng" dirty="0" smtClean="0"/>
              <a:t>。</a:t>
            </a:r>
            <a:endParaRPr lang="ja-JP" altLang="ja-JP" sz="800" dirty="0"/>
          </a:p>
        </p:txBody>
      </p:sp>
      <p:sp>
        <p:nvSpPr>
          <p:cNvPr id="21" name="テキスト ボックス 20"/>
          <p:cNvSpPr txBox="1"/>
          <p:nvPr/>
        </p:nvSpPr>
        <p:spPr>
          <a:xfrm>
            <a:off x="100298" y="6252954"/>
            <a:ext cx="1476000" cy="707886"/>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en-US" sz="800" b="1" u="sng" kern="100" dirty="0" smtClean="0">
                <a:latin typeface="Century"/>
                <a:cs typeface="Times New Roman"/>
              </a:rPr>
              <a:t>街道・国道・山並み・河川等、連続して繋がっているものに関しては、それぞれの基準を細かく見ていく必要がある</a:t>
            </a:r>
            <a:r>
              <a:rPr lang="ja-JP" altLang="en-US" sz="800" kern="100" dirty="0" smtClean="0">
                <a:latin typeface="Century"/>
                <a:cs typeface="Times New Roman"/>
              </a:rPr>
              <a:t>の</a:t>
            </a:r>
            <a:r>
              <a:rPr lang="ja-JP" altLang="ja-JP" sz="800" kern="100" dirty="0" smtClean="0">
                <a:latin typeface="Century"/>
                <a:cs typeface="Times New Roman"/>
              </a:rPr>
              <a:t>では</a:t>
            </a:r>
            <a:r>
              <a:rPr lang="ja-JP" altLang="ja-JP" sz="800" kern="100" dirty="0">
                <a:latin typeface="Century"/>
                <a:cs typeface="Times New Roman"/>
              </a:rPr>
              <a:t>ない</a:t>
            </a:r>
            <a:r>
              <a:rPr lang="ja-JP" altLang="ja-JP" sz="800" kern="100" dirty="0" smtClean="0">
                <a:latin typeface="Century"/>
                <a:cs typeface="Times New Roman"/>
              </a:rPr>
              <a:t>か</a:t>
            </a:r>
            <a:endParaRPr lang="ja-JP" altLang="ja-JP" sz="800" kern="100" dirty="0">
              <a:latin typeface="Century"/>
              <a:cs typeface="Times New Roman"/>
            </a:endParaRPr>
          </a:p>
        </p:txBody>
      </p:sp>
      <p:grpSp>
        <p:nvGrpSpPr>
          <p:cNvPr id="3" name="グループ化 2"/>
          <p:cNvGrpSpPr/>
          <p:nvPr/>
        </p:nvGrpSpPr>
        <p:grpSpPr>
          <a:xfrm>
            <a:off x="64287" y="8167553"/>
            <a:ext cx="1476000" cy="1118448"/>
            <a:chOff x="136295" y="7775870"/>
            <a:chExt cx="1476000" cy="1118448"/>
          </a:xfrm>
          <a:solidFill>
            <a:schemeClr val="bg1">
              <a:lumMod val="75000"/>
            </a:schemeClr>
          </a:solidFill>
        </p:grpSpPr>
        <p:sp>
          <p:nvSpPr>
            <p:cNvPr id="28" name="テキスト ボックス 27"/>
            <p:cNvSpPr txBox="1"/>
            <p:nvPr/>
          </p:nvSpPr>
          <p:spPr>
            <a:xfrm>
              <a:off x="136295" y="8186432"/>
              <a:ext cx="1476000" cy="707886"/>
            </a:xfrm>
            <a:prstGeom prst="rect">
              <a:avLst/>
            </a:prstGeom>
            <a:solidFill>
              <a:schemeClr val="bg1"/>
            </a:solidFill>
            <a:ln w="3175">
              <a:solidFill>
                <a:schemeClr val="tx1"/>
              </a:solidFill>
              <a:prstDash val="sysDot"/>
            </a:ln>
          </p:spPr>
          <p:txBody>
            <a:bodyPr wrap="square" rtlCol="0">
              <a:spAutoFit/>
            </a:bodyPr>
            <a:lstStyle/>
            <a:p>
              <a:r>
                <a:rPr lang="ja-JP" altLang="ja-JP" sz="800" dirty="0"/>
                <a:t>古くは、電話ボックスにピンクのビラがたくさん貼られていたことから、保安課が来ているのかなと思っている。</a:t>
              </a:r>
              <a:r>
                <a:rPr lang="ja-JP" altLang="ja-JP" sz="800" b="1" u="sng" dirty="0"/>
                <a:t>まちもどんどん変わっていっている</a:t>
              </a:r>
              <a:r>
                <a:rPr lang="ja-JP" altLang="ja-JP" sz="800" dirty="0" smtClean="0"/>
                <a:t>。</a:t>
              </a:r>
              <a:endParaRPr kumimoji="1" lang="ja-JP" altLang="en-US" sz="800" dirty="0"/>
            </a:p>
          </p:txBody>
        </p:sp>
        <p:sp>
          <p:nvSpPr>
            <p:cNvPr id="29" name="テキスト ボックス 28"/>
            <p:cNvSpPr txBox="1"/>
            <p:nvPr/>
          </p:nvSpPr>
          <p:spPr>
            <a:xfrm>
              <a:off x="136295" y="7775870"/>
              <a:ext cx="1476000" cy="338554"/>
            </a:xfrm>
            <a:prstGeom prst="rect">
              <a:avLst/>
            </a:prstGeom>
            <a:solidFill>
              <a:schemeClr val="bg1"/>
            </a:solidFill>
            <a:ln w="3175">
              <a:solidFill>
                <a:schemeClr val="tx1"/>
              </a:solidFill>
              <a:prstDash val="sysDot"/>
            </a:ln>
          </p:spPr>
          <p:txBody>
            <a:bodyPr wrap="square" rtlCol="0">
              <a:spAutoFit/>
            </a:bodyPr>
            <a:lstStyle/>
            <a:p>
              <a:pPr lvl="0"/>
              <a:r>
                <a:rPr kumimoji="1" lang="ja-JP" altLang="en-US" sz="800" dirty="0" smtClean="0"/>
                <a:t>ピンクのビラが本当にない。</a:t>
              </a:r>
              <a:r>
                <a:rPr kumimoji="1" lang="ja-JP" altLang="en-US" sz="800" b="1" u="sng" dirty="0" smtClean="0"/>
                <a:t>非常に綺麗になった</a:t>
              </a:r>
              <a:endParaRPr kumimoji="1" lang="ja-JP" altLang="en-US" sz="800" dirty="0"/>
            </a:p>
          </p:txBody>
        </p:sp>
      </p:grpSp>
      <p:sp>
        <p:nvSpPr>
          <p:cNvPr id="22" name="テキスト ボックス 21"/>
          <p:cNvSpPr txBox="1"/>
          <p:nvPr/>
        </p:nvSpPr>
        <p:spPr>
          <a:xfrm>
            <a:off x="1777917" y="3216424"/>
            <a:ext cx="1296000" cy="830997"/>
          </a:xfrm>
          <a:prstGeom prst="rect">
            <a:avLst/>
          </a:prstGeom>
          <a:solidFill>
            <a:schemeClr val="bg1"/>
          </a:solidFill>
          <a:ln w="3175">
            <a:solidFill>
              <a:schemeClr val="tx1"/>
            </a:solidFill>
            <a:prstDash val="sysDot"/>
          </a:ln>
        </p:spPr>
        <p:txBody>
          <a:bodyPr wrap="square" rtlCol="0">
            <a:spAutoFit/>
          </a:bodyPr>
          <a:lstStyle/>
          <a:p>
            <a:r>
              <a:rPr lang="ja-JP" altLang="ja-JP" sz="800" dirty="0"/>
              <a:t>規制が緩すぎるのであれば、</a:t>
            </a:r>
            <a:r>
              <a:rPr lang="ja-JP" altLang="ja-JP" sz="800" b="1" u="sng" dirty="0"/>
              <a:t>緩いところと厳しいところをつくるといった一律ではないメニュー制度を数多く設ける</a:t>
            </a:r>
            <a:r>
              <a:rPr lang="ja-JP" altLang="ja-JP" sz="800" dirty="0"/>
              <a:t>のも一つの</a:t>
            </a:r>
            <a:r>
              <a:rPr lang="ja-JP" altLang="ja-JP" sz="800" dirty="0" smtClean="0"/>
              <a:t>手</a:t>
            </a:r>
            <a:endParaRPr kumimoji="1" lang="ja-JP" altLang="en-US" sz="800" dirty="0"/>
          </a:p>
        </p:txBody>
      </p:sp>
      <p:sp>
        <p:nvSpPr>
          <p:cNvPr id="89" name="テキスト ボックス 88"/>
          <p:cNvSpPr txBox="1"/>
          <p:nvPr/>
        </p:nvSpPr>
        <p:spPr>
          <a:xfrm>
            <a:off x="1777917" y="4110136"/>
            <a:ext cx="1296000" cy="1569660"/>
          </a:xfrm>
          <a:prstGeom prst="rect">
            <a:avLst/>
          </a:prstGeom>
          <a:solidFill>
            <a:schemeClr val="bg1"/>
          </a:solidFill>
          <a:ln w="3175">
            <a:solidFill>
              <a:schemeClr val="tx1"/>
            </a:solidFill>
            <a:prstDash val="sysDot"/>
          </a:ln>
        </p:spPr>
        <p:txBody>
          <a:bodyPr wrap="square" rtlCol="0">
            <a:spAutoFit/>
          </a:bodyPr>
          <a:lstStyle/>
          <a:p>
            <a:r>
              <a:rPr lang="ja-JP" altLang="ja-JP" sz="800" dirty="0"/>
              <a:t>梅田は、「大阪市建築美観誘導制度におけるデジタルサイネージ等取扱要綱」でデジタルサイネージ設置協議対象地区に</a:t>
            </a:r>
            <a:r>
              <a:rPr lang="ja-JP" altLang="ja-JP" sz="800" dirty="0" smtClean="0"/>
              <a:t>指定</a:t>
            </a:r>
            <a:r>
              <a:rPr lang="ja-JP" altLang="en-US" sz="800" dirty="0" smtClean="0"/>
              <a:t>して</a:t>
            </a:r>
            <a:r>
              <a:rPr lang="ja-JP" altLang="ja-JP" sz="800" dirty="0" smtClean="0"/>
              <a:t>いる。</a:t>
            </a:r>
            <a:r>
              <a:rPr lang="ja-JP" altLang="en-US" sz="800" b="1" u="sng" dirty="0"/>
              <a:t>賑わい</a:t>
            </a:r>
            <a:r>
              <a:rPr lang="ja-JP" altLang="ja-JP" sz="800" b="1" u="sng" dirty="0" smtClean="0"/>
              <a:t>の</a:t>
            </a:r>
            <a:r>
              <a:rPr lang="ja-JP" altLang="ja-JP" sz="800" b="1" u="sng" dirty="0"/>
              <a:t>形成やまちの魅力向上につながるデザイン性が高いものを設置する場合は事前協議が必要</a:t>
            </a:r>
            <a:r>
              <a:rPr lang="ja-JP" altLang="ja-JP" sz="800" b="1" u="sng" dirty="0" smtClean="0"/>
              <a:t>で要綱</a:t>
            </a:r>
            <a:r>
              <a:rPr lang="ja-JP" altLang="ja-JP" sz="800" b="1" u="sng" dirty="0"/>
              <a:t>の中でサイネージを掲出する高さ等が</a:t>
            </a:r>
            <a:r>
              <a:rPr lang="ja-JP" altLang="ja-JP" sz="800" b="1" u="sng" dirty="0" smtClean="0"/>
              <a:t>決めている</a:t>
            </a:r>
            <a:endParaRPr kumimoji="1" lang="ja-JP" altLang="en-US" sz="800" dirty="0"/>
          </a:p>
        </p:txBody>
      </p:sp>
      <p:sp>
        <p:nvSpPr>
          <p:cNvPr id="91" name="テキスト ボックス 90"/>
          <p:cNvSpPr txBox="1"/>
          <p:nvPr/>
        </p:nvSpPr>
        <p:spPr>
          <a:xfrm>
            <a:off x="1777917" y="5742511"/>
            <a:ext cx="1296000" cy="1446550"/>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看板の賑わいを持たせることが一つの集客力と賑わいとなる</a:t>
            </a:r>
            <a:r>
              <a:rPr lang="ja-JP" altLang="ja-JP" sz="800" dirty="0"/>
              <a:t>ので、減らす方向だけではなく、どこか特区をつくって看板を繁栄させていこうよと、集客力のある看板の賑わいのある地域にしていこうよという働きかけを行政の方からでもしてもらえたら非常に</a:t>
            </a:r>
            <a:r>
              <a:rPr lang="ja-JP" altLang="ja-JP" sz="800" dirty="0" smtClean="0"/>
              <a:t>ありがたい</a:t>
            </a:r>
            <a:endParaRPr lang="ja-JP" altLang="ja-JP" sz="800" dirty="0"/>
          </a:p>
        </p:txBody>
      </p:sp>
      <p:sp>
        <p:nvSpPr>
          <p:cNvPr id="26" name="テキスト ボックス 25"/>
          <p:cNvSpPr txBox="1"/>
          <p:nvPr/>
        </p:nvSpPr>
        <p:spPr>
          <a:xfrm>
            <a:off x="4528592" y="1957784"/>
            <a:ext cx="2268000" cy="338554"/>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kern="100" dirty="0">
                <a:latin typeface="Century"/>
                <a:cs typeface="Times New Roman"/>
              </a:rPr>
              <a:t>今まで景観の取組み</a:t>
            </a:r>
            <a:r>
              <a:rPr lang="ja-JP" altLang="ja-JP" sz="800" kern="100" dirty="0" smtClean="0">
                <a:latin typeface="Century"/>
                <a:cs typeface="Times New Roman"/>
              </a:rPr>
              <a:t>は</a:t>
            </a:r>
            <a:r>
              <a:rPr lang="ja-JP" altLang="en-US" sz="800" kern="100" dirty="0" smtClean="0">
                <a:latin typeface="Century"/>
                <a:cs typeface="Times New Roman"/>
              </a:rPr>
              <a:t>「規制・誘導」</a:t>
            </a:r>
            <a:r>
              <a:rPr lang="ja-JP" altLang="ja-JP" sz="800" kern="100" dirty="0" smtClean="0">
                <a:latin typeface="Century"/>
                <a:cs typeface="Times New Roman"/>
              </a:rPr>
              <a:t>に</a:t>
            </a:r>
            <a:r>
              <a:rPr lang="ja-JP" altLang="ja-JP" sz="800" kern="100" dirty="0">
                <a:latin typeface="Century"/>
                <a:cs typeface="Times New Roman"/>
              </a:rPr>
              <a:t>重きをおいていたが、</a:t>
            </a:r>
            <a:r>
              <a:rPr lang="ja-JP" altLang="ja-JP" sz="800" b="1" u="sng" kern="100" dirty="0">
                <a:latin typeface="Century"/>
                <a:cs typeface="Times New Roman"/>
              </a:rPr>
              <a:t>規制･誘導には限界が</a:t>
            </a:r>
            <a:r>
              <a:rPr lang="ja-JP" altLang="ja-JP" sz="800" b="1" u="sng" kern="100" dirty="0" smtClean="0">
                <a:latin typeface="Century"/>
                <a:cs typeface="Times New Roman"/>
              </a:rPr>
              <a:t>ある</a:t>
            </a:r>
            <a:endParaRPr kumimoji="1" lang="ja-JP" altLang="en-US" sz="800" dirty="0"/>
          </a:p>
        </p:txBody>
      </p:sp>
      <p:sp>
        <p:nvSpPr>
          <p:cNvPr id="76" name="角丸四角形 75"/>
          <p:cNvSpPr/>
          <p:nvPr/>
        </p:nvSpPr>
        <p:spPr>
          <a:xfrm>
            <a:off x="3211033" y="2887151"/>
            <a:ext cx="1347319" cy="6665977"/>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3190996" y="2914312"/>
            <a:ext cx="1512167"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安心・安全</a:t>
            </a:r>
            <a:endParaRPr kumimoji="1" lang="ja-JP" altLang="en-US" sz="1600" dirty="0">
              <a:effectLst>
                <a:outerShdw blurRad="38100" dist="38100" dir="2700000" algn="tl">
                  <a:srgbClr val="000000">
                    <a:alpha val="43137"/>
                  </a:srgbClr>
                </a:outerShdw>
              </a:effectLst>
            </a:endParaRPr>
          </a:p>
        </p:txBody>
      </p:sp>
      <p:sp>
        <p:nvSpPr>
          <p:cNvPr id="85" name="テキスト ボックス 84"/>
          <p:cNvSpPr txBox="1"/>
          <p:nvPr/>
        </p:nvSpPr>
        <p:spPr>
          <a:xfrm>
            <a:off x="3272692" y="3216424"/>
            <a:ext cx="1224000" cy="1815882"/>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b="1" u="sng" kern="100" dirty="0">
                <a:latin typeface="Century"/>
                <a:cs typeface="Times New Roman"/>
              </a:rPr>
              <a:t>震災の際には必ず、電気が最初に復旧</a:t>
            </a:r>
            <a:r>
              <a:rPr lang="ja-JP" altLang="ja-JP" sz="800" kern="100" dirty="0">
                <a:latin typeface="Century"/>
                <a:cs typeface="Times New Roman"/>
              </a:rPr>
              <a:t>します。電柱だと復旧しやすいんです。電線</a:t>
            </a:r>
            <a:r>
              <a:rPr lang="ja-JP" altLang="ja-JP" sz="800" kern="100" dirty="0" smtClean="0">
                <a:latin typeface="Century"/>
                <a:cs typeface="Times New Roman"/>
              </a:rPr>
              <a:t>を</a:t>
            </a:r>
            <a:r>
              <a:rPr lang="ja-JP" altLang="en-US" sz="800" kern="100" dirty="0" smtClean="0">
                <a:latin typeface="Century"/>
                <a:cs typeface="Times New Roman"/>
              </a:rPr>
              <a:t>地中化</a:t>
            </a:r>
            <a:r>
              <a:rPr lang="ja-JP" altLang="ja-JP" sz="800" kern="100" dirty="0" smtClean="0">
                <a:latin typeface="Century"/>
                <a:cs typeface="Times New Roman"/>
              </a:rPr>
              <a:t>して</a:t>
            </a:r>
            <a:r>
              <a:rPr lang="ja-JP" altLang="ja-JP" sz="800" kern="100" dirty="0">
                <a:latin typeface="Century"/>
                <a:cs typeface="Times New Roman"/>
              </a:rPr>
              <a:t>しまうと分断されると時間がかかる。災害の多い日本でそういうものを推進していいものだろうかというような考え方もあります。</a:t>
            </a:r>
            <a:r>
              <a:rPr lang="ja-JP" altLang="ja-JP" sz="800" b="1" u="sng" kern="100" dirty="0">
                <a:latin typeface="Century"/>
                <a:cs typeface="Times New Roman"/>
              </a:rPr>
              <a:t>汚い、要らないというような考え方だけで、電柱を否定するのはどうなのか</a:t>
            </a:r>
            <a:r>
              <a:rPr lang="ja-JP" altLang="ja-JP" sz="800" kern="100" dirty="0">
                <a:latin typeface="Century"/>
                <a:cs typeface="Times New Roman"/>
              </a:rPr>
              <a:t>なと考えてますね</a:t>
            </a:r>
            <a:r>
              <a:rPr lang="ja-JP" altLang="ja-JP" sz="800" kern="100" dirty="0" smtClean="0">
                <a:latin typeface="Century"/>
                <a:cs typeface="Times New Roman"/>
              </a:rPr>
              <a:t>。</a:t>
            </a:r>
            <a:endParaRPr lang="ja-JP" altLang="ja-JP" sz="800" kern="100" dirty="0">
              <a:latin typeface="Century"/>
              <a:cs typeface="Times New Roman"/>
            </a:endParaRPr>
          </a:p>
        </p:txBody>
      </p:sp>
      <p:sp>
        <p:nvSpPr>
          <p:cNvPr id="86" name="テキスト ボックス 85"/>
          <p:cNvSpPr txBox="1"/>
          <p:nvPr/>
        </p:nvSpPr>
        <p:spPr>
          <a:xfrm>
            <a:off x="3272692" y="5059786"/>
            <a:ext cx="1224000" cy="1569660"/>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a:t>景観が安全と対峙</a:t>
            </a:r>
            <a:r>
              <a:rPr lang="ja-JP" altLang="ja-JP" sz="800" dirty="0"/>
              <a:t>する場合があります。河川改修のときに堤防のところに、桜を植えたいんですね。川の堤防に沿ってですね、桜並木が５０年後綺麗に咲いているなんて想像しますと。ところが堤防が弱くなるから、桜並木が植えられないんです。そんな問題がある</a:t>
            </a:r>
            <a:r>
              <a:rPr lang="ja-JP" altLang="ja-JP" sz="800" dirty="0" smtClean="0"/>
              <a:t>。</a:t>
            </a:r>
            <a:endParaRPr lang="ja-JP" altLang="ja-JP" sz="800" dirty="0"/>
          </a:p>
        </p:txBody>
      </p:sp>
      <p:sp>
        <p:nvSpPr>
          <p:cNvPr id="92" name="テキスト ボックス 91"/>
          <p:cNvSpPr txBox="1"/>
          <p:nvPr/>
        </p:nvSpPr>
        <p:spPr>
          <a:xfrm>
            <a:off x="3272692" y="6672808"/>
            <a:ext cx="1224000" cy="954107"/>
          </a:xfrm>
          <a:prstGeom prst="rect">
            <a:avLst/>
          </a:prstGeom>
          <a:solidFill>
            <a:schemeClr val="bg1"/>
          </a:solidFill>
          <a:ln w="19050">
            <a:solidFill>
              <a:schemeClr val="tx1"/>
            </a:solidFill>
            <a:prstDash val="solid"/>
          </a:ln>
        </p:spPr>
        <p:txBody>
          <a:bodyPr wrap="square" rtlCol="0">
            <a:spAutoFit/>
          </a:bodyPr>
          <a:lstStyle/>
          <a:p>
            <a:pPr algn="just"/>
            <a:r>
              <a:rPr lang="ja-JP" altLang="ja-JP" sz="800" b="1" u="sng" dirty="0"/>
              <a:t>屋外広告の</a:t>
            </a:r>
            <a:r>
              <a:rPr lang="ja-JP" altLang="ja-JP" sz="800" b="1" u="sng" dirty="0" smtClean="0"/>
              <a:t>安全面</a:t>
            </a:r>
            <a:r>
              <a:rPr lang="ja-JP" altLang="ja-JP" sz="800" kern="100" dirty="0" smtClean="0">
                <a:latin typeface="Century"/>
                <a:cs typeface="Times New Roman"/>
              </a:rPr>
              <a:t>と</a:t>
            </a:r>
            <a:r>
              <a:rPr lang="ja-JP" altLang="ja-JP" sz="800" kern="100" dirty="0">
                <a:latin typeface="Century"/>
                <a:cs typeface="Times New Roman"/>
              </a:rPr>
              <a:t>いうことを考えると非常に緩いが、</a:t>
            </a:r>
            <a:r>
              <a:rPr lang="ja-JP" altLang="ja-JP" sz="800" b="1" u="sng" kern="100" dirty="0">
                <a:latin typeface="Century"/>
                <a:cs typeface="Times New Roman"/>
              </a:rPr>
              <a:t>安全面についてはもうちょっと厳しくしていく中で賑わいということを阻害しないような施策</a:t>
            </a:r>
            <a:r>
              <a:rPr lang="ja-JP" altLang="ja-JP" sz="800" kern="100" dirty="0" smtClean="0">
                <a:latin typeface="Century"/>
                <a:cs typeface="Times New Roman"/>
              </a:rPr>
              <a:t>を</a:t>
            </a:r>
            <a:endParaRPr lang="ja-JP" altLang="ja-JP" sz="800" kern="100" dirty="0">
              <a:latin typeface="Century"/>
              <a:cs typeface="Times New Roman"/>
            </a:endParaRPr>
          </a:p>
        </p:txBody>
      </p:sp>
      <p:sp>
        <p:nvSpPr>
          <p:cNvPr id="79" name="角丸四角形 78"/>
          <p:cNvSpPr/>
          <p:nvPr/>
        </p:nvSpPr>
        <p:spPr>
          <a:xfrm>
            <a:off x="4600600" y="2859857"/>
            <a:ext cx="3028330" cy="6665977"/>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4699239" y="2881342"/>
            <a:ext cx="2918248"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公共</a:t>
            </a:r>
            <a:r>
              <a:rPr lang="ja-JP" altLang="en-US" sz="1600" dirty="0" smtClean="0">
                <a:effectLst>
                  <a:outerShdw blurRad="38100" dist="38100" dir="2700000" algn="tl">
                    <a:srgbClr val="000000">
                      <a:alpha val="43137"/>
                    </a:srgbClr>
                  </a:outerShdw>
                </a:effectLst>
              </a:rPr>
              <a:t>事業の再評価</a:t>
            </a:r>
            <a:endParaRPr kumimoji="1" lang="ja-JP" altLang="en-US" sz="1600" dirty="0">
              <a:effectLst>
                <a:outerShdw blurRad="38100" dist="38100" dir="2700000" algn="tl">
                  <a:srgbClr val="000000">
                    <a:alpha val="43137"/>
                  </a:srgbClr>
                </a:outerShdw>
              </a:effectLst>
            </a:endParaRPr>
          </a:p>
        </p:txBody>
      </p:sp>
      <p:sp>
        <p:nvSpPr>
          <p:cNvPr id="104" name="テキスト ボックス 103"/>
          <p:cNvSpPr txBox="1"/>
          <p:nvPr/>
        </p:nvSpPr>
        <p:spPr>
          <a:xfrm>
            <a:off x="4672608" y="3216424"/>
            <a:ext cx="1548000" cy="584775"/>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smtClean="0"/>
              <a:t>民間建物</a:t>
            </a:r>
            <a:r>
              <a:rPr lang="ja-JP" altLang="ja-JP" sz="800" b="1" u="sng" dirty="0"/>
              <a:t>はそれなりにがんばっているんだけれども、よく見ると手前の府</a:t>
            </a:r>
            <a:r>
              <a:rPr lang="ja-JP" altLang="ja-JP" sz="800" b="1" u="sng" dirty="0" smtClean="0"/>
              <a:t>道が</a:t>
            </a:r>
            <a:r>
              <a:rPr lang="ja-JP" altLang="en-US" sz="800" b="1" u="sng" dirty="0" smtClean="0"/>
              <a:t>いまいち</a:t>
            </a:r>
            <a:r>
              <a:rPr lang="ja-JP" altLang="en-US" sz="800" dirty="0" smtClean="0"/>
              <a:t>という</a:t>
            </a:r>
            <a:r>
              <a:rPr lang="ja-JP" altLang="ja-JP" sz="800" dirty="0" smtClean="0"/>
              <a:t>事例</a:t>
            </a:r>
            <a:r>
              <a:rPr lang="ja-JP" altLang="ja-JP" sz="800" dirty="0"/>
              <a:t>が結構あります</a:t>
            </a:r>
            <a:r>
              <a:rPr lang="ja-JP" altLang="ja-JP" sz="800" dirty="0" smtClean="0"/>
              <a:t>。</a:t>
            </a:r>
            <a:endParaRPr kumimoji="1" lang="ja-JP" altLang="en-US" sz="800" dirty="0"/>
          </a:p>
        </p:txBody>
      </p:sp>
      <p:sp>
        <p:nvSpPr>
          <p:cNvPr id="105" name="テキスト ボックス 104"/>
          <p:cNvSpPr txBox="1"/>
          <p:nvPr/>
        </p:nvSpPr>
        <p:spPr>
          <a:xfrm>
            <a:off x="4672600" y="3850729"/>
            <a:ext cx="1548000" cy="900000"/>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smtClean="0"/>
              <a:t>道路</a:t>
            </a:r>
            <a:r>
              <a:rPr lang="ja-JP" altLang="ja-JP" sz="800" b="1" u="sng" dirty="0"/>
              <a:t>買収した土地</a:t>
            </a:r>
            <a:r>
              <a:rPr lang="ja-JP" altLang="ja-JP" sz="800" dirty="0"/>
              <a:t>をよくネットフェンスで囲んでいますけど。</a:t>
            </a:r>
            <a:r>
              <a:rPr lang="ja-JP" altLang="ja-JP" sz="800" b="1" u="sng" dirty="0"/>
              <a:t>景観的に</a:t>
            </a:r>
            <a:r>
              <a:rPr lang="ja-JP" altLang="ja-JP" sz="800" b="1" u="sng" dirty="0" smtClean="0"/>
              <a:t>使わないでと</a:t>
            </a:r>
            <a:r>
              <a:rPr lang="ja-JP" altLang="ja-JP" sz="800" b="1" u="sng" dirty="0"/>
              <a:t>いっている緑色のフェンスで囲って</a:t>
            </a:r>
            <a:r>
              <a:rPr lang="ja-JP" altLang="ja-JP" sz="800" b="1" u="sng" dirty="0" smtClean="0"/>
              <a:t>い</a:t>
            </a:r>
            <a:r>
              <a:rPr lang="ja-JP" altLang="en-US" sz="800" b="1" u="sng" dirty="0" smtClean="0"/>
              <a:t>たり</a:t>
            </a:r>
            <a:r>
              <a:rPr lang="ja-JP" altLang="ja-JP" sz="800" b="1" u="sng" dirty="0" smtClean="0"/>
              <a:t>。</a:t>
            </a:r>
            <a:r>
              <a:rPr lang="ja-JP" altLang="ja-JP" sz="800" b="1" u="sng" dirty="0"/>
              <a:t>それが景観を乱しているんじゃないか</a:t>
            </a:r>
            <a:r>
              <a:rPr lang="ja-JP" altLang="ja-JP" sz="800" dirty="0"/>
              <a:t>といった意見も</a:t>
            </a:r>
            <a:r>
              <a:rPr lang="ja-JP" altLang="ja-JP" sz="800" dirty="0" smtClean="0"/>
              <a:t>あ</a:t>
            </a:r>
            <a:r>
              <a:rPr lang="ja-JP" altLang="en-US" sz="800" dirty="0" smtClean="0"/>
              <a:t>ります</a:t>
            </a:r>
            <a:r>
              <a:rPr lang="ja-JP" altLang="ja-JP" sz="800" dirty="0" smtClean="0"/>
              <a:t>。</a:t>
            </a:r>
            <a:endParaRPr kumimoji="1" lang="ja-JP" altLang="en-US" sz="800" dirty="0"/>
          </a:p>
        </p:txBody>
      </p:sp>
      <p:sp>
        <p:nvSpPr>
          <p:cNvPr id="106" name="テキスト ボックス 105"/>
          <p:cNvSpPr txBox="1"/>
          <p:nvPr/>
        </p:nvSpPr>
        <p:spPr>
          <a:xfrm>
            <a:off x="4672600" y="5803896"/>
            <a:ext cx="1548000" cy="1323439"/>
          </a:xfrm>
          <a:prstGeom prst="rect">
            <a:avLst/>
          </a:prstGeom>
          <a:solidFill>
            <a:schemeClr val="bg1"/>
          </a:solidFill>
          <a:ln w="19050">
            <a:solidFill>
              <a:schemeClr val="tx1"/>
            </a:solidFill>
            <a:prstDash val="solid"/>
          </a:ln>
        </p:spPr>
        <p:txBody>
          <a:bodyPr wrap="square" rtlCol="0">
            <a:spAutoFit/>
          </a:bodyPr>
          <a:lstStyle/>
          <a:p>
            <a:r>
              <a:rPr lang="ja-JP" altLang="ja-JP" sz="800" dirty="0"/>
              <a:t>最近で</a:t>
            </a:r>
            <a:r>
              <a:rPr lang="ja-JP" altLang="ja-JP" sz="800" dirty="0" smtClean="0"/>
              <a:t>すね</a:t>
            </a:r>
            <a:r>
              <a:rPr lang="ja-JP" altLang="en-US" sz="800" dirty="0" smtClean="0"/>
              <a:t>○○市</a:t>
            </a:r>
            <a:r>
              <a:rPr lang="ja-JP" altLang="ja-JP" sz="800" dirty="0" smtClean="0"/>
              <a:t>の</a:t>
            </a:r>
            <a:r>
              <a:rPr lang="ja-JP" altLang="ja-JP" sz="800" dirty="0"/>
              <a:t>防犯灯が、全てＬＥＤに変わりました</a:t>
            </a:r>
            <a:r>
              <a:rPr lang="ja-JP" altLang="ja-JP" sz="800" dirty="0" smtClean="0"/>
              <a:t>。ＬＥＤ</a:t>
            </a:r>
            <a:r>
              <a:rPr lang="ja-JP" altLang="en-US" sz="800" dirty="0"/>
              <a:t>は</a:t>
            </a:r>
            <a:r>
              <a:rPr lang="ja-JP" altLang="ja-JP" sz="800" dirty="0" smtClean="0"/>
              <a:t>、</a:t>
            </a:r>
            <a:r>
              <a:rPr lang="ja-JP" altLang="ja-JP" sz="800" dirty="0"/>
              <a:t>消費電力とか色々な部分で正義であるという考え方がありますが、ＬＥＤとなっている防犯灯を見ましたが目にさすわけ</a:t>
            </a:r>
            <a:r>
              <a:rPr lang="ja-JP" altLang="ja-JP" sz="800" dirty="0" smtClean="0"/>
              <a:t>です。</a:t>
            </a:r>
            <a:r>
              <a:rPr lang="ja-JP" altLang="ja-JP" sz="800" dirty="0"/>
              <a:t>例えば、</a:t>
            </a:r>
            <a:r>
              <a:rPr lang="ja-JP" altLang="ja-JP" sz="800" b="1" u="sng" dirty="0"/>
              <a:t>カーブミラーの上に防犯灯がついてる</a:t>
            </a:r>
            <a:r>
              <a:rPr lang="ja-JP" altLang="ja-JP" sz="800" b="1" u="sng" dirty="0" smtClean="0"/>
              <a:t>と</a:t>
            </a:r>
            <a:r>
              <a:rPr lang="ja-JP" altLang="en-US" sz="800" b="1" u="sng" dirty="0" smtClean="0"/>
              <a:t>、</a:t>
            </a:r>
            <a:r>
              <a:rPr lang="ja-JP" altLang="ja-JP" sz="800" b="1" u="sng" dirty="0" smtClean="0"/>
              <a:t>光ってカーブミラー</a:t>
            </a:r>
            <a:r>
              <a:rPr lang="ja-JP" altLang="ja-JP" sz="800" b="1" u="sng" dirty="0"/>
              <a:t>が見えない</a:t>
            </a:r>
            <a:r>
              <a:rPr lang="ja-JP" altLang="ja-JP" sz="800" b="1" u="sng" dirty="0" smtClean="0"/>
              <a:t>と</a:t>
            </a:r>
            <a:r>
              <a:rPr lang="ja-JP" altLang="en-US" sz="800" b="1" u="sng" dirty="0" smtClean="0"/>
              <a:t>か</a:t>
            </a:r>
            <a:r>
              <a:rPr lang="ja-JP" altLang="ja-JP" sz="800" b="1" u="sng" dirty="0" smtClean="0"/>
              <a:t>。</a:t>
            </a:r>
            <a:r>
              <a:rPr lang="ja-JP" altLang="ja-JP" sz="800" b="1" u="sng" dirty="0"/>
              <a:t>そういう色んな環境がございます</a:t>
            </a:r>
            <a:r>
              <a:rPr lang="ja-JP" altLang="ja-JP" sz="800" dirty="0" smtClean="0"/>
              <a:t>。</a:t>
            </a:r>
            <a:endParaRPr kumimoji="1" lang="ja-JP" altLang="en-US" sz="800" dirty="0"/>
          </a:p>
        </p:txBody>
      </p:sp>
      <p:sp>
        <p:nvSpPr>
          <p:cNvPr id="107" name="テキスト ボックス 106"/>
          <p:cNvSpPr txBox="1"/>
          <p:nvPr/>
        </p:nvSpPr>
        <p:spPr>
          <a:xfrm>
            <a:off x="4672600" y="7176864"/>
            <a:ext cx="1548000" cy="2062103"/>
          </a:xfrm>
          <a:prstGeom prst="rect">
            <a:avLst/>
          </a:prstGeom>
          <a:solidFill>
            <a:schemeClr val="bg1"/>
          </a:solidFill>
          <a:ln w="19050">
            <a:solidFill>
              <a:schemeClr val="tx1"/>
            </a:solidFill>
            <a:prstDash val="solid"/>
          </a:ln>
        </p:spPr>
        <p:txBody>
          <a:bodyPr wrap="square" rtlCol="0">
            <a:spAutoFit/>
          </a:bodyPr>
          <a:lstStyle/>
          <a:p>
            <a:r>
              <a:rPr lang="ja-JP" altLang="en-US" sz="800" dirty="0" smtClean="0"/>
              <a:t>○○市</a:t>
            </a:r>
            <a:r>
              <a:rPr lang="ja-JP" altLang="ja-JP" sz="800" dirty="0" smtClean="0"/>
              <a:t>の</a:t>
            </a:r>
            <a:r>
              <a:rPr lang="ja-JP" altLang="ja-JP" sz="800" dirty="0"/>
              <a:t>道路に通学路の緑のラインをひくのに地元住民が反対したということで景観の専門家から、言うとこの緑はきれいなのか、きたないのか相談を受けた。その際は、地元の住民が判断すべきだと返した</a:t>
            </a:r>
            <a:r>
              <a:rPr lang="ja-JP" altLang="ja-JP" sz="800" dirty="0" smtClean="0"/>
              <a:t>が</a:t>
            </a:r>
            <a:r>
              <a:rPr lang="ja-JP" altLang="en-US" sz="800" dirty="0" smtClean="0"/>
              <a:t>。○○</a:t>
            </a:r>
            <a:r>
              <a:rPr lang="ja-JP" altLang="ja-JP" sz="800" dirty="0" smtClean="0"/>
              <a:t>市</a:t>
            </a:r>
            <a:r>
              <a:rPr lang="ja-JP" altLang="ja-JP" sz="800" dirty="0"/>
              <a:t>は子供の安全のために引きたいと。そういうような意見が両側から正面衝突した場合など、落とし穴があるんです。住民の地域活動や、アドプトとかも含めて</a:t>
            </a:r>
            <a:r>
              <a:rPr lang="ja-JP" altLang="ja-JP" sz="800" b="1" u="sng" dirty="0"/>
              <a:t>公共事業の景観における役割というのも、そろそろ再評価する時期が来ている</a:t>
            </a:r>
            <a:r>
              <a:rPr lang="ja-JP" altLang="ja-JP" sz="800" dirty="0"/>
              <a:t>というご指摘はよくわかります</a:t>
            </a:r>
            <a:r>
              <a:rPr lang="ja-JP" altLang="ja-JP" sz="800" dirty="0" smtClean="0"/>
              <a:t>。</a:t>
            </a:r>
            <a:endParaRPr lang="ja-JP" altLang="ja-JP" sz="800" dirty="0"/>
          </a:p>
        </p:txBody>
      </p:sp>
      <p:sp>
        <p:nvSpPr>
          <p:cNvPr id="108" name="テキスト ボックス 107"/>
          <p:cNvSpPr txBox="1"/>
          <p:nvPr/>
        </p:nvSpPr>
        <p:spPr>
          <a:xfrm>
            <a:off x="6276485" y="3216424"/>
            <a:ext cx="1278406" cy="2062103"/>
          </a:xfrm>
          <a:prstGeom prst="rect">
            <a:avLst/>
          </a:prstGeom>
          <a:solidFill>
            <a:schemeClr val="bg1"/>
          </a:solidFill>
          <a:ln w="19050">
            <a:solidFill>
              <a:schemeClr val="tx1"/>
            </a:solidFill>
            <a:prstDash val="solid"/>
          </a:ln>
        </p:spPr>
        <p:txBody>
          <a:bodyPr wrap="square" rtlCol="0">
            <a:spAutoFit/>
          </a:bodyPr>
          <a:lstStyle/>
          <a:p>
            <a:r>
              <a:rPr lang="ja-JP" altLang="ja-JP" sz="800" dirty="0"/>
              <a:t>京都府は</a:t>
            </a:r>
            <a:r>
              <a:rPr lang="ja-JP" altLang="ja-JP" sz="800" b="1" u="sng" dirty="0"/>
              <a:t>公共の事業について評価をする仕組み</a:t>
            </a:r>
            <a:r>
              <a:rPr lang="ja-JP" altLang="ja-JP" sz="800" dirty="0"/>
              <a:t>を作っています。レベルがいくつかありまして、一般道はしないんですけど、重要っていうところを選んでいって、重要度を２段階か３段階つくっていまして。ここに関しては何年間かのうちにできた時の評価とその後の評価っていうシートを作ってようやくちょっと今回り始めたかなぁといった感じとなっておりますのでもし良かったら参考に</a:t>
            </a:r>
            <a:r>
              <a:rPr lang="ja-JP" altLang="ja-JP" sz="800" dirty="0" smtClean="0"/>
              <a:t>。</a:t>
            </a:r>
            <a:endParaRPr lang="ja-JP" altLang="ja-JP" sz="800" dirty="0"/>
          </a:p>
        </p:txBody>
      </p:sp>
      <p:sp>
        <p:nvSpPr>
          <p:cNvPr id="112" name="テキスト ボックス 111"/>
          <p:cNvSpPr txBox="1"/>
          <p:nvPr/>
        </p:nvSpPr>
        <p:spPr>
          <a:xfrm>
            <a:off x="4672600" y="4800259"/>
            <a:ext cx="1548000" cy="954107"/>
          </a:xfrm>
          <a:prstGeom prst="rect">
            <a:avLst/>
          </a:prstGeom>
          <a:solidFill>
            <a:schemeClr val="bg1"/>
          </a:solidFill>
          <a:ln w="19050">
            <a:solidFill>
              <a:schemeClr val="tx1"/>
            </a:solidFill>
            <a:prstDash val="solid"/>
          </a:ln>
        </p:spPr>
        <p:txBody>
          <a:bodyPr wrap="square" rtlCol="0">
            <a:spAutoFit/>
          </a:bodyPr>
          <a:lstStyle/>
          <a:p>
            <a:r>
              <a:rPr lang="ja-JP" altLang="ja-JP" sz="800" dirty="0"/>
              <a:t>行政でたくさんつけられているサインとかも。もし、行政内で調整がつくのであれば３つ付いているものを１つになって、非常にすっきりした景観になるとか</a:t>
            </a:r>
            <a:r>
              <a:rPr lang="ja-JP" altLang="ja-JP" sz="800" b="1" u="sng" dirty="0"/>
              <a:t>自分たちの事業でできることがたくさんある</a:t>
            </a:r>
            <a:r>
              <a:rPr lang="ja-JP" altLang="ja-JP" sz="800" dirty="0"/>
              <a:t>のかなと思う</a:t>
            </a:r>
            <a:r>
              <a:rPr lang="ja-JP" altLang="ja-JP" sz="800" dirty="0" smtClean="0"/>
              <a:t>。</a:t>
            </a:r>
            <a:endParaRPr lang="ja-JP" altLang="ja-JP" sz="800" dirty="0"/>
          </a:p>
        </p:txBody>
      </p:sp>
      <p:sp>
        <p:nvSpPr>
          <p:cNvPr id="122" name="テキスト ボックス 121"/>
          <p:cNvSpPr txBox="1"/>
          <p:nvPr/>
        </p:nvSpPr>
        <p:spPr>
          <a:xfrm>
            <a:off x="6276485" y="5328780"/>
            <a:ext cx="1278406" cy="954107"/>
          </a:xfrm>
          <a:prstGeom prst="rect">
            <a:avLst/>
          </a:prstGeom>
          <a:solidFill>
            <a:schemeClr val="bg1"/>
          </a:solidFill>
          <a:ln w="19050">
            <a:solidFill>
              <a:schemeClr val="tx1"/>
            </a:solidFill>
            <a:prstDash val="solid"/>
          </a:ln>
        </p:spPr>
        <p:txBody>
          <a:bodyPr wrap="square" rtlCol="0">
            <a:spAutoFit/>
          </a:bodyPr>
          <a:lstStyle/>
          <a:p>
            <a:r>
              <a:rPr lang="ja-JP" altLang="ja-JP" sz="800" dirty="0"/>
              <a:t>今回のやつには自分たちがやった事業が</a:t>
            </a:r>
            <a:r>
              <a:rPr lang="ja-JP" altLang="ja-JP" sz="800" b="1" u="sng" dirty="0"/>
              <a:t>本当に景観に寄与したかどうかといった評価みたいなもの</a:t>
            </a:r>
            <a:r>
              <a:rPr lang="ja-JP" altLang="ja-JP" sz="800" dirty="0"/>
              <a:t>がありますので、一度されてみるといいのかなと思う</a:t>
            </a:r>
            <a:r>
              <a:rPr lang="ja-JP" altLang="ja-JP" sz="800" dirty="0" smtClean="0"/>
              <a:t>。</a:t>
            </a:r>
            <a:endParaRPr lang="ja-JP" altLang="ja-JP" sz="800" dirty="0"/>
          </a:p>
        </p:txBody>
      </p:sp>
      <p:sp>
        <p:nvSpPr>
          <p:cNvPr id="123" name="テキスト ボックス 122"/>
          <p:cNvSpPr txBox="1"/>
          <p:nvPr/>
        </p:nvSpPr>
        <p:spPr>
          <a:xfrm>
            <a:off x="6276485" y="6333140"/>
            <a:ext cx="1278406" cy="1200329"/>
          </a:xfrm>
          <a:prstGeom prst="rect">
            <a:avLst/>
          </a:prstGeom>
          <a:solidFill>
            <a:schemeClr val="bg1"/>
          </a:solidFill>
          <a:ln w="19050">
            <a:solidFill>
              <a:schemeClr val="tx1"/>
            </a:solidFill>
            <a:prstDash val="solid"/>
          </a:ln>
        </p:spPr>
        <p:txBody>
          <a:bodyPr wrap="square" rtlCol="0">
            <a:spAutoFit/>
          </a:bodyPr>
          <a:lstStyle/>
          <a:p>
            <a:r>
              <a:rPr lang="ja-JP" altLang="ja-JP" sz="800" dirty="0"/>
              <a:t>道路の舗装とかもよく考えずに、たぶん業者さんで何パターンか作られているので、どれがいいですかみたいな決め方をされている場合があって、</a:t>
            </a:r>
            <a:r>
              <a:rPr lang="ja-JP" altLang="ja-JP" sz="800" b="1" u="sng" dirty="0"/>
              <a:t>自分たちの事業の見直し</a:t>
            </a:r>
            <a:r>
              <a:rPr lang="ja-JP" altLang="ja-JP" sz="800" dirty="0"/>
              <a:t>みたいなのもしていただきたいと</a:t>
            </a:r>
            <a:r>
              <a:rPr lang="ja-JP" altLang="ja-JP" sz="800" dirty="0" smtClean="0"/>
              <a:t>思います</a:t>
            </a:r>
            <a:r>
              <a:rPr lang="ja-JP" altLang="en-US" sz="800" dirty="0"/>
              <a:t>。</a:t>
            </a:r>
            <a:endParaRPr lang="ja-JP" altLang="ja-JP" sz="800" dirty="0"/>
          </a:p>
        </p:txBody>
      </p:sp>
      <p:sp>
        <p:nvSpPr>
          <p:cNvPr id="124" name="テキスト ボックス 123"/>
          <p:cNvSpPr txBox="1"/>
          <p:nvPr/>
        </p:nvSpPr>
        <p:spPr>
          <a:xfrm>
            <a:off x="6276485" y="7583721"/>
            <a:ext cx="1278406" cy="1692771"/>
          </a:xfrm>
          <a:prstGeom prst="rect">
            <a:avLst/>
          </a:prstGeom>
          <a:solidFill>
            <a:schemeClr val="bg1"/>
          </a:solidFill>
          <a:ln w="19050">
            <a:solidFill>
              <a:schemeClr val="tx1"/>
            </a:solidFill>
            <a:prstDash val="solid"/>
          </a:ln>
        </p:spPr>
        <p:txBody>
          <a:bodyPr wrap="square" rtlCol="0">
            <a:spAutoFit/>
          </a:bodyPr>
          <a:lstStyle/>
          <a:p>
            <a:r>
              <a:rPr lang="ja-JP" altLang="en-US" sz="800" dirty="0" smtClean="0"/>
              <a:t>○○</a:t>
            </a:r>
            <a:r>
              <a:rPr lang="ja-JP" altLang="ja-JP" sz="800" dirty="0" smtClean="0"/>
              <a:t>市内</a:t>
            </a:r>
            <a:r>
              <a:rPr lang="ja-JP" altLang="ja-JP" sz="800" dirty="0"/>
              <a:t>の百舌鳥古墳群のところで自転車道をどうするか、というところで立ち止まっているというところもありますので自転車道に関して、本当は色分けしているほうが望ましいんでしょうけれども、やっぱり</a:t>
            </a:r>
            <a:r>
              <a:rPr lang="ja-JP" altLang="ja-JP" sz="800" b="1" u="sng" dirty="0"/>
              <a:t>場所に応じたやり方っていうのをきちっと精査できるような体制</a:t>
            </a:r>
            <a:r>
              <a:rPr lang="ja-JP" altLang="ja-JP" sz="800" dirty="0"/>
              <a:t>が大阪府下で広がっていってほしいと</a:t>
            </a:r>
            <a:r>
              <a:rPr lang="ja-JP" altLang="ja-JP" sz="800" dirty="0" smtClean="0"/>
              <a:t>思います</a:t>
            </a:r>
            <a:endParaRPr lang="ja-JP" altLang="ja-JP" sz="800" dirty="0"/>
          </a:p>
        </p:txBody>
      </p:sp>
      <p:sp>
        <p:nvSpPr>
          <p:cNvPr id="141" name="角丸四角形 140"/>
          <p:cNvSpPr/>
          <p:nvPr/>
        </p:nvSpPr>
        <p:spPr>
          <a:xfrm>
            <a:off x="7659297" y="2895221"/>
            <a:ext cx="1476000" cy="6665978"/>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テキスト ボックス 141"/>
          <p:cNvSpPr txBox="1"/>
          <p:nvPr/>
        </p:nvSpPr>
        <p:spPr>
          <a:xfrm>
            <a:off x="7647115" y="2895221"/>
            <a:ext cx="1521973"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ビュースポット</a:t>
            </a:r>
            <a:endParaRPr kumimoji="1" lang="ja-JP" altLang="en-US" sz="1600" dirty="0">
              <a:effectLst>
                <a:outerShdw blurRad="38100" dist="38100" dir="2700000" algn="tl">
                  <a:srgbClr val="000000">
                    <a:alpha val="43137"/>
                  </a:srgbClr>
                </a:outerShdw>
              </a:effectLst>
            </a:endParaRPr>
          </a:p>
        </p:txBody>
      </p:sp>
      <p:sp>
        <p:nvSpPr>
          <p:cNvPr id="143" name="テキスト ボックス 142"/>
          <p:cNvSpPr txBox="1"/>
          <p:nvPr/>
        </p:nvSpPr>
        <p:spPr>
          <a:xfrm>
            <a:off x="7741337" y="5408719"/>
            <a:ext cx="1332000" cy="707886"/>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a:t>インバウンドに関して</a:t>
            </a:r>
            <a:r>
              <a:rPr lang="ja-JP" altLang="ja-JP" sz="800" dirty="0"/>
              <a:t>。</a:t>
            </a:r>
            <a:r>
              <a:rPr lang="ja-JP" altLang="ja-JP" sz="800" b="1" u="sng" dirty="0"/>
              <a:t>大阪の売れる景観、魅せる景観が、いくつどこにつくられているかの視点がいる</a:t>
            </a:r>
            <a:r>
              <a:rPr lang="ja-JP" altLang="ja-JP" sz="800" dirty="0"/>
              <a:t>のではないか</a:t>
            </a:r>
            <a:r>
              <a:rPr lang="ja-JP" altLang="ja-JP" sz="800" dirty="0" smtClean="0"/>
              <a:t>。</a:t>
            </a:r>
            <a:endParaRPr lang="ja-JP" altLang="ja-JP" sz="800" dirty="0"/>
          </a:p>
        </p:txBody>
      </p:sp>
      <p:sp>
        <p:nvSpPr>
          <p:cNvPr id="144" name="テキスト ボックス 143"/>
          <p:cNvSpPr txBox="1"/>
          <p:nvPr/>
        </p:nvSpPr>
        <p:spPr>
          <a:xfrm>
            <a:off x="7741337" y="6197090"/>
            <a:ext cx="1332000" cy="830997"/>
          </a:xfrm>
          <a:prstGeom prst="rect">
            <a:avLst/>
          </a:prstGeom>
          <a:solidFill>
            <a:schemeClr val="bg1"/>
          </a:solidFill>
          <a:ln w="19050">
            <a:solidFill>
              <a:schemeClr val="tx1"/>
            </a:solidFill>
            <a:prstDash val="solid"/>
          </a:ln>
        </p:spPr>
        <p:txBody>
          <a:bodyPr wrap="square" rtlCol="0">
            <a:spAutoFit/>
          </a:bodyPr>
          <a:lstStyle/>
          <a:p>
            <a:r>
              <a:rPr lang="ja-JP" altLang="ja-JP" sz="800" dirty="0"/>
              <a:t>昔から、この地で育ってきた木を</a:t>
            </a:r>
            <a:r>
              <a:rPr lang="ja-JP" altLang="ja-JP" sz="800" b="1" u="sng" dirty="0"/>
              <a:t>古樹として指定</a:t>
            </a:r>
            <a:r>
              <a:rPr lang="ja-JP" altLang="ja-JP" sz="800" dirty="0"/>
              <a:t>する。ある意味では、景観林とか、森とかですね。そういう</a:t>
            </a:r>
            <a:r>
              <a:rPr lang="ja-JP" altLang="ja-JP" sz="800" b="1" u="sng" dirty="0"/>
              <a:t>観点でスポットをあてていく</a:t>
            </a:r>
            <a:r>
              <a:rPr lang="ja-JP" altLang="ja-JP" sz="800" dirty="0"/>
              <a:t>のも大事かと</a:t>
            </a:r>
            <a:r>
              <a:rPr lang="ja-JP" altLang="ja-JP" sz="800" dirty="0" smtClean="0"/>
              <a:t>おもいます</a:t>
            </a:r>
            <a:r>
              <a:rPr lang="ja-JP" altLang="en-US" sz="800" dirty="0"/>
              <a:t>。</a:t>
            </a:r>
            <a:endParaRPr lang="ja-JP" altLang="ja-JP" sz="800" dirty="0"/>
          </a:p>
        </p:txBody>
      </p:sp>
      <p:sp>
        <p:nvSpPr>
          <p:cNvPr id="145" name="テキスト ボックス 144"/>
          <p:cNvSpPr txBox="1"/>
          <p:nvPr/>
        </p:nvSpPr>
        <p:spPr>
          <a:xfrm>
            <a:off x="7741337" y="7108572"/>
            <a:ext cx="1332000" cy="707886"/>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en-US" sz="800" b="1" u="sng" kern="100" dirty="0" smtClean="0">
                <a:latin typeface="Century"/>
                <a:cs typeface="Times New Roman"/>
              </a:rPr>
              <a:t>大阪まちなみ百選</a:t>
            </a:r>
            <a:r>
              <a:rPr lang="ja-JP" altLang="en-US" sz="800" kern="100" dirty="0" smtClean="0">
                <a:latin typeface="Century"/>
                <a:cs typeface="Times New Roman"/>
              </a:rPr>
              <a:t>と</a:t>
            </a:r>
            <a:r>
              <a:rPr lang="ja-JP" altLang="ja-JP" sz="800" kern="100" dirty="0" smtClean="0">
                <a:latin typeface="Century"/>
                <a:cs typeface="Times New Roman"/>
              </a:rPr>
              <a:t>いう</a:t>
            </a:r>
            <a:r>
              <a:rPr lang="ja-JP" altLang="ja-JP" sz="800" kern="100" dirty="0">
                <a:latin typeface="Century"/>
                <a:cs typeface="Times New Roman"/>
              </a:rPr>
              <a:t>のもあり、いろいろパソコンに乗ってますけども、あれ</a:t>
            </a:r>
            <a:r>
              <a:rPr lang="ja-JP" altLang="ja-JP" sz="800" kern="100" dirty="0" smtClean="0">
                <a:latin typeface="Century"/>
                <a:cs typeface="Times New Roman"/>
              </a:rPr>
              <a:t>を</a:t>
            </a:r>
            <a:r>
              <a:rPr lang="ja-JP" altLang="en-US" sz="800" b="1" u="sng" kern="100" dirty="0" smtClean="0">
                <a:latin typeface="Century"/>
                <a:cs typeface="Times New Roman"/>
              </a:rPr>
              <a:t>随時更新をしていく</a:t>
            </a:r>
            <a:r>
              <a:rPr lang="ja-JP" altLang="en-US" sz="800" kern="100" dirty="0" smtClean="0">
                <a:latin typeface="Century"/>
                <a:cs typeface="Times New Roman"/>
              </a:rPr>
              <a:t>とか</a:t>
            </a:r>
            <a:r>
              <a:rPr lang="ja-JP" altLang="ja-JP" sz="800" kern="100" dirty="0" smtClean="0">
                <a:latin typeface="Century"/>
                <a:cs typeface="Times New Roman"/>
              </a:rPr>
              <a:t>ですね</a:t>
            </a:r>
            <a:r>
              <a:rPr lang="ja-JP" altLang="en-US" sz="800" kern="100" dirty="0">
                <a:latin typeface="Century"/>
                <a:cs typeface="Times New Roman"/>
              </a:rPr>
              <a:t>。</a:t>
            </a:r>
            <a:endParaRPr lang="ja-JP" altLang="ja-JP" sz="800" kern="100" dirty="0">
              <a:latin typeface="Century"/>
              <a:cs typeface="Times New Roman"/>
            </a:endParaRPr>
          </a:p>
        </p:txBody>
      </p:sp>
      <p:sp>
        <p:nvSpPr>
          <p:cNvPr id="146" name="テキスト ボックス 145"/>
          <p:cNvSpPr txBox="1"/>
          <p:nvPr/>
        </p:nvSpPr>
        <p:spPr>
          <a:xfrm>
            <a:off x="7741337" y="7896944"/>
            <a:ext cx="1332000" cy="1323439"/>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kern="100" dirty="0">
                <a:latin typeface="Century"/>
                <a:cs typeface="Times New Roman"/>
              </a:rPr>
              <a:t>個人的に</a:t>
            </a:r>
            <a:r>
              <a:rPr lang="ja-JP" altLang="ja-JP" sz="800" kern="100" dirty="0" smtClean="0">
                <a:latin typeface="Century"/>
                <a:cs typeface="Times New Roman"/>
              </a:rPr>
              <a:t>は</a:t>
            </a:r>
            <a:r>
              <a:rPr lang="ja-JP" altLang="en-US" sz="800" b="1" u="sng" kern="100" dirty="0" smtClean="0">
                <a:latin typeface="Century"/>
                <a:cs typeface="Times New Roman"/>
              </a:rPr>
              <a:t>千里ニュータウンは世界遺産に申請したらいい</a:t>
            </a:r>
            <a:r>
              <a:rPr lang="ja-JP" altLang="ja-JP" sz="800" b="1" u="sng" kern="100" dirty="0" smtClean="0">
                <a:latin typeface="Century"/>
                <a:cs typeface="Times New Roman"/>
              </a:rPr>
              <a:t>の</a:t>
            </a:r>
            <a:r>
              <a:rPr lang="ja-JP" altLang="ja-JP" sz="800" b="1" u="sng" kern="100" dirty="0">
                <a:latin typeface="Century"/>
                <a:cs typeface="Times New Roman"/>
              </a:rPr>
              <a:t>では</a:t>
            </a:r>
            <a:r>
              <a:rPr lang="ja-JP" altLang="ja-JP" sz="800" kern="100" dirty="0">
                <a:latin typeface="Century"/>
                <a:cs typeface="Times New Roman"/>
              </a:rPr>
              <a:t>と思う。</a:t>
            </a:r>
            <a:r>
              <a:rPr lang="ja-JP" altLang="ja-JP" sz="800" b="1" u="sng" kern="100" dirty="0">
                <a:latin typeface="Century"/>
                <a:cs typeface="Times New Roman"/>
              </a:rPr>
              <a:t>公共施設の道路・みどりの部分</a:t>
            </a:r>
            <a:r>
              <a:rPr lang="ja-JP" altLang="ja-JP" sz="800" kern="100" dirty="0">
                <a:latin typeface="Century"/>
                <a:cs typeface="Times New Roman"/>
              </a:rPr>
              <a:t>だけ</a:t>
            </a:r>
            <a:r>
              <a:rPr lang="ja-JP" altLang="ja-JP" sz="800" kern="100" dirty="0" smtClean="0">
                <a:latin typeface="Century"/>
                <a:cs typeface="Times New Roman"/>
              </a:rPr>
              <a:t>。</a:t>
            </a:r>
            <a:r>
              <a:rPr lang="ja-JP" altLang="en-US" sz="800" kern="100" dirty="0" smtClean="0">
                <a:latin typeface="Century"/>
                <a:cs typeface="Times New Roman"/>
              </a:rPr>
              <a:t>近代日本の最初の大変な遺産</a:t>
            </a:r>
            <a:r>
              <a:rPr lang="ja-JP" altLang="ja-JP" sz="800" kern="100" dirty="0" smtClean="0">
                <a:latin typeface="Century"/>
                <a:cs typeface="Times New Roman"/>
              </a:rPr>
              <a:t>だ</a:t>
            </a:r>
            <a:r>
              <a:rPr lang="ja-JP" altLang="ja-JP" sz="800" kern="100" dirty="0">
                <a:latin typeface="Century"/>
                <a:cs typeface="Times New Roman"/>
              </a:rPr>
              <a:t>と思います。建て替えは色々変わっていって不細工なのもありますけども。アジアでも誇れると思う</a:t>
            </a:r>
            <a:r>
              <a:rPr lang="ja-JP" altLang="ja-JP" sz="800" kern="100" dirty="0" smtClean="0">
                <a:latin typeface="Century"/>
                <a:cs typeface="Times New Roman"/>
              </a:rPr>
              <a:t>。</a:t>
            </a:r>
            <a:endParaRPr lang="ja-JP" altLang="ja-JP" sz="800" kern="100" dirty="0">
              <a:latin typeface="Century"/>
              <a:cs typeface="Times New Roman"/>
            </a:endParaRPr>
          </a:p>
        </p:txBody>
      </p:sp>
      <p:sp>
        <p:nvSpPr>
          <p:cNvPr id="147" name="テキスト ボックス 146"/>
          <p:cNvSpPr txBox="1"/>
          <p:nvPr/>
        </p:nvSpPr>
        <p:spPr>
          <a:xfrm>
            <a:off x="7741337" y="3216424"/>
            <a:ext cx="1332000" cy="58477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スポット的に眺望のいいところ等をうまく整備して、それらを繋いで</a:t>
            </a:r>
            <a:r>
              <a:rPr lang="en-US" altLang="ja-JP" sz="800" b="1" u="sng" dirty="0"/>
              <a:t>PR</a:t>
            </a:r>
            <a:r>
              <a:rPr lang="ja-JP" altLang="ja-JP" sz="800" b="1" u="sng" dirty="0"/>
              <a:t>していく</a:t>
            </a:r>
            <a:r>
              <a:rPr lang="ja-JP" altLang="ja-JP" sz="800" dirty="0"/>
              <a:t>のも一つの</a:t>
            </a:r>
            <a:r>
              <a:rPr lang="ja-JP" altLang="ja-JP" sz="800" dirty="0" smtClean="0"/>
              <a:t>やり方</a:t>
            </a:r>
            <a:endParaRPr lang="ja-JP" altLang="ja-JP" sz="800" dirty="0"/>
          </a:p>
        </p:txBody>
      </p:sp>
      <p:sp>
        <p:nvSpPr>
          <p:cNvPr id="148" name="テキスト ボックス 147"/>
          <p:cNvSpPr txBox="1"/>
          <p:nvPr/>
        </p:nvSpPr>
        <p:spPr>
          <a:xfrm>
            <a:off x="7741337" y="3881684"/>
            <a:ext cx="1332000" cy="1446550"/>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大阪のまちがすり</a:t>
            </a:r>
            <a:r>
              <a:rPr lang="ja-JP" altLang="ja-JP" sz="800" dirty="0" err="1"/>
              <a:t>ばち</a:t>
            </a:r>
            <a:r>
              <a:rPr lang="ja-JP" altLang="ja-JP" sz="800" dirty="0"/>
              <a:t>状になっている話ですが、東大阪市の市役所から見た景色が素晴らしい。大阪湾はきれいに見える、まわりの山並みは全部見える、本当に素晴らしい大阪の景色が見える。</a:t>
            </a:r>
            <a:r>
              <a:rPr lang="ja-JP" altLang="ja-JP" sz="800" b="1" u="sng" dirty="0"/>
              <a:t>大阪の景色を見るのはどこがいいのかは、相当広域的に考える</a:t>
            </a:r>
            <a:r>
              <a:rPr lang="ja-JP" altLang="ja-JP" sz="800" dirty="0"/>
              <a:t>と、良さが相当あると思う</a:t>
            </a:r>
            <a:r>
              <a:rPr lang="ja-JP" altLang="ja-JP" sz="800" dirty="0" smtClean="0"/>
              <a:t>。</a:t>
            </a:r>
            <a:endParaRPr lang="ja-JP" altLang="ja-JP" sz="800" dirty="0"/>
          </a:p>
        </p:txBody>
      </p:sp>
      <p:sp>
        <p:nvSpPr>
          <p:cNvPr id="82" name="テキスト ボックス 81"/>
          <p:cNvSpPr txBox="1"/>
          <p:nvPr/>
        </p:nvSpPr>
        <p:spPr>
          <a:xfrm>
            <a:off x="4547380" y="1459354"/>
            <a:ext cx="2268000" cy="468000"/>
          </a:xfrm>
          <a:prstGeom prst="rect">
            <a:avLst/>
          </a:prstGeom>
          <a:solidFill>
            <a:schemeClr val="bg1"/>
          </a:solidFill>
          <a:ln w="19050">
            <a:solidFill>
              <a:schemeClr val="tx1"/>
            </a:solidFill>
            <a:prstDash val="solid"/>
          </a:ln>
        </p:spPr>
        <p:txBody>
          <a:bodyPr wrap="square" rtlCol="0">
            <a:spAutoFit/>
          </a:bodyPr>
          <a:lstStyle/>
          <a:p>
            <a:r>
              <a:rPr lang="ja-JP" altLang="en-US" sz="800" dirty="0" smtClean="0"/>
              <a:t>府下に</a:t>
            </a:r>
            <a:r>
              <a:rPr lang="ja-JP" altLang="en-US" sz="800" b="1" u="sng" dirty="0" smtClean="0"/>
              <a:t>プロジェクトとしておとしこんでいく中で規制が問題のところは緩和するなどのストーリでないと。単純に規制が悪の根源ではない</a:t>
            </a:r>
            <a:endParaRPr kumimoji="1" lang="ja-JP" altLang="en-US" sz="800" dirty="0"/>
          </a:p>
        </p:txBody>
      </p:sp>
      <p:sp>
        <p:nvSpPr>
          <p:cNvPr id="83" name="テキスト ボックス 82"/>
          <p:cNvSpPr txBox="1"/>
          <p:nvPr/>
        </p:nvSpPr>
        <p:spPr>
          <a:xfrm>
            <a:off x="10505256" y="821317"/>
            <a:ext cx="1944000" cy="576000"/>
          </a:xfrm>
          <a:prstGeom prst="rect">
            <a:avLst/>
          </a:prstGeom>
          <a:solidFill>
            <a:schemeClr val="bg1"/>
          </a:solidFill>
          <a:ln w="19050">
            <a:solidFill>
              <a:schemeClr val="tx1"/>
            </a:solidFill>
            <a:prstDash val="solid"/>
          </a:ln>
        </p:spPr>
        <p:txBody>
          <a:bodyPr wrap="square" rtlCol="0">
            <a:spAutoFit/>
          </a:bodyPr>
          <a:lstStyle/>
          <a:p>
            <a:pPr algn="just"/>
            <a:r>
              <a:rPr lang="ja-JP" altLang="ja-JP" sz="800" dirty="0"/>
              <a:t>基本は</a:t>
            </a:r>
            <a:r>
              <a:rPr lang="ja-JP" altLang="ja-JP" sz="800" b="1" u="sng" dirty="0"/>
              <a:t>商店街や</a:t>
            </a:r>
            <a:r>
              <a:rPr lang="ja-JP" altLang="ja-JP" sz="800" b="1" u="sng" dirty="0" smtClean="0"/>
              <a:t>自治</a:t>
            </a:r>
            <a:r>
              <a:rPr lang="ja-JP" altLang="en-US" sz="800" b="1" u="sng" dirty="0" smtClean="0"/>
              <a:t>会</a:t>
            </a:r>
            <a:r>
              <a:rPr lang="ja-JP" altLang="ja-JP" sz="800" b="1" u="sng" dirty="0" smtClean="0"/>
              <a:t>が</a:t>
            </a:r>
            <a:r>
              <a:rPr lang="ja-JP" altLang="ja-JP" sz="800" b="1" u="sng" dirty="0"/>
              <a:t>自らやる</a:t>
            </a:r>
            <a:r>
              <a:rPr lang="ja-JP" altLang="ja-JP" sz="800" dirty="0"/>
              <a:t>。もしくは一緒にやる。地元が何を要望しているかが問題で運用も自分たちで考えてやるのが</a:t>
            </a:r>
            <a:r>
              <a:rPr lang="ja-JP" altLang="ja-JP" sz="800" dirty="0" smtClean="0"/>
              <a:t>よい</a:t>
            </a:r>
            <a:endParaRPr lang="ja-JP" altLang="ja-JP" sz="800" dirty="0"/>
          </a:p>
        </p:txBody>
      </p:sp>
      <p:sp>
        <p:nvSpPr>
          <p:cNvPr id="84" name="テキスト ボックス 83"/>
          <p:cNvSpPr txBox="1"/>
          <p:nvPr/>
        </p:nvSpPr>
        <p:spPr>
          <a:xfrm>
            <a:off x="10505256" y="1429139"/>
            <a:ext cx="1980000" cy="432000"/>
          </a:xfrm>
          <a:prstGeom prst="rect">
            <a:avLst/>
          </a:prstGeom>
          <a:solidFill>
            <a:schemeClr val="bg1"/>
          </a:solidFill>
          <a:ln w="19050">
            <a:solidFill>
              <a:schemeClr val="tx1"/>
            </a:solidFill>
            <a:prstDash val="solid"/>
          </a:ln>
        </p:spPr>
        <p:txBody>
          <a:bodyPr wrap="square" rtlCol="0">
            <a:spAutoFit/>
          </a:bodyPr>
          <a:lstStyle/>
          <a:p>
            <a:r>
              <a:rPr kumimoji="1" lang="ja-JP" altLang="en-US" sz="800" b="1" u="sng" dirty="0" smtClean="0"/>
              <a:t>民間は民間でメリットが必要</a:t>
            </a:r>
            <a:r>
              <a:rPr kumimoji="1" lang="ja-JP" altLang="en-US" sz="800" dirty="0" smtClean="0"/>
              <a:t>。あとは費用対効果という部分で折り合いをどうつけるか。</a:t>
            </a:r>
            <a:endParaRPr kumimoji="1" lang="ja-JP" altLang="en-US" sz="800" dirty="0"/>
          </a:p>
        </p:txBody>
      </p:sp>
      <p:sp>
        <p:nvSpPr>
          <p:cNvPr id="115" name="テキスト ボックス 114"/>
          <p:cNvSpPr txBox="1"/>
          <p:nvPr/>
        </p:nvSpPr>
        <p:spPr>
          <a:xfrm>
            <a:off x="7408912" y="1889681"/>
            <a:ext cx="5076000" cy="432000"/>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b="1" u="sng" kern="100" dirty="0">
                <a:latin typeface="Century"/>
                <a:cs typeface="Times New Roman"/>
              </a:rPr>
              <a:t>景観をつくる主体となる民間の事業者の方</a:t>
            </a:r>
            <a:r>
              <a:rPr lang="ja-JP" altLang="ja-JP" sz="800" kern="100" dirty="0">
                <a:latin typeface="Century"/>
                <a:cs typeface="Times New Roman"/>
              </a:rPr>
              <a:t>とかが、道路なり公園なり、</a:t>
            </a:r>
            <a:r>
              <a:rPr lang="ja-JP" altLang="ja-JP" sz="800" b="1" u="sng" kern="100" dirty="0">
                <a:latin typeface="Century"/>
                <a:cs typeface="Times New Roman"/>
              </a:rPr>
              <a:t>ある一部分をつくっていって結果としてそれら</a:t>
            </a:r>
            <a:r>
              <a:rPr lang="ja-JP" altLang="ja-JP" sz="800" b="1" u="sng" kern="100" dirty="0" smtClean="0">
                <a:latin typeface="Century"/>
                <a:cs typeface="Times New Roman"/>
              </a:rPr>
              <a:t>の</a:t>
            </a:r>
            <a:r>
              <a:rPr lang="ja-JP" altLang="en-US" sz="800" b="1" u="sng" kern="100" dirty="0" smtClean="0">
                <a:latin typeface="Century"/>
                <a:cs typeface="Times New Roman"/>
              </a:rPr>
              <a:t>積み重ねが景観を作っていく</a:t>
            </a:r>
            <a:r>
              <a:rPr lang="ja-JP" altLang="en-US" sz="800" kern="100" dirty="0" smtClean="0">
                <a:latin typeface="Century"/>
                <a:cs typeface="Times New Roman"/>
              </a:rPr>
              <a:t>という面</a:t>
            </a:r>
            <a:r>
              <a:rPr lang="ja-JP" altLang="ja-JP" sz="800" kern="100" dirty="0" smtClean="0">
                <a:latin typeface="Century"/>
                <a:cs typeface="Times New Roman"/>
              </a:rPr>
              <a:t>も</a:t>
            </a:r>
            <a:r>
              <a:rPr lang="ja-JP" altLang="ja-JP" sz="800" kern="100" dirty="0">
                <a:latin typeface="Century"/>
                <a:cs typeface="Times New Roman"/>
              </a:rPr>
              <a:t>ありまして。そういうものを基本方針の中にどう取り込むのかということも難しいというのもあるかと思うんですけども</a:t>
            </a:r>
            <a:r>
              <a:rPr lang="ja-JP" altLang="ja-JP" sz="800" kern="100" dirty="0" smtClean="0">
                <a:latin typeface="Century"/>
                <a:cs typeface="Times New Roman"/>
              </a:rPr>
              <a:t>。</a:t>
            </a:r>
            <a:endParaRPr lang="ja-JP" altLang="ja-JP" sz="800" kern="100" dirty="0">
              <a:latin typeface="Century"/>
              <a:cs typeface="Times New Roman"/>
            </a:endParaRPr>
          </a:p>
        </p:txBody>
      </p:sp>
      <p:sp>
        <p:nvSpPr>
          <p:cNvPr id="114" name="テキスト ボックス 113"/>
          <p:cNvSpPr txBox="1"/>
          <p:nvPr/>
        </p:nvSpPr>
        <p:spPr>
          <a:xfrm>
            <a:off x="82298" y="6993939"/>
            <a:ext cx="1476000" cy="830997"/>
          </a:xfrm>
          <a:prstGeom prst="rect">
            <a:avLst/>
          </a:prstGeom>
          <a:solidFill>
            <a:schemeClr val="bg1"/>
          </a:solidFill>
          <a:ln w="19050">
            <a:solidFill>
              <a:schemeClr val="tx1"/>
            </a:solidFill>
            <a:prstDash val="solid"/>
          </a:ln>
        </p:spPr>
        <p:txBody>
          <a:bodyPr wrap="square" rtlCol="0">
            <a:spAutoFit/>
          </a:bodyPr>
          <a:lstStyle/>
          <a:p>
            <a:r>
              <a:rPr lang="ja-JP" altLang="ja-JP" sz="800" dirty="0" smtClean="0"/>
              <a:t>ヨーロッパ</a:t>
            </a:r>
            <a:r>
              <a:rPr lang="ja-JP" altLang="ja-JP" sz="800" dirty="0"/>
              <a:t>では中世の</a:t>
            </a:r>
            <a:r>
              <a:rPr lang="ja-JP" altLang="ja-JP" sz="800" b="1" u="sng" dirty="0"/>
              <a:t>綺麗な町並みを守るために、車を寄せ付けない</a:t>
            </a:r>
            <a:r>
              <a:rPr lang="ja-JP" altLang="ja-JP" sz="800" dirty="0"/>
              <a:t>んですよね。車は周辺にとにかく置けと。歩いてでも観光客は行ってるわけです</a:t>
            </a:r>
            <a:r>
              <a:rPr lang="ja-JP" altLang="ja-JP" sz="800" dirty="0" smtClean="0"/>
              <a:t>。</a:t>
            </a:r>
            <a:endParaRPr kumimoji="1" lang="ja-JP" altLang="en-US" sz="800" dirty="0"/>
          </a:p>
        </p:txBody>
      </p:sp>
      <p:sp>
        <p:nvSpPr>
          <p:cNvPr id="118" name="角丸四角形 117"/>
          <p:cNvSpPr/>
          <p:nvPr/>
        </p:nvSpPr>
        <p:spPr>
          <a:xfrm>
            <a:off x="9209112" y="2888679"/>
            <a:ext cx="1764000" cy="6665978"/>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p:cNvSpPr txBox="1"/>
          <p:nvPr/>
        </p:nvSpPr>
        <p:spPr>
          <a:xfrm>
            <a:off x="9288226" y="7717080"/>
            <a:ext cx="1620000" cy="1446550"/>
          </a:xfrm>
          <a:prstGeom prst="rect">
            <a:avLst/>
          </a:prstGeom>
          <a:solidFill>
            <a:schemeClr val="bg1"/>
          </a:solidFill>
          <a:ln w="19050">
            <a:solidFill>
              <a:schemeClr val="tx1"/>
            </a:solidFill>
            <a:prstDash val="solid"/>
          </a:ln>
        </p:spPr>
        <p:txBody>
          <a:bodyPr wrap="square" rtlCol="0">
            <a:spAutoFit/>
          </a:bodyPr>
          <a:lstStyle/>
          <a:p>
            <a:r>
              <a:rPr lang="ja-JP" altLang="ja-JP" sz="800" dirty="0"/>
              <a:t>大阪府は狭い</a:t>
            </a:r>
            <a:r>
              <a:rPr lang="ja-JP" altLang="ja-JP" sz="800" dirty="0" smtClean="0"/>
              <a:t>とは言</a:t>
            </a:r>
            <a:r>
              <a:rPr lang="ja-JP" altLang="en-US" sz="800" dirty="0" smtClean="0"/>
              <a:t>え、</a:t>
            </a:r>
            <a:r>
              <a:rPr lang="ja-JP" altLang="ja-JP" sz="800" dirty="0" smtClean="0"/>
              <a:t>それぞれ</a:t>
            </a:r>
            <a:r>
              <a:rPr lang="ja-JP" altLang="ja-JP" sz="800" b="1" u="sng" dirty="0"/>
              <a:t>市町村で色んな顔が</a:t>
            </a:r>
            <a:r>
              <a:rPr lang="ja-JP" altLang="ja-JP" sz="800" b="1" u="sng" dirty="0" smtClean="0"/>
              <a:t>あ</a:t>
            </a:r>
            <a:r>
              <a:rPr lang="ja-JP" altLang="en-US" sz="800" b="1" u="sng" dirty="0" smtClean="0"/>
              <a:t>る</a:t>
            </a:r>
            <a:r>
              <a:rPr lang="ja-JP" altLang="ja-JP" sz="800" dirty="0" smtClean="0"/>
              <a:t>ので、</a:t>
            </a:r>
            <a:r>
              <a:rPr lang="ja-JP" altLang="en-US" sz="800" dirty="0"/>
              <a:t>それぞれ</a:t>
            </a:r>
            <a:r>
              <a:rPr lang="ja-JP" altLang="ja-JP" sz="800" dirty="0" smtClean="0"/>
              <a:t>市町村</a:t>
            </a:r>
            <a:r>
              <a:rPr lang="ja-JP" altLang="ja-JP" sz="800" dirty="0"/>
              <a:t>ないし、通りに沿ったビジョンを、どういう風に決めていくかということの権限を移譲するような施策を考えたほうがいいのではないかなと</a:t>
            </a:r>
            <a:r>
              <a:rPr lang="ja-JP" altLang="ja-JP" sz="800" dirty="0" smtClean="0"/>
              <a:t>。</a:t>
            </a:r>
            <a:r>
              <a:rPr lang="ja-JP" altLang="ja-JP" sz="800" b="1" u="sng" dirty="0" smtClean="0"/>
              <a:t>それぞれの場所</a:t>
            </a:r>
            <a:r>
              <a:rPr lang="ja-JP" altLang="ja-JP" sz="800" b="1" u="sng" dirty="0"/>
              <a:t>にあった賑わいを</a:t>
            </a:r>
            <a:r>
              <a:rPr lang="ja-JP" altLang="ja-JP" sz="800" b="1" u="sng" dirty="0" smtClean="0"/>
              <a:t>どう活かして</a:t>
            </a:r>
            <a:r>
              <a:rPr lang="ja-JP" altLang="ja-JP" sz="800" b="1" u="sng" dirty="0"/>
              <a:t>いくの</a:t>
            </a:r>
            <a:r>
              <a:rPr lang="ja-JP" altLang="ja-JP" sz="800" b="1" u="sng" dirty="0" smtClean="0"/>
              <a:t>かの</a:t>
            </a:r>
            <a:r>
              <a:rPr lang="ja-JP" altLang="ja-JP" sz="800" b="1" u="sng" dirty="0"/>
              <a:t>バトンタッチをうまくつくるようなこと</a:t>
            </a:r>
            <a:r>
              <a:rPr lang="ja-JP" altLang="ja-JP" sz="800" dirty="0"/>
              <a:t>を考えて</a:t>
            </a:r>
            <a:r>
              <a:rPr lang="ja-JP" altLang="ja-JP" sz="800" dirty="0" smtClean="0"/>
              <a:t>いきたい</a:t>
            </a:r>
            <a:r>
              <a:rPr lang="ja-JP" altLang="en-US" sz="800" dirty="0" smtClean="0"/>
              <a:t>と</a:t>
            </a:r>
            <a:r>
              <a:rPr lang="ja-JP" altLang="ja-JP" sz="800" dirty="0" smtClean="0"/>
              <a:t>思います</a:t>
            </a:r>
            <a:r>
              <a:rPr lang="ja-JP" altLang="en-US" sz="800" dirty="0"/>
              <a:t>。</a:t>
            </a:r>
            <a:endParaRPr kumimoji="1" lang="ja-JP" altLang="en-US" sz="800" dirty="0"/>
          </a:p>
        </p:txBody>
      </p:sp>
      <p:sp>
        <p:nvSpPr>
          <p:cNvPr id="120" name="テキスト ボックス 119"/>
          <p:cNvSpPr txBox="1"/>
          <p:nvPr/>
        </p:nvSpPr>
        <p:spPr>
          <a:xfrm>
            <a:off x="9361667" y="2910165"/>
            <a:ext cx="1512167"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ガイドライン</a:t>
            </a:r>
            <a:endParaRPr kumimoji="1" lang="ja-JP" altLang="en-US" sz="1600" dirty="0">
              <a:effectLst>
                <a:outerShdw blurRad="38100" dist="38100" dir="2700000" algn="tl">
                  <a:srgbClr val="000000">
                    <a:alpha val="43137"/>
                  </a:srgbClr>
                </a:outerShdw>
              </a:effectLst>
            </a:endParaRPr>
          </a:p>
        </p:txBody>
      </p:sp>
      <p:sp>
        <p:nvSpPr>
          <p:cNvPr id="121" name="テキスト ボックス 120"/>
          <p:cNvSpPr txBox="1"/>
          <p:nvPr/>
        </p:nvSpPr>
        <p:spPr>
          <a:xfrm>
            <a:off x="9277195" y="6102909"/>
            <a:ext cx="1620000" cy="1569660"/>
          </a:xfrm>
          <a:prstGeom prst="rect">
            <a:avLst/>
          </a:prstGeom>
          <a:solidFill>
            <a:schemeClr val="bg1"/>
          </a:solidFill>
          <a:ln w="19050">
            <a:solidFill>
              <a:schemeClr val="tx1"/>
            </a:solidFill>
            <a:prstDash val="solid"/>
          </a:ln>
        </p:spPr>
        <p:txBody>
          <a:bodyPr wrap="square" rtlCol="0">
            <a:spAutoFit/>
          </a:bodyPr>
          <a:lstStyle/>
          <a:p>
            <a:r>
              <a:rPr lang="ja-JP" altLang="ja-JP" sz="800" dirty="0"/>
              <a:t>箕面の成功例</a:t>
            </a:r>
            <a:r>
              <a:rPr lang="ja-JP" altLang="ja-JP" sz="800" dirty="0" smtClean="0"/>
              <a:t>とかを</a:t>
            </a:r>
            <a:r>
              <a:rPr lang="ja-JP" altLang="ja-JP" sz="800" dirty="0"/>
              <a:t>、大阪府全体にというのは無理だと思いますので。ひとつの成功例としてそういうものがありますよと。京都らしい町並みというのもひとつの成功例だと</a:t>
            </a:r>
            <a:r>
              <a:rPr lang="ja-JP" altLang="ja-JP" sz="800" dirty="0" smtClean="0"/>
              <a:t>思</a:t>
            </a:r>
            <a:r>
              <a:rPr lang="ja-JP" altLang="en-US" sz="800" dirty="0" smtClean="0"/>
              <a:t>う。</a:t>
            </a:r>
            <a:r>
              <a:rPr lang="ja-JP" altLang="ja-JP" sz="800" b="1" u="sng" dirty="0" smtClean="0"/>
              <a:t>成功例</a:t>
            </a:r>
            <a:r>
              <a:rPr lang="ja-JP" altLang="ja-JP" sz="800" b="1" u="sng" dirty="0"/>
              <a:t>をたくさん羅列する</a:t>
            </a:r>
            <a:r>
              <a:rPr lang="ja-JP" altLang="ja-JP" sz="800" dirty="0"/>
              <a:t>中で、じゃあ、</a:t>
            </a:r>
            <a:r>
              <a:rPr lang="ja-JP" altLang="ja-JP" sz="800" dirty="0" err="1"/>
              <a:t>どこどこ</a:t>
            </a:r>
            <a:r>
              <a:rPr lang="ja-JP" altLang="ja-JP" sz="800" dirty="0"/>
              <a:t>市さんどういう方向にしますか、商店組合としてどういう方向性にしますかということの権限を移譲するような方向に持っていくのがいいのではない</a:t>
            </a:r>
            <a:r>
              <a:rPr lang="ja-JP" altLang="ja-JP" sz="800" dirty="0" smtClean="0"/>
              <a:t>か</a:t>
            </a:r>
            <a:r>
              <a:rPr lang="ja-JP" altLang="en-US" sz="800" dirty="0"/>
              <a:t>。</a:t>
            </a:r>
            <a:endParaRPr kumimoji="1" lang="ja-JP" altLang="en-US" sz="800" dirty="0"/>
          </a:p>
        </p:txBody>
      </p:sp>
      <p:sp>
        <p:nvSpPr>
          <p:cNvPr id="125" name="テキスト ボックス 124"/>
          <p:cNvSpPr txBox="1"/>
          <p:nvPr/>
        </p:nvSpPr>
        <p:spPr>
          <a:xfrm>
            <a:off x="9277195" y="5473621"/>
            <a:ext cx="1620000"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独自で景観条例を設けている市町村に関しても、</a:t>
            </a:r>
            <a:r>
              <a:rPr lang="ja-JP" altLang="ja-JP" sz="800" b="1" u="sng" dirty="0"/>
              <a:t>大阪府の基準がきちんと反映されているのか確認する</a:t>
            </a:r>
            <a:r>
              <a:rPr lang="ja-JP" altLang="ja-JP" sz="800" dirty="0"/>
              <a:t>必要が</a:t>
            </a:r>
            <a:r>
              <a:rPr lang="ja-JP" altLang="ja-JP" sz="800" dirty="0" smtClean="0"/>
              <a:t>ある</a:t>
            </a:r>
            <a:endParaRPr kumimoji="1" lang="ja-JP" altLang="en-US" sz="800" dirty="0"/>
          </a:p>
        </p:txBody>
      </p:sp>
      <p:sp>
        <p:nvSpPr>
          <p:cNvPr id="126" name="テキスト ボックス 125"/>
          <p:cNvSpPr txBox="1"/>
          <p:nvPr/>
        </p:nvSpPr>
        <p:spPr>
          <a:xfrm>
            <a:off x="9277195" y="3968823"/>
            <a:ext cx="1620000" cy="707886"/>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ガイドラインであれば</a:t>
            </a:r>
            <a:r>
              <a:rPr lang="ja-JP" altLang="ja-JP" sz="800" dirty="0"/>
              <a:t>、今後の景観行政の進め方に悩んでいたり、景観行政団体化に時間のかかる市町村でも、</a:t>
            </a:r>
            <a:r>
              <a:rPr lang="ja-JP" altLang="ja-JP" sz="800" b="1" u="sng" dirty="0"/>
              <a:t>参考にすることができ</a:t>
            </a:r>
            <a:r>
              <a:rPr lang="ja-JP" altLang="ja-JP" sz="800" b="1" u="sng" dirty="0" smtClean="0"/>
              <a:t>有難い</a:t>
            </a:r>
            <a:endParaRPr kumimoji="1" lang="ja-JP" altLang="en-US" sz="800" dirty="0"/>
          </a:p>
        </p:txBody>
      </p:sp>
      <p:sp>
        <p:nvSpPr>
          <p:cNvPr id="127" name="テキスト ボックス 126"/>
          <p:cNvSpPr txBox="1"/>
          <p:nvPr/>
        </p:nvSpPr>
        <p:spPr>
          <a:xfrm>
            <a:off x="9277195" y="3216424"/>
            <a:ext cx="1620000" cy="707886"/>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kern="100" dirty="0">
                <a:latin typeface="Century"/>
                <a:cs typeface="Times New Roman"/>
              </a:rPr>
              <a:t>条例を改正する、景観計画を見直すというと進め方が難しいので、</a:t>
            </a:r>
            <a:r>
              <a:rPr lang="ja-JP" altLang="ja-JP" sz="800" b="1" u="sng" kern="100" dirty="0">
                <a:latin typeface="Century"/>
                <a:cs typeface="Times New Roman"/>
              </a:rPr>
              <a:t>先進的</a:t>
            </a:r>
            <a:r>
              <a:rPr lang="ja-JP" altLang="ja-JP" sz="800" b="1" u="sng" kern="100" dirty="0" smtClean="0">
                <a:latin typeface="Century"/>
                <a:cs typeface="Times New Roman"/>
              </a:rPr>
              <a:t>な</a:t>
            </a:r>
            <a:r>
              <a:rPr lang="ja-JP" altLang="en-US" sz="800" b="1" u="sng" kern="100" dirty="0" smtClean="0">
                <a:latin typeface="Century"/>
                <a:cs typeface="Times New Roman"/>
              </a:rPr>
              <a:t>市町村と組んで、ガイドラインを作成する</a:t>
            </a:r>
            <a:r>
              <a:rPr lang="ja-JP" altLang="ja-JP" sz="800" kern="100" dirty="0" smtClean="0">
                <a:latin typeface="Century"/>
                <a:cs typeface="Times New Roman"/>
              </a:rPr>
              <a:t>と</a:t>
            </a:r>
            <a:r>
              <a:rPr lang="ja-JP" altLang="ja-JP" sz="800" kern="100" dirty="0">
                <a:latin typeface="Century"/>
                <a:cs typeface="Times New Roman"/>
              </a:rPr>
              <a:t>いうのはどう</a:t>
            </a:r>
            <a:r>
              <a:rPr lang="ja-JP" altLang="ja-JP" sz="800" kern="100" dirty="0" smtClean="0">
                <a:latin typeface="Century"/>
                <a:cs typeface="Times New Roman"/>
              </a:rPr>
              <a:t>か</a:t>
            </a:r>
            <a:endParaRPr lang="ja-JP" altLang="ja-JP" sz="800" kern="100" dirty="0">
              <a:latin typeface="Century"/>
              <a:cs typeface="Times New Roman"/>
            </a:endParaRPr>
          </a:p>
        </p:txBody>
      </p:sp>
      <p:sp>
        <p:nvSpPr>
          <p:cNvPr id="128" name="テキスト ボックス 127"/>
          <p:cNvSpPr txBox="1"/>
          <p:nvPr/>
        </p:nvSpPr>
        <p:spPr>
          <a:xfrm>
            <a:off x="9277195" y="4721222"/>
            <a:ext cx="1620000" cy="707886"/>
          </a:xfrm>
          <a:prstGeom prst="rect">
            <a:avLst/>
          </a:prstGeom>
          <a:solidFill>
            <a:schemeClr val="bg1"/>
          </a:solidFill>
          <a:ln w="3175">
            <a:solidFill>
              <a:schemeClr val="tx1"/>
            </a:solidFill>
            <a:prstDash val="sysDot"/>
          </a:ln>
        </p:spPr>
        <p:txBody>
          <a:bodyPr wrap="square" rtlCol="0">
            <a:spAutoFit/>
          </a:bodyPr>
          <a:lstStyle/>
          <a:p>
            <a:r>
              <a:rPr lang="ja-JP" altLang="ja-JP" sz="800" dirty="0"/>
              <a:t>エリアについては市町村に決めてもらい、その</a:t>
            </a:r>
            <a:r>
              <a:rPr lang="ja-JP" altLang="ja-JP" sz="800" b="1" u="sng" dirty="0"/>
              <a:t>エリアに合わせたメニューをつくる等</a:t>
            </a:r>
            <a:r>
              <a:rPr lang="ja-JP" altLang="ja-JP" sz="800" dirty="0"/>
              <a:t>、汎用性のあるメニュー設定も考えられるのではない</a:t>
            </a:r>
            <a:r>
              <a:rPr lang="ja-JP" altLang="ja-JP" sz="800" dirty="0" smtClean="0"/>
              <a:t>か</a:t>
            </a:r>
            <a:endParaRPr lang="ja-JP" altLang="ja-JP" sz="800" dirty="0"/>
          </a:p>
        </p:txBody>
      </p:sp>
      <p:sp>
        <p:nvSpPr>
          <p:cNvPr id="129" name="角丸四角形 128"/>
          <p:cNvSpPr/>
          <p:nvPr/>
        </p:nvSpPr>
        <p:spPr>
          <a:xfrm>
            <a:off x="11105403" y="2845622"/>
            <a:ext cx="1440000" cy="6660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テキスト ボックス 129"/>
          <p:cNvSpPr txBox="1"/>
          <p:nvPr/>
        </p:nvSpPr>
        <p:spPr>
          <a:xfrm>
            <a:off x="11081320" y="2917630"/>
            <a:ext cx="1512167" cy="276999"/>
          </a:xfrm>
          <a:prstGeom prst="rect">
            <a:avLst/>
          </a:prstGeom>
          <a:noFill/>
        </p:spPr>
        <p:txBody>
          <a:bodyPr wrap="square" rtlCol="0">
            <a:spAutoFit/>
          </a:bodyPr>
          <a:lstStyle/>
          <a:p>
            <a:pPr algn="ctr"/>
            <a:r>
              <a:rPr lang="ja-JP" altLang="en-US" sz="1200" dirty="0">
                <a:effectLst>
                  <a:outerShdw blurRad="38100" dist="38100" dir="2700000" algn="tl">
                    <a:srgbClr val="000000">
                      <a:alpha val="43137"/>
                    </a:srgbClr>
                  </a:outerShdw>
                </a:effectLst>
              </a:rPr>
              <a:t>エリアマネジメント</a:t>
            </a:r>
            <a:endParaRPr kumimoji="1" lang="ja-JP" altLang="en-US" sz="1200" dirty="0">
              <a:effectLst>
                <a:outerShdw blurRad="38100" dist="38100" dir="2700000" algn="tl">
                  <a:srgbClr val="000000">
                    <a:alpha val="43137"/>
                  </a:srgbClr>
                </a:outerShdw>
              </a:effectLst>
            </a:endParaRPr>
          </a:p>
        </p:txBody>
      </p:sp>
      <p:sp>
        <p:nvSpPr>
          <p:cNvPr id="131" name="テキスト ボックス 130"/>
          <p:cNvSpPr txBox="1"/>
          <p:nvPr/>
        </p:nvSpPr>
        <p:spPr>
          <a:xfrm>
            <a:off x="11159403" y="3216424"/>
            <a:ext cx="1332000" cy="2185214"/>
          </a:xfrm>
          <a:prstGeom prst="rect">
            <a:avLst/>
          </a:prstGeom>
          <a:solidFill>
            <a:schemeClr val="bg1"/>
          </a:solidFill>
          <a:ln w="19050">
            <a:solidFill>
              <a:schemeClr val="tx1"/>
            </a:solidFill>
            <a:prstDash val="solid"/>
          </a:ln>
        </p:spPr>
        <p:txBody>
          <a:bodyPr wrap="square" rtlCol="0">
            <a:spAutoFit/>
          </a:bodyPr>
          <a:lstStyle/>
          <a:p>
            <a:pPr algn="just"/>
            <a:r>
              <a:rPr lang="ja-JP" altLang="ja-JP" sz="800" b="1" u="sng" dirty="0"/>
              <a:t>エリアにおいてまちづくりをマネジメントするような民間の方</a:t>
            </a:r>
            <a:r>
              <a:rPr lang="ja-JP" altLang="ja-JP" sz="800" dirty="0"/>
              <a:t>もいらっしゃいまして、そういう方が行政とうまく連携しながら、ゆるやかなかたちで幅をきかせてまちづくりをされているような地域もあります。官だけでやろうとすると、中々形の決まった形にしかできない部分もあると思いますんで、そういった形で民間も活用しながらまちづくりとか、</a:t>
            </a:r>
            <a:r>
              <a:rPr lang="ja-JP" altLang="ja-JP" sz="800" b="1" u="sng" dirty="0"/>
              <a:t>景観とかいうものに関してマネジメントできるようなそういった形をとるというのもひとつの考え方</a:t>
            </a:r>
            <a:r>
              <a:rPr lang="ja-JP" altLang="ja-JP" sz="800" dirty="0"/>
              <a:t>かなと</a:t>
            </a:r>
            <a:r>
              <a:rPr lang="ja-JP" altLang="ja-JP" sz="800" dirty="0" smtClean="0"/>
              <a:t>思う</a:t>
            </a:r>
            <a:r>
              <a:rPr lang="ja-JP" altLang="en-US" sz="800" dirty="0"/>
              <a:t>。</a:t>
            </a:r>
            <a:endParaRPr lang="ja-JP" altLang="ja-JP" sz="800" dirty="0"/>
          </a:p>
        </p:txBody>
      </p:sp>
      <p:sp>
        <p:nvSpPr>
          <p:cNvPr id="132" name="テキスト ボックス 131"/>
          <p:cNvSpPr txBox="1"/>
          <p:nvPr/>
        </p:nvSpPr>
        <p:spPr>
          <a:xfrm>
            <a:off x="11159403" y="5467256"/>
            <a:ext cx="1332000" cy="954107"/>
          </a:xfrm>
          <a:prstGeom prst="rect">
            <a:avLst/>
          </a:prstGeom>
          <a:solidFill>
            <a:schemeClr val="bg1"/>
          </a:solidFill>
          <a:ln w="19050">
            <a:solidFill>
              <a:schemeClr val="tx1"/>
            </a:solidFill>
            <a:prstDash val="solid"/>
          </a:ln>
        </p:spPr>
        <p:txBody>
          <a:bodyPr wrap="square" rtlCol="0">
            <a:spAutoFit/>
          </a:bodyPr>
          <a:lstStyle/>
          <a:p>
            <a:r>
              <a:rPr lang="ja-JP" altLang="ja-JP" sz="800" dirty="0"/>
              <a:t>なかなか運動が進まないといいますか、活動がまとまらないというご指摘かと思いますが。そのひとつの</a:t>
            </a:r>
            <a:r>
              <a:rPr lang="ja-JP" altLang="ja-JP" sz="800" b="1" u="sng" dirty="0"/>
              <a:t>経済的なあり方としてエリアマネジメントというのが最近あります</a:t>
            </a:r>
            <a:r>
              <a:rPr lang="ja-JP" altLang="ja-JP" sz="800" dirty="0" smtClean="0"/>
              <a:t>し</a:t>
            </a:r>
            <a:r>
              <a:rPr lang="ja-JP" altLang="en-US" sz="800" dirty="0"/>
              <a:t>。</a:t>
            </a:r>
            <a:endParaRPr lang="ja-JP" altLang="ja-JP" sz="800" dirty="0"/>
          </a:p>
        </p:txBody>
      </p:sp>
      <p:sp>
        <p:nvSpPr>
          <p:cNvPr id="133" name="テキスト ボックス 132"/>
          <p:cNvSpPr txBox="1"/>
          <p:nvPr/>
        </p:nvSpPr>
        <p:spPr>
          <a:xfrm>
            <a:off x="11159403" y="6486981"/>
            <a:ext cx="1332000" cy="1200329"/>
          </a:xfrm>
          <a:prstGeom prst="rect">
            <a:avLst/>
          </a:prstGeom>
          <a:solidFill>
            <a:schemeClr val="bg1"/>
          </a:solidFill>
          <a:ln w="19050">
            <a:solidFill>
              <a:schemeClr val="tx1"/>
            </a:solidFill>
            <a:prstDash val="solid"/>
          </a:ln>
        </p:spPr>
        <p:txBody>
          <a:bodyPr wrap="square" rtlCol="0">
            <a:spAutoFit/>
          </a:bodyPr>
          <a:lstStyle/>
          <a:p>
            <a:r>
              <a:rPr lang="ja-JP" altLang="ja-JP" sz="800" dirty="0"/>
              <a:t>１０年前には無かった現象で、</a:t>
            </a:r>
            <a:r>
              <a:rPr lang="ja-JP" altLang="ja-JP" sz="800" b="1" u="sng" dirty="0"/>
              <a:t>ふるさと納税とか</a:t>
            </a:r>
            <a:r>
              <a:rPr lang="ja-JP" altLang="ja-JP" sz="800" b="1" u="sng" dirty="0" smtClean="0"/>
              <a:t>クラウド</a:t>
            </a:r>
            <a:r>
              <a:rPr lang="ja-JP" altLang="en-US" sz="800" b="1" u="sng" dirty="0" smtClean="0"/>
              <a:t>ファンディング</a:t>
            </a:r>
            <a:r>
              <a:rPr lang="ja-JP" altLang="ja-JP" sz="800" dirty="0" smtClean="0"/>
              <a:t>とか</a:t>
            </a:r>
            <a:r>
              <a:rPr lang="ja-JP" altLang="ja-JP" sz="800" dirty="0"/>
              <a:t>ありますので町並みを描いて、やるやり方もありますので。何か工夫を考えれば、やれんことはないだろうと。楽観的で怒られるかもしれませんが</a:t>
            </a:r>
            <a:r>
              <a:rPr lang="ja-JP" altLang="ja-JP" sz="800" dirty="0" smtClean="0"/>
              <a:t>。</a:t>
            </a:r>
            <a:endParaRPr lang="ja-JP" altLang="ja-JP" sz="800" dirty="0"/>
          </a:p>
        </p:txBody>
      </p:sp>
      <p:sp>
        <p:nvSpPr>
          <p:cNvPr id="134" name="テキスト ボックス 133"/>
          <p:cNvSpPr txBox="1"/>
          <p:nvPr/>
        </p:nvSpPr>
        <p:spPr>
          <a:xfrm>
            <a:off x="11159403" y="7752928"/>
            <a:ext cx="1332000" cy="830997"/>
          </a:xfrm>
          <a:prstGeom prst="rect">
            <a:avLst/>
          </a:prstGeom>
          <a:noFill/>
          <a:ln w="19050">
            <a:solidFill>
              <a:schemeClr val="tx1"/>
            </a:solidFill>
          </a:ln>
        </p:spPr>
        <p:txBody>
          <a:bodyPr wrap="square" rtlCol="0">
            <a:spAutoFit/>
          </a:bodyPr>
          <a:lstStyle/>
          <a:p>
            <a:pPr algn="just"/>
            <a:r>
              <a:rPr lang="ja-JP" altLang="ja-JP" sz="800" b="1" u="sng" dirty="0"/>
              <a:t>エリアマネジメントをＮＰＯや地域負担を求めすぎ</a:t>
            </a:r>
            <a:r>
              <a:rPr lang="ja-JP" altLang="ja-JP" sz="800" dirty="0"/>
              <a:t>の部分がある。責任の所在はどこか本来、</a:t>
            </a:r>
            <a:r>
              <a:rPr lang="ja-JP" altLang="ja-JP" sz="800" b="1" u="sng" dirty="0"/>
              <a:t>行政が負担すべき分は負担する</a:t>
            </a:r>
            <a:r>
              <a:rPr lang="ja-JP" altLang="ja-JP" sz="800" dirty="0"/>
              <a:t>必要があるのでは</a:t>
            </a:r>
            <a:r>
              <a:rPr lang="ja-JP" altLang="ja-JP" sz="800" dirty="0" smtClean="0"/>
              <a:t>。</a:t>
            </a:r>
            <a:endParaRPr lang="ja-JP" altLang="ja-JP" sz="800" dirty="0"/>
          </a:p>
        </p:txBody>
      </p:sp>
      <p:sp>
        <p:nvSpPr>
          <p:cNvPr id="78" name="テキスト ボックス 77"/>
          <p:cNvSpPr txBox="1"/>
          <p:nvPr/>
        </p:nvSpPr>
        <p:spPr>
          <a:xfrm>
            <a:off x="11225336" y="40459"/>
            <a:ext cx="1427719" cy="307777"/>
          </a:xfrm>
          <a:prstGeom prst="rect">
            <a:avLst/>
          </a:prstGeom>
          <a:solidFill>
            <a:schemeClr val="bg1"/>
          </a:solidFill>
          <a:ln>
            <a:solidFill>
              <a:schemeClr val="tx1"/>
            </a:solidFill>
          </a:ln>
        </p:spPr>
        <p:txBody>
          <a:bodyPr wrap="square" rtlCol="0">
            <a:spAutoFit/>
          </a:bodyPr>
          <a:lstStyle/>
          <a:p>
            <a:pPr algn="ctr"/>
            <a:r>
              <a:rPr kumimoji="1" lang="ja-JP" altLang="en-US" sz="1400" b="1" dirty="0" smtClean="0"/>
              <a:t>資料１－下－左</a:t>
            </a:r>
            <a:endParaRPr kumimoji="1" lang="ja-JP" altLang="en-US" sz="1400" b="1" dirty="0"/>
          </a:p>
        </p:txBody>
      </p:sp>
    </p:spTree>
    <p:extLst>
      <p:ext uri="{BB962C8B-B14F-4D97-AF65-F5344CB8AC3E}">
        <p14:creationId xmlns:p14="http://schemas.microsoft.com/office/powerpoint/2010/main" val="589973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 y="2424336"/>
            <a:ext cx="12277364" cy="36004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rPr>
              <a:t>実現方策</a:t>
            </a:r>
            <a:endParaRPr kumimoji="1" lang="ja-JP" altLang="en-US" sz="1600" dirty="0">
              <a:solidFill>
                <a:sysClr val="windowText" lastClr="000000"/>
              </a:solidFill>
            </a:endParaRPr>
          </a:p>
        </p:txBody>
      </p:sp>
      <p:sp>
        <p:nvSpPr>
          <p:cNvPr id="8" name="角丸四角形 7"/>
          <p:cNvSpPr/>
          <p:nvPr/>
        </p:nvSpPr>
        <p:spPr>
          <a:xfrm>
            <a:off x="33524" y="53957"/>
            <a:ext cx="12698668" cy="354155"/>
          </a:xfrm>
          <a:prstGeom prst="roundRect">
            <a:avLst/>
          </a:prstGeom>
          <a:solidFill>
            <a:schemeClr val="tx2">
              <a:lumMod val="20000"/>
              <a:lumOff val="8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実現に向けた方向性</a:t>
            </a:r>
            <a:endParaRPr kumimoji="0"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2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10973504" y="2845623"/>
            <a:ext cx="1764000" cy="6665977"/>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1045504" y="3953561"/>
            <a:ext cx="1620000" cy="954107"/>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kern="100" dirty="0">
                <a:latin typeface="Century"/>
                <a:cs typeface="Times New Roman"/>
              </a:rPr>
              <a:t>お嫁さんは</a:t>
            </a:r>
            <a:r>
              <a:rPr lang="ja-JP" altLang="ja-JP" sz="800" b="1" u="sng" kern="100" dirty="0">
                <a:latin typeface="Century"/>
                <a:cs typeface="Times New Roman"/>
              </a:rPr>
              <a:t>外から来た人</a:t>
            </a:r>
            <a:r>
              <a:rPr lang="ja-JP" altLang="ja-JP" sz="800" kern="100" dirty="0">
                <a:latin typeface="Century"/>
                <a:cs typeface="Times New Roman"/>
              </a:rPr>
              <a:t>であることが大半。村の</a:t>
            </a:r>
            <a:r>
              <a:rPr lang="ja-JP" altLang="ja-JP" sz="800" b="1" u="sng" kern="100" dirty="0">
                <a:latin typeface="Century"/>
                <a:cs typeface="Times New Roman"/>
              </a:rPr>
              <a:t>女性は元気な人が多い</a:t>
            </a:r>
            <a:r>
              <a:rPr lang="ja-JP" altLang="ja-JP" sz="800" kern="100" dirty="0">
                <a:latin typeface="Century"/>
                <a:cs typeface="Times New Roman"/>
              </a:rPr>
              <a:t>のも特徴。一緒にまちづくりを始めると、彼女たちの力でどんどん進むこともある</a:t>
            </a:r>
            <a:r>
              <a:rPr lang="ja-JP" altLang="ja-JP" sz="800" kern="100" dirty="0" smtClean="0">
                <a:latin typeface="Century"/>
                <a:cs typeface="Times New Roman"/>
              </a:rPr>
              <a:t>ので</a:t>
            </a:r>
            <a:r>
              <a:rPr lang="ja-JP" altLang="en-US" sz="800" kern="100" dirty="0" smtClean="0">
                <a:latin typeface="Century"/>
                <a:cs typeface="Times New Roman"/>
              </a:rPr>
              <a:t>お嫁さんと</a:t>
            </a:r>
            <a:r>
              <a:rPr lang="ja-JP" altLang="en-US" sz="800" b="1" u="sng" kern="100" dirty="0" smtClean="0">
                <a:latin typeface="Century"/>
                <a:cs typeface="Times New Roman"/>
              </a:rPr>
              <a:t>一緒にがんばれるようにサポートしていく</a:t>
            </a:r>
            <a:r>
              <a:rPr lang="ja-JP" altLang="ja-JP" sz="800" kern="100" dirty="0" smtClean="0">
                <a:latin typeface="Century"/>
                <a:cs typeface="Times New Roman"/>
              </a:rPr>
              <a:t>必要</a:t>
            </a:r>
            <a:r>
              <a:rPr lang="ja-JP" altLang="ja-JP" sz="800" kern="100" dirty="0">
                <a:latin typeface="Century"/>
                <a:cs typeface="Times New Roman"/>
              </a:rPr>
              <a:t>が</a:t>
            </a:r>
            <a:r>
              <a:rPr lang="ja-JP" altLang="ja-JP" sz="800" kern="100" dirty="0" smtClean="0">
                <a:latin typeface="Century"/>
                <a:cs typeface="Times New Roman"/>
              </a:rPr>
              <a:t>ある</a:t>
            </a:r>
            <a:r>
              <a:rPr lang="ja-JP" altLang="en-US" sz="800" kern="100" dirty="0">
                <a:latin typeface="Century"/>
                <a:cs typeface="Times New Roman"/>
              </a:rPr>
              <a:t>。</a:t>
            </a:r>
            <a:endParaRPr lang="ja-JP" altLang="ja-JP" sz="800" kern="100" dirty="0">
              <a:latin typeface="Century"/>
              <a:cs typeface="Times New Roman"/>
            </a:endParaRPr>
          </a:p>
        </p:txBody>
      </p:sp>
      <p:sp>
        <p:nvSpPr>
          <p:cNvPr id="12" name="テキスト ボックス 11"/>
          <p:cNvSpPr txBox="1"/>
          <p:nvPr/>
        </p:nvSpPr>
        <p:spPr>
          <a:xfrm>
            <a:off x="11045504" y="3216424"/>
            <a:ext cx="1620000" cy="707886"/>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kern="100" dirty="0">
                <a:latin typeface="Century"/>
                <a:cs typeface="Times New Roman"/>
              </a:rPr>
              <a:t>市町村の力も借りながら進めていき</a:t>
            </a:r>
            <a:r>
              <a:rPr lang="ja-JP" altLang="ja-JP" sz="800" kern="100" dirty="0" smtClean="0">
                <a:latin typeface="Century"/>
                <a:cs typeface="Times New Roman"/>
              </a:rPr>
              <a:t>、</a:t>
            </a:r>
            <a:r>
              <a:rPr lang="ja-JP" altLang="en-US" sz="800" b="1" u="sng" kern="100" dirty="0" smtClean="0">
                <a:latin typeface="Century"/>
                <a:cs typeface="Times New Roman"/>
              </a:rPr>
              <a:t>行政が何もしなくても地域住民が機嫌よく景観づくりに取り組んでくれるような環境になること</a:t>
            </a:r>
            <a:r>
              <a:rPr lang="ja-JP" altLang="ja-JP" sz="800" kern="100" dirty="0" smtClean="0">
                <a:latin typeface="Century"/>
                <a:cs typeface="Times New Roman"/>
              </a:rPr>
              <a:t>が理想</a:t>
            </a:r>
            <a:r>
              <a:rPr lang="ja-JP" altLang="en-US" sz="800" kern="100" dirty="0">
                <a:latin typeface="Century"/>
                <a:cs typeface="Times New Roman"/>
              </a:rPr>
              <a:t>。</a:t>
            </a:r>
            <a:endParaRPr kumimoji="1" lang="ja-JP" altLang="en-US" sz="800" dirty="0"/>
          </a:p>
        </p:txBody>
      </p:sp>
      <p:sp>
        <p:nvSpPr>
          <p:cNvPr id="13" name="テキスト ボックス 12"/>
          <p:cNvSpPr txBox="1"/>
          <p:nvPr/>
        </p:nvSpPr>
        <p:spPr>
          <a:xfrm>
            <a:off x="11045504" y="4936919"/>
            <a:ext cx="1620000" cy="584775"/>
          </a:xfrm>
          <a:prstGeom prst="rect">
            <a:avLst/>
          </a:prstGeom>
          <a:solidFill>
            <a:schemeClr val="bg1"/>
          </a:solidFill>
          <a:ln w="3175">
            <a:solidFill>
              <a:schemeClr val="tx1"/>
            </a:solidFill>
            <a:prstDash val="sysDot"/>
          </a:ln>
        </p:spPr>
        <p:txBody>
          <a:bodyPr wrap="square" rtlCol="0">
            <a:spAutoFit/>
          </a:bodyPr>
          <a:lstStyle/>
          <a:p>
            <a:r>
              <a:rPr lang="ja-JP" altLang="en-US" sz="800" dirty="0" smtClean="0"/>
              <a:t>○○</a:t>
            </a:r>
            <a:r>
              <a:rPr lang="ja-JP" altLang="ja-JP" sz="800" dirty="0" smtClean="0"/>
              <a:t>市</a:t>
            </a:r>
            <a:r>
              <a:rPr lang="ja-JP" altLang="ja-JP" sz="800" dirty="0"/>
              <a:t>では</a:t>
            </a:r>
            <a:r>
              <a:rPr lang="ja-JP" altLang="ja-JP" sz="800" dirty="0" smtClean="0"/>
              <a:t>、</a:t>
            </a:r>
            <a:r>
              <a:rPr lang="ja-JP" altLang="en-US" sz="800" dirty="0" smtClean="0"/>
              <a:t>○○</a:t>
            </a:r>
            <a:r>
              <a:rPr lang="ja-JP" altLang="ja-JP" sz="800" dirty="0" smtClean="0"/>
              <a:t>市</a:t>
            </a:r>
            <a:r>
              <a:rPr lang="ja-JP" altLang="ja-JP" sz="800" dirty="0"/>
              <a:t>の</a:t>
            </a:r>
            <a:r>
              <a:rPr lang="ja-JP" altLang="ja-JP" sz="800" b="1" u="sng" dirty="0"/>
              <a:t>魅力に賛同してもらえる人に来て欲しい</a:t>
            </a:r>
            <a:r>
              <a:rPr lang="ja-JP" altLang="ja-JP" sz="800" dirty="0"/>
              <a:t>という思いから、</a:t>
            </a:r>
            <a:r>
              <a:rPr lang="ja-JP" altLang="ja-JP" sz="800" b="1" u="sng" dirty="0"/>
              <a:t>補助金で人を集めることをやめた</a:t>
            </a:r>
            <a:r>
              <a:rPr lang="ja-JP" altLang="ja-JP" sz="800" dirty="0"/>
              <a:t>と聞いた。（久）</a:t>
            </a:r>
            <a:endParaRPr kumimoji="1" lang="ja-JP" altLang="en-US" sz="800" dirty="0"/>
          </a:p>
        </p:txBody>
      </p:sp>
      <p:sp>
        <p:nvSpPr>
          <p:cNvPr id="14" name="テキスト ボックス 13"/>
          <p:cNvSpPr txBox="1"/>
          <p:nvPr/>
        </p:nvSpPr>
        <p:spPr>
          <a:xfrm>
            <a:off x="11045504" y="5550945"/>
            <a:ext cx="1620000" cy="46166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楽しい人たちが楽しいことをやっていると自然と集まって上手く回っていく</a:t>
            </a:r>
            <a:r>
              <a:rPr lang="ja-JP" altLang="ja-JP" sz="800" dirty="0"/>
              <a:t>のだと</a:t>
            </a:r>
            <a:r>
              <a:rPr lang="ja-JP" altLang="ja-JP" sz="800" dirty="0" smtClean="0"/>
              <a:t>感じた</a:t>
            </a:r>
            <a:r>
              <a:rPr lang="ja-JP" altLang="en-US" sz="800" dirty="0"/>
              <a:t>。</a:t>
            </a:r>
            <a:endParaRPr kumimoji="1" lang="ja-JP" altLang="en-US" sz="800" dirty="0"/>
          </a:p>
        </p:txBody>
      </p:sp>
      <p:sp>
        <p:nvSpPr>
          <p:cNvPr id="15" name="テキスト ボックス 14"/>
          <p:cNvSpPr txBox="1"/>
          <p:nvPr/>
        </p:nvSpPr>
        <p:spPr>
          <a:xfrm>
            <a:off x="11045504" y="8007047"/>
            <a:ext cx="1620000" cy="707886"/>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kern="100" dirty="0">
                <a:latin typeface="Century"/>
                <a:cs typeface="Times New Roman"/>
              </a:rPr>
              <a:t>住民とのひざを付き合わせた地道な話し合いが最も大切であり、</a:t>
            </a:r>
            <a:r>
              <a:rPr lang="ja-JP" altLang="ja-JP" sz="800" b="1" u="sng" kern="100" dirty="0">
                <a:latin typeface="Century"/>
                <a:cs typeface="Times New Roman"/>
              </a:rPr>
              <a:t>住民がまちづくり</a:t>
            </a:r>
            <a:r>
              <a:rPr lang="ja-JP" altLang="ja-JP" sz="800" b="1" u="sng" kern="100" dirty="0" smtClean="0">
                <a:latin typeface="Century"/>
                <a:cs typeface="Times New Roman"/>
              </a:rPr>
              <a:t>を</a:t>
            </a:r>
            <a:r>
              <a:rPr lang="ja-JP" altLang="en-US" sz="800" b="1" u="sng" kern="100" dirty="0" smtClean="0">
                <a:latin typeface="Century"/>
                <a:cs typeface="Times New Roman"/>
              </a:rPr>
              <a:t>主体的に進めやすい環境づくり、仕掛けづくり</a:t>
            </a:r>
            <a:r>
              <a:rPr lang="ja-JP" altLang="ja-JP" sz="800" b="1" u="sng" kern="100" dirty="0" smtClean="0">
                <a:latin typeface="Century"/>
                <a:cs typeface="Times New Roman"/>
              </a:rPr>
              <a:t>が大切</a:t>
            </a:r>
            <a:endParaRPr lang="ja-JP" altLang="ja-JP" sz="800" kern="100" dirty="0">
              <a:latin typeface="Century"/>
              <a:cs typeface="Times New Roman"/>
            </a:endParaRPr>
          </a:p>
        </p:txBody>
      </p:sp>
      <p:sp>
        <p:nvSpPr>
          <p:cNvPr id="16" name="テキスト ボックス 15"/>
          <p:cNvSpPr txBox="1"/>
          <p:nvPr/>
        </p:nvSpPr>
        <p:spPr>
          <a:xfrm>
            <a:off x="11045504" y="6041861"/>
            <a:ext cx="1620000" cy="707886"/>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デザイン的なまとまりがある方が、コミュニティーとしてのまとまりも強く</a:t>
            </a:r>
            <a:r>
              <a:rPr lang="ja-JP" altLang="ja-JP" sz="800" dirty="0"/>
              <a:t>、一方でデザインに統一性のない地域</a:t>
            </a:r>
            <a:r>
              <a:rPr lang="ja-JP" altLang="ja-JP" sz="800" dirty="0" smtClean="0"/>
              <a:t>はコミュニティー</a:t>
            </a:r>
            <a:r>
              <a:rPr lang="ja-JP" altLang="ja-JP" sz="800" dirty="0"/>
              <a:t>としてのまとまりが弱いところが</a:t>
            </a:r>
            <a:r>
              <a:rPr lang="ja-JP" altLang="ja-JP" sz="800" dirty="0" smtClean="0"/>
              <a:t>多い</a:t>
            </a:r>
            <a:r>
              <a:rPr lang="ja-JP" altLang="en-US" sz="800" dirty="0"/>
              <a:t>。</a:t>
            </a:r>
            <a:endParaRPr kumimoji="1" lang="ja-JP" altLang="en-US" sz="800" dirty="0"/>
          </a:p>
        </p:txBody>
      </p:sp>
      <p:sp>
        <p:nvSpPr>
          <p:cNvPr id="17" name="テキスト ボックス 16"/>
          <p:cNvSpPr txBox="1"/>
          <p:nvPr/>
        </p:nvSpPr>
        <p:spPr>
          <a:xfrm>
            <a:off x="11045504" y="6778998"/>
            <a:ext cx="1620000" cy="584775"/>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kern="100" dirty="0">
                <a:latin typeface="Century"/>
                <a:cs typeface="Times New Roman"/>
              </a:rPr>
              <a:t>旧村同士でのまとまりが非常に</a:t>
            </a:r>
            <a:r>
              <a:rPr lang="ja-JP" altLang="ja-JP" sz="800" kern="100" dirty="0" smtClean="0">
                <a:latin typeface="Century"/>
                <a:cs typeface="Times New Roman"/>
              </a:rPr>
              <a:t>強い</a:t>
            </a:r>
            <a:r>
              <a:rPr lang="ja-JP" altLang="en-US" sz="800" kern="100" dirty="0">
                <a:latin typeface="Century"/>
                <a:cs typeface="Times New Roman"/>
              </a:rPr>
              <a:t>箕面</a:t>
            </a:r>
            <a:r>
              <a:rPr lang="ja-JP" altLang="ja-JP" sz="800" kern="100" dirty="0" smtClean="0">
                <a:latin typeface="Century"/>
                <a:cs typeface="Times New Roman"/>
              </a:rPr>
              <a:t>市</a:t>
            </a:r>
            <a:r>
              <a:rPr lang="ja-JP" altLang="ja-JP" sz="800" kern="100" dirty="0">
                <a:latin typeface="Century"/>
                <a:cs typeface="Times New Roman"/>
              </a:rPr>
              <a:t>の萱野や新稲は村</a:t>
            </a:r>
            <a:r>
              <a:rPr lang="ja-JP" altLang="ja-JP" sz="800" kern="100" dirty="0" smtClean="0">
                <a:latin typeface="Century"/>
                <a:cs typeface="Times New Roman"/>
              </a:rPr>
              <a:t>の</a:t>
            </a:r>
            <a:r>
              <a:rPr lang="ja-JP" altLang="en-US" sz="800" b="1" u="sng" kern="100" dirty="0" smtClean="0">
                <a:latin typeface="Century"/>
                <a:cs typeface="Times New Roman"/>
              </a:rPr>
              <a:t>コミュニティーの力が都市景観に繋がっている</a:t>
            </a:r>
            <a:r>
              <a:rPr lang="ja-JP" altLang="ja-JP" sz="800" kern="100" dirty="0" smtClean="0">
                <a:latin typeface="Century"/>
                <a:cs typeface="Times New Roman"/>
              </a:rPr>
              <a:t>と言え</a:t>
            </a:r>
            <a:r>
              <a:rPr lang="ja-JP" altLang="en-US" sz="800" kern="100" dirty="0" smtClean="0">
                <a:latin typeface="Century"/>
                <a:cs typeface="Times New Roman"/>
              </a:rPr>
              <a:t>。</a:t>
            </a:r>
            <a:endParaRPr lang="ja-JP" altLang="ja-JP" sz="800" kern="100" dirty="0">
              <a:latin typeface="Century"/>
              <a:cs typeface="Times New Roman"/>
            </a:endParaRPr>
          </a:p>
        </p:txBody>
      </p:sp>
      <p:sp>
        <p:nvSpPr>
          <p:cNvPr id="18" name="テキスト ボックス 17"/>
          <p:cNvSpPr txBox="1"/>
          <p:nvPr/>
        </p:nvSpPr>
        <p:spPr>
          <a:xfrm>
            <a:off x="11045504" y="7393024"/>
            <a:ext cx="1620000" cy="584775"/>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ja-JP" sz="800" kern="100" dirty="0">
                <a:latin typeface="Century"/>
                <a:cs typeface="Times New Roman"/>
              </a:rPr>
              <a:t>ニュータウンで住民に対して話をする際は</a:t>
            </a:r>
            <a:r>
              <a:rPr lang="ja-JP" altLang="ja-JP" sz="800" kern="100" dirty="0" smtClean="0">
                <a:latin typeface="Century"/>
                <a:cs typeface="Times New Roman"/>
              </a:rPr>
              <a:t>、</a:t>
            </a:r>
            <a:r>
              <a:rPr lang="ja-JP" altLang="en-US" sz="800" b="1" u="sng" kern="100" dirty="0" smtClean="0">
                <a:latin typeface="Century"/>
                <a:cs typeface="Times New Roman"/>
              </a:rPr>
              <a:t>まちなみを見るだけでコミュニティーのまとまり</a:t>
            </a:r>
            <a:r>
              <a:rPr lang="ja-JP" altLang="ja-JP" sz="800" b="1" u="sng" kern="100" dirty="0" smtClean="0">
                <a:latin typeface="Century"/>
                <a:cs typeface="Times New Roman"/>
              </a:rPr>
              <a:t>が</a:t>
            </a:r>
            <a:r>
              <a:rPr lang="ja-JP" altLang="ja-JP" sz="800" b="1" u="sng" kern="100" dirty="0">
                <a:latin typeface="Century"/>
                <a:cs typeface="Times New Roman"/>
              </a:rPr>
              <a:t>あるかどうかが</a:t>
            </a:r>
            <a:r>
              <a:rPr lang="ja-JP" altLang="ja-JP" sz="800" b="1" u="sng" kern="100" dirty="0" smtClean="0">
                <a:latin typeface="Century"/>
                <a:cs typeface="Times New Roman"/>
              </a:rPr>
              <a:t>分かる</a:t>
            </a:r>
            <a:r>
              <a:rPr lang="ja-JP" altLang="en-US" sz="800" kern="100" dirty="0">
                <a:latin typeface="Century"/>
                <a:cs typeface="Times New Roman"/>
              </a:rPr>
              <a:t>。</a:t>
            </a:r>
            <a:endParaRPr lang="ja-JP" altLang="ja-JP" sz="800" kern="100" dirty="0">
              <a:latin typeface="Century"/>
              <a:cs typeface="Times New Roman"/>
            </a:endParaRPr>
          </a:p>
        </p:txBody>
      </p:sp>
      <p:sp>
        <p:nvSpPr>
          <p:cNvPr id="46" name="テキスト ボックス 45"/>
          <p:cNvSpPr txBox="1"/>
          <p:nvPr/>
        </p:nvSpPr>
        <p:spPr>
          <a:xfrm>
            <a:off x="11171428" y="2869663"/>
            <a:ext cx="1368152"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コミュニティー</a:t>
            </a:r>
            <a:endParaRPr kumimoji="1" lang="ja-JP" altLang="en-US" sz="1600" dirty="0">
              <a:effectLst>
                <a:outerShdw blurRad="38100" dist="38100" dir="2700000" algn="tl">
                  <a:srgbClr val="000000">
                    <a:alpha val="43137"/>
                  </a:srgbClr>
                </a:outerShdw>
              </a:effectLst>
            </a:endParaRPr>
          </a:p>
        </p:txBody>
      </p:sp>
      <p:grpSp>
        <p:nvGrpSpPr>
          <p:cNvPr id="97" name="グループ化 96"/>
          <p:cNvGrpSpPr/>
          <p:nvPr/>
        </p:nvGrpSpPr>
        <p:grpSpPr>
          <a:xfrm>
            <a:off x="136104" y="408112"/>
            <a:ext cx="8136904" cy="1953507"/>
            <a:chOff x="5670853" y="398820"/>
            <a:chExt cx="8136904" cy="1953507"/>
          </a:xfrm>
        </p:grpSpPr>
        <p:sp>
          <p:nvSpPr>
            <p:cNvPr id="89" name="角丸四角形 88"/>
            <p:cNvSpPr/>
            <p:nvPr/>
          </p:nvSpPr>
          <p:spPr>
            <a:xfrm>
              <a:off x="5670853" y="446566"/>
              <a:ext cx="8136904" cy="19057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p:cNvSpPr txBox="1"/>
            <p:nvPr/>
          </p:nvSpPr>
          <p:spPr>
            <a:xfrm>
              <a:off x="6870181" y="398820"/>
              <a:ext cx="6587403"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地元・シビックプライド</a:t>
              </a:r>
              <a:endParaRPr kumimoji="1" lang="ja-JP" altLang="en-US" sz="1600" dirty="0">
                <a:effectLst>
                  <a:outerShdw blurRad="38100" dist="38100" dir="2700000" algn="tl">
                    <a:srgbClr val="000000">
                      <a:alpha val="43137"/>
                    </a:srgbClr>
                  </a:outerShdw>
                </a:effectLst>
              </a:endParaRPr>
            </a:p>
          </p:txBody>
        </p:sp>
        <p:sp>
          <p:nvSpPr>
            <p:cNvPr id="91" name="テキスト ボックス 90"/>
            <p:cNvSpPr txBox="1"/>
            <p:nvPr/>
          </p:nvSpPr>
          <p:spPr>
            <a:xfrm>
              <a:off x="7048871" y="696144"/>
              <a:ext cx="3600000"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景観といってもなかなか分かるようで非常に広い概念があって、色々な見方があると思うが、</a:t>
              </a:r>
              <a:r>
                <a:rPr lang="ja-JP" altLang="ja-JP" sz="800" b="1" u="sng" dirty="0"/>
                <a:t>景観というのは人々の文化活動、草の根の文化活動を通して作り上げてきた遺産であり財産</a:t>
              </a:r>
              <a:r>
                <a:rPr lang="ja-JP" altLang="ja-JP" sz="800" dirty="0"/>
                <a:t>でないかと感じている。これまで住んでいた方が脈々と守り続けてきた、伝えてきたということを含めて、景観ではない</a:t>
              </a:r>
              <a:r>
                <a:rPr lang="ja-JP" altLang="ja-JP" sz="800" dirty="0" smtClean="0"/>
                <a:t>か</a:t>
              </a:r>
              <a:endParaRPr lang="ja-JP" altLang="ja-JP" sz="800" dirty="0"/>
            </a:p>
          </p:txBody>
        </p:sp>
        <p:sp>
          <p:nvSpPr>
            <p:cNvPr id="92" name="テキスト ボックス 91"/>
            <p:cNvSpPr txBox="1"/>
            <p:nvPr/>
          </p:nvSpPr>
          <p:spPr>
            <a:xfrm>
              <a:off x="7048870" y="1308212"/>
              <a:ext cx="3600000" cy="584775"/>
            </a:xfrm>
            <a:prstGeom prst="rect">
              <a:avLst/>
            </a:prstGeom>
            <a:solidFill>
              <a:schemeClr val="bg1"/>
            </a:solidFill>
            <a:ln w="3175">
              <a:solidFill>
                <a:schemeClr val="tx1"/>
              </a:solidFill>
              <a:prstDash val="sysDot"/>
            </a:ln>
          </p:spPr>
          <p:txBody>
            <a:bodyPr wrap="square" rtlCol="0">
              <a:spAutoFit/>
            </a:bodyPr>
            <a:lstStyle/>
            <a:p>
              <a:r>
                <a:rPr lang="ja-JP" altLang="ja-JP" sz="800" dirty="0"/>
                <a:t>地方創生を先導して</a:t>
              </a:r>
              <a:r>
                <a:rPr lang="ja-JP" altLang="ja-JP" sz="800" dirty="0" smtClean="0"/>
                <a:t>おられる大学教授</a:t>
              </a:r>
              <a:r>
                <a:rPr lang="ja-JP" altLang="ja-JP" sz="800" dirty="0"/>
                <a:t>は、</a:t>
              </a:r>
              <a:r>
                <a:rPr lang="ja-JP" altLang="ja-JP" sz="800" b="1" u="sng" dirty="0"/>
                <a:t>「今、「誇りの空洞化」が起こっている。」</a:t>
              </a:r>
              <a:r>
                <a:rPr lang="ja-JP" altLang="ja-JP" sz="800" dirty="0"/>
                <a:t>と仰っている。地域のよさを忘れてしまうことで空洞化が起こる。具体的に言うと、親世代が、自分の子どもに「ここにはいいところは何もない」というような話をすることで、若者が地元に帰ってこないといったことが起こって</a:t>
              </a:r>
              <a:r>
                <a:rPr lang="ja-JP" altLang="ja-JP" sz="800" dirty="0" smtClean="0"/>
                <a:t>いる</a:t>
              </a:r>
              <a:endParaRPr lang="ja-JP" altLang="ja-JP" sz="800" dirty="0"/>
            </a:p>
          </p:txBody>
        </p:sp>
        <p:sp>
          <p:nvSpPr>
            <p:cNvPr id="93" name="テキスト ボックス 92"/>
            <p:cNvSpPr txBox="1"/>
            <p:nvPr/>
          </p:nvSpPr>
          <p:spPr>
            <a:xfrm>
              <a:off x="10675629" y="696144"/>
              <a:ext cx="1980000" cy="461665"/>
            </a:xfrm>
            <a:prstGeom prst="rect">
              <a:avLst/>
            </a:prstGeom>
            <a:solidFill>
              <a:schemeClr val="bg1"/>
            </a:solidFill>
            <a:ln w="3175">
              <a:solidFill>
                <a:schemeClr val="tx1"/>
              </a:solidFill>
              <a:prstDash val="sysDot"/>
            </a:ln>
          </p:spPr>
          <p:txBody>
            <a:bodyPr wrap="square" rtlCol="0">
              <a:spAutoFit/>
            </a:bodyPr>
            <a:lstStyle/>
            <a:p>
              <a:r>
                <a:rPr lang="ja-JP" altLang="ja-JP" sz="800" b="1" u="sng" dirty="0"/>
                <a:t>居住されている人たちが、シビックプライドを持つ</a:t>
              </a:r>
              <a:r>
                <a:rPr lang="ja-JP" altLang="ja-JP" sz="800" dirty="0"/>
                <a:t>きっかけになる。近隣あるいは広域の集客に</a:t>
              </a:r>
              <a:r>
                <a:rPr lang="ja-JP" altLang="ja-JP" sz="800" dirty="0" smtClean="0"/>
                <a:t>繋がる</a:t>
              </a:r>
              <a:endParaRPr lang="ja-JP" altLang="ja-JP" sz="800" dirty="0"/>
            </a:p>
          </p:txBody>
        </p:sp>
        <p:sp>
          <p:nvSpPr>
            <p:cNvPr id="94" name="テキスト ボックス 93"/>
            <p:cNvSpPr txBox="1"/>
            <p:nvPr/>
          </p:nvSpPr>
          <p:spPr>
            <a:xfrm>
              <a:off x="7048871" y="1920280"/>
              <a:ext cx="3600000" cy="338554"/>
            </a:xfrm>
            <a:prstGeom prst="rect">
              <a:avLst/>
            </a:prstGeom>
            <a:solidFill>
              <a:schemeClr val="bg1"/>
            </a:solidFill>
            <a:ln w="3175">
              <a:solidFill>
                <a:schemeClr val="tx1"/>
              </a:solidFill>
              <a:prstDash val="sysDot"/>
            </a:ln>
          </p:spPr>
          <p:txBody>
            <a:bodyPr wrap="square" rtlCol="0">
              <a:spAutoFit/>
            </a:bodyPr>
            <a:lstStyle/>
            <a:p>
              <a:r>
                <a:rPr lang="ja-JP" altLang="ja-JP" sz="800" dirty="0" smtClean="0"/>
                <a:t>外</a:t>
              </a:r>
              <a:r>
                <a:rPr lang="ja-JP" altLang="ja-JP" sz="800" dirty="0"/>
                <a:t>のことを知って地元に戻ってきており、</a:t>
              </a:r>
              <a:r>
                <a:rPr lang="ja-JP" altLang="ja-JP" sz="800" b="1" u="sng" dirty="0"/>
                <a:t>中も外も知っている</a:t>
              </a:r>
              <a:r>
                <a:rPr lang="en-US" altLang="ja-JP" sz="800" b="1" u="sng" dirty="0"/>
                <a:t>U</a:t>
              </a:r>
              <a:r>
                <a:rPr lang="ja-JP" altLang="ja-JP" sz="800" b="1" u="sng" dirty="0"/>
                <a:t>ターン者･</a:t>
              </a:r>
              <a:r>
                <a:rPr lang="en-US" altLang="ja-JP" sz="800" b="1" u="sng" dirty="0"/>
                <a:t>I</a:t>
              </a:r>
              <a:r>
                <a:rPr lang="ja-JP" altLang="ja-JP" sz="800" b="1" u="sng" dirty="0"/>
                <a:t>ターン者が</a:t>
              </a:r>
              <a:r>
                <a:rPr lang="ja-JP" altLang="ja-JP" sz="800" b="1" u="sng" dirty="0" smtClean="0"/>
                <a:t>キーパーソン</a:t>
              </a:r>
              <a:r>
                <a:rPr lang="ja-JP" altLang="en-US" sz="800" dirty="0" smtClean="0"/>
                <a:t>。</a:t>
              </a:r>
              <a:r>
                <a:rPr lang="ja-JP" altLang="ja-JP" sz="800" dirty="0" smtClean="0"/>
                <a:t>出身者</a:t>
              </a:r>
              <a:r>
                <a:rPr lang="ja-JP" altLang="ja-JP" sz="800" dirty="0"/>
                <a:t>が出身地に戻ってくれば過疎はなく</a:t>
              </a:r>
              <a:r>
                <a:rPr lang="ja-JP" altLang="ja-JP" sz="800" dirty="0" smtClean="0"/>
                <a:t>なる</a:t>
              </a:r>
              <a:endParaRPr lang="ja-JP" altLang="ja-JP" sz="800" dirty="0"/>
            </a:p>
          </p:txBody>
        </p:sp>
        <p:sp>
          <p:nvSpPr>
            <p:cNvPr id="95" name="テキスト ボックス 94"/>
            <p:cNvSpPr txBox="1"/>
            <p:nvPr/>
          </p:nvSpPr>
          <p:spPr>
            <a:xfrm>
              <a:off x="10675629" y="1185101"/>
              <a:ext cx="1980000" cy="461665"/>
            </a:xfrm>
            <a:prstGeom prst="rect">
              <a:avLst/>
            </a:prstGeom>
            <a:solidFill>
              <a:schemeClr val="bg1"/>
            </a:solidFill>
            <a:ln w="3175">
              <a:solidFill>
                <a:schemeClr val="tx1"/>
              </a:solidFill>
              <a:prstDash val="sysDot"/>
            </a:ln>
          </p:spPr>
          <p:txBody>
            <a:bodyPr wrap="square" rtlCol="0">
              <a:spAutoFit/>
            </a:bodyPr>
            <a:lstStyle/>
            <a:p>
              <a:r>
                <a:rPr lang="ja-JP" altLang="ja-JP" sz="800" dirty="0"/>
                <a:t>地元の方が誇りに思うような、</a:t>
              </a:r>
              <a:r>
                <a:rPr lang="ja-JP" altLang="ja-JP" sz="800" b="1" u="sng" dirty="0"/>
                <a:t>シビックプライドをくすぐる一つの材料が景観</a:t>
              </a:r>
              <a:r>
                <a:rPr lang="ja-JP" altLang="ja-JP" sz="800" dirty="0"/>
                <a:t>ではないかと</a:t>
              </a:r>
              <a:r>
                <a:rPr lang="ja-JP" altLang="ja-JP" sz="800" dirty="0" smtClean="0"/>
                <a:t>思う</a:t>
              </a:r>
              <a:endParaRPr lang="ja-JP" altLang="ja-JP" sz="800" dirty="0"/>
            </a:p>
          </p:txBody>
        </p:sp>
        <p:sp>
          <p:nvSpPr>
            <p:cNvPr id="96" name="テキスト ボックス 95"/>
            <p:cNvSpPr txBox="1"/>
            <p:nvPr/>
          </p:nvSpPr>
          <p:spPr>
            <a:xfrm>
              <a:off x="10676394" y="1684692"/>
              <a:ext cx="1979235" cy="584775"/>
            </a:xfrm>
            <a:prstGeom prst="rect">
              <a:avLst/>
            </a:prstGeom>
            <a:solidFill>
              <a:schemeClr val="bg1"/>
            </a:solidFill>
            <a:ln w="19050">
              <a:solidFill>
                <a:schemeClr val="tx1"/>
              </a:solidFill>
              <a:prstDash val="solid"/>
            </a:ln>
          </p:spPr>
          <p:txBody>
            <a:bodyPr wrap="square" rtlCol="0">
              <a:spAutoFit/>
            </a:bodyPr>
            <a:lstStyle/>
            <a:p>
              <a:r>
                <a:rPr lang="ja-JP" altLang="ja-JP" sz="800" dirty="0"/>
                <a:t>人の動きというか。生業といいますか、</a:t>
              </a:r>
              <a:r>
                <a:rPr lang="ja-JP" altLang="ja-JP" sz="800" b="1" u="sng" dirty="0"/>
                <a:t>平素のとりくみというか。そういうところにしっかりとスポットをあてていく</a:t>
              </a:r>
              <a:r>
                <a:rPr lang="ja-JP" altLang="ja-JP" sz="800" dirty="0"/>
                <a:t>ことも、すごく大事かと思っていまして</a:t>
              </a:r>
              <a:r>
                <a:rPr lang="ja-JP" altLang="ja-JP" sz="800" dirty="0" smtClean="0"/>
                <a:t>。</a:t>
              </a:r>
              <a:endParaRPr kumimoji="1" lang="ja-JP" altLang="en-US" sz="800" dirty="0"/>
            </a:p>
          </p:txBody>
        </p:sp>
      </p:grpSp>
      <p:sp>
        <p:nvSpPr>
          <p:cNvPr id="104" name="角丸四角形 103"/>
          <p:cNvSpPr/>
          <p:nvPr/>
        </p:nvSpPr>
        <p:spPr>
          <a:xfrm>
            <a:off x="4808575" y="2845623"/>
            <a:ext cx="1535302" cy="6660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4835467" y="2897885"/>
            <a:ext cx="1512167" cy="307777"/>
          </a:xfrm>
          <a:prstGeom prst="rect">
            <a:avLst/>
          </a:prstGeom>
          <a:noFill/>
        </p:spPr>
        <p:txBody>
          <a:bodyPr wrap="square" rtlCol="0">
            <a:spAutoFit/>
          </a:bodyPr>
          <a:lstStyle/>
          <a:p>
            <a:pPr algn="ctr"/>
            <a:r>
              <a:rPr lang="ja-JP" altLang="en-US" sz="1400" dirty="0" smtClean="0">
                <a:effectLst>
                  <a:outerShdw blurRad="38100" dist="38100" dir="2700000" algn="tl">
                    <a:srgbClr val="000000">
                      <a:alpha val="43137"/>
                    </a:srgbClr>
                  </a:outerShdw>
                </a:effectLst>
              </a:rPr>
              <a:t>民間連携・協働</a:t>
            </a:r>
            <a:endParaRPr kumimoji="1" lang="ja-JP" altLang="en-US" sz="1400" dirty="0">
              <a:effectLst>
                <a:outerShdw blurRad="38100" dist="38100" dir="2700000" algn="tl">
                  <a:srgbClr val="000000">
                    <a:alpha val="43137"/>
                  </a:srgbClr>
                </a:outerShdw>
              </a:effectLst>
            </a:endParaRPr>
          </a:p>
        </p:txBody>
      </p:sp>
      <p:sp>
        <p:nvSpPr>
          <p:cNvPr id="107" name="テキスト ボックス 106"/>
          <p:cNvSpPr txBox="1"/>
          <p:nvPr/>
        </p:nvSpPr>
        <p:spPr>
          <a:xfrm>
            <a:off x="4895501" y="3216424"/>
            <a:ext cx="1393382" cy="1077218"/>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kern="100" dirty="0">
                <a:latin typeface="Century"/>
                <a:cs typeface="Times New Roman"/>
              </a:rPr>
              <a:t>大学なり、大学生の方々との連携もものすごく大事。学生たちはいろんな意味で貢献をしてくれていますので、景観行政という切り口で何か</a:t>
            </a:r>
            <a:r>
              <a:rPr lang="ja-JP" altLang="ja-JP" sz="800" b="1" u="sng" kern="100" dirty="0">
                <a:latin typeface="Century"/>
                <a:cs typeface="Times New Roman"/>
              </a:rPr>
              <a:t>大学生の方</a:t>
            </a:r>
            <a:r>
              <a:rPr lang="ja-JP" altLang="ja-JP" sz="800" b="1" u="sng" kern="100" dirty="0" smtClean="0">
                <a:latin typeface="Century"/>
                <a:cs typeface="Times New Roman"/>
              </a:rPr>
              <a:t>と</a:t>
            </a:r>
            <a:r>
              <a:rPr lang="ja-JP" altLang="en-US" sz="800" b="1" u="sng" kern="100" dirty="0" smtClean="0">
                <a:latin typeface="Century"/>
                <a:cs typeface="Times New Roman"/>
              </a:rPr>
              <a:t>一緒に連携して協働するという視点</a:t>
            </a:r>
            <a:r>
              <a:rPr lang="ja-JP" altLang="ja-JP" sz="800" kern="100" dirty="0" smtClean="0">
                <a:latin typeface="Century"/>
                <a:cs typeface="Times New Roman"/>
              </a:rPr>
              <a:t>も</a:t>
            </a:r>
            <a:r>
              <a:rPr lang="ja-JP" altLang="ja-JP" sz="800" kern="100" dirty="0">
                <a:latin typeface="Century"/>
                <a:cs typeface="Times New Roman"/>
              </a:rPr>
              <a:t>非常に大事</a:t>
            </a:r>
            <a:r>
              <a:rPr lang="ja-JP" altLang="ja-JP" sz="800" kern="100" dirty="0" smtClean="0">
                <a:latin typeface="Century"/>
                <a:cs typeface="Times New Roman"/>
              </a:rPr>
              <a:t>。</a:t>
            </a:r>
            <a:endParaRPr lang="ja-JP" altLang="ja-JP" sz="800" kern="100" dirty="0">
              <a:latin typeface="Century"/>
              <a:cs typeface="Times New Roman"/>
            </a:endParaRPr>
          </a:p>
        </p:txBody>
      </p:sp>
      <p:sp>
        <p:nvSpPr>
          <p:cNvPr id="108" name="テキスト ボックス 107"/>
          <p:cNvSpPr txBox="1"/>
          <p:nvPr/>
        </p:nvSpPr>
        <p:spPr>
          <a:xfrm>
            <a:off x="4906427" y="5016624"/>
            <a:ext cx="1393382" cy="1077218"/>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en-US" sz="800" b="1" u="sng" kern="100" dirty="0" smtClean="0">
                <a:latin typeface="Century"/>
                <a:cs typeface="Times New Roman"/>
              </a:rPr>
              <a:t>景観</a:t>
            </a:r>
            <a:r>
              <a:rPr lang="ja-JP" altLang="en-US" sz="800" b="1" u="sng" kern="100" dirty="0">
                <a:latin typeface="Century"/>
                <a:cs typeface="Times New Roman"/>
              </a:rPr>
              <a:t>をまもり、あるいは新しく造っていく上で必要なのは、</a:t>
            </a:r>
            <a:r>
              <a:rPr lang="ja-JP" altLang="ja-JP" sz="800" b="1" u="sng" kern="100" dirty="0" smtClean="0">
                <a:latin typeface="Century"/>
                <a:cs typeface="Times New Roman"/>
              </a:rPr>
              <a:t>市民</a:t>
            </a:r>
            <a:r>
              <a:rPr lang="ja-JP" altLang="ja-JP" sz="800" b="1" u="sng" kern="100" dirty="0">
                <a:latin typeface="Century"/>
                <a:cs typeface="Times New Roman"/>
              </a:rPr>
              <a:t>、住民との協働</a:t>
            </a:r>
            <a:r>
              <a:rPr lang="ja-JP" altLang="ja-JP" sz="800" kern="100" dirty="0">
                <a:latin typeface="Century"/>
                <a:cs typeface="Times New Roman"/>
              </a:rPr>
              <a:t>だと思いますので。</a:t>
            </a:r>
            <a:r>
              <a:rPr lang="ja-JP" altLang="ja-JP" sz="800" b="1" u="sng" kern="100" dirty="0" smtClean="0">
                <a:latin typeface="Century"/>
                <a:cs typeface="Times New Roman"/>
              </a:rPr>
              <a:t>例えば</a:t>
            </a:r>
            <a:r>
              <a:rPr lang="ja-JP" altLang="en-US" sz="800" b="1" u="sng" kern="100" dirty="0" smtClean="0">
                <a:latin typeface="Century"/>
                <a:cs typeface="Times New Roman"/>
              </a:rPr>
              <a:t>アドプトという制度</a:t>
            </a:r>
            <a:r>
              <a:rPr lang="ja-JP" altLang="en-US" sz="800" kern="100" dirty="0" smtClean="0">
                <a:latin typeface="Century"/>
                <a:cs typeface="Times New Roman"/>
              </a:rPr>
              <a:t>があります。アドプトリバー、アドプトロード、アドプトフォレスト。そういう視点</a:t>
            </a:r>
            <a:r>
              <a:rPr lang="ja-JP" altLang="ja-JP" sz="800" kern="100" dirty="0" smtClean="0">
                <a:latin typeface="Century"/>
                <a:cs typeface="Times New Roman"/>
              </a:rPr>
              <a:t>も</a:t>
            </a:r>
            <a:r>
              <a:rPr lang="ja-JP" altLang="ja-JP" sz="800" kern="100" dirty="0">
                <a:latin typeface="Century"/>
                <a:cs typeface="Times New Roman"/>
              </a:rPr>
              <a:t>あるのでは</a:t>
            </a:r>
            <a:r>
              <a:rPr lang="ja-JP" altLang="ja-JP" sz="800" kern="100" dirty="0" smtClean="0">
                <a:latin typeface="Century"/>
                <a:cs typeface="Times New Roman"/>
              </a:rPr>
              <a:t>と</a:t>
            </a:r>
            <a:r>
              <a:rPr lang="ja-JP" altLang="en-US" sz="800" kern="100" dirty="0">
                <a:latin typeface="Century"/>
                <a:cs typeface="Times New Roman"/>
              </a:rPr>
              <a:t>。</a:t>
            </a:r>
            <a:endParaRPr lang="ja-JP" altLang="ja-JP" sz="800" kern="100" dirty="0">
              <a:latin typeface="Century"/>
              <a:cs typeface="Times New Roman"/>
            </a:endParaRPr>
          </a:p>
        </p:txBody>
      </p:sp>
      <p:sp>
        <p:nvSpPr>
          <p:cNvPr id="70" name="角丸四角形 69"/>
          <p:cNvSpPr/>
          <p:nvPr/>
        </p:nvSpPr>
        <p:spPr>
          <a:xfrm>
            <a:off x="9519098" y="2845623"/>
            <a:ext cx="1404000" cy="6665977"/>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9559955" y="4713680"/>
            <a:ext cx="1332000" cy="1077218"/>
          </a:xfrm>
          <a:prstGeom prst="rect">
            <a:avLst/>
          </a:prstGeom>
          <a:solidFill>
            <a:schemeClr val="bg1"/>
          </a:solidFill>
          <a:ln w="3175">
            <a:solidFill>
              <a:schemeClr val="tx1"/>
            </a:solidFill>
            <a:prstDash val="sysDot"/>
          </a:ln>
        </p:spPr>
        <p:txBody>
          <a:bodyPr wrap="square" rtlCol="0">
            <a:spAutoFit/>
          </a:bodyPr>
          <a:lstStyle/>
          <a:p>
            <a:r>
              <a:rPr lang="ja-JP" altLang="ja-JP" sz="800" dirty="0"/>
              <a:t>茨木市では、</a:t>
            </a:r>
            <a:r>
              <a:rPr lang="ja-JP" altLang="ja-JP" sz="800" b="1" u="sng" dirty="0"/>
              <a:t>まちづくりに関するイベント等、楽しいことを繰り返して住民と関係を築いておけば、難しい問題も住民に取り組んでもらいやすくなる</a:t>
            </a:r>
            <a:r>
              <a:rPr lang="ja-JP" altLang="ja-JP" sz="800" dirty="0"/>
              <a:t>、という考え方のもと景観づくりを進めて</a:t>
            </a:r>
            <a:r>
              <a:rPr lang="ja-JP" altLang="ja-JP" sz="800" dirty="0" smtClean="0"/>
              <a:t>いる</a:t>
            </a:r>
            <a:r>
              <a:rPr lang="ja-JP" altLang="en-US" sz="800" dirty="0"/>
              <a:t>。</a:t>
            </a:r>
            <a:endParaRPr kumimoji="1" lang="ja-JP" altLang="en-US" sz="800" dirty="0"/>
          </a:p>
        </p:txBody>
      </p:sp>
      <p:sp>
        <p:nvSpPr>
          <p:cNvPr id="81" name="テキスト ボックス 80"/>
          <p:cNvSpPr txBox="1"/>
          <p:nvPr/>
        </p:nvSpPr>
        <p:spPr>
          <a:xfrm>
            <a:off x="9559955" y="5823562"/>
            <a:ext cx="1332000" cy="1200329"/>
          </a:xfrm>
          <a:prstGeom prst="rect">
            <a:avLst/>
          </a:prstGeom>
          <a:solidFill>
            <a:schemeClr val="bg1"/>
          </a:solidFill>
          <a:ln w="3175">
            <a:solidFill>
              <a:schemeClr val="tx1"/>
            </a:solidFill>
            <a:prstDash val="sysDot"/>
          </a:ln>
        </p:spPr>
        <p:txBody>
          <a:bodyPr wrap="square" rtlCol="0">
            <a:spAutoFit/>
          </a:bodyPr>
          <a:lstStyle/>
          <a:p>
            <a:r>
              <a:rPr lang="ja-JP" altLang="ja-JP" sz="800" dirty="0"/>
              <a:t>東成区では、実行委員会を立ち上げて新しく村の祭り</a:t>
            </a:r>
            <a:r>
              <a:rPr lang="en-US" altLang="ja-JP" sz="800" dirty="0"/>
              <a:t>(</a:t>
            </a:r>
            <a:r>
              <a:rPr lang="ja-JP" altLang="ja-JP" sz="800" dirty="0"/>
              <a:t>イベント</a:t>
            </a:r>
            <a:r>
              <a:rPr lang="en-US" altLang="ja-JP" sz="800" dirty="0"/>
              <a:t>)</a:t>
            </a:r>
            <a:r>
              <a:rPr lang="ja-JP" altLang="ja-JP" sz="800" dirty="0" err="1"/>
              <a:t>を開</a:t>
            </a:r>
            <a:r>
              <a:rPr lang="ja-JP" altLang="ja-JP" sz="800" dirty="0"/>
              <a:t>催している。毎年、</a:t>
            </a:r>
            <a:r>
              <a:rPr lang="en-US" altLang="ja-JP" sz="800" dirty="0"/>
              <a:t>4</a:t>
            </a:r>
            <a:r>
              <a:rPr lang="ja-JP" altLang="ja-JP" sz="800" dirty="0"/>
              <a:t>月の第一週目には桜の名所をめぐる「さくらのまち歩き」を開催しており、そういった</a:t>
            </a:r>
            <a:r>
              <a:rPr lang="ja-JP" altLang="ja-JP" sz="800" b="1" u="sng" dirty="0"/>
              <a:t>まち歩きの中から、新しい発見が生まれることも</a:t>
            </a:r>
            <a:r>
              <a:rPr lang="ja-JP" altLang="ja-JP" sz="800" b="1" u="sng" dirty="0" smtClean="0"/>
              <a:t>多い</a:t>
            </a:r>
            <a:r>
              <a:rPr lang="ja-JP" altLang="en-US" sz="800" dirty="0"/>
              <a:t>。</a:t>
            </a:r>
            <a:endParaRPr kumimoji="1" lang="ja-JP" altLang="en-US" sz="800" dirty="0"/>
          </a:p>
        </p:txBody>
      </p:sp>
      <p:sp>
        <p:nvSpPr>
          <p:cNvPr id="84" name="テキスト ボックス 83"/>
          <p:cNvSpPr txBox="1"/>
          <p:nvPr/>
        </p:nvSpPr>
        <p:spPr>
          <a:xfrm>
            <a:off x="9559955" y="3216424"/>
            <a:ext cx="1332000" cy="1446550"/>
          </a:xfrm>
          <a:prstGeom prst="rect">
            <a:avLst/>
          </a:prstGeom>
          <a:solidFill>
            <a:schemeClr val="bg1"/>
          </a:solidFill>
          <a:ln w="3175">
            <a:solidFill>
              <a:schemeClr val="tx1"/>
            </a:solidFill>
            <a:prstDash val="sysDot"/>
          </a:ln>
        </p:spPr>
        <p:txBody>
          <a:bodyPr wrap="square" rtlCol="0">
            <a:spAutoFit/>
          </a:bodyPr>
          <a:lstStyle/>
          <a:p>
            <a:r>
              <a:rPr lang="ja-JP" altLang="ja-JP" sz="800" dirty="0"/>
              <a:t>大和郡山のまちづくりが最近面白くなってきた。３０代～４０代の若手を中心にイベントを繰り返しているが、元ほしの美容院の</a:t>
            </a:r>
            <a:r>
              <a:rPr lang="ja-JP" altLang="ja-JP" sz="800" b="1" u="sng" dirty="0"/>
              <a:t>空店舗を利用</a:t>
            </a:r>
            <a:r>
              <a:rPr lang="ja-JP" altLang="ja-JP" sz="800" dirty="0"/>
              <a:t>して、５０夜連続カフェオーナーを募集した際は、</a:t>
            </a:r>
            <a:r>
              <a:rPr lang="en-US" altLang="ja-JP" sz="800" dirty="0" err="1"/>
              <a:t>facebook</a:t>
            </a:r>
            <a:r>
              <a:rPr lang="ja-JP" altLang="ja-JP" sz="800" dirty="0"/>
              <a:t>の繋がりで北九州からきた女性が１日カフェのオーナーをしてくれたこともあった</a:t>
            </a:r>
            <a:r>
              <a:rPr lang="ja-JP" altLang="ja-JP" sz="800" dirty="0" smtClean="0"/>
              <a:t>。</a:t>
            </a:r>
            <a:endParaRPr kumimoji="1" lang="ja-JP" altLang="en-US" sz="800" dirty="0"/>
          </a:p>
        </p:txBody>
      </p:sp>
      <p:sp>
        <p:nvSpPr>
          <p:cNvPr id="85" name="テキスト ボックス 84"/>
          <p:cNvSpPr txBox="1"/>
          <p:nvPr/>
        </p:nvSpPr>
        <p:spPr>
          <a:xfrm>
            <a:off x="9415939" y="2869663"/>
            <a:ext cx="1512167"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イベント</a:t>
            </a:r>
            <a:endParaRPr kumimoji="1" lang="ja-JP" altLang="en-US" sz="1600" dirty="0">
              <a:effectLst>
                <a:outerShdw blurRad="38100" dist="38100" dir="2700000" algn="tl">
                  <a:srgbClr val="000000">
                    <a:alpha val="43137"/>
                  </a:srgbClr>
                </a:outerShdw>
              </a:effectLst>
            </a:endParaRPr>
          </a:p>
        </p:txBody>
      </p:sp>
      <p:sp>
        <p:nvSpPr>
          <p:cNvPr id="130" name="角丸四角形 129"/>
          <p:cNvSpPr/>
          <p:nvPr/>
        </p:nvSpPr>
        <p:spPr>
          <a:xfrm>
            <a:off x="3318168" y="2845622"/>
            <a:ext cx="1440000" cy="6660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テキスト ボックス 130"/>
          <p:cNvSpPr txBox="1"/>
          <p:nvPr/>
        </p:nvSpPr>
        <p:spPr>
          <a:xfrm>
            <a:off x="3343439" y="2897885"/>
            <a:ext cx="1512167" cy="307777"/>
          </a:xfrm>
          <a:prstGeom prst="rect">
            <a:avLst/>
          </a:prstGeom>
          <a:noFill/>
        </p:spPr>
        <p:txBody>
          <a:bodyPr wrap="square" rtlCol="0">
            <a:spAutoFit/>
          </a:bodyPr>
          <a:lstStyle/>
          <a:p>
            <a:pPr algn="ctr"/>
            <a:r>
              <a:rPr lang="ja-JP" altLang="en-US" sz="1400" dirty="0">
                <a:effectLst>
                  <a:outerShdw blurRad="38100" dist="38100" dir="2700000" algn="tl">
                    <a:srgbClr val="000000">
                      <a:alpha val="43137"/>
                    </a:srgbClr>
                  </a:outerShdw>
                </a:effectLst>
              </a:rPr>
              <a:t>プラットフォーム</a:t>
            </a:r>
            <a:endParaRPr kumimoji="1" lang="ja-JP" altLang="en-US" sz="1400" dirty="0">
              <a:effectLst>
                <a:outerShdw blurRad="38100" dist="38100" dir="2700000" algn="tl">
                  <a:srgbClr val="000000">
                    <a:alpha val="43137"/>
                  </a:srgbClr>
                </a:outerShdw>
              </a:effectLst>
            </a:endParaRPr>
          </a:p>
        </p:txBody>
      </p:sp>
      <p:sp>
        <p:nvSpPr>
          <p:cNvPr id="132" name="テキスト ボックス 131"/>
          <p:cNvSpPr txBox="1"/>
          <p:nvPr/>
        </p:nvSpPr>
        <p:spPr>
          <a:xfrm>
            <a:off x="3377299" y="3216424"/>
            <a:ext cx="1332000" cy="830997"/>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b="1" u="sng" kern="100" dirty="0">
                <a:latin typeface="Century"/>
                <a:cs typeface="Times New Roman"/>
              </a:rPr>
              <a:t>身近な景観をつくるためのいろんな手立て</a:t>
            </a:r>
            <a:r>
              <a:rPr lang="ja-JP" altLang="ja-JP" sz="800" kern="100" dirty="0">
                <a:latin typeface="Century"/>
                <a:cs typeface="Times New Roman"/>
              </a:rPr>
              <a:t>みたいな</a:t>
            </a:r>
            <a:r>
              <a:rPr lang="ja-JP" altLang="ja-JP" sz="800" kern="100" dirty="0" smtClean="0">
                <a:latin typeface="Century"/>
                <a:cs typeface="Times New Roman"/>
              </a:rPr>
              <a:t>、</a:t>
            </a:r>
            <a:r>
              <a:rPr lang="ja-JP" altLang="en-US" sz="800" kern="100" dirty="0" smtClean="0">
                <a:latin typeface="Century"/>
                <a:cs typeface="Times New Roman"/>
              </a:rPr>
              <a:t>メニューだしみたいなもの</a:t>
            </a:r>
            <a:r>
              <a:rPr lang="ja-JP" altLang="ja-JP" sz="800" kern="100" dirty="0" smtClean="0">
                <a:latin typeface="Century"/>
                <a:cs typeface="Times New Roman"/>
              </a:rPr>
              <a:t>に</a:t>
            </a:r>
            <a:r>
              <a:rPr lang="ja-JP" altLang="ja-JP" sz="800" kern="100" dirty="0">
                <a:latin typeface="Century"/>
                <a:cs typeface="Times New Roman"/>
              </a:rPr>
              <a:t>なるかもしれないんですけど。</a:t>
            </a:r>
            <a:r>
              <a:rPr lang="ja-JP" altLang="ja-JP" sz="800" b="1" u="sng" kern="100" dirty="0">
                <a:latin typeface="Century"/>
                <a:cs typeface="Times New Roman"/>
              </a:rPr>
              <a:t>例えば事例みたいなもの</a:t>
            </a:r>
            <a:r>
              <a:rPr lang="ja-JP" altLang="ja-JP" sz="800" kern="100" dirty="0">
                <a:latin typeface="Century"/>
                <a:cs typeface="Times New Roman"/>
              </a:rPr>
              <a:t>など</a:t>
            </a:r>
            <a:r>
              <a:rPr lang="ja-JP" altLang="ja-JP" sz="800" kern="100" dirty="0" smtClean="0">
                <a:latin typeface="Century"/>
                <a:cs typeface="Times New Roman"/>
              </a:rPr>
              <a:t>。</a:t>
            </a:r>
            <a:endParaRPr lang="ja-JP" altLang="ja-JP" sz="800" kern="100" dirty="0">
              <a:latin typeface="Century"/>
              <a:cs typeface="Times New Roman"/>
            </a:endParaRPr>
          </a:p>
        </p:txBody>
      </p:sp>
      <p:sp>
        <p:nvSpPr>
          <p:cNvPr id="133" name="テキスト ボックス 132"/>
          <p:cNvSpPr txBox="1"/>
          <p:nvPr/>
        </p:nvSpPr>
        <p:spPr>
          <a:xfrm>
            <a:off x="3377299" y="4103941"/>
            <a:ext cx="1332000" cy="1938992"/>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a:latin typeface="Century"/>
                <a:cs typeface="Times New Roman"/>
              </a:rPr>
              <a:t>大きな議論と併せてそういう身近</a:t>
            </a:r>
            <a:r>
              <a:rPr lang="ja-JP" altLang="ja-JP" sz="800" b="1" u="sng" dirty="0" smtClean="0">
                <a:latin typeface="Century"/>
                <a:cs typeface="Times New Roman"/>
              </a:rPr>
              <a:t>な</a:t>
            </a:r>
            <a:r>
              <a:rPr lang="ja-JP" altLang="en-US" sz="800" b="1" u="sng" dirty="0" smtClean="0">
                <a:latin typeface="Century"/>
                <a:cs typeface="Times New Roman"/>
              </a:rPr>
              <a:t>色んな議論をするためのある種のテーブル</a:t>
            </a:r>
            <a:r>
              <a:rPr lang="ja-JP" altLang="en-US" sz="800" dirty="0" smtClean="0">
                <a:latin typeface="Century"/>
                <a:cs typeface="Times New Roman"/>
              </a:rPr>
              <a:t>の作り方</a:t>
            </a:r>
            <a:r>
              <a:rPr lang="ja-JP" altLang="ja-JP" sz="800" dirty="0" smtClean="0">
                <a:latin typeface="Century"/>
                <a:cs typeface="Times New Roman"/>
              </a:rPr>
              <a:t>みたい</a:t>
            </a:r>
            <a:r>
              <a:rPr lang="ja-JP" altLang="ja-JP" sz="800" dirty="0">
                <a:latin typeface="Century"/>
                <a:cs typeface="Times New Roman"/>
              </a:rPr>
              <a:t>なところで議論を頂いて。例えば、どういう形のまちとか事例を交えてそういうのを少し紹介したりとかですね、そういうことが実際に大きな景観づくりと非常に身近な、直面しているといいますか、直接関係しているところとのつながりが見えてくるんではないかと少し感じました</a:t>
            </a:r>
            <a:r>
              <a:rPr lang="ja-JP" altLang="ja-JP" sz="800" dirty="0" smtClean="0">
                <a:latin typeface="Century"/>
                <a:cs typeface="Times New Roman"/>
              </a:rPr>
              <a:t>。</a:t>
            </a:r>
            <a:endParaRPr lang="ja-JP" altLang="ja-JP" sz="800" dirty="0"/>
          </a:p>
        </p:txBody>
      </p:sp>
      <p:sp>
        <p:nvSpPr>
          <p:cNvPr id="134" name="テキスト ボックス 133"/>
          <p:cNvSpPr txBox="1"/>
          <p:nvPr/>
        </p:nvSpPr>
        <p:spPr>
          <a:xfrm>
            <a:off x="3377299" y="6099453"/>
            <a:ext cx="1332000" cy="1077218"/>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kern="100" dirty="0">
                <a:latin typeface="Century"/>
                <a:cs typeface="Times New Roman"/>
              </a:rPr>
              <a:t>学習という言葉でまとめて頂いてますけど。もう少し</a:t>
            </a:r>
            <a:r>
              <a:rPr lang="ja-JP" altLang="ja-JP" sz="800" b="1" u="sng" kern="100" dirty="0">
                <a:latin typeface="Century"/>
                <a:cs typeface="Times New Roman"/>
              </a:rPr>
              <a:t>景観行政の地元の住民がつくった、或いはその間を介した</a:t>
            </a:r>
            <a:r>
              <a:rPr lang="ja-JP" altLang="ja-JP" sz="800" b="1" u="sng" kern="100" dirty="0" smtClean="0">
                <a:latin typeface="Century"/>
                <a:cs typeface="Times New Roman"/>
              </a:rPr>
              <a:t>、</a:t>
            </a:r>
            <a:r>
              <a:rPr lang="ja-JP" altLang="en-US" sz="800" b="1" u="sng" kern="100" dirty="0" smtClean="0">
                <a:latin typeface="Century"/>
                <a:cs typeface="Times New Roman"/>
              </a:rPr>
              <a:t>専門家を交えたプラットフォーム</a:t>
            </a:r>
            <a:r>
              <a:rPr lang="ja-JP" altLang="en-US" sz="800" kern="100" dirty="0" smtClean="0">
                <a:latin typeface="Century"/>
                <a:cs typeface="Times New Roman"/>
              </a:rPr>
              <a:t>などの</a:t>
            </a:r>
            <a:r>
              <a:rPr lang="ja-JP" altLang="ja-JP" sz="800" kern="100" dirty="0" smtClean="0">
                <a:latin typeface="Century"/>
                <a:cs typeface="Times New Roman"/>
              </a:rPr>
              <a:t>仕方</a:t>
            </a:r>
            <a:r>
              <a:rPr lang="ja-JP" altLang="ja-JP" sz="800" kern="100" dirty="0">
                <a:latin typeface="Century"/>
                <a:cs typeface="Times New Roman"/>
              </a:rPr>
              <a:t>・まわし方などが必要だとういう、</a:t>
            </a:r>
            <a:r>
              <a:rPr lang="ja-JP" altLang="ja-JP" sz="800" kern="100" dirty="0" smtClean="0">
                <a:latin typeface="Century"/>
                <a:cs typeface="Times New Roman"/>
              </a:rPr>
              <a:t>ご指摘</a:t>
            </a:r>
            <a:r>
              <a:rPr lang="ja-JP" altLang="en-US" sz="800" kern="100" dirty="0" smtClean="0">
                <a:latin typeface="Century"/>
                <a:cs typeface="Times New Roman"/>
              </a:rPr>
              <a:t>を</a:t>
            </a:r>
            <a:r>
              <a:rPr lang="ja-JP" altLang="ja-JP" sz="800" kern="100" dirty="0" smtClean="0">
                <a:latin typeface="Century"/>
                <a:cs typeface="Times New Roman"/>
              </a:rPr>
              <a:t>頂いた</a:t>
            </a:r>
            <a:r>
              <a:rPr lang="ja-JP" altLang="en-US" sz="800" kern="100" dirty="0" smtClean="0">
                <a:latin typeface="Century"/>
                <a:cs typeface="Times New Roman"/>
              </a:rPr>
              <a:t>。</a:t>
            </a:r>
            <a:endParaRPr lang="ja-JP" altLang="ja-JP" sz="800" kern="100" dirty="0">
              <a:latin typeface="Century"/>
              <a:cs typeface="Times New Roman"/>
            </a:endParaRPr>
          </a:p>
        </p:txBody>
      </p:sp>
      <p:sp>
        <p:nvSpPr>
          <p:cNvPr id="135" name="テキスト ボックス 134"/>
          <p:cNvSpPr txBox="1"/>
          <p:nvPr/>
        </p:nvSpPr>
        <p:spPr>
          <a:xfrm>
            <a:off x="3377299" y="7233190"/>
            <a:ext cx="1332000" cy="1815882"/>
          </a:xfrm>
          <a:prstGeom prst="rect">
            <a:avLst/>
          </a:prstGeom>
          <a:solidFill>
            <a:schemeClr val="bg1"/>
          </a:solidFill>
          <a:ln w="19050">
            <a:solidFill>
              <a:schemeClr val="tx1"/>
            </a:solidFill>
            <a:prstDash val="solid"/>
          </a:ln>
        </p:spPr>
        <p:txBody>
          <a:bodyPr wrap="square" rtlCol="0">
            <a:spAutoFit/>
          </a:bodyPr>
          <a:lstStyle/>
          <a:p>
            <a:r>
              <a:rPr lang="ja-JP" altLang="ja-JP" sz="800" dirty="0"/>
              <a:t>少しお話していろんな身近でいいものって言われるものを聞いたりしますと</a:t>
            </a:r>
            <a:r>
              <a:rPr lang="ja-JP" altLang="ja-JP" sz="800" b="1" u="sng" dirty="0"/>
              <a:t>非常に意識の高い方</a:t>
            </a:r>
            <a:r>
              <a:rPr lang="ja-JP" altLang="ja-JP" sz="800" dirty="0"/>
              <a:t>がかなりいらっしゃるということがわかってきまして</a:t>
            </a:r>
            <a:r>
              <a:rPr lang="ja-JP" altLang="ja-JP" sz="800" dirty="0" smtClean="0"/>
              <a:t>。そう</a:t>
            </a:r>
            <a:r>
              <a:rPr lang="ja-JP" altLang="ja-JP" sz="800" dirty="0"/>
              <a:t>いう方々をどういう風にして、うまく</a:t>
            </a:r>
            <a:r>
              <a:rPr lang="ja-JP" altLang="ja-JP" sz="800" b="1" u="sng" dirty="0"/>
              <a:t>景観まちづくりの中</a:t>
            </a:r>
            <a:r>
              <a:rPr lang="ja-JP" altLang="ja-JP" sz="800" b="1" u="sng" dirty="0" smtClean="0"/>
              <a:t>に</a:t>
            </a:r>
            <a:r>
              <a:rPr lang="ja-JP" altLang="en-US" sz="800" b="1" u="sng" dirty="0" smtClean="0"/>
              <a:t>そういう人の</a:t>
            </a:r>
            <a:r>
              <a:rPr lang="ja-JP" altLang="ja-JP" sz="800" b="1" u="sng" dirty="0" smtClean="0"/>
              <a:t>意見</a:t>
            </a:r>
            <a:r>
              <a:rPr lang="ja-JP" altLang="ja-JP" sz="800" b="1" u="sng" dirty="0"/>
              <a:t>を活かしていくような手立てをどう作る</a:t>
            </a:r>
            <a:r>
              <a:rPr lang="ja-JP" altLang="ja-JP" sz="800" b="1" u="sng" dirty="0" smtClean="0"/>
              <a:t>か</a:t>
            </a:r>
            <a:r>
              <a:rPr lang="ja-JP" altLang="ja-JP" sz="800" dirty="0" smtClean="0"/>
              <a:t>が</a:t>
            </a:r>
            <a:r>
              <a:rPr lang="ja-JP" altLang="ja-JP" sz="800" dirty="0"/>
              <a:t>中々実際の現場で分かりづらいと言いますか。</a:t>
            </a:r>
            <a:r>
              <a:rPr lang="ja-JP" altLang="ja-JP" sz="800" dirty="0" smtClean="0"/>
              <a:t>そう感じて</a:t>
            </a:r>
            <a:r>
              <a:rPr lang="ja-JP" altLang="ja-JP" sz="800" dirty="0"/>
              <a:t>いるところでございます</a:t>
            </a:r>
            <a:r>
              <a:rPr lang="ja-JP" altLang="ja-JP" sz="800" dirty="0" smtClean="0"/>
              <a:t>。</a:t>
            </a:r>
            <a:endParaRPr lang="ja-JP" altLang="ja-JP" sz="800" dirty="0"/>
          </a:p>
        </p:txBody>
      </p:sp>
      <p:sp>
        <p:nvSpPr>
          <p:cNvPr id="136" name="角丸四角形 135"/>
          <p:cNvSpPr/>
          <p:nvPr/>
        </p:nvSpPr>
        <p:spPr>
          <a:xfrm>
            <a:off x="1827761" y="2845623"/>
            <a:ext cx="1440000" cy="6679822"/>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1818509" y="2845623"/>
            <a:ext cx="1355496"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補助金</a:t>
            </a:r>
            <a:endParaRPr kumimoji="1" lang="ja-JP" altLang="en-US" sz="1600" dirty="0">
              <a:effectLst>
                <a:outerShdw blurRad="38100" dist="38100" dir="2700000" algn="tl">
                  <a:srgbClr val="000000">
                    <a:alpha val="43137"/>
                  </a:srgbClr>
                </a:outerShdw>
              </a:effectLst>
            </a:endParaRPr>
          </a:p>
        </p:txBody>
      </p:sp>
      <p:sp>
        <p:nvSpPr>
          <p:cNvPr id="138" name="テキスト ボックス 137"/>
          <p:cNvSpPr txBox="1"/>
          <p:nvPr/>
        </p:nvSpPr>
        <p:spPr>
          <a:xfrm>
            <a:off x="1886397" y="5597721"/>
            <a:ext cx="1332000" cy="1323439"/>
          </a:xfrm>
          <a:prstGeom prst="rect">
            <a:avLst/>
          </a:prstGeom>
          <a:solidFill>
            <a:schemeClr val="bg1"/>
          </a:solidFill>
          <a:ln w="19050">
            <a:solidFill>
              <a:schemeClr val="tx1"/>
            </a:solidFill>
            <a:prstDash val="solid"/>
          </a:ln>
        </p:spPr>
        <p:txBody>
          <a:bodyPr wrap="square" rtlCol="0">
            <a:spAutoFit/>
          </a:bodyPr>
          <a:lstStyle/>
          <a:p>
            <a:r>
              <a:rPr lang="ja-JP" altLang="ja-JP" sz="800" dirty="0"/>
              <a:t>地域活動なり、交付金なり補助金を渡す、そういうやり方もありますけども。そういうところを介して景観と言う事柄についてのかなり理解をしてもらい、関心も広くなる。</a:t>
            </a:r>
            <a:r>
              <a:rPr lang="ja-JP" altLang="ja-JP" sz="800" b="1" u="sng" dirty="0"/>
              <a:t>お金が絡むと</a:t>
            </a:r>
            <a:r>
              <a:rPr lang="ja-JP" altLang="ja-JP" sz="800" b="1" u="sng" dirty="0" err="1"/>
              <a:t>で</a:t>
            </a:r>
            <a:r>
              <a:rPr lang="ja-JP" altLang="ja-JP" sz="800" b="1" u="sng" dirty="0"/>
              <a:t>すね、結構関心が高まるというようなところもあります</a:t>
            </a:r>
            <a:r>
              <a:rPr lang="ja-JP" altLang="ja-JP" sz="800" dirty="0"/>
              <a:t>し</a:t>
            </a:r>
            <a:r>
              <a:rPr lang="ja-JP" altLang="ja-JP" sz="800" dirty="0" smtClean="0"/>
              <a:t>。</a:t>
            </a:r>
            <a:endParaRPr kumimoji="1" lang="ja-JP" altLang="en-US" sz="800" dirty="0"/>
          </a:p>
        </p:txBody>
      </p:sp>
      <p:sp>
        <p:nvSpPr>
          <p:cNvPr id="139" name="テキスト ボックス 138"/>
          <p:cNvSpPr txBox="1"/>
          <p:nvPr/>
        </p:nvSpPr>
        <p:spPr>
          <a:xfrm>
            <a:off x="1886397" y="3216424"/>
            <a:ext cx="1332000" cy="1200329"/>
          </a:xfrm>
          <a:prstGeom prst="rect">
            <a:avLst/>
          </a:prstGeom>
          <a:solidFill>
            <a:schemeClr val="bg1"/>
          </a:solidFill>
          <a:ln w="3175">
            <a:solidFill>
              <a:schemeClr val="tx1"/>
            </a:solidFill>
            <a:prstDash val="sysDot"/>
          </a:ln>
        </p:spPr>
        <p:txBody>
          <a:bodyPr wrap="square" rtlCol="0">
            <a:spAutoFit/>
          </a:bodyPr>
          <a:lstStyle/>
          <a:p>
            <a:r>
              <a:rPr lang="ja-JP" altLang="ja-JP" sz="800" dirty="0"/>
              <a:t>府が景観計画を策定するように働きかけを行っても、重い腰を上げない市町村も多い。そういった市町村を前向きにさせる方法として、</a:t>
            </a:r>
            <a:r>
              <a:rPr lang="ja-JP" altLang="ja-JP" sz="800" b="1" u="sng" dirty="0"/>
              <a:t>「石畳と淡い街灯まちづくり支援事業」のような取り組みは効果的だった</a:t>
            </a:r>
            <a:r>
              <a:rPr lang="ja-JP" altLang="ja-JP" sz="800" dirty="0"/>
              <a:t>と</a:t>
            </a:r>
            <a:r>
              <a:rPr lang="ja-JP" altLang="ja-JP" sz="800" dirty="0" smtClean="0"/>
              <a:t>思う</a:t>
            </a:r>
            <a:r>
              <a:rPr lang="ja-JP" altLang="en-US" sz="800" dirty="0"/>
              <a:t>。</a:t>
            </a:r>
            <a:endParaRPr kumimoji="1" lang="ja-JP" altLang="en-US" sz="800" dirty="0"/>
          </a:p>
        </p:txBody>
      </p:sp>
      <p:sp>
        <p:nvSpPr>
          <p:cNvPr id="140" name="テキスト ボックス 139"/>
          <p:cNvSpPr txBox="1"/>
          <p:nvPr/>
        </p:nvSpPr>
        <p:spPr>
          <a:xfrm>
            <a:off x="1886397" y="4468628"/>
            <a:ext cx="1332000" cy="1077218"/>
          </a:xfrm>
          <a:prstGeom prst="rect">
            <a:avLst/>
          </a:prstGeom>
          <a:solidFill>
            <a:schemeClr val="bg1"/>
          </a:solidFill>
          <a:ln w="3175">
            <a:solidFill>
              <a:schemeClr val="tx1"/>
            </a:solidFill>
            <a:prstDash val="sysDot"/>
          </a:ln>
        </p:spPr>
        <p:txBody>
          <a:bodyPr wrap="square" rtlCol="0">
            <a:spAutoFit/>
          </a:bodyPr>
          <a:lstStyle/>
          <a:p>
            <a:r>
              <a:rPr lang="ja-JP" altLang="ja-JP" sz="800" dirty="0"/>
              <a:t>景観整備の支援はするが、その代わりにきちんと形として残る景観計画を策定することを条件にする等、</a:t>
            </a:r>
            <a:r>
              <a:rPr lang="ja-JP" altLang="ja-JP" sz="800" b="1" u="sng" dirty="0"/>
              <a:t>補助をきっかけと</a:t>
            </a:r>
            <a:r>
              <a:rPr lang="ja-JP" altLang="ja-JP" sz="800" b="1" u="sng" dirty="0" smtClean="0"/>
              <a:t>して短期的</a:t>
            </a:r>
            <a:r>
              <a:rPr lang="ja-JP" altLang="ja-JP" sz="800" b="1" u="sng" dirty="0"/>
              <a:t>に成果が出るものとセットで取組ませる</a:t>
            </a:r>
            <a:r>
              <a:rPr lang="ja-JP" altLang="ja-JP" sz="800" dirty="0"/>
              <a:t>というのはいい方法だと</a:t>
            </a:r>
            <a:r>
              <a:rPr lang="ja-JP" altLang="ja-JP" sz="800" dirty="0" smtClean="0"/>
              <a:t>思う</a:t>
            </a:r>
            <a:r>
              <a:rPr lang="ja-JP" altLang="en-US" sz="800" dirty="0"/>
              <a:t>。</a:t>
            </a:r>
            <a:endParaRPr kumimoji="1" lang="ja-JP" altLang="en-US" sz="800" dirty="0"/>
          </a:p>
        </p:txBody>
      </p:sp>
      <p:sp>
        <p:nvSpPr>
          <p:cNvPr id="73" name="テキスト ボックス 72"/>
          <p:cNvSpPr txBox="1"/>
          <p:nvPr/>
        </p:nvSpPr>
        <p:spPr>
          <a:xfrm>
            <a:off x="1886397" y="6973034"/>
            <a:ext cx="1332000" cy="584775"/>
          </a:xfrm>
          <a:prstGeom prst="rect">
            <a:avLst/>
          </a:prstGeom>
          <a:solidFill>
            <a:schemeClr val="bg1"/>
          </a:solidFill>
          <a:ln w="19050">
            <a:solidFill>
              <a:schemeClr val="tx1"/>
            </a:solidFill>
            <a:prstDash val="solid"/>
          </a:ln>
        </p:spPr>
        <p:txBody>
          <a:bodyPr wrap="square" rtlCol="0">
            <a:spAutoFit/>
          </a:bodyPr>
          <a:lstStyle/>
          <a:p>
            <a:r>
              <a:rPr kumimoji="1" lang="ja-JP" altLang="en-US" sz="800" b="1" u="sng" dirty="0" smtClean="0"/>
              <a:t>仕組みのみ</a:t>
            </a:r>
            <a:r>
              <a:rPr lang="ja-JP" altLang="en-US" sz="800" b="1" u="sng" dirty="0"/>
              <a:t>な</a:t>
            </a:r>
            <a:r>
              <a:rPr kumimoji="1" lang="ja-JP" altLang="en-US" sz="800" b="1" u="sng" dirty="0" smtClean="0"/>
              <a:t>らず実弾（お金）の部分も重要</a:t>
            </a:r>
            <a:r>
              <a:rPr kumimoji="1" lang="ja-JP" altLang="en-US" sz="800" dirty="0" smtClean="0"/>
              <a:t>。補助がなければ地元のフラストレーションがたまるのみ</a:t>
            </a:r>
            <a:r>
              <a:rPr lang="ja-JP" altLang="en-US" sz="800" dirty="0"/>
              <a:t>。</a:t>
            </a:r>
            <a:endParaRPr kumimoji="1" lang="ja-JP" altLang="en-US" sz="800" dirty="0"/>
          </a:p>
        </p:txBody>
      </p:sp>
      <p:sp>
        <p:nvSpPr>
          <p:cNvPr id="62" name="テキスト ボックス 61"/>
          <p:cNvSpPr txBox="1"/>
          <p:nvPr/>
        </p:nvSpPr>
        <p:spPr>
          <a:xfrm>
            <a:off x="4899897" y="4362745"/>
            <a:ext cx="1393382" cy="584775"/>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en-US" sz="800" b="1" u="sng" kern="100" dirty="0">
                <a:latin typeface="Century"/>
                <a:cs typeface="Times New Roman"/>
              </a:rPr>
              <a:t>土木事務所に地域支援課を作ってくれているので、そこの人達がもっと市町村のまちづくりに関わって欲しい</a:t>
            </a:r>
            <a:r>
              <a:rPr lang="ja-JP" altLang="en-US" sz="800" b="1" u="sng" kern="100" dirty="0" smtClean="0">
                <a:latin typeface="Century"/>
                <a:cs typeface="Times New Roman"/>
              </a:rPr>
              <a:t>。</a:t>
            </a:r>
            <a:endParaRPr lang="ja-JP" altLang="ja-JP" sz="800" kern="100" dirty="0">
              <a:latin typeface="Century"/>
              <a:cs typeface="Times New Roman"/>
            </a:endParaRPr>
          </a:p>
        </p:txBody>
      </p:sp>
      <p:sp>
        <p:nvSpPr>
          <p:cNvPr id="63" name="角丸四角形 62"/>
          <p:cNvSpPr/>
          <p:nvPr/>
        </p:nvSpPr>
        <p:spPr>
          <a:xfrm>
            <a:off x="13354" y="2887151"/>
            <a:ext cx="1764000" cy="6665977"/>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136105" y="2856384"/>
            <a:ext cx="1512167" cy="523220"/>
          </a:xfrm>
          <a:prstGeom prst="rect">
            <a:avLst/>
          </a:prstGeom>
          <a:noFill/>
        </p:spPr>
        <p:txBody>
          <a:bodyPr wrap="square" rtlCol="0">
            <a:spAutoFit/>
          </a:bodyPr>
          <a:lstStyle/>
          <a:p>
            <a:pPr algn="ctr"/>
            <a:r>
              <a:rPr lang="ja-JP" altLang="en-US" sz="1400" dirty="0" smtClean="0">
                <a:effectLst>
                  <a:outerShdw blurRad="38100" dist="38100" dir="2700000" algn="tl">
                    <a:srgbClr val="000000">
                      <a:alpha val="43137"/>
                    </a:srgbClr>
                  </a:outerShdw>
                </a:effectLst>
              </a:rPr>
              <a:t>公共空間の</a:t>
            </a:r>
            <a:endParaRPr lang="en-US" altLang="ja-JP" sz="1400" dirty="0" smtClean="0">
              <a:effectLst>
                <a:outerShdw blurRad="38100" dist="38100" dir="2700000" algn="tl">
                  <a:srgbClr val="000000">
                    <a:alpha val="43137"/>
                  </a:srgbClr>
                </a:outerShdw>
              </a:effectLst>
            </a:endParaRPr>
          </a:p>
          <a:p>
            <a:pPr algn="ctr"/>
            <a:r>
              <a:rPr lang="ja-JP" altLang="en-US" sz="1400" dirty="0" smtClean="0">
                <a:effectLst>
                  <a:outerShdw blurRad="38100" dist="38100" dir="2700000" algn="tl">
                    <a:srgbClr val="000000">
                      <a:alpha val="43137"/>
                    </a:srgbClr>
                  </a:outerShdw>
                </a:effectLst>
              </a:rPr>
              <a:t>オープン化</a:t>
            </a:r>
            <a:endParaRPr kumimoji="1" lang="ja-JP" altLang="en-US" sz="1400" dirty="0">
              <a:effectLst>
                <a:outerShdw blurRad="38100" dist="38100" dir="2700000" algn="tl">
                  <a:srgbClr val="000000">
                    <a:alpha val="43137"/>
                  </a:srgbClr>
                </a:outerShdw>
              </a:effectLst>
            </a:endParaRPr>
          </a:p>
        </p:txBody>
      </p:sp>
      <p:sp>
        <p:nvSpPr>
          <p:cNvPr id="65" name="テキスト ボックス 64"/>
          <p:cNvSpPr txBox="1"/>
          <p:nvPr/>
        </p:nvSpPr>
        <p:spPr>
          <a:xfrm>
            <a:off x="85354" y="3351729"/>
            <a:ext cx="1620000" cy="584775"/>
          </a:xfrm>
          <a:prstGeom prst="rect">
            <a:avLst/>
          </a:prstGeom>
          <a:solidFill>
            <a:schemeClr val="bg1"/>
          </a:solidFill>
          <a:ln w="19050">
            <a:solidFill>
              <a:schemeClr val="tx1"/>
            </a:solidFill>
            <a:prstDash val="solid"/>
          </a:ln>
        </p:spPr>
        <p:txBody>
          <a:bodyPr wrap="square" rtlCol="0">
            <a:spAutoFit/>
          </a:bodyPr>
          <a:lstStyle/>
          <a:p>
            <a:r>
              <a:rPr lang="ja-JP" altLang="ja-JP" sz="800" b="1" u="sng" dirty="0"/>
              <a:t>道路占有許可の特例に</a:t>
            </a:r>
            <a:r>
              <a:rPr lang="ja-JP" altLang="ja-JP" sz="800" b="1" u="sng" dirty="0" smtClean="0"/>
              <a:t>ついて</a:t>
            </a:r>
            <a:r>
              <a:rPr lang="ja-JP" altLang="ja-JP" sz="800" dirty="0" smtClean="0"/>
              <a:t>、</a:t>
            </a:r>
            <a:r>
              <a:rPr lang="ja-JP" altLang="ja-JP" sz="800" dirty="0"/>
              <a:t>国交省の方針も代わりまして道路法が改正されて、</a:t>
            </a:r>
            <a:r>
              <a:rPr lang="ja-JP" altLang="ja-JP" sz="800" b="1" u="sng" dirty="0"/>
              <a:t>考えが大きく変わった</a:t>
            </a:r>
            <a:r>
              <a:rPr lang="ja-JP" altLang="ja-JP" sz="800" dirty="0" smtClean="0"/>
              <a:t>と思って</a:t>
            </a:r>
            <a:r>
              <a:rPr lang="ja-JP" altLang="ja-JP" sz="800" dirty="0"/>
              <a:t>います</a:t>
            </a:r>
            <a:r>
              <a:rPr lang="ja-JP" altLang="ja-JP" sz="800" dirty="0" smtClean="0"/>
              <a:t>。</a:t>
            </a:r>
            <a:endParaRPr kumimoji="1" lang="ja-JP" altLang="en-US" sz="800" dirty="0"/>
          </a:p>
        </p:txBody>
      </p:sp>
      <p:sp>
        <p:nvSpPr>
          <p:cNvPr id="66" name="テキスト ボックス 65"/>
          <p:cNvSpPr txBox="1"/>
          <p:nvPr/>
        </p:nvSpPr>
        <p:spPr>
          <a:xfrm>
            <a:off x="85354" y="3998639"/>
            <a:ext cx="1620000" cy="1446550"/>
          </a:xfrm>
          <a:prstGeom prst="rect">
            <a:avLst/>
          </a:prstGeom>
          <a:solidFill>
            <a:schemeClr val="bg1"/>
          </a:solidFill>
          <a:ln w="19050">
            <a:solidFill>
              <a:schemeClr val="tx1"/>
            </a:solidFill>
            <a:prstDash val="solid"/>
          </a:ln>
        </p:spPr>
        <p:txBody>
          <a:bodyPr wrap="square" rtlCol="0">
            <a:spAutoFit/>
          </a:bodyPr>
          <a:lstStyle/>
          <a:p>
            <a:r>
              <a:rPr lang="ja-JP" altLang="ja-JP" sz="800" dirty="0"/>
              <a:t>ヨーロッパの町並みでも道っていうのがやっぱり都市の中で非常に重要な構成部分で。面積もかなり広いので。もともとはそこで人が出会ったりですね、語らったりそういう場所だったのが、自動車交通が発達するとただ、自動車が通行するだけのスペースとなってしまい。そういうのを</a:t>
            </a:r>
            <a:r>
              <a:rPr lang="ja-JP" altLang="ja-JP" sz="800" b="1" u="sng" dirty="0"/>
              <a:t>占有許可制度とかを使って</a:t>
            </a:r>
            <a:r>
              <a:rPr lang="ja-JP" altLang="ja-JP" sz="800" dirty="0"/>
              <a:t>事例のようなことができますし</a:t>
            </a:r>
            <a:r>
              <a:rPr lang="ja-JP" altLang="ja-JP" sz="800" dirty="0" smtClean="0"/>
              <a:t>。</a:t>
            </a:r>
            <a:endParaRPr lang="en-US" altLang="ja-JP" sz="800" dirty="0" smtClean="0"/>
          </a:p>
        </p:txBody>
      </p:sp>
      <p:sp>
        <p:nvSpPr>
          <p:cNvPr id="67" name="テキスト ボックス 66"/>
          <p:cNvSpPr txBox="1"/>
          <p:nvPr/>
        </p:nvSpPr>
        <p:spPr>
          <a:xfrm>
            <a:off x="85354" y="6646677"/>
            <a:ext cx="1620000" cy="1323439"/>
          </a:xfrm>
          <a:prstGeom prst="rect">
            <a:avLst/>
          </a:prstGeom>
          <a:solidFill>
            <a:schemeClr val="bg1"/>
          </a:solidFill>
          <a:ln w="19050">
            <a:solidFill>
              <a:schemeClr val="tx1"/>
            </a:solidFill>
            <a:prstDash val="solid"/>
          </a:ln>
        </p:spPr>
        <p:txBody>
          <a:bodyPr wrap="square" rtlCol="0">
            <a:spAutoFit/>
          </a:bodyPr>
          <a:lstStyle/>
          <a:p>
            <a:r>
              <a:rPr lang="ja-JP" altLang="ja-JP" sz="800" dirty="0"/>
              <a:t>高架下の利用っていうのが古くからよく利用されているところで非常にレトロな独特な雰囲気をかもし出して再評価されたりとか。従来、</a:t>
            </a:r>
            <a:r>
              <a:rPr lang="ja-JP" altLang="ja-JP" sz="800" b="1" u="sng" dirty="0"/>
              <a:t>占有許可</a:t>
            </a:r>
            <a:r>
              <a:rPr lang="ja-JP" altLang="ja-JP" sz="800" dirty="0"/>
              <a:t>っていうのは、極めて例外的、模型的なものと位置づけられてきたものでしたが、もうちょっと</a:t>
            </a:r>
            <a:r>
              <a:rPr lang="ja-JP" altLang="ja-JP" sz="800" b="1" u="sng" dirty="0"/>
              <a:t>積極的に都市景観を作り出すものとで言う観点で、位置づけなおす</a:t>
            </a:r>
            <a:r>
              <a:rPr lang="ja-JP" altLang="ja-JP" sz="800" dirty="0"/>
              <a:t>と</a:t>
            </a:r>
            <a:r>
              <a:rPr lang="ja-JP" altLang="ja-JP" sz="800" dirty="0" smtClean="0"/>
              <a:t>。</a:t>
            </a:r>
            <a:endParaRPr lang="ja-JP" altLang="ja-JP" sz="800" dirty="0"/>
          </a:p>
        </p:txBody>
      </p:sp>
      <p:sp>
        <p:nvSpPr>
          <p:cNvPr id="68" name="テキスト ボックス 67"/>
          <p:cNvSpPr txBox="1"/>
          <p:nvPr/>
        </p:nvSpPr>
        <p:spPr>
          <a:xfrm>
            <a:off x="74713" y="8032249"/>
            <a:ext cx="1620000" cy="584775"/>
          </a:xfrm>
          <a:prstGeom prst="rect">
            <a:avLst/>
          </a:prstGeom>
          <a:solidFill>
            <a:schemeClr val="bg1"/>
          </a:solidFill>
          <a:ln w="19050">
            <a:solidFill>
              <a:schemeClr val="tx1"/>
            </a:solidFill>
            <a:prstDash val="solid"/>
          </a:ln>
        </p:spPr>
        <p:txBody>
          <a:bodyPr wrap="square" rtlCol="0">
            <a:spAutoFit/>
          </a:bodyPr>
          <a:lstStyle/>
          <a:p>
            <a:r>
              <a:rPr lang="ja-JP" altLang="en-US" sz="800" dirty="0" smtClean="0"/>
              <a:t>○</a:t>
            </a:r>
            <a:r>
              <a:rPr lang="ja-JP" altLang="en-US" sz="800" b="1" u="sng" dirty="0" smtClean="0"/>
              <a:t>河川</a:t>
            </a:r>
            <a:r>
              <a:rPr lang="ja-JP" altLang="en-US" sz="800" b="1" u="sng" dirty="0"/>
              <a:t>空間のオープン化とか道路占用許可などを実施するにあたり、現行の法制度面での課題はほぼない</a:t>
            </a:r>
            <a:r>
              <a:rPr lang="ja-JP" altLang="ja-JP" sz="800" dirty="0" smtClean="0"/>
              <a:t>。</a:t>
            </a:r>
            <a:endParaRPr kumimoji="1" lang="ja-JP" altLang="en-US" sz="800" dirty="0"/>
          </a:p>
        </p:txBody>
      </p:sp>
      <p:sp>
        <p:nvSpPr>
          <p:cNvPr id="69" name="テキスト ボックス 68"/>
          <p:cNvSpPr txBox="1"/>
          <p:nvPr/>
        </p:nvSpPr>
        <p:spPr>
          <a:xfrm>
            <a:off x="85354" y="5507324"/>
            <a:ext cx="1620000" cy="1077218"/>
          </a:xfrm>
          <a:prstGeom prst="rect">
            <a:avLst/>
          </a:prstGeom>
          <a:solidFill>
            <a:schemeClr val="bg1"/>
          </a:solidFill>
          <a:ln w="19050">
            <a:solidFill>
              <a:schemeClr val="tx1"/>
            </a:solidFill>
            <a:prstDash val="solid"/>
          </a:ln>
        </p:spPr>
        <p:txBody>
          <a:bodyPr wrap="square" rtlCol="0">
            <a:spAutoFit/>
          </a:bodyPr>
          <a:lstStyle/>
          <a:p>
            <a:pPr algn="just">
              <a:spcAft>
                <a:spcPts val="0"/>
              </a:spcAft>
            </a:pPr>
            <a:r>
              <a:rPr lang="ja-JP" altLang="ja-JP" sz="800" kern="100" dirty="0">
                <a:latin typeface="Century"/>
                <a:cs typeface="Times New Roman"/>
              </a:rPr>
              <a:t>いわゆる縮小型の都市では、既存のストックを活用するということが注視されておりますので。もちろん、個別的な断面的な問題になりますけども</a:t>
            </a:r>
            <a:r>
              <a:rPr lang="ja-JP" altLang="ja-JP" sz="800" kern="100" dirty="0" smtClean="0">
                <a:latin typeface="Century"/>
                <a:cs typeface="Times New Roman"/>
              </a:rPr>
              <a:t>。</a:t>
            </a:r>
            <a:r>
              <a:rPr lang="ja-JP" altLang="en-US" sz="800" b="1" u="sng" kern="100" dirty="0" smtClean="0">
                <a:latin typeface="Century"/>
                <a:cs typeface="Times New Roman"/>
              </a:rPr>
              <a:t>道路や河川が積極的に都市景観を作り出すものという位置づけ</a:t>
            </a:r>
            <a:r>
              <a:rPr lang="ja-JP" altLang="ja-JP" sz="800" b="1" u="sng" kern="100" dirty="0" smtClean="0">
                <a:latin typeface="Century"/>
                <a:cs typeface="Times New Roman"/>
              </a:rPr>
              <a:t>は</a:t>
            </a:r>
            <a:r>
              <a:rPr lang="ja-JP" altLang="ja-JP" sz="800" b="1" u="sng" kern="100" dirty="0">
                <a:latin typeface="Century"/>
                <a:cs typeface="Times New Roman"/>
              </a:rPr>
              <a:t>、非常に望ましい</a:t>
            </a:r>
            <a:r>
              <a:rPr lang="ja-JP" altLang="ja-JP" sz="800" kern="100" dirty="0">
                <a:latin typeface="Century"/>
                <a:cs typeface="Times New Roman"/>
              </a:rPr>
              <a:t>と思って</a:t>
            </a:r>
            <a:r>
              <a:rPr lang="ja-JP" altLang="ja-JP" sz="800" kern="100" dirty="0" smtClean="0">
                <a:latin typeface="Century"/>
                <a:cs typeface="Times New Roman"/>
              </a:rPr>
              <a:t>おります</a:t>
            </a:r>
            <a:r>
              <a:rPr lang="ja-JP" altLang="en-US" sz="800" kern="100" dirty="0">
                <a:latin typeface="Century"/>
                <a:cs typeface="Times New Roman"/>
              </a:rPr>
              <a:t>。</a:t>
            </a:r>
            <a:endParaRPr lang="ja-JP" altLang="ja-JP" sz="800" kern="100" dirty="0">
              <a:latin typeface="Century"/>
              <a:cs typeface="Times New Roman"/>
            </a:endParaRPr>
          </a:p>
        </p:txBody>
      </p:sp>
      <p:sp>
        <p:nvSpPr>
          <p:cNvPr id="79" name="角丸四角形 78"/>
          <p:cNvSpPr/>
          <p:nvPr/>
        </p:nvSpPr>
        <p:spPr>
          <a:xfrm>
            <a:off x="6394284" y="2845623"/>
            <a:ext cx="1548000" cy="6665978"/>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6410294" y="2845623"/>
            <a:ext cx="1548000"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クリエーター</a:t>
            </a:r>
            <a:endParaRPr kumimoji="1" lang="ja-JP" altLang="en-US" sz="1600" dirty="0">
              <a:effectLst>
                <a:outerShdw blurRad="38100" dist="38100" dir="2700000" algn="tl">
                  <a:srgbClr val="000000">
                    <a:alpha val="43137"/>
                  </a:srgbClr>
                </a:outerShdw>
              </a:effectLst>
            </a:endParaRPr>
          </a:p>
        </p:txBody>
      </p:sp>
      <p:sp>
        <p:nvSpPr>
          <p:cNvPr id="82" name="テキスト ボックス 81"/>
          <p:cNvSpPr txBox="1"/>
          <p:nvPr/>
        </p:nvSpPr>
        <p:spPr>
          <a:xfrm>
            <a:off x="6448284" y="3216424"/>
            <a:ext cx="1440000" cy="1592744"/>
          </a:xfrm>
          <a:prstGeom prst="rect">
            <a:avLst/>
          </a:prstGeom>
          <a:solidFill>
            <a:schemeClr val="bg1"/>
          </a:solidFill>
          <a:ln w="3175">
            <a:solidFill>
              <a:schemeClr val="tx1"/>
            </a:solidFill>
            <a:prstDash val="sysDot"/>
          </a:ln>
        </p:spPr>
        <p:txBody>
          <a:bodyPr wrap="square" rtlCol="0">
            <a:spAutoFit/>
          </a:bodyPr>
          <a:lstStyle/>
          <a:p>
            <a:pPr>
              <a:lnSpc>
                <a:spcPts val="900"/>
              </a:lnSpc>
            </a:pPr>
            <a:r>
              <a:rPr lang="ja-JP" altLang="ja-JP" sz="800" dirty="0"/>
              <a:t>広告</a:t>
            </a:r>
            <a:r>
              <a:rPr lang="ja-JP" altLang="ja-JP" sz="800" dirty="0" smtClean="0"/>
              <a:t>市場は</a:t>
            </a:r>
            <a:r>
              <a:rPr lang="en-US" altLang="ja-JP" sz="800" dirty="0"/>
              <a:t>8</a:t>
            </a:r>
            <a:r>
              <a:rPr lang="ja-JP" altLang="ja-JP" sz="800" dirty="0"/>
              <a:t>割方が東京発注で、クリエーターが大阪から移動していく実態になっている。大阪発祥の業務だったものが生き残っていくために、大阪らしさとは何なんだろうということを常日頃</a:t>
            </a:r>
            <a:r>
              <a:rPr lang="ja-JP" altLang="ja-JP" sz="800" dirty="0" smtClean="0"/>
              <a:t>皆</a:t>
            </a:r>
            <a:r>
              <a:rPr lang="ja-JP" altLang="en-US" sz="800" dirty="0" smtClean="0"/>
              <a:t>、</a:t>
            </a:r>
            <a:r>
              <a:rPr lang="ja-JP" altLang="ja-JP" sz="800" dirty="0" smtClean="0"/>
              <a:t>考えて</a:t>
            </a:r>
            <a:r>
              <a:rPr lang="ja-JP" altLang="ja-JP" sz="800" dirty="0"/>
              <a:t>仕事を</a:t>
            </a:r>
            <a:r>
              <a:rPr lang="ja-JP" altLang="ja-JP" sz="800" dirty="0" smtClean="0"/>
              <a:t>し</a:t>
            </a:r>
            <a:r>
              <a:rPr lang="ja-JP" altLang="en-US" sz="800" dirty="0" smtClean="0"/>
              <a:t>、</a:t>
            </a:r>
            <a:r>
              <a:rPr lang="ja-JP" altLang="ja-JP" sz="800" dirty="0" smtClean="0"/>
              <a:t>議論をして</a:t>
            </a:r>
            <a:r>
              <a:rPr lang="ja-JP" altLang="ja-JP" sz="800" dirty="0"/>
              <a:t>いる。</a:t>
            </a:r>
            <a:r>
              <a:rPr lang="ja-JP" altLang="ja-JP" sz="800" b="1" u="sng" dirty="0"/>
              <a:t>大阪らしさを求めるるつぼ、みたいな。そう</a:t>
            </a:r>
            <a:r>
              <a:rPr lang="ja-JP" altLang="ja-JP" sz="800" b="1" u="sng" dirty="0" smtClean="0"/>
              <a:t>い</a:t>
            </a:r>
            <a:r>
              <a:rPr lang="ja-JP" altLang="en-US" sz="800" b="1" u="sng" dirty="0" smtClean="0"/>
              <a:t>う</a:t>
            </a:r>
            <a:r>
              <a:rPr lang="ja-JP" altLang="ja-JP" sz="800" b="1" u="sng" dirty="0" smtClean="0"/>
              <a:t>クリエーター</a:t>
            </a:r>
            <a:r>
              <a:rPr lang="ja-JP" altLang="en-US" sz="800" b="1" u="sng" dirty="0" smtClean="0"/>
              <a:t>達</a:t>
            </a:r>
            <a:r>
              <a:rPr lang="ja-JP" altLang="ja-JP" sz="800" b="1" u="sng" dirty="0" smtClean="0"/>
              <a:t>の</a:t>
            </a:r>
            <a:r>
              <a:rPr lang="ja-JP" altLang="ja-JP" sz="800" b="1" u="sng" dirty="0"/>
              <a:t>パワーと景観審議会とがうまくコラボレーション</a:t>
            </a:r>
            <a:r>
              <a:rPr lang="ja-JP" altLang="ja-JP" sz="800" b="1" u="sng" dirty="0" smtClean="0"/>
              <a:t>できていけば</a:t>
            </a:r>
            <a:r>
              <a:rPr lang="ja-JP" altLang="ja-JP" sz="800" dirty="0" smtClean="0"/>
              <a:t>いい</a:t>
            </a:r>
            <a:endParaRPr kumimoji="1" lang="ja-JP" altLang="en-US" sz="800" dirty="0"/>
          </a:p>
        </p:txBody>
      </p:sp>
      <p:sp>
        <p:nvSpPr>
          <p:cNvPr id="83" name="テキスト ボックス 82"/>
          <p:cNvSpPr txBox="1"/>
          <p:nvPr/>
        </p:nvSpPr>
        <p:spPr>
          <a:xfrm>
            <a:off x="6448284" y="4860182"/>
            <a:ext cx="1440000" cy="1692771"/>
          </a:xfrm>
          <a:prstGeom prst="rect">
            <a:avLst/>
          </a:prstGeom>
          <a:solidFill>
            <a:schemeClr val="bg1"/>
          </a:solidFill>
          <a:ln w="3175">
            <a:solidFill>
              <a:schemeClr val="tx1"/>
            </a:solidFill>
            <a:prstDash val="sysDot"/>
          </a:ln>
        </p:spPr>
        <p:txBody>
          <a:bodyPr wrap="square" rtlCol="0">
            <a:spAutoFit/>
          </a:bodyPr>
          <a:lstStyle/>
          <a:p>
            <a:r>
              <a:rPr lang="ja-JP" altLang="ja-JP" sz="800" dirty="0"/>
              <a:t>大阪は甘えがあると思う。大阪はこれぐらいでええ</a:t>
            </a:r>
            <a:r>
              <a:rPr lang="ja-JP" altLang="ja-JP" sz="800" dirty="0" err="1"/>
              <a:t>でって</a:t>
            </a:r>
            <a:r>
              <a:rPr lang="ja-JP" altLang="ja-JP" sz="800" dirty="0"/>
              <a:t>いう感じが常にする。パンフレットひとつにしても、ポスターひとつにしても</a:t>
            </a:r>
            <a:r>
              <a:rPr lang="ja-JP" altLang="ja-JP" sz="800" b="1" u="sng" dirty="0"/>
              <a:t>デザイン性高いものを出し続けることによって大阪のシビックプライドも上がる</a:t>
            </a:r>
            <a:r>
              <a:rPr lang="ja-JP" altLang="ja-JP" sz="800" dirty="0"/>
              <a:t>し、市民もこれじゃいけないと思ってもらえる。デザイン力を信じて、デザインセンスを磨いていくために、デザイナーにちゃんとお金を払うことがとても</a:t>
            </a:r>
            <a:r>
              <a:rPr lang="ja-JP" altLang="ja-JP" sz="800" dirty="0" smtClean="0"/>
              <a:t>重要</a:t>
            </a:r>
            <a:endParaRPr lang="ja-JP" altLang="ja-JP" sz="800" dirty="0"/>
          </a:p>
        </p:txBody>
      </p:sp>
      <p:sp>
        <p:nvSpPr>
          <p:cNvPr id="86" name="テキスト ボックス 85"/>
          <p:cNvSpPr txBox="1"/>
          <p:nvPr/>
        </p:nvSpPr>
        <p:spPr>
          <a:xfrm>
            <a:off x="6448284" y="6603967"/>
            <a:ext cx="1440000" cy="954107"/>
          </a:xfrm>
          <a:prstGeom prst="rect">
            <a:avLst/>
          </a:prstGeom>
          <a:solidFill>
            <a:schemeClr val="bg1"/>
          </a:solidFill>
          <a:ln w="3175">
            <a:solidFill>
              <a:schemeClr val="tx1"/>
            </a:solidFill>
            <a:prstDash val="sysDot"/>
          </a:ln>
        </p:spPr>
        <p:txBody>
          <a:bodyPr wrap="square" rtlCol="0">
            <a:spAutoFit/>
          </a:bodyPr>
          <a:lstStyle/>
          <a:p>
            <a:r>
              <a:rPr lang="ja-JP" altLang="ja-JP" sz="800" dirty="0"/>
              <a:t>絵を描くんだったら</a:t>
            </a:r>
            <a:r>
              <a:rPr lang="ja-JP" altLang="ja-JP" sz="800" b="1" u="sng" dirty="0"/>
              <a:t>家の壁に絵を描く</a:t>
            </a:r>
            <a:r>
              <a:rPr lang="ja-JP" altLang="ja-JP" sz="800" dirty="0"/>
              <a:t>。この通りの壁はヨーロッパ調の絵を描く。こっち側の通りはアジア系の絵を描く。これは、アジア通りで、ヨーロッパ通りでと、将来なるじゃないか </a:t>
            </a:r>
            <a:endParaRPr kumimoji="1" lang="ja-JP" altLang="en-US" sz="800" dirty="0"/>
          </a:p>
        </p:txBody>
      </p:sp>
      <p:sp>
        <p:nvSpPr>
          <p:cNvPr id="87" name="テキスト ボックス 86"/>
          <p:cNvSpPr txBox="1"/>
          <p:nvPr/>
        </p:nvSpPr>
        <p:spPr>
          <a:xfrm>
            <a:off x="6448284" y="7609088"/>
            <a:ext cx="1440000" cy="1584000"/>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en-US" sz="800" b="1" u="sng" kern="100" dirty="0" smtClean="0">
                <a:latin typeface="Century"/>
                <a:cs typeface="Times New Roman"/>
              </a:rPr>
              <a:t>まちづくりも量より質を求められている</a:t>
            </a:r>
            <a:r>
              <a:rPr lang="ja-JP" altLang="en-US" sz="800" kern="100" dirty="0" smtClean="0">
                <a:latin typeface="Century"/>
                <a:cs typeface="Times New Roman"/>
              </a:rPr>
              <a:t>と</a:t>
            </a:r>
            <a:r>
              <a:rPr lang="ja-JP" altLang="ja-JP" sz="800" kern="100" dirty="0" smtClean="0">
                <a:latin typeface="Century"/>
                <a:cs typeface="Times New Roman"/>
              </a:rPr>
              <a:t>思う</a:t>
            </a:r>
            <a:r>
              <a:rPr lang="ja-JP" altLang="ja-JP" sz="800" kern="100" dirty="0">
                <a:latin typeface="Century"/>
                <a:cs typeface="Times New Roman"/>
              </a:rPr>
              <a:t>。奈良市では、ホテル建設の話が持ち上がっているが、ターゲットをどこに設定するかによって雰囲気は大きく変わる。１泊５</a:t>
            </a:r>
            <a:r>
              <a:rPr lang="en-US" altLang="ja-JP" sz="800" kern="100" dirty="0">
                <a:latin typeface="Century"/>
                <a:cs typeface="Times New Roman"/>
              </a:rPr>
              <a:t>000</a:t>
            </a:r>
            <a:r>
              <a:rPr lang="ja-JP" altLang="ja-JP" sz="800" kern="100" dirty="0">
                <a:latin typeface="Century"/>
                <a:cs typeface="Times New Roman"/>
              </a:rPr>
              <a:t>円の安宿に４人宿泊してもらうのか、一人</a:t>
            </a:r>
            <a:r>
              <a:rPr lang="en-US" altLang="ja-JP" sz="800" kern="100" dirty="0">
                <a:latin typeface="Century"/>
                <a:cs typeface="Times New Roman"/>
              </a:rPr>
              <a:t>1</a:t>
            </a:r>
            <a:r>
              <a:rPr lang="ja-JP" altLang="ja-JP" sz="800" kern="100" dirty="0">
                <a:latin typeface="Century"/>
                <a:cs typeface="Times New Roman"/>
              </a:rPr>
              <a:t>泊</a:t>
            </a:r>
            <a:r>
              <a:rPr lang="en-US" altLang="ja-JP" sz="800" kern="100" dirty="0">
                <a:latin typeface="Century"/>
                <a:cs typeface="Times New Roman"/>
              </a:rPr>
              <a:t>2</a:t>
            </a:r>
            <a:r>
              <a:rPr lang="ja-JP" altLang="ja-JP" sz="800" kern="100" dirty="0">
                <a:latin typeface="Century"/>
                <a:cs typeface="Times New Roman"/>
              </a:rPr>
              <a:t>万円代の高級旅館に宿泊してもらうかを比較すると、同じ２万円でも、私は後者をターゲットとした方がいいと考えて</a:t>
            </a:r>
            <a:r>
              <a:rPr lang="ja-JP" altLang="ja-JP" sz="800" kern="100" dirty="0" smtClean="0">
                <a:latin typeface="Century"/>
                <a:cs typeface="Times New Roman"/>
              </a:rPr>
              <a:t>いる</a:t>
            </a:r>
            <a:endParaRPr lang="ja-JP" altLang="ja-JP" sz="800" kern="100" dirty="0">
              <a:latin typeface="Century"/>
              <a:cs typeface="Times New Roman"/>
            </a:endParaRPr>
          </a:p>
        </p:txBody>
      </p:sp>
      <p:sp>
        <p:nvSpPr>
          <p:cNvPr id="102" name="角丸四角形 101"/>
          <p:cNvSpPr/>
          <p:nvPr/>
        </p:nvSpPr>
        <p:spPr>
          <a:xfrm>
            <a:off x="7992691" y="2845624"/>
            <a:ext cx="1476000" cy="6665978"/>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p:cNvSpPr txBox="1"/>
          <p:nvPr/>
        </p:nvSpPr>
        <p:spPr>
          <a:xfrm>
            <a:off x="8041199" y="2845623"/>
            <a:ext cx="1368152"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学習</a:t>
            </a:r>
            <a:endParaRPr kumimoji="1" lang="ja-JP" altLang="en-US" sz="1600" dirty="0">
              <a:effectLst>
                <a:outerShdw blurRad="38100" dist="38100" dir="2700000" algn="tl">
                  <a:srgbClr val="000000">
                    <a:alpha val="43137"/>
                  </a:srgbClr>
                </a:outerShdw>
              </a:effectLst>
            </a:endParaRPr>
          </a:p>
        </p:txBody>
      </p:sp>
      <p:sp>
        <p:nvSpPr>
          <p:cNvPr id="114" name="テキスト ボックス 113"/>
          <p:cNvSpPr txBox="1"/>
          <p:nvPr/>
        </p:nvSpPr>
        <p:spPr>
          <a:xfrm>
            <a:off x="8046691" y="6681018"/>
            <a:ext cx="1368000" cy="1200329"/>
          </a:xfrm>
          <a:prstGeom prst="rect">
            <a:avLst/>
          </a:prstGeom>
          <a:solidFill>
            <a:schemeClr val="bg1"/>
          </a:solidFill>
          <a:ln w="19050">
            <a:solidFill>
              <a:schemeClr val="tx1"/>
            </a:solidFill>
            <a:prstDash val="solid"/>
          </a:ln>
        </p:spPr>
        <p:txBody>
          <a:bodyPr wrap="square" rtlCol="0">
            <a:spAutoFit/>
          </a:bodyPr>
          <a:lstStyle/>
          <a:p>
            <a:r>
              <a:rPr lang="ja-JP" altLang="ja-JP" sz="800" dirty="0">
                <a:latin typeface="Century"/>
                <a:cs typeface="Times New Roman"/>
              </a:rPr>
              <a:t>人でいうと</a:t>
            </a:r>
            <a:r>
              <a:rPr lang="ja-JP" altLang="ja-JP" sz="800" dirty="0" smtClean="0">
                <a:latin typeface="Century"/>
                <a:cs typeface="Times New Roman"/>
              </a:rPr>
              <a:t>、</a:t>
            </a:r>
            <a:r>
              <a:rPr lang="ja-JP" altLang="en-US" sz="800" b="1" u="sng" dirty="0" smtClean="0">
                <a:latin typeface="Century"/>
                <a:cs typeface="Times New Roman"/>
              </a:rPr>
              <a:t>景観サポーターを養成する</a:t>
            </a:r>
            <a:r>
              <a:rPr lang="ja-JP" altLang="ja-JP" sz="800" dirty="0" smtClean="0">
                <a:latin typeface="Century"/>
                <a:cs typeface="Times New Roman"/>
              </a:rPr>
              <a:t>と</a:t>
            </a:r>
            <a:r>
              <a:rPr lang="ja-JP" altLang="ja-JP" sz="800" dirty="0">
                <a:latin typeface="Century"/>
                <a:cs typeface="Times New Roman"/>
              </a:rPr>
              <a:t>かですね。府民の方々</a:t>
            </a:r>
            <a:r>
              <a:rPr lang="ja-JP" altLang="ja-JP" sz="800" dirty="0" smtClean="0">
                <a:latin typeface="Century"/>
                <a:cs typeface="Times New Roman"/>
              </a:rPr>
              <a:t>に</a:t>
            </a:r>
            <a:r>
              <a:rPr lang="ja-JP" altLang="en-US" sz="800" b="1" u="sng" dirty="0" smtClean="0">
                <a:latin typeface="Century"/>
                <a:cs typeface="Times New Roman"/>
              </a:rPr>
              <a:t>景観について学習するコース</a:t>
            </a:r>
            <a:r>
              <a:rPr lang="ja-JP" altLang="ja-JP" sz="800" dirty="0" smtClean="0">
                <a:latin typeface="Century"/>
                <a:cs typeface="Times New Roman"/>
              </a:rPr>
              <a:t>と</a:t>
            </a:r>
            <a:r>
              <a:rPr lang="ja-JP" altLang="ja-JP" sz="800" dirty="0">
                <a:latin typeface="Century"/>
                <a:cs typeface="Times New Roman"/>
              </a:rPr>
              <a:t>いうか。子どもたちに景観探検隊とかいうかたちで、</a:t>
            </a:r>
            <a:r>
              <a:rPr lang="ja-JP" altLang="ja-JP" sz="800" b="1" u="sng" dirty="0">
                <a:latin typeface="Century"/>
                <a:cs typeface="Times New Roman"/>
              </a:rPr>
              <a:t>地域の景観を掘り起こし</a:t>
            </a:r>
            <a:r>
              <a:rPr lang="ja-JP" altLang="ja-JP" sz="800" dirty="0">
                <a:latin typeface="Century"/>
                <a:cs typeface="Times New Roman"/>
              </a:rPr>
              <a:t>てみようということで、そういう動きもすごく</a:t>
            </a:r>
            <a:r>
              <a:rPr lang="ja-JP" altLang="ja-JP" sz="800" dirty="0" smtClean="0">
                <a:latin typeface="Century"/>
                <a:cs typeface="Times New Roman"/>
              </a:rPr>
              <a:t>大事</a:t>
            </a:r>
            <a:r>
              <a:rPr lang="ja-JP" altLang="en-US" sz="800" dirty="0">
                <a:latin typeface="Century"/>
                <a:cs typeface="Times New Roman"/>
              </a:rPr>
              <a:t>。</a:t>
            </a:r>
            <a:endParaRPr kumimoji="1" lang="ja-JP" altLang="en-US" sz="800" dirty="0"/>
          </a:p>
        </p:txBody>
      </p:sp>
      <p:sp>
        <p:nvSpPr>
          <p:cNvPr id="115" name="テキスト ボックス 114"/>
          <p:cNvSpPr txBox="1"/>
          <p:nvPr/>
        </p:nvSpPr>
        <p:spPr>
          <a:xfrm>
            <a:off x="8046691" y="3216424"/>
            <a:ext cx="1368000" cy="1692771"/>
          </a:xfrm>
          <a:prstGeom prst="rect">
            <a:avLst/>
          </a:prstGeom>
          <a:solidFill>
            <a:schemeClr val="bg1"/>
          </a:solidFill>
          <a:ln w="3175">
            <a:solidFill>
              <a:schemeClr val="tx1"/>
            </a:solidFill>
            <a:prstDash val="sysDot"/>
          </a:ln>
        </p:spPr>
        <p:txBody>
          <a:bodyPr wrap="square" rtlCol="0">
            <a:spAutoFit/>
          </a:bodyPr>
          <a:lstStyle/>
          <a:p>
            <a:r>
              <a:rPr lang="ja-JP" altLang="en-US" sz="800" b="1" u="sng" dirty="0" smtClean="0">
                <a:latin typeface="Century"/>
                <a:cs typeface="Times New Roman"/>
              </a:rPr>
              <a:t>景観もその根っこは人の活動</a:t>
            </a:r>
            <a:r>
              <a:rPr lang="ja-JP" altLang="en-US" sz="800" dirty="0" smtClean="0">
                <a:latin typeface="Century"/>
                <a:cs typeface="Times New Roman"/>
              </a:rPr>
              <a:t>で</a:t>
            </a:r>
            <a:r>
              <a:rPr lang="ja-JP" altLang="ja-JP" sz="800" dirty="0" smtClean="0">
                <a:latin typeface="Century"/>
                <a:cs typeface="Times New Roman"/>
              </a:rPr>
              <a:t>、</a:t>
            </a:r>
            <a:r>
              <a:rPr lang="ja-JP" altLang="ja-JP" sz="800" dirty="0">
                <a:latin typeface="Century"/>
                <a:cs typeface="Times New Roman"/>
              </a:rPr>
              <a:t>人の活動をいかに目に見える風景に消化していくかをやらないといけない。それをやろうとすると、小学生や幼稚園くらいからこういった</a:t>
            </a:r>
            <a:r>
              <a:rPr lang="ja-JP" altLang="ja-JP" sz="800" b="1" u="sng" dirty="0">
                <a:latin typeface="Century"/>
                <a:cs typeface="Times New Roman"/>
              </a:rPr>
              <a:t>関心</a:t>
            </a:r>
            <a:r>
              <a:rPr lang="ja-JP" altLang="ja-JP" sz="800" b="1" u="sng" dirty="0" smtClean="0">
                <a:latin typeface="Century"/>
                <a:cs typeface="Times New Roman"/>
              </a:rPr>
              <a:t>や</a:t>
            </a:r>
            <a:r>
              <a:rPr lang="ja-JP" altLang="en-US" sz="800" b="1" u="sng" dirty="0" smtClean="0">
                <a:latin typeface="Century"/>
                <a:cs typeface="Times New Roman"/>
              </a:rPr>
              <a:t>景観のセンスみたいなものは、大きくなってからだと形だけになってしまい、一番根っこの部分がなかなか育ってない</a:t>
            </a:r>
            <a:r>
              <a:rPr lang="ja-JP" altLang="en-US" sz="800" dirty="0" smtClean="0">
                <a:latin typeface="Century"/>
                <a:cs typeface="Times New Roman"/>
              </a:rPr>
              <a:t>なと</a:t>
            </a:r>
            <a:r>
              <a:rPr lang="ja-JP" altLang="en-US" sz="800" dirty="0">
                <a:latin typeface="Century"/>
                <a:cs typeface="Times New Roman"/>
              </a:rPr>
              <a:t>感じて</a:t>
            </a:r>
            <a:r>
              <a:rPr lang="ja-JP" altLang="en-US" sz="800" dirty="0" smtClean="0">
                <a:latin typeface="Century"/>
                <a:cs typeface="Times New Roman"/>
              </a:rPr>
              <a:t>いる。そのあたり何かしら手が打てないのか。</a:t>
            </a:r>
            <a:endParaRPr kumimoji="1" lang="ja-JP" altLang="en-US" sz="800" dirty="0"/>
          </a:p>
        </p:txBody>
      </p:sp>
      <p:sp>
        <p:nvSpPr>
          <p:cNvPr id="116" name="テキスト ボックス 115"/>
          <p:cNvSpPr txBox="1"/>
          <p:nvPr/>
        </p:nvSpPr>
        <p:spPr>
          <a:xfrm>
            <a:off x="8046691" y="4948721"/>
            <a:ext cx="1368000" cy="1692771"/>
          </a:xfrm>
          <a:prstGeom prst="rect">
            <a:avLst/>
          </a:prstGeom>
          <a:solidFill>
            <a:schemeClr val="bg1"/>
          </a:solidFill>
          <a:ln w="3175">
            <a:solidFill>
              <a:schemeClr val="tx1"/>
            </a:solidFill>
            <a:prstDash val="sysDot"/>
          </a:ln>
        </p:spPr>
        <p:txBody>
          <a:bodyPr wrap="square" rtlCol="0">
            <a:spAutoFit/>
          </a:bodyPr>
          <a:lstStyle/>
          <a:p>
            <a:pPr algn="just">
              <a:spcAft>
                <a:spcPts val="0"/>
              </a:spcAft>
            </a:pPr>
            <a:r>
              <a:rPr lang="ja-JP" altLang="en-US" sz="800" b="1" u="sng" kern="100" dirty="0" smtClean="0">
                <a:latin typeface="Century"/>
                <a:cs typeface="Times New Roman"/>
              </a:rPr>
              <a:t>景観を作っていくのはいろんな人達</a:t>
            </a:r>
            <a:r>
              <a:rPr lang="ja-JP" altLang="ja-JP" sz="800" kern="100" dirty="0" smtClean="0">
                <a:latin typeface="Century"/>
                <a:cs typeface="Times New Roman"/>
              </a:rPr>
              <a:t>なので</a:t>
            </a:r>
            <a:r>
              <a:rPr lang="ja-JP" altLang="ja-JP" sz="800" kern="100" dirty="0">
                <a:latin typeface="Century"/>
                <a:cs typeface="Times New Roman"/>
              </a:rPr>
              <a:t>、その人たちがまず、知るとか、分かるとか</a:t>
            </a:r>
            <a:r>
              <a:rPr lang="ja-JP" altLang="ja-JP" sz="800" kern="100" dirty="0" smtClean="0">
                <a:latin typeface="Century"/>
                <a:cs typeface="Times New Roman"/>
              </a:rPr>
              <a:t>、</a:t>
            </a:r>
            <a:r>
              <a:rPr lang="ja-JP" altLang="en-US" sz="800" b="1" u="sng" kern="100" dirty="0" smtClean="0">
                <a:latin typeface="Century"/>
                <a:cs typeface="Times New Roman"/>
              </a:rPr>
              <a:t>専門家もしくは行政の方</a:t>
            </a:r>
            <a:r>
              <a:rPr lang="ja-JP" altLang="en-US" sz="800" kern="100" dirty="0" smtClean="0">
                <a:latin typeface="Century"/>
                <a:cs typeface="Times New Roman"/>
              </a:rPr>
              <a:t>が、行政の方も一部かもしれませんが、その人達</a:t>
            </a:r>
            <a:r>
              <a:rPr lang="ja-JP" altLang="en-US" sz="800" b="1" u="sng" kern="100" dirty="0" smtClean="0">
                <a:latin typeface="Century"/>
                <a:cs typeface="Times New Roman"/>
              </a:rPr>
              <a:t>だけが知っているようなことが結構多い</a:t>
            </a:r>
            <a:r>
              <a:rPr lang="ja-JP" altLang="en-US" sz="800" kern="100" dirty="0" smtClean="0">
                <a:latin typeface="Century"/>
                <a:cs typeface="Times New Roman"/>
              </a:rPr>
              <a:t>。広報する力をしっかりこういう場でも議論</a:t>
            </a:r>
            <a:r>
              <a:rPr lang="ja-JP" altLang="ja-JP" sz="800" kern="100" dirty="0" smtClean="0">
                <a:latin typeface="Century"/>
                <a:cs typeface="Times New Roman"/>
              </a:rPr>
              <a:t>す</a:t>
            </a:r>
            <a:r>
              <a:rPr lang="ja-JP" altLang="ja-JP" sz="800" kern="100" dirty="0">
                <a:latin typeface="Century"/>
                <a:cs typeface="Times New Roman"/>
              </a:rPr>
              <a:t>べき。ものが出来上がるだけではなくて、それを伝えるということが大事なので、検証して</a:t>
            </a:r>
            <a:r>
              <a:rPr lang="ja-JP" altLang="ja-JP" sz="800" kern="100" dirty="0" smtClean="0">
                <a:latin typeface="Century"/>
                <a:cs typeface="Times New Roman"/>
              </a:rPr>
              <a:t>欲しい</a:t>
            </a:r>
            <a:r>
              <a:rPr lang="ja-JP" altLang="en-US" sz="800" kern="100" dirty="0">
                <a:latin typeface="Century"/>
                <a:cs typeface="Times New Roman"/>
              </a:rPr>
              <a:t>。</a:t>
            </a:r>
            <a:endParaRPr lang="ja-JP" altLang="ja-JP" sz="800" kern="100" dirty="0">
              <a:latin typeface="Century"/>
              <a:cs typeface="Times New Roman"/>
            </a:endParaRPr>
          </a:p>
        </p:txBody>
      </p:sp>
      <p:sp>
        <p:nvSpPr>
          <p:cNvPr id="72" name="テキスト ボックス 71"/>
          <p:cNvSpPr txBox="1"/>
          <p:nvPr/>
        </p:nvSpPr>
        <p:spPr>
          <a:xfrm>
            <a:off x="11171428" y="40459"/>
            <a:ext cx="1481627" cy="307777"/>
          </a:xfrm>
          <a:prstGeom prst="rect">
            <a:avLst/>
          </a:prstGeom>
          <a:solidFill>
            <a:schemeClr val="bg1"/>
          </a:solidFill>
          <a:ln>
            <a:solidFill>
              <a:schemeClr val="tx1"/>
            </a:solidFill>
          </a:ln>
        </p:spPr>
        <p:txBody>
          <a:bodyPr wrap="square" rtlCol="0">
            <a:spAutoFit/>
          </a:bodyPr>
          <a:lstStyle/>
          <a:p>
            <a:pPr algn="ctr"/>
            <a:r>
              <a:rPr kumimoji="1" lang="ja-JP" altLang="en-US" sz="1400" b="1" dirty="0" smtClean="0"/>
              <a:t>資料１－下－右</a:t>
            </a:r>
            <a:endParaRPr kumimoji="1" lang="ja-JP" altLang="en-US" sz="1400" b="1" dirty="0"/>
          </a:p>
        </p:txBody>
      </p:sp>
    </p:spTree>
    <p:extLst>
      <p:ext uri="{BB962C8B-B14F-4D97-AF65-F5344CB8AC3E}">
        <p14:creationId xmlns:p14="http://schemas.microsoft.com/office/powerpoint/2010/main" val="13831022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6552</TotalTime>
  <Words>9021</Words>
  <Application>Microsoft Office PowerPoint</Application>
  <PresentationFormat>A3 297x420 mm</PresentationFormat>
  <Paragraphs>251</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2017-06-29T03:11:56Z</cp:lastPrinted>
  <dcterms:created xsi:type="dcterms:W3CDTF">2017-01-23T12:28:46Z</dcterms:created>
  <dcterms:modified xsi:type="dcterms:W3CDTF">2017-06-29T03:12:02Z</dcterms:modified>
</cp:coreProperties>
</file>