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98" r:id="rId5"/>
    <p:sldId id="370" r:id="rId6"/>
    <p:sldId id="367" r:id="rId7"/>
    <p:sldId id="365" r:id="rId8"/>
    <p:sldId id="366" r:id="rId9"/>
    <p:sldId id="357" r:id="rId10"/>
    <p:sldId id="369" r:id="rId11"/>
    <p:sldId id="375" r:id="rId12"/>
    <p:sldId id="358" r:id="rId13"/>
    <p:sldId id="360" r:id="rId14"/>
    <p:sldId id="361" r:id="rId15"/>
    <p:sldId id="372" r:id="rId16"/>
    <p:sldId id="373" r:id="rId17"/>
    <p:sldId id="362" r:id="rId18"/>
    <p:sldId id="377" r:id="rId19"/>
    <p:sldId id="380" r:id="rId20"/>
    <p:sldId id="379" r:id="rId21"/>
    <p:sldId id="374" r:id="rId22"/>
    <p:sldId id="371"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434" autoAdjust="0"/>
  </p:normalViewPr>
  <p:slideViewPr>
    <p:cSldViewPr>
      <p:cViewPr varScale="1">
        <p:scale>
          <a:sx n="69" d="100"/>
          <a:sy n="69" d="100"/>
        </p:scale>
        <p:origin x="147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36"/>
    </p:cViewPr>
  </p:sorterViewPr>
  <p:notesViewPr>
    <p:cSldViewPr>
      <p:cViewPr>
        <p:scale>
          <a:sx n="70" d="100"/>
          <a:sy n="70" d="100"/>
        </p:scale>
        <p:origin x="2550" y="-49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LS-QVL023\share\20-02%20&#22320;&#22495;&#21307;&#30274;&#27083;&#24819;&#65288;&#25512;&#36914;&#65289;&#12539;&#31532;&#65303;&#27425;&#21307;&#30274;&#35336;&#30011;&#65288;&#25512;&#36914;&#65289;&#12539;&#22806;&#26469;&#21307;&#30274;&#35336;&#30011;\02-02%20&#30149;&#38498;&#12503;&#12521;&#12531;&#35519;&#26619;\2020&#24180;&#24230;\04%20&#20196;&#21644;2&#24180;&#24230;&#30149;&#38498;&#12503;&#12521;&#12531;&#22238;&#31572;&#32080;&#26524;&#12414;&#12392;&#12417;\08-00&#12288;&#22823;&#38442;&#24066;&#20840;&#20307;&#9675;\&#20196;&#21644;2&#24180;&#24230;&#30149;&#38498;&#12503;&#12521;&#12531;&#35519;&#26619;&#32080;&#26524;&#19968;&#35239;&#65288;&#22823;&#38442;&#24066;&#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LS-QVL023\share\20-02%20&#22320;&#22495;&#21307;&#30274;&#27083;&#24819;&#65288;&#25512;&#36914;&#65289;&#12539;&#31532;&#65303;&#27425;&#21307;&#30274;&#35336;&#30011;&#65288;&#25512;&#36914;&#65289;&#12539;&#22806;&#26469;&#21307;&#30274;&#35336;&#30011;\02-02%20&#30149;&#38498;&#12503;&#12521;&#12531;&#35519;&#26619;\2020&#24180;&#24230;\04%20&#20196;&#21644;2&#24180;&#24230;&#30149;&#38498;&#12503;&#12521;&#12531;&#22238;&#31572;&#32080;&#26524;&#12414;&#12392;&#12417;\08-00&#12288;&#22823;&#38442;&#24066;&#20840;&#20307;&#9675;\&#20196;&#21644;2&#24180;&#24230;&#30149;&#38498;&#12503;&#12521;&#12531;&#35519;&#26619;&#32080;&#26524;&#19968;&#35239;&#65288;&#22823;&#38442;&#24066;&#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S-QVL023\share\20-02%20&#22320;&#22495;&#21307;&#30274;&#27083;&#24819;&#65288;&#25512;&#36914;&#65289;&#12539;&#31532;&#65303;&#27425;&#21307;&#30274;&#35336;&#30011;&#65288;&#25512;&#36914;&#65289;&#12539;&#22806;&#26469;&#21307;&#30274;&#35336;&#30011;\02-02%20&#30149;&#38498;&#12503;&#12521;&#12531;&#35519;&#26619;\2020&#24180;&#24230;\04%20&#20196;&#21644;2&#24180;&#24230;&#30149;&#38498;&#12503;&#12521;&#12531;&#22238;&#31572;&#32080;&#26524;&#12414;&#12392;&#12417;\08-00&#12288;&#22823;&#38442;&#24066;&#20840;&#20307;&#9675;\&#20196;&#21644;2&#24180;&#24230;&#30149;&#38498;&#12503;&#12521;&#12531;&#35519;&#26619;&#32080;&#26524;&#19968;&#35239;&#65288;&#22823;&#38442;&#24066;&#6528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病床機能別増減表!$B$28</c:f>
              <c:strCache>
                <c:ptCount val="1"/>
                <c:pt idx="0">
                  <c:v>公立</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病床機能別増減表!$C$27:$F$27</c:f>
              <c:strCache>
                <c:ptCount val="4"/>
                <c:pt idx="0">
                  <c:v>高度急性期</c:v>
                </c:pt>
                <c:pt idx="1">
                  <c:v>急性期</c:v>
                </c:pt>
                <c:pt idx="2">
                  <c:v>回復期</c:v>
                </c:pt>
                <c:pt idx="3">
                  <c:v>慢性期</c:v>
                </c:pt>
              </c:strCache>
            </c:strRef>
          </c:cat>
          <c:val>
            <c:numRef>
              <c:f>病床機能別増減表!$C$28:$F$28</c:f>
              <c:numCache>
                <c:formatCode>#,##0;"▲ "#,##0</c:formatCode>
                <c:ptCount val="4"/>
                <c:pt idx="0">
                  <c:v>2056</c:v>
                </c:pt>
                <c:pt idx="1">
                  <c:v>387</c:v>
                </c:pt>
                <c:pt idx="2">
                  <c:v>49</c:v>
                </c:pt>
                <c:pt idx="3">
                  <c:v>38</c:v>
                </c:pt>
              </c:numCache>
            </c:numRef>
          </c:val>
          <c:extLst>
            <c:ext xmlns:c16="http://schemas.microsoft.com/office/drawing/2014/chart" uri="{C3380CC4-5D6E-409C-BE32-E72D297353CC}">
              <c16:uniqueId val="{00000000-594F-4301-9803-C42CEC0F53D4}"/>
            </c:ext>
          </c:extLst>
        </c:ser>
        <c:ser>
          <c:idx val="1"/>
          <c:order val="1"/>
          <c:tx>
            <c:strRef>
              <c:f>病床機能別増減表!$B$29</c:f>
              <c:strCache>
                <c:ptCount val="1"/>
                <c:pt idx="0">
                  <c:v>公的</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病床機能別増減表!$C$27:$F$27</c:f>
              <c:strCache>
                <c:ptCount val="4"/>
                <c:pt idx="0">
                  <c:v>高度急性期</c:v>
                </c:pt>
                <c:pt idx="1">
                  <c:v>急性期</c:v>
                </c:pt>
                <c:pt idx="2">
                  <c:v>回復期</c:v>
                </c:pt>
                <c:pt idx="3">
                  <c:v>慢性期</c:v>
                </c:pt>
              </c:strCache>
            </c:strRef>
          </c:cat>
          <c:val>
            <c:numRef>
              <c:f>病床機能別増減表!$C$29:$F$29</c:f>
              <c:numCache>
                <c:formatCode>#,##0;"▲ "#,##0</c:formatCode>
                <c:ptCount val="4"/>
                <c:pt idx="0">
                  <c:v>2479</c:v>
                </c:pt>
                <c:pt idx="1">
                  <c:v>5071</c:v>
                </c:pt>
                <c:pt idx="2">
                  <c:v>350</c:v>
                </c:pt>
                <c:pt idx="3">
                  <c:v>200</c:v>
                </c:pt>
              </c:numCache>
            </c:numRef>
          </c:val>
          <c:extLst>
            <c:ext xmlns:c16="http://schemas.microsoft.com/office/drawing/2014/chart" uri="{C3380CC4-5D6E-409C-BE32-E72D297353CC}">
              <c16:uniqueId val="{00000001-594F-4301-9803-C42CEC0F53D4}"/>
            </c:ext>
          </c:extLst>
        </c:ser>
        <c:ser>
          <c:idx val="2"/>
          <c:order val="2"/>
          <c:tx>
            <c:strRef>
              <c:f>病床機能別増減表!$B$30</c:f>
              <c:strCache>
                <c:ptCount val="1"/>
                <c:pt idx="0">
                  <c:v>民間等</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病床機能別増減表!$C$27:$F$27</c:f>
              <c:strCache>
                <c:ptCount val="4"/>
                <c:pt idx="0">
                  <c:v>高度急性期</c:v>
                </c:pt>
                <c:pt idx="1">
                  <c:v>急性期</c:v>
                </c:pt>
                <c:pt idx="2">
                  <c:v>回復期</c:v>
                </c:pt>
                <c:pt idx="3">
                  <c:v>慢性期</c:v>
                </c:pt>
              </c:strCache>
            </c:strRef>
          </c:cat>
          <c:val>
            <c:numRef>
              <c:f>病床機能別増減表!$C$30:$F$30</c:f>
              <c:numCache>
                <c:formatCode>#,##0;"▲ "#,##0</c:formatCode>
                <c:ptCount val="4"/>
                <c:pt idx="0">
                  <c:v>340</c:v>
                </c:pt>
                <c:pt idx="1">
                  <c:v>8745</c:v>
                </c:pt>
                <c:pt idx="2">
                  <c:v>2980</c:v>
                </c:pt>
                <c:pt idx="3">
                  <c:v>6261</c:v>
                </c:pt>
              </c:numCache>
            </c:numRef>
          </c:val>
          <c:extLst>
            <c:ext xmlns:c16="http://schemas.microsoft.com/office/drawing/2014/chart" uri="{C3380CC4-5D6E-409C-BE32-E72D297353CC}">
              <c16:uniqueId val="{00000002-594F-4301-9803-C42CEC0F53D4}"/>
            </c:ext>
          </c:extLst>
        </c:ser>
        <c:dLbls>
          <c:showLegendKey val="0"/>
          <c:showVal val="0"/>
          <c:showCatName val="0"/>
          <c:showSerName val="0"/>
          <c:showPercent val="0"/>
          <c:showBubbleSize val="0"/>
        </c:dLbls>
        <c:gapWidth val="219"/>
        <c:overlap val="-27"/>
        <c:axId val="1069778576"/>
        <c:axId val="1069776080"/>
      </c:barChart>
      <c:catAx>
        <c:axId val="106977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crossAx val="1069776080"/>
        <c:crosses val="autoZero"/>
        <c:auto val="1"/>
        <c:lblAlgn val="ctr"/>
        <c:lblOffset val="100"/>
        <c:noMultiLvlLbl val="0"/>
      </c:catAx>
      <c:valAx>
        <c:axId val="106977608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crossAx val="106977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HGPｺﾞｼｯｸM" panose="020B0600000000000000" pitchFamily="50" charset="-128"/>
              <a:ea typeface="HGPｺﾞｼｯｸM" panose="020B0600000000000000"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入院基本料集計表!$B$102:$B$109</c:f>
              <c:strCache>
                <c:ptCount val="8"/>
                <c:pt idx="0">
                  <c:v>小児入院医療管理料</c:v>
                </c:pt>
                <c:pt idx="1">
                  <c:v>地域包括ケア病棟入院料・入院医療管理料</c:v>
                </c:pt>
                <c:pt idx="2">
                  <c:v>急性期一般入院料２～７（10対1）</c:v>
                </c:pt>
                <c:pt idx="3">
                  <c:v>特定機能病院一般病棟入院基本料等</c:v>
                </c:pt>
                <c:pt idx="4">
                  <c:v>介護療養病床</c:v>
                </c:pt>
                <c:pt idx="5">
                  <c:v>障害者施設等・特殊疾患病棟</c:v>
                </c:pt>
                <c:pt idx="6">
                  <c:v>地域一般入院料１・２（13対1）</c:v>
                </c:pt>
                <c:pt idx="7">
                  <c:v>地域一般入院料３・一般病棟特別入院基本料（15対1）</c:v>
                </c:pt>
              </c:strCache>
            </c:strRef>
          </c:cat>
          <c:val>
            <c:numRef>
              <c:f>入院基本料集計表!$C$102:$C$109</c:f>
              <c:numCache>
                <c:formatCode>#,##0;"▲ "#,##0</c:formatCode>
                <c:ptCount val="8"/>
                <c:pt idx="0">
                  <c:v>-7</c:v>
                </c:pt>
                <c:pt idx="1">
                  <c:v>-26</c:v>
                </c:pt>
                <c:pt idx="2">
                  <c:v>-39</c:v>
                </c:pt>
                <c:pt idx="3">
                  <c:v>-50</c:v>
                </c:pt>
                <c:pt idx="4">
                  <c:v>-82</c:v>
                </c:pt>
                <c:pt idx="5">
                  <c:v>-86</c:v>
                </c:pt>
                <c:pt idx="6">
                  <c:v>-123</c:v>
                </c:pt>
                <c:pt idx="7">
                  <c:v>-189</c:v>
                </c:pt>
              </c:numCache>
            </c:numRef>
          </c:val>
          <c:extLst>
            <c:ext xmlns:c16="http://schemas.microsoft.com/office/drawing/2014/chart" uri="{C3380CC4-5D6E-409C-BE32-E72D297353CC}">
              <c16:uniqueId val="{00000000-7723-4F28-9DBA-5BB1F71879EB}"/>
            </c:ext>
          </c:extLst>
        </c:ser>
        <c:dLbls>
          <c:showLegendKey val="0"/>
          <c:showVal val="0"/>
          <c:showCatName val="0"/>
          <c:showSerName val="0"/>
          <c:showPercent val="0"/>
          <c:showBubbleSize val="0"/>
        </c:dLbls>
        <c:gapWidth val="182"/>
        <c:axId val="1837507023"/>
        <c:axId val="1837512847"/>
      </c:barChart>
      <c:catAx>
        <c:axId val="1837507023"/>
        <c:scaling>
          <c:orientation val="minMax"/>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1837512847"/>
        <c:crosses val="autoZero"/>
        <c:auto val="1"/>
        <c:lblAlgn val="ctr"/>
        <c:lblOffset val="100"/>
        <c:noMultiLvlLbl val="0"/>
      </c:catAx>
      <c:valAx>
        <c:axId val="1837512847"/>
        <c:scaling>
          <c:orientation val="minMax"/>
        </c:scaling>
        <c:delete val="0"/>
        <c:axPos val="b"/>
        <c:numFmt formatCode="#,##0;&quot;▲ &quot;#,##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1837507023"/>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ＭＳ Ｐゴシック" panose="020B0600070205080204" pitchFamily="50" charset="-128"/>
          <a:ea typeface="ＭＳ Ｐゴシック" panose="020B060007020508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入院基本料集計表!$B$94:$B$100</c:f>
              <c:strCache>
                <c:ptCount val="7"/>
                <c:pt idx="0">
                  <c:v>回復期リハビリテーション病棟入院料</c:v>
                </c:pt>
                <c:pt idx="1">
                  <c:v>急性期一般入院料１（7対1）</c:v>
                </c:pt>
                <c:pt idx="2">
                  <c:v>緩和ケア病棟入院料</c:v>
                </c:pt>
                <c:pt idx="3">
                  <c:v>療養病棟入院料</c:v>
                </c:pt>
                <c:pt idx="4">
                  <c:v>介護医療院</c:v>
                </c:pt>
                <c:pt idx="5">
                  <c:v>周産期・新生児・小児集中治療室管理料等</c:v>
                </c:pt>
                <c:pt idx="6">
                  <c:v>救命救急入院料・特定集中治療室管理料等</c:v>
                </c:pt>
              </c:strCache>
            </c:strRef>
          </c:cat>
          <c:val>
            <c:numRef>
              <c:f>入院基本料集計表!$C$94:$C$100</c:f>
              <c:numCache>
                <c:formatCode>#,##0;"▲ "#,##0</c:formatCode>
                <c:ptCount val="7"/>
                <c:pt idx="0">
                  <c:v>317</c:v>
                </c:pt>
                <c:pt idx="1">
                  <c:v>234</c:v>
                </c:pt>
                <c:pt idx="2">
                  <c:v>47</c:v>
                </c:pt>
                <c:pt idx="3">
                  <c:v>43</c:v>
                </c:pt>
                <c:pt idx="4">
                  <c:v>28</c:v>
                </c:pt>
                <c:pt idx="5">
                  <c:v>15</c:v>
                </c:pt>
                <c:pt idx="6">
                  <c:v>2</c:v>
                </c:pt>
              </c:numCache>
            </c:numRef>
          </c:val>
          <c:extLst>
            <c:ext xmlns:c16="http://schemas.microsoft.com/office/drawing/2014/chart" uri="{C3380CC4-5D6E-409C-BE32-E72D297353CC}">
              <c16:uniqueId val="{00000000-8067-487C-AAA1-EE9250C338CF}"/>
            </c:ext>
          </c:extLst>
        </c:ser>
        <c:dLbls>
          <c:showLegendKey val="0"/>
          <c:showVal val="0"/>
          <c:showCatName val="0"/>
          <c:showSerName val="0"/>
          <c:showPercent val="0"/>
          <c:showBubbleSize val="0"/>
        </c:dLbls>
        <c:gapWidth val="182"/>
        <c:axId val="202252640"/>
        <c:axId val="202240576"/>
      </c:barChart>
      <c:catAx>
        <c:axId val="2022526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202240576"/>
        <c:crosses val="autoZero"/>
        <c:auto val="1"/>
        <c:lblAlgn val="ctr"/>
        <c:lblOffset val="100"/>
        <c:noMultiLvlLbl val="0"/>
      </c:catAx>
      <c:valAx>
        <c:axId val="202240576"/>
        <c:scaling>
          <c:orientation val="minMax"/>
        </c:scaling>
        <c:delete val="0"/>
        <c:axPos val="t"/>
        <c:numFmt formatCode="#,##0;&quot;▲ &quot;#,##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crossAx val="20225264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ＭＳ Ｐゴシック" panose="020B0600070205080204" pitchFamily="50" charset="-128"/>
          <a:ea typeface="ＭＳ Ｐゴシック" panose="020B060007020508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4"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4" Type="http://schemas.openxmlformats.org/officeDocument/2006/relationships/image" Target="../media/image2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2021/1/4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lang="ja-JP" altLang="en-US" dirty="0"/>
              <a:t>・北河内二次医療圏における地域医療構想を推進するにあたり、現状と今後の方向性について、ご説明します。</a:t>
            </a:r>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11</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・２０１７年病床機能報告では、地域急性期と回復期を合わせて２３．８％、</a:t>
            </a:r>
            <a:endParaRPr lang="en-US" altLang="ja-JP" dirty="0"/>
          </a:p>
          <a:p>
            <a:endParaRPr lang="en-US" altLang="ja-JP" dirty="0"/>
          </a:p>
          <a:p>
            <a:r>
              <a:rPr lang="ja-JP" altLang="en-US" dirty="0"/>
              <a:t>・２０２５年の必要量は、回復期が３４．４％</a:t>
            </a:r>
            <a:endParaRPr lang="en-US" altLang="ja-JP" dirty="0"/>
          </a:p>
          <a:p>
            <a:endParaRPr lang="en-US" altLang="ja-JP" dirty="0"/>
          </a:p>
          <a:p>
            <a:r>
              <a:rPr lang="ja-JP" altLang="en-US" dirty="0"/>
              <a:t>・この割合の差　約１１</a:t>
            </a:r>
            <a:r>
              <a:rPr lang="en-US" altLang="ja-JP" dirty="0"/>
              <a:t>%</a:t>
            </a:r>
            <a:r>
              <a:rPr lang="ja-JP" altLang="en-US" dirty="0"/>
              <a:t>が、回復期への転換が必要と推計されます。</a:t>
            </a:r>
            <a:endParaRPr lang="en-US" altLang="ja-JP" dirty="0"/>
          </a:p>
          <a:p>
            <a:endParaRPr lang="en-US" altLang="ja-JP" dirty="0"/>
          </a:p>
          <a:p>
            <a:endParaRPr lang="en-US" altLang="ja-JP" dirty="0"/>
          </a:p>
          <a:p>
            <a:endParaRPr lang="en-US" altLang="ja-JP" dirty="0"/>
          </a:p>
          <a:p>
            <a:endParaRPr lang="en-US" altLang="ja-JP" dirty="0"/>
          </a:p>
          <a:p>
            <a:r>
              <a:rPr lang="en-US" altLang="ja-JP" dirty="0"/>
              <a:t>※</a:t>
            </a:r>
            <a:r>
              <a:rPr lang="ja-JP" altLang="en-US" dirty="0"/>
              <a:t>　このスライドの２０１７年病床機能報告は、有床診療所を含んでおり、地域急性期に入っている。（注釈参照）　スライド６上方の「地域急性期１２４９」は病院のみの数値で、この差分（１４８９－１２４９＝２４０）が有床診療所。</a:t>
            </a:r>
            <a:endParaRPr lang="en-US" altLang="ja-JP" dirty="0"/>
          </a:p>
          <a:p>
            <a:endParaRPr lang="en-US" altLang="ja-JP" dirty="0"/>
          </a:p>
          <a:p>
            <a:r>
              <a:rPr lang="en-US" altLang="ja-JP" dirty="0"/>
              <a:t>※</a:t>
            </a:r>
            <a:r>
              <a:rPr lang="ja-JP" altLang="en-US" dirty="0"/>
              <a:t>　下の表、２０１７年病床機能報告の割合の母数は、上の表の２０１７年の行の、「高度急性期」「急性期」「（重症）急性期」「急性期（不明）「地域急性期」「回復期」「慢性期」「休棟等」を合計したもので「１０，１６８」</a:t>
            </a:r>
          </a:p>
        </p:txBody>
      </p:sp>
    </p:spTree>
    <p:extLst>
      <p:ext uri="{BB962C8B-B14F-4D97-AF65-F5344CB8AC3E}">
        <p14:creationId xmlns:p14="http://schemas.microsoft.com/office/powerpoint/2010/main" val="2889313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19163" y="746125"/>
            <a:ext cx="4968875"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55545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14</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320230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1831689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756296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18</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86896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87857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145212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7903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503651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945896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1561541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3652762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9</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slide" Target="slide8.x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slide" Target="slide3.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notesSlide" Target="../notesSlides/notesSlide14.xml"/><Relationship Id="rId7" Type="http://schemas.openxmlformats.org/officeDocument/2006/relationships/oleObject" Target="../embeddings/oleObject2.bin"/><Relationship Id="rId12" Type="http://schemas.openxmlformats.org/officeDocument/2006/relationships/image" Target="../media/image24.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1.e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23.emf"/><Relationship Id="rId4" Type="http://schemas.openxmlformats.org/officeDocument/2006/relationships/slide" Target="slide3.xml"/><Relationship Id="rId9"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5.xml"/><Relationship Id="rId7" Type="http://schemas.openxmlformats.org/officeDocument/2006/relationships/image" Target="../media/image26.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28.emf"/><Relationship Id="rId5" Type="http://schemas.openxmlformats.org/officeDocument/2006/relationships/image" Target="../media/image25.e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27.emf"/></Relationships>
</file>

<file path=ppt/slides/_rels/slide17.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notesSlide" Target="../notesSlides/notesSlide16.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9.emf"/><Relationship Id="rId5" Type="http://schemas.openxmlformats.org/officeDocument/2006/relationships/oleObject" Target="../embeddings/oleObject9.bin"/><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大阪市二次医療圏「地域医療構想」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668344" y="270367"/>
            <a:ext cx="1101212" cy="461665"/>
          </a:xfrm>
          <a:prstGeom prst="rect">
            <a:avLst/>
          </a:prstGeom>
          <a:solidFill>
            <a:schemeClr val="bg1"/>
          </a:solidFill>
          <a:ln>
            <a:solidFill>
              <a:schemeClr val="tx1"/>
            </a:solidFill>
          </a:ln>
        </p:spPr>
        <p:txBody>
          <a:bodyPr wrap="square" rtlCol="0">
            <a:spAutoFit/>
          </a:bodyPr>
          <a:lstStyle/>
          <a:p>
            <a:pPr algn="ctr"/>
            <a:r>
              <a:rPr kumimoji="1" lang="ja-JP" altLang="en-US" sz="2400" dirty="0" smtClean="0"/>
              <a:t>資料</a:t>
            </a:r>
            <a:r>
              <a:rPr lang="ja-JP" altLang="en-US" sz="2400" dirty="0"/>
              <a:t>２</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11560" y="1841648"/>
            <a:ext cx="7951379" cy="5016352"/>
          </a:xfrm>
          <a:prstGeom prst="rect">
            <a:avLst/>
          </a:prstGeom>
        </p:spPr>
      </p:pic>
      <p:sp>
        <p:nvSpPr>
          <p:cNvPr id="44" name="テキスト ボックス 10">
            <a:extLst>
              <a:ext uri="{FF2B5EF4-FFF2-40B4-BE49-F238E27FC236}">
                <a16:creationId xmlns:a16="http://schemas.microsoft.com/office/drawing/2014/main" id="{8957656B-6DE6-44E0-85D6-7CF39E5B6647}"/>
              </a:ext>
            </a:extLst>
          </p:cNvPr>
          <p:cNvSpPr txBox="1"/>
          <p:nvPr/>
        </p:nvSpPr>
        <p:spPr>
          <a:xfrm>
            <a:off x="4493884" y="2250611"/>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91</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90</a:t>
            </a:r>
            <a:r>
              <a:rPr lang="en-US" altLang="ja-JP" sz="1200" kern="100" dirty="0">
                <a:latin typeface="Meiryo UI" panose="020B0604030504040204" pitchFamily="50" charset="-128"/>
                <a:ea typeface="Meiryo UI" panose="020B0604030504040204" pitchFamily="50" charset="-128"/>
                <a:cs typeface="Times New Roman"/>
              </a:rPr>
              <a:t>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5" name="テキスト ボックス 10">
            <a:extLst>
              <a:ext uri="{FF2B5EF4-FFF2-40B4-BE49-F238E27FC236}">
                <a16:creationId xmlns:a16="http://schemas.microsoft.com/office/drawing/2014/main" id="{8957656B-6DE6-44E0-85D6-7CF39E5B6647}"/>
              </a:ext>
            </a:extLst>
          </p:cNvPr>
          <p:cNvSpPr txBox="1"/>
          <p:nvPr/>
        </p:nvSpPr>
        <p:spPr>
          <a:xfrm>
            <a:off x="4381572" y="256812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57</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64</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615344" y="28856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1,364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1,198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8" name="テキスト ボックス 10">
            <a:extLst>
              <a:ext uri="{FF2B5EF4-FFF2-40B4-BE49-F238E27FC236}">
                <a16:creationId xmlns:a16="http://schemas.microsoft.com/office/drawing/2014/main" id="{8957656B-6DE6-44E0-85D6-7CF39E5B6647}"/>
              </a:ext>
            </a:extLst>
          </p:cNvPr>
          <p:cNvSpPr txBox="1"/>
          <p:nvPr/>
        </p:nvSpPr>
        <p:spPr>
          <a:xfrm>
            <a:off x="6807075" y="302030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11,691</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11,697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+6</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49" name="テキスト ボックス 10">
            <a:extLst>
              <a:ext uri="{FF2B5EF4-FFF2-40B4-BE49-F238E27FC236}">
                <a16:creationId xmlns:a16="http://schemas.microsoft.com/office/drawing/2014/main" id="{8957656B-6DE6-44E0-85D6-7CF39E5B6647}"/>
              </a:ext>
            </a:extLst>
          </p:cNvPr>
          <p:cNvSpPr txBox="1"/>
          <p:nvPr/>
        </p:nvSpPr>
        <p:spPr>
          <a:xfrm>
            <a:off x="5324082" y="348252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2,921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3,323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+402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0" name="テキスト ボックス 10">
            <a:extLst>
              <a:ext uri="{FF2B5EF4-FFF2-40B4-BE49-F238E27FC236}">
                <a16:creationId xmlns:a16="http://schemas.microsoft.com/office/drawing/2014/main" id="{8957656B-6DE6-44E0-85D6-7CF39E5B6647}"/>
              </a:ext>
            </a:extLst>
          </p:cNvPr>
          <p:cNvSpPr txBox="1"/>
          <p:nvPr/>
        </p:nvSpPr>
        <p:spPr>
          <a:xfrm>
            <a:off x="4486011" y="379046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834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1" name="テキスト ボックス 10">
            <a:extLst>
              <a:ext uri="{FF2B5EF4-FFF2-40B4-BE49-F238E27FC236}">
                <a16:creationId xmlns:a16="http://schemas.microsoft.com/office/drawing/2014/main" id="{8957656B-6DE6-44E0-85D6-7CF39E5B6647}"/>
              </a:ext>
            </a:extLst>
          </p:cNvPr>
          <p:cNvSpPr txBox="1"/>
          <p:nvPr/>
        </p:nvSpPr>
        <p:spPr>
          <a:xfrm>
            <a:off x="4615344" y="407464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1,064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938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2" name="テキスト ボックス 10">
            <a:extLst>
              <a:ext uri="{FF2B5EF4-FFF2-40B4-BE49-F238E27FC236}">
                <a16:creationId xmlns:a16="http://schemas.microsoft.com/office/drawing/2014/main" id="{8957656B-6DE6-44E0-85D6-7CF39E5B6647}"/>
              </a:ext>
            </a:extLst>
          </p:cNvPr>
          <p:cNvSpPr txBox="1"/>
          <p:nvPr/>
        </p:nvSpPr>
        <p:spPr>
          <a:xfrm>
            <a:off x="4741612" y="43829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1,500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1,701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3" name="テキスト ボックス 10">
            <a:extLst>
              <a:ext uri="{FF2B5EF4-FFF2-40B4-BE49-F238E27FC236}">
                <a16:creationId xmlns:a16="http://schemas.microsoft.com/office/drawing/2014/main" id="{8957656B-6DE6-44E0-85D6-7CF39E5B6647}"/>
              </a:ext>
            </a:extLst>
          </p:cNvPr>
          <p:cNvSpPr txBox="1"/>
          <p:nvPr/>
        </p:nvSpPr>
        <p:spPr>
          <a:xfrm>
            <a:off x="4741612" y="4664039"/>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1,628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1,648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+20</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54" name="テキスト ボックス 10">
            <a:extLst>
              <a:ext uri="{FF2B5EF4-FFF2-40B4-BE49-F238E27FC236}">
                <a16:creationId xmlns:a16="http://schemas.microsoft.com/office/drawing/2014/main" id="{8957656B-6DE6-44E0-85D6-7CF39E5B6647}"/>
              </a:ext>
            </a:extLst>
          </p:cNvPr>
          <p:cNvSpPr txBox="1"/>
          <p:nvPr/>
        </p:nvSpPr>
        <p:spPr>
          <a:xfrm>
            <a:off x="4303658" y="4985302"/>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16</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188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5" name="テキスト ボックス 10">
            <a:extLst>
              <a:ext uri="{FF2B5EF4-FFF2-40B4-BE49-F238E27FC236}">
                <a16:creationId xmlns:a16="http://schemas.microsoft.com/office/drawing/2014/main" id="{8957656B-6DE6-44E0-85D6-7CF39E5B6647}"/>
              </a:ext>
            </a:extLst>
          </p:cNvPr>
          <p:cNvSpPr txBox="1"/>
          <p:nvPr/>
        </p:nvSpPr>
        <p:spPr>
          <a:xfrm>
            <a:off x="5853194" y="5276928"/>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5,316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5,366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+5</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6" name="テキスト ボックス 10">
            <a:extLst>
              <a:ext uri="{FF2B5EF4-FFF2-40B4-BE49-F238E27FC236}">
                <a16:creationId xmlns:a16="http://schemas.microsoft.com/office/drawing/2014/main" id="{8957656B-6DE6-44E0-85D6-7CF39E5B6647}"/>
              </a:ext>
            </a:extLst>
          </p:cNvPr>
          <p:cNvSpPr txBox="1"/>
          <p:nvPr/>
        </p:nvSpPr>
        <p:spPr>
          <a:xfrm>
            <a:off x="4381572" y="556855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38</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21</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7" name="テキスト ボックス 10">
            <a:extLst>
              <a:ext uri="{FF2B5EF4-FFF2-40B4-BE49-F238E27FC236}">
                <a16:creationId xmlns:a16="http://schemas.microsoft.com/office/drawing/2014/main" id="{8957656B-6DE6-44E0-85D6-7CF39E5B6647}"/>
              </a:ext>
            </a:extLst>
          </p:cNvPr>
          <p:cNvSpPr txBox="1"/>
          <p:nvPr/>
        </p:nvSpPr>
        <p:spPr>
          <a:xfrm>
            <a:off x="4931477" y="58506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2,170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2,340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8" name="テキスト ボックス 10">
            <a:extLst>
              <a:ext uri="{FF2B5EF4-FFF2-40B4-BE49-F238E27FC236}">
                <a16:creationId xmlns:a16="http://schemas.microsoft.com/office/drawing/2014/main" id="{27A20CB8-16F1-4360-A1A5-0AE9C0296432}"/>
              </a:ext>
            </a:extLst>
          </p:cNvPr>
          <p:cNvSpPr txBox="1"/>
          <p:nvPr/>
        </p:nvSpPr>
        <p:spPr>
          <a:xfrm>
            <a:off x="6659877" y="2216166"/>
            <a:ext cx="2292779"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3549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35496" y="89570"/>
            <a:ext cx="91440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医療体制の概要⑤（入院料別の経年変化）</a:t>
            </a:r>
          </a:p>
        </p:txBody>
      </p:sp>
      <p:sp>
        <p:nvSpPr>
          <p:cNvPr id="22" name="スライド番号プレースホルダー 3"/>
          <p:cNvSpPr>
            <a:spLocks noGrp="1"/>
          </p:cNvSpPr>
          <p:nvPr/>
        </p:nvSpPr>
        <p:spPr>
          <a:xfrm>
            <a:off x="6954566" y="650125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10</a:t>
            </a:r>
            <a:endParaRPr lang="ja-JP" altLang="en-US" sz="1800" dirty="0">
              <a:solidFill>
                <a:schemeClr val="tx1"/>
              </a:solidFill>
            </a:endParaRPr>
          </a:p>
        </p:txBody>
      </p:sp>
      <p:sp>
        <p:nvSpPr>
          <p:cNvPr id="23" name="テキスト ボックス 10">
            <a:extLst>
              <a:ext uri="{FF2B5EF4-FFF2-40B4-BE49-F238E27FC236}">
                <a16:creationId xmlns:a16="http://schemas.microsoft.com/office/drawing/2014/main" id="{E9ECBFE3-9CC3-49B6-9080-E943C8115C95}"/>
              </a:ext>
            </a:extLst>
          </p:cNvPr>
          <p:cNvSpPr txBox="1"/>
          <p:nvPr/>
        </p:nvSpPr>
        <p:spPr>
          <a:xfrm>
            <a:off x="539552" y="1771457"/>
            <a:ext cx="252028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25" name="テキスト ボックス 10">
            <a:extLst>
              <a:ext uri="{FF2B5EF4-FFF2-40B4-BE49-F238E27FC236}">
                <a16:creationId xmlns:a16="http://schemas.microsoft.com/office/drawing/2014/main" id="{5C45A09F-3292-4E0A-9AA2-9B52F141DC1E}"/>
              </a:ext>
            </a:extLst>
          </p:cNvPr>
          <p:cNvSpPr txBox="1"/>
          <p:nvPr/>
        </p:nvSpPr>
        <p:spPr>
          <a:xfrm>
            <a:off x="7170194" y="6319444"/>
            <a:ext cx="1523235"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9" name="タイトル 1">
            <a:extLst>
              <a:ext uri="{FF2B5EF4-FFF2-40B4-BE49-F238E27FC236}">
                <a16:creationId xmlns:a16="http://schemas.microsoft.com/office/drawing/2014/main" id="{1EC7121F-A59D-4677-98E2-583F634959D5}"/>
              </a:ext>
            </a:extLst>
          </p:cNvPr>
          <p:cNvSpPr txBox="1">
            <a:spLocks/>
          </p:cNvSpPr>
          <p:nvPr/>
        </p:nvSpPr>
        <p:spPr>
          <a:xfrm>
            <a:off x="35496" y="696940"/>
            <a:ext cx="9052670"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一般病棟</a:t>
            </a:r>
            <a:r>
              <a:rPr lang="en-US" altLang="ja-JP" sz="2200" dirty="0">
                <a:latin typeface="HGP創英角ｺﾞｼｯｸUB" panose="020B0900000000000000" pitchFamily="50" charset="-128"/>
                <a:ea typeface="HGP創英角ｺﾞｼｯｸUB" panose="020B0900000000000000" pitchFamily="50" charset="-128"/>
              </a:rPr>
              <a:t>10</a:t>
            </a:r>
            <a:r>
              <a:rPr lang="ja-JP" altLang="en-US" sz="2200" dirty="0">
                <a:latin typeface="HGP創英角ｺﾞｼｯｸUB" panose="020B0900000000000000" pitchFamily="50" charset="-128"/>
                <a:ea typeface="HGP創英角ｺﾞｼｯｸUB" panose="020B0900000000000000" pitchFamily="50" charset="-128"/>
              </a:rPr>
              <a:t>対</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err="1">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地域包括ケア病棟入院料、障害者施設等・特殊疾患病棟が増加、介護療養病床、特定機能病院入院基本料等は減少している</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387074" y="4194800"/>
            <a:ext cx="8505406" cy="2454237"/>
          </a:xfrm>
          <a:prstGeom prst="rect">
            <a:avLst/>
          </a:prstGeom>
        </p:spPr>
      </p:pic>
      <p:pic>
        <p:nvPicPr>
          <p:cNvPr id="6" name="図 5"/>
          <p:cNvPicPr>
            <a:picLocks noChangeAspect="1"/>
          </p:cNvPicPr>
          <p:nvPr/>
        </p:nvPicPr>
        <p:blipFill>
          <a:blip r:embed="rId4"/>
          <a:stretch>
            <a:fillRect/>
          </a:stretch>
        </p:blipFill>
        <p:spPr>
          <a:xfrm>
            <a:off x="384858" y="1758402"/>
            <a:ext cx="8507622" cy="2454876"/>
          </a:xfrm>
          <a:prstGeom prst="rect">
            <a:avLst/>
          </a:prstGeom>
        </p:spPr>
      </p:pic>
      <p:sp>
        <p:nvSpPr>
          <p:cNvPr id="22"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医療体制の概要⑥（転換補助金）</a:t>
            </a:r>
          </a:p>
        </p:txBody>
      </p:sp>
      <p:sp>
        <p:nvSpPr>
          <p:cNvPr id="2" name="正方形/長方形 1"/>
          <p:cNvSpPr/>
          <p:nvPr/>
        </p:nvSpPr>
        <p:spPr>
          <a:xfrm>
            <a:off x="2784428" y="1601372"/>
            <a:ext cx="3647152" cy="369332"/>
          </a:xfrm>
          <a:prstGeom prst="rect">
            <a:avLst/>
          </a:prstGeom>
        </p:spPr>
        <p:txBody>
          <a:bodyPr wrap="none">
            <a:spAutoFit/>
          </a:bodyPr>
          <a:lstStyle/>
          <a:p>
            <a:r>
              <a:rPr lang="ja-JP" altLang="en-US"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sp>
        <p:nvSpPr>
          <p:cNvPr id="8" name="スライド番号プレースホルダー 3"/>
          <p:cNvSpPr>
            <a:spLocks noGrp="1"/>
          </p:cNvSpPr>
          <p:nvPr/>
        </p:nvSpPr>
        <p:spPr>
          <a:xfrm>
            <a:off x="7024267"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11</a:t>
            </a:r>
            <a:endParaRPr lang="ja-JP" altLang="en-US" sz="1800" dirty="0">
              <a:solidFill>
                <a:schemeClr val="tx1"/>
              </a:solidFill>
            </a:endParaRP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158156" y="555561"/>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　　</a:t>
            </a:r>
            <a:r>
              <a:rPr lang="ja-JP" altLang="en-US" sz="2200" dirty="0" smtClean="0">
                <a:latin typeface="HGP創英角ｺﾞｼｯｸUB" panose="020B0900000000000000" pitchFamily="50" charset="-128"/>
                <a:ea typeface="HGP創英角ｺﾞｼｯｸUB" panose="020B0900000000000000" pitchFamily="50" charset="-128"/>
              </a:rPr>
              <a:t>大阪市</a:t>
            </a:r>
            <a:r>
              <a:rPr lang="ja-JP" altLang="en-US" sz="2200" dirty="0">
                <a:latin typeface="HGP創英角ｺﾞｼｯｸUB" panose="020B0900000000000000" pitchFamily="50" charset="-128"/>
                <a:ea typeface="HGP創英角ｺﾞｼｯｸUB" panose="020B0900000000000000" pitchFamily="50" charset="-128"/>
              </a:rPr>
              <a:t>二次医療圏において</a:t>
            </a:r>
            <a:r>
              <a:rPr lang="ja-JP" altLang="en-US" sz="2200" dirty="0" smtClean="0">
                <a:latin typeface="HGP創英角ｺﾞｼｯｸUB" panose="020B0900000000000000" pitchFamily="50" charset="-128"/>
                <a:ea typeface="HGP創英角ｺﾞｼｯｸUB" panose="020B0900000000000000" pitchFamily="50" charset="-128"/>
              </a:rPr>
              <a:t>は９病院</a:t>
            </a:r>
            <a:r>
              <a:rPr lang="ja-JP" altLang="en-US" sz="2200" dirty="0">
                <a:latin typeface="HGP創英角ｺﾞｼｯｸUB" panose="020B0900000000000000" pitchFamily="50" charset="-128"/>
                <a:ea typeface="HGP創英角ｺﾞｼｯｸUB" panose="020B0900000000000000" pitchFamily="50" charset="-128"/>
              </a:rPr>
              <a:t>に対し、交付実績がある</a:t>
            </a:r>
          </a:p>
        </p:txBody>
      </p:sp>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27296" y="4697766"/>
            <a:ext cx="4116971" cy="2038350"/>
          </a:xfrm>
          <a:prstGeom prst="rect">
            <a:avLst/>
          </a:prstGeom>
        </p:spPr>
      </p:pic>
      <p:pic>
        <p:nvPicPr>
          <p:cNvPr id="4" name="図 3"/>
          <p:cNvPicPr>
            <a:picLocks noChangeAspect="1"/>
          </p:cNvPicPr>
          <p:nvPr/>
        </p:nvPicPr>
        <p:blipFill>
          <a:blip r:embed="rId4"/>
          <a:stretch>
            <a:fillRect/>
          </a:stretch>
        </p:blipFill>
        <p:spPr>
          <a:xfrm>
            <a:off x="243707" y="3724110"/>
            <a:ext cx="7496645" cy="841497"/>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12</a:t>
            </a:r>
            <a:endParaRPr kumimoji="1" lang="ja-JP" altLang="en-US" sz="1800" dirty="0">
              <a:solidFill>
                <a:schemeClr val="tx1"/>
              </a:solidFill>
            </a:endParaRPr>
          </a:p>
        </p:txBody>
      </p:sp>
      <p:sp>
        <p:nvSpPr>
          <p:cNvPr id="10"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右中かっこ 19"/>
          <p:cNvSpPr/>
          <p:nvPr/>
        </p:nvSpPr>
        <p:spPr>
          <a:xfrm>
            <a:off x="7215246" y="5623127"/>
            <a:ext cx="345973" cy="8061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097719" y="5829581"/>
            <a:ext cx="233910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46679" y="3446176"/>
            <a:ext cx="597471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4155039" y="4680588"/>
            <a:ext cx="4810380" cy="332815"/>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HGPｺﾞｼｯｸM" panose="020B0600000000000000" pitchFamily="50" charset="-128"/>
                <a:ea typeface="HGPｺﾞｼｯｸM" panose="020B0600000000000000" pitchFamily="50" charset="-128"/>
              </a:rPr>
              <a:t>サブアキュート・ポスト　アキュート・リハビリ機能の</a:t>
            </a:r>
            <a:r>
              <a:rPr kumimoji="1" lang="ja-JP" altLang="en-US" sz="1400" b="1" dirty="0">
                <a:latin typeface="HGPｺﾞｼｯｸM" panose="020B0600000000000000" pitchFamily="50" charset="-128"/>
                <a:ea typeface="HGPｺﾞｼｯｸM" panose="020B0600000000000000" pitchFamily="50" charset="-128"/>
              </a:rPr>
              <a:t>現状と将来の予測</a:t>
            </a:r>
          </a:p>
        </p:txBody>
      </p:sp>
      <p:cxnSp>
        <p:nvCxnSpPr>
          <p:cNvPr id="34" name="直線矢印コネクタ 33"/>
          <p:cNvCxnSpPr>
            <a:cxnSpLocks/>
          </p:cNvCxnSpPr>
          <p:nvPr/>
        </p:nvCxnSpPr>
        <p:spPr>
          <a:xfrm>
            <a:off x="6211140" y="4597925"/>
            <a:ext cx="660916" cy="15052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279764" y="4219518"/>
            <a:ext cx="1157057" cy="149342"/>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角丸四角形 34"/>
          <p:cNvSpPr/>
          <p:nvPr/>
        </p:nvSpPr>
        <p:spPr>
          <a:xfrm>
            <a:off x="5849475" y="4394642"/>
            <a:ext cx="587346" cy="151247"/>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096001" y="5013403"/>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graphicFrame>
        <p:nvGraphicFramePr>
          <p:cNvPr id="48" name="表 47"/>
          <p:cNvGraphicFramePr>
            <a:graphicFrameLocks noGrp="1"/>
          </p:cNvGraphicFramePr>
          <p:nvPr>
            <p:extLst>
              <p:ext uri="{D42A27DB-BD31-4B8C-83A1-F6EECF244321}">
                <p14:modId xmlns:p14="http://schemas.microsoft.com/office/powerpoint/2010/main" val="2867698996"/>
              </p:ext>
            </p:extLst>
          </p:nvPr>
        </p:nvGraphicFramePr>
        <p:xfrm>
          <a:off x="4398798" y="5373216"/>
          <a:ext cx="2765490" cy="456365"/>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20533">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22.6%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18.7%</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719722082"/>
              </p:ext>
            </p:extLst>
          </p:nvPr>
        </p:nvGraphicFramePr>
        <p:xfrm>
          <a:off x="6266082" y="608831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30.7%</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cxnSp>
        <p:nvCxnSpPr>
          <p:cNvPr id="33" name="直線矢印コネクタ 32"/>
          <p:cNvCxnSpPr>
            <a:cxnSpLocks/>
          </p:cNvCxnSpPr>
          <p:nvPr/>
        </p:nvCxnSpPr>
        <p:spPr>
          <a:xfrm>
            <a:off x="5656737" y="4412415"/>
            <a:ext cx="884861" cy="12888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612177" y="5492149"/>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12.</a:t>
            </a:r>
            <a:r>
              <a:rPr lang="en-US" altLang="ja-JP" sz="1400" dirty="0"/>
              <a:t>0</a:t>
            </a:r>
            <a:r>
              <a:rPr kumimoji="1" lang="en-US" altLang="ja-JP" sz="1400" dirty="0" smtClean="0"/>
              <a:t>%</a:t>
            </a:r>
            <a:endParaRPr kumimoji="1" lang="en-US" altLang="ja-JP" sz="1400" dirty="0"/>
          </a:p>
          <a:p>
            <a:pPr algn="ctr"/>
            <a:r>
              <a:rPr kumimoji="1" lang="en-US" altLang="ja-JP" sz="1400" dirty="0"/>
              <a:t>(</a:t>
            </a:r>
            <a:r>
              <a:rPr kumimoji="1" lang="ja-JP" altLang="en-US" sz="1400" dirty="0"/>
              <a:t>約</a:t>
            </a:r>
            <a:r>
              <a:rPr lang="en-US" altLang="ja-JP" sz="1400" dirty="0" smtClean="0"/>
              <a:t>3,800</a:t>
            </a:r>
            <a:r>
              <a:rPr kumimoji="1" lang="ja-JP" altLang="en-US" sz="1400" dirty="0"/>
              <a:t>床</a:t>
            </a:r>
            <a:r>
              <a:rPr kumimoji="1" lang="en-US" altLang="ja-JP" sz="1400" dirty="0"/>
              <a:t>)</a:t>
            </a:r>
          </a:p>
        </p:txBody>
      </p:sp>
      <p:sp>
        <p:nvSpPr>
          <p:cNvPr id="26" name="タイトル 1">
            <a:extLst>
              <a:ext uri="{FF2B5EF4-FFF2-40B4-BE49-F238E27FC236}">
                <a16:creationId xmlns:a16="http://schemas.microsoft.com/office/drawing/2014/main" id="{59E1EE51-04E5-497F-B18A-0DEE1580B3D9}"/>
              </a:ext>
            </a:extLst>
          </p:cNvPr>
          <p:cNvSpPr txBox="1">
            <a:spLocks/>
          </p:cNvSpPr>
          <p:nvPr/>
        </p:nvSpPr>
        <p:spPr>
          <a:xfrm>
            <a:off x="53208" y="527382"/>
            <a:ext cx="8886835"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病床数の必要量における回復期</a:t>
            </a:r>
            <a:r>
              <a:rPr lang="ja-JP" altLang="en-US" sz="2200" dirty="0">
                <a:latin typeface="HGP創英角ｺﾞｼｯｸUB" panose="020B0900000000000000" pitchFamily="50" charset="-128"/>
                <a:ea typeface="HGP創英角ｺﾞｼｯｸUB" panose="020B0900000000000000" pitchFamily="50" charset="-128"/>
              </a:rPr>
              <a:t>機能を担う</a:t>
            </a:r>
            <a:r>
              <a:rPr lang="ja-JP" altLang="ja-JP" sz="2200" dirty="0">
                <a:latin typeface="HGP創英角ｺﾞｼｯｸUB" panose="020B0900000000000000" pitchFamily="50" charset="-128"/>
                <a:ea typeface="HGP創英角ｺﾞｼｯｸUB" panose="020B0900000000000000" pitchFamily="50" charset="-128"/>
              </a:rPr>
              <a:t>病床</a:t>
            </a:r>
            <a:r>
              <a:rPr lang="ja-JP" altLang="en-US" sz="2200" dirty="0">
                <a:latin typeface="HGP創英角ｺﾞｼｯｸUB" panose="020B0900000000000000" pitchFamily="50" charset="-128"/>
                <a:ea typeface="HGP創英角ｺﾞｼｯｸUB" panose="020B0900000000000000" pitchFamily="50" charset="-128"/>
              </a:rPr>
              <a:t>数の確保</a:t>
            </a:r>
            <a:r>
              <a:rPr lang="ja-JP" altLang="ja-JP" sz="2200" dirty="0">
                <a:latin typeface="HGP創英角ｺﾞｼｯｸUB" panose="020B0900000000000000" pitchFamily="50" charset="-128"/>
                <a:ea typeface="HGP創英角ｺﾞｼｯｸUB" panose="020B0900000000000000" pitchFamily="50" charset="-128"/>
              </a:rPr>
              <a:t>には、約</a:t>
            </a:r>
            <a:r>
              <a:rPr lang="en-US" altLang="ja-JP" sz="2200" dirty="0">
                <a:latin typeface="HGP創英角ｺﾞｼｯｸUB" panose="020B0900000000000000" pitchFamily="50" charset="-128"/>
                <a:ea typeface="HGP創英角ｺﾞｼｯｸUB" panose="020B0900000000000000" pitchFamily="50" charset="-128"/>
              </a:rPr>
              <a:t>12</a:t>
            </a:r>
            <a:r>
              <a:rPr lang="ja-JP" altLang="ja-JP" sz="2200" dirty="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の</a:t>
            </a:r>
            <a:r>
              <a:rPr lang="ja-JP" altLang="ja-JP" sz="2200" dirty="0">
                <a:latin typeface="HGP創英角ｺﾞｼｯｸUB" panose="020B0900000000000000" pitchFamily="50" charset="-128"/>
                <a:ea typeface="HGP創英角ｺﾞｼｯｸUB" panose="020B0900000000000000" pitchFamily="50" charset="-128"/>
              </a:rPr>
              <a:t>回復期機能への転換が必要と推計できる</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2018</a:t>
            </a:r>
            <a:r>
              <a:rPr lang="ja-JP" altLang="en-US" sz="2200" dirty="0">
                <a:latin typeface="HGP創英角ｺﾞｼｯｸUB" panose="020B0900000000000000" pitchFamily="50" charset="-128"/>
                <a:ea typeface="HGP創英角ｺﾞｼｯｸUB" panose="020B0900000000000000" pitchFamily="50" charset="-128"/>
              </a:rPr>
              <a:t>年度</a:t>
            </a:r>
            <a:r>
              <a:rPr lang="ja-JP" altLang="en-US" sz="2200">
                <a:latin typeface="HGP創英角ｺﾞｼｯｸUB" panose="020B0900000000000000" pitchFamily="50" charset="-128"/>
                <a:ea typeface="HGP創英角ｺﾞｼｯｸUB" panose="020B0900000000000000" pitchFamily="50" charset="-128"/>
              </a:rPr>
              <a:t>は</a:t>
            </a:r>
            <a:r>
              <a:rPr lang="ja-JP" altLang="en-US" sz="2200" smtClean="0">
                <a:latin typeface="HGP創英角ｺﾞｼｯｸUB" panose="020B0900000000000000" pitchFamily="50" charset="-128"/>
                <a:ea typeface="HGP創英角ｺﾞｼｯｸUB" panose="020B0900000000000000" pitchFamily="50" charset="-128"/>
              </a:rPr>
              <a:t>約８％</a:t>
            </a:r>
            <a:r>
              <a:rPr lang="ja-JP" altLang="en-US" sz="2200" dirty="0">
                <a:latin typeface="HGP創英角ｺﾞｼｯｸUB" panose="020B0900000000000000" pitchFamily="50" charset="-128"/>
                <a:ea typeface="HGP創英角ｺﾞｼｯｸUB" panose="020B0900000000000000" pitchFamily="50" charset="-128"/>
              </a:rPr>
              <a:t>）</a:t>
            </a:r>
            <a:endParaRPr lang="ja-JP" altLang="ja-JP" sz="2200" dirty="0">
              <a:latin typeface="HGP創英角ｺﾞｼｯｸUB" panose="020B0900000000000000" pitchFamily="50" charset="-128"/>
              <a:ea typeface="HGP創英角ｺﾞｼｯｸUB" panose="020B0900000000000000" pitchFamily="50" charset="-128"/>
            </a:endParaRPr>
          </a:p>
        </p:txBody>
      </p:sp>
      <p:sp>
        <p:nvSpPr>
          <p:cNvPr id="36" name="テキスト ボックス 10">
            <a:extLst>
              <a:ext uri="{FF2B5EF4-FFF2-40B4-BE49-F238E27FC236}">
                <a16:creationId xmlns:a16="http://schemas.microsoft.com/office/drawing/2014/main" id="{8957656B-6DE6-44E0-85D6-7CF39E5B6647}"/>
              </a:ext>
            </a:extLst>
          </p:cNvPr>
          <p:cNvSpPr txBox="1"/>
          <p:nvPr/>
        </p:nvSpPr>
        <p:spPr>
          <a:xfrm>
            <a:off x="6526156" y="6532131"/>
            <a:ext cx="1749954" cy="286612"/>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病床機能</a:t>
            </a:r>
            <a:r>
              <a:rPr lang="ja-JP" altLang="en-US" sz="1200" kern="100" dirty="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5" name="テキスト ボックス 24"/>
          <p:cNvSpPr txBox="1"/>
          <p:nvPr/>
        </p:nvSpPr>
        <p:spPr>
          <a:xfrm>
            <a:off x="3172026" y="1489497"/>
            <a:ext cx="4032448" cy="307777"/>
          </a:xfrm>
          <a:prstGeom prst="rect">
            <a:avLst/>
          </a:prstGeom>
          <a:noFill/>
        </p:spPr>
        <p:txBody>
          <a:bodyPr wrap="square" rtlCol="0">
            <a:spAutoFit/>
          </a:bodyPr>
          <a:lstStyle/>
          <a:p>
            <a:r>
              <a:rPr kumimoji="1" lang="ja-JP" altLang="en-US" sz="1400" dirty="0" smtClean="0"/>
              <a:t>（</a:t>
            </a:r>
            <a:r>
              <a:rPr kumimoji="1" lang="en-US" altLang="ja-JP" sz="1400" dirty="0" smtClean="0"/>
              <a:t>※2019</a:t>
            </a:r>
            <a:r>
              <a:rPr kumimoji="1" lang="ja-JP" altLang="en-US" sz="1400" dirty="0" smtClean="0"/>
              <a:t>年度は、速報値）</a:t>
            </a:r>
            <a:endParaRPr kumimoji="1" lang="ja-JP" altLang="en-US" sz="1400" dirty="0"/>
          </a:p>
        </p:txBody>
      </p:sp>
      <p:pic>
        <p:nvPicPr>
          <p:cNvPr id="2" name="図 1"/>
          <p:cNvPicPr>
            <a:picLocks noChangeAspect="1"/>
          </p:cNvPicPr>
          <p:nvPr/>
        </p:nvPicPr>
        <p:blipFill>
          <a:blip r:embed="rId6"/>
          <a:stretch>
            <a:fillRect/>
          </a:stretch>
        </p:blipFill>
        <p:spPr>
          <a:xfrm>
            <a:off x="243708" y="1756263"/>
            <a:ext cx="8696336" cy="1733921"/>
          </a:xfrm>
          <a:prstGeom prst="rect">
            <a:avLst/>
          </a:prstGeom>
        </p:spPr>
      </p:pic>
    </p:spTree>
    <p:extLst>
      <p:ext uri="{BB962C8B-B14F-4D97-AF65-F5344CB8AC3E}">
        <p14:creationId xmlns:p14="http://schemas.microsoft.com/office/powerpoint/2010/main" val="4130981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268091" y="965102"/>
            <a:ext cx="8624390"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約２割の医療機関において、</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年に向け診療科の見直しや建て替えを検討している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708234" y="2111005"/>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年までに</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611320" y="6112524"/>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07504" y="116632"/>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している病床機能①</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4"/>
          <a:stretch>
            <a:fillRect/>
          </a:stretch>
        </p:blipFill>
        <p:spPr>
          <a:xfrm>
            <a:off x="455216" y="2531807"/>
            <a:ext cx="4004975" cy="3362386"/>
          </a:xfrm>
          <a:prstGeom prst="rect">
            <a:avLst/>
          </a:prstGeom>
        </p:spPr>
      </p:pic>
      <p:pic>
        <p:nvPicPr>
          <p:cNvPr id="6" name="図 5"/>
          <p:cNvPicPr>
            <a:picLocks noChangeAspect="1"/>
          </p:cNvPicPr>
          <p:nvPr/>
        </p:nvPicPr>
        <p:blipFill>
          <a:blip r:embed="rId5"/>
          <a:stretch>
            <a:fillRect/>
          </a:stretch>
        </p:blipFill>
        <p:spPr>
          <a:xfrm>
            <a:off x="4729027" y="2612955"/>
            <a:ext cx="3886444" cy="3281238"/>
          </a:xfrm>
          <a:prstGeom prst="rect">
            <a:avLst/>
          </a:prstGeom>
        </p:spPr>
      </p:pic>
    </p:spTree>
    <p:extLst>
      <p:ext uri="{BB962C8B-B14F-4D97-AF65-F5344CB8AC3E}">
        <p14:creationId xmlns:p14="http://schemas.microsoft.com/office/powerpoint/2010/main" val="204390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3598396188"/>
              </p:ext>
            </p:extLst>
          </p:nvPr>
        </p:nvGraphicFramePr>
        <p:xfrm>
          <a:off x="2293317" y="4103609"/>
          <a:ext cx="6311131" cy="26454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1996845655"/>
              </p:ext>
            </p:extLst>
          </p:nvPr>
        </p:nvGraphicFramePr>
        <p:xfrm>
          <a:off x="3190783" y="1706034"/>
          <a:ext cx="5320392" cy="2466552"/>
        </p:xfrm>
        <a:graphic>
          <a:graphicData uri="http://schemas.openxmlformats.org/drawingml/2006/chart">
            <c:chart xmlns:c="http://schemas.openxmlformats.org/drawingml/2006/chart" xmlns:r="http://schemas.openxmlformats.org/officeDocument/2006/relationships" r:id="rId4"/>
          </a:graphicData>
        </a:graphic>
      </p:graphicFrame>
      <p:sp>
        <p:nvSpPr>
          <p:cNvPr id="34" name="テキスト ボックス 10">
            <a:extLst>
              <a:ext uri="{FF2B5EF4-FFF2-40B4-BE49-F238E27FC236}">
                <a16:creationId xmlns:a16="http://schemas.microsoft.com/office/drawing/2014/main" id="{8957656B-6DE6-44E0-85D6-7CF39E5B6647}"/>
              </a:ext>
            </a:extLst>
          </p:cNvPr>
          <p:cNvSpPr txBox="1"/>
          <p:nvPr/>
        </p:nvSpPr>
        <p:spPr>
          <a:xfrm>
            <a:off x="6231193" y="6536040"/>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14</a:t>
            </a:fld>
            <a:endParaRPr lang="ja-JP" altLang="en-US"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68464" y="170603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入院料別の検討状況</a:t>
            </a: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39513" y="46135"/>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89662" y="5272461"/>
            <a:ext cx="279635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公立・公的・民間別の検討状況</a:t>
            </a:r>
          </a:p>
        </p:txBody>
      </p:sp>
      <p:sp>
        <p:nvSpPr>
          <p:cNvPr id="19" name="タイトル 1">
            <a:extLst>
              <a:ext uri="{FF2B5EF4-FFF2-40B4-BE49-F238E27FC236}">
                <a16:creationId xmlns:a16="http://schemas.microsoft.com/office/drawing/2014/main" id="{6003D126-9203-4EA4-B39C-59EDDA5D240F}"/>
              </a:ext>
            </a:extLst>
          </p:cNvPr>
          <p:cNvSpPr txBox="1">
            <a:spLocks/>
          </p:cNvSpPr>
          <p:nvPr/>
        </p:nvSpPr>
        <p:spPr>
          <a:xfrm>
            <a:off x="316364" y="2276446"/>
            <a:ext cx="2479381" cy="112012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4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r>
              <a:rPr lang="ja-JP" altLang="en-US" sz="1300" dirty="0">
                <a:solidFill>
                  <a:srgbClr val="4F81BD">
                    <a:lumMod val="75000"/>
                  </a:srgbClr>
                </a:solidFill>
                <a:latin typeface="Meiryo UI" panose="020B0604030504040204" pitchFamily="50" charset="-128"/>
                <a:ea typeface="Meiryo UI" panose="020B0604030504040204" pitchFamily="50" charset="-128"/>
              </a:rPr>
              <a:t>各病院の</a:t>
            </a:r>
            <a:r>
              <a:rPr lang="en-US" altLang="ja-JP" sz="1300" dirty="0">
                <a:solidFill>
                  <a:srgbClr val="4F81BD">
                    <a:lumMod val="75000"/>
                  </a:srgbClr>
                </a:solidFill>
                <a:latin typeface="Meiryo UI" panose="020B0604030504040204" pitchFamily="50" charset="-128"/>
                <a:ea typeface="Meiryo UI" panose="020B0604030504040204" pitchFamily="50" charset="-128"/>
              </a:rPr>
              <a:t>2025</a:t>
            </a:r>
            <a:r>
              <a:rPr lang="ja-JP" altLang="en-US" sz="1300" dirty="0">
                <a:solidFill>
                  <a:srgbClr val="4F81BD">
                    <a:lumMod val="75000"/>
                  </a:srgbClr>
                </a:solidFill>
                <a:latin typeface="Meiryo UI" panose="020B0604030504040204" pitchFamily="50" charset="-128"/>
                <a:ea typeface="Meiryo UI" panose="020B0604030504040204" pitchFamily="50" charset="-128"/>
              </a:rPr>
              <a:t>年に検討している入院料別病床数総計から各病院の現在の入院料別病床数の総計を差し引いて算出</a:t>
            </a: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r>
            <a:b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b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5" name="タイトル 1">
            <a:extLst>
              <a:ext uri="{FF2B5EF4-FFF2-40B4-BE49-F238E27FC236}">
                <a16:creationId xmlns:a16="http://schemas.microsoft.com/office/drawing/2014/main" id="{15D0CEDF-8FC9-4B77-AFDE-B9A8E923D070}"/>
              </a:ext>
            </a:extLst>
          </p:cNvPr>
          <p:cNvSpPr txBox="1">
            <a:spLocks/>
          </p:cNvSpPr>
          <p:nvPr/>
        </p:nvSpPr>
        <p:spPr>
          <a:xfrm>
            <a:off x="214263" y="783238"/>
            <a:ext cx="8649518" cy="92686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a:t>
            </a:r>
            <a:r>
              <a:rPr lang="ja-JP" altLang="en-US" sz="2200" dirty="0" smtClean="0">
                <a:latin typeface="HGP創英角ｺﾞｼｯｸUB" panose="020B0900000000000000" pitchFamily="50" charset="-128"/>
                <a:ea typeface="HGP創英角ｺﾞｼｯｸUB" panose="020B0900000000000000" pitchFamily="50" charset="-128"/>
              </a:rPr>
              <a:t>に</a:t>
            </a:r>
            <a:r>
              <a:rPr lang="ja-JP" altLang="en-US" sz="2200" dirty="0">
                <a:latin typeface="HGP創英角ｺﾞｼｯｸUB" panose="020B0900000000000000" pitchFamily="50" charset="-128"/>
                <a:ea typeface="HGP創英角ｺﾞｼｯｸUB" panose="020B0900000000000000" pitchFamily="50" charset="-128"/>
              </a:rPr>
              <a:t>向</a:t>
            </a:r>
            <a:r>
              <a:rPr lang="ja-JP" altLang="en-US" sz="2200" dirty="0" smtClean="0">
                <a:latin typeface="HGP創英角ｺﾞｼｯｸUB" panose="020B0900000000000000" pitchFamily="50" charset="-128"/>
                <a:ea typeface="HGP創英角ｺﾞｼｯｸUB" panose="020B0900000000000000" pitchFamily="50" charset="-128"/>
              </a:rPr>
              <a:t>け病院</a:t>
            </a:r>
            <a:r>
              <a:rPr lang="ja-JP" altLang="en-US" sz="2200" dirty="0">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sz="2200" dirty="0" smtClean="0">
                <a:latin typeface="HGP創英角ｺﾞｼｯｸUB" panose="020B0900000000000000" pitchFamily="50" charset="-128"/>
                <a:ea typeface="HGP創英角ｺﾞｼｯｸUB" panose="020B0900000000000000" pitchFamily="50" charset="-128"/>
              </a:rPr>
              <a:t>、一部を除き、</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地域医療構想</a:t>
            </a:r>
            <a:r>
              <a:rPr lang="ja-JP" altLang="en-US" sz="2200" dirty="0">
                <a:latin typeface="HGP創英角ｺﾞｼｯｸUB" panose="020B0900000000000000" pitchFamily="50" charset="-128"/>
                <a:ea typeface="HGP創英角ｺﾞｼｯｸUB" panose="020B0900000000000000" pitchFamily="50" charset="-128"/>
              </a:rPr>
              <a:t>が目指す病床機能分化</a:t>
            </a:r>
            <a:r>
              <a:rPr lang="ja-JP" altLang="en-US" sz="2200" dirty="0" smtClean="0">
                <a:latin typeface="HGP創英角ｺﾞｼｯｸUB" panose="020B0900000000000000" pitchFamily="50" charset="-128"/>
                <a:ea typeface="HGP創英角ｺﾞｼｯｸUB" panose="020B0900000000000000" pitchFamily="50" charset="-128"/>
              </a:rPr>
              <a:t>の方向性</a:t>
            </a:r>
            <a:r>
              <a:rPr lang="ja-JP" altLang="en-US" sz="2200" dirty="0">
                <a:latin typeface="HGP創英角ｺﾞｼｯｸUB" panose="020B0900000000000000" pitchFamily="50" charset="-128"/>
                <a:ea typeface="HGP創英角ｺﾞｼｯｸUB" panose="020B0900000000000000" pitchFamily="50" charset="-128"/>
              </a:rPr>
              <a:t>と概ね一致している</a:t>
            </a:r>
          </a:p>
        </p:txBody>
      </p:sp>
      <p:pic>
        <p:nvPicPr>
          <p:cNvPr id="3" name="図 2"/>
          <p:cNvPicPr>
            <a:picLocks noChangeAspect="1"/>
          </p:cNvPicPr>
          <p:nvPr/>
        </p:nvPicPr>
        <p:blipFill>
          <a:blip r:embed="rId6"/>
          <a:stretch>
            <a:fillRect/>
          </a:stretch>
        </p:blipFill>
        <p:spPr>
          <a:xfrm>
            <a:off x="214263" y="5576980"/>
            <a:ext cx="4091029" cy="1172110"/>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89652" y="6468084"/>
            <a:ext cx="2133600" cy="365125"/>
          </a:xfrm>
        </p:spPr>
        <p:txBody>
          <a:bodyPr/>
          <a:lstStyle/>
          <a:p>
            <a:fld id="{A9848611-8FAA-4BFC-BAAD-33CAF1A3E273}" type="slidenum">
              <a:rPr kumimoji="1" lang="ja-JP" altLang="en-US" sz="1800" smtClean="0">
                <a:solidFill>
                  <a:schemeClr val="tx1"/>
                </a:solidFill>
              </a:rPr>
              <a:t>15</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0">
            <a:extLst>
              <a:ext uri="{FF2B5EF4-FFF2-40B4-BE49-F238E27FC236}">
                <a16:creationId xmlns:a16="http://schemas.microsoft.com/office/drawing/2014/main" id="{47FDF32D-43ED-4A66-9CFA-E114E8625D81}"/>
              </a:ext>
            </a:extLst>
          </p:cNvPr>
          <p:cNvSpPr txBox="1"/>
          <p:nvPr/>
        </p:nvSpPr>
        <p:spPr>
          <a:xfrm>
            <a:off x="228899" y="1916832"/>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a:t>
            </a:r>
          </a:p>
        </p:txBody>
      </p:sp>
      <p:sp>
        <p:nvSpPr>
          <p:cNvPr id="20" name="テキスト ボックス 10">
            <a:extLst>
              <a:ext uri="{FF2B5EF4-FFF2-40B4-BE49-F238E27FC236}">
                <a16:creationId xmlns:a16="http://schemas.microsoft.com/office/drawing/2014/main" id="{47FDF32D-43ED-4A66-9CFA-E114E8625D81}"/>
              </a:ext>
            </a:extLst>
          </p:cNvPr>
          <p:cNvSpPr txBox="1"/>
          <p:nvPr/>
        </p:nvSpPr>
        <p:spPr>
          <a:xfrm>
            <a:off x="6799304" y="2406437"/>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4" name="タイトル 1">
            <a:extLst>
              <a:ext uri="{FF2B5EF4-FFF2-40B4-BE49-F238E27FC236}">
                <a16:creationId xmlns:a16="http://schemas.microsoft.com/office/drawing/2014/main" id="{A9F0290F-855D-4BBD-B7D0-99C00282D7A4}"/>
              </a:ext>
            </a:extLst>
          </p:cNvPr>
          <p:cNvSpPr txBox="1">
            <a:spLocks/>
          </p:cNvSpPr>
          <p:nvPr/>
        </p:nvSpPr>
        <p:spPr>
          <a:xfrm>
            <a:off x="308271" y="840140"/>
            <a:ext cx="8544698" cy="92939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済生会中津</a:t>
            </a:r>
            <a:r>
              <a:rPr lang="ja-JP" altLang="en-US" sz="2200" dirty="0" smtClean="0">
                <a:latin typeface="HGP創英角ｺﾞｼｯｸUB" panose="020B0900000000000000" pitchFamily="50" charset="-128"/>
                <a:ea typeface="HGP創英角ｺﾞｼｯｸUB" panose="020B0900000000000000" pitchFamily="50" charset="-128"/>
              </a:rPr>
              <a:t>病院、医</a:t>
            </a:r>
            <a:r>
              <a:rPr lang="ja-JP" altLang="en-US" sz="2200" dirty="0">
                <a:latin typeface="HGP創英角ｺﾞｼｯｸUB" panose="020B0900000000000000" pitchFamily="50" charset="-128"/>
                <a:ea typeface="HGP創英角ｺﾞｼｯｸUB" panose="020B0900000000000000" pitchFamily="50" charset="-128"/>
              </a:rPr>
              <a:t>誠会</a:t>
            </a:r>
            <a:r>
              <a:rPr lang="en-US" altLang="ja-JP" sz="2200" dirty="0">
                <a:latin typeface="HGP創英角ｺﾞｼｯｸUB" panose="020B0900000000000000" pitchFamily="50" charset="-128"/>
                <a:ea typeface="HGP創英角ｺﾞｼｯｸUB" panose="020B0900000000000000" pitchFamily="50" charset="-128"/>
              </a:rPr>
              <a:t>2</a:t>
            </a:r>
            <a:r>
              <a:rPr lang="ja-JP" altLang="en-US" sz="2200" dirty="0">
                <a:latin typeface="HGP創英角ｺﾞｼｯｸUB" panose="020B0900000000000000" pitchFamily="50" charset="-128"/>
                <a:ea typeface="HGP創英角ｺﾞｼｯｸUB" panose="020B0900000000000000" pitchFamily="50" charset="-128"/>
              </a:rPr>
              <a:t>病院、大阪警察病院、錦秀会</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病院、弘済院附属病院が</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年に向け病院の再編を検討している</a:t>
            </a:r>
          </a:p>
        </p:txBody>
      </p:sp>
      <p:sp>
        <p:nvSpPr>
          <p:cNvPr id="25" name="屈折矢印 24"/>
          <p:cNvSpPr/>
          <p:nvPr/>
        </p:nvSpPr>
        <p:spPr>
          <a:xfrm flipV="1">
            <a:off x="6151380" y="2379841"/>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3029322971"/>
              </p:ext>
            </p:extLst>
          </p:nvPr>
        </p:nvGraphicFramePr>
        <p:xfrm>
          <a:off x="299850" y="2224609"/>
          <a:ext cx="5753100" cy="428625"/>
        </p:xfrm>
        <a:graphic>
          <a:graphicData uri="http://schemas.openxmlformats.org/presentationml/2006/ole">
            <mc:AlternateContent xmlns:mc="http://schemas.openxmlformats.org/markup-compatibility/2006">
              <mc:Choice xmlns:v="urn:schemas-microsoft-com:vml" Requires="v">
                <p:oleObj spid="_x0000_s1074" name="ワークシート" r:id="rId5" imgW="5753273" imgH="428678" progId="Excel.Sheet.12">
                  <p:embed/>
                </p:oleObj>
              </mc:Choice>
              <mc:Fallback>
                <p:oleObj name="ワークシート" r:id="rId5" imgW="5753273" imgH="428678" progId="Excel.Sheet.12">
                  <p:embed/>
                  <p:pic>
                    <p:nvPicPr>
                      <p:cNvPr id="13" name="オブジェクト 12"/>
                      <p:cNvPicPr/>
                      <p:nvPr/>
                    </p:nvPicPr>
                    <p:blipFill>
                      <a:blip r:embed="rId6"/>
                      <a:stretch>
                        <a:fillRect/>
                      </a:stretch>
                    </p:blipFill>
                    <p:spPr>
                      <a:xfrm>
                        <a:off x="299850" y="2224609"/>
                        <a:ext cx="5753100" cy="428625"/>
                      </a:xfrm>
                      <a:prstGeom prst="rect">
                        <a:avLst/>
                      </a:prstGeom>
                    </p:spPr>
                  </p:pic>
                </p:oleObj>
              </mc:Fallback>
            </mc:AlternateContent>
          </a:graphicData>
        </a:graphic>
      </p:graphicFrame>
      <p:graphicFrame>
        <p:nvGraphicFramePr>
          <p:cNvPr id="17" name="オブジェクト 16"/>
          <p:cNvGraphicFramePr>
            <a:graphicFrameLocks noChangeAspect="1"/>
          </p:cNvGraphicFramePr>
          <p:nvPr>
            <p:extLst>
              <p:ext uri="{D42A27DB-BD31-4B8C-83A1-F6EECF244321}">
                <p14:modId xmlns:p14="http://schemas.microsoft.com/office/powerpoint/2010/main" val="4014567692"/>
              </p:ext>
            </p:extLst>
          </p:nvPr>
        </p:nvGraphicFramePr>
        <p:xfrm>
          <a:off x="2710866" y="2892395"/>
          <a:ext cx="6238875" cy="847725"/>
        </p:xfrm>
        <a:graphic>
          <a:graphicData uri="http://schemas.openxmlformats.org/presentationml/2006/ole">
            <mc:AlternateContent xmlns:mc="http://schemas.openxmlformats.org/markup-compatibility/2006">
              <mc:Choice xmlns:v="urn:schemas-microsoft-com:vml" Requires="v">
                <p:oleObj spid="_x0000_s1075" name="ワークシート" r:id="rId7" imgW="6238922" imgH="847881" progId="Excel.Sheet.12">
                  <p:embed/>
                </p:oleObj>
              </mc:Choice>
              <mc:Fallback>
                <p:oleObj name="ワークシート" r:id="rId7" imgW="6238922" imgH="847881" progId="Excel.Sheet.12">
                  <p:embed/>
                  <p:pic>
                    <p:nvPicPr>
                      <p:cNvPr id="17" name="オブジェクト 16"/>
                      <p:cNvPicPr/>
                      <p:nvPr/>
                    </p:nvPicPr>
                    <p:blipFill>
                      <a:blip r:embed="rId8"/>
                      <a:stretch>
                        <a:fillRect/>
                      </a:stretch>
                    </p:blipFill>
                    <p:spPr>
                      <a:xfrm>
                        <a:off x="2710866" y="2892395"/>
                        <a:ext cx="6238875" cy="847725"/>
                      </a:xfrm>
                      <a:prstGeom prst="rect">
                        <a:avLst/>
                      </a:prstGeom>
                    </p:spPr>
                  </p:pic>
                </p:oleObj>
              </mc:Fallback>
            </mc:AlternateContent>
          </a:graphicData>
        </a:graphic>
      </p:graphicFrame>
      <p:sp>
        <p:nvSpPr>
          <p:cNvPr id="40" name="テキスト ボックス 10">
            <a:extLst>
              <a:ext uri="{FF2B5EF4-FFF2-40B4-BE49-F238E27FC236}">
                <a16:creationId xmlns:a16="http://schemas.microsoft.com/office/drawing/2014/main" id="{8957656B-6DE6-44E0-85D6-7CF39E5B6647}"/>
              </a:ext>
            </a:extLst>
          </p:cNvPr>
          <p:cNvSpPr txBox="1"/>
          <p:nvPr/>
        </p:nvSpPr>
        <p:spPr>
          <a:xfrm>
            <a:off x="6426127" y="653637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Rectangle 11"/>
          <p:cNvSpPr>
            <a:spLocks noChangeArrowheads="1"/>
          </p:cNvSpPr>
          <p:nvPr/>
        </p:nvSpPr>
        <p:spPr bwMode="auto">
          <a:xfrm>
            <a:off x="243707" y="415020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タイトル 1">
            <a:extLst>
              <a:ext uri="{FF2B5EF4-FFF2-40B4-BE49-F238E27FC236}">
                <a16:creationId xmlns:a16="http://schemas.microsoft.com/office/drawing/2014/main" id="{45F45CE9-985D-441B-AF35-C9A9C0C7A9C3}"/>
              </a:ext>
            </a:extLst>
          </p:cNvPr>
          <p:cNvSpPr txBox="1">
            <a:spLocks/>
          </p:cNvSpPr>
          <p:nvPr/>
        </p:nvSpPr>
        <p:spPr>
          <a:xfrm>
            <a:off x="1994642" y="3965938"/>
            <a:ext cx="4957294" cy="25953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defRPr/>
            </a:pPr>
            <a:r>
              <a:rPr lang="en-US" altLang="ja-JP" sz="1100" dirty="0">
                <a:solidFill>
                  <a:srgbClr val="4F81BD">
                    <a:lumMod val="75000"/>
                  </a:srgbClr>
                </a:solidFill>
                <a:latin typeface="Meiryo UI" panose="020B0604030504040204" pitchFamily="50" charset="-128"/>
                <a:ea typeface="Meiryo UI" panose="020B0604030504040204" pitchFamily="50" charset="-128"/>
              </a:rPr>
              <a:t>※</a:t>
            </a:r>
            <a:r>
              <a:rPr lang="ja-JP" altLang="en-US" sz="1100" dirty="0">
                <a:solidFill>
                  <a:srgbClr val="4F81BD">
                    <a:lumMod val="75000"/>
                  </a:srgbClr>
                </a:solidFill>
                <a:latin typeface="Meiryo UI" panose="020B0604030504040204" pitchFamily="50" charset="-128"/>
                <a:ea typeface="Meiryo UI" panose="020B0604030504040204" pitchFamily="50" charset="-128"/>
              </a:rPr>
              <a:t>当プラン案については、市保健医療連絡協議会にて</a:t>
            </a:r>
            <a:r>
              <a:rPr lang="ja-JP" altLang="en-US" sz="1100" dirty="0" smtClean="0">
                <a:solidFill>
                  <a:srgbClr val="4F81BD">
                    <a:lumMod val="75000"/>
                  </a:srgbClr>
                </a:solidFill>
                <a:latin typeface="Meiryo UI" panose="020B0604030504040204" pitchFamily="50" charset="-128"/>
                <a:ea typeface="Meiryo UI" panose="020B0604030504040204" pitchFamily="50" charset="-128"/>
              </a:rPr>
              <a:t>、継続審議</a:t>
            </a:r>
            <a:r>
              <a:rPr kumimoji="1" lang="ja-JP" altLang="en-US" sz="11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876256" y="4808185"/>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8" name="テキスト ボックス 10">
            <a:extLst>
              <a:ext uri="{FF2B5EF4-FFF2-40B4-BE49-F238E27FC236}">
                <a16:creationId xmlns:a16="http://schemas.microsoft.com/office/drawing/2014/main" id="{47FDF32D-43ED-4A66-9CFA-E114E8625D81}"/>
              </a:ext>
            </a:extLst>
          </p:cNvPr>
          <p:cNvSpPr txBox="1"/>
          <p:nvPr/>
        </p:nvSpPr>
        <p:spPr>
          <a:xfrm>
            <a:off x="217081" y="393305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●大阪市北部・東部</a:t>
            </a:r>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2685442281"/>
              </p:ext>
            </p:extLst>
          </p:nvPr>
        </p:nvGraphicFramePr>
        <p:xfrm>
          <a:off x="295856" y="4458906"/>
          <a:ext cx="5753100" cy="847725"/>
        </p:xfrm>
        <a:graphic>
          <a:graphicData uri="http://schemas.openxmlformats.org/presentationml/2006/ole">
            <mc:AlternateContent xmlns:mc="http://schemas.openxmlformats.org/markup-compatibility/2006">
              <mc:Choice xmlns:v="urn:schemas-microsoft-com:vml" Requires="v">
                <p:oleObj spid="_x0000_s1076" name="ワークシート" r:id="rId9" imgW="5753273" imgH="847881" progId="Excel.Sheet.12">
                  <p:embed/>
                </p:oleObj>
              </mc:Choice>
              <mc:Fallback>
                <p:oleObj name="ワークシート" r:id="rId9" imgW="5753273" imgH="847881" progId="Excel.Sheet.12">
                  <p:embed/>
                  <p:pic>
                    <p:nvPicPr>
                      <p:cNvPr id="2" name="オブジェクト 1"/>
                      <p:cNvPicPr/>
                      <p:nvPr/>
                    </p:nvPicPr>
                    <p:blipFill>
                      <a:blip r:embed="rId10"/>
                      <a:stretch>
                        <a:fillRect/>
                      </a:stretch>
                    </p:blipFill>
                    <p:spPr>
                      <a:xfrm>
                        <a:off x="295856" y="4458906"/>
                        <a:ext cx="5753100" cy="847725"/>
                      </a:xfrm>
                      <a:prstGeom prst="rect">
                        <a:avLst/>
                      </a:prstGeom>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1644845028"/>
              </p:ext>
            </p:extLst>
          </p:nvPr>
        </p:nvGraphicFramePr>
        <p:xfrm>
          <a:off x="2712927" y="5445224"/>
          <a:ext cx="6238875" cy="847725"/>
        </p:xfrm>
        <a:graphic>
          <a:graphicData uri="http://schemas.openxmlformats.org/presentationml/2006/ole">
            <mc:AlternateContent xmlns:mc="http://schemas.openxmlformats.org/markup-compatibility/2006">
              <mc:Choice xmlns:v="urn:schemas-microsoft-com:vml" Requires="v">
                <p:oleObj spid="_x0000_s1077" name="ワークシート" r:id="rId11" imgW="6238922" imgH="847881" progId="Excel.Sheet.12">
                  <p:embed/>
                </p:oleObj>
              </mc:Choice>
              <mc:Fallback>
                <p:oleObj name="ワークシート" r:id="rId11" imgW="6238922" imgH="847881" progId="Excel.Sheet.12">
                  <p:embed/>
                  <p:pic>
                    <p:nvPicPr>
                      <p:cNvPr id="9" name="オブジェクト 8"/>
                      <p:cNvPicPr/>
                      <p:nvPr/>
                    </p:nvPicPr>
                    <p:blipFill>
                      <a:blip r:embed="rId12"/>
                      <a:stretch>
                        <a:fillRect/>
                      </a:stretch>
                    </p:blipFill>
                    <p:spPr>
                      <a:xfrm>
                        <a:off x="2712927" y="5445224"/>
                        <a:ext cx="6238875" cy="847725"/>
                      </a:xfrm>
                      <a:prstGeom prst="rect">
                        <a:avLst/>
                      </a:prstGeom>
                    </p:spPr>
                  </p:pic>
                </p:oleObj>
              </mc:Fallback>
            </mc:AlternateContent>
          </a:graphicData>
        </a:graphic>
      </p:graphicFrame>
      <p:sp>
        <p:nvSpPr>
          <p:cNvPr id="34" name="屈折矢印 33"/>
          <p:cNvSpPr/>
          <p:nvPr/>
        </p:nvSpPr>
        <p:spPr>
          <a:xfrm flipV="1">
            <a:off x="6166128" y="4797152"/>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966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53336"/>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10"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機能④</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10">
            <a:extLst>
              <a:ext uri="{FF2B5EF4-FFF2-40B4-BE49-F238E27FC236}">
                <a16:creationId xmlns:a16="http://schemas.microsoft.com/office/drawing/2014/main" id="{47FDF32D-43ED-4A66-9CFA-E114E8625D81}"/>
              </a:ext>
            </a:extLst>
          </p:cNvPr>
          <p:cNvSpPr txBox="1"/>
          <p:nvPr/>
        </p:nvSpPr>
        <p:spPr>
          <a:xfrm>
            <a:off x="301975" y="857280"/>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大阪市東部</a:t>
            </a:r>
            <a:endParaRPr lang="ja-JP" altLang="en-US" sz="1400" dirty="0">
              <a:solidFill>
                <a:schemeClr val="tx1"/>
              </a:solidFill>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937189" y="1484784"/>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sp>
        <p:nvSpPr>
          <p:cNvPr id="28" name="屈折矢印 27"/>
          <p:cNvSpPr/>
          <p:nvPr/>
        </p:nvSpPr>
        <p:spPr>
          <a:xfrm flipV="1">
            <a:off x="6213409" y="1484784"/>
            <a:ext cx="549494" cy="5063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10">
            <a:extLst>
              <a:ext uri="{FF2B5EF4-FFF2-40B4-BE49-F238E27FC236}">
                <a16:creationId xmlns:a16="http://schemas.microsoft.com/office/drawing/2014/main" id="{8957656B-6DE6-44E0-85D6-7CF39E5B6647}"/>
              </a:ext>
            </a:extLst>
          </p:cNvPr>
          <p:cNvSpPr txBox="1"/>
          <p:nvPr/>
        </p:nvSpPr>
        <p:spPr>
          <a:xfrm>
            <a:off x="6384618" y="3440033"/>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テキスト ボックス 10">
            <a:extLst>
              <a:ext uri="{FF2B5EF4-FFF2-40B4-BE49-F238E27FC236}">
                <a16:creationId xmlns:a16="http://schemas.microsoft.com/office/drawing/2014/main" id="{47FDF32D-43ED-4A66-9CFA-E114E8625D81}"/>
              </a:ext>
            </a:extLst>
          </p:cNvPr>
          <p:cNvSpPr txBox="1"/>
          <p:nvPr/>
        </p:nvSpPr>
        <p:spPr>
          <a:xfrm>
            <a:off x="487174" y="2276872"/>
            <a:ext cx="2243117"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rgbClr val="FF0000"/>
                </a:solidFill>
              </a:rPr>
              <a:t>令和</a:t>
            </a:r>
            <a:r>
              <a:rPr lang="en-US" altLang="ja-JP" sz="1200" dirty="0" smtClean="0">
                <a:solidFill>
                  <a:srgbClr val="FF0000"/>
                </a:solidFill>
              </a:rPr>
              <a:t>3</a:t>
            </a:r>
            <a:r>
              <a:rPr lang="ja-JP" altLang="en-US" sz="1200" dirty="0" smtClean="0">
                <a:solidFill>
                  <a:srgbClr val="FF0000"/>
                </a:solidFill>
              </a:rPr>
              <a:t>年度「新たな病床機能の</a:t>
            </a:r>
            <a:endParaRPr lang="en-US" altLang="ja-JP" sz="1200" dirty="0" smtClean="0">
              <a:solidFill>
                <a:srgbClr val="FF0000"/>
              </a:solidFill>
            </a:endParaRPr>
          </a:p>
          <a:p>
            <a:r>
              <a:rPr lang="ja-JP" altLang="en-US" sz="1200" dirty="0" smtClean="0">
                <a:solidFill>
                  <a:srgbClr val="FF0000"/>
                </a:solidFill>
              </a:rPr>
              <a:t>再編支援事業」を活用予定</a:t>
            </a:r>
            <a:endParaRPr lang="ja-JP" altLang="en-US" sz="1200" dirty="0">
              <a:solidFill>
                <a:srgbClr val="FF0000"/>
              </a:solidFill>
            </a:endParaRPr>
          </a:p>
        </p:txBody>
      </p:sp>
      <p:sp>
        <p:nvSpPr>
          <p:cNvPr id="5" name="テキスト ボックス 4"/>
          <p:cNvSpPr txBox="1"/>
          <p:nvPr/>
        </p:nvSpPr>
        <p:spPr>
          <a:xfrm>
            <a:off x="6750558" y="1772816"/>
            <a:ext cx="2201244" cy="430887"/>
          </a:xfrm>
          <a:prstGeom prst="rect">
            <a:avLst/>
          </a:prstGeom>
          <a:noFill/>
        </p:spPr>
        <p:txBody>
          <a:bodyPr wrap="none" rtlCol="0">
            <a:spAutoFit/>
          </a:bodyPr>
          <a:lstStyle/>
          <a:p>
            <a:r>
              <a:rPr lang="en-US" altLang="ja-JP" sz="1100" dirty="0">
                <a:solidFill>
                  <a:srgbClr val="FF0000"/>
                </a:solidFill>
              </a:rPr>
              <a:t>※</a:t>
            </a:r>
            <a:r>
              <a:rPr lang="ja-JP" altLang="en-US" sz="1100" dirty="0">
                <a:solidFill>
                  <a:srgbClr val="FF0000"/>
                </a:solidFill>
              </a:rPr>
              <a:t>最終的な病床変更については</a:t>
            </a:r>
            <a:r>
              <a:rPr lang="ja-JP" altLang="en-US" sz="1100" dirty="0" smtClean="0">
                <a:solidFill>
                  <a:srgbClr val="FF0000"/>
                </a:solidFill>
              </a:rPr>
              <a:t>、</a:t>
            </a:r>
            <a:endParaRPr lang="en-US" altLang="ja-JP" sz="1100" dirty="0" smtClean="0">
              <a:solidFill>
                <a:srgbClr val="FF0000"/>
              </a:solidFill>
            </a:endParaRPr>
          </a:p>
          <a:p>
            <a:r>
              <a:rPr lang="ja-JP" altLang="en-US" sz="1100" dirty="0" smtClean="0">
                <a:solidFill>
                  <a:srgbClr val="FF0000"/>
                </a:solidFill>
              </a:rPr>
              <a:t>　　調整中</a:t>
            </a:r>
            <a:endParaRPr lang="en-US" altLang="ja-JP" sz="1100" dirty="0">
              <a:solidFill>
                <a:srgbClr val="FF0000"/>
              </a:solidFill>
            </a:endParaRPr>
          </a:p>
        </p:txBody>
      </p:sp>
      <p:sp>
        <p:nvSpPr>
          <p:cNvPr id="23" name="屈折矢印 22"/>
          <p:cNvSpPr/>
          <p:nvPr/>
        </p:nvSpPr>
        <p:spPr>
          <a:xfrm flipV="1">
            <a:off x="6213409" y="4266007"/>
            <a:ext cx="571477" cy="74716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10">
            <a:extLst>
              <a:ext uri="{FF2B5EF4-FFF2-40B4-BE49-F238E27FC236}">
                <a16:creationId xmlns:a16="http://schemas.microsoft.com/office/drawing/2014/main" id="{47FDF32D-43ED-4A66-9CFA-E114E8625D81}"/>
              </a:ext>
            </a:extLst>
          </p:cNvPr>
          <p:cNvSpPr txBox="1"/>
          <p:nvPr/>
        </p:nvSpPr>
        <p:spPr>
          <a:xfrm>
            <a:off x="323528" y="3409255"/>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大阪市南部</a:t>
            </a:r>
            <a:endParaRPr lang="ja-JP" altLang="en-US" sz="1400" dirty="0">
              <a:solidFill>
                <a:schemeClr val="tx1"/>
              </a:solidFill>
            </a:endParaRPr>
          </a:p>
        </p:txBody>
      </p:sp>
      <p:sp>
        <p:nvSpPr>
          <p:cNvPr id="35" name="テキスト ボックス 10">
            <a:extLst>
              <a:ext uri="{FF2B5EF4-FFF2-40B4-BE49-F238E27FC236}">
                <a16:creationId xmlns:a16="http://schemas.microsoft.com/office/drawing/2014/main" id="{8957656B-6DE6-44E0-85D6-7CF39E5B6647}"/>
              </a:ext>
            </a:extLst>
          </p:cNvPr>
          <p:cNvSpPr txBox="1"/>
          <p:nvPr/>
        </p:nvSpPr>
        <p:spPr>
          <a:xfrm>
            <a:off x="6372200" y="6608385"/>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6" name="テキスト ボックス 10">
            <a:extLst>
              <a:ext uri="{FF2B5EF4-FFF2-40B4-BE49-F238E27FC236}">
                <a16:creationId xmlns:a16="http://schemas.microsoft.com/office/drawing/2014/main" id="{47FDF32D-43ED-4A66-9CFA-E114E8625D81}"/>
              </a:ext>
            </a:extLst>
          </p:cNvPr>
          <p:cNvSpPr txBox="1"/>
          <p:nvPr/>
        </p:nvSpPr>
        <p:spPr>
          <a:xfrm>
            <a:off x="6948264" y="4376137"/>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graphicFrame>
        <p:nvGraphicFramePr>
          <p:cNvPr id="2" name="オブジェクト 1"/>
          <p:cNvGraphicFramePr>
            <a:graphicFrameLocks noChangeAspect="1"/>
          </p:cNvGraphicFramePr>
          <p:nvPr>
            <p:extLst/>
          </p:nvPr>
        </p:nvGraphicFramePr>
        <p:xfrm>
          <a:off x="295764" y="3746351"/>
          <a:ext cx="5753100" cy="1266825"/>
        </p:xfrm>
        <a:graphic>
          <a:graphicData uri="http://schemas.openxmlformats.org/presentationml/2006/ole">
            <mc:AlternateContent xmlns:mc="http://schemas.openxmlformats.org/markup-compatibility/2006">
              <mc:Choice xmlns:v="urn:schemas-microsoft-com:vml" Requires="v">
                <p:oleObj spid="_x0000_s4102" name="ワークシート" r:id="rId4" imgW="5753273" imgH="1266705" progId="Excel.Sheet.12">
                  <p:embed/>
                </p:oleObj>
              </mc:Choice>
              <mc:Fallback>
                <p:oleObj name="ワークシート" r:id="rId4" imgW="5753273" imgH="1266705" progId="Excel.Sheet.12">
                  <p:embed/>
                  <p:pic>
                    <p:nvPicPr>
                      <p:cNvPr id="2" name="オブジェクト 1"/>
                      <p:cNvPicPr/>
                      <p:nvPr/>
                    </p:nvPicPr>
                    <p:blipFill>
                      <a:blip r:embed="rId5"/>
                      <a:stretch>
                        <a:fillRect/>
                      </a:stretch>
                    </p:blipFill>
                    <p:spPr>
                      <a:xfrm>
                        <a:off x="295764" y="3746351"/>
                        <a:ext cx="5753100" cy="1266825"/>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nvPr>
        </p:nvGraphicFramePr>
        <p:xfrm>
          <a:off x="2668353" y="5120977"/>
          <a:ext cx="6238875" cy="1476375"/>
        </p:xfrm>
        <a:graphic>
          <a:graphicData uri="http://schemas.openxmlformats.org/presentationml/2006/ole">
            <mc:AlternateContent xmlns:mc="http://schemas.openxmlformats.org/markup-compatibility/2006">
              <mc:Choice xmlns:v="urn:schemas-microsoft-com:vml" Requires="v">
                <p:oleObj spid="_x0000_s4103" name="ワークシート" r:id="rId6" imgW="6238922" imgH="1476306" progId="Excel.Sheet.12">
                  <p:embed/>
                </p:oleObj>
              </mc:Choice>
              <mc:Fallback>
                <p:oleObj name="ワークシート" r:id="rId6" imgW="6238922" imgH="1476306" progId="Excel.Sheet.12">
                  <p:embed/>
                  <p:pic>
                    <p:nvPicPr>
                      <p:cNvPr id="4" name="オブジェクト 3"/>
                      <p:cNvPicPr/>
                      <p:nvPr/>
                    </p:nvPicPr>
                    <p:blipFill>
                      <a:blip r:embed="rId7"/>
                      <a:stretch>
                        <a:fillRect/>
                      </a:stretch>
                    </p:blipFill>
                    <p:spPr>
                      <a:xfrm>
                        <a:off x="2668353" y="5120977"/>
                        <a:ext cx="6238875" cy="1476375"/>
                      </a:xfrm>
                      <a:prstGeom prst="rect">
                        <a:avLst/>
                      </a:prstGeom>
                    </p:spPr>
                  </p:pic>
                </p:oleObj>
              </mc:Fallback>
            </mc:AlternateContent>
          </a:graphicData>
        </a:graphic>
      </p:graphicFrame>
      <p:graphicFrame>
        <p:nvGraphicFramePr>
          <p:cNvPr id="7" name="オブジェクト 6"/>
          <p:cNvGraphicFramePr>
            <a:graphicFrameLocks noChangeAspect="1"/>
          </p:cNvGraphicFramePr>
          <p:nvPr/>
        </p:nvGraphicFramePr>
        <p:xfrm>
          <a:off x="286023" y="1196752"/>
          <a:ext cx="5753100" cy="847725"/>
        </p:xfrm>
        <a:graphic>
          <a:graphicData uri="http://schemas.openxmlformats.org/presentationml/2006/ole">
            <mc:AlternateContent xmlns:mc="http://schemas.openxmlformats.org/markup-compatibility/2006">
              <mc:Choice xmlns:v="urn:schemas-microsoft-com:vml" Requires="v">
                <p:oleObj spid="_x0000_s4104" name="ワークシート" r:id="rId8" imgW="5753273" imgH="847881" progId="Excel.Sheet.12">
                  <p:embed/>
                </p:oleObj>
              </mc:Choice>
              <mc:Fallback>
                <p:oleObj name="ワークシート" r:id="rId8" imgW="5753273" imgH="847881" progId="Excel.Sheet.12">
                  <p:embed/>
                  <p:pic>
                    <p:nvPicPr>
                      <p:cNvPr id="7" name="オブジェクト 6"/>
                      <p:cNvPicPr/>
                      <p:nvPr/>
                    </p:nvPicPr>
                    <p:blipFill>
                      <a:blip r:embed="rId9"/>
                      <a:stretch>
                        <a:fillRect/>
                      </a:stretch>
                    </p:blipFill>
                    <p:spPr>
                      <a:xfrm>
                        <a:off x="286023" y="1196752"/>
                        <a:ext cx="5753100" cy="847725"/>
                      </a:xfrm>
                      <a:prstGeom prst="rect">
                        <a:avLst/>
                      </a:prstGeom>
                    </p:spPr>
                  </p:pic>
                </p:oleObj>
              </mc:Fallback>
            </mc:AlternateContent>
          </a:graphicData>
        </a:graphic>
      </p:graphicFrame>
      <p:graphicFrame>
        <p:nvGraphicFramePr>
          <p:cNvPr id="9" name="オブジェクト 8"/>
          <p:cNvGraphicFramePr>
            <a:graphicFrameLocks noChangeAspect="1"/>
          </p:cNvGraphicFramePr>
          <p:nvPr/>
        </p:nvGraphicFramePr>
        <p:xfrm>
          <a:off x="2699792" y="2204864"/>
          <a:ext cx="6238875" cy="1057275"/>
        </p:xfrm>
        <a:graphic>
          <a:graphicData uri="http://schemas.openxmlformats.org/presentationml/2006/ole">
            <mc:AlternateContent xmlns:mc="http://schemas.openxmlformats.org/markup-compatibility/2006">
              <mc:Choice xmlns:v="urn:schemas-microsoft-com:vml" Requires="v">
                <p:oleObj spid="_x0000_s4105" name="ワークシート" r:id="rId10" imgW="6238922" imgH="1057103" progId="Excel.Sheet.12">
                  <p:embed/>
                </p:oleObj>
              </mc:Choice>
              <mc:Fallback>
                <p:oleObj name="ワークシート" r:id="rId10" imgW="6238922" imgH="1057103" progId="Excel.Sheet.12">
                  <p:embed/>
                  <p:pic>
                    <p:nvPicPr>
                      <p:cNvPr id="9" name="オブジェクト 8"/>
                      <p:cNvPicPr/>
                      <p:nvPr/>
                    </p:nvPicPr>
                    <p:blipFill>
                      <a:blip r:embed="rId11"/>
                      <a:stretch>
                        <a:fillRect/>
                      </a:stretch>
                    </p:blipFill>
                    <p:spPr>
                      <a:xfrm>
                        <a:off x="2699792" y="2204864"/>
                        <a:ext cx="6238875" cy="1057275"/>
                      </a:xfrm>
                      <a:prstGeom prst="rect">
                        <a:avLst/>
                      </a:prstGeom>
                    </p:spPr>
                  </p:pic>
                </p:oleObj>
              </mc:Fallback>
            </mc:AlternateContent>
          </a:graphicData>
        </a:graphic>
      </p:graphicFrame>
      <p:sp>
        <p:nvSpPr>
          <p:cNvPr id="11" name="テキスト ボックス 10"/>
          <p:cNvSpPr txBox="1"/>
          <p:nvPr/>
        </p:nvSpPr>
        <p:spPr>
          <a:xfrm>
            <a:off x="7914304" y="3223509"/>
            <a:ext cx="1114408"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＋休棟予定</a:t>
            </a:r>
            <a:r>
              <a:rPr kumimoji="1" lang="en-US" altLang="ja-JP" sz="1000" dirty="0" smtClean="0">
                <a:latin typeface="Meiryo UI" panose="020B0604030504040204" pitchFamily="50" charset="-128"/>
                <a:ea typeface="Meiryo UI" panose="020B0604030504040204" pitchFamily="50" charset="-128"/>
              </a:rPr>
              <a:t>24</a:t>
            </a:r>
            <a:r>
              <a:rPr kumimoji="1" lang="ja-JP" altLang="en-US" sz="1000" dirty="0" smtClean="0">
                <a:latin typeface="Meiryo UI" panose="020B0604030504040204" pitchFamily="50" charset="-128"/>
                <a:ea typeface="Meiryo UI" panose="020B0604030504040204" pitchFamily="50" charset="-128"/>
              </a:rPr>
              <a:t>床</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0763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53336"/>
            <a:ext cx="2133600" cy="365125"/>
          </a:xfrm>
        </p:spPr>
        <p:txBody>
          <a:bodyPr/>
          <a:lstStyle/>
          <a:p>
            <a:fld id="{A9848611-8FAA-4BFC-BAAD-33CAF1A3E273}" type="slidenum">
              <a:rPr kumimoji="1" lang="ja-JP" altLang="en-US" sz="1800" smtClean="0">
                <a:solidFill>
                  <a:schemeClr val="tx1"/>
                </a:solidFill>
              </a:rPr>
              <a:t>17</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8957656B-6DE6-44E0-85D6-7CF39E5B6647}"/>
              </a:ext>
            </a:extLst>
          </p:cNvPr>
          <p:cNvSpPr txBox="1"/>
          <p:nvPr/>
        </p:nvSpPr>
        <p:spPr>
          <a:xfrm>
            <a:off x="6577003" y="437613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テキスト ボックス 10">
            <a:extLst>
              <a:ext uri="{FF2B5EF4-FFF2-40B4-BE49-F238E27FC236}">
                <a16:creationId xmlns:a16="http://schemas.microsoft.com/office/drawing/2014/main" id="{47FDF32D-43ED-4A66-9CFA-E114E8625D81}"/>
              </a:ext>
            </a:extLst>
          </p:cNvPr>
          <p:cNvSpPr txBox="1"/>
          <p:nvPr/>
        </p:nvSpPr>
        <p:spPr>
          <a:xfrm>
            <a:off x="6804248" y="2300379"/>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13" name="屈折矢印 12"/>
          <p:cNvSpPr/>
          <p:nvPr/>
        </p:nvSpPr>
        <p:spPr>
          <a:xfrm flipV="1">
            <a:off x="6182746" y="2159243"/>
            <a:ext cx="549494" cy="7466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1986189294"/>
              </p:ext>
            </p:extLst>
          </p:nvPr>
        </p:nvGraphicFramePr>
        <p:xfrm>
          <a:off x="2710866" y="3043304"/>
          <a:ext cx="6238875" cy="1057275"/>
        </p:xfrm>
        <a:graphic>
          <a:graphicData uri="http://schemas.openxmlformats.org/presentationml/2006/ole">
            <mc:AlternateContent xmlns:mc="http://schemas.openxmlformats.org/markup-compatibility/2006">
              <mc:Choice xmlns:v="urn:schemas-microsoft-com:vml" Requires="v">
                <p:oleObj spid="_x0000_s3100" name="ワークシート" r:id="rId5" imgW="6238922" imgH="1057103" progId="Excel.Sheet.12">
                  <p:embed/>
                </p:oleObj>
              </mc:Choice>
              <mc:Fallback>
                <p:oleObj name="ワークシート" r:id="rId5" imgW="6238922" imgH="1057103" progId="Excel.Sheet.12">
                  <p:embed/>
                  <p:pic>
                    <p:nvPicPr>
                      <p:cNvPr id="11" name="オブジェクト 10"/>
                      <p:cNvPicPr/>
                      <p:nvPr/>
                    </p:nvPicPr>
                    <p:blipFill>
                      <a:blip r:embed="rId6"/>
                      <a:stretch>
                        <a:fillRect/>
                      </a:stretch>
                    </p:blipFill>
                    <p:spPr>
                      <a:xfrm>
                        <a:off x="2710866" y="3043304"/>
                        <a:ext cx="6238875" cy="1057275"/>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1103577391"/>
              </p:ext>
            </p:extLst>
          </p:nvPr>
        </p:nvGraphicFramePr>
        <p:xfrm>
          <a:off x="306569" y="1744775"/>
          <a:ext cx="5753100" cy="1057275"/>
        </p:xfrm>
        <a:graphic>
          <a:graphicData uri="http://schemas.openxmlformats.org/presentationml/2006/ole">
            <mc:AlternateContent xmlns:mc="http://schemas.openxmlformats.org/markup-compatibility/2006">
              <mc:Choice xmlns:v="urn:schemas-microsoft-com:vml" Requires="v">
                <p:oleObj spid="_x0000_s3101" name="ワークシート" r:id="rId7" imgW="5753273" imgH="1057103" progId="Excel.Sheet.12">
                  <p:embed/>
                </p:oleObj>
              </mc:Choice>
              <mc:Fallback>
                <p:oleObj name="ワークシート" r:id="rId7" imgW="5753273" imgH="1057103" progId="Excel.Sheet.12">
                  <p:embed/>
                  <p:pic>
                    <p:nvPicPr>
                      <p:cNvPr id="12" name="オブジェクト 11"/>
                      <p:cNvPicPr/>
                      <p:nvPr/>
                    </p:nvPicPr>
                    <p:blipFill>
                      <a:blip r:embed="rId8"/>
                      <a:stretch>
                        <a:fillRect/>
                      </a:stretch>
                    </p:blipFill>
                    <p:spPr>
                      <a:xfrm>
                        <a:off x="306569" y="1744775"/>
                        <a:ext cx="5753100" cy="1057275"/>
                      </a:xfrm>
                      <a:prstGeom prst="rect">
                        <a:avLst/>
                      </a:prstGeom>
                    </p:spPr>
                  </p:pic>
                </p:oleObj>
              </mc:Fallback>
            </mc:AlternateContent>
          </a:graphicData>
        </a:graphic>
      </p:graphicFrame>
      <p:sp>
        <p:nvSpPr>
          <p:cNvPr id="17" name="テキスト ボックス 10">
            <a:extLst>
              <a:ext uri="{FF2B5EF4-FFF2-40B4-BE49-F238E27FC236}">
                <a16:creationId xmlns:a16="http://schemas.microsoft.com/office/drawing/2014/main" id="{47FDF32D-43ED-4A66-9CFA-E114E8625D81}"/>
              </a:ext>
            </a:extLst>
          </p:cNvPr>
          <p:cNvSpPr txBox="1"/>
          <p:nvPr/>
        </p:nvSpPr>
        <p:spPr>
          <a:xfrm>
            <a:off x="318585" y="112850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●大阪市</a:t>
            </a:r>
            <a:r>
              <a:rPr lang="ja-JP" altLang="en-US" sz="1400" dirty="0">
                <a:solidFill>
                  <a:schemeClr val="tx1"/>
                </a:solidFill>
              </a:rPr>
              <a:t>北部・南部・豊能</a:t>
            </a:r>
          </a:p>
        </p:txBody>
      </p:sp>
    </p:spTree>
    <p:extLst>
      <p:ext uri="{BB962C8B-B14F-4D97-AF65-F5344CB8AC3E}">
        <p14:creationId xmlns:p14="http://schemas.microsoft.com/office/powerpoint/2010/main" val="3402174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18</a:t>
            </a:fld>
            <a:endParaRPr lang="ja-JP" altLang="en-US"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158429" y="1104999"/>
            <a:ext cx="38969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accent1">
                    <a:lumMod val="75000"/>
                  </a:schemeClr>
                </a:solidFill>
              </a:rPr>
              <a:t>【</a:t>
            </a:r>
            <a:r>
              <a:rPr lang="ja-JP" altLang="en-US" sz="1400" dirty="0" smtClean="0">
                <a:solidFill>
                  <a:schemeClr val="accent1">
                    <a:lumMod val="75000"/>
                  </a:schemeClr>
                </a:solidFill>
              </a:rPr>
              <a:t>参考</a:t>
            </a:r>
            <a:r>
              <a:rPr lang="en-US" altLang="ja-JP" sz="1400" dirty="0" smtClean="0">
                <a:solidFill>
                  <a:schemeClr val="accent1">
                    <a:lumMod val="75000"/>
                  </a:schemeClr>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別病床機能の検討状況</a:t>
            </a:r>
            <a:r>
              <a:rPr lang="en-US" altLang="ja-JP" sz="1400" dirty="0" smtClean="0">
                <a:solidFill>
                  <a:schemeClr val="tx1"/>
                </a:solidFill>
              </a:rPr>
              <a:t>※</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9" name="タイトル 1">
            <a:extLst>
              <a:ext uri="{FF2B5EF4-FFF2-40B4-BE49-F238E27FC236}">
                <a16:creationId xmlns:a16="http://schemas.microsoft.com/office/drawing/2014/main" id="{45F45CE9-985D-441B-AF35-C9A9C0C7A9C3}"/>
              </a:ext>
            </a:extLst>
          </p:cNvPr>
          <p:cNvSpPr txBox="1">
            <a:spLocks/>
          </p:cNvSpPr>
          <p:nvPr/>
        </p:nvSpPr>
        <p:spPr>
          <a:xfrm>
            <a:off x="6012160" y="4899900"/>
            <a:ext cx="2773239" cy="10666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a:t>
            </a:r>
            <a:endParaRPr lang="en-US" altLang="ja-JP" sz="1200" dirty="0" smtClean="0">
              <a:solidFill>
                <a:srgbClr val="4F81BD">
                  <a:lumMod val="75000"/>
                </a:srgbClr>
              </a:solidFill>
              <a:latin typeface="Meiryo UI" panose="020B0604030504040204" pitchFamily="50" charset="-128"/>
              <a:ea typeface="Meiryo UI" panose="020B0604030504040204" pitchFamily="50"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909110" y="6058789"/>
            <a:ext cx="32445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158429" y="148480"/>
            <a:ext cx="8302003" cy="769441"/>
          </a:xfrm>
          <a:prstGeom prst="rect">
            <a:avLst/>
          </a:prstGeom>
        </p:spPr>
        <p:txBody>
          <a:bodyPr wrap="square">
            <a:spAutoFit/>
          </a:bodyPr>
          <a:lstStyle/>
          <a:p>
            <a:r>
              <a:rPr lang="ja-JP" altLang="en-US" sz="2200" dirty="0" smtClean="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２</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各病院が検討している病床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機能のまとめ①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4"/>
          <a:stretch>
            <a:fillRect/>
          </a:stretch>
        </p:blipFill>
        <p:spPr>
          <a:xfrm>
            <a:off x="88301" y="1556792"/>
            <a:ext cx="9013786" cy="3134195"/>
          </a:xfrm>
          <a:prstGeom prst="rect">
            <a:avLst/>
          </a:prstGeom>
        </p:spPr>
      </p:pic>
    </p:spTree>
    <p:extLst>
      <p:ext uri="{BB962C8B-B14F-4D97-AF65-F5344CB8AC3E}">
        <p14:creationId xmlns:p14="http://schemas.microsoft.com/office/powerpoint/2010/main" val="2493753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19</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09370" y="186711"/>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62292" y="184557"/>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角丸四角形 9">
            <a:extLst>
              <a:ext uri="{FF2B5EF4-FFF2-40B4-BE49-F238E27FC236}">
                <a16:creationId xmlns:a16="http://schemas.microsoft.com/office/drawing/2014/main" id="{978D56CE-FF67-44A7-886A-6EA4A2B77055}"/>
              </a:ext>
            </a:extLst>
          </p:cNvPr>
          <p:cNvSpPr/>
          <p:nvPr/>
        </p:nvSpPr>
        <p:spPr>
          <a:xfrm>
            <a:off x="530122" y="1267015"/>
            <a:ext cx="7989374" cy="1729937"/>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年に</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向</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け病院</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、地域医療構想が</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　めざ</a:t>
            </a:r>
            <a:r>
              <a:rPr lang="ja-JP" altLang="en-US">
                <a:solidFill>
                  <a:schemeClr val="tx1"/>
                </a:solidFill>
                <a:latin typeface="HGP創英角ｺﾞｼｯｸUB" panose="020B0900000000000000" pitchFamily="50" charset="-128"/>
                <a:ea typeface="HGP創英角ｺﾞｼｯｸUB" panose="020B0900000000000000" pitchFamily="50" charset="-128"/>
              </a:rPr>
              <a:t>す</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病床</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機能分化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の方向性</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と概ね一致して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62582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4405" y="649287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827584" y="140293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827584" y="1353268"/>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大阪市二次医療圏の概要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953803" y="3851918"/>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953803" y="3827467"/>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1119871" y="4193348"/>
            <a:ext cx="5972409"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1134622" y="1691399"/>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）診療</a:t>
            </a:r>
            <a:r>
              <a:rPr lang="ja-JP" altLang="en-US" dirty="0">
                <a:solidFill>
                  <a:schemeClr val="tx2"/>
                </a:solidFill>
                <a:latin typeface="HGPｺﾞｼｯｸE" panose="020B0900000000000000" pitchFamily="50" charset="-128"/>
                <a:ea typeface="HGPｺﾞｼｯｸE" panose="020B0900000000000000" pitchFamily="50" charset="-128"/>
              </a:rPr>
              <a:t>実態の分析の結果</a:t>
            </a:r>
          </a:p>
        </p:txBody>
      </p:sp>
    </p:spTree>
    <p:extLst>
      <p:ext uri="{BB962C8B-B14F-4D97-AF65-F5344CB8AC3E}">
        <p14:creationId xmlns:p14="http://schemas.microsoft.com/office/powerpoint/2010/main" val="22731949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264" y="2104539"/>
            <a:ext cx="3243262"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211960"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07" y="2181440"/>
            <a:ext cx="3894238" cy="311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1596" y="2078038"/>
            <a:ext cx="3572597" cy="278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44" y="5583114"/>
            <a:ext cx="6289456" cy="116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ja-JP" sz="2200" dirty="0">
                <a:latin typeface="HGP創英角ｺﾞｼｯｸUB" panose="020B0900000000000000" pitchFamily="50" charset="-128"/>
                <a:ea typeface="HGP創英角ｺﾞｼｯｸUB" panose="020B0900000000000000" pitchFamily="50" charset="-128"/>
              </a:rPr>
              <a:t>年をピークに医療需要（特に、急性期と回復期）が増加し、その後、横ばいからやや減少となる見込みである</a:t>
            </a:r>
          </a:p>
        </p:txBody>
      </p:sp>
    </p:spTree>
    <p:extLst>
      <p:ext uri="{BB962C8B-B14F-4D97-AF65-F5344CB8AC3E}">
        <p14:creationId xmlns:p14="http://schemas.microsoft.com/office/powerpoint/2010/main" val="139624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83308" y="1521751"/>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1</a:t>
            </a:r>
            <a:r>
              <a:rPr lang="ja-JP" altLang="en-US" sz="1400" dirty="0">
                <a:solidFill>
                  <a:schemeClr val="tx1"/>
                </a:solidFill>
              </a:rPr>
              <a:t>）</a:t>
            </a:r>
          </a:p>
        </p:txBody>
      </p:sp>
      <p:sp>
        <p:nvSpPr>
          <p:cNvPr id="13" name="タイトル 1">
            <a:extLst>
              <a:ext uri="{FF2B5EF4-FFF2-40B4-BE49-F238E27FC236}">
                <a16:creationId xmlns:a16="http://schemas.microsoft.com/office/drawing/2014/main" id="{77D78C8B-7190-4F9F-BF24-FAD4DFE9F181}"/>
              </a:ext>
            </a:extLst>
          </p:cNvPr>
          <p:cNvSpPr txBox="1">
            <a:spLocks/>
          </p:cNvSpPr>
          <p:nvPr/>
        </p:nvSpPr>
        <p:spPr>
          <a:xfrm>
            <a:off x="104182" y="56851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新公立病院改革プラン補足調査対象病院が</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a:t>
            </a:r>
            <a:r>
              <a:rPr lang="ja-JP" altLang="en-US" sz="2200" dirty="0" smtClean="0">
                <a:latin typeface="HGP創英角ｺﾞｼｯｸUB" panose="020B0900000000000000" pitchFamily="50" charset="-128"/>
                <a:ea typeface="HGP創英角ｺﾞｼｯｸUB" panose="020B0900000000000000" pitchFamily="50" charset="-128"/>
              </a:rPr>
              <a:t>、公的</a:t>
            </a:r>
            <a:r>
              <a:rPr lang="ja-JP" altLang="en-US" sz="2200" dirty="0">
                <a:latin typeface="HGP創英角ｺﾞｼｯｸUB" panose="020B0900000000000000" pitchFamily="50" charset="-128"/>
                <a:ea typeface="HGP創英角ｺﾞｼｯｸUB" panose="020B0900000000000000" pitchFamily="50" charset="-128"/>
              </a:rPr>
              <a:t>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プラン対象病院が</a:t>
            </a:r>
            <a:r>
              <a:rPr lang="en-US" altLang="ja-JP" sz="2200" dirty="0">
                <a:latin typeface="HGP創英角ｺﾞｼｯｸUB" panose="020B0900000000000000" pitchFamily="50" charset="-128"/>
                <a:ea typeface="HGP創英角ｺﾞｼｯｸUB" panose="020B0900000000000000" pitchFamily="50" charset="-128"/>
              </a:rPr>
              <a:t>16</a:t>
            </a:r>
            <a:r>
              <a:rPr lang="ja-JP" altLang="en-US" sz="2200" dirty="0">
                <a:latin typeface="HGP創英角ｺﾞｼｯｸUB" panose="020B0900000000000000" pitchFamily="50" charset="-128"/>
                <a:ea typeface="HGP創英角ｺﾞｼｯｸUB" panose="020B0900000000000000" pitchFamily="50" charset="-128"/>
              </a:rPr>
              <a:t>病院である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4"/>
          <a:stretch>
            <a:fillRect/>
          </a:stretch>
        </p:blipFill>
        <p:spPr>
          <a:xfrm>
            <a:off x="246172" y="1820720"/>
            <a:ext cx="6630084" cy="5005359"/>
          </a:xfrm>
          <a:prstGeom prst="rect">
            <a:avLst/>
          </a:prstGeom>
        </p:spPr>
      </p:pic>
    </p:spTree>
    <p:extLst>
      <p:ext uri="{BB962C8B-B14F-4D97-AF65-F5344CB8AC3E}">
        <p14:creationId xmlns:p14="http://schemas.microsoft.com/office/powerpoint/2010/main" val="147650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0" y="64293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2</a:t>
            </a:r>
            <a:r>
              <a:rPr lang="ja-JP" altLang="en-US" sz="1400" dirty="0">
                <a:solidFill>
                  <a:schemeClr val="tx1"/>
                </a:solidFill>
              </a:rPr>
              <a:t>）</a:t>
            </a:r>
          </a:p>
        </p:txBody>
      </p:sp>
      <p:sp>
        <p:nvSpPr>
          <p:cNvPr id="14" name="正方形/長方形 13"/>
          <p:cNvSpPr/>
          <p:nvPr/>
        </p:nvSpPr>
        <p:spPr>
          <a:xfrm>
            <a:off x="6407937" y="4591146"/>
            <a:ext cx="2495067" cy="1346170"/>
          </a:xfrm>
          <a:prstGeom prst="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175</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４</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16</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155</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6140555" y="6053383"/>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7" name="図 6"/>
          <p:cNvPicPr>
            <a:picLocks noChangeAspect="1"/>
          </p:cNvPicPr>
          <p:nvPr/>
        </p:nvPicPr>
        <p:blipFill>
          <a:blip r:embed="rId4"/>
          <a:stretch>
            <a:fillRect/>
          </a:stretch>
        </p:blipFill>
        <p:spPr>
          <a:xfrm>
            <a:off x="6334460" y="1646295"/>
            <a:ext cx="2780543" cy="2683033"/>
          </a:xfrm>
          <a:prstGeom prst="rect">
            <a:avLst/>
          </a:prstGeom>
        </p:spPr>
      </p:pic>
      <p:pic>
        <p:nvPicPr>
          <p:cNvPr id="6" name="図 5"/>
          <p:cNvPicPr>
            <a:picLocks noChangeAspect="1"/>
          </p:cNvPicPr>
          <p:nvPr/>
        </p:nvPicPr>
        <p:blipFill>
          <a:blip r:embed="rId5"/>
          <a:stretch>
            <a:fillRect/>
          </a:stretch>
        </p:blipFill>
        <p:spPr>
          <a:xfrm>
            <a:off x="113674" y="1036167"/>
            <a:ext cx="6026881" cy="5017216"/>
          </a:xfrm>
          <a:prstGeom prst="rect">
            <a:avLst/>
          </a:prstGeom>
        </p:spPr>
      </p:pic>
    </p:spTree>
    <p:extLst>
      <p:ext uri="{BB962C8B-B14F-4D97-AF65-F5344CB8AC3E}">
        <p14:creationId xmlns:p14="http://schemas.microsoft.com/office/powerpoint/2010/main" val="113007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2075573299"/>
              </p:ext>
            </p:extLst>
          </p:nvPr>
        </p:nvGraphicFramePr>
        <p:xfrm>
          <a:off x="4651003" y="2202539"/>
          <a:ext cx="4450505" cy="3397877"/>
        </p:xfrm>
        <a:graphic>
          <a:graphicData uri="http://schemas.openxmlformats.org/drawingml/2006/chart">
            <c:chart xmlns:c="http://schemas.openxmlformats.org/drawingml/2006/chart" xmlns:r="http://schemas.openxmlformats.org/officeDocument/2006/relationships" r:id="rId3"/>
          </a:graphicData>
        </a:graphic>
      </p:graphicFrame>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84064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222645" y="5914043"/>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0" name="スライド番号プレースホルダー 3"/>
          <p:cNvSpPr>
            <a:spLocks noGrp="1"/>
          </p:cNvSpPr>
          <p:nvPr/>
        </p:nvSpPr>
        <p:spPr>
          <a:xfrm>
            <a:off x="6876256" y="647576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6</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6E540151-AC51-453F-8A30-1A306099FDD3}"/>
              </a:ext>
            </a:extLst>
          </p:cNvPr>
          <p:cNvSpPr txBox="1">
            <a:spLocks/>
          </p:cNvSpPr>
          <p:nvPr/>
        </p:nvSpPr>
        <p:spPr>
          <a:xfrm>
            <a:off x="302403" y="664784"/>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病床機能別病床数において、高度急性期では公立・公的病院が、急性期・回復期・慢性期では民間等病院が多い</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35DEE90-4F5F-4832-AE99-52B1FCA57A79}"/>
              </a:ext>
            </a:extLst>
          </p:cNvPr>
          <p:cNvSpPr txBox="1"/>
          <p:nvPr/>
        </p:nvSpPr>
        <p:spPr>
          <a:xfrm>
            <a:off x="5072368" y="2074818"/>
            <a:ext cx="351656"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100" dirty="0">
                <a:solidFill>
                  <a:schemeClr val="tx1"/>
                </a:solidFill>
              </a:rPr>
              <a:t>床</a:t>
            </a:r>
            <a:endParaRPr lang="en-US" altLang="ja-JP" sz="1100" dirty="0">
              <a:solidFill>
                <a:schemeClr val="tx1"/>
              </a:solidFill>
            </a:endParaRPr>
          </a:p>
        </p:txBody>
      </p:sp>
      <p:sp>
        <p:nvSpPr>
          <p:cNvPr id="13" name="テキスト ボックス 10">
            <a:extLst>
              <a:ext uri="{FF2B5EF4-FFF2-40B4-BE49-F238E27FC236}">
                <a16:creationId xmlns:a16="http://schemas.microsoft.com/office/drawing/2014/main" id="{F071EA82-9CDC-4166-A19A-2687A31B8132}"/>
              </a:ext>
            </a:extLst>
          </p:cNvPr>
          <p:cNvSpPr txBox="1"/>
          <p:nvPr/>
        </p:nvSpPr>
        <p:spPr>
          <a:xfrm>
            <a:off x="4693495" y="1819525"/>
            <a:ext cx="324956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sp>
        <p:nvSpPr>
          <p:cNvPr id="14" name="テキスト ボックス 10">
            <a:extLst>
              <a:ext uri="{FF2B5EF4-FFF2-40B4-BE49-F238E27FC236}">
                <a16:creationId xmlns:a16="http://schemas.microsoft.com/office/drawing/2014/main" id="{04D3DACA-5E6A-4B0B-8CAB-E6805F9533B5}"/>
              </a:ext>
            </a:extLst>
          </p:cNvPr>
          <p:cNvSpPr txBox="1"/>
          <p:nvPr/>
        </p:nvSpPr>
        <p:spPr>
          <a:xfrm>
            <a:off x="302403" y="1857260"/>
            <a:ext cx="51263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a:t>
            </a:r>
            <a:r>
              <a:rPr lang="ja-JP" altLang="en-US" sz="1400" dirty="0">
                <a:solidFill>
                  <a:schemeClr val="tx1"/>
                </a:solidFill>
              </a:rPr>
              <a:t>等</a:t>
            </a:r>
            <a:r>
              <a:rPr lang="ja-JP" altLang="en-US" sz="1400" dirty="0" smtClean="0">
                <a:solidFill>
                  <a:schemeClr val="tx1"/>
                </a:solidFill>
              </a:rPr>
              <a:t>提出状況</a:t>
            </a:r>
            <a:endParaRPr lang="en-US" altLang="ja-JP" sz="1400" dirty="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198166603"/>
              </p:ext>
            </p:extLst>
          </p:nvPr>
        </p:nvGraphicFramePr>
        <p:xfrm>
          <a:off x="276930" y="2478168"/>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300" dirty="0" smtClean="0"/>
                        <a:t>公立</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300" dirty="0" smtClean="0"/>
                        <a:t>公的</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300" dirty="0" smtClean="0"/>
                        <a:t>民間等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87.1%</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300" dirty="0" smtClean="0"/>
                        <a:t>合計</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88.6%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5914396" y="2780928"/>
            <a:ext cx="2838304" cy="2920574"/>
          </a:xfrm>
          <a:prstGeom prst="rect">
            <a:avLst/>
          </a:prstGeom>
        </p:spPr>
      </p:pic>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905585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072323" y="6392361"/>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スライド番号プレースホルダー 3"/>
          <p:cNvSpPr>
            <a:spLocks noGrp="1"/>
          </p:cNvSpPr>
          <p:nvPr/>
        </p:nvSpPr>
        <p:spPr>
          <a:xfrm>
            <a:off x="6948264" y="648059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7</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77D78C8B-7190-4F9F-BF24-FAD4DFE9F181}"/>
              </a:ext>
            </a:extLst>
          </p:cNvPr>
          <p:cNvSpPr txBox="1">
            <a:spLocks/>
          </p:cNvSpPr>
          <p:nvPr/>
        </p:nvSpPr>
        <p:spPr>
          <a:xfrm>
            <a:off x="322602" y="754043"/>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公立・公的病院で</a:t>
            </a:r>
            <a:r>
              <a:rPr lang="ja-JP" altLang="en-US" sz="2200" dirty="0" smtClean="0">
                <a:latin typeface="HGP創英角ｺﾞｼｯｸUB" panose="020B0900000000000000" pitchFamily="50" charset="-128"/>
                <a:ea typeface="HGP創英角ｺﾞｼｯｸUB" panose="020B0900000000000000" pitchFamily="50" charset="-128"/>
              </a:rPr>
              <a:t>は高度</a:t>
            </a:r>
            <a:r>
              <a:rPr lang="ja-JP" altLang="en-US" sz="2200" dirty="0">
                <a:latin typeface="HGP創英角ｺﾞｼｯｸUB" panose="020B0900000000000000" pitchFamily="50" charset="-128"/>
                <a:ea typeface="HGP創英角ｺﾞｼｯｸUB" panose="020B0900000000000000" pitchFamily="50" charset="-128"/>
              </a:rPr>
              <a:t>急性期～</a:t>
            </a:r>
            <a:r>
              <a:rPr lang="ja-JP" altLang="en-US" sz="2200" dirty="0" smtClean="0">
                <a:latin typeface="HGP創英角ｺﾞｼｯｸUB" panose="020B0900000000000000" pitchFamily="50" charset="-128"/>
                <a:ea typeface="HGP創英角ｺﾞｼｯｸUB" panose="020B0900000000000000" pitchFamily="50" charset="-128"/>
              </a:rPr>
              <a:t>急性期が大半を占め、</a:t>
            </a:r>
            <a:r>
              <a:rPr lang="ja-JP" altLang="en-US" sz="2200" dirty="0">
                <a:latin typeface="HGP創英角ｺﾞｼｯｸUB" panose="020B0900000000000000" pitchFamily="50" charset="-128"/>
                <a:ea typeface="HGP創英角ｺﾞｼｯｸUB" panose="020B0900000000000000" pitchFamily="50" charset="-128"/>
              </a:rPr>
              <a:t>民間等病院では回復期～慢性期が約半数を占める</a:t>
            </a:r>
          </a:p>
        </p:txBody>
      </p:sp>
      <p:sp>
        <p:nvSpPr>
          <p:cNvPr id="13" name="テキスト ボックス 10">
            <a:extLst>
              <a:ext uri="{FF2B5EF4-FFF2-40B4-BE49-F238E27FC236}">
                <a16:creationId xmlns:a16="http://schemas.microsoft.com/office/drawing/2014/main" id="{8FBED41E-334F-416E-A008-33E4C6E09B31}"/>
              </a:ext>
            </a:extLst>
          </p:cNvPr>
          <p:cNvSpPr txBox="1"/>
          <p:nvPr/>
        </p:nvSpPr>
        <p:spPr>
          <a:xfrm>
            <a:off x="253343" y="1916832"/>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病院プラン等提出</a:t>
            </a:r>
            <a:r>
              <a:rPr lang="en-US" altLang="ja-JP" sz="1400" dirty="0" smtClean="0">
                <a:solidFill>
                  <a:schemeClr val="tx1"/>
                </a:solidFill>
              </a:rPr>
              <a:t>155</a:t>
            </a:r>
            <a:r>
              <a:rPr lang="ja-JP" altLang="en-US" sz="1400" dirty="0" smtClean="0">
                <a:solidFill>
                  <a:schemeClr val="tx1"/>
                </a:solidFill>
              </a:rPr>
              <a:t>病院</a:t>
            </a:r>
            <a:r>
              <a:rPr lang="ja-JP" altLang="en-US" sz="1400" dirty="0">
                <a:solidFill>
                  <a:schemeClr val="tx1"/>
                </a:solidFill>
              </a:rPr>
              <a:t>（公立</a:t>
            </a:r>
            <a:r>
              <a:rPr lang="en-US" altLang="ja-JP" sz="1400" dirty="0">
                <a:solidFill>
                  <a:schemeClr val="tx1"/>
                </a:solidFill>
              </a:rPr>
              <a:t>4</a:t>
            </a:r>
            <a:r>
              <a:rPr lang="ja-JP" altLang="en-US" sz="1400" dirty="0" err="1">
                <a:solidFill>
                  <a:schemeClr val="tx1"/>
                </a:solidFill>
              </a:rPr>
              <a:t>、</a:t>
            </a:r>
            <a:r>
              <a:rPr lang="ja-JP" altLang="en-US" sz="1400" dirty="0" smtClean="0">
                <a:solidFill>
                  <a:schemeClr val="tx1"/>
                </a:solidFill>
              </a:rPr>
              <a:t>公的</a:t>
            </a:r>
            <a:r>
              <a:rPr lang="en-US" altLang="ja-JP" sz="1400" dirty="0" smtClean="0">
                <a:solidFill>
                  <a:schemeClr val="tx1"/>
                </a:solidFill>
              </a:rPr>
              <a:t>1</a:t>
            </a:r>
            <a:r>
              <a:rPr lang="en-US" altLang="ja-JP" sz="1400" dirty="0">
                <a:solidFill>
                  <a:schemeClr val="tx1"/>
                </a:solidFill>
              </a:rPr>
              <a:t>6</a:t>
            </a:r>
            <a:r>
              <a:rPr lang="ja-JP" altLang="en-US" sz="1400" dirty="0" err="1" smtClean="0">
                <a:solidFill>
                  <a:schemeClr val="tx1"/>
                </a:solidFill>
              </a:rPr>
              <a:t>、</a:t>
            </a:r>
            <a:r>
              <a:rPr lang="ja-JP" altLang="en-US" sz="1400" dirty="0">
                <a:solidFill>
                  <a:schemeClr val="tx1"/>
                </a:solidFill>
              </a:rPr>
              <a:t>民間</a:t>
            </a:r>
            <a:r>
              <a:rPr lang="ja-JP" altLang="en-US" sz="1400" dirty="0" smtClean="0">
                <a:solidFill>
                  <a:schemeClr val="tx1"/>
                </a:solidFill>
              </a:rPr>
              <a:t>等</a:t>
            </a:r>
            <a:r>
              <a:rPr lang="en-US" altLang="ja-JP" sz="1400" dirty="0" smtClean="0">
                <a:solidFill>
                  <a:schemeClr val="tx1"/>
                </a:solidFill>
              </a:rPr>
              <a:t>13</a:t>
            </a:r>
            <a:r>
              <a:rPr lang="en-US" altLang="ja-JP" sz="1400" dirty="0">
                <a:solidFill>
                  <a:schemeClr val="tx1"/>
                </a:solidFill>
              </a:rPr>
              <a:t>5</a:t>
            </a:r>
            <a:r>
              <a:rPr lang="ja-JP" altLang="en-US" sz="1400" dirty="0" smtClean="0">
                <a:solidFill>
                  <a:schemeClr val="tx1"/>
                </a:solidFill>
              </a:rPr>
              <a:t>） </a:t>
            </a:r>
            <a:r>
              <a:rPr lang="ja-JP" altLang="en-US" sz="1400" dirty="0">
                <a:solidFill>
                  <a:schemeClr val="tx1"/>
                </a:solidFill>
              </a:rPr>
              <a:t>）</a:t>
            </a:r>
            <a:endParaRPr lang="en-US" altLang="ja-JP" sz="1400" dirty="0">
              <a:solidFill>
                <a:schemeClr val="tx1"/>
              </a:solidFill>
            </a:endParaRPr>
          </a:p>
        </p:txBody>
      </p:sp>
      <p:sp>
        <p:nvSpPr>
          <p:cNvPr id="10" name="テキスト ボックス 9"/>
          <p:cNvSpPr txBox="1"/>
          <p:nvPr/>
        </p:nvSpPr>
        <p:spPr>
          <a:xfrm>
            <a:off x="518836" y="2435636"/>
            <a:ext cx="2108948" cy="369332"/>
          </a:xfrm>
          <a:prstGeom prst="rect">
            <a:avLst/>
          </a:prstGeom>
          <a:noFill/>
        </p:spPr>
        <p:txBody>
          <a:bodyPr wrap="square" rtlCol="0">
            <a:spAutoFit/>
          </a:bodyPr>
          <a:lstStyle/>
          <a:p>
            <a:pPr algn="ctr"/>
            <a:r>
              <a:rPr kumimoji="1" lang="ja-JP" altLang="en-US" dirty="0" smtClean="0"/>
              <a:t>公立（４）</a:t>
            </a:r>
            <a:endParaRPr kumimoji="1" lang="ja-JP" altLang="en-US" dirty="0"/>
          </a:p>
        </p:txBody>
      </p:sp>
      <p:sp>
        <p:nvSpPr>
          <p:cNvPr id="15" name="テキスト ボックス 14"/>
          <p:cNvSpPr txBox="1"/>
          <p:nvPr/>
        </p:nvSpPr>
        <p:spPr>
          <a:xfrm>
            <a:off x="3419872" y="2454108"/>
            <a:ext cx="2108948" cy="369332"/>
          </a:xfrm>
          <a:prstGeom prst="rect">
            <a:avLst/>
          </a:prstGeom>
          <a:noFill/>
        </p:spPr>
        <p:txBody>
          <a:bodyPr wrap="square" rtlCol="0">
            <a:spAutoFit/>
          </a:bodyPr>
          <a:lstStyle/>
          <a:p>
            <a:pPr algn="ctr"/>
            <a:r>
              <a:rPr lang="ja-JP" altLang="en-US" dirty="0"/>
              <a:t>公的</a:t>
            </a:r>
            <a:r>
              <a:rPr kumimoji="1" lang="ja-JP" altLang="en-US" dirty="0" smtClean="0"/>
              <a:t>（</a:t>
            </a:r>
            <a:r>
              <a:rPr lang="en-US" altLang="ja-JP" dirty="0" smtClean="0"/>
              <a:t>1</a:t>
            </a:r>
            <a:r>
              <a:rPr lang="en-US" altLang="ja-JP" dirty="0"/>
              <a:t>6</a:t>
            </a:r>
            <a:r>
              <a:rPr kumimoji="1" lang="ja-JP" altLang="en-US" dirty="0" smtClean="0"/>
              <a:t>）</a:t>
            </a:r>
            <a:endParaRPr kumimoji="1" lang="ja-JP" altLang="en-US" dirty="0"/>
          </a:p>
        </p:txBody>
      </p:sp>
      <p:sp>
        <p:nvSpPr>
          <p:cNvPr id="16" name="テキスト ボックス 15"/>
          <p:cNvSpPr txBox="1"/>
          <p:nvPr/>
        </p:nvSpPr>
        <p:spPr>
          <a:xfrm>
            <a:off x="6279476" y="2435636"/>
            <a:ext cx="2108948" cy="369332"/>
          </a:xfrm>
          <a:prstGeom prst="rect">
            <a:avLst/>
          </a:prstGeom>
          <a:noFill/>
        </p:spPr>
        <p:txBody>
          <a:bodyPr wrap="square" rtlCol="0">
            <a:spAutoFit/>
          </a:bodyPr>
          <a:lstStyle/>
          <a:p>
            <a:pPr algn="ctr"/>
            <a:r>
              <a:rPr kumimoji="1" lang="ja-JP" altLang="en-US" dirty="0" smtClean="0"/>
              <a:t>民間等（</a:t>
            </a:r>
            <a:r>
              <a:rPr lang="en-US" altLang="ja-JP" dirty="0" smtClean="0"/>
              <a:t>13</a:t>
            </a:r>
            <a:r>
              <a:rPr lang="en-US" altLang="ja-JP" dirty="0"/>
              <a:t>5</a:t>
            </a:r>
            <a:r>
              <a:rPr kumimoji="1" lang="ja-JP" altLang="en-US" dirty="0" smtClean="0"/>
              <a:t>）</a:t>
            </a:r>
            <a:endParaRPr kumimoji="1" lang="ja-JP" altLang="en-US" dirty="0"/>
          </a:p>
        </p:txBody>
      </p:sp>
      <p:sp>
        <p:nvSpPr>
          <p:cNvPr id="14" name="テキスト ボックス 13"/>
          <p:cNvSpPr txBox="1"/>
          <p:nvPr/>
        </p:nvSpPr>
        <p:spPr>
          <a:xfrm>
            <a:off x="569661" y="5949280"/>
            <a:ext cx="2108948" cy="369332"/>
          </a:xfrm>
          <a:prstGeom prst="rect">
            <a:avLst/>
          </a:prstGeom>
          <a:noFill/>
        </p:spPr>
        <p:txBody>
          <a:bodyPr wrap="square" rtlCol="0">
            <a:spAutoFit/>
          </a:bodyPr>
          <a:lstStyle/>
          <a:p>
            <a:pPr algn="ctr"/>
            <a:r>
              <a:rPr lang="en-US" altLang="ja-JP" dirty="0" smtClean="0"/>
              <a:t>2,530</a:t>
            </a:r>
            <a:r>
              <a:rPr lang="ja-JP" altLang="en-US" dirty="0" smtClean="0"/>
              <a:t>床</a:t>
            </a:r>
            <a:endParaRPr kumimoji="1" lang="ja-JP" altLang="en-US" dirty="0"/>
          </a:p>
        </p:txBody>
      </p:sp>
      <p:sp>
        <p:nvSpPr>
          <p:cNvPr id="17" name="テキスト ボックス 16"/>
          <p:cNvSpPr txBox="1"/>
          <p:nvPr/>
        </p:nvSpPr>
        <p:spPr>
          <a:xfrm>
            <a:off x="3528134" y="5939988"/>
            <a:ext cx="2108948" cy="369332"/>
          </a:xfrm>
          <a:prstGeom prst="rect">
            <a:avLst/>
          </a:prstGeom>
          <a:noFill/>
        </p:spPr>
        <p:txBody>
          <a:bodyPr wrap="square" rtlCol="0">
            <a:spAutoFit/>
          </a:bodyPr>
          <a:lstStyle/>
          <a:p>
            <a:pPr algn="ctr"/>
            <a:r>
              <a:rPr lang="en-US" altLang="ja-JP" dirty="0"/>
              <a:t>8,100</a:t>
            </a:r>
            <a:r>
              <a:rPr lang="ja-JP" altLang="en-US" dirty="0" smtClean="0"/>
              <a:t>床</a:t>
            </a:r>
            <a:endParaRPr kumimoji="1" lang="ja-JP" altLang="en-US" dirty="0"/>
          </a:p>
        </p:txBody>
      </p:sp>
      <p:sp>
        <p:nvSpPr>
          <p:cNvPr id="18" name="テキスト ボックス 17"/>
          <p:cNvSpPr txBox="1"/>
          <p:nvPr/>
        </p:nvSpPr>
        <p:spPr>
          <a:xfrm>
            <a:off x="6290353" y="5939988"/>
            <a:ext cx="2108948" cy="369332"/>
          </a:xfrm>
          <a:prstGeom prst="rect">
            <a:avLst/>
          </a:prstGeom>
          <a:noFill/>
        </p:spPr>
        <p:txBody>
          <a:bodyPr wrap="square" rtlCol="0">
            <a:spAutoFit/>
          </a:bodyPr>
          <a:lstStyle/>
          <a:p>
            <a:pPr algn="ctr"/>
            <a:r>
              <a:rPr lang="en-US" altLang="ja-JP" dirty="0" smtClean="0"/>
              <a:t>18,326</a:t>
            </a:r>
            <a:r>
              <a:rPr lang="ja-JP" altLang="en-US" dirty="0" smtClean="0"/>
              <a:t>床</a:t>
            </a:r>
            <a:endParaRPr kumimoji="1" lang="ja-JP" altLang="en-US" dirty="0"/>
          </a:p>
        </p:txBody>
      </p:sp>
      <p:pic>
        <p:nvPicPr>
          <p:cNvPr id="2" name="図 1"/>
          <p:cNvPicPr>
            <a:picLocks noChangeAspect="1"/>
          </p:cNvPicPr>
          <p:nvPr/>
        </p:nvPicPr>
        <p:blipFill>
          <a:blip r:embed="rId5"/>
          <a:stretch>
            <a:fillRect/>
          </a:stretch>
        </p:blipFill>
        <p:spPr>
          <a:xfrm>
            <a:off x="178603" y="2952939"/>
            <a:ext cx="2712965" cy="2778814"/>
          </a:xfrm>
          <a:prstGeom prst="rect">
            <a:avLst/>
          </a:prstGeom>
        </p:spPr>
      </p:pic>
      <p:pic>
        <p:nvPicPr>
          <p:cNvPr id="3" name="図 2"/>
          <p:cNvPicPr>
            <a:picLocks noChangeAspect="1"/>
          </p:cNvPicPr>
          <p:nvPr/>
        </p:nvPicPr>
        <p:blipFill>
          <a:blip r:embed="rId6"/>
          <a:stretch>
            <a:fillRect/>
          </a:stretch>
        </p:blipFill>
        <p:spPr>
          <a:xfrm>
            <a:off x="3250820" y="2867684"/>
            <a:ext cx="2584725" cy="2848473"/>
          </a:xfrm>
          <a:prstGeom prst="rect">
            <a:avLst/>
          </a:prstGeom>
        </p:spPr>
      </p:pic>
    </p:spTree>
    <p:extLst>
      <p:ext uri="{BB962C8B-B14F-4D97-AF65-F5344CB8AC3E}">
        <p14:creationId xmlns:p14="http://schemas.microsoft.com/office/powerpoint/2010/main" val="1623525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概要③</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764704"/>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156176" y="6527783"/>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8</a:t>
            </a:r>
            <a:endParaRPr kumimoji="1" lang="ja-JP" altLang="en-US" sz="1800" dirty="0">
              <a:solidFill>
                <a:schemeClr val="tx1"/>
              </a:solidFill>
            </a:endParaRPr>
          </a:p>
        </p:txBody>
      </p:sp>
      <p:pic>
        <p:nvPicPr>
          <p:cNvPr id="2" name="図 1"/>
          <p:cNvPicPr>
            <a:picLocks noChangeAspect="1"/>
          </p:cNvPicPr>
          <p:nvPr/>
        </p:nvPicPr>
        <p:blipFill>
          <a:blip r:embed="rId3"/>
          <a:stretch>
            <a:fillRect/>
          </a:stretch>
        </p:blipFill>
        <p:spPr>
          <a:xfrm>
            <a:off x="654209" y="1062855"/>
            <a:ext cx="7835582" cy="5404739"/>
          </a:xfrm>
          <a:prstGeom prst="rect">
            <a:avLst/>
          </a:prstGeom>
        </p:spPr>
      </p:pic>
    </p:spTree>
    <p:extLst>
      <p:ext uri="{BB962C8B-B14F-4D97-AF65-F5344CB8AC3E}">
        <p14:creationId xmlns:p14="http://schemas.microsoft.com/office/powerpoint/2010/main" val="218912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45</a:t>
                </a:r>
                <a:r>
                  <a:rPr lang="ja-JP" altLang="en-US" sz="900" dirty="0"/>
                  <a:t>施設 </a:t>
                </a:r>
                <a:r>
                  <a:rPr lang="en-US" altLang="ja-JP" sz="900" dirty="0"/>
                  <a:t> 17,330</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119</a:t>
              </a:r>
              <a:r>
                <a:rPr lang="ja-JP" altLang="en-US" sz="900" b="1" dirty="0"/>
                <a:t>施設</a:t>
              </a:r>
              <a:endParaRPr lang="en-US" altLang="ja-JP" sz="900" b="1" dirty="0"/>
            </a:p>
            <a:p>
              <a:pPr algn="ctr"/>
              <a:r>
                <a:rPr lang="en-US" altLang="ja-JP" sz="900" b="1" dirty="0"/>
                <a:t>16,510</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34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1,628</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23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1,114</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68</a:t>
              </a:r>
              <a:r>
                <a:rPr lang="ja-JP" altLang="en-US" sz="900" b="1" dirty="0"/>
                <a:t>施設</a:t>
              </a:r>
              <a:endParaRPr lang="en-US" altLang="ja-JP" sz="900" b="1" dirty="0"/>
            </a:p>
            <a:p>
              <a:pPr algn="ctr"/>
              <a:r>
                <a:rPr lang="en-US" altLang="ja-JP" sz="900" b="1" dirty="0"/>
                <a:t>5,316</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16</a:t>
              </a:r>
              <a:r>
                <a:rPr lang="ja-JP" altLang="en-US" sz="900" dirty="0">
                  <a:solidFill>
                    <a:schemeClr val="tx1"/>
                  </a:solidFill>
                </a:rPr>
                <a:t>施設　</a:t>
              </a:r>
              <a:r>
                <a:rPr lang="en-US" altLang="ja-JP" sz="900" dirty="0">
                  <a:solidFill>
                    <a:schemeClr val="tx1"/>
                  </a:solidFill>
                </a:rPr>
                <a:t>572</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35</a:t>
              </a:r>
              <a:r>
                <a:rPr lang="ja-JP" altLang="en-US" sz="900" dirty="0">
                  <a:solidFill>
                    <a:schemeClr val="tx1"/>
                  </a:solidFill>
                </a:rPr>
                <a:t>施設　</a:t>
              </a:r>
              <a:r>
                <a:rPr lang="en-US" altLang="ja-JP" sz="900" dirty="0">
                  <a:solidFill>
                    <a:schemeClr val="tx1"/>
                  </a:solidFill>
                </a:rPr>
                <a:t>1,822</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7</a:t>
              </a:r>
              <a:r>
                <a:rPr lang="ja-JP" altLang="en-US" sz="900" dirty="0">
                  <a:solidFill>
                    <a:schemeClr val="tx1"/>
                  </a:solidFill>
                </a:rPr>
                <a:t>施設　</a:t>
              </a:r>
              <a:r>
                <a:rPr lang="en-US" altLang="ja-JP" sz="900" dirty="0">
                  <a:solidFill>
                    <a:schemeClr val="tx1"/>
                  </a:solidFill>
                </a:rPr>
                <a:t>168</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56</a:t>
              </a:r>
              <a:r>
                <a:rPr lang="ja-JP" altLang="en-US" sz="900" dirty="0">
                  <a:solidFill>
                    <a:schemeClr val="tx1"/>
                  </a:solidFill>
                </a:rPr>
                <a:t>施設　</a:t>
              </a:r>
              <a:r>
                <a:rPr lang="en-US" altLang="ja-JP" sz="900" dirty="0">
                  <a:solidFill>
                    <a:schemeClr val="tx1"/>
                  </a:solidFill>
                </a:rPr>
                <a:t>511</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17</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386</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0128" y="5692868"/>
                <a:ext cx="1570823" cy="470185"/>
              </a:xfrm>
              <a:prstGeom prst="rect">
                <a:avLst/>
              </a:prstGeom>
              <a:noFill/>
            </p:spPr>
            <p:txBody>
              <a:bodyPr wrap="square" rtlCol="0">
                <a:noAutofit/>
              </a:bodyPr>
              <a:lstStyle/>
              <a:p>
                <a:pPr algn="ctr"/>
                <a:r>
                  <a:rPr lang="en-US" altLang="ja-JP" sz="900" dirty="0"/>
                  <a:t>7</a:t>
                </a:r>
                <a:r>
                  <a:rPr lang="ja-JP" altLang="en-US" sz="900" dirty="0"/>
                  <a:t>施設　</a:t>
                </a:r>
                <a:endParaRPr lang="en-US" altLang="ja-JP" sz="900" dirty="0"/>
              </a:p>
              <a:p>
                <a:pPr algn="ctr"/>
                <a:r>
                  <a:rPr lang="en-US" altLang="ja-JP" sz="900" dirty="0"/>
                  <a:t>235</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39</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6333" y="5686783"/>
                <a:ext cx="1570823" cy="453880"/>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33</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20</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1,317</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116</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218</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57</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74</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39</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12</a:t>
              </a:r>
              <a:r>
                <a:rPr lang="ja-JP" altLang="en-US" sz="900" dirty="0">
                  <a:solidFill>
                    <a:schemeClr val="tx1"/>
                  </a:solidFill>
                </a:rPr>
                <a:t>施設　</a:t>
              </a:r>
              <a:r>
                <a:rPr lang="en-US" altLang="ja-JP" sz="900" dirty="0">
                  <a:solidFill>
                    <a:schemeClr val="tx1"/>
                  </a:solidFill>
                </a:rPr>
                <a:t>102</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22</a:t>
              </a:r>
              <a:r>
                <a:rPr lang="ja-JP" altLang="en-US" sz="900" dirty="0">
                  <a:solidFill>
                    <a:schemeClr val="tx1"/>
                  </a:solidFill>
                </a:rPr>
                <a:t>施設　</a:t>
              </a:r>
              <a:r>
                <a:rPr lang="en-US" altLang="ja-JP" sz="900" dirty="0">
                  <a:solidFill>
                    <a:schemeClr val="tx1"/>
                  </a:solidFill>
                </a:rPr>
                <a:t>280</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51</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344</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医療体制の概要④（医療介護提供体制）</a:t>
            </a:r>
          </a:p>
        </p:txBody>
      </p:sp>
      <p:sp>
        <p:nvSpPr>
          <p:cNvPr id="90" name="テキスト ボックス 89"/>
          <p:cNvSpPr txBox="1"/>
          <p:nvPr/>
        </p:nvSpPr>
        <p:spPr>
          <a:xfrm>
            <a:off x="6231110" y="1409179"/>
            <a:ext cx="1872000" cy="294367"/>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97" name="テキスト ボックス 96"/>
          <p:cNvSpPr txBox="1"/>
          <p:nvPr/>
        </p:nvSpPr>
        <p:spPr>
          <a:xfrm>
            <a:off x="8143260" y="1409178"/>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8" name="グループ化 97"/>
          <p:cNvGrpSpPr/>
          <p:nvPr/>
        </p:nvGrpSpPr>
        <p:grpSpPr>
          <a:xfrm>
            <a:off x="6233652" y="1769716"/>
            <a:ext cx="1620000" cy="4644000"/>
            <a:chOff x="8211502" y="617458"/>
            <a:chExt cx="1908002" cy="6120498"/>
          </a:xfrm>
        </p:grpSpPr>
        <p:sp>
          <p:nvSpPr>
            <p:cNvPr id="99" name="正方形/長方形 98"/>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101" name="角丸四角形 100"/>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141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12,790</a:t>
              </a:r>
              <a:r>
                <a:rPr lang="ja-JP" altLang="en-US" sz="900" dirty="0">
                  <a:solidFill>
                    <a:schemeClr val="tx1"/>
                  </a:solidFill>
                </a:rPr>
                <a:t>人定員</a:t>
              </a:r>
              <a:endParaRPr lang="en-US" altLang="ja-JP" sz="900" dirty="0">
                <a:solidFill>
                  <a:schemeClr val="tx1"/>
                </a:solidFill>
              </a:endParaRPr>
            </a:p>
          </p:txBody>
        </p:sp>
        <p:sp>
          <p:nvSpPr>
            <p:cNvPr id="102" name="テキスト ボックス 101"/>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234</a:t>
              </a:r>
              <a:r>
                <a:rPr lang="ja-JP" altLang="en-US" sz="900" b="1" dirty="0"/>
                <a:t>施設</a:t>
              </a:r>
              <a:endParaRPr lang="en-US" altLang="ja-JP" sz="900" b="1" dirty="0"/>
            </a:p>
            <a:p>
              <a:pPr algn="ctr"/>
              <a:r>
                <a:rPr lang="en-US" altLang="ja-JP" sz="900" b="1" dirty="0"/>
                <a:t>21,098</a:t>
              </a:r>
              <a:r>
                <a:rPr lang="ja-JP" altLang="en-US" sz="900" b="1" dirty="0"/>
                <a:t>人定員</a:t>
              </a:r>
              <a:endParaRPr lang="en-US" altLang="ja-JP" sz="900" b="1" dirty="0"/>
            </a:p>
          </p:txBody>
        </p:sp>
        <p:sp>
          <p:nvSpPr>
            <p:cNvPr id="103" name="角丸四角形 102"/>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85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7,980</a:t>
              </a:r>
              <a:r>
                <a:rPr lang="ja-JP" altLang="en-US" sz="900" dirty="0">
                  <a:solidFill>
                    <a:schemeClr val="tx1"/>
                  </a:solidFill>
                </a:rPr>
                <a:t>人定員</a:t>
              </a:r>
              <a:endParaRPr lang="en-US" altLang="ja-JP" sz="900" dirty="0">
                <a:solidFill>
                  <a:schemeClr val="tx1"/>
                </a:solidFill>
              </a:endParaRPr>
            </a:p>
          </p:txBody>
        </p:sp>
        <p:sp>
          <p:nvSpPr>
            <p:cNvPr id="104" name="角丸四角形 103"/>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328</a:t>
              </a:r>
              <a:r>
                <a:rPr lang="ja-JP" altLang="en-US" sz="900" dirty="0">
                  <a:solidFill>
                    <a:schemeClr val="tx1"/>
                  </a:solidFill>
                </a:rPr>
                <a:t>人定員</a:t>
              </a:r>
              <a:endParaRPr lang="en-US" altLang="ja-JP" sz="900" dirty="0">
                <a:solidFill>
                  <a:schemeClr val="tx1"/>
                </a:solidFill>
              </a:endParaRPr>
            </a:p>
          </p:txBody>
        </p:sp>
        <p:sp>
          <p:nvSpPr>
            <p:cNvPr id="105" name="正方形/長方形 104"/>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6" name="テキスト ボックス 105"/>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228</a:t>
              </a:r>
              <a:r>
                <a:rPr lang="ja-JP" altLang="en-US" sz="900" b="1" dirty="0"/>
                <a:t>施設</a:t>
              </a:r>
              <a:endParaRPr lang="en-US" altLang="ja-JP" sz="900" b="1" dirty="0"/>
            </a:p>
            <a:p>
              <a:pPr algn="ctr"/>
              <a:r>
                <a:rPr lang="en-US" altLang="ja-JP" sz="900" b="1" dirty="0"/>
                <a:t>4,532</a:t>
              </a:r>
              <a:r>
                <a:rPr lang="ja-JP" altLang="en-US" sz="900" b="1" dirty="0"/>
                <a:t>人定員</a:t>
              </a:r>
              <a:endParaRPr lang="en-US" altLang="ja-JP" sz="900" b="1" dirty="0"/>
            </a:p>
          </p:txBody>
        </p:sp>
        <p:sp>
          <p:nvSpPr>
            <p:cNvPr id="107" name="角丸四角形 106"/>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347</a:t>
              </a:r>
              <a:r>
                <a:rPr lang="ja-JP" altLang="en-US" sz="900" dirty="0">
                  <a:solidFill>
                    <a:schemeClr val="tx1"/>
                  </a:solidFill>
                </a:rPr>
                <a:t>人定員</a:t>
              </a:r>
              <a:endParaRPr lang="en-US" altLang="ja-JP" sz="900" dirty="0">
                <a:solidFill>
                  <a:schemeClr val="tx1"/>
                </a:solidFill>
              </a:endParaRPr>
            </a:p>
          </p:txBody>
        </p:sp>
        <p:sp>
          <p:nvSpPr>
            <p:cNvPr id="108" name="角丸四角形 107"/>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215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4,185</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906157" y="1805505"/>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339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15,051</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767</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20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755</a:t>
              </a:r>
              <a:r>
                <a:rPr lang="ja-JP" altLang="en-US" sz="900" dirty="0">
                  <a:solidFill>
                    <a:schemeClr val="tx1"/>
                  </a:solidFill>
                </a:rPr>
                <a:t>人定員</a:t>
              </a:r>
              <a:endParaRPr lang="en-US" altLang="ja-JP" sz="900" dirty="0">
                <a:solidFill>
                  <a:schemeClr val="tx1"/>
                </a:solidFill>
              </a:endParaRPr>
            </a:p>
          </p:txBody>
        </p:sp>
      </p:grpSp>
      <p:sp>
        <p:nvSpPr>
          <p:cNvPr id="114" name="正方形/長方形 113"/>
          <p:cNvSpPr/>
          <p:nvPr/>
        </p:nvSpPr>
        <p:spPr>
          <a:xfrm>
            <a:off x="7887367" y="4362067"/>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5" name="角丸四角形 114"/>
          <p:cNvSpPr/>
          <p:nvPr/>
        </p:nvSpPr>
        <p:spPr>
          <a:xfrm>
            <a:off x="7918770" y="4419983"/>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176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8,002</a:t>
            </a:r>
            <a:r>
              <a:rPr lang="ja-JP" altLang="en-US" sz="900" dirty="0">
                <a:solidFill>
                  <a:schemeClr val="tx1"/>
                </a:solidFill>
              </a:rPr>
              <a:t>人定員</a:t>
            </a:r>
            <a:endParaRPr lang="en-US" altLang="ja-JP" sz="900" dirty="0">
              <a:solidFill>
                <a:schemeClr val="tx1"/>
              </a:solidFill>
            </a:endParaRPr>
          </a:p>
        </p:txBody>
      </p:sp>
      <p:sp>
        <p:nvSpPr>
          <p:cNvPr id="116" name="角丸四角形 115"/>
          <p:cNvSpPr/>
          <p:nvPr/>
        </p:nvSpPr>
        <p:spPr>
          <a:xfrm>
            <a:off x="6281972" y="3906140"/>
            <a:ext cx="1540329"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3"/>
          <p:cNvSpPr>
            <a:spLocks noGrp="1"/>
          </p:cNvSpPr>
          <p:nvPr/>
        </p:nvSpPr>
        <p:spPr>
          <a:xfrm>
            <a:off x="7010400" y="647918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9</a:t>
            </a:r>
            <a:endParaRPr lang="ja-JP" altLang="en-US" sz="1800" dirty="0">
              <a:solidFill>
                <a:schemeClr val="tx1"/>
              </a:solidFill>
            </a:endParaRPr>
          </a:p>
        </p:txBody>
      </p:sp>
      <p:sp>
        <p:nvSpPr>
          <p:cNvPr id="71" name="正方形/長方形 70"/>
          <p:cNvSpPr/>
          <p:nvPr/>
        </p:nvSpPr>
        <p:spPr>
          <a:xfrm>
            <a:off x="70009" y="6329792"/>
            <a:ext cx="8880232"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4" name="タイトル 1">
            <a:extLst>
              <a:ext uri="{FF2B5EF4-FFF2-40B4-BE49-F238E27FC236}">
                <a16:creationId xmlns:a16="http://schemas.microsoft.com/office/drawing/2014/main" id="{77D78C8B-7190-4F9F-BF24-FAD4DFE9F1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1" ma:contentTypeDescription="新しいドキュメントを作成します。" ma:contentTypeScope="" ma:versionID="33519e4b33cc5b98fdbc79d2e4c88e86">
  <xsd:schema xmlns:xsd="http://www.w3.org/2001/XMLSchema" xmlns:xs="http://www.w3.org/2001/XMLSchema" xmlns:p="http://schemas.microsoft.com/office/2006/metadata/properties" xmlns:ns2="37ef2d1b-1235-44d9-8c81-ea4e54386f8b" targetNamespace="http://schemas.microsoft.com/office/2006/metadata/properties" ma:root="true" ma:fieldsID="0a7072686eeb9ed06202d329226245c3" ns2:_="">
    <xsd:import namespace="37ef2d1b-1235-44d9-8c81-ea4e54386f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2.xml><?xml version="1.0" encoding="utf-8"?>
<ds:datastoreItem xmlns:ds="http://schemas.openxmlformats.org/officeDocument/2006/customXml" ds:itemID="{0B2E238E-5187-4482-BE1B-2A3B132B829E}">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84BDF764-6BD8-408D-AD90-3F5B30CE9D50}"/>
</file>

<file path=docProps/app.xml><?xml version="1.0" encoding="utf-8"?>
<Properties xmlns="http://schemas.openxmlformats.org/officeDocument/2006/extended-properties" xmlns:vt="http://schemas.openxmlformats.org/officeDocument/2006/docPropsVTypes">
  <TotalTime>17088</TotalTime>
  <Words>2357</Words>
  <Application>Microsoft Office PowerPoint</Application>
  <PresentationFormat>画面に合わせる (4:3)</PresentationFormat>
  <Paragraphs>371</Paragraphs>
  <Slides>19</Slides>
  <Notes>18</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35" baseType="lpstr">
      <vt:lpstr>FontAwesome</vt:lpstr>
      <vt:lpstr>HGPｺﾞｼｯｸE</vt:lpstr>
      <vt:lpstr>HGPｺﾞｼｯｸM</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Arial</vt:lpstr>
      <vt:lpstr>Calibri</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石蔵　加代</cp:lastModifiedBy>
  <cp:revision>1135</cp:revision>
  <cp:lastPrinted>2020-12-18T05:05:43Z</cp:lastPrinted>
  <dcterms:created xsi:type="dcterms:W3CDTF">2017-09-06T02:09:24Z</dcterms:created>
  <dcterms:modified xsi:type="dcterms:W3CDTF">2021-01-04T05:03:42Z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