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6" r:id="rId1"/>
  </p:sldMasterIdLst>
  <p:notesMasterIdLst>
    <p:notesMasterId r:id="rId23"/>
  </p:notesMasterIdLst>
  <p:handoutMasterIdLst>
    <p:handoutMasterId r:id="rId24"/>
  </p:handoutMasterIdLst>
  <p:sldIdLst>
    <p:sldId id="1744" r:id="rId2"/>
    <p:sldId id="1720" r:id="rId3"/>
    <p:sldId id="1718" r:id="rId4"/>
    <p:sldId id="1719" r:id="rId5"/>
    <p:sldId id="1774" r:id="rId6"/>
    <p:sldId id="1761" r:id="rId7"/>
    <p:sldId id="1746" r:id="rId8"/>
    <p:sldId id="1762" r:id="rId9"/>
    <p:sldId id="1777" r:id="rId10"/>
    <p:sldId id="1776" r:id="rId11"/>
    <p:sldId id="1760" r:id="rId12"/>
    <p:sldId id="1763" r:id="rId13"/>
    <p:sldId id="1764" r:id="rId14"/>
    <p:sldId id="1765" r:id="rId15"/>
    <p:sldId id="1772" r:id="rId16"/>
    <p:sldId id="1766" r:id="rId17"/>
    <p:sldId id="1768" r:id="rId18"/>
    <p:sldId id="1767" r:id="rId19"/>
    <p:sldId id="1773" r:id="rId20"/>
    <p:sldId id="1775" r:id="rId21"/>
    <p:sldId id="1771" r:id="rId22"/>
  </p:sldIdLst>
  <p:sldSz cx="9144000" cy="6858000" type="screen4x3"/>
  <p:notesSz cx="9939338" cy="6807200"/>
  <p:defaultTextStyle>
    <a:defPPr>
      <a:defRPr lang="ja-JP"/>
    </a:defPPr>
    <a:lvl1pPr algn="l" rtl="0" fontAlgn="base">
      <a:spcBef>
        <a:spcPct val="0"/>
      </a:spcBef>
      <a:spcAft>
        <a:spcPct val="0"/>
      </a:spcAft>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5pPr>
    <a:lvl6pPr marL="2286000" algn="l" defTabSz="914400" rtl="0" eaLnBrk="1" latinLnBrk="0" hangingPunct="1">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6pPr>
    <a:lvl7pPr marL="2743200" algn="l" defTabSz="914400" rtl="0" eaLnBrk="1" latinLnBrk="0" hangingPunct="1">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7pPr>
    <a:lvl8pPr marL="3200400" algn="l" defTabSz="914400" rtl="0" eaLnBrk="1" latinLnBrk="0" hangingPunct="1">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8pPr>
    <a:lvl9pPr marL="3657600" algn="l" defTabSz="914400" rtl="0" eaLnBrk="1" latinLnBrk="0" hangingPunct="1">
      <a:defRPr kumimoji="1" kern="1200">
        <a:solidFill>
          <a:schemeClr val="tx1"/>
        </a:solidFill>
        <a:effectLst>
          <a:outerShdw blurRad="38100" dist="38100" dir="2700000" algn="tl">
            <a:srgbClr val="000000">
              <a:alpha val="43137"/>
            </a:srgbClr>
          </a:outerShdw>
        </a:effectLst>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B9B"/>
    <a:srgbClr val="FBFB05"/>
    <a:srgbClr val="9900CC"/>
    <a:srgbClr val="FF4747"/>
    <a:srgbClr val="FF9C7D"/>
    <a:srgbClr val="F23A00"/>
    <a:srgbClr val="336600"/>
    <a:srgbClr val="FAFC9A"/>
    <a:srgbClr val="6DD9FF"/>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68" autoAdjust="0"/>
    <p:restoredTop sz="58497" autoAdjust="0"/>
  </p:normalViewPr>
  <p:slideViewPr>
    <p:cSldViewPr snapToGrid="0">
      <p:cViewPr>
        <p:scale>
          <a:sx n="68" d="100"/>
          <a:sy n="68" d="100"/>
        </p:scale>
        <p:origin x="-124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1542" y="120"/>
      </p:cViewPr>
      <p:guideLst>
        <p:guide orient="horz" pos="2145"/>
        <p:guide pos="3132"/>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hdr" sz="quarter"/>
          </p:nvPr>
        </p:nvSpPr>
        <p:spPr bwMode="auto">
          <a:xfrm>
            <a:off x="0" y="0"/>
            <a:ext cx="4306888" cy="339725"/>
          </a:xfrm>
          <a:prstGeom prst="rect">
            <a:avLst/>
          </a:prstGeom>
          <a:noFill/>
          <a:ln w="9525">
            <a:noFill/>
            <a:miter lim="800000"/>
            <a:headEnd/>
            <a:tailEnd/>
          </a:ln>
          <a:effectLst/>
        </p:spPr>
        <p:txBody>
          <a:bodyPr vert="horz" wrap="square" lIns="92213" tIns="46107" rIns="92213" bIns="46107" numCol="1" anchor="t" anchorCtr="0" compatLnSpc="1">
            <a:prstTxWarp prst="textNoShape">
              <a:avLst/>
            </a:prstTxWarp>
          </a:bodyPr>
          <a:lstStyle>
            <a:lvl1pPr defTabSz="922338">
              <a:defRPr sz="1200">
                <a:effectLst/>
                <a:latin typeface="Arial" charset="0"/>
                <a:ea typeface="ＭＳ Ｐゴシック" charset="-128"/>
              </a:defRPr>
            </a:lvl1pPr>
          </a:lstStyle>
          <a:p>
            <a:pPr>
              <a:defRPr/>
            </a:pPr>
            <a:endParaRPr lang="en-US" altLang="ja-JP"/>
          </a:p>
        </p:txBody>
      </p:sp>
      <p:sp>
        <p:nvSpPr>
          <p:cNvPr id="228355" name="Rectangle 3"/>
          <p:cNvSpPr>
            <a:spLocks noGrp="1" noChangeArrowheads="1"/>
          </p:cNvSpPr>
          <p:nvPr>
            <p:ph type="dt" sz="quarter" idx="1"/>
          </p:nvPr>
        </p:nvSpPr>
        <p:spPr bwMode="auto">
          <a:xfrm>
            <a:off x="5630869" y="0"/>
            <a:ext cx="4306887" cy="339725"/>
          </a:xfrm>
          <a:prstGeom prst="rect">
            <a:avLst/>
          </a:prstGeom>
          <a:noFill/>
          <a:ln w="9525">
            <a:noFill/>
            <a:miter lim="800000"/>
            <a:headEnd/>
            <a:tailEnd/>
          </a:ln>
          <a:effectLst/>
        </p:spPr>
        <p:txBody>
          <a:bodyPr vert="horz" wrap="square" lIns="92213" tIns="46107" rIns="92213" bIns="46107" numCol="1" anchor="t" anchorCtr="0" compatLnSpc="1">
            <a:prstTxWarp prst="textNoShape">
              <a:avLst/>
            </a:prstTxWarp>
          </a:bodyPr>
          <a:lstStyle>
            <a:lvl1pPr algn="r" defTabSz="922338">
              <a:defRPr sz="1200">
                <a:effectLst/>
                <a:latin typeface="Arial" charset="0"/>
                <a:ea typeface="ＭＳ Ｐゴシック" charset="-128"/>
              </a:defRPr>
            </a:lvl1pPr>
          </a:lstStyle>
          <a:p>
            <a:pPr>
              <a:defRPr/>
            </a:pPr>
            <a:endParaRPr lang="en-US" altLang="ja-JP"/>
          </a:p>
        </p:txBody>
      </p:sp>
      <p:sp>
        <p:nvSpPr>
          <p:cNvPr id="228356" name="Rectangle 4"/>
          <p:cNvSpPr>
            <a:spLocks noGrp="1" noChangeArrowheads="1"/>
          </p:cNvSpPr>
          <p:nvPr>
            <p:ph type="ftr" sz="quarter" idx="2"/>
          </p:nvPr>
        </p:nvSpPr>
        <p:spPr bwMode="auto">
          <a:xfrm>
            <a:off x="0" y="6465891"/>
            <a:ext cx="4306888" cy="339725"/>
          </a:xfrm>
          <a:prstGeom prst="rect">
            <a:avLst/>
          </a:prstGeom>
          <a:noFill/>
          <a:ln w="9525">
            <a:noFill/>
            <a:miter lim="800000"/>
            <a:headEnd/>
            <a:tailEnd/>
          </a:ln>
          <a:effectLst/>
        </p:spPr>
        <p:txBody>
          <a:bodyPr vert="horz" wrap="square" lIns="92213" tIns="46107" rIns="92213" bIns="46107" numCol="1" anchor="b" anchorCtr="0" compatLnSpc="1">
            <a:prstTxWarp prst="textNoShape">
              <a:avLst/>
            </a:prstTxWarp>
          </a:bodyPr>
          <a:lstStyle>
            <a:lvl1pPr defTabSz="922338">
              <a:defRPr sz="1200">
                <a:effectLst/>
                <a:latin typeface="Arial" charset="0"/>
                <a:ea typeface="ＭＳ Ｐゴシック" charset="-128"/>
              </a:defRPr>
            </a:lvl1pPr>
          </a:lstStyle>
          <a:p>
            <a:pPr>
              <a:defRPr/>
            </a:pPr>
            <a:endParaRPr lang="en-US" altLang="ja-JP"/>
          </a:p>
        </p:txBody>
      </p:sp>
      <p:sp>
        <p:nvSpPr>
          <p:cNvPr id="228357" name="Rectangle 5"/>
          <p:cNvSpPr>
            <a:spLocks noGrp="1" noChangeArrowheads="1"/>
          </p:cNvSpPr>
          <p:nvPr>
            <p:ph type="sldNum" sz="quarter" idx="3"/>
          </p:nvPr>
        </p:nvSpPr>
        <p:spPr bwMode="auto">
          <a:xfrm>
            <a:off x="5630869" y="6465891"/>
            <a:ext cx="4306887" cy="339725"/>
          </a:xfrm>
          <a:prstGeom prst="rect">
            <a:avLst/>
          </a:prstGeom>
          <a:noFill/>
          <a:ln w="9525">
            <a:noFill/>
            <a:miter lim="800000"/>
            <a:headEnd/>
            <a:tailEnd/>
          </a:ln>
          <a:effectLst/>
        </p:spPr>
        <p:txBody>
          <a:bodyPr vert="horz" wrap="square" lIns="92213" tIns="46107" rIns="92213" bIns="46107" numCol="1" anchor="b" anchorCtr="0" compatLnSpc="1">
            <a:prstTxWarp prst="textNoShape">
              <a:avLst/>
            </a:prstTxWarp>
          </a:bodyPr>
          <a:lstStyle>
            <a:lvl1pPr algn="r" defTabSz="922338">
              <a:defRPr sz="1200">
                <a:effectLst/>
                <a:latin typeface="Arial" charset="0"/>
                <a:ea typeface="ＭＳ Ｐゴシック" charset="-128"/>
              </a:defRPr>
            </a:lvl1pPr>
          </a:lstStyle>
          <a:p>
            <a:pPr>
              <a:defRPr/>
            </a:pPr>
            <a:fld id="{3CB970C9-85B3-41B3-9493-B7FD676A42E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306888" cy="339725"/>
          </a:xfrm>
          <a:prstGeom prst="rect">
            <a:avLst/>
          </a:prstGeom>
          <a:noFill/>
          <a:ln w="9525">
            <a:noFill/>
            <a:miter lim="800000"/>
            <a:headEnd/>
            <a:tailEnd/>
          </a:ln>
          <a:effectLst/>
        </p:spPr>
        <p:txBody>
          <a:bodyPr vert="horz" wrap="square" lIns="92204" tIns="46100" rIns="92204" bIns="46100" numCol="1" anchor="t" anchorCtr="0" compatLnSpc="1">
            <a:prstTxWarp prst="textNoShape">
              <a:avLst/>
            </a:prstTxWarp>
          </a:bodyPr>
          <a:lstStyle>
            <a:lvl1pPr defTabSz="922338">
              <a:defRPr sz="1200">
                <a:effectLst/>
                <a:latin typeface="Arial" charset="0"/>
                <a:ea typeface="ＭＳ Ｐゴシック" charset="-128"/>
              </a:defRPr>
            </a:lvl1pPr>
          </a:lstStyle>
          <a:p>
            <a:pPr>
              <a:defRPr/>
            </a:pPr>
            <a:endParaRPr lang="en-US" altLang="ja-JP"/>
          </a:p>
        </p:txBody>
      </p:sp>
      <p:sp>
        <p:nvSpPr>
          <p:cNvPr id="44035" name="Rectangle 3"/>
          <p:cNvSpPr>
            <a:spLocks noGrp="1" noChangeArrowheads="1"/>
          </p:cNvSpPr>
          <p:nvPr>
            <p:ph type="dt" idx="1"/>
          </p:nvPr>
        </p:nvSpPr>
        <p:spPr bwMode="auto">
          <a:xfrm>
            <a:off x="5630869" y="0"/>
            <a:ext cx="4306887" cy="339725"/>
          </a:xfrm>
          <a:prstGeom prst="rect">
            <a:avLst/>
          </a:prstGeom>
          <a:noFill/>
          <a:ln w="9525">
            <a:noFill/>
            <a:miter lim="800000"/>
            <a:headEnd/>
            <a:tailEnd/>
          </a:ln>
          <a:effectLst/>
        </p:spPr>
        <p:txBody>
          <a:bodyPr vert="horz" wrap="square" lIns="92204" tIns="46100" rIns="92204" bIns="46100" numCol="1" anchor="t" anchorCtr="0" compatLnSpc="1">
            <a:prstTxWarp prst="textNoShape">
              <a:avLst/>
            </a:prstTxWarp>
          </a:bodyPr>
          <a:lstStyle>
            <a:lvl1pPr algn="r" defTabSz="922338">
              <a:defRPr sz="1200">
                <a:effectLst/>
                <a:latin typeface="Arial" charset="0"/>
                <a:ea typeface="ＭＳ Ｐゴシック" charset="-128"/>
              </a:defRPr>
            </a:lvl1pPr>
          </a:lstStyle>
          <a:p>
            <a:pPr>
              <a:defRPr/>
            </a:pPr>
            <a:endParaRPr lang="en-US" altLang="ja-JP"/>
          </a:p>
        </p:txBody>
      </p:sp>
      <p:sp>
        <p:nvSpPr>
          <p:cNvPr id="12292" name="Rectangle 4"/>
          <p:cNvSpPr>
            <a:spLocks noGrp="1" noRot="1" noChangeAspect="1" noChangeArrowheads="1" noTextEdit="1"/>
          </p:cNvSpPr>
          <p:nvPr>
            <p:ph type="sldImg" idx="2"/>
          </p:nvPr>
        </p:nvSpPr>
        <p:spPr bwMode="auto">
          <a:xfrm>
            <a:off x="3268663" y="509588"/>
            <a:ext cx="3408362" cy="2555875"/>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92188" y="3233741"/>
            <a:ext cx="7954962" cy="3063875"/>
          </a:xfrm>
          <a:prstGeom prst="rect">
            <a:avLst/>
          </a:prstGeom>
          <a:noFill/>
          <a:ln w="9525">
            <a:noFill/>
            <a:miter lim="800000"/>
            <a:headEnd/>
            <a:tailEnd/>
          </a:ln>
          <a:effectLst/>
        </p:spPr>
        <p:txBody>
          <a:bodyPr vert="horz" wrap="square" lIns="92204" tIns="46100" rIns="92204" bIns="4610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4038" name="Rectangle 6"/>
          <p:cNvSpPr>
            <a:spLocks noGrp="1" noChangeArrowheads="1"/>
          </p:cNvSpPr>
          <p:nvPr>
            <p:ph type="ftr" sz="quarter" idx="4"/>
          </p:nvPr>
        </p:nvSpPr>
        <p:spPr bwMode="auto">
          <a:xfrm>
            <a:off x="0" y="6465891"/>
            <a:ext cx="4306888" cy="339725"/>
          </a:xfrm>
          <a:prstGeom prst="rect">
            <a:avLst/>
          </a:prstGeom>
          <a:noFill/>
          <a:ln w="9525">
            <a:noFill/>
            <a:miter lim="800000"/>
            <a:headEnd/>
            <a:tailEnd/>
          </a:ln>
          <a:effectLst/>
        </p:spPr>
        <p:txBody>
          <a:bodyPr vert="horz" wrap="square" lIns="92204" tIns="46100" rIns="92204" bIns="46100" numCol="1" anchor="b" anchorCtr="0" compatLnSpc="1">
            <a:prstTxWarp prst="textNoShape">
              <a:avLst/>
            </a:prstTxWarp>
          </a:bodyPr>
          <a:lstStyle>
            <a:lvl1pPr defTabSz="922338">
              <a:defRPr sz="1200">
                <a:effectLst/>
                <a:latin typeface="Arial" charset="0"/>
                <a:ea typeface="ＭＳ Ｐゴシック" charset="-128"/>
              </a:defRPr>
            </a:lvl1pPr>
          </a:lstStyle>
          <a:p>
            <a:pPr>
              <a:defRPr/>
            </a:pPr>
            <a:endParaRPr lang="en-US" altLang="ja-JP"/>
          </a:p>
        </p:txBody>
      </p:sp>
      <p:sp>
        <p:nvSpPr>
          <p:cNvPr id="44039" name="Rectangle 7"/>
          <p:cNvSpPr>
            <a:spLocks noGrp="1" noChangeArrowheads="1"/>
          </p:cNvSpPr>
          <p:nvPr>
            <p:ph type="sldNum" sz="quarter" idx="5"/>
          </p:nvPr>
        </p:nvSpPr>
        <p:spPr bwMode="auto">
          <a:xfrm>
            <a:off x="5630869" y="6465891"/>
            <a:ext cx="4306887" cy="339725"/>
          </a:xfrm>
          <a:prstGeom prst="rect">
            <a:avLst/>
          </a:prstGeom>
          <a:noFill/>
          <a:ln w="9525">
            <a:noFill/>
            <a:miter lim="800000"/>
            <a:headEnd/>
            <a:tailEnd/>
          </a:ln>
          <a:effectLst/>
        </p:spPr>
        <p:txBody>
          <a:bodyPr vert="horz" wrap="square" lIns="92204" tIns="46100" rIns="92204" bIns="46100" numCol="1" anchor="b" anchorCtr="0" compatLnSpc="1">
            <a:prstTxWarp prst="textNoShape">
              <a:avLst/>
            </a:prstTxWarp>
          </a:bodyPr>
          <a:lstStyle>
            <a:lvl1pPr algn="r" defTabSz="922338">
              <a:defRPr sz="1200">
                <a:effectLst/>
                <a:latin typeface="Arial" charset="0"/>
                <a:ea typeface="ＭＳ Ｐゴシック" charset="-128"/>
              </a:defRPr>
            </a:lvl1pPr>
          </a:lstStyle>
          <a:p>
            <a:pPr>
              <a:defRPr/>
            </a:pPr>
            <a:fld id="{07C36E4F-40CF-4FA7-B125-2390856CC09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0765CB1-33B8-42BF-9BA6-A64558F20CE6}" type="slidenum">
              <a:rPr lang="en-US" altLang="ja-JP" smtClean="0">
                <a:ea typeface="ＭＳ Ｐゴシック" pitchFamily="50" charset="-128"/>
              </a:rPr>
              <a:pPr/>
              <a:t>1</a:t>
            </a:fld>
            <a:endParaRPr lang="en-US" altLang="ja-JP" smtClean="0">
              <a:ea typeface="ＭＳ Ｐゴシック"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2"/>
          <p:cNvSpPr>
            <a:spLocks noGrp="1" noChangeArrowheads="1"/>
          </p:cNvSpPr>
          <p:nvPr>
            <p:ph type="body" idx="1"/>
          </p:nvPr>
        </p:nvSpPr>
        <p:spPr>
          <a:noFill/>
          <a:ln/>
        </p:spPr>
        <p:txBody>
          <a:bodyPr/>
          <a:lstStyle/>
          <a:p>
            <a:pPr eaLnBrk="1" hangingPunct="1"/>
            <a:r>
              <a:rPr lang="en-US" altLang="ja-JP" sz="1400" smtClean="0">
                <a:ea typeface="ＭＳ Ｐ明朝" pitchFamily="18" charset="-128"/>
              </a:rPr>
              <a:t>●</a:t>
            </a:r>
            <a:r>
              <a:rPr lang="ja-JP" altLang="en-US" sz="1400" smtClean="0">
                <a:ea typeface="ＭＳ Ｐ明朝" pitchFamily="18" charset="-128"/>
              </a:rPr>
              <a:t>大阪市地域防災計画より、本市の地震対策について説明いたします。</a:t>
            </a:r>
          </a:p>
          <a:p>
            <a:pPr eaLnBrk="1" hangingPunct="1"/>
            <a:endParaRPr lang="ja-JP" altLang="en-US" sz="1400" smtClean="0">
              <a:ea typeface="ＭＳ Ｐ明朝" pitchFamily="18" charset="-128"/>
            </a:endParaRPr>
          </a:p>
          <a:p>
            <a:pPr eaLnBrk="1" hangingPunct="1"/>
            <a:r>
              <a:rPr lang="ja-JP" altLang="en-US" sz="1400" smtClean="0">
                <a:ea typeface="ＭＳ Ｐ明朝" pitchFamily="18" charset="-128"/>
              </a:rPr>
              <a:t>●まず、計画の前段にある被害想定について、続いて初動期の主な応急対策について、順に説明いたします。</a:t>
            </a:r>
          </a:p>
          <a:p>
            <a:pPr eaLnBrk="1" hangingPunct="1"/>
            <a:endParaRPr lang="ja-JP" altLang="en-US" sz="1400" smtClean="0">
              <a:ea typeface="ＭＳ Ｐ明朝" pitchFamily="18" charset="-128"/>
            </a:endParaRPr>
          </a:p>
          <a:p>
            <a:pPr eaLnBrk="1" hangingPunct="1"/>
            <a:endParaRPr lang="en-US" altLang="ja-JP" sz="1400" smtClean="0">
              <a:ea typeface="ＭＳ Ｐ明朝"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0765CB1-33B8-42BF-9BA6-A64558F20CE6}" type="slidenum">
              <a:rPr lang="en-US" altLang="ja-JP" smtClean="0">
                <a:ea typeface="ＭＳ Ｐゴシック" pitchFamily="50" charset="-128"/>
              </a:rPr>
              <a:pPr/>
              <a:t>2</a:t>
            </a:fld>
            <a:endParaRPr lang="en-US" altLang="ja-JP" smtClean="0">
              <a:ea typeface="ＭＳ Ｐゴシック"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2"/>
          <p:cNvSpPr>
            <a:spLocks noGrp="1" noChangeArrowheads="1"/>
          </p:cNvSpPr>
          <p:nvPr>
            <p:ph type="body" idx="1"/>
          </p:nvPr>
        </p:nvSpPr>
        <p:spPr>
          <a:noFill/>
          <a:ln/>
        </p:spPr>
        <p:txBody>
          <a:bodyPr/>
          <a:lstStyle/>
          <a:p>
            <a:pPr eaLnBrk="1" hangingPunct="1"/>
            <a:r>
              <a:rPr lang="en-US" altLang="ja-JP" sz="1400" smtClean="0">
                <a:ea typeface="ＭＳ Ｐ明朝" pitchFamily="18" charset="-128"/>
              </a:rPr>
              <a:t>●</a:t>
            </a:r>
            <a:r>
              <a:rPr lang="ja-JP" altLang="en-US" sz="1400" smtClean="0">
                <a:ea typeface="ＭＳ Ｐ明朝" pitchFamily="18" charset="-128"/>
              </a:rPr>
              <a:t>大阪市地域防災計画より、本市の地震対策について説明いたします。</a:t>
            </a:r>
          </a:p>
          <a:p>
            <a:pPr eaLnBrk="1" hangingPunct="1"/>
            <a:endParaRPr lang="ja-JP" altLang="en-US" sz="1400" smtClean="0">
              <a:ea typeface="ＭＳ Ｐ明朝" pitchFamily="18" charset="-128"/>
            </a:endParaRPr>
          </a:p>
          <a:p>
            <a:pPr eaLnBrk="1" hangingPunct="1"/>
            <a:r>
              <a:rPr lang="ja-JP" altLang="en-US" sz="1400" smtClean="0">
                <a:ea typeface="ＭＳ Ｐ明朝" pitchFamily="18" charset="-128"/>
              </a:rPr>
              <a:t>●まず、計画の前段にある被害想定について、続いて初動期の主な応急対策について、順に説明いたします。</a:t>
            </a:r>
          </a:p>
          <a:p>
            <a:pPr eaLnBrk="1" hangingPunct="1"/>
            <a:endParaRPr lang="ja-JP" altLang="en-US" sz="1400" smtClean="0">
              <a:ea typeface="ＭＳ Ｐ明朝" pitchFamily="18" charset="-128"/>
            </a:endParaRPr>
          </a:p>
          <a:p>
            <a:pPr eaLnBrk="1" hangingPunct="1"/>
            <a:endParaRPr lang="en-US" altLang="ja-JP" sz="1400" smtClean="0">
              <a:ea typeface="ＭＳ Ｐ明朝" pitchFamily="1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0765CB1-33B8-42BF-9BA6-A64558F20CE6}" type="slidenum">
              <a:rPr lang="en-US" altLang="ja-JP" smtClean="0">
                <a:ea typeface="ＭＳ Ｐゴシック" pitchFamily="50" charset="-128"/>
              </a:rPr>
              <a:pPr/>
              <a:t>3</a:t>
            </a:fld>
            <a:endParaRPr lang="en-US" altLang="ja-JP" smtClean="0">
              <a:ea typeface="ＭＳ Ｐゴシック"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2"/>
          <p:cNvSpPr>
            <a:spLocks noGrp="1" noChangeArrowheads="1"/>
          </p:cNvSpPr>
          <p:nvPr>
            <p:ph type="body" idx="1"/>
          </p:nvPr>
        </p:nvSpPr>
        <p:spPr>
          <a:noFill/>
          <a:ln/>
        </p:spPr>
        <p:txBody>
          <a:bodyPr/>
          <a:lstStyle/>
          <a:p>
            <a:pPr eaLnBrk="1" hangingPunct="1"/>
            <a:r>
              <a:rPr lang="en-US" altLang="ja-JP" sz="1400" smtClean="0">
                <a:ea typeface="ＭＳ Ｐ明朝" pitchFamily="18" charset="-128"/>
              </a:rPr>
              <a:t>●</a:t>
            </a:r>
            <a:r>
              <a:rPr lang="ja-JP" altLang="en-US" sz="1400" smtClean="0">
                <a:ea typeface="ＭＳ Ｐ明朝" pitchFamily="18" charset="-128"/>
              </a:rPr>
              <a:t>大阪市地域防災計画より、本市の地震対策について説明いたします。</a:t>
            </a:r>
          </a:p>
          <a:p>
            <a:pPr eaLnBrk="1" hangingPunct="1"/>
            <a:endParaRPr lang="ja-JP" altLang="en-US" sz="1400" smtClean="0">
              <a:ea typeface="ＭＳ Ｐ明朝" pitchFamily="18" charset="-128"/>
            </a:endParaRPr>
          </a:p>
          <a:p>
            <a:pPr eaLnBrk="1" hangingPunct="1"/>
            <a:r>
              <a:rPr lang="ja-JP" altLang="en-US" sz="1400" smtClean="0">
                <a:ea typeface="ＭＳ Ｐ明朝" pitchFamily="18" charset="-128"/>
              </a:rPr>
              <a:t>●まず、計画の前段にある被害想定について、続いて初動期の主な応急対策について、順に説明いたします。</a:t>
            </a:r>
          </a:p>
          <a:p>
            <a:pPr eaLnBrk="1" hangingPunct="1"/>
            <a:endParaRPr lang="ja-JP" altLang="en-US" sz="1400" smtClean="0">
              <a:ea typeface="ＭＳ Ｐ明朝" pitchFamily="18" charset="-128"/>
            </a:endParaRPr>
          </a:p>
          <a:p>
            <a:pPr eaLnBrk="1" hangingPunct="1"/>
            <a:endParaRPr lang="en-US" altLang="ja-JP" sz="1400" smtClean="0">
              <a:ea typeface="ＭＳ Ｐ明朝" pitchFamily="18"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0765CB1-33B8-42BF-9BA6-A64558F20CE6}" type="slidenum">
              <a:rPr lang="en-US" altLang="ja-JP" smtClean="0">
                <a:ea typeface="ＭＳ Ｐゴシック" pitchFamily="50" charset="-128"/>
              </a:rPr>
              <a:pPr/>
              <a:t>4</a:t>
            </a:fld>
            <a:endParaRPr lang="en-US" altLang="ja-JP" smtClean="0">
              <a:ea typeface="ＭＳ Ｐゴシック"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2"/>
          <p:cNvSpPr>
            <a:spLocks noGrp="1" noChangeArrowheads="1"/>
          </p:cNvSpPr>
          <p:nvPr>
            <p:ph type="body" idx="1"/>
          </p:nvPr>
        </p:nvSpPr>
        <p:spPr>
          <a:noFill/>
          <a:ln/>
        </p:spPr>
        <p:txBody>
          <a:bodyPr/>
          <a:lstStyle/>
          <a:p>
            <a:pPr eaLnBrk="1" hangingPunct="1"/>
            <a:r>
              <a:rPr lang="en-US" altLang="ja-JP" sz="1400" smtClean="0">
                <a:ea typeface="ＭＳ Ｐ明朝" pitchFamily="18" charset="-128"/>
              </a:rPr>
              <a:t>●</a:t>
            </a:r>
            <a:r>
              <a:rPr lang="ja-JP" altLang="en-US" sz="1400" smtClean="0">
                <a:ea typeface="ＭＳ Ｐ明朝" pitchFamily="18" charset="-128"/>
              </a:rPr>
              <a:t>大阪市地域防災計画より、本市の地震対策について説明いたします。</a:t>
            </a:r>
          </a:p>
          <a:p>
            <a:pPr eaLnBrk="1" hangingPunct="1"/>
            <a:endParaRPr lang="ja-JP" altLang="en-US" sz="1400" smtClean="0">
              <a:ea typeface="ＭＳ Ｐ明朝" pitchFamily="18" charset="-128"/>
            </a:endParaRPr>
          </a:p>
          <a:p>
            <a:pPr eaLnBrk="1" hangingPunct="1"/>
            <a:r>
              <a:rPr lang="ja-JP" altLang="en-US" sz="1400" smtClean="0">
                <a:ea typeface="ＭＳ Ｐ明朝" pitchFamily="18" charset="-128"/>
              </a:rPr>
              <a:t>●まず、計画の前段にある被害想定について、続いて初動期の主な応急対策について、順に説明いたします。</a:t>
            </a:r>
          </a:p>
          <a:p>
            <a:pPr eaLnBrk="1" hangingPunct="1"/>
            <a:endParaRPr lang="ja-JP" altLang="en-US" sz="1400" smtClean="0">
              <a:ea typeface="ＭＳ Ｐ明朝" pitchFamily="18" charset="-128"/>
            </a:endParaRPr>
          </a:p>
          <a:p>
            <a:pPr eaLnBrk="1" hangingPunct="1"/>
            <a:endParaRPr lang="en-US" altLang="ja-JP" sz="1400" smtClean="0">
              <a:ea typeface="ＭＳ Ｐ明朝" pitchFamily="1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0765CB1-33B8-42BF-9BA6-A64558F20CE6}" type="slidenum">
              <a:rPr lang="en-US" altLang="ja-JP" smtClean="0">
                <a:ea typeface="ＭＳ Ｐゴシック" pitchFamily="50" charset="-128"/>
              </a:rPr>
              <a:pPr/>
              <a:t>9</a:t>
            </a:fld>
            <a:endParaRPr lang="en-US" altLang="ja-JP" smtClean="0">
              <a:ea typeface="ＭＳ Ｐゴシック"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2"/>
          <p:cNvSpPr>
            <a:spLocks noGrp="1" noChangeArrowheads="1"/>
          </p:cNvSpPr>
          <p:nvPr>
            <p:ph type="body" idx="1"/>
          </p:nvPr>
        </p:nvSpPr>
        <p:spPr>
          <a:noFill/>
          <a:ln/>
        </p:spPr>
        <p:txBody>
          <a:bodyPr/>
          <a:lstStyle/>
          <a:p>
            <a:pPr eaLnBrk="1" hangingPunct="1"/>
            <a:r>
              <a:rPr lang="en-US" altLang="ja-JP" sz="1400" smtClean="0">
                <a:ea typeface="ＭＳ Ｐ明朝" pitchFamily="18" charset="-128"/>
              </a:rPr>
              <a:t>●</a:t>
            </a:r>
            <a:r>
              <a:rPr lang="ja-JP" altLang="en-US" sz="1400" smtClean="0">
                <a:ea typeface="ＭＳ Ｐ明朝" pitchFamily="18" charset="-128"/>
              </a:rPr>
              <a:t>大阪市地域防災計画より、本市の地震対策について説明いたします。</a:t>
            </a:r>
          </a:p>
          <a:p>
            <a:pPr eaLnBrk="1" hangingPunct="1"/>
            <a:endParaRPr lang="ja-JP" altLang="en-US" sz="1400" smtClean="0">
              <a:ea typeface="ＭＳ Ｐ明朝" pitchFamily="18" charset="-128"/>
            </a:endParaRPr>
          </a:p>
          <a:p>
            <a:pPr eaLnBrk="1" hangingPunct="1"/>
            <a:r>
              <a:rPr lang="ja-JP" altLang="en-US" sz="1400" smtClean="0">
                <a:ea typeface="ＭＳ Ｐ明朝" pitchFamily="18" charset="-128"/>
              </a:rPr>
              <a:t>●まず、計画の前段にある被害想定について、続いて初動期の主な応急対策について、順に説明いたします。</a:t>
            </a:r>
          </a:p>
          <a:p>
            <a:pPr eaLnBrk="1" hangingPunct="1"/>
            <a:endParaRPr lang="ja-JP" altLang="en-US" sz="1400" smtClean="0">
              <a:ea typeface="ＭＳ Ｐ明朝" pitchFamily="18" charset="-128"/>
            </a:endParaRPr>
          </a:p>
          <a:p>
            <a:pPr eaLnBrk="1" hangingPunct="1"/>
            <a:endParaRPr lang="en-US" altLang="ja-JP" sz="1400" smtClean="0">
              <a:ea typeface="ＭＳ Ｐ明朝" pitchFamily="18"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0765CB1-33B8-42BF-9BA6-A64558F20CE6}" type="slidenum">
              <a:rPr lang="en-US" altLang="ja-JP" smtClean="0">
                <a:ea typeface="ＭＳ Ｐゴシック" pitchFamily="50" charset="-128"/>
              </a:rPr>
              <a:pPr/>
              <a:t>11</a:t>
            </a:fld>
            <a:endParaRPr lang="en-US" altLang="ja-JP" smtClean="0">
              <a:ea typeface="ＭＳ Ｐゴシック"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2"/>
          <p:cNvSpPr>
            <a:spLocks noGrp="1" noChangeArrowheads="1"/>
          </p:cNvSpPr>
          <p:nvPr>
            <p:ph type="body" idx="1"/>
          </p:nvPr>
        </p:nvSpPr>
        <p:spPr>
          <a:noFill/>
          <a:ln/>
        </p:spPr>
        <p:txBody>
          <a:bodyPr/>
          <a:lstStyle/>
          <a:p>
            <a:pPr eaLnBrk="1" hangingPunct="1"/>
            <a:r>
              <a:rPr lang="en-US" altLang="ja-JP" sz="1400" smtClean="0">
                <a:ea typeface="ＭＳ Ｐ明朝" pitchFamily="18" charset="-128"/>
              </a:rPr>
              <a:t>●</a:t>
            </a:r>
            <a:r>
              <a:rPr lang="ja-JP" altLang="en-US" sz="1400" smtClean="0">
                <a:ea typeface="ＭＳ Ｐ明朝" pitchFamily="18" charset="-128"/>
              </a:rPr>
              <a:t>大阪市地域防災計画より、本市の地震対策について説明いたします。</a:t>
            </a:r>
          </a:p>
          <a:p>
            <a:pPr eaLnBrk="1" hangingPunct="1"/>
            <a:endParaRPr lang="ja-JP" altLang="en-US" sz="1400" smtClean="0">
              <a:ea typeface="ＭＳ Ｐ明朝" pitchFamily="18" charset="-128"/>
            </a:endParaRPr>
          </a:p>
          <a:p>
            <a:pPr eaLnBrk="1" hangingPunct="1"/>
            <a:r>
              <a:rPr lang="ja-JP" altLang="en-US" sz="1400" smtClean="0">
                <a:ea typeface="ＭＳ Ｐ明朝" pitchFamily="18" charset="-128"/>
              </a:rPr>
              <a:t>●まず、計画の前段にある被害想定について、続いて初動期の主な応急対策について、順に説明いたします。</a:t>
            </a:r>
          </a:p>
          <a:p>
            <a:pPr eaLnBrk="1" hangingPunct="1"/>
            <a:endParaRPr lang="ja-JP" altLang="en-US" sz="1400" smtClean="0">
              <a:ea typeface="ＭＳ Ｐ明朝" pitchFamily="18" charset="-128"/>
            </a:endParaRPr>
          </a:p>
          <a:p>
            <a:pPr eaLnBrk="1" hangingPunct="1"/>
            <a:endParaRPr lang="en-US" altLang="ja-JP" sz="1400" smtClean="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CD6F97A1-EF0B-4694-8A16-6A80751CF935}"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016DA2FE-18CF-41B6-BAA3-DA7867457A8F}"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CE2E63A0-F275-4E8D-88DE-B2C4E0F9365A}"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CE3F5094-6F83-4A91-B019-6E7A8EB1DAAD}"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1A506521-7FD5-423A-9CE9-4A4714C4DD72}"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93F4BCD0-850A-4BE5-AFDB-65BE639620B0}"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03E6E764-D22D-4B49-803F-74343F752899}"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84B6F39-5F25-42EE-83BE-1BEF89D7EFFD}"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69CF5C0D-0B4A-4A37-9870-8B2FB68F83A1}"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8B736250-B264-4C9F-8C39-FE2A66DA8BFE}"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9B420056-B6C0-4A7D-B91A-4B810FD758E7}" type="slidenum">
              <a:rPr lang="en-US" altLang="ja-JP" smtClean="0"/>
              <a:pPr>
                <a:defRPr/>
              </a:pPr>
              <a:t>&lt;#&gt;</a:t>
            </a:fld>
            <a:endParaRPr lang="en-US" altLang="ja-JP"/>
          </a:p>
        </p:txBody>
      </p:sp>
    </p:spTree>
  </p:cSld>
  <p:clrMapOvr>
    <a:masterClrMapping/>
  </p:clrMapOvr>
  <p:transition spd="slow">
    <p:cu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9CF96EC-0456-44B7-BE86-1200E1D25AEC}" type="slidenum">
              <a:rPr lang="en-US" altLang="ja-JP" smtClean="0"/>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 id="2147484336" r:id="rId10"/>
    <p:sldLayoutId id="2147484337" r:id="rId11"/>
  </p:sldLayoutIdLst>
  <p:transition spd="slow">
    <p:cut/>
  </p:transition>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www.osaka-bousai.net/pref/PreventInfoMail.html" TargetMode="External"/><Relationship Id="rId3" Type="http://schemas.openxmlformats.org/officeDocument/2006/relationships/hyperlink" Target="http://www.city.osaka.lg.jp/" TargetMode="External"/><Relationship Id="rId7" Type="http://schemas.openxmlformats.org/officeDocument/2006/relationships/hyperlink" Target="http://www.osaka-bousai.net/pref/index.html" TargetMode="External"/><Relationship Id="rId2" Type="http://schemas.openxmlformats.org/officeDocument/2006/relationships/hyperlink" Target="http://www.jma.go.jp/jma/index.html" TargetMode="External"/><Relationship Id="rId1" Type="http://schemas.openxmlformats.org/officeDocument/2006/relationships/slideLayout" Target="../slideLayouts/slideLayout2.xml"/><Relationship Id="rId6" Type="http://schemas.openxmlformats.org/officeDocument/2006/relationships/hyperlink" Target="http://www.city.osaka.lg.jp/kikikanrishitsu/page/0000104403.html" TargetMode="External"/><Relationship Id="rId5" Type="http://schemas.openxmlformats.org/officeDocument/2006/relationships/hyperlink" Target="http://www.city.osaka.lg.jp/kikikanrishitsu/page/0000073235.html" TargetMode="External"/><Relationship Id="rId10" Type="http://schemas.openxmlformats.org/officeDocument/2006/relationships/hyperlink" Target="http://www.kouiki-kansai.jp/contents.php?id=17" TargetMode="External"/><Relationship Id="rId4" Type="http://schemas.openxmlformats.org/officeDocument/2006/relationships/hyperlink" Target="http://www.city.osaka.lg.jp/kikikanrishitsu/index.html" TargetMode="External"/><Relationship Id="rId9" Type="http://schemas.openxmlformats.org/officeDocument/2006/relationships/hyperlink" Target="http://www.jartic.or.jp/"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kotsu.city.osaka.lg.jp/" TargetMode="External"/><Relationship Id="rId13" Type="http://schemas.openxmlformats.org/officeDocument/2006/relationships/hyperlink" Target="http://www.suitetsu.com/" TargetMode="External"/><Relationship Id="rId18" Type="http://schemas.openxmlformats.org/officeDocument/2006/relationships/hyperlink" Target="http://bus.hankyu.co.jp/" TargetMode="External"/><Relationship Id="rId3" Type="http://schemas.openxmlformats.org/officeDocument/2006/relationships/hyperlink" Target="http://rail.hankyu.co.jp/railinfo/" TargetMode="External"/><Relationship Id="rId21" Type="http://schemas.openxmlformats.org/officeDocument/2006/relationships/hyperlink" Target="http://www.suitetsu.com/trainn/timetable/index.html" TargetMode="External"/><Relationship Id="rId7" Type="http://schemas.openxmlformats.org/officeDocument/2006/relationships/hyperlink" Target="http://www.nankai.co.jp/railinfo.html" TargetMode="External"/><Relationship Id="rId12" Type="http://schemas.openxmlformats.org/officeDocument/2006/relationships/hyperlink" Target="http://www.semboku.jp/" TargetMode="External"/><Relationship Id="rId17" Type="http://schemas.openxmlformats.org/officeDocument/2006/relationships/hyperlink" Target="http://www.keihanbus.jp/" TargetMode="External"/><Relationship Id="rId2" Type="http://schemas.openxmlformats.org/officeDocument/2006/relationships/hyperlink" Target="http://trafficinfo.westjr.co.jp/list.html" TargetMode="External"/><Relationship Id="rId16" Type="http://schemas.openxmlformats.org/officeDocument/2006/relationships/hyperlink" Target="http://www.kintetsu-bus.co.jp/route/index.html" TargetMode="External"/><Relationship Id="rId20" Type="http://schemas.openxmlformats.org/officeDocument/2006/relationships/hyperlink" Target="http://www.city.takatsuki.osaka.jp/kurashi/bus_kotsu/bus/index.html" TargetMode="External"/><Relationship Id="rId1" Type="http://schemas.openxmlformats.org/officeDocument/2006/relationships/slideLayout" Target="../slideLayouts/slideLayout2.xml"/><Relationship Id="rId6" Type="http://schemas.openxmlformats.org/officeDocument/2006/relationships/hyperlink" Target="http://www.kintetsu.jp/unkou/unkou.html" TargetMode="External"/><Relationship Id="rId11" Type="http://schemas.openxmlformats.org/officeDocument/2006/relationships/hyperlink" Target="http://noseden.hankyu.co.jp/" TargetMode="External"/><Relationship Id="rId5" Type="http://schemas.openxmlformats.org/officeDocument/2006/relationships/hyperlink" Target="http://www.hanshin.co.jp/railinfo/index.html" TargetMode="External"/><Relationship Id="rId15" Type="http://schemas.openxmlformats.org/officeDocument/2006/relationships/hyperlink" Target="http://busloca.kotsu.city.osaka.lg.jp/jikokuhyo.html" TargetMode="External"/><Relationship Id="rId10" Type="http://schemas.openxmlformats.org/officeDocument/2006/relationships/hyperlink" Target="http://www.osaka-monorail.co.jp/" TargetMode="External"/><Relationship Id="rId19" Type="http://schemas.openxmlformats.org/officeDocument/2006/relationships/hyperlink" Target="http://www.nankaibus.jp/index.html" TargetMode="External"/><Relationship Id="rId4" Type="http://schemas.openxmlformats.org/officeDocument/2006/relationships/hyperlink" Target="http://www.keihan.co.jp/traffic/traintraffic/" TargetMode="External"/><Relationship Id="rId9" Type="http://schemas.openxmlformats.org/officeDocument/2006/relationships/hyperlink" Target="http://www.kita-kyu.co.jp/" TargetMode="External"/><Relationship Id="rId14" Type="http://schemas.openxmlformats.org/officeDocument/2006/relationships/hyperlink" Target="http://shinkansen.jr-central.co.jp/sep/pc/index.html" TargetMode="External"/><Relationship Id="rId22" Type="http://schemas.openxmlformats.org/officeDocument/2006/relationships/hyperlink" Target="http://www.kongoujidousha.com/route.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702" name="Rectangle 14"/>
          <p:cNvSpPr>
            <a:spLocks noGrp="1" noChangeArrowheads="1"/>
          </p:cNvSpPr>
          <p:nvPr>
            <p:ph type="ctrTitle"/>
          </p:nvPr>
        </p:nvSpPr>
        <p:spPr>
          <a:xfrm>
            <a:off x="333822" y="1494952"/>
            <a:ext cx="8432800" cy="1741714"/>
          </a:xfrm>
        </p:spPr>
        <p:txBody>
          <a:bodyPr>
            <a:normAutofit/>
          </a:bodyPr>
          <a:lstStyle/>
          <a:p>
            <a:pPr lvl="0">
              <a:defRPr/>
            </a:pPr>
            <a:r>
              <a:rPr lang="ja-JP" altLang="en-US" sz="3600" dirty="0" smtClean="0"/>
              <a:t>大阪駅周辺地区における</a:t>
            </a:r>
            <a:r>
              <a:rPr lang="en-US" altLang="ja-JP" sz="3600" dirty="0" smtClean="0"/>
              <a:t/>
            </a:r>
            <a:br>
              <a:rPr lang="en-US" altLang="ja-JP" sz="3600" dirty="0" smtClean="0"/>
            </a:br>
            <a:r>
              <a:rPr lang="ja-JP" altLang="en-US" sz="3600" dirty="0" smtClean="0"/>
              <a:t>帰宅困難者対応マニュアル</a:t>
            </a:r>
            <a:r>
              <a:rPr lang="ja-JP" altLang="en-US" sz="2800" dirty="0" smtClean="0"/>
              <a:t>（</a:t>
            </a:r>
            <a:r>
              <a:rPr lang="en-US" altLang="ja-JP" sz="2800" dirty="0" smtClean="0"/>
              <a:t>	</a:t>
            </a:r>
            <a:r>
              <a:rPr lang="ja-JP" altLang="en-US" sz="2800" dirty="0" smtClean="0"/>
              <a:t>素案</a:t>
            </a:r>
            <a:r>
              <a:rPr lang="ja-JP" altLang="en-US" sz="2800" dirty="0" smtClean="0"/>
              <a:t>）</a:t>
            </a:r>
            <a:r>
              <a:rPr lang="ja-JP" altLang="en-US" sz="2800" dirty="0" smtClean="0"/>
              <a:t/>
            </a:r>
            <a:br>
              <a:rPr lang="ja-JP" altLang="en-US" sz="2800" dirty="0" smtClean="0"/>
            </a:br>
            <a:endParaRPr lang="ja-JP" altLang="en-US" sz="2800" dirty="0" smtClean="0"/>
          </a:p>
        </p:txBody>
      </p:sp>
      <p:sp>
        <p:nvSpPr>
          <p:cNvPr id="242703" name="Rectangle 15"/>
          <p:cNvSpPr>
            <a:spLocks noChangeArrowheads="1"/>
          </p:cNvSpPr>
          <p:nvPr/>
        </p:nvSpPr>
        <p:spPr bwMode="auto">
          <a:xfrm>
            <a:off x="1511300" y="3897313"/>
            <a:ext cx="6624638" cy="2960687"/>
          </a:xfrm>
          <a:prstGeom prst="rect">
            <a:avLst/>
          </a:prstGeom>
          <a:noFill/>
          <a:ln w="9525">
            <a:noFill/>
            <a:miter lim="800000"/>
            <a:headEnd/>
            <a:tailEnd/>
          </a:ln>
          <a:effectLst/>
        </p:spPr>
        <p:txBody>
          <a:bodyPr anchor="ctr"/>
          <a:lstStyle/>
          <a:p>
            <a:pPr>
              <a:defRPr/>
            </a:pPr>
            <a:endParaRPr lang="ja-JP" altLang="ja-JP" sz="4600" u="sng">
              <a:solidFill>
                <a:srgbClr val="FFFFFF"/>
              </a:solidFill>
              <a:effectLst>
                <a:outerShdw blurRad="38100" dist="38100" dir="2700000" algn="tl">
                  <a:srgbClr val="C0C0C0"/>
                </a:outerShdw>
              </a:effectLst>
              <a:ea typeface="ＭＳ Ｐゴシック" charset="-128"/>
            </a:endParaRPr>
          </a:p>
        </p:txBody>
      </p:sp>
      <p:sp>
        <p:nvSpPr>
          <p:cNvPr id="5" name="Rectangle 14"/>
          <p:cNvSpPr txBox="1">
            <a:spLocks noChangeArrowheads="1"/>
          </p:cNvSpPr>
          <p:nvPr/>
        </p:nvSpPr>
        <p:spPr bwMode="auto">
          <a:xfrm>
            <a:off x="362850" y="3766731"/>
            <a:ext cx="8447314" cy="2430870"/>
          </a:xfrm>
          <a:prstGeom prst="rect">
            <a:avLst/>
          </a:prstGeom>
          <a:noFill/>
          <a:ln w="9525">
            <a:noFill/>
            <a:miter lim="800000"/>
            <a:headEnd/>
            <a:tailEnd/>
          </a:ln>
        </p:spPr>
        <p:txBody>
          <a:bodyPr anchor="ctr"/>
          <a:lstStyle/>
          <a:p>
            <a:pPr algn="ctr">
              <a:defRPr/>
            </a:pPr>
            <a:r>
              <a:rPr lang="ja-JP" altLang="en-US" sz="2800" kern="0" dirty="0" smtClean="0">
                <a:solidFill>
                  <a:schemeClr val="accent1">
                    <a:lumMod val="25000"/>
                  </a:schemeClr>
                </a:solidFill>
                <a:effectLst/>
                <a:latin typeface="+mj-lt"/>
                <a:ea typeface="+mj-ea"/>
                <a:cs typeface="+mj-cs"/>
              </a:rPr>
              <a:t>平成２６年３月</a:t>
            </a:r>
            <a:endParaRPr lang="en-US" altLang="ja-JP" sz="2800" kern="0" dirty="0" smtClean="0">
              <a:solidFill>
                <a:schemeClr val="accent1">
                  <a:lumMod val="25000"/>
                </a:schemeClr>
              </a:solidFill>
              <a:effectLst/>
              <a:latin typeface="+mj-lt"/>
              <a:ea typeface="+mj-ea"/>
              <a:cs typeface="+mj-cs"/>
            </a:endParaRPr>
          </a:p>
          <a:p>
            <a:pPr algn="ctr">
              <a:defRPr/>
            </a:pPr>
            <a:endParaRPr lang="en-US" altLang="ja-JP" sz="2800" kern="0" dirty="0" smtClean="0">
              <a:solidFill>
                <a:schemeClr val="accent1">
                  <a:lumMod val="25000"/>
                </a:schemeClr>
              </a:solidFill>
              <a:effectLst/>
              <a:latin typeface="+mj-lt"/>
              <a:ea typeface="+mj-ea"/>
              <a:cs typeface="+mj-cs"/>
            </a:endParaRPr>
          </a:p>
          <a:p>
            <a:pPr algn="ctr">
              <a:defRPr/>
            </a:pPr>
            <a:r>
              <a:rPr lang="ja-JP" altLang="en-US" sz="2800" kern="0" dirty="0" smtClean="0">
                <a:solidFill>
                  <a:schemeClr val="accent1">
                    <a:lumMod val="25000"/>
                  </a:schemeClr>
                </a:solidFill>
                <a:effectLst/>
                <a:latin typeface="+mj-lt"/>
                <a:ea typeface="+mj-ea"/>
                <a:cs typeface="+mj-cs"/>
              </a:rPr>
              <a:t>大阪駅周辺地区帰宅困難者対策協議会</a:t>
            </a:r>
            <a:endParaRPr lang="en-US" altLang="ja-JP" sz="2800" kern="0" dirty="0" smtClean="0">
              <a:solidFill>
                <a:schemeClr val="accent1">
                  <a:lumMod val="25000"/>
                </a:schemeClr>
              </a:solidFill>
              <a:effectLst/>
              <a:latin typeface="+mj-lt"/>
              <a:ea typeface="+mj-ea"/>
              <a:cs typeface="+mj-cs"/>
            </a:endParaRPr>
          </a:p>
          <a:p>
            <a:pPr algn="ctr">
              <a:defRPr/>
            </a:pPr>
            <a:r>
              <a:rPr lang="ja-JP" altLang="en-US" sz="2800" kern="0" dirty="0" smtClean="0">
                <a:solidFill>
                  <a:schemeClr val="accent1">
                    <a:lumMod val="25000"/>
                  </a:schemeClr>
                </a:solidFill>
                <a:effectLst/>
                <a:latin typeface="+mj-lt"/>
                <a:ea typeface="+mj-ea"/>
                <a:cs typeface="+mj-cs"/>
              </a:rPr>
              <a:t>ワーキンググループ</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97542" y="1440543"/>
            <a:ext cx="8541658" cy="1650999"/>
          </a:xfrm>
        </p:spPr>
        <p:txBody>
          <a:bodyPr>
            <a:normAutofit fontScale="70000" lnSpcReduction="20000"/>
          </a:bodyPr>
          <a:lstStyle/>
          <a:p>
            <a:r>
              <a:rPr lang="ja-JP" altLang="ja-JP" sz="2400" dirty="0" smtClean="0">
                <a:latin typeface="+mn-ea"/>
              </a:rPr>
              <a:t>災害時</a:t>
            </a:r>
            <a:r>
              <a:rPr lang="ja-JP" altLang="en-US" sz="2400" dirty="0" smtClean="0">
                <a:latin typeface="+mn-ea"/>
              </a:rPr>
              <a:t>、帰宅困難者への対応については、</a:t>
            </a:r>
            <a:r>
              <a:rPr lang="ja-JP" altLang="ja-JP" sz="2400" dirty="0" smtClean="0">
                <a:latin typeface="+mn-ea"/>
              </a:rPr>
              <a:t>行政は、被災市民の救援を行う中で、</a:t>
            </a:r>
            <a:r>
              <a:rPr lang="en-US" altLang="ja-JP" sz="2400" dirty="0" smtClean="0">
                <a:latin typeface="+mn-ea"/>
              </a:rPr>
              <a:t>『</a:t>
            </a:r>
            <a:r>
              <a:rPr lang="ja-JP" altLang="en-US" sz="2400" dirty="0" smtClean="0">
                <a:latin typeface="+mn-ea"/>
              </a:rPr>
              <a:t>公助</a:t>
            </a:r>
            <a:r>
              <a:rPr lang="en-US" altLang="ja-JP" sz="2400" dirty="0" smtClean="0">
                <a:latin typeface="+mn-ea"/>
              </a:rPr>
              <a:t>』</a:t>
            </a:r>
            <a:r>
              <a:rPr lang="ja-JP" altLang="en-US" sz="2400" dirty="0" err="1" smtClean="0">
                <a:latin typeface="+mn-ea"/>
              </a:rPr>
              <a:t>には</a:t>
            </a:r>
            <a:r>
              <a:rPr lang="ja-JP" altLang="en-US" sz="2400" dirty="0" smtClean="0">
                <a:latin typeface="+mn-ea"/>
              </a:rPr>
              <a:t>限界があり</a:t>
            </a:r>
            <a:r>
              <a:rPr lang="ja-JP" altLang="ja-JP" sz="2400" dirty="0" smtClean="0">
                <a:latin typeface="+mn-ea"/>
              </a:rPr>
              <a:t>、</a:t>
            </a:r>
            <a:r>
              <a:rPr lang="ja-JP" altLang="en-US" sz="2400" dirty="0" smtClean="0">
                <a:latin typeface="+mn-ea"/>
              </a:rPr>
              <a:t>事業者等の</a:t>
            </a:r>
            <a:r>
              <a:rPr lang="en-US" altLang="ja-JP" sz="2400" dirty="0" smtClean="0">
                <a:latin typeface="+mn-ea"/>
              </a:rPr>
              <a:t>『</a:t>
            </a:r>
            <a:r>
              <a:rPr lang="ja-JP" altLang="en-US" sz="2400" dirty="0" smtClean="0">
                <a:latin typeface="+mn-ea"/>
              </a:rPr>
              <a:t>自助</a:t>
            </a:r>
            <a:r>
              <a:rPr lang="en-US" altLang="ja-JP" sz="2400" dirty="0" smtClean="0">
                <a:latin typeface="+mn-ea"/>
              </a:rPr>
              <a:t>』『</a:t>
            </a:r>
            <a:r>
              <a:rPr lang="ja-JP" altLang="en-US" sz="2400" dirty="0" smtClean="0">
                <a:latin typeface="+mn-ea"/>
              </a:rPr>
              <a:t>共助</a:t>
            </a:r>
            <a:r>
              <a:rPr lang="en-US" altLang="ja-JP" sz="2400" dirty="0" smtClean="0">
                <a:latin typeface="+mn-ea"/>
              </a:rPr>
              <a:t>』</a:t>
            </a:r>
            <a:r>
              <a:rPr lang="ja-JP" altLang="en-US" sz="2400" dirty="0" smtClean="0">
                <a:latin typeface="+mn-ea"/>
              </a:rPr>
              <a:t>も含め、連携した取り組み</a:t>
            </a:r>
            <a:r>
              <a:rPr lang="ja-JP" altLang="ja-JP" sz="2400" dirty="0" smtClean="0">
                <a:latin typeface="+mn-ea"/>
              </a:rPr>
              <a:t>が必要である。</a:t>
            </a:r>
            <a:endParaRPr lang="ja-JP" altLang="en-US" sz="2400" dirty="0" smtClean="0">
              <a:latin typeface="+mn-ea"/>
            </a:endParaRPr>
          </a:p>
          <a:p>
            <a:r>
              <a:rPr lang="ja-JP" altLang="en-US" sz="2400" dirty="0" smtClean="0">
                <a:latin typeface="+mn-ea"/>
              </a:rPr>
              <a:t>そのため、行政と各事業者等の役割を具体化する必要がある。</a:t>
            </a:r>
          </a:p>
          <a:p>
            <a:endParaRPr lang="ja-JP" altLang="en-US" sz="2400" dirty="0" smtClean="0">
              <a:latin typeface="+mn-ea"/>
            </a:endParaRPr>
          </a:p>
          <a:p>
            <a:pPr>
              <a:buNone/>
            </a:pPr>
            <a:r>
              <a:rPr lang="ja-JP" altLang="en-US" sz="2400" dirty="0" smtClean="0">
                <a:latin typeface="+mn-ea"/>
              </a:rPr>
              <a:t>　　</a:t>
            </a:r>
            <a:r>
              <a:rPr lang="en-US" altLang="ja-JP" sz="2400" dirty="0" smtClean="0">
                <a:latin typeface="+mn-ea"/>
              </a:rPr>
              <a:t>※</a:t>
            </a:r>
            <a:r>
              <a:rPr lang="ja-JP" altLang="en-US" sz="2400" dirty="0" smtClean="0">
                <a:latin typeface="+mn-ea"/>
              </a:rPr>
              <a:t>今後の検討の中で、順次、各取り組みの役割分担を定めていく。</a:t>
            </a:r>
          </a:p>
          <a:p>
            <a:endParaRPr kumimoji="1" lang="ja-JP" altLang="en-US" sz="2400" dirty="0">
              <a:latin typeface="+mn-ea"/>
            </a:endParaRPr>
          </a:p>
        </p:txBody>
      </p:sp>
      <p:sp>
        <p:nvSpPr>
          <p:cNvPr id="4" name="スライド番号プレースホルダ 3"/>
          <p:cNvSpPr>
            <a:spLocks noGrp="1"/>
          </p:cNvSpPr>
          <p:nvPr>
            <p:ph type="sldNum" sz="quarter" idx="12"/>
          </p:nvPr>
        </p:nvSpPr>
        <p:spPr>
          <a:xfrm>
            <a:off x="6820492" y="6356350"/>
            <a:ext cx="2133600" cy="365125"/>
          </a:xfrm>
        </p:spPr>
        <p:txBody>
          <a:bodyPr/>
          <a:lstStyle/>
          <a:p>
            <a:pPr>
              <a:defRPr/>
            </a:pPr>
            <a:r>
              <a:rPr lang="en-US" altLang="ja-JP" dirty="0" smtClean="0">
                <a:solidFill>
                  <a:schemeClr val="tx1"/>
                </a:solidFill>
                <a:effectLst/>
              </a:rPr>
              <a:t>9</a:t>
            </a:r>
            <a:endParaRPr lang="en-US" altLang="ja-JP" dirty="0">
              <a:solidFill>
                <a:schemeClr val="tx1"/>
              </a:solidFill>
              <a:effectLst/>
            </a:endParaRPr>
          </a:p>
        </p:txBody>
      </p:sp>
      <p:sp>
        <p:nvSpPr>
          <p:cNvPr id="5" name="タイトル 4"/>
          <p:cNvSpPr>
            <a:spLocks noGrp="1"/>
          </p:cNvSpPr>
          <p:nvPr>
            <p:ph type="title"/>
          </p:nvPr>
        </p:nvSpPr>
        <p:spPr bwMode="auto">
          <a:xfrm>
            <a:off x="203200" y="274638"/>
            <a:ext cx="8940800" cy="494619"/>
          </a:xfrm>
          <a:prstGeom prst="roundRect">
            <a:avLst/>
          </a:prstGeom>
          <a:solidFill>
            <a:schemeClr val="tx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nchorCtr="0">
            <a:normAutofit fontScale="90000"/>
          </a:bodyPr>
          <a:lstStyle/>
          <a:p>
            <a:pPr algn="l">
              <a:lnSpc>
                <a:spcPts val="3300"/>
              </a:lnSpc>
              <a:defRPr/>
            </a:pPr>
            <a:r>
              <a:rPr kumimoji="0" lang="ja-JP" altLang="en-US" sz="2400" b="1" dirty="0" smtClean="0">
                <a:solidFill>
                  <a:schemeClr val="bg1"/>
                </a:solidFill>
                <a:effectLst/>
                <a:latin typeface="ＭＳ Ｐゴシック" pitchFamily="50" charset="-128"/>
              </a:rPr>
              <a:t>３．対策</a:t>
            </a:r>
            <a:endParaRPr kumimoji="0" lang="ja-JP" altLang="en-US" sz="2400" b="1" dirty="0">
              <a:solidFill>
                <a:schemeClr val="bg1"/>
              </a:solidFill>
              <a:effectLst/>
              <a:latin typeface="ＭＳ Ｐゴシック" pitchFamily="50" charset="-128"/>
            </a:endParaRPr>
          </a:p>
        </p:txBody>
      </p:sp>
      <p:sp>
        <p:nvSpPr>
          <p:cNvPr id="6" name="テキスト ボックス 5"/>
          <p:cNvSpPr txBox="1"/>
          <p:nvPr/>
        </p:nvSpPr>
        <p:spPr>
          <a:xfrm>
            <a:off x="158589" y="856355"/>
            <a:ext cx="8985411"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３－</a:t>
            </a:r>
            <a:r>
              <a:rPr lang="ja-JP" altLang="en-US" sz="2000" b="1" noProof="0" dirty="0" smtClean="0">
                <a:effectLst/>
                <a:latin typeface="+mn-ea"/>
                <a:ea typeface="+mn-ea"/>
                <a:cs typeface="+mj-cs"/>
              </a:rPr>
              <a:t>２</a:t>
            </a:r>
            <a:r>
              <a:rPr kumimoji="1" lang="ja-JP" altLang="en-US" sz="2000" b="1" i="0" u="none" strike="noStrike" kern="1200" cap="none" spc="0" normalizeH="0" noProof="0" dirty="0" smtClean="0">
                <a:ln>
                  <a:noFill/>
                </a:ln>
                <a:solidFill>
                  <a:schemeClr val="tx1"/>
                </a:solidFill>
                <a:effectLst/>
                <a:uLnTx/>
                <a:uFillTx/>
                <a:latin typeface="+mn-ea"/>
                <a:ea typeface="+mn-ea"/>
                <a:cs typeface="+mj-cs"/>
              </a:rPr>
              <a:t> </a:t>
            </a:r>
            <a:r>
              <a:rPr kumimoji="1" lang="ja-JP" altLang="en-US" sz="2000" b="1" i="0" u="none" strike="noStrike" kern="1200" cap="none" spc="0" normalizeH="0" noProof="0" dirty="0" smtClean="0">
                <a:ln>
                  <a:noFill/>
                </a:ln>
                <a:solidFill>
                  <a:schemeClr val="tx1"/>
                </a:solidFill>
                <a:effectLst/>
                <a:uLnTx/>
                <a:uFillTx/>
                <a:latin typeface="+mj-lt"/>
                <a:ea typeface="+mj-ea"/>
                <a:cs typeface="+mj-cs"/>
              </a:rPr>
              <a:t> </a:t>
            </a:r>
            <a:r>
              <a:rPr lang="ja-JP" altLang="en-US" sz="2000" b="1" dirty="0" smtClean="0">
                <a:effectLst/>
                <a:latin typeface="+mj-lt"/>
                <a:ea typeface="+mj-ea"/>
                <a:cs typeface="+mj-cs"/>
              </a:rPr>
              <a:t>行政と事業者等の役割分担</a:t>
            </a:r>
            <a:endParaRPr kumimoji="1" lang="ja-JP" altLang="en-US" sz="2000" b="1"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7" name="表 6"/>
          <p:cNvGraphicFramePr>
            <a:graphicFrameLocks noGrp="1"/>
          </p:cNvGraphicFramePr>
          <p:nvPr/>
        </p:nvGraphicFramePr>
        <p:xfrm>
          <a:off x="664029" y="3474720"/>
          <a:ext cx="8055429" cy="2486963"/>
        </p:xfrm>
        <a:graphic>
          <a:graphicData uri="http://schemas.openxmlformats.org/drawingml/2006/table">
            <a:tbl>
              <a:tblPr/>
              <a:tblGrid>
                <a:gridCol w="646349"/>
                <a:gridCol w="3878097"/>
                <a:gridCol w="3530983"/>
              </a:tblGrid>
              <a:tr h="161537">
                <a:tc>
                  <a:txBody>
                    <a:bodyPr/>
                    <a:lstStyle/>
                    <a:p>
                      <a:pPr algn="l" fontAlgn="ctr"/>
                      <a:r>
                        <a:rPr lang="ja-JP" altLang="en-US" sz="1100" b="0" i="0" u="none" strike="noStrike" dirty="0">
                          <a:solidFill>
                            <a:srgbClr val="000000"/>
                          </a:solidFill>
                          <a:latin typeface="ＭＳ Ｐゴシック"/>
                        </a:rPr>
                        <a:t>　</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ゴシック"/>
                        </a:rPr>
                        <a:t>行　</a:t>
                      </a:r>
                      <a:r>
                        <a:rPr lang="ja-JP" altLang="en-US" sz="1200" b="0" i="0" u="none" strike="noStrike" dirty="0" smtClean="0">
                          <a:solidFill>
                            <a:srgbClr val="000000"/>
                          </a:solidFill>
                          <a:latin typeface="ＭＳ Ｐゴシック"/>
                        </a:rPr>
                        <a:t>  政</a:t>
                      </a:r>
                      <a:endParaRPr lang="ja-JP" altLang="en-US" sz="1200" b="0" i="0" u="none" strike="noStrike" dirty="0">
                        <a:solidFill>
                          <a:srgbClr val="000000"/>
                        </a:solidFill>
                        <a:latin typeface="ＭＳ Ｐゴシック"/>
                      </a:endParaRP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0" i="0" u="none" strike="noStrike" dirty="0">
                          <a:solidFill>
                            <a:srgbClr val="000000"/>
                          </a:solidFill>
                          <a:latin typeface="ＭＳ Ｐゴシック" pitchFamily="50" charset="-128"/>
                          <a:ea typeface="ＭＳ Ｐゴシック" pitchFamily="50" charset="-128"/>
                        </a:rPr>
                        <a:t>事　業　者　等</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0390">
                <a:tc>
                  <a:txBody>
                    <a:bodyPr/>
                    <a:lstStyle/>
                    <a:p>
                      <a:pPr algn="l" fontAlgn="ctr"/>
                      <a:r>
                        <a:rPr lang="ja-JP" altLang="en-US" sz="1200" b="0" i="0" u="none" strike="noStrike" dirty="0" smtClean="0">
                          <a:solidFill>
                            <a:srgbClr val="000000"/>
                          </a:solidFill>
                          <a:latin typeface="ＭＳ Ｐゴシック"/>
                        </a:rPr>
                        <a:t>  平常</a:t>
                      </a:r>
                      <a:r>
                        <a:rPr lang="ja-JP" altLang="en-US" sz="1200" b="0" i="0" u="none" strike="noStrike" dirty="0">
                          <a:solidFill>
                            <a:srgbClr val="000000"/>
                          </a:solidFill>
                          <a:latin typeface="ＭＳ Ｐゴシック"/>
                        </a:rPr>
                        <a:t>時</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dirty="0">
                          <a:solidFill>
                            <a:srgbClr val="000000"/>
                          </a:solidFill>
                          <a:latin typeface="ＭＳ Ｐゴシック"/>
                        </a:rPr>
                        <a:t>・「一斉帰宅の抑制」など取り組みの事前啓発</a:t>
                      </a:r>
                      <a:r>
                        <a:rPr lang="en-US" altLang="ja-JP" sz="1200" b="0" i="0" u="none" strike="noStrike" dirty="0">
                          <a:solidFill>
                            <a:srgbClr val="000000"/>
                          </a:solidFill>
                          <a:latin typeface="ＭＳ Ｐゴシック"/>
                        </a:rPr>
                        <a:t>(</a:t>
                      </a:r>
                      <a:r>
                        <a:rPr lang="ja-JP" altLang="en-US" sz="1200" b="0" i="0" u="none" strike="noStrike" dirty="0">
                          <a:solidFill>
                            <a:srgbClr val="000000"/>
                          </a:solidFill>
                          <a:latin typeface="ＭＳ Ｐゴシック"/>
                        </a:rPr>
                        <a:t>情報発信</a:t>
                      </a:r>
                      <a:r>
                        <a:rPr lang="en-US" altLang="ja-JP" sz="1200" b="0" i="0" u="none" strike="noStrike" dirty="0">
                          <a:solidFill>
                            <a:srgbClr val="000000"/>
                          </a:solidFill>
                          <a:latin typeface="ＭＳ Ｐゴシック"/>
                        </a:rPr>
                        <a:t>)</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dirty="0">
                          <a:solidFill>
                            <a:srgbClr val="000000"/>
                          </a:solidFill>
                          <a:latin typeface="ＭＳ Ｐゴシック"/>
                        </a:rPr>
                        <a:t>・従業員への「一斉帰宅の抑制」など日頃からの備えの周知</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2875">
                <a:tc>
                  <a:txBody>
                    <a:bodyPr/>
                    <a:lstStyle/>
                    <a:p>
                      <a:pPr algn="l" fontAlgn="ctr"/>
                      <a:r>
                        <a:rPr lang="ja-JP" altLang="en-US" sz="1200" b="0" i="0" u="none" strike="noStrike" dirty="0">
                          <a:solidFill>
                            <a:srgbClr val="000000"/>
                          </a:solidFill>
                          <a:latin typeface="ＭＳ Ｐゴシック"/>
                        </a:rPr>
                        <a:t>　</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dirty="0">
                          <a:solidFill>
                            <a:srgbClr val="000000"/>
                          </a:solidFill>
                          <a:latin typeface="ＭＳ Ｐゴシック"/>
                        </a:rPr>
                        <a:t>・行政と事業者等が連携した対策の枠組みづくり</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dirty="0">
                          <a:solidFill>
                            <a:srgbClr val="000000"/>
                          </a:solidFill>
                          <a:latin typeface="ＭＳ Ｐゴシック"/>
                        </a:rPr>
                        <a:t>・従業員等のための備蓄・一時滞留スペースの確保</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37121">
                <a:tc>
                  <a:txBody>
                    <a:bodyPr/>
                    <a:lstStyle/>
                    <a:p>
                      <a:pPr algn="l" fontAlgn="ctr"/>
                      <a:r>
                        <a:rPr lang="ja-JP" altLang="en-US" sz="1200" b="0" i="0" u="none" strike="noStrike" dirty="0">
                          <a:solidFill>
                            <a:srgbClr val="000000"/>
                          </a:solidFill>
                          <a:latin typeface="ＭＳ Ｐゴシック"/>
                        </a:rPr>
                        <a:t>　</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dirty="0">
                          <a:solidFill>
                            <a:srgbClr val="000000"/>
                          </a:solidFill>
                          <a:latin typeface="ＭＳ Ｐゴシック"/>
                        </a:rPr>
                        <a:t>・屋外滞留者のための一時滞留場所等の確保</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dirty="0">
                          <a:solidFill>
                            <a:srgbClr val="000000"/>
                          </a:solidFill>
                          <a:latin typeface="ＭＳ Ｐゴシック"/>
                        </a:rPr>
                        <a:t>・屋外滞留者のための一時滞留場所の提供</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9956">
                <a:tc>
                  <a:txBody>
                    <a:bodyPr/>
                    <a:lstStyle/>
                    <a:p>
                      <a:pPr algn="l" fontAlgn="ctr"/>
                      <a:r>
                        <a:rPr lang="ja-JP" altLang="en-US" sz="1200" b="0" i="0" u="none" strike="noStrike" dirty="0">
                          <a:solidFill>
                            <a:srgbClr val="000000"/>
                          </a:solidFill>
                          <a:latin typeface="ＭＳ Ｐゴシック"/>
                        </a:rPr>
                        <a:t>　</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latin typeface="ＭＳ Ｐゴシック"/>
                        </a:rPr>
                        <a:t>　　など</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latin typeface="ＭＳ Ｐゴシック"/>
                        </a:rPr>
                        <a:t>　　など</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2748">
                <a:tc>
                  <a:txBody>
                    <a:bodyPr/>
                    <a:lstStyle/>
                    <a:p>
                      <a:pPr algn="l" fontAlgn="ctr"/>
                      <a:r>
                        <a:rPr lang="ja-JP" altLang="en-US" sz="1200" b="0" i="0" u="none" strike="noStrike" dirty="0" smtClean="0">
                          <a:solidFill>
                            <a:srgbClr val="000000"/>
                          </a:solidFill>
                          <a:latin typeface="ＭＳ Ｐゴシック"/>
                        </a:rPr>
                        <a:t>  災害</a:t>
                      </a:r>
                      <a:r>
                        <a:rPr lang="ja-JP" altLang="en-US" sz="1200" b="0" i="0" u="none" strike="noStrike" dirty="0">
                          <a:solidFill>
                            <a:srgbClr val="000000"/>
                          </a:solidFill>
                          <a:latin typeface="ＭＳ Ｐゴシック"/>
                        </a:rPr>
                        <a:t>時</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dirty="0">
                          <a:solidFill>
                            <a:srgbClr val="000000"/>
                          </a:solidFill>
                          <a:latin typeface="ＭＳ Ｐゴシック"/>
                        </a:rPr>
                        <a:t>・災害・交通情報の発信</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dirty="0">
                          <a:solidFill>
                            <a:srgbClr val="000000"/>
                          </a:solidFill>
                          <a:latin typeface="ＭＳ Ｐゴシック"/>
                        </a:rPr>
                        <a:t>・災害・交通情報の発信</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2748">
                <a:tc>
                  <a:txBody>
                    <a:bodyPr/>
                    <a:lstStyle/>
                    <a:p>
                      <a:pPr algn="l" fontAlgn="ctr"/>
                      <a:r>
                        <a:rPr lang="ja-JP" altLang="en-US" sz="1200" b="0" i="0" u="none" strike="noStrike" dirty="0">
                          <a:solidFill>
                            <a:srgbClr val="000000"/>
                          </a:solidFill>
                          <a:latin typeface="ＭＳ Ｐゴシック"/>
                        </a:rPr>
                        <a:t>　</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dirty="0">
                          <a:solidFill>
                            <a:srgbClr val="000000"/>
                          </a:solidFill>
                          <a:latin typeface="ＭＳ Ｐゴシック"/>
                        </a:rPr>
                        <a:t>・各ターミナルの状況集約・発信</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a:solidFill>
                            <a:srgbClr val="000000"/>
                          </a:solidFill>
                          <a:latin typeface="ＭＳ Ｐゴシック"/>
                        </a:rPr>
                        <a:t>・屋内滞留者への待機対応</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2748">
                <a:tc>
                  <a:txBody>
                    <a:bodyPr/>
                    <a:lstStyle/>
                    <a:p>
                      <a:pPr algn="l" fontAlgn="ctr"/>
                      <a:r>
                        <a:rPr lang="ja-JP" altLang="en-US" sz="1100" b="0" i="0" u="none" strike="noStrike" dirty="0">
                          <a:solidFill>
                            <a:srgbClr val="000000"/>
                          </a:solidFill>
                          <a:latin typeface="ＭＳ Ｐゴシック"/>
                        </a:rPr>
                        <a:t>　</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dirty="0">
                          <a:solidFill>
                            <a:srgbClr val="000000"/>
                          </a:solidFill>
                          <a:latin typeface="ＭＳ Ｐゴシック"/>
                        </a:rPr>
                        <a:t>・主要</a:t>
                      </a:r>
                      <a:r>
                        <a:rPr lang="ja-JP" altLang="en-US" sz="1200" b="0" i="0" u="none" strike="noStrike" dirty="0" smtClean="0">
                          <a:solidFill>
                            <a:srgbClr val="000000"/>
                          </a:solidFill>
                          <a:latin typeface="ＭＳ Ｐゴシック"/>
                        </a:rPr>
                        <a:t>ターミナルで</a:t>
                      </a:r>
                      <a:r>
                        <a:rPr lang="ja-JP" altLang="en-US" sz="1200" b="0" i="0" u="none" strike="noStrike" dirty="0">
                          <a:solidFill>
                            <a:srgbClr val="000000"/>
                          </a:solidFill>
                          <a:latin typeface="ＭＳ Ｐゴシック"/>
                        </a:rPr>
                        <a:t>の対応</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200" b="0" i="0" u="none" strike="noStrike">
                          <a:solidFill>
                            <a:srgbClr val="000000"/>
                          </a:solidFill>
                          <a:latin typeface="ＭＳ Ｐゴシック"/>
                        </a:rPr>
                        <a:t>・屋外・屋内滞留者への避難・誘導対応</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82189">
                <a:tc>
                  <a:txBody>
                    <a:bodyPr/>
                    <a:lstStyle/>
                    <a:p>
                      <a:pPr algn="l" fontAlgn="ctr"/>
                      <a:r>
                        <a:rPr lang="ja-JP" altLang="en-US" sz="1100" b="0" i="0" u="none" strike="noStrike">
                          <a:solidFill>
                            <a:srgbClr val="000000"/>
                          </a:solidFill>
                          <a:latin typeface="ＭＳ Ｐゴシック"/>
                        </a:rPr>
                        <a:t>　</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latin typeface="ＭＳ Ｐゴシック"/>
                        </a:rPr>
                        <a:t>　　など</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latin typeface="ＭＳ Ｐゴシック"/>
                        </a:rPr>
                        <a:t>　　など</a:t>
                      </a:r>
                    </a:p>
                  </a:txBody>
                  <a:tcPr marL="6793" marR="6793" marT="67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8" name="正方形/長方形 7"/>
          <p:cNvSpPr/>
          <p:nvPr/>
        </p:nvSpPr>
        <p:spPr>
          <a:xfrm>
            <a:off x="389850" y="2881476"/>
            <a:ext cx="2028119" cy="369332"/>
          </a:xfrm>
          <a:prstGeom prst="rect">
            <a:avLst/>
          </a:prstGeom>
        </p:spPr>
        <p:txBody>
          <a:bodyPr wrap="none">
            <a:spAutoFit/>
          </a:bodyPr>
          <a:lstStyle/>
          <a:p>
            <a:pPr marL="457200" indent="-457200" fontAlgn="auto">
              <a:spcAft>
                <a:spcPts val="0"/>
              </a:spcAft>
            </a:pPr>
            <a:r>
              <a:rPr lang="ja-JP" altLang="en-US" b="1" dirty="0" smtClean="0">
                <a:effectLst/>
              </a:rPr>
              <a:t>　</a:t>
            </a:r>
            <a:r>
              <a:rPr lang="ja-JP" altLang="en-US" sz="1400" dirty="0" smtClean="0">
                <a:effectLst/>
              </a:rPr>
              <a:t>◇役割分担イメージ案</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角丸四角形 16"/>
          <p:cNvSpPr/>
          <p:nvPr/>
        </p:nvSpPr>
        <p:spPr bwMode="auto">
          <a:xfrm>
            <a:off x="174171" y="3468913"/>
            <a:ext cx="8781143" cy="2902859"/>
          </a:xfrm>
          <a:prstGeom prst="roundRect">
            <a:avLst>
              <a:gd name="adj" fmla="val 2612"/>
            </a:avLst>
          </a:prstGeom>
          <a:solidFill>
            <a:srgbClr val="C9FB9B"/>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50000"/>
              </a:lnSpc>
              <a:spcBef>
                <a:spcPct val="0"/>
              </a:spcBef>
              <a:spcAft>
                <a:spcPct val="0"/>
              </a:spcAft>
              <a:buClrTx/>
              <a:buSzTx/>
              <a:buFontTx/>
              <a:buNone/>
              <a:tabLst/>
            </a:pPr>
            <a:endParaRPr kumimoji="1" lang="ja-JP" altLang="en-US" sz="3200" b="0" i="0" u="none" strike="noStrike" cap="none" normalizeH="0" baseline="0" dirty="0" smtClean="0">
              <a:ln>
                <a:noFill/>
              </a:ln>
              <a:solidFill>
                <a:schemeClr val="tx1"/>
              </a:solidFill>
              <a:effectLst/>
              <a:latin typeface="Arial" charset="0"/>
              <a:ea typeface="ＭＳ Ｐゴシック" charset="-128"/>
            </a:endParaRPr>
          </a:p>
        </p:txBody>
      </p:sp>
      <p:sp>
        <p:nvSpPr>
          <p:cNvPr id="19" name="角丸四角形 18"/>
          <p:cNvSpPr/>
          <p:nvPr/>
        </p:nvSpPr>
        <p:spPr bwMode="auto">
          <a:xfrm>
            <a:off x="435429" y="6229300"/>
            <a:ext cx="8055428" cy="432757"/>
          </a:xfrm>
          <a:prstGeom prst="roundRect">
            <a:avLst/>
          </a:prstGeom>
          <a:solidFill>
            <a:srgbClr val="C9FB9B"/>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ts val="2600"/>
              </a:lnSpc>
              <a:spcBef>
                <a:spcPct val="0"/>
              </a:spcBef>
              <a:spcAft>
                <a:spcPct val="0"/>
              </a:spcAft>
              <a:buClrTx/>
              <a:buSzTx/>
              <a:buFontTx/>
              <a:buNone/>
              <a:tabLst/>
            </a:pPr>
            <a:r>
              <a:rPr lang="ja-JP" altLang="en-US" sz="2400" b="1" dirty="0" smtClean="0">
                <a:effectLst/>
                <a:ea typeface="ＭＳ Ｐゴシック" charset="-128"/>
              </a:rPr>
              <a:t>駅周辺地区関係者（行政、事業者等）が連携した支援</a:t>
            </a:r>
            <a:endParaRPr kumimoji="1" lang="ja-JP" altLang="en-US" sz="2400" b="1" i="0" u="none" strike="noStrike" cap="none" normalizeH="0" baseline="0" dirty="0" smtClean="0">
              <a:ln>
                <a:noFill/>
              </a:ln>
              <a:solidFill>
                <a:schemeClr val="tx1"/>
              </a:solidFill>
              <a:effectLst/>
              <a:latin typeface="Arial" charset="0"/>
              <a:ea typeface="ＭＳ Ｐゴシック" charset="-128"/>
            </a:endParaRPr>
          </a:p>
        </p:txBody>
      </p:sp>
      <p:sp>
        <p:nvSpPr>
          <p:cNvPr id="33" name="スライド番号プレースホルダ 11"/>
          <p:cNvSpPr txBox="1">
            <a:spLocks/>
          </p:cNvSpPr>
          <p:nvPr/>
        </p:nvSpPr>
        <p:spPr>
          <a:xfrm>
            <a:off x="6988598" y="6463847"/>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ja-JP" sz="1200" b="1" dirty="0" smtClean="0">
                <a:effectLst/>
              </a:rPr>
              <a:t>10</a:t>
            </a:r>
          </a:p>
        </p:txBody>
      </p:sp>
      <p:sp>
        <p:nvSpPr>
          <p:cNvPr id="35" name="テキスト ボックス 34"/>
          <p:cNvSpPr txBox="1"/>
          <p:nvPr/>
        </p:nvSpPr>
        <p:spPr>
          <a:xfrm>
            <a:off x="72571" y="43564"/>
            <a:ext cx="8998860"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３－</a:t>
            </a:r>
            <a:r>
              <a:rPr lang="ja-JP" altLang="en-US" sz="2000" b="1" dirty="0" smtClean="0">
                <a:effectLst/>
                <a:latin typeface="+mj-lt"/>
                <a:ea typeface="+mj-ea"/>
                <a:cs typeface="+mj-cs"/>
              </a:rPr>
              <a:t>３</a:t>
            </a: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　　対策の基本フレーム</a:t>
            </a:r>
          </a:p>
        </p:txBody>
      </p:sp>
      <p:grpSp>
        <p:nvGrpSpPr>
          <p:cNvPr id="34" name="グループ化 33"/>
          <p:cNvGrpSpPr/>
          <p:nvPr/>
        </p:nvGrpSpPr>
        <p:grpSpPr>
          <a:xfrm>
            <a:off x="165464" y="746732"/>
            <a:ext cx="8789849" cy="2548011"/>
            <a:chOff x="165464" y="746732"/>
            <a:chExt cx="8789849" cy="2548011"/>
          </a:xfrm>
        </p:grpSpPr>
        <p:sp>
          <p:nvSpPr>
            <p:cNvPr id="10" name="角丸四角形 9"/>
            <p:cNvSpPr/>
            <p:nvPr/>
          </p:nvSpPr>
          <p:spPr bwMode="auto">
            <a:xfrm>
              <a:off x="165464" y="971740"/>
              <a:ext cx="8789849" cy="2323003"/>
            </a:xfrm>
            <a:prstGeom prst="roundRect">
              <a:avLst>
                <a:gd name="adj" fmla="val 3082"/>
              </a:avLst>
            </a:prstGeom>
            <a:solidFill>
              <a:srgbClr val="FAFC9A"/>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50000"/>
                </a:lnSpc>
                <a:spcBef>
                  <a:spcPct val="0"/>
                </a:spcBef>
                <a:spcAft>
                  <a:spcPct val="0"/>
                </a:spcAft>
                <a:buClrTx/>
                <a:buSzTx/>
                <a:buFontTx/>
                <a:buNone/>
                <a:tabLst/>
              </a:pPr>
              <a:endParaRPr kumimoji="1" lang="ja-JP" altLang="en-US" sz="3200" b="0" i="0" u="none" strike="noStrike" cap="none" normalizeH="0" baseline="0" dirty="0" smtClean="0">
                <a:ln>
                  <a:noFill/>
                </a:ln>
                <a:effectLst/>
                <a:latin typeface="Arial" charset="0"/>
                <a:ea typeface="ＭＳ Ｐゴシック" charset="-128"/>
              </a:endParaRPr>
            </a:p>
          </p:txBody>
        </p:sp>
        <p:sp>
          <p:nvSpPr>
            <p:cNvPr id="11" name="角丸四角形 10"/>
            <p:cNvSpPr/>
            <p:nvPr/>
          </p:nvSpPr>
          <p:spPr bwMode="auto">
            <a:xfrm>
              <a:off x="391885" y="746732"/>
              <a:ext cx="8331200" cy="420093"/>
            </a:xfrm>
            <a:prstGeom prst="roundRect">
              <a:avLst/>
            </a:prstGeom>
            <a:solidFill>
              <a:srgbClr val="FAFC9A"/>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ts val="2600"/>
                </a:lnSpc>
                <a:spcBef>
                  <a:spcPct val="0"/>
                </a:spcBef>
                <a:spcAft>
                  <a:spcPct val="0"/>
                </a:spcAft>
                <a:buClrTx/>
                <a:buSzTx/>
                <a:buFontTx/>
                <a:buNone/>
                <a:tabLst/>
              </a:pPr>
              <a:r>
                <a:rPr lang="ja-JP" altLang="en-US" sz="2400" b="1" dirty="0" smtClean="0">
                  <a:effectLst/>
                  <a:ea typeface="ＭＳ Ｐゴシック" charset="-128"/>
                </a:rPr>
                <a:t>大阪</a:t>
              </a:r>
              <a:r>
                <a:rPr kumimoji="1" lang="ja-JP" altLang="en-US" sz="2400" b="1" i="0" u="none" strike="noStrike" cap="none" normalizeH="0" baseline="0" dirty="0" smtClean="0">
                  <a:ln>
                    <a:noFill/>
                  </a:ln>
                  <a:effectLst/>
                  <a:latin typeface="Arial" charset="0"/>
                  <a:ea typeface="ＭＳ Ｐゴシック" charset="-128"/>
                </a:rPr>
                <a:t>駅周辺地区における帰宅困難者（屋外滞留者）の行動</a:t>
              </a:r>
            </a:p>
          </p:txBody>
        </p:sp>
        <p:sp>
          <p:nvSpPr>
            <p:cNvPr id="12" name="角丸四角形 11"/>
            <p:cNvSpPr/>
            <p:nvPr/>
          </p:nvSpPr>
          <p:spPr bwMode="auto">
            <a:xfrm>
              <a:off x="1799759" y="1795428"/>
              <a:ext cx="1509487" cy="1397726"/>
            </a:xfrm>
            <a:prstGeom prst="roundRect">
              <a:avLst>
                <a:gd name="adj" fmla="val 11212"/>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sng" strike="noStrike" cap="none" normalizeH="0" baseline="0" dirty="0" smtClean="0">
                  <a:ln>
                    <a:noFill/>
                  </a:ln>
                  <a:effectLst/>
                  <a:latin typeface="Arial" charset="0"/>
                  <a:ea typeface="ＭＳ Ｐゴシック" charset="-128"/>
                </a:rPr>
                <a:t>フェーズ１</a:t>
              </a:r>
              <a:endParaRPr kumimoji="1" lang="en-US" altLang="ja-JP" sz="1600" b="1" i="0" u="sng"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ct val="100000"/>
                </a:lnSpc>
                <a:spcBef>
                  <a:spcPts val="300"/>
                </a:spcBef>
                <a:spcAft>
                  <a:spcPct val="0"/>
                </a:spcAft>
                <a:buClrTx/>
                <a:buSzTx/>
                <a:buFontTx/>
                <a:buNone/>
                <a:tabLst/>
              </a:pPr>
              <a:r>
                <a:rPr kumimoji="1" lang="ja-JP" altLang="en-US" sz="1800" b="1" i="0" u="none" strike="noStrike" cap="none" normalizeH="0" baseline="0" dirty="0" smtClean="0">
                  <a:ln>
                    <a:noFill/>
                  </a:ln>
                  <a:effectLst/>
                  <a:latin typeface="Arial" charset="0"/>
                  <a:ea typeface="ＭＳ Ｐゴシック" charset="-128"/>
                </a:rPr>
                <a:t>発災</a:t>
              </a:r>
              <a:endParaRPr kumimoji="1" lang="en-US" altLang="ja-JP" sz="1800" b="1" i="0" u="none"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ct val="150000"/>
                </a:lnSpc>
                <a:spcBef>
                  <a:spcPct val="0"/>
                </a:spcBef>
                <a:spcAft>
                  <a:spcPct val="0"/>
                </a:spcAft>
                <a:buClrTx/>
                <a:buSzTx/>
                <a:buFontTx/>
                <a:buNone/>
                <a:tabLst/>
              </a:pPr>
              <a:r>
                <a:rPr lang="ja-JP" altLang="en-US" sz="1200" dirty="0">
                  <a:effectLst/>
                  <a:ea typeface="ＭＳ Ｐゴシック" charset="-128"/>
                </a:rPr>
                <a:t>また</a:t>
              </a:r>
              <a:r>
                <a:rPr lang="ja-JP" altLang="en-US" sz="1200" dirty="0" smtClean="0">
                  <a:effectLst/>
                  <a:ea typeface="ＭＳ Ｐゴシック" charset="-128"/>
                </a:rPr>
                <a:t>は</a:t>
              </a:r>
              <a:endParaRPr lang="en-US" altLang="ja-JP" sz="1200" dirty="0" smtClean="0">
                <a:effectLst/>
                <a:ea typeface="ＭＳ Ｐゴシック"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effectLst/>
                  <a:latin typeface="Arial" charset="0"/>
                  <a:ea typeface="ＭＳ Ｐゴシック" charset="-128"/>
                </a:rPr>
                <a:t>災害の恐れ</a:t>
              </a:r>
            </a:p>
          </p:txBody>
        </p:sp>
        <p:sp>
          <p:nvSpPr>
            <p:cNvPr id="13" name="角丸四角形 12"/>
            <p:cNvSpPr/>
            <p:nvPr/>
          </p:nvSpPr>
          <p:spPr bwMode="auto">
            <a:xfrm>
              <a:off x="3381831" y="1799782"/>
              <a:ext cx="2293258" cy="1393372"/>
            </a:xfrm>
            <a:prstGeom prst="roundRect">
              <a:avLst>
                <a:gd name="adj" fmla="val 8831"/>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sng" strike="noStrike" cap="none" normalizeH="0" baseline="0" dirty="0" smtClean="0">
                  <a:ln>
                    <a:noFill/>
                  </a:ln>
                  <a:effectLst/>
                  <a:latin typeface="Arial" charset="0"/>
                  <a:ea typeface="ＭＳ Ｐゴシック" charset="-128"/>
                </a:rPr>
                <a:t>フェーズ２</a:t>
              </a:r>
              <a:endParaRPr kumimoji="1" lang="en-US" altLang="ja-JP" sz="1600" b="1" i="0" u="sng"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ct val="200000"/>
                </a:lnSpc>
                <a:spcBef>
                  <a:spcPct val="0"/>
                </a:spcBef>
                <a:spcAft>
                  <a:spcPct val="0"/>
                </a:spcAft>
                <a:buClrTx/>
                <a:buSzTx/>
                <a:buFontTx/>
                <a:buNone/>
                <a:tabLst/>
              </a:pPr>
              <a:r>
                <a:rPr kumimoji="1" lang="ja-JP" altLang="en-US" sz="2400" b="1" i="0" u="none" strike="noStrike" cap="none" normalizeH="0" baseline="0" dirty="0" smtClean="0">
                  <a:ln>
                    <a:noFill/>
                  </a:ln>
                  <a:effectLst/>
                  <a:latin typeface="Arial" charset="0"/>
                  <a:ea typeface="ＭＳ Ｐゴシック" charset="-128"/>
                </a:rPr>
                <a:t>避難行動</a:t>
              </a:r>
              <a:endParaRPr kumimoji="1" lang="en-US" altLang="ja-JP" sz="2400" b="1" i="0" u="none" strike="noStrike" cap="none" normalizeH="0" baseline="0" dirty="0" smtClean="0">
                <a:ln>
                  <a:noFill/>
                </a:ln>
                <a:effectLst/>
                <a:latin typeface="Arial" charset="0"/>
                <a:ea typeface="ＭＳ Ｐゴシック" charset="-128"/>
              </a:endParaRPr>
            </a:p>
          </p:txBody>
        </p:sp>
        <p:sp>
          <p:nvSpPr>
            <p:cNvPr id="14" name="角丸四角形 13"/>
            <p:cNvSpPr/>
            <p:nvPr/>
          </p:nvSpPr>
          <p:spPr bwMode="auto">
            <a:xfrm>
              <a:off x="5747681" y="1783958"/>
              <a:ext cx="1523985" cy="1409196"/>
            </a:xfrm>
            <a:prstGeom prst="roundRect">
              <a:avLst>
                <a:gd name="adj" fmla="val 11212"/>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sng" strike="noStrike" cap="none" normalizeH="0" baseline="0" dirty="0" smtClean="0">
                  <a:ln>
                    <a:noFill/>
                  </a:ln>
                  <a:effectLst/>
                  <a:latin typeface="Arial" charset="0"/>
                  <a:ea typeface="ＭＳ Ｐゴシック" charset="-128"/>
                </a:rPr>
                <a:t>フェーズ３</a:t>
              </a:r>
              <a:endParaRPr kumimoji="1" lang="en-US" altLang="ja-JP" sz="1600" b="1" i="0" u="sng"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ts val="1300"/>
                </a:lnSpc>
                <a:spcBef>
                  <a:spcPts val="600"/>
                </a:spcBef>
                <a:spcAft>
                  <a:spcPct val="0"/>
                </a:spcAft>
                <a:buClrTx/>
                <a:buSzTx/>
                <a:buFontTx/>
                <a:buNone/>
                <a:tabLst/>
              </a:pPr>
              <a:r>
                <a:rPr kumimoji="1" lang="ja-JP" altLang="en-US" sz="1200" b="1" i="0" u="none" strike="noStrike" cap="none" normalizeH="0" baseline="0" dirty="0" smtClean="0">
                  <a:ln>
                    <a:noFill/>
                  </a:ln>
                  <a:effectLst/>
                  <a:latin typeface="Arial" charset="0"/>
                  <a:ea typeface="ＭＳ Ｐゴシック" charset="-128"/>
                </a:rPr>
                <a:t>避難場所</a:t>
              </a:r>
              <a:endParaRPr lang="en-US" altLang="ja-JP" sz="1200" b="1" dirty="0" smtClean="0">
                <a:effectLst/>
                <a:ea typeface="ＭＳ Ｐゴシック" charset="-128"/>
              </a:endParaRPr>
            </a:p>
            <a:p>
              <a:pPr marL="0" marR="0" indent="0" algn="ctr" defTabSz="914400" rtl="0" eaLnBrk="1" fontAlgn="base" latinLnBrk="0" hangingPunct="1">
                <a:lnSpc>
                  <a:spcPts val="1300"/>
                </a:lnSpc>
                <a:spcBef>
                  <a:spcPts val="300"/>
                </a:spcBef>
                <a:spcAft>
                  <a:spcPct val="0"/>
                </a:spcAft>
                <a:buClrTx/>
                <a:buSzTx/>
                <a:buFontTx/>
                <a:buNone/>
                <a:tabLst/>
              </a:pPr>
              <a:r>
                <a:rPr kumimoji="1" lang="ja-JP" altLang="en-US" sz="1200" b="1" i="0" u="none" strike="noStrike" cap="none" normalizeH="0" baseline="0" dirty="0" smtClean="0">
                  <a:ln>
                    <a:noFill/>
                  </a:ln>
                  <a:effectLst/>
                  <a:latin typeface="Arial" charset="0"/>
                  <a:ea typeface="ＭＳ Ｐゴシック" charset="-128"/>
                </a:rPr>
                <a:t>または</a:t>
              </a:r>
              <a:endParaRPr kumimoji="1" lang="en-US" altLang="ja-JP" sz="1200" i="0" u="none"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ts val="1300"/>
                </a:lnSpc>
                <a:spcBef>
                  <a:spcPts val="300"/>
                </a:spcBef>
                <a:spcAft>
                  <a:spcPct val="0"/>
                </a:spcAft>
                <a:buClrTx/>
                <a:buSzTx/>
                <a:buFontTx/>
                <a:buNone/>
                <a:tabLst/>
              </a:pPr>
              <a:r>
                <a:rPr kumimoji="1" lang="ja-JP" altLang="en-US" sz="1200" b="1" i="0" u="none" strike="noStrike" cap="none" normalizeH="0" baseline="0" dirty="0" smtClean="0">
                  <a:ln>
                    <a:noFill/>
                  </a:ln>
                  <a:effectLst/>
                  <a:latin typeface="Arial" charset="0"/>
                  <a:ea typeface="ＭＳ Ｐゴシック" charset="-128"/>
                </a:rPr>
                <a:t>一時滞留ｽﾍﾟｰｽ</a:t>
              </a:r>
              <a:endParaRPr kumimoji="1" lang="en-US" altLang="ja-JP" sz="1200" b="1" i="0" u="none"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ts val="1300"/>
                </a:lnSpc>
                <a:spcBef>
                  <a:spcPts val="300"/>
                </a:spcBef>
                <a:spcAft>
                  <a:spcPct val="0"/>
                </a:spcAft>
                <a:buClrTx/>
                <a:buSzTx/>
                <a:buFontTx/>
                <a:buNone/>
                <a:tabLst/>
              </a:pPr>
              <a:r>
                <a:rPr lang="ja-JP" altLang="en-US" sz="1200" b="1" dirty="0" err="1" smtClean="0">
                  <a:effectLst/>
                  <a:ea typeface="ＭＳ Ｐゴシック" charset="-128"/>
                </a:rPr>
                <a:t>へ到</a:t>
              </a:r>
              <a:r>
                <a:rPr lang="ja-JP" altLang="en-US" sz="1200" b="1" dirty="0" smtClean="0">
                  <a:effectLst/>
                  <a:ea typeface="ＭＳ Ｐゴシック" charset="-128"/>
                </a:rPr>
                <a:t>着</a:t>
              </a:r>
              <a:endParaRPr kumimoji="1" lang="ja-JP" altLang="en-US" sz="1200" b="1" i="0" u="none" strike="noStrike" cap="none" normalizeH="0" baseline="0" dirty="0" smtClean="0">
                <a:ln>
                  <a:noFill/>
                </a:ln>
                <a:effectLst/>
                <a:latin typeface="Arial" charset="0"/>
                <a:ea typeface="ＭＳ Ｐゴシック" charset="-128"/>
              </a:endParaRPr>
            </a:p>
          </p:txBody>
        </p:sp>
        <p:sp>
          <p:nvSpPr>
            <p:cNvPr id="15" name="右矢印 14"/>
            <p:cNvSpPr/>
            <p:nvPr/>
          </p:nvSpPr>
          <p:spPr bwMode="auto">
            <a:xfrm>
              <a:off x="1770744" y="1207289"/>
              <a:ext cx="6633027" cy="519920"/>
            </a:xfrm>
            <a:prstGeom prst="rightArrow">
              <a:avLst>
                <a:gd name="adj1" fmla="val 50000"/>
                <a:gd name="adj2" fmla="val 84918"/>
              </a:avLst>
            </a:prstGeom>
            <a:gradFill flip="none" rotWithShape="1">
              <a:gsLst>
                <a:gs pos="0">
                  <a:srgbClr val="6DD9FF"/>
                </a:gs>
                <a:gs pos="50000">
                  <a:schemeClr val="accent1">
                    <a:shade val="67500"/>
                    <a:satMod val="115000"/>
                  </a:schemeClr>
                </a:gs>
                <a:gs pos="100000">
                  <a:schemeClr val="accent1">
                    <a:shade val="100000"/>
                    <a:satMod val="115000"/>
                  </a:schemeClr>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18000" rIns="91440" bIns="45720" numCol="1" rtlCol="0" anchor="t" anchorCtr="0" compatLnSpc="1">
              <a:prstTxWarp prst="textNoShape">
                <a:avLst/>
              </a:prstTxWarp>
            </a:bodyPr>
            <a:lstStyle/>
            <a:p>
              <a:pPr marL="0" marR="0" indent="0" algn="ctr" defTabSz="914400" rtl="0" eaLnBrk="1" fontAlgn="base" latinLnBrk="0" hangingPunct="1">
                <a:lnSpc>
                  <a:spcPts val="1900"/>
                </a:lnSpc>
                <a:spcBef>
                  <a:spcPct val="0"/>
                </a:spcBef>
                <a:spcAft>
                  <a:spcPct val="0"/>
                </a:spcAft>
                <a:buClrTx/>
                <a:buSzTx/>
                <a:buFontTx/>
                <a:buNone/>
                <a:tabLst/>
              </a:pPr>
              <a:r>
                <a:rPr kumimoji="1" lang="ja-JP" altLang="en-US" sz="1800" b="1" i="0" u="none" strike="noStrike" cap="none" normalizeH="0" baseline="0" dirty="0" smtClean="0">
                  <a:ln>
                    <a:noFill/>
                  </a:ln>
                  <a:solidFill>
                    <a:schemeClr val="bg1"/>
                  </a:solidFill>
                  <a:effectLst/>
                  <a:latin typeface="HG丸ｺﾞｼｯｸM-PRO" pitchFamily="50" charset="-128"/>
                  <a:ea typeface="HG丸ｺﾞｼｯｸM-PRO" pitchFamily="50" charset="-128"/>
                </a:rPr>
                <a:t>時間軸</a:t>
              </a:r>
            </a:p>
          </p:txBody>
        </p:sp>
        <p:sp>
          <p:nvSpPr>
            <p:cNvPr id="24" name="角丸四角形 23"/>
            <p:cNvSpPr/>
            <p:nvPr/>
          </p:nvSpPr>
          <p:spPr bwMode="auto">
            <a:xfrm>
              <a:off x="224993" y="1802688"/>
              <a:ext cx="1509487" cy="1390465"/>
            </a:xfrm>
            <a:prstGeom prst="roundRect">
              <a:avLst>
                <a:gd name="adj" fmla="val 11212"/>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sng" strike="noStrike" cap="none" normalizeH="0" baseline="0" dirty="0" smtClean="0">
                  <a:ln>
                    <a:noFill/>
                  </a:ln>
                  <a:effectLst/>
                  <a:latin typeface="Arial" charset="0"/>
                  <a:ea typeface="ＭＳ Ｐゴシック" charset="-128"/>
                </a:rPr>
                <a:t>フェーズ０</a:t>
              </a:r>
              <a:endParaRPr kumimoji="1" lang="en-US" altLang="ja-JP" sz="1600" b="1" i="0" u="sng"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b="1" dirty="0">
                <a:effectLst/>
                <a:ea typeface="ＭＳ Ｐゴシック"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effectLst/>
                  <a:latin typeface="Arial" charset="0"/>
                  <a:ea typeface="ＭＳ Ｐゴシック" charset="-128"/>
                </a:rPr>
                <a:t>事前の備え</a:t>
              </a:r>
            </a:p>
          </p:txBody>
        </p:sp>
        <p:sp>
          <p:nvSpPr>
            <p:cNvPr id="29" name="角丸四角形 28"/>
            <p:cNvSpPr/>
            <p:nvPr/>
          </p:nvSpPr>
          <p:spPr bwMode="auto">
            <a:xfrm>
              <a:off x="7351481" y="1778014"/>
              <a:ext cx="1523985" cy="1393372"/>
            </a:xfrm>
            <a:prstGeom prst="roundRect">
              <a:avLst>
                <a:gd name="adj" fmla="val 11212"/>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sng" strike="noStrike" cap="none" normalizeH="0" baseline="0" dirty="0" smtClean="0">
                  <a:ln>
                    <a:noFill/>
                  </a:ln>
                  <a:effectLst/>
                  <a:latin typeface="Arial" charset="0"/>
                  <a:ea typeface="ＭＳ Ｐゴシック" charset="-128"/>
                </a:rPr>
                <a:t>フェーズ４</a:t>
              </a:r>
            </a:p>
            <a:p>
              <a:pPr marL="0" marR="0" indent="0" algn="ctr" defTabSz="914400" rtl="0" eaLnBrk="1" fontAlgn="base" latinLnBrk="0" hangingPunct="1">
                <a:lnSpc>
                  <a:spcPts val="1300"/>
                </a:lnSpc>
                <a:spcBef>
                  <a:spcPts val="600"/>
                </a:spcBef>
                <a:spcAft>
                  <a:spcPct val="0"/>
                </a:spcAft>
                <a:buClrTx/>
                <a:buSzTx/>
                <a:buFontTx/>
                <a:buNone/>
                <a:tabLst/>
              </a:pPr>
              <a:endParaRPr kumimoji="1" lang="en-US" altLang="ja-JP" sz="1200" b="1" i="0" u="none" strike="noStrike" cap="none" normalizeH="0" baseline="0" dirty="0" smtClean="0">
                <a:ln>
                  <a:noFill/>
                </a:ln>
                <a:effectLst/>
                <a:latin typeface="Arial" charset="0"/>
                <a:ea typeface="ＭＳ Ｐゴシック" charset="-128"/>
              </a:endParaRPr>
            </a:p>
            <a:p>
              <a:pPr marL="0" marR="0" indent="0" algn="ctr" defTabSz="914400" rtl="0" eaLnBrk="1" fontAlgn="base" latinLnBrk="0" hangingPunct="1">
                <a:lnSpc>
                  <a:spcPts val="1300"/>
                </a:lnSpc>
                <a:spcBef>
                  <a:spcPts val="1200"/>
                </a:spcBef>
                <a:spcAft>
                  <a:spcPct val="0"/>
                </a:spcAft>
                <a:buClrTx/>
                <a:buSzTx/>
                <a:buFontTx/>
                <a:buNone/>
                <a:tabLst/>
              </a:pPr>
              <a:r>
                <a:rPr lang="ja-JP" altLang="en-US" b="1" dirty="0" smtClean="0">
                  <a:effectLst/>
                  <a:ea typeface="ＭＳ Ｐゴシック" charset="-128"/>
                </a:rPr>
                <a:t>帰宅行動</a:t>
              </a:r>
              <a:endParaRPr kumimoji="1" lang="ja-JP" altLang="en-US" b="1" i="0" u="none" strike="noStrike" cap="none" normalizeH="0" baseline="0" dirty="0" smtClean="0">
                <a:ln>
                  <a:noFill/>
                </a:ln>
                <a:effectLst/>
                <a:latin typeface="Arial" charset="0"/>
                <a:ea typeface="ＭＳ Ｐゴシック" charset="-128"/>
              </a:endParaRPr>
            </a:p>
          </p:txBody>
        </p:sp>
      </p:grpSp>
      <p:sp>
        <p:nvSpPr>
          <p:cNvPr id="31" name="四角形吹き出し 30"/>
          <p:cNvSpPr/>
          <p:nvPr/>
        </p:nvSpPr>
        <p:spPr>
          <a:xfrm>
            <a:off x="232227" y="3643083"/>
            <a:ext cx="1524002" cy="2525488"/>
          </a:xfrm>
          <a:prstGeom prst="wedgeRectCallout">
            <a:avLst>
              <a:gd name="adj1" fmla="val -18600"/>
              <a:gd name="adj2" fmla="val -76799"/>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600" dirty="0" smtClean="0">
              <a:solidFill>
                <a:schemeClr val="tx1"/>
              </a:solidFill>
              <a:effectLst/>
              <a:ea typeface="ＭＳ Ｐゴシック" charset="-128"/>
            </a:endParaRPr>
          </a:p>
          <a:p>
            <a:pPr algn="ctr"/>
            <a:r>
              <a:rPr lang="en-US" altLang="ja-JP" sz="1600" dirty="0" smtClean="0">
                <a:solidFill>
                  <a:schemeClr val="tx1"/>
                </a:solidFill>
                <a:effectLst/>
                <a:ea typeface="ＭＳ Ｐゴシック" charset="-128"/>
              </a:rPr>
              <a:t>『</a:t>
            </a:r>
            <a:r>
              <a:rPr lang="ja-JP" altLang="en-US" sz="1600" b="1" dirty="0" smtClean="0">
                <a:solidFill>
                  <a:schemeClr val="tx1"/>
                </a:solidFill>
                <a:effectLst/>
                <a:ea typeface="ＭＳ Ｐゴシック" charset="-128"/>
              </a:rPr>
              <a:t>事前啓発</a:t>
            </a:r>
            <a:r>
              <a:rPr lang="en-US" altLang="ja-JP" sz="1600" dirty="0" smtClean="0">
                <a:solidFill>
                  <a:schemeClr val="tx1"/>
                </a:solidFill>
                <a:effectLst/>
                <a:ea typeface="ＭＳ Ｐゴシック" charset="-128"/>
              </a:rPr>
              <a:t>』</a:t>
            </a:r>
          </a:p>
          <a:p>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・一斉帰宅の自粛</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・家族等との連絡手段</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・災害情報の収集手段</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・飲料・軽食等の携帯</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・徒歩帰宅ルート</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ea typeface="ＭＳ Ｐゴシック" charset="-128"/>
              </a:rPr>
              <a:t>・避難場所</a:t>
            </a:r>
            <a:endParaRPr lang="en-US" altLang="ja-JP" sz="1100" dirty="0" smtClean="0">
              <a:solidFill>
                <a:schemeClr val="tx1"/>
              </a:solidFill>
              <a:effectLst/>
              <a:ea typeface="ＭＳ Ｐゴシック" charset="-128"/>
            </a:endParaRPr>
          </a:p>
          <a:p>
            <a:r>
              <a:rPr lang="ja-JP" altLang="en-US" sz="1100" dirty="0" smtClean="0">
                <a:solidFill>
                  <a:schemeClr val="tx1"/>
                </a:solidFill>
                <a:effectLst/>
                <a:ea typeface="ＭＳ Ｐゴシック" charset="-128"/>
              </a:rPr>
              <a:t>・一時滞留ｽﾍﾟｰｽ</a:t>
            </a:r>
            <a:endParaRPr lang="en-US" altLang="ja-JP" sz="1100" dirty="0" smtClean="0">
              <a:solidFill>
                <a:schemeClr val="tx1"/>
              </a:solidFill>
              <a:effectLst/>
              <a:ea typeface="ＭＳ Ｐゴシック" charset="-128"/>
            </a:endParaRPr>
          </a:p>
          <a:p>
            <a:r>
              <a:rPr lang="ja-JP" altLang="en-US" sz="1100" dirty="0" smtClean="0">
                <a:solidFill>
                  <a:schemeClr val="tx1"/>
                </a:solidFill>
                <a:effectLst/>
                <a:ea typeface="ＭＳ Ｐゴシック" charset="-128"/>
              </a:rPr>
              <a:t>・ハザードマップ</a:t>
            </a:r>
            <a:endParaRPr lang="en-US" altLang="ja-JP" sz="1100" dirty="0" smtClean="0">
              <a:solidFill>
                <a:schemeClr val="tx1"/>
              </a:solidFill>
              <a:effectLst/>
              <a:ea typeface="ＭＳ Ｐゴシック" charset="-128"/>
            </a:endParaRPr>
          </a:p>
          <a:p>
            <a:r>
              <a:rPr kumimoji="1" lang="ja-JP" altLang="en-US" sz="1100" dirty="0" smtClean="0">
                <a:solidFill>
                  <a:schemeClr val="tx1"/>
                </a:solidFill>
                <a:effectLst/>
                <a:ea typeface="ＭＳ Ｐゴシック" charset="-128"/>
              </a:rPr>
              <a:t>　　　　　　　 　　　など</a:t>
            </a:r>
          </a:p>
          <a:p>
            <a:r>
              <a:rPr lang="ja-JP" altLang="en-US" sz="1100" dirty="0" smtClean="0">
                <a:solidFill>
                  <a:schemeClr val="tx1"/>
                </a:solidFill>
                <a:effectLst/>
                <a:ea typeface="ＭＳ Ｐゴシック" charset="-128"/>
              </a:rPr>
              <a:t>　　　　</a:t>
            </a:r>
            <a:r>
              <a:rPr lang="en-US" altLang="ja-JP" sz="1100" dirty="0" smtClean="0">
                <a:solidFill>
                  <a:schemeClr val="tx1"/>
                </a:solidFill>
                <a:effectLst/>
                <a:ea typeface="ＭＳ Ｐゴシック" charset="-128"/>
              </a:rPr>
              <a:t>[P.11 </a:t>
            </a:r>
            <a:r>
              <a:rPr lang="ja-JP" altLang="en-US" sz="1100" dirty="0" smtClean="0">
                <a:solidFill>
                  <a:schemeClr val="tx1"/>
                </a:solidFill>
                <a:effectLst/>
                <a:ea typeface="ＭＳ Ｐゴシック" charset="-128"/>
              </a:rPr>
              <a:t>参照</a:t>
            </a:r>
            <a:r>
              <a:rPr lang="en-US" altLang="ja-JP" sz="1100" dirty="0" smtClean="0">
                <a:solidFill>
                  <a:schemeClr val="tx1"/>
                </a:solidFill>
                <a:effectLst/>
                <a:ea typeface="ＭＳ Ｐゴシック" charset="-128"/>
              </a:rPr>
              <a:t>]</a:t>
            </a:r>
            <a:endParaRPr kumimoji="1" lang="ja-JP" altLang="en-US" dirty="0">
              <a:solidFill>
                <a:schemeClr val="tx1"/>
              </a:solidFill>
            </a:endParaRPr>
          </a:p>
        </p:txBody>
      </p:sp>
      <p:sp>
        <p:nvSpPr>
          <p:cNvPr id="36" name="四角形吹き出し 35"/>
          <p:cNvSpPr/>
          <p:nvPr/>
        </p:nvSpPr>
        <p:spPr>
          <a:xfrm>
            <a:off x="1792515" y="3635825"/>
            <a:ext cx="1516742" cy="2532746"/>
          </a:xfrm>
          <a:prstGeom prst="wedgeRectCallout">
            <a:avLst>
              <a:gd name="adj1" fmla="val -19552"/>
              <a:gd name="adj2" fmla="val -73871"/>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600" dirty="0" smtClean="0">
              <a:solidFill>
                <a:schemeClr val="tx1"/>
              </a:solidFill>
              <a:effectLst/>
              <a:ea typeface="ＭＳ Ｐゴシック" charset="-128"/>
            </a:endParaRPr>
          </a:p>
          <a:p>
            <a:pPr algn="ctr"/>
            <a:r>
              <a:rPr lang="en-US" altLang="ja-JP" sz="1600" dirty="0" smtClean="0">
                <a:solidFill>
                  <a:schemeClr val="tx1"/>
                </a:solidFill>
                <a:effectLst/>
                <a:ea typeface="ＭＳ Ｐゴシック" charset="-128"/>
              </a:rPr>
              <a:t>『</a:t>
            </a:r>
            <a:r>
              <a:rPr lang="ja-JP" altLang="en-US" sz="1600" b="1" dirty="0" smtClean="0">
                <a:solidFill>
                  <a:schemeClr val="tx1"/>
                </a:solidFill>
                <a:effectLst/>
                <a:ea typeface="ＭＳ Ｐゴシック" charset="-128"/>
              </a:rPr>
              <a:t>情報伝達</a:t>
            </a:r>
            <a:r>
              <a:rPr lang="en-US" altLang="ja-JP" sz="1600" dirty="0" smtClean="0">
                <a:solidFill>
                  <a:schemeClr val="tx1"/>
                </a:solidFill>
                <a:effectLst/>
                <a:ea typeface="ＭＳ Ｐゴシック" charset="-128"/>
              </a:rPr>
              <a:t>』</a:t>
            </a:r>
            <a:endParaRPr lang="ja-JP" altLang="en-US" sz="1600" dirty="0" smtClean="0">
              <a:solidFill>
                <a:schemeClr val="tx1"/>
              </a:solidFill>
              <a:effectLst/>
              <a:ea typeface="ＭＳ Ｐゴシック" charset="-128"/>
            </a:endParaRPr>
          </a:p>
          <a:p>
            <a:pPr algn="ct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・災害情報</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気象庁警報等</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避難勧告等</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鉄道・バス・道路　</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などの被害状況</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避難場所または</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一時滞留ｽﾍﾟｰｽ　</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・一斉帰宅の自粛</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・家族等との連絡手段</a:t>
            </a:r>
            <a:endParaRPr lang="en-US" altLang="ja-JP" sz="1100" dirty="0" smtClean="0">
              <a:solidFill>
                <a:schemeClr val="tx1"/>
              </a:solidFill>
              <a:effectLst/>
              <a:latin typeface="Arial" charset="0"/>
              <a:ea typeface="ＭＳ Ｐゴシック" charset="-128"/>
            </a:endParaRPr>
          </a:p>
          <a:p>
            <a:r>
              <a:rPr kumimoji="1" lang="ja-JP" altLang="en-US" sz="1100" dirty="0" smtClean="0">
                <a:solidFill>
                  <a:schemeClr val="tx1"/>
                </a:solidFill>
                <a:effectLst/>
                <a:latin typeface="Arial" charset="0"/>
                <a:ea typeface="ＭＳ Ｐゴシック" charset="-128"/>
              </a:rPr>
              <a:t>　　　　　</a:t>
            </a:r>
            <a:r>
              <a:rPr lang="ja-JP" altLang="en-US" sz="1100" dirty="0" smtClean="0">
                <a:solidFill>
                  <a:schemeClr val="tx1"/>
                </a:solidFill>
                <a:effectLst/>
                <a:ea typeface="ＭＳ Ｐゴシック" charset="-128"/>
              </a:rPr>
              <a:t>　</a:t>
            </a:r>
            <a:r>
              <a:rPr kumimoji="1" lang="ja-JP" altLang="en-US" sz="1100" dirty="0" smtClean="0">
                <a:solidFill>
                  <a:schemeClr val="tx1"/>
                </a:solidFill>
                <a:effectLst/>
                <a:latin typeface="Arial" charset="0"/>
                <a:ea typeface="ＭＳ Ｐゴシック" charset="-128"/>
              </a:rPr>
              <a:t>　　</a:t>
            </a:r>
            <a:r>
              <a:rPr lang="ja-JP" altLang="en-US" sz="1100" dirty="0" smtClean="0">
                <a:solidFill>
                  <a:schemeClr val="tx1"/>
                </a:solidFill>
                <a:effectLst/>
                <a:latin typeface="Arial" charset="0"/>
                <a:ea typeface="ＭＳ Ｐゴシック" charset="-128"/>
              </a:rPr>
              <a:t>　　　</a:t>
            </a:r>
            <a:r>
              <a:rPr kumimoji="1" lang="ja-JP" altLang="en-US" sz="1100" dirty="0" smtClean="0">
                <a:solidFill>
                  <a:schemeClr val="tx1"/>
                </a:solidFill>
                <a:effectLst/>
                <a:ea typeface="ＭＳ Ｐゴシック" charset="-128"/>
              </a:rPr>
              <a:t>など </a:t>
            </a:r>
            <a:endParaRPr kumimoji="1" lang="en-US" altLang="ja-JP" sz="1100" dirty="0" smtClean="0">
              <a:solidFill>
                <a:schemeClr val="tx1"/>
              </a:solidFill>
              <a:effectLst/>
              <a:ea typeface="ＭＳ Ｐゴシック" charset="-128"/>
            </a:endParaRPr>
          </a:p>
          <a:p>
            <a:r>
              <a:rPr lang="en-US" altLang="ja-JP" sz="1100" dirty="0" smtClean="0">
                <a:solidFill>
                  <a:schemeClr val="tx1"/>
                </a:solidFill>
                <a:effectLst/>
                <a:ea typeface="ＭＳ Ｐゴシック" charset="-128"/>
              </a:rPr>
              <a:t>      </a:t>
            </a:r>
            <a:r>
              <a:rPr kumimoji="1" lang="ja-JP" altLang="en-US" sz="1100" dirty="0" smtClean="0">
                <a:solidFill>
                  <a:schemeClr val="tx1"/>
                </a:solidFill>
                <a:effectLst/>
                <a:ea typeface="ＭＳ Ｐゴシック" charset="-128"/>
              </a:rPr>
              <a:t>         </a:t>
            </a:r>
            <a:r>
              <a:rPr lang="en-US" altLang="ja-JP" sz="1100" dirty="0" smtClean="0">
                <a:solidFill>
                  <a:schemeClr val="tx1"/>
                </a:solidFill>
                <a:effectLst/>
                <a:ea typeface="ＭＳ Ｐゴシック" charset="-128"/>
              </a:rPr>
              <a:t>[P.12 </a:t>
            </a:r>
            <a:r>
              <a:rPr lang="ja-JP" altLang="en-US" sz="1100" dirty="0" smtClean="0">
                <a:solidFill>
                  <a:schemeClr val="tx1"/>
                </a:solidFill>
                <a:effectLst/>
                <a:ea typeface="ＭＳ Ｐゴシック" charset="-128"/>
              </a:rPr>
              <a:t>参照</a:t>
            </a:r>
            <a:r>
              <a:rPr lang="en-US" altLang="ja-JP" sz="1100" dirty="0" smtClean="0">
                <a:solidFill>
                  <a:schemeClr val="tx1"/>
                </a:solidFill>
                <a:effectLst/>
                <a:ea typeface="ＭＳ Ｐゴシック" charset="-128"/>
              </a:rPr>
              <a:t>]</a:t>
            </a:r>
            <a:endParaRPr kumimoji="1" lang="ja-JP" altLang="en-US" sz="1100" dirty="0" smtClean="0">
              <a:solidFill>
                <a:schemeClr val="tx1"/>
              </a:solidFill>
              <a:effectLst/>
              <a:ea typeface="ＭＳ Ｐゴシック" charset="-128"/>
            </a:endParaRPr>
          </a:p>
          <a:p>
            <a:r>
              <a:rPr lang="ja-JP" altLang="en-US" sz="1100" dirty="0" smtClean="0">
                <a:solidFill>
                  <a:schemeClr val="tx1"/>
                </a:solidFill>
                <a:effectLst/>
                <a:ea typeface="ＭＳ Ｐゴシック" charset="-128"/>
              </a:rPr>
              <a:t>　　　　</a:t>
            </a:r>
            <a:endParaRPr kumimoji="1" lang="en-US" altLang="ja-JP" sz="1100" dirty="0" smtClean="0">
              <a:solidFill>
                <a:schemeClr val="tx1"/>
              </a:solidFill>
              <a:effectLst/>
              <a:ea typeface="ＭＳ Ｐゴシック" charset="-128"/>
            </a:endParaRPr>
          </a:p>
          <a:p>
            <a:endParaRPr kumimoji="1" lang="ja-JP" altLang="en-US" dirty="0">
              <a:solidFill>
                <a:schemeClr val="tx1"/>
              </a:solidFill>
            </a:endParaRPr>
          </a:p>
        </p:txBody>
      </p:sp>
      <p:sp>
        <p:nvSpPr>
          <p:cNvPr id="37" name="四角形吹き出し 36"/>
          <p:cNvSpPr/>
          <p:nvPr/>
        </p:nvSpPr>
        <p:spPr>
          <a:xfrm>
            <a:off x="3367316" y="3643081"/>
            <a:ext cx="2307770" cy="2540004"/>
          </a:xfrm>
          <a:prstGeom prst="wedgeRectCallout">
            <a:avLst>
              <a:gd name="adj1" fmla="val -22697"/>
              <a:gd name="adj2" fmla="val -77200"/>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50400" rtlCol="0" anchor="t" anchorCtr="0"/>
          <a:lstStyle/>
          <a:p>
            <a:pPr algn="ctr"/>
            <a:endParaRPr lang="en-US" altLang="ja-JP" sz="1600" dirty="0" smtClean="0">
              <a:solidFill>
                <a:schemeClr val="tx1"/>
              </a:solidFill>
              <a:effectLst/>
              <a:ea typeface="ＭＳ Ｐゴシック" charset="-128"/>
            </a:endParaRPr>
          </a:p>
          <a:p>
            <a:pPr algn="ctr"/>
            <a:r>
              <a:rPr lang="en-US" altLang="ja-JP" sz="1600" dirty="0" smtClean="0">
                <a:solidFill>
                  <a:schemeClr val="tx1"/>
                </a:solidFill>
                <a:effectLst/>
                <a:ea typeface="ＭＳ Ｐゴシック" charset="-128"/>
              </a:rPr>
              <a:t>『</a:t>
            </a:r>
            <a:r>
              <a:rPr lang="ja-JP" altLang="en-US" sz="1600" b="1" dirty="0" smtClean="0">
                <a:solidFill>
                  <a:schemeClr val="tx1"/>
                </a:solidFill>
                <a:effectLst/>
                <a:ea typeface="ＭＳ Ｐゴシック" charset="-128"/>
              </a:rPr>
              <a:t>避難行動</a:t>
            </a:r>
            <a:r>
              <a:rPr lang="en-US" altLang="ja-JP" sz="1600" dirty="0" smtClean="0">
                <a:solidFill>
                  <a:schemeClr val="tx1"/>
                </a:solidFill>
                <a:effectLst/>
                <a:ea typeface="ＭＳ Ｐゴシック" charset="-128"/>
              </a:rPr>
              <a:t>』</a:t>
            </a:r>
            <a:r>
              <a:rPr lang="ja-JP" altLang="en-US" sz="1600" dirty="0" err="1" smtClean="0">
                <a:solidFill>
                  <a:schemeClr val="tx1"/>
                </a:solidFill>
                <a:effectLst/>
                <a:ea typeface="ＭＳ Ｐゴシック" charset="-128"/>
              </a:rPr>
              <a:t>へ</a:t>
            </a:r>
            <a:r>
              <a:rPr lang="ja-JP" altLang="en-US" sz="1600" b="1" dirty="0" err="1" smtClean="0">
                <a:solidFill>
                  <a:schemeClr val="tx1"/>
                </a:solidFill>
                <a:effectLst/>
                <a:ea typeface="ＭＳ Ｐゴシック" charset="-128"/>
              </a:rPr>
              <a:t>の</a:t>
            </a:r>
            <a:r>
              <a:rPr lang="ja-JP" altLang="en-US" sz="1600" b="1" dirty="0" smtClean="0">
                <a:solidFill>
                  <a:schemeClr val="tx1"/>
                </a:solidFill>
                <a:effectLst/>
                <a:ea typeface="ＭＳ Ｐゴシック" charset="-128"/>
              </a:rPr>
              <a:t>対応</a:t>
            </a:r>
            <a:endParaRPr lang="en-US" altLang="ja-JP" sz="1600" b="1" dirty="0" smtClean="0">
              <a:solidFill>
                <a:schemeClr val="tx1"/>
              </a:solidFill>
              <a:effectLst/>
              <a:ea typeface="ＭＳ Ｐゴシック" charset="-128"/>
            </a:endParaRPr>
          </a:p>
          <a:p>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・避難場所</a:t>
            </a:r>
            <a:r>
              <a:rPr lang="ja-JP" altLang="en-US" sz="1100" dirty="0" smtClean="0">
                <a:solidFill>
                  <a:schemeClr val="tx1"/>
                </a:solidFill>
                <a:effectLst/>
                <a:ea typeface="ＭＳ Ｐゴシック" charset="-128"/>
              </a:rPr>
              <a:t>または一時滞留ｽﾍﾟｰｽへ</a:t>
            </a:r>
            <a:endParaRPr lang="en-US" altLang="ja-JP" sz="1100" dirty="0" smtClean="0">
              <a:solidFill>
                <a:schemeClr val="tx1"/>
              </a:solidFill>
              <a:effectLst/>
              <a:ea typeface="ＭＳ Ｐゴシック" charset="-128"/>
            </a:endParaRPr>
          </a:p>
          <a:p>
            <a:r>
              <a:rPr lang="ja-JP" altLang="en-US" sz="1100" dirty="0" smtClean="0">
                <a:solidFill>
                  <a:schemeClr val="tx1"/>
                </a:solidFill>
                <a:effectLst/>
                <a:ea typeface="ＭＳ Ｐゴシック" charset="-128"/>
              </a:rPr>
              <a:t>　の案内・誘導</a:t>
            </a:r>
            <a:endParaRPr lang="en-US" altLang="ja-JP" sz="1100" dirty="0" smtClean="0">
              <a:solidFill>
                <a:schemeClr val="tx1"/>
              </a:solidFill>
              <a:effectLst/>
              <a:ea typeface="ＭＳ Ｐゴシック" charset="-128"/>
            </a:endParaRPr>
          </a:p>
          <a:p>
            <a:r>
              <a:rPr lang="ja-JP" altLang="en-US" sz="1100" dirty="0" smtClean="0">
                <a:solidFill>
                  <a:schemeClr val="tx1"/>
                </a:solidFill>
                <a:effectLst/>
                <a:ea typeface="ＭＳ Ｐゴシック" charset="-128"/>
              </a:rPr>
              <a:t>・帰宅困難者自身の「助け合い」（共　</a:t>
            </a:r>
            <a:endParaRPr lang="en-US" altLang="ja-JP" sz="1100" dirty="0" smtClean="0">
              <a:solidFill>
                <a:schemeClr val="tx1"/>
              </a:solidFill>
              <a:effectLst/>
              <a:ea typeface="ＭＳ Ｐゴシック" charset="-128"/>
            </a:endParaRPr>
          </a:p>
          <a:p>
            <a:r>
              <a:rPr lang="ja-JP" altLang="en-US" sz="1100" dirty="0" smtClean="0">
                <a:solidFill>
                  <a:schemeClr val="tx1"/>
                </a:solidFill>
                <a:effectLst/>
                <a:ea typeface="ＭＳ Ｐゴシック" charset="-128"/>
              </a:rPr>
              <a:t>　助）による避難行動の呼びかけ</a:t>
            </a:r>
            <a:endParaRPr lang="en-US" altLang="ja-JP" sz="1100" dirty="0" smtClean="0">
              <a:solidFill>
                <a:schemeClr val="tx1"/>
              </a:solidFill>
              <a:effectLst/>
              <a:ea typeface="ＭＳ Ｐゴシック" charset="-128"/>
            </a:endParaRPr>
          </a:p>
          <a:p>
            <a:r>
              <a:rPr kumimoji="1" lang="ja-JP" altLang="en-US" sz="1100" dirty="0" smtClean="0">
                <a:solidFill>
                  <a:schemeClr val="tx1"/>
                </a:solidFill>
                <a:effectLst/>
                <a:ea typeface="ＭＳ Ｐゴシック" charset="-128"/>
              </a:rPr>
              <a:t>　　　　　　　　　　　　　　　　　　　　など</a:t>
            </a:r>
            <a:endParaRPr kumimoji="1"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r>
              <a:rPr lang="en-US" altLang="ja-JP" sz="1100" dirty="0" smtClean="0">
                <a:solidFill>
                  <a:schemeClr val="tx1"/>
                </a:solidFill>
                <a:effectLst/>
                <a:ea typeface="ＭＳ Ｐゴシック" charset="-128"/>
              </a:rPr>
              <a:t>                          </a:t>
            </a:r>
          </a:p>
          <a:p>
            <a:r>
              <a:rPr lang="en-US" altLang="ja-JP" sz="1100" dirty="0" smtClean="0">
                <a:solidFill>
                  <a:schemeClr val="tx1"/>
                </a:solidFill>
                <a:effectLst/>
                <a:ea typeface="ＭＳ Ｐゴシック" charset="-128"/>
              </a:rPr>
              <a:t>                        [P.13, 14 </a:t>
            </a:r>
            <a:r>
              <a:rPr lang="ja-JP" altLang="en-US" sz="1100" dirty="0" smtClean="0">
                <a:solidFill>
                  <a:schemeClr val="tx1"/>
                </a:solidFill>
                <a:effectLst/>
                <a:ea typeface="ＭＳ Ｐゴシック" charset="-128"/>
              </a:rPr>
              <a:t>参照</a:t>
            </a:r>
            <a:r>
              <a:rPr lang="en-US" altLang="ja-JP" sz="1100" dirty="0" smtClean="0">
                <a:solidFill>
                  <a:schemeClr val="tx1"/>
                </a:solidFill>
                <a:effectLst/>
                <a:ea typeface="ＭＳ Ｐゴシック" charset="-128"/>
              </a:rPr>
              <a:t>]</a:t>
            </a:r>
            <a:endParaRPr kumimoji="1"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kumimoji="1"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kumimoji="1"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kumimoji="1"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kumimoji="1" lang="ja-JP" altLang="en-US" dirty="0">
              <a:solidFill>
                <a:schemeClr val="tx1"/>
              </a:solidFill>
            </a:endParaRPr>
          </a:p>
        </p:txBody>
      </p:sp>
      <p:sp>
        <p:nvSpPr>
          <p:cNvPr id="38" name="四角形吹き出し 37"/>
          <p:cNvSpPr/>
          <p:nvPr/>
        </p:nvSpPr>
        <p:spPr>
          <a:xfrm>
            <a:off x="5754914" y="3635827"/>
            <a:ext cx="1531257" cy="2532744"/>
          </a:xfrm>
          <a:prstGeom prst="wedgeRectCallout">
            <a:avLst>
              <a:gd name="adj1" fmla="val -20500"/>
              <a:gd name="adj2" fmla="val -77200"/>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8800" rtlCol="0" anchor="t" anchorCtr="0"/>
          <a:lstStyle/>
          <a:p>
            <a:pPr algn="ctr">
              <a:spcBef>
                <a:spcPts val="0"/>
              </a:spcBef>
            </a:pPr>
            <a:endParaRPr lang="en-US" altLang="ja-JP" sz="1600" dirty="0" smtClean="0">
              <a:solidFill>
                <a:schemeClr val="tx1"/>
              </a:solidFill>
              <a:effectLst/>
              <a:ea typeface="ＭＳ Ｐゴシック" charset="-128"/>
            </a:endParaRPr>
          </a:p>
          <a:p>
            <a:pPr algn="ctr">
              <a:spcBef>
                <a:spcPts val="0"/>
              </a:spcBef>
            </a:pPr>
            <a:r>
              <a:rPr lang="en-US" altLang="ja-JP" sz="1600" dirty="0" smtClean="0">
                <a:solidFill>
                  <a:schemeClr val="tx1"/>
                </a:solidFill>
                <a:effectLst/>
                <a:ea typeface="ＭＳ Ｐゴシック" charset="-128"/>
              </a:rPr>
              <a:t>『</a:t>
            </a:r>
            <a:r>
              <a:rPr lang="ja-JP" altLang="en-US" sz="1600" b="1" dirty="0" smtClean="0">
                <a:solidFill>
                  <a:schemeClr val="tx1"/>
                </a:solidFill>
                <a:effectLst/>
                <a:ea typeface="ＭＳ Ｐゴシック" charset="-128"/>
              </a:rPr>
              <a:t>避難先</a:t>
            </a:r>
            <a:r>
              <a:rPr lang="en-US" altLang="ja-JP" sz="1600" dirty="0" smtClean="0">
                <a:solidFill>
                  <a:schemeClr val="tx1"/>
                </a:solidFill>
                <a:effectLst/>
                <a:ea typeface="ＭＳ Ｐゴシック" charset="-128"/>
              </a:rPr>
              <a:t>』</a:t>
            </a:r>
            <a:r>
              <a:rPr lang="ja-JP" altLang="en-US" sz="1600" b="1" dirty="0" err="1" smtClean="0">
                <a:solidFill>
                  <a:schemeClr val="tx1"/>
                </a:solidFill>
                <a:effectLst/>
                <a:ea typeface="ＭＳ Ｐゴシック" charset="-128"/>
              </a:rPr>
              <a:t>での</a:t>
            </a:r>
            <a:r>
              <a:rPr lang="ja-JP" altLang="en-US" sz="1600" b="1" dirty="0" smtClean="0">
                <a:solidFill>
                  <a:schemeClr val="tx1"/>
                </a:solidFill>
                <a:effectLst/>
                <a:ea typeface="ＭＳ Ｐゴシック" charset="-128"/>
              </a:rPr>
              <a:t>支援</a:t>
            </a:r>
            <a:endParaRPr lang="en-US" altLang="ja-JP" sz="1600" b="1" dirty="0" smtClean="0">
              <a:solidFill>
                <a:schemeClr val="tx1"/>
              </a:solidFill>
              <a:effectLst/>
              <a:ea typeface="ＭＳ Ｐゴシック" charset="-128"/>
            </a:endParaRPr>
          </a:p>
          <a:p>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・災害情報</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気象庁警報等</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鉄道・バス・道路　</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などの被害状況</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避難勧告等</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・飲料・食糧</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・毛布</a:t>
            </a:r>
            <a:endParaRPr lang="en-US" altLang="ja-JP" sz="1100" dirty="0" smtClean="0">
              <a:solidFill>
                <a:schemeClr val="tx1"/>
              </a:solidFill>
              <a:effectLst/>
              <a:latin typeface="Arial" charset="0"/>
              <a:ea typeface="ＭＳ Ｐゴシック" charset="-128"/>
            </a:endParaRPr>
          </a:p>
          <a:p>
            <a:r>
              <a:rPr kumimoji="1" lang="ja-JP" altLang="en-US" sz="1100" dirty="0" smtClean="0">
                <a:solidFill>
                  <a:schemeClr val="tx1"/>
                </a:solidFill>
                <a:effectLst/>
                <a:ea typeface="ＭＳ Ｐゴシック" charset="-128"/>
              </a:rPr>
              <a:t>　　　　　　　　　　など</a:t>
            </a:r>
            <a:endParaRPr kumimoji="1" lang="en-US" altLang="ja-JP" sz="1100" dirty="0" smtClean="0">
              <a:solidFill>
                <a:schemeClr val="tx1"/>
              </a:solidFill>
              <a:effectLst/>
              <a:ea typeface="ＭＳ Ｐゴシック" charset="-128"/>
            </a:endParaRPr>
          </a:p>
          <a:p>
            <a:r>
              <a:rPr lang="en-US" altLang="ja-JP" sz="1100" dirty="0" smtClean="0">
                <a:solidFill>
                  <a:schemeClr val="tx1"/>
                </a:solidFill>
                <a:effectLst/>
                <a:ea typeface="ＭＳ Ｐゴシック" charset="-128"/>
              </a:rPr>
              <a:t>       </a:t>
            </a:r>
            <a:r>
              <a:rPr kumimoji="1" lang="ja-JP" altLang="en-US" sz="1100" dirty="0" smtClean="0">
                <a:solidFill>
                  <a:schemeClr val="tx1"/>
                </a:solidFill>
                <a:effectLst/>
                <a:ea typeface="ＭＳ Ｐゴシック" charset="-128"/>
              </a:rPr>
              <a:t>   </a:t>
            </a:r>
            <a:r>
              <a:rPr lang="en-US" altLang="ja-JP" sz="1100" dirty="0" smtClean="0">
                <a:solidFill>
                  <a:schemeClr val="tx1"/>
                </a:solidFill>
                <a:effectLst/>
                <a:ea typeface="ＭＳ Ｐゴシック" charset="-128"/>
              </a:rPr>
              <a:t>[P.15, 16 </a:t>
            </a:r>
            <a:r>
              <a:rPr lang="ja-JP" altLang="en-US" sz="1100" dirty="0" smtClean="0">
                <a:solidFill>
                  <a:schemeClr val="tx1"/>
                </a:solidFill>
                <a:effectLst/>
                <a:ea typeface="ＭＳ Ｐゴシック" charset="-128"/>
              </a:rPr>
              <a:t>参照</a:t>
            </a:r>
            <a:r>
              <a:rPr lang="en-US" altLang="ja-JP" sz="1100" dirty="0" smtClean="0">
                <a:solidFill>
                  <a:schemeClr val="tx1"/>
                </a:solidFill>
                <a:effectLst/>
                <a:ea typeface="ＭＳ Ｐゴシック" charset="-128"/>
              </a:rPr>
              <a:t>]</a:t>
            </a:r>
            <a:endParaRPr kumimoji="1" lang="ja-JP" altLang="en-US" sz="1100" dirty="0">
              <a:solidFill>
                <a:schemeClr val="tx1"/>
              </a:solidFill>
            </a:endParaRPr>
          </a:p>
        </p:txBody>
      </p:sp>
      <p:sp>
        <p:nvSpPr>
          <p:cNvPr id="39" name="四角形吹き出し 38"/>
          <p:cNvSpPr/>
          <p:nvPr/>
        </p:nvSpPr>
        <p:spPr>
          <a:xfrm>
            <a:off x="7351486" y="3635825"/>
            <a:ext cx="1494973" cy="2532746"/>
          </a:xfrm>
          <a:prstGeom prst="wedgeRectCallout">
            <a:avLst>
              <a:gd name="adj1" fmla="val -20523"/>
              <a:gd name="adj2" fmla="val -78620"/>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600" dirty="0" smtClean="0">
              <a:solidFill>
                <a:schemeClr val="tx1"/>
              </a:solidFill>
              <a:effectLst/>
              <a:ea typeface="ＭＳ Ｐゴシック" charset="-128"/>
            </a:endParaRPr>
          </a:p>
          <a:p>
            <a:pPr algn="ctr"/>
            <a:r>
              <a:rPr lang="en-US" altLang="ja-JP" sz="1600" dirty="0" smtClean="0">
                <a:solidFill>
                  <a:schemeClr val="tx1"/>
                </a:solidFill>
                <a:effectLst/>
                <a:ea typeface="ＭＳ Ｐゴシック" charset="-128"/>
              </a:rPr>
              <a:t>『</a:t>
            </a:r>
            <a:r>
              <a:rPr lang="ja-JP" altLang="en-US" sz="1600" b="1" dirty="0" smtClean="0">
                <a:solidFill>
                  <a:schemeClr val="tx1"/>
                </a:solidFill>
                <a:effectLst/>
                <a:ea typeface="ＭＳ Ｐゴシック" charset="-128"/>
              </a:rPr>
              <a:t>帰宅</a:t>
            </a:r>
            <a:r>
              <a:rPr lang="en-US" altLang="ja-JP" sz="1600" dirty="0" smtClean="0">
                <a:solidFill>
                  <a:schemeClr val="tx1"/>
                </a:solidFill>
                <a:effectLst/>
                <a:ea typeface="ＭＳ Ｐゴシック" charset="-128"/>
              </a:rPr>
              <a:t>』</a:t>
            </a:r>
            <a:r>
              <a:rPr lang="ja-JP" altLang="en-US" sz="1600" b="1" dirty="0" smtClean="0">
                <a:solidFill>
                  <a:schemeClr val="tx1"/>
                </a:solidFill>
                <a:effectLst/>
                <a:ea typeface="ＭＳ Ｐゴシック" charset="-128"/>
              </a:rPr>
              <a:t>支援</a:t>
            </a:r>
            <a:endParaRPr lang="en-US" altLang="ja-JP" sz="1600" b="1" dirty="0" smtClean="0">
              <a:solidFill>
                <a:schemeClr val="tx1"/>
              </a:solidFill>
              <a:effectLst/>
              <a:ea typeface="ＭＳ Ｐゴシック" charset="-128"/>
            </a:endParaRPr>
          </a:p>
          <a:p>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・まちの安全の確認</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・鉄道・バス・道路など</a:t>
            </a:r>
            <a:endParaRPr lang="en-US" altLang="ja-JP" sz="1100" dirty="0" smtClean="0">
              <a:solidFill>
                <a:schemeClr val="tx1"/>
              </a:solidFill>
              <a:effectLst/>
              <a:latin typeface="Arial" charset="0"/>
              <a:ea typeface="ＭＳ Ｐゴシック" charset="-128"/>
            </a:endParaRPr>
          </a:p>
          <a:p>
            <a:r>
              <a:rPr lang="ja-JP" altLang="en-US" sz="1100" dirty="0" smtClean="0">
                <a:solidFill>
                  <a:schemeClr val="tx1"/>
                </a:solidFill>
                <a:effectLst/>
                <a:latin typeface="Arial" charset="0"/>
                <a:ea typeface="ＭＳ Ｐゴシック" charset="-128"/>
              </a:rPr>
              <a:t>　の情報</a:t>
            </a:r>
            <a:endParaRPr lang="en-US" altLang="ja-JP" sz="1100" dirty="0" smtClean="0">
              <a:solidFill>
                <a:schemeClr val="tx1"/>
              </a:solidFill>
              <a:effectLst/>
              <a:ea typeface="ＭＳ Ｐゴシック" charset="-128"/>
            </a:endParaRPr>
          </a:p>
          <a:p>
            <a:r>
              <a:rPr lang="ja-JP" altLang="en-US" sz="1100" dirty="0" smtClean="0">
                <a:solidFill>
                  <a:schemeClr val="tx1"/>
                </a:solidFill>
                <a:effectLst/>
                <a:ea typeface="ＭＳ Ｐゴシック" charset="-128"/>
              </a:rPr>
              <a:t>・徒歩帰宅ルート</a:t>
            </a:r>
            <a:endParaRPr lang="en-US" altLang="ja-JP" sz="1100" dirty="0" smtClean="0">
              <a:solidFill>
                <a:schemeClr val="tx1"/>
              </a:solidFill>
              <a:effectLst/>
              <a:ea typeface="ＭＳ Ｐゴシック" charset="-128"/>
            </a:endParaRPr>
          </a:p>
          <a:p>
            <a:r>
              <a:rPr kumimoji="1" lang="ja-JP" altLang="en-US" sz="1100" dirty="0" smtClean="0">
                <a:solidFill>
                  <a:schemeClr val="tx1"/>
                </a:solidFill>
                <a:effectLst/>
                <a:ea typeface="ＭＳ Ｐゴシック" charset="-128"/>
              </a:rPr>
              <a:t>　　　　　　　　　　など</a:t>
            </a:r>
            <a:endParaRPr kumimoji="1"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endParaRPr lang="en-US" altLang="ja-JP" sz="1100" dirty="0" smtClean="0">
              <a:solidFill>
                <a:schemeClr val="tx1"/>
              </a:solidFill>
              <a:effectLst/>
              <a:ea typeface="ＭＳ Ｐゴシック" charset="-128"/>
            </a:endParaRPr>
          </a:p>
          <a:p>
            <a:r>
              <a:rPr lang="en-US" altLang="ja-JP" sz="1100" dirty="0" smtClean="0">
                <a:solidFill>
                  <a:schemeClr val="tx1"/>
                </a:solidFill>
                <a:effectLst/>
                <a:ea typeface="ＭＳ Ｐゴシック" charset="-128"/>
              </a:rPr>
              <a:t>         [P.17,18 </a:t>
            </a:r>
            <a:r>
              <a:rPr lang="ja-JP" altLang="en-US" sz="1100" dirty="0" smtClean="0">
                <a:solidFill>
                  <a:schemeClr val="tx1"/>
                </a:solidFill>
                <a:effectLst/>
                <a:ea typeface="ＭＳ Ｐゴシック" charset="-128"/>
              </a:rPr>
              <a:t>参照</a:t>
            </a:r>
            <a:r>
              <a:rPr lang="en-US" altLang="ja-JP" sz="1100" dirty="0" smtClean="0">
                <a:solidFill>
                  <a:schemeClr val="tx1"/>
                </a:solidFill>
                <a:effectLst/>
                <a:ea typeface="ＭＳ Ｐゴシック" charset="-128"/>
              </a:rPr>
              <a:t>]</a:t>
            </a:r>
            <a:endParaRPr kumimoji="1" lang="en-US" altLang="ja-JP" sz="1100" dirty="0" smtClean="0">
              <a:solidFill>
                <a:schemeClr val="tx1"/>
              </a:solidFill>
              <a:effectLst/>
              <a:ea typeface="ＭＳ Ｐゴシック" charset="-128"/>
            </a:endParaRPr>
          </a:p>
          <a:p>
            <a:endParaRPr kumimoji="1" lang="ja-JP" altLang="en-US"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171" y="13386"/>
            <a:ext cx="8752115" cy="378500"/>
          </a:xfrm>
          <a:solidFill>
            <a:srgbClr val="C9FB9B"/>
          </a:solidFill>
          <a:ln>
            <a:solidFill>
              <a:schemeClr val="tx1"/>
            </a:solidFill>
          </a:ln>
        </p:spPr>
        <p:txBody>
          <a:bodyPr>
            <a:noAutofit/>
          </a:bodyPr>
          <a:lstStyle/>
          <a:p>
            <a:r>
              <a:rPr kumimoji="1" lang="ja-JP" altLang="en-US" sz="2400" b="1" dirty="0" smtClean="0"/>
              <a:t>フェーズ０：　</a:t>
            </a:r>
            <a:r>
              <a:rPr kumimoji="1" lang="en-US" altLang="ja-JP" sz="2400" b="1" dirty="0" smtClean="0"/>
              <a:t>『</a:t>
            </a:r>
            <a:r>
              <a:rPr kumimoji="1" lang="ja-JP" altLang="en-US" sz="2400" b="1" dirty="0" smtClean="0"/>
              <a:t>事前啓発</a:t>
            </a:r>
            <a:r>
              <a:rPr kumimoji="1" lang="en-US" altLang="ja-JP" sz="2400" b="1" dirty="0" smtClean="0"/>
              <a:t>』</a:t>
            </a:r>
            <a:endParaRPr kumimoji="1" lang="ja-JP" altLang="en-US" sz="2400" b="1" dirty="0"/>
          </a:p>
        </p:txBody>
      </p:sp>
      <p:sp>
        <p:nvSpPr>
          <p:cNvPr id="4" name="スライド番号プレースホルダ 3"/>
          <p:cNvSpPr>
            <a:spLocks noGrp="1"/>
          </p:cNvSpPr>
          <p:nvPr>
            <p:ph type="sldNum" sz="quarter" idx="12"/>
          </p:nvPr>
        </p:nvSpPr>
        <p:spPr>
          <a:xfrm>
            <a:off x="7061190" y="6486976"/>
            <a:ext cx="2133600" cy="365125"/>
          </a:xfrm>
        </p:spPr>
        <p:txBody>
          <a:bodyPr/>
          <a:lstStyle/>
          <a:p>
            <a:pPr>
              <a:defRPr/>
            </a:pPr>
            <a:r>
              <a:rPr lang="en-US" altLang="ja-JP" b="1" dirty="0" smtClean="0">
                <a:solidFill>
                  <a:schemeClr val="tx1"/>
                </a:solidFill>
                <a:effectLst/>
              </a:rPr>
              <a:t>11</a:t>
            </a:r>
          </a:p>
        </p:txBody>
      </p:sp>
      <p:sp>
        <p:nvSpPr>
          <p:cNvPr id="5" name="テキスト ボックス 4"/>
          <p:cNvSpPr txBox="1"/>
          <p:nvPr/>
        </p:nvSpPr>
        <p:spPr>
          <a:xfrm>
            <a:off x="101603" y="362863"/>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600" b="1" i="0" u="none" strike="noStrike" kern="1200" cap="none" spc="0" normalizeH="0" baseline="0" noProof="0" dirty="0" smtClean="0">
                <a:ln>
                  <a:noFill/>
                </a:ln>
                <a:solidFill>
                  <a:schemeClr val="tx1"/>
                </a:solidFill>
                <a:effectLst/>
                <a:uLnTx/>
                <a:uFillTx/>
                <a:latin typeface="+mn-ea"/>
                <a:ea typeface="+mn-ea"/>
                <a:cs typeface="+mj-cs"/>
              </a:rPr>
              <a:t>対象Ａ </a:t>
            </a:r>
            <a:r>
              <a:rPr kumimoji="1" lang="en-US" altLang="ja-JP" sz="16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600" b="1" dirty="0" smtClean="0">
                <a:effectLst/>
                <a:latin typeface="+mn-ea"/>
                <a:ea typeface="+mn-ea"/>
              </a:rPr>
              <a:t>屋外滞留者</a:t>
            </a: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sz="1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テキスト ボックス 7"/>
          <p:cNvSpPr txBox="1"/>
          <p:nvPr/>
        </p:nvSpPr>
        <p:spPr>
          <a:xfrm>
            <a:off x="188685" y="5667834"/>
            <a:ext cx="5297715" cy="1175652"/>
          </a:xfrm>
          <a:prstGeom prst="rect">
            <a:avLst/>
          </a:prstGeom>
          <a:ln>
            <a:solidFill>
              <a:schemeClr val="tx1"/>
            </a:solidFill>
          </a:ln>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各事業者における防災・減災対策（建物、屋内安全対策等）</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災害時における事業継続又は早期再開のための対策（飲料及び</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調理不要の食料の備蓄等）</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従業員（専門学校等は生徒）、テナントへの防災教育（上記事項</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       </a:t>
            </a:r>
            <a:r>
              <a:rPr lang="ja-JP" altLang="en-US" sz="1400" dirty="0" smtClean="0">
                <a:effectLst/>
                <a:latin typeface="+mj-lt"/>
                <a:ea typeface="+mj-ea"/>
                <a:cs typeface="+mj-cs"/>
              </a:rPr>
              <a:t>を参考。利用者・客の安全確保方法含む）　など</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9" name="テキスト ボックス 8"/>
          <p:cNvSpPr txBox="1"/>
          <p:nvPr/>
        </p:nvSpPr>
        <p:spPr>
          <a:xfrm>
            <a:off x="5558974" y="5509529"/>
            <a:ext cx="3367312" cy="1219203"/>
          </a:xfrm>
          <a:prstGeom prst="rect">
            <a:avLst/>
          </a:prstGeom>
          <a:ln w="25400" cmpd="thickThin">
            <a:solidFill>
              <a:schemeClr val="tx1"/>
            </a:solidFill>
          </a:ln>
          <a:effectLst/>
        </p:spPr>
        <p:txBody>
          <a:bodyPr vert="horz" wrap="none" lIns="91440" tIns="45720" rIns="91440" bIns="45720" rtlCol="0" anchor="ctr" anchorCtr="0">
            <a:no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a:t>
            </a:r>
            <a:r>
              <a:rPr lang="ja-JP" altLang="en-US" sz="1400" dirty="0" smtClean="0">
                <a:effectLst/>
                <a:latin typeface="+mj-lt"/>
                <a:ea typeface="+mj-ea"/>
                <a:cs typeface="+mj-cs"/>
              </a:rPr>
              <a:t>フェーズ０における役割分担</a:t>
            </a:r>
            <a:r>
              <a:rPr lang="en-US" altLang="ja-JP" sz="1400" dirty="0" smtClean="0">
                <a:effectLst/>
                <a:latin typeface="+mj-lt"/>
                <a:ea typeface="+mj-ea"/>
                <a:cs typeface="+mj-cs"/>
              </a:rPr>
              <a:t>〕</a:t>
            </a:r>
          </a:p>
          <a:p>
            <a:pPr marL="457200" marR="0" indent="-457200" defTabSz="914400" rtl="0" eaLnBrk="1" fontAlgn="auto" latinLnBrk="0" hangingPunct="1">
              <a:lnSpc>
                <a:spcPct val="100000"/>
              </a:lnSpc>
              <a:spcBef>
                <a:spcPct val="0"/>
              </a:spcBef>
              <a:spcAft>
                <a:spcPts val="0"/>
              </a:spcAft>
              <a:buClrTx/>
              <a:buSzTx/>
              <a:tabLst/>
            </a:pPr>
            <a:r>
              <a:rPr lang="en-US" altLang="ja-JP" sz="1400" noProof="0" dirty="0" smtClean="0">
                <a:effectLst/>
                <a:latin typeface="+mj-lt"/>
                <a:ea typeface="+mj-ea"/>
                <a:cs typeface="+mj-cs"/>
              </a:rPr>
              <a:t>  </a:t>
            </a:r>
            <a:r>
              <a:rPr lang="ja-JP" altLang="en-US" sz="1400" noProof="0" dirty="0" smtClean="0">
                <a:effectLst/>
                <a:latin typeface="+mj-lt"/>
                <a:ea typeface="+mj-ea"/>
                <a:cs typeface="+mj-cs"/>
              </a:rPr>
              <a:t>平常時において次の対応をする。</a:t>
            </a:r>
            <a:endParaRPr lang="en-US" altLang="ja-JP" sz="1400" noProof="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noProof="0" dirty="0" smtClean="0">
                <a:effectLst/>
                <a:latin typeface="+mj-lt"/>
                <a:ea typeface="+mj-ea"/>
                <a:cs typeface="+mj-cs"/>
              </a:rPr>
              <a:t>　・行政が市全体へ啓発する。</a:t>
            </a:r>
            <a:r>
              <a:rPr lang="en-US" altLang="ja-JP" sz="1400" noProof="0" dirty="0" smtClean="0">
                <a:effectLst/>
                <a:latin typeface="+mj-lt"/>
                <a:ea typeface="+mj-ea"/>
                <a:cs typeface="+mj-cs"/>
              </a:rPr>
              <a:t>  </a:t>
            </a:r>
          </a:p>
          <a:p>
            <a:pPr marL="457200" marR="0" indent="-457200" defTabSz="914400" rtl="0" eaLnBrk="1" fontAlgn="auto" latinLnBrk="0" hangingPunct="1">
              <a:lnSpc>
                <a:spcPct val="100000"/>
              </a:lnSpc>
              <a:spcBef>
                <a:spcPct val="0"/>
              </a:spcBef>
              <a:spcAft>
                <a:spcPts val="0"/>
              </a:spcAft>
              <a:buClrTx/>
              <a:buSzTx/>
              <a:tabLst/>
            </a:pPr>
            <a:r>
              <a:rPr lang="ja-JP" altLang="en-US" sz="1400" noProof="0" dirty="0" smtClean="0">
                <a:effectLst/>
                <a:latin typeface="+mj-lt"/>
                <a:ea typeface="+mj-ea"/>
                <a:cs typeface="+mj-cs"/>
              </a:rPr>
              <a:t>　・各事業</a:t>
            </a:r>
            <a:r>
              <a:rPr lang="ja-JP" altLang="en-US" sz="1400" dirty="0" smtClean="0">
                <a:effectLst/>
                <a:latin typeface="+mj-lt"/>
                <a:ea typeface="+mj-ea"/>
                <a:cs typeface="+mj-cs"/>
              </a:rPr>
              <a:t>者</a:t>
            </a:r>
            <a:r>
              <a:rPr lang="ja-JP" altLang="en-US" sz="1400" noProof="0" dirty="0" smtClean="0">
                <a:effectLst/>
                <a:latin typeface="+mj-lt"/>
                <a:ea typeface="+mj-ea"/>
                <a:cs typeface="+mj-cs"/>
              </a:rPr>
              <a:t>においても、対象Ａへの</a:t>
            </a: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lang="ja-JP" altLang="en-US" sz="1400" noProof="0" dirty="0" smtClean="0">
                <a:effectLst/>
                <a:latin typeface="+mj-lt"/>
                <a:ea typeface="+mj-ea"/>
                <a:cs typeface="+mj-cs"/>
              </a:rPr>
              <a:t>対応準備及び対象Ｂへの</a:t>
            </a:r>
            <a:r>
              <a:rPr lang="ja-JP" altLang="en-US" sz="1400" dirty="0" smtClean="0">
                <a:effectLst/>
                <a:latin typeface="+mj-lt"/>
                <a:ea typeface="+mj-ea"/>
                <a:cs typeface="+mj-cs"/>
              </a:rPr>
              <a:t>対応を行う。</a:t>
            </a:r>
            <a:r>
              <a:rPr kumimoji="1" lang="en-US" altLang="ja-JP" sz="1400" i="0" u="none" strike="noStrike" kern="1200" cap="none" spc="0" normalizeH="0" baseline="0" dirty="0" smtClean="0">
                <a:ln>
                  <a:noFill/>
                </a:ln>
                <a:solidFill>
                  <a:schemeClr val="tx1"/>
                </a:solidFill>
                <a:effectLst/>
                <a:uLnTx/>
                <a:uFillTx/>
                <a:latin typeface="+mj-lt"/>
                <a:ea typeface="+mj-ea"/>
                <a:cs typeface="+mj-cs"/>
              </a:rPr>
              <a:t>  </a:t>
            </a:r>
            <a:endParaRPr kumimoji="1" lang="ja-JP" altLang="en-US" sz="14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テキスト ボックス 9"/>
          <p:cNvSpPr txBox="1"/>
          <p:nvPr/>
        </p:nvSpPr>
        <p:spPr>
          <a:xfrm>
            <a:off x="123393" y="5319491"/>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600" b="1" i="0" u="none" strike="noStrike" kern="1200" cap="none" spc="0" normalizeH="0" baseline="0" noProof="0" dirty="0" smtClean="0">
                <a:ln>
                  <a:noFill/>
                </a:ln>
                <a:solidFill>
                  <a:schemeClr val="tx1"/>
                </a:solidFill>
                <a:effectLst/>
                <a:uLnTx/>
                <a:uFillTx/>
                <a:latin typeface="+mn-ea"/>
                <a:ea typeface="+mn-ea"/>
                <a:cs typeface="+mj-cs"/>
              </a:rPr>
              <a:t>対象</a:t>
            </a:r>
            <a:r>
              <a:rPr lang="en-US" altLang="ja-JP" sz="1600" b="1" noProof="0" dirty="0" smtClean="0">
                <a:effectLst/>
                <a:latin typeface="+mn-ea"/>
                <a:ea typeface="+mn-ea"/>
                <a:cs typeface="+mj-cs"/>
              </a:rPr>
              <a:t>B</a:t>
            </a:r>
            <a:r>
              <a:rPr kumimoji="1" lang="ja-JP" altLang="en-US" sz="1600" b="1" i="0" u="none" strike="noStrike" kern="1200" cap="none" spc="0" normalizeH="0" noProof="0" dirty="0" smtClean="0">
                <a:ln>
                  <a:noFill/>
                </a:ln>
                <a:solidFill>
                  <a:schemeClr val="tx1"/>
                </a:solidFill>
                <a:effectLst/>
                <a:uLnTx/>
                <a:uFillTx/>
                <a:latin typeface="+mn-ea"/>
                <a:ea typeface="+mn-ea"/>
                <a:cs typeface="+mj-cs"/>
              </a:rPr>
              <a:t> </a:t>
            </a:r>
            <a:r>
              <a:rPr kumimoji="1" lang="en-US" altLang="ja-JP" sz="16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600" b="1" dirty="0" smtClean="0">
                <a:effectLst/>
                <a:latin typeface="+mn-ea"/>
                <a:ea typeface="+mn-ea"/>
              </a:rPr>
              <a:t>屋内滞留者</a:t>
            </a: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sz="16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13" name="表 12"/>
          <p:cNvGraphicFramePr>
            <a:graphicFrameLocks noGrp="1"/>
          </p:cNvGraphicFramePr>
          <p:nvPr/>
        </p:nvGraphicFramePr>
        <p:xfrm>
          <a:off x="400050" y="733424"/>
          <a:ext cx="8575137" cy="4658012"/>
        </p:xfrm>
        <a:graphic>
          <a:graphicData uri="http://schemas.openxmlformats.org/drawingml/2006/table">
            <a:tbl>
              <a:tblPr/>
              <a:tblGrid>
                <a:gridCol w="208039"/>
                <a:gridCol w="2602888"/>
                <a:gridCol w="3806153"/>
                <a:gridCol w="1246890"/>
                <a:gridCol w="361319"/>
                <a:gridCol w="349848"/>
              </a:tblGrid>
              <a:tr h="338682">
                <a:tc rowSpan="2" gridSpan="2">
                  <a:txBody>
                    <a:bodyPr/>
                    <a:lstStyle/>
                    <a:p>
                      <a:pPr algn="ctr" rtl="0" fontAlgn="ctr"/>
                      <a:r>
                        <a:rPr lang="ja-JP" altLang="en-US" sz="1000" b="0" i="0" u="none" strike="noStrike" dirty="0">
                          <a:solidFill>
                            <a:srgbClr val="000000"/>
                          </a:solidFill>
                          <a:latin typeface="Arial"/>
                        </a:rPr>
                        <a:t>項　　目</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rtl="0" fontAlgn="ctr"/>
                      <a:r>
                        <a:rPr lang="zh-CN" altLang="en-US" sz="1000" b="0" i="0" u="none" strike="noStrike" dirty="0">
                          <a:solidFill>
                            <a:srgbClr val="000000"/>
                          </a:solidFill>
                          <a:latin typeface="ＭＳ Ｐゴシック" pitchFamily="50" charset="-128"/>
                          <a:ea typeface="ＭＳ Ｐゴシック" pitchFamily="50" charset="-128"/>
                        </a:rPr>
                        <a:t>啓発内容（概略）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ja-JP" altLang="en-US" sz="1000" b="0" i="0" u="none" strike="noStrike">
                          <a:solidFill>
                            <a:srgbClr val="000000"/>
                          </a:solidFill>
                          <a:latin typeface="Arial"/>
                        </a:rPr>
                        <a:t>啓発方法</a:t>
                      </a:r>
                      <a:r>
                        <a:rPr lang="ja-JP" altLang="en-US" sz="1000" b="0" i="0" u="none" strike="noStrike">
                          <a:solidFill>
                            <a:srgbClr val="000000"/>
                          </a:solidFill>
                          <a:latin typeface="Calibri"/>
                        </a:rPr>
                        <a:t> </a:t>
                      </a:r>
                      <a:endParaRPr lang="ja-JP" altLang="en-US" sz="1000" b="0" i="0" u="none" strike="noStrike">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a:solidFill>
                            <a:srgbClr val="000000"/>
                          </a:solidFill>
                          <a:latin typeface="ＭＳ Ｐゴシック"/>
                        </a:rPr>
                        <a:t>役割分担</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0937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latin typeface="ＭＳ Ｐゴシック"/>
                        </a:rPr>
                        <a:t>行政</a:t>
                      </a:r>
                      <a:endParaRPr lang="ja-JP" altLang="en-US" sz="1000" b="0" i="0" u="none" strike="noStrike" dirty="0">
                        <a:solidFill>
                          <a:srgbClr val="000000"/>
                        </a:solidFill>
                        <a:latin typeface="ＭＳ Ｐゴシック"/>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ＭＳ Ｐゴシック"/>
                        </a:rPr>
                        <a:t>事業者等</a:t>
                      </a:r>
                      <a:endParaRPr lang="ja-JP" altLang="en-US" sz="1000" b="0" i="0" u="none" strike="noStrike" dirty="0">
                        <a:solidFill>
                          <a:srgbClr val="000000"/>
                        </a:solidFill>
                        <a:latin typeface="ＭＳ Ｐゴシック"/>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64">
                <a:tc rowSpan="2">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本取組み全体</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左記取組み概要</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latin typeface="Arial"/>
                        </a:rPr>
                        <a:t>市ホームページ</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998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900" b="0" i="0" u="none" strike="noStrike" dirty="0">
                          <a:solidFill>
                            <a:srgbClr val="000000"/>
                          </a:solidFill>
                          <a:latin typeface="Arial"/>
                        </a:rPr>
                        <a:t>リーフレット　など</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99719">
                <a:tc>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一斉帰宅の自粛</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「道路が混雑し人命救助など災害対応に支障」「落下物等による事故・ケガの恐れ」などの主旨</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latin typeface="Arial"/>
                        </a:rPr>
                        <a:t>市ホームページ</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029">
                <a:tc>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a:solidFill>
                            <a:srgbClr val="000000"/>
                          </a:solidFill>
                          <a:latin typeface="ＭＳ Ｐゴシック"/>
                        </a:rPr>
                        <a:t>家族等との連絡手段</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通信会社の伝言板・伝言ダイヤルサービスなど</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latin typeface="Arial"/>
                        </a:rPr>
                        <a:t>市ホームページ</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982">
                <a:tc rowSpan="4">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4">
                  <a:txBody>
                    <a:bodyPr/>
                    <a:lstStyle/>
                    <a:p>
                      <a:pPr algn="l" rtl="0" fontAlgn="ctr"/>
                      <a:r>
                        <a:rPr lang="ja-JP" altLang="en-US" sz="1200" b="0" i="0" u="none" strike="noStrike" dirty="0">
                          <a:solidFill>
                            <a:srgbClr val="000000"/>
                          </a:solidFill>
                          <a:latin typeface="Arial"/>
                        </a:rPr>
                        <a:t>災害情報の収集手段</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地震・津波等各種警報など気象庁の情報、</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a:txBody>
                    <a:bodyPr/>
                    <a:lstStyle/>
                    <a:p>
                      <a:pPr algn="l" rtl="0" fontAlgn="ctr"/>
                      <a:r>
                        <a:rPr lang="ja-JP" altLang="en-US" sz="900" b="0" i="0" u="none" strike="noStrike" dirty="0">
                          <a:solidFill>
                            <a:srgbClr val="000000"/>
                          </a:solidFill>
                          <a:latin typeface="Arial"/>
                        </a:rPr>
                        <a:t>おおさか防災ネット（防災情報メールの登録を含む）、市ホームページ、リーフレットへ掲載　</a:t>
                      </a:r>
                      <a:r>
                        <a:rPr lang="ja-JP" altLang="en-US" sz="900" b="0" i="0" u="none" strike="noStrike" dirty="0" smtClean="0">
                          <a:solidFill>
                            <a:srgbClr val="000000"/>
                          </a:solidFill>
                          <a:latin typeface="Arial"/>
                        </a:rPr>
                        <a:t>など</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28164">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b="0" i="0" u="none" strike="noStrike" dirty="0">
                          <a:solidFill>
                            <a:srgbClr val="000000"/>
                          </a:solidFill>
                          <a:latin typeface="Arial"/>
                        </a:rPr>
                        <a:t>市の避難勧告等の情報</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5928">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b="0" i="0" u="none" strike="noStrike" dirty="0">
                          <a:solidFill>
                            <a:srgbClr val="000000"/>
                          </a:solidFill>
                          <a:latin typeface="Arial"/>
                        </a:rPr>
                        <a:t>鉄道・バスの情報、ライフラインの情報、</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48961">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b="0" i="0" u="none" strike="noStrike" dirty="0">
                          <a:solidFill>
                            <a:srgbClr val="000000"/>
                          </a:solidFill>
                          <a:latin typeface="Arial"/>
                        </a:rPr>
                        <a:t>道路交通情報　などの収集方法</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342">
                <a:tc rowSpan="2">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避難場所及び一時滞留スペースの確保</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左記とともに共助（「助ける側にもなること」を含む）など</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latin typeface="Arial"/>
                        </a:rPr>
                        <a:t>市ホームページ</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110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900" b="0" i="0" u="none" strike="noStrike" dirty="0">
                          <a:solidFill>
                            <a:srgbClr val="000000"/>
                          </a:solidFill>
                          <a:latin typeface="Arial"/>
                        </a:rPr>
                        <a:t>防災マップ　など</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71308">
                <a:tc rowSpan="2">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飲料・軽食等の携帯</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左記の「自助努力」　など</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latin typeface="Arial"/>
                        </a:rPr>
                        <a:t>市ホームページ</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998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900" b="0" i="0" u="none" strike="noStrike" dirty="0">
                          <a:solidFill>
                            <a:srgbClr val="000000"/>
                          </a:solidFill>
                          <a:latin typeface="Arial"/>
                        </a:rPr>
                        <a:t>リーフレット　など</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9982">
                <a:tc rowSpan="2">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徒歩帰宅ルート及び</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a:solidFill>
                            <a:srgbClr val="000000"/>
                          </a:solidFill>
                          <a:latin typeface="Arial"/>
                        </a:rPr>
                        <a:t>徒歩帰宅ルート（</a:t>
                      </a:r>
                      <a:r>
                        <a:rPr lang="en-US" altLang="ja-JP" sz="1200" b="0" i="0" u="none" strike="noStrike" dirty="0">
                          <a:solidFill>
                            <a:srgbClr val="000000"/>
                          </a:solidFill>
                          <a:latin typeface="Calibri"/>
                        </a:rPr>
                        <a:t>※</a:t>
                      </a:r>
                      <a:r>
                        <a:rPr lang="ja-JP" altLang="en-US" sz="1200" b="0" i="0" u="none" strike="noStrike" dirty="0">
                          <a:solidFill>
                            <a:srgbClr val="000000"/>
                          </a:solidFill>
                          <a:latin typeface="Arial"/>
                        </a:rPr>
                        <a:t>近畿地方整備局を中心に検討中）</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rtl="0" fontAlgn="ctr"/>
                      <a:r>
                        <a:rPr lang="ja-JP" altLang="en-US" sz="900" b="0" i="0" u="none" strike="noStrike" dirty="0">
                          <a:solidFill>
                            <a:srgbClr val="000000"/>
                          </a:solidFill>
                          <a:latin typeface="Arial"/>
                        </a:rPr>
                        <a:t>市ホームページ</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9982">
                <a:tc vMerge="1">
                  <a:txBody>
                    <a:bodyPr/>
                    <a:lstStyle/>
                    <a:p>
                      <a:endParaRPr kumimoji="1" lang="ja-JP" altLang="en-US"/>
                    </a:p>
                  </a:txBody>
                  <a:tcPr/>
                </a:tc>
                <a:tc>
                  <a:txBody>
                    <a:bodyPr/>
                    <a:lstStyle/>
                    <a:p>
                      <a:pPr algn="l" rtl="0" fontAlgn="ctr"/>
                      <a:r>
                        <a:rPr lang="ja-JP" altLang="en-US" sz="1200" b="0" i="0" u="none" strike="noStrike" dirty="0">
                          <a:solidFill>
                            <a:srgbClr val="000000"/>
                          </a:solidFill>
                          <a:latin typeface="Arial"/>
                        </a:rPr>
                        <a:t>徒歩帰宅支援ステーション</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関西広域連合の「災害時帰宅支援ステーション事業」</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latin typeface="Arial"/>
                        </a:rPr>
                        <a:t>リーフレット　など</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9982">
                <a:tc rowSpan="2">
                  <a:txBody>
                    <a:bodyPr/>
                    <a:lstStyle/>
                    <a:p>
                      <a:pPr algn="ctr" rtl="0" fontAlgn="ctr"/>
                      <a:r>
                        <a:rPr lang="ja-JP" altLang="en-US" sz="1000" b="0" i="0" u="none" strike="noStrike" dirty="0">
                          <a:solidFill>
                            <a:srgbClr val="000000"/>
                          </a:solidFill>
                          <a:latin typeface="Arial"/>
                        </a:rPr>
                        <a:t>□</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ハザードマップ</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zh-TW" altLang="en-US" sz="1200" b="0" i="0" u="none" strike="noStrike" dirty="0">
                          <a:solidFill>
                            <a:srgbClr val="000000"/>
                          </a:solidFill>
                          <a:latin typeface="ＭＳ Ｐゴシック" pitchFamily="50" charset="-128"/>
                          <a:ea typeface="ＭＳ Ｐゴシック" pitchFamily="50" charset="-128"/>
                        </a:rPr>
                        <a:t>浸水想定（津波、河川氾濫、内水氾濫）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900" b="0" i="0" u="none" strike="noStrike" dirty="0">
                          <a:solidFill>
                            <a:srgbClr val="000000"/>
                          </a:solidFill>
                          <a:latin typeface="Arial"/>
                        </a:rPr>
                        <a:t>配布、市ホームページ　、</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998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900" b="0" i="0" u="none" strike="noStrike" dirty="0">
                          <a:solidFill>
                            <a:srgbClr val="000000"/>
                          </a:solidFill>
                          <a:latin typeface="ＭＳ Ｐゴシック"/>
                        </a:rPr>
                        <a:t>マップナビおおさか　など</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819" marR="5819" marT="581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171" y="27900"/>
            <a:ext cx="8752115" cy="349473"/>
          </a:xfrm>
          <a:solidFill>
            <a:srgbClr val="C9FB9B"/>
          </a:solidFill>
          <a:ln>
            <a:solidFill>
              <a:schemeClr val="tx1"/>
            </a:solidFill>
          </a:ln>
        </p:spPr>
        <p:txBody>
          <a:bodyPr>
            <a:noAutofit/>
          </a:bodyPr>
          <a:lstStyle/>
          <a:p>
            <a:r>
              <a:rPr kumimoji="1" lang="ja-JP" altLang="en-US" sz="2400" b="1" dirty="0" smtClean="0"/>
              <a:t>フェーズ１：　</a:t>
            </a:r>
            <a:r>
              <a:rPr kumimoji="1" lang="en-US" altLang="ja-JP" sz="2400" b="1" dirty="0" smtClean="0"/>
              <a:t>『</a:t>
            </a:r>
            <a:r>
              <a:rPr kumimoji="1" lang="ja-JP" altLang="en-US" sz="2400" b="1" dirty="0" smtClean="0"/>
              <a:t>情報伝達</a:t>
            </a:r>
            <a:r>
              <a:rPr kumimoji="1" lang="en-US" altLang="ja-JP" sz="2400" b="1" dirty="0" smtClean="0"/>
              <a:t>』</a:t>
            </a:r>
            <a:endParaRPr kumimoji="1" lang="ja-JP" altLang="en-US" sz="2400" b="1" dirty="0"/>
          </a:p>
        </p:txBody>
      </p:sp>
      <p:sp>
        <p:nvSpPr>
          <p:cNvPr id="4" name="スライド番号プレースホルダ 3"/>
          <p:cNvSpPr>
            <a:spLocks noGrp="1"/>
          </p:cNvSpPr>
          <p:nvPr>
            <p:ph type="sldNum" sz="quarter" idx="12"/>
          </p:nvPr>
        </p:nvSpPr>
        <p:spPr>
          <a:xfrm>
            <a:off x="7102056" y="6514220"/>
            <a:ext cx="2133600" cy="365125"/>
          </a:xfrm>
        </p:spPr>
        <p:txBody>
          <a:bodyPr anchor="b" anchorCtr="0"/>
          <a:lstStyle/>
          <a:p>
            <a:pPr>
              <a:defRPr/>
            </a:pPr>
            <a:r>
              <a:rPr lang="en-US" altLang="ja-JP" b="1" dirty="0" smtClean="0">
                <a:solidFill>
                  <a:schemeClr val="tx1"/>
                </a:solidFill>
                <a:effectLst/>
              </a:rPr>
              <a:t>12</a:t>
            </a:r>
          </a:p>
        </p:txBody>
      </p:sp>
      <p:sp>
        <p:nvSpPr>
          <p:cNvPr id="8" name="テキスト ボックス 7"/>
          <p:cNvSpPr txBox="1"/>
          <p:nvPr/>
        </p:nvSpPr>
        <p:spPr>
          <a:xfrm>
            <a:off x="236764" y="5515879"/>
            <a:ext cx="4223658" cy="1161142"/>
          </a:xfrm>
          <a:prstGeom prst="rect">
            <a:avLst/>
          </a:prstGeom>
          <a:noFill/>
          <a:ln>
            <a:solidFill>
              <a:schemeClr val="tx1"/>
            </a:solidFill>
          </a:ln>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各事業者における建物、屋内の安全確認</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従業員（専門学校等は生徒）の安否確認</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災害情報の収集（上記事項を参考）</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一斉帰宅の自粛</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利用者・客の安全確保　　　　　　　　　　　　　など</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9" name="テキスト ボックス 8"/>
          <p:cNvSpPr txBox="1"/>
          <p:nvPr/>
        </p:nvSpPr>
        <p:spPr>
          <a:xfrm>
            <a:off x="4499429" y="5320833"/>
            <a:ext cx="4470400" cy="1509031"/>
          </a:xfrm>
          <a:prstGeom prst="rect">
            <a:avLst/>
          </a:prstGeom>
          <a:ln w="25400" cmpd="thickThin">
            <a:solidFill>
              <a:schemeClr val="tx1"/>
            </a:solidFill>
          </a:ln>
          <a:effectLst/>
        </p:spPr>
        <p:txBody>
          <a:bodyPr vert="horz" wrap="none" lIns="91440" tIns="45720" rIns="91440" bIns="45720" rtlCol="0" anchor="ctr" anchorCtr="0">
            <a:no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1300" dirty="0" smtClean="0">
                <a:effectLst/>
                <a:latin typeface="+mj-lt"/>
                <a:ea typeface="+mj-ea"/>
                <a:cs typeface="+mj-cs"/>
              </a:rPr>
              <a:t>〔</a:t>
            </a:r>
            <a:r>
              <a:rPr lang="ja-JP" altLang="en-US" sz="1300" dirty="0" smtClean="0">
                <a:effectLst/>
                <a:latin typeface="+mj-lt"/>
                <a:ea typeface="+mj-ea"/>
                <a:cs typeface="+mj-cs"/>
              </a:rPr>
              <a:t>フェーズ１における役割分担</a:t>
            </a:r>
            <a:r>
              <a:rPr lang="en-US" altLang="ja-JP" sz="1300" dirty="0" smtClean="0">
                <a:effectLst/>
                <a:latin typeface="+mj-lt"/>
                <a:ea typeface="+mj-ea"/>
                <a:cs typeface="+mj-cs"/>
              </a:rPr>
              <a:t>〕</a:t>
            </a:r>
            <a:endParaRPr lang="ja-JP" altLang="en-US" sz="1300" dirty="0" smtClean="0">
              <a:effectLst/>
              <a:latin typeface="+mj-lt"/>
              <a:ea typeface="+mj-ea"/>
              <a:cs typeface="+mj-cs"/>
            </a:endParaRPr>
          </a:p>
          <a:p>
            <a:pPr marL="457200" indent="-457200" fontAlgn="auto">
              <a:spcAft>
                <a:spcPts val="0"/>
              </a:spcAft>
            </a:pPr>
            <a:r>
              <a:rPr lang="ja-JP" altLang="en-US" sz="1300" dirty="0" smtClean="0">
                <a:effectLst/>
              </a:rPr>
              <a:t> ・行政は、情報発信を行う。</a:t>
            </a:r>
            <a:endParaRPr lang="en-US" altLang="ja-JP" sz="13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300" noProof="0" dirty="0" smtClean="0">
                <a:effectLst/>
                <a:latin typeface="+mj-lt"/>
                <a:ea typeface="+mj-ea"/>
                <a:cs typeface="+mj-cs"/>
              </a:rPr>
              <a:t>  </a:t>
            </a:r>
            <a:r>
              <a:rPr lang="ja-JP" altLang="en-US" sz="1300" noProof="0" dirty="0" smtClean="0">
                <a:effectLst/>
                <a:latin typeface="+mj-lt"/>
                <a:ea typeface="+mj-ea"/>
                <a:cs typeface="+mj-cs"/>
              </a:rPr>
              <a:t>・</a:t>
            </a:r>
            <a:r>
              <a:rPr lang="ja-JP" altLang="en-US" sz="1300" u="sng" noProof="0" dirty="0" smtClean="0">
                <a:effectLst/>
                <a:latin typeface="+mj-lt"/>
                <a:ea typeface="+mj-ea"/>
                <a:cs typeface="+mj-cs"/>
              </a:rPr>
              <a:t>各事業者において</a:t>
            </a:r>
            <a:r>
              <a:rPr lang="ja-JP" altLang="en-US" sz="1300" noProof="0" dirty="0" smtClean="0">
                <a:effectLst/>
                <a:latin typeface="+mj-lt"/>
                <a:ea typeface="+mj-ea"/>
                <a:cs typeface="+mj-cs"/>
              </a:rPr>
              <a:t>、対象Ａ及び対象Ｂへの対応</a:t>
            </a:r>
            <a:r>
              <a:rPr lang="ja-JP" altLang="en-US" sz="1300" dirty="0" smtClean="0">
                <a:effectLst/>
                <a:latin typeface="+mj-lt"/>
                <a:ea typeface="+mj-ea"/>
                <a:cs typeface="+mj-cs"/>
              </a:rPr>
              <a:t>を行う。</a:t>
            </a:r>
            <a:endParaRPr lang="en-US" altLang="ja-JP" sz="13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300" dirty="0" smtClean="0">
                <a:effectLst/>
                <a:latin typeface="+mj-lt"/>
                <a:ea typeface="+mj-ea"/>
                <a:cs typeface="+mj-cs"/>
              </a:rPr>
              <a:t>  </a:t>
            </a:r>
            <a:r>
              <a:rPr lang="ja-JP" altLang="en-US" sz="1300" dirty="0" smtClean="0">
                <a:effectLst/>
                <a:latin typeface="+mj-lt"/>
                <a:ea typeface="+mj-ea"/>
                <a:cs typeface="+mj-cs"/>
              </a:rPr>
              <a:t>・</a:t>
            </a:r>
            <a:r>
              <a:rPr kumimoji="1" lang="en-US" altLang="ja-JP" sz="1300" i="0" u="none" strike="noStrike" kern="1200" cap="none" spc="0" normalizeH="0" baseline="0" dirty="0" smtClean="0">
                <a:ln>
                  <a:noFill/>
                </a:ln>
                <a:solidFill>
                  <a:schemeClr val="tx1"/>
                </a:solidFill>
                <a:effectLst/>
                <a:uLnTx/>
                <a:uFillTx/>
                <a:latin typeface="+mj-lt"/>
                <a:ea typeface="+mj-ea"/>
                <a:cs typeface="+mj-cs"/>
              </a:rPr>
              <a:t> </a:t>
            </a:r>
            <a:r>
              <a:rPr kumimoji="1" lang="ja-JP" altLang="en-US" sz="1300" i="0" u="none" strike="noStrike" kern="1200" cap="none" spc="0" normalizeH="0" baseline="0" dirty="0" smtClean="0">
                <a:ln>
                  <a:noFill/>
                </a:ln>
                <a:solidFill>
                  <a:schemeClr val="tx1"/>
                </a:solidFill>
                <a:effectLst/>
                <a:uLnTx/>
                <a:uFillTx/>
                <a:latin typeface="+mj-lt"/>
                <a:ea typeface="+mj-ea"/>
                <a:cs typeface="+mj-cs"/>
              </a:rPr>
              <a:t>フェーズ２及びフェーズ３に向けて、可能な限り、</a:t>
            </a:r>
            <a:r>
              <a:rPr lang="ja-JP" altLang="en-US" sz="1300" dirty="0" smtClean="0">
                <a:effectLst/>
                <a:latin typeface="+mj-lt"/>
                <a:ea typeface="+mj-ea"/>
                <a:cs typeface="+mj-cs"/>
              </a:rPr>
              <a:t>事業</a:t>
            </a:r>
          </a:p>
          <a:p>
            <a:pPr marL="457200" marR="0" indent="-457200" defTabSz="914400" rtl="0" eaLnBrk="1" fontAlgn="auto" latinLnBrk="0" hangingPunct="1">
              <a:lnSpc>
                <a:spcPct val="100000"/>
              </a:lnSpc>
              <a:spcBef>
                <a:spcPct val="0"/>
              </a:spcBef>
              <a:spcAft>
                <a:spcPts val="0"/>
              </a:spcAft>
              <a:buClrTx/>
              <a:buSzTx/>
              <a:tabLst/>
            </a:pPr>
            <a:r>
              <a:rPr kumimoji="1" lang="ja-JP" altLang="en-US" sz="1300" i="0" u="none" strike="noStrike" kern="1200" cap="none" spc="0" normalizeH="0" baseline="0" dirty="0" smtClean="0">
                <a:ln>
                  <a:noFill/>
                </a:ln>
                <a:solidFill>
                  <a:schemeClr val="tx1"/>
                </a:solidFill>
                <a:effectLst/>
                <a:uLnTx/>
                <a:uFillTx/>
                <a:latin typeface="+mj-lt"/>
                <a:ea typeface="+mj-ea"/>
                <a:cs typeface="+mj-cs"/>
              </a:rPr>
              <a:t>　</a:t>
            </a:r>
            <a:r>
              <a:rPr lang="ja-JP" altLang="en-US" sz="1300" dirty="0" smtClean="0">
                <a:effectLst/>
                <a:latin typeface="+mj-lt"/>
                <a:ea typeface="+mj-ea"/>
                <a:cs typeface="+mj-cs"/>
              </a:rPr>
              <a:t> </a:t>
            </a:r>
            <a:r>
              <a:rPr kumimoji="1" lang="ja-JP" altLang="en-US" sz="1300" i="0" u="none" strike="noStrike" kern="1200" cap="none" spc="0" normalizeH="0" baseline="0" dirty="0" smtClean="0">
                <a:ln>
                  <a:noFill/>
                </a:ln>
                <a:solidFill>
                  <a:schemeClr val="tx1"/>
                </a:solidFill>
                <a:effectLst/>
                <a:uLnTx/>
                <a:uFillTx/>
                <a:latin typeface="+mj-lt"/>
                <a:ea typeface="+mj-ea"/>
                <a:cs typeface="+mj-cs"/>
              </a:rPr>
              <a:t>者</a:t>
            </a:r>
            <a:r>
              <a:rPr lang="ja-JP" altLang="en-US" sz="1300" dirty="0" smtClean="0">
                <a:effectLst/>
                <a:latin typeface="+mj-lt"/>
                <a:ea typeface="+mj-ea"/>
                <a:cs typeface="+mj-cs"/>
              </a:rPr>
              <a:t>間（防災センターどうし等）で連絡を取り合い、施設の</a:t>
            </a:r>
            <a:endParaRPr lang="en-US" altLang="ja-JP" sz="13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300" dirty="0" smtClean="0">
                <a:effectLst/>
                <a:latin typeface="+mj-lt"/>
                <a:ea typeface="+mj-ea"/>
                <a:cs typeface="+mj-cs"/>
              </a:rPr>
              <a:t>    </a:t>
            </a:r>
            <a:r>
              <a:rPr lang="ja-JP" altLang="en-US" sz="1300" dirty="0" smtClean="0">
                <a:effectLst/>
                <a:latin typeface="+mj-lt"/>
                <a:ea typeface="+mj-ea"/>
                <a:cs typeface="+mj-cs"/>
              </a:rPr>
              <a:t>被害状況や避難誘導に関する事項（誘導員配置、誘導</a:t>
            </a:r>
            <a:endParaRPr lang="en-US" altLang="ja-JP" sz="13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300" dirty="0" smtClean="0">
                <a:effectLst/>
                <a:latin typeface="+mj-lt"/>
                <a:ea typeface="+mj-ea"/>
                <a:cs typeface="+mj-cs"/>
              </a:rPr>
              <a:t>　 の方角等）の確認を行う。</a:t>
            </a:r>
            <a:r>
              <a:rPr kumimoji="1" lang="ja-JP" altLang="en-US" sz="1400" i="0" u="none" strike="noStrike" kern="1200" cap="none" spc="0" normalizeH="0" baseline="0" dirty="0" smtClean="0">
                <a:ln>
                  <a:noFill/>
                </a:ln>
                <a:solidFill>
                  <a:schemeClr val="tx1"/>
                </a:solidFill>
                <a:effectLst/>
                <a:uLnTx/>
                <a:uFillTx/>
                <a:latin typeface="+mj-lt"/>
                <a:ea typeface="+mj-ea"/>
                <a:cs typeface="+mj-cs"/>
              </a:rPr>
              <a:t>　　</a:t>
            </a:r>
            <a:r>
              <a:rPr kumimoji="1" lang="en-US" altLang="ja-JP" sz="1400" i="0" u="none" strike="noStrike" kern="1200" cap="none" spc="0" normalizeH="0" baseline="0" dirty="0" smtClean="0">
                <a:ln>
                  <a:noFill/>
                </a:ln>
                <a:solidFill>
                  <a:schemeClr val="tx1"/>
                </a:solidFill>
                <a:effectLst/>
                <a:uLnTx/>
                <a:uFillTx/>
                <a:latin typeface="+mj-lt"/>
                <a:ea typeface="+mj-ea"/>
                <a:cs typeface="+mj-cs"/>
              </a:rPr>
              <a:t> </a:t>
            </a:r>
            <a:endParaRPr kumimoji="1" lang="ja-JP" altLang="en-US" sz="14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テキスト ボックス 9"/>
          <p:cNvSpPr txBox="1"/>
          <p:nvPr/>
        </p:nvSpPr>
        <p:spPr>
          <a:xfrm>
            <a:off x="287159" y="296191"/>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sz="12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200" b="1" i="0" u="none" strike="noStrike" kern="1200" cap="none" spc="0" normalizeH="0" baseline="0" noProof="0" dirty="0" smtClean="0">
                <a:ln>
                  <a:noFill/>
                </a:ln>
                <a:solidFill>
                  <a:schemeClr val="tx1"/>
                </a:solidFill>
                <a:effectLst/>
                <a:uLnTx/>
                <a:uFillTx/>
                <a:latin typeface="+mn-ea"/>
                <a:ea typeface="+mn-ea"/>
                <a:cs typeface="+mj-cs"/>
              </a:rPr>
              <a:t>対象Ａ </a:t>
            </a:r>
            <a:r>
              <a:rPr kumimoji="1" lang="en-US" altLang="ja-JP" sz="12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200" b="1" dirty="0" smtClean="0">
                <a:effectLst/>
                <a:latin typeface="+mn-ea"/>
                <a:ea typeface="+mn-ea"/>
              </a:rPr>
              <a:t>屋外滞留者</a:t>
            </a:r>
            <a:r>
              <a:rPr kumimoji="1" lang="en-US" altLang="ja-JP" sz="1200"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sz="1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テキスト ボックス 10"/>
          <p:cNvSpPr txBox="1"/>
          <p:nvPr/>
        </p:nvSpPr>
        <p:spPr>
          <a:xfrm>
            <a:off x="210478" y="5188861"/>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sz="12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200" b="1" i="0" u="none" strike="noStrike" kern="1200" cap="none" spc="0" normalizeH="0" baseline="0" noProof="0" dirty="0" smtClean="0">
                <a:ln>
                  <a:noFill/>
                </a:ln>
                <a:solidFill>
                  <a:schemeClr val="tx1"/>
                </a:solidFill>
                <a:effectLst/>
                <a:uLnTx/>
                <a:uFillTx/>
                <a:latin typeface="+mn-ea"/>
                <a:ea typeface="+mn-ea"/>
                <a:cs typeface="+mj-cs"/>
              </a:rPr>
              <a:t>対象</a:t>
            </a:r>
            <a:r>
              <a:rPr lang="en-US" altLang="ja-JP" sz="1200" b="1" noProof="0" dirty="0" smtClean="0">
                <a:effectLst/>
                <a:latin typeface="+mn-ea"/>
                <a:ea typeface="+mn-ea"/>
                <a:cs typeface="+mj-cs"/>
              </a:rPr>
              <a:t>B</a:t>
            </a:r>
            <a:r>
              <a:rPr kumimoji="1" lang="ja-JP" altLang="en-US" sz="1200" b="1" i="0" u="none" strike="noStrike" kern="1200" cap="none" spc="0" normalizeH="0" noProof="0" dirty="0" smtClean="0">
                <a:ln>
                  <a:noFill/>
                </a:ln>
                <a:solidFill>
                  <a:schemeClr val="tx1"/>
                </a:solidFill>
                <a:effectLst/>
                <a:uLnTx/>
                <a:uFillTx/>
                <a:latin typeface="+mn-ea"/>
                <a:ea typeface="+mn-ea"/>
                <a:cs typeface="+mj-cs"/>
              </a:rPr>
              <a:t> </a:t>
            </a:r>
            <a:r>
              <a:rPr kumimoji="1" lang="en-US" altLang="ja-JP" sz="12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200" b="1" dirty="0" smtClean="0">
                <a:effectLst/>
                <a:latin typeface="+mn-ea"/>
                <a:ea typeface="+mn-ea"/>
              </a:rPr>
              <a:t>屋内滞留者</a:t>
            </a:r>
            <a:r>
              <a:rPr kumimoji="1" lang="en-US" altLang="ja-JP" sz="1200"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sz="12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12" name="表 11"/>
          <p:cNvGraphicFramePr>
            <a:graphicFrameLocks noGrp="1"/>
          </p:cNvGraphicFramePr>
          <p:nvPr/>
        </p:nvGraphicFramePr>
        <p:xfrm>
          <a:off x="342900" y="631010"/>
          <a:ext cx="8610601" cy="4644812"/>
        </p:xfrm>
        <a:graphic>
          <a:graphicData uri="http://schemas.openxmlformats.org/drawingml/2006/table">
            <a:tbl>
              <a:tblPr/>
              <a:tblGrid>
                <a:gridCol w="234302"/>
                <a:gridCol w="3235143"/>
                <a:gridCol w="3003149"/>
                <a:gridCol w="1297948"/>
                <a:gridCol w="413087"/>
                <a:gridCol w="426972"/>
              </a:tblGrid>
              <a:tr h="191653">
                <a:tc rowSpan="2" gridSpan="2">
                  <a:txBody>
                    <a:bodyPr/>
                    <a:lstStyle/>
                    <a:p>
                      <a:pPr algn="ctr" rtl="0" fontAlgn="ctr"/>
                      <a:r>
                        <a:rPr lang="ja-JP" altLang="en-US" sz="1200" b="0" i="0" u="none" strike="noStrike" dirty="0">
                          <a:solidFill>
                            <a:srgbClr val="000000"/>
                          </a:solidFill>
                          <a:latin typeface="Arial"/>
                        </a:rPr>
                        <a:t>項　　目</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rtl="0" fontAlgn="ctr"/>
                      <a:r>
                        <a:rPr lang="zh-TW" altLang="en-US" sz="1200" b="0" i="0" u="none" strike="noStrike" dirty="0">
                          <a:solidFill>
                            <a:srgbClr val="000000"/>
                          </a:solidFill>
                          <a:latin typeface="ＭＳ Ｐゴシック" pitchFamily="50" charset="-128"/>
                          <a:ea typeface="ＭＳ Ｐゴシック" pitchFamily="50" charset="-128"/>
                        </a:rPr>
                        <a:t>伝達内容（概略）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ja-JP" altLang="en-US" sz="1200" b="0" i="0" u="none" strike="noStrike" dirty="0">
                          <a:solidFill>
                            <a:srgbClr val="000000"/>
                          </a:solidFill>
                          <a:latin typeface="Arial"/>
                        </a:rPr>
                        <a:t>伝達方法</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latin typeface="ＭＳ Ｐゴシック"/>
                        </a:rPr>
                        <a:t>役割分担</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03927">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latin typeface="ＭＳ Ｐゴシック"/>
                        </a:rPr>
                        <a:t>行政</a:t>
                      </a:r>
                      <a:endParaRPr lang="ja-JP" altLang="en-US" sz="1000" b="0" i="0" u="none" strike="noStrike" dirty="0">
                        <a:solidFill>
                          <a:srgbClr val="000000"/>
                        </a:solidFill>
                        <a:latin typeface="ＭＳ Ｐゴシック"/>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latin typeface="ＭＳ Ｐゴシック"/>
                        </a:rPr>
                        <a:t>事</a:t>
                      </a:r>
                      <a:r>
                        <a:rPr lang="ja-JP" altLang="en-US" sz="1000" b="0" i="0" u="none" strike="noStrike" dirty="0" smtClean="0">
                          <a:solidFill>
                            <a:srgbClr val="000000"/>
                          </a:solidFill>
                          <a:latin typeface="ＭＳ Ｐゴシック"/>
                        </a:rPr>
                        <a:t>業者等</a:t>
                      </a:r>
                      <a:endParaRPr lang="ja-JP" altLang="en-US" sz="1000" b="0" i="0" u="none" strike="noStrike" dirty="0">
                        <a:solidFill>
                          <a:srgbClr val="000000"/>
                        </a:solidFill>
                        <a:latin typeface="ＭＳ Ｐゴシック"/>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182">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気象庁の警報等</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各種警報</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気象庁ﾎｰﾑﾍﾟｰｼﾞ、おおさか防災ネット、テレビ、ラジオなどにより把握し、施設内放送</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609">
                <a:tc rowSpan="2">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避難情報</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地震・津波・河川氾濫等の状況、被害の状況、</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050" b="0" i="0" u="none" strike="noStrike" dirty="0">
                          <a:solidFill>
                            <a:srgbClr val="000000"/>
                          </a:solidFill>
                          <a:latin typeface="Arial"/>
                        </a:rPr>
                        <a:t>市ホームページ、おおさか防災ネット、テレビ、ラジオなどにより把握し、施設内放送</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980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200" b="0" i="0" u="none" strike="noStrike" dirty="0">
                          <a:solidFill>
                            <a:srgbClr val="000000"/>
                          </a:solidFill>
                          <a:latin typeface="Arial"/>
                        </a:rPr>
                        <a:t>避難情報（避難勧告・避難指示）</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788849">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鉄道・バスの運行状況</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同左</a:t>
                      </a:r>
                      <a:r>
                        <a:rPr lang="ja-JP" altLang="en-US" sz="1200" b="0" i="0" u="none" strike="noStrike" dirty="0" smtClean="0">
                          <a:solidFill>
                            <a:srgbClr val="000000"/>
                          </a:solidFill>
                          <a:latin typeface="Arial"/>
                        </a:rPr>
                        <a:t>（運行停止等の状況</a:t>
                      </a:r>
                      <a:r>
                        <a:rPr lang="ja-JP" altLang="en-US" sz="1200" b="0" i="0" u="none" strike="noStrike" dirty="0">
                          <a:solidFill>
                            <a:srgbClr val="000000"/>
                          </a:solidFill>
                          <a:latin typeface="Arial"/>
                        </a:rPr>
                        <a:t>を伝える）</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鉄道・バス各社のホームページ、おおさか防災ネット、テレビ、ラジオにより把握し、施設内放送</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113">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dirty="0">
                          <a:solidFill>
                            <a:srgbClr val="000000"/>
                          </a:solidFill>
                          <a:latin typeface="ＭＳ Ｐゴシック" pitchFamily="50" charset="-128"/>
                          <a:ea typeface="ＭＳ Ｐゴシック" pitchFamily="50" charset="-128"/>
                        </a:rPr>
                        <a:t>道路交通情報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交通規制等の状況</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日本道路交通情報センターのホームページ</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847">
                <a:tc rowSpan="2">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避難場所及び</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200" b="0" i="0" u="none" strike="noStrike" dirty="0">
                          <a:solidFill>
                            <a:srgbClr val="000000"/>
                          </a:solidFill>
                          <a:latin typeface="Arial"/>
                        </a:rPr>
                        <a:t>左記及び共助（「助ける側にもなること」を含む）など</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smtClean="0">
                          <a:solidFill>
                            <a:srgbClr val="000000"/>
                          </a:solidFill>
                          <a:latin typeface="Arial"/>
                        </a:rPr>
                        <a:t>ペーパー</a:t>
                      </a:r>
                      <a:endParaRPr lang="en-US" altLang="ja-JP" sz="1050" b="0" i="0" u="none" strike="noStrike" dirty="0" smtClean="0">
                        <a:solidFill>
                          <a:srgbClr val="000000"/>
                        </a:solidFill>
                        <a:latin typeface="Arial"/>
                      </a:endParaRPr>
                    </a:p>
                    <a:p>
                      <a:pPr algn="l" rtl="0" fontAlgn="ctr"/>
                      <a:r>
                        <a:rPr lang="en-US" altLang="ja-JP" sz="1050" b="0" i="0" u="none" strike="noStrike" dirty="0" smtClean="0">
                          <a:solidFill>
                            <a:srgbClr val="000000"/>
                          </a:solidFill>
                          <a:latin typeface="Arial"/>
                        </a:rPr>
                        <a:t>  </a:t>
                      </a:r>
                      <a:r>
                        <a:rPr lang="ja-JP" altLang="en-US" sz="1050" b="0" i="0" u="none" strike="noStrike" dirty="0" smtClean="0">
                          <a:solidFill>
                            <a:srgbClr val="000000"/>
                          </a:solidFill>
                          <a:latin typeface="Arial"/>
                        </a:rPr>
                        <a:t>（</a:t>
                      </a:r>
                      <a:r>
                        <a:rPr lang="ja-JP" altLang="en-US" sz="1050" b="0" i="0" u="none" strike="noStrike" dirty="0">
                          <a:solidFill>
                            <a:srgbClr val="000000"/>
                          </a:solidFill>
                          <a:latin typeface="Arial"/>
                        </a:rPr>
                        <a:t>あらかじめ用意）</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98498">
                <a:tc vMerge="1">
                  <a:txBody>
                    <a:bodyPr/>
                    <a:lstStyle/>
                    <a:p>
                      <a:endParaRPr kumimoji="1" lang="ja-JP" altLang="en-US"/>
                    </a:p>
                  </a:txBody>
                  <a:tcPr/>
                </a:tc>
                <a:tc>
                  <a:txBody>
                    <a:bodyPr/>
                    <a:lstStyle/>
                    <a:p>
                      <a:pPr algn="l" rtl="0" fontAlgn="ctr"/>
                      <a:r>
                        <a:rPr lang="ja-JP" altLang="en-US" sz="1200" b="0" i="0" u="none" strike="noStrike" dirty="0">
                          <a:solidFill>
                            <a:srgbClr val="000000"/>
                          </a:solidFill>
                          <a:latin typeface="Arial"/>
                        </a:rPr>
                        <a:t>一時滞留スペース</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rtl="0" fontAlgn="ctr"/>
                      <a:r>
                        <a:rPr lang="ja-JP" altLang="en-US" sz="1050" b="0" i="0" u="none" strike="noStrike" dirty="0">
                          <a:solidFill>
                            <a:srgbClr val="000000"/>
                          </a:solidFill>
                          <a:latin typeface="Arial"/>
                        </a:rPr>
                        <a:t>施設内放送</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12188">
                <a:tc rowSpan="2">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rtl="0" fontAlgn="ctr"/>
                      <a:r>
                        <a:rPr lang="en-US" altLang="ja-JP" sz="1200" b="0" i="0" u="none" strike="noStrike" dirty="0">
                          <a:solidFill>
                            <a:srgbClr val="000000"/>
                          </a:solidFill>
                          <a:latin typeface="Arial"/>
                        </a:rPr>
                        <a:t>｢</a:t>
                      </a:r>
                      <a:r>
                        <a:rPr lang="ja-JP" altLang="en-US" sz="1200" b="0" i="0" u="none" strike="noStrike" dirty="0">
                          <a:solidFill>
                            <a:srgbClr val="000000"/>
                          </a:solidFill>
                          <a:latin typeface="Arial"/>
                        </a:rPr>
                        <a:t>一斉帰宅の自粛</a:t>
                      </a:r>
                      <a:r>
                        <a:rPr lang="en-US" altLang="ja-JP" sz="1200" b="0" i="0" u="none" strike="noStrike" dirty="0">
                          <a:solidFill>
                            <a:srgbClr val="000000"/>
                          </a:solidFill>
                          <a:latin typeface="Arial"/>
                        </a:rPr>
                        <a:t>｣</a:t>
                      </a:r>
                      <a:r>
                        <a:rPr lang="ja-JP" altLang="en-US" sz="1200" b="0" i="0" u="none" strike="noStrike" dirty="0">
                          <a:solidFill>
                            <a:srgbClr val="000000"/>
                          </a:solidFill>
                          <a:latin typeface="Arial"/>
                        </a:rPr>
                        <a:t>呼びかけ</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「道路が混雑し人命救助など災害対応に支障」「落下物等による事故・ケガの恐れ」などの主旨</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市ホームページ</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04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050" b="0" i="0" u="none" strike="noStrike" dirty="0">
                          <a:solidFill>
                            <a:srgbClr val="000000"/>
                          </a:solidFill>
                          <a:latin typeface="Arial"/>
                        </a:rPr>
                        <a:t>施設内放送</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8847">
                <a:tc rowSpan="2">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家族等との連絡手段</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通信会社の伝言板・伝言ダイヤルサービスなど</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smtClean="0">
                          <a:solidFill>
                            <a:srgbClr val="000000"/>
                          </a:solidFill>
                          <a:latin typeface="Arial"/>
                        </a:rPr>
                        <a:t>ペーパー</a:t>
                      </a:r>
                      <a:endParaRPr lang="en-US" altLang="ja-JP" sz="1050" b="0" i="0" u="none" strike="noStrike" dirty="0" smtClean="0">
                        <a:solidFill>
                          <a:srgbClr val="000000"/>
                        </a:solidFill>
                        <a:latin typeface="Arial"/>
                      </a:endParaRPr>
                    </a:p>
                    <a:p>
                      <a:pPr algn="l" rtl="0" fontAlgn="ctr"/>
                      <a:r>
                        <a:rPr lang="ja-JP" altLang="en-US" sz="1050" b="0" i="0" u="none" strike="noStrike" dirty="0" smtClean="0">
                          <a:solidFill>
                            <a:srgbClr val="000000"/>
                          </a:solidFill>
                          <a:latin typeface="Arial"/>
                        </a:rPr>
                        <a:t>（</a:t>
                      </a:r>
                      <a:r>
                        <a:rPr lang="ja-JP" altLang="en-US" sz="1050" b="0" i="0" u="none" strike="noStrike" dirty="0">
                          <a:solidFill>
                            <a:srgbClr val="000000"/>
                          </a:solidFill>
                          <a:latin typeface="Arial"/>
                        </a:rPr>
                        <a:t>あらかじめ用意）</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218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050" b="0" i="0" u="none" strike="noStrike" dirty="0">
                          <a:solidFill>
                            <a:srgbClr val="000000"/>
                          </a:solidFill>
                          <a:latin typeface="Arial"/>
                        </a:rPr>
                        <a:t>施設内放送</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ゴシック"/>
                        </a:rPr>
                        <a:t>　</a:t>
                      </a:r>
                    </a:p>
                  </a:txBody>
                  <a:tcPr marL="5631" marR="5631" marT="5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171" y="56928"/>
            <a:ext cx="8752115" cy="407530"/>
          </a:xfrm>
          <a:solidFill>
            <a:srgbClr val="C9FB9B"/>
          </a:solidFill>
          <a:ln>
            <a:solidFill>
              <a:schemeClr val="tx1"/>
            </a:solidFill>
          </a:ln>
        </p:spPr>
        <p:txBody>
          <a:bodyPr>
            <a:noAutofit/>
          </a:bodyPr>
          <a:lstStyle/>
          <a:p>
            <a:r>
              <a:rPr kumimoji="1" lang="ja-JP" altLang="en-US" sz="2400" b="1" dirty="0" smtClean="0"/>
              <a:t>フェーズ２：　</a:t>
            </a:r>
            <a:r>
              <a:rPr kumimoji="1" lang="en-US" altLang="ja-JP" sz="2400" b="1" dirty="0" smtClean="0"/>
              <a:t>『</a:t>
            </a:r>
            <a:r>
              <a:rPr kumimoji="1" lang="ja-JP" altLang="en-US" sz="2400" b="1" dirty="0" smtClean="0"/>
              <a:t>避難行動</a:t>
            </a:r>
            <a:r>
              <a:rPr kumimoji="1" lang="en-US" altLang="ja-JP" sz="2400" b="1" dirty="0" smtClean="0"/>
              <a:t>』</a:t>
            </a:r>
            <a:r>
              <a:rPr kumimoji="1" lang="ja-JP" altLang="en-US" sz="2400" b="1" dirty="0" err="1" smtClean="0"/>
              <a:t>への</a:t>
            </a:r>
            <a:r>
              <a:rPr kumimoji="1" lang="ja-JP" altLang="en-US" sz="2400" b="1" dirty="0" smtClean="0"/>
              <a:t>対応</a:t>
            </a:r>
            <a:endParaRPr kumimoji="1" lang="ja-JP" altLang="en-US" sz="2400" b="1" dirty="0"/>
          </a:p>
        </p:txBody>
      </p:sp>
      <p:sp>
        <p:nvSpPr>
          <p:cNvPr id="4" name="スライド番号プレースホルダ 3"/>
          <p:cNvSpPr>
            <a:spLocks noGrp="1"/>
          </p:cNvSpPr>
          <p:nvPr>
            <p:ph type="sldNum" sz="quarter" idx="12"/>
          </p:nvPr>
        </p:nvSpPr>
        <p:spPr>
          <a:xfrm>
            <a:off x="7003134" y="6472462"/>
            <a:ext cx="2133600" cy="365125"/>
          </a:xfrm>
        </p:spPr>
        <p:txBody>
          <a:bodyPr/>
          <a:lstStyle/>
          <a:p>
            <a:pPr>
              <a:defRPr/>
            </a:pPr>
            <a:r>
              <a:rPr lang="en-US" altLang="ja-JP" b="1" dirty="0" smtClean="0">
                <a:solidFill>
                  <a:schemeClr val="tx1"/>
                </a:solidFill>
                <a:effectLst/>
              </a:rPr>
              <a:t>13</a:t>
            </a:r>
          </a:p>
        </p:txBody>
      </p:sp>
      <p:sp>
        <p:nvSpPr>
          <p:cNvPr id="10" name="テキスト ボックス 9"/>
          <p:cNvSpPr txBox="1"/>
          <p:nvPr/>
        </p:nvSpPr>
        <p:spPr>
          <a:xfrm>
            <a:off x="217713" y="3389136"/>
            <a:ext cx="8694058" cy="1110295"/>
          </a:xfrm>
          <a:prstGeom prst="rect">
            <a:avLst/>
          </a:prstGeom>
          <a:noFill/>
          <a:ln>
            <a:solidFill>
              <a:schemeClr val="tx1"/>
            </a:solidFill>
          </a:ln>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a:t>
            </a:r>
            <a:r>
              <a:rPr lang="ja-JP" altLang="en-US" sz="1400" dirty="0" smtClean="0">
                <a:effectLst/>
                <a:latin typeface="+mj-lt"/>
                <a:ea typeface="+mj-ea"/>
                <a:cs typeface="+mj-cs"/>
              </a:rPr>
              <a:t>従業員（専門学校等は生徒）、利用者・客の安全な場所への移動</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lang="en-US" altLang="ja-JP" sz="1400" dirty="0" smtClean="0">
                <a:effectLst/>
                <a:latin typeface="+mj-lt"/>
                <a:ea typeface="+mj-ea"/>
                <a:cs typeface="+mj-cs"/>
              </a:rPr>
              <a:t>※</a:t>
            </a:r>
            <a:r>
              <a:rPr lang="ja-JP" altLang="en-US" sz="1400" dirty="0" smtClean="0">
                <a:effectLst/>
                <a:latin typeface="+mj-lt"/>
                <a:ea typeface="+mj-ea"/>
                <a:cs typeface="+mj-cs"/>
              </a:rPr>
              <a:t>津波、河川氾濫など、災害に応じた場所へ移動。地震のみの場合は、移動しないケースもあり。</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ts val="600"/>
              </a:spcBef>
              <a:spcAft>
                <a:spcPts val="0"/>
              </a:spcAft>
              <a:buClrTx/>
              <a:buSzTx/>
              <a:tabLst/>
            </a:pPr>
            <a:r>
              <a:rPr lang="ja-JP" altLang="en-US" sz="1400" dirty="0" smtClean="0">
                <a:effectLst/>
                <a:latin typeface="+mj-lt"/>
                <a:ea typeface="+mj-ea"/>
                <a:cs typeface="+mj-cs"/>
              </a:rPr>
              <a:t>□　災害情報の収集（上記事項を参考）</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など</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9" name="テキスト ボックス 8"/>
          <p:cNvSpPr txBox="1"/>
          <p:nvPr/>
        </p:nvSpPr>
        <p:spPr>
          <a:xfrm>
            <a:off x="1669143" y="5021947"/>
            <a:ext cx="7242629" cy="1407882"/>
          </a:xfrm>
          <a:prstGeom prst="rect">
            <a:avLst/>
          </a:prstGeom>
          <a:ln w="25400" cmpd="thickThin">
            <a:solidFill>
              <a:schemeClr val="tx1"/>
            </a:solidFill>
          </a:ln>
          <a:effectLst/>
        </p:spPr>
        <p:txBody>
          <a:bodyPr vert="horz" wrap="none" lIns="91440" tIns="45720" rIns="91440" bIns="45720" rtlCol="0" anchor="ctr" anchorCtr="0">
            <a:no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a:t>
            </a:r>
            <a:r>
              <a:rPr lang="ja-JP" altLang="en-US" sz="1400" dirty="0" smtClean="0">
                <a:effectLst/>
                <a:latin typeface="+mj-lt"/>
                <a:ea typeface="+mj-ea"/>
                <a:cs typeface="+mj-cs"/>
              </a:rPr>
              <a:t>フェーズ２における役割分担</a:t>
            </a:r>
            <a:r>
              <a:rPr lang="en-US" altLang="ja-JP" sz="1400" dirty="0" smtClean="0">
                <a:effectLst/>
                <a:latin typeface="+mj-lt"/>
                <a:ea typeface="+mj-ea"/>
                <a:cs typeface="+mj-cs"/>
              </a:rPr>
              <a:t>〕</a:t>
            </a:r>
          </a:p>
          <a:p>
            <a:pPr marL="457200" marR="0" indent="-457200" defTabSz="914400" rtl="0" eaLnBrk="1" fontAlgn="auto" latinLnBrk="0" hangingPunct="1">
              <a:lnSpc>
                <a:spcPct val="100000"/>
              </a:lnSpc>
              <a:spcBef>
                <a:spcPct val="0"/>
              </a:spcBef>
              <a:spcAft>
                <a:spcPts val="0"/>
              </a:spcAft>
              <a:buClrTx/>
              <a:buSzTx/>
              <a:tabLst/>
            </a:pPr>
            <a:r>
              <a:rPr lang="en-US" altLang="ja-JP" sz="1400" noProof="0" dirty="0" smtClean="0">
                <a:effectLst/>
                <a:latin typeface="+mj-lt"/>
                <a:ea typeface="+mj-ea"/>
                <a:cs typeface="+mj-cs"/>
              </a:rPr>
              <a:t>  </a:t>
            </a:r>
            <a:r>
              <a:rPr lang="ja-JP" altLang="en-US" sz="1400" noProof="0" dirty="0" smtClean="0">
                <a:effectLst/>
                <a:latin typeface="+mj-lt"/>
                <a:ea typeface="+mj-ea"/>
                <a:cs typeface="+mj-cs"/>
              </a:rPr>
              <a:t>　・施設内の避難行動（移動）支援については、</a:t>
            </a:r>
            <a:r>
              <a:rPr lang="ja-JP" altLang="en-US" sz="1400" u="sng" noProof="0" dirty="0" smtClean="0">
                <a:effectLst/>
                <a:latin typeface="+mj-lt"/>
                <a:ea typeface="+mj-ea"/>
                <a:cs typeface="+mj-cs"/>
              </a:rPr>
              <a:t>各事業者において対応</a:t>
            </a:r>
            <a:r>
              <a:rPr lang="ja-JP" altLang="en-US" sz="1400" noProof="0" dirty="0" smtClean="0">
                <a:effectLst/>
                <a:latin typeface="+mj-lt"/>
                <a:ea typeface="+mj-ea"/>
                <a:cs typeface="+mj-cs"/>
              </a:rPr>
              <a:t>する。</a:t>
            </a:r>
            <a:endParaRPr lang="en-US" altLang="ja-JP" sz="1400" noProof="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・施設間の避難行動支援（誘導員配置等）については、</a:t>
            </a:r>
            <a:r>
              <a:rPr lang="ja-JP" altLang="en-US" sz="1400" u="sng" dirty="0" smtClean="0">
                <a:effectLst/>
                <a:latin typeface="+mj-lt"/>
                <a:ea typeface="+mj-ea"/>
                <a:cs typeface="+mj-cs"/>
              </a:rPr>
              <a:t>事業者が連携して対応</a:t>
            </a:r>
            <a:r>
              <a:rPr lang="ja-JP" altLang="en-US" sz="1400" dirty="0" smtClean="0">
                <a:effectLst/>
                <a:latin typeface="+mj-lt"/>
                <a:ea typeface="+mj-ea"/>
                <a:cs typeface="+mj-cs"/>
              </a:rPr>
              <a:t>する。</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 </a:t>
            </a:r>
            <a:r>
              <a:rPr lang="ja-JP" altLang="en-US" sz="1400" dirty="0" smtClean="0">
                <a:effectLst/>
                <a:latin typeface="+mj-lt"/>
                <a:ea typeface="+mj-ea"/>
                <a:cs typeface="+mj-cs"/>
              </a:rPr>
              <a:t>　</a:t>
            </a:r>
            <a:r>
              <a:rPr lang="en-US" altLang="ja-JP" sz="1400" dirty="0" smtClean="0">
                <a:effectLst/>
                <a:latin typeface="+mj-lt"/>
                <a:ea typeface="+mj-ea"/>
                <a:cs typeface="+mj-cs"/>
              </a:rPr>
              <a:t>   </a:t>
            </a:r>
            <a:r>
              <a:rPr lang="ja-JP" altLang="en-US" sz="1400" dirty="0" smtClean="0">
                <a:effectLst/>
                <a:latin typeface="+mj-lt"/>
                <a:ea typeface="+mj-ea"/>
                <a:cs typeface="+mj-cs"/>
              </a:rPr>
              <a:t>可能な限り、事業者間（防災センターどうし等）で連絡を取り合い、フェーズ３に向けて</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施設の被害状況や避難誘導に関する事項（誘導員配置、誘導の方角、避難場所・一時滞</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       </a:t>
            </a:r>
            <a:r>
              <a:rPr lang="ja-JP" altLang="en-US" sz="1400" dirty="0" smtClean="0">
                <a:effectLst/>
                <a:latin typeface="+mj-lt"/>
                <a:ea typeface="+mj-ea"/>
                <a:cs typeface="+mj-cs"/>
              </a:rPr>
              <a:t>留スペースの開設など）の確認を行う。</a:t>
            </a:r>
            <a:r>
              <a:rPr kumimoji="1" lang="ja-JP" altLang="en-US" sz="1400" i="0" u="none" strike="noStrike" kern="1200" cap="none" spc="0" normalizeH="0" baseline="0" dirty="0" smtClean="0">
                <a:ln>
                  <a:noFill/>
                </a:ln>
                <a:solidFill>
                  <a:schemeClr val="tx1"/>
                </a:solidFill>
                <a:effectLst/>
                <a:uLnTx/>
                <a:uFillTx/>
                <a:latin typeface="+mj-lt"/>
                <a:ea typeface="+mj-ea"/>
                <a:cs typeface="+mj-cs"/>
              </a:rPr>
              <a:t>　　</a:t>
            </a:r>
            <a:r>
              <a:rPr kumimoji="1" lang="en-US" altLang="ja-JP" sz="1400" i="0" u="none" strike="noStrike" kern="1200" cap="none" spc="0" normalizeH="0" baseline="0" dirty="0" smtClean="0">
                <a:ln>
                  <a:noFill/>
                </a:ln>
                <a:solidFill>
                  <a:schemeClr val="tx1"/>
                </a:solidFill>
                <a:effectLst/>
                <a:uLnTx/>
                <a:uFillTx/>
                <a:latin typeface="+mj-lt"/>
                <a:ea typeface="+mj-ea"/>
                <a:cs typeface="+mj-cs"/>
              </a:rPr>
              <a:t> </a:t>
            </a:r>
            <a:endParaRPr kumimoji="1" lang="ja-JP" altLang="en-US" sz="14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テキスト ボックス 10"/>
          <p:cNvSpPr txBox="1"/>
          <p:nvPr/>
        </p:nvSpPr>
        <p:spPr>
          <a:xfrm>
            <a:off x="101603" y="667657"/>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900" b="1" i="0" u="none" strike="noStrike" kern="1200" cap="none" spc="0" normalizeH="0" baseline="0" noProof="0" dirty="0" smtClean="0">
                <a:ln>
                  <a:noFill/>
                </a:ln>
                <a:solidFill>
                  <a:schemeClr val="tx1"/>
                </a:solidFill>
                <a:effectLst/>
                <a:uLnTx/>
                <a:uFillTx/>
                <a:latin typeface="+mn-ea"/>
                <a:ea typeface="+mn-ea"/>
                <a:cs typeface="+mj-cs"/>
              </a:rPr>
              <a:t>対象Ａ </a:t>
            </a:r>
            <a:r>
              <a:rPr kumimoji="1" lang="en-US" altLang="ja-JP" sz="19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900" b="1" dirty="0" smtClean="0">
                <a:effectLst/>
                <a:latin typeface="+mn-ea"/>
                <a:ea typeface="+mn-ea"/>
              </a:rPr>
              <a:t>屋外滞留者</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テキスト ボックス 11"/>
          <p:cNvSpPr txBox="1"/>
          <p:nvPr/>
        </p:nvSpPr>
        <p:spPr>
          <a:xfrm>
            <a:off x="123393" y="3040793"/>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900" b="1" i="0" u="none" strike="noStrike" kern="1200" cap="none" spc="0" normalizeH="0" baseline="0" noProof="0" dirty="0" smtClean="0">
                <a:ln>
                  <a:noFill/>
                </a:ln>
                <a:solidFill>
                  <a:schemeClr val="tx1"/>
                </a:solidFill>
                <a:effectLst/>
                <a:uLnTx/>
                <a:uFillTx/>
                <a:latin typeface="+mn-ea"/>
                <a:ea typeface="+mn-ea"/>
                <a:cs typeface="+mj-cs"/>
              </a:rPr>
              <a:t>対象</a:t>
            </a:r>
            <a:r>
              <a:rPr lang="en-US" altLang="ja-JP" sz="1900" b="1" noProof="0" dirty="0" smtClean="0">
                <a:effectLst/>
                <a:latin typeface="+mn-ea"/>
                <a:ea typeface="+mn-ea"/>
                <a:cs typeface="+mj-cs"/>
              </a:rPr>
              <a:t>B</a:t>
            </a:r>
            <a:r>
              <a:rPr kumimoji="1" lang="ja-JP" altLang="en-US" sz="1900" b="1" i="0" u="none" strike="noStrike" kern="1200" cap="none" spc="0" normalizeH="0" noProof="0" dirty="0" smtClean="0">
                <a:ln>
                  <a:noFill/>
                </a:ln>
                <a:solidFill>
                  <a:schemeClr val="tx1"/>
                </a:solidFill>
                <a:effectLst/>
                <a:uLnTx/>
                <a:uFillTx/>
                <a:latin typeface="+mn-ea"/>
                <a:ea typeface="+mn-ea"/>
                <a:cs typeface="+mj-cs"/>
              </a:rPr>
              <a:t> </a:t>
            </a:r>
            <a:r>
              <a:rPr kumimoji="1" lang="en-US" altLang="ja-JP" sz="19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900" b="1" dirty="0" smtClean="0">
                <a:effectLst/>
                <a:latin typeface="+mn-ea"/>
                <a:ea typeface="+mn-ea"/>
              </a:rPr>
              <a:t>屋内滞留者</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13" name="表 12"/>
          <p:cNvGraphicFramePr>
            <a:graphicFrameLocks noGrp="1"/>
          </p:cNvGraphicFramePr>
          <p:nvPr/>
        </p:nvGraphicFramePr>
        <p:xfrm>
          <a:off x="171451" y="1135517"/>
          <a:ext cx="8515350" cy="1864859"/>
        </p:xfrm>
        <a:graphic>
          <a:graphicData uri="http://schemas.openxmlformats.org/drawingml/2006/table">
            <a:tbl>
              <a:tblPr/>
              <a:tblGrid>
                <a:gridCol w="314324"/>
                <a:gridCol w="2365118"/>
                <a:gridCol w="3054970"/>
                <a:gridCol w="1684802"/>
                <a:gridCol w="548068"/>
                <a:gridCol w="548068"/>
              </a:tblGrid>
              <a:tr h="214146">
                <a:tc rowSpan="2" gridSpan="2">
                  <a:txBody>
                    <a:bodyPr/>
                    <a:lstStyle/>
                    <a:p>
                      <a:pPr algn="ctr" rtl="0" fontAlgn="ctr"/>
                      <a:r>
                        <a:rPr lang="ja-JP" altLang="en-US" sz="1200" b="0" i="0" u="none" strike="noStrike" dirty="0">
                          <a:solidFill>
                            <a:srgbClr val="000000"/>
                          </a:solidFill>
                          <a:latin typeface="Arial"/>
                        </a:rPr>
                        <a:t>項　　目</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rtl="0" fontAlgn="ctr"/>
                      <a:r>
                        <a:rPr lang="zh-CN" altLang="en-US" sz="1200" b="0" i="0" u="none" strike="noStrike" dirty="0">
                          <a:solidFill>
                            <a:srgbClr val="000000"/>
                          </a:solidFill>
                          <a:latin typeface="ＭＳ Ｐゴシック" pitchFamily="50" charset="-128"/>
                          <a:ea typeface="ＭＳ Ｐゴシック" pitchFamily="50" charset="-128"/>
                        </a:rPr>
                        <a:t>対応内容（概略） </a:t>
                      </a: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ja-JP" altLang="en-US" sz="1200" b="0" i="0" u="none" strike="noStrike" dirty="0">
                          <a:solidFill>
                            <a:srgbClr val="000000"/>
                          </a:solidFill>
                          <a:latin typeface="Arial"/>
                        </a:rPr>
                        <a:t>方法</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a:solidFill>
                            <a:srgbClr val="000000"/>
                          </a:solidFill>
                          <a:latin typeface="ＭＳ Ｐゴシック"/>
                        </a:rPr>
                        <a:t>役割分担</a:t>
                      </a: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5876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50" b="0" i="0" u="none" strike="noStrike" dirty="0" smtClean="0">
                          <a:solidFill>
                            <a:srgbClr val="000000"/>
                          </a:solidFill>
                          <a:latin typeface="ＭＳ Ｐゴシック"/>
                        </a:rPr>
                        <a:t>行　政</a:t>
                      </a:r>
                      <a:endParaRPr lang="ja-JP" altLang="en-US" sz="1050" b="0" i="0" u="none" strike="noStrike" dirty="0">
                        <a:solidFill>
                          <a:srgbClr val="000000"/>
                        </a:solidFill>
                        <a:latin typeface="ＭＳ Ｐゴシック"/>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smtClean="0">
                          <a:solidFill>
                            <a:srgbClr val="000000"/>
                          </a:solidFill>
                          <a:latin typeface="ＭＳ Ｐゴシック"/>
                        </a:rPr>
                        <a:t>事業者等</a:t>
                      </a:r>
                      <a:endParaRPr lang="ja-JP" altLang="en-US" sz="1050" b="0" i="0" u="none" strike="noStrike" dirty="0">
                        <a:solidFill>
                          <a:srgbClr val="000000"/>
                        </a:solidFill>
                        <a:latin typeface="ＭＳ Ｐゴシック"/>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748">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避難場所及び一時滞留スペースへの案内・誘導</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あらかじめ行政・事業者で避難経路上における案内・誘導</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各事業者から主要箇所に人員を配置</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204">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帰宅困難者自身の「助け合い」（共助）による避難行動の呼びかけ</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「自力で避難ができない人、迷っている人とともに助け合って（助ける側になって）、落ちついて行動」の主旨の協力依頼</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施設内放送</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449" marR="5449" marT="5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6974106" y="6457948"/>
            <a:ext cx="2133600" cy="365125"/>
          </a:xfrm>
        </p:spPr>
        <p:txBody>
          <a:bodyPr/>
          <a:lstStyle/>
          <a:p>
            <a:pPr>
              <a:defRPr/>
            </a:pPr>
            <a:r>
              <a:rPr lang="en-US" altLang="ja-JP" b="1" dirty="0" smtClean="0">
                <a:solidFill>
                  <a:schemeClr val="tx1"/>
                </a:solidFill>
                <a:effectLst/>
              </a:rPr>
              <a:t>14</a:t>
            </a:r>
          </a:p>
        </p:txBody>
      </p:sp>
      <p:sp>
        <p:nvSpPr>
          <p:cNvPr id="5" name="タイトル 1"/>
          <p:cNvSpPr txBox="1">
            <a:spLocks/>
          </p:cNvSpPr>
          <p:nvPr/>
        </p:nvSpPr>
        <p:spPr>
          <a:xfrm>
            <a:off x="188686" y="42415"/>
            <a:ext cx="8752114" cy="436558"/>
          </a:xfrm>
          <a:prstGeom prst="rect">
            <a:avLst/>
          </a:prstGeom>
          <a:ln>
            <a:solidFill>
              <a:schemeClr val="tx1"/>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dirty="0" smtClean="0">
                <a:effectLst/>
                <a:latin typeface="+mj-lt"/>
                <a:ea typeface="+mj-ea"/>
                <a:cs typeface="+mj-cs"/>
              </a:rPr>
              <a:t>誘導員の配置</a:t>
            </a:r>
            <a:endParaRPr kumimoji="1" lang="ja-JP" altLang="en-US" sz="2400" i="0" u="none" strike="noStrike" kern="1200" cap="none" spc="0" normalizeH="0" baseline="0" noProof="0" dirty="0">
              <a:ln>
                <a:noFill/>
              </a:ln>
              <a:solidFill>
                <a:schemeClr val="tx1"/>
              </a:solidFill>
              <a:effectLst/>
              <a:uLnTx/>
              <a:uFillTx/>
              <a:latin typeface="+mj-lt"/>
              <a:ea typeface="+mj-ea"/>
              <a:cs typeface="+mj-cs"/>
            </a:endParaRPr>
          </a:p>
        </p:txBody>
      </p:sp>
      <p:sp>
        <p:nvSpPr>
          <p:cNvPr id="7" name="テキスト ボックス 6"/>
          <p:cNvSpPr txBox="1"/>
          <p:nvPr/>
        </p:nvSpPr>
        <p:spPr>
          <a:xfrm>
            <a:off x="217714" y="551546"/>
            <a:ext cx="8752115" cy="1190171"/>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●主旨</a:t>
            </a:r>
            <a:endParaRPr kumimoji="1" lang="en-US" altLang="ja-JP" sz="20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2000" dirty="0" smtClean="0">
                <a:effectLst/>
                <a:latin typeface="+mj-lt"/>
                <a:ea typeface="+mj-ea"/>
                <a:cs typeface="+mj-cs"/>
              </a:rPr>
              <a:t>　　　</a:t>
            </a:r>
            <a:r>
              <a:rPr lang="ja-JP" altLang="en-US" dirty="0" smtClean="0">
                <a:effectLst/>
                <a:latin typeface="+mj-lt"/>
                <a:ea typeface="+mj-ea"/>
                <a:cs typeface="+mj-cs"/>
              </a:rPr>
              <a:t>帰宅困難者が安全確実に避難できるよう、要所に各事業者から</a:t>
            </a:r>
            <a:endParaRPr lang="en-US" altLang="ja-JP"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dirty="0" smtClean="0">
                <a:effectLst/>
                <a:latin typeface="+mj-lt"/>
                <a:ea typeface="+mj-ea"/>
                <a:cs typeface="+mj-cs"/>
              </a:rPr>
              <a:t>　　    誘導員を派遣、配置する。</a:t>
            </a:r>
            <a:r>
              <a:rPr kumimoji="1" lang="ja-JP" altLang="en-US" b="0" i="0" u="none" strike="noStrike" kern="1200" cap="none" spc="0" normalizeH="0" baseline="0" noProof="0" dirty="0" smtClean="0">
                <a:ln>
                  <a:noFill/>
                </a:ln>
                <a:solidFill>
                  <a:schemeClr val="tx1"/>
                </a:solidFill>
                <a:effectLst/>
                <a:uLnTx/>
                <a:uFillTx/>
                <a:latin typeface="+mj-lt"/>
                <a:ea typeface="+mj-ea"/>
                <a:cs typeface="+mj-cs"/>
              </a:rPr>
              <a:t>　</a:t>
            </a: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graphicFrame>
        <p:nvGraphicFramePr>
          <p:cNvPr id="8" name="表 7"/>
          <p:cNvGraphicFramePr>
            <a:graphicFrameLocks noGrp="1"/>
          </p:cNvGraphicFramePr>
          <p:nvPr/>
        </p:nvGraphicFramePr>
        <p:xfrm>
          <a:off x="812796" y="2369461"/>
          <a:ext cx="7736114" cy="1854200"/>
        </p:xfrm>
        <a:graphic>
          <a:graphicData uri="http://schemas.openxmlformats.org/drawingml/2006/table">
            <a:tbl>
              <a:tblPr firstRow="1" bandRow="1">
                <a:tableStyleId>{5C22544A-7EE6-4342-B048-85BDC9FD1C3A}</a:tableStyleId>
              </a:tblPr>
              <a:tblGrid>
                <a:gridCol w="621050"/>
                <a:gridCol w="2497698"/>
                <a:gridCol w="4617366"/>
              </a:tblGrid>
              <a:tr h="370840">
                <a:tc gridSpan="2">
                  <a:txBody>
                    <a:bodyPr/>
                    <a:lstStyle/>
                    <a:p>
                      <a:pPr algn="ctr"/>
                      <a:r>
                        <a:rPr kumimoji="1" lang="ja-JP" altLang="en-US" sz="1400" b="0" dirty="0" smtClean="0">
                          <a:solidFill>
                            <a:sysClr val="windowText" lastClr="000000"/>
                          </a:solidFill>
                        </a:rPr>
                        <a:t>災害（帰宅困難となる要因）</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b="0" dirty="0" smtClean="0">
                          <a:solidFill>
                            <a:sysClr val="windowText" lastClr="000000"/>
                          </a:solidFill>
                        </a:rPr>
                        <a:t>設置基準</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r>
                        <a:rPr kumimoji="1" lang="ja-JP" altLang="en-US" sz="1400" dirty="0" smtClean="0">
                          <a:solidFill>
                            <a:sysClr val="windowText" lastClr="000000"/>
                          </a:solidFill>
                        </a:rPr>
                        <a:t>地震</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ysClr val="windowText" lastClr="000000"/>
                          </a:solidFill>
                        </a:rPr>
                        <a:t>直下型など揺れのみの場合</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ysClr val="windowText" lastClr="000000"/>
                          </a:solidFill>
                        </a:rPr>
                        <a:t>地震発生後</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ysClr val="windowText" lastClr="000000"/>
                          </a:solidFill>
                        </a:rPr>
                        <a:t>津波を伴う場合</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ysClr val="windowText" lastClr="000000"/>
                          </a:solidFill>
                        </a:rPr>
                        <a:t>津波の避難勧告または避難指示後</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1400" dirty="0" smtClean="0">
                          <a:solidFill>
                            <a:sysClr val="windowText" lastClr="000000"/>
                          </a:solidFill>
                        </a:rPr>
                        <a:t>河川氾濫</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400" dirty="0" smtClean="0">
                          <a:solidFill>
                            <a:sysClr val="windowText" lastClr="000000"/>
                          </a:solidFill>
                        </a:rPr>
                        <a:t>河川氾濫の避難勧告または避難指示後</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1400" dirty="0" smtClean="0">
                          <a:solidFill>
                            <a:sysClr val="windowText" lastClr="000000"/>
                          </a:solidFill>
                        </a:rPr>
                        <a:t>内水氾濫</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400" dirty="0" smtClean="0">
                          <a:solidFill>
                            <a:sysClr val="windowText" lastClr="000000"/>
                          </a:solidFill>
                        </a:rPr>
                        <a:t>豪雨時、地上部の浸水状況により判断</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224975" y="4325257"/>
            <a:ext cx="8396511" cy="2322286"/>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●配置場所</a:t>
            </a:r>
            <a:endParaRPr kumimoji="1" lang="en-US" altLang="ja-JP" sz="20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ts val="0"/>
              </a:spcBef>
              <a:spcAft>
                <a:spcPts val="0"/>
              </a:spcAft>
              <a:buClrTx/>
              <a:buSzTx/>
              <a:tabLst/>
            </a:pPr>
            <a:r>
              <a:rPr lang="ja-JP" altLang="en-US" sz="2000" dirty="0" smtClean="0">
                <a:effectLst/>
                <a:latin typeface="+mj-lt"/>
                <a:ea typeface="+mj-ea"/>
                <a:cs typeface="+mj-cs"/>
              </a:rPr>
              <a:t>　　　</a:t>
            </a:r>
            <a:r>
              <a:rPr lang="ja-JP" altLang="en-US" dirty="0" smtClean="0">
                <a:effectLst/>
                <a:latin typeface="+mj-lt"/>
                <a:ea typeface="+mj-ea"/>
                <a:cs typeface="+mj-cs"/>
              </a:rPr>
              <a:t>・あらかじめ事業者間で、誘導員の配置場所、及び各配置場所ごとに</a:t>
            </a:r>
            <a:endParaRPr lang="en-US" altLang="ja-JP" dirty="0" smtClean="0">
              <a:effectLst/>
              <a:latin typeface="+mj-lt"/>
              <a:ea typeface="+mj-ea"/>
              <a:cs typeface="+mj-cs"/>
            </a:endParaRPr>
          </a:p>
          <a:p>
            <a:pPr marL="457200" marR="0" indent="-457200" defTabSz="914400" rtl="0" eaLnBrk="1" fontAlgn="auto" latinLnBrk="0" hangingPunct="1">
              <a:lnSpc>
                <a:spcPct val="100000"/>
              </a:lnSpc>
              <a:spcBef>
                <a:spcPts val="0"/>
              </a:spcBef>
              <a:spcAft>
                <a:spcPts val="0"/>
              </a:spcAft>
              <a:buClrTx/>
              <a:buSzTx/>
              <a:tabLst/>
            </a:pPr>
            <a:r>
              <a:rPr lang="ja-JP" altLang="en-US" dirty="0" smtClean="0">
                <a:effectLst/>
                <a:latin typeface="+mj-lt"/>
                <a:ea typeface="+mj-ea"/>
                <a:cs typeface="+mj-cs"/>
              </a:rPr>
              <a:t>　　　  どの事業者から誘導員を派遣するかを明示した配置図を作成し、</a:t>
            </a:r>
            <a:endParaRPr lang="en-US" altLang="ja-JP" dirty="0" smtClean="0">
              <a:effectLst/>
              <a:latin typeface="+mj-lt"/>
              <a:ea typeface="+mj-ea"/>
              <a:cs typeface="+mj-cs"/>
            </a:endParaRPr>
          </a:p>
          <a:p>
            <a:pPr marL="457200" marR="0" indent="-457200" defTabSz="914400" rtl="0" eaLnBrk="1" fontAlgn="auto" latinLnBrk="0" hangingPunct="1">
              <a:lnSpc>
                <a:spcPct val="100000"/>
              </a:lnSpc>
              <a:spcBef>
                <a:spcPts val="0"/>
              </a:spcBef>
              <a:spcAft>
                <a:spcPts val="0"/>
              </a:spcAft>
              <a:buClrTx/>
              <a:buSzTx/>
              <a:tabLst/>
            </a:pPr>
            <a:r>
              <a:rPr lang="en-US" altLang="ja-JP" dirty="0" smtClean="0">
                <a:effectLst/>
                <a:latin typeface="+mj-lt"/>
                <a:ea typeface="+mj-ea"/>
                <a:cs typeface="+mj-cs"/>
              </a:rPr>
              <a:t>           </a:t>
            </a:r>
            <a:r>
              <a:rPr lang="ja-JP" altLang="en-US" dirty="0" smtClean="0">
                <a:effectLst/>
                <a:latin typeface="+mj-lt"/>
                <a:ea typeface="+mj-ea"/>
                <a:cs typeface="+mj-cs"/>
              </a:rPr>
              <a:t>関係者で共有する。</a:t>
            </a:r>
            <a:endParaRPr lang="en-US" altLang="ja-JP" dirty="0" smtClean="0">
              <a:effectLst/>
              <a:latin typeface="+mj-lt"/>
              <a:ea typeface="+mj-ea"/>
              <a:cs typeface="+mj-cs"/>
            </a:endParaRPr>
          </a:p>
          <a:p>
            <a:pPr marL="457200" marR="0" indent="-457200" defTabSz="914400" rtl="0" eaLnBrk="1" fontAlgn="auto" latinLnBrk="0" hangingPunct="1">
              <a:lnSpc>
                <a:spcPct val="100000"/>
              </a:lnSpc>
              <a:spcBef>
                <a:spcPts val="0"/>
              </a:spcBef>
              <a:spcAft>
                <a:spcPts val="0"/>
              </a:spcAft>
              <a:buClrTx/>
              <a:buSzTx/>
              <a:tabLst/>
            </a:pPr>
            <a:r>
              <a:rPr lang="ja-JP" altLang="en-US" dirty="0" smtClean="0">
                <a:effectLst/>
                <a:latin typeface="+mj-lt"/>
                <a:ea typeface="+mj-ea"/>
                <a:cs typeface="+mj-cs"/>
              </a:rPr>
              <a:t>　　　・各事業者においては、割り当てられた場所の従業員配置計画を</a:t>
            </a:r>
            <a:endParaRPr lang="en-US" altLang="ja-JP" dirty="0" smtClean="0">
              <a:effectLst/>
              <a:latin typeface="+mj-lt"/>
              <a:ea typeface="+mj-ea"/>
              <a:cs typeface="+mj-cs"/>
            </a:endParaRPr>
          </a:p>
          <a:p>
            <a:pPr marL="457200" marR="0" indent="-457200" defTabSz="914400" rtl="0" eaLnBrk="1" fontAlgn="auto" latinLnBrk="0" hangingPunct="1">
              <a:lnSpc>
                <a:spcPct val="100000"/>
              </a:lnSpc>
              <a:spcBef>
                <a:spcPts val="0"/>
              </a:spcBef>
              <a:spcAft>
                <a:spcPts val="0"/>
              </a:spcAft>
              <a:buClrTx/>
              <a:buSzTx/>
              <a:tabLst/>
            </a:pPr>
            <a:r>
              <a:rPr lang="ja-JP" altLang="en-US" dirty="0" smtClean="0">
                <a:effectLst/>
                <a:latin typeface="+mj-lt"/>
                <a:ea typeface="+mj-ea"/>
                <a:cs typeface="+mj-cs"/>
              </a:rPr>
              <a:t>　　　  あらかじめ作成し、従業員に周知しておく。</a:t>
            </a:r>
            <a:endParaRPr lang="en-US" altLang="ja-JP" dirty="0" smtClean="0">
              <a:effectLst/>
              <a:latin typeface="+mj-lt"/>
              <a:ea typeface="+mj-ea"/>
              <a:cs typeface="+mj-cs"/>
            </a:endParaRPr>
          </a:p>
        </p:txBody>
      </p:sp>
      <p:sp>
        <p:nvSpPr>
          <p:cNvPr id="10" name="テキスト ボックス 9"/>
          <p:cNvSpPr txBox="1"/>
          <p:nvPr/>
        </p:nvSpPr>
        <p:spPr>
          <a:xfrm>
            <a:off x="217716" y="1872345"/>
            <a:ext cx="2133600" cy="420914"/>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●配置基準</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171" y="42414"/>
            <a:ext cx="8752115" cy="363986"/>
          </a:xfrm>
          <a:solidFill>
            <a:srgbClr val="C9FB9B"/>
          </a:solidFill>
          <a:ln>
            <a:solidFill>
              <a:schemeClr val="tx1"/>
            </a:solidFill>
          </a:ln>
        </p:spPr>
        <p:txBody>
          <a:bodyPr>
            <a:noAutofit/>
          </a:bodyPr>
          <a:lstStyle/>
          <a:p>
            <a:r>
              <a:rPr kumimoji="1" lang="ja-JP" altLang="en-US" sz="2400" b="1" dirty="0" smtClean="0"/>
              <a:t>フェーズ３：　</a:t>
            </a:r>
            <a:r>
              <a:rPr kumimoji="1" lang="en-US" altLang="ja-JP" sz="2400" b="1" dirty="0" smtClean="0"/>
              <a:t>『</a:t>
            </a:r>
            <a:r>
              <a:rPr kumimoji="1" lang="ja-JP" altLang="en-US" sz="2400" b="1" dirty="0" smtClean="0"/>
              <a:t>避難先</a:t>
            </a:r>
            <a:r>
              <a:rPr kumimoji="1" lang="en-US" altLang="ja-JP" sz="2400" b="1" dirty="0" smtClean="0"/>
              <a:t>』</a:t>
            </a:r>
            <a:r>
              <a:rPr kumimoji="1" lang="ja-JP" altLang="en-US" sz="2400" b="1" dirty="0" err="1" smtClean="0"/>
              <a:t>での</a:t>
            </a:r>
            <a:r>
              <a:rPr kumimoji="1" lang="ja-JP" altLang="en-US" sz="2400" b="1" dirty="0" smtClean="0"/>
              <a:t>支援</a:t>
            </a:r>
            <a:endParaRPr kumimoji="1" lang="ja-JP" altLang="en-US" sz="2400" b="1" dirty="0"/>
          </a:p>
        </p:txBody>
      </p:sp>
      <p:sp>
        <p:nvSpPr>
          <p:cNvPr id="4" name="スライド番号プレースホルダ 3"/>
          <p:cNvSpPr>
            <a:spLocks noGrp="1"/>
          </p:cNvSpPr>
          <p:nvPr>
            <p:ph type="sldNum" sz="quarter" idx="12"/>
          </p:nvPr>
        </p:nvSpPr>
        <p:spPr>
          <a:xfrm>
            <a:off x="6974106" y="6472462"/>
            <a:ext cx="2133600" cy="365125"/>
          </a:xfrm>
        </p:spPr>
        <p:txBody>
          <a:bodyPr/>
          <a:lstStyle/>
          <a:p>
            <a:pPr>
              <a:defRPr/>
            </a:pPr>
            <a:r>
              <a:rPr lang="en-US" altLang="ja-JP" b="1" dirty="0" smtClean="0">
                <a:solidFill>
                  <a:schemeClr val="tx1"/>
                </a:solidFill>
                <a:effectLst/>
              </a:rPr>
              <a:t>15</a:t>
            </a:r>
            <a:endParaRPr lang="en-US" altLang="ja-JP" b="1" dirty="0">
              <a:solidFill>
                <a:schemeClr val="tx1"/>
              </a:solidFill>
              <a:effectLst/>
            </a:endParaRPr>
          </a:p>
        </p:txBody>
      </p:sp>
      <p:sp>
        <p:nvSpPr>
          <p:cNvPr id="5" name="テキスト ボックス 4"/>
          <p:cNvSpPr txBox="1"/>
          <p:nvPr/>
        </p:nvSpPr>
        <p:spPr>
          <a:xfrm>
            <a:off x="580571" y="5631532"/>
            <a:ext cx="5094515" cy="914400"/>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endParaRPr kumimoji="1" lang="ja-JP" altLang="en-US"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テキスト ボックス 8"/>
          <p:cNvSpPr txBox="1"/>
          <p:nvPr/>
        </p:nvSpPr>
        <p:spPr>
          <a:xfrm>
            <a:off x="232227" y="5413836"/>
            <a:ext cx="4368802" cy="740226"/>
          </a:xfrm>
          <a:prstGeom prst="rect">
            <a:avLst/>
          </a:prstGeom>
          <a:noFill/>
          <a:ln>
            <a:solidFill>
              <a:schemeClr val="tx1"/>
            </a:solidFill>
          </a:ln>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各種</a:t>
            </a:r>
            <a:r>
              <a:rPr lang="ja-JP" altLang="en-US" sz="1400" dirty="0" smtClean="0">
                <a:effectLst/>
                <a:latin typeface="+mj-lt"/>
                <a:ea typeface="+mj-ea"/>
                <a:cs typeface="+mj-cs"/>
              </a:rPr>
              <a:t>情報の収集、従業員、利用者・客への情報提供</a:t>
            </a:r>
            <a:endParaRPr lang="en-US" altLang="ja-JP" sz="1400" dirty="0" smtClean="0">
              <a:effectLst/>
              <a:latin typeface="+mj-lt"/>
              <a:ea typeface="+mj-ea"/>
              <a:cs typeface="+mj-cs"/>
            </a:endParaRPr>
          </a:p>
          <a:p>
            <a:pPr marL="457200" indent="-457200" fontAlgn="auto">
              <a:spcAft>
                <a:spcPts val="0"/>
              </a:spcAft>
            </a:pPr>
            <a:r>
              <a:rPr lang="ja-JP" altLang="en-US" sz="1400" dirty="0" smtClean="0">
                <a:effectLst/>
                <a:latin typeface="+mj-lt"/>
                <a:ea typeface="+mj-ea"/>
                <a:cs typeface="+mj-cs"/>
              </a:rPr>
              <a:t>□　食糧などの提供</a:t>
            </a:r>
            <a:endParaRPr lang="en-US" altLang="ja-JP" sz="1400" dirty="0" smtClean="0">
              <a:effectLst/>
              <a:latin typeface="+mj-lt"/>
              <a:ea typeface="+mj-ea"/>
              <a:cs typeface="+mj-cs"/>
            </a:endParaRPr>
          </a:p>
          <a:p>
            <a:pPr marL="457200" indent="-457200" fontAlgn="auto">
              <a:spcAft>
                <a:spcPts val="0"/>
              </a:spcAft>
            </a:pPr>
            <a:r>
              <a:rPr lang="ja-JP" altLang="en-US" sz="1400" dirty="0" smtClean="0">
                <a:effectLst/>
                <a:latin typeface="+mj-lt"/>
                <a:ea typeface="+mj-ea"/>
                <a:cs typeface="+mj-cs"/>
              </a:rPr>
              <a:t>　　　　　　　　　　　　　　　　　など、</a:t>
            </a:r>
            <a:r>
              <a:rPr lang="ja-JP" altLang="en-US" sz="1400" dirty="0" smtClean="0">
                <a:effectLst/>
              </a:rPr>
              <a:t>上記事項を参考に対応 </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10" name="テキスト ボックス 9"/>
          <p:cNvSpPr txBox="1"/>
          <p:nvPr/>
        </p:nvSpPr>
        <p:spPr>
          <a:xfrm>
            <a:off x="4702631" y="5106572"/>
            <a:ext cx="4252683" cy="1061992"/>
          </a:xfrm>
          <a:prstGeom prst="rect">
            <a:avLst/>
          </a:prstGeom>
          <a:ln w="25400" cmpd="thickThin">
            <a:solidFill>
              <a:schemeClr val="tx1"/>
            </a:solidFill>
          </a:ln>
          <a:effectLst/>
        </p:spPr>
        <p:txBody>
          <a:bodyPr vert="horz" wrap="none" lIns="91440" tIns="45720" rIns="91440" bIns="45720" rtlCol="0" anchor="ctr" anchorCtr="0">
            <a:no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a:t>
            </a:r>
            <a:r>
              <a:rPr lang="ja-JP" altLang="en-US" sz="1400" dirty="0" smtClean="0">
                <a:effectLst/>
                <a:latin typeface="+mj-lt"/>
                <a:ea typeface="+mj-ea"/>
                <a:cs typeface="+mj-cs"/>
              </a:rPr>
              <a:t>フェーズ３における役割分担</a:t>
            </a:r>
            <a:r>
              <a:rPr lang="en-US" altLang="ja-JP" sz="1400" dirty="0" smtClean="0">
                <a:effectLst/>
                <a:latin typeface="+mj-lt"/>
                <a:ea typeface="+mj-ea"/>
                <a:cs typeface="+mj-cs"/>
              </a:rPr>
              <a:t>〕</a:t>
            </a:r>
            <a:endParaRPr lang="ja-JP" altLang="en-US"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・行政は、情報発信を行う。</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400" noProof="0" dirty="0" smtClean="0">
                <a:effectLst/>
                <a:latin typeface="+mj-lt"/>
                <a:ea typeface="+mj-ea"/>
                <a:cs typeface="+mj-cs"/>
              </a:rPr>
              <a:t>  </a:t>
            </a:r>
            <a:r>
              <a:rPr lang="ja-JP" altLang="en-US" sz="1400" noProof="0" dirty="0" smtClean="0">
                <a:effectLst/>
                <a:latin typeface="+mj-lt"/>
                <a:ea typeface="+mj-ea"/>
                <a:cs typeface="+mj-cs"/>
              </a:rPr>
              <a:t>　・避難先（</a:t>
            </a:r>
            <a:r>
              <a:rPr lang="ja-JP" altLang="en-US" sz="1400" dirty="0" smtClean="0">
                <a:effectLst/>
                <a:latin typeface="+mj-lt"/>
                <a:ea typeface="+mj-ea"/>
                <a:cs typeface="+mj-cs"/>
              </a:rPr>
              <a:t>避難場所・一時滞留スペース</a:t>
            </a:r>
            <a:r>
              <a:rPr lang="en-US" altLang="ja-JP" sz="1400" dirty="0" smtClean="0">
                <a:effectLst/>
                <a:latin typeface="+mj-lt"/>
                <a:ea typeface="+mj-ea"/>
                <a:cs typeface="+mj-cs"/>
              </a:rPr>
              <a:t>)</a:t>
            </a:r>
            <a:r>
              <a:rPr lang="ja-JP" altLang="en-US" sz="1400" noProof="0" dirty="0" smtClean="0">
                <a:effectLst/>
                <a:latin typeface="+mj-lt"/>
                <a:ea typeface="+mj-ea"/>
                <a:cs typeface="+mj-cs"/>
              </a:rPr>
              <a:t>における支援</a:t>
            </a:r>
            <a:endParaRPr lang="en-US" altLang="ja-JP" sz="1400" noProof="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lang="ja-JP" altLang="en-US" sz="1400" noProof="0" dirty="0" smtClean="0">
                <a:effectLst/>
                <a:latin typeface="+mj-lt"/>
                <a:ea typeface="+mj-ea"/>
                <a:cs typeface="+mj-cs"/>
              </a:rPr>
              <a:t>については、</a:t>
            </a:r>
            <a:r>
              <a:rPr lang="ja-JP" altLang="en-US" sz="1400" u="sng" noProof="0" dirty="0" smtClean="0">
                <a:effectLst/>
                <a:latin typeface="+mj-lt"/>
                <a:ea typeface="+mj-ea"/>
                <a:cs typeface="+mj-cs"/>
              </a:rPr>
              <a:t>各事業者において対応</a:t>
            </a:r>
            <a:r>
              <a:rPr lang="ja-JP" altLang="en-US" sz="1400" noProof="0" dirty="0" smtClean="0">
                <a:effectLst/>
                <a:latin typeface="+mj-lt"/>
                <a:ea typeface="+mj-ea"/>
                <a:cs typeface="+mj-cs"/>
              </a:rPr>
              <a:t>する。</a:t>
            </a:r>
            <a:r>
              <a:rPr lang="ja-JP" altLang="en-US" sz="1400" dirty="0" smtClean="0">
                <a:effectLst/>
                <a:latin typeface="+mj-lt"/>
                <a:ea typeface="+mj-ea"/>
                <a:cs typeface="+mj-cs"/>
              </a:rPr>
              <a:t>　</a:t>
            </a:r>
            <a:endParaRPr kumimoji="1" lang="ja-JP" altLang="en-US" sz="14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テキスト ボックス 11"/>
          <p:cNvSpPr txBox="1"/>
          <p:nvPr/>
        </p:nvSpPr>
        <p:spPr>
          <a:xfrm>
            <a:off x="101603" y="362863"/>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900" b="1" i="0" u="none" strike="noStrike" kern="1200" cap="none" spc="0" normalizeH="0" baseline="0" noProof="0" dirty="0" smtClean="0">
                <a:ln>
                  <a:noFill/>
                </a:ln>
                <a:solidFill>
                  <a:schemeClr val="tx1"/>
                </a:solidFill>
                <a:effectLst/>
                <a:uLnTx/>
                <a:uFillTx/>
                <a:latin typeface="+mn-ea"/>
                <a:ea typeface="+mn-ea"/>
                <a:cs typeface="+mj-cs"/>
              </a:rPr>
              <a:t>対象Ａ </a:t>
            </a:r>
            <a:r>
              <a:rPr kumimoji="1" lang="en-US" altLang="ja-JP" sz="19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900" b="1" dirty="0" smtClean="0">
                <a:effectLst/>
                <a:latin typeface="+mn-ea"/>
                <a:ea typeface="+mn-ea"/>
              </a:rPr>
              <a:t>屋外滞留者</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3" name="テキスト ボックス 12"/>
          <p:cNvSpPr txBox="1"/>
          <p:nvPr/>
        </p:nvSpPr>
        <p:spPr>
          <a:xfrm>
            <a:off x="123393" y="5043725"/>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900" b="1" i="0" u="none" strike="noStrike" kern="1200" cap="none" spc="0" normalizeH="0" baseline="0" noProof="0" dirty="0" smtClean="0">
                <a:ln>
                  <a:noFill/>
                </a:ln>
                <a:solidFill>
                  <a:schemeClr val="tx1"/>
                </a:solidFill>
                <a:effectLst/>
                <a:uLnTx/>
                <a:uFillTx/>
                <a:latin typeface="+mn-ea"/>
                <a:ea typeface="+mn-ea"/>
                <a:cs typeface="+mj-cs"/>
              </a:rPr>
              <a:t>対象</a:t>
            </a:r>
            <a:r>
              <a:rPr lang="en-US" altLang="ja-JP" sz="1900" b="1" noProof="0" dirty="0" smtClean="0">
                <a:effectLst/>
                <a:latin typeface="+mn-ea"/>
                <a:ea typeface="+mn-ea"/>
                <a:cs typeface="+mj-cs"/>
              </a:rPr>
              <a:t>B</a:t>
            </a:r>
            <a:r>
              <a:rPr kumimoji="1" lang="ja-JP" altLang="en-US" sz="1900" b="1" i="0" u="none" strike="noStrike" kern="1200" cap="none" spc="0" normalizeH="0" noProof="0" dirty="0" smtClean="0">
                <a:ln>
                  <a:noFill/>
                </a:ln>
                <a:solidFill>
                  <a:schemeClr val="tx1"/>
                </a:solidFill>
                <a:effectLst/>
                <a:uLnTx/>
                <a:uFillTx/>
                <a:latin typeface="+mn-ea"/>
                <a:ea typeface="+mn-ea"/>
                <a:cs typeface="+mj-cs"/>
              </a:rPr>
              <a:t> </a:t>
            </a:r>
            <a:r>
              <a:rPr kumimoji="1" lang="en-US" altLang="ja-JP" sz="19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900" b="1" dirty="0" smtClean="0">
                <a:effectLst/>
                <a:latin typeface="+mn-ea"/>
                <a:ea typeface="+mn-ea"/>
              </a:rPr>
              <a:t>屋内滞留者</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11" name="表 10"/>
          <p:cNvGraphicFramePr>
            <a:graphicFrameLocks noGrp="1"/>
          </p:cNvGraphicFramePr>
          <p:nvPr/>
        </p:nvGraphicFramePr>
        <p:xfrm>
          <a:off x="409574" y="783679"/>
          <a:ext cx="8343900" cy="4142227"/>
        </p:xfrm>
        <a:graphic>
          <a:graphicData uri="http://schemas.openxmlformats.org/drawingml/2006/table">
            <a:tbl>
              <a:tblPr/>
              <a:tblGrid>
                <a:gridCol w="281693"/>
                <a:gridCol w="3731901"/>
                <a:gridCol w="2256585"/>
                <a:gridCol w="1259315"/>
                <a:gridCol w="407203"/>
                <a:gridCol w="407203"/>
              </a:tblGrid>
              <a:tr h="207736">
                <a:tc rowSpan="2" gridSpan="2">
                  <a:txBody>
                    <a:bodyPr/>
                    <a:lstStyle/>
                    <a:p>
                      <a:pPr algn="ctr" rtl="0" fontAlgn="ctr"/>
                      <a:r>
                        <a:rPr lang="ja-JP" altLang="en-US" sz="1200" b="0" i="0" u="none" strike="noStrike" dirty="0">
                          <a:solidFill>
                            <a:srgbClr val="000000"/>
                          </a:solidFill>
                          <a:latin typeface="Arial"/>
                        </a:rPr>
                        <a:t>項　　目</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rtl="0" fontAlgn="ctr"/>
                      <a:r>
                        <a:rPr lang="zh-CN" altLang="en-US" sz="1200" b="0" i="0" u="none" strike="noStrike" dirty="0">
                          <a:solidFill>
                            <a:srgbClr val="000000"/>
                          </a:solidFill>
                          <a:latin typeface="ＭＳ Ｐゴシック" pitchFamily="50" charset="-128"/>
                          <a:ea typeface="ＭＳ Ｐゴシック" pitchFamily="50" charset="-128"/>
                        </a:rPr>
                        <a:t>支援内容（概略）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ja-JP" altLang="en-US" sz="1200" b="0" i="0" u="none" strike="noStrike" dirty="0">
                          <a:solidFill>
                            <a:srgbClr val="000000"/>
                          </a:solidFill>
                          <a:latin typeface="Arial"/>
                        </a:rPr>
                        <a:t>方法</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dirty="0">
                          <a:solidFill>
                            <a:srgbClr val="000000"/>
                          </a:solidFill>
                          <a:latin typeface="ＭＳ Ｐゴシック"/>
                        </a:rPr>
                        <a:t>役割分担</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1683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smtClean="0">
                          <a:solidFill>
                            <a:srgbClr val="000000"/>
                          </a:solidFill>
                          <a:latin typeface="ＭＳ Ｐゴシック"/>
                        </a:rPr>
                        <a:t>行　政</a:t>
                      </a:r>
                      <a:endParaRPr lang="ja-JP" altLang="en-US" sz="1000" b="0" i="0" u="none" strike="noStrike" dirty="0">
                        <a:solidFill>
                          <a:srgbClr val="000000"/>
                        </a:solidFill>
                        <a:latin typeface="ＭＳ Ｐゴシック"/>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latin typeface="ＭＳ Ｐゴシック"/>
                        </a:rPr>
                        <a:t>事業者等</a:t>
                      </a:r>
                      <a:endParaRPr lang="ja-JP" altLang="en-US" sz="1000" b="0" i="0" u="none" strike="noStrike" dirty="0">
                        <a:solidFill>
                          <a:srgbClr val="000000"/>
                        </a:solidFill>
                        <a:latin typeface="ＭＳ Ｐゴシック"/>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978">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latin typeface="Arial"/>
                        </a:rPr>
                        <a:t>気象庁の警報等</a:t>
                      </a:r>
                      <a:r>
                        <a:rPr lang="ja-JP" altLang="en-US" sz="1100" b="0" i="0" u="none" strike="noStrike" dirty="0">
                          <a:solidFill>
                            <a:srgbClr val="000000"/>
                          </a:solidFill>
                          <a:latin typeface="Calibri"/>
                        </a:rPr>
                        <a:t> </a:t>
                      </a:r>
                      <a:endParaRPr lang="ja-JP" altLang="en-US" sz="11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Arial"/>
                        </a:rPr>
                        <a:t>各種警報</a:t>
                      </a:r>
                      <a:r>
                        <a:rPr lang="ja-JP" altLang="en-US" sz="1100" b="0" i="0" u="none" strike="noStrike">
                          <a:solidFill>
                            <a:srgbClr val="000000"/>
                          </a:solidFill>
                          <a:latin typeface="Calibri"/>
                        </a:rPr>
                        <a:t> </a:t>
                      </a:r>
                      <a:endParaRPr lang="ja-JP" altLang="en-US" sz="1100" b="0" i="0" u="none" strike="noStrike">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00" b="0" i="0" u="none" strike="noStrike" dirty="0">
                          <a:solidFill>
                            <a:srgbClr val="000000"/>
                          </a:solidFill>
                          <a:latin typeface="Arial"/>
                        </a:rPr>
                        <a:t>気象庁ﾎｰﾑﾍﾟｰｼﾞ、おおさか防災ネット、テレビ、ラジオなどにより把握し、施設内放送</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836">
                <a:tc rowSpan="2">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100" b="0" i="0" u="none" strike="noStrike" dirty="0">
                          <a:solidFill>
                            <a:srgbClr val="000000"/>
                          </a:solidFill>
                          <a:latin typeface="Arial"/>
                        </a:rPr>
                        <a:t>避難情報</a:t>
                      </a:r>
                      <a:r>
                        <a:rPr lang="ja-JP" altLang="en-US" sz="1100" b="0" i="0" u="none" strike="noStrike" dirty="0">
                          <a:solidFill>
                            <a:srgbClr val="000000"/>
                          </a:solidFill>
                          <a:latin typeface="Calibri"/>
                        </a:rPr>
                        <a:t> </a:t>
                      </a:r>
                      <a:endParaRPr lang="ja-JP" altLang="en-US" sz="11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Arial"/>
                        </a:rPr>
                        <a:t>地震・津波・河川氾濫等の状況、被害の状況、</a:t>
                      </a:r>
                      <a:r>
                        <a:rPr lang="ja-JP" altLang="en-US" sz="1100" b="0" i="0" u="none" strike="noStrike">
                          <a:solidFill>
                            <a:srgbClr val="000000"/>
                          </a:solidFill>
                          <a:latin typeface="Calibri"/>
                        </a:rPr>
                        <a:t> </a:t>
                      </a:r>
                      <a:endParaRPr lang="ja-JP" altLang="en-US" sz="1100" b="0" i="0" u="none" strike="noStrike">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000" b="0" i="0" u="none" strike="noStrike" dirty="0">
                          <a:solidFill>
                            <a:srgbClr val="000000"/>
                          </a:solidFill>
                          <a:latin typeface="Arial"/>
                        </a:rPr>
                        <a:t>市ホームページ、おおさか防災ネット、テレビ、ラジオなどにより把握し、施設内放送</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914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100" b="0" i="0" u="none" strike="noStrike">
                          <a:solidFill>
                            <a:srgbClr val="000000"/>
                          </a:solidFill>
                          <a:latin typeface="Arial"/>
                        </a:rPr>
                        <a:t>避難情報（避難勧告・避難指示）</a:t>
                      </a:r>
                      <a:r>
                        <a:rPr lang="ja-JP" altLang="en-US" sz="1100" b="0" i="0" u="none" strike="noStrike">
                          <a:solidFill>
                            <a:srgbClr val="000000"/>
                          </a:solidFill>
                          <a:latin typeface="Calibri"/>
                        </a:rPr>
                        <a:t> </a:t>
                      </a:r>
                      <a:endParaRPr lang="ja-JP" altLang="en-US" sz="1100" b="0" i="0" u="none" strike="noStrike">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2369">
                <a:tc rowSpan="3">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rtl="0" fontAlgn="ctr"/>
                      <a:r>
                        <a:rPr lang="ja-JP" altLang="en-US" sz="1100" b="0" i="0" u="none" strike="noStrike">
                          <a:solidFill>
                            <a:srgbClr val="000000"/>
                          </a:solidFill>
                          <a:latin typeface="Arial"/>
                        </a:rPr>
                        <a:t>鉄道・バスの運行状況</a:t>
                      </a:r>
                      <a:r>
                        <a:rPr lang="ja-JP" altLang="en-US" sz="1100" b="0" i="0" u="none" strike="noStrike">
                          <a:solidFill>
                            <a:srgbClr val="000000"/>
                          </a:solidFill>
                          <a:latin typeface="Calibri"/>
                        </a:rPr>
                        <a:t> </a:t>
                      </a:r>
                      <a:endParaRPr lang="ja-JP" altLang="en-US" sz="1100" b="0" i="0" u="none" strike="noStrike">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latin typeface="Arial"/>
                        </a:rPr>
                        <a:t>ストップしている状況だけでなく、</a:t>
                      </a:r>
                      <a:r>
                        <a:rPr lang="ja-JP" altLang="en-US" sz="1100" b="0" i="0" u="none" strike="noStrike" dirty="0">
                          <a:solidFill>
                            <a:srgbClr val="000000"/>
                          </a:solidFill>
                          <a:latin typeface="Calibri"/>
                        </a:rPr>
                        <a:t> </a:t>
                      </a:r>
                      <a:endParaRPr lang="ja-JP" altLang="en-US" sz="11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l" rtl="0" fontAlgn="ctr"/>
                      <a:r>
                        <a:rPr lang="ja-JP" altLang="en-US" sz="1000" b="0" i="0" u="none" strike="noStrike" dirty="0">
                          <a:solidFill>
                            <a:srgbClr val="000000"/>
                          </a:solidFill>
                          <a:latin typeface="Arial"/>
                        </a:rPr>
                        <a:t>鉄道・バス各社のホームページ、おおさか防災ネット、テレビ、ラジオにより把握し、施設内放送</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6836">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100" b="0" i="0" u="none" strike="noStrike" dirty="0">
                          <a:solidFill>
                            <a:srgbClr val="000000"/>
                          </a:solidFill>
                          <a:latin typeface="Arial"/>
                        </a:rPr>
                        <a:t>運行再開・見込みの状況、迂回ルート、代替輸送</a:t>
                      </a:r>
                      <a:r>
                        <a:rPr lang="ja-JP" altLang="en-US" sz="1100" b="0" i="0" u="none" strike="noStrike" dirty="0">
                          <a:solidFill>
                            <a:srgbClr val="000000"/>
                          </a:solidFill>
                          <a:latin typeface="Calibri"/>
                        </a:rPr>
                        <a:t> </a:t>
                      </a:r>
                      <a:endParaRPr lang="ja-JP" altLang="en-US" sz="11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696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100" b="0" i="0" u="none" strike="noStrike" dirty="0">
                          <a:solidFill>
                            <a:srgbClr val="000000"/>
                          </a:solidFill>
                          <a:latin typeface="Arial"/>
                        </a:rPr>
                        <a:t>の情報を伝達</a:t>
                      </a:r>
                      <a:r>
                        <a:rPr lang="ja-JP" altLang="en-US" sz="1100" b="0" i="0" u="none" strike="noStrike" dirty="0">
                          <a:solidFill>
                            <a:srgbClr val="000000"/>
                          </a:solidFill>
                          <a:latin typeface="Calibri"/>
                        </a:rPr>
                        <a:t> </a:t>
                      </a:r>
                      <a:endParaRPr lang="ja-JP" altLang="en-US" sz="11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84738">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zh-TW" altLang="en-US" sz="1100" b="0" i="0" u="none" strike="noStrike" dirty="0">
                          <a:solidFill>
                            <a:srgbClr val="000000"/>
                          </a:solidFill>
                          <a:latin typeface="ＭＳ Ｐゴシック" pitchFamily="50" charset="-128"/>
                          <a:ea typeface="ＭＳ Ｐゴシック" pitchFamily="50" charset="-128"/>
                        </a:rPr>
                        <a:t>道路交通情報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Arial"/>
                        </a:rPr>
                        <a:t>交通規制、混雑の状況</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00" b="0" i="0" u="none" strike="noStrike" dirty="0">
                          <a:solidFill>
                            <a:srgbClr val="000000"/>
                          </a:solidFill>
                          <a:latin typeface="Arial"/>
                        </a:rPr>
                        <a:t>日本道路交通情報センターのホームページより把握し、施設内放送等</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726">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latin typeface="Arial"/>
                        </a:rPr>
                        <a:t>帰宅困難者自身の「助け合い」（共助）による一時滞在（避難）</a:t>
                      </a:r>
                      <a:r>
                        <a:rPr lang="ja-JP" altLang="en-US" sz="1100" b="0" i="0" u="none" strike="noStrike" dirty="0">
                          <a:solidFill>
                            <a:srgbClr val="000000"/>
                          </a:solidFill>
                          <a:latin typeface="Calibri"/>
                        </a:rPr>
                        <a:t> </a:t>
                      </a:r>
                      <a:endParaRPr lang="ja-JP" altLang="en-US" sz="11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Arial"/>
                        </a:rPr>
                        <a:t>要援護者、体調不良の人への配慮など共助の協力依頼</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00" b="0" i="0" u="none" strike="noStrike" dirty="0">
                          <a:solidFill>
                            <a:srgbClr val="000000"/>
                          </a:solidFill>
                          <a:latin typeface="Arial"/>
                        </a:rPr>
                        <a:t>施設内放送</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390">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Arial"/>
                        </a:rPr>
                        <a:t>飲料・食糧、毛布の提供</a:t>
                      </a:r>
                      <a:r>
                        <a:rPr lang="ja-JP" altLang="en-US" sz="1100" b="0" i="0" u="none" strike="noStrike">
                          <a:solidFill>
                            <a:srgbClr val="000000"/>
                          </a:solidFill>
                          <a:latin typeface="Calibri"/>
                        </a:rPr>
                        <a:t> </a:t>
                      </a:r>
                      <a:endParaRPr lang="ja-JP" altLang="en-US" sz="1100" b="0" i="0" u="none" strike="noStrike">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Arial"/>
                        </a:rPr>
                        <a:t>備蓄、店内商品の活用</a:t>
                      </a:r>
                      <a:r>
                        <a:rPr lang="ja-JP" altLang="en-US" sz="1100" b="0" i="0" u="none" strike="noStrike">
                          <a:solidFill>
                            <a:srgbClr val="000000"/>
                          </a:solidFill>
                          <a:latin typeface="Calibri"/>
                        </a:rPr>
                        <a:t> </a:t>
                      </a:r>
                      <a:endParaRPr lang="ja-JP" altLang="en-US" sz="1100" b="0" i="0" u="none" strike="noStrike">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00" b="0" i="0" u="none" strike="noStrike" dirty="0">
                          <a:solidFill>
                            <a:srgbClr val="000000"/>
                          </a:solidFill>
                          <a:latin typeface="Arial"/>
                        </a:rPr>
                        <a:t>施設内で販売又は無償提供</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310" marR="5310" marT="53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116" y="56928"/>
            <a:ext cx="8926286" cy="422048"/>
          </a:xfrm>
          <a:ln>
            <a:solidFill>
              <a:schemeClr val="tx1"/>
            </a:solidFill>
          </a:ln>
        </p:spPr>
        <p:txBody>
          <a:bodyPr>
            <a:noAutofit/>
          </a:bodyPr>
          <a:lstStyle/>
          <a:p>
            <a:r>
              <a:rPr kumimoji="1" lang="ja-JP" altLang="en-US" sz="2400" dirty="0" smtClean="0"/>
              <a:t>災害別</a:t>
            </a:r>
            <a:r>
              <a:rPr kumimoji="1" lang="en-US" altLang="ja-JP" sz="2400" dirty="0" smtClean="0"/>
              <a:t>『</a:t>
            </a:r>
            <a:r>
              <a:rPr kumimoji="1" lang="ja-JP" altLang="en-US" sz="2400" dirty="0" smtClean="0"/>
              <a:t>避難先</a:t>
            </a:r>
            <a:r>
              <a:rPr kumimoji="1" lang="en-US" altLang="ja-JP" sz="2400" dirty="0" smtClean="0"/>
              <a:t>』</a:t>
            </a:r>
            <a:endParaRPr kumimoji="1" lang="ja-JP" altLang="en-US" sz="2400" dirty="0"/>
          </a:p>
        </p:txBody>
      </p:sp>
      <p:sp>
        <p:nvSpPr>
          <p:cNvPr id="4" name="スライド番号プレースホルダ 3"/>
          <p:cNvSpPr>
            <a:spLocks noGrp="1"/>
          </p:cNvSpPr>
          <p:nvPr>
            <p:ph type="sldNum" sz="quarter" idx="12"/>
          </p:nvPr>
        </p:nvSpPr>
        <p:spPr>
          <a:xfrm>
            <a:off x="6959592" y="6421659"/>
            <a:ext cx="2133600" cy="365125"/>
          </a:xfrm>
        </p:spPr>
        <p:txBody>
          <a:bodyPr/>
          <a:lstStyle/>
          <a:p>
            <a:pPr>
              <a:defRPr/>
            </a:pPr>
            <a:r>
              <a:rPr lang="en-US" altLang="ja-JP" b="1" dirty="0" smtClean="0">
                <a:solidFill>
                  <a:schemeClr val="tx1"/>
                </a:solidFill>
                <a:effectLst/>
              </a:rPr>
              <a:t>16</a:t>
            </a:r>
            <a:endParaRPr lang="en-US" altLang="ja-JP" b="1" dirty="0">
              <a:solidFill>
                <a:schemeClr val="tx1"/>
              </a:solidFill>
              <a:effectLst/>
            </a:endParaRPr>
          </a:p>
        </p:txBody>
      </p:sp>
      <p:graphicFrame>
        <p:nvGraphicFramePr>
          <p:cNvPr id="5" name="表 4"/>
          <p:cNvGraphicFramePr>
            <a:graphicFrameLocks noGrp="1"/>
          </p:cNvGraphicFramePr>
          <p:nvPr/>
        </p:nvGraphicFramePr>
        <p:xfrm>
          <a:off x="116112" y="889010"/>
          <a:ext cx="8941874" cy="4419600"/>
        </p:xfrm>
        <a:graphic>
          <a:graphicData uri="http://schemas.openxmlformats.org/drawingml/2006/table">
            <a:tbl>
              <a:tblPr firstRow="1" bandRow="1">
                <a:tableStyleId>{5C22544A-7EE6-4342-B048-85BDC9FD1C3A}</a:tableStyleId>
              </a:tblPr>
              <a:tblGrid>
                <a:gridCol w="1649176"/>
                <a:gridCol w="3525309"/>
                <a:gridCol w="3767389"/>
              </a:tblGrid>
              <a:tr h="370840">
                <a:tc gridSpan="2">
                  <a:txBody>
                    <a:bodyPr/>
                    <a:lstStyle/>
                    <a:p>
                      <a:pPr algn="ctr"/>
                      <a:r>
                        <a:rPr kumimoji="1" lang="ja-JP" altLang="en-US" sz="2000" b="0" dirty="0" smtClean="0">
                          <a:solidFill>
                            <a:sysClr val="windowText" lastClr="000000"/>
                          </a:solidFill>
                        </a:rPr>
                        <a:t>災害</a:t>
                      </a:r>
                      <a:endParaRPr kumimoji="1" lang="ja-JP" altLang="en-US" sz="2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0" dirty="0" smtClean="0">
                          <a:solidFill>
                            <a:sysClr val="windowText" lastClr="000000"/>
                          </a:solidFill>
                        </a:rPr>
                        <a:t>基本的な避難先</a:t>
                      </a:r>
                      <a:endParaRPr kumimoji="1" lang="ja-JP" altLang="en-US" sz="2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r>
                        <a:rPr kumimoji="1" lang="ja-JP" altLang="en-US" sz="2000" dirty="0" smtClean="0">
                          <a:solidFill>
                            <a:sysClr val="windowText" lastClr="000000"/>
                          </a:solidFill>
                        </a:rPr>
                        <a:t>地震</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上町断層帯地震</a:t>
                      </a:r>
                      <a:endParaRPr kumimoji="1" lang="en-US" altLang="ja-JP" sz="2000" dirty="0" smtClean="0">
                        <a:solidFill>
                          <a:sysClr val="windowText" lastClr="000000"/>
                        </a:solidFill>
                      </a:endParaRPr>
                    </a:p>
                    <a:p>
                      <a:r>
                        <a:rPr kumimoji="1" lang="ja-JP" altLang="en-US" sz="2000" dirty="0" smtClean="0">
                          <a:solidFill>
                            <a:sysClr val="windowText" lastClr="000000"/>
                          </a:solidFill>
                        </a:rPr>
                        <a:t>（揺れ）</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広域避難場所</a:t>
                      </a:r>
                      <a:endParaRPr kumimoji="1" lang="en-US" altLang="ja-JP" sz="2000" dirty="0" smtClean="0">
                        <a:solidFill>
                          <a:sysClr val="windowText" lastClr="000000"/>
                        </a:solidFill>
                      </a:endParaRPr>
                    </a:p>
                    <a:p>
                      <a:r>
                        <a:rPr kumimoji="1" lang="ja-JP" altLang="en-US" sz="2000" dirty="0" smtClean="0">
                          <a:solidFill>
                            <a:sysClr val="windowText" lastClr="000000"/>
                          </a:solidFill>
                        </a:rPr>
                        <a:t>一時避難所</a:t>
                      </a:r>
                      <a:endParaRPr kumimoji="1" lang="en-US" altLang="ja-JP" sz="2000" dirty="0" smtClean="0">
                        <a:solidFill>
                          <a:sysClr val="windowText" lastClr="000000"/>
                        </a:solidFill>
                      </a:endParaRPr>
                    </a:p>
                    <a:p>
                      <a:r>
                        <a:rPr kumimoji="1" lang="ja-JP" altLang="en-US" sz="2000" dirty="0" smtClean="0">
                          <a:solidFill>
                            <a:sysClr val="windowText" lastClr="000000"/>
                          </a:solidFill>
                        </a:rPr>
                        <a:t>一時滞留スペース</a:t>
                      </a:r>
                      <a:endParaRPr kumimoji="1" lang="en-US" altLang="ja-JP" sz="2000" dirty="0" smtClean="0">
                        <a:solidFill>
                          <a:sysClr val="windowText" lastClr="000000"/>
                        </a:solidFill>
                      </a:endParaRPr>
                    </a:p>
                    <a:p>
                      <a:r>
                        <a:rPr kumimoji="1" lang="ja-JP" altLang="en-US" sz="2000" dirty="0" smtClean="0">
                          <a:solidFill>
                            <a:sysClr val="windowText" lastClr="000000"/>
                          </a:solidFill>
                        </a:rPr>
                        <a:t>屋内待避</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南海トラフ巨大地震</a:t>
                      </a:r>
                      <a:endParaRPr kumimoji="1" lang="en-US" altLang="ja-JP" sz="2000" dirty="0" smtClean="0">
                        <a:solidFill>
                          <a:sysClr val="windowText" lastClr="000000"/>
                        </a:solidFill>
                      </a:endParaRPr>
                    </a:p>
                    <a:p>
                      <a:r>
                        <a:rPr kumimoji="1" lang="ja-JP" altLang="en-US" sz="2000" dirty="0" smtClean="0">
                          <a:solidFill>
                            <a:sysClr val="windowText" lastClr="000000"/>
                          </a:solidFill>
                        </a:rPr>
                        <a:t>（揺れ、津波）</a:t>
                      </a:r>
                      <a:endParaRPr kumimoji="1" lang="en-US" altLang="ja-JP" sz="2000" dirty="0" smtClean="0">
                        <a:solidFill>
                          <a:sysClr val="windowText" lastClr="000000"/>
                        </a:solidFill>
                      </a:endParaRPr>
                    </a:p>
                    <a:p>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津波避難ビル</a:t>
                      </a:r>
                      <a:endParaRPr kumimoji="1" lang="en-US" altLang="ja-JP" sz="2000" dirty="0" smtClean="0">
                        <a:solidFill>
                          <a:sysClr val="windowText" lastClr="000000"/>
                        </a:solidFill>
                      </a:endParaRPr>
                    </a:p>
                    <a:p>
                      <a:r>
                        <a:rPr kumimoji="1" lang="ja-JP" altLang="en-US" sz="2000" dirty="0" smtClean="0">
                          <a:solidFill>
                            <a:sysClr val="windowText" lastClr="000000"/>
                          </a:solidFill>
                        </a:rPr>
                        <a:t>水害避難ビル</a:t>
                      </a:r>
                      <a:endParaRPr kumimoji="1" lang="en-US" altLang="ja-JP" sz="2000" dirty="0" smtClean="0">
                        <a:solidFill>
                          <a:sysClr val="windowText" lastClr="000000"/>
                        </a:solidFill>
                      </a:endParaRPr>
                    </a:p>
                    <a:p>
                      <a:r>
                        <a:rPr kumimoji="1" lang="ja-JP" altLang="en-US" sz="2000" dirty="0" smtClean="0">
                          <a:solidFill>
                            <a:sysClr val="windowText" lastClr="000000"/>
                          </a:solidFill>
                        </a:rPr>
                        <a:t>上階への移動</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2000" dirty="0" smtClean="0">
                          <a:solidFill>
                            <a:sysClr val="windowText" lastClr="000000"/>
                          </a:solidFill>
                        </a:rPr>
                        <a:t>河川氾濫</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氾濫・浸水</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津波避難ビル</a:t>
                      </a:r>
                      <a:endParaRPr kumimoji="1" lang="en-US" altLang="ja-JP" sz="2000" dirty="0" smtClean="0">
                        <a:solidFill>
                          <a:sysClr val="windowText" lastClr="000000"/>
                        </a:solidFill>
                      </a:endParaRPr>
                    </a:p>
                    <a:p>
                      <a:r>
                        <a:rPr kumimoji="1" lang="ja-JP" altLang="en-US" sz="2000" dirty="0" smtClean="0">
                          <a:solidFill>
                            <a:sysClr val="windowText" lastClr="000000"/>
                          </a:solidFill>
                        </a:rPr>
                        <a:t>水害避難ビル</a:t>
                      </a:r>
                      <a:endParaRPr kumimoji="1" lang="en-US" altLang="ja-JP" sz="2000" dirty="0" smtClean="0">
                        <a:solidFill>
                          <a:sysClr val="windowText" lastClr="000000"/>
                        </a:solidFill>
                      </a:endParaRPr>
                    </a:p>
                    <a:p>
                      <a:r>
                        <a:rPr kumimoji="1" lang="ja-JP" altLang="en-US" sz="2000" dirty="0" smtClean="0">
                          <a:solidFill>
                            <a:sysClr val="windowText" lastClr="000000"/>
                          </a:solidFill>
                        </a:rPr>
                        <a:t>上階への移動</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2000" dirty="0" smtClean="0">
                          <a:solidFill>
                            <a:sysClr val="windowText" lastClr="000000"/>
                          </a:solidFill>
                        </a:rPr>
                        <a:t>内水氾濫</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下水道施設の能力を上回る降雨による氾濫・浸水</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000" dirty="0" smtClean="0">
                          <a:solidFill>
                            <a:sysClr val="windowText" lastClr="000000"/>
                          </a:solidFill>
                        </a:rPr>
                        <a:t>上階への移動</a:t>
                      </a:r>
                      <a:endParaRPr kumimoji="1" lang="ja-JP" alt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435423" y="5442859"/>
            <a:ext cx="8040920" cy="1132112"/>
          </a:xfrm>
          <a:prstGeom prst="rect">
            <a:avLst/>
          </a:prstGeom>
        </p:spPr>
        <p:txBody>
          <a:bodyPr vert="horz" wrap="none" lIns="91440" tIns="45720" rIns="91440" bIns="45720" rtlCol="0" anchor="t" anchorCtr="0">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注）　地下街、地下道、地下駅、地下階を有する施設においては、あらかじめ接続ビル</a:t>
            </a:r>
            <a:r>
              <a:rPr lang="ja-JP" altLang="en-US" sz="1400" dirty="0" smtClean="0">
                <a:effectLst/>
                <a:latin typeface="+mj-lt"/>
                <a:ea typeface="+mj-ea"/>
                <a:cs typeface="+mj-cs"/>
              </a:rPr>
              <a:t>等</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と調整し、</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避難確保計画に位置付けておく。</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ts val="600"/>
              </a:spcBef>
              <a:spcAft>
                <a:spcPts val="0"/>
              </a:spcAft>
              <a:buClrTx/>
              <a:buSzTx/>
              <a:tabLst/>
            </a:pPr>
            <a:r>
              <a:rPr lang="ja-JP" altLang="en-US" sz="1400" dirty="0" smtClean="0">
                <a:effectLst/>
                <a:latin typeface="+mj-lt"/>
                <a:ea typeface="+mj-ea"/>
                <a:cs typeface="+mj-cs"/>
              </a:rPr>
              <a:t>注）　津波に対しては、ビルの上階への避難など、垂直避難を原則とするが、上町台地が近く安全に</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ts val="0"/>
              </a:spcBef>
              <a:spcAft>
                <a:spcPts val="0"/>
              </a:spcAft>
              <a:buClrTx/>
              <a:buSzTx/>
              <a:tabLst/>
            </a:pPr>
            <a:r>
              <a:rPr lang="ja-JP" altLang="en-US" sz="1400" dirty="0" smtClean="0">
                <a:effectLst/>
                <a:latin typeface="+mj-lt"/>
                <a:ea typeface="+mj-ea"/>
                <a:cs typeface="+mj-cs"/>
              </a:rPr>
              <a:t>　　　 避難できる場合は、水平避難（上町台地への避難）も考慮してよい。</a:t>
            </a:r>
            <a:endParaRPr kumimoji="1" lang="ja-JP" alt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171" y="13386"/>
            <a:ext cx="8752115" cy="393014"/>
          </a:xfrm>
          <a:solidFill>
            <a:srgbClr val="C9FB9B"/>
          </a:solidFill>
          <a:ln>
            <a:solidFill>
              <a:schemeClr val="tx1"/>
            </a:solidFill>
          </a:ln>
        </p:spPr>
        <p:txBody>
          <a:bodyPr>
            <a:noAutofit/>
          </a:bodyPr>
          <a:lstStyle/>
          <a:p>
            <a:r>
              <a:rPr kumimoji="1" lang="ja-JP" altLang="en-US" sz="2400" b="1" dirty="0" smtClean="0"/>
              <a:t>フェーズ４：　</a:t>
            </a:r>
            <a:r>
              <a:rPr kumimoji="1" lang="en-US" altLang="ja-JP" sz="2400" b="1" dirty="0" smtClean="0"/>
              <a:t>『</a:t>
            </a:r>
            <a:r>
              <a:rPr kumimoji="1" lang="ja-JP" altLang="en-US" sz="2400" b="1" dirty="0" smtClean="0"/>
              <a:t>帰宅</a:t>
            </a:r>
            <a:r>
              <a:rPr kumimoji="1" lang="en-US" altLang="ja-JP" sz="2400" b="1" dirty="0" smtClean="0"/>
              <a:t>』</a:t>
            </a:r>
            <a:r>
              <a:rPr kumimoji="1" lang="ja-JP" altLang="en-US" sz="2400" b="1" dirty="0" smtClean="0"/>
              <a:t>支援</a:t>
            </a:r>
            <a:endParaRPr kumimoji="1" lang="ja-JP" altLang="en-US" sz="2400" b="1" dirty="0"/>
          </a:p>
        </p:txBody>
      </p:sp>
      <p:sp>
        <p:nvSpPr>
          <p:cNvPr id="4" name="スライド番号プレースホルダ 3"/>
          <p:cNvSpPr>
            <a:spLocks noGrp="1"/>
          </p:cNvSpPr>
          <p:nvPr>
            <p:ph type="sldNum" sz="quarter" idx="12"/>
          </p:nvPr>
        </p:nvSpPr>
        <p:spPr>
          <a:xfrm>
            <a:off x="7010400" y="6492875"/>
            <a:ext cx="2133600" cy="365125"/>
          </a:xfrm>
        </p:spPr>
        <p:txBody>
          <a:bodyPr/>
          <a:lstStyle/>
          <a:p>
            <a:pPr>
              <a:defRPr/>
            </a:pPr>
            <a:r>
              <a:rPr lang="en-US" altLang="ja-JP" b="1" dirty="0" smtClean="0">
                <a:solidFill>
                  <a:schemeClr val="tx1"/>
                </a:solidFill>
                <a:effectLst/>
              </a:rPr>
              <a:t>17</a:t>
            </a:r>
            <a:endParaRPr lang="en-US" altLang="ja-JP" b="1" dirty="0">
              <a:solidFill>
                <a:schemeClr val="tx1"/>
              </a:solidFill>
              <a:effectLst/>
            </a:endParaRPr>
          </a:p>
        </p:txBody>
      </p:sp>
      <p:sp>
        <p:nvSpPr>
          <p:cNvPr id="9" name="テキスト ボックス 8"/>
          <p:cNvSpPr txBox="1"/>
          <p:nvPr/>
        </p:nvSpPr>
        <p:spPr>
          <a:xfrm>
            <a:off x="2532762" y="355603"/>
            <a:ext cx="4042224" cy="420914"/>
          </a:xfrm>
          <a:prstGeom prst="rect">
            <a:avLst/>
          </a:prstGeom>
        </p:spPr>
        <p:txBody>
          <a:bodyPr vert="horz" wrap="none" lIns="91440" tIns="45720" rIns="91440" bIns="45720" rtlCol="0" anchor="ctr">
            <a:normAutofit/>
          </a:bodyPr>
          <a:lstStyle/>
          <a:p>
            <a:pPr marL="457200" marR="0" indent="-457200" algn="ctr" defTabSz="914400" rtl="0" eaLnBrk="1" fontAlgn="auto" latinLnBrk="0" hangingPunct="1">
              <a:lnSpc>
                <a:spcPct val="100000"/>
              </a:lnSpc>
              <a:spcBef>
                <a:spcPct val="0"/>
              </a:spcBef>
              <a:spcAft>
                <a:spcPts val="0"/>
              </a:spcAft>
              <a:buClrTx/>
              <a:buSzTx/>
              <a:tabLst/>
            </a:pPr>
            <a:r>
              <a:rPr kumimoji="1" lang="ja-JP" altLang="en-US" b="0" i="0" u="none" strike="noStrike" kern="1200" cap="none" spc="0" normalizeH="0" baseline="0" noProof="0" dirty="0" smtClean="0">
                <a:ln>
                  <a:noFill/>
                </a:ln>
                <a:solidFill>
                  <a:schemeClr val="tx1"/>
                </a:solidFill>
                <a:effectLst/>
                <a:uLnTx/>
                <a:uFillTx/>
                <a:latin typeface="+mj-lt"/>
                <a:ea typeface="+mj-ea"/>
                <a:cs typeface="+mj-cs"/>
              </a:rPr>
              <a:t>（避難先における一定時間経過後）</a:t>
            </a:r>
          </a:p>
        </p:txBody>
      </p:sp>
      <p:sp>
        <p:nvSpPr>
          <p:cNvPr id="10" name="テキスト ボックス 9"/>
          <p:cNvSpPr txBox="1"/>
          <p:nvPr/>
        </p:nvSpPr>
        <p:spPr>
          <a:xfrm>
            <a:off x="188685" y="6052455"/>
            <a:ext cx="4833258" cy="732975"/>
          </a:xfrm>
          <a:prstGeom prst="rect">
            <a:avLst/>
          </a:prstGeom>
          <a:noFill/>
          <a:ln>
            <a:solidFill>
              <a:schemeClr val="tx1"/>
            </a:solidFill>
          </a:ln>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各種</a:t>
            </a:r>
            <a:r>
              <a:rPr lang="ja-JP" altLang="en-US" sz="1400" dirty="0" smtClean="0">
                <a:effectLst/>
                <a:latin typeface="+mj-lt"/>
                <a:ea typeface="+mj-ea"/>
                <a:cs typeface="+mj-cs"/>
              </a:rPr>
              <a:t>情報の収集、従業員、利用者・客への情報提供</a:t>
            </a:r>
            <a:endParaRPr lang="en-US" altLang="ja-JP" sz="1400" dirty="0" smtClean="0">
              <a:effectLst/>
              <a:latin typeface="+mj-lt"/>
              <a:ea typeface="+mj-ea"/>
              <a:cs typeface="+mj-cs"/>
            </a:endParaRPr>
          </a:p>
          <a:p>
            <a:pPr marL="457200" indent="-457200" fontAlgn="auto">
              <a:spcAft>
                <a:spcPts val="0"/>
              </a:spcAft>
            </a:pPr>
            <a:r>
              <a:rPr lang="ja-JP" altLang="en-US" sz="1400" dirty="0" smtClean="0">
                <a:effectLst/>
                <a:latin typeface="+mj-lt"/>
                <a:ea typeface="+mj-ea"/>
                <a:cs typeface="+mj-cs"/>
              </a:rPr>
              <a:t>□　従業員については、家庭事情、自宅までの距離が短い</a:t>
            </a:r>
            <a:endParaRPr lang="en-US" altLang="ja-JP" sz="1400" dirty="0" smtClean="0">
              <a:effectLst/>
              <a:latin typeface="+mj-lt"/>
              <a:ea typeface="+mj-ea"/>
              <a:cs typeface="+mj-cs"/>
            </a:endParaRPr>
          </a:p>
          <a:p>
            <a:pPr marL="457200" indent="-457200" fontAlgn="auto">
              <a:spcAft>
                <a:spcPts val="0"/>
              </a:spcAft>
            </a:pPr>
            <a:r>
              <a:rPr lang="ja-JP" altLang="en-US" sz="1400" dirty="0" smtClean="0">
                <a:effectLst/>
                <a:latin typeface="+mj-lt"/>
                <a:ea typeface="+mj-ea"/>
                <a:cs typeface="+mj-cs"/>
              </a:rPr>
              <a:t>　　 順などを考慮し時差帰宅　など、</a:t>
            </a:r>
            <a:r>
              <a:rPr lang="ja-JP" altLang="en-US" sz="1400" dirty="0" smtClean="0">
                <a:effectLst/>
              </a:rPr>
              <a:t>上記事項を参考に対応 </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11" name="テキスト ボックス 10"/>
          <p:cNvSpPr txBox="1"/>
          <p:nvPr/>
        </p:nvSpPr>
        <p:spPr>
          <a:xfrm>
            <a:off x="5399307" y="5753685"/>
            <a:ext cx="3135093" cy="1048043"/>
          </a:xfrm>
          <a:prstGeom prst="rect">
            <a:avLst/>
          </a:prstGeom>
          <a:ln w="25400" cmpd="thickThin">
            <a:solidFill>
              <a:schemeClr val="tx1"/>
            </a:solidFill>
          </a:ln>
          <a:effectLst/>
        </p:spPr>
        <p:txBody>
          <a:bodyPr vert="horz" wrap="none" lIns="91440" tIns="45720" rIns="91440" bIns="45720" rtlCol="0" anchor="ctr" anchorCtr="0">
            <a:no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a:t>
            </a:r>
            <a:r>
              <a:rPr lang="ja-JP" altLang="en-US" sz="1400" dirty="0" smtClean="0">
                <a:effectLst/>
                <a:latin typeface="+mj-lt"/>
                <a:ea typeface="+mj-ea"/>
                <a:cs typeface="+mj-cs"/>
              </a:rPr>
              <a:t>フェーズ４における役割分担</a:t>
            </a:r>
            <a:r>
              <a:rPr lang="en-US" altLang="ja-JP" sz="1400" dirty="0" smtClean="0">
                <a:effectLst/>
                <a:latin typeface="+mj-lt"/>
                <a:ea typeface="+mj-ea"/>
                <a:cs typeface="+mj-cs"/>
              </a:rPr>
              <a:t>〕</a:t>
            </a:r>
            <a:endParaRPr lang="ja-JP" altLang="en-US" sz="1400" dirty="0" smtClean="0">
              <a:effectLst/>
              <a:latin typeface="+mj-lt"/>
              <a:ea typeface="+mj-ea"/>
              <a:cs typeface="+mj-cs"/>
            </a:endParaRPr>
          </a:p>
          <a:p>
            <a:pPr marL="457200" indent="-457200" fontAlgn="auto">
              <a:spcAft>
                <a:spcPts val="0"/>
              </a:spcAft>
            </a:pPr>
            <a:r>
              <a:rPr lang="ja-JP" altLang="en-US" sz="1400" dirty="0" smtClean="0">
                <a:effectLst/>
              </a:rPr>
              <a:t> </a:t>
            </a:r>
            <a:r>
              <a:rPr lang="ja-JP" altLang="en-US" sz="1400" dirty="0" smtClean="0">
                <a:effectLst/>
              </a:rPr>
              <a:t>　・</a:t>
            </a:r>
            <a:r>
              <a:rPr lang="ja-JP" altLang="en-US" sz="1400" dirty="0" smtClean="0">
                <a:effectLst/>
              </a:rPr>
              <a:t>行政は、情報発信を行う。</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400" noProof="0" dirty="0" smtClean="0">
                <a:effectLst/>
                <a:latin typeface="+mj-lt"/>
                <a:ea typeface="+mj-ea"/>
                <a:cs typeface="+mj-cs"/>
              </a:rPr>
              <a:t>  </a:t>
            </a:r>
            <a:r>
              <a:rPr lang="ja-JP" altLang="en-US" sz="1400" noProof="0" dirty="0" smtClean="0">
                <a:effectLst/>
                <a:latin typeface="+mj-lt"/>
                <a:ea typeface="+mj-ea"/>
                <a:cs typeface="+mj-cs"/>
              </a:rPr>
              <a:t>　・滞留者への情報提供は、</a:t>
            </a:r>
            <a:endParaRPr lang="en-US" altLang="ja-JP" sz="1400" noProof="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lang="ja-JP" altLang="en-US" sz="1400" u="sng" dirty="0" smtClean="0">
                <a:effectLst/>
                <a:latin typeface="+mj-lt"/>
                <a:ea typeface="+mj-ea"/>
                <a:cs typeface="+mj-cs"/>
              </a:rPr>
              <a:t> </a:t>
            </a:r>
            <a:r>
              <a:rPr lang="ja-JP" altLang="en-US" sz="1400" u="sng" noProof="0" dirty="0" smtClean="0">
                <a:effectLst/>
                <a:latin typeface="+mj-lt"/>
                <a:ea typeface="+mj-ea"/>
                <a:cs typeface="+mj-cs"/>
              </a:rPr>
              <a:t>各事業者において対応</a:t>
            </a:r>
            <a:r>
              <a:rPr lang="ja-JP" altLang="en-US" sz="1400" noProof="0" dirty="0" smtClean="0">
                <a:effectLst/>
                <a:latin typeface="+mj-lt"/>
                <a:ea typeface="+mj-ea"/>
                <a:cs typeface="+mj-cs"/>
              </a:rPr>
              <a:t>する。</a:t>
            </a:r>
            <a:r>
              <a:rPr lang="ja-JP" altLang="en-US" sz="1400" dirty="0" smtClean="0">
                <a:effectLst/>
                <a:latin typeface="+mj-lt"/>
                <a:ea typeface="+mj-ea"/>
                <a:cs typeface="+mj-cs"/>
              </a:rPr>
              <a:t>　</a:t>
            </a:r>
            <a:endParaRPr kumimoji="1" lang="ja-JP" altLang="en-US" sz="14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テキスト ボックス 11"/>
          <p:cNvSpPr txBox="1"/>
          <p:nvPr/>
        </p:nvSpPr>
        <p:spPr>
          <a:xfrm>
            <a:off x="174174" y="362863"/>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900" b="1" i="0" u="none" strike="noStrike" kern="1200" cap="none" spc="0" normalizeH="0" baseline="0" noProof="0" dirty="0" smtClean="0">
                <a:ln>
                  <a:noFill/>
                </a:ln>
                <a:solidFill>
                  <a:schemeClr val="tx1"/>
                </a:solidFill>
                <a:effectLst/>
                <a:uLnTx/>
                <a:uFillTx/>
                <a:latin typeface="+mn-ea"/>
                <a:ea typeface="+mn-ea"/>
                <a:cs typeface="+mj-cs"/>
              </a:rPr>
              <a:t>対象Ａ </a:t>
            </a:r>
            <a:r>
              <a:rPr kumimoji="1" lang="en-US" altLang="ja-JP" sz="19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900" b="1" dirty="0" smtClean="0">
                <a:effectLst/>
                <a:latin typeface="+mn-ea"/>
                <a:ea typeface="+mn-ea"/>
              </a:rPr>
              <a:t>屋外滞留者</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3" name="テキスト ボックス 12"/>
          <p:cNvSpPr txBox="1"/>
          <p:nvPr/>
        </p:nvSpPr>
        <p:spPr>
          <a:xfrm>
            <a:off x="94365" y="5696855"/>
            <a:ext cx="3236685" cy="420914"/>
          </a:xfrm>
          <a:prstGeom prst="rect">
            <a:avLst/>
          </a:prstGeom>
        </p:spPr>
        <p:txBody>
          <a:bodyPr vert="horz" wrap="none" lIns="91440" tIns="45720" rIns="91440" bIns="45720" rtlCol="0" anchor="ctr">
            <a:normAutofit/>
          </a:bodyPr>
          <a:lstStyle/>
          <a:p>
            <a:pPr marL="457200" indent="-457200" fontAlgn="auto">
              <a:spcAft>
                <a:spcPts val="0"/>
              </a:spcAf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900" b="1" i="0" u="none" strike="noStrike" kern="1200" cap="none" spc="0" normalizeH="0" baseline="0" noProof="0" dirty="0" smtClean="0">
                <a:ln>
                  <a:noFill/>
                </a:ln>
                <a:solidFill>
                  <a:schemeClr val="tx1"/>
                </a:solidFill>
                <a:effectLst/>
                <a:uLnTx/>
                <a:uFillTx/>
                <a:latin typeface="+mn-ea"/>
                <a:ea typeface="+mn-ea"/>
                <a:cs typeface="+mj-cs"/>
              </a:rPr>
              <a:t>対象</a:t>
            </a:r>
            <a:r>
              <a:rPr lang="en-US" altLang="ja-JP" sz="1900" b="1" noProof="0" dirty="0" smtClean="0">
                <a:effectLst/>
                <a:latin typeface="+mn-ea"/>
                <a:ea typeface="+mn-ea"/>
                <a:cs typeface="+mj-cs"/>
              </a:rPr>
              <a:t>B</a:t>
            </a:r>
            <a:r>
              <a:rPr kumimoji="1" lang="ja-JP" altLang="en-US" sz="1900" b="1" i="0" u="none" strike="noStrike" kern="1200" cap="none" spc="0" normalizeH="0" noProof="0" dirty="0" smtClean="0">
                <a:ln>
                  <a:noFill/>
                </a:ln>
                <a:solidFill>
                  <a:schemeClr val="tx1"/>
                </a:solidFill>
                <a:effectLst/>
                <a:uLnTx/>
                <a:uFillTx/>
                <a:latin typeface="+mn-ea"/>
                <a:ea typeface="+mn-ea"/>
                <a:cs typeface="+mj-cs"/>
              </a:rPr>
              <a:t> </a:t>
            </a:r>
            <a:r>
              <a:rPr kumimoji="1" lang="en-US" altLang="ja-JP" sz="1900" b="1" i="0" u="none" strike="noStrike" kern="1200" cap="none" spc="0" normalizeH="0" baseline="0" noProof="0" dirty="0" smtClean="0">
                <a:ln>
                  <a:noFill/>
                </a:ln>
                <a:solidFill>
                  <a:schemeClr val="tx1"/>
                </a:solidFill>
                <a:effectLst/>
                <a:uLnTx/>
                <a:uFillTx/>
                <a:latin typeface="+mn-ea"/>
                <a:ea typeface="+mn-ea"/>
                <a:cs typeface="+mj-cs"/>
              </a:rPr>
              <a:t>: </a:t>
            </a:r>
            <a:r>
              <a:rPr lang="ja-JP" altLang="en-US" sz="1900" b="1" dirty="0" smtClean="0">
                <a:effectLst/>
                <a:latin typeface="+mn-ea"/>
                <a:ea typeface="+mn-ea"/>
              </a:rPr>
              <a:t>屋内滞留者</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14" name="表 13"/>
          <p:cNvGraphicFramePr>
            <a:graphicFrameLocks noGrp="1"/>
          </p:cNvGraphicFramePr>
          <p:nvPr/>
        </p:nvGraphicFramePr>
        <p:xfrm>
          <a:off x="294505" y="800101"/>
          <a:ext cx="8573270" cy="4873631"/>
        </p:xfrm>
        <a:graphic>
          <a:graphicData uri="http://schemas.openxmlformats.org/drawingml/2006/table">
            <a:tbl>
              <a:tblPr/>
              <a:tblGrid>
                <a:gridCol w="281054"/>
                <a:gridCol w="3468352"/>
                <a:gridCol w="2755093"/>
                <a:gridCol w="1151350"/>
                <a:gridCol w="463644"/>
                <a:gridCol w="453777"/>
              </a:tblGrid>
              <a:tr h="180101">
                <a:tc rowSpan="2" gridSpan="2">
                  <a:txBody>
                    <a:bodyPr/>
                    <a:lstStyle/>
                    <a:p>
                      <a:pPr algn="ctr" rtl="0" fontAlgn="ctr"/>
                      <a:r>
                        <a:rPr lang="ja-JP" altLang="en-US" sz="1200" b="0" i="0" u="none" strike="noStrike" dirty="0">
                          <a:solidFill>
                            <a:srgbClr val="000000"/>
                          </a:solidFill>
                          <a:latin typeface="Arial"/>
                        </a:rPr>
                        <a:t>項　　目</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rtl="0" fontAlgn="ctr"/>
                      <a:r>
                        <a:rPr lang="zh-CN" altLang="en-US" sz="1200" b="0" i="0" u="none" strike="noStrike" dirty="0">
                          <a:solidFill>
                            <a:srgbClr val="000000"/>
                          </a:solidFill>
                          <a:latin typeface="Arial"/>
                        </a:rPr>
                        <a:t>支援内容（概略）</a:t>
                      </a:r>
                      <a:r>
                        <a:rPr lang="zh-CN" altLang="en-US" sz="1200" b="0" i="0" u="none" strike="noStrike" dirty="0">
                          <a:solidFill>
                            <a:srgbClr val="000000"/>
                          </a:solidFill>
                          <a:latin typeface="Calibri"/>
                        </a:rPr>
                        <a:t> </a:t>
                      </a:r>
                      <a:endParaRPr lang="zh-CN"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ja-JP" altLang="en-US" sz="1200" b="0" i="0" u="none" strike="noStrike" dirty="0">
                          <a:solidFill>
                            <a:srgbClr val="000000"/>
                          </a:solidFill>
                          <a:latin typeface="Arial"/>
                        </a:rPr>
                        <a:t>方法</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a:solidFill>
                            <a:srgbClr val="000000"/>
                          </a:solidFill>
                          <a:latin typeface="ＭＳ Ｐゴシック"/>
                        </a:rPr>
                        <a:t>役割分担</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5435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50" b="0" i="0" u="none" strike="noStrike" dirty="0" smtClean="0">
                          <a:solidFill>
                            <a:srgbClr val="000000"/>
                          </a:solidFill>
                          <a:latin typeface="ＭＳ Ｐゴシック"/>
                        </a:rPr>
                        <a:t>行　政</a:t>
                      </a:r>
                      <a:endParaRPr lang="ja-JP" altLang="en-US" sz="1050" b="0" i="0" u="none" strike="noStrike" dirty="0">
                        <a:solidFill>
                          <a:srgbClr val="000000"/>
                        </a:solidFill>
                        <a:latin typeface="ＭＳ Ｐゴシック"/>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smtClean="0">
                          <a:solidFill>
                            <a:srgbClr val="000000"/>
                          </a:solidFill>
                          <a:latin typeface="ＭＳ Ｐゴシック"/>
                        </a:rPr>
                        <a:t>事業者等</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6913">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気象庁の警報等</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各種警報</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latin typeface="Arial"/>
                        </a:rPr>
                        <a:t>気象庁ﾎｰﾑﾍﾟｰｼﾞ、おおさか防災ネット、テレビ、ラジオなどにより把握し、施設内放送</a:t>
                      </a:r>
                      <a:r>
                        <a:rPr lang="ja-JP" altLang="en-US" sz="800" b="0" i="0" u="none" strike="noStrike" dirty="0">
                          <a:solidFill>
                            <a:srgbClr val="000000"/>
                          </a:solidFill>
                          <a:latin typeface="Calibri"/>
                        </a:rPr>
                        <a:t> </a:t>
                      </a:r>
                      <a:endParaRPr lang="ja-JP" altLang="en-US" sz="8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860">
                <a:tc rowSpan="2">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latin typeface="Arial"/>
                        </a:rPr>
                        <a:t>避難情報</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地震・津波・河川氾濫等の状況、被害の状況、</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800" b="0" i="0" u="none" strike="noStrike" dirty="0">
                          <a:solidFill>
                            <a:srgbClr val="000000"/>
                          </a:solidFill>
                          <a:latin typeface="Arial"/>
                        </a:rPr>
                        <a:t>市ホームページ、おおさか防災ネット、テレビ、ラジオなどにより把握し、施設内放送</a:t>
                      </a:r>
                      <a:r>
                        <a:rPr lang="ja-JP" altLang="en-US" sz="800" b="0" i="0" u="none" strike="noStrike" dirty="0">
                          <a:solidFill>
                            <a:srgbClr val="000000"/>
                          </a:solidFill>
                          <a:latin typeface="Calibri"/>
                        </a:rPr>
                        <a:t> </a:t>
                      </a:r>
                      <a:endParaRPr lang="ja-JP" altLang="en-US" sz="8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9053">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050" b="0" i="0" u="none" strike="noStrike" dirty="0">
                          <a:solidFill>
                            <a:srgbClr val="000000"/>
                          </a:solidFill>
                          <a:latin typeface="Arial"/>
                        </a:rPr>
                        <a:t>避難情報（避難勧告・避難指示の解除）</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36913">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まちの安全の確認</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屋内から出て、安全に帰宅できるのかの確認</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latin typeface="Arial"/>
                        </a:rPr>
                        <a:t>市ホームページ、おおさか防災ネット、テレビ、ラジオなどにより把握し、施設内放送</a:t>
                      </a:r>
                      <a:r>
                        <a:rPr lang="ja-JP" altLang="en-US" sz="800" b="0" i="0" u="none" strike="noStrike" dirty="0">
                          <a:solidFill>
                            <a:srgbClr val="000000"/>
                          </a:solidFill>
                          <a:latin typeface="Calibri"/>
                        </a:rPr>
                        <a:t> </a:t>
                      </a:r>
                      <a:endParaRPr lang="ja-JP" altLang="en-US" sz="8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01">
                <a:tc rowSpan="3">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rtl="0" fontAlgn="ctr"/>
                      <a:r>
                        <a:rPr lang="ja-JP" altLang="en-US" sz="1200" b="0" i="0" u="none" strike="noStrike" dirty="0">
                          <a:solidFill>
                            <a:srgbClr val="000000"/>
                          </a:solidFill>
                          <a:latin typeface="Arial"/>
                        </a:rPr>
                        <a:t>鉄道・バスの運行状況</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ストップしている状況だけでなく、</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l" rtl="0" fontAlgn="ctr"/>
                      <a:r>
                        <a:rPr lang="ja-JP" altLang="en-US" sz="800" b="0" i="0" u="none" strike="noStrike" dirty="0">
                          <a:solidFill>
                            <a:srgbClr val="000000"/>
                          </a:solidFill>
                          <a:latin typeface="Arial"/>
                        </a:rPr>
                        <a:t>鉄道・バス各社のホームページ、おおさか防災ネット、テレビ、ラジオにより把握し、施設内放送</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28616">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Arial"/>
                        </a:rPr>
                        <a:t>運行再開・見込みの状況、迂回ルート、代替</a:t>
                      </a:r>
                      <a:r>
                        <a:rPr lang="ja-JP" altLang="en-US" sz="1050" b="0" i="0" u="none" strike="noStrike" dirty="0" smtClean="0">
                          <a:solidFill>
                            <a:srgbClr val="000000"/>
                          </a:solidFill>
                          <a:latin typeface="Arial"/>
                        </a:rPr>
                        <a:t>輸送の情報を伝達</a:t>
                      </a:r>
                    </a:p>
                    <a:p>
                      <a:pPr algn="l" rtl="0" fontAlgn="ct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600" b="0" i="0" u="none" strike="noStrike" dirty="0">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101">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04146">
                <a:tc>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道路交通の情報</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交通規制、混雑の状況</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latin typeface="Arial"/>
                        </a:rPr>
                        <a:t>日本道路交通情報センターのホームページより把握し、施設内放送等</a:t>
                      </a:r>
                      <a:r>
                        <a:rPr lang="ja-JP" altLang="en-US" sz="800" b="0" i="0" u="none" strike="noStrike" dirty="0">
                          <a:solidFill>
                            <a:srgbClr val="000000"/>
                          </a:solidFill>
                          <a:latin typeface="Calibri"/>
                        </a:rPr>
                        <a:t> </a:t>
                      </a:r>
                      <a:endParaRPr lang="ja-JP" altLang="en-US" sz="8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358">
                <a:tc rowSpan="2">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latin typeface="Arial"/>
                        </a:rPr>
                        <a:t>徒歩帰宅ルート及び</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050" b="0" i="0" u="none" strike="noStrike" dirty="0">
                          <a:solidFill>
                            <a:srgbClr val="000000"/>
                          </a:solidFill>
                          <a:latin typeface="Arial"/>
                        </a:rPr>
                        <a:t>徒歩帰宅ルート（</a:t>
                      </a:r>
                      <a:r>
                        <a:rPr lang="en-US" altLang="ja-JP" sz="1050" b="0" i="0" u="none" strike="noStrike" dirty="0">
                          <a:solidFill>
                            <a:srgbClr val="000000"/>
                          </a:solidFill>
                          <a:latin typeface="Calibri"/>
                        </a:rPr>
                        <a:t>※</a:t>
                      </a:r>
                      <a:r>
                        <a:rPr lang="ja-JP" altLang="en-US" sz="1050" b="0" i="0" u="none" strike="noStrike" dirty="0">
                          <a:solidFill>
                            <a:srgbClr val="000000"/>
                          </a:solidFill>
                          <a:latin typeface="Arial"/>
                        </a:rPr>
                        <a:t>近畿地方整備局を中心に検討中）</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800" b="0" i="0" u="none" strike="noStrike" dirty="0">
                          <a:solidFill>
                            <a:srgbClr val="000000"/>
                          </a:solidFill>
                          <a:latin typeface="Arial"/>
                        </a:rPr>
                        <a:t>市ホームページ</a:t>
                      </a:r>
                      <a:r>
                        <a:rPr lang="ja-JP" altLang="en-US" sz="800" b="0" i="0" u="none" strike="noStrike" dirty="0">
                          <a:solidFill>
                            <a:srgbClr val="000000"/>
                          </a:solidFill>
                          <a:latin typeface="Calibri"/>
                        </a:rPr>
                        <a:t> </a:t>
                      </a:r>
                      <a:endParaRPr lang="ja-JP" altLang="en-US" sz="8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54358">
                <a:tc vMerge="1">
                  <a:txBody>
                    <a:bodyPr/>
                    <a:lstStyle/>
                    <a:p>
                      <a:endParaRPr kumimoji="1" lang="ja-JP" altLang="en-US"/>
                    </a:p>
                  </a:txBody>
                  <a:tcPr/>
                </a:tc>
                <a:tc>
                  <a:txBody>
                    <a:bodyPr/>
                    <a:lstStyle/>
                    <a:p>
                      <a:pPr algn="l" rtl="0" fontAlgn="ctr"/>
                      <a:r>
                        <a:rPr lang="ja-JP" altLang="en-US" sz="1200" b="0" i="0" u="none" strike="noStrike">
                          <a:solidFill>
                            <a:srgbClr val="000000"/>
                          </a:solidFill>
                          <a:latin typeface="Arial"/>
                        </a:rPr>
                        <a:t>徒歩帰宅支援ステーション</a:t>
                      </a:r>
                      <a:r>
                        <a:rPr lang="ja-JP" altLang="en-US" sz="1200" b="0" i="0" u="none" strike="noStrike">
                          <a:solidFill>
                            <a:srgbClr val="000000"/>
                          </a:solidFill>
                          <a:latin typeface="Calibri"/>
                        </a:rPr>
                        <a:t> </a:t>
                      </a:r>
                      <a:endParaRPr lang="ja-JP" altLang="en-US" sz="1200" b="0" i="0" u="none" strike="noStrike">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050" b="0" i="0" u="none" strike="noStrike" dirty="0">
                          <a:solidFill>
                            <a:srgbClr val="000000"/>
                          </a:solidFill>
                          <a:latin typeface="Arial"/>
                        </a:rPr>
                        <a:t>関西広域連合の「災害時帰宅支援ステーション事業」</a:t>
                      </a:r>
                      <a:r>
                        <a:rPr lang="ja-JP" altLang="en-US" sz="1050" b="0" i="0" u="none" strike="noStrike" dirty="0">
                          <a:solidFill>
                            <a:srgbClr val="000000"/>
                          </a:solidFill>
                          <a:latin typeface="Calibri"/>
                        </a:rPr>
                        <a:t> </a:t>
                      </a:r>
                      <a:endParaRPr lang="ja-JP" altLang="en-US" sz="105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800" b="0" i="0" u="none" strike="noStrike" dirty="0">
                          <a:solidFill>
                            <a:srgbClr val="000000"/>
                          </a:solidFill>
                          <a:latin typeface="Arial"/>
                        </a:rPr>
                        <a:t>リーフレット　など</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17188">
                <a:tc rowSpan="3">
                  <a:txBody>
                    <a:bodyPr/>
                    <a:lstStyle/>
                    <a:p>
                      <a:pPr algn="ctr" rtl="0" fontAlgn="ctr"/>
                      <a:r>
                        <a:rPr lang="ja-JP" altLang="en-US" sz="900" b="0" i="0" u="none" strike="noStrike" dirty="0">
                          <a:solidFill>
                            <a:srgbClr val="000000"/>
                          </a:solidFill>
                          <a:latin typeface="Arial"/>
                        </a:rPr>
                        <a:t>□</a:t>
                      </a:r>
                      <a:r>
                        <a:rPr lang="ja-JP" altLang="en-US" sz="900" b="0" i="0" u="none" strike="noStrike" dirty="0">
                          <a:solidFill>
                            <a:srgbClr val="000000"/>
                          </a:solidFill>
                          <a:latin typeface="Calibri"/>
                        </a:rPr>
                        <a:t> </a:t>
                      </a:r>
                      <a:endParaRPr lang="ja-JP" altLang="en-US" sz="9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rtl="0" fontAlgn="ctr"/>
                      <a:r>
                        <a:rPr lang="ja-JP" altLang="en-US" sz="1200" b="0" i="0" u="none" strike="noStrike" dirty="0">
                          <a:solidFill>
                            <a:srgbClr val="000000"/>
                          </a:solidFill>
                          <a:latin typeface="Arial"/>
                        </a:rPr>
                        <a:t>帰宅困難者自身の「助け合い」（共助）による帰宅</a:t>
                      </a:r>
                      <a:r>
                        <a:rPr lang="ja-JP" altLang="en-US" sz="1200" b="0" i="0" u="none" strike="noStrike" dirty="0">
                          <a:solidFill>
                            <a:srgbClr val="000000"/>
                          </a:solidFill>
                          <a:latin typeface="Calibri"/>
                        </a:rPr>
                        <a:t> </a:t>
                      </a:r>
                      <a:endParaRPr lang="ja-JP" altLang="en-US" sz="12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000" b="0" i="0" u="none" strike="noStrike" dirty="0">
                          <a:solidFill>
                            <a:srgbClr val="000000"/>
                          </a:solidFill>
                          <a:latin typeface="Arial"/>
                        </a:rPr>
                        <a:t>「自力で避難ができない人、迷っている人とともに</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l" rtl="0" fontAlgn="ctr"/>
                      <a:r>
                        <a:rPr lang="ja-JP" altLang="en-US" sz="800" b="0" i="0" u="none" strike="noStrike" dirty="0">
                          <a:solidFill>
                            <a:srgbClr val="000000"/>
                          </a:solidFill>
                          <a:latin typeface="Arial"/>
                        </a:rPr>
                        <a:t>施設内放送</a:t>
                      </a:r>
                      <a:r>
                        <a:rPr lang="ja-JP" altLang="en-US" sz="800" b="0" i="0" u="none" strike="noStrike" dirty="0">
                          <a:solidFill>
                            <a:srgbClr val="000000"/>
                          </a:solidFill>
                          <a:latin typeface="Calibri"/>
                        </a:rPr>
                        <a:t> </a:t>
                      </a:r>
                      <a:endParaRPr lang="ja-JP" altLang="en-US" sz="8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37762">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000" b="0" i="0" u="none" strike="noStrike" dirty="0">
                          <a:solidFill>
                            <a:srgbClr val="000000"/>
                          </a:solidFill>
                          <a:latin typeface="Arial"/>
                        </a:rPr>
                        <a:t>助け合って（助ける側になって）、落ちついて行動」</a:t>
                      </a:r>
                      <a:r>
                        <a:rPr lang="ja-JP" altLang="en-US" sz="1000" b="0" i="0" u="none" strike="noStrike" dirty="0">
                          <a:solidFill>
                            <a:srgbClr val="000000"/>
                          </a:solidFill>
                          <a:latin typeface="Calibri"/>
                        </a:rPr>
                        <a:t> </a:t>
                      </a:r>
                      <a:endParaRPr lang="ja-JP" altLang="en-US" sz="1000" b="0" i="0" u="none" strike="noStrike" dirty="0">
                        <a:solidFill>
                          <a:srgbClr val="000000"/>
                        </a:solidFill>
                        <a:latin typeface="Arial"/>
                      </a:endParaRP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71803">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1000" b="0" i="0" u="none" strike="noStrike" dirty="0">
                          <a:solidFill>
                            <a:srgbClr val="000000"/>
                          </a:solidFill>
                          <a:latin typeface="Arial"/>
                        </a:rPr>
                        <a:t>の主旨の協力依頼</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600" b="0" i="0" u="none" strike="noStrike">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600" b="0" i="0" u="none" strike="noStrike" dirty="0">
                          <a:solidFill>
                            <a:srgbClr val="000000"/>
                          </a:solidFill>
                          <a:latin typeface="ＭＳ Ｐゴシック"/>
                        </a:rPr>
                        <a:t>　</a:t>
                      </a:r>
                    </a:p>
                  </a:txBody>
                  <a:tcPr marL="5366" marR="5366" marT="53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6974106" y="6457948"/>
            <a:ext cx="2133600" cy="365125"/>
          </a:xfrm>
        </p:spPr>
        <p:txBody>
          <a:bodyPr/>
          <a:lstStyle/>
          <a:p>
            <a:pPr>
              <a:defRPr/>
            </a:pPr>
            <a:r>
              <a:rPr lang="en-US" altLang="ja-JP" b="1" dirty="0" smtClean="0">
                <a:solidFill>
                  <a:schemeClr val="tx1"/>
                </a:solidFill>
                <a:effectLst/>
              </a:rPr>
              <a:t>18</a:t>
            </a:r>
            <a:endParaRPr lang="en-US" altLang="ja-JP" b="1" dirty="0">
              <a:solidFill>
                <a:schemeClr val="tx1"/>
              </a:solidFill>
              <a:effectLst/>
            </a:endParaRPr>
          </a:p>
        </p:txBody>
      </p:sp>
      <p:sp>
        <p:nvSpPr>
          <p:cNvPr id="5" name="タイトル 1"/>
          <p:cNvSpPr txBox="1">
            <a:spLocks/>
          </p:cNvSpPr>
          <p:nvPr/>
        </p:nvSpPr>
        <p:spPr>
          <a:xfrm>
            <a:off x="188686" y="42415"/>
            <a:ext cx="8752114" cy="436558"/>
          </a:xfrm>
          <a:prstGeom prst="rect">
            <a:avLst/>
          </a:prstGeom>
          <a:ln>
            <a:solidFill>
              <a:schemeClr val="tx1"/>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400" dirty="0" smtClean="0">
                <a:effectLst/>
                <a:latin typeface="+mj-lt"/>
                <a:ea typeface="+mj-ea"/>
                <a:cs typeface="+mj-cs"/>
              </a:rPr>
              <a:t>情報提供等支援場所の設置</a:t>
            </a:r>
            <a:endParaRPr kumimoji="1" lang="ja-JP" altLang="en-US" sz="2400" i="0" u="none" strike="noStrike" kern="1200" cap="none" spc="0" normalizeH="0" baseline="0" noProof="0" dirty="0">
              <a:ln>
                <a:noFill/>
              </a:ln>
              <a:solidFill>
                <a:schemeClr val="tx1"/>
              </a:solidFill>
              <a:effectLst/>
              <a:uLnTx/>
              <a:uFillTx/>
              <a:latin typeface="+mj-lt"/>
              <a:ea typeface="+mj-ea"/>
              <a:cs typeface="+mj-cs"/>
            </a:endParaRPr>
          </a:p>
        </p:txBody>
      </p:sp>
      <p:sp>
        <p:nvSpPr>
          <p:cNvPr id="7" name="テキスト ボックス 6"/>
          <p:cNvSpPr txBox="1"/>
          <p:nvPr/>
        </p:nvSpPr>
        <p:spPr>
          <a:xfrm>
            <a:off x="217714" y="566072"/>
            <a:ext cx="8752115" cy="1219200"/>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●主旨</a:t>
            </a:r>
            <a:endParaRPr kumimoji="1" lang="en-US" altLang="ja-JP" sz="20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2000" dirty="0" smtClean="0">
                <a:effectLst/>
                <a:latin typeface="+mj-lt"/>
                <a:ea typeface="+mj-ea"/>
                <a:cs typeface="+mj-cs"/>
              </a:rPr>
              <a:t>　　　帰宅困難者が安全に帰宅できるよう、</a:t>
            </a: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情報提供等の支援を行う場所を</a:t>
            </a:r>
            <a:endParaRPr kumimoji="1" lang="en-US" altLang="ja-JP" sz="20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2000" dirty="0" smtClean="0">
                <a:effectLst/>
                <a:latin typeface="+mj-lt"/>
                <a:ea typeface="+mj-ea"/>
                <a:cs typeface="+mj-cs"/>
              </a:rPr>
              <a:t>　　　設置する。</a:t>
            </a:r>
            <a:endParaRPr lang="en-US" altLang="ja-JP" sz="2000" dirty="0" smtClean="0">
              <a:effectLst/>
              <a:latin typeface="+mj-lt"/>
              <a:ea typeface="+mj-ea"/>
              <a:cs typeface="+mj-cs"/>
            </a:endParaRPr>
          </a:p>
        </p:txBody>
      </p:sp>
      <p:graphicFrame>
        <p:nvGraphicFramePr>
          <p:cNvPr id="8" name="表 7"/>
          <p:cNvGraphicFramePr>
            <a:graphicFrameLocks noGrp="1"/>
          </p:cNvGraphicFramePr>
          <p:nvPr/>
        </p:nvGraphicFramePr>
        <p:xfrm>
          <a:off x="551542" y="2427517"/>
          <a:ext cx="8316687" cy="1930400"/>
        </p:xfrm>
        <a:graphic>
          <a:graphicData uri="http://schemas.openxmlformats.org/drawingml/2006/table">
            <a:tbl>
              <a:tblPr firstRow="1" bandRow="1">
                <a:tableStyleId>{5C22544A-7EE6-4342-B048-85BDC9FD1C3A}</a:tableStyleId>
              </a:tblPr>
              <a:tblGrid>
                <a:gridCol w="667658"/>
                <a:gridCol w="2002971"/>
                <a:gridCol w="3062515"/>
                <a:gridCol w="2583543"/>
              </a:tblGrid>
              <a:tr h="370840">
                <a:tc gridSpan="2">
                  <a:txBody>
                    <a:bodyPr/>
                    <a:lstStyle/>
                    <a:p>
                      <a:pPr algn="ctr"/>
                      <a:r>
                        <a:rPr kumimoji="1" lang="ja-JP" altLang="en-US" sz="1200" b="0" dirty="0" smtClean="0">
                          <a:solidFill>
                            <a:sysClr val="windowText" lastClr="000000"/>
                          </a:solidFill>
                        </a:rPr>
                        <a:t>災害（帰宅困難となる要因）</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200" b="0" dirty="0" smtClean="0">
                          <a:solidFill>
                            <a:sysClr val="windowText" lastClr="000000"/>
                          </a:solidFill>
                        </a:rPr>
                        <a:t>設置基準</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ysClr val="windowText" lastClr="000000"/>
                          </a:solidFill>
                        </a:rPr>
                        <a:t>摘要</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r>
                        <a:rPr kumimoji="1" lang="ja-JP" altLang="en-US" sz="1200" dirty="0" smtClean="0">
                          <a:solidFill>
                            <a:sysClr val="windowText" lastClr="000000"/>
                          </a:solidFill>
                        </a:rPr>
                        <a:t>地震</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ysClr val="windowText" lastClr="000000"/>
                          </a:solidFill>
                        </a:rPr>
                        <a:t>直下型など揺れのみの場合</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ysClr val="windowText" lastClr="000000"/>
                          </a:solidFill>
                        </a:rPr>
                        <a:t>地震後</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200" dirty="0" smtClean="0">
                          <a:solidFill>
                            <a:sysClr val="windowText" lastClr="000000"/>
                          </a:solidFill>
                        </a:rPr>
                        <a:t>鉄道の始発から終電までの時間帯に発生した場合に設置することを基本とする。</a:t>
                      </a:r>
                      <a:endParaRPr kumimoji="1" lang="en-US" altLang="ja-JP" sz="1200" dirty="0" smtClean="0">
                        <a:solidFill>
                          <a:sysClr val="windowText" lastClr="000000"/>
                        </a:solidFill>
                      </a:endParaRPr>
                    </a:p>
                    <a:p>
                      <a:r>
                        <a:rPr kumimoji="1" lang="ja-JP" altLang="en-US" sz="1200" dirty="0" smtClean="0">
                          <a:solidFill>
                            <a:sysClr val="windowText" lastClr="000000"/>
                          </a:solidFill>
                        </a:rPr>
                        <a:t>ただし、人が集中し混乱を助長することにならないよう、駅周辺地区の状況を把握し総合的に判断して設置する。</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ysClr val="windowText" lastClr="000000"/>
                          </a:solidFill>
                        </a:rPr>
                        <a:t>津波を伴う場合</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ysClr val="windowText" lastClr="000000"/>
                          </a:solidFill>
                        </a:rPr>
                        <a:t>津波の避難勧告または避難指示解除後</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1200" dirty="0" smtClean="0">
                          <a:solidFill>
                            <a:sysClr val="windowText" lastClr="000000"/>
                          </a:solidFill>
                        </a:rPr>
                        <a:t>河川氾濫</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200" dirty="0" smtClean="0">
                          <a:solidFill>
                            <a:sysClr val="windowText" lastClr="000000"/>
                          </a:solidFill>
                        </a:rPr>
                        <a:t>河川氾濫の避難勧告または避難指示解除後</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1200" dirty="0" smtClean="0">
                          <a:solidFill>
                            <a:sysClr val="windowText" lastClr="000000"/>
                          </a:solidFill>
                        </a:rPr>
                        <a:t>内水氾濫</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200" dirty="0" smtClean="0">
                          <a:solidFill>
                            <a:sysClr val="windowText" lastClr="000000"/>
                          </a:solidFill>
                        </a:rPr>
                        <a:t>鉄道の運行状況により判断</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テキスト ボックス 8"/>
          <p:cNvSpPr txBox="1"/>
          <p:nvPr/>
        </p:nvSpPr>
        <p:spPr>
          <a:xfrm>
            <a:off x="254003" y="4644569"/>
            <a:ext cx="4143825" cy="2046515"/>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●設置場所</a:t>
            </a:r>
            <a:endParaRPr kumimoji="1" lang="en-US" altLang="ja-JP" sz="20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ts val="600"/>
              </a:spcBef>
              <a:spcAft>
                <a:spcPts val="0"/>
              </a:spcAft>
              <a:buClrTx/>
              <a:buSzTx/>
              <a:tabLst/>
            </a:pPr>
            <a:r>
              <a:rPr lang="ja-JP" altLang="en-US" sz="2000" dirty="0" smtClean="0">
                <a:effectLst/>
                <a:latin typeface="+mj-lt"/>
                <a:ea typeface="+mj-ea"/>
                <a:cs typeface="+mj-cs"/>
              </a:rPr>
              <a:t>　　　</a:t>
            </a:r>
            <a:r>
              <a:rPr lang="ja-JP" altLang="en-US" dirty="0" smtClean="0">
                <a:effectLst/>
                <a:latin typeface="+mj-lt"/>
                <a:ea typeface="+mj-ea"/>
                <a:cs typeface="+mj-cs"/>
              </a:rPr>
              <a:t>①　○○ビル１階（△△前）　</a:t>
            </a:r>
            <a:endParaRPr lang="en-US" altLang="ja-JP"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　　　</a:t>
            </a:r>
            <a:r>
              <a:rPr kumimoji="1" lang="ja-JP" altLang="en-US" b="0" i="0" u="none" strike="noStrike" kern="1200" cap="none" spc="0" normalizeH="0" baseline="0" noProof="0" dirty="0" smtClean="0">
                <a:ln>
                  <a:noFill/>
                </a:ln>
                <a:solidFill>
                  <a:schemeClr val="tx1"/>
                </a:solidFill>
                <a:effectLst/>
                <a:uLnTx/>
                <a:uFillTx/>
                <a:latin typeface="+mj-lt"/>
                <a:ea typeface="+mj-ea"/>
                <a:cs typeface="+mj-cs"/>
              </a:rPr>
              <a:t>②　○○区○○町△丁目△－△</a:t>
            </a:r>
            <a:endParaRPr kumimoji="1" lang="en-US" altLang="ja-JP"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dirty="0" smtClean="0">
                <a:effectLst/>
                <a:latin typeface="+mj-lt"/>
                <a:ea typeface="+mj-ea"/>
                <a:cs typeface="+mj-cs"/>
              </a:rPr>
              <a:t>　　　　　　　　　　　　・</a:t>
            </a:r>
            <a:endParaRPr lang="en-US" altLang="ja-JP"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kumimoji="1" lang="ja-JP" altLang="en-US" b="0" i="0" u="none" strike="noStrike" kern="1200" cap="none" spc="0" normalizeH="0" baseline="0" noProof="0" dirty="0" smtClean="0">
                <a:ln>
                  <a:noFill/>
                </a:ln>
                <a:solidFill>
                  <a:schemeClr val="tx1"/>
                </a:solidFill>
                <a:effectLst/>
                <a:uLnTx/>
                <a:uFillTx/>
                <a:latin typeface="+mj-lt"/>
                <a:ea typeface="+mj-ea"/>
                <a:cs typeface="+mj-cs"/>
              </a:rPr>
              <a:t>　　　　　　　　　　　　・</a:t>
            </a:r>
            <a:endParaRPr kumimoji="1" lang="en-US" altLang="ja-JP"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dirty="0" smtClean="0">
                <a:effectLst/>
                <a:latin typeface="+mj-lt"/>
                <a:ea typeface="+mj-ea"/>
                <a:cs typeface="+mj-cs"/>
              </a:rPr>
              <a:t>　　　　　　　　　　　　・</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テキスト ボックス 9"/>
          <p:cNvSpPr txBox="1"/>
          <p:nvPr/>
        </p:nvSpPr>
        <p:spPr>
          <a:xfrm>
            <a:off x="232231" y="1908626"/>
            <a:ext cx="4978401" cy="558798"/>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lang="ja-JP" altLang="en-US" sz="2000" dirty="0" smtClean="0">
                <a:effectLst/>
                <a:latin typeface="+mj-lt"/>
                <a:ea typeface="+mj-ea"/>
                <a:cs typeface="+mj-cs"/>
              </a:rPr>
              <a:t>●設置基準</a:t>
            </a: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11" name="テキスト ボックス 10"/>
          <p:cNvSpPr txBox="1"/>
          <p:nvPr/>
        </p:nvSpPr>
        <p:spPr>
          <a:xfrm>
            <a:off x="4194630" y="4804228"/>
            <a:ext cx="4818744" cy="1553026"/>
          </a:xfrm>
          <a:prstGeom prst="rect">
            <a:avLst/>
          </a:prstGeom>
          <a:ln w="25400" cmpd="thickThin">
            <a:solidFill>
              <a:schemeClr val="tx1"/>
            </a:solidFill>
          </a:ln>
          <a:effectLst/>
        </p:spPr>
        <p:txBody>
          <a:bodyPr vert="horz" wrap="none" lIns="91440" tIns="45720" rIns="91440" bIns="45720" rtlCol="0" anchor="ctr" anchorCtr="0">
            <a:no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a:t>
            </a:r>
            <a:r>
              <a:rPr lang="ja-JP" altLang="en-US" sz="1400" dirty="0" smtClean="0">
                <a:effectLst/>
                <a:latin typeface="+mj-lt"/>
                <a:ea typeface="+mj-ea"/>
                <a:cs typeface="+mj-cs"/>
              </a:rPr>
              <a:t>情報提供等支援場所の設置の役割分担</a:t>
            </a:r>
            <a:r>
              <a:rPr lang="en-US" altLang="ja-JP" sz="1400" dirty="0" smtClean="0">
                <a:effectLst/>
                <a:latin typeface="+mj-lt"/>
                <a:ea typeface="+mj-ea"/>
                <a:cs typeface="+mj-cs"/>
              </a:rPr>
              <a:t>〕</a:t>
            </a:r>
          </a:p>
          <a:p>
            <a:pPr marL="457200" marR="0" indent="-457200" defTabSz="914400" rtl="0" eaLnBrk="1" fontAlgn="auto" latinLnBrk="0" hangingPunct="1">
              <a:lnSpc>
                <a:spcPct val="100000"/>
              </a:lnSpc>
              <a:spcBef>
                <a:spcPct val="0"/>
              </a:spcBef>
              <a:spcAft>
                <a:spcPts val="0"/>
              </a:spcAft>
              <a:buClrTx/>
              <a:buSzTx/>
              <a:tabLst/>
            </a:pPr>
            <a:r>
              <a:rPr lang="en-US" altLang="ja-JP" sz="1400" noProof="0" dirty="0" smtClean="0">
                <a:effectLst/>
                <a:latin typeface="+mj-lt"/>
                <a:ea typeface="+mj-ea"/>
                <a:cs typeface="+mj-cs"/>
              </a:rPr>
              <a:t>  </a:t>
            </a:r>
            <a:r>
              <a:rPr lang="ja-JP" altLang="en-US" sz="1400" noProof="0" dirty="0" smtClean="0">
                <a:effectLst/>
                <a:latin typeface="+mj-lt"/>
                <a:ea typeface="+mj-ea"/>
                <a:cs typeface="+mj-cs"/>
              </a:rPr>
              <a:t>　・滞留者への情報提供は、</a:t>
            </a:r>
            <a:r>
              <a:rPr lang="ja-JP" altLang="en-US" sz="1400" u="sng" noProof="0" dirty="0" smtClean="0">
                <a:effectLst/>
                <a:latin typeface="+mj-lt"/>
                <a:ea typeface="+mj-ea"/>
                <a:cs typeface="+mj-cs"/>
              </a:rPr>
              <a:t>各事業者において対応</a:t>
            </a:r>
            <a:r>
              <a:rPr lang="ja-JP" altLang="en-US" sz="1400" noProof="0" dirty="0" smtClean="0">
                <a:effectLst/>
                <a:latin typeface="+mj-lt"/>
                <a:ea typeface="+mj-ea"/>
                <a:cs typeface="+mj-cs"/>
              </a:rPr>
              <a:t>する</a:t>
            </a:r>
            <a:endParaRPr lang="en-US" altLang="ja-JP" sz="1400" noProof="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とともに、</a:t>
            </a:r>
            <a:r>
              <a:rPr lang="ja-JP" altLang="en-US" sz="1400" u="sng" dirty="0" smtClean="0">
                <a:effectLst/>
                <a:latin typeface="+mj-lt"/>
                <a:ea typeface="+mj-ea"/>
                <a:cs typeface="+mj-cs"/>
              </a:rPr>
              <a:t>関係者が共同で支援場所を設置し対応</a:t>
            </a:r>
            <a:r>
              <a:rPr lang="ja-JP" altLang="en-US" sz="1400" dirty="0" smtClean="0">
                <a:effectLst/>
                <a:latin typeface="+mj-lt"/>
                <a:ea typeface="+mj-ea"/>
                <a:cs typeface="+mj-cs"/>
              </a:rPr>
              <a:t>する</a:t>
            </a:r>
            <a:r>
              <a:rPr lang="ja-JP" altLang="en-US" sz="1400" noProof="0" dirty="0" err="1" smtClean="0">
                <a:effectLst/>
                <a:latin typeface="+mj-lt"/>
                <a:ea typeface="+mj-ea"/>
                <a:cs typeface="+mj-cs"/>
              </a:rPr>
              <a:t>。</a:t>
            </a:r>
            <a:endParaRPr lang="en-US" altLang="ja-JP" sz="1400" noProof="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・その際、平常時のインフォメーションコーナーも活用する</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など、災害時に混乱するなかでも、安全かつ的確に</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情報提供ができる方法を検討する。　</a:t>
            </a:r>
            <a:endParaRPr kumimoji="1" lang="ja-JP" altLang="en-US" sz="140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703" name="Rectangle 15"/>
          <p:cNvSpPr>
            <a:spLocks noChangeArrowheads="1"/>
          </p:cNvSpPr>
          <p:nvPr/>
        </p:nvSpPr>
        <p:spPr bwMode="auto">
          <a:xfrm>
            <a:off x="1511300" y="3897313"/>
            <a:ext cx="6624638" cy="2960687"/>
          </a:xfrm>
          <a:prstGeom prst="rect">
            <a:avLst/>
          </a:prstGeom>
          <a:noFill/>
          <a:ln w="9525">
            <a:noFill/>
            <a:miter lim="800000"/>
            <a:headEnd/>
            <a:tailEnd/>
          </a:ln>
          <a:effectLst/>
        </p:spPr>
        <p:txBody>
          <a:bodyPr anchor="ctr"/>
          <a:lstStyle/>
          <a:p>
            <a:pPr>
              <a:defRPr/>
            </a:pPr>
            <a:endParaRPr lang="ja-JP" altLang="ja-JP" sz="4600" u="sng">
              <a:solidFill>
                <a:srgbClr val="FFFFFF"/>
              </a:solidFill>
              <a:effectLst>
                <a:outerShdw blurRad="38100" dist="38100" dir="2700000" algn="tl">
                  <a:srgbClr val="C0C0C0"/>
                </a:outerShdw>
              </a:effectLst>
              <a:ea typeface="ＭＳ Ｐゴシック" charset="-128"/>
            </a:endParaRPr>
          </a:p>
        </p:txBody>
      </p:sp>
      <p:sp>
        <p:nvSpPr>
          <p:cNvPr id="6" name="Rectangle 14"/>
          <p:cNvSpPr txBox="1">
            <a:spLocks noChangeArrowheads="1"/>
          </p:cNvSpPr>
          <p:nvPr/>
        </p:nvSpPr>
        <p:spPr>
          <a:xfrm>
            <a:off x="-43542" y="478020"/>
            <a:ext cx="9144000" cy="5974926"/>
          </a:xfrm>
          <a:prstGeom prst="rect">
            <a:avLst/>
          </a:prstGeom>
        </p:spPr>
        <p:txBody>
          <a:bodyPr vert="horz" lIns="91440" tIns="45720" rIns="91440" bIns="45720" rtlCol="0" anchor="t" anchorCtr="0">
            <a:noAutofit/>
          </a:bodyPr>
          <a:lstStyle/>
          <a:p>
            <a:pPr marL="457200" lvl="0" indent="-457200" fontAlgn="auto">
              <a:lnSpc>
                <a:spcPct val="120000"/>
              </a:lnSpc>
              <a:spcAft>
                <a:spcPts val="0"/>
              </a:spcAft>
              <a:defRPr/>
            </a:pP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a:t>
            </a:r>
            <a:r>
              <a:rPr lang="ja-JP" altLang="en-US" sz="1500" dirty="0" smtClean="0">
                <a:effectLst/>
                <a:latin typeface="+mn-ea"/>
                <a:ea typeface="+mn-ea"/>
                <a:cs typeface="+mj-cs"/>
              </a:rPr>
              <a:t> 　　　大阪市は、上町断層帯地震による直下型地震や、南海トラフ巨大地震・津波、台風や集中豪雨、ゲリラ豪雨等による河川氾濫、内水氾濫など、近年様々な災害リスクに直面している。</a:t>
            </a:r>
            <a:endParaRPr lang="en-US" altLang="ja-JP" sz="1500" dirty="0" smtClean="0">
              <a:effectLst/>
              <a:latin typeface="+mn-ea"/>
              <a:ea typeface="+mn-ea"/>
              <a:cs typeface="+mj-cs"/>
            </a:endParaRPr>
          </a:p>
          <a:p>
            <a:pPr marL="457200" lvl="0" indent="-457200" fontAlgn="auto">
              <a:lnSpc>
                <a:spcPct val="120000"/>
              </a:lnSpc>
              <a:spcBef>
                <a:spcPts val="1200"/>
              </a:spcBef>
              <a:spcAft>
                <a:spcPts val="0"/>
              </a:spcAft>
              <a:defRPr/>
            </a:pPr>
            <a:r>
              <a:rPr lang="ja-JP" altLang="en-US" sz="1500" dirty="0" smtClean="0">
                <a:effectLst/>
                <a:latin typeface="+mn-ea"/>
                <a:ea typeface="+mn-ea"/>
              </a:rPr>
              <a:t>○　      平成</a:t>
            </a:r>
            <a:r>
              <a:rPr lang="en-US" altLang="ja-JP" sz="1500" dirty="0" smtClean="0">
                <a:effectLst/>
                <a:latin typeface="+mn-ea"/>
                <a:ea typeface="+mn-ea"/>
              </a:rPr>
              <a:t>22</a:t>
            </a:r>
            <a:r>
              <a:rPr lang="ja-JP" altLang="en-US" sz="1500" dirty="0" smtClean="0">
                <a:effectLst/>
                <a:latin typeface="+mn-ea"/>
                <a:ea typeface="+mn-ea"/>
              </a:rPr>
              <a:t>年国勢調査によれば、大阪市の夜間人口約</a:t>
            </a:r>
            <a:r>
              <a:rPr lang="en-US" altLang="ja-JP" sz="1500" dirty="0" smtClean="0">
                <a:effectLst/>
                <a:latin typeface="+mn-ea"/>
                <a:ea typeface="+mn-ea"/>
              </a:rPr>
              <a:t>267</a:t>
            </a:r>
            <a:r>
              <a:rPr lang="ja-JP" altLang="en-US" sz="1500" dirty="0" smtClean="0">
                <a:effectLst/>
                <a:latin typeface="+mn-ea"/>
                <a:ea typeface="+mn-ea"/>
              </a:rPr>
              <a:t>万人に対し、昼間人口は約</a:t>
            </a:r>
            <a:r>
              <a:rPr lang="en-US" altLang="ja-JP" sz="1500" dirty="0" smtClean="0">
                <a:effectLst/>
                <a:latin typeface="+mn-ea"/>
                <a:ea typeface="+mn-ea"/>
              </a:rPr>
              <a:t>354</a:t>
            </a:r>
            <a:r>
              <a:rPr lang="ja-JP" altLang="en-US" sz="1500" dirty="0" smtClean="0">
                <a:effectLst/>
                <a:latin typeface="+mn-ea"/>
                <a:ea typeface="+mn-ea"/>
              </a:rPr>
              <a:t>万人、流入人口は約</a:t>
            </a:r>
            <a:r>
              <a:rPr lang="en-US" altLang="ja-JP" sz="1500" dirty="0" smtClean="0">
                <a:effectLst/>
                <a:latin typeface="+mn-ea"/>
                <a:ea typeface="+mn-ea"/>
              </a:rPr>
              <a:t>111</a:t>
            </a:r>
            <a:r>
              <a:rPr lang="ja-JP" altLang="en-US" sz="1500" dirty="0" smtClean="0">
                <a:effectLst/>
                <a:latin typeface="+mn-ea"/>
                <a:ea typeface="+mn-ea"/>
              </a:rPr>
              <a:t>万人であり、また、昼夜間比は</a:t>
            </a:r>
            <a:r>
              <a:rPr lang="en-US" altLang="ja-JP" sz="1500" dirty="0" smtClean="0">
                <a:effectLst/>
                <a:latin typeface="+mn-ea"/>
                <a:ea typeface="+mn-ea"/>
              </a:rPr>
              <a:t>1.33</a:t>
            </a:r>
            <a:r>
              <a:rPr lang="ja-JP" altLang="en-US" sz="1500" dirty="0" smtClean="0">
                <a:effectLst/>
                <a:latin typeface="+mn-ea"/>
                <a:ea typeface="+mn-ea"/>
              </a:rPr>
              <a:t>と、東京</a:t>
            </a:r>
            <a:r>
              <a:rPr lang="en-US" altLang="ja-JP" sz="1500" dirty="0" smtClean="0">
                <a:effectLst/>
                <a:latin typeface="+mn-ea"/>
                <a:ea typeface="+mn-ea"/>
              </a:rPr>
              <a:t>23</a:t>
            </a:r>
            <a:r>
              <a:rPr lang="ja-JP" altLang="en-US" sz="1500" dirty="0" smtClean="0">
                <a:effectLst/>
                <a:latin typeface="+mn-ea"/>
                <a:ea typeface="+mn-ea"/>
              </a:rPr>
              <a:t>区合計の昼夜間比</a:t>
            </a:r>
            <a:r>
              <a:rPr lang="en-US" altLang="ja-JP" sz="1500" dirty="0" smtClean="0">
                <a:effectLst/>
                <a:latin typeface="+mn-ea"/>
                <a:ea typeface="+mn-ea"/>
              </a:rPr>
              <a:t>1.31</a:t>
            </a:r>
            <a:r>
              <a:rPr lang="ja-JP" altLang="en-US" sz="1500" dirty="0" smtClean="0">
                <a:effectLst/>
                <a:latin typeface="+mn-ea"/>
                <a:ea typeface="+mn-ea"/>
              </a:rPr>
              <a:t>より高く、多くの昼間市民の安全確保の方策の一つとして、帰宅困難者対策が重要である。</a:t>
            </a:r>
            <a:endParaRPr lang="en-US" altLang="ja-JP" sz="1500" dirty="0" smtClean="0">
              <a:effectLst/>
              <a:latin typeface="+mn-ea"/>
              <a:ea typeface="+mn-ea"/>
            </a:endParaRPr>
          </a:p>
          <a:p>
            <a:pPr marL="457200" marR="0" lvl="0" indent="-457200" defTabSz="914400" rtl="0" eaLnBrk="1" fontAlgn="auto" latinLnBrk="0" hangingPunct="1">
              <a:spcBef>
                <a:spcPts val="1200"/>
              </a:spcBef>
              <a:spcAft>
                <a:spcPts val="0"/>
              </a:spcAft>
              <a:buClrTx/>
              <a:buSzTx/>
              <a:tabLst/>
              <a:defRPr/>
            </a:pP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　     大阪市内の帰宅困難者は、約</a:t>
            </a:r>
            <a:r>
              <a:rPr kumimoji="1" lang="en-US" altLang="ja-JP" sz="1500" b="0" i="0" u="none" strike="noStrike" kern="1200" cap="none" spc="0" normalizeH="0" baseline="0" noProof="0" dirty="0" smtClean="0">
                <a:ln>
                  <a:noFill/>
                </a:ln>
                <a:solidFill>
                  <a:schemeClr val="tx1"/>
                </a:solidFill>
                <a:effectLst/>
                <a:uLnTx/>
                <a:uFillTx/>
                <a:latin typeface="+mn-ea"/>
                <a:ea typeface="+mn-ea"/>
                <a:cs typeface="+mj-cs"/>
              </a:rPr>
              <a:t>90</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万人と想定され、</a:t>
            </a:r>
            <a:r>
              <a:rPr lang="ja-JP" altLang="en-US" sz="1500" noProof="0" dirty="0" smtClean="0">
                <a:effectLst/>
                <a:latin typeface="+mn-ea"/>
                <a:ea typeface="+mn-ea"/>
                <a:cs typeface="+mj-cs"/>
              </a:rPr>
              <a:t>大阪</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駅周辺地区においては、鉄道駅での乗降客が</a:t>
            </a:r>
            <a:r>
              <a:rPr lang="ja-JP" altLang="en-US" sz="1500" dirty="0" smtClean="0">
                <a:effectLst/>
                <a:latin typeface="+mn-ea"/>
                <a:ea typeface="+mn-ea"/>
                <a:cs typeface="+mj-cs"/>
              </a:rPr>
              <a:t>約</a:t>
            </a:r>
            <a:r>
              <a:rPr lang="en-US" altLang="ja-JP" sz="1500" dirty="0" smtClean="0">
                <a:effectLst/>
                <a:latin typeface="+mn-ea"/>
                <a:ea typeface="+mn-ea"/>
                <a:cs typeface="+mj-cs"/>
              </a:rPr>
              <a:t>236</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万人</a:t>
            </a:r>
            <a:r>
              <a:rPr kumimoji="1" lang="en-US" altLang="ja-JP" sz="1500" b="0" i="0" u="none" strike="noStrike" kern="1200" cap="none" spc="0" normalizeH="0" baseline="0" noProof="0" dirty="0" smtClean="0">
                <a:ln>
                  <a:noFill/>
                </a:ln>
                <a:solidFill>
                  <a:schemeClr val="tx1"/>
                </a:solidFill>
                <a:effectLst/>
                <a:uLnTx/>
                <a:uFillTx/>
                <a:latin typeface="+mn-ea"/>
                <a:ea typeface="+mn-ea"/>
                <a:cs typeface="+mj-cs"/>
              </a:rPr>
              <a:t>/</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日</a:t>
            </a:r>
            <a:r>
              <a:rPr kumimoji="1" lang="en-US" altLang="ja-JP" sz="1500" b="0" i="0" u="none" strike="noStrike" kern="1200" cap="none" spc="0" normalizeH="0" baseline="0" noProof="0" dirty="0" smtClean="0">
                <a:ln>
                  <a:noFill/>
                </a:ln>
                <a:solidFill>
                  <a:schemeClr val="tx1"/>
                </a:solidFill>
                <a:effectLst/>
                <a:uLnTx/>
                <a:uFillTx/>
                <a:latin typeface="+mn-ea"/>
                <a:ea typeface="+mn-ea"/>
                <a:cs typeface="+mj-cs"/>
              </a:rPr>
              <a:t>(H19</a:t>
            </a:r>
            <a:r>
              <a:rPr lang="ja-JP" altLang="en-US" sz="1500" noProof="0" dirty="0" smtClean="0">
                <a:effectLst/>
                <a:latin typeface="+mn-ea"/>
                <a:ea typeface="+mn-ea"/>
                <a:cs typeface="+mj-cs"/>
              </a:rPr>
              <a:t>各社提供等</a:t>
            </a:r>
            <a:r>
              <a:rPr kumimoji="1" lang="en-US" altLang="ja-JP" sz="1500" b="0" i="0" u="none" strike="noStrike" kern="1200" cap="none" spc="0" normalizeH="0" baseline="0" noProof="0" dirty="0" smtClean="0">
                <a:ln>
                  <a:noFill/>
                </a:ln>
                <a:solidFill>
                  <a:schemeClr val="tx1"/>
                </a:solidFill>
                <a:effectLst/>
                <a:uLnTx/>
                <a:uFillTx/>
                <a:latin typeface="+mn-ea"/>
                <a:ea typeface="+mn-ea"/>
                <a:cs typeface="+mj-cs"/>
              </a:rPr>
              <a:t>)</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で</a:t>
            </a:r>
            <a:r>
              <a:rPr lang="ja-JP" altLang="en-US" sz="1500" dirty="0" err="1" smtClean="0">
                <a:effectLst/>
                <a:latin typeface="+mn-ea"/>
                <a:ea typeface="+mn-ea"/>
                <a:cs typeface="+mj-cs"/>
              </a:rPr>
              <a:t>、</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帰宅困難者総数が約</a:t>
            </a:r>
            <a:r>
              <a:rPr lang="en-US" altLang="ja-JP" sz="1500" dirty="0" smtClean="0">
                <a:effectLst/>
                <a:latin typeface="+mn-ea"/>
                <a:ea typeface="+mn-ea"/>
                <a:cs typeface="+mj-cs"/>
              </a:rPr>
              <a:t>42</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万人と推計され、人の集中による混乱が予想される。東日本大震災では、首都圏で約</a:t>
            </a:r>
            <a:r>
              <a:rPr kumimoji="1" lang="en-US" altLang="ja-JP" sz="1500" b="0" i="0" u="none" strike="noStrike" kern="1200" cap="none" spc="0" normalizeH="0" baseline="0" noProof="0" dirty="0" smtClean="0">
                <a:ln>
                  <a:noFill/>
                </a:ln>
                <a:solidFill>
                  <a:schemeClr val="tx1"/>
                </a:solidFill>
                <a:effectLst/>
                <a:uLnTx/>
                <a:uFillTx/>
                <a:latin typeface="+mn-ea"/>
                <a:ea typeface="+mn-ea"/>
                <a:cs typeface="+mj-cs"/>
              </a:rPr>
              <a:t>515</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万人（内閣府推計）に及ぶ帰宅困難者が発生し、一斉帰宅による大規模な道路渋滞となり、緊急車両が通行できなかったことなどが問題と</a:t>
            </a:r>
            <a:r>
              <a:rPr kumimoji="1" lang="ja-JP" altLang="en-US" sz="1500" b="0" i="0" u="none" strike="noStrike" kern="1200" cap="none" spc="0" normalizeH="0" baseline="0" noProof="0" dirty="0" err="1" smtClean="0">
                <a:ln>
                  <a:noFill/>
                </a:ln>
                <a:solidFill>
                  <a:schemeClr val="tx1"/>
                </a:solidFill>
                <a:effectLst/>
                <a:uLnTx/>
                <a:uFillTx/>
                <a:latin typeface="+mn-ea"/>
                <a:ea typeface="+mn-ea"/>
                <a:cs typeface="+mj-cs"/>
              </a:rPr>
              <a:t>な</a:t>
            </a:r>
            <a:r>
              <a:rPr lang="ja-JP" altLang="en-US" sz="1500" dirty="0" err="1" smtClean="0">
                <a:effectLst/>
                <a:latin typeface="+mn-ea"/>
                <a:ea typeface="+mn-ea"/>
                <a:cs typeface="+mj-cs"/>
              </a:rPr>
              <a:t>った</a:t>
            </a:r>
            <a:r>
              <a:rPr kumimoji="1" lang="ja-JP" altLang="en-US" sz="1500" b="0" i="0" u="none" strike="noStrike" kern="1200" cap="none" spc="0" normalizeH="0" baseline="0" noProof="0" dirty="0" err="1" smtClean="0">
                <a:ln>
                  <a:noFill/>
                </a:ln>
                <a:solidFill>
                  <a:schemeClr val="tx1"/>
                </a:solidFill>
                <a:effectLst/>
                <a:uLnTx/>
                <a:uFillTx/>
                <a:latin typeface="+mn-ea"/>
                <a:ea typeface="+mn-ea"/>
                <a:cs typeface="+mj-cs"/>
              </a:rPr>
              <a:t>。</a:t>
            </a:r>
            <a:endParaRPr kumimoji="1" lang="en-US" altLang="ja-JP" sz="1500" b="0" i="0" u="none" strike="noStrike" kern="1200" cap="none" spc="0" normalizeH="0" baseline="0" noProof="0" dirty="0" smtClean="0">
              <a:ln>
                <a:noFill/>
              </a:ln>
              <a:solidFill>
                <a:schemeClr val="tx1"/>
              </a:solidFill>
              <a:effectLst/>
              <a:uLnTx/>
              <a:uFillTx/>
              <a:latin typeface="+mn-ea"/>
              <a:ea typeface="+mn-ea"/>
              <a:cs typeface="+mj-cs"/>
            </a:endParaRPr>
          </a:p>
          <a:p>
            <a:pPr marL="457200" lvl="0" indent="-457200" fontAlgn="auto">
              <a:spcBef>
                <a:spcPts val="1200"/>
              </a:spcBef>
              <a:spcAft>
                <a:spcPts val="0"/>
              </a:spcAft>
              <a:defRPr/>
            </a:pP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　　　</a:t>
            </a:r>
            <a:r>
              <a:rPr lang="ja-JP" altLang="ja-JP" sz="1500" dirty="0" smtClean="0">
                <a:effectLst/>
                <a:latin typeface="+mn-ea"/>
                <a:ea typeface="+mn-ea"/>
              </a:rPr>
              <a:t>このマニュアル（</a:t>
            </a:r>
            <a:r>
              <a:rPr lang="en-US" altLang="ja-JP" sz="1500" dirty="0" smtClean="0">
                <a:effectLst/>
                <a:latin typeface="+mn-ea"/>
                <a:ea typeface="+mn-ea"/>
              </a:rPr>
              <a:t>ver.1</a:t>
            </a:r>
            <a:r>
              <a:rPr lang="ja-JP" altLang="ja-JP" sz="1500" dirty="0" smtClean="0">
                <a:effectLst/>
                <a:latin typeface="+mn-ea"/>
                <a:ea typeface="+mn-ea"/>
              </a:rPr>
              <a:t>）は、</a:t>
            </a:r>
            <a:r>
              <a:rPr lang="ja-JP" altLang="en-US" sz="1500" dirty="0" smtClean="0">
                <a:effectLst/>
                <a:latin typeface="+mn-ea"/>
                <a:ea typeface="+mn-ea"/>
              </a:rPr>
              <a:t>これ</a:t>
            </a:r>
            <a:r>
              <a:rPr lang="ja-JP" altLang="ja-JP" sz="1500" dirty="0" smtClean="0">
                <a:effectLst/>
                <a:latin typeface="+mn-ea"/>
                <a:ea typeface="+mn-ea"/>
              </a:rPr>
              <a:t>までの帰宅困難者対策</a:t>
            </a:r>
            <a:r>
              <a:rPr lang="ja-JP" altLang="en-US" sz="1500" dirty="0" smtClean="0">
                <a:effectLst/>
                <a:latin typeface="+mn-ea"/>
                <a:ea typeface="+mn-ea"/>
              </a:rPr>
              <a:t>に関する大阪市の</a:t>
            </a:r>
            <a:r>
              <a:rPr lang="ja-JP" altLang="ja-JP" sz="1500" dirty="0" smtClean="0">
                <a:effectLst/>
                <a:latin typeface="+mn-ea"/>
                <a:ea typeface="+mn-ea"/>
              </a:rPr>
              <a:t>取組み</a:t>
            </a:r>
            <a:r>
              <a:rPr lang="ja-JP" altLang="en-US" sz="1500" dirty="0" smtClean="0">
                <a:effectLst/>
                <a:latin typeface="+mn-ea"/>
                <a:ea typeface="+mn-ea"/>
              </a:rPr>
              <a:t>で</a:t>
            </a:r>
            <a:r>
              <a:rPr lang="ja-JP" altLang="ja-JP" sz="1500" dirty="0" smtClean="0">
                <a:effectLst/>
                <a:latin typeface="+mn-ea"/>
                <a:ea typeface="+mn-ea"/>
              </a:rPr>
              <a:t>まとめられた</a:t>
            </a:r>
            <a:r>
              <a:rPr lang="en-US" altLang="ja-JP" sz="1500" dirty="0" smtClean="0">
                <a:effectLst/>
                <a:latin typeface="+mn-ea"/>
                <a:ea typeface="+mn-ea"/>
              </a:rPr>
              <a:t>4</a:t>
            </a:r>
            <a:r>
              <a:rPr lang="ja-JP" altLang="ja-JP" sz="1500" dirty="0" err="1" smtClean="0">
                <a:effectLst/>
                <a:latin typeface="+mn-ea"/>
                <a:ea typeface="+mn-ea"/>
              </a:rPr>
              <a:t>つの</a:t>
            </a:r>
            <a:r>
              <a:rPr lang="ja-JP" altLang="ja-JP" sz="1500" dirty="0" smtClean="0">
                <a:effectLst/>
                <a:latin typeface="+mn-ea"/>
                <a:ea typeface="+mn-ea"/>
              </a:rPr>
              <a:t>対策コンセプト</a:t>
            </a:r>
            <a:r>
              <a:rPr lang="en-US" altLang="ja-JP" sz="1500" dirty="0" smtClean="0">
                <a:effectLst/>
                <a:latin typeface="+mn-ea"/>
                <a:ea typeface="+mn-ea"/>
              </a:rPr>
              <a:t> (</a:t>
            </a:r>
            <a:r>
              <a:rPr lang="ja-JP" altLang="ja-JP" sz="1500" dirty="0" smtClean="0">
                <a:effectLst/>
                <a:latin typeface="+mn-ea"/>
                <a:ea typeface="+mn-ea"/>
              </a:rPr>
              <a:t>『</a:t>
            </a:r>
            <a:r>
              <a:rPr lang="ja-JP" altLang="ja-JP" sz="1500" dirty="0" smtClean="0">
                <a:effectLst/>
                <a:latin typeface="+mn-ea"/>
                <a:ea typeface="+mn-ea"/>
                <a:cs typeface="+mj-cs"/>
              </a:rPr>
              <a:t>とどまる</a:t>
            </a:r>
            <a:r>
              <a:rPr lang="ja-JP" altLang="ja-JP" sz="1500" dirty="0" smtClean="0">
                <a:effectLst/>
                <a:latin typeface="+mn-ea"/>
                <a:ea typeface="+mn-ea"/>
              </a:rPr>
              <a:t>』『ともに働く』『無事に帰す』『地域で保護』</a:t>
            </a:r>
            <a:r>
              <a:rPr lang="en-US" altLang="ja-JP" sz="1500" dirty="0" smtClean="0">
                <a:effectLst/>
                <a:latin typeface="+mn-ea"/>
                <a:ea typeface="+mn-ea"/>
              </a:rPr>
              <a:t>) </a:t>
            </a:r>
            <a:r>
              <a:rPr lang="ja-JP" altLang="en-US" sz="1500" dirty="0" smtClean="0">
                <a:effectLst/>
                <a:latin typeface="+mn-ea"/>
                <a:ea typeface="+mn-ea"/>
              </a:rPr>
              <a:t>など</a:t>
            </a:r>
            <a:r>
              <a:rPr lang="ja-JP" altLang="ja-JP" sz="1500" dirty="0" smtClean="0">
                <a:effectLst/>
                <a:latin typeface="+mn-ea"/>
                <a:ea typeface="+mn-ea"/>
              </a:rPr>
              <a:t>を踏まえ、東日本大震災を教訓に、関係者が連携し</a:t>
            </a:r>
            <a:r>
              <a:rPr lang="ja-JP" altLang="en-US" sz="1500" dirty="0" smtClean="0">
                <a:effectLst/>
                <a:latin typeface="+mn-ea"/>
                <a:ea typeface="+mn-ea"/>
              </a:rPr>
              <a:t>て</a:t>
            </a:r>
            <a:r>
              <a:rPr lang="ja-JP" altLang="ja-JP" sz="1500" dirty="0" smtClean="0">
                <a:effectLst/>
                <a:latin typeface="+mn-ea"/>
                <a:ea typeface="+mn-ea"/>
              </a:rPr>
              <a:t>、一斉帰宅</a:t>
            </a:r>
            <a:r>
              <a:rPr lang="ja-JP" altLang="en-US" sz="1500" dirty="0" smtClean="0">
                <a:effectLst/>
                <a:latin typeface="+mn-ea"/>
                <a:ea typeface="+mn-ea"/>
              </a:rPr>
              <a:t>の</a:t>
            </a:r>
            <a:r>
              <a:rPr lang="ja-JP" altLang="ja-JP" sz="1500" dirty="0" smtClean="0">
                <a:effectLst/>
                <a:latin typeface="+mn-ea"/>
                <a:ea typeface="+mn-ea"/>
              </a:rPr>
              <a:t>抑制とともに、大規模災害時に駅周辺地区の混乱を抑制し、帰宅困難者（屋外滞留者）の安全確保を図ることを目的としている。</a:t>
            </a:r>
            <a:endParaRPr lang="ja-JP" altLang="en-US" sz="1500" dirty="0" smtClean="0">
              <a:effectLst/>
              <a:latin typeface="+mn-ea"/>
              <a:ea typeface="+mn-ea"/>
              <a:cs typeface="+mj-cs"/>
            </a:endParaRPr>
          </a:p>
          <a:p>
            <a:pPr marL="457200" lvl="0" indent="-457200" fontAlgn="auto">
              <a:spcBef>
                <a:spcPts val="1200"/>
              </a:spcBef>
              <a:spcAft>
                <a:spcPts val="0"/>
              </a:spcAft>
              <a:defRPr/>
            </a:pPr>
            <a:r>
              <a:rPr lang="ja-JP" altLang="en-US" sz="1500" dirty="0" smtClean="0">
                <a:effectLst/>
                <a:latin typeface="+mn-ea"/>
                <a:ea typeface="+mn-ea"/>
                <a:cs typeface="+mj-cs"/>
              </a:rPr>
              <a:t>○　     </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この資料</a:t>
            </a:r>
            <a:r>
              <a:rPr lang="ja-JP" altLang="en-US" sz="1500" dirty="0" smtClean="0">
                <a:effectLst/>
                <a:latin typeface="+mn-ea"/>
                <a:ea typeface="+mn-ea"/>
                <a:cs typeface="+mj-cs"/>
              </a:rPr>
              <a:t>は、事業者等の</a:t>
            </a:r>
            <a:r>
              <a:rPr lang="en-US" altLang="ja-JP" sz="1500" dirty="0" smtClean="0">
                <a:effectLst/>
                <a:latin typeface="+mn-ea"/>
                <a:ea typeface="+mn-ea"/>
                <a:cs typeface="+mj-cs"/>
              </a:rPr>
              <a:t>『</a:t>
            </a:r>
            <a:r>
              <a:rPr lang="ja-JP" altLang="en-US" sz="1500" dirty="0" smtClean="0">
                <a:effectLst/>
                <a:latin typeface="+mn-ea"/>
                <a:ea typeface="+mn-ea"/>
                <a:cs typeface="+mj-cs"/>
              </a:rPr>
              <a:t>自助</a:t>
            </a:r>
            <a:r>
              <a:rPr lang="en-US" altLang="ja-JP" sz="1500" dirty="0" smtClean="0">
                <a:effectLst/>
                <a:latin typeface="+mn-ea"/>
                <a:ea typeface="+mn-ea"/>
                <a:cs typeface="+mj-cs"/>
              </a:rPr>
              <a:t>』</a:t>
            </a:r>
            <a:r>
              <a:rPr lang="ja-JP" altLang="en-US" sz="1500" dirty="0" smtClean="0">
                <a:effectLst/>
                <a:latin typeface="+mn-ea"/>
                <a:ea typeface="+mn-ea"/>
                <a:cs typeface="+mj-cs"/>
              </a:rPr>
              <a:t>の取り組みで、自社</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施設内の従業員や来訪者等の安全確保を</a:t>
            </a:r>
            <a:r>
              <a:rPr lang="ja-JP" altLang="en-US" sz="1500" noProof="0" dirty="0" smtClean="0">
                <a:effectLst/>
                <a:latin typeface="+mn-ea"/>
                <a:ea typeface="+mn-ea"/>
                <a:cs typeface="+mj-cs"/>
              </a:rPr>
              <a:t>図</a:t>
            </a:r>
            <a:r>
              <a:rPr lang="ja-JP" altLang="en-US" sz="1500" dirty="0" err="1" smtClean="0">
                <a:effectLst/>
                <a:latin typeface="+mn-ea"/>
                <a:ea typeface="+mn-ea"/>
                <a:cs typeface="+mj-cs"/>
              </a:rPr>
              <a:t>った</a:t>
            </a:r>
            <a:r>
              <a:rPr kumimoji="1" lang="ja-JP" altLang="en-US" sz="1500" b="0" i="0" u="none" strike="noStrike" kern="1200" cap="none" spc="0" normalizeH="0" baseline="0" noProof="0" dirty="0" smtClean="0">
                <a:ln>
                  <a:noFill/>
                </a:ln>
                <a:solidFill>
                  <a:schemeClr val="tx1"/>
                </a:solidFill>
                <a:effectLst/>
                <a:uLnTx/>
                <a:uFillTx/>
                <a:latin typeface="+mn-ea"/>
                <a:ea typeface="+mn-ea"/>
                <a:cs typeface="+mj-cs"/>
              </a:rPr>
              <a:t>上で、</a:t>
            </a:r>
            <a:r>
              <a:rPr lang="ja-JP" altLang="en-US" sz="1500" dirty="0" smtClean="0">
                <a:effectLst/>
                <a:latin typeface="+mn-ea"/>
                <a:ea typeface="+mn-ea"/>
                <a:cs typeface="+mj-cs"/>
              </a:rPr>
              <a:t>帰宅困難者（屋外滞留者）の行動に対し、</a:t>
            </a:r>
            <a:r>
              <a:rPr lang="ja-JP" altLang="en-US" sz="1500" dirty="0" smtClean="0">
                <a:effectLst/>
                <a:latin typeface="+mn-ea"/>
              </a:rPr>
              <a:t>事業者等の</a:t>
            </a:r>
            <a:r>
              <a:rPr lang="en-US" altLang="ja-JP" sz="1500" dirty="0" smtClean="0">
                <a:effectLst/>
                <a:latin typeface="+mn-ea"/>
                <a:ea typeface="+mn-ea"/>
                <a:cs typeface="+mj-cs"/>
              </a:rPr>
              <a:t>『</a:t>
            </a:r>
            <a:r>
              <a:rPr lang="ja-JP" altLang="en-US" sz="1500" dirty="0" smtClean="0">
                <a:effectLst/>
                <a:latin typeface="+mn-ea"/>
                <a:ea typeface="+mn-ea"/>
                <a:cs typeface="+mj-cs"/>
              </a:rPr>
              <a:t>共助</a:t>
            </a:r>
            <a:r>
              <a:rPr lang="en-US" altLang="ja-JP" sz="1500" dirty="0" smtClean="0">
                <a:effectLst/>
                <a:latin typeface="+mn-ea"/>
                <a:ea typeface="+mn-ea"/>
                <a:cs typeface="+mj-cs"/>
              </a:rPr>
              <a:t>』</a:t>
            </a:r>
            <a:r>
              <a:rPr lang="ja-JP" altLang="en-US" sz="1500" dirty="0" smtClean="0">
                <a:effectLst/>
                <a:latin typeface="+mn-ea"/>
                <a:ea typeface="+mn-ea"/>
                <a:cs typeface="+mj-cs"/>
              </a:rPr>
              <a:t>の取り組みで、どのように支援するのかという視点で構成している。また</a:t>
            </a:r>
            <a:r>
              <a:rPr lang="ja-JP" altLang="en-US" sz="1500" dirty="0" smtClean="0">
                <a:effectLst/>
                <a:latin typeface="+mn-ea"/>
                <a:ea typeface="+mn-ea"/>
              </a:rPr>
              <a:t>、関係者全員が共通の認識を持ち、災害時だけでなく、平常時からの訓練などの活動にも役立てられるよう、必要最小限の記述にとどめている。</a:t>
            </a:r>
            <a:endParaRPr lang="en-US" altLang="ja-JP" sz="1500" dirty="0" smtClean="0">
              <a:effectLst/>
              <a:latin typeface="+mn-ea"/>
              <a:ea typeface="+mn-ea"/>
              <a:cs typeface="+mj-cs"/>
            </a:endParaRPr>
          </a:p>
          <a:p>
            <a:pPr marL="457200" lvl="0" indent="-457200" fontAlgn="auto">
              <a:spcBef>
                <a:spcPts val="1200"/>
              </a:spcBef>
              <a:spcAft>
                <a:spcPts val="0"/>
              </a:spcAft>
              <a:defRPr/>
            </a:pPr>
            <a:r>
              <a:rPr lang="ja-JP" altLang="en-US" sz="1500" dirty="0" smtClean="0">
                <a:effectLst/>
                <a:latin typeface="+mn-ea"/>
                <a:ea typeface="+mn-ea"/>
                <a:cs typeface="+mj-cs"/>
              </a:rPr>
              <a:t>○　   　このマニュアル</a:t>
            </a:r>
            <a:r>
              <a:rPr lang="en-US" altLang="ja-JP" sz="1500" dirty="0" smtClean="0">
                <a:effectLst/>
                <a:latin typeface="+mn-ea"/>
                <a:ea typeface="+mn-ea"/>
                <a:cs typeface="+mj-cs"/>
              </a:rPr>
              <a:t>(ver.1)</a:t>
            </a:r>
            <a:r>
              <a:rPr lang="ja-JP" altLang="en-US" sz="1500" dirty="0" smtClean="0">
                <a:effectLst/>
                <a:latin typeface="+mn-ea"/>
                <a:ea typeface="+mn-ea"/>
                <a:cs typeface="+mj-cs"/>
              </a:rPr>
              <a:t>をベースにして、駅周辺地区における災害リスクや駅・各種施設の立地状況など地域特性に応じたマニュアルを作成し、今後</a:t>
            </a:r>
            <a:r>
              <a:rPr lang="ja-JP" altLang="en-US" sz="1500" smtClean="0">
                <a:effectLst/>
                <a:latin typeface="+mn-ea"/>
                <a:ea typeface="+mn-ea"/>
                <a:cs typeface="+mj-cs"/>
              </a:rPr>
              <a:t>、各事業者等が作成</a:t>
            </a:r>
            <a:r>
              <a:rPr lang="ja-JP" altLang="en-US" sz="1500" dirty="0" smtClean="0">
                <a:effectLst/>
                <a:latin typeface="+mn-ea"/>
                <a:ea typeface="+mn-ea"/>
                <a:cs typeface="+mj-cs"/>
              </a:rPr>
              <a:t>している</a:t>
            </a:r>
            <a:r>
              <a:rPr lang="ja-JP" altLang="en-US" sz="1500" smtClean="0">
                <a:effectLst/>
                <a:latin typeface="+mn-ea"/>
                <a:ea typeface="+mn-ea"/>
                <a:cs typeface="+mj-cs"/>
              </a:rPr>
              <a:t>防災</a:t>
            </a:r>
            <a:r>
              <a:rPr lang="ja-JP" altLang="en-US" sz="1500" dirty="0" smtClean="0">
                <a:effectLst/>
                <a:latin typeface="+mn-ea"/>
                <a:ea typeface="+mn-ea"/>
                <a:cs typeface="+mj-cs"/>
              </a:rPr>
              <a:t>計画等と整合を図りながら、さらなる検討によりバージョンアップを図る。</a:t>
            </a:r>
            <a:endParaRPr lang="en-US" altLang="ja-JP" sz="1500" dirty="0" smtClean="0">
              <a:effectLst/>
              <a:latin typeface="+mn-ea"/>
              <a:ea typeface="+mn-ea"/>
              <a:cs typeface="+mj-cs"/>
            </a:endParaRPr>
          </a:p>
          <a:p>
            <a:pPr marL="457200" marR="0" lvl="0" indent="-457200" defTabSz="914400" rtl="0" eaLnBrk="1" fontAlgn="auto" latinLnBrk="0" hangingPunct="1">
              <a:spcBef>
                <a:spcPts val="1200"/>
              </a:spcBef>
              <a:spcAft>
                <a:spcPts val="0"/>
              </a:spcAft>
              <a:buClrTx/>
              <a:buSzTx/>
              <a:tabLst/>
              <a:defRPr/>
            </a:pPr>
            <a:r>
              <a:rPr lang="ja-JP" altLang="en-US" sz="1600" dirty="0" smtClean="0">
                <a:effectLst/>
                <a:latin typeface="+mn-ea"/>
                <a:ea typeface="+mn-ea"/>
                <a:cs typeface="+mj-cs"/>
              </a:rPr>
              <a:t>　</a:t>
            </a:r>
            <a:r>
              <a:rPr lang="en-US" altLang="ja-JP" sz="1400" dirty="0" smtClean="0">
                <a:effectLst/>
                <a:latin typeface="+mn-ea"/>
                <a:ea typeface="+mn-ea"/>
                <a:cs typeface="+mj-cs"/>
              </a:rPr>
              <a:t>※</a:t>
            </a:r>
            <a:r>
              <a:rPr lang="ja-JP" altLang="en-US" sz="1400" dirty="0" smtClean="0">
                <a:effectLst/>
                <a:latin typeface="+mn-ea"/>
                <a:ea typeface="+mn-ea"/>
                <a:cs typeface="+mj-cs"/>
              </a:rPr>
              <a:t> 　　この資料の作成にあたっては、大阪市防災会議「自助・共助・公助のあり方検討部会」及び「多様な災害における避難のあり方等検討部会」の各報告書（平成</a:t>
            </a:r>
            <a:r>
              <a:rPr lang="en-US" altLang="ja-JP" sz="1400" dirty="0" smtClean="0">
                <a:effectLst/>
                <a:latin typeface="+mn-ea"/>
                <a:ea typeface="+mn-ea"/>
                <a:cs typeface="+mj-cs"/>
              </a:rPr>
              <a:t>26</a:t>
            </a:r>
            <a:r>
              <a:rPr lang="ja-JP" altLang="en-US" sz="1400" dirty="0" smtClean="0">
                <a:effectLst/>
                <a:latin typeface="+mn-ea"/>
                <a:ea typeface="+mn-ea"/>
                <a:cs typeface="+mj-cs"/>
              </a:rPr>
              <a:t>年</a:t>
            </a:r>
            <a:r>
              <a:rPr lang="en-US" altLang="ja-JP" sz="1400" dirty="0" smtClean="0">
                <a:effectLst/>
                <a:latin typeface="+mn-ea"/>
                <a:ea typeface="+mn-ea"/>
                <a:cs typeface="+mj-cs"/>
              </a:rPr>
              <a:t>1</a:t>
            </a:r>
            <a:r>
              <a:rPr lang="ja-JP" altLang="en-US" sz="1400" dirty="0" smtClean="0">
                <a:effectLst/>
                <a:latin typeface="+mn-ea"/>
                <a:ea typeface="+mn-ea"/>
                <a:cs typeface="+mj-cs"/>
              </a:rPr>
              <a:t>月</a:t>
            </a:r>
            <a:r>
              <a:rPr lang="en-US" altLang="ja-JP" sz="1400" dirty="0" smtClean="0">
                <a:effectLst/>
                <a:latin typeface="+mn-ea"/>
                <a:ea typeface="+mn-ea"/>
                <a:cs typeface="+mj-cs"/>
              </a:rPr>
              <a:t>15</a:t>
            </a:r>
            <a:r>
              <a:rPr lang="ja-JP" altLang="en-US" sz="1400" dirty="0" smtClean="0">
                <a:effectLst/>
                <a:latin typeface="+mn-ea"/>
                <a:ea typeface="+mn-ea"/>
                <a:cs typeface="+mj-cs"/>
              </a:rPr>
              <a:t>日）を踏まえている。</a:t>
            </a:r>
            <a:endParaRPr kumimoji="1" lang="en-US" altLang="ja-JP" sz="1400" b="0" i="0" u="none" strike="noStrike" kern="1200" cap="none" spc="0" normalizeH="0" baseline="0" noProof="0" dirty="0" smtClean="0">
              <a:ln>
                <a:noFill/>
              </a:ln>
              <a:solidFill>
                <a:schemeClr val="tx1"/>
              </a:solidFill>
              <a:effectLst/>
              <a:uLnTx/>
              <a:uFillTx/>
              <a:latin typeface="+mn-ea"/>
              <a:ea typeface="+mn-ea"/>
              <a:cs typeface="+mj-cs"/>
            </a:endParaRPr>
          </a:p>
          <a:p>
            <a:pPr marL="457200" marR="0" lvl="0" indent="-457200" defTabSz="914400" rtl="0" eaLnBrk="1" fontAlgn="auto" latinLnBrk="0" hangingPunct="1">
              <a:lnSpc>
                <a:spcPct val="100000"/>
              </a:lnSpc>
              <a:spcBef>
                <a:spcPct val="0"/>
              </a:spcBef>
              <a:spcAft>
                <a:spcPts val="0"/>
              </a:spcAft>
              <a:buClrTx/>
              <a:buSzTx/>
              <a:tabLst/>
              <a:defRPr/>
            </a:pPr>
            <a:endParaRPr lang="en-US" altLang="ja-JP" sz="16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 </a:t>
            </a:r>
            <a:endParaRPr kumimoji="1" lang="ja-JP" altLang="en-US" sz="1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角丸四角形 6"/>
          <p:cNvSpPr/>
          <p:nvPr/>
        </p:nvSpPr>
        <p:spPr bwMode="auto">
          <a:xfrm>
            <a:off x="104504" y="43994"/>
            <a:ext cx="8934994" cy="378037"/>
          </a:xfrm>
          <a:prstGeom prst="roundRect">
            <a:avLst/>
          </a:prstGeom>
          <a:solidFill>
            <a:schemeClr val="tx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b"/>
          <a:lstStyle/>
          <a:p>
            <a:pPr>
              <a:lnSpc>
                <a:spcPts val="2200"/>
              </a:lnSpc>
              <a:defRPr/>
            </a:pPr>
            <a:r>
              <a:rPr kumimoji="0" lang="ja-JP" altLang="en-US" sz="2400" b="1" dirty="0" smtClean="0">
                <a:solidFill>
                  <a:schemeClr val="bg1"/>
                </a:solidFill>
                <a:effectLst/>
                <a:latin typeface="ＭＳ Ｐゴシック" pitchFamily="50" charset="-128"/>
              </a:rPr>
              <a:t>　はじめに</a:t>
            </a:r>
            <a:endParaRPr kumimoji="0" lang="ja-JP" altLang="en-US" sz="2400" b="1" dirty="0">
              <a:solidFill>
                <a:schemeClr val="bg1"/>
              </a:solidFill>
              <a:effectLst/>
              <a:latin typeface="ＭＳ Ｐゴシック" pitchFamily="50" charset="-128"/>
            </a:endParaRPr>
          </a:p>
        </p:txBody>
      </p:sp>
      <p:sp>
        <p:nvSpPr>
          <p:cNvPr id="5" name="スライド番号プレースホルダ 8"/>
          <p:cNvSpPr>
            <a:spLocks noGrp="1"/>
          </p:cNvSpPr>
          <p:nvPr>
            <p:ph type="sldNum" sz="quarter" idx="12"/>
          </p:nvPr>
        </p:nvSpPr>
        <p:spPr>
          <a:xfrm>
            <a:off x="6988620" y="6472462"/>
            <a:ext cx="2133600" cy="365125"/>
          </a:xfrm>
        </p:spPr>
        <p:txBody>
          <a:bodyPr/>
          <a:lstStyle/>
          <a:p>
            <a:pPr>
              <a:defRPr/>
            </a:pPr>
            <a:r>
              <a:rPr lang="en-US" altLang="ja-JP" b="1" dirty="0" smtClean="0">
                <a:solidFill>
                  <a:schemeClr val="tx1"/>
                </a:solidFill>
                <a:effectLst/>
              </a:rPr>
              <a:t>1</a:t>
            </a:r>
            <a:endParaRPr lang="en-US" altLang="ja-JP" b="1" dirty="0">
              <a:solidFill>
                <a:schemeClr val="tx1"/>
              </a:solidFill>
              <a:effectLst/>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86" y="42415"/>
            <a:ext cx="8752114" cy="378499"/>
          </a:xfrm>
          <a:ln>
            <a:solidFill>
              <a:schemeClr val="tx1"/>
            </a:solidFill>
          </a:ln>
        </p:spPr>
        <p:txBody>
          <a:bodyPr>
            <a:noAutofit/>
          </a:bodyPr>
          <a:lstStyle/>
          <a:p>
            <a:r>
              <a:rPr lang="ja-JP" altLang="en-US" sz="2000" dirty="0" smtClean="0"/>
              <a:t>情報収集（ホームページ）リンク先</a:t>
            </a:r>
            <a:endParaRPr kumimoji="1" lang="ja-JP" altLang="en-US" sz="2000" dirty="0"/>
          </a:p>
        </p:txBody>
      </p:sp>
      <p:sp>
        <p:nvSpPr>
          <p:cNvPr id="4" name="スライド番号プレースホルダ 3"/>
          <p:cNvSpPr>
            <a:spLocks noGrp="1"/>
          </p:cNvSpPr>
          <p:nvPr>
            <p:ph type="sldNum" sz="quarter" idx="12"/>
          </p:nvPr>
        </p:nvSpPr>
        <p:spPr>
          <a:xfrm>
            <a:off x="6959592" y="6428920"/>
            <a:ext cx="2133600" cy="365125"/>
          </a:xfrm>
        </p:spPr>
        <p:txBody>
          <a:bodyPr/>
          <a:lstStyle/>
          <a:p>
            <a:pPr>
              <a:defRPr/>
            </a:pPr>
            <a:r>
              <a:rPr lang="en-US" altLang="ja-JP" b="1" dirty="0" smtClean="0">
                <a:solidFill>
                  <a:schemeClr val="tx1"/>
                </a:solidFill>
                <a:effectLst/>
              </a:rPr>
              <a:t>19</a:t>
            </a:r>
            <a:endParaRPr lang="en-US" altLang="ja-JP" b="1" dirty="0">
              <a:solidFill>
                <a:schemeClr val="tx1"/>
              </a:solidFill>
              <a:effectLst/>
            </a:endParaRPr>
          </a:p>
        </p:txBody>
      </p:sp>
      <p:graphicFrame>
        <p:nvGraphicFramePr>
          <p:cNvPr id="5" name="表 4"/>
          <p:cNvGraphicFramePr>
            <a:graphicFrameLocks noGrp="1"/>
          </p:cNvGraphicFramePr>
          <p:nvPr/>
        </p:nvGraphicFramePr>
        <p:xfrm>
          <a:off x="188685" y="584208"/>
          <a:ext cx="8766629" cy="4856480"/>
        </p:xfrm>
        <a:graphic>
          <a:graphicData uri="http://schemas.openxmlformats.org/drawingml/2006/table">
            <a:tbl>
              <a:tblPr firstRow="1" bandRow="1">
                <a:tableStyleId>{5C22544A-7EE6-4342-B048-85BDC9FD1C3A}</a:tableStyleId>
              </a:tblPr>
              <a:tblGrid>
                <a:gridCol w="2235200"/>
                <a:gridCol w="3570515"/>
                <a:gridCol w="2960914"/>
              </a:tblGrid>
              <a:tr h="370840">
                <a:tc>
                  <a:txBody>
                    <a:bodyPr/>
                    <a:lstStyle/>
                    <a:p>
                      <a:pPr algn="ctr"/>
                      <a:r>
                        <a:rPr kumimoji="1" lang="ja-JP" altLang="en-US" sz="1400" b="0" dirty="0" smtClean="0">
                          <a:solidFill>
                            <a:sysClr val="windowText" lastClr="000000"/>
                          </a:solidFill>
                        </a:rPr>
                        <a:t>掲載箇所</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ysClr val="windowText" lastClr="000000"/>
                          </a:solidFill>
                        </a:rPr>
                        <a:t>リンク（ＵＲＬ）</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ysClr val="windowText" lastClr="000000"/>
                          </a:solidFill>
                        </a:rPr>
                        <a:t>掲載内容（概略）</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b="0" dirty="0" smtClean="0">
                          <a:solidFill>
                            <a:sysClr val="windowText" lastClr="000000"/>
                          </a:solidFill>
                        </a:rPr>
                        <a:t>気象庁</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2"/>
                        </a:rPr>
                        <a:t>http://www.jma.go.jp/jma/index.html</a:t>
                      </a:r>
                      <a:r>
                        <a:rPr kumimoji="1" lang="ja-JP" altLang="en-US" sz="1400" b="0" dirty="0" smtClean="0">
                          <a:solidFill>
                            <a:sysClr val="windowText" lastClr="000000"/>
                          </a:solidFill>
                        </a:rPr>
                        <a:t>　</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気象警報・注意報（津波、洪水、台風、雷、竜巻等）、地震などの情報</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3">
                  <a:txBody>
                    <a:bodyPr/>
                    <a:lstStyle/>
                    <a:p>
                      <a:r>
                        <a:rPr kumimoji="1" lang="ja-JP" altLang="en-US" sz="1400" b="0" dirty="0" smtClean="0">
                          <a:solidFill>
                            <a:sysClr val="windowText" lastClr="000000"/>
                          </a:solidFill>
                        </a:rPr>
                        <a:t>大阪市</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3"/>
                        </a:rPr>
                        <a:t>http://www.city.osaka.lg.jp/</a:t>
                      </a:r>
                      <a:r>
                        <a:rPr kumimoji="1" lang="ja-JP" altLang="en-US" sz="1400" b="0" dirty="0" smtClean="0">
                          <a:solidFill>
                            <a:sysClr val="windowText" lastClr="000000"/>
                          </a:solidFill>
                        </a:rPr>
                        <a:t>（市トップページ）　</a:t>
                      </a:r>
                      <a:endParaRPr kumimoji="1" lang="en-US" altLang="ja-JP" sz="1400" b="0" dirty="0" smtClean="0">
                        <a:solidFill>
                          <a:sysClr val="windowText" lastClr="000000"/>
                        </a:solidFill>
                      </a:endParaRPr>
                    </a:p>
                    <a:p>
                      <a:r>
                        <a:rPr kumimoji="1" lang="ja-JP" altLang="en-US" sz="1400" b="0" dirty="0" smtClean="0">
                          <a:solidFill>
                            <a:sysClr val="windowText" lastClr="000000"/>
                          </a:solidFill>
                        </a:rPr>
                        <a:t>（平常時は危機管理室ホームページ）</a:t>
                      </a:r>
                      <a:r>
                        <a:rPr kumimoji="1" lang="en-US" altLang="ja-JP" sz="1400" b="0" dirty="0" smtClean="0">
                          <a:solidFill>
                            <a:sysClr val="windowText" lastClr="000000"/>
                          </a:solidFill>
                          <a:hlinkClick r:id="rId4"/>
                        </a:rPr>
                        <a:t>http://www.city.osaka.lg.jp/kikikanrishitsu/index.html</a:t>
                      </a:r>
                      <a:r>
                        <a:rPr kumimoji="1" lang="ja-JP" altLang="en-US" sz="1400" b="0" dirty="0" smtClean="0">
                          <a:solidFill>
                            <a:sysClr val="windowText" lastClr="000000"/>
                          </a:solidFill>
                        </a:rPr>
                        <a:t>　）　</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避難情報等各種。</a:t>
                      </a:r>
                      <a:endParaRPr kumimoji="1" lang="en-US" altLang="ja-JP" sz="1200" b="0" dirty="0" smtClean="0">
                        <a:solidFill>
                          <a:sysClr val="windowText" lastClr="000000"/>
                        </a:solidFill>
                      </a:endParaRPr>
                    </a:p>
                    <a:p>
                      <a:r>
                        <a:rPr kumimoji="1" lang="en-US" altLang="ja-JP" sz="1200" b="0" dirty="0" smtClean="0">
                          <a:solidFill>
                            <a:sysClr val="windowText" lastClr="000000"/>
                          </a:solidFill>
                        </a:rPr>
                        <a:t>※</a:t>
                      </a:r>
                      <a:r>
                        <a:rPr kumimoji="1" lang="ja-JP" altLang="en-US" sz="1200" b="0" dirty="0" smtClean="0">
                          <a:solidFill>
                            <a:sysClr val="windowText" lastClr="000000"/>
                          </a:solidFill>
                        </a:rPr>
                        <a:t>大規模災害時は、大阪市トップページが　</a:t>
                      </a:r>
                      <a:endParaRPr kumimoji="1" lang="en-US" altLang="ja-JP" sz="1200" b="0" dirty="0" smtClean="0">
                        <a:solidFill>
                          <a:sysClr val="windowText" lastClr="000000"/>
                        </a:solidFill>
                      </a:endParaRPr>
                    </a:p>
                    <a:p>
                      <a:r>
                        <a:rPr kumimoji="1" lang="ja-JP" altLang="en-US" sz="1200" b="0" dirty="0" smtClean="0">
                          <a:solidFill>
                            <a:sysClr val="windowText" lastClr="000000"/>
                          </a:solidFill>
                        </a:rPr>
                        <a:t>　　災害対応に切り替え。</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5"/>
                        </a:rPr>
                        <a:t>http://www.city.osaka.lg.jp/kikikanrishitsu/page/0000073235.html</a:t>
                      </a:r>
                      <a:r>
                        <a:rPr kumimoji="1" lang="ja-JP" altLang="en-US" sz="1400" b="0" dirty="0" smtClean="0">
                          <a:solidFill>
                            <a:sysClr val="windowText" lastClr="000000"/>
                          </a:solidFill>
                        </a:rPr>
                        <a:t>　</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帰宅困難者対策</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6"/>
                        </a:rPr>
                        <a:t>http://www.city.osaka.lg.jp/kikikanrishitsu/page/0000104403.html#020</a:t>
                      </a:r>
                      <a:r>
                        <a:rPr kumimoji="1" lang="ja-JP" altLang="en-US" sz="1400" b="0" dirty="0" smtClean="0">
                          <a:solidFill>
                            <a:sysClr val="windowText" lastClr="000000"/>
                          </a:solidFill>
                        </a:rPr>
                        <a:t>　</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防災マップ　など</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r>
                        <a:rPr kumimoji="1" lang="ja-JP" altLang="en-US" sz="1400" b="0" dirty="0" smtClean="0">
                          <a:solidFill>
                            <a:sysClr val="windowText" lastClr="000000"/>
                          </a:solidFill>
                        </a:rPr>
                        <a:t>おおさか防災ネット</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7"/>
                        </a:rPr>
                        <a:t>http://www.osaka-bousai.net/pref/index.html</a:t>
                      </a:r>
                      <a:r>
                        <a:rPr kumimoji="1" lang="ja-JP" altLang="en-US" sz="1400" b="0" dirty="0" smtClean="0">
                          <a:solidFill>
                            <a:sysClr val="windowText" lastClr="000000"/>
                          </a:solidFill>
                        </a:rPr>
                        <a:t>　　</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市町村ﾎｰﾑﾍﾟｰｼﾞ、各種気象情報・災害情報、鉄道・バス会社、空港、フェリーなどにリンク。</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8"/>
                        </a:rPr>
                        <a:t>http://www.osaka-bousai.net/pref/PreventInfoMail.html</a:t>
                      </a:r>
                      <a:r>
                        <a:rPr kumimoji="1" lang="ja-JP" altLang="en-US" sz="1400" b="0" dirty="0" smtClean="0">
                          <a:solidFill>
                            <a:sysClr val="windowText" lastClr="000000"/>
                          </a:solidFill>
                        </a:rPr>
                        <a:t>　</a:t>
                      </a:r>
                      <a:endParaRPr kumimoji="1" lang="en-US" altLang="ja-JP" sz="14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防災情報メール（登録制。気象庁の情報、避難勧告等の情報）</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b="0" dirty="0" smtClean="0">
                          <a:solidFill>
                            <a:sysClr val="windowText" lastClr="000000"/>
                          </a:solidFill>
                        </a:rPr>
                        <a:t>日本道路交通情報センター</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9"/>
                        </a:rPr>
                        <a:t>http://www.jartic.or.jp/</a:t>
                      </a:r>
                      <a:r>
                        <a:rPr kumimoji="1" lang="ja-JP" altLang="en-US" sz="1400" b="0" dirty="0" smtClean="0">
                          <a:solidFill>
                            <a:sysClr val="windowText" lastClr="000000"/>
                          </a:solidFill>
                        </a:rPr>
                        <a:t>　</a:t>
                      </a:r>
                      <a:endParaRPr kumimoji="1" lang="en-US" altLang="ja-JP" sz="14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高速道路、幹線道路の状況</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1400" b="0" dirty="0" smtClean="0">
                          <a:solidFill>
                            <a:sysClr val="windowText" lastClr="000000"/>
                          </a:solidFill>
                        </a:rPr>
                        <a:t>関西広域連合（広域防災）</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0" dirty="0" smtClean="0">
                          <a:solidFill>
                            <a:sysClr val="windowText" lastClr="000000"/>
                          </a:solidFill>
                          <a:hlinkClick r:id="rId10"/>
                        </a:rPr>
                        <a:t>http://www.kouiki-kansai.jp/contents.php?id=17</a:t>
                      </a:r>
                      <a:r>
                        <a:rPr kumimoji="1" lang="ja-JP" altLang="en-US" sz="1400" b="0" dirty="0" smtClean="0">
                          <a:solidFill>
                            <a:sysClr val="windowText" lastClr="000000"/>
                          </a:solidFill>
                        </a:rPr>
                        <a:t>　</a:t>
                      </a:r>
                      <a:endParaRPr kumimoji="1" lang="en-US" altLang="ja-JP" sz="14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ysClr val="windowText" lastClr="000000"/>
                          </a:solidFill>
                        </a:rPr>
                        <a:t>災害時帰宅支援ステーション事業</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203199" y="5689991"/>
            <a:ext cx="8665029" cy="738664"/>
          </a:xfrm>
          <a:prstGeom prst="rect">
            <a:avLst/>
          </a:prstGeom>
        </p:spPr>
        <p:txBody>
          <a:bodyPr vert="horz" wrap="square" lIns="91440" tIns="45720" rIns="91440" bIns="45720" rtlCol="0" anchor="ctr">
            <a:spAutoFit/>
          </a:bodyPr>
          <a:lstStyle/>
          <a:p>
            <a:pPr marL="457200" marR="0" indent="-457200" defTabSz="914400" rtl="0" eaLnBrk="1" fontAlgn="auto" latinLnBrk="0" hangingPunct="1">
              <a:lnSpc>
                <a:spcPct val="100000"/>
              </a:lnSpc>
              <a:spcBef>
                <a:spcPct val="0"/>
              </a:spcBef>
              <a:spcAft>
                <a:spcPts val="0"/>
              </a:spcAft>
              <a:buClrTx/>
              <a:buSzTx/>
              <a:tabLst/>
            </a:pPr>
            <a:r>
              <a:rPr kumimoji="1" lang="en-US" altLang="ja-JP" sz="14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　行政のホームページは、災害時には、つながりにくくなるので、鉄道・バスなど、必要な情報については、</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400" dirty="0" smtClean="0">
                <a:effectLst/>
                <a:latin typeface="+mj-lt"/>
                <a:ea typeface="+mj-ea"/>
                <a:cs typeface="+mj-cs"/>
              </a:rPr>
              <a:t>　　 </a:t>
            </a:r>
            <a:r>
              <a:rPr kumimoji="1" lang="ja-JP" altLang="en-US" sz="1400" b="0" i="0" u="none" strike="noStrike" kern="1200" cap="none" spc="0" normalizeH="0" baseline="0" noProof="0" dirty="0" smtClean="0">
                <a:ln>
                  <a:noFill/>
                </a:ln>
                <a:solidFill>
                  <a:schemeClr val="tx1"/>
                </a:solidFill>
                <a:effectLst/>
                <a:uLnTx/>
                <a:uFillTx/>
                <a:latin typeface="+mj-lt"/>
                <a:ea typeface="+mj-ea"/>
                <a:cs typeface="+mj-cs"/>
              </a:rPr>
              <a:t>あらかじめ、直接つながるよう</a:t>
            </a:r>
            <a:r>
              <a:rPr lang="ja-JP" altLang="en-US" sz="1400" dirty="0" smtClean="0">
                <a:effectLst/>
                <a:latin typeface="+mj-lt"/>
                <a:ea typeface="+mj-ea"/>
                <a:cs typeface="+mj-cs"/>
              </a:rPr>
              <a:t>にパソコン等の設定をしておくことが望ましい。</a:t>
            </a:r>
            <a:endParaRPr lang="en-US" altLang="ja-JP" sz="14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en-US" altLang="ja-JP" sz="1400" dirty="0" smtClean="0">
                <a:effectLst/>
                <a:latin typeface="+mj-lt"/>
                <a:ea typeface="+mj-ea"/>
                <a:cs typeface="+mj-cs"/>
              </a:rPr>
              <a:t>※</a:t>
            </a:r>
            <a:r>
              <a:rPr lang="ja-JP" altLang="en-US" sz="1400" dirty="0" smtClean="0">
                <a:effectLst/>
                <a:latin typeface="+mj-lt"/>
                <a:ea typeface="+mj-ea"/>
                <a:cs typeface="+mj-cs"/>
              </a:rPr>
              <a:t>　ＳＮＳ（ツイッター等）も行っているケースがある。</a:t>
            </a:r>
            <a:endParaRPr kumimoji="1" lang="en-US" altLang="ja-JP" sz="1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86" y="42415"/>
            <a:ext cx="8752114" cy="378499"/>
          </a:xfrm>
          <a:ln>
            <a:solidFill>
              <a:schemeClr val="tx1"/>
            </a:solidFill>
          </a:ln>
        </p:spPr>
        <p:txBody>
          <a:bodyPr>
            <a:noAutofit/>
          </a:bodyPr>
          <a:lstStyle/>
          <a:p>
            <a:r>
              <a:rPr lang="ja-JP" altLang="en-US" sz="2000" dirty="0" smtClean="0"/>
              <a:t>情報収集（ホームページ）リンク先</a:t>
            </a:r>
            <a:endParaRPr kumimoji="1" lang="ja-JP" altLang="en-US" sz="2000" dirty="0"/>
          </a:p>
        </p:txBody>
      </p:sp>
      <p:sp>
        <p:nvSpPr>
          <p:cNvPr id="4" name="スライド番号プレースホルダ 3"/>
          <p:cNvSpPr>
            <a:spLocks noGrp="1"/>
          </p:cNvSpPr>
          <p:nvPr>
            <p:ph type="sldNum" sz="quarter" idx="12"/>
          </p:nvPr>
        </p:nvSpPr>
        <p:spPr>
          <a:xfrm>
            <a:off x="7003134" y="6516004"/>
            <a:ext cx="2133600" cy="365125"/>
          </a:xfrm>
        </p:spPr>
        <p:txBody>
          <a:bodyPr/>
          <a:lstStyle/>
          <a:p>
            <a:pPr>
              <a:defRPr/>
            </a:pPr>
            <a:r>
              <a:rPr lang="en-US" altLang="ja-JP" b="1" dirty="0" smtClean="0">
                <a:solidFill>
                  <a:schemeClr val="tx1"/>
                </a:solidFill>
                <a:effectLst/>
              </a:rPr>
              <a:t>20</a:t>
            </a:r>
            <a:endParaRPr lang="en-US" altLang="ja-JP" b="1" dirty="0">
              <a:solidFill>
                <a:schemeClr val="tx1"/>
              </a:solidFill>
              <a:effectLst/>
            </a:endParaRPr>
          </a:p>
        </p:txBody>
      </p:sp>
      <p:graphicFrame>
        <p:nvGraphicFramePr>
          <p:cNvPr id="5" name="表 4"/>
          <p:cNvGraphicFramePr>
            <a:graphicFrameLocks noGrp="1"/>
          </p:cNvGraphicFramePr>
          <p:nvPr/>
        </p:nvGraphicFramePr>
        <p:xfrm>
          <a:off x="188685" y="468086"/>
          <a:ext cx="8766629" cy="6131560"/>
        </p:xfrm>
        <a:graphic>
          <a:graphicData uri="http://schemas.openxmlformats.org/drawingml/2006/table">
            <a:tbl>
              <a:tblPr firstRow="1" bandRow="1">
                <a:tableStyleId>{5C22544A-7EE6-4342-B048-85BDC9FD1C3A}</a:tableStyleId>
              </a:tblPr>
              <a:tblGrid>
                <a:gridCol w="653144"/>
                <a:gridCol w="1582056"/>
                <a:gridCol w="6531429"/>
              </a:tblGrid>
              <a:tr h="370840">
                <a:tc gridSpan="2">
                  <a:txBody>
                    <a:bodyPr/>
                    <a:lstStyle/>
                    <a:p>
                      <a:pPr algn="ctr"/>
                      <a:r>
                        <a:rPr kumimoji="1" lang="ja-JP" altLang="en-US" sz="1400" b="0" dirty="0" smtClean="0">
                          <a:solidFill>
                            <a:sysClr val="windowText" lastClr="000000"/>
                          </a:solidFill>
                        </a:rPr>
                        <a:t>鉄道・バス事業者名</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b="0" dirty="0" smtClean="0">
                          <a:solidFill>
                            <a:sysClr val="windowText" lastClr="000000"/>
                          </a:solidFill>
                        </a:rPr>
                        <a:t>リンク（ＵＲＬ）</a:t>
                      </a:r>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9638">
                <a:tc rowSpan="13">
                  <a:txBody>
                    <a:bodyPr/>
                    <a:lstStyle/>
                    <a:p>
                      <a:pPr algn="ctr"/>
                      <a:r>
                        <a:rPr kumimoji="1" lang="ja-JP" altLang="en-US" sz="1400" b="0" dirty="0" smtClean="0">
                          <a:solidFill>
                            <a:sysClr val="windowText" lastClr="000000"/>
                          </a:solidFill>
                        </a:rPr>
                        <a:t>鉄　　　道</a:t>
                      </a:r>
                      <a:endParaRPr kumimoji="1" lang="ja-JP" altLang="en-US" sz="1400" b="0" dirty="0">
                        <a:solidFill>
                          <a:sysClr val="windowText" lastClr="000000"/>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ＪＲ西日本</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2"/>
                        </a:rPr>
                        <a:t>http://trafficinfo.westjr.co.jp/list.html</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9489">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阪急</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3"/>
                        </a:rPr>
                        <a:t>http://rail.hankyu.co.jp/railinfo/</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541">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京阪</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4"/>
                        </a:rPr>
                        <a:t>http://www.keihan.co.jp/traffic/traintraffic/</a:t>
                      </a:r>
                      <a:r>
                        <a:rPr kumimoji="1" lang="ja-JP" altLang="en-US" sz="1200" b="0" dirty="0" smtClean="0">
                          <a:solidFill>
                            <a:sysClr val="windowText" lastClr="000000"/>
                          </a:solidFill>
                        </a:rPr>
                        <a:t>　</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6906">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阪神</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5"/>
                        </a:rPr>
                        <a:t>http://www.hanshin.co.jp/railinfo/index.html</a:t>
                      </a:r>
                      <a:r>
                        <a:rPr kumimoji="1" lang="ja-JP" altLang="en-US" sz="1200" b="0" dirty="0" smtClean="0">
                          <a:solidFill>
                            <a:sysClr val="windowText" lastClr="000000"/>
                          </a:solidFill>
                        </a:rPr>
                        <a:t>　</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929">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近鉄</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6"/>
                        </a:rPr>
                        <a:t>http://www.kintetsu.jp/unkou/unkou.html</a:t>
                      </a:r>
                      <a:r>
                        <a:rPr kumimoji="1" lang="ja-JP" altLang="en-US" sz="1200" b="0" dirty="0" smtClean="0">
                          <a:solidFill>
                            <a:sysClr val="windowText" lastClr="000000"/>
                          </a:solidFill>
                        </a:rPr>
                        <a:t>　</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381">
                <a:tc vMerge="1">
                  <a:txBody>
                    <a:bodyPr/>
                    <a:lstStyle/>
                    <a:p>
                      <a:endParaRPr kumimoji="1" lang="ja-JP" altLang="en-US"/>
                    </a:p>
                  </a:txBody>
                  <a:tcPr/>
                </a:tc>
                <a:tc>
                  <a:txBody>
                    <a:bodyPr/>
                    <a:lstStyle/>
                    <a:p>
                      <a:r>
                        <a:rPr kumimoji="1" lang="ja-JP" altLang="en-US" sz="1200" b="0" dirty="0" smtClean="0">
                          <a:solidFill>
                            <a:sysClr val="windowText" lastClr="000000"/>
                          </a:solidFill>
                        </a:rPr>
                        <a:t>南海</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7"/>
                        </a:rPr>
                        <a:t>http://www.nankai.co.jp/railinfo.html</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2381">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大阪市営地下鉄</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8"/>
                        </a:rPr>
                        <a:t>http://www.kotsu.city.osaka.lg.jp/</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6746">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北大阪急行</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9"/>
                        </a:rPr>
                        <a:t>http://www.kita-kyu.co.jp/</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大阪ﾓﾉﾚｰﾙ</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0"/>
                        </a:rPr>
                        <a:t>http://www.osaka-monorail.co.jp/</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2221">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能勢</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1"/>
                        </a:rPr>
                        <a:t>http://noseden.hankyu.co.jp/</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1101">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泉北高速</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2"/>
                        </a:rPr>
                        <a:t>http://www.semboku.jp/</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水間</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3"/>
                        </a:rPr>
                        <a:t>http://www.suitetsu.com/</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518">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ＪＲ東海</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4"/>
                        </a:rPr>
                        <a:t>http://shinkansen.jr-central.co.jp/sep/pc/index.html</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5455">
                <a:tc rowSpan="8">
                  <a:txBody>
                    <a:bodyPr/>
                    <a:lstStyle/>
                    <a:p>
                      <a:pPr algn="ctr"/>
                      <a:r>
                        <a:rPr kumimoji="1" lang="ja-JP" altLang="en-US" sz="1400" b="0" dirty="0" smtClean="0">
                          <a:solidFill>
                            <a:sysClr val="windowText" lastClr="000000"/>
                          </a:solidFill>
                        </a:rPr>
                        <a:t>バ　　ス</a:t>
                      </a:r>
                      <a:endParaRPr kumimoji="1" lang="ja-JP" altLang="en-US" sz="1400" b="0" dirty="0">
                        <a:solidFill>
                          <a:sysClr val="windowText" lastClr="000000"/>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大阪市営</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5"/>
                        </a:rPr>
                        <a:t>http://busloca.kotsu.city.osaka.lg.jp/jikokuhyo.html</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963">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近鉄</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6"/>
                        </a:rPr>
                        <a:t>http://www.kintetsu-bus.co.jp/route/index.html</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3843">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京阪</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7"/>
                        </a:rPr>
                        <a:t>http://www.keihanbus.jp/</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5295">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阪急</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8"/>
                        </a:rPr>
                        <a:t>http://bus.hankyu.co.jp/</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南海</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19"/>
                        </a:rPr>
                        <a:t>http://www.nankaibus.jp/index.html</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高槻市営</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20"/>
                        </a:rPr>
                        <a:t>http://www.city.takatsuki.osaka.jp/kurashi/bus_kotsu/bus/index.html</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198">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水間</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21"/>
                        </a:rPr>
                        <a:t>http://www.suitetsu.com/trainn/timetable/index.html</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198">
                <a:tc vMerge="1">
                  <a:txBody>
                    <a:bodyPr/>
                    <a:lstStyle/>
                    <a:p>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ysClr val="windowText" lastClr="000000"/>
                          </a:solidFill>
                        </a:rPr>
                        <a:t>金剛</a:t>
                      </a: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ysClr val="windowText" lastClr="000000"/>
                          </a:solidFill>
                          <a:hlinkClick r:id="rId22"/>
                        </a:rPr>
                        <a:t>http://www.kongoujidousha.com/route.html</a:t>
                      </a:r>
                      <a:r>
                        <a:rPr kumimoji="1" lang="ja-JP" altLang="en-US" sz="1200" b="0" dirty="0" smtClean="0">
                          <a:solidFill>
                            <a:sysClr val="windowText" lastClr="000000"/>
                          </a:solidFill>
                        </a:rPr>
                        <a:t>　</a:t>
                      </a:r>
                      <a:endParaRPr kumimoji="1" lang="en-US" altLang="ja-JP" sz="12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702" name="Rectangle 14"/>
          <p:cNvSpPr>
            <a:spLocks noGrp="1" noChangeArrowheads="1"/>
          </p:cNvSpPr>
          <p:nvPr>
            <p:ph type="ctrTitle"/>
          </p:nvPr>
        </p:nvSpPr>
        <p:spPr>
          <a:xfrm>
            <a:off x="116116" y="116130"/>
            <a:ext cx="8911771" cy="740223"/>
          </a:xfrm>
        </p:spPr>
        <p:txBody>
          <a:bodyPr>
            <a:normAutofit/>
          </a:bodyPr>
          <a:lstStyle/>
          <a:p>
            <a:pPr eaLnBrk="1" hangingPunct="1">
              <a:defRPr/>
            </a:pPr>
            <a:r>
              <a:rPr lang="ja-JP" altLang="en-US" sz="2400" dirty="0" smtClean="0"/>
              <a:t>構　　成</a:t>
            </a:r>
          </a:p>
        </p:txBody>
      </p:sp>
      <p:sp>
        <p:nvSpPr>
          <p:cNvPr id="242703" name="Rectangle 15"/>
          <p:cNvSpPr>
            <a:spLocks noChangeArrowheads="1"/>
          </p:cNvSpPr>
          <p:nvPr/>
        </p:nvSpPr>
        <p:spPr bwMode="auto">
          <a:xfrm>
            <a:off x="1511300" y="3897313"/>
            <a:ext cx="6624638" cy="2960687"/>
          </a:xfrm>
          <a:prstGeom prst="rect">
            <a:avLst/>
          </a:prstGeom>
          <a:noFill/>
          <a:ln w="9525">
            <a:noFill/>
            <a:miter lim="800000"/>
            <a:headEnd/>
            <a:tailEnd/>
          </a:ln>
          <a:effectLst/>
        </p:spPr>
        <p:txBody>
          <a:bodyPr anchor="ctr"/>
          <a:lstStyle/>
          <a:p>
            <a:pPr>
              <a:defRPr/>
            </a:pPr>
            <a:endParaRPr lang="ja-JP" altLang="ja-JP" sz="4600" u="sng">
              <a:solidFill>
                <a:srgbClr val="FFFFFF"/>
              </a:solidFill>
              <a:effectLst>
                <a:outerShdw blurRad="38100" dist="38100" dir="2700000" algn="tl">
                  <a:srgbClr val="C0C0C0"/>
                </a:outerShdw>
              </a:effectLst>
              <a:ea typeface="ＭＳ Ｐゴシック" charset="-128"/>
            </a:endParaRPr>
          </a:p>
        </p:txBody>
      </p:sp>
      <p:sp>
        <p:nvSpPr>
          <p:cNvPr id="6" name="Rectangle 14"/>
          <p:cNvSpPr txBox="1">
            <a:spLocks noChangeArrowheads="1"/>
          </p:cNvSpPr>
          <p:nvPr/>
        </p:nvSpPr>
        <p:spPr>
          <a:xfrm>
            <a:off x="609608" y="1204677"/>
            <a:ext cx="8216530" cy="5544457"/>
          </a:xfrm>
          <a:prstGeom prst="rect">
            <a:avLst/>
          </a:prstGeom>
        </p:spPr>
        <p:txBody>
          <a:bodyPr vert="horz" lIns="91440" tIns="45720" rIns="91440" bIns="45720" rtlCol="0" anchor="ctr">
            <a:normAutofit fontScale="92500" lnSpcReduction="20000"/>
          </a:bodyPr>
          <a:lstStyle/>
          <a:p>
            <a:pPr marL="457200" marR="0" lvl="0" indent="-457200" defTabSz="914400" rtl="0" eaLnBrk="1" fontAlgn="auto" latinLnBrk="0" hangingPunct="1">
              <a:lnSpc>
                <a:spcPct val="100000"/>
              </a:lnSpc>
              <a:spcBef>
                <a:spcPct val="0"/>
              </a:spcBef>
              <a:spcAft>
                <a:spcPts val="0"/>
              </a:spcAft>
              <a:buClrTx/>
              <a:buSzTx/>
              <a:buFontTx/>
              <a:buAutoNum type="arabicDbPeriod"/>
              <a:tabLst/>
              <a:defRPr/>
            </a:pPr>
            <a:r>
              <a:rPr lang="ja-JP" altLang="en-US" sz="2000" dirty="0" smtClean="0">
                <a:effectLst/>
                <a:latin typeface="+mj-lt"/>
                <a:ea typeface="+mj-ea"/>
                <a:cs typeface="+mj-cs"/>
              </a:rPr>
              <a:t>関係者</a:t>
            </a:r>
            <a:r>
              <a:rPr lang="en-US" altLang="ja-JP" sz="2000" dirty="0" smtClean="0">
                <a:effectLst/>
                <a:latin typeface="+mj-lt"/>
                <a:ea typeface="+mj-ea"/>
                <a:cs typeface="+mj-cs"/>
              </a:rPr>
              <a:t>(</a:t>
            </a:r>
            <a:r>
              <a:rPr lang="ja-JP" altLang="en-US" sz="2000" dirty="0" smtClean="0">
                <a:effectLst/>
                <a:latin typeface="+mj-lt"/>
                <a:ea typeface="+mj-ea"/>
                <a:cs typeface="+mj-cs"/>
              </a:rPr>
              <a:t>事業者など</a:t>
            </a:r>
            <a:r>
              <a:rPr lang="en-US" altLang="ja-JP" sz="2000" dirty="0" smtClean="0">
                <a:effectLst/>
                <a:latin typeface="+mj-lt"/>
                <a:ea typeface="+mj-ea"/>
                <a:cs typeface="+mj-cs"/>
              </a:rPr>
              <a:t>)                                                                    </a:t>
            </a: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１－１　関係者一覧表　　　　　　　　　　　　　　　　　　　　　Ｐ．３　　　　　　　　　　　　　　　　　　　　　</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１－２　災害時連絡網　　　　　　　　　　　　　　　　　　　　　Ｐ．４</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buFontTx/>
              <a:buAutoNum type="arabicDbPeriod"/>
              <a:tabLst/>
              <a:defRPr/>
            </a:pPr>
            <a:endParaRPr kumimoji="1" lang="en-US" altLang="ja-JP" sz="2000" b="0" i="0" u="none" strike="noStrike" kern="1200" cap="none" spc="0" normalizeH="0" baseline="0" noProof="0" dirty="0" smtClean="0">
              <a:ln>
                <a:noFill/>
              </a:ln>
              <a:solidFill>
                <a:schemeClr val="tx1"/>
              </a:solidFill>
              <a:effectLst/>
              <a:uLnTx/>
              <a:uFillTx/>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２．大阪駅周辺地区の状況　　　　　　　　　　　　　　　　　　　　　　　　　　　　</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２－１　地区の範囲及び立地状況　　　　　　　　　　　 　　Ｐ．５</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２－２　災害想定                                                                       Ｐ．６</a:t>
            </a:r>
            <a:endParaRPr lang="en-US" altLang="ja-JP" sz="2000" dirty="0" smtClean="0">
              <a:effectLst/>
              <a:latin typeface="+mj-lt"/>
              <a:ea typeface="+mj-ea"/>
              <a:cs typeface="+mj-cs"/>
            </a:endParaRPr>
          </a:p>
          <a:p>
            <a:pPr marL="457200" lvl="0" indent="-457200" fontAlgn="auto">
              <a:spcAft>
                <a:spcPts val="0"/>
              </a:spcAft>
              <a:defRPr/>
            </a:pPr>
            <a:r>
              <a:rPr lang="ja-JP" altLang="en-US" sz="2000" dirty="0" smtClean="0">
                <a:effectLst/>
                <a:latin typeface="+mj-lt"/>
                <a:ea typeface="+mj-ea"/>
                <a:cs typeface="+mj-cs"/>
              </a:rPr>
              <a:t>　　　　２－３　想定帰宅困難者数　　　　　　　　　　　　　　　　　　</a:t>
            </a:r>
            <a:r>
              <a:rPr lang="ja-JP" altLang="en-US" sz="2000" dirty="0" smtClean="0">
                <a:effectLst/>
              </a:rPr>
              <a:t>Ｐ．７</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３． 対策　　　　　　　　　　　　　　　　　　　　　　　　　　　　　　　　</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３－１　対策の対象　　　　　　　　　　　　　　　　　　　　　　Ｐ．８　　　　　　　　　　　　　　　　　　</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３－２　行政と事業者等の役割分担　　　　　　　　　　　　Ｐ．９　　　</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３－３　対策の基本フレーム　　　　　　　　　　　　　　　　  Ｐ．１０</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フェーズ０：　</a:t>
            </a:r>
            <a:r>
              <a:rPr lang="en-US" altLang="ja-JP" sz="2000" dirty="0" smtClean="0">
                <a:effectLst/>
                <a:latin typeface="+mj-lt"/>
                <a:ea typeface="+mj-ea"/>
                <a:cs typeface="+mj-cs"/>
              </a:rPr>
              <a:t>『</a:t>
            </a:r>
            <a:r>
              <a:rPr lang="ja-JP" altLang="en-US" sz="2000" dirty="0" smtClean="0">
                <a:effectLst/>
                <a:latin typeface="+mj-lt"/>
                <a:ea typeface="+mj-ea"/>
                <a:cs typeface="+mj-cs"/>
              </a:rPr>
              <a:t>事前啓発</a:t>
            </a:r>
            <a:r>
              <a:rPr lang="en-US" altLang="ja-JP" sz="2000" dirty="0" smtClean="0">
                <a:effectLst/>
                <a:latin typeface="+mj-lt"/>
                <a:ea typeface="+mj-ea"/>
                <a:cs typeface="+mj-cs"/>
              </a:rPr>
              <a:t>』</a:t>
            </a:r>
            <a:r>
              <a:rPr lang="ja-JP" altLang="en-US" sz="2000" dirty="0" smtClean="0">
                <a:effectLst/>
                <a:latin typeface="+mj-lt"/>
                <a:ea typeface="+mj-ea"/>
                <a:cs typeface="+mj-cs"/>
              </a:rPr>
              <a:t>　　　　　　　　　     Ｐ．１１</a:t>
            </a:r>
            <a:endParaRPr lang="en-US" altLang="ja-JP" sz="2000" dirty="0" smtClean="0">
              <a:effectLst/>
              <a:latin typeface="+mj-lt"/>
              <a:ea typeface="+mj-ea"/>
              <a:cs typeface="+mj-cs"/>
            </a:endParaRPr>
          </a:p>
          <a:p>
            <a:pPr marL="457200" lvl="0" indent="-457200" fontAlgn="auto">
              <a:spcAft>
                <a:spcPts val="0"/>
              </a:spcAft>
              <a:defRPr/>
            </a:pPr>
            <a:r>
              <a:rPr lang="ja-JP" altLang="en-US" sz="2000" dirty="0" smtClean="0">
                <a:effectLst/>
                <a:latin typeface="+mj-lt"/>
                <a:ea typeface="+mj-ea"/>
                <a:cs typeface="+mj-cs"/>
              </a:rPr>
              <a:t>　　　　　　　　　　　　フェーズ１：　</a:t>
            </a:r>
            <a:r>
              <a:rPr lang="en-US" altLang="ja-JP" sz="2000" dirty="0" smtClean="0">
                <a:effectLst/>
                <a:latin typeface="+mj-lt"/>
                <a:ea typeface="+mj-ea"/>
                <a:cs typeface="+mj-cs"/>
              </a:rPr>
              <a:t>『</a:t>
            </a:r>
            <a:r>
              <a:rPr lang="ja-JP" altLang="en-US" sz="2000" dirty="0" smtClean="0">
                <a:effectLst/>
                <a:latin typeface="+mj-lt"/>
                <a:ea typeface="+mj-ea"/>
                <a:cs typeface="+mj-cs"/>
              </a:rPr>
              <a:t>情報伝達</a:t>
            </a:r>
            <a:r>
              <a:rPr lang="en-US" altLang="ja-JP" sz="2000" dirty="0" smtClean="0">
                <a:effectLst/>
                <a:latin typeface="+mj-lt"/>
                <a:ea typeface="+mj-ea"/>
                <a:cs typeface="+mj-cs"/>
              </a:rPr>
              <a:t>』</a:t>
            </a:r>
            <a:r>
              <a:rPr lang="ja-JP" altLang="en-US" sz="2000" dirty="0" smtClean="0">
                <a:effectLst/>
                <a:latin typeface="+mj-lt"/>
                <a:ea typeface="+mj-ea"/>
                <a:cs typeface="+mj-cs"/>
              </a:rPr>
              <a:t>　　　　　　　　　　  </a:t>
            </a:r>
            <a:r>
              <a:rPr lang="ja-JP" altLang="en-US" sz="2000" dirty="0" smtClean="0">
                <a:effectLst/>
              </a:rPr>
              <a:t>Ｐ．１２</a:t>
            </a:r>
            <a:endParaRPr lang="en-US" altLang="ja-JP" sz="2000" dirty="0" smtClean="0">
              <a:effectLst/>
              <a:latin typeface="+mj-lt"/>
              <a:ea typeface="+mj-ea"/>
              <a:cs typeface="+mj-cs"/>
            </a:endParaRPr>
          </a:p>
          <a:p>
            <a:pPr marL="457200" lvl="0" indent="-457200" fontAlgn="auto">
              <a:spcAft>
                <a:spcPts val="0"/>
              </a:spcAft>
              <a:defRPr/>
            </a:pPr>
            <a:r>
              <a:rPr lang="ja-JP" altLang="en-US" sz="2000" dirty="0" smtClean="0">
                <a:effectLst/>
                <a:latin typeface="+mj-lt"/>
                <a:ea typeface="+mj-ea"/>
                <a:cs typeface="+mj-cs"/>
              </a:rPr>
              <a:t>　　　　　　　　　　　　フェーズ２：　</a:t>
            </a:r>
            <a:r>
              <a:rPr lang="en-US" altLang="ja-JP" sz="2000" dirty="0" smtClean="0">
                <a:effectLst/>
                <a:latin typeface="+mj-lt"/>
                <a:ea typeface="+mj-ea"/>
                <a:cs typeface="+mj-cs"/>
              </a:rPr>
              <a:t>『</a:t>
            </a:r>
            <a:r>
              <a:rPr lang="ja-JP" altLang="en-US" sz="2000" dirty="0" smtClean="0">
                <a:effectLst/>
                <a:latin typeface="+mj-lt"/>
                <a:ea typeface="+mj-ea"/>
                <a:cs typeface="+mj-cs"/>
              </a:rPr>
              <a:t>避難行動</a:t>
            </a:r>
            <a:r>
              <a:rPr lang="en-US" altLang="ja-JP" sz="2000" dirty="0" smtClean="0">
                <a:effectLst/>
                <a:latin typeface="+mj-lt"/>
                <a:ea typeface="+mj-ea"/>
                <a:cs typeface="+mj-cs"/>
              </a:rPr>
              <a:t>』</a:t>
            </a:r>
            <a:r>
              <a:rPr lang="ja-JP" altLang="en-US" sz="2000" dirty="0" err="1" smtClean="0">
                <a:effectLst/>
                <a:latin typeface="+mj-lt"/>
                <a:ea typeface="+mj-ea"/>
                <a:cs typeface="+mj-cs"/>
              </a:rPr>
              <a:t>への</a:t>
            </a:r>
            <a:r>
              <a:rPr lang="ja-JP" altLang="en-US" sz="2000" dirty="0" smtClean="0">
                <a:effectLst/>
                <a:latin typeface="+mj-lt"/>
                <a:ea typeface="+mj-ea"/>
                <a:cs typeface="+mj-cs"/>
              </a:rPr>
              <a:t>対応　　　　  </a:t>
            </a:r>
            <a:r>
              <a:rPr lang="ja-JP" altLang="en-US" sz="2000" dirty="0" smtClean="0">
                <a:effectLst/>
              </a:rPr>
              <a:t>Ｐ．１３</a:t>
            </a:r>
            <a:endParaRPr lang="en-US" altLang="ja-JP" sz="2000" dirty="0" smtClean="0">
              <a:effectLst/>
              <a:latin typeface="+mj-lt"/>
              <a:ea typeface="+mj-ea"/>
              <a:cs typeface="+mj-cs"/>
            </a:endParaRPr>
          </a:p>
          <a:p>
            <a:pPr marL="457200" lvl="0" indent="-457200" fontAlgn="auto">
              <a:spcAft>
                <a:spcPts val="0"/>
              </a:spcAft>
              <a:defRPr/>
            </a:pPr>
            <a:r>
              <a:rPr lang="ja-JP" altLang="en-US" sz="2000" dirty="0" smtClean="0">
                <a:effectLst/>
                <a:latin typeface="+mj-lt"/>
                <a:ea typeface="+mj-ea"/>
                <a:cs typeface="+mj-cs"/>
              </a:rPr>
              <a:t>　　　　　　　　　　　　フェーズ３：　</a:t>
            </a:r>
            <a:r>
              <a:rPr lang="en-US" altLang="ja-JP" sz="2000" dirty="0" smtClean="0">
                <a:effectLst/>
                <a:latin typeface="+mj-lt"/>
                <a:ea typeface="+mj-ea"/>
                <a:cs typeface="+mj-cs"/>
              </a:rPr>
              <a:t>『</a:t>
            </a:r>
            <a:r>
              <a:rPr lang="ja-JP" altLang="en-US" sz="2000" dirty="0" smtClean="0">
                <a:effectLst/>
                <a:latin typeface="+mj-lt"/>
                <a:ea typeface="+mj-ea"/>
                <a:cs typeface="+mj-cs"/>
              </a:rPr>
              <a:t>避難先</a:t>
            </a:r>
            <a:r>
              <a:rPr lang="en-US" altLang="ja-JP" sz="2000" dirty="0" smtClean="0">
                <a:effectLst/>
                <a:latin typeface="+mj-lt"/>
                <a:ea typeface="+mj-ea"/>
                <a:cs typeface="+mj-cs"/>
              </a:rPr>
              <a:t>』</a:t>
            </a:r>
            <a:r>
              <a:rPr lang="ja-JP" altLang="en-US" sz="2000" dirty="0" err="1" smtClean="0">
                <a:effectLst/>
                <a:latin typeface="+mj-lt"/>
                <a:ea typeface="+mj-ea"/>
                <a:cs typeface="+mj-cs"/>
              </a:rPr>
              <a:t>での</a:t>
            </a:r>
            <a:r>
              <a:rPr lang="ja-JP" altLang="en-US" sz="2000" dirty="0" smtClean="0">
                <a:effectLst/>
                <a:latin typeface="+mj-lt"/>
                <a:ea typeface="+mj-ea"/>
                <a:cs typeface="+mj-cs"/>
              </a:rPr>
              <a:t>支援　　　　　 　</a:t>
            </a:r>
            <a:r>
              <a:rPr lang="ja-JP" altLang="en-US" sz="2000" dirty="0" smtClean="0">
                <a:effectLst/>
              </a:rPr>
              <a:t>Ｐ．１５</a:t>
            </a:r>
            <a:endParaRPr lang="en-US" altLang="ja-JP" sz="2000" dirty="0" smtClean="0">
              <a:effectLst/>
              <a:latin typeface="+mj-lt"/>
              <a:ea typeface="+mj-ea"/>
              <a:cs typeface="+mj-cs"/>
            </a:endParaRPr>
          </a:p>
          <a:p>
            <a:pPr marL="457200" lvl="0" indent="-457200" fontAlgn="auto">
              <a:spcAft>
                <a:spcPts val="0"/>
              </a:spcAft>
              <a:defRPr/>
            </a:pPr>
            <a:r>
              <a:rPr lang="ja-JP" altLang="en-US" sz="2000" dirty="0" smtClean="0">
                <a:effectLst/>
                <a:latin typeface="+mj-lt"/>
                <a:ea typeface="+mj-ea"/>
                <a:cs typeface="+mj-cs"/>
              </a:rPr>
              <a:t>　　　　　　　　　　　　フェーズ４：　</a:t>
            </a:r>
            <a:r>
              <a:rPr lang="en-US" altLang="ja-JP" sz="2000" dirty="0" smtClean="0">
                <a:effectLst/>
                <a:latin typeface="+mj-lt"/>
                <a:ea typeface="+mj-ea"/>
                <a:cs typeface="+mj-cs"/>
              </a:rPr>
              <a:t>『</a:t>
            </a:r>
            <a:r>
              <a:rPr lang="ja-JP" altLang="en-US" sz="2000" dirty="0" smtClean="0">
                <a:effectLst/>
                <a:latin typeface="+mj-lt"/>
                <a:ea typeface="+mj-ea"/>
                <a:cs typeface="+mj-cs"/>
              </a:rPr>
              <a:t>帰宅</a:t>
            </a:r>
            <a:r>
              <a:rPr lang="en-US" altLang="ja-JP" sz="2000" dirty="0" smtClean="0">
                <a:effectLst/>
                <a:latin typeface="+mj-lt"/>
                <a:ea typeface="+mj-ea"/>
                <a:cs typeface="+mj-cs"/>
              </a:rPr>
              <a:t>』</a:t>
            </a:r>
            <a:r>
              <a:rPr lang="ja-JP" altLang="en-US" sz="2000" dirty="0" smtClean="0">
                <a:effectLst/>
                <a:latin typeface="+mj-lt"/>
                <a:ea typeface="+mj-ea"/>
                <a:cs typeface="+mj-cs"/>
              </a:rPr>
              <a:t>支援　　　　　　　　　　  </a:t>
            </a:r>
            <a:r>
              <a:rPr lang="ja-JP" altLang="en-US" sz="2000" dirty="0" smtClean="0">
                <a:effectLst/>
              </a:rPr>
              <a:t>Ｐ．１７</a:t>
            </a:r>
            <a:r>
              <a:rPr lang="ja-JP" altLang="en-US" sz="2000" dirty="0" smtClean="0">
                <a:effectLst/>
                <a:latin typeface="+mj-lt"/>
                <a:ea typeface="+mj-ea"/>
                <a:cs typeface="+mj-cs"/>
              </a:rPr>
              <a:t>　　　　　　　　　　　　　　　</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a:t>
            </a: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endParaRPr lang="en-US" altLang="ja-JP" sz="2000" dirty="0" smtClean="0">
              <a:effectLst/>
              <a:latin typeface="+mj-lt"/>
              <a:ea typeface="+mj-ea"/>
              <a:cs typeface="+mj-cs"/>
            </a:endParaRPr>
          </a:p>
          <a:p>
            <a:pPr marL="457200" marR="0" lvl="0" indent="-457200" defTabSz="914400" rtl="0" eaLnBrk="1" fontAlgn="auto" latinLnBrk="0" hangingPunct="1">
              <a:lnSpc>
                <a:spcPct val="100000"/>
              </a:lnSpc>
              <a:spcBef>
                <a:spcPct val="0"/>
              </a:spcBef>
              <a:spcAft>
                <a:spcPts val="0"/>
              </a:spcAft>
              <a:buClrTx/>
              <a:buSzTx/>
              <a:tabLst/>
              <a:defRPr/>
            </a:pPr>
            <a:r>
              <a:rPr lang="ja-JP" altLang="en-US" sz="2000" dirty="0" smtClean="0">
                <a:effectLst/>
                <a:latin typeface="+mj-lt"/>
                <a:ea typeface="+mj-ea"/>
                <a:cs typeface="+mj-cs"/>
              </a:rPr>
              <a:t>　</a:t>
            </a:r>
            <a:endParaRPr kumimoji="1" lang="ja-JP" altLang="en-US"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スライド番号プレースホルダ 8"/>
          <p:cNvSpPr>
            <a:spLocks noGrp="1"/>
          </p:cNvSpPr>
          <p:nvPr>
            <p:ph type="sldNum" sz="quarter" idx="12"/>
          </p:nvPr>
        </p:nvSpPr>
        <p:spPr>
          <a:xfrm>
            <a:off x="6988620" y="6472462"/>
            <a:ext cx="2133600" cy="365125"/>
          </a:xfrm>
        </p:spPr>
        <p:txBody>
          <a:bodyPr/>
          <a:lstStyle/>
          <a:p>
            <a:pPr>
              <a:defRPr/>
            </a:pPr>
            <a:r>
              <a:rPr lang="en-US" altLang="ja-JP" b="1" dirty="0" smtClean="0">
                <a:solidFill>
                  <a:schemeClr val="tx1"/>
                </a:solidFill>
                <a:effectLst/>
              </a:rPr>
              <a:t>2</a:t>
            </a:r>
            <a:endParaRPr lang="en-US" altLang="ja-JP" b="1" dirty="0">
              <a:solidFill>
                <a:schemeClr val="tx1"/>
              </a:solidFill>
              <a:effectLst/>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 name="表 7"/>
          <p:cNvGraphicFramePr>
            <a:graphicFrameLocks noGrp="1"/>
          </p:cNvGraphicFramePr>
          <p:nvPr/>
        </p:nvGraphicFramePr>
        <p:xfrm>
          <a:off x="238034" y="914400"/>
          <a:ext cx="8601166" cy="5954130"/>
        </p:xfrm>
        <a:graphic>
          <a:graphicData uri="http://schemas.openxmlformats.org/drawingml/2006/table">
            <a:tbl>
              <a:tblPr firstRow="1" bandRow="1">
                <a:tableStyleId>{5940675A-B579-460E-94D1-54222C63F5DA}</a:tableStyleId>
              </a:tblPr>
              <a:tblGrid>
                <a:gridCol w="4304937"/>
                <a:gridCol w="4296229"/>
              </a:tblGrid>
              <a:tr h="248918">
                <a:tc>
                  <a:txBody>
                    <a:bodyPr/>
                    <a:lstStyle/>
                    <a:p>
                      <a:pPr algn="ctr"/>
                      <a:r>
                        <a:rPr kumimoji="1" lang="ja-JP" altLang="en-US" sz="1600" dirty="0" smtClean="0">
                          <a:solidFill>
                            <a:schemeClr val="tx1"/>
                          </a:solidFill>
                        </a:rPr>
                        <a:t>関　　係　　者　　名</a:t>
                      </a:r>
                      <a:endParaRPr kumimoji="1" lang="ja-JP" altLang="en-US" sz="160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関　　係　　者　　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4590">
                <a:tc>
                  <a:txBody>
                    <a:bodyPr/>
                    <a:lstStyle/>
                    <a:p>
                      <a:pPr algn="l"/>
                      <a:r>
                        <a:rPr kumimoji="1" lang="ja-JP" altLang="en-US" sz="1600" dirty="0" smtClean="0"/>
                        <a:t>○○鉄道㈱　</a:t>
                      </a: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374590">
                <a:tc>
                  <a:txBody>
                    <a:bodyPr/>
                    <a:lstStyle/>
                    <a:p>
                      <a:pPr algn="l"/>
                      <a:r>
                        <a:rPr kumimoji="1" lang="ja-JP" altLang="en-US" sz="1600" dirty="0" smtClean="0"/>
                        <a:t>○○地下街㈱</a:t>
                      </a: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○○百貨店㈱</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○○ビルディング㈱</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l"/>
                      <a:r>
                        <a:rPr kumimoji="1" lang="ja-JP" altLang="en-US" sz="1600" dirty="0" smtClean="0"/>
                        <a:t>○○ホテル㈱　　</a:t>
                      </a: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l"/>
                      <a:r>
                        <a:rPr kumimoji="1" lang="ja-JP" altLang="en-US" sz="1600" dirty="0" smtClean="0"/>
                        <a:t>　　　　　　　　　など</a:t>
                      </a: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l"/>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大阪市○○区役所</a:t>
                      </a:r>
                      <a:endParaRPr kumimoji="1" lang="en-US" altLang="ja-JP" sz="16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l"/>
                      <a:r>
                        <a:rPr kumimoji="1" lang="ja-JP" altLang="en-US" sz="1600" dirty="0" smtClean="0"/>
                        <a:t>大阪市危機管理室</a:t>
                      </a:r>
                      <a:endParaRPr kumimoji="1" lang="en-US" altLang="ja-JP" sz="1600" dirty="0" smtClean="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74590">
                <a:tc>
                  <a:txBody>
                    <a:bodyPr/>
                    <a:lstStyle/>
                    <a:p>
                      <a:pPr algn="ct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l"/>
                      <a:r>
                        <a:rPr kumimoji="1" lang="ja-JP" altLang="en-US" sz="1600" dirty="0" smtClean="0"/>
                        <a:t>大阪府危機管理室</a:t>
                      </a:r>
                      <a:endParaRPr kumimoji="1" lang="ja-JP" altLang="en-US" sz="1600"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
        <p:nvSpPr>
          <p:cNvPr id="9" name="スライド番号プレースホルダ 8"/>
          <p:cNvSpPr>
            <a:spLocks noGrp="1"/>
          </p:cNvSpPr>
          <p:nvPr>
            <p:ph type="sldNum" sz="quarter" idx="12"/>
          </p:nvPr>
        </p:nvSpPr>
        <p:spPr>
          <a:xfrm>
            <a:off x="6988620" y="6472462"/>
            <a:ext cx="2133600" cy="365125"/>
          </a:xfrm>
        </p:spPr>
        <p:txBody>
          <a:bodyPr/>
          <a:lstStyle/>
          <a:p>
            <a:pPr>
              <a:defRPr/>
            </a:pPr>
            <a:r>
              <a:rPr lang="en-US" altLang="ja-JP" b="1" dirty="0" smtClean="0">
                <a:solidFill>
                  <a:schemeClr val="tx1"/>
                </a:solidFill>
                <a:effectLst/>
              </a:rPr>
              <a:t>3</a:t>
            </a:r>
            <a:endParaRPr lang="en-US" altLang="ja-JP" b="1" dirty="0">
              <a:solidFill>
                <a:schemeClr val="tx1"/>
              </a:solidFill>
              <a:effectLst/>
            </a:endParaRPr>
          </a:p>
        </p:txBody>
      </p:sp>
      <p:sp>
        <p:nvSpPr>
          <p:cNvPr id="5" name="角丸四角形 4"/>
          <p:cNvSpPr/>
          <p:nvPr/>
        </p:nvSpPr>
        <p:spPr bwMode="auto">
          <a:xfrm>
            <a:off x="264158" y="29034"/>
            <a:ext cx="8604067" cy="377368"/>
          </a:xfrm>
          <a:prstGeom prst="roundRect">
            <a:avLst/>
          </a:prstGeom>
          <a:solidFill>
            <a:schemeClr val="tx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nchorCtr="0"/>
          <a:lstStyle/>
          <a:p>
            <a:pPr>
              <a:lnSpc>
                <a:spcPts val="2400"/>
              </a:lnSpc>
              <a:defRPr/>
            </a:pPr>
            <a:r>
              <a:rPr kumimoji="0" lang="ja-JP" altLang="en-US" sz="2400" b="1" dirty="0" smtClean="0">
                <a:solidFill>
                  <a:schemeClr val="bg1"/>
                </a:solidFill>
                <a:effectLst/>
                <a:latin typeface="ＭＳ Ｐゴシック" pitchFamily="50" charset="-128"/>
              </a:rPr>
              <a:t>１．関係者</a:t>
            </a:r>
            <a:r>
              <a:rPr kumimoji="0" lang="en-US" altLang="ja-JP" sz="2400" b="1" dirty="0" smtClean="0">
                <a:solidFill>
                  <a:schemeClr val="bg1"/>
                </a:solidFill>
                <a:effectLst/>
                <a:latin typeface="ＭＳ Ｐゴシック" pitchFamily="50" charset="-128"/>
              </a:rPr>
              <a:t>(</a:t>
            </a:r>
            <a:r>
              <a:rPr kumimoji="0" lang="ja-JP" altLang="en-US" sz="2400" b="1" dirty="0" smtClean="0">
                <a:solidFill>
                  <a:schemeClr val="bg1"/>
                </a:solidFill>
                <a:effectLst/>
                <a:latin typeface="ＭＳ Ｐゴシック" pitchFamily="50" charset="-128"/>
              </a:rPr>
              <a:t>事業者など</a:t>
            </a:r>
            <a:r>
              <a:rPr kumimoji="0" lang="en-US" altLang="ja-JP" sz="2400" b="1" dirty="0" smtClean="0">
                <a:solidFill>
                  <a:schemeClr val="bg1"/>
                </a:solidFill>
                <a:effectLst/>
                <a:latin typeface="ＭＳ Ｐゴシック" pitchFamily="50" charset="-128"/>
              </a:rPr>
              <a:t>)</a:t>
            </a:r>
            <a:endParaRPr kumimoji="0" lang="ja-JP" altLang="en-US" sz="2400" b="1" dirty="0">
              <a:solidFill>
                <a:schemeClr val="bg1"/>
              </a:solidFill>
              <a:effectLst/>
              <a:latin typeface="ＭＳ Ｐゴシック" pitchFamily="50" charset="-128"/>
            </a:endParaRPr>
          </a:p>
        </p:txBody>
      </p:sp>
      <p:sp>
        <p:nvSpPr>
          <p:cNvPr id="10" name="テキスト ボックス 9"/>
          <p:cNvSpPr txBox="1"/>
          <p:nvPr/>
        </p:nvSpPr>
        <p:spPr>
          <a:xfrm>
            <a:off x="232229" y="435447"/>
            <a:ext cx="8694057"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１－１　　関係者一覧表</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6974106" y="6457948"/>
            <a:ext cx="2133600" cy="365125"/>
          </a:xfrm>
        </p:spPr>
        <p:txBody>
          <a:bodyPr/>
          <a:lstStyle/>
          <a:p>
            <a:pPr>
              <a:defRPr/>
            </a:pPr>
            <a:r>
              <a:rPr lang="en-US" altLang="ja-JP" b="1" dirty="0" smtClean="0">
                <a:solidFill>
                  <a:schemeClr val="tx1"/>
                </a:solidFill>
                <a:effectLst/>
              </a:rPr>
              <a:t>4</a:t>
            </a:r>
            <a:endParaRPr lang="en-US" altLang="ja-JP" b="1" dirty="0">
              <a:solidFill>
                <a:schemeClr val="tx1"/>
              </a:solidFill>
              <a:effectLst/>
            </a:endParaRPr>
          </a:p>
        </p:txBody>
      </p:sp>
      <p:sp>
        <p:nvSpPr>
          <p:cNvPr id="9" name="テキスト ボックス 8"/>
          <p:cNvSpPr txBox="1"/>
          <p:nvPr/>
        </p:nvSpPr>
        <p:spPr>
          <a:xfrm>
            <a:off x="1146630" y="2148114"/>
            <a:ext cx="6850744" cy="1843315"/>
          </a:xfrm>
          <a:prstGeom prst="rect">
            <a:avLst/>
          </a:prstGeom>
        </p:spPr>
        <p:txBody>
          <a:bodyPr vert="horz" wrap="none" lIns="91440" tIns="45720" rIns="91440" bIns="45720" rtlCol="0" anchor="ctr">
            <a:normAutofit/>
          </a:bodyPr>
          <a:lstStyle/>
          <a:p>
            <a:pPr marL="457200" marR="0" indent="-457200" algn="ctr"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（連絡網を記載）</a:t>
            </a:r>
          </a:p>
        </p:txBody>
      </p:sp>
      <p:sp>
        <p:nvSpPr>
          <p:cNvPr id="6" name="テキスト ボックス 5"/>
          <p:cNvSpPr txBox="1"/>
          <p:nvPr/>
        </p:nvSpPr>
        <p:spPr>
          <a:xfrm>
            <a:off x="377370" y="5275885"/>
            <a:ext cx="8490852" cy="1008780"/>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1600" dirty="0" smtClean="0">
                <a:effectLst/>
                <a:latin typeface="+mj-lt"/>
                <a:ea typeface="+mj-ea"/>
                <a:cs typeface="+mj-cs"/>
              </a:rPr>
              <a:t>※</a:t>
            </a:r>
            <a:r>
              <a:rPr lang="ja-JP" altLang="en-US" sz="1600" dirty="0" smtClean="0">
                <a:effectLst/>
                <a:latin typeface="+mj-lt"/>
                <a:ea typeface="+mj-ea"/>
                <a:cs typeface="+mj-cs"/>
              </a:rPr>
              <a:t>災害時に連絡がとれないケースも考えられる。</a:t>
            </a:r>
            <a:endParaRPr lang="en-US" altLang="ja-JP" sz="16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kumimoji="1" lang="ja-JP" altLang="en-US" sz="1600" b="0" i="0" u="none" strike="noStrike" kern="1200" cap="none" spc="0" normalizeH="0" baseline="0" noProof="0" dirty="0" smtClean="0">
                <a:ln>
                  <a:noFill/>
                </a:ln>
                <a:solidFill>
                  <a:schemeClr val="tx1"/>
                </a:solidFill>
                <a:effectLst/>
                <a:uLnTx/>
                <a:uFillTx/>
                <a:latin typeface="+mj-lt"/>
                <a:ea typeface="+mj-ea"/>
                <a:cs typeface="+mj-cs"/>
              </a:rPr>
              <a:t>　　その場合、各事業者において、あらかじめ割り当てられた役割（次ページ以降）を、代替し行う</a:t>
            </a:r>
            <a:endParaRPr kumimoji="1" lang="en-US" altLang="ja-JP" sz="16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600" dirty="0" smtClean="0">
                <a:effectLst/>
                <a:latin typeface="+mj-lt"/>
                <a:ea typeface="+mj-ea"/>
                <a:cs typeface="+mj-cs"/>
              </a:rPr>
              <a:t>　　ことができるよう申し合わせておく</a:t>
            </a:r>
            <a:r>
              <a:rPr kumimoji="1" lang="ja-JP" altLang="en-US" sz="1600" b="0" i="0" u="none" strike="noStrike" kern="1200" cap="none" spc="0" normalizeH="0" baseline="0" noProof="0" dirty="0" err="1" smtClean="0">
                <a:ln>
                  <a:noFill/>
                </a:ln>
                <a:solidFill>
                  <a:schemeClr val="tx1"/>
                </a:solidFill>
                <a:effectLst/>
                <a:uLnTx/>
                <a:uFillTx/>
                <a:latin typeface="+mj-lt"/>
                <a:ea typeface="+mj-ea"/>
                <a:cs typeface="+mj-cs"/>
              </a:rPr>
              <a:t>。</a:t>
            </a:r>
            <a:r>
              <a:rPr lang="ja-JP" altLang="en-US" sz="1600" dirty="0" smtClean="0">
                <a:effectLst/>
                <a:latin typeface="+mj-lt"/>
                <a:ea typeface="+mj-ea"/>
                <a:cs typeface="+mj-cs"/>
              </a:rPr>
              <a:t>　</a:t>
            </a:r>
            <a:endParaRPr kumimoji="1" lang="ja-JP" altLang="en-US" sz="1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テキスト ボックス 6"/>
          <p:cNvSpPr txBox="1"/>
          <p:nvPr/>
        </p:nvSpPr>
        <p:spPr>
          <a:xfrm>
            <a:off x="159660" y="43564"/>
            <a:ext cx="8810170"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１－２　　災害時連絡網</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2" name="Rectangle 18"/>
          <p:cNvSpPr txBox="1">
            <a:spLocks noGrp="1" noChangeArrowheads="1"/>
          </p:cNvSpPr>
          <p:nvPr/>
        </p:nvSpPr>
        <p:spPr bwMode="auto">
          <a:xfrm>
            <a:off x="6945078" y="6306456"/>
            <a:ext cx="2133600" cy="457200"/>
          </a:xfrm>
          <a:prstGeom prst="rect">
            <a:avLst/>
          </a:prstGeom>
          <a:noFill/>
          <a:ln w="9525">
            <a:noFill/>
            <a:miter lim="800000"/>
            <a:headEnd/>
            <a:tailEnd/>
          </a:ln>
        </p:spPr>
        <p:txBody>
          <a:bodyPr anchor="b"/>
          <a:lstStyle/>
          <a:p>
            <a:pPr algn="r"/>
            <a:r>
              <a:rPr kumimoji="0" lang="en-US" altLang="ja-JP" sz="1200" b="1" dirty="0" smtClean="0">
                <a:effectLst/>
                <a:cs typeface="Arial" charset="0"/>
              </a:rPr>
              <a:t>5</a:t>
            </a:r>
            <a:endParaRPr kumimoji="0" lang="en-US" altLang="ja-JP" sz="1200" b="1" dirty="0">
              <a:effectLst/>
              <a:cs typeface="Arial" charset="0"/>
            </a:endParaRPr>
          </a:p>
        </p:txBody>
      </p:sp>
      <p:sp>
        <p:nvSpPr>
          <p:cNvPr id="16" name="テキスト ボックス 15"/>
          <p:cNvSpPr txBox="1"/>
          <p:nvPr/>
        </p:nvSpPr>
        <p:spPr>
          <a:xfrm>
            <a:off x="159659" y="522526"/>
            <a:ext cx="8853715"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２－１　　地区の範囲及び立地状況</a:t>
            </a:r>
          </a:p>
        </p:txBody>
      </p:sp>
      <p:sp>
        <p:nvSpPr>
          <p:cNvPr id="10" name="テキスト ボックス 9"/>
          <p:cNvSpPr txBox="1"/>
          <p:nvPr/>
        </p:nvSpPr>
        <p:spPr>
          <a:xfrm>
            <a:off x="1422400" y="1248229"/>
            <a:ext cx="3338286" cy="2075542"/>
          </a:xfrm>
          <a:prstGeom prst="rect">
            <a:avLst/>
          </a:prstGeom>
        </p:spPr>
        <p:txBody>
          <a:bodyPr vert="horz" wrap="squar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endParaRPr kumimoji="1" lang="ja-JP" altLang="en-US"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テキスト ボックス 10"/>
          <p:cNvSpPr txBox="1"/>
          <p:nvPr/>
        </p:nvSpPr>
        <p:spPr>
          <a:xfrm>
            <a:off x="798285" y="1378856"/>
            <a:ext cx="7097485" cy="783771"/>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lang="en-US" altLang="ja-JP" sz="2000" dirty="0" smtClean="0">
                <a:effectLst/>
                <a:latin typeface="+mj-lt"/>
                <a:ea typeface="+mj-ea"/>
                <a:cs typeface="+mj-cs"/>
              </a:rPr>
              <a:t>※</a:t>
            </a:r>
            <a:r>
              <a:rPr lang="ja-JP" altLang="en-US" sz="2000" dirty="0" smtClean="0">
                <a:effectLst/>
                <a:latin typeface="+mj-lt"/>
                <a:ea typeface="+mj-ea"/>
                <a:cs typeface="+mj-cs"/>
              </a:rPr>
              <a:t>　状況の地図を貼付</a:t>
            </a:r>
            <a:endParaRPr kumimoji="1" lang="ja-JP" altLang="en-US"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角丸四角形 11"/>
          <p:cNvSpPr/>
          <p:nvPr/>
        </p:nvSpPr>
        <p:spPr bwMode="auto">
          <a:xfrm>
            <a:off x="177074" y="29050"/>
            <a:ext cx="8865328" cy="449939"/>
          </a:xfrm>
          <a:prstGeom prst="roundRect">
            <a:avLst/>
          </a:prstGeom>
          <a:solidFill>
            <a:schemeClr val="tx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nchorCtr="0"/>
          <a:lstStyle/>
          <a:p>
            <a:pPr>
              <a:lnSpc>
                <a:spcPts val="3300"/>
              </a:lnSpc>
              <a:defRPr/>
            </a:pPr>
            <a:r>
              <a:rPr kumimoji="0" lang="ja-JP" altLang="en-US" sz="2400" b="1" dirty="0" smtClean="0">
                <a:solidFill>
                  <a:schemeClr val="bg1"/>
                </a:solidFill>
                <a:effectLst/>
                <a:latin typeface="ＭＳ Ｐゴシック" pitchFamily="50" charset="-128"/>
              </a:rPr>
              <a:t>２．大阪駅周辺地区の状況</a:t>
            </a:r>
            <a:endParaRPr kumimoji="0" lang="ja-JP" altLang="en-US" sz="2400" b="1" dirty="0">
              <a:solidFill>
                <a:schemeClr val="bg1"/>
              </a:solidFill>
              <a:effectLst/>
              <a:latin typeface="ＭＳ Ｐゴシック" pitchFamily="50" charset="-128"/>
            </a:endParaRPr>
          </a:p>
        </p:txBody>
      </p:sp>
      <p:sp>
        <p:nvSpPr>
          <p:cNvPr id="7" name="正方形/長方形 6"/>
          <p:cNvSpPr/>
          <p:nvPr/>
        </p:nvSpPr>
        <p:spPr>
          <a:xfrm>
            <a:off x="2358570" y="2524041"/>
            <a:ext cx="4572000" cy="2585323"/>
          </a:xfrm>
          <a:prstGeom prst="rect">
            <a:avLst/>
          </a:prstGeom>
        </p:spPr>
        <p:txBody>
          <a:bodyPr wrap="square">
            <a:spAutoFit/>
          </a:bodyPr>
          <a:lstStyle/>
          <a:p>
            <a:pPr marL="457200" indent="-457200" fontAlgn="auto">
              <a:spcAft>
                <a:spcPts val="0"/>
              </a:spcAft>
            </a:pPr>
            <a:r>
              <a:rPr lang="ja-JP" altLang="en-US" dirty="0" smtClean="0">
                <a:effectLst/>
              </a:rPr>
              <a:t>駅（地上、地下）</a:t>
            </a:r>
            <a:endParaRPr lang="en-US" altLang="ja-JP" dirty="0" smtClean="0">
              <a:effectLst/>
            </a:endParaRPr>
          </a:p>
          <a:p>
            <a:pPr marL="457200" indent="-457200" fontAlgn="auto">
              <a:spcAft>
                <a:spcPts val="0"/>
              </a:spcAft>
            </a:pPr>
            <a:r>
              <a:rPr lang="ja-JP" altLang="en-US" dirty="0" smtClean="0">
                <a:effectLst/>
              </a:rPr>
              <a:t>バス停</a:t>
            </a:r>
            <a:endParaRPr lang="en-US" altLang="ja-JP" dirty="0" smtClean="0">
              <a:effectLst/>
            </a:endParaRPr>
          </a:p>
          <a:p>
            <a:pPr marL="457200" indent="-457200" fontAlgn="auto">
              <a:spcAft>
                <a:spcPts val="0"/>
              </a:spcAft>
            </a:pPr>
            <a:r>
              <a:rPr lang="ja-JP" altLang="en-US" dirty="0" smtClean="0">
                <a:effectLst/>
              </a:rPr>
              <a:t>建築物</a:t>
            </a:r>
            <a:endParaRPr lang="en-US" altLang="ja-JP" dirty="0" smtClean="0">
              <a:effectLst/>
            </a:endParaRPr>
          </a:p>
          <a:p>
            <a:pPr marL="457200" indent="-457200" fontAlgn="auto">
              <a:spcAft>
                <a:spcPts val="0"/>
              </a:spcAft>
            </a:pPr>
            <a:r>
              <a:rPr lang="ja-JP" altLang="en-US" dirty="0" smtClean="0">
                <a:effectLst/>
              </a:rPr>
              <a:t>地下街</a:t>
            </a:r>
            <a:endParaRPr lang="en-US" altLang="ja-JP" dirty="0" smtClean="0">
              <a:effectLst/>
            </a:endParaRPr>
          </a:p>
          <a:p>
            <a:pPr marL="457200" indent="-457200" fontAlgn="auto">
              <a:spcAft>
                <a:spcPts val="0"/>
              </a:spcAft>
            </a:pPr>
            <a:r>
              <a:rPr lang="ja-JP" altLang="en-US" dirty="0" smtClean="0">
                <a:effectLst/>
              </a:rPr>
              <a:t>河川</a:t>
            </a:r>
            <a:endParaRPr lang="en-US" altLang="ja-JP" dirty="0" smtClean="0">
              <a:effectLst/>
            </a:endParaRPr>
          </a:p>
          <a:p>
            <a:pPr marL="457200" indent="-457200" fontAlgn="auto">
              <a:spcAft>
                <a:spcPts val="0"/>
              </a:spcAft>
            </a:pPr>
            <a:r>
              <a:rPr lang="ja-JP" altLang="en-US" dirty="0" smtClean="0">
                <a:effectLst/>
              </a:rPr>
              <a:t>避難場所、一時滞留スペース</a:t>
            </a:r>
            <a:endParaRPr lang="en-US" altLang="ja-JP" dirty="0" smtClean="0">
              <a:effectLst/>
            </a:endParaRPr>
          </a:p>
          <a:p>
            <a:pPr marL="457200" indent="-457200" fontAlgn="auto">
              <a:spcAft>
                <a:spcPts val="0"/>
              </a:spcAft>
            </a:pPr>
            <a:r>
              <a:rPr lang="ja-JP" altLang="en-US" dirty="0" smtClean="0">
                <a:effectLst/>
              </a:rPr>
              <a:t>情報提供等支援場所（仮称）</a:t>
            </a:r>
            <a:endParaRPr lang="en-US" altLang="ja-JP" dirty="0" smtClean="0">
              <a:effectLst/>
            </a:endParaRPr>
          </a:p>
          <a:p>
            <a:pPr marL="457200" indent="-457200" fontAlgn="auto">
              <a:spcAft>
                <a:spcPts val="0"/>
              </a:spcAft>
            </a:pPr>
            <a:endParaRPr lang="en-US" altLang="ja-JP" dirty="0" smtClean="0">
              <a:effectLst/>
            </a:endParaRPr>
          </a:p>
          <a:p>
            <a:pPr marL="457200" indent="-457200" fontAlgn="auto">
              <a:spcAft>
                <a:spcPts val="0"/>
              </a:spcAft>
            </a:pPr>
            <a:r>
              <a:rPr lang="ja-JP" altLang="en-US" dirty="0" smtClean="0">
                <a:effectLst/>
              </a:rPr>
              <a:t>などの情報を掲載</a:t>
            </a:r>
            <a:endParaRPr lang="en-US" altLang="ja-JP" dirty="0" smtClean="0">
              <a:effectLst/>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2" name="Rectangle 18"/>
          <p:cNvSpPr txBox="1">
            <a:spLocks noGrp="1" noChangeArrowheads="1"/>
          </p:cNvSpPr>
          <p:nvPr/>
        </p:nvSpPr>
        <p:spPr bwMode="auto">
          <a:xfrm>
            <a:off x="6945078" y="6306456"/>
            <a:ext cx="2133600" cy="457200"/>
          </a:xfrm>
          <a:prstGeom prst="rect">
            <a:avLst/>
          </a:prstGeom>
          <a:noFill/>
          <a:ln w="9525">
            <a:noFill/>
            <a:miter lim="800000"/>
            <a:headEnd/>
            <a:tailEnd/>
          </a:ln>
        </p:spPr>
        <p:txBody>
          <a:bodyPr anchor="b"/>
          <a:lstStyle/>
          <a:p>
            <a:pPr algn="r"/>
            <a:r>
              <a:rPr kumimoji="0" lang="en-US" altLang="ja-JP" sz="1200" b="1" dirty="0" smtClean="0">
                <a:effectLst/>
                <a:cs typeface="Arial" charset="0"/>
              </a:rPr>
              <a:t>6</a:t>
            </a:r>
            <a:endParaRPr kumimoji="0" lang="en-US" altLang="ja-JP" sz="1200" b="1" dirty="0">
              <a:effectLst/>
              <a:cs typeface="Arial" charset="0"/>
            </a:endParaRPr>
          </a:p>
        </p:txBody>
      </p:sp>
      <p:sp>
        <p:nvSpPr>
          <p:cNvPr id="16" name="テキスト ボックス 15"/>
          <p:cNvSpPr txBox="1"/>
          <p:nvPr/>
        </p:nvSpPr>
        <p:spPr>
          <a:xfrm>
            <a:off x="159659" y="72592"/>
            <a:ext cx="8853715"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２－２　　災害想定</a:t>
            </a:r>
          </a:p>
        </p:txBody>
      </p:sp>
      <p:sp>
        <p:nvSpPr>
          <p:cNvPr id="5" name="テキスト ボックス 4"/>
          <p:cNvSpPr txBox="1"/>
          <p:nvPr/>
        </p:nvSpPr>
        <p:spPr>
          <a:xfrm>
            <a:off x="493486" y="4862297"/>
            <a:ext cx="8403771" cy="914400"/>
          </a:xfrm>
          <a:prstGeom prst="rect">
            <a:avLst/>
          </a:prstGeom>
        </p:spPr>
        <p:txBody>
          <a:bodyPr vert="horz" wrap="none" lIns="91440" tIns="45720" rIns="91440" bIns="45720" rtlCol="0" anchor="ctr">
            <a:normAutofit fontScale="92500" lnSpcReduction="10000"/>
          </a:bodyPr>
          <a:lstStyle/>
          <a:p>
            <a:pPr marL="457200" marR="0" indent="-457200" defTabSz="914400" rtl="0" eaLnBrk="1" fontAlgn="auto" latinLnBrk="0" hangingPunct="1">
              <a:lnSpc>
                <a:spcPct val="100000"/>
              </a:lnSpc>
              <a:spcBef>
                <a:spcPct val="0"/>
              </a:spcBef>
              <a:spcAft>
                <a:spcPts val="0"/>
              </a:spcAft>
              <a:buClrTx/>
              <a:buSzTx/>
              <a:tabLst/>
            </a:pPr>
            <a:endParaRPr kumimoji="1" lang="en-US" altLang="ja-JP" sz="16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endParaRPr lang="en-US" altLang="ja-JP" sz="16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600" b="0" i="0" u="none" strike="noStrike" kern="1200" cap="none" spc="0" normalizeH="0" baseline="0" noProof="0" dirty="0" smtClean="0">
                <a:ln>
                  <a:noFill/>
                </a:ln>
                <a:solidFill>
                  <a:schemeClr val="tx1"/>
                </a:solidFill>
                <a:effectLst/>
                <a:uLnTx/>
                <a:uFillTx/>
                <a:latin typeface="+mj-lt"/>
                <a:ea typeface="+mj-ea"/>
                <a:cs typeface="+mj-cs"/>
              </a:rPr>
              <a:t>台風・高潮は、</a:t>
            </a:r>
            <a:r>
              <a:rPr lang="ja-JP" altLang="en-US" sz="1600" dirty="0" smtClean="0">
                <a:effectLst/>
                <a:latin typeface="+mj-lt"/>
                <a:ea typeface="+mj-ea"/>
                <a:cs typeface="+mj-cs"/>
              </a:rPr>
              <a:t>気象庁（大阪管区気象台）の情報により、事前に予測できることから、</a:t>
            </a:r>
            <a:endParaRPr lang="en-US" altLang="ja-JP" sz="1600" dirty="0" smtClean="0">
              <a:effectLst/>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600" dirty="0" smtClean="0">
                <a:effectLst/>
                <a:latin typeface="+mj-lt"/>
                <a:ea typeface="+mj-ea"/>
                <a:cs typeface="+mj-cs"/>
              </a:rPr>
              <a:t>　  上表には記載していない。</a:t>
            </a:r>
            <a:endParaRPr lang="en-US" altLang="ja-JP" sz="1600" dirty="0" smtClean="0">
              <a:effectLst/>
              <a:latin typeface="+mj-lt"/>
              <a:ea typeface="+mj-ea"/>
              <a:cs typeface="+mj-cs"/>
            </a:endParaRPr>
          </a:p>
        </p:txBody>
      </p:sp>
      <p:sp>
        <p:nvSpPr>
          <p:cNvPr id="6" name="テキスト ボックス 5"/>
          <p:cNvSpPr txBox="1"/>
          <p:nvPr/>
        </p:nvSpPr>
        <p:spPr>
          <a:xfrm>
            <a:off x="399143" y="5595239"/>
            <a:ext cx="8403771" cy="914400"/>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600" b="0" i="0" u="none" strike="noStrike" kern="1200" cap="none" spc="0" normalizeH="0" baseline="0" noProof="0" dirty="0" smtClean="0">
                <a:ln>
                  <a:noFill/>
                </a:ln>
                <a:solidFill>
                  <a:schemeClr val="tx1"/>
                </a:solidFill>
                <a:effectLst/>
                <a:uLnTx/>
                <a:uFillTx/>
                <a:latin typeface="+mj-lt"/>
                <a:ea typeface="+mj-ea"/>
                <a:cs typeface="+mj-cs"/>
              </a:rPr>
              <a:t>　</a:t>
            </a: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a:t>
            </a:r>
            <a:r>
              <a:rPr lang="ja-JP" altLang="en-US" sz="1600" dirty="0" smtClean="0">
                <a:effectLst/>
                <a:latin typeface="+mj-lt"/>
                <a:ea typeface="+mj-ea"/>
                <a:cs typeface="+mj-cs"/>
              </a:rPr>
              <a:t>各災害の駅周辺のハザードマップ掲載　</a:t>
            </a:r>
            <a:r>
              <a:rPr lang="en-US" altLang="ja-JP" sz="1600" dirty="0" smtClean="0">
                <a:effectLst/>
                <a:latin typeface="+mj-lt"/>
                <a:ea typeface="+mj-ea"/>
                <a:cs typeface="+mj-cs"/>
              </a:rPr>
              <a:t>(</a:t>
            </a:r>
            <a:r>
              <a:rPr lang="ja-JP" altLang="en-US" sz="1600" dirty="0" smtClean="0">
                <a:effectLst/>
                <a:latin typeface="+mj-lt"/>
                <a:ea typeface="+mj-ea"/>
                <a:cs typeface="+mj-cs"/>
              </a:rPr>
              <a:t>最終的に添付</a:t>
            </a:r>
            <a:r>
              <a:rPr lang="en-US" altLang="ja-JP" sz="1600" dirty="0" smtClean="0">
                <a:effectLst/>
                <a:latin typeface="+mj-lt"/>
                <a:ea typeface="+mj-ea"/>
                <a:cs typeface="+mj-cs"/>
              </a:rPr>
              <a:t>)</a:t>
            </a:r>
          </a:p>
        </p:txBody>
      </p:sp>
      <p:graphicFrame>
        <p:nvGraphicFramePr>
          <p:cNvPr id="9" name="表 8"/>
          <p:cNvGraphicFramePr>
            <a:graphicFrameLocks noGrp="1"/>
          </p:cNvGraphicFramePr>
          <p:nvPr/>
        </p:nvGraphicFramePr>
        <p:xfrm>
          <a:off x="290288" y="1629241"/>
          <a:ext cx="8577942" cy="2710530"/>
        </p:xfrm>
        <a:graphic>
          <a:graphicData uri="http://schemas.openxmlformats.org/drawingml/2006/table">
            <a:tbl>
              <a:tblPr firstRow="1" bandRow="1">
                <a:tableStyleId>{5C22544A-7EE6-4342-B048-85BDC9FD1C3A}</a:tableStyleId>
              </a:tblPr>
              <a:tblGrid>
                <a:gridCol w="1828799"/>
                <a:gridCol w="3135086"/>
                <a:gridCol w="3614057"/>
              </a:tblGrid>
              <a:tr h="370840">
                <a:tc gridSpan="2">
                  <a:txBody>
                    <a:bodyPr/>
                    <a:lstStyle/>
                    <a:p>
                      <a:pPr algn="ctr"/>
                      <a:r>
                        <a:rPr kumimoji="1" lang="ja-JP" altLang="en-US" sz="2400" b="0" dirty="0" smtClean="0">
                          <a:solidFill>
                            <a:sysClr val="windowText" lastClr="000000"/>
                          </a:solidFill>
                        </a:rPr>
                        <a:t>災害</a:t>
                      </a:r>
                      <a:endParaRPr kumimoji="1" lang="ja-JP" altLang="en-US" sz="2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0" dirty="0" smtClean="0">
                          <a:solidFill>
                            <a:sysClr val="windowText" lastClr="000000"/>
                          </a:solidFill>
                        </a:rPr>
                        <a:t>摘要</a:t>
                      </a:r>
                      <a:r>
                        <a:rPr kumimoji="1" lang="en-US" altLang="ja-JP" sz="2400" b="0" baseline="0" dirty="0" smtClean="0">
                          <a:solidFill>
                            <a:sysClr val="windowText" lastClr="000000"/>
                          </a:solidFill>
                        </a:rPr>
                        <a:t>  </a:t>
                      </a:r>
                      <a:r>
                        <a:rPr kumimoji="1" lang="en-US" altLang="ja-JP" sz="1400" b="0" baseline="0" dirty="0" smtClean="0">
                          <a:solidFill>
                            <a:sysClr val="windowText" lastClr="000000"/>
                          </a:solidFill>
                        </a:rPr>
                        <a:t>※</a:t>
                      </a:r>
                      <a:r>
                        <a:rPr kumimoji="1" lang="ja-JP" altLang="en-US" sz="1400" b="0" baseline="0" dirty="0" smtClean="0">
                          <a:solidFill>
                            <a:sysClr val="windowText" lastClr="000000"/>
                          </a:solidFill>
                        </a:rPr>
                        <a:t>駅周辺地区での災害規模</a:t>
                      </a:r>
                      <a:endParaRPr kumimoji="1" lang="ja-JP" alt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r>
                        <a:rPr kumimoji="1" lang="ja-JP" altLang="en-US" sz="2400" dirty="0" smtClean="0">
                          <a:solidFill>
                            <a:sysClr val="windowText" lastClr="000000"/>
                          </a:solidFill>
                        </a:rPr>
                        <a:t>地震</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ysClr val="windowText" lastClr="000000"/>
                          </a:solidFill>
                        </a:rPr>
                        <a:t>上町断層帯地震</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ysClr val="windowText" lastClr="000000"/>
                          </a:solidFill>
                        </a:rPr>
                        <a:t>震度６強</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1730">
                <a:tc vMerge="1">
                  <a:txBody>
                    <a:bodyPr/>
                    <a:lstStyle/>
                    <a:p>
                      <a:endParaRPr kumimoji="1" lang="ja-JP" alt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ysClr val="windowText" lastClr="000000"/>
                          </a:solidFill>
                        </a:rPr>
                        <a:t>南海トラフ巨大地震</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ysClr val="windowText" lastClr="000000"/>
                          </a:solidFill>
                        </a:rPr>
                        <a:t>震度６弱</a:t>
                      </a:r>
                      <a:endParaRPr kumimoji="1" lang="en-US" altLang="ja-JP" sz="2400" dirty="0" smtClean="0">
                        <a:solidFill>
                          <a:sysClr val="windowText" lastClr="000000"/>
                        </a:solidFill>
                      </a:endParaRPr>
                    </a:p>
                    <a:p>
                      <a:r>
                        <a:rPr kumimoji="1" lang="ja-JP" altLang="en-US" sz="2400" dirty="0" smtClean="0">
                          <a:solidFill>
                            <a:sysClr val="windowText" lastClr="000000"/>
                          </a:solidFill>
                        </a:rPr>
                        <a:t>津波浸水深　最大２ｍ</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1" lang="ja-JP" altLang="en-US" sz="2400" dirty="0" smtClean="0">
                          <a:solidFill>
                            <a:sysClr val="windowText" lastClr="000000"/>
                          </a:solidFill>
                        </a:rPr>
                        <a:t>河川氾濫</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ysClr val="windowText" lastClr="000000"/>
                          </a:solidFill>
                        </a:rPr>
                        <a:t>淀川</a:t>
                      </a:r>
                      <a:endParaRPr kumimoji="1" lang="en-US" altLang="ja-JP" sz="24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ysClr val="windowText" lastClr="000000"/>
                          </a:solidFill>
                        </a:rPr>
                        <a:t>浸水深　最大５．５ｍ</a:t>
                      </a:r>
                      <a:endParaRPr kumimoji="1" lang="en-US" altLang="ja-JP" sz="24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r>
                        <a:rPr kumimoji="1" lang="ja-JP" altLang="en-US" sz="2400" dirty="0" smtClean="0">
                          <a:solidFill>
                            <a:sysClr val="windowText" lastClr="000000"/>
                          </a:solidFill>
                        </a:rPr>
                        <a:t>内水氾濫</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400" dirty="0" smtClean="0">
                          <a:solidFill>
                            <a:sysClr val="windowText" lastClr="000000"/>
                          </a:solidFill>
                        </a:rPr>
                        <a:t>浸水深　最大１ｍ</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2" name="Rectangle 18"/>
          <p:cNvSpPr txBox="1">
            <a:spLocks noGrp="1" noChangeArrowheads="1"/>
          </p:cNvSpPr>
          <p:nvPr/>
        </p:nvSpPr>
        <p:spPr bwMode="auto">
          <a:xfrm>
            <a:off x="6945078" y="6306456"/>
            <a:ext cx="2133600" cy="457200"/>
          </a:xfrm>
          <a:prstGeom prst="rect">
            <a:avLst/>
          </a:prstGeom>
          <a:noFill/>
          <a:ln w="9525">
            <a:noFill/>
            <a:miter lim="800000"/>
            <a:headEnd/>
            <a:tailEnd/>
          </a:ln>
        </p:spPr>
        <p:txBody>
          <a:bodyPr anchor="b"/>
          <a:lstStyle/>
          <a:p>
            <a:pPr algn="r"/>
            <a:r>
              <a:rPr kumimoji="0" lang="en-US" altLang="ja-JP" sz="1200" b="1" dirty="0" smtClean="0">
                <a:effectLst/>
                <a:cs typeface="Arial" charset="0"/>
              </a:rPr>
              <a:t>7</a:t>
            </a:r>
          </a:p>
        </p:txBody>
      </p:sp>
      <p:sp>
        <p:nvSpPr>
          <p:cNvPr id="16" name="テキスト ボックス 15"/>
          <p:cNvSpPr txBox="1"/>
          <p:nvPr/>
        </p:nvSpPr>
        <p:spPr>
          <a:xfrm>
            <a:off x="159659" y="58078"/>
            <a:ext cx="8853715"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２－３　　想定帰宅困難者数</a:t>
            </a:r>
          </a:p>
        </p:txBody>
      </p:sp>
      <p:sp>
        <p:nvSpPr>
          <p:cNvPr id="10" name="テキスト ボックス 9"/>
          <p:cNvSpPr txBox="1"/>
          <p:nvPr/>
        </p:nvSpPr>
        <p:spPr>
          <a:xfrm>
            <a:off x="1422400" y="1248229"/>
            <a:ext cx="3338286" cy="2075542"/>
          </a:xfrm>
          <a:prstGeom prst="rect">
            <a:avLst/>
          </a:prstGeom>
        </p:spPr>
        <p:txBody>
          <a:bodyPr vert="horz" wrap="squar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endParaRPr kumimoji="1" lang="ja-JP" altLang="en-US"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テキスト ボックス 5"/>
          <p:cNvSpPr txBox="1"/>
          <p:nvPr/>
        </p:nvSpPr>
        <p:spPr>
          <a:xfrm>
            <a:off x="374245" y="1197539"/>
            <a:ext cx="2641599" cy="420914"/>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lang="ja-JP" altLang="en-US" noProof="0" dirty="0" smtClean="0">
                <a:effectLst/>
                <a:latin typeface="+mj-lt"/>
                <a:ea typeface="+mj-ea"/>
                <a:cs typeface="+mj-cs"/>
              </a:rPr>
              <a:t>大阪</a:t>
            </a:r>
            <a:r>
              <a:rPr kumimoji="1" lang="ja-JP" altLang="en-US" b="0" i="0" u="none" strike="noStrike" kern="1200" cap="none" spc="0" normalizeH="0" baseline="0" noProof="0" dirty="0" smtClean="0">
                <a:ln>
                  <a:noFill/>
                </a:ln>
                <a:solidFill>
                  <a:schemeClr val="tx1"/>
                </a:solidFill>
                <a:effectLst/>
                <a:uLnTx/>
                <a:uFillTx/>
                <a:latin typeface="+mj-lt"/>
                <a:ea typeface="+mj-ea"/>
                <a:cs typeface="+mj-cs"/>
              </a:rPr>
              <a:t>駅周辺地区</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テキスト ボックス 6"/>
          <p:cNvSpPr txBox="1"/>
          <p:nvPr/>
        </p:nvSpPr>
        <p:spPr>
          <a:xfrm>
            <a:off x="965198" y="5827480"/>
            <a:ext cx="2641599" cy="420914"/>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en-US" altLang="ja-JP" sz="16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1600" b="0" i="0" u="none" strike="noStrike" kern="1200" cap="none" spc="0" normalizeH="0" baseline="0" noProof="0" dirty="0" smtClean="0">
                <a:ln>
                  <a:noFill/>
                </a:ln>
                <a:solidFill>
                  <a:schemeClr val="tx1"/>
                </a:solidFill>
                <a:effectLst/>
                <a:uLnTx/>
                <a:uFillTx/>
                <a:latin typeface="+mj-lt"/>
                <a:ea typeface="+mj-ea"/>
                <a:cs typeface="+mj-cs"/>
              </a:rPr>
              <a:t>　平日午後</a:t>
            </a:r>
            <a:r>
              <a:rPr lang="ja-JP" altLang="en-US" sz="1600" noProof="0" dirty="0" smtClean="0">
                <a:effectLst/>
                <a:latin typeface="+mn-ea"/>
                <a:ea typeface="+mn-ea"/>
                <a:cs typeface="+mj-cs"/>
              </a:rPr>
              <a:t>２時に発災を想定</a:t>
            </a:r>
            <a:endParaRPr kumimoji="1" lang="ja-JP" altLang="en-US" sz="16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9" name="表 8"/>
          <p:cNvGraphicFramePr>
            <a:graphicFrameLocks noGrp="1"/>
          </p:cNvGraphicFramePr>
          <p:nvPr/>
        </p:nvGraphicFramePr>
        <p:xfrm>
          <a:off x="406399" y="1828788"/>
          <a:ext cx="8244114" cy="3739968"/>
        </p:xfrm>
        <a:graphic>
          <a:graphicData uri="http://schemas.openxmlformats.org/drawingml/2006/table">
            <a:tbl>
              <a:tblPr firstRow="1" bandRow="1">
                <a:tableStyleId>{5C22544A-7EE6-4342-B048-85BDC9FD1C3A}</a:tableStyleId>
              </a:tblPr>
              <a:tblGrid>
                <a:gridCol w="827314"/>
                <a:gridCol w="1175658"/>
                <a:gridCol w="1219200"/>
                <a:gridCol w="1204685"/>
                <a:gridCol w="1262743"/>
                <a:gridCol w="2554514"/>
              </a:tblGrid>
              <a:tr h="127000">
                <a:tc rowSpan="7">
                  <a:txBody>
                    <a:bodyPr/>
                    <a:lstStyle/>
                    <a:p>
                      <a:pPr algn="ctr"/>
                      <a:r>
                        <a:rPr kumimoji="1" lang="ja-JP" altLang="en-US" b="0" dirty="0" smtClean="0">
                          <a:solidFill>
                            <a:schemeClr val="tx1"/>
                          </a:solidFill>
                        </a:rPr>
                        <a:t>発生人数（人）</a:t>
                      </a:r>
                      <a:endParaRPr kumimoji="1" lang="ja-JP" altLang="en-US" b="0"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kumimoji="1" lang="ja-JP" altLang="en-US" sz="1200" b="0" dirty="0" smtClean="0">
                          <a:solidFill>
                            <a:schemeClr val="tx1"/>
                          </a:solidFill>
                        </a:rPr>
                        <a:t>周辺７駅（ＪＲ大阪・北新地、阪神梅田、阪急梅田、地下鉄梅田・東梅田・西梅田）</a:t>
                      </a:r>
                      <a:endParaRPr kumimoji="1" lang="en-US" altLang="ja-JP" sz="1200" b="0" dirty="0" smtClean="0">
                        <a:solidFill>
                          <a:schemeClr val="tx1"/>
                        </a:solidFill>
                      </a:endParaRPr>
                    </a:p>
                    <a:p>
                      <a:pPr algn="ctr"/>
                      <a:r>
                        <a:rPr kumimoji="1" lang="ja-JP" altLang="en-US" sz="1400" b="1" dirty="0" smtClean="0">
                          <a:solidFill>
                            <a:schemeClr val="tx1"/>
                          </a:solidFill>
                        </a:rPr>
                        <a:t>一日あたり鉄道利用者数　約２３６万人</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932">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kumimoji="1" lang="ja-JP" altLang="en-US" sz="1600" b="1" dirty="0" smtClean="0">
                          <a:solidFill>
                            <a:schemeClr val="tx1"/>
                          </a:solidFill>
                        </a:rPr>
                        <a:t>帰宅困難者総数　　約４２万人</a:t>
                      </a:r>
                      <a:r>
                        <a:rPr kumimoji="1" lang="ja-JP" altLang="en-US" b="0" dirty="0" smtClean="0">
                          <a:solidFill>
                            <a:schemeClr val="tx1"/>
                          </a:solidFill>
                        </a:rPr>
                        <a:t>　　</a:t>
                      </a:r>
                      <a:r>
                        <a:rPr kumimoji="1" lang="ja-JP" altLang="en-US" sz="1200" b="0" dirty="0" smtClean="0">
                          <a:solidFill>
                            <a:schemeClr val="tx1"/>
                          </a:solidFill>
                        </a:rPr>
                        <a:t>（ピーク</a:t>
                      </a:r>
                      <a:r>
                        <a:rPr kumimoji="1" lang="en-US" altLang="ja-JP" sz="1200" b="0" dirty="0" smtClean="0">
                          <a:solidFill>
                            <a:schemeClr val="tx1"/>
                          </a:solidFill>
                        </a:rPr>
                        <a:t>14</a:t>
                      </a:r>
                      <a:r>
                        <a:rPr kumimoji="1" lang="ja-JP" altLang="en-US" sz="1200" b="0" dirty="0" smtClean="0">
                          <a:solidFill>
                            <a:schemeClr val="tx1"/>
                          </a:solidFill>
                        </a:rPr>
                        <a:t>時台）　　</a:t>
                      </a:r>
                      <a:r>
                        <a:rPr kumimoji="1" lang="en-US" altLang="ja-JP" sz="1200" b="0" dirty="0" smtClean="0">
                          <a:solidFill>
                            <a:schemeClr val="tx1"/>
                          </a:solidFill>
                        </a:rPr>
                        <a:t>※</a:t>
                      </a:r>
                      <a:r>
                        <a:rPr kumimoji="1" lang="ja-JP" altLang="en-US" sz="1200" b="0" dirty="0" smtClean="0">
                          <a:solidFill>
                            <a:schemeClr val="tx1"/>
                          </a:solidFill>
                        </a:rPr>
                        <a:t>徒歩帰宅者含む、鉄道以外含む</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932">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kumimoji="1" lang="ja-JP" altLang="en-US" sz="1600" b="1" dirty="0" smtClean="0">
                          <a:solidFill>
                            <a:schemeClr val="tx1"/>
                          </a:solidFill>
                        </a:rPr>
                        <a:t>うち　徒歩帰宅不可能者　　約１９．８万人</a:t>
                      </a:r>
                      <a:r>
                        <a:rPr kumimoji="1" lang="ja-JP" altLang="en-US" b="0" dirty="0" smtClean="0">
                          <a:solidFill>
                            <a:schemeClr val="tx1"/>
                          </a:solidFill>
                        </a:rPr>
                        <a:t>　　</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kumimoji="1" lang="en-US" altLang="ja-JP" sz="1600" b="1" dirty="0" smtClean="0">
                        <a:solidFill>
                          <a:schemeClr val="tx1"/>
                        </a:solidFill>
                      </a:endParaRPr>
                    </a:p>
                    <a:p>
                      <a:pPr algn="ctr"/>
                      <a:r>
                        <a:rPr kumimoji="1" lang="ja-JP" altLang="en-US" sz="1600" b="1" dirty="0" smtClean="0">
                          <a:solidFill>
                            <a:schemeClr val="tx1"/>
                          </a:solidFill>
                        </a:rPr>
                        <a:t>うち　徒歩帰宅者</a:t>
                      </a:r>
                      <a:endParaRPr kumimoji="1" lang="en-US" altLang="ja-JP" sz="1600" b="1" dirty="0" smtClean="0">
                        <a:solidFill>
                          <a:schemeClr val="tx1"/>
                        </a:solidFill>
                      </a:endParaRPr>
                    </a:p>
                    <a:p>
                      <a:pPr algn="ctr"/>
                      <a:r>
                        <a:rPr kumimoji="1" lang="ja-JP" altLang="en-US" sz="1600" b="1" dirty="0" smtClean="0">
                          <a:solidFill>
                            <a:schemeClr val="tx1"/>
                          </a:solidFill>
                        </a:rPr>
                        <a:t>約２１．８万人</a:t>
                      </a:r>
                      <a:endParaRPr kumimoji="1" lang="ja-JP" alt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932">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買い物等</a:t>
                      </a:r>
                      <a:endParaRPr kumimoji="1" lang="en-US" altLang="ja-JP" sz="1200" b="0" dirty="0" smtClean="0">
                        <a:solidFill>
                          <a:schemeClr val="tx1"/>
                        </a:solidFill>
                      </a:endParaRPr>
                    </a:p>
                    <a:p>
                      <a:pPr algn="ctr"/>
                      <a:r>
                        <a:rPr kumimoji="1" lang="ja-JP" altLang="en-US" sz="1200" b="0" dirty="0" smtClean="0">
                          <a:solidFill>
                            <a:schemeClr val="tx1"/>
                          </a:solidFill>
                        </a:rPr>
                        <a:t>自由目的</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業務関連</a:t>
                      </a:r>
                      <a:endParaRPr kumimoji="1" lang="en-US" altLang="ja-JP" sz="1200" b="0" dirty="0" smtClean="0">
                        <a:solidFill>
                          <a:schemeClr val="tx1"/>
                        </a:solidFill>
                      </a:endParaRPr>
                    </a:p>
                    <a:p>
                      <a:pPr algn="ctr"/>
                      <a:r>
                        <a:rPr kumimoji="1" lang="ja-JP" altLang="en-US" sz="1200" b="0" dirty="0" smtClean="0">
                          <a:solidFill>
                            <a:schemeClr val="tx1"/>
                          </a:solidFill>
                        </a:rPr>
                        <a:t>（屋外）</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業務関連</a:t>
                      </a:r>
                      <a:endParaRPr kumimoji="1" lang="en-US" altLang="ja-JP" sz="1200" b="0" dirty="0" smtClean="0">
                        <a:solidFill>
                          <a:schemeClr val="tx1"/>
                        </a:solidFill>
                      </a:endParaRPr>
                    </a:p>
                    <a:p>
                      <a:pPr algn="ctr"/>
                      <a:r>
                        <a:rPr kumimoji="1" lang="ja-JP" altLang="en-US" sz="1200" b="0" dirty="0" smtClean="0">
                          <a:solidFill>
                            <a:schemeClr val="tx1"/>
                          </a:solidFill>
                        </a:rPr>
                        <a:t>（屋内）</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企業ビル等内</a:t>
                      </a:r>
                      <a:endParaRPr kumimoji="1" lang="en-US" altLang="ja-JP" sz="1200" b="0" dirty="0" smtClean="0">
                        <a:solidFill>
                          <a:schemeClr val="tx1"/>
                        </a:solidFill>
                      </a:endParaRPr>
                    </a:p>
                    <a:p>
                      <a:pPr algn="ctr"/>
                      <a:r>
                        <a:rPr kumimoji="1" lang="ja-JP" altLang="en-US" sz="1200" b="0" dirty="0" smtClean="0">
                          <a:solidFill>
                            <a:schemeClr val="tx1"/>
                          </a:solidFill>
                        </a:rPr>
                        <a:t>（就業者・学生）</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932">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約５．３万人</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約２．５万人</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約２．５万人</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約９．５万人</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932">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1" dirty="0" smtClean="0">
                          <a:solidFill>
                            <a:schemeClr val="tx1"/>
                          </a:solidFill>
                        </a:rPr>
                        <a:t>屋外滞留者</a:t>
                      </a:r>
                    </a:p>
                    <a:p>
                      <a:pPr algn="ctr"/>
                      <a:r>
                        <a:rPr kumimoji="1" lang="ja-JP" altLang="en-US" sz="1400" b="1" dirty="0" smtClean="0">
                          <a:solidFill>
                            <a:schemeClr val="tx1"/>
                          </a:solidFill>
                        </a:rPr>
                        <a:t>（買い物等・業務）</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FB05"/>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1" dirty="0" smtClean="0">
                          <a:solidFill>
                            <a:schemeClr val="tx1"/>
                          </a:solidFill>
                        </a:rPr>
                        <a:t>屋内滞留者</a:t>
                      </a:r>
                    </a:p>
                    <a:p>
                      <a:pPr algn="ctr"/>
                      <a:r>
                        <a:rPr kumimoji="1" lang="ja-JP" altLang="en-US" sz="1400" b="1" dirty="0" smtClean="0">
                          <a:solidFill>
                            <a:schemeClr val="tx1"/>
                          </a:solidFill>
                        </a:rPr>
                        <a:t>（就業・業務・学生）</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932">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600" b="1" dirty="0" smtClean="0">
                          <a:solidFill>
                            <a:schemeClr val="tx1"/>
                          </a:solidFill>
                        </a:rPr>
                        <a:t>約７．８万人 </a:t>
                      </a:r>
                      <a:r>
                        <a:rPr kumimoji="1" lang="en-US" altLang="ja-JP" sz="1600" b="1" dirty="0" smtClean="0">
                          <a:solidFill>
                            <a:schemeClr val="tx1"/>
                          </a:solidFill>
                        </a:rPr>
                        <a:t>[</a:t>
                      </a:r>
                      <a:r>
                        <a:rPr kumimoji="1" lang="ja-JP" altLang="en-US" sz="1600" b="1" dirty="0" smtClean="0">
                          <a:solidFill>
                            <a:schemeClr val="tx1"/>
                          </a:solidFill>
                        </a:rPr>
                        <a:t>対象</a:t>
                      </a:r>
                      <a:r>
                        <a:rPr kumimoji="1" lang="en-US" altLang="ja-JP" sz="1600" b="1" dirty="0" smtClean="0">
                          <a:solidFill>
                            <a:schemeClr val="tx1"/>
                          </a:solidFill>
                        </a:rPr>
                        <a:t>A]</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FB05"/>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600" b="1" dirty="0" smtClean="0">
                          <a:solidFill>
                            <a:schemeClr val="tx1"/>
                          </a:solidFill>
                        </a:rPr>
                        <a:t>約１２．０万人 </a:t>
                      </a:r>
                      <a:r>
                        <a:rPr kumimoji="1" lang="en-US" altLang="ja-JP" sz="1600" b="1" dirty="0" smtClean="0">
                          <a:solidFill>
                            <a:schemeClr val="tx1"/>
                          </a:solidFill>
                        </a:rPr>
                        <a:t>[</a:t>
                      </a:r>
                      <a:r>
                        <a:rPr kumimoji="1" lang="ja-JP" altLang="en-US" sz="1600" b="1" dirty="0" smtClean="0">
                          <a:solidFill>
                            <a:schemeClr val="tx1"/>
                          </a:solidFill>
                        </a:rPr>
                        <a:t>対象</a:t>
                      </a:r>
                      <a:r>
                        <a:rPr kumimoji="1" lang="en-US" altLang="ja-JP" sz="1600" b="1" dirty="0" smtClean="0">
                          <a:solidFill>
                            <a:schemeClr val="tx1"/>
                          </a:solidFill>
                        </a:rPr>
                        <a:t>B]</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4932">
                <a:tc>
                  <a:txBody>
                    <a:bodyPr/>
                    <a:lstStyle/>
                    <a:p>
                      <a:pPr algn="ctr"/>
                      <a:r>
                        <a:rPr kumimoji="1" lang="ja-JP" altLang="en-US" sz="1200" b="0" dirty="0" smtClean="0">
                          <a:solidFill>
                            <a:schemeClr val="tx1"/>
                          </a:solidFill>
                        </a:rPr>
                        <a:t>必要面積</a:t>
                      </a:r>
                      <a:endParaRPr kumimoji="1" lang="en-US" altLang="ja-JP" sz="1200" b="0" dirty="0" smtClean="0">
                        <a:solidFill>
                          <a:schemeClr val="tx1"/>
                        </a:solidFill>
                      </a:endParaRPr>
                    </a:p>
                    <a:p>
                      <a:pPr algn="ctr"/>
                      <a:r>
                        <a:rPr kumimoji="1" lang="ja-JP" altLang="en-US" sz="1200" b="0" dirty="0" smtClean="0">
                          <a:solidFill>
                            <a:schemeClr val="tx1"/>
                          </a:solidFill>
                        </a:rPr>
                        <a:t>（㎡）</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b="1" dirty="0" smtClean="0">
                          <a:solidFill>
                            <a:schemeClr val="tx1"/>
                          </a:solidFill>
                        </a:rPr>
                        <a:t>約１２．４万㎡</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FB05"/>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 name="パイ 30"/>
          <p:cNvSpPr>
            <a:spLocks noChangeAspect="1"/>
          </p:cNvSpPr>
          <p:nvPr/>
        </p:nvSpPr>
        <p:spPr>
          <a:xfrm flipH="1">
            <a:off x="2365817" y="1523992"/>
            <a:ext cx="4937760" cy="4937760"/>
          </a:xfrm>
          <a:prstGeom prst="pie">
            <a:avLst>
              <a:gd name="adj1" fmla="val 2093811"/>
              <a:gd name="adj2" fmla="val 1620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4" name="パイ 33"/>
          <p:cNvSpPr>
            <a:spLocks noChangeAspect="1"/>
          </p:cNvSpPr>
          <p:nvPr/>
        </p:nvSpPr>
        <p:spPr>
          <a:xfrm flipH="1">
            <a:off x="1995712" y="1400624"/>
            <a:ext cx="4937760" cy="4937760"/>
          </a:xfrm>
          <a:prstGeom prst="pie">
            <a:avLst>
              <a:gd name="adj1" fmla="val 16219586"/>
              <a:gd name="adj2" fmla="val 2093837"/>
            </a:avLst>
          </a:prstGeom>
          <a:solidFill>
            <a:srgbClr val="FFFF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7" name="直線矢印コネクタ 46"/>
          <p:cNvCxnSpPr/>
          <p:nvPr/>
        </p:nvCxnSpPr>
        <p:spPr>
          <a:xfrm flipH="1">
            <a:off x="6545930" y="1756236"/>
            <a:ext cx="653143" cy="449943"/>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580563" y="1349836"/>
            <a:ext cx="1422396" cy="609593"/>
          </a:xfrm>
          <a:prstGeom prst="rect">
            <a:avLst/>
          </a:prstGeom>
          <a:ln w="25400">
            <a:solidFill>
              <a:schemeClr val="tx1"/>
            </a:solidFill>
          </a:ln>
        </p:spPr>
        <p:txBody>
          <a:bodyPr vert="horz" wrap="none" lIns="91440" tIns="45720" rIns="91440" bIns="45720" rtlCol="0" anchor="ctr">
            <a:normAutofit/>
          </a:bodyPr>
          <a:lstStyle/>
          <a:p>
            <a:pPr marL="457200" marR="0" indent="-457200" algn="ctr"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対象</a:t>
            </a:r>
            <a:r>
              <a:rPr lang="ja-JP" altLang="en-US" sz="2000" b="1" dirty="0" smtClean="0">
                <a:effectLst/>
                <a:latin typeface="+mj-lt"/>
                <a:ea typeface="+mj-ea"/>
                <a:cs typeface="+mj-cs"/>
              </a:rPr>
              <a:t>Ａ</a:t>
            </a:r>
            <a:endParaRPr kumimoji="1" lang="ja-JP" altLang="en-US" sz="2000" b="1"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21" name="直線矢印コネクタ 20"/>
          <p:cNvCxnSpPr/>
          <p:nvPr/>
        </p:nvCxnSpPr>
        <p:spPr>
          <a:xfrm>
            <a:off x="1988457" y="1944914"/>
            <a:ext cx="464457" cy="420915"/>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7199090" y="1139379"/>
            <a:ext cx="1422396" cy="609593"/>
          </a:xfrm>
          <a:prstGeom prst="rect">
            <a:avLst/>
          </a:prstGeom>
          <a:ln w="25400">
            <a:solidFill>
              <a:schemeClr val="tx1"/>
            </a:solidFill>
          </a:ln>
        </p:spPr>
        <p:txBody>
          <a:bodyPr vert="horz" wrap="none" lIns="91440" tIns="45720" rIns="91440" bIns="45720" rtlCol="0" anchor="ctr">
            <a:normAutofit/>
          </a:bodyPr>
          <a:lstStyle/>
          <a:p>
            <a:pPr marL="457200" marR="0" indent="-457200" algn="ctr"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対象Ｂ</a:t>
            </a:r>
          </a:p>
        </p:txBody>
      </p:sp>
      <p:sp>
        <p:nvSpPr>
          <p:cNvPr id="29" name="大かっこ 28"/>
          <p:cNvSpPr/>
          <p:nvPr/>
        </p:nvSpPr>
        <p:spPr>
          <a:xfrm>
            <a:off x="7300683" y="1785272"/>
            <a:ext cx="1248229" cy="47897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dirty="0" smtClean="0">
                <a:effectLst/>
              </a:rPr>
              <a:t>各事業者</a:t>
            </a:r>
            <a:endParaRPr kumimoji="1" lang="en-US" altLang="ja-JP" sz="1200" dirty="0" smtClean="0">
              <a:effectLst/>
            </a:endParaRPr>
          </a:p>
          <a:p>
            <a:pPr algn="ctr"/>
            <a:r>
              <a:rPr lang="ja-JP" altLang="en-US" sz="1200" dirty="0" smtClean="0">
                <a:effectLst/>
              </a:rPr>
              <a:t>が対応</a:t>
            </a:r>
            <a:endParaRPr kumimoji="1" lang="ja-JP" altLang="en-US" sz="1200" dirty="0">
              <a:effectLst/>
            </a:endParaRPr>
          </a:p>
        </p:txBody>
      </p:sp>
      <p:sp>
        <p:nvSpPr>
          <p:cNvPr id="30" name="大かっこ 29"/>
          <p:cNvSpPr/>
          <p:nvPr/>
        </p:nvSpPr>
        <p:spPr>
          <a:xfrm>
            <a:off x="645883" y="1981206"/>
            <a:ext cx="1248229" cy="47897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dirty="0" smtClean="0">
                <a:effectLst/>
              </a:rPr>
              <a:t>事業者が</a:t>
            </a:r>
            <a:endParaRPr kumimoji="1" lang="en-US" altLang="ja-JP" sz="1200" dirty="0" smtClean="0">
              <a:effectLst/>
            </a:endParaRPr>
          </a:p>
          <a:p>
            <a:pPr algn="ctr"/>
            <a:r>
              <a:rPr lang="ja-JP" altLang="en-US" sz="1200" dirty="0" smtClean="0">
                <a:effectLst/>
              </a:rPr>
              <a:t>連携して対応</a:t>
            </a:r>
            <a:endParaRPr kumimoji="1" lang="ja-JP" altLang="en-US" sz="1200" dirty="0">
              <a:effectLst/>
            </a:endParaRPr>
          </a:p>
        </p:txBody>
      </p:sp>
      <p:sp>
        <p:nvSpPr>
          <p:cNvPr id="7" name="角丸四角形 6"/>
          <p:cNvSpPr/>
          <p:nvPr/>
        </p:nvSpPr>
        <p:spPr bwMode="auto">
          <a:xfrm>
            <a:off x="104504" y="78376"/>
            <a:ext cx="8934994" cy="400596"/>
          </a:xfrm>
          <a:prstGeom prst="roundRect">
            <a:avLst/>
          </a:prstGeom>
          <a:solidFill>
            <a:schemeClr val="tx1"/>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nchorCtr="0"/>
          <a:lstStyle/>
          <a:p>
            <a:pPr>
              <a:lnSpc>
                <a:spcPts val="3300"/>
              </a:lnSpc>
              <a:defRPr/>
            </a:pPr>
            <a:r>
              <a:rPr kumimoji="0" lang="ja-JP" altLang="en-US" sz="2400" b="1" dirty="0" smtClean="0">
                <a:solidFill>
                  <a:schemeClr val="bg1"/>
                </a:solidFill>
                <a:effectLst/>
                <a:latin typeface="ＭＳ Ｐゴシック" pitchFamily="50" charset="-128"/>
              </a:rPr>
              <a:t>３．対策</a:t>
            </a:r>
            <a:endParaRPr kumimoji="0" lang="ja-JP" altLang="en-US" sz="2400" b="1" dirty="0">
              <a:solidFill>
                <a:schemeClr val="bg1"/>
              </a:solidFill>
              <a:effectLst/>
              <a:latin typeface="ＭＳ Ｐゴシック" pitchFamily="50" charset="-128"/>
            </a:endParaRPr>
          </a:p>
        </p:txBody>
      </p:sp>
      <p:sp>
        <p:nvSpPr>
          <p:cNvPr id="33" name="スライド番号プレースホルダ 11"/>
          <p:cNvSpPr txBox="1">
            <a:spLocks/>
          </p:cNvSpPr>
          <p:nvPr/>
        </p:nvSpPr>
        <p:spPr>
          <a:xfrm>
            <a:off x="6916028" y="6434819"/>
            <a:ext cx="213360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ja-JP" sz="1200" b="1" noProof="0" dirty="0" smtClean="0">
                <a:effectLst/>
              </a:rPr>
              <a:t>8</a:t>
            </a:r>
          </a:p>
        </p:txBody>
      </p:sp>
      <p:sp>
        <p:nvSpPr>
          <p:cNvPr id="35" name="テキスト ボックス 34"/>
          <p:cNvSpPr txBox="1"/>
          <p:nvPr/>
        </p:nvSpPr>
        <p:spPr>
          <a:xfrm>
            <a:off x="87089" y="522526"/>
            <a:ext cx="8985411" cy="362848"/>
          </a:xfrm>
          <a:prstGeom prst="rect">
            <a:avLst/>
          </a:prstGeom>
          <a:solidFill>
            <a:schemeClr val="bg1">
              <a:lumMod val="75000"/>
            </a:schemeClr>
          </a:solidFill>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３－１　対策の対象</a:t>
            </a:r>
          </a:p>
        </p:txBody>
      </p:sp>
      <p:sp>
        <p:nvSpPr>
          <p:cNvPr id="40" name="テキスト ボックス 39"/>
          <p:cNvSpPr txBox="1"/>
          <p:nvPr/>
        </p:nvSpPr>
        <p:spPr>
          <a:xfrm>
            <a:off x="5123540" y="3526965"/>
            <a:ext cx="1741715" cy="914400"/>
          </a:xfrm>
          <a:prstGeom prst="rect">
            <a:avLst/>
          </a:prstGeom>
        </p:spPr>
        <p:txBody>
          <a:bodyPr vert="horz" wrap="none" lIns="91440" tIns="45720" rIns="91440" bIns="45720" rtlCol="0" anchor="ctr">
            <a:norm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600" b="0" i="0" u="none" strike="noStrike" kern="1200" cap="none" spc="0" normalizeH="0" baseline="0" noProof="0" dirty="0" smtClean="0">
                <a:ln>
                  <a:noFill/>
                </a:ln>
                <a:solidFill>
                  <a:schemeClr val="tx1"/>
                </a:solidFill>
                <a:effectLst/>
                <a:uLnTx/>
                <a:uFillTx/>
                <a:latin typeface="+mj-lt"/>
                <a:ea typeface="+mj-ea"/>
                <a:cs typeface="+mj-cs"/>
              </a:rPr>
              <a:t>・業務関連（屋内）</a:t>
            </a:r>
            <a:endParaRPr kumimoji="1" lang="en-US" altLang="ja-JP" sz="16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ts val="300"/>
              </a:spcBef>
              <a:spcAft>
                <a:spcPts val="0"/>
              </a:spcAft>
              <a:buClrTx/>
              <a:buSzTx/>
              <a:tabLst/>
            </a:pPr>
            <a:r>
              <a:rPr kumimoji="1" lang="ja-JP" altLang="en-US" sz="1600" b="0" i="0" u="none" strike="noStrike" kern="1200" cap="none" spc="0" normalizeH="0" baseline="0" noProof="0" dirty="0" smtClean="0">
                <a:ln>
                  <a:noFill/>
                </a:ln>
                <a:solidFill>
                  <a:schemeClr val="tx1"/>
                </a:solidFill>
                <a:effectLst/>
                <a:uLnTx/>
                <a:uFillTx/>
                <a:latin typeface="+mj-lt"/>
                <a:ea typeface="+mj-ea"/>
                <a:cs typeface="+mj-cs"/>
              </a:rPr>
              <a:t>・企業ビル等内</a:t>
            </a:r>
            <a:endParaRPr kumimoji="1" lang="en-US" altLang="ja-JP" sz="16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defTabSz="914400" rtl="0" eaLnBrk="1" fontAlgn="auto" latinLnBrk="0" hangingPunct="1">
              <a:lnSpc>
                <a:spcPct val="100000"/>
              </a:lnSpc>
              <a:spcBef>
                <a:spcPct val="0"/>
              </a:spcBef>
              <a:spcAft>
                <a:spcPts val="0"/>
              </a:spcAft>
              <a:buClrTx/>
              <a:buSzTx/>
              <a:tabLst/>
            </a:pPr>
            <a:r>
              <a:rPr lang="ja-JP" altLang="en-US" sz="1600" dirty="0" smtClean="0">
                <a:effectLst/>
                <a:latin typeface="+mj-lt"/>
                <a:ea typeface="+mj-ea"/>
                <a:cs typeface="+mj-cs"/>
              </a:rPr>
              <a:t>　（就業者・学生）</a:t>
            </a:r>
            <a:endParaRPr kumimoji="1" lang="ja-JP" altLang="en-US" sz="1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1" name="テキスト ボックス 40"/>
          <p:cNvSpPr txBox="1"/>
          <p:nvPr/>
        </p:nvSpPr>
        <p:spPr>
          <a:xfrm>
            <a:off x="2315017" y="3280214"/>
            <a:ext cx="2155373" cy="827315"/>
          </a:xfrm>
          <a:prstGeom prst="rect">
            <a:avLst/>
          </a:prstGeom>
        </p:spPr>
        <p:txBody>
          <a:bodyPr vert="horz" wrap="none" lIns="91440" tIns="45720" rIns="91440" bIns="45720" rtlCol="0" anchor="ctr">
            <a:noAutofit/>
          </a:bodyPr>
          <a:lstStyle/>
          <a:p>
            <a:pPr marL="457200" marR="0" indent="-457200" defTabSz="914400" rtl="0" eaLnBrk="1" fontAlgn="auto" latinLnBrk="0" hangingPunct="1">
              <a:lnSpc>
                <a:spcPct val="100000"/>
              </a:lnSpc>
              <a:spcBef>
                <a:spcPct val="0"/>
              </a:spcBef>
              <a:spcAft>
                <a:spcPts val="0"/>
              </a:spcAft>
              <a:buClrTx/>
              <a:buSzTx/>
              <a:tabLst/>
            </a:pPr>
            <a:r>
              <a:rPr kumimoji="1" lang="ja-JP" altLang="en-US" sz="1600" b="1" i="0" u="none" strike="noStrike" kern="1200" cap="none" spc="0" normalizeH="0" baseline="0" noProof="0" dirty="0" smtClean="0">
                <a:ln>
                  <a:noFill/>
                </a:ln>
                <a:effectLst/>
                <a:uLnTx/>
                <a:uFillTx/>
                <a:latin typeface="+mj-lt"/>
                <a:ea typeface="+mj-ea"/>
                <a:cs typeface="+mj-cs"/>
              </a:rPr>
              <a:t>・業務関連（屋外）</a:t>
            </a:r>
            <a:endParaRPr kumimoji="1" lang="en-US" altLang="ja-JP" sz="1600" b="1" i="0" u="none" strike="noStrike" kern="1200" cap="none" spc="0" normalizeH="0" baseline="0" noProof="0" dirty="0" smtClean="0">
              <a:ln>
                <a:noFill/>
              </a:ln>
              <a:effectLst/>
              <a:uLnTx/>
              <a:uFillTx/>
              <a:latin typeface="+mj-lt"/>
              <a:ea typeface="+mj-ea"/>
              <a:cs typeface="+mj-cs"/>
            </a:endParaRPr>
          </a:p>
          <a:p>
            <a:pPr marL="457200" marR="0" indent="-457200" defTabSz="914400" rtl="0" eaLnBrk="1" fontAlgn="auto" latinLnBrk="0" hangingPunct="1">
              <a:lnSpc>
                <a:spcPct val="100000"/>
              </a:lnSpc>
              <a:spcBef>
                <a:spcPts val="300"/>
              </a:spcBef>
              <a:spcAft>
                <a:spcPts val="0"/>
              </a:spcAft>
              <a:buClrTx/>
              <a:buSzTx/>
              <a:tabLst/>
            </a:pPr>
            <a:r>
              <a:rPr kumimoji="1" lang="ja-JP" altLang="en-US" sz="1600" b="1" i="0" u="none" strike="noStrike" kern="1200" cap="none" spc="0" normalizeH="0" baseline="0" noProof="0" dirty="0" smtClean="0">
                <a:ln>
                  <a:noFill/>
                </a:ln>
                <a:effectLst/>
                <a:uLnTx/>
                <a:uFillTx/>
                <a:latin typeface="+mj-lt"/>
                <a:ea typeface="+mj-ea"/>
                <a:cs typeface="+mj-cs"/>
              </a:rPr>
              <a:t>・買い物等自由目的</a:t>
            </a:r>
          </a:p>
        </p:txBody>
      </p:sp>
      <p:sp>
        <p:nvSpPr>
          <p:cNvPr id="44" name="テキスト ボックス 43"/>
          <p:cNvSpPr txBox="1"/>
          <p:nvPr/>
        </p:nvSpPr>
        <p:spPr>
          <a:xfrm>
            <a:off x="5094506" y="2554514"/>
            <a:ext cx="1640114" cy="812822"/>
          </a:xfrm>
          <a:prstGeom prst="rect">
            <a:avLst/>
          </a:prstGeom>
          <a:ln>
            <a:solidFill>
              <a:schemeClr val="tx1"/>
            </a:solidFill>
          </a:ln>
        </p:spPr>
        <p:txBody>
          <a:bodyPr vert="horz" wrap="none" lIns="91440" tIns="45720" rIns="91440" bIns="45720" rtlCol="0" anchor="ctr">
            <a:normAutofit/>
          </a:bodyPr>
          <a:lstStyle/>
          <a:p>
            <a:pPr marL="457200" marR="0" indent="-457200" algn="ctr" defTabSz="914400" rtl="0" eaLnBrk="1" fontAlgn="auto" latinLnBrk="0" hangingPunct="1">
              <a:lnSpc>
                <a:spcPct val="100000"/>
              </a:lnSpc>
              <a:spcBef>
                <a:spcPct val="0"/>
              </a:spcBef>
              <a:spcAft>
                <a:spcPts val="0"/>
              </a:spcAft>
              <a:buClrTx/>
              <a:buSzTx/>
              <a:tabLst/>
            </a:pP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屋内滞留者</a:t>
            </a:r>
            <a:endParaRPr kumimoji="1" lang="en-US" altLang="ja-JP" sz="2000" b="0" i="0" u="none" strike="noStrike" kern="1200" cap="none" spc="0" normalizeH="0" baseline="0" noProof="0" dirty="0" smtClean="0">
              <a:ln>
                <a:noFill/>
              </a:ln>
              <a:solidFill>
                <a:schemeClr val="tx1"/>
              </a:solidFill>
              <a:effectLst/>
              <a:uLnTx/>
              <a:uFillTx/>
              <a:latin typeface="+mj-lt"/>
              <a:ea typeface="+mj-ea"/>
              <a:cs typeface="+mj-cs"/>
            </a:endParaRPr>
          </a:p>
          <a:p>
            <a:pPr marL="457200" marR="0" indent="-457200" algn="ctr" defTabSz="914400" rtl="0" eaLnBrk="1" fontAlgn="auto" latinLnBrk="0" hangingPunct="1">
              <a:lnSpc>
                <a:spcPct val="100000"/>
              </a:lnSpc>
              <a:spcBef>
                <a:spcPct val="0"/>
              </a:spcBef>
              <a:spcAft>
                <a:spcPts val="0"/>
              </a:spcAft>
              <a:buClrTx/>
              <a:buSzTx/>
              <a:tabLst/>
            </a:pP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b="0" i="0" u="none" strike="noStrike" kern="1200" cap="none" spc="0" normalizeH="0" baseline="0" noProof="0" dirty="0" smtClean="0">
                <a:ln>
                  <a:noFill/>
                </a:ln>
                <a:solidFill>
                  <a:schemeClr val="tx1"/>
                </a:solidFill>
                <a:effectLst/>
                <a:uLnTx/>
                <a:uFillTx/>
                <a:latin typeface="+mj-lt"/>
                <a:ea typeface="+mj-ea"/>
                <a:cs typeface="+mj-cs"/>
              </a:rPr>
              <a:t>約</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12</a:t>
            </a:r>
            <a:r>
              <a:rPr kumimoji="1" lang="ja-JP" altLang="en-US" b="0" i="0" u="none" strike="noStrike" kern="1200" cap="none" spc="0" normalizeH="0" baseline="0" noProof="0" dirty="0" smtClean="0">
                <a:ln>
                  <a:noFill/>
                </a:ln>
                <a:solidFill>
                  <a:schemeClr val="tx1"/>
                </a:solidFill>
                <a:effectLst/>
                <a:uLnTx/>
                <a:uFillTx/>
                <a:latin typeface="+mj-lt"/>
                <a:ea typeface="+mj-ea"/>
                <a:cs typeface="+mj-cs"/>
              </a:rPr>
              <a:t>万人</a:t>
            </a:r>
            <a:r>
              <a:rPr kumimoji="1" lang="en-US" altLang="ja-JP" b="0" i="0" u="none" strike="noStrike" kern="1200" cap="none" spc="0" normalizeH="0" baseline="0" noProof="0" dirty="0" smtClean="0">
                <a:ln>
                  <a:noFill/>
                </a:ln>
                <a:solidFill>
                  <a:schemeClr val="tx1"/>
                </a:solidFill>
                <a:effectLst/>
                <a:uLnTx/>
                <a:uFillTx/>
                <a:latin typeface="+mj-lt"/>
                <a:ea typeface="+mj-ea"/>
                <a:cs typeface="+mj-cs"/>
              </a:rPr>
              <a:t>)</a:t>
            </a:r>
            <a:endParaRPr kumimoji="1" lang="ja-JP" altLang="en-US"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5" name="テキスト ボックス 44"/>
          <p:cNvSpPr txBox="1"/>
          <p:nvPr/>
        </p:nvSpPr>
        <p:spPr>
          <a:xfrm>
            <a:off x="2460166" y="2510971"/>
            <a:ext cx="1640114" cy="820047"/>
          </a:xfrm>
          <a:prstGeom prst="rect">
            <a:avLst/>
          </a:prstGeom>
          <a:solidFill>
            <a:schemeClr val="bg1"/>
          </a:solidFill>
          <a:ln w="15875">
            <a:solidFill>
              <a:schemeClr val="tx1"/>
            </a:solidFill>
          </a:ln>
        </p:spPr>
        <p:txBody>
          <a:bodyPr vert="horz" wrap="none" lIns="91440" tIns="45720" rIns="91440" bIns="45720" rtlCol="0" anchor="ctr">
            <a:normAutofit/>
          </a:bodyPr>
          <a:lstStyle/>
          <a:p>
            <a:pPr marL="457200" marR="0" indent="-457200" algn="ctr" defTabSz="914400" rtl="0" eaLnBrk="1" fontAlgn="auto" latinLnBrk="0" hangingPunct="1">
              <a:lnSpc>
                <a:spcPct val="100000"/>
              </a:lnSpc>
              <a:spcBef>
                <a:spcPct val="0"/>
              </a:spcBef>
              <a:spcAft>
                <a:spcPts val="0"/>
              </a:spcAft>
              <a:buClrTx/>
              <a:buSzTx/>
              <a:tabLst/>
            </a:pPr>
            <a:r>
              <a:rPr kumimoji="1" lang="ja-JP" altLang="en-US" sz="2000" b="1" i="0" u="none" strike="noStrike" kern="1200" cap="none" spc="0" normalizeH="0" baseline="0" noProof="0" dirty="0" smtClean="0">
                <a:ln>
                  <a:noFill/>
                </a:ln>
                <a:effectLst/>
                <a:uLnTx/>
                <a:uFillTx/>
                <a:latin typeface="+mj-lt"/>
                <a:ea typeface="+mj-ea"/>
                <a:cs typeface="+mj-cs"/>
              </a:rPr>
              <a:t>屋外滞留者</a:t>
            </a:r>
          </a:p>
          <a:p>
            <a:pPr marL="457200" marR="0" indent="-457200" algn="ctr" defTabSz="914400" rtl="0" eaLnBrk="1" fontAlgn="auto" latinLnBrk="0" hangingPunct="1">
              <a:lnSpc>
                <a:spcPct val="100000"/>
              </a:lnSpc>
              <a:spcBef>
                <a:spcPct val="0"/>
              </a:spcBef>
              <a:spcAft>
                <a:spcPts val="0"/>
              </a:spcAft>
              <a:buClrTx/>
              <a:buSzTx/>
              <a:tabLst/>
            </a:pPr>
            <a:r>
              <a:rPr lang="en-US" altLang="ja-JP" b="1" dirty="0" smtClean="0">
                <a:effectLst/>
                <a:latin typeface="+mj-lt"/>
                <a:ea typeface="+mj-ea"/>
                <a:cs typeface="+mj-cs"/>
              </a:rPr>
              <a:t>(</a:t>
            </a:r>
            <a:r>
              <a:rPr lang="ja-JP" altLang="en-US" b="1" dirty="0" smtClean="0">
                <a:effectLst/>
                <a:latin typeface="+mj-lt"/>
                <a:ea typeface="+mj-ea"/>
                <a:cs typeface="+mj-cs"/>
              </a:rPr>
              <a:t>約</a:t>
            </a:r>
            <a:r>
              <a:rPr lang="en-US" altLang="ja-JP" b="1" dirty="0" smtClean="0">
                <a:effectLst/>
                <a:latin typeface="+mj-lt"/>
                <a:ea typeface="+mj-ea"/>
                <a:cs typeface="+mj-cs"/>
              </a:rPr>
              <a:t>7.8</a:t>
            </a:r>
            <a:r>
              <a:rPr lang="ja-JP" altLang="en-US" b="1" dirty="0" smtClean="0">
                <a:effectLst/>
                <a:latin typeface="+mj-lt"/>
                <a:ea typeface="+mj-ea"/>
                <a:cs typeface="+mj-cs"/>
              </a:rPr>
              <a:t>万人</a:t>
            </a:r>
            <a:r>
              <a:rPr lang="en-US" altLang="ja-JP" b="1" dirty="0" smtClean="0">
                <a:effectLst/>
                <a:latin typeface="+mj-lt"/>
                <a:ea typeface="+mj-ea"/>
                <a:cs typeface="+mj-cs"/>
              </a:rPr>
              <a:t>)</a:t>
            </a:r>
            <a:endParaRPr kumimoji="1" lang="ja-JP" altLang="en-US" b="1" i="0" u="none" strike="noStrike" kern="1200" cap="none" spc="0" normalizeH="0" baseline="0" noProof="0" dirty="0" smtClean="0">
              <a:ln>
                <a:noFill/>
              </a:ln>
              <a:effectLst/>
              <a:uLnTx/>
              <a:uFillTx/>
              <a:latin typeface="+mj-lt"/>
              <a:ea typeface="+mj-ea"/>
              <a:cs typeface="+mj-cs"/>
            </a:endParaRPr>
          </a:p>
        </p:txBody>
      </p:sp>
      <p:sp>
        <p:nvSpPr>
          <p:cNvPr id="17" name="大かっこ 16"/>
          <p:cNvSpPr/>
          <p:nvPr/>
        </p:nvSpPr>
        <p:spPr>
          <a:xfrm>
            <a:off x="348341" y="6110516"/>
            <a:ext cx="3004461" cy="47897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sz="1600" dirty="0" smtClean="0">
                <a:effectLst/>
              </a:rPr>
              <a:t>※</a:t>
            </a:r>
            <a:r>
              <a:rPr lang="ja-JP" altLang="en-US" sz="1600" dirty="0" smtClean="0">
                <a:effectLst/>
              </a:rPr>
              <a:t>滞留者数は、前頁での想定</a:t>
            </a:r>
            <a:endParaRPr kumimoji="1" lang="en-US" altLang="ja-JP" sz="1600" dirty="0" smtClean="0">
              <a:effectLst/>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457200" marR="0" indent="-457200" defTabSz="914400" rtl="0" eaLnBrk="1" fontAlgn="auto" latinLnBrk="0" hangingPunct="1">
          <a:lnSpc>
            <a:spcPct val="100000"/>
          </a:lnSpc>
          <a:spcBef>
            <a:spcPct val="0"/>
          </a:spcBef>
          <a:spcAft>
            <a:spcPts val="0"/>
          </a:spcAft>
          <a:buClrTx/>
          <a:buSzTx/>
          <a:tabLst/>
          <a:defRPr kumimoji="1" sz="2000" b="0" i="0" u="none" strike="noStrike" kern="1200" cap="none" spc="0" normalizeH="0" baseline="0" noProof="0" dirty="0" smtClean="0">
            <a:ln>
              <a:noFill/>
            </a:ln>
            <a:solidFill>
              <a:schemeClr val="tx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36290</TotalTime>
  <Words>2804</Words>
  <Application>Microsoft Office PowerPoint</Application>
  <PresentationFormat>画面に合わせる (4:3)</PresentationFormat>
  <Paragraphs>806</Paragraphs>
  <Slides>21</Slides>
  <Notes>6</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大阪駅周辺地区における 帰宅困難者対応マニュアル（ 素案） </vt:lpstr>
      <vt:lpstr>スライド 2</vt:lpstr>
      <vt:lpstr>構　　成</vt:lpstr>
      <vt:lpstr>スライド 4</vt:lpstr>
      <vt:lpstr>スライド 5</vt:lpstr>
      <vt:lpstr>スライド 6</vt:lpstr>
      <vt:lpstr>スライド 7</vt:lpstr>
      <vt:lpstr>スライド 8</vt:lpstr>
      <vt:lpstr>スライド 9</vt:lpstr>
      <vt:lpstr>３．対策</vt:lpstr>
      <vt:lpstr>スライド 11</vt:lpstr>
      <vt:lpstr>フェーズ０：　『事前啓発』</vt:lpstr>
      <vt:lpstr>フェーズ１：　『情報伝達』</vt:lpstr>
      <vt:lpstr>フェーズ２：　『避難行動』への対応</vt:lpstr>
      <vt:lpstr>スライド 15</vt:lpstr>
      <vt:lpstr>フェーズ３：　『避難先』での支援</vt:lpstr>
      <vt:lpstr>災害別『避難先』</vt:lpstr>
      <vt:lpstr>フェーズ４：　『帰宅』支援</vt:lpstr>
      <vt:lpstr>スライド 19</vt:lpstr>
      <vt:lpstr>情報収集（ホームページ）リンク先</vt:lpstr>
      <vt:lpstr>情報収集（ホームページ）リンク先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東南海・南海地震に備えて</dc:title>
  <dc:creator>wx</dc:creator>
  <cp:lastModifiedBy>大阪市</cp:lastModifiedBy>
  <cp:revision>2458</cp:revision>
  <dcterms:created xsi:type="dcterms:W3CDTF">2003-12-07T12:46:09Z</dcterms:created>
  <dcterms:modified xsi:type="dcterms:W3CDTF">2014-03-27T03:06:43Z</dcterms:modified>
</cp:coreProperties>
</file>