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9" r:id="rId2"/>
  </p:sldIdLst>
  <p:sldSz cx="10691813" cy="75596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779" autoAdjust="0"/>
    <p:restoredTop sz="94434" autoAdjust="0"/>
  </p:normalViewPr>
  <p:slideViewPr>
    <p:cSldViewPr snapToGrid="0">
      <p:cViewPr>
        <p:scale>
          <a:sx n="100" d="100"/>
          <a:sy n="100" d="100"/>
        </p:scale>
        <p:origin x="546" y="-756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52655-F7EE-4233-9BD9-BC6F7337C60A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3013"/>
            <a:ext cx="47434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4B892-692F-413E-B67F-9C784F9FB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3434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6514" rtl="0" eaLnBrk="1" latinLnBrk="0" hangingPunct="1">
      <a:defRPr kumimoji="1" sz="849" kern="1200">
        <a:solidFill>
          <a:schemeClr val="tx1"/>
        </a:solidFill>
        <a:latin typeface="+mn-lt"/>
        <a:ea typeface="+mn-ea"/>
        <a:cs typeface="+mn-cs"/>
      </a:defRPr>
    </a:lvl1pPr>
    <a:lvl2pPr marL="323257" algn="l" defTabSz="646514" rtl="0" eaLnBrk="1" latinLnBrk="0" hangingPunct="1">
      <a:defRPr kumimoji="1" sz="849" kern="1200">
        <a:solidFill>
          <a:schemeClr val="tx1"/>
        </a:solidFill>
        <a:latin typeface="+mn-lt"/>
        <a:ea typeface="+mn-ea"/>
        <a:cs typeface="+mn-cs"/>
      </a:defRPr>
    </a:lvl2pPr>
    <a:lvl3pPr marL="646514" algn="l" defTabSz="646514" rtl="0" eaLnBrk="1" latinLnBrk="0" hangingPunct="1">
      <a:defRPr kumimoji="1" sz="849" kern="1200">
        <a:solidFill>
          <a:schemeClr val="tx1"/>
        </a:solidFill>
        <a:latin typeface="+mn-lt"/>
        <a:ea typeface="+mn-ea"/>
        <a:cs typeface="+mn-cs"/>
      </a:defRPr>
    </a:lvl3pPr>
    <a:lvl4pPr marL="969771" algn="l" defTabSz="646514" rtl="0" eaLnBrk="1" latinLnBrk="0" hangingPunct="1">
      <a:defRPr kumimoji="1" sz="849" kern="1200">
        <a:solidFill>
          <a:schemeClr val="tx1"/>
        </a:solidFill>
        <a:latin typeface="+mn-lt"/>
        <a:ea typeface="+mn-ea"/>
        <a:cs typeface="+mn-cs"/>
      </a:defRPr>
    </a:lvl4pPr>
    <a:lvl5pPr marL="1293028" algn="l" defTabSz="646514" rtl="0" eaLnBrk="1" latinLnBrk="0" hangingPunct="1">
      <a:defRPr kumimoji="1" sz="849" kern="1200">
        <a:solidFill>
          <a:schemeClr val="tx1"/>
        </a:solidFill>
        <a:latin typeface="+mn-lt"/>
        <a:ea typeface="+mn-ea"/>
        <a:cs typeface="+mn-cs"/>
      </a:defRPr>
    </a:lvl5pPr>
    <a:lvl6pPr marL="1616286" algn="l" defTabSz="646514" rtl="0" eaLnBrk="1" latinLnBrk="0" hangingPunct="1">
      <a:defRPr kumimoji="1" sz="849" kern="1200">
        <a:solidFill>
          <a:schemeClr val="tx1"/>
        </a:solidFill>
        <a:latin typeface="+mn-lt"/>
        <a:ea typeface="+mn-ea"/>
        <a:cs typeface="+mn-cs"/>
      </a:defRPr>
    </a:lvl6pPr>
    <a:lvl7pPr marL="1939543" algn="l" defTabSz="646514" rtl="0" eaLnBrk="1" latinLnBrk="0" hangingPunct="1">
      <a:defRPr kumimoji="1" sz="849" kern="1200">
        <a:solidFill>
          <a:schemeClr val="tx1"/>
        </a:solidFill>
        <a:latin typeface="+mn-lt"/>
        <a:ea typeface="+mn-ea"/>
        <a:cs typeface="+mn-cs"/>
      </a:defRPr>
    </a:lvl7pPr>
    <a:lvl8pPr marL="2262800" algn="l" defTabSz="646514" rtl="0" eaLnBrk="1" latinLnBrk="0" hangingPunct="1">
      <a:defRPr kumimoji="1" sz="849" kern="1200">
        <a:solidFill>
          <a:schemeClr val="tx1"/>
        </a:solidFill>
        <a:latin typeface="+mn-lt"/>
        <a:ea typeface="+mn-ea"/>
        <a:cs typeface="+mn-cs"/>
      </a:defRPr>
    </a:lvl8pPr>
    <a:lvl9pPr marL="2586056" algn="l" defTabSz="646514" rtl="0" eaLnBrk="1" latinLnBrk="0" hangingPunct="1">
      <a:defRPr kumimoji="1" sz="84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A6EC-C6D4-4CE7-A6FF-93A38C8A7870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158C-D231-4984-AEC3-C2352B520C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6283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A6EC-C6D4-4CE7-A6FF-93A38C8A7870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158C-D231-4984-AEC3-C2352B520C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32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A6EC-C6D4-4CE7-A6FF-93A38C8A7870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158C-D231-4984-AEC3-C2352B520C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329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A6EC-C6D4-4CE7-A6FF-93A38C8A7870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158C-D231-4984-AEC3-C2352B520C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99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A6EC-C6D4-4CE7-A6FF-93A38C8A7870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158C-D231-4984-AEC3-C2352B520C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511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A6EC-C6D4-4CE7-A6FF-93A38C8A7870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158C-D231-4984-AEC3-C2352B520C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19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A6EC-C6D4-4CE7-A6FF-93A38C8A7870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158C-D231-4984-AEC3-C2352B520C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24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A6EC-C6D4-4CE7-A6FF-93A38C8A7870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158C-D231-4984-AEC3-C2352B520C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79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A6EC-C6D4-4CE7-A6FF-93A38C8A7870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158C-D231-4984-AEC3-C2352B520C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97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A6EC-C6D4-4CE7-A6FF-93A38C8A7870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158C-D231-4984-AEC3-C2352B520C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02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A6EC-C6D4-4CE7-A6FF-93A38C8A7870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158C-D231-4984-AEC3-C2352B520C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07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BA6EC-C6D4-4CE7-A6FF-93A38C8A7870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E158C-D231-4984-AEC3-C2352B520C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59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/>
          <p:cNvSpPr/>
          <p:nvPr/>
        </p:nvSpPr>
        <p:spPr>
          <a:xfrm>
            <a:off x="39658" y="1580811"/>
            <a:ext cx="342000" cy="584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構 成　　と　　ポ イ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ン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ト</a:t>
            </a:r>
            <a:endParaRPr kumimoji="1" lang="ja-JP" altLang="en-US" sz="14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2357" y="4914"/>
            <a:ext cx="10656000" cy="75240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811"/>
            <a:endParaRPr kumimoji="1" lang="ja-JP" altLang="en-US" sz="1414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90524" y="6561544"/>
            <a:ext cx="10227351" cy="8671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424"/>
              </a:spcAft>
            </a:pPr>
            <a:endParaRPr kumimoji="1" lang="ja-JP" altLang="en-US" sz="1414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659558" y="6886336"/>
            <a:ext cx="4868742" cy="4727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32" name="正方形/長方形 31"/>
          <p:cNvSpPr/>
          <p:nvPr/>
        </p:nvSpPr>
        <p:spPr>
          <a:xfrm>
            <a:off x="408693" y="4414210"/>
            <a:ext cx="4818233" cy="191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9" name="正方形/長方形 18"/>
          <p:cNvSpPr/>
          <p:nvPr/>
        </p:nvSpPr>
        <p:spPr>
          <a:xfrm>
            <a:off x="5567075" y="4298850"/>
            <a:ext cx="5050801" cy="21624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556" b="1" u="heavy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5659558" y="5674157"/>
            <a:ext cx="4868742" cy="7116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23" name="正方形/長方形 22"/>
          <p:cNvSpPr/>
          <p:nvPr/>
        </p:nvSpPr>
        <p:spPr>
          <a:xfrm>
            <a:off x="5567077" y="1581617"/>
            <a:ext cx="5050800" cy="26539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556" b="1" u="heavy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5659558" y="3036672"/>
            <a:ext cx="4868742" cy="11243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0" name="正方形/長方形 9"/>
          <p:cNvSpPr/>
          <p:nvPr/>
        </p:nvSpPr>
        <p:spPr>
          <a:xfrm>
            <a:off x="395391" y="1581617"/>
            <a:ext cx="5085533" cy="48797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424"/>
              </a:spcAft>
            </a:pPr>
            <a:endParaRPr kumimoji="1" lang="en-US" altLang="ja-JP" sz="1556" b="1" u="heavy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09327" y="4831102"/>
            <a:ext cx="4876508" cy="15600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37228" y="47531"/>
            <a:ext cx="5217357" cy="567471"/>
          </a:xfrm>
        </p:spPr>
        <p:txBody>
          <a:bodyPr>
            <a:normAutofit/>
          </a:bodyPr>
          <a:lstStyle/>
          <a:p>
            <a:pPr algn="ctr"/>
            <a:r>
              <a:rPr lang="ja-JP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社員と会社を守る防災ガイド </a:t>
            </a:r>
            <a:r>
              <a:rPr lang="ja-JP" alt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概要</a:t>
            </a:r>
            <a:endParaRPr lang="ja-JP" alt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2988469" y="520413"/>
            <a:ext cx="4714875" cy="0"/>
          </a:xfrm>
          <a:prstGeom prst="line">
            <a:avLst/>
          </a:prstGeom>
          <a:ln w="381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381823" y="4543847"/>
            <a:ext cx="5095675" cy="184730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24"/>
              </a:spcBef>
              <a:spcAft>
                <a:spcPts val="424"/>
              </a:spcAft>
            </a:pPr>
            <a:r>
              <a:rPr kumimoji="1" lang="ja-JP" altLang="en-US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○社内待機のための取組リスト</a:t>
            </a:r>
            <a:endParaRPr kumimoji="1" lang="en-US" altLang="ja-JP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76367" indent="25456"/>
            <a:r>
              <a:rPr kumimoji="1" lang="en-US" altLang="ja-JP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(1)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建物の耐震性を確認する</a:t>
            </a:r>
          </a:p>
          <a:p>
            <a:pPr marL="76367" indent="25456"/>
            <a:r>
              <a:rPr kumimoji="1" lang="en-US" altLang="ja-JP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(2) 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キャビネット等の転倒や窓ガラス等の落下を防止する</a:t>
            </a:r>
          </a:p>
          <a:p>
            <a:pPr marL="76367" indent="25456"/>
            <a:r>
              <a:rPr kumimoji="1" lang="en-US" altLang="ja-JP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(3) 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飲食料品などの生活必需品を備蓄する</a:t>
            </a:r>
          </a:p>
          <a:p>
            <a:pPr marL="76367" indent="25456"/>
            <a:r>
              <a:rPr kumimoji="1" lang="en-US" altLang="ja-JP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(4) 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発災時の対応手順を事前に計画する</a:t>
            </a:r>
          </a:p>
          <a:p>
            <a:pPr marL="76367" indent="25456"/>
            <a:r>
              <a:rPr kumimoji="1" lang="en-US" altLang="ja-JP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(5) 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発災時の出退勤ルールを作成する</a:t>
            </a:r>
          </a:p>
          <a:p>
            <a:pPr marL="76367" indent="25456"/>
            <a:r>
              <a:rPr kumimoji="1" lang="en-US" altLang="ja-JP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(6) 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従業員等の安否を確認する方法を定める</a:t>
            </a:r>
          </a:p>
          <a:p>
            <a:pPr marL="76367" indent="25456"/>
            <a:r>
              <a:rPr kumimoji="1" lang="en-US" altLang="ja-JP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(7) 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従業員等への防災研修を実施する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5571944" y="2631345"/>
            <a:ext cx="5045933" cy="163167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24"/>
              </a:spcBef>
              <a:spcAft>
                <a:spcPts val="424"/>
              </a:spcAft>
            </a:pPr>
            <a:r>
              <a:rPr kumimoji="1" lang="ja-JP" altLang="en-US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○風水害に備えるための取組リスト</a:t>
            </a:r>
            <a:endParaRPr kumimoji="1" lang="en-US" altLang="ja-JP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25456" indent="25456"/>
            <a:r>
              <a:rPr kumimoji="1" lang="en-US" altLang="ja-JP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(1)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ハザードマップで風水害のリスクを把握する</a:t>
            </a:r>
          </a:p>
          <a:p>
            <a:pPr marL="25456" indent="25456"/>
            <a:r>
              <a:rPr kumimoji="1" lang="en-US" altLang="ja-JP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(2)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企業タイムラインを作成する</a:t>
            </a:r>
          </a:p>
          <a:p>
            <a:pPr marL="25456" indent="25456"/>
            <a:r>
              <a:rPr kumimoji="1" lang="en-US" altLang="ja-JP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(3)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避難所と避難経路を確認する</a:t>
            </a:r>
          </a:p>
          <a:p>
            <a:pPr marL="25456" indent="25456"/>
            <a:r>
              <a:rPr kumimoji="1" lang="en-US" altLang="ja-JP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(4)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施設や備品が浸水しないように対策する</a:t>
            </a:r>
          </a:p>
          <a:p>
            <a:pPr marL="25456" indent="25456"/>
            <a:r>
              <a:rPr kumimoji="1" lang="en-US" altLang="ja-JP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(5)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気象や防災に関する情報を取得する</a:t>
            </a:r>
          </a:p>
        </p:txBody>
      </p:sp>
      <p:pic>
        <p:nvPicPr>
          <p:cNvPr id="1030" name="Picture 6" descr="https://ijichihiroyuki.net/bousai/ibi_png/ibi-m-saigai-geriragouu-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321" y="2702141"/>
            <a:ext cx="1397850" cy="140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5567075" y="5417605"/>
            <a:ext cx="5050801" cy="95449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24"/>
              </a:spcBef>
              <a:spcAft>
                <a:spcPts val="424"/>
              </a:spcAft>
            </a:pPr>
            <a:r>
              <a:rPr kumimoji="1" lang="ja-JP" altLang="en-US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○対応力を向上させるための取組リスト</a:t>
            </a:r>
            <a:endParaRPr kumimoji="1" lang="en-US" altLang="ja-JP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25456" indent="25456"/>
            <a:r>
              <a:rPr kumimoji="1" lang="en-US" altLang="ja-JP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(1)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職場の危険性を日常的に見直しして対応する</a:t>
            </a:r>
          </a:p>
          <a:p>
            <a:pPr marL="25456" indent="25456"/>
            <a:r>
              <a:rPr kumimoji="1" lang="en-US" altLang="ja-JP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(2)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訓練を実施して災害対応力を向上させる</a:t>
            </a:r>
          </a:p>
          <a:p>
            <a:pPr marL="25456" indent="25456"/>
            <a:r>
              <a:rPr kumimoji="1" lang="en-US" altLang="ja-JP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(3)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事業継続計画</a:t>
            </a:r>
            <a:r>
              <a:rPr kumimoji="1" lang="ja-JP" altLang="en-US" sz="12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（ＢＣＰ）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を策定する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400257" y="1608771"/>
            <a:ext cx="5085535" cy="287834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424"/>
              </a:spcAft>
            </a:pPr>
            <a:r>
              <a:rPr kumimoji="1" lang="ja-JP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◇地震</a:t>
            </a:r>
            <a:r>
              <a:rPr kumimoji="1" lang="ja-JP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対策編 </a:t>
            </a:r>
            <a:r>
              <a:rPr kumimoji="1" lang="ja-JP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～社内</a:t>
            </a:r>
            <a:r>
              <a:rPr kumimoji="1" lang="ja-JP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待機によって社員と会社を</a:t>
            </a:r>
            <a:r>
              <a:rPr kumimoji="1" lang="ja-JP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守る～</a:t>
            </a:r>
            <a:endParaRPr kumimoji="1" lang="en-US" altLang="ja-JP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地震発生後、公共交通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機関が停止し帰宅困難者が多数発生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する</a:t>
            </a:r>
            <a:endParaRPr kumimoji="1" lang="en-US" altLang="ja-JP" sz="14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>
              <a:spcBef>
                <a:spcPts val="424"/>
              </a:spcBef>
              <a:spcAft>
                <a:spcPts val="424"/>
              </a:spcAft>
            </a:pPr>
            <a:endParaRPr kumimoji="1" lang="en-US" altLang="ja-JP" sz="12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社員が帰宅困難者の発生による新たな災害に巻き込まれる恐れ</a:t>
            </a:r>
            <a:endParaRPr kumimoji="1" lang="en-US" altLang="ja-JP" sz="14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11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（例）集団</a:t>
            </a:r>
            <a:r>
              <a:rPr kumimoji="1" lang="ja-JP" altLang="en-US" sz="11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転倒事故、余震による落下物等</a:t>
            </a:r>
            <a:endParaRPr kumimoji="1" lang="en-US" altLang="ja-JP" sz="11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>
              <a:spcBef>
                <a:spcPts val="424"/>
              </a:spcBef>
              <a:spcAft>
                <a:spcPts val="424"/>
              </a:spcAft>
            </a:pPr>
            <a:endParaRPr kumimoji="1" lang="en-US" altLang="ja-JP" sz="9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>
              <a:spcBef>
                <a:spcPts val="424"/>
              </a:spcBef>
              <a:spcAft>
                <a:spcPts val="424"/>
              </a:spcAft>
            </a:pPr>
            <a:endParaRPr kumimoji="1" lang="en-US" altLang="ja-JP" sz="900" dirty="0" smtClean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>
              <a:spcBef>
                <a:spcPts val="424"/>
              </a:spcBef>
              <a:spcAft>
                <a:spcPts val="424"/>
              </a:spcAft>
            </a:pPr>
            <a:endParaRPr kumimoji="1" lang="en-US" altLang="ja-JP" sz="9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>
              <a:spcBef>
                <a:spcPts val="424"/>
              </a:spcBef>
              <a:spcAft>
                <a:spcPts val="424"/>
              </a:spcAft>
            </a:pPr>
            <a:endParaRPr kumimoji="1" lang="en-US" altLang="ja-JP" sz="9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>
              <a:spcBef>
                <a:spcPts val="424"/>
              </a:spcBef>
              <a:spcAft>
                <a:spcPts val="424"/>
              </a:spcAft>
            </a:pPr>
            <a:endParaRPr kumimoji="1" lang="en-US" altLang="ja-JP" sz="9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>
              <a:spcBef>
                <a:spcPts val="424"/>
              </a:spcBef>
              <a:spcAft>
                <a:spcPts val="424"/>
              </a:spcAft>
            </a:pPr>
            <a:endParaRPr kumimoji="1" lang="en-US" altLang="ja-JP" sz="9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1400" b="1" u="heavy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社内待機の徹底が</a:t>
            </a:r>
            <a:r>
              <a:rPr kumimoji="1" lang="ja-JP" altLang="en-US" sz="1400" b="1" u="heavy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必要</a:t>
            </a:r>
            <a:endParaRPr kumimoji="1" lang="en-US" altLang="ja-JP" sz="1400" b="1" u="heavy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567076" y="1608771"/>
            <a:ext cx="5087715" cy="111887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424"/>
              </a:spcAft>
            </a:pPr>
            <a:r>
              <a:rPr kumimoji="1" lang="ja-JP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◇風水害</a:t>
            </a:r>
            <a:r>
              <a:rPr kumimoji="1" lang="ja-JP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対策編</a:t>
            </a:r>
            <a:r>
              <a:rPr kumimoji="1" lang="ja-JP" altLang="en-US" sz="1556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kumimoji="1" lang="ja-JP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～社員</a:t>
            </a:r>
            <a:r>
              <a:rPr kumimoji="1" lang="ja-JP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と会社を守る第一歩は</a:t>
            </a:r>
            <a:r>
              <a:rPr kumimoji="1" lang="ja-JP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ハザードマップ～</a:t>
            </a:r>
            <a:endParaRPr kumimoji="1" lang="en-US" altLang="ja-JP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風水害のリスクは会社の所在地によって異なる</a:t>
            </a:r>
            <a:endParaRPr kumimoji="1" lang="en-US" altLang="ja-JP" sz="14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endParaRPr kumimoji="1" lang="en-US" altLang="ja-JP" sz="1414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1400" b="1" u="heavy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ハザードマップでリスクを把握したうえで適切な対策が必要</a:t>
            </a:r>
            <a:endParaRPr kumimoji="1" lang="en-US" altLang="ja-JP" sz="1400" b="1" u="heavy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567075" y="4334798"/>
            <a:ext cx="5050801" cy="100260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424"/>
              </a:spcAft>
            </a:pPr>
            <a:r>
              <a:rPr kumimoji="1" lang="ja-JP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◇対応力</a:t>
            </a:r>
            <a:r>
              <a:rPr kumimoji="1" lang="ja-JP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向上編</a:t>
            </a:r>
            <a:r>
              <a:rPr kumimoji="1" lang="ja-JP" altLang="en-US" sz="1556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kumimoji="1" lang="ja-JP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～さらに社員と会社を守るため</a:t>
            </a:r>
            <a:r>
              <a:rPr kumimoji="1" lang="ja-JP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に～</a:t>
            </a:r>
            <a:endParaRPr kumimoji="1" lang="ja-JP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災害は予測どおりに発生するとは限らない</a:t>
            </a:r>
            <a:endParaRPr kumimoji="1" lang="en-US" altLang="ja-JP" sz="14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endParaRPr kumimoji="1" lang="en-US" altLang="ja-JP" sz="1414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1400" b="1" u="heavy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災害への対応力を向上させる取組が必要</a:t>
            </a:r>
            <a:endParaRPr kumimoji="1" lang="en-US" altLang="ja-JP" sz="1400" b="1" u="heavy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90525" y="6561546"/>
            <a:ext cx="5086973" cy="86715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424"/>
              </a:spcAft>
            </a:pPr>
            <a:r>
              <a:rPr kumimoji="1" lang="ja-JP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◇</a:t>
            </a:r>
            <a:r>
              <a:rPr kumimoji="1" lang="ja-JP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共助編</a:t>
            </a:r>
            <a:r>
              <a:rPr kumimoji="1" lang="ja-JP" altLang="en-US" sz="1697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kumimoji="1" lang="ja-JP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～助け合い</a:t>
            </a:r>
            <a:r>
              <a:rPr kumimoji="1" lang="ja-JP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によって社員と会社を</a:t>
            </a:r>
            <a:r>
              <a:rPr kumimoji="1" lang="ja-JP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守る～</a:t>
            </a:r>
            <a:endParaRPr kumimoji="1" lang="ja-JP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25456" indent="25456" algn="ctr"/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被害を最小限にとどめるためには社会全体での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防災が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必要</a:t>
            </a:r>
            <a:endParaRPr kumimoji="1" lang="en-US" altLang="ja-JP" sz="14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25456" indent="25456" algn="ctr">
              <a:spcBef>
                <a:spcPts val="424"/>
              </a:spcBef>
            </a:pPr>
            <a:r>
              <a:rPr kumimoji="1" lang="ja-JP" altLang="en-US" sz="1400" b="1" u="heavy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災害時は可能な範囲で助け合うことが望ましい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5567075" y="6499995"/>
            <a:ext cx="5087717" cy="97318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424"/>
              </a:spcAft>
            </a:pPr>
            <a:r>
              <a:rPr kumimoji="1" lang="ja-JP" altLang="en-US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○助け合いを促進するための取組リスト</a:t>
            </a:r>
            <a:endParaRPr kumimoji="1" lang="en-US" altLang="ja-JP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25456" indent="25456"/>
            <a:r>
              <a:rPr kumimoji="1" lang="en-US" altLang="ja-JP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(1)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日ごろから地域住民と連携して関係を構築する</a:t>
            </a:r>
          </a:p>
          <a:p>
            <a:pPr marL="25456" indent="25456"/>
            <a:r>
              <a:rPr kumimoji="1" lang="en-US" altLang="ja-JP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(2)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地域内外の他企業とあらかじめ連携して関係を構築する</a:t>
            </a:r>
          </a:p>
        </p:txBody>
      </p:sp>
      <p:sp>
        <p:nvSpPr>
          <p:cNvPr id="12" name="二等辺三角形 11"/>
          <p:cNvSpPr/>
          <p:nvPr/>
        </p:nvSpPr>
        <p:spPr>
          <a:xfrm flipV="1">
            <a:off x="1519836" y="3961364"/>
            <a:ext cx="2808000" cy="180000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1"/>
          </a:p>
        </p:txBody>
      </p:sp>
      <p:sp>
        <p:nvSpPr>
          <p:cNvPr id="13" name="二等辺三角形 12"/>
          <p:cNvSpPr/>
          <p:nvPr/>
        </p:nvSpPr>
        <p:spPr>
          <a:xfrm flipV="1">
            <a:off x="1529808" y="2175725"/>
            <a:ext cx="2808000" cy="180000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1"/>
          </a:p>
        </p:txBody>
      </p:sp>
      <p:sp>
        <p:nvSpPr>
          <p:cNvPr id="28" name="二等辺三角形 27"/>
          <p:cNvSpPr/>
          <p:nvPr/>
        </p:nvSpPr>
        <p:spPr>
          <a:xfrm flipV="1">
            <a:off x="6688475" y="4872535"/>
            <a:ext cx="2808000" cy="180000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1"/>
          </a:p>
        </p:txBody>
      </p:sp>
      <p:sp>
        <p:nvSpPr>
          <p:cNvPr id="29" name="二等辺三角形 28"/>
          <p:cNvSpPr/>
          <p:nvPr/>
        </p:nvSpPr>
        <p:spPr>
          <a:xfrm rot="16200000" flipV="1">
            <a:off x="978425" y="7144063"/>
            <a:ext cx="222333" cy="233469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1"/>
          </a:p>
        </p:txBody>
      </p:sp>
      <p:sp>
        <p:nvSpPr>
          <p:cNvPr id="24" name="二等辺三角形 23"/>
          <p:cNvSpPr/>
          <p:nvPr/>
        </p:nvSpPr>
        <p:spPr>
          <a:xfrm flipV="1">
            <a:off x="6706933" y="2196947"/>
            <a:ext cx="2808000" cy="180000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1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10" y="81626"/>
            <a:ext cx="1472649" cy="424548"/>
          </a:xfrm>
          <a:prstGeom prst="rect">
            <a:avLst/>
          </a:prstGeom>
        </p:spPr>
      </p:pic>
      <p:sp>
        <p:nvSpPr>
          <p:cNvPr id="35" name="正方形/長方形 34"/>
          <p:cNvSpPr/>
          <p:nvPr/>
        </p:nvSpPr>
        <p:spPr>
          <a:xfrm>
            <a:off x="9782175" y="58609"/>
            <a:ext cx="902377" cy="60850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Ｒ５．３月</a:t>
            </a:r>
            <a:endParaRPr kumimoji="1" lang="en-US" altLang="ja-JP" sz="1050" b="1" dirty="0" smtClean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050" b="1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大阪府</a:t>
            </a:r>
            <a:endParaRPr kumimoji="1" lang="en-US" altLang="ja-JP" sz="1050" b="1" dirty="0" smtClean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050" b="1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危機管理室</a:t>
            </a:r>
            <a:endParaRPr kumimoji="1" lang="en-US" altLang="ja-JP" sz="105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028" name="Picture 4" descr="https://ijichihiroyuki.net/bousai/ibi_png/ibi-m-saigaiji-gunsyunadare-4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534" y="2707786"/>
            <a:ext cx="1589051" cy="158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703" y="2717780"/>
            <a:ext cx="1715279" cy="1629449"/>
          </a:xfrm>
          <a:prstGeom prst="rect">
            <a:avLst/>
          </a:prstGeom>
        </p:spPr>
      </p:pic>
      <p:sp>
        <p:nvSpPr>
          <p:cNvPr id="36" name="正方形/長方形 35"/>
          <p:cNvSpPr/>
          <p:nvPr/>
        </p:nvSpPr>
        <p:spPr>
          <a:xfrm>
            <a:off x="40257" y="702514"/>
            <a:ext cx="341566" cy="75381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趣旨</a:t>
            </a:r>
            <a:endParaRPr kumimoji="1" lang="ja-JP" altLang="en-US" sz="14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90525" y="702514"/>
            <a:ext cx="10227352" cy="7538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78189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kumimoji="1" lang="ja-JP" altLang="en-US" sz="1300" b="1" u="sng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大規模災害に備えている企業が多数派</a:t>
            </a:r>
            <a:r>
              <a:rPr kumimoji="1" lang="ja-JP" altLang="en-US" sz="1300" b="1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になっていますが、まだ取組めていない企業にご活用いただけるように作成しました。</a:t>
            </a:r>
          </a:p>
          <a:p>
            <a:pPr indent="-178189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kumimoji="1" lang="ja-JP" altLang="en-US" sz="1300" b="1" u="sng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地震</a:t>
            </a:r>
            <a:r>
              <a:rPr kumimoji="1" lang="ja-JP" altLang="en-US" sz="1300" b="1" u="sng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と風水害</a:t>
            </a:r>
            <a:r>
              <a:rPr kumimoji="1" lang="ja-JP" altLang="en-US" sz="13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を対象に、企業の防災の取組に参考となる知識や考え方、具体的な行動を</a:t>
            </a:r>
            <a:r>
              <a:rPr kumimoji="1" lang="ja-JP" altLang="en-US" sz="1300" b="1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示しています。</a:t>
            </a:r>
            <a:endParaRPr kumimoji="1" lang="en-US" altLang="ja-JP" sz="13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indent="-178189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kumimoji="1" lang="ja-JP" altLang="en-US" sz="1300" b="1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企業</a:t>
            </a:r>
            <a:r>
              <a:rPr kumimoji="1" lang="ja-JP" altLang="en-US" sz="13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の防災の取組を</a:t>
            </a:r>
            <a:r>
              <a:rPr kumimoji="1" lang="ja-JP" altLang="en-US" sz="1300" b="1" u="sng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自助</a:t>
            </a:r>
            <a:r>
              <a:rPr kumimoji="1" lang="ja-JP" altLang="en-US" sz="12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（地震対策編、風水害対策編、対応力向上編）</a:t>
            </a:r>
            <a:r>
              <a:rPr kumimoji="1" lang="ja-JP" altLang="en-US" sz="13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と</a:t>
            </a:r>
            <a:r>
              <a:rPr kumimoji="1" lang="ja-JP" altLang="en-US" sz="1300" b="1" u="sng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共助</a:t>
            </a:r>
            <a:r>
              <a:rPr kumimoji="1" lang="ja-JP" altLang="en-US" sz="12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（共助編）</a:t>
            </a:r>
            <a:r>
              <a:rPr kumimoji="1" lang="ja-JP" altLang="en-US" sz="13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に分けて</a:t>
            </a:r>
            <a:r>
              <a:rPr kumimoji="1" lang="ja-JP" altLang="en-US" sz="1300" b="1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解説しています。</a:t>
            </a:r>
            <a:endParaRPr kumimoji="1" lang="en-US" altLang="ja-JP" sz="1300" b="1" dirty="0" smtClean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111" y="-55100"/>
            <a:ext cx="1233978" cy="132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</TotalTime>
  <Words>512</Words>
  <Application>Microsoft Office PowerPoint</Application>
  <PresentationFormat>ユーザー設定</PresentationFormat>
  <Paragraphs>53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UD デジタル 教科書体 NK-B</vt:lpstr>
      <vt:lpstr>UD デジタル 教科書体 NK-R</vt:lpstr>
      <vt:lpstr>游ゴシック</vt:lpstr>
      <vt:lpstr>游ゴシック Light</vt:lpstr>
      <vt:lpstr>Arial</vt:lpstr>
      <vt:lpstr>Calibri</vt:lpstr>
      <vt:lpstr>Calibri Light</vt:lpstr>
      <vt:lpstr>Wingdings</vt:lpstr>
      <vt:lpstr>Office テーマ</vt:lpstr>
      <vt:lpstr>社員と会社を守る防災ガイド 概要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手柴　友隆</dc:creator>
  <cp:lastModifiedBy>手柴　友隆</cp:lastModifiedBy>
  <cp:revision>105</cp:revision>
  <cp:lastPrinted>2023-03-27T02:39:00Z</cp:lastPrinted>
  <dcterms:created xsi:type="dcterms:W3CDTF">2023-03-23T02:34:41Z</dcterms:created>
  <dcterms:modified xsi:type="dcterms:W3CDTF">2023-03-27T05:50:54Z</dcterms:modified>
</cp:coreProperties>
</file>