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委員ご意見＜基本方針７＞</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047674769"/>
              </p:ext>
            </p:extLst>
          </p:nvPr>
        </p:nvGraphicFramePr>
        <p:xfrm>
          <a:off x="352022" y="1474273"/>
          <a:ext cx="8379854" cy="5140716"/>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2088000">
                <a:tc rowSpan="3">
                  <a:txBody>
                    <a:bodyPr/>
                    <a:lstStyle/>
                    <a:p>
                      <a:pPr algn="ctr"/>
                      <a:r>
                        <a:rPr kumimoji="1" lang="ja-JP" altLang="en-US" sz="1200" b="1" dirty="0" smtClean="0">
                          <a:latin typeface="Meiryo UI" panose="020B0604030504040204" pitchFamily="50" charset="-128"/>
                          <a:ea typeface="Meiryo UI" panose="020B0604030504040204" pitchFamily="50" charset="-128"/>
                        </a:rPr>
                        <a:t>奥村委員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＜学校経営計画＞</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学校経営計画に示す教育目標の実現度が</a:t>
                      </a:r>
                      <a:r>
                        <a:rPr kumimoji="1" lang="en-US" altLang="ja-JP" sz="1100" dirty="0" smtClean="0">
                          <a:latin typeface="Meiryo UI" panose="020B0604030504040204" pitchFamily="50" charset="-128"/>
                          <a:ea typeface="Meiryo UI" panose="020B0604030504040204" pitchFamily="50" charset="-128"/>
                        </a:rPr>
                        <a:t>74</a:t>
                      </a:r>
                      <a:r>
                        <a:rPr kumimoji="1" lang="ja-JP" altLang="en-US" sz="1100" dirty="0" smtClean="0">
                          <a:latin typeface="Meiryo UI" panose="020B0604030504040204" pitchFamily="50" charset="-128"/>
                          <a:ea typeface="Meiryo UI" panose="020B0604030504040204" pitchFamily="50" charset="-128"/>
                        </a:rPr>
                        <a:t>％であり、計画策定時より下がっていることについて、一層高い目標を目指した結果とのことであるが、数値目標だけを上げようとするのではなく実際の教育の質がどうだったかを見ていく必要があるように思う。また、目標を上げた結果達成できなかったと負の側面ばかりを見るのではなく、</a:t>
                      </a:r>
                      <a:r>
                        <a:rPr kumimoji="1" lang="ja-JP" altLang="en-US" sz="1100" u="sng" dirty="0" smtClean="0">
                          <a:latin typeface="Meiryo UI" panose="020B0604030504040204" pitchFamily="50" charset="-128"/>
                          <a:ea typeface="Meiryo UI" panose="020B0604030504040204" pitchFamily="50" charset="-128"/>
                        </a:rPr>
                        <a:t>今学校</a:t>
                      </a:r>
                      <a:r>
                        <a:rPr kumimoji="1" lang="ja-JP" altLang="en-US" sz="1100" u="sng" smtClean="0">
                          <a:latin typeface="Meiryo UI" panose="020B0604030504040204" pitchFamily="50" charset="-128"/>
                          <a:ea typeface="Meiryo UI" panose="020B0604030504040204" pitchFamily="50" charset="-128"/>
                        </a:rPr>
                        <a:t>が</a:t>
                      </a:r>
                      <a:r>
                        <a:rPr kumimoji="1" lang="ja-JP" altLang="en-US" sz="1100" u="sng" smtClean="0">
                          <a:latin typeface="Meiryo UI" panose="020B0604030504040204" pitchFamily="50" charset="-128"/>
                          <a:ea typeface="Meiryo UI" panose="020B0604030504040204" pitchFamily="50" charset="-128"/>
                        </a:rPr>
                        <a:t>取り組むことができている</a:t>
                      </a:r>
                      <a:r>
                        <a:rPr kumimoji="1" lang="ja-JP" altLang="en-US" sz="1100" u="sng" dirty="0" smtClean="0">
                          <a:latin typeface="Meiryo UI" panose="020B0604030504040204" pitchFamily="50" charset="-128"/>
                          <a:ea typeface="Meiryo UI" panose="020B0604030504040204" pitchFamily="50" charset="-128"/>
                        </a:rPr>
                        <a:t>プラスの部分や強みに目を向けていくことも大切かと思う。</a:t>
                      </a:r>
                    </a:p>
                    <a:p>
                      <a:r>
                        <a:rPr kumimoji="1" lang="ja-JP" altLang="en-US" sz="1100" dirty="0" smtClean="0">
                          <a:latin typeface="Meiryo UI" panose="020B0604030504040204" pitchFamily="50" charset="-128"/>
                          <a:ea typeface="Meiryo UI" panose="020B0604030504040204" pitchFamily="50" charset="-128"/>
                        </a:rPr>
                        <a:t>　学校の自己評価が著しく下がった学校等に対する支援は大切なことであると思う。</a:t>
                      </a:r>
                      <a:r>
                        <a:rPr kumimoji="1" lang="ja-JP" altLang="en-US" sz="1100" u="sng" dirty="0" smtClean="0">
                          <a:latin typeface="Meiryo UI" panose="020B0604030504040204" pitchFamily="50" charset="-128"/>
                          <a:ea typeface="Meiryo UI" panose="020B0604030504040204" pitchFamily="50" charset="-128"/>
                        </a:rPr>
                        <a:t>学校が課題を抱えている場合は、必要に応じて人的・物的支援などを含めての支援の検討も必要かと思う。</a:t>
                      </a:r>
                    </a:p>
                    <a:p>
                      <a:r>
                        <a:rPr kumimoji="1" lang="ja-JP" altLang="en-US" sz="1100" dirty="0" smtClean="0">
                          <a:latin typeface="Meiryo UI" panose="020B0604030504040204" pitchFamily="50" charset="-128"/>
                          <a:ea typeface="Meiryo UI" panose="020B0604030504040204" pitchFamily="50" charset="-128"/>
                        </a:rPr>
                        <a:t>　学校評価については、評価結果をもとに</a:t>
                      </a:r>
                      <a:r>
                        <a:rPr kumimoji="1" lang="ja-JP" altLang="en-US" sz="1100" u="sng" dirty="0" smtClean="0">
                          <a:latin typeface="Meiryo UI" panose="020B0604030504040204" pitchFamily="50" charset="-128"/>
                          <a:ea typeface="Meiryo UI" panose="020B0604030504040204" pitchFamily="50" charset="-128"/>
                        </a:rPr>
                        <a:t>先生方や地域・保護者の方が学校教育をより良くするために共に議論をして共に学校作りに関わる場を生み出したり、場合によっては目標自体を見直したりするような場となると嬉しい</a:t>
                      </a:r>
                      <a:r>
                        <a:rPr kumimoji="1" lang="ja-JP" altLang="en-US" sz="1100" dirty="0" smtClean="0">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461928436"/>
                  </a:ext>
                </a:extLst>
              </a:tr>
              <a:tr h="932358">
                <a:tc v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＜ＩＣＴ環境の充実＞</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a:t>
                      </a:r>
                      <a:r>
                        <a:rPr kumimoji="1" lang="en-US" altLang="ja-JP" sz="1100" b="0" dirty="0" smtClean="0">
                          <a:latin typeface="Meiryo UI" panose="020B0604030504040204" pitchFamily="50" charset="-128"/>
                          <a:ea typeface="Meiryo UI" panose="020B0604030504040204" pitchFamily="50" charset="-128"/>
                        </a:rPr>
                        <a:t>ICT</a:t>
                      </a:r>
                      <a:r>
                        <a:rPr kumimoji="1" lang="ja-JP" altLang="en-US" sz="1100" b="0" dirty="0" smtClean="0">
                          <a:latin typeface="Meiryo UI" panose="020B0604030504040204" pitchFamily="50" charset="-128"/>
                          <a:ea typeface="Meiryo UI" panose="020B0604030504040204" pitchFamily="50" charset="-128"/>
                        </a:rPr>
                        <a:t>を活用した公務の効率化を推進するため、教職員が利用する端末機</a:t>
                      </a:r>
                      <a:r>
                        <a:rPr kumimoji="1" lang="en-US" altLang="ja-JP" sz="1100" b="0" dirty="0" smtClean="0">
                          <a:latin typeface="Meiryo UI" panose="020B0604030504040204" pitchFamily="50" charset="-128"/>
                          <a:ea typeface="Meiryo UI" panose="020B0604030504040204" pitchFamily="50" charset="-128"/>
                        </a:rPr>
                        <a:t>2000</a:t>
                      </a:r>
                      <a:r>
                        <a:rPr kumimoji="1" lang="ja-JP" altLang="en-US" sz="1100" b="0" dirty="0" smtClean="0">
                          <a:latin typeface="Meiryo UI" panose="020B0604030504040204" pitchFamily="50" charset="-128"/>
                          <a:ea typeface="Meiryo UI" panose="020B0604030504040204" pitchFamily="50" charset="-128"/>
                        </a:rPr>
                        <a:t>台の更新に関連し、今後新型コロナウイルスの先行きが見えない中で、学校の</a:t>
                      </a:r>
                      <a:r>
                        <a:rPr kumimoji="1" lang="en-US" altLang="ja-JP" sz="1100" b="0" dirty="0" smtClean="0">
                          <a:latin typeface="Meiryo UI" panose="020B0604030504040204" pitchFamily="50" charset="-128"/>
                          <a:ea typeface="Meiryo UI" panose="020B0604030504040204" pitchFamily="50" charset="-128"/>
                        </a:rPr>
                        <a:t>ICT</a:t>
                      </a:r>
                      <a:r>
                        <a:rPr kumimoji="1" lang="ja-JP" altLang="en-US" sz="1100" b="0" dirty="0" smtClean="0">
                          <a:latin typeface="Meiryo UI" panose="020B0604030504040204" pitchFamily="50" charset="-128"/>
                          <a:ea typeface="Meiryo UI" panose="020B0604030504040204" pitchFamily="50" charset="-128"/>
                        </a:rPr>
                        <a:t>環境を整えておくことは非常に重要であると考える。</a:t>
                      </a:r>
                    </a:p>
                  </a:txBody>
                  <a:tcPr anchor="ctr"/>
                </a:tc>
                <a:extLst>
                  <a:ext uri="{0D108BD9-81ED-4DB2-BD59-A6C34878D82A}">
                    <a16:rowId xmlns:a16="http://schemas.microsoft.com/office/drawing/2014/main" val="2704218785"/>
                  </a:ext>
                </a:extLst>
              </a:tr>
              <a:tr h="932358">
                <a:tc vMerge="1">
                  <a:txBody>
                    <a:bodyPr/>
                    <a:lstStyle/>
                    <a:p>
                      <a:pPr algn="ctr"/>
                      <a:endParaRPr kumimoji="1" lang="ja-JP" altLang="en-US" sz="11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＜教職員の働き方改革（具体的取組</a:t>
                      </a:r>
                      <a:r>
                        <a:rPr kumimoji="1" lang="en-US" altLang="ja-JP" sz="1100" b="1" dirty="0" smtClean="0">
                          <a:latin typeface="Meiryo UI" panose="020B0604030504040204" pitchFamily="50" charset="-128"/>
                          <a:ea typeface="Meiryo UI" panose="020B0604030504040204" pitchFamily="50" charset="-128"/>
                        </a:rPr>
                        <a:t>119</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働き方改革の推進が進んでいるとのことは何よりである。先生方が本来の教育活動に集中できるような支援を引き続きお願いしたい。</a:t>
                      </a:r>
                      <a:endParaRPr kumimoji="1" lang="ja-JP" altLang="en-US" sz="11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90442138"/>
                  </a:ext>
                </a:extLst>
              </a:tr>
              <a:tr h="1188000">
                <a:tc>
                  <a:txBody>
                    <a:bodyPr/>
                    <a:lstStyle/>
                    <a:p>
                      <a:pPr algn="ctr"/>
                      <a:r>
                        <a:rPr kumimoji="1" lang="ja-JP" altLang="en-US" sz="1200" b="1" dirty="0" smtClean="0">
                          <a:latin typeface="Meiryo UI" panose="020B0604030504040204" pitchFamily="50" charset="-128"/>
                          <a:ea typeface="Meiryo UI" panose="020B0604030504040204" pitchFamily="50" charset="-128"/>
                        </a:rPr>
                        <a:t>興梠委員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＜教職員の働き方改革（具体的取組</a:t>
                      </a:r>
                      <a:r>
                        <a:rPr kumimoji="1" lang="en-US" altLang="ja-JP" sz="1100" b="1" dirty="0" smtClean="0">
                          <a:latin typeface="Meiryo UI" panose="020B0604030504040204" pitchFamily="50" charset="-128"/>
                          <a:ea typeface="Meiryo UI" panose="020B0604030504040204" pitchFamily="50" charset="-128"/>
                        </a:rPr>
                        <a:t>119</a:t>
                      </a:r>
                      <a:r>
                        <a:rPr kumimoji="1" lang="ja-JP" altLang="en-US" sz="1100" b="1" dirty="0" smtClean="0">
                          <a:latin typeface="Meiryo UI" panose="020B0604030504040204" pitchFamily="50" charset="-128"/>
                          <a:ea typeface="Meiryo UI" panose="020B0604030504040204" pitchFamily="50" charset="-128"/>
                        </a:rPr>
                        <a:t>・部活動指導員）＞</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a:t>
                      </a:r>
                      <a:r>
                        <a:rPr kumimoji="1" lang="ja-JP" altLang="en-US" sz="1100" b="0" dirty="0" smtClean="0">
                          <a:latin typeface="Meiryo UI" panose="020B0604030504040204" pitchFamily="50" charset="-128"/>
                          <a:ea typeface="Meiryo UI" panose="020B0604030504040204" pitchFamily="50" charset="-128"/>
                        </a:rPr>
                        <a:t>部活動指導員の施行実施について、今年度より部活動指導員の登録方法が容易になったことは大変良いことであると思われる。今後とも部活動指導員の登録を促進する取組みを行っていただきたい。</a:t>
                      </a:r>
                      <a:endParaRPr kumimoji="1" lang="en-US" altLang="ja-JP" sz="1100" b="1"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75270423"/>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資料４－２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404</Words>
  <Application>Microsoft Office PowerPoint</Application>
  <PresentationFormat>画面に合わせる (4:3)</PresentationFormat>
  <Paragraphs>14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12</cp:revision>
  <cp:lastPrinted>2020-07-13T01:04:43Z</cp:lastPrinted>
  <dcterms:created xsi:type="dcterms:W3CDTF">2020-07-01T09:36:12Z</dcterms:created>
  <dcterms:modified xsi:type="dcterms:W3CDTF">2020-07-14T11:06:58Z</dcterms:modified>
</cp:coreProperties>
</file>