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9"/>
  </p:notesMasterIdLst>
  <p:handoutMasterIdLst>
    <p:handoutMasterId r:id="rId40"/>
  </p:handoutMasterIdLst>
  <p:sldIdLst>
    <p:sldId id="257" r:id="rId2"/>
    <p:sldId id="1152" r:id="rId3"/>
    <p:sldId id="1135" r:id="rId4"/>
    <p:sldId id="1170" r:id="rId5"/>
    <p:sldId id="1199" r:id="rId6"/>
    <p:sldId id="647" r:id="rId7"/>
    <p:sldId id="1172" r:id="rId8"/>
    <p:sldId id="1173" r:id="rId9"/>
    <p:sldId id="1067" r:id="rId10"/>
    <p:sldId id="1068" r:id="rId11"/>
    <p:sldId id="1069" r:id="rId12"/>
    <p:sldId id="1153" r:id="rId13"/>
    <p:sldId id="1168" r:id="rId14"/>
    <p:sldId id="1154" r:id="rId15"/>
    <p:sldId id="1155" r:id="rId16"/>
    <p:sldId id="1156" r:id="rId17"/>
    <p:sldId id="1157" r:id="rId18"/>
    <p:sldId id="1160" r:id="rId19"/>
    <p:sldId id="1161" r:id="rId20"/>
    <p:sldId id="1189" r:id="rId21"/>
    <p:sldId id="1200" r:id="rId22"/>
    <p:sldId id="1163" r:id="rId23"/>
    <p:sldId id="1178" r:id="rId24"/>
    <p:sldId id="1179" r:id="rId25"/>
    <p:sldId id="1180" r:id="rId26"/>
    <p:sldId id="1181" r:id="rId27"/>
    <p:sldId id="1182" r:id="rId28"/>
    <p:sldId id="1183" r:id="rId29"/>
    <p:sldId id="1184" r:id="rId30"/>
    <p:sldId id="1190" r:id="rId31"/>
    <p:sldId id="1191" r:id="rId32"/>
    <p:sldId id="1186" r:id="rId33"/>
    <p:sldId id="1198" r:id="rId34"/>
    <p:sldId id="1188" r:id="rId35"/>
    <p:sldId id="1196" r:id="rId36"/>
    <p:sldId id="1194" r:id="rId37"/>
    <p:sldId id="1195" r:id="rId38"/>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618" autoAdjust="0"/>
  </p:normalViewPr>
  <p:slideViewPr>
    <p:cSldViewPr snapToGrid="0">
      <p:cViewPr varScale="1">
        <p:scale>
          <a:sx n="48" d="100"/>
          <a:sy n="48" d="100"/>
        </p:scale>
        <p:origin x="182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9" y="1"/>
            <a:ext cx="2949787" cy="498693"/>
          </a:xfrm>
          <a:prstGeom prst="rect">
            <a:avLst/>
          </a:prstGeom>
        </p:spPr>
        <p:txBody>
          <a:bodyPr vert="horz" lIns="91433" tIns="45717" rIns="91433" bIns="45717" rtlCol="0"/>
          <a:lstStyle>
            <a:lvl1pPr algn="r">
              <a:defRPr sz="1200"/>
            </a:lvl1pPr>
          </a:lstStyle>
          <a:p>
            <a:fld id="{4423B6AC-1DBD-4B15-85E6-D2EB694854B2}" type="datetimeFigureOut">
              <a:rPr kumimoji="1" lang="ja-JP" altLang="en-US" smtClean="0"/>
              <a:t>2024/3/25</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7"/>
            <a:ext cx="2949787" cy="498692"/>
          </a:xfrm>
          <a:prstGeom prst="rect">
            <a:avLst/>
          </a:prstGeom>
        </p:spPr>
        <p:txBody>
          <a:bodyPr vert="horz" lIns="91433" tIns="45717" rIns="91433" bIns="45717" rtlCol="0" anchor="b"/>
          <a:lstStyle>
            <a:lvl1pPr algn="r">
              <a:defRPr sz="1200"/>
            </a:lvl1pPr>
          </a:lstStyle>
          <a:p>
            <a:fld id="{00D83C1C-5AF5-4689-84DC-C05F7C7E99B1}" type="slidenum">
              <a:rPr kumimoji="1" lang="ja-JP" altLang="en-US" smtClean="0"/>
              <a:t>‹#›</a:t>
            </a:fld>
            <a:endParaRPr kumimoji="1" lang="ja-JP" altLang="en-US"/>
          </a:p>
        </p:txBody>
      </p:sp>
    </p:spTree>
    <p:extLst>
      <p:ext uri="{BB962C8B-B14F-4D97-AF65-F5344CB8AC3E}">
        <p14:creationId xmlns:p14="http://schemas.microsoft.com/office/powerpoint/2010/main" val="3777936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8693"/>
          </a:xfrm>
          <a:prstGeom prst="rect">
            <a:avLst/>
          </a:prstGeom>
        </p:spPr>
        <p:txBody>
          <a:bodyPr vert="horz" lIns="91433" tIns="45717" rIns="91433" bIns="45717" rtlCol="0"/>
          <a:lstStyle>
            <a:lvl1pPr algn="r">
              <a:defRPr sz="1200"/>
            </a:lvl1pPr>
          </a:lstStyle>
          <a:p>
            <a:fld id="{CF986928-9992-40DC-8443-C36CAA258848}" type="datetimeFigureOut">
              <a:rPr kumimoji="1" lang="ja-JP" altLang="en-US" smtClean="0"/>
              <a:t>2024/3/25</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8692"/>
          </a:xfrm>
          <a:prstGeom prst="rect">
            <a:avLst/>
          </a:prstGeom>
        </p:spPr>
        <p:txBody>
          <a:bodyPr vert="horz" lIns="91433" tIns="45717" rIns="91433" bIns="45717" rtlCol="0" anchor="b"/>
          <a:lstStyle>
            <a:lvl1pPr algn="r">
              <a:defRPr sz="1200"/>
            </a:lvl1pPr>
          </a:lstStyle>
          <a:p>
            <a:fld id="{E24C3E8C-0CD9-4608-B871-988C3C8A004D}" type="slidenum">
              <a:rPr kumimoji="1" lang="ja-JP" altLang="en-US" smtClean="0"/>
              <a:t>‹#›</a:t>
            </a:fld>
            <a:endParaRPr kumimoji="1" lang="ja-JP" altLang="en-US"/>
          </a:p>
        </p:txBody>
      </p:sp>
    </p:spTree>
    <p:extLst>
      <p:ext uri="{BB962C8B-B14F-4D97-AF65-F5344CB8AC3E}">
        <p14:creationId xmlns:p14="http://schemas.microsoft.com/office/powerpoint/2010/main" val="31044210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kumimoji="1" lang="ja-JP" altLang="en-US" dirty="0"/>
              <a:t>今日は、「知っていますか？インターネットに潜む危険」ということで皆さんと一緒にインターネットの使い方を考えていきたいと思います。</a:t>
            </a:r>
          </a:p>
          <a:p>
            <a:r>
              <a:rPr kumimoji="1" lang="ja-JP" altLang="en-US" dirty="0"/>
              <a:t>よろしくお願いします！</a:t>
            </a:r>
          </a:p>
          <a:p>
            <a:r>
              <a:rPr kumimoji="1" lang="ja-JP" altLang="en-US" dirty="0"/>
              <a:t>（自己紹介）</a:t>
            </a:r>
          </a:p>
          <a:p>
            <a:endParaRPr kumimoji="1" lang="ja-JP" altLang="en-US" dirty="0"/>
          </a:p>
        </p:txBody>
      </p:sp>
      <p:sp>
        <p:nvSpPr>
          <p:cNvPr id="4" name="スライド番号プレースホルダー 3"/>
          <p:cNvSpPr>
            <a:spLocks noGrp="1"/>
          </p:cNvSpPr>
          <p:nvPr>
            <p:ph type="sldNum" sz="quarter" idx="5"/>
          </p:nvPr>
        </p:nvSpPr>
        <p:spPr/>
        <p:txBody>
          <a:bodyPr/>
          <a:lstStyle/>
          <a:p>
            <a:fld id="{E0E95AB7-53B7-4020-901D-332CAAC027BB}" type="slidenum">
              <a:rPr kumimoji="1" lang="ja-JP" altLang="en-US" smtClean="0"/>
              <a:t>1</a:t>
            </a:fld>
            <a:endParaRPr kumimoji="1" lang="ja-JP" altLang="en-US"/>
          </a:p>
        </p:txBody>
      </p:sp>
    </p:spTree>
    <p:extLst>
      <p:ext uri="{BB962C8B-B14F-4D97-AF65-F5344CB8AC3E}">
        <p14:creationId xmlns:p14="http://schemas.microsoft.com/office/powerpoint/2010/main" val="4209821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皆さんに覚えておいてほしいのはインターネットの世界では一度載せた情報は完全には消せないということです。一旦投稿した情報は世界中に広がります。そして誰かの元に保存され、一生残り続けるのです。</a:t>
            </a:r>
          </a:p>
          <a:p>
            <a:r>
              <a:rPr kumimoji="1" lang="ja-JP" altLang="en-US" dirty="0"/>
              <a:t>また、本名で</a:t>
            </a:r>
            <a:r>
              <a:rPr kumimoji="1" lang="en-US" altLang="ja-JP" dirty="0"/>
              <a:t>SNS</a:t>
            </a:r>
            <a:r>
              <a:rPr kumimoji="1" lang="ja-JP" altLang="en-US" dirty="0" err="1"/>
              <a:t>に登</a:t>
            </a:r>
            <a:r>
              <a:rPr kumimoji="1" lang="ja-JP" altLang="en-US" dirty="0"/>
              <a:t>録していなくても個人が特定されてしまいます。（</a:t>
            </a:r>
            <a:r>
              <a:rPr kumimoji="1" lang="en-US" altLang="ja-JP" dirty="0"/>
              <a:t>※</a:t>
            </a:r>
            <a:r>
              <a:rPr kumimoji="1" lang="ja-JP" altLang="en-US" dirty="0"/>
              <a:t>身バレと呼ばれてます）</a:t>
            </a:r>
          </a:p>
          <a:p>
            <a:endParaRPr kumimoji="1" lang="ja-JP" altLang="en-US" dirty="0"/>
          </a:p>
          <a:p>
            <a:r>
              <a:rPr kumimoji="1" lang="ja-JP" altLang="en-US" dirty="0"/>
              <a:t>◇軽い気持ちでの悪ふざけ投稿が、進学や就職など将来にどのような悪影響を及ぼすのかを探る。</a:t>
            </a:r>
          </a:p>
          <a:p>
            <a:endParaRPr kumimoji="1" lang="ja-JP" altLang="en-US" dirty="0"/>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10</a:t>
            </a:fld>
            <a:endParaRPr kumimoji="1" lang="ja-JP" altLang="en-US"/>
          </a:p>
        </p:txBody>
      </p:sp>
    </p:spTree>
    <p:extLst>
      <p:ext uri="{BB962C8B-B14F-4D97-AF65-F5344CB8AC3E}">
        <p14:creationId xmlns:p14="http://schemas.microsoft.com/office/powerpoint/2010/main" val="172892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119449C9-AF60-4E19-9561-284D027E1D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a:extLst>
              <a:ext uri="{FF2B5EF4-FFF2-40B4-BE49-F238E27FC236}">
                <a16:creationId xmlns:a16="http://schemas.microsoft.com/office/drawing/2014/main" id="{5B863A5F-A1BE-4DF7-A7F2-DFA633D251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そうならないために、皆さんは写真や文章などを投稿する前に一歩立ち止まって良く考えるようにしましょう。</a:t>
            </a:r>
          </a:p>
          <a:p>
            <a:r>
              <a:rPr lang="ja-JP" altLang="en-US" dirty="0"/>
              <a:t>自分の載せようとしている情報で誰にも迷惑をかけないか、傷つけることはないか、しっかり判断してください。</a:t>
            </a:r>
          </a:p>
          <a:p>
            <a:endParaRPr lang="ja-JP" altLang="en-US" dirty="0"/>
          </a:p>
          <a:p>
            <a:r>
              <a:rPr lang="ja-JP" altLang="en-US" dirty="0"/>
              <a:t>◇悪ふざけ画像の他にも、インターネットを介して被害者や加害者になるケースを考えてみる。</a:t>
            </a:r>
          </a:p>
          <a:p>
            <a:endParaRPr lang="ja-JP" altLang="en-US" dirty="0"/>
          </a:p>
        </p:txBody>
      </p:sp>
      <p:sp>
        <p:nvSpPr>
          <p:cNvPr id="36868" name="スライド番号プレースホルダー 3">
            <a:extLst>
              <a:ext uri="{FF2B5EF4-FFF2-40B4-BE49-F238E27FC236}">
                <a16:creationId xmlns:a16="http://schemas.microsoft.com/office/drawing/2014/main" id="{78C1662B-5C74-47A3-A4F9-426D37BA29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mic Sans MS" panose="030F0702030302020204" pitchFamily="66" charset="0"/>
                <a:ea typeface="ＭＳ Ｐゴシック" panose="020B0600070205080204" pitchFamily="50" charset="-128"/>
              </a:defRPr>
            </a:lvl1pPr>
            <a:lvl2pPr marL="742892" indent="-285728">
              <a:defRPr kumimoji="1">
                <a:solidFill>
                  <a:schemeClr val="tx1"/>
                </a:solidFill>
                <a:latin typeface="Comic Sans MS" panose="030F0702030302020204" pitchFamily="66" charset="0"/>
                <a:ea typeface="ＭＳ Ｐゴシック" panose="020B0600070205080204" pitchFamily="50" charset="-128"/>
              </a:defRPr>
            </a:lvl2pPr>
            <a:lvl3pPr marL="1142910" indent="-228582">
              <a:defRPr kumimoji="1">
                <a:solidFill>
                  <a:schemeClr val="tx1"/>
                </a:solidFill>
                <a:latin typeface="Comic Sans MS" panose="030F0702030302020204" pitchFamily="66" charset="0"/>
                <a:ea typeface="ＭＳ Ｐゴシック" panose="020B0600070205080204" pitchFamily="50" charset="-128"/>
              </a:defRPr>
            </a:lvl3pPr>
            <a:lvl4pPr marL="1600075" indent="-228582">
              <a:defRPr kumimoji="1">
                <a:solidFill>
                  <a:schemeClr val="tx1"/>
                </a:solidFill>
                <a:latin typeface="Comic Sans MS" panose="030F0702030302020204" pitchFamily="66" charset="0"/>
                <a:ea typeface="ＭＳ Ｐゴシック" panose="020B0600070205080204" pitchFamily="50" charset="-128"/>
              </a:defRPr>
            </a:lvl4pPr>
            <a:lvl5pPr marL="2057239" indent="-228582">
              <a:defRPr kumimoji="1">
                <a:solidFill>
                  <a:schemeClr val="tx1"/>
                </a:solidFill>
                <a:latin typeface="Comic Sans MS" panose="030F0702030302020204" pitchFamily="66" charset="0"/>
                <a:ea typeface="ＭＳ Ｐゴシック" panose="020B0600070205080204" pitchFamily="50" charset="-128"/>
              </a:defRPr>
            </a:lvl5pPr>
            <a:lvl6pPr marL="2514403" indent="-228582"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567" indent="-228582"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8731" indent="-228582"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5895" indent="-228582"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fld id="{DF4F7B10-93DD-4EAB-8F3E-321CCBE05CAD}" type="slidenum">
              <a:rPr lang="ja-JP" altLang="en-US" smtClean="0"/>
              <a:pPr/>
              <a:t>11</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それでは次のお話です。</a:t>
            </a:r>
          </a:p>
          <a:p>
            <a:r>
              <a:rPr kumimoji="1" lang="ja-JP" altLang="en-US" dirty="0"/>
              <a:t>みなさん、自画撮り被害って知っていますか？</a:t>
            </a:r>
          </a:p>
          <a:p>
            <a:r>
              <a:rPr kumimoji="1" lang="ja-JP" altLang="en-US" dirty="0"/>
              <a:t>今から、ネットで写真投稿に関する被害を紹介します。</a:t>
            </a:r>
          </a:p>
          <a:p>
            <a:r>
              <a:rPr kumimoji="1" lang="ja-JP" altLang="en-US" dirty="0"/>
              <a:t>まずは動画を観てください。</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12</a:t>
            </a:fld>
            <a:endParaRPr kumimoji="1" lang="ja-JP" altLang="en-US"/>
          </a:p>
        </p:txBody>
      </p:sp>
    </p:spTree>
    <p:extLst>
      <p:ext uri="{BB962C8B-B14F-4D97-AF65-F5344CB8AC3E}">
        <p14:creationId xmlns:p14="http://schemas.microsoft.com/office/powerpoint/2010/main" val="3670584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登場人物は猫好きの高校一年生、桃子さんです。</a:t>
            </a:r>
          </a:p>
          <a:p>
            <a:r>
              <a:rPr kumimoji="1" lang="en-US" altLang="ja-JP" dirty="0"/>
              <a:t>※</a:t>
            </a:r>
            <a:r>
              <a:rPr kumimoji="1" lang="ja-JP" altLang="en-US" dirty="0"/>
              <a:t>このスライドをクリックすると動画が流れます。</a:t>
            </a:r>
          </a:p>
          <a:p>
            <a:endParaRPr kumimoji="1" lang="ja-JP" altLang="en-US" dirty="0"/>
          </a:p>
          <a:p>
            <a:r>
              <a:rPr kumimoji="1" lang="ja-JP" altLang="en-US" dirty="0"/>
              <a:t>動画：「</a:t>
            </a:r>
            <a:r>
              <a:rPr kumimoji="1" lang="en-US" altLang="ja-JP" dirty="0"/>
              <a:t>STOP</a:t>
            </a:r>
            <a:r>
              <a:rPr kumimoji="1" lang="ja-JP" altLang="en-US" dirty="0"/>
              <a:t>！自画撮り被害」（警察庁、動画制作：大阪府青少年課）</a:t>
            </a:r>
          </a:p>
          <a:p>
            <a:r>
              <a:rPr kumimoji="1" lang="ja-JP" altLang="en-US" dirty="0"/>
              <a:t>視聴（約８分）</a:t>
            </a:r>
          </a:p>
          <a:p>
            <a:r>
              <a:rPr kumimoji="1" lang="ja-JP" altLang="en-US" dirty="0"/>
              <a:t>◇年齢や性別を偽った人物になりすまして青少年に近づき、警戒心を解いて裸の写真等を要求する手口を学びます。</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13</a:t>
            </a:fld>
            <a:endParaRPr kumimoji="1" lang="ja-JP" altLang="en-US"/>
          </a:p>
        </p:txBody>
      </p:sp>
    </p:spTree>
    <p:extLst>
      <p:ext uri="{BB962C8B-B14F-4D97-AF65-F5344CB8AC3E}">
        <p14:creationId xmlns:p14="http://schemas.microsoft.com/office/powerpoint/2010/main" val="1859164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桃子さんは猫好きという共通の趣味で、「アオト」と知り合いました。</a:t>
            </a:r>
          </a:p>
          <a:p>
            <a:r>
              <a:rPr kumimoji="1" lang="ja-JP" altLang="en-US" dirty="0"/>
              <a:t>仲良くやりとりしているうちに桃子さんはアオトをすっかり信用してしまい、悩みを相談するようになりました。</a:t>
            </a:r>
          </a:p>
          <a:p>
            <a:r>
              <a:rPr kumimoji="1" lang="ja-JP" altLang="en-US" dirty="0"/>
              <a:t>アオトは優しく聞いてくれて、的確にアドバイスもくれるので、桃子さんはますますアオトを信頼していきます。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14</a:t>
            </a:fld>
            <a:endParaRPr kumimoji="1" lang="ja-JP" altLang="en-US"/>
          </a:p>
        </p:txBody>
      </p:sp>
    </p:spTree>
    <p:extLst>
      <p:ext uri="{BB962C8B-B14F-4D97-AF65-F5344CB8AC3E}">
        <p14:creationId xmlns:p14="http://schemas.microsoft.com/office/powerpoint/2010/main" val="496177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そして、誰にも言えない秘密も相談するようになりました。</a:t>
            </a:r>
          </a:p>
          <a:p>
            <a:r>
              <a:rPr kumimoji="1" lang="ja-JP" altLang="en-US" dirty="0"/>
              <a:t>それらは他人には知られたくない個人情報です。それらの情報をアオトは画面の向こう側で蓄積し、実は自分の欲望を果たすチャンスを窺っているのです。</a:t>
            </a:r>
          </a:p>
          <a:p>
            <a:endParaRPr kumimoji="1" lang="ja-JP" altLang="en-US" dirty="0"/>
          </a:p>
          <a:p>
            <a:r>
              <a:rPr kumimoji="1" lang="ja-JP" altLang="en-US" dirty="0"/>
              <a:t>◇他にも同年代の同性や有名人になりすます手口等が確認されています。</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15</a:t>
            </a:fld>
            <a:endParaRPr kumimoji="1" lang="ja-JP" altLang="en-US"/>
          </a:p>
        </p:txBody>
      </p:sp>
    </p:spTree>
    <p:extLst>
      <p:ext uri="{BB962C8B-B14F-4D97-AF65-F5344CB8AC3E}">
        <p14:creationId xmlns:p14="http://schemas.microsoft.com/office/powerpoint/2010/main" val="2724338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る日、アオトは自分の上半身裸の写真を送ってきて、「桃子の下着姿の写真も送って」と言ってきました。桃子さんは恥ずかしいけど、嫌われたくない一心で写真を送ってしまいました。もうアオトの作戦通りです。</a:t>
            </a:r>
          </a:p>
          <a:p>
            <a:endParaRPr kumimoji="1" lang="ja-JP" altLang="en-US" dirty="0"/>
          </a:p>
          <a:p>
            <a:r>
              <a:rPr kumimoji="1" lang="ja-JP" altLang="en-US" dirty="0"/>
              <a:t>◇他にも「ダイエットの成果がわかるよう下着姿の画像を送って」等相手に不信感を持たせない手口等、様々な要求手口があります。</a:t>
            </a:r>
          </a:p>
          <a:p>
            <a:r>
              <a:rPr kumimoji="1" lang="ja-JP" altLang="en-US" dirty="0"/>
              <a:t>◇何故、面識のない相手に自分の弱みを晒すのか、その心理状況を話し合うことで対応策をさぐる。</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16</a:t>
            </a:fld>
            <a:endParaRPr kumimoji="1" lang="ja-JP" altLang="en-US"/>
          </a:p>
        </p:txBody>
      </p:sp>
    </p:spTree>
    <p:extLst>
      <p:ext uri="{BB962C8B-B14F-4D97-AF65-F5344CB8AC3E}">
        <p14:creationId xmlns:p14="http://schemas.microsoft.com/office/powerpoint/2010/main" val="4249037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後、要求はどんどんエスカレートしていきました。桃子さんが今までに送った画像や秘密をばらまかれたくなかったら、もっと過激な写真の送信や直接会うこと、友達を紹介すること等を迫ってきたのです。</a:t>
            </a:r>
          </a:p>
          <a:p>
            <a:r>
              <a:rPr kumimoji="1" lang="ja-JP" altLang="en-US" dirty="0"/>
              <a:t>言葉巧みに桃子さんを信用させてから、弱みを引き出し、それらを積み重ねて断りにくい状況に追い込んでから豹変したのです。</a:t>
            </a:r>
          </a:p>
          <a:p>
            <a:endParaRPr kumimoji="1" lang="en-US" altLang="ja-JP" dirty="0"/>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17</a:t>
            </a:fld>
            <a:endParaRPr kumimoji="1" lang="ja-JP" altLang="en-US"/>
          </a:p>
        </p:txBody>
      </p:sp>
    </p:spTree>
    <p:extLst>
      <p:ext uri="{BB962C8B-B14F-4D97-AF65-F5344CB8AC3E}">
        <p14:creationId xmlns:p14="http://schemas.microsoft.com/office/powerpoint/2010/main" val="319712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このように、青少年に自分の性的な画像を撮らせて送らせる被害は、「自画撮り被害」と呼ばれていて、近年増加しています。</a:t>
            </a:r>
          </a:p>
          <a:p>
            <a:r>
              <a:rPr kumimoji="1" lang="ja-JP" altLang="en-US" dirty="0"/>
              <a:t>他人には知られたくない個人情報や画像を送ると、それらをネタに要求がエスカレートし、更に被害が大きくなってしまいます。「ばらまかれたくないから・・」と相手の言いなりに送信してはいけません。</a:t>
            </a:r>
          </a:p>
          <a:p>
            <a:endParaRPr kumimoji="1" lang="ja-JP" altLang="en-US" dirty="0"/>
          </a:p>
          <a:p>
            <a:r>
              <a:rPr kumimoji="1" lang="ja-JP" altLang="en-US" dirty="0"/>
              <a:t>◇脅しの他にも「送ってくれないと自殺する」等と困惑させる手口もあります。</a:t>
            </a:r>
          </a:p>
          <a:p>
            <a:r>
              <a:rPr kumimoji="1" lang="ja-JP" altLang="en-US" dirty="0"/>
              <a:t>◇青少年に裸等を撮らせて送信させた場合、要求した者は児童ポルノ禁止法違反</a:t>
            </a:r>
            <a:r>
              <a:rPr kumimoji="1" lang="en-US" altLang="ja-JP" dirty="0"/>
              <a:t>(</a:t>
            </a:r>
            <a:r>
              <a:rPr kumimoji="1" lang="ja-JP" altLang="en-US" dirty="0"/>
              <a:t>製造罪</a:t>
            </a:r>
            <a:r>
              <a:rPr kumimoji="1" lang="en-US" altLang="ja-JP" dirty="0"/>
              <a:t>)</a:t>
            </a:r>
            <a:r>
              <a:rPr kumimoji="1" lang="ja-JP" altLang="en-US" dirty="0"/>
              <a:t>に該当する場合があります。そのため、要求されても送信する必要はないことと併せて警察への通報について指導をお願いします。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18</a:t>
            </a:fld>
            <a:endParaRPr kumimoji="1" lang="ja-JP" altLang="en-US"/>
          </a:p>
        </p:txBody>
      </p:sp>
    </p:spTree>
    <p:extLst>
      <p:ext uri="{BB962C8B-B14F-4D97-AF65-F5344CB8AC3E}">
        <p14:creationId xmlns:p14="http://schemas.microsoft.com/office/powerpoint/2010/main" val="3013143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ネットでやりとりをしている相手はどんな人かわかりません。どのような目的であなたに近づいてきているのかわかりません。ネットではいくらでも嘘をつくことができます。しかし相手が見えないので、それが嘘か本当か見抜くことが難しいです。最近問題のフェイクニュースと同じです。</a:t>
            </a:r>
          </a:p>
          <a:p>
            <a:r>
              <a:rPr kumimoji="1" lang="ja-JP" altLang="en-US" dirty="0"/>
              <a:t>ネット上で知り得た情報や相手を簡単に全て信じるのではなく、あなた方自身が危険性を見極める力、情報の取捨選択能力を高めることが大切です。</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19</a:t>
            </a:fld>
            <a:endParaRPr kumimoji="1" lang="ja-JP" altLang="en-US"/>
          </a:p>
        </p:txBody>
      </p:sp>
    </p:spTree>
    <p:extLst>
      <p:ext uri="{BB962C8B-B14F-4D97-AF65-F5344CB8AC3E}">
        <p14:creationId xmlns:p14="http://schemas.microsoft.com/office/powerpoint/2010/main" val="265894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みなさんもご存じのようにケータイやスマホはとても便利です。</a:t>
            </a:r>
          </a:p>
          <a:p>
            <a:r>
              <a:rPr kumimoji="1" lang="ja-JP" altLang="en-US" dirty="0"/>
              <a:t>メールや無料通話アプリで連絡をとることができたり、ゲームができたり、ＳＮＳでつながることができたりします。</a:t>
            </a:r>
          </a:p>
          <a:p>
            <a:r>
              <a:rPr kumimoji="1" lang="ja-JP" altLang="en-US" dirty="0"/>
              <a:t>皆さんはどんなアプリを使っていますか？</a:t>
            </a:r>
          </a:p>
          <a:p>
            <a:r>
              <a:rPr kumimoji="1" lang="ja-JP" altLang="en-US" dirty="0"/>
              <a:t>しかし</a:t>
            </a:r>
            <a:r>
              <a:rPr kumimoji="1" lang="en-US" altLang="ja-JP" dirty="0"/>
              <a:t>,</a:t>
            </a:r>
            <a:r>
              <a:rPr kumimoji="1" lang="ja-JP" altLang="en-US" dirty="0"/>
              <a:t>使い方には注意が必要です。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2</a:t>
            </a:fld>
            <a:endParaRPr kumimoji="1" lang="ja-JP" altLang="en-US"/>
          </a:p>
        </p:txBody>
      </p:sp>
    </p:spTree>
    <p:extLst>
      <p:ext uri="{BB962C8B-B14F-4D97-AF65-F5344CB8AC3E}">
        <p14:creationId xmlns:p14="http://schemas.microsoft.com/office/powerpoint/2010/main" val="3689082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ラブルを防ぐポイントは大きくこの三点。ネットで知り合った人を簡単に信じず、他人には知られたくない画像や個人情報を送らないこと。これらをもとに住所が特定される等、大きな被害やトラブルに巻き込まれる危険性があります。絶対に送らないようにしてください。</a:t>
            </a:r>
          </a:p>
          <a:p>
            <a:r>
              <a:rPr kumimoji="1" lang="ja-JP" altLang="en-US" dirty="0"/>
              <a:t>そして困ったときには、自分で全て解決しようとするのではなく、すぐに周りの大人に相談するようにしてください。</a:t>
            </a:r>
          </a:p>
          <a:p>
            <a:endParaRPr kumimoji="1" lang="ja-JP" altLang="en-US" dirty="0"/>
          </a:p>
          <a:p>
            <a:r>
              <a:rPr kumimoji="1" lang="ja-JP" altLang="en-US" dirty="0"/>
              <a:t>◇友人関係であっても、知らないうちに拡散されるリスクがあるのでプライベート画像の送信は不適切である旨の指導をお願いします。</a:t>
            </a:r>
          </a:p>
        </p:txBody>
      </p:sp>
      <p:sp>
        <p:nvSpPr>
          <p:cNvPr id="4" name="スライド番号プレースホルダー 3"/>
          <p:cNvSpPr>
            <a:spLocks noGrp="1"/>
          </p:cNvSpPr>
          <p:nvPr>
            <p:ph type="sldNum" sz="quarter" idx="10"/>
          </p:nvPr>
        </p:nvSpPr>
        <p:spPr/>
        <p:txBody>
          <a:bodyPr/>
          <a:lstStyle/>
          <a:p>
            <a:fld id="{E24C3E8C-0CD9-4608-B871-988C3C8A004D}" type="slidenum">
              <a:rPr kumimoji="1" lang="ja-JP" altLang="en-US" smtClean="0"/>
              <a:t>20</a:t>
            </a:fld>
            <a:endParaRPr kumimoji="1" lang="ja-JP" altLang="en-US"/>
          </a:p>
        </p:txBody>
      </p:sp>
    </p:spTree>
    <p:extLst>
      <p:ext uri="{BB962C8B-B14F-4D97-AF65-F5344CB8AC3E}">
        <p14:creationId xmlns:p14="http://schemas.microsoft.com/office/powerpoint/2010/main" val="2572850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青少年に裸</a:t>
            </a:r>
            <a:r>
              <a:rPr kumimoji="1" lang="ja-JP" altLang="en-US" sz="1200" kern="1200" dirty="0">
                <a:solidFill>
                  <a:schemeClr val="tx1"/>
                </a:solidFill>
                <a:effectLst/>
                <a:latin typeface="+mn-lt"/>
                <a:ea typeface="+mn-ea"/>
                <a:cs typeface="+mn-cs"/>
              </a:rPr>
              <a:t>や下着姿の画像</a:t>
            </a:r>
            <a:r>
              <a:rPr kumimoji="1" lang="ja-JP" altLang="ja-JP" sz="1200" kern="1200" dirty="0">
                <a:solidFill>
                  <a:schemeClr val="tx1"/>
                </a:solidFill>
                <a:effectLst/>
                <a:latin typeface="+mn-lt"/>
                <a:ea typeface="+mn-ea"/>
                <a:cs typeface="+mn-cs"/>
              </a:rPr>
              <a:t>等を</a:t>
            </a:r>
            <a:r>
              <a:rPr kumimoji="1" lang="ja-JP" altLang="en-US" sz="1200" kern="1200" dirty="0">
                <a:solidFill>
                  <a:schemeClr val="tx1"/>
                </a:solidFill>
                <a:effectLst/>
                <a:latin typeface="+mn-lt"/>
                <a:ea typeface="+mn-ea"/>
                <a:cs typeface="+mn-cs"/>
              </a:rPr>
              <a:t>送るよう</a:t>
            </a:r>
            <a:r>
              <a:rPr kumimoji="1" lang="ja-JP" altLang="ja-JP" sz="1200" kern="1200" dirty="0">
                <a:solidFill>
                  <a:schemeClr val="tx1"/>
                </a:solidFill>
                <a:effectLst/>
                <a:latin typeface="+mn-lt"/>
                <a:ea typeface="+mn-ea"/>
                <a:cs typeface="+mn-cs"/>
              </a:rPr>
              <a:t>要求した者は</a:t>
            </a:r>
            <a:r>
              <a:rPr kumimoji="1" lang="ja-JP" altLang="en-US" sz="1200" kern="1200" dirty="0">
                <a:solidFill>
                  <a:schemeClr val="tx1"/>
                </a:solidFill>
                <a:effectLst/>
                <a:latin typeface="+mn-lt"/>
                <a:ea typeface="+mn-ea"/>
                <a:cs typeface="+mn-cs"/>
              </a:rPr>
              <a:t>、大阪府青少年健全育成条例違反になります。また、要求された青少年が画像等を送ってしまった場合は</a:t>
            </a:r>
            <a:r>
              <a:rPr kumimoji="1" lang="ja-JP" altLang="ja-JP" sz="1200" kern="1200" dirty="0">
                <a:solidFill>
                  <a:schemeClr val="tx1"/>
                </a:solidFill>
                <a:effectLst/>
                <a:latin typeface="+mn-lt"/>
                <a:ea typeface="+mn-ea"/>
                <a:cs typeface="+mn-cs"/>
              </a:rPr>
              <a:t>児童ポルノ禁止法違反</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製造罪</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に該当する場合があります。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裸や下着姿の写真を送るよう</a:t>
            </a:r>
            <a:r>
              <a:rPr kumimoji="1" lang="ja-JP" altLang="ja-JP" sz="1200" kern="1200" dirty="0">
                <a:solidFill>
                  <a:schemeClr val="tx1"/>
                </a:solidFill>
                <a:effectLst/>
                <a:latin typeface="+mn-lt"/>
                <a:ea typeface="+mn-ea"/>
                <a:cs typeface="+mn-cs"/>
              </a:rPr>
              <a:t>要求されても</a:t>
            </a:r>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送信する必要</a:t>
            </a:r>
            <a:r>
              <a:rPr kumimoji="1" lang="ja-JP" altLang="en-US" sz="1200" kern="1200" dirty="0">
                <a:solidFill>
                  <a:schemeClr val="tx1"/>
                </a:solidFill>
                <a:effectLst/>
                <a:latin typeface="+mn-lt"/>
                <a:ea typeface="+mn-ea"/>
                <a:cs typeface="+mn-cs"/>
              </a:rPr>
              <a:t>ありません。すぐに</a:t>
            </a:r>
            <a:r>
              <a:rPr kumimoji="1" lang="ja-JP" altLang="ja-JP" sz="1200" kern="1200" dirty="0">
                <a:solidFill>
                  <a:schemeClr val="tx1"/>
                </a:solidFill>
                <a:effectLst/>
                <a:latin typeface="+mn-lt"/>
                <a:ea typeface="+mn-ea"/>
                <a:cs typeface="+mn-cs"/>
              </a:rPr>
              <a:t>警察</a:t>
            </a:r>
            <a:r>
              <a:rPr kumimoji="1" lang="ja-JP" altLang="en-US" sz="1200" kern="1200" dirty="0">
                <a:solidFill>
                  <a:schemeClr val="tx1"/>
                </a:solidFill>
                <a:effectLst/>
                <a:latin typeface="+mn-lt"/>
                <a:ea typeface="+mn-ea"/>
                <a:cs typeface="+mn-cs"/>
              </a:rPr>
              <a:t>に通報するようにしてください。</a:t>
            </a:r>
            <a:endParaRPr kumimoji="1" lang="en-US" altLang="ja-JP" sz="1200" kern="1200" dirty="0">
              <a:solidFill>
                <a:schemeClr val="tx1"/>
              </a:solidFill>
              <a:effectLst/>
              <a:latin typeface="+mn-lt"/>
              <a:ea typeface="+mn-ea"/>
              <a:cs typeface="+mn-cs"/>
            </a:endParaRPr>
          </a:p>
          <a:p>
            <a:endParaRPr kumimoji="1" lang="ja-JP" altLang="en-US" dirty="0"/>
          </a:p>
          <a:p>
            <a:r>
              <a:rPr kumimoji="1" lang="ja-JP" altLang="en-US" dirty="0"/>
              <a:t>◇動画のように、親密なやり取りを重ね好意を抱かせた上で画像を要求するなど手口は様々であるため、方法の如何にかかわらず禁止しています。</a:t>
            </a:r>
          </a:p>
          <a:p>
            <a:r>
              <a:rPr kumimoji="1" lang="ja-JP" altLang="en-US" dirty="0"/>
              <a:t>◇交際相手や友人の場合であっても拡散リスク等があることから、要求相手との関係を問わず全ての人に対して禁止しています。</a:t>
            </a:r>
          </a:p>
        </p:txBody>
      </p:sp>
      <p:sp>
        <p:nvSpPr>
          <p:cNvPr id="4" name="スライド番号プレースホルダー 3"/>
          <p:cNvSpPr>
            <a:spLocks noGrp="1"/>
          </p:cNvSpPr>
          <p:nvPr>
            <p:ph type="sldNum" sz="quarter" idx="10"/>
          </p:nvPr>
        </p:nvSpPr>
        <p:spPr/>
        <p:txBody>
          <a:bodyPr/>
          <a:lstStyle/>
          <a:p>
            <a:fld id="{E24C3E8C-0CD9-4608-B871-988C3C8A004D}" type="slidenum">
              <a:rPr kumimoji="1" lang="ja-JP" altLang="en-US" smtClean="0"/>
              <a:t>21</a:t>
            </a:fld>
            <a:endParaRPr kumimoji="1" lang="ja-JP" altLang="en-US"/>
          </a:p>
        </p:txBody>
      </p:sp>
    </p:spTree>
    <p:extLst>
      <p:ext uri="{BB962C8B-B14F-4D97-AF65-F5344CB8AC3E}">
        <p14:creationId xmlns:p14="http://schemas.microsoft.com/office/powerpoint/2010/main" val="1519696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SNS</a:t>
            </a:r>
            <a:r>
              <a:rPr kumimoji="1" lang="ja-JP" altLang="en-US" dirty="0"/>
              <a:t>上には、他にも様々な危険が潜んでいます。</a:t>
            </a:r>
          </a:p>
          <a:p>
            <a:r>
              <a:rPr kumimoji="1" lang="ja-JP" altLang="en-US" dirty="0"/>
              <a:t>いわゆる</a:t>
            </a:r>
            <a:r>
              <a:rPr kumimoji="1" lang="en-US" altLang="ja-JP" dirty="0"/>
              <a:t>JK</a:t>
            </a:r>
            <a:r>
              <a:rPr kumimoji="1" lang="ja-JP" altLang="en-US" dirty="0"/>
              <a:t>ビジネスと言われる営業形態の勧誘に、街角でスカウトする以外にもツイッター等の</a:t>
            </a:r>
            <a:r>
              <a:rPr kumimoji="1" lang="en-US" altLang="ja-JP" dirty="0"/>
              <a:t>SNS</a:t>
            </a:r>
            <a:r>
              <a:rPr kumimoji="1" lang="ja-JP" altLang="en-US" dirty="0"/>
              <a:t>が使われたりしています。</a:t>
            </a:r>
          </a:p>
          <a:p>
            <a:r>
              <a:rPr kumimoji="1" lang="ja-JP" altLang="en-US" dirty="0"/>
              <a:t>　</a:t>
            </a:r>
            <a:r>
              <a:rPr kumimoji="1" lang="en-US" altLang="ja-JP" dirty="0"/>
              <a:t>JK</a:t>
            </a:r>
            <a:r>
              <a:rPr kumimoji="1" lang="ja-JP" altLang="en-US" dirty="0"/>
              <a:t>ビジネスとは、女子高校生等による観光案内や簡単なゲーム、個室でマッサージをする等の接客サービスを売り物とする営業形態です。</a:t>
            </a:r>
          </a:p>
          <a:p>
            <a:r>
              <a:rPr kumimoji="1" lang="ja-JP" altLang="en-US" dirty="0"/>
              <a:t>　これらは表向きには健全な営業を装っていますが、一部に悪質な営業をしているところもあります。</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22</a:t>
            </a:fld>
            <a:endParaRPr kumimoji="1" lang="ja-JP" altLang="en-US"/>
          </a:p>
        </p:txBody>
      </p:sp>
    </p:spTree>
    <p:extLst>
      <p:ext uri="{BB962C8B-B14F-4D97-AF65-F5344CB8AC3E}">
        <p14:creationId xmlns:p14="http://schemas.microsoft.com/office/powerpoint/2010/main" val="3733398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JK</a:t>
            </a:r>
            <a:r>
              <a:rPr kumimoji="1" lang="ja-JP" altLang="en-US" dirty="0"/>
              <a:t>ビジネス店の勧誘手口を見ると、求人サイトや</a:t>
            </a:r>
            <a:r>
              <a:rPr kumimoji="1" lang="en-US" altLang="ja-JP" dirty="0"/>
              <a:t>SNS</a:t>
            </a:r>
            <a:r>
              <a:rPr kumimoji="1" lang="ja-JP" altLang="en-US" dirty="0"/>
              <a:t>で、「楽しくなんばの街を観光案内するだけ」とか「お客様の悩みを聞いてあげたり、カラオケを一緒に楽しむだけ」、「客好みのコスプレで撮影されるだけ」等で時給</a:t>
            </a:r>
            <a:r>
              <a:rPr kumimoji="1" lang="en-US" altLang="ja-JP" dirty="0"/>
              <a:t>3</a:t>
            </a:r>
            <a:r>
              <a:rPr kumimoji="1" lang="ja-JP" altLang="en-US" dirty="0"/>
              <a:t>千円等と手軽に高額が稼げる美味しいバイトという印象を与えています。</a:t>
            </a:r>
          </a:p>
          <a:p>
            <a:r>
              <a:rPr kumimoji="1" lang="ja-JP" altLang="en-US" dirty="0"/>
              <a:t>例えば撮影店では、「ローアングルや性的なポーズは禁止」等の注意点を掲載したり、マッサージ店では「当店は性風俗店ではなく癒しを提供しています」等と健全性をアピールしたりしています。</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23</a:t>
            </a:fld>
            <a:endParaRPr kumimoji="1" lang="ja-JP" altLang="en-US"/>
          </a:p>
        </p:txBody>
      </p:sp>
    </p:spTree>
    <p:extLst>
      <p:ext uri="{BB962C8B-B14F-4D97-AF65-F5344CB8AC3E}">
        <p14:creationId xmlns:p14="http://schemas.microsoft.com/office/powerpoint/2010/main" val="2281413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また、用意周到なことに、求人サイト等のクチコミやコメント欄には、次のように、健全性をアピールするような書き込みをして、皆やってるから大丈夫と青少年に安心感を与え、警戒心を解くような手口が見られます。</a:t>
            </a:r>
          </a:p>
          <a:p>
            <a:r>
              <a:rPr kumimoji="1" lang="ja-JP" altLang="en-US" dirty="0"/>
              <a:t>・スタッフは皆さん親切で丁寧に教えてくれました</a:t>
            </a:r>
          </a:p>
          <a:p>
            <a:r>
              <a:rPr kumimoji="1" lang="ja-JP" altLang="en-US" dirty="0"/>
              <a:t>・最初はあやしいかもって身構えてたけど全然大丈夫でした</a:t>
            </a:r>
          </a:p>
          <a:p>
            <a:r>
              <a:rPr kumimoji="1" lang="ja-JP" altLang="en-US" dirty="0"/>
              <a:t>・不安だったけど、お客さんから性的なことを要求されることもなく、本当にカラオケしただけで高額もらえる美味しいバイトです</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24</a:t>
            </a:fld>
            <a:endParaRPr kumimoji="1" lang="ja-JP" altLang="en-US"/>
          </a:p>
        </p:txBody>
      </p:sp>
    </p:spTree>
    <p:extLst>
      <p:ext uri="{BB962C8B-B14F-4D97-AF65-F5344CB8AC3E}">
        <p14:creationId xmlns:p14="http://schemas.microsoft.com/office/powerpoint/2010/main" val="1462293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でも実際には、体を触られたり、つきまとわれたり、性的なサービスを強要されたりと、重大な性被害に発展することもあります。実際に大阪府内でも青少年が</a:t>
            </a:r>
            <a:r>
              <a:rPr kumimoji="1" lang="en-US" altLang="ja-JP" dirty="0"/>
              <a:t>JK</a:t>
            </a:r>
            <a:r>
              <a:rPr kumimoji="1" lang="ja-JP" altLang="en-US" dirty="0"/>
              <a:t>ビジネスに近づいて性被害に遭う事件が発生しています。</a:t>
            </a:r>
          </a:p>
          <a:p>
            <a:r>
              <a:rPr kumimoji="1" lang="ja-JP" altLang="en-US" dirty="0"/>
              <a:t>「自分は大丈夫」と思っていても、二人きりの状況でお客さんから「他の子も触らせてくれた」とか「ここで働いていることを学校や親にバラ</a:t>
            </a:r>
            <a:r>
              <a:rPr kumimoji="1" lang="ja-JP" altLang="en-US" dirty="0" err="1"/>
              <a:t>す</a:t>
            </a:r>
            <a:r>
              <a:rPr kumimoji="1" lang="ja-JP" altLang="en-US" dirty="0"/>
              <a:t>」等と断りにくい状況に追い込まれたり、高額な報酬を提示されたりして感覚が麻痺してしまい、流されてしまうことがあるかもしれません。</a:t>
            </a:r>
          </a:p>
          <a:p>
            <a:endParaRPr kumimoji="1" lang="ja-JP" altLang="en-US" dirty="0"/>
          </a:p>
          <a:p>
            <a:r>
              <a:rPr kumimoji="1" lang="ja-JP" altLang="en-US" dirty="0"/>
              <a:t>◇検挙事例：表向きは「美少女との散歩デート」と称して営業。裏では、客と</a:t>
            </a:r>
            <a:r>
              <a:rPr kumimoji="1" lang="en-US" altLang="ja-JP" dirty="0"/>
              <a:t>18</a:t>
            </a:r>
            <a:r>
              <a:rPr kumimoji="1" lang="ja-JP" altLang="en-US" dirty="0"/>
              <a:t>歳未満の青少年を引き合わせ、ホテルでわいせつな行為をさせていたもの（児童福祉法違反第</a:t>
            </a:r>
            <a:r>
              <a:rPr kumimoji="1" lang="en-US" altLang="ja-JP" dirty="0"/>
              <a:t>34</a:t>
            </a:r>
            <a:r>
              <a:rPr kumimoji="1" lang="ja-JP" altLang="en-US" dirty="0"/>
              <a:t>条１項児童に淫行をさせる行為）</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25</a:t>
            </a:fld>
            <a:endParaRPr kumimoji="1" lang="ja-JP" altLang="en-US"/>
          </a:p>
        </p:txBody>
      </p:sp>
    </p:spTree>
    <p:extLst>
      <p:ext uri="{BB962C8B-B14F-4D97-AF65-F5344CB8AC3E}">
        <p14:creationId xmlns:p14="http://schemas.microsoft.com/office/powerpoint/2010/main" val="3949860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被害に遭ってからでは取り返しがつきません。手軽に高額が稼げるバイトには必ず裏があります。被害に遭わないために、</a:t>
            </a:r>
            <a:r>
              <a:rPr kumimoji="1" lang="en-US" altLang="ja-JP" dirty="0"/>
              <a:t>JK</a:t>
            </a:r>
            <a:r>
              <a:rPr kumimoji="1" lang="ja-JP" altLang="en-US" dirty="0"/>
              <a:t>ビジネスと言われる営業形態には絶対に近づかない、連絡しないようにしてください。</a:t>
            </a:r>
          </a:p>
          <a:p>
            <a:r>
              <a:rPr kumimoji="1" lang="ja-JP" altLang="en-US" dirty="0"/>
              <a:t>そして困ったときには、自分で全て解決しようとするのではなく、すぐに周りの大人に相談するようにしてください。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26</a:t>
            </a:fld>
            <a:endParaRPr kumimoji="1" lang="ja-JP" altLang="en-US"/>
          </a:p>
        </p:txBody>
      </p:sp>
    </p:spTree>
    <p:extLst>
      <p:ext uri="{BB962C8B-B14F-4D97-AF65-F5344CB8AC3E}">
        <p14:creationId xmlns:p14="http://schemas.microsoft.com/office/powerpoint/2010/main" val="926518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957263"/>
            <a:ext cx="6380163" cy="4784725"/>
          </a:xfrm>
        </p:spPr>
      </p:sp>
      <p:sp>
        <p:nvSpPr>
          <p:cNvPr id="3" name="ノート プレースホルダー 2"/>
          <p:cNvSpPr>
            <a:spLocks noGrp="1"/>
          </p:cNvSpPr>
          <p:nvPr>
            <p:ph type="body" idx="1"/>
          </p:nvPr>
        </p:nvSpPr>
        <p:spPr/>
        <p:txBody>
          <a:bodyPr/>
          <a:lstStyle/>
          <a:p>
            <a:r>
              <a:rPr kumimoji="1" lang="ja-JP" altLang="en-US" i="1" dirty="0"/>
              <a:t>青少年が性被害等に遭ってからでは遅いので、大阪府では被害の未然防止のために、こうした性被害のリスクが高い営業形態に青少年を近づけさせないよう、青少年健全育成条例で営業者等への規制を盛り込んでいます。</a:t>
            </a:r>
          </a:p>
          <a:p>
            <a:r>
              <a:rPr kumimoji="1" lang="ja-JP" altLang="en-US" i="1" dirty="0"/>
              <a:t>◇ここでいう青少年とは</a:t>
            </a:r>
            <a:r>
              <a:rPr kumimoji="1" lang="en-US" altLang="ja-JP" i="1" dirty="0"/>
              <a:t>18</a:t>
            </a:r>
            <a:r>
              <a:rPr kumimoji="1" lang="ja-JP" altLang="en-US" i="1" dirty="0"/>
              <a:t>歳未満を指すが、営業者には</a:t>
            </a:r>
            <a:r>
              <a:rPr kumimoji="1" lang="en-US" altLang="ja-JP" i="1" dirty="0"/>
              <a:t>18</a:t>
            </a:r>
            <a:r>
              <a:rPr kumimoji="1" lang="ja-JP" altLang="en-US" i="1" dirty="0"/>
              <a:t>歳の高校生についても条例の趣旨を踏まえ、同様の規制内容で扱うよう協力依頼をしています。</a:t>
            </a:r>
          </a:p>
          <a:p>
            <a:endParaRPr kumimoji="1" lang="ja-JP" altLang="en-US" i="1" dirty="0"/>
          </a:p>
        </p:txBody>
      </p:sp>
      <p:sp>
        <p:nvSpPr>
          <p:cNvPr id="4" name="スライド番号プレースホルダー 3"/>
          <p:cNvSpPr>
            <a:spLocks noGrp="1"/>
          </p:cNvSpPr>
          <p:nvPr>
            <p:ph type="sldNum" sz="quarter" idx="10"/>
          </p:nvPr>
        </p:nvSpPr>
        <p:spPr/>
        <p:txBody>
          <a:bodyPr/>
          <a:lstStyle/>
          <a:p>
            <a:fld id="{CA021F08-3D14-43EC-AB6C-B4135D7A751B}" type="slidenum">
              <a:rPr kumimoji="1" lang="ja-JP" altLang="en-US" smtClean="0"/>
              <a:t>27</a:t>
            </a:fld>
            <a:endParaRPr kumimoji="1" lang="ja-JP" altLang="en-US"/>
          </a:p>
        </p:txBody>
      </p:sp>
    </p:spTree>
    <p:extLst>
      <p:ext uri="{BB962C8B-B14F-4D97-AF65-F5344CB8AC3E}">
        <p14:creationId xmlns:p14="http://schemas.microsoft.com/office/powerpoint/2010/main" val="674367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957263"/>
            <a:ext cx="6380163" cy="4784725"/>
          </a:xfrm>
        </p:spPr>
      </p:sp>
      <p:sp>
        <p:nvSpPr>
          <p:cNvPr id="3" name="ノート プレースホルダー 2"/>
          <p:cNvSpPr>
            <a:spLocks noGrp="1"/>
          </p:cNvSpPr>
          <p:nvPr>
            <p:ph type="body" idx="1"/>
          </p:nvPr>
        </p:nvSpPr>
        <p:spPr/>
        <p:txBody>
          <a:bodyPr/>
          <a:lstStyle/>
          <a:p>
            <a:r>
              <a:rPr kumimoji="1" lang="ja-JP" altLang="en-US" dirty="0"/>
              <a:t>　規制の対象となる営業形態は、大前提として客の性的好奇心をそそるおそれがあるもので大きく五つに分類。有害役務営業と定義しています。</a:t>
            </a:r>
          </a:p>
          <a:p>
            <a:r>
              <a:rPr kumimoji="1" lang="ja-JP" altLang="en-US" dirty="0"/>
              <a:t>リフレ：異性の客に接触し、又は接触させる営業</a:t>
            </a:r>
          </a:p>
          <a:p>
            <a:r>
              <a:rPr kumimoji="1" lang="ja-JP" altLang="en-US" dirty="0"/>
              <a:t>撮影・見学・作業所：異性の客に撮影やマジックミラー越しに見学をさせる</a:t>
            </a:r>
          </a:p>
          <a:p>
            <a:r>
              <a:rPr kumimoji="1" lang="ja-JP" altLang="en-US" dirty="0"/>
              <a:t>散歩：異性の客に同伴し、カラオケや疑似デートをさせる</a:t>
            </a:r>
          </a:p>
          <a:p>
            <a:r>
              <a:rPr kumimoji="1" lang="ja-JP" altLang="en-US" dirty="0"/>
              <a:t>コミュニケーション：異性の客と会話やゲーム、悩み相談をさせる</a:t>
            </a:r>
          </a:p>
          <a:p>
            <a:r>
              <a:rPr kumimoji="1" lang="ja-JP" altLang="en-US" dirty="0"/>
              <a:t>ガールズバー等：飲食営業のうち、水着や下着等を着せて接客させるもの</a:t>
            </a:r>
          </a:p>
          <a:p>
            <a:endParaRPr kumimoji="1" lang="ja-JP" altLang="en-US" dirty="0"/>
          </a:p>
          <a:p>
            <a:r>
              <a:rPr kumimoji="1" lang="ja-JP" altLang="en-US" dirty="0"/>
              <a:t>◇ネット上で、客と待ち合わせ場所を決めて女子従業員を派遣する無店舗型の実態もあり、それらも規制の対象である。</a:t>
            </a:r>
          </a:p>
          <a:p>
            <a:endParaRPr kumimoji="1" lang="ja-JP" altLang="en-US" dirty="0"/>
          </a:p>
        </p:txBody>
      </p:sp>
      <p:sp>
        <p:nvSpPr>
          <p:cNvPr id="4" name="スライド番号プレースホルダー 3"/>
          <p:cNvSpPr>
            <a:spLocks noGrp="1"/>
          </p:cNvSpPr>
          <p:nvPr>
            <p:ph type="sldNum" sz="quarter" idx="10"/>
          </p:nvPr>
        </p:nvSpPr>
        <p:spPr/>
        <p:txBody>
          <a:bodyPr/>
          <a:lstStyle/>
          <a:p>
            <a:fld id="{0A455378-9234-4537-93C3-D02411F1A8A9}" type="slidenum">
              <a:rPr kumimoji="1" lang="ja-JP" altLang="en-US" smtClean="0"/>
              <a:t>28</a:t>
            </a:fld>
            <a:endParaRPr kumimoji="1" lang="ja-JP" altLang="en-US"/>
          </a:p>
        </p:txBody>
      </p:sp>
    </p:spTree>
    <p:extLst>
      <p:ext uri="{BB962C8B-B14F-4D97-AF65-F5344CB8AC3E}">
        <p14:creationId xmlns:p14="http://schemas.microsoft.com/office/powerpoint/2010/main" val="2335078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957263"/>
            <a:ext cx="6380163" cy="4784725"/>
          </a:xfrm>
        </p:spPr>
      </p:sp>
      <p:sp>
        <p:nvSpPr>
          <p:cNvPr id="3" name="ノート プレースホルダー 2"/>
          <p:cNvSpPr>
            <a:spLocks noGrp="1"/>
          </p:cNvSpPr>
          <p:nvPr>
            <p:ph type="body" idx="1"/>
          </p:nvPr>
        </p:nvSpPr>
        <p:spPr/>
        <p:txBody>
          <a:bodyPr/>
          <a:lstStyle/>
          <a:p>
            <a:r>
              <a:rPr kumimoji="1" lang="ja-JP" altLang="en-US" dirty="0"/>
              <a:t>◇規制の内容はスライドのとおり</a:t>
            </a:r>
          </a:p>
          <a:p>
            <a:r>
              <a:rPr kumimoji="1" lang="ja-JP" altLang="en-US" dirty="0"/>
              <a:t>◇有害役務営業者（</a:t>
            </a:r>
            <a:r>
              <a:rPr kumimoji="1" lang="en-US" altLang="ja-JP" dirty="0"/>
              <a:t>JK</a:t>
            </a:r>
            <a:r>
              <a:rPr kumimoji="1" lang="ja-JP" altLang="en-US" dirty="0"/>
              <a:t>ビジネス事業者等）には、青少年の雇用や客とすることを禁止しています。</a:t>
            </a:r>
          </a:p>
          <a:p>
            <a:r>
              <a:rPr kumimoji="1" lang="ja-JP" altLang="en-US" dirty="0"/>
              <a:t>◇スカウトのみを業とする人もいるので、全ての人に対して、青少年への有害役務営業への勧誘行為やビラ配り等を禁止しています。</a:t>
            </a:r>
          </a:p>
          <a:p>
            <a:r>
              <a:rPr kumimoji="1" lang="ja-JP" altLang="en-US" dirty="0"/>
              <a:t>◇違反者には罰則がありますので、青少年から</a:t>
            </a:r>
            <a:r>
              <a:rPr kumimoji="1" lang="en-US" altLang="ja-JP" dirty="0"/>
              <a:t>JK</a:t>
            </a:r>
            <a:r>
              <a:rPr kumimoji="1" lang="ja-JP" altLang="en-US" dirty="0"/>
              <a:t>ビジネスに関する相談があった場合は警察等への情報提供をお願いします。</a:t>
            </a:r>
          </a:p>
          <a:p>
            <a:endParaRPr kumimoji="1" lang="en-US" altLang="ja-JP" dirty="0"/>
          </a:p>
        </p:txBody>
      </p:sp>
      <p:sp>
        <p:nvSpPr>
          <p:cNvPr id="4" name="スライド番号プレースホルダー 3"/>
          <p:cNvSpPr>
            <a:spLocks noGrp="1"/>
          </p:cNvSpPr>
          <p:nvPr>
            <p:ph type="sldNum" sz="quarter" idx="10"/>
          </p:nvPr>
        </p:nvSpPr>
        <p:spPr/>
        <p:txBody>
          <a:bodyPr/>
          <a:lstStyle/>
          <a:p>
            <a:fld id="{0A455378-9234-4537-93C3-D02411F1A8A9}" type="slidenum">
              <a:rPr kumimoji="1" lang="ja-JP" altLang="en-US" smtClean="0"/>
              <a:t>29</a:t>
            </a:fld>
            <a:endParaRPr kumimoji="1" lang="ja-JP" altLang="en-US"/>
          </a:p>
        </p:txBody>
      </p:sp>
    </p:spTree>
    <p:extLst>
      <p:ext uri="{BB962C8B-B14F-4D97-AF65-F5344CB8AC3E}">
        <p14:creationId xmlns:p14="http://schemas.microsoft.com/office/powerpoint/2010/main" val="37021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気をつけないと一生の傷となってしまうようなトラブルに巻き込まれてしまうこともあります。</a:t>
            </a:r>
          </a:p>
          <a:p>
            <a:r>
              <a:rPr kumimoji="1" lang="ja-JP" altLang="en-US" dirty="0"/>
              <a:t>今日は実際に起きたトラブルをもとにした話をします。</a:t>
            </a:r>
          </a:p>
          <a:p>
            <a:r>
              <a:rPr kumimoji="1" lang="ja-JP" altLang="en-US" dirty="0"/>
              <a:t>自分の身の回りで起きたときどんなことに気をつけて使えばよいか考えていきましょう！</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3</a:t>
            </a:fld>
            <a:endParaRPr kumimoji="1" lang="ja-JP" altLang="en-US"/>
          </a:p>
        </p:txBody>
      </p:sp>
    </p:spTree>
    <p:extLst>
      <p:ext uri="{BB962C8B-B14F-4D97-AF65-F5344CB8AC3E}">
        <p14:creationId xmlns:p14="http://schemas.microsoft.com/office/powerpoint/2010/main" val="3133751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SNS</a:t>
            </a:r>
            <a:r>
              <a:rPr kumimoji="1" lang="ja-JP" altLang="en-US" dirty="0"/>
              <a:t>等を介して青少年が性被害に遭わないためには、どのようにネットに潜む危険性を見極めていけばよいのかを考えていきたいと思います。</a:t>
            </a:r>
          </a:p>
        </p:txBody>
      </p:sp>
      <p:sp>
        <p:nvSpPr>
          <p:cNvPr id="4" name="スライド番号プレースホルダー 3"/>
          <p:cNvSpPr>
            <a:spLocks noGrp="1"/>
          </p:cNvSpPr>
          <p:nvPr>
            <p:ph type="sldNum" sz="quarter" idx="10"/>
          </p:nvPr>
        </p:nvSpPr>
        <p:spPr/>
        <p:txBody>
          <a:bodyPr/>
          <a:lstStyle/>
          <a:p>
            <a:fld id="{E24C3E8C-0CD9-4608-B871-988C3C8A004D}" type="slidenum">
              <a:rPr kumimoji="1" lang="ja-JP" altLang="en-US" smtClean="0"/>
              <a:t>30</a:t>
            </a:fld>
            <a:endParaRPr kumimoji="1" lang="ja-JP" altLang="en-US"/>
          </a:p>
        </p:txBody>
      </p:sp>
    </p:spTree>
    <p:extLst>
      <p:ext uri="{BB962C8B-B14F-4D97-AF65-F5344CB8AC3E}">
        <p14:creationId xmlns:p14="http://schemas.microsoft.com/office/powerpoint/2010/main" val="3238480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lang="ja-JP" altLang="en-US" dirty="0"/>
              <a:t>　改めて、</a:t>
            </a:r>
            <a:r>
              <a:rPr lang="en-US" altLang="ja-JP" dirty="0"/>
              <a:t>SNS</a:t>
            </a:r>
            <a:r>
              <a:rPr lang="ja-JP" altLang="en-US" dirty="0"/>
              <a:t>等を介して青少年が性被害に遭っている実態を見てみます。警察庁の広報資料によると、スマホ等の普及により</a:t>
            </a:r>
            <a:r>
              <a:rPr lang="en-US" altLang="ja-JP" dirty="0"/>
              <a:t>SNS</a:t>
            </a:r>
            <a:r>
              <a:rPr lang="ja-JP" altLang="en-US" dirty="0"/>
              <a:t>等を介して性被害に遭った青少年は増加を続け、令和元年は平成</a:t>
            </a:r>
            <a:r>
              <a:rPr lang="en-US" altLang="ja-JP" dirty="0"/>
              <a:t>24</a:t>
            </a:r>
            <a:r>
              <a:rPr lang="ja-JP" altLang="en-US" dirty="0"/>
              <a:t>年の</a:t>
            </a:r>
            <a:r>
              <a:rPr lang="en-US" altLang="ja-JP" dirty="0"/>
              <a:t>1.9</a:t>
            </a:r>
            <a:r>
              <a:rPr lang="ja-JP" altLang="en-US" dirty="0"/>
              <a:t>倍となりましたが、令和２年には減少（</a:t>
            </a:r>
            <a:r>
              <a:rPr lang="en-US" altLang="ja-JP" dirty="0"/>
              <a:t>1,819</a:t>
            </a:r>
            <a:r>
              <a:rPr lang="ja-JP" altLang="en-US" dirty="0"/>
              <a:t>人）に転じ、令和５年は</a:t>
            </a:r>
            <a:r>
              <a:rPr lang="en-US" altLang="ja-JP" dirty="0"/>
              <a:t>1,665</a:t>
            </a:r>
            <a:r>
              <a:rPr lang="ja-JP" altLang="en-US"/>
              <a:t>人と</a:t>
            </a:r>
            <a:r>
              <a:rPr lang="ja-JP" altLang="en-US" dirty="0"/>
              <a:t>なっています。</a:t>
            </a:r>
          </a:p>
          <a:p>
            <a:r>
              <a:rPr lang="ja-JP" altLang="en-US" dirty="0"/>
              <a:t>被害者が面識のない加害者と知り合ったサイト別を見ると、</a:t>
            </a:r>
            <a:r>
              <a:rPr lang="en-US" altLang="ja-JP" dirty="0"/>
              <a:t>Twitter</a:t>
            </a:r>
            <a:r>
              <a:rPr lang="ja-JP" altLang="en-US" dirty="0"/>
              <a:t>が最も多くて</a:t>
            </a:r>
            <a:r>
              <a:rPr lang="en-US" altLang="ja-JP" dirty="0"/>
              <a:t>4</a:t>
            </a:r>
            <a:r>
              <a:rPr lang="ja-JP" altLang="en-US" dirty="0"/>
              <a:t>割弱。次いで</a:t>
            </a:r>
            <a:r>
              <a:rPr lang="en-US" altLang="ja-JP" dirty="0"/>
              <a:t>Instagram</a:t>
            </a:r>
            <a:r>
              <a:rPr lang="ja-JP" altLang="en-US" dirty="0" err="1"/>
              <a:t>、</a:t>
            </a:r>
            <a:r>
              <a:rPr lang="en-US" altLang="ja-JP" dirty="0"/>
              <a:t>Yay!(</a:t>
            </a:r>
            <a:r>
              <a:rPr lang="ja-JP" altLang="en-US" dirty="0"/>
              <a:t>イェイ）、</a:t>
            </a:r>
            <a:r>
              <a:rPr lang="en-US" altLang="ja-JP" dirty="0" err="1"/>
              <a:t>KoeTomo</a:t>
            </a:r>
            <a:r>
              <a:rPr lang="ja-JP" altLang="en-US" dirty="0" err="1"/>
              <a:t>、</a:t>
            </a:r>
            <a:r>
              <a:rPr lang="en-US" altLang="ja-JP" dirty="0" err="1"/>
              <a:t>TikTok</a:t>
            </a:r>
            <a:r>
              <a:rPr lang="ja-JP" altLang="en-US" dirty="0"/>
              <a:t>と続いています。</a:t>
            </a:r>
          </a:p>
          <a:p>
            <a:r>
              <a:rPr lang="ja-JP" altLang="en-US" dirty="0"/>
              <a:t>皆さんはこのようなアプリを利用していますか？トラブルに遭った、あるいは巻き込まれそうになったことはありますか？</a:t>
            </a:r>
          </a:p>
          <a:p>
            <a:endParaRPr kumimoji="1" lang="ja-JP" altLang="en-US" dirty="0"/>
          </a:p>
        </p:txBody>
      </p:sp>
      <p:sp>
        <p:nvSpPr>
          <p:cNvPr id="4" name="スライド番号プレースホルダー 3"/>
          <p:cNvSpPr>
            <a:spLocks noGrp="1"/>
          </p:cNvSpPr>
          <p:nvPr>
            <p:ph type="sldNum" sz="quarter" idx="10"/>
          </p:nvPr>
        </p:nvSpPr>
        <p:spPr/>
        <p:txBody>
          <a:bodyPr/>
          <a:lstStyle/>
          <a:p>
            <a:fld id="{0A455378-9234-4537-93C3-D02411F1A8A9}" type="slidenum">
              <a:rPr kumimoji="1" lang="ja-JP" altLang="en-US" smtClean="0"/>
              <a:t>31</a:t>
            </a:fld>
            <a:endParaRPr kumimoji="1" lang="ja-JP" altLang="en-US"/>
          </a:p>
        </p:txBody>
      </p:sp>
    </p:spTree>
    <p:extLst>
      <p:ext uri="{BB962C8B-B14F-4D97-AF65-F5344CB8AC3E}">
        <p14:creationId xmlns:p14="http://schemas.microsoft.com/office/powerpoint/2010/main" val="3165416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ういう時は自分で全て解決しようとするのではなく、トラブルが大きくなる前に、被害に遭う前に、すぐに家族や先生など身近な大人や相談機関に相談してください。勿論、被害に遭ってしまってからでも遅くありません。　</a:t>
            </a:r>
          </a:p>
          <a:p>
            <a:r>
              <a:rPr kumimoji="1" lang="ja-JP" altLang="en-US" dirty="0"/>
              <a:t>あなたをかけがいのない大切な存在と思っている大人はいつでもあなた方の味方です。騙す側が悪いのですから、ためらわずに相談してください。</a:t>
            </a:r>
          </a:p>
          <a:p>
            <a:endParaRPr kumimoji="1" lang="ja-JP" altLang="en-US" dirty="0"/>
          </a:p>
          <a:p>
            <a:r>
              <a:rPr kumimoji="1" lang="ja-JP" altLang="en-US" dirty="0"/>
              <a:t>◇相手が違法行為をしている場合があるので、警察等への情報提供をお願いします。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24C3E8C-0CD9-4608-B871-988C3C8A004D}" type="slidenum">
              <a:rPr kumimoji="1" lang="ja-JP" altLang="en-US" smtClean="0"/>
              <a:t>32</a:t>
            </a:fld>
            <a:endParaRPr kumimoji="1" lang="ja-JP" altLang="en-US"/>
          </a:p>
        </p:txBody>
      </p:sp>
    </p:spTree>
    <p:extLst>
      <p:ext uri="{BB962C8B-B14F-4D97-AF65-F5344CB8AC3E}">
        <p14:creationId xmlns:p14="http://schemas.microsoft.com/office/powerpoint/2010/main" val="1526780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相談機関はこの一覧表のとおりです。</a:t>
            </a:r>
          </a:p>
          <a:p>
            <a:r>
              <a:rPr kumimoji="1" lang="en-US" altLang="ja-JP" dirty="0"/>
              <a:t>SNS</a:t>
            </a:r>
            <a:r>
              <a:rPr kumimoji="1" lang="ja-JP" altLang="en-US" dirty="0"/>
              <a:t>で知り合った見知らぬ人からの画像の要求等は勿論のこと、友人間であっても画像の拡散のリスク等もあるので、嫌だと思うことが少しでもあったらためらわずに連絡してください。</a:t>
            </a:r>
          </a:p>
          <a:p>
            <a:endParaRPr kumimoji="1" lang="ja-JP" altLang="en-US" dirty="0"/>
          </a:p>
          <a:p>
            <a:r>
              <a:rPr kumimoji="1" lang="ja-JP" altLang="en-US" dirty="0"/>
              <a:t>◇このページを児童生徒に配布いただいたり、学級通信等に掲載していただく等、相談先の周知についてご協力をお願いします。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24C3E8C-0CD9-4608-B871-988C3C8A004D}" type="slidenum">
              <a:rPr kumimoji="1" lang="ja-JP" altLang="en-US" smtClean="0"/>
              <a:t>33</a:t>
            </a:fld>
            <a:endParaRPr kumimoji="1" lang="ja-JP" altLang="en-US"/>
          </a:p>
        </p:txBody>
      </p:sp>
    </p:spTree>
    <p:extLst>
      <p:ext uri="{BB962C8B-B14F-4D97-AF65-F5344CB8AC3E}">
        <p14:creationId xmlns:p14="http://schemas.microsoft.com/office/powerpoint/2010/main" val="2923007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被害に遭わないようにするためにはフィルタリングを利用することも大きな対策の一つです。併せて、ネット利用のルールを自分の中だけでなく、家庭やクラス等でも決めて、より快適なネットライフを送りましょう</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34</a:t>
            </a:fld>
            <a:endParaRPr kumimoji="1" lang="ja-JP" altLang="en-US"/>
          </a:p>
        </p:txBody>
      </p:sp>
    </p:spTree>
    <p:extLst>
      <p:ext uri="{BB962C8B-B14F-4D97-AF65-F5344CB8AC3E}">
        <p14:creationId xmlns:p14="http://schemas.microsoft.com/office/powerpoint/2010/main" val="3450245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フィルタリングの役割は、青少年に不適切な情報が掲載されているサイトの閲覧やアプリの起動の禁止等があり、無線</a:t>
            </a:r>
            <a:r>
              <a:rPr kumimoji="1" lang="en-US" altLang="ja-JP" dirty="0"/>
              <a:t>LAN</a:t>
            </a:r>
            <a:r>
              <a:rPr kumimoji="1" lang="ja-JP" altLang="en-US" dirty="0"/>
              <a:t>でも閲覧制限されます。その他にも、スマホの使用時間の制限（スクリーンタイム等）や休止時間の設定等があります。</a:t>
            </a:r>
          </a:p>
          <a:p>
            <a:endParaRPr kumimoji="1" lang="ja-JP" altLang="en-US" dirty="0"/>
          </a:p>
          <a:p>
            <a:r>
              <a:rPr kumimoji="1" lang="ja-JP" altLang="en-US" dirty="0"/>
              <a:t>◇最後のスライド３枚は</a:t>
            </a:r>
            <a:r>
              <a:rPr kumimoji="1" lang="en-US" altLang="ja-JP" dirty="0"/>
              <a:t>2018</a:t>
            </a:r>
            <a:r>
              <a:rPr kumimoji="1" lang="ja-JP" altLang="en-US" dirty="0"/>
              <a:t>年の</a:t>
            </a:r>
            <a:r>
              <a:rPr kumimoji="1" lang="en-US" altLang="ja-JP" dirty="0"/>
              <a:t>OSAKA</a:t>
            </a:r>
            <a:r>
              <a:rPr kumimoji="1" lang="ja-JP" altLang="en-US" dirty="0"/>
              <a:t>スマホサミット参加生徒が作成したもの。</a:t>
            </a:r>
          </a:p>
          <a:p>
            <a:r>
              <a:rPr kumimoji="1" lang="ja-JP" altLang="en-US" dirty="0"/>
              <a:t>試験前の勉強に集中したい時等はフィルタリングが便利という意見やウィルス対策として使っている等、フィルタリングの役割は多岐にわたる。</a:t>
            </a:r>
          </a:p>
          <a:p>
            <a:endParaRPr kumimoji="1" lang="ja-JP" altLang="en-US" dirty="0"/>
          </a:p>
        </p:txBody>
      </p:sp>
      <p:sp>
        <p:nvSpPr>
          <p:cNvPr id="4" name="スライド番号プレースホルダー 3"/>
          <p:cNvSpPr>
            <a:spLocks noGrp="1"/>
          </p:cNvSpPr>
          <p:nvPr>
            <p:ph type="sldNum" sz="quarter" idx="10"/>
          </p:nvPr>
        </p:nvSpPr>
        <p:spPr/>
        <p:txBody>
          <a:bodyPr/>
          <a:lstStyle/>
          <a:p>
            <a:fld id="{E24C3E8C-0CD9-4608-B871-988C3C8A004D}" type="slidenum">
              <a:rPr kumimoji="1" lang="ja-JP" altLang="en-US" smtClean="0"/>
              <a:t>35</a:t>
            </a:fld>
            <a:endParaRPr kumimoji="1" lang="ja-JP" altLang="en-US"/>
          </a:p>
        </p:txBody>
      </p:sp>
    </p:spTree>
    <p:extLst>
      <p:ext uri="{BB962C8B-B14F-4D97-AF65-F5344CB8AC3E}">
        <p14:creationId xmlns:p14="http://schemas.microsoft.com/office/powerpoint/2010/main" val="1560298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フィルタリングの種類は、大手携帯電話会社のスマホには「あんしんフィルター」という名前のフィルタリングが無料で提供されていて、各携帯電話会社のホームページに入手方法が掲載されてます。</a:t>
            </a:r>
          </a:p>
          <a:p>
            <a:r>
              <a:rPr kumimoji="1" lang="en-US" altLang="ja-JP" dirty="0"/>
              <a:t>iPhone</a:t>
            </a:r>
            <a:r>
              <a:rPr kumimoji="1" lang="ja-JP" altLang="en-US" dirty="0"/>
              <a:t>は一部利用できない機能もありますが、</a:t>
            </a:r>
            <a:r>
              <a:rPr kumimoji="1" lang="en-US" altLang="ja-JP" dirty="0"/>
              <a:t>iPhone</a:t>
            </a:r>
            <a:r>
              <a:rPr kumimoji="1" lang="ja-JP" altLang="en-US" dirty="0"/>
              <a:t>本体の機能制限を利用すればスクリーンタイム等で使用時間の制限をかけることができます。詳しくは携帯電話販売店に聞くときっちり設定してくれます。</a:t>
            </a:r>
          </a:p>
          <a:p>
            <a:r>
              <a:rPr kumimoji="1" lang="ja-JP" altLang="en-US" dirty="0"/>
              <a:t>フィルタリングは一律ではなくカスタマイズして利用することができます。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24C3E8C-0CD9-4608-B871-988C3C8A004D}" type="slidenum">
              <a:rPr kumimoji="1" lang="ja-JP" altLang="en-US" smtClean="0"/>
              <a:t>36</a:t>
            </a:fld>
            <a:endParaRPr kumimoji="1" lang="ja-JP" altLang="en-US"/>
          </a:p>
        </p:txBody>
      </p:sp>
    </p:spTree>
    <p:extLst>
      <p:ext uri="{BB962C8B-B14F-4D97-AF65-F5344CB8AC3E}">
        <p14:creationId xmlns:p14="http://schemas.microsoft.com/office/powerpoint/2010/main" val="120549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ィルタリング利用と併せて、家庭でのルールづくりの例を見てみます。必要なアプリが使えないからといって、フィルタリングそのものを解除しては絶対にダメです。悪意あるサイトへの「うっかりアクセス」を防ぐという素晴らしい役割があるので使わないのはもったいない。</a:t>
            </a:r>
          </a:p>
          <a:p>
            <a:r>
              <a:rPr kumimoji="1" lang="ja-JP" altLang="en-US"/>
              <a:t>保護者と、どのアプリを使いたいのか、何故使いたいのか、使うための条件として〇時まで等の話し合いをしながらフィルタリングを個別設定し、併せてルールづくりをしましょう。そのルールも状況に応じて見直しをすれば家庭でネットに潜む危険性を学ぶきっかけにもなります。</a:t>
            </a:r>
          </a:p>
          <a:p>
            <a:endParaRPr kumimoji="1" lang="ja-JP" altLang="en-US"/>
          </a:p>
        </p:txBody>
      </p:sp>
      <p:sp>
        <p:nvSpPr>
          <p:cNvPr id="4" name="スライド番号プレースホルダー 3"/>
          <p:cNvSpPr>
            <a:spLocks noGrp="1"/>
          </p:cNvSpPr>
          <p:nvPr>
            <p:ph type="sldNum" sz="quarter" idx="10"/>
          </p:nvPr>
        </p:nvSpPr>
        <p:spPr/>
        <p:txBody>
          <a:bodyPr/>
          <a:lstStyle/>
          <a:p>
            <a:fld id="{E24C3E8C-0CD9-4608-B871-988C3C8A004D}" type="slidenum">
              <a:rPr kumimoji="1" lang="ja-JP" altLang="en-US" smtClean="0"/>
              <a:t>37</a:t>
            </a:fld>
            <a:endParaRPr kumimoji="1" lang="ja-JP" altLang="en-US"/>
          </a:p>
        </p:txBody>
      </p:sp>
    </p:spTree>
    <p:extLst>
      <p:ext uri="{BB962C8B-B14F-4D97-AF65-F5344CB8AC3E}">
        <p14:creationId xmlns:p14="http://schemas.microsoft.com/office/powerpoint/2010/main" val="2227817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一つ目の話は「軽い気持ちだったのに</a:t>
            </a:r>
            <a:r>
              <a:rPr kumimoji="1" lang="en-US" altLang="ja-JP" dirty="0"/>
              <a:t>…</a:t>
            </a:r>
            <a:r>
              <a:rPr kumimoji="1" lang="ja-JP" altLang="en-US" dirty="0"/>
              <a:t>」という話です。</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4</a:t>
            </a:fld>
            <a:endParaRPr kumimoji="1" lang="ja-JP" altLang="en-US"/>
          </a:p>
        </p:txBody>
      </p:sp>
    </p:spTree>
    <p:extLst>
      <p:ext uri="{BB962C8B-B14F-4D97-AF65-F5344CB8AC3E}">
        <p14:creationId xmlns:p14="http://schemas.microsoft.com/office/powerpoint/2010/main" val="1043605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822F7403-B1C0-4690-9325-4301EAA0FF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a:extLst>
              <a:ext uri="{FF2B5EF4-FFF2-40B4-BE49-F238E27FC236}">
                <a16:creationId xmlns:a16="http://schemas.microsoft.com/office/drawing/2014/main" id="{0A7945C5-03A2-4485-B6F7-A6DAF21782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まずは高校生のお話です。</a:t>
            </a:r>
          </a:p>
          <a:p>
            <a:r>
              <a:rPr lang="ja-JP" altLang="en-US" dirty="0"/>
              <a:t>高校生の太郎君は、普段から</a:t>
            </a:r>
            <a:r>
              <a:rPr lang="en-US" altLang="ja-JP" dirty="0"/>
              <a:t>SNS</a:t>
            </a:r>
            <a:r>
              <a:rPr lang="ja-JP" altLang="en-US" dirty="0"/>
              <a:t>に自分の日常生活を投稿していました。投稿を見た人から「いいね！」をもらったり、フォロワー数が増えてくるのが楽しみになってきました。</a:t>
            </a:r>
          </a:p>
          <a:p>
            <a:r>
              <a:rPr lang="ja-JP" altLang="en-US" dirty="0"/>
              <a:t>もっとフォロワーを増やしたいと考えた太郎君。</a:t>
            </a:r>
          </a:p>
        </p:txBody>
      </p:sp>
      <p:sp>
        <p:nvSpPr>
          <p:cNvPr id="25604" name="スライド番号プレースホルダー 3">
            <a:extLst>
              <a:ext uri="{FF2B5EF4-FFF2-40B4-BE49-F238E27FC236}">
                <a16:creationId xmlns:a16="http://schemas.microsoft.com/office/drawing/2014/main" id="{59114E90-98B2-4665-9FB5-D6B81DA254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mic Sans MS" panose="030F0702030302020204" pitchFamily="66" charset="0"/>
                <a:ea typeface="ＭＳ Ｐゴシック" panose="020B0600070205080204" pitchFamily="50" charset="-128"/>
              </a:defRPr>
            </a:lvl1pPr>
            <a:lvl2pPr marL="742950" indent="-285750">
              <a:defRPr kumimoji="1">
                <a:solidFill>
                  <a:schemeClr val="tx1"/>
                </a:solidFill>
                <a:latin typeface="Comic Sans MS" panose="030F0702030302020204" pitchFamily="66" charset="0"/>
                <a:ea typeface="ＭＳ Ｐゴシック" panose="020B0600070205080204" pitchFamily="50" charset="-128"/>
              </a:defRPr>
            </a:lvl2pPr>
            <a:lvl3pPr marL="1143000" indent="-228600">
              <a:defRPr kumimoji="1">
                <a:solidFill>
                  <a:schemeClr val="tx1"/>
                </a:solidFill>
                <a:latin typeface="Comic Sans MS" panose="030F0702030302020204" pitchFamily="66" charset="0"/>
                <a:ea typeface="ＭＳ Ｐゴシック" panose="020B0600070205080204" pitchFamily="50" charset="-128"/>
              </a:defRPr>
            </a:lvl3pPr>
            <a:lvl4pPr marL="1600200" indent="-228600">
              <a:defRPr kumimoji="1">
                <a:solidFill>
                  <a:schemeClr val="tx1"/>
                </a:solidFill>
                <a:latin typeface="Comic Sans MS" panose="030F0702030302020204" pitchFamily="66" charset="0"/>
                <a:ea typeface="ＭＳ Ｐゴシック" panose="020B0600070205080204" pitchFamily="50" charset="-128"/>
              </a:defRPr>
            </a:lvl4pPr>
            <a:lvl5pPr marL="2057400" indent="-228600">
              <a:defRPr kumimoji="1">
                <a:solidFill>
                  <a:schemeClr val="tx1"/>
                </a:solidFill>
                <a:latin typeface="Comic Sans MS" panose="030F0702030302020204" pitchFamily="66"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fld id="{7FA019AA-A2C4-4AC0-9649-03DFB5DE6D2F}" type="slidenum">
              <a:rPr lang="ja-JP" altLang="en-US" smtClean="0"/>
              <a:pPr/>
              <a:t>5</a:t>
            </a:fld>
            <a:endParaRPr lang="ja-JP" altLang="en-US"/>
          </a:p>
        </p:txBody>
      </p:sp>
    </p:spTree>
    <p:extLst>
      <p:ext uri="{BB962C8B-B14F-4D97-AF65-F5344CB8AC3E}">
        <p14:creationId xmlns:p14="http://schemas.microsoft.com/office/powerpoint/2010/main" val="89830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ある日、このような写真を撮影し、投稿しました。太郎君はどこに入っているかわかりますか？そうです。コンビニの冷蔵庫に入ってこのような写真を撮り、</a:t>
            </a:r>
            <a:r>
              <a:rPr kumimoji="1" lang="en-US" altLang="ja-JP" dirty="0"/>
              <a:t>SNS</a:t>
            </a:r>
            <a:r>
              <a:rPr kumimoji="1" lang="ja-JP" altLang="en-US" dirty="0"/>
              <a:t>に投稿しました。太郎君は「これをのせたら面白いだろうなぁ」と思い、こんな風にＳＮＳに載せました。</a:t>
            </a:r>
          </a:p>
          <a:p>
            <a:r>
              <a:rPr kumimoji="1" lang="ja-JP" altLang="en-US" dirty="0"/>
              <a:t>ＳＮＳに載せたことでたくさんの人が見ることが出来、このあとたくさんの人からシェアされ、アッという間にこの画像は拡散しました。</a:t>
            </a:r>
          </a:p>
          <a:p>
            <a:r>
              <a:rPr kumimoji="1" lang="ja-JP" altLang="en-US" dirty="0"/>
              <a:t>さて、太郎君はこのあとどうなってしまうのでしょうか。　</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6</a:t>
            </a:fld>
            <a:endParaRPr kumimoji="1" lang="ja-JP" altLang="en-US"/>
          </a:p>
        </p:txBody>
      </p:sp>
    </p:spTree>
    <p:extLst>
      <p:ext uri="{BB962C8B-B14F-4D97-AF65-F5344CB8AC3E}">
        <p14:creationId xmlns:p14="http://schemas.microsoft.com/office/powerpoint/2010/main" val="3775077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太郎君のつぶやきに対して、「食べ物の上に乗るなんて汚い、不衛生だ」、「非常識だ」等の批判的なコメントが寄せられました。中には太郎君の個人情報を特定したというようなコメントもあって、炎上※寸前です。</a:t>
            </a:r>
          </a:p>
          <a:p>
            <a:r>
              <a:rPr kumimoji="1" lang="ja-JP" altLang="ja-JP" sz="1200" kern="1200" dirty="0">
                <a:solidFill>
                  <a:schemeClr val="tx1"/>
                </a:solidFill>
                <a:effectLst/>
                <a:latin typeface="+mn-lt"/>
                <a:ea typeface="+mn-ea"/>
                <a:cs typeface="+mn-cs"/>
              </a:rPr>
              <a:t>ここで「まずい」と思った太郎君は、慌てて画像を削除しました。</a:t>
            </a:r>
            <a:endParaRPr kumimoji="1" lang="ja-JP" altLang="en-US"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※不祥事などをきっかけに、特定のブログ等に大量のアクセスや非難・批判等が集中し、サーバーの動きが鈍ったり、パンクしてしまう状態。</a:t>
            </a:r>
          </a:p>
          <a:p>
            <a:r>
              <a:rPr kumimoji="1" lang="ja-JP" altLang="ja-JP" sz="1200" kern="1200" dirty="0">
                <a:solidFill>
                  <a:schemeClr val="tx1"/>
                </a:solidFill>
                <a:effectLst/>
                <a:latin typeface="+mn-lt"/>
                <a:ea typeface="+mn-ea"/>
                <a:cs typeface="+mn-cs"/>
              </a:rPr>
              <a:t>◇どのような批判が寄せられ、その後、どのような事態を招くのかを探る。</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7</a:t>
            </a:fld>
            <a:endParaRPr kumimoji="1" lang="ja-JP" altLang="en-US"/>
          </a:p>
        </p:txBody>
      </p:sp>
    </p:spTree>
    <p:extLst>
      <p:ext uri="{BB962C8B-B14F-4D97-AF65-F5344CB8AC3E}">
        <p14:creationId xmlns:p14="http://schemas.microsoft.com/office/powerpoint/2010/main" val="694265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しかし、誰かがこの画像を転載してしまい、太郎君の知らないところで拡散は続き、完全に削除できない状態になってしまいました。</a:t>
            </a:r>
          </a:p>
          <a:p>
            <a:r>
              <a:rPr kumimoji="1" lang="ja-JP" altLang="en-US" dirty="0"/>
              <a:t>また、太郎君の場合、コンビニの冷凍庫を汚したり、壊したりしていたら器物損壊の罪で逮捕される可能性や冷蔵庫の商品を廃棄処分せざるを得なくなったら、損害賠償を請求される可能性が十分にあります。</a:t>
            </a:r>
          </a:p>
          <a:p>
            <a:r>
              <a:rPr kumimoji="1" lang="ja-JP" altLang="en-US" dirty="0"/>
              <a:t>　　実際にこのような事件が発生し、最終的にはこのコンビニは苦情等が殺到して、営業出来なくなってしまいました。</a:t>
            </a:r>
          </a:p>
        </p:txBody>
      </p:sp>
      <p:sp>
        <p:nvSpPr>
          <p:cNvPr id="4" name="スライド番号プレースホルダー 3"/>
          <p:cNvSpPr>
            <a:spLocks noGrp="1"/>
          </p:cNvSpPr>
          <p:nvPr>
            <p:ph type="sldNum" sz="quarter" idx="5"/>
          </p:nvPr>
        </p:nvSpPr>
        <p:spPr/>
        <p:txBody>
          <a:bodyPr/>
          <a:lstStyle/>
          <a:p>
            <a:fld id="{E24C3E8C-0CD9-4608-B871-988C3C8A004D}" type="slidenum">
              <a:rPr kumimoji="1" lang="ja-JP" altLang="en-US" smtClean="0"/>
              <a:t>8</a:t>
            </a:fld>
            <a:endParaRPr kumimoji="1" lang="ja-JP" altLang="en-US"/>
          </a:p>
        </p:txBody>
      </p:sp>
    </p:spTree>
    <p:extLst>
      <p:ext uri="{BB962C8B-B14F-4D97-AF65-F5344CB8AC3E}">
        <p14:creationId xmlns:p14="http://schemas.microsoft.com/office/powerpoint/2010/main" val="80626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3C4C860D-6817-4D69-B750-59D07619EE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ー 2">
            <a:extLst>
              <a:ext uri="{FF2B5EF4-FFF2-40B4-BE49-F238E27FC236}">
                <a16:creationId xmlns:a16="http://schemas.microsoft.com/office/drawing/2014/main" id="{95623D69-133C-4ECF-870C-AF88EF30D0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このような事件が起きたのを覚えていますか？コンビニでおでんのネタを繰り返し指でツンツンと突く動画をネットに投稿したものです。</a:t>
            </a:r>
          </a:p>
          <a:p>
            <a:r>
              <a:rPr lang="ja-JP" altLang="en-US" dirty="0"/>
              <a:t>この動画はまたたく間に拡散され、この男性の</a:t>
            </a:r>
            <a:r>
              <a:rPr lang="en-US" altLang="ja-JP" dirty="0"/>
              <a:t>SNS</a:t>
            </a:r>
            <a:r>
              <a:rPr lang="ja-JP" altLang="en-US" dirty="0" err="1"/>
              <a:t>には</a:t>
            </a:r>
            <a:r>
              <a:rPr lang="ja-JP" altLang="en-US" dirty="0"/>
              <a:t>批判が殺到し、炎上。その後、この男性は器物損壊罪で逮捕されました。この場合も店から損害賠償を請求される可能性が十分にあります。</a:t>
            </a:r>
          </a:p>
          <a:p>
            <a:r>
              <a:rPr lang="ja-JP" altLang="en-US" dirty="0"/>
              <a:t>写真だけに限らず、動画やちょっとしたつぶやきが原因で将来に大きな影響を及ぼすかもしれません。</a:t>
            </a:r>
          </a:p>
          <a:p>
            <a:endParaRPr lang="ja-JP" altLang="en-US" dirty="0"/>
          </a:p>
        </p:txBody>
      </p:sp>
      <p:sp>
        <p:nvSpPr>
          <p:cNvPr id="33796" name="スライド番号プレースホルダー 3">
            <a:extLst>
              <a:ext uri="{FF2B5EF4-FFF2-40B4-BE49-F238E27FC236}">
                <a16:creationId xmlns:a16="http://schemas.microsoft.com/office/drawing/2014/main" id="{98E4A23E-9208-462F-B63B-7D1CB33521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mic Sans MS" panose="030F0702030302020204" pitchFamily="66" charset="0"/>
                <a:ea typeface="ＭＳ Ｐゴシック" panose="020B0600070205080204" pitchFamily="50" charset="-128"/>
              </a:defRPr>
            </a:lvl1pPr>
            <a:lvl2pPr marL="742892" indent="-285728">
              <a:defRPr kumimoji="1">
                <a:solidFill>
                  <a:schemeClr val="tx1"/>
                </a:solidFill>
                <a:latin typeface="Comic Sans MS" panose="030F0702030302020204" pitchFamily="66" charset="0"/>
                <a:ea typeface="ＭＳ Ｐゴシック" panose="020B0600070205080204" pitchFamily="50" charset="-128"/>
              </a:defRPr>
            </a:lvl2pPr>
            <a:lvl3pPr marL="1142910" indent="-228582">
              <a:defRPr kumimoji="1">
                <a:solidFill>
                  <a:schemeClr val="tx1"/>
                </a:solidFill>
                <a:latin typeface="Comic Sans MS" panose="030F0702030302020204" pitchFamily="66" charset="0"/>
                <a:ea typeface="ＭＳ Ｐゴシック" panose="020B0600070205080204" pitchFamily="50" charset="-128"/>
              </a:defRPr>
            </a:lvl3pPr>
            <a:lvl4pPr marL="1600075" indent="-228582">
              <a:defRPr kumimoji="1">
                <a:solidFill>
                  <a:schemeClr val="tx1"/>
                </a:solidFill>
                <a:latin typeface="Comic Sans MS" panose="030F0702030302020204" pitchFamily="66" charset="0"/>
                <a:ea typeface="ＭＳ Ｐゴシック" panose="020B0600070205080204" pitchFamily="50" charset="-128"/>
              </a:defRPr>
            </a:lvl4pPr>
            <a:lvl5pPr marL="2057239" indent="-228582">
              <a:defRPr kumimoji="1">
                <a:solidFill>
                  <a:schemeClr val="tx1"/>
                </a:solidFill>
                <a:latin typeface="Comic Sans MS" panose="030F0702030302020204" pitchFamily="66" charset="0"/>
                <a:ea typeface="ＭＳ Ｐゴシック" panose="020B0600070205080204" pitchFamily="50" charset="-128"/>
              </a:defRPr>
            </a:lvl5pPr>
            <a:lvl6pPr marL="2514403" indent="-228582"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567" indent="-228582"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8731" indent="-228582"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5895" indent="-228582"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fld id="{D7215616-AC02-4C37-AD99-36621DB24668}" type="slidenum">
              <a:rPr lang="ja-JP" altLang="en-US" smtClean="0"/>
              <a:pPr/>
              <a:t>9</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65291BD-D79B-4A3D-A3AD-A68CBA62CED6}"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302121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DD1939-796B-4AEC-B7BF-82B013CD8CFE}"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168772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D250B7-BEE0-4A72-A90A-A7B68CCF5694}"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2319005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A95375-C04B-4A43-9191-90E3A09B75B3}"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295513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E98648F-D329-4D7B-9EBA-96E0008CAA58}"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371083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0BD7065-D680-48F2-8842-9393306E5E53}"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3944022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7BCD983-6E6D-4DF8-A4B1-71125FC641F2}" type="datetime1">
              <a:rPr kumimoji="1" lang="ja-JP" altLang="en-US" smtClean="0"/>
              <a:t>2024/3/25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2083077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CE3FC2C-DB79-4B4B-94C0-C3233F41FBDA}" type="datetime1">
              <a:rPr kumimoji="1" lang="ja-JP" altLang="en-US" smtClean="0"/>
              <a:t>2024/3/25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197820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AFFF9A-F3A4-4C6D-BD6F-05FB836895D6}" type="datetime1">
              <a:rPr kumimoji="1" lang="ja-JP" altLang="en-US" smtClean="0"/>
              <a:t>2024/3/25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4290071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B0526AC-E6EB-4C83-A04E-3502C6A43AC2}"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4217321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C591B73-B3F4-4B34-AB50-B8506D9A0825}"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218446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C3D12-8AF0-4FF2-A65C-606A8F9FB7C5}" type="datetime1">
              <a:rPr kumimoji="1" lang="ja-JP" altLang="en-US" smtClean="0"/>
              <a:t>2024/3/25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AB539-2B90-4C7A-948F-D2C8868291A6}" type="slidenum">
              <a:rPr kumimoji="1" lang="ja-JP" altLang="en-US" smtClean="0"/>
              <a:t>‹#›</a:t>
            </a:fld>
            <a:endParaRPr kumimoji="1" lang="ja-JP" altLang="en-US"/>
          </a:p>
        </p:txBody>
      </p:sp>
    </p:spTree>
    <p:extLst>
      <p:ext uri="{BB962C8B-B14F-4D97-AF65-F5344CB8AC3E}">
        <p14:creationId xmlns:p14="http://schemas.microsoft.com/office/powerpoint/2010/main" val="3395663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pa.go.jp/policy_area/no_cp/uploads/R3kodomonoseihigaigraph.pdf"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hyperlink" Target="https://www.npa.go.jp/bureau/safetylife/syonen/pdf_r5_syonenhikoujyokyo.pdf" TargetMode="Externa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9CD60692-3D65-4A9C-8C22-0119A914ED62}"/>
              </a:ext>
            </a:extLst>
          </p:cNvPr>
          <p:cNvSpPr/>
          <p:nvPr/>
        </p:nvSpPr>
        <p:spPr>
          <a:xfrm>
            <a:off x="-171462" y="755984"/>
            <a:ext cx="9488556" cy="4003483"/>
          </a:xfrm>
          <a:prstGeom prst="rect">
            <a:avLst/>
          </a:prstGeom>
          <a:solidFill>
            <a:srgbClr val="3E89CE">
              <a:alpha val="75686"/>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p:cNvGrpSpPr/>
          <p:nvPr/>
        </p:nvGrpSpPr>
        <p:grpSpPr>
          <a:xfrm>
            <a:off x="6211" y="1305047"/>
            <a:ext cx="8317061" cy="2171801"/>
            <a:chOff x="-679482" y="1197396"/>
            <a:chExt cx="9132959" cy="1645827"/>
          </a:xfrm>
        </p:grpSpPr>
        <p:sp>
          <p:nvSpPr>
            <p:cNvPr id="15" name="テキスト ボックス 14"/>
            <p:cNvSpPr txBox="1"/>
            <p:nvPr/>
          </p:nvSpPr>
          <p:spPr>
            <a:xfrm>
              <a:off x="-679482" y="2073537"/>
              <a:ext cx="9132959" cy="769686"/>
            </a:xfrm>
            <a:prstGeom prst="rect">
              <a:avLst/>
            </a:prstGeom>
            <a:noFill/>
          </p:spPr>
          <p:txBody>
            <a:bodyPr wrap="square" rtlCol="0">
              <a:spAutoFit/>
            </a:bodyPr>
            <a:lstStyle/>
            <a:p>
              <a:pPr algn="ctr"/>
              <a:r>
                <a:rPr lang="ja-JP" altLang="en-US" sz="6000" dirty="0">
                  <a:solidFill>
                    <a:schemeClr val="bg1"/>
                  </a:solidFill>
                  <a:latin typeface="ＭＳ Ｐゴシック" panose="020B0600070205080204" pitchFamily="50" charset="-128"/>
                  <a:ea typeface="ＭＳ Ｐゴシック" panose="020B0600070205080204" pitchFamily="50" charset="-128"/>
                </a:rPr>
                <a:t>インターネットに潜む危険</a:t>
              </a:r>
            </a:p>
          </p:txBody>
        </p:sp>
        <p:sp>
          <p:nvSpPr>
            <p:cNvPr id="14" name="テキスト ボックス 13"/>
            <p:cNvSpPr txBox="1"/>
            <p:nvPr/>
          </p:nvSpPr>
          <p:spPr>
            <a:xfrm>
              <a:off x="149305" y="1197396"/>
              <a:ext cx="5914975" cy="629744"/>
            </a:xfrm>
            <a:prstGeom prst="rect">
              <a:avLst/>
            </a:prstGeom>
            <a:noFill/>
          </p:spPr>
          <p:txBody>
            <a:bodyPr wrap="square" rtlCol="0">
              <a:spAutoFit/>
            </a:bodyPr>
            <a:lstStyle/>
            <a:p>
              <a:r>
                <a:rPr lang="ja-JP" altLang="en-US" sz="4800" dirty="0">
                  <a:solidFill>
                    <a:schemeClr val="bg1"/>
                  </a:solidFill>
                  <a:latin typeface="ＭＳ Ｐゴシック" panose="020B0600070205080204" pitchFamily="50" charset="-128"/>
                  <a:ea typeface="ＭＳ Ｐゴシック" panose="020B0600070205080204" pitchFamily="50" charset="-128"/>
                </a:rPr>
                <a:t>知っていますか？</a:t>
              </a:r>
            </a:p>
          </p:txBody>
        </p:sp>
      </p:grpSp>
      <p:grpSp>
        <p:nvGrpSpPr>
          <p:cNvPr id="4" name="グループ化 3"/>
          <p:cNvGrpSpPr/>
          <p:nvPr/>
        </p:nvGrpSpPr>
        <p:grpSpPr>
          <a:xfrm rot="1750416">
            <a:off x="6939560" y="3593084"/>
            <a:ext cx="1664022" cy="3044154"/>
            <a:chOff x="611560" y="1123257"/>
            <a:chExt cx="3134776" cy="5734743"/>
          </a:xfrm>
        </p:grpSpPr>
        <p:grpSp>
          <p:nvGrpSpPr>
            <p:cNvPr id="5" name="グループ化 4"/>
            <p:cNvGrpSpPr/>
            <p:nvPr/>
          </p:nvGrpSpPr>
          <p:grpSpPr>
            <a:xfrm>
              <a:off x="611560" y="1123257"/>
              <a:ext cx="3134776" cy="5734743"/>
              <a:chOff x="323528" y="404664"/>
              <a:chExt cx="3528392" cy="6454823"/>
            </a:xfrm>
          </p:grpSpPr>
          <p:sp>
            <p:nvSpPr>
              <p:cNvPr id="7" name="角丸四角形 2"/>
              <p:cNvSpPr/>
              <p:nvPr/>
            </p:nvSpPr>
            <p:spPr>
              <a:xfrm>
                <a:off x="323528" y="404664"/>
                <a:ext cx="3528392" cy="645482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 name="正方形/長方形 7"/>
              <p:cNvSpPr/>
              <p:nvPr/>
            </p:nvSpPr>
            <p:spPr>
              <a:xfrm>
                <a:off x="503547" y="1293260"/>
                <a:ext cx="3168352" cy="435918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 name="楕円 8"/>
              <p:cNvSpPr/>
              <p:nvPr/>
            </p:nvSpPr>
            <p:spPr>
              <a:xfrm>
                <a:off x="1691680" y="5897531"/>
                <a:ext cx="720080" cy="7200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 name="楕円 9"/>
              <p:cNvSpPr/>
              <p:nvPr/>
            </p:nvSpPr>
            <p:spPr>
              <a:xfrm>
                <a:off x="1997458" y="651616"/>
                <a:ext cx="108524" cy="1085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 name="正方形/長方形 10"/>
              <p:cNvSpPr/>
              <p:nvPr/>
            </p:nvSpPr>
            <p:spPr>
              <a:xfrm>
                <a:off x="1714212" y="914957"/>
                <a:ext cx="720080" cy="902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 name="楕円 11"/>
              <p:cNvSpPr/>
              <p:nvPr/>
            </p:nvSpPr>
            <p:spPr>
              <a:xfrm>
                <a:off x="1664605" y="914958"/>
                <a:ext cx="81338" cy="902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sp>
          <p:nvSpPr>
            <p:cNvPr id="6" name="楕円 5"/>
            <p:cNvSpPr/>
            <p:nvPr/>
          </p:nvSpPr>
          <p:spPr>
            <a:xfrm>
              <a:off x="2450722" y="1576623"/>
              <a:ext cx="72264" cy="801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sp>
        <p:nvSpPr>
          <p:cNvPr id="3" name="スライド番号プレースホルダー 2"/>
          <p:cNvSpPr>
            <a:spLocks noGrp="1"/>
          </p:cNvSpPr>
          <p:nvPr>
            <p:ph type="sldNum" sz="quarter" idx="12"/>
          </p:nvPr>
        </p:nvSpPr>
        <p:spPr/>
        <p:txBody>
          <a:bodyPr/>
          <a:lstStyle/>
          <a:p>
            <a:fld id="{24DAB539-2B90-4C7A-948F-D2C8868291A6}" type="slidenum">
              <a:rPr kumimoji="1" lang="ja-JP" altLang="en-US" smtClean="0"/>
              <a:t>1</a:t>
            </a:fld>
            <a:endParaRPr kumimoji="1" lang="ja-JP" altLang="en-US"/>
          </a:p>
        </p:txBody>
      </p:sp>
      <p:pic>
        <p:nvPicPr>
          <p:cNvPr id="16" name="図 15"/>
          <p:cNvPicPr/>
          <p:nvPr/>
        </p:nvPicPr>
        <p:blipFill>
          <a:blip r:embed="rId3">
            <a:extLst>
              <a:ext uri="{28A0092B-C50C-407E-A947-70E740481C1C}">
                <a14:useLocalDpi xmlns:a14="http://schemas.microsoft.com/office/drawing/2010/main" val="0"/>
              </a:ext>
            </a:extLst>
          </a:blip>
          <a:stretch>
            <a:fillRect/>
          </a:stretch>
        </p:blipFill>
        <p:spPr>
          <a:xfrm>
            <a:off x="353716" y="97719"/>
            <a:ext cx="1512168" cy="601243"/>
          </a:xfrm>
          <a:prstGeom prst="rect">
            <a:avLst/>
          </a:prstGeom>
        </p:spPr>
      </p:pic>
      <p:sp>
        <p:nvSpPr>
          <p:cNvPr id="17" name="テキスト ボックス 16"/>
          <p:cNvSpPr txBox="1"/>
          <p:nvPr/>
        </p:nvSpPr>
        <p:spPr>
          <a:xfrm>
            <a:off x="245799" y="5264544"/>
            <a:ext cx="7138400" cy="1200329"/>
          </a:xfrm>
          <a:prstGeom prst="rect">
            <a:avLst/>
          </a:prstGeom>
          <a:noFill/>
        </p:spPr>
        <p:txBody>
          <a:bodyPr wrap="square" rtlCol="0">
            <a:spAutoFit/>
          </a:bodyPr>
          <a:lstStyle/>
          <a:p>
            <a:pPr>
              <a:lnSpc>
                <a:spcPct val="150000"/>
              </a:lnSpc>
            </a:pPr>
            <a:r>
              <a:rPr kumimoji="1" lang="ja-JP" altLang="en-US" sz="2400" dirty="0">
                <a:solidFill>
                  <a:sysClr val="windowText" lastClr="000000"/>
                </a:solidFill>
              </a:rPr>
              <a:t>大阪府 福祉部 子ども家庭局 子ども青少年課</a:t>
            </a:r>
            <a:endParaRPr kumimoji="1" lang="en-US" altLang="ja-JP" sz="2400" dirty="0">
              <a:solidFill>
                <a:sysClr val="windowText" lastClr="000000"/>
              </a:solidFill>
            </a:endParaRPr>
          </a:p>
          <a:p>
            <a:pPr>
              <a:lnSpc>
                <a:spcPct val="150000"/>
              </a:lnSpc>
            </a:pPr>
            <a:r>
              <a:rPr kumimoji="1" lang="ja-JP" altLang="en-US" sz="2400" dirty="0">
                <a:solidFill>
                  <a:sysClr val="windowText" lastClr="000000"/>
                </a:solidFill>
              </a:rPr>
              <a:t>作成：（一社）ソーシャルメディア研究会</a:t>
            </a:r>
            <a:endParaRPr kumimoji="1" lang="en-US" altLang="ja-JP" sz="2400" dirty="0">
              <a:solidFill>
                <a:sysClr val="windowText" lastClr="000000"/>
              </a:solidFill>
            </a:endParaRPr>
          </a:p>
        </p:txBody>
      </p:sp>
    </p:spTree>
    <p:extLst>
      <p:ext uri="{BB962C8B-B14F-4D97-AF65-F5344CB8AC3E}">
        <p14:creationId xmlns:p14="http://schemas.microsoft.com/office/powerpoint/2010/main" val="3999067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コンテンツ プレースホルダー 2">
            <a:extLst>
              <a:ext uri="{FF2B5EF4-FFF2-40B4-BE49-F238E27FC236}">
                <a16:creationId xmlns:a16="http://schemas.microsoft.com/office/drawing/2014/main" id="{3E501592-40E1-4C33-93E3-A12DCF273A8B}"/>
              </a:ext>
            </a:extLst>
          </p:cNvPr>
          <p:cNvSpPr>
            <a:spLocks noGrp="1" noChangeArrowheads="1"/>
          </p:cNvSpPr>
          <p:nvPr>
            <p:ph idx="1"/>
          </p:nvPr>
        </p:nvSpPr>
        <p:spPr>
          <a:xfrm>
            <a:off x="250825" y="1663591"/>
            <a:ext cx="8435975" cy="820738"/>
          </a:xfrm>
        </p:spPr>
        <p:txBody>
          <a:bodyPr/>
          <a:lstStyle/>
          <a:p>
            <a:pPr marL="0" indent="0" algn="ctr">
              <a:buFontTx/>
              <a:buNone/>
            </a:pPr>
            <a:r>
              <a:rPr lang="ja-JP" altLang="en-US" sz="3600" b="1" dirty="0"/>
              <a:t>一度載せると 完全には</a:t>
            </a:r>
            <a:r>
              <a:rPr lang="ja-JP" altLang="en-US" sz="4800" b="1" dirty="0">
                <a:solidFill>
                  <a:srgbClr val="FF0000"/>
                </a:solidFill>
              </a:rPr>
              <a:t>消せない</a:t>
            </a:r>
          </a:p>
        </p:txBody>
      </p:sp>
      <p:sp>
        <p:nvSpPr>
          <p:cNvPr id="4" name="下矢印 3">
            <a:extLst>
              <a:ext uri="{FF2B5EF4-FFF2-40B4-BE49-F238E27FC236}">
                <a16:creationId xmlns:a16="http://schemas.microsoft.com/office/drawing/2014/main" id="{5E7053A0-658C-4378-B207-CF069F4ACAC2}"/>
              </a:ext>
            </a:extLst>
          </p:cNvPr>
          <p:cNvSpPr/>
          <p:nvPr/>
        </p:nvSpPr>
        <p:spPr>
          <a:xfrm>
            <a:off x="3599826" y="3143990"/>
            <a:ext cx="1512888" cy="1150937"/>
          </a:xfrm>
          <a:prstGeom prst="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テキスト ボックス 4">
            <a:extLst>
              <a:ext uri="{FF2B5EF4-FFF2-40B4-BE49-F238E27FC236}">
                <a16:creationId xmlns:a16="http://schemas.microsoft.com/office/drawing/2014/main" id="{5CA9721D-C599-4BAF-8CF4-E73EA2437487}"/>
              </a:ext>
            </a:extLst>
          </p:cNvPr>
          <p:cNvSpPr txBox="1">
            <a:spLocks noChangeArrowheads="1"/>
          </p:cNvSpPr>
          <p:nvPr/>
        </p:nvSpPr>
        <p:spPr bwMode="auto">
          <a:xfrm>
            <a:off x="397309" y="4954588"/>
            <a:ext cx="83493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4800" b="1" dirty="0">
                <a:solidFill>
                  <a:schemeClr val="accent1">
                    <a:lumMod val="75000"/>
                  </a:schemeClr>
                </a:solidFill>
                <a:latin typeface="Comic Sans MS" panose="030F0702030302020204" pitchFamily="66" charset="0"/>
              </a:rPr>
              <a:t>将来に大きな影響</a:t>
            </a:r>
            <a:r>
              <a:rPr lang="ja-JP" altLang="en-US" sz="4400" b="1" dirty="0">
                <a:solidFill>
                  <a:schemeClr val="accent1">
                    <a:lumMod val="75000"/>
                  </a:schemeClr>
                </a:solidFill>
                <a:latin typeface="Comic Sans MS" panose="030F0702030302020204" pitchFamily="66" charset="0"/>
              </a:rPr>
              <a:t>が出る</a:t>
            </a:r>
            <a:r>
              <a:rPr lang="ja-JP" altLang="en-US" sz="4800" b="1" dirty="0">
                <a:solidFill>
                  <a:schemeClr val="accent1">
                    <a:lumMod val="75000"/>
                  </a:schemeClr>
                </a:solidFill>
                <a:latin typeface="Comic Sans MS" panose="030F0702030302020204" pitchFamily="66" charset="0"/>
              </a:rPr>
              <a:t>場合も</a:t>
            </a:r>
          </a:p>
        </p:txBody>
      </p:sp>
      <p:sp>
        <p:nvSpPr>
          <p:cNvPr id="7" name="正方形/長方形 6">
            <a:extLst>
              <a:ext uri="{FF2B5EF4-FFF2-40B4-BE49-F238E27FC236}">
                <a16:creationId xmlns:a16="http://schemas.microsoft.com/office/drawing/2014/main" id="{DE83FD37-1CB4-4350-9452-D75007F31BCE}"/>
              </a:ext>
            </a:extLst>
          </p:cNvPr>
          <p:cNvSpPr/>
          <p:nvPr/>
        </p:nvSpPr>
        <p:spPr>
          <a:xfrm>
            <a:off x="0" y="59"/>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ＭＳ Ｐゴシック" panose="020B0600070205080204" pitchFamily="50" charset="-128"/>
                <a:ea typeface="ＭＳ Ｐゴシック" panose="020B0600070205080204" pitchFamily="50" charset="-128"/>
              </a:rPr>
              <a:t>インターネットの世界</a:t>
            </a: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10</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a:extLst>
              <a:ext uri="{FF2B5EF4-FFF2-40B4-BE49-F238E27FC236}">
                <a16:creationId xmlns:a16="http://schemas.microsoft.com/office/drawing/2014/main" id="{41809CDC-E8C9-4CE5-AD52-397CB7683B75}"/>
              </a:ext>
            </a:extLst>
          </p:cNvPr>
          <p:cNvSpPr txBox="1">
            <a:spLocks noChangeArrowheads="1"/>
          </p:cNvSpPr>
          <p:nvPr/>
        </p:nvSpPr>
        <p:spPr bwMode="auto">
          <a:xfrm>
            <a:off x="237920" y="3942076"/>
            <a:ext cx="914558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lang="ja-JP" altLang="en-US" sz="8000" b="1" dirty="0">
                <a:ln w="19050">
                  <a:solidFill>
                    <a:schemeClr val="bg1"/>
                  </a:solidFill>
                  <a:prstDash val="solid"/>
                </a:ln>
                <a:solidFill>
                  <a:srgbClr val="002060"/>
                </a:solidFill>
                <a:effectLst>
                  <a:glow rad="63500">
                    <a:schemeClr val="accent1">
                      <a:alpha val="40000"/>
                    </a:schemeClr>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一歩立ち止まろう！</a:t>
            </a:r>
          </a:p>
        </p:txBody>
      </p:sp>
      <p:sp>
        <p:nvSpPr>
          <p:cNvPr id="8" name="テキスト ボックス 5">
            <a:extLst>
              <a:ext uri="{FF2B5EF4-FFF2-40B4-BE49-F238E27FC236}">
                <a16:creationId xmlns:a16="http://schemas.microsoft.com/office/drawing/2014/main" id="{893F0B50-C33A-44A1-86DE-185B1CDCA2FC}"/>
              </a:ext>
            </a:extLst>
          </p:cNvPr>
          <p:cNvSpPr txBox="1">
            <a:spLocks noChangeArrowheads="1"/>
          </p:cNvSpPr>
          <p:nvPr/>
        </p:nvSpPr>
        <p:spPr bwMode="auto">
          <a:xfrm>
            <a:off x="284609" y="2105561"/>
            <a:ext cx="85747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defRPr/>
            </a:pPr>
            <a:r>
              <a:rPr lang="ja-JP" altLang="en-US" sz="8000" b="1" dirty="0">
                <a:ln w="19050">
                  <a:solidFill>
                    <a:schemeClr val="bg1"/>
                  </a:solidFill>
                  <a:prstDash val="solid"/>
                </a:ln>
                <a:solidFill>
                  <a:srgbClr val="002060"/>
                </a:solidFill>
                <a:effectLst>
                  <a:glow rad="63500">
                    <a:schemeClr val="accent1">
                      <a:alpha val="40000"/>
                    </a:schemeClr>
                  </a:glow>
                  <a:outerShdw blurRad="38100" dist="38100" dir="2700000" algn="tl">
                    <a:srgbClr val="000000">
                      <a:alpha val="43137"/>
                    </a:srgbClr>
                  </a:outerShdw>
                </a:effectLst>
                <a:latin typeface="HGP創英角ｺﾞｼｯｸUB" pitchFamily="50" charset="-128"/>
                <a:ea typeface="HGP創英角ｺﾞｼｯｸUB" pitchFamily="50" charset="-128"/>
              </a:rPr>
              <a:t>撮影・投稿する前に</a:t>
            </a:r>
            <a:endParaRPr lang="en-US" altLang="ja-JP" sz="8000" b="1" dirty="0">
              <a:ln w="19050">
                <a:solidFill>
                  <a:schemeClr val="bg1"/>
                </a:solidFill>
                <a:prstDash val="solid"/>
              </a:ln>
              <a:solidFill>
                <a:srgbClr val="002060"/>
              </a:solidFill>
              <a:effectLst>
                <a:glow rad="63500">
                  <a:schemeClr val="accent1">
                    <a:alpha val="40000"/>
                  </a:schemeClr>
                </a:glow>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7" name="正方形/長方形 6">
            <a:extLst>
              <a:ext uri="{FF2B5EF4-FFF2-40B4-BE49-F238E27FC236}">
                <a16:creationId xmlns:a16="http://schemas.microsoft.com/office/drawing/2014/main" id="{9039118B-43B5-48D6-865F-CB0358F78C27}"/>
              </a:ext>
            </a:extLst>
          </p:cNvPr>
          <p:cNvSpPr/>
          <p:nvPr/>
        </p:nvSpPr>
        <p:spPr>
          <a:xfrm>
            <a:off x="0" y="59"/>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ＭＳ Ｐゴシック" panose="020B0600070205080204" pitchFamily="50" charset="-128"/>
                <a:ea typeface="ＭＳ Ｐゴシック" panose="020B0600070205080204" pitchFamily="50" charset="-128"/>
              </a:rPr>
              <a:t>画像や文章</a:t>
            </a: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11</a:t>
            </a:fld>
            <a:endParaRPr kumimoji="1" lang="ja-JP"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4354E25-F42E-4963-84C3-C6DDF8870E45}"/>
              </a:ext>
            </a:extLst>
          </p:cNvPr>
          <p:cNvSpPr/>
          <p:nvPr/>
        </p:nvSpPr>
        <p:spPr>
          <a:xfrm>
            <a:off x="-137210" y="836955"/>
            <a:ext cx="9418420" cy="5184090"/>
          </a:xfrm>
          <a:prstGeom prst="rect">
            <a:avLst/>
          </a:prstGeom>
          <a:solidFill>
            <a:srgbClr val="3E89CE">
              <a:alpha val="75686"/>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96D2D890-6D1B-46D4-8CB8-5EFC7C260042}"/>
              </a:ext>
            </a:extLst>
          </p:cNvPr>
          <p:cNvSpPr txBox="1"/>
          <p:nvPr/>
        </p:nvSpPr>
        <p:spPr>
          <a:xfrm>
            <a:off x="1724820" y="2472513"/>
            <a:ext cx="5694357" cy="1754326"/>
          </a:xfrm>
          <a:prstGeom prst="rect">
            <a:avLst/>
          </a:prstGeom>
          <a:noFill/>
        </p:spPr>
        <p:txBody>
          <a:bodyPr wrap="square" rtlCol="0">
            <a:spAutoFit/>
          </a:bodyPr>
          <a:lstStyle/>
          <a:p>
            <a:pPr algn="ctr"/>
            <a:r>
              <a:rPr kumimoji="1" lang="ja-JP" altLang="en-US" sz="54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知っていますか？</a:t>
            </a:r>
            <a:endParaRPr kumimoji="1" lang="en-US" altLang="ja-JP" sz="54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a:p>
            <a:pPr algn="ctr"/>
            <a:r>
              <a:rPr kumimoji="1" lang="ja-JP" altLang="en-US" sz="54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自画撮り被害</a:t>
            </a:r>
            <a:endParaRPr kumimoji="1" lang="ja-JP" altLang="en-US" sz="66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cxnSp>
        <p:nvCxnSpPr>
          <p:cNvPr id="6" name="直線コネクタ 5">
            <a:extLst>
              <a:ext uri="{FF2B5EF4-FFF2-40B4-BE49-F238E27FC236}">
                <a16:creationId xmlns:a16="http://schemas.microsoft.com/office/drawing/2014/main" id="{AAF382BD-93DD-4576-85E1-3E872C3D2041}"/>
              </a:ext>
            </a:extLst>
          </p:cNvPr>
          <p:cNvCxnSpPr>
            <a:cxnSpLocks/>
          </p:cNvCxnSpPr>
          <p:nvPr/>
        </p:nvCxnSpPr>
        <p:spPr>
          <a:xfrm>
            <a:off x="1901073" y="2373875"/>
            <a:ext cx="5341850" cy="0"/>
          </a:xfrm>
          <a:prstGeom prst="line">
            <a:avLst/>
          </a:prstGeom>
          <a:ln w="60325">
            <a:solidFill>
              <a:schemeClr val="bg1"/>
            </a:solidFill>
          </a:ln>
          <a:effectLst>
            <a:outerShdw blurRad="508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D9CEA8AF-CFA1-4522-BA76-1BC0429D9740}"/>
              </a:ext>
            </a:extLst>
          </p:cNvPr>
          <p:cNvCxnSpPr>
            <a:cxnSpLocks/>
          </p:cNvCxnSpPr>
          <p:nvPr/>
        </p:nvCxnSpPr>
        <p:spPr>
          <a:xfrm>
            <a:off x="1901073" y="4408083"/>
            <a:ext cx="5341850" cy="0"/>
          </a:xfrm>
          <a:prstGeom prst="line">
            <a:avLst/>
          </a:prstGeom>
          <a:ln w="60325">
            <a:solidFill>
              <a:schemeClr val="bg1"/>
            </a:solidFill>
          </a:ln>
          <a:effectLst>
            <a:outerShdw blurRad="508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12</a:t>
            </a:fld>
            <a:endParaRPr kumimoji="1" lang="ja-JP" altLang="en-US"/>
          </a:p>
        </p:txBody>
      </p:sp>
    </p:spTree>
    <p:extLst>
      <p:ext uri="{BB962C8B-B14F-4D97-AF65-F5344CB8AC3E}">
        <p14:creationId xmlns:p14="http://schemas.microsoft.com/office/powerpoint/2010/main" val="2448982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24DAB539-2B90-4C7A-948F-D2C8868291A6}" type="slidenum">
              <a:rPr kumimoji="1" lang="ja-JP" altLang="en-US" smtClean="0"/>
              <a:t>13</a:t>
            </a:fld>
            <a:endParaRPr kumimoji="1" lang="ja-JP" altLang="en-US"/>
          </a:p>
        </p:txBody>
      </p:sp>
      <p:pic>
        <p:nvPicPr>
          <p:cNvPr id="5" name="H310121警察庁STOP自画撮り">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9144000" cy="6061586"/>
          </a:xfrm>
          <a:prstGeom prst="rect">
            <a:avLst/>
          </a:prstGeom>
        </p:spPr>
      </p:pic>
    </p:spTree>
    <p:extLst>
      <p:ext uri="{BB962C8B-B14F-4D97-AF65-F5344CB8AC3E}">
        <p14:creationId xmlns:p14="http://schemas.microsoft.com/office/powerpoint/2010/main" val="2911040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A4FD98D-EE37-4E27-A585-B66FC8874B09}"/>
              </a:ext>
            </a:extLst>
          </p:cNvPr>
          <p:cNvSpPr/>
          <p:nvPr/>
        </p:nvSpPr>
        <p:spPr>
          <a:xfrm>
            <a:off x="0" y="240091"/>
            <a:ext cx="3790122" cy="728870"/>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ＭＳ Ｐゴシック" panose="020B0600070205080204" pitchFamily="50" charset="-128"/>
                <a:ea typeface="ＭＳ Ｐゴシック" panose="020B0600070205080204" pitchFamily="50" charset="-128"/>
              </a:rPr>
              <a:t>ふりかえり</a:t>
            </a:r>
          </a:p>
        </p:txBody>
      </p:sp>
      <p:sp>
        <p:nvSpPr>
          <p:cNvPr id="5" name="テキスト ボックス 4">
            <a:extLst>
              <a:ext uri="{FF2B5EF4-FFF2-40B4-BE49-F238E27FC236}">
                <a16:creationId xmlns:a16="http://schemas.microsoft.com/office/drawing/2014/main" id="{8FDB9712-D34D-4856-BD27-E05DD03CE787}"/>
              </a:ext>
            </a:extLst>
          </p:cNvPr>
          <p:cNvSpPr txBox="1"/>
          <p:nvPr/>
        </p:nvSpPr>
        <p:spPr>
          <a:xfrm>
            <a:off x="407864" y="1334060"/>
            <a:ext cx="6960345" cy="707886"/>
          </a:xfrm>
          <a:prstGeom prst="rect">
            <a:avLst/>
          </a:prstGeom>
          <a:noFill/>
        </p:spPr>
        <p:txBody>
          <a:bodyPr wrap="square" rtlCol="0">
            <a:spAutoFit/>
          </a:bodyPr>
          <a:lstStyle/>
          <a:p>
            <a:r>
              <a:rPr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共通の趣味で知り合いやりとり</a:t>
            </a:r>
            <a:endParaRPr kumimoji="1"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pic>
        <p:nvPicPr>
          <p:cNvPr id="6" name="図 5">
            <a:extLst>
              <a:ext uri="{FF2B5EF4-FFF2-40B4-BE49-F238E27FC236}">
                <a16:creationId xmlns:a16="http://schemas.microsoft.com/office/drawing/2014/main" id="{2A54E6A0-FA45-4A51-B18D-2B235918D197}"/>
              </a:ext>
            </a:extLst>
          </p:cNvPr>
          <p:cNvPicPr>
            <a:picLocks noChangeAspect="1"/>
          </p:cNvPicPr>
          <p:nvPr/>
        </p:nvPicPr>
        <p:blipFill rotWithShape="1">
          <a:blip r:embed="rId3"/>
          <a:srcRect l="10698" t="1745" r="11360" b="7581"/>
          <a:stretch/>
        </p:blipFill>
        <p:spPr>
          <a:xfrm>
            <a:off x="117176" y="2256608"/>
            <a:ext cx="4507835" cy="2948437"/>
          </a:xfrm>
          <a:prstGeom prst="rect">
            <a:avLst/>
          </a:prstGeom>
        </p:spPr>
      </p:pic>
      <p:sp>
        <p:nvSpPr>
          <p:cNvPr id="7" name="テキスト ボックス 6">
            <a:extLst>
              <a:ext uri="{FF2B5EF4-FFF2-40B4-BE49-F238E27FC236}">
                <a16:creationId xmlns:a16="http://schemas.microsoft.com/office/drawing/2014/main" id="{D2F8B22A-9EAF-4A40-B659-3E33E87DB2DB}"/>
              </a:ext>
            </a:extLst>
          </p:cNvPr>
          <p:cNvSpPr txBox="1"/>
          <p:nvPr/>
        </p:nvSpPr>
        <p:spPr>
          <a:xfrm>
            <a:off x="3170903" y="5746961"/>
            <a:ext cx="5886387" cy="769441"/>
          </a:xfrm>
          <a:prstGeom prst="rect">
            <a:avLst/>
          </a:prstGeom>
          <a:noFill/>
        </p:spPr>
        <p:txBody>
          <a:bodyPr wrap="square" rtlCol="0">
            <a:spAutoFit/>
          </a:bodyPr>
          <a:lstStyle/>
          <a:p>
            <a:r>
              <a:rPr lang="ja-JP" altLang="en-US" sz="44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悩みを相談するように</a:t>
            </a:r>
            <a:r>
              <a:rPr lang="en-US" altLang="ja-JP" sz="44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a:t>
            </a:r>
            <a:endParaRPr kumimoji="1" lang="ja-JP" altLang="en-US" sz="44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pic>
        <p:nvPicPr>
          <p:cNvPr id="8" name="図 7">
            <a:extLst>
              <a:ext uri="{FF2B5EF4-FFF2-40B4-BE49-F238E27FC236}">
                <a16:creationId xmlns:a16="http://schemas.microsoft.com/office/drawing/2014/main" id="{A388905C-71A8-4B85-9C4A-27B9A628D663}"/>
              </a:ext>
            </a:extLst>
          </p:cNvPr>
          <p:cNvPicPr>
            <a:picLocks noChangeAspect="1"/>
          </p:cNvPicPr>
          <p:nvPr/>
        </p:nvPicPr>
        <p:blipFill rotWithShape="1">
          <a:blip r:embed="rId4"/>
          <a:srcRect l="8084" t="4180" r="5798" b="3278"/>
          <a:stretch/>
        </p:blipFill>
        <p:spPr>
          <a:xfrm>
            <a:off x="4672040" y="2771336"/>
            <a:ext cx="4385251" cy="2901950"/>
          </a:xfrm>
          <a:prstGeom prst="rect">
            <a:avLst/>
          </a:prstGeom>
        </p:spPr>
      </p:pic>
      <p:sp>
        <p:nvSpPr>
          <p:cNvPr id="9" name="正方形/長方形 8">
            <a:extLst>
              <a:ext uri="{FF2B5EF4-FFF2-40B4-BE49-F238E27FC236}">
                <a16:creationId xmlns:a16="http://schemas.microsoft.com/office/drawing/2014/main" id="{87E738E1-89E3-4EF5-91FB-8B64FA271696}"/>
              </a:ext>
            </a:extLst>
          </p:cNvPr>
          <p:cNvSpPr/>
          <p:nvPr/>
        </p:nvSpPr>
        <p:spPr>
          <a:xfrm>
            <a:off x="0" y="6617909"/>
            <a:ext cx="9144000" cy="240090"/>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14</a:t>
            </a:fld>
            <a:endParaRPr kumimoji="1" lang="ja-JP" altLang="en-US"/>
          </a:p>
        </p:txBody>
      </p:sp>
    </p:spTree>
    <p:extLst>
      <p:ext uri="{BB962C8B-B14F-4D97-AF65-F5344CB8AC3E}">
        <p14:creationId xmlns:p14="http://schemas.microsoft.com/office/powerpoint/2010/main" val="32378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7B68CF3-38EE-4EC4-A9C4-B25A1598B18F}"/>
              </a:ext>
            </a:extLst>
          </p:cNvPr>
          <p:cNvSpPr/>
          <p:nvPr/>
        </p:nvSpPr>
        <p:spPr>
          <a:xfrm>
            <a:off x="0" y="240091"/>
            <a:ext cx="3790122" cy="728870"/>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ＭＳ Ｐゴシック" panose="020B0600070205080204" pitchFamily="50" charset="-128"/>
                <a:ea typeface="ＭＳ Ｐゴシック" panose="020B0600070205080204" pitchFamily="50" charset="-128"/>
              </a:rPr>
              <a:t>ふりかえり</a:t>
            </a:r>
          </a:p>
        </p:txBody>
      </p:sp>
      <p:sp>
        <p:nvSpPr>
          <p:cNvPr id="5" name="テキスト ボックス 4">
            <a:extLst>
              <a:ext uri="{FF2B5EF4-FFF2-40B4-BE49-F238E27FC236}">
                <a16:creationId xmlns:a16="http://schemas.microsoft.com/office/drawing/2014/main" id="{5EB268EE-648C-4479-92AD-5F6BD0EAE23F}"/>
              </a:ext>
            </a:extLst>
          </p:cNvPr>
          <p:cNvSpPr txBox="1"/>
          <p:nvPr/>
        </p:nvSpPr>
        <p:spPr>
          <a:xfrm>
            <a:off x="1709705" y="5737465"/>
            <a:ext cx="6698079" cy="707886"/>
          </a:xfrm>
          <a:prstGeom prst="rect">
            <a:avLst/>
          </a:prstGeom>
          <a:noFill/>
        </p:spPr>
        <p:txBody>
          <a:bodyPr wrap="square" rtlCol="0">
            <a:spAutoFit/>
          </a:bodyPr>
          <a:lstStyle/>
          <a:p>
            <a:r>
              <a:rPr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誰にも言えない秘密も</a:t>
            </a:r>
            <a:r>
              <a:rPr lang="en-US" altLang="ja-JP"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a:t>
            </a:r>
            <a:endParaRPr kumimoji="1"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pic>
        <p:nvPicPr>
          <p:cNvPr id="6" name="図 5">
            <a:extLst>
              <a:ext uri="{FF2B5EF4-FFF2-40B4-BE49-F238E27FC236}">
                <a16:creationId xmlns:a16="http://schemas.microsoft.com/office/drawing/2014/main" id="{5F44F482-F31F-416C-8FF9-7832E52182C8}"/>
              </a:ext>
            </a:extLst>
          </p:cNvPr>
          <p:cNvPicPr>
            <a:picLocks noChangeAspect="1"/>
          </p:cNvPicPr>
          <p:nvPr/>
        </p:nvPicPr>
        <p:blipFill rotWithShape="1">
          <a:blip r:embed="rId3"/>
          <a:srcRect b="959"/>
          <a:stretch/>
        </p:blipFill>
        <p:spPr>
          <a:xfrm>
            <a:off x="426327" y="1141519"/>
            <a:ext cx="8253659" cy="4595945"/>
          </a:xfrm>
          <a:prstGeom prst="rect">
            <a:avLst/>
          </a:prstGeom>
        </p:spPr>
      </p:pic>
      <p:sp>
        <p:nvSpPr>
          <p:cNvPr id="7" name="正方形/長方形 6">
            <a:extLst>
              <a:ext uri="{FF2B5EF4-FFF2-40B4-BE49-F238E27FC236}">
                <a16:creationId xmlns:a16="http://schemas.microsoft.com/office/drawing/2014/main" id="{7171068B-15E8-46AE-9D64-58B11F1CB137}"/>
              </a:ext>
            </a:extLst>
          </p:cNvPr>
          <p:cNvSpPr/>
          <p:nvPr/>
        </p:nvSpPr>
        <p:spPr>
          <a:xfrm>
            <a:off x="0" y="6617909"/>
            <a:ext cx="9144000" cy="240090"/>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15</a:t>
            </a:fld>
            <a:endParaRPr kumimoji="1" lang="ja-JP" altLang="en-US"/>
          </a:p>
        </p:txBody>
      </p:sp>
    </p:spTree>
    <p:extLst>
      <p:ext uri="{BB962C8B-B14F-4D97-AF65-F5344CB8AC3E}">
        <p14:creationId xmlns:p14="http://schemas.microsoft.com/office/powerpoint/2010/main" val="425234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7B68CF3-38EE-4EC4-A9C4-B25A1598B18F}"/>
              </a:ext>
            </a:extLst>
          </p:cNvPr>
          <p:cNvSpPr/>
          <p:nvPr/>
        </p:nvSpPr>
        <p:spPr>
          <a:xfrm>
            <a:off x="0" y="240091"/>
            <a:ext cx="3790122" cy="728870"/>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ＭＳ Ｐゴシック" panose="020B0600070205080204" pitchFamily="50" charset="-128"/>
                <a:ea typeface="ＭＳ Ｐゴシック" panose="020B0600070205080204" pitchFamily="50" charset="-128"/>
              </a:rPr>
              <a:t>ふりかえり</a:t>
            </a:r>
          </a:p>
        </p:txBody>
      </p:sp>
      <p:sp>
        <p:nvSpPr>
          <p:cNvPr id="5" name="テキスト ボックス 4">
            <a:extLst>
              <a:ext uri="{FF2B5EF4-FFF2-40B4-BE49-F238E27FC236}">
                <a16:creationId xmlns:a16="http://schemas.microsoft.com/office/drawing/2014/main" id="{5EB268EE-648C-4479-92AD-5F6BD0EAE23F}"/>
              </a:ext>
            </a:extLst>
          </p:cNvPr>
          <p:cNvSpPr txBox="1"/>
          <p:nvPr/>
        </p:nvSpPr>
        <p:spPr>
          <a:xfrm>
            <a:off x="1537253" y="5128590"/>
            <a:ext cx="6287435" cy="1323439"/>
          </a:xfrm>
          <a:prstGeom prst="rect">
            <a:avLst/>
          </a:prstGeom>
          <a:noFill/>
        </p:spPr>
        <p:txBody>
          <a:bodyPr wrap="square" rtlCol="0">
            <a:spAutoFit/>
          </a:bodyPr>
          <a:lstStyle/>
          <a:p>
            <a:r>
              <a:rPr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「下着姿の写真を送って」</a:t>
            </a:r>
            <a:endParaRPr lang="en-US" altLang="ja-JP"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a:p>
            <a:r>
              <a:rPr kumimoji="1"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　　　とお願いされる</a:t>
            </a:r>
            <a:r>
              <a:rPr kumimoji="1" lang="en-US" altLang="ja-JP"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a:t>
            </a:r>
            <a:endParaRPr kumimoji="1"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pic>
        <p:nvPicPr>
          <p:cNvPr id="2" name="図 1">
            <a:extLst>
              <a:ext uri="{FF2B5EF4-FFF2-40B4-BE49-F238E27FC236}">
                <a16:creationId xmlns:a16="http://schemas.microsoft.com/office/drawing/2014/main" id="{96A93E85-6F35-44F4-897C-E43501C64E86}"/>
              </a:ext>
            </a:extLst>
          </p:cNvPr>
          <p:cNvPicPr>
            <a:picLocks noChangeAspect="1"/>
          </p:cNvPicPr>
          <p:nvPr/>
        </p:nvPicPr>
        <p:blipFill rotWithShape="1">
          <a:blip r:embed="rId3"/>
          <a:srcRect l="9566" t="20420" r="10145" b="19260"/>
          <a:stretch/>
        </p:blipFill>
        <p:spPr>
          <a:xfrm>
            <a:off x="-13253" y="1256748"/>
            <a:ext cx="9166667" cy="3871842"/>
          </a:xfrm>
          <a:prstGeom prst="rect">
            <a:avLst/>
          </a:prstGeom>
        </p:spPr>
      </p:pic>
      <p:sp>
        <p:nvSpPr>
          <p:cNvPr id="7" name="正方形/長方形 6">
            <a:extLst>
              <a:ext uri="{FF2B5EF4-FFF2-40B4-BE49-F238E27FC236}">
                <a16:creationId xmlns:a16="http://schemas.microsoft.com/office/drawing/2014/main" id="{4F496967-2926-4253-B3F7-100778CD0123}"/>
              </a:ext>
            </a:extLst>
          </p:cNvPr>
          <p:cNvSpPr/>
          <p:nvPr/>
        </p:nvSpPr>
        <p:spPr>
          <a:xfrm>
            <a:off x="0" y="6617909"/>
            <a:ext cx="9144000" cy="240090"/>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24DAB539-2B90-4C7A-948F-D2C8868291A6}" type="slidenum">
              <a:rPr kumimoji="1" lang="ja-JP" altLang="en-US" smtClean="0"/>
              <a:t>16</a:t>
            </a:fld>
            <a:endParaRPr kumimoji="1" lang="ja-JP" altLang="en-US"/>
          </a:p>
        </p:txBody>
      </p:sp>
    </p:spTree>
    <p:extLst>
      <p:ext uri="{BB962C8B-B14F-4D97-AF65-F5344CB8AC3E}">
        <p14:creationId xmlns:p14="http://schemas.microsoft.com/office/powerpoint/2010/main" val="240534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D3662A4C-85AB-4F80-9548-870FFC18B27F}"/>
              </a:ext>
            </a:extLst>
          </p:cNvPr>
          <p:cNvSpPr/>
          <p:nvPr/>
        </p:nvSpPr>
        <p:spPr>
          <a:xfrm>
            <a:off x="0" y="-35781"/>
            <a:ext cx="9144000" cy="6893780"/>
          </a:xfrm>
          <a:prstGeom prst="rect">
            <a:avLst/>
          </a:prstGeom>
          <a:solidFill>
            <a:schemeClr val="tx1">
              <a:lumMod val="75000"/>
              <a:lumOff val="2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14A211AE-F7EA-4A96-B5A7-27BC834ECAF8}"/>
              </a:ext>
            </a:extLst>
          </p:cNvPr>
          <p:cNvPicPr>
            <a:picLocks noChangeAspect="1"/>
          </p:cNvPicPr>
          <p:nvPr/>
        </p:nvPicPr>
        <p:blipFill rotWithShape="1">
          <a:blip r:embed="rId3"/>
          <a:srcRect l="9777" t="5055" r="10526"/>
          <a:stretch/>
        </p:blipFill>
        <p:spPr>
          <a:xfrm>
            <a:off x="728870" y="989069"/>
            <a:ext cx="7235687" cy="4846388"/>
          </a:xfrm>
          <a:prstGeom prst="rect">
            <a:avLst/>
          </a:prstGeom>
        </p:spPr>
      </p:pic>
      <p:sp>
        <p:nvSpPr>
          <p:cNvPr id="4" name="正方形/長方形 3">
            <a:extLst>
              <a:ext uri="{FF2B5EF4-FFF2-40B4-BE49-F238E27FC236}">
                <a16:creationId xmlns:a16="http://schemas.microsoft.com/office/drawing/2014/main" id="{57B68CF3-38EE-4EC4-A9C4-B25A1598B18F}"/>
              </a:ext>
            </a:extLst>
          </p:cNvPr>
          <p:cNvSpPr/>
          <p:nvPr/>
        </p:nvSpPr>
        <p:spPr>
          <a:xfrm>
            <a:off x="0" y="240091"/>
            <a:ext cx="3790122" cy="728870"/>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ＭＳ Ｐゴシック" panose="020B0600070205080204" pitchFamily="50" charset="-128"/>
                <a:ea typeface="ＭＳ Ｐゴシック" panose="020B0600070205080204" pitchFamily="50" charset="-128"/>
              </a:rPr>
              <a:t>ふりかえり</a:t>
            </a:r>
          </a:p>
        </p:txBody>
      </p:sp>
      <p:sp>
        <p:nvSpPr>
          <p:cNvPr id="5" name="テキスト ボックス 4">
            <a:extLst>
              <a:ext uri="{FF2B5EF4-FFF2-40B4-BE49-F238E27FC236}">
                <a16:creationId xmlns:a16="http://schemas.microsoft.com/office/drawing/2014/main" id="{5EB268EE-648C-4479-92AD-5F6BD0EAE23F}"/>
              </a:ext>
            </a:extLst>
          </p:cNvPr>
          <p:cNvSpPr txBox="1"/>
          <p:nvPr/>
        </p:nvSpPr>
        <p:spPr>
          <a:xfrm>
            <a:off x="1205949" y="5835457"/>
            <a:ext cx="6758608" cy="707886"/>
          </a:xfrm>
          <a:prstGeom prst="rect">
            <a:avLst/>
          </a:prstGeom>
          <a:noFill/>
        </p:spPr>
        <p:txBody>
          <a:bodyPr wrap="square" rtlCol="0">
            <a:spAutoFit/>
          </a:bodyPr>
          <a:lstStyle/>
          <a:p>
            <a:r>
              <a:rPr lang="ja-JP" altLang="en-US" sz="4000" b="1" dirty="0">
                <a:solidFill>
                  <a:srgbClr val="FF0000"/>
                </a:solidFill>
                <a:effectLst>
                  <a:outerShdw blurRad="50800" dist="50800" dir="2700000" algn="tl" rotWithShape="0">
                    <a:schemeClr val="bg1">
                      <a:alpha val="79000"/>
                    </a:schemeClr>
                  </a:outerShdw>
                </a:effectLst>
                <a:latin typeface="ＭＳ Ｐゴシック" panose="020B0600070205080204" pitchFamily="50" charset="-128"/>
                <a:ea typeface="ＭＳ Ｐゴシック" panose="020B0600070205080204" pitchFamily="50" charset="-128"/>
              </a:rPr>
              <a:t>要求はエスカレート、脅される</a:t>
            </a:r>
            <a:endParaRPr kumimoji="1" lang="ja-JP" altLang="en-US" sz="4000" b="1" dirty="0">
              <a:solidFill>
                <a:srgbClr val="FF0000"/>
              </a:solidFill>
              <a:effectLst>
                <a:outerShdw blurRad="50800" dist="50800" dir="2700000" algn="tl" rotWithShape="0">
                  <a:schemeClr val="bg1">
                    <a:alpha val="79000"/>
                  </a:schemeClr>
                </a:outerShdw>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17</a:t>
            </a:fld>
            <a:endParaRPr kumimoji="1" lang="ja-JP" altLang="en-US"/>
          </a:p>
        </p:txBody>
      </p:sp>
    </p:spTree>
    <p:extLst>
      <p:ext uri="{BB962C8B-B14F-4D97-AF65-F5344CB8AC3E}">
        <p14:creationId xmlns:p14="http://schemas.microsoft.com/office/powerpoint/2010/main" val="106219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D3662A4C-85AB-4F80-9548-870FFC18B27F}"/>
              </a:ext>
            </a:extLst>
          </p:cNvPr>
          <p:cNvSpPr/>
          <p:nvPr/>
        </p:nvSpPr>
        <p:spPr>
          <a:xfrm>
            <a:off x="0" y="-35781"/>
            <a:ext cx="9144000" cy="6880528"/>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14A211AE-F7EA-4A96-B5A7-27BC834ECAF8}"/>
              </a:ext>
            </a:extLst>
          </p:cNvPr>
          <p:cNvPicPr>
            <a:picLocks noChangeAspect="1"/>
          </p:cNvPicPr>
          <p:nvPr/>
        </p:nvPicPr>
        <p:blipFill rotWithShape="1">
          <a:blip r:embed="rId3"/>
          <a:srcRect l="9777" t="5055" r="10526"/>
          <a:stretch/>
        </p:blipFill>
        <p:spPr>
          <a:xfrm>
            <a:off x="728870" y="989069"/>
            <a:ext cx="7235687" cy="4846388"/>
          </a:xfrm>
          <a:prstGeom prst="rect">
            <a:avLst/>
          </a:prstGeom>
        </p:spPr>
      </p:pic>
      <p:sp>
        <p:nvSpPr>
          <p:cNvPr id="9" name="正方形/長方形 8">
            <a:extLst>
              <a:ext uri="{FF2B5EF4-FFF2-40B4-BE49-F238E27FC236}">
                <a16:creationId xmlns:a16="http://schemas.microsoft.com/office/drawing/2014/main" id="{39511E8E-0B71-4E58-8689-E2C075FAA326}"/>
              </a:ext>
            </a:extLst>
          </p:cNvPr>
          <p:cNvSpPr/>
          <p:nvPr/>
        </p:nvSpPr>
        <p:spPr>
          <a:xfrm>
            <a:off x="0" y="13253"/>
            <a:ext cx="9144000" cy="6880528"/>
          </a:xfrm>
          <a:prstGeom prst="rect">
            <a:avLst/>
          </a:prstGeom>
          <a:solidFill>
            <a:schemeClr val="tx1">
              <a:lumMod val="75000"/>
              <a:lumOff val="25000"/>
              <a:alpha val="57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5EB268EE-648C-4479-92AD-5F6BD0EAE23F}"/>
              </a:ext>
            </a:extLst>
          </p:cNvPr>
          <p:cNvSpPr txBox="1"/>
          <p:nvPr/>
        </p:nvSpPr>
        <p:spPr>
          <a:xfrm>
            <a:off x="1927578" y="925306"/>
            <a:ext cx="6196004" cy="1200329"/>
          </a:xfrm>
          <a:prstGeom prst="rect">
            <a:avLst/>
          </a:prstGeom>
          <a:noFill/>
        </p:spPr>
        <p:txBody>
          <a:bodyPr wrap="square" rtlCol="0">
            <a:spAutoFit/>
          </a:bodyPr>
          <a:lstStyle/>
          <a:p>
            <a:r>
              <a:rPr lang="ja-JP" altLang="en-US" sz="7200" b="1" dirty="0">
                <a:solidFill>
                  <a:srgbClr val="FF0000"/>
                </a:solidFill>
                <a:effectLst>
                  <a:outerShdw blurRad="50800" dist="50800" dir="2700000" algn="tl" rotWithShape="0">
                    <a:schemeClr val="tx1">
                      <a:alpha val="79000"/>
                    </a:schemeClr>
                  </a:outerShdw>
                </a:effectLst>
                <a:latin typeface="ＭＳ Ｐゴシック" panose="020B0600070205080204" pitchFamily="50" charset="-128"/>
                <a:ea typeface="ＭＳ Ｐゴシック" panose="020B0600070205080204" pitchFamily="50" charset="-128"/>
              </a:rPr>
              <a:t>自画撮り被害</a:t>
            </a:r>
            <a:endParaRPr kumimoji="1" lang="ja-JP" altLang="en-US" sz="7200" b="1" dirty="0">
              <a:solidFill>
                <a:srgbClr val="FF0000"/>
              </a:solidFill>
              <a:effectLst>
                <a:outerShdw blurRad="50800" dist="50800" dir="2700000" algn="tl" rotWithShape="0">
                  <a:schemeClr val="tx1">
                    <a:alpha val="79000"/>
                  </a:schemeClr>
                </a:outerShdw>
              </a:effectLst>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D4AF7C00-2A12-44BE-9515-224C371F15FC}"/>
              </a:ext>
            </a:extLst>
          </p:cNvPr>
          <p:cNvSpPr txBox="1"/>
          <p:nvPr/>
        </p:nvSpPr>
        <p:spPr>
          <a:xfrm>
            <a:off x="827954" y="2683071"/>
            <a:ext cx="8395252" cy="1754326"/>
          </a:xfrm>
          <a:prstGeom prst="rect">
            <a:avLst/>
          </a:prstGeom>
          <a:noFill/>
        </p:spPr>
        <p:txBody>
          <a:bodyPr wrap="square" rtlCol="0">
            <a:spAutoFit/>
          </a:bodyPr>
          <a:lstStyle/>
          <a:p>
            <a:r>
              <a:rPr lang="ja-JP" altLang="en-US" sz="5400" dirty="0">
                <a:solidFill>
                  <a:schemeClr val="bg1"/>
                </a:solidFill>
                <a:effectLst>
                  <a:outerShdw blurRad="50800" dist="50800" dir="2700000" algn="tl" rotWithShape="0">
                    <a:schemeClr val="tx1">
                      <a:alpha val="79000"/>
                    </a:schemeClr>
                  </a:outerShdw>
                </a:effectLst>
                <a:latin typeface="ＭＳ Ｐゴシック" panose="020B0600070205080204" pitchFamily="50" charset="-128"/>
                <a:ea typeface="ＭＳ Ｐゴシック" panose="020B0600070205080204" pitchFamily="50" charset="-128"/>
              </a:rPr>
              <a:t>同世代の友人を装って、</a:t>
            </a:r>
            <a:endParaRPr lang="en-US" altLang="ja-JP" sz="5400" dirty="0">
              <a:solidFill>
                <a:schemeClr val="bg1"/>
              </a:solidFill>
              <a:effectLst>
                <a:outerShdw blurRad="50800" dist="50800" dir="2700000" algn="tl" rotWithShape="0">
                  <a:schemeClr val="tx1">
                    <a:alpha val="79000"/>
                  </a:schemeClr>
                </a:outerShdw>
              </a:effectLst>
              <a:latin typeface="ＭＳ Ｐゴシック" panose="020B0600070205080204" pitchFamily="50" charset="-128"/>
              <a:ea typeface="ＭＳ Ｐゴシック" panose="020B0600070205080204" pitchFamily="50" charset="-128"/>
            </a:endParaRPr>
          </a:p>
          <a:p>
            <a:r>
              <a:rPr lang="ja-JP" altLang="en-US" sz="5400" dirty="0">
                <a:solidFill>
                  <a:schemeClr val="bg1"/>
                </a:solidFill>
                <a:effectLst>
                  <a:outerShdw blurRad="50800" dist="50800" dir="2700000" algn="tl" rotWithShape="0">
                    <a:schemeClr val="tx1">
                      <a:alpha val="79000"/>
                    </a:schemeClr>
                  </a:outerShdw>
                </a:effectLst>
                <a:latin typeface="ＭＳ Ｐゴシック" panose="020B0600070205080204" pitchFamily="50" charset="-128"/>
                <a:ea typeface="ＭＳ Ｐゴシック" panose="020B0600070205080204" pitchFamily="50" charset="-128"/>
              </a:rPr>
              <a:t>裸の写真などを送らせる</a:t>
            </a:r>
            <a:endParaRPr kumimoji="1" lang="ja-JP" altLang="en-US" sz="5400" dirty="0">
              <a:solidFill>
                <a:schemeClr val="bg1"/>
              </a:solidFill>
              <a:effectLst>
                <a:outerShdw blurRad="50800" dist="50800" dir="2700000" algn="tl" rotWithShape="0">
                  <a:schemeClr val="tx1">
                    <a:alpha val="79000"/>
                  </a:schemeClr>
                </a:outerShdw>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9827A134-CE9E-4575-B86C-818CE0667639}"/>
              </a:ext>
            </a:extLst>
          </p:cNvPr>
          <p:cNvCxnSpPr>
            <a:cxnSpLocks/>
          </p:cNvCxnSpPr>
          <p:nvPr/>
        </p:nvCxnSpPr>
        <p:spPr>
          <a:xfrm>
            <a:off x="1980586" y="2170517"/>
            <a:ext cx="5341850" cy="0"/>
          </a:xfrm>
          <a:prstGeom prst="line">
            <a:avLst/>
          </a:prstGeom>
          <a:ln w="60325">
            <a:solidFill>
              <a:schemeClr val="bg1"/>
            </a:solidFill>
          </a:ln>
          <a:effectLst>
            <a:outerShdw blurRad="508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18</a:t>
            </a:fld>
            <a:endParaRPr kumimoji="1" lang="ja-JP" altLang="en-US"/>
          </a:p>
        </p:txBody>
      </p:sp>
    </p:spTree>
    <p:extLst>
      <p:ext uri="{BB962C8B-B14F-4D97-AF65-F5344CB8AC3E}">
        <p14:creationId xmlns:p14="http://schemas.microsoft.com/office/powerpoint/2010/main" val="258632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8BB2E49-3AC1-4CC3-B1A5-75125D94A5E3}"/>
              </a:ext>
            </a:extLst>
          </p:cNvPr>
          <p:cNvPicPr>
            <a:picLocks noChangeAspect="1"/>
          </p:cNvPicPr>
          <p:nvPr/>
        </p:nvPicPr>
        <p:blipFill rotWithShape="1">
          <a:blip r:embed="rId3"/>
          <a:srcRect t="1088" b="1217"/>
          <a:stretch/>
        </p:blipFill>
        <p:spPr>
          <a:xfrm>
            <a:off x="0" y="1325217"/>
            <a:ext cx="9144000" cy="5022570"/>
          </a:xfrm>
          <a:prstGeom prst="rect">
            <a:avLst/>
          </a:prstGeom>
        </p:spPr>
      </p:pic>
      <p:sp>
        <p:nvSpPr>
          <p:cNvPr id="4" name="正方形/長方形 3">
            <a:extLst>
              <a:ext uri="{FF2B5EF4-FFF2-40B4-BE49-F238E27FC236}">
                <a16:creationId xmlns:a16="http://schemas.microsoft.com/office/drawing/2014/main" id="{57B68CF3-38EE-4EC4-A9C4-B25A1598B18F}"/>
              </a:ext>
            </a:extLst>
          </p:cNvPr>
          <p:cNvSpPr/>
          <p:nvPr/>
        </p:nvSpPr>
        <p:spPr>
          <a:xfrm>
            <a:off x="0" y="59"/>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ＭＳ Ｐゴシック" panose="020B0600070205080204" pitchFamily="50" charset="-128"/>
                <a:ea typeface="ＭＳ Ｐゴシック" panose="020B0600070205080204" pitchFamily="50" charset="-128"/>
              </a:rPr>
              <a:t>ネット上の相手は</a:t>
            </a:r>
            <a:r>
              <a:rPr kumimoji="1" lang="en-US" altLang="ja-JP" sz="3600" b="1" dirty="0">
                <a:latin typeface="ＭＳ Ｐゴシック" panose="020B0600070205080204" pitchFamily="50" charset="-128"/>
                <a:ea typeface="ＭＳ Ｐゴシック" panose="020B0600070205080204" pitchFamily="50" charset="-128"/>
              </a:rPr>
              <a:t>…</a:t>
            </a:r>
            <a:endParaRPr kumimoji="1" lang="ja-JP" altLang="en-US" sz="3600" b="1"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5EB268EE-648C-4479-92AD-5F6BD0EAE23F}"/>
              </a:ext>
            </a:extLst>
          </p:cNvPr>
          <p:cNvSpPr txBox="1"/>
          <p:nvPr/>
        </p:nvSpPr>
        <p:spPr>
          <a:xfrm>
            <a:off x="821635" y="4660583"/>
            <a:ext cx="7285381" cy="1938992"/>
          </a:xfrm>
          <a:prstGeom prst="rect">
            <a:avLst/>
          </a:prstGeom>
          <a:solidFill>
            <a:schemeClr val="accent4">
              <a:lumMod val="40000"/>
              <a:lumOff val="60000"/>
              <a:alpha val="88000"/>
            </a:schemeClr>
          </a:solidFill>
          <a:effectLst>
            <a:softEdge rad="76200"/>
          </a:effectLst>
        </p:spPr>
        <p:txBody>
          <a:bodyPr wrap="square" rtlCol="0">
            <a:spAutoFit/>
          </a:bodyPr>
          <a:lstStyle/>
          <a:p>
            <a:endParaRPr lang="en-US" altLang="ja-JP" sz="4000" dirty="0">
              <a:solidFill>
                <a:srgbClr val="FF0000"/>
              </a:solidFill>
              <a:effectLst>
                <a:outerShdw blurRad="50800" dist="50800" dir="2700000" algn="tl" rotWithShape="0">
                  <a:schemeClr val="bg1">
                    <a:alpha val="79000"/>
                  </a:schemeClr>
                </a:outerShdw>
              </a:effectLst>
              <a:latin typeface="ＭＳ Ｐゴシック" panose="020B0600070205080204" pitchFamily="50" charset="-128"/>
              <a:ea typeface="ＭＳ Ｐゴシック" panose="020B0600070205080204" pitchFamily="50" charset="-128"/>
            </a:endParaRPr>
          </a:p>
          <a:p>
            <a:r>
              <a:rPr lang="ja-JP" altLang="en-US" sz="4000" dirty="0">
                <a:solidFill>
                  <a:srgbClr val="FF0000"/>
                </a:solidFill>
                <a:effectLst>
                  <a:outerShdw blurRad="50800" dist="50800" dir="2700000" algn="tl" rotWithShape="0">
                    <a:schemeClr val="bg1">
                      <a:alpha val="79000"/>
                    </a:schemeClr>
                  </a:outerShdw>
                </a:effectLst>
                <a:latin typeface="ＭＳ Ｐゴシック" panose="020B0600070205080204" pitchFamily="50" charset="-128"/>
                <a:ea typeface="ＭＳ Ｐゴシック" panose="020B0600070205080204" pitchFamily="50" charset="-128"/>
              </a:rPr>
              <a:t>　本当はどんな人かわからない</a:t>
            </a:r>
            <a:endParaRPr kumimoji="1" lang="en-US" altLang="ja-JP" sz="4000" dirty="0">
              <a:solidFill>
                <a:srgbClr val="FF0000"/>
              </a:solidFill>
              <a:effectLst>
                <a:outerShdw blurRad="50800" dist="50800" dir="2700000" algn="tl" rotWithShape="0">
                  <a:schemeClr val="bg1">
                    <a:alpha val="79000"/>
                  </a:schemeClr>
                </a:outerShdw>
              </a:effectLst>
              <a:latin typeface="ＭＳ Ｐゴシック" panose="020B0600070205080204" pitchFamily="50" charset="-128"/>
              <a:ea typeface="ＭＳ Ｐゴシック" panose="020B0600070205080204" pitchFamily="50" charset="-128"/>
            </a:endParaRPr>
          </a:p>
          <a:p>
            <a:endParaRPr kumimoji="1" lang="ja-JP" altLang="en-US" sz="4000" dirty="0">
              <a:solidFill>
                <a:srgbClr val="FF0000"/>
              </a:solidFill>
              <a:effectLst>
                <a:outerShdw blurRad="50800" dist="50800" dir="2700000" algn="tl" rotWithShape="0">
                  <a:schemeClr val="bg1">
                    <a:alpha val="79000"/>
                  </a:schemeClr>
                </a:outerShdw>
              </a:effectLst>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4F496967-2926-4253-B3F7-100778CD0123}"/>
              </a:ext>
            </a:extLst>
          </p:cNvPr>
          <p:cNvSpPr/>
          <p:nvPr/>
        </p:nvSpPr>
        <p:spPr>
          <a:xfrm>
            <a:off x="0" y="6617909"/>
            <a:ext cx="9144000" cy="240090"/>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24DAB539-2B90-4C7A-948F-D2C8868291A6}" type="slidenum">
              <a:rPr kumimoji="1" lang="ja-JP" altLang="en-US" smtClean="0"/>
              <a:t>19</a:t>
            </a:fld>
            <a:endParaRPr kumimoji="1" lang="ja-JP" altLang="en-US"/>
          </a:p>
        </p:txBody>
      </p:sp>
    </p:spTree>
    <p:extLst>
      <p:ext uri="{BB962C8B-B14F-4D97-AF65-F5344CB8AC3E}">
        <p14:creationId xmlns:p14="http://schemas.microsoft.com/office/powerpoint/2010/main" val="134339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75FA6301-4C6B-4FCE-8786-D7C239C875EB}"/>
              </a:ext>
            </a:extLst>
          </p:cNvPr>
          <p:cNvSpPr/>
          <p:nvPr/>
        </p:nvSpPr>
        <p:spPr>
          <a:xfrm>
            <a:off x="0" y="58"/>
            <a:ext cx="9144000" cy="1183169"/>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dirty="0">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3"/>
          <a:stretch>
            <a:fillRect/>
          </a:stretch>
        </p:blipFill>
        <p:spPr>
          <a:xfrm>
            <a:off x="5854731" y="5020946"/>
            <a:ext cx="4139543" cy="1621677"/>
          </a:xfrm>
          <a:prstGeom prst="rect">
            <a:avLst/>
          </a:prstGeom>
        </p:spPr>
      </p:pic>
      <p:pic>
        <p:nvPicPr>
          <p:cNvPr id="6" name="図 5"/>
          <p:cNvPicPr>
            <a:picLocks noChangeAspect="1"/>
          </p:cNvPicPr>
          <p:nvPr/>
        </p:nvPicPr>
        <p:blipFill>
          <a:blip r:embed="rId4"/>
          <a:stretch>
            <a:fillRect/>
          </a:stretch>
        </p:blipFill>
        <p:spPr>
          <a:xfrm>
            <a:off x="246515" y="4382228"/>
            <a:ext cx="1505843" cy="2402032"/>
          </a:xfrm>
          <a:prstGeom prst="rect">
            <a:avLst/>
          </a:prstGeom>
        </p:spPr>
      </p:pic>
      <p:pic>
        <p:nvPicPr>
          <p:cNvPr id="5" name="図 4"/>
          <p:cNvPicPr>
            <a:picLocks noChangeAspect="1"/>
          </p:cNvPicPr>
          <p:nvPr/>
        </p:nvPicPr>
        <p:blipFill>
          <a:blip r:embed="rId5"/>
          <a:stretch>
            <a:fillRect/>
          </a:stretch>
        </p:blipFill>
        <p:spPr>
          <a:xfrm>
            <a:off x="712620" y="3037942"/>
            <a:ext cx="3316511" cy="1566808"/>
          </a:xfrm>
          <a:prstGeom prst="rect">
            <a:avLst/>
          </a:prstGeom>
        </p:spPr>
      </p:pic>
      <p:grpSp>
        <p:nvGrpSpPr>
          <p:cNvPr id="58" name="グループ化 57"/>
          <p:cNvGrpSpPr/>
          <p:nvPr/>
        </p:nvGrpSpPr>
        <p:grpSpPr>
          <a:xfrm rot="535448" flipH="1">
            <a:off x="3477476" y="2424156"/>
            <a:ext cx="2112951" cy="3821323"/>
            <a:chOff x="1653693" y="632945"/>
            <a:chExt cx="2236214" cy="4052812"/>
          </a:xfrm>
        </p:grpSpPr>
        <p:sp>
          <p:nvSpPr>
            <p:cNvPr id="59" name="角丸四角形 2"/>
            <p:cNvSpPr/>
            <p:nvPr/>
          </p:nvSpPr>
          <p:spPr>
            <a:xfrm rot="20872153">
              <a:off x="1653693" y="704953"/>
              <a:ext cx="2168490" cy="3980804"/>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0" name="グループ化 59"/>
            <p:cNvGrpSpPr/>
            <p:nvPr/>
          </p:nvGrpSpPr>
          <p:grpSpPr>
            <a:xfrm rot="20872153">
              <a:off x="1721417" y="632945"/>
              <a:ext cx="2168490" cy="3980804"/>
              <a:chOff x="611560" y="1123257"/>
              <a:chExt cx="3134776" cy="5734743"/>
            </a:xfrm>
          </p:grpSpPr>
          <p:grpSp>
            <p:nvGrpSpPr>
              <p:cNvPr id="61" name="グループ化 60"/>
              <p:cNvGrpSpPr/>
              <p:nvPr/>
            </p:nvGrpSpPr>
            <p:grpSpPr>
              <a:xfrm>
                <a:off x="611560" y="1123257"/>
                <a:ext cx="3134776" cy="5734743"/>
                <a:chOff x="323528" y="404664"/>
                <a:chExt cx="3528392" cy="6454823"/>
              </a:xfrm>
            </p:grpSpPr>
            <p:sp>
              <p:nvSpPr>
                <p:cNvPr id="63" name="角丸四角形 2"/>
                <p:cNvSpPr/>
                <p:nvPr/>
              </p:nvSpPr>
              <p:spPr>
                <a:xfrm>
                  <a:off x="323528" y="404664"/>
                  <a:ext cx="3528392" cy="645482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正方形/長方形 63"/>
                <p:cNvSpPr/>
                <p:nvPr/>
              </p:nvSpPr>
              <p:spPr>
                <a:xfrm>
                  <a:off x="503547" y="1293260"/>
                  <a:ext cx="3168352" cy="435918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楕円 64"/>
                <p:cNvSpPr/>
                <p:nvPr/>
              </p:nvSpPr>
              <p:spPr>
                <a:xfrm>
                  <a:off x="1691680" y="5897531"/>
                  <a:ext cx="720080" cy="7200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楕円 65"/>
                <p:cNvSpPr/>
                <p:nvPr/>
              </p:nvSpPr>
              <p:spPr>
                <a:xfrm>
                  <a:off x="1997458" y="651616"/>
                  <a:ext cx="108524" cy="1085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正方形/長方形 66"/>
                <p:cNvSpPr/>
                <p:nvPr/>
              </p:nvSpPr>
              <p:spPr>
                <a:xfrm>
                  <a:off x="1714212" y="914957"/>
                  <a:ext cx="720080" cy="902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8" name="楕円 67"/>
                <p:cNvSpPr/>
                <p:nvPr/>
              </p:nvSpPr>
              <p:spPr>
                <a:xfrm>
                  <a:off x="1664605" y="914958"/>
                  <a:ext cx="81338" cy="902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2" name="楕円 61"/>
              <p:cNvSpPr/>
              <p:nvPr/>
            </p:nvSpPr>
            <p:spPr>
              <a:xfrm>
                <a:off x="2450722" y="1576623"/>
                <a:ext cx="72264" cy="801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4" name="テキスト ボックス 5"/>
          <p:cNvSpPr txBox="1">
            <a:spLocks noChangeArrowheads="1"/>
          </p:cNvSpPr>
          <p:nvPr/>
        </p:nvSpPr>
        <p:spPr bwMode="auto">
          <a:xfrm>
            <a:off x="-6000" y="221739"/>
            <a:ext cx="9135616" cy="830997"/>
          </a:xfrm>
          <a:prstGeom prst="rect">
            <a:avLst/>
          </a:prstGeom>
          <a:noFill/>
          <a:ln>
            <a:noFill/>
          </a:ln>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defRPr/>
            </a:pPr>
            <a:r>
              <a:rPr lang="ja-JP" altLang="en-US" sz="48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ケータイ</a:t>
            </a:r>
            <a:r>
              <a:rPr lang="ja-JP" altLang="en-US" sz="4800" b="1" dirty="0">
                <a:ln w="9525">
                  <a:noFill/>
                </a:ln>
                <a:solidFill>
                  <a:schemeClr val="bg1"/>
                </a:solidFill>
                <a:latin typeface="+mj-ea"/>
                <a:ea typeface="+mj-ea"/>
                <a:cs typeface="メイリオ" panose="020B0604030504040204" pitchFamily="50" charset="-128"/>
              </a:rPr>
              <a:t>・</a:t>
            </a:r>
            <a:r>
              <a:rPr lang="ja-JP" altLang="en-US" sz="48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スマホは便利</a:t>
            </a:r>
            <a:endParaRPr lang="en-US" altLang="ja-JP" sz="48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角丸四角形吹き出し 2"/>
          <p:cNvSpPr/>
          <p:nvPr/>
        </p:nvSpPr>
        <p:spPr>
          <a:xfrm>
            <a:off x="6294249" y="1801225"/>
            <a:ext cx="2786274" cy="1295575"/>
          </a:xfrm>
          <a:prstGeom prst="wedgeRoundRectCallout">
            <a:avLst>
              <a:gd name="adj1" fmla="val -22156"/>
              <a:gd name="adj2" fmla="val 36556"/>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無料通話アプリ</a:t>
            </a:r>
          </a:p>
        </p:txBody>
      </p:sp>
      <p:pic>
        <p:nvPicPr>
          <p:cNvPr id="2" name="図 1"/>
          <p:cNvPicPr>
            <a:picLocks noChangeAspect="1"/>
          </p:cNvPicPr>
          <p:nvPr/>
        </p:nvPicPr>
        <p:blipFill>
          <a:blip r:embed="rId6"/>
          <a:stretch>
            <a:fillRect/>
          </a:stretch>
        </p:blipFill>
        <p:spPr>
          <a:xfrm>
            <a:off x="-525435" y="1487695"/>
            <a:ext cx="4529721" cy="1487553"/>
          </a:xfrm>
          <a:prstGeom prst="rect">
            <a:avLst/>
          </a:prstGeom>
        </p:spPr>
      </p:pic>
      <p:pic>
        <p:nvPicPr>
          <p:cNvPr id="21" name="図 20"/>
          <p:cNvPicPr>
            <a:picLocks noChangeAspect="1"/>
          </p:cNvPicPr>
          <p:nvPr/>
        </p:nvPicPr>
        <p:blipFill>
          <a:blip r:embed="rId7" cstate="hqprint">
            <a:extLst>
              <a:ext uri="{BEBA8EAE-BF5A-486C-A8C5-ECC9F3942E4B}">
                <a14:imgProps xmlns:a14="http://schemas.microsoft.com/office/drawing/2010/main">
                  <a14:imgLayer r:embed="rId8">
                    <a14:imgEffect>
                      <a14:backgroundRemoval t="0" b="100000" l="0" r="100000">
                        <a14:foregroundMark x1="71368" y1="47949" x2="71368" y2="47949"/>
                        <a14:foregroundMark x1="74753" y1="43164" x2="74753" y2="43164"/>
                      </a14:backgroundRemoval>
                    </a14:imgEffect>
                  </a14:imgLayer>
                </a14:imgProps>
              </a:ext>
              <a:ext uri="{28A0092B-C50C-407E-A947-70E740481C1C}">
                <a14:useLocalDpi xmlns:a14="http://schemas.microsoft.com/office/drawing/2010/main" val="0"/>
              </a:ext>
            </a:extLst>
          </a:blip>
          <a:stretch>
            <a:fillRect/>
          </a:stretch>
        </p:blipFill>
        <p:spPr>
          <a:xfrm>
            <a:off x="5584149" y="3611869"/>
            <a:ext cx="1701624" cy="2457635"/>
          </a:xfrm>
          <a:prstGeom prst="rect">
            <a:avLst/>
          </a:prstGeom>
        </p:spPr>
      </p:pic>
      <p:sp>
        <p:nvSpPr>
          <p:cNvPr id="8" name="スライド番号プレースホルダー 7"/>
          <p:cNvSpPr>
            <a:spLocks noGrp="1"/>
          </p:cNvSpPr>
          <p:nvPr>
            <p:ph type="sldNum" sz="quarter" idx="12"/>
          </p:nvPr>
        </p:nvSpPr>
        <p:spPr/>
        <p:txBody>
          <a:bodyPr/>
          <a:lstStyle/>
          <a:p>
            <a:fld id="{24DAB539-2B90-4C7A-948F-D2C8868291A6}" type="slidenum">
              <a:rPr kumimoji="1" lang="ja-JP" altLang="en-US" smtClean="0"/>
              <a:t>2</a:t>
            </a:fld>
            <a:endParaRPr kumimoji="1" lang="ja-JP" altLang="en-US"/>
          </a:p>
        </p:txBody>
      </p:sp>
    </p:spTree>
    <p:extLst>
      <p:ext uri="{BB962C8B-B14F-4D97-AF65-F5344CB8AC3E}">
        <p14:creationId xmlns:p14="http://schemas.microsoft.com/office/powerpoint/2010/main" val="148457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2" presetClass="entr" presetSubtype="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7B68CF3-38EE-4EC4-A9C4-B25A1598B18F}"/>
              </a:ext>
            </a:extLst>
          </p:cNvPr>
          <p:cNvSpPr/>
          <p:nvPr/>
        </p:nvSpPr>
        <p:spPr>
          <a:xfrm>
            <a:off x="0" y="59"/>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ＭＳ Ｐゴシック" panose="020B0600070205080204" pitchFamily="50" charset="-128"/>
                <a:ea typeface="ＭＳ Ｐゴシック" panose="020B0600070205080204" pitchFamily="50" charset="-128"/>
              </a:rPr>
              <a:t>トラブルを防ぐポイント</a:t>
            </a:r>
          </a:p>
        </p:txBody>
      </p:sp>
      <p:sp>
        <p:nvSpPr>
          <p:cNvPr id="6" name="テキスト ボックス 5">
            <a:extLst>
              <a:ext uri="{FF2B5EF4-FFF2-40B4-BE49-F238E27FC236}">
                <a16:creationId xmlns:a16="http://schemas.microsoft.com/office/drawing/2014/main" id="{07126D4E-FCD6-4CC9-85A8-73B94D7751C0}"/>
              </a:ext>
            </a:extLst>
          </p:cNvPr>
          <p:cNvSpPr txBox="1"/>
          <p:nvPr/>
        </p:nvSpPr>
        <p:spPr>
          <a:xfrm>
            <a:off x="680650" y="1732907"/>
            <a:ext cx="7834700" cy="1107996"/>
          </a:xfrm>
          <a:prstGeom prst="rect">
            <a:avLst/>
          </a:prstGeom>
          <a:noFill/>
        </p:spPr>
        <p:txBody>
          <a:bodyPr wrap="square" rtlCol="0">
            <a:spAutoFit/>
          </a:bodyPr>
          <a:lstStyle/>
          <a:p>
            <a:pPr algn="ctr"/>
            <a:r>
              <a:rPr lang="ja-JP" altLang="en-US" sz="66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簡単</a:t>
            </a:r>
            <a:r>
              <a:rPr lang="ja-JP" altLang="en-US" sz="60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に</a:t>
            </a:r>
            <a:r>
              <a:rPr lang="ja-JP" altLang="en-US" sz="66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信じない！</a:t>
            </a:r>
            <a:endParaRPr kumimoji="1" lang="ja-JP" altLang="en-US" sz="80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FC9EDA21-E4F6-432A-A16A-20D477F8F754}"/>
              </a:ext>
            </a:extLst>
          </p:cNvPr>
          <p:cNvSpPr txBox="1"/>
          <p:nvPr/>
        </p:nvSpPr>
        <p:spPr>
          <a:xfrm>
            <a:off x="932225" y="4928019"/>
            <a:ext cx="7834700" cy="923330"/>
          </a:xfrm>
          <a:prstGeom prst="rect">
            <a:avLst/>
          </a:prstGeom>
          <a:noFill/>
        </p:spPr>
        <p:txBody>
          <a:bodyPr wrap="square" rtlCol="0">
            <a:spAutoFit/>
          </a:bodyPr>
          <a:lstStyle/>
          <a:p>
            <a:pPr algn="ctr"/>
            <a:r>
              <a:rPr lang="ja-JP" altLang="en-US" sz="5400" dirty="0">
                <a:solidFill>
                  <a:schemeClr val="bg2">
                    <a:lumMod val="25000"/>
                  </a:schemeClr>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困ったときはすぐに相談！</a:t>
            </a:r>
            <a:endParaRPr kumimoji="1" lang="ja-JP" altLang="en-US" sz="6600" dirty="0">
              <a:solidFill>
                <a:schemeClr val="bg2">
                  <a:lumMod val="25000"/>
                </a:schemeClr>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07126D4E-FCD6-4CC9-85A8-73B94D7751C0}"/>
              </a:ext>
            </a:extLst>
          </p:cNvPr>
          <p:cNvSpPr txBox="1"/>
          <p:nvPr/>
        </p:nvSpPr>
        <p:spPr>
          <a:xfrm>
            <a:off x="0" y="3422796"/>
            <a:ext cx="9143999" cy="923330"/>
          </a:xfrm>
          <a:prstGeom prst="rect">
            <a:avLst/>
          </a:prstGeom>
          <a:noFill/>
        </p:spPr>
        <p:txBody>
          <a:bodyPr wrap="square" rtlCol="0">
            <a:spAutoFit/>
          </a:bodyPr>
          <a:lstStyle/>
          <a:p>
            <a:pPr algn="ctr"/>
            <a:r>
              <a:rPr lang="ja-JP" altLang="en-US" sz="5400" dirty="0">
                <a:solidFill>
                  <a:schemeClr val="accent1"/>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画像や個人情報は送らない！</a:t>
            </a:r>
            <a:endParaRPr kumimoji="1" lang="ja-JP" altLang="en-US" sz="6600" dirty="0">
              <a:solidFill>
                <a:schemeClr val="accent1"/>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20</a:t>
            </a:fld>
            <a:endParaRPr kumimoji="1" lang="ja-JP" altLang="en-US"/>
          </a:p>
        </p:txBody>
      </p:sp>
    </p:spTree>
    <p:extLst>
      <p:ext uri="{BB962C8B-B14F-4D97-AF65-F5344CB8AC3E}">
        <p14:creationId xmlns:p14="http://schemas.microsoft.com/office/powerpoint/2010/main" val="2784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274019" y="4256879"/>
            <a:ext cx="6496432" cy="2386780"/>
            <a:chOff x="0" y="0"/>
            <a:chExt cx="3446906" cy="1373570"/>
          </a:xfrm>
        </p:grpSpPr>
        <p:sp>
          <p:nvSpPr>
            <p:cNvPr id="7" name="Freeform 17"/>
            <p:cNvSpPr>
              <a:spLocks/>
            </p:cNvSpPr>
            <p:nvPr/>
          </p:nvSpPr>
          <p:spPr bwMode="auto">
            <a:xfrm>
              <a:off x="120777" y="1187340"/>
              <a:ext cx="3326129" cy="186230"/>
            </a:xfrm>
            <a:custGeom>
              <a:avLst/>
              <a:gdLst>
                <a:gd name="T0" fmla="*/ 0 w 6144"/>
                <a:gd name="T1" fmla="*/ 48 h 288"/>
                <a:gd name="T2" fmla="*/ 48 w 6144"/>
                <a:gd name="T3" fmla="*/ 0 h 288"/>
                <a:gd name="T4" fmla="*/ 6096 w 6144"/>
                <a:gd name="T5" fmla="*/ 0 h 288"/>
                <a:gd name="T6" fmla="*/ 6144 w 6144"/>
                <a:gd name="T7" fmla="*/ 48 h 288"/>
                <a:gd name="T8" fmla="*/ 6144 w 6144"/>
                <a:gd name="T9" fmla="*/ 240 h 288"/>
                <a:gd name="T10" fmla="*/ 6096 w 6144"/>
                <a:gd name="T11" fmla="*/ 288 h 288"/>
                <a:gd name="T12" fmla="*/ 48 w 6144"/>
                <a:gd name="T13" fmla="*/ 288 h 288"/>
                <a:gd name="T14" fmla="*/ 0 w 6144"/>
                <a:gd name="T15" fmla="*/ 240 h 288"/>
                <a:gd name="T16" fmla="*/ 0 w 6144"/>
                <a:gd name="T17" fmla="*/ 4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4" h="288">
                  <a:moveTo>
                    <a:pt x="0" y="48"/>
                  </a:moveTo>
                  <a:cubicBezTo>
                    <a:pt x="0" y="22"/>
                    <a:pt x="22" y="0"/>
                    <a:pt x="48" y="0"/>
                  </a:cubicBezTo>
                  <a:lnTo>
                    <a:pt x="6096" y="0"/>
                  </a:lnTo>
                  <a:cubicBezTo>
                    <a:pt x="6123" y="0"/>
                    <a:pt x="6144" y="22"/>
                    <a:pt x="6144" y="48"/>
                  </a:cubicBezTo>
                  <a:lnTo>
                    <a:pt x="6144" y="240"/>
                  </a:lnTo>
                  <a:cubicBezTo>
                    <a:pt x="6144" y="267"/>
                    <a:pt x="6123" y="288"/>
                    <a:pt x="6096" y="288"/>
                  </a:cubicBezTo>
                  <a:lnTo>
                    <a:pt x="48" y="288"/>
                  </a:lnTo>
                  <a:cubicBezTo>
                    <a:pt x="22" y="288"/>
                    <a:pt x="0" y="267"/>
                    <a:pt x="0" y="240"/>
                  </a:cubicBezTo>
                  <a:lnTo>
                    <a:pt x="0" y="48"/>
                  </a:lnTo>
                  <a:close/>
                </a:path>
              </a:pathLst>
            </a:custGeom>
            <a:noFill/>
            <a:ln w="20638" cap="flat">
              <a:solidFill>
                <a:srgbClr val="E46C0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50" b="1" dirty="0">
                  <a:latin typeface="Meiryo UI" panose="020B0604030504040204" pitchFamily="50" charset="-128"/>
                  <a:ea typeface="Meiryo UI" panose="020B0604030504040204" pitchFamily="50" charset="-128"/>
                </a:rPr>
                <a:t>　</a:t>
              </a:r>
              <a:r>
                <a:rPr lang="en-US" altLang="ja-JP" sz="1800" b="1" dirty="0">
                  <a:latin typeface="Meiryo UI" panose="020B0604030504040204" pitchFamily="50" charset="-128"/>
                  <a:ea typeface="Meiryo UI" panose="020B0604030504040204" pitchFamily="50" charset="-128"/>
                </a:rPr>
                <a:t>3.</a:t>
              </a:r>
              <a:r>
                <a:rPr lang="ja-JP" altLang="en-US" sz="1800" b="1" dirty="0">
                  <a:latin typeface="Meiryo UI" panose="020B0604030504040204" pitchFamily="50" charset="-128"/>
                  <a:ea typeface="Meiryo UI" panose="020B0604030504040204" pitchFamily="50" charset="-128"/>
                </a:rPr>
                <a:t>送ってしまえば、送らせた者は児ポ法</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製造罪</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違反となる</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624"/>
              <a:ext cx="798987" cy="94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85" y="428703"/>
              <a:ext cx="1416808" cy="60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4619" y="75461"/>
              <a:ext cx="588401"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9"/>
            <p:cNvSpPr>
              <a:spLocks/>
            </p:cNvSpPr>
            <p:nvPr/>
          </p:nvSpPr>
          <p:spPr bwMode="auto">
            <a:xfrm rot="179514">
              <a:off x="711131" y="0"/>
              <a:ext cx="1732686" cy="412781"/>
            </a:xfrm>
            <a:custGeom>
              <a:avLst/>
              <a:gdLst>
                <a:gd name="T0" fmla="*/ 1759 w 3739"/>
                <a:gd name="T1" fmla="*/ 42 h 641"/>
                <a:gd name="T2" fmla="*/ 142 w 3739"/>
                <a:gd name="T3" fmla="*/ 635 h 641"/>
                <a:gd name="T4" fmla="*/ 14 w 3739"/>
                <a:gd name="T5" fmla="*/ 641 h 641"/>
                <a:gd name="T6" fmla="*/ 1695 w 3739"/>
                <a:gd name="T7" fmla="*/ 45 h 641"/>
                <a:gd name="T8" fmla="*/ 1823 w 3739"/>
                <a:gd name="T9" fmla="*/ 39 h 641"/>
                <a:gd name="T10" fmla="*/ 3489 w 3739"/>
                <a:gd name="T11" fmla="*/ 335 h 641"/>
                <a:gd name="T12" fmla="*/ 3739 w 3739"/>
                <a:gd name="T13" fmla="*/ 322 h 641"/>
                <a:gd name="T14" fmla="*/ 3491 w 3739"/>
                <a:gd name="T15" fmla="*/ 468 h 641"/>
                <a:gd name="T16" fmla="*/ 3112 w 3739"/>
                <a:gd name="T17" fmla="*/ 353 h 641"/>
                <a:gd name="T18" fmla="*/ 3361 w 3739"/>
                <a:gd name="T19" fmla="*/ 341 h 641"/>
                <a:gd name="T20" fmla="*/ 1695 w 3739"/>
                <a:gd name="T21" fmla="*/ 4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39" h="641">
                  <a:moveTo>
                    <a:pt x="1759" y="42"/>
                  </a:moveTo>
                  <a:cubicBezTo>
                    <a:pt x="843" y="98"/>
                    <a:pt x="128" y="360"/>
                    <a:pt x="142" y="635"/>
                  </a:cubicBezTo>
                  <a:lnTo>
                    <a:pt x="14" y="641"/>
                  </a:lnTo>
                  <a:cubicBezTo>
                    <a:pt x="0" y="359"/>
                    <a:pt x="753" y="92"/>
                    <a:pt x="1695" y="45"/>
                  </a:cubicBezTo>
                  <a:lnTo>
                    <a:pt x="1823" y="39"/>
                  </a:lnTo>
                  <a:cubicBezTo>
                    <a:pt x="2594" y="0"/>
                    <a:pt x="3277" y="121"/>
                    <a:pt x="3489" y="335"/>
                  </a:cubicBezTo>
                  <a:lnTo>
                    <a:pt x="3739" y="322"/>
                  </a:lnTo>
                  <a:lnTo>
                    <a:pt x="3491" y="468"/>
                  </a:lnTo>
                  <a:lnTo>
                    <a:pt x="3112" y="353"/>
                  </a:lnTo>
                  <a:lnTo>
                    <a:pt x="3361" y="341"/>
                  </a:lnTo>
                  <a:cubicBezTo>
                    <a:pt x="3150" y="128"/>
                    <a:pt x="2466" y="6"/>
                    <a:pt x="1695" y="45"/>
                  </a:cubicBezTo>
                </a:path>
              </a:pathLst>
            </a:custGeom>
            <a:solidFill>
              <a:schemeClr val="tx2"/>
            </a:solidFill>
            <a:ln w="19050" cap="flat">
              <a:solidFill>
                <a:srgbClr val="1F497D"/>
              </a:solidFill>
              <a:prstDash val="solid"/>
              <a:round/>
              <a:headEnd/>
              <a:tailEnd/>
            </a:ln>
          </p:spPr>
          <p:txBody>
            <a:bodyPr vert="horz" wrap="square" lIns="96549" tIns="48274" rIns="96549" bIns="48274"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61"/>
            </a:p>
          </p:txBody>
        </p:sp>
        <p:sp>
          <p:nvSpPr>
            <p:cNvPr id="12" name="Freeform 17"/>
            <p:cNvSpPr>
              <a:spLocks/>
            </p:cNvSpPr>
            <p:nvPr/>
          </p:nvSpPr>
          <p:spPr bwMode="auto">
            <a:xfrm>
              <a:off x="750985" y="235007"/>
              <a:ext cx="1546976" cy="144478"/>
            </a:xfrm>
            <a:custGeom>
              <a:avLst/>
              <a:gdLst>
                <a:gd name="T0" fmla="*/ 0 w 6144"/>
                <a:gd name="T1" fmla="*/ 48 h 288"/>
                <a:gd name="T2" fmla="*/ 48 w 6144"/>
                <a:gd name="T3" fmla="*/ 0 h 288"/>
                <a:gd name="T4" fmla="*/ 6096 w 6144"/>
                <a:gd name="T5" fmla="*/ 0 h 288"/>
                <a:gd name="T6" fmla="*/ 6144 w 6144"/>
                <a:gd name="T7" fmla="*/ 48 h 288"/>
                <a:gd name="T8" fmla="*/ 6144 w 6144"/>
                <a:gd name="T9" fmla="*/ 240 h 288"/>
                <a:gd name="T10" fmla="*/ 6096 w 6144"/>
                <a:gd name="T11" fmla="*/ 288 h 288"/>
                <a:gd name="T12" fmla="*/ 48 w 6144"/>
                <a:gd name="T13" fmla="*/ 288 h 288"/>
                <a:gd name="T14" fmla="*/ 0 w 6144"/>
                <a:gd name="T15" fmla="*/ 240 h 288"/>
                <a:gd name="T16" fmla="*/ 0 w 6144"/>
                <a:gd name="T17" fmla="*/ 4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4" h="288">
                  <a:moveTo>
                    <a:pt x="0" y="48"/>
                  </a:moveTo>
                  <a:cubicBezTo>
                    <a:pt x="0" y="22"/>
                    <a:pt x="22" y="0"/>
                    <a:pt x="48" y="0"/>
                  </a:cubicBezTo>
                  <a:lnTo>
                    <a:pt x="6096" y="0"/>
                  </a:lnTo>
                  <a:cubicBezTo>
                    <a:pt x="6123" y="0"/>
                    <a:pt x="6144" y="22"/>
                    <a:pt x="6144" y="48"/>
                  </a:cubicBezTo>
                  <a:lnTo>
                    <a:pt x="6144" y="240"/>
                  </a:lnTo>
                  <a:cubicBezTo>
                    <a:pt x="6144" y="267"/>
                    <a:pt x="6123" y="288"/>
                    <a:pt x="6096" y="288"/>
                  </a:cubicBezTo>
                  <a:lnTo>
                    <a:pt x="48" y="288"/>
                  </a:lnTo>
                  <a:cubicBezTo>
                    <a:pt x="22" y="288"/>
                    <a:pt x="0" y="267"/>
                    <a:pt x="0" y="240"/>
                  </a:cubicBezTo>
                  <a:lnTo>
                    <a:pt x="0" y="48"/>
                  </a:lnTo>
                  <a:close/>
                </a:path>
              </a:pathLst>
            </a:custGeom>
            <a:noFill/>
            <a:ln w="20638" cap="flat">
              <a:solidFill>
                <a:srgbClr val="E46C0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800" b="1" dirty="0">
                  <a:latin typeface="Meiryo UI" panose="020B0604030504040204" pitchFamily="50" charset="-128"/>
                  <a:ea typeface="Meiryo UI" panose="020B0604030504040204" pitchFamily="50" charset="-128"/>
                </a:rPr>
                <a:t>  1.</a:t>
              </a:r>
              <a:r>
                <a:rPr lang="ja-JP" altLang="en-US" sz="1800" b="1" dirty="0">
                  <a:latin typeface="Meiryo UI" panose="020B0604030504040204" pitchFamily="50" charset="-128"/>
                  <a:ea typeface="Meiryo UI" panose="020B0604030504040204" pitchFamily="50" charset="-128"/>
                </a:rPr>
                <a:t>裸の画像を送るよう求める</a:t>
              </a:r>
            </a:p>
          </p:txBody>
        </p:sp>
        <p:sp>
          <p:nvSpPr>
            <p:cNvPr id="13" name="Freeform 27"/>
            <p:cNvSpPr>
              <a:spLocks/>
            </p:cNvSpPr>
            <p:nvPr/>
          </p:nvSpPr>
          <p:spPr bwMode="auto">
            <a:xfrm>
              <a:off x="1545327" y="905581"/>
              <a:ext cx="1726094" cy="191614"/>
            </a:xfrm>
            <a:custGeom>
              <a:avLst/>
              <a:gdLst>
                <a:gd name="T0" fmla="*/ 0 w 2624"/>
                <a:gd name="T1" fmla="*/ 176 h 389"/>
                <a:gd name="T2" fmla="*/ 43 w 2624"/>
                <a:gd name="T3" fmla="*/ 133 h 389"/>
                <a:gd name="T4" fmla="*/ 1531 w 2624"/>
                <a:gd name="T5" fmla="*/ 133 h 389"/>
                <a:gd name="T6" fmla="*/ 1731 w 2624"/>
                <a:gd name="T7" fmla="*/ 0 h 389"/>
                <a:gd name="T8" fmla="*/ 2187 w 2624"/>
                <a:gd name="T9" fmla="*/ 133 h 389"/>
                <a:gd name="T10" fmla="*/ 2582 w 2624"/>
                <a:gd name="T11" fmla="*/ 133 h 389"/>
                <a:gd name="T12" fmla="*/ 2624 w 2624"/>
                <a:gd name="T13" fmla="*/ 176 h 389"/>
                <a:gd name="T14" fmla="*/ 2624 w 2624"/>
                <a:gd name="T15" fmla="*/ 176 h 389"/>
                <a:gd name="T16" fmla="*/ 2624 w 2624"/>
                <a:gd name="T17" fmla="*/ 176 h 389"/>
                <a:gd name="T18" fmla="*/ 2624 w 2624"/>
                <a:gd name="T19" fmla="*/ 240 h 389"/>
                <a:gd name="T20" fmla="*/ 2624 w 2624"/>
                <a:gd name="T21" fmla="*/ 347 h 389"/>
                <a:gd name="T22" fmla="*/ 2582 w 2624"/>
                <a:gd name="T23" fmla="*/ 389 h 389"/>
                <a:gd name="T24" fmla="*/ 2187 w 2624"/>
                <a:gd name="T25" fmla="*/ 389 h 389"/>
                <a:gd name="T26" fmla="*/ 1531 w 2624"/>
                <a:gd name="T27" fmla="*/ 389 h 389"/>
                <a:gd name="T28" fmla="*/ 1531 w 2624"/>
                <a:gd name="T29" fmla="*/ 389 h 389"/>
                <a:gd name="T30" fmla="*/ 43 w 2624"/>
                <a:gd name="T31" fmla="*/ 389 h 389"/>
                <a:gd name="T32" fmla="*/ 0 w 2624"/>
                <a:gd name="T33" fmla="*/ 347 h 389"/>
                <a:gd name="T34" fmla="*/ 0 w 2624"/>
                <a:gd name="T35" fmla="*/ 240 h 389"/>
                <a:gd name="T36" fmla="*/ 0 w 2624"/>
                <a:gd name="T37" fmla="*/ 176 h 389"/>
                <a:gd name="T38" fmla="*/ 0 w 2624"/>
                <a:gd name="T39" fmla="*/ 17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24" h="389">
                  <a:moveTo>
                    <a:pt x="0" y="176"/>
                  </a:moveTo>
                  <a:cubicBezTo>
                    <a:pt x="0" y="153"/>
                    <a:pt x="20" y="133"/>
                    <a:pt x="43" y="133"/>
                  </a:cubicBezTo>
                  <a:lnTo>
                    <a:pt x="1531" y="133"/>
                  </a:lnTo>
                  <a:lnTo>
                    <a:pt x="1731" y="0"/>
                  </a:lnTo>
                  <a:lnTo>
                    <a:pt x="2187" y="133"/>
                  </a:lnTo>
                  <a:lnTo>
                    <a:pt x="2582" y="133"/>
                  </a:lnTo>
                  <a:cubicBezTo>
                    <a:pt x="2605" y="133"/>
                    <a:pt x="2624" y="153"/>
                    <a:pt x="2624" y="176"/>
                  </a:cubicBezTo>
                  <a:lnTo>
                    <a:pt x="2624" y="176"/>
                  </a:lnTo>
                  <a:lnTo>
                    <a:pt x="2624" y="176"/>
                  </a:lnTo>
                  <a:lnTo>
                    <a:pt x="2624" y="240"/>
                  </a:lnTo>
                  <a:lnTo>
                    <a:pt x="2624" y="347"/>
                  </a:lnTo>
                  <a:cubicBezTo>
                    <a:pt x="2624" y="370"/>
                    <a:pt x="2605" y="389"/>
                    <a:pt x="2582" y="389"/>
                  </a:cubicBezTo>
                  <a:lnTo>
                    <a:pt x="2187" y="389"/>
                  </a:lnTo>
                  <a:lnTo>
                    <a:pt x="1531" y="389"/>
                  </a:lnTo>
                  <a:lnTo>
                    <a:pt x="1531" y="389"/>
                  </a:lnTo>
                  <a:lnTo>
                    <a:pt x="43" y="389"/>
                  </a:lnTo>
                  <a:cubicBezTo>
                    <a:pt x="20" y="389"/>
                    <a:pt x="0" y="370"/>
                    <a:pt x="0" y="347"/>
                  </a:cubicBezTo>
                  <a:lnTo>
                    <a:pt x="0" y="240"/>
                  </a:lnTo>
                  <a:lnTo>
                    <a:pt x="0" y="176"/>
                  </a:lnTo>
                  <a:lnTo>
                    <a:pt x="0" y="176"/>
                  </a:lnTo>
                  <a:close/>
                </a:path>
              </a:pathLst>
            </a:custGeom>
            <a:noFill/>
            <a:ln w="20638" cap="flat">
              <a:solidFill>
                <a:srgbClr val="F7964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50" b="1" dirty="0">
                  <a:latin typeface="Meiryo UI" panose="020B0604030504040204" pitchFamily="50" charset="-128"/>
                  <a:ea typeface="Meiryo UI" panose="020B0604030504040204" pitchFamily="50" charset="-128"/>
                </a:rPr>
                <a:t>　</a:t>
              </a:r>
              <a:r>
                <a:rPr lang="en-US" altLang="ja-JP" sz="1800" b="1" dirty="0">
                  <a:latin typeface="Meiryo UI" panose="020B0604030504040204" pitchFamily="50" charset="-128"/>
                  <a:ea typeface="Meiryo UI" panose="020B0604030504040204" pitchFamily="50" charset="-128"/>
                </a:rPr>
                <a:t>2.</a:t>
              </a:r>
              <a:r>
                <a:rPr lang="ja-JP" altLang="en-US" sz="1800" b="1" dirty="0">
                  <a:latin typeface="Meiryo UI" panose="020B0604030504040204" pitchFamily="50" charset="-128"/>
                  <a:ea typeface="Meiryo UI" panose="020B0604030504040204" pitchFamily="50" charset="-128"/>
                </a:rPr>
                <a:t>送らなければ嫌われるかも</a:t>
              </a:r>
            </a:p>
          </p:txBody>
        </p:sp>
      </p:grpSp>
      <p:grpSp>
        <p:nvGrpSpPr>
          <p:cNvPr id="14" name="グループ化 13"/>
          <p:cNvGrpSpPr/>
          <p:nvPr/>
        </p:nvGrpSpPr>
        <p:grpSpPr>
          <a:xfrm>
            <a:off x="4463912" y="4225450"/>
            <a:ext cx="4376193" cy="776365"/>
            <a:chOff x="164350" y="-216425"/>
            <a:chExt cx="3381162" cy="450101"/>
          </a:xfrm>
        </p:grpSpPr>
        <p:sp>
          <p:nvSpPr>
            <p:cNvPr id="15" name="正方形/長方形 14"/>
            <p:cNvSpPr/>
            <p:nvPr/>
          </p:nvSpPr>
          <p:spPr>
            <a:xfrm>
              <a:off x="1168680" y="-216425"/>
              <a:ext cx="2376832" cy="450101"/>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600" dirty="0">
                  <a:latin typeface="ＭＳ ゴシック" panose="020B0609070205080204" pitchFamily="49" charset="-128"/>
                  <a:ea typeface="ＭＳ ゴシック" panose="020B0609070205080204" pitchFamily="49" charset="-128"/>
                </a:rPr>
                <a:t>この段階</a:t>
              </a:r>
              <a:r>
                <a:rPr kumimoji="1" lang="ja-JP" altLang="en-US" sz="1800" b="1" dirty="0">
                  <a:solidFill>
                    <a:srgbClr val="FF0000"/>
                  </a:solidFill>
                  <a:latin typeface="ＭＳ ゴシック" panose="020B0609070205080204" pitchFamily="49" charset="-128"/>
                  <a:ea typeface="ＭＳ ゴシック" panose="020B0609070205080204" pitchFamily="49" charset="-128"/>
                </a:rPr>
                <a:t>（要求行為）を</a:t>
              </a:r>
              <a:endParaRPr kumimoji="1" lang="en-US" altLang="ja-JP" sz="1800" b="1" dirty="0">
                <a:solidFill>
                  <a:srgbClr val="FF0000"/>
                </a:solidFill>
                <a:latin typeface="ＭＳ ゴシック" panose="020B0609070205080204" pitchFamily="49" charset="-128"/>
                <a:ea typeface="ＭＳ ゴシック" panose="020B0609070205080204" pitchFamily="49" charset="-128"/>
              </a:endParaRPr>
            </a:p>
            <a:p>
              <a:pPr algn="l"/>
              <a:r>
                <a:rPr kumimoji="1" lang="en-US" altLang="ja-JP" sz="1800" b="1" dirty="0">
                  <a:solidFill>
                    <a:srgbClr val="FF0000"/>
                  </a:solidFill>
                  <a:latin typeface="ＭＳ ゴシック" panose="020B0609070205080204" pitchFamily="49" charset="-128"/>
                  <a:ea typeface="ＭＳ ゴシック" panose="020B0609070205080204" pitchFamily="49" charset="-128"/>
                </a:rPr>
                <a:t>             </a:t>
              </a:r>
              <a:r>
                <a:rPr kumimoji="1" lang="ja-JP" altLang="en-US" sz="1800" b="1" dirty="0">
                  <a:solidFill>
                    <a:srgbClr val="FF0000"/>
                  </a:solidFill>
                  <a:latin typeface="ＭＳ ゴシック" panose="020B0609070205080204" pitchFamily="49" charset="-128"/>
                  <a:ea typeface="ＭＳ ゴシック" panose="020B0609070205080204" pitchFamily="49" charset="-128"/>
                </a:rPr>
                <a:t>禁止します！</a:t>
              </a:r>
              <a:endParaRPr kumimoji="1" lang="en-US" altLang="ja-JP" sz="1800" b="1" dirty="0">
                <a:solidFill>
                  <a:srgbClr val="FF0000"/>
                </a:solidFill>
                <a:latin typeface="ＭＳ ゴシック" panose="020B0609070205080204" pitchFamily="49" charset="-128"/>
                <a:ea typeface="ＭＳ ゴシック" panose="020B0609070205080204" pitchFamily="49" charset="-128"/>
              </a:endParaRPr>
            </a:p>
          </p:txBody>
        </p:sp>
        <p:cxnSp>
          <p:nvCxnSpPr>
            <p:cNvPr id="16" name="直線矢印コネクタ 15"/>
            <p:cNvCxnSpPr/>
            <p:nvPr/>
          </p:nvCxnSpPr>
          <p:spPr>
            <a:xfrm flipH="1">
              <a:off x="164350" y="-216425"/>
              <a:ext cx="1004330" cy="792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タイトル 1"/>
          <p:cNvSpPr txBox="1">
            <a:spLocks/>
          </p:cNvSpPr>
          <p:nvPr/>
        </p:nvSpPr>
        <p:spPr>
          <a:xfrm>
            <a:off x="115910" y="976034"/>
            <a:ext cx="5087026" cy="73148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4000"/>
              </a:lnSpc>
            </a:pPr>
            <a:r>
              <a:rPr lang="ja-JP" altLang="en-US" sz="2800" b="1" u="heavy" dirty="0">
                <a:uFill>
                  <a:solidFill>
                    <a:srgbClr val="FF0000"/>
                  </a:solidFill>
                </a:uFill>
                <a:latin typeface="ＭＳ ゴシック" panose="020B0609070205080204" pitchFamily="49" charset="-128"/>
                <a:ea typeface="ＭＳ ゴシック" panose="020B0609070205080204" pitchFamily="49" charset="-128"/>
              </a:rPr>
              <a:t>◆全ての人への禁止事項</a:t>
            </a:r>
            <a:endParaRPr lang="en-US" altLang="ja-JP" sz="2800" b="1" u="heavy" dirty="0">
              <a:uFill>
                <a:solidFill>
                  <a:srgbClr val="FF0000"/>
                </a:solidFill>
              </a:uFill>
              <a:latin typeface="ＭＳ ゴシック" panose="020B0609070205080204" pitchFamily="49" charset="-128"/>
              <a:ea typeface="ＭＳ ゴシック" panose="020B0609070205080204" pitchFamily="49" charset="-128"/>
            </a:endParaRPr>
          </a:p>
        </p:txBody>
      </p:sp>
      <p:sp>
        <p:nvSpPr>
          <p:cNvPr id="21" name="Rectangle 88"/>
          <p:cNvSpPr>
            <a:spLocks noChangeArrowheads="1"/>
          </p:cNvSpPr>
          <p:nvPr/>
        </p:nvSpPr>
        <p:spPr bwMode="auto">
          <a:xfrm>
            <a:off x="416644" y="1805276"/>
            <a:ext cx="8237162" cy="1440125"/>
          </a:xfrm>
          <a:prstGeom prst="rect">
            <a:avLst/>
          </a:prstGeom>
          <a:solidFill>
            <a:schemeClr val="bg1">
              <a:lumMod val="85000"/>
            </a:schemeClr>
          </a:solidFill>
          <a:ln>
            <a:noFill/>
          </a:ln>
        </p:spPr>
        <p:txBody>
          <a:bodyPr wrap="none" lIns="108000" tIns="19310" rIns="0" bIns="0" anchor="t"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50000"/>
              </a:lnSpc>
              <a:defRPr sz="1000"/>
            </a:pPr>
            <a:r>
              <a:rPr lang="ja-JP" altLang="en-US" sz="2000" b="1" dirty="0">
                <a:solidFill>
                  <a:srgbClr val="000000"/>
                </a:solidFill>
                <a:latin typeface="HG丸ｺﾞｼｯｸM-PRO"/>
                <a:ea typeface="HG丸ｺﾞｼｯｸM-PRO"/>
              </a:rPr>
              <a:t>条例第</a:t>
            </a:r>
            <a:r>
              <a:rPr lang="en-US" altLang="ja-JP" sz="2000" b="1" dirty="0">
                <a:solidFill>
                  <a:srgbClr val="000000"/>
                </a:solidFill>
                <a:latin typeface="HG丸ｺﾞｼｯｸM-PRO"/>
                <a:ea typeface="HG丸ｺﾞｼｯｸM-PRO"/>
              </a:rPr>
              <a:t>42</a:t>
            </a:r>
            <a:r>
              <a:rPr lang="ja-JP" altLang="en-US" sz="2000" b="1" dirty="0">
                <a:solidFill>
                  <a:srgbClr val="000000"/>
                </a:solidFill>
                <a:latin typeface="HG丸ｺﾞｼｯｸM-PRO"/>
                <a:ea typeface="HG丸ｺﾞｼｯｸM-PRO"/>
              </a:rPr>
              <a:t>条の</a:t>
            </a:r>
            <a:r>
              <a:rPr lang="en-US" altLang="ja-JP" sz="2000" b="1" dirty="0">
                <a:solidFill>
                  <a:srgbClr val="000000"/>
                </a:solidFill>
                <a:latin typeface="HG丸ｺﾞｼｯｸM-PRO"/>
                <a:ea typeface="HG丸ｺﾞｼｯｸM-PRO"/>
              </a:rPr>
              <a:t>2</a:t>
            </a:r>
          </a:p>
          <a:p>
            <a:pPr>
              <a:lnSpc>
                <a:spcPct val="150000"/>
              </a:lnSpc>
              <a:defRPr sz="1000"/>
            </a:pPr>
            <a:r>
              <a:rPr lang="ja-JP" altLang="en-US" sz="2000" b="1" u="sng" dirty="0">
                <a:solidFill>
                  <a:srgbClr val="000000"/>
                </a:solidFill>
                <a:latin typeface="HG丸ｺﾞｼｯｸM-PRO"/>
                <a:ea typeface="HG丸ｺﾞｼｯｸM-PRO"/>
              </a:rPr>
              <a:t>何人も</a:t>
            </a:r>
            <a:r>
              <a:rPr lang="en-US" altLang="ja-JP" sz="2000" b="1" u="sng" dirty="0">
                <a:solidFill>
                  <a:srgbClr val="000000"/>
                </a:solidFill>
                <a:latin typeface="HG丸ｺﾞｼｯｸM-PRO"/>
                <a:ea typeface="HG丸ｺﾞｼｯｸM-PRO"/>
              </a:rPr>
              <a:t>18</a:t>
            </a:r>
            <a:r>
              <a:rPr lang="ja-JP" altLang="en-US" sz="2000" b="1" u="sng" dirty="0">
                <a:solidFill>
                  <a:srgbClr val="000000"/>
                </a:solidFill>
                <a:latin typeface="HG丸ｺﾞｼｯｸM-PRO"/>
                <a:ea typeface="HG丸ｺﾞｼｯｸM-PRO"/>
              </a:rPr>
              <a:t>歳未満の青少年に対し、当該青少年に係る児童ポルノ等</a:t>
            </a:r>
            <a:r>
              <a:rPr lang="en-US" altLang="ja-JP" sz="2000" b="1" u="sng" baseline="30000" dirty="0">
                <a:solidFill>
                  <a:srgbClr val="000000"/>
                </a:solidFill>
                <a:latin typeface="HG丸ｺﾞｼｯｸM-PRO"/>
                <a:ea typeface="HG丸ｺﾞｼｯｸM-PRO"/>
              </a:rPr>
              <a:t>※</a:t>
            </a:r>
            <a:r>
              <a:rPr lang="ja-JP" altLang="en-US" sz="2000" b="1" u="sng" dirty="0">
                <a:solidFill>
                  <a:srgbClr val="000000"/>
                </a:solidFill>
                <a:latin typeface="HG丸ｺﾞｼｯｸM-PRO"/>
                <a:ea typeface="HG丸ｺﾞｼｯｸM-PRO"/>
              </a:rPr>
              <a:t>の</a:t>
            </a:r>
            <a:endParaRPr lang="en-US" altLang="ja-JP" sz="2000" b="1" u="sng" dirty="0">
              <a:solidFill>
                <a:srgbClr val="000000"/>
              </a:solidFill>
              <a:latin typeface="HG丸ｺﾞｼｯｸM-PRO"/>
              <a:ea typeface="HG丸ｺﾞｼｯｸM-PRO"/>
            </a:endParaRPr>
          </a:p>
          <a:p>
            <a:pPr>
              <a:lnSpc>
                <a:spcPct val="150000"/>
              </a:lnSpc>
              <a:defRPr sz="1000"/>
            </a:pPr>
            <a:r>
              <a:rPr lang="ja-JP" altLang="en-US" sz="2000" b="1" u="sng" dirty="0">
                <a:solidFill>
                  <a:srgbClr val="000000"/>
                </a:solidFill>
                <a:latin typeface="HG丸ｺﾞｼｯｸM-PRO"/>
                <a:ea typeface="HG丸ｺﾞｼｯｸM-PRO"/>
              </a:rPr>
              <a:t>提供を求めてはならない。</a:t>
            </a:r>
            <a:endParaRPr lang="en-US" altLang="ja-JP" sz="2000" b="1" u="sng" dirty="0">
              <a:solidFill>
                <a:srgbClr val="000000"/>
              </a:solidFill>
              <a:latin typeface="HG丸ｺﾞｼｯｸM-PRO"/>
              <a:ea typeface="HG丸ｺﾞｼｯｸM-PRO"/>
            </a:endParaRPr>
          </a:p>
          <a:p>
            <a:pPr>
              <a:lnSpc>
                <a:spcPts val="1161"/>
              </a:lnSpc>
              <a:defRPr sz="1000"/>
            </a:pPr>
            <a:r>
              <a:rPr lang="ja-JP" altLang="en-US" sz="1056" dirty="0">
                <a:solidFill>
                  <a:srgbClr val="000000"/>
                </a:solidFill>
                <a:latin typeface="HG丸ｺﾞｼｯｸM-PRO"/>
                <a:ea typeface="HG丸ｺﾞｼｯｸM-PRO"/>
              </a:rPr>
              <a:t>　</a:t>
            </a:r>
            <a:endParaRPr lang="en-US" altLang="ja-JP" sz="1056" dirty="0">
              <a:solidFill>
                <a:srgbClr val="000000"/>
              </a:solidFill>
              <a:latin typeface="HG丸ｺﾞｼｯｸM-PRO"/>
              <a:ea typeface="HG丸ｺﾞｼｯｸM-PRO"/>
            </a:endParaRPr>
          </a:p>
        </p:txBody>
      </p:sp>
      <p:sp>
        <p:nvSpPr>
          <p:cNvPr id="22" name="Rectangle 88"/>
          <p:cNvSpPr>
            <a:spLocks noChangeArrowheads="1"/>
          </p:cNvSpPr>
          <p:nvPr/>
        </p:nvSpPr>
        <p:spPr bwMode="auto">
          <a:xfrm>
            <a:off x="274019" y="3369953"/>
            <a:ext cx="8379787" cy="469850"/>
          </a:xfrm>
          <a:prstGeom prst="rect">
            <a:avLst/>
          </a:prstGeom>
          <a:noFill/>
          <a:ln>
            <a:noFill/>
          </a:ln>
        </p:spPr>
        <p:txBody>
          <a:bodyPr wrap="none" lIns="19310" tIns="19310" rIns="0" bIns="0" anchor="t"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1056" dirty="0">
                <a:solidFill>
                  <a:srgbClr val="000000"/>
                </a:solidFill>
                <a:latin typeface="HG丸ｺﾞｼｯｸM-PRO"/>
                <a:ea typeface="HG丸ｺﾞｼｯｸM-PRO"/>
              </a:rPr>
              <a:t>　　</a:t>
            </a:r>
            <a:r>
              <a:rPr lang="en-US" altLang="ja-JP" sz="1400" dirty="0">
                <a:solidFill>
                  <a:srgbClr val="000000"/>
                </a:solidFill>
                <a:latin typeface="HG丸ｺﾞｼｯｸM-PRO"/>
                <a:ea typeface="HG丸ｺﾞｼｯｸM-PRO"/>
              </a:rPr>
              <a:t>※</a:t>
            </a:r>
            <a:r>
              <a:rPr lang="ja-JP" altLang="en-US" sz="1400" dirty="0">
                <a:solidFill>
                  <a:srgbClr val="000000"/>
                </a:solidFill>
                <a:latin typeface="HG丸ｺﾞｼｯｸM-PRO"/>
                <a:ea typeface="HG丸ｺﾞｼｯｸM-PRO"/>
              </a:rPr>
              <a:t>児童ポルノ等：児童ポルノ禁止法第２条第３項に規定する児童ポルノ（裸や下着姿等の写真、</a:t>
            </a:r>
            <a:endParaRPr lang="en-US" altLang="ja-JP" sz="1400" dirty="0">
              <a:solidFill>
                <a:srgbClr val="000000"/>
              </a:solidFill>
              <a:latin typeface="HG丸ｺﾞｼｯｸM-PRO"/>
              <a:ea typeface="HG丸ｺﾞｼｯｸM-PRO"/>
            </a:endParaRPr>
          </a:p>
          <a:p>
            <a:pPr>
              <a:defRPr sz="1000"/>
            </a:pPr>
            <a:r>
              <a:rPr lang="en-US" altLang="ja-JP" sz="1400" dirty="0">
                <a:solidFill>
                  <a:srgbClr val="000000"/>
                </a:solidFill>
                <a:latin typeface="HG丸ｺﾞｼｯｸM-PRO"/>
                <a:ea typeface="HG丸ｺﾞｼｯｸM-PRO"/>
              </a:rPr>
              <a:t>        </a:t>
            </a:r>
            <a:r>
              <a:rPr lang="ja-JP" altLang="en-US" sz="1400" dirty="0">
                <a:solidFill>
                  <a:srgbClr val="000000"/>
                </a:solidFill>
                <a:latin typeface="HG丸ｺﾞｼｯｸM-PRO"/>
                <a:ea typeface="HG丸ｺﾞｼｯｸM-PRO"/>
              </a:rPr>
              <a:t>電磁的記録媒体等の有体物）及びその電磁的記録（メール等に添付する無体物）をいう。</a:t>
            </a:r>
            <a:endParaRPr lang="en-US" altLang="ja-JP" sz="1400" dirty="0">
              <a:solidFill>
                <a:srgbClr val="000000"/>
              </a:solidFill>
              <a:latin typeface="HG丸ｺﾞｼｯｸM-PRO"/>
              <a:ea typeface="HG丸ｺﾞｼｯｸM-PRO"/>
            </a:endParaRPr>
          </a:p>
          <a:p>
            <a:pPr>
              <a:lnSpc>
                <a:spcPts val="1161"/>
              </a:lnSpc>
              <a:defRPr sz="1000"/>
            </a:pPr>
            <a:endParaRPr lang="en-US" altLang="ja-JP" sz="1056" dirty="0">
              <a:solidFill>
                <a:srgbClr val="000000"/>
              </a:solidFill>
              <a:latin typeface="HG丸ｺﾞｼｯｸM-PRO"/>
              <a:ea typeface="HG丸ｺﾞｼｯｸM-PRO"/>
            </a:endParaRPr>
          </a:p>
        </p:txBody>
      </p:sp>
      <p:sp>
        <p:nvSpPr>
          <p:cNvPr id="17" name="正方形/長方形 16"/>
          <p:cNvSpPr/>
          <p:nvPr/>
        </p:nvSpPr>
        <p:spPr>
          <a:xfrm>
            <a:off x="6288880" y="5384012"/>
            <a:ext cx="2761885" cy="936617"/>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600" dirty="0">
                <a:solidFill>
                  <a:schemeClr val="tx1"/>
                </a:solidFill>
                <a:latin typeface="ＭＳ ゴシック" panose="020B0609070205080204" pitchFamily="49" charset="-128"/>
                <a:ea typeface="ＭＳ ゴシック" panose="020B0609070205080204" pitchFamily="49" charset="-128"/>
              </a:rPr>
              <a:t>悪質性の高い要求行為には</a:t>
            </a:r>
            <a:endParaRPr kumimoji="1" lang="en-US" altLang="ja-JP" sz="1600" dirty="0">
              <a:solidFill>
                <a:schemeClr val="tx1"/>
              </a:solidFill>
              <a:latin typeface="ＭＳ ゴシック" panose="020B0609070205080204" pitchFamily="49" charset="-128"/>
              <a:ea typeface="ＭＳ ゴシック" panose="020B0609070205080204" pitchFamily="49" charset="-128"/>
            </a:endParaRPr>
          </a:p>
          <a:p>
            <a:pPr algn="l"/>
            <a:r>
              <a:rPr kumimoji="1" lang="ja-JP" altLang="en-US" sz="1600" dirty="0">
                <a:solidFill>
                  <a:schemeClr val="tx1"/>
                </a:solidFill>
                <a:latin typeface="ＭＳ ゴシック" panose="020B0609070205080204" pitchFamily="49" charset="-128"/>
                <a:ea typeface="ＭＳ ゴシック" panose="020B0609070205080204" pitchFamily="49" charset="-128"/>
              </a:rPr>
              <a:t>　　　　罰則を科します！</a:t>
            </a:r>
            <a:endParaRPr kumimoji="1" lang="en-US" altLang="ja-JP" sz="16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600" dirty="0">
                <a:solidFill>
                  <a:schemeClr val="tx1"/>
                </a:solidFill>
                <a:latin typeface="ＭＳ ゴシック" panose="020B0609070205080204" pitchFamily="49" charset="-128"/>
                <a:ea typeface="ＭＳ ゴシック" panose="020B0609070205080204" pitchFamily="49" charset="-128"/>
              </a:rPr>
              <a:t>　（</a:t>
            </a:r>
            <a:r>
              <a:rPr lang="ja-JP" altLang="en-US" sz="1600" dirty="0">
                <a:solidFill>
                  <a:schemeClr val="tx1"/>
                </a:solidFill>
                <a:latin typeface="ＭＳ ゴシック" panose="020B0609070205080204" pitchFamily="49" charset="-128"/>
                <a:ea typeface="ＭＳ ゴシック" panose="020B0609070205080204" pitchFamily="49" charset="-128"/>
              </a:rPr>
              <a:t>条例第５６条第３号</a:t>
            </a:r>
            <a:r>
              <a:rPr kumimoji="1" lang="ja-JP" altLang="en-US" sz="1600" dirty="0">
                <a:solidFill>
                  <a:schemeClr val="tx1"/>
                </a:solidFill>
                <a:latin typeface="ＭＳ ゴシック" panose="020B0609070205080204" pitchFamily="49" charset="-128"/>
                <a:ea typeface="ＭＳ ゴシック" panose="020B0609070205080204" pitchFamily="49" charset="-128"/>
              </a:rPr>
              <a:t>）</a:t>
            </a:r>
            <a:endParaRPr lang="en-US" altLang="ja-JP" sz="1600" dirty="0">
              <a:solidFill>
                <a:schemeClr val="tx1"/>
              </a:solidFill>
              <a:latin typeface="ＭＳ ゴシック" panose="020B0609070205080204" pitchFamily="49" charset="-128"/>
              <a:ea typeface="ＭＳ ゴシック" panose="020B0609070205080204" pitchFamily="49" charset="-128"/>
            </a:endParaRPr>
          </a:p>
        </p:txBody>
      </p:sp>
      <p:sp>
        <p:nvSpPr>
          <p:cNvPr id="19" name="正方形/長方形 18">
            <a:extLst>
              <a:ext uri="{FF2B5EF4-FFF2-40B4-BE49-F238E27FC236}">
                <a16:creationId xmlns:a16="http://schemas.microsoft.com/office/drawing/2014/main" id="{0B3F6CCD-96FF-4690-9CE3-229A80140734}"/>
              </a:ext>
            </a:extLst>
          </p:cNvPr>
          <p:cNvSpPr/>
          <p:nvPr/>
        </p:nvSpPr>
        <p:spPr>
          <a:xfrm>
            <a:off x="0" y="14807"/>
            <a:ext cx="9144000" cy="941796"/>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atin typeface="ＭＳ Ｐゴシック" panose="020B0600070205080204" pitchFamily="50" charset="-128"/>
                <a:ea typeface="ＭＳ Ｐゴシック" panose="020B0600070205080204" pitchFamily="50" charset="-128"/>
              </a:rPr>
              <a:t>大阪府青少年健全育成条例</a:t>
            </a:r>
            <a:endParaRPr kumimoji="1" lang="en-US" altLang="ja-JP" sz="40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066417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4354E25-F42E-4963-84C3-C6DDF8870E45}"/>
              </a:ext>
            </a:extLst>
          </p:cNvPr>
          <p:cNvSpPr/>
          <p:nvPr/>
        </p:nvSpPr>
        <p:spPr>
          <a:xfrm>
            <a:off x="-137210" y="836955"/>
            <a:ext cx="9418420" cy="5184090"/>
          </a:xfrm>
          <a:prstGeom prst="rect">
            <a:avLst/>
          </a:prstGeom>
          <a:solidFill>
            <a:srgbClr val="3E89CE">
              <a:alpha val="75686"/>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96D2D890-6D1B-46D4-8CB8-5EFC7C260042}"/>
              </a:ext>
            </a:extLst>
          </p:cNvPr>
          <p:cNvSpPr txBox="1"/>
          <p:nvPr/>
        </p:nvSpPr>
        <p:spPr>
          <a:xfrm>
            <a:off x="1724819" y="2795122"/>
            <a:ext cx="5694357" cy="830997"/>
          </a:xfrm>
          <a:prstGeom prst="rect">
            <a:avLst/>
          </a:prstGeom>
          <a:noFill/>
        </p:spPr>
        <p:txBody>
          <a:bodyPr wrap="square" rtlCol="0">
            <a:spAutoFit/>
          </a:bodyPr>
          <a:lstStyle/>
          <a:p>
            <a:pPr algn="ctr"/>
            <a:r>
              <a:rPr kumimoji="1" lang="ja-JP" altLang="en-US" sz="48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あまい勧誘には注意</a:t>
            </a:r>
            <a:endParaRPr kumimoji="1" lang="ja-JP" altLang="en-US" sz="60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cxnSp>
        <p:nvCxnSpPr>
          <p:cNvPr id="6" name="直線コネクタ 5">
            <a:extLst>
              <a:ext uri="{FF2B5EF4-FFF2-40B4-BE49-F238E27FC236}">
                <a16:creationId xmlns:a16="http://schemas.microsoft.com/office/drawing/2014/main" id="{AAF382BD-93DD-4576-85E1-3E872C3D2041}"/>
              </a:ext>
            </a:extLst>
          </p:cNvPr>
          <p:cNvCxnSpPr>
            <a:cxnSpLocks/>
          </p:cNvCxnSpPr>
          <p:nvPr/>
        </p:nvCxnSpPr>
        <p:spPr>
          <a:xfrm>
            <a:off x="1901073" y="2585914"/>
            <a:ext cx="5341850" cy="0"/>
          </a:xfrm>
          <a:prstGeom prst="line">
            <a:avLst/>
          </a:prstGeom>
          <a:ln w="60325">
            <a:solidFill>
              <a:schemeClr val="bg1"/>
            </a:solidFill>
          </a:ln>
          <a:effectLst>
            <a:outerShdw blurRad="508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D9CEA8AF-CFA1-4522-BA76-1BC0429D9740}"/>
              </a:ext>
            </a:extLst>
          </p:cNvPr>
          <p:cNvCxnSpPr>
            <a:cxnSpLocks/>
          </p:cNvCxnSpPr>
          <p:nvPr/>
        </p:nvCxnSpPr>
        <p:spPr>
          <a:xfrm>
            <a:off x="1901073" y="4050279"/>
            <a:ext cx="5341850" cy="0"/>
          </a:xfrm>
          <a:prstGeom prst="line">
            <a:avLst/>
          </a:prstGeom>
          <a:ln w="60325">
            <a:solidFill>
              <a:schemeClr val="bg1"/>
            </a:solidFill>
          </a:ln>
          <a:effectLst>
            <a:outerShdw blurRad="508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22</a:t>
            </a:fld>
            <a:endParaRPr kumimoji="1" lang="ja-JP" altLang="en-US"/>
          </a:p>
        </p:txBody>
      </p:sp>
    </p:spTree>
    <p:extLst>
      <p:ext uri="{BB962C8B-B14F-4D97-AF65-F5344CB8AC3E}">
        <p14:creationId xmlns:p14="http://schemas.microsoft.com/office/powerpoint/2010/main" val="3706890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2F8B22A-9EAF-4A40-B659-3E33E87DB2DB}"/>
              </a:ext>
            </a:extLst>
          </p:cNvPr>
          <p:cNvSpPr txBox="1"/>
          <p:nvPr/>
        </p:nvSpPr>
        <p:spPr>
          <a:xfrm>
            <a:off x="263473" y="1520434"/>
            <a:ext cx="8198139" cy="707886"/>
          </a:xfrm>
          <a:prstGeom prst="rect">
            <a:avLst/>
          </a:prstGeom>
          <a:noFill/>
        </p:spPr>
        <p:txBody>
          <a:bodyPr wrap="square" rtlCol="0">
            <a:spAutoFit/>
          </a:bodyPr>
          <a:lstStyle/>
          <a:p>
            <a:r>
              <a:rPr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●甘い誘い文句　「高額バイト」</a:t>
            </a:r>
            <a:endParaRPr kumimoji="1"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8" name="正方形/長方形 7">
            <a:extLst>
              <a:ext uri="{FF2B5EF4-FFF2-40B4-BE49-F238E27FC236}">
                <a16:creationId xmlns:a16="http://schemas.microsoft.com/office/drawing/2014/main" id="{0B3F6CCD-96FF-4690-9CE3-229A80140734}"/>
              </a:ext>
            </a:extLst>
          </p:cNvPr>
          <p:cNvSpPr/>
          <p:nvPr/>
        </p:nvSpPr>
        <p:spPr>
          <a:xfrm>
            <a:off x="0" y="14807"/>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latin typeface="ＭＳ Ｐゴシック" panose="020B0600070205080204" pitchFamily="50" charset="-128"/>
                <a:ea typeface="ＭＳ Ｐゴシック" panose="020B0600070205080204" pitchFamily="50" charset="-128"/>
              </a:rPr>
              <a:t>様々な勧誘手口</a:t>
            </a:r>
            <a:endParaRPr kumimoji="1" lang="en-US" altLang="ja-JP" sz="4400" b="1" dirty="0">
              <a:latin typeface="ＭＳ Ｐゴシック" panose="020B0600070205080204" pitchFamily="50" charset="-128"/>
              <a:ea typeface="ＭＳ Ｐゴシック" panose="020B0600070205080204" pitchFamily="50" charset="-128"/>
            </a:endParaRPr>
          </a:p>
        </p:txBody>
      </p:sp>
      <p:sp>
        <p:nvSpPr>
          <p:cNvPr id="6" name="角丸四角形吹き出し 5"/>
          <p:cNvSpPr/>
          <p:nvPr/>
        </p:nvSpPr>
        <p:spPr>
          <a:xfrm>
            <a:off x="832514" y="2330080"/>
            <a:ext cx="7776864" cy="684076"/>
          </a:xfrm>
          <a:prstGeom prst="wedgeRoundRectCallout">
            <a:avLst>
              <a:gd name="adj1" fmla="val -54197"/>
              <a:gd name="adj2" fmla="val -26787"/>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なんばの街をお客様に案内する手軽なバイト！</a:t>
            </a:r>
            <a:r>
              <a:rPr lang="ja-JP" altLang="en-US" sz="2800" dirty="0">
                <a:solidFill>
                  <a:schemeClr val="tx1"/>
                </a:solidFill>
              </a:rPr>
              <a:t>　</a:t>
            </a:r>
          </a:p>
        </p:txBody>
      </p:sp>
      <p:sp>
        <p:nvSpPr>
          <p:cNvPr id="13" name="角丸四角形吹き出し 12"/>
          <p:cNvSpPr/>
          <p:nvPr/>
        </p:nvSpPr>
        <p:spPr>
          <a:xfrm>
            <a:off x="760590" y="3176674"/>
            <a:ext cx="7848788" cy="922746"/>
          </a:xfrm>
          <a:prstGeom prst="wedgeRoundRectCallout">
            <a:avLst>
              <a:gd name="adj1" fmla="val 40374"/>
              <a:gd name="adj2" fmla="val 6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ＭＳ ゴシック" panose="020B0609070205080204" pitchFamily="49" charset="-128"/>
                <a:ea typeface="ＭＳ ゴシック" panose="020B0609070205080204" pitchFamily="49" charset="-128"/>
              </a:rPr>
              <a:t>お客様をトークやカラオケで楽しませて</a:t>
            </a:r>
            <a:endParaRPr lang="en-US" altLang="ja-JP" sz="2800" b="1" dirty="0">
              <a:solidFill>
                <a:schemeClr val="tx1"/>
              </a:solidFill>
              <a:latin typeface="ＭＳ ゴシック" panose="020B0609070205080204" pitchFamily="49" charset="-128"/>
              <a:ea typeface="ＭＳ ゴシック" panose="020B0609070205080204" pitchFamily="49" charset="-128"/>
            </a:endParaRPr>
          </a:p>
          <a:p>
            <a:pPr algn="ctr"/>
            <a:r>
              <a:rPr lang="ja-JP" altLang="en-US" sz="2800" b="1" dirty="0">
                <a:solidFill>
                  <a:schemeClr val="tx1"/>
                </a:solidFill>
                <a:latin typeface="ＭＳ ゴシック" panose="020B0609070205080204" pitchFamily="49" charset="-128"/>
                <a:ea typeface="ＭＳ ゴシック" panose="020B0609070205080204" pitchFamily="49" charset="-128"/>
              </a:rPr>
              <a:t>時給</a:t>
            </a:r>
            <a:r>
              <a:rPr lang="en-US" altLang="ja-JP" sz="2800" b="1" dirty="0">
                <a:solidFill>
                  <a:schemeClr val="tx1"/>
                </a:solidFill>
                <a:latin typeface="ＭＳ ゴシック" panose="020B0609070205080204" pitchFamily="49" charset="-128"/>
                <a:ea typeface="ＭＳ ゴシック" panose="020B0609070205080204" pitchFamily="49" charset="-128"/>
              </a:rPr>
              <a:t>3</a:t>
            </a:r>
            <a:r>
              <a:rPr lang="ja-JP" altLang="en-US" sz="2800" b="1" dirty="0">
                <a:solidFill>
                  <a:schemeClr val="tx1"/>
                </a:solidFill>
                <a:latin typeface="ＭＳ ゴシック" panose="020B0609070205080204" pitchFamily="49" charset="-128"/>
                <a:ea typeface="ＭＳ ゴシック" panose="020B0609070205080204" pitchFamily="49" charset="-128"/>
              </a:rPr>
              <a:t>千円♪</a:t>
            </a:r>
            <a:endParaRPr lang="ja-JP" altLang="en-US" sz="2800" dirty="0">
              <a:solidFill>
                <a:schemeClr val="tx1"/>
              </a:solidFill>
            </a:endParaRPr>
          </a:p>
        </p:txBody>
      </p:sp>
      <p:sp>
        <p:nvSpPr>
          <p:cNvPr id="14" name="角丸四角形吹き出し 13"/>
          <p:cNvSpPr/>
          <p:nvPr/>
        </p:nvSpPr>
        <p:spPr>
          <a:xfrm>
            <a:off x="760589" y="4969824"/>
            <a:ext cx="3415626" cy="1485567"/>
          </a:xfrm>
          <a:prstGeom prst="wedgeRoundRectCallout">
            <a:avLst>
              <a:gd name="adj1" fmla="val -42110"/>
              <a:gd name="adj2" fmla="val 63867"/>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お客様好みのコス</a:t>
            </a:r>
            <a:endParaRPr lang="en-US" altLang="ja-JP" sz="2800" b="1" dirty="0">
              <a:solidFill>
                <a:schemeClr val="tx1"/>
              </a:solidFill>
            </a:endParaRPr>
          </a:p>
          <a:p>
            <a:pPr algn="ctr"/>
            <a:r>
              <a:rPr lang="ja-JP" altLang="en-US" sz="2800" b="1" dirty="0">
                <a:solidFill>
                  <a:schemeClr val="tx1"/>
                </a:solidFill>
              </a:rPr>
              <a:t>プレ撮影のバイト</a:t>
            </a:r>
            <a:endParaRPr lang="en-US" altLang="ja-JP" sz="2800" b="1" dirty="0">
              <a:solidFill>
                <a:schemeClr val="tx1"/>
              </a:solidFill>
            </a:endParaRPr>
          </a:p>
          <a:p>
            <a:pPr algn="ctr"/>
            <a:r>
              <a:rPr lang="en-US" altLang="ja-JP" sz="2800" b="1" dirty="0">
                <a:solidFill>
                  <a:schemeClr val="tx1"/>
                </a:solidFill>
              </a:rPr>
              <a:t>※</a:t>
            </a:r>
            <a:r>
              <a:rPr lang="ja-JP" altLang="en-US" sz="2800" b="1" dirty="0">
                <a:solidFill>
                  <a:schemeClr val="tx1"/>
                </a:solidFill>
              </a:rPr>
              <a:t>ローアングル禁止</a:t>
            </a:r>
            <a:r>
              <a:rPr lang="ja-JP" altLang="en-US" sz="2800" dirty="0">
                <a:solidFill>
                  <a:schemeClr val="tx1"/>
                </a:solidFill>
              </a:rPr>
              <a:t>　</a:t>
            </a:r>
          </a:p>
        </p:txBody>
      </p:sp>
      <p:sp>
        <p:nvSpPr>
          <p:cNvPr id="15" name="テキスト ボックス 14">
            <a:extLst>
              <a:ext uri="{FF2B5EF4-FFF2-40B4-BE49-F238E27FC236}">
                <a16:creationId xmlns:a16="http://schemas.microsoft.com/office/drawing/2014/main" id="{D2F8B22A-9EAF-4A40-B659-3E33E87DB2DB}"/>
              </a:ext>
            </a:extLst>
          </p:cNvPr>
          <p:cNvSpPr txBox="1"/>
          <p:nvPr/>
        </p:nvSpPr>
        <p:spPr>
          <a:xfrm>
            <a:off x="263473" y="4261938"/>
            <a:ext cx="8198139" cy="707886"/>
          </a:xfrm>
          <a:prstGeom prst="rect">
            <a:avLst/>
          </a:prstGeom>
          <a:noFill/>
        </p:spPr>
        <p:txBody>
          <a:bodyPr wrap="square" rtlCol="0">
            <a:spAutoFit/>
          </a:bodyPr>
          <a:lstStyle/>
          <a:p>
            <a:r>
              <a:rPr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●求人サイトやＳＮＳで募集</a:t>
            </a:r>
            <a:endParaRPr kumimoji="1"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16" name="角丸四角形吹き出し 15"/>
          <p:cNvSpPr/>
          <p:nvPr/>
        </p:nvSpPr>
        <p:spPr>
          <a:xfrm>
            <a:off x="4476466" y="4969824"/>
            <a:ext cx="3985146" cy="1485567"/>
          </a:xfrm>
          <a:prstGeom prst="wedgeRoundRectCallout">
            <a:avLst>
              <a:gd name="adj1" fmla="val 49767"/>
              <a:gd name="adj2" fmla="val 66749"/>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当店は性風俗店ではなく、お客様に癒しを提供しています。　</a:t>
            </a: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23</a:t>
            </a:fld>
            <a:endParaRPr kumimoji="1" lang="ja-JP" altLang="en-US"/>
          </a:p>
        </p:txBody>
      </p:sp>
    </p:spTree>
    <p:extLst>
      <p:ext uri="{BB962C8B-B14F-4D97-AF65-F5344CB8AC3E}">
        <p14:creationId xmlns:p14="http://schemas.microsoft.com/office/powerpoint/2010/main" val="161182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3" grpId="0" animBg="1"/>
      <p:bldP spid="14" grpId="0" animBg="1"/>
      <p:bldP spid="15"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B3F6CCD-96FF-4690-9CE3-229A80140734}"/>
              </a:ext>
            </a:extLst>
          </p:cNvPr>
          <p:cNvSpPr/>
          <p:nvPr/>
        </p:nvSpPr>
        <p:spPr>
          <a:xfrm>
            <a:off x="0" y="14807"/>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latin typeface="ＭＳ Ｐゴシック" panose="020B0600070205080204" pitchFamily="50" charset="-128"/>
                <a:ea typeface="ＭＳ Ｐゴシック" panose="020B0600070205080204" pitchFamily="50" charset="-128"/>
              </a:rPr>
              <a:t>用意周到な手口</a:t>
            </a:r>
            <a:endParaRPr kumimoji="1" lang="en-US" altLang="ja-JP" sz="4400" b="1"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F1AAD2D-7762-4ADB-ACF2-AE4CF8E14E50}"/>
              </a:ext>
            </a:extLst>
          </p:cNvPr>
          <p:cNvSpPr txBox="1"/>
          <p:nvPr/>
        </p:nvSpPr>
        <p:spPr>
          <a:xfrm>
            <a:off x="140677" y="1521947"/>
            <a:ext cx="8374057" cy="738664"/>
          </a:xfrm>
          <a:prstGeom prst="rect">
            <a:avLst/>
          </a:prstGeom>
          <a:noFill/>
        </p:spPr>
        <p:txBody>
          <a:bodyPr wrap="square" rtlCol="0">
            <a:spAutoFit/>
          </a:bodyPr>
          <a:lstStyle/>
          <a:p>
            <a:r>
              <a:rPr kumimoji="1" lang="ja-JP" altLang="en-US" sz="42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「あやしいかも？」と思い調べると</a:t>
            </a:r>
            <a:r>
              <a:rPr kumimoji="1" lang="en-US" altLang="ja-JP" sz="42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a:t>
            </a:r>
            <a:endParaRPr kumimoji="1" lang="ja-JP" altLang="en-US" sz="42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6B5DEE09-562E-4255-B0FA-6A609A9DB229}"/>
              </a:ext>
            </a:extLst>
          </p:cNvPr>
          <p:cNvSpPr txBox="1"/>
          <p:nvPr/>
        </p:nvSpPr>
        <p:spPr>
          <a:xfrm>
            <a:off x="1634970" y="2266450"/>
            <a:ext cx="7320721" cy="769441"/>
          </a:xfrm>
          <a:prstGeom prst="rect">
            <a:avLst/>
          </a:prstGeom>
          <a:noFill/>
        </p:spPr>
        <p:txBody>
          <a:bodyPr wrap="square" rtlCol="0">
            <a:spAutoFit/>
          </a:bodyPr>
          <a:lstStyle/>
          <a:p>
            <a:r>
              <a:rPr kumimoji="1" lang="ja-JP" altLang="en-US" sz="44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安心するような口コミ</a:t>
            </a:r>
            <a:endParaRPr kumimoji="1"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2" name="吹き出し: 角を丸めた四角形 1">
            <a:extLst>
              <a:ext uri="{FF2B5EF4-FFF2-40B4-BE49-F238E27FC236}">
                <a16:creationId xmlns:a16="http://schemas.microsoft.com/office/drawing/2014/main" id="{9E3B3FD5-C647-4249-A2D0-964AF0061913}"/>
              </a:ext>
            </a:extLst>
          </p:cNvPr>
          <p:cNvSpPr/>
          <p:nvPr/>
        </p:nvSpPr>
        <p:spPr>
          <a:xfrm>
            <a:off x="736049" y="3447794"/>
            <a:ext cx="3740222" cy="1120658"/>
          </a:xfrm>
          <a:prstGeom prst="wedgeRoundRectCallout">
            <a:avLst>
              <a:gd name="adj1" fmla="val -49010"/>
              <a:gd name="adj2" fmla="val 61389"/>
              <a:gd name="adj3" fmla="val 16667"/>
            </a:avLst>
          </a:prstGeom>
          <a:solidFill>
            <a:srgbClr val="92D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スタッフはみんな</a:t>
            </a:r>
            <a:endParaRPr kumimoji="1" lang="en-US" altLang="ja-JP" sz="3600" dirty="0">
              <a:solidFill>
                <a:schemeClr val="tx1"/>
              </a:solidFill>
            </a:endParaRPr>
          </a:p>
          <a:p>
            <a:r>
              <a:rPr kumimoji="1" lang="ja-JP" altLang="en-US" sz="3600" dirty="0">
                <a:solidFill>
                  <a:schemeClr val="tx1"/>
                </a:solidFill>
              </a:rPr>
              <a:t>親切で丁寧♪</a:t>
            </a:r>
          </a:p>
        </p:txBody>
      </p:sp>
      <p:sp>
        <p:nvSpPr>
          <p:cNvPr id="7" name="吹き出し: 角を丸めた四角形 6">
            <a:extLst>
              <a:ext uri="{FF2B5EF4-FFF2-40B4-BE49-F238E27FC236}">
                <a16:creationId xmlns:a16="http://schemas.microsoft.com/office/drawing/2014/main" id="{158AEE69-8550-4294-996F-CAF6A96C79C8}"/>
              </a:ext>
            </a:extLst>
          </p:cNvPr>
          <p:cNvSpPr/>
          <p:nvPr/>
        </p:nvSpPr>
        <p:spPr>
          <a:xfrm>
            <a:off x="614148" y="5199797"/>
            <a:ext cx="8051550" cy="1123734"/>
          </a:xfrm>
          <a:prstGeom prst="wedgeRoundRectCallout">
            <a:avLst>
              <a:gd name="adj1" fmla="val 48228"/>
              <a:gd name="adj2" fmla="val 64356"/>
              <a:gd name="adj3" fmla="val 16667"/>
            </a:avLst>
          </a:prstGeom>
          <a:solidFill>
            <a:srgbClr val="92D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不安だったけど、本当にお客さんとカラオケしただけでバイト代貰えた♪</a:t>
            </a:r>
          </a:p>
        </p:txBody>
      </p:sp>
      <p:sp>
        <p:nvSpPr>
          <p:cNvPr id="12" name="吹き出し: 角を丸めた四角形 1">
            <a:extLst>
              <a:ext uri="{FF2B5EF4-FFF2-40B4-BE49-F238E27FC236}">
                <a16:creationId xmlns:a16="http://schemas.microsoft.com/office/drawing/2014/main" id="{9E3B3FD5-C647-4249-A2D0-964AF0061913}"/>
              </a:ext>
            </a:extLst>
          </p:cNvPr>
          <p:cNvSpPr/>
          <p:nvPr/>
        </p:nvSpPr>
        <p:spPr>
          <a:xfrm>
            <a:off x="5295331" y="3437021"/>
            <a:ext cx="2895599" cy="1067981"/>
          </a:xfrm>
          <a:prstGeom prst="wedgeRoundRectCallout">
            <a:avLst>
              <a:gd name="adj1" fmla="val 49146"/>
              <a:gd name="adj2" fmla="val 75446"/>
              <a:gd name="adj3" fmla="val 16667"/>
            </a:avLst>
          </a:prstGeom>
          <a:solidFill>
            <a:srgbClr val="92D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全然大丈夫</a:t>
            </a:r>
            <a:endParaRPr kumimoji="1" lang="en-US" altLang="ja-JP" sz="3600" dirty="0">
              <a:solidFill>
                <a:schemeClr val="tx1"/>
              </a:solidFill>
            </a:endParaRPr>
          </a:p>
          <a:p>
            <a:r>
              <a:rPr kumimoji="1" lang="ja-JP" altLang="en-US" sz="3600" dirty="0">
                <a:solidFill>
                  <a:schemeClr val="tx1"/>
                </a:solidFill>
              </a:rPr>
              <a:t>でした♪</a:t>
            </a:r>
          </a:p>
        </p:txBody>
      </p:sp>
      <p:sp>
        <p:nvSpPr>
          <p:cNvPr id="4" name="スライド番号プレースホルダー 3"/>
          <p:cNvSpPr>
            <a:spLocks noGrp="1"/>
          </p:cNvSpPr>
          <p:nvPr>
            <p:ph type="sldNum" sz="quarter" idx="12"/>
          </p:nvPr>
        </p:nvSpPr>
        <p:spPr/>
        <p:txBody>
          <a:bodyPr/>
          <a:lstStyle/>
          <a:p>
            <a:fld id="{24DAB539-2B90-4C7A-948F-D2C8868291A6}" type="slidenum">
              <a:rPr kumimoji="1" lang="ja-JP" altLang="en-US" smtClean="0"/>
              <a:t>24</a:t>
            </a:fld>
            <a:endParaRPr kumimoji="1" lang="ja-JP" altLang="en-US"/>
          </a:p>
        </p:txBody>
      </p:sp>
    </p:spTree>
    <p:extLst>
      <p:ext uri="{BB962C8B-B14F-4D97-AF65-F5344CB8AC3E}">
        <p14:creationId xmlns:p14="http://schemas.microsoft.com/office/powerpoint/2010/main" val="293877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animBg="1"/>
      <p:bldP spid="7"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9A54AA10-B315-4808-B18C-D33191011883}"/>
              </a:ext>
            </a:extLst>
          </p:cNvPr>
          <p:cNvSpPr/>
          <p:nvPr/>
        </p:nvSpPr>
        <p:spPr>
          <a:xfrm>
            <a:off x="0" y="13253"/>
            <a:ext cx="9144000" cy="6880528"/>
          </a:xfrm>
          <a:prstGeom prst="rect">
            <a:avLst/>
          </a:prstGeom>
          <a:solidFill>
            <a:schemeClr val="tx1">
              <a:lumMod val="75000"/>
              <a:lumOff val="25000"/>
              <a:alpha val="89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8" name="正方形/長方形 7">
            <a:extLst>
              <a:ext uri="{FF2B5EF4-FFF2-40B4-BE49-F238E27FC236}">
                <a16:creationId xmlns:a16="http://schemas.microsoft.com/office/drawing/2014/main" id="{0B3F6CCD-96FF-4690-9CE3-229A80140734}"/>
              </a:ext>
            </a:extLst>
          </p:cNvPr>
          <p:cNvSpPr/>
          <p:nvPr/>
        </p:nvSpPr>
        <p:spPr>
          <a:xfrm>
            <a:off x="0" y="14807"/>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latin typeface="ＭＳ Ｐゴシック" panose="020B0600070205080204" pitchFamily="50" charset="-128"/>
                <a:ea typeface="ＭＳ Ｐゴシック" panose="020B0600070205080204" pitchFamily="50" charset="-128"/>
              </a:rPr>
              <a:t>実際には</a:t>
            </a:r>
            <a:r>
              <a:rPr kumimoji="1" lang="en-US" altLang="ja-JP" sz="4400" b="1" dirty="0">
                <a:latin typeface="ＭＳ Ｐゴシック" panose="020B0600070205080204" pitchFamily="50" charset="-128"/>
                <a:ea typeface="ＭＳ Ｐゴシック" panose="020B0600070205080204" pitchFamily="50" charset="-128"/>
              </a:rPr>
              <a:t>…</a:t>
            </a:r>
            <a:endParaRPr kumimoji="1" lang="ja-JP" altLang="en-US" sz="4400" b="1" dirty="0">
              <a:latin typeface="ＭＳ Ｐゴシック" panose="020B0600070205080204" pitchFamily="50" charset="-128"/>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9D051ACB-CF95-4324-8D97-E128FAE89519}"/>
              </a:ext>
            </a:extLst>
          </p:cNvPr>
          <p:cNvSpPr txBox="1"/>
          <p:nvPr/>
        </p:nvSpPr>
        <p:spPr>
          <a:xfrm>
            <a:off x="530088" y="5071740"/>
            <a:ext cx="8216348" cy="1508105"/>
          </a:xfrm>
          <a:prstGeom prst="rect">
            <a:avLst/>
          </a:prstGeom>
          <a:solidFill>
            <a:schemeClr val="accent4">
              <a:lumMod val="40000"/>
              <a:lumOff val="60000"/>
              <a:alpha val="88000"/>
            </a:schemeClr>
          </a:solidFill>
          <a:effectLst>
            <a:softEdge rad="76200"/>
          </a:effectLst>
        </p:spPr>
        <p:txBody>
          <a:bodyPr wrap="square" rtlCol="0">
            <a:spAutoFit/>
          </a:bodyPr>
          <a:lstStyle/>
          <a:p>
            <a:endParaRPr lang="en-US" altLang="ja-JP" sz="2400" dirty="0">
              <a:solidFill>
                <a:srgbClr val="FF0000"/>
              </a:solidFill>
              <a:effectLst>
                <a:outerShdw blurRad="50800" dist="50800" dir="2700000" algn="tl" rotWithShape="0">
                  <a:schemeClr val="bg1">
                    <a:alpha val="79000"/>
                  </a:schemeClr>
                </a:outerShdw>
              </a:effectLst>
              <a:latin typeface="ＭＳ Ｐゴシック" panose="020B0600070205080204" pitchFamily="50" charset="-128"/>
              <a:ea typeface="ＭＳ Ｐゴシック" panose="020B0600070205080204" pitchFamily="50" charset="-128"/>
            </a:endParaRPr>
          </a:p>
          <a:p>
            <a:r>
              <a:rPr lang="ja-JP" altLang="en-US" sz="4400" dirty="0">
                <a:solidFill>
                  <a:srgbClr val="FF0000"/>
                </a:solidFill>
                <a:effectLst>
                  <a:outerShdw blurRad="50800" dist="50800" dir="2700000" algn="tl" rotWithShape="0">
                    <a:schemeClr val="bg1">
                      <a:alpha val="79000"/>
                    </a:schemeClr>
                  </a:outerShdw>
                </a:effectLst>
                <a:latin typeface="ＭＳ Ｐゴシック" panose="020B0600070205080204" pitchFamily="50" charset="-128"/>
                <a:ea typeface="ＭＳ Ｐゴシック" panose="020B0600070205080204" pitchFamily="50" charset="-128"/>
              </a:rPr>
              <a:t>　重大な被害に発展することも</a:t>
            </a:r>
            <a:r>
              <a:rPr lang="en-US" altLang="ja-JP" sz="4400" dirty="0">
                <a:solidFill>
                  <a:srgbClr val="FF0000"/>
                </a:solidFill>
                <a:effectLst>
                  <a:outerShdw blurRad="50800" dist="50800" dir="2700000" algn="tl" rotWithShape="0">
                    <a:schemeClr val="bg1">
                      <a:alpha val="79000"/>
                    </a:schemeClr>
                  </a:outerShdw>
                </a:effectLst>
                <a:latin typeface="ＭＳ Ｐゴシック" panose="020B0600070205080204" pitchFamily="50" charset="-128"/>
                <a:ea typeface="ＭＳ Ｐゴシック" panose="020B0600070205080204" pitchFamily="50" charset="-128"/>
              </a:rPr>
              <a:t>…</a:t>
            </a:r>
          </a:p>
          <a:p>
            <a:endParaRPr kumimoji="1" lang="ja-JP" altLang="en-US" sz="2400" dirty="0">
              <a:solidFill>
                <a:srgbClr val="FF0000"/>
              </a:solidFill>
              <a:effectLst>
                <a:outerShdw blurRad="50800" dist="50800" dir="2700000" algn="tl" rotWithShape="0">
                  <a:schemeClr val="bg1">
                    <a:alpha val="79000"/>
                  </a:schemeClr>
                </a:outerShdw>
              </a:effectLst>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82C6C671-AE33-478E-845F-EB2088EBF65C}"/>
              </a:ext>
            </a:extLst>
          </p:cNvPr>
          <p:cNvSpPr txBox="1"/>
          <p:nvPr/>
        </p:nvSpPr>
        <p:spPr>
          <a:xfrm>
            <a:off x="4178106" y="2476141"/>
            <a:ext cx="4568330" cy="707886"/>
          </a:xfrm>
          <a:prstGeom prst="rect">
            <a:avLst/>
          </a:prstGeom>
          <a:noFill/>
        </p:spPr>
        <p:txBody>
          <a:bodyPr wrap="square" rtlCol="0">
            <a:spAutoFit/>
          </a:bodyPr>
          <a:lstStyle/>
          <a:p>
            <a:r>
              <a:rPr lang="ja-JP" altLang="en-US" sz="4000" dirty="0">
                <a:solidFill>
                  <a:schemeClr val="bg1"/>
                </a:solidFill>
                <a:effectLst>
                  <a:outerShdw blurRad="50800" dist="63500" dir="2700000" algn="tl" rotWithShape="0">
                    <a:schemeClr val="tx1">
                      <a:alpha val="97000"/>
                    </a:schemeClr>
                  </a:outerShdw>
                </a:effectLst>
                <a:latin typeface="ＭＳ Ｐゴシック" panose="020B0600070205080204" pitchFamily="50" charset="-128"/>
                <a:ea typeface="ＭＳ Ｐゴシック" panose="020B0600070205080204" pitchFamily="50" charset="-128"/>
              </a:rPr>
              <a:t>つきまとわれた</a:t>
            </a:r>
            <a:r>
              <a:rPr lang="en-US" altLang="ja-JP" sz="4000" dirty="0">
                <a:solidFill>
                  <a:schemeClr val="bg1"/>
                </a:solidFill>
                <a:effectLst>
                  <a:outerShdw blurRad="50800" dist="63500" dir="2700000" algn="tl" rotWithShape="0">
                    <a:schemeClr val="tx1">
                      <a:alpha val="97000"/>
                    </a:schemeClr>
                  </a:outerShdw>
                </a:effectLst>
                <a:latin typeface="ＭＳ Ｐゴシック" panose="020B0600070205080204" pitchFamily="50" charset="-128"/>
                <a:ea typeface="ＭＳ Ｐゴシック" panose="020B0600070205080204" pitchFamily="50" charset="-128"/>
              </a:rPr>
              <a:t>…</a:t>
            </a:r>
            <a:endParaRPr kumimoji="1" lang="ja-JP" altLang="en-US" sz="4000" dirty="0">
              <a:solidFill>
                <a:schemeClr val="bg1"/>
              </a:solidFill>
              <a:effectLst>
                <a:outerShdw blurRad="50800" dist="63500" dir="2700000" algn="tl" rotWithShape="0">
                  <a:schemeClr val="tx1">
                    <a:alpha val="97000"/>
                  </a:schemeClr>
                </a:outerShdw>
              </a:effectLst>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D2F8B22A-9EAF-4A40-B659-3E33E87DB2DB}"/>
              </a:ext>
            </a:extLst>
          </p:cNvPr>
          <p:cNvSpPr txBox="1"/>
          <p:nvPr/>
        </p:nvSpPr>
        <p:spPr>
          <a:xfrm>
            <a:off x="530088" y="1629846"/>
            <a:ext cx="6960345" cy="707886"/>
          </a:xfrm>
          <a:prstGeom prst="rect">
            <a:avLst/>
          </a:prstGeom>
          <a:noFill/>
        </p:spPr>
        <p:txBody>
          <a:bodyPr wrap="square" rtlCol="0">
            <a:spAutoFit/>
          </a:bodyPr>
          <a:lstStyle/>
          <a:p>
            <a:r>
              <a:rPr lang="ja-JP" altLang="en-US" sz="4000" dirty="0">
                <a:solidFill>
                  <a:schemeClr val="bg1"/>
                </a:solidFill>
                <a:effectLst>
                  <a:outerShdw blurRad="50800" dist="63500" dir="2700000" algn="tl" rotWithShape="0">
                    <a:schemeClr val="tx1">
                      <a:alpha val="97000"/>
                    </a:schemeClr>
                  </a:outerShdw>
                </a:effectLst>
                <a:latin typeface="ＭＳ Ｐゴシック" panose="020B0600070205080204" pitchFamily="50" charset="-128"/>
                <a:ea typeface="ＭＳ Ｐゴシック" panose="020B0600070205080204" pitchFamily="50" charset="-128"/>
              </a:rPr>
              <a:t>体を触られた</a:t>
            </a:r>
            <a:r>
              <a:rPr lang="en-US" altLang="ja-JP" sz="4000" dirty="0">
                <a:solidFill>
                  <a:schemeClr val="bg1"/>
                </a:solidFill>
                <a:effectLst>
                  <a:outerShdw blurRad="50800" dist="63500" dir="2700000" algn="tl" rotWithShape="0">
                    <a:schemeClr val="tx1">
                      <a:alpha val="97000"/>
                    </a:schemeClr>
                  </a:outerShdw>
                </a:effectLst>
                <a:latin typeface="ＭＳ Ｐゴシック" panose="020B0600070205080204" pitchFamily="50" charset="-128"/>
                <a:ea typeface="ＭＳ Ｐゴシック" panose="020B0600070205080204" pitchFamily="50" charset="-128"/>
              </a:rPr>
              <a:t>…</a:t>
            </a:r>
            <a:endParaRPr kumimoji="1" lang="ja-JP" altLang="en-US" sz="4000" dirty="0">
              <a:solidFill>
                <a:schemeClr val="bg1"/>
              </a:solidFill>
              <a:effectLst>
                <a:outerShdw blurRad="50800" dist="63500" dir="2700000" algn="tl" rotWithShape="0">
                  <a:schemeClr val="tx1">
                    <a:alpha val="97000"/>
                  </a:schemeClr>
                </a:outerShdw>
              </a:effectLst>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959E1142-2333-47E1-AB57-CCDC948D989A}"/>
              </a:ext>
            </a:extLst>
          </p:cNvPr>
          <p:cNvSpPr txBox="1"/>
          <p:nvPr/>
        </p:nvSpPr>
        <p:spPr>
          <a:xfrm>
            <a:off x="530088" y="3521135"/>
            <a:ext cx="8137808" cy="1323439"/>
          </a:xfrm>
          <a:prstGeom prst="rect">
            <a:avLst/>
          </a:prstGeom>
          <a:noFill/>
        </p:spPr>
        <p:txBody>
          <a:bodyPr wrap="square" rtlCol="0">
            <a:spAutoFit/>
          </a:bodyPr>
          <a:lstStyle/>
          <a:p>
            <a:r>
              <a:rPr lang="ja-JP" altLang="en-US" sz="4000" dirty="0">
                <a:solidFill>
                  <a:schemeClr val="bg1"/>
                </a:solidFill>
                <a:effectLst>
                  <a:outerShdw blurRad="50800" dist="63500" dir="2700000" algn="tl" rotWithShape="0">
                    <a:schemeClr val="tx1">
                      <a:alpha val="97000"/>
                    </a:schemeClr>
                  </a:outerShdw>
                </a:effectLst>
                <a:latin typeface="ＭＳ Ｐゴシック" panose="020B0600070205080204" pitchFamily="50" charset="-128"/>
                <a:ea typeface="ＭＳ Ｐゴシック" panose="020B0600070205080204" pitchFamily="50" charset="-128"/>
              </a:rPr>
              <a:t>「他の子もやってる」と言われ、断り切れずに・・・</a:t>
            </a:r>
            <a:endParaRPr kumimoji="1" lang="ja-JP" altLang="en-US" sz="4000" dirty="0">
              <a:solidFill>
                <a:schemeClr val="bg1"/>
              </a:solidFill>
              <a:effectLst>
                <a:outerShdw blurRad="50800" dist="63500" dir="2700000" algn="tl" rotWithShape="0">
                  <a:schemeClr val="tx1">
                    <a:alpha val="97000"/>
                  </a:schemeClr>
                </a:outerShdw>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25</a:t>
            </a:fld>
            <a:endParaRPr kumimoji="1" lang="ja-JP" altLang="en-US"/>
          </a:p>
        </p:txBody>
      </p:sp>
    </p:spTree>
    <p:extLst>
      <p:ext uri="{BB962C8B-B14F-4D97-AF65-F5344CB8AC3E}">
        <p14:creationId xmlns:p14="http://schemas.microsoft.com/office/powerpoint/2010/main" val="33586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7"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87E738E1-89E3-4EF5-91FB-8B64FA271696}"/>
              </a:ext>
            </a:extLst>
          </p:cNvPr>
          <p:cNvSpPr/>
          <p:nvPr/>
        </p:nvSpPr>
        <p:spPr>
          <a:xfrm>
            <a:off x="0" y="6617909"/>
            <a:ext cx="9144000" cy="240090"/>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8" name="正方形/長方形 7">
            <a:extLst>
              <a:ext uri="{FF2B5EF4-FFF2-40B4-BE49-F238E27FC236}">
                <a16:creationId xmlns:a16="http://schemas.microsoft.com/office/drawing/2014/main" id="{0B3F6CCD-96FF-4690-9CE3-229A80140734}"/>
              </a:ext>
            </a:extLst>
          </p:cNvPr>
          <p:cNvSpPr/>
          <p:nvPr/>
        </p:nvSpPr>
        <p:spPr>
          <a:xfrm>
            <a:off x="0" y="14807"/>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latin typeface="ＭＳ Ｐゴシック" panose="020B0600070205080204" pitchFamily="50" charset="-128"/>
                <a:ea typeface="ＭＳ Ｐゴシック" panose="020B0600070205080204" pitchFamily="50" charset="-128"/>
              </a:rPr>
              <a:t>被害に遭わないために</a:t>
            </a:r>
            <a:endParaRPr kumimoji="1" lang="en-US" altLang="ja-JP" sz="4400" b="1"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D2F8B22A-9EAF-4A40-B659-3E33E87DB2DB}"/>
              </a:ext>
            </a:extLst>
          </p:cNvPr>
          <p:cNvSpPr txBox="1"/>
          <p:nvPr/>
        </p:nvSpPr>
        <p:spPr>
          <a:xfrm>
            <a:off x="1007483" y="2842642"/>
            <a:ext cx="7495074" cy="1384995"/>
          </a:xfrm>
          <a:prstGeom prst="rect">
            <a:avLst/>
          </a:prstGeom>
          <a:noFill/>
        </p:spPr>
        <p:txBody>
          <a:bodyPr wrap="square" rtlCol="0">
            <a:spAutoFit/>
          </a:bodyPr>
          <a:lstStyle/>
          <a:p>
            <a:r>
              <a:rPr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いわゆる「ＪＫビジネス」と言われる</a:t>
            </a:r>
            <a:endParaRPr lang="en-US" altLang="ja-JP"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a:p>
            <a:r>
              <a:rPr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営業形態には</a:t>
            </a:r>
            <a:r>
              <a:rPr lang="ja-JP" altLang="en-US" sz="4400" dirty="0">
                <a:solidFill>
                  <a:srgbClr val="FF0000"/>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近づかない！</a:t>
            </a:r>
            <a:endParaRPr kumimoji="1" lang="ja-JP" altLang="en-US" sz="4000" dirty="0">
              <a:solidFill>
                <a:srgbClr val="FF0000"/>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07126D4E-FCD6-4CC9-85A8-73B94D7751C0}"/>
              </a:ext>
            </a:extLst>
          </p:cNvPr>
          <p:cNvSpPr txBox="1"/>
          <p:nvPr/>
        </p:nvSpPr>
        <p:spPr>
          <a:xfrm>
            <a:off x="423081" y="1484279"/>
            <a:ext cx="7454409" cy="1107996"/>
          </a:xfrm>
          <a:prstGeom prst="rect">
            <a:avLst/>
          </a:prstGeom>
          <a:noFill/>
        </p:spPr>
        <p:txBody>
          <a:bodyPr wrap="square" rtlCol="0">
            <a:spAutoFit/>
          </a:bodyPr>
          <a:lstStyle/>
          <a:p>
            <a:pPr algn="ctr"/>
            <a:r>
              <a:rPr lang="ja-JP" altLang="en-US" sz="66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絶対に連絡しない！</a:t>
            </a:r>
            <a:endParaRPr kumimoji="1" lang="ja-JP" altLang="en-US" sz="80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FC9EDA21-E4F6-432A-A16A-20D477F8F754}"/>
              </a:ext>
            </a:extLst>
          </p:cNvPr>
          <p:cNvSpPr txBox="1"/>
          <p:nvPr/>
        </p:nvSpPr>
        <p:spPr>
          <a:xfrm>
            <a:off x="423081" y="4920451"/>
            <a:ext cx="7945728" cy="1015663"/>
          </a:xfrm>
          <a:prstGeom prst="rect">
            <a:avLst/>
          </a:prstGeom>
          <a:noFill/>
        </p:spPr>
        <p:txBody>
          <a:bodyPr wrap="square" rtlCol="0">
            <a:spAutoFit/>
          </a:bodyPr>
          <a:lstStyle/>
          <a:p>
            <a:pPr algn="ctr"/>
            <a:r>
              <a:rPr lang="ja-JP" altLang="en-US" sz="6000" dirty="0">
                <a:solidFill>
                  <a:schemeClr val="bg2">
                    <a:lumMod val="25000"/>
                  </a:schemeClr>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困ったときはすぐに相談</a:t>
            </a:r>
            <a:endParaRPr kumimoji="1" lang="ja-JP" altLang="en-US" sz="7200" dirty="0">
              <a:solidFill>
                <a:schemeClr val="bg2">
                  <a:lumMod val="25000"/>
                </a:schemeClr>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24DAB539-2B90-4C7A-948F-D2C8868291A6}" type="slidenum">
              <a:rPr kumimoji="1" lang="ja-JP" altLang="en-US" smtClean="0"/>
              <a:t>26</a:t>
            </a:fld>
            <a:endParaRPr kumimoji="1" lang="ja-JP" altLang="en-US"/>
          </a:p>
        </p:txBody>
      </p:sp>
    </p:spTree>
    <p:extLst>
      <p:ext uri="{BB962C8B-B14F-4D97-AF65-F5344CB8AC3E}">
        <p14:creationId xmlns:p14="http://schemas.microsoft.com/office/powerpoint/2010/main" val="55988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150" y="1383980"/>
            <a:ext cx="8766690" cy="755371"/>
          </a:xfrm>
        </p:spPr>
        <p:txBody>
          <a:bodyPr>
            <a:normAutofit fontScale="90000"/>
          </a:bodyPr>
          <a:lstStyle/>
          <a:p>
            <a:pPr>
              <a:lnSpc>
                <a:spcPct val="150000"/>
              </a:lnSpc>
            </a:pPr>
            <a:r>
              <a:rPr lang="ja-JP" altLang="en-US" sz="4000" dirty="0">
                <a:latin typeface="ＭＳ ゴシック" panose="020B0609070205080204" pitchFamily="49" charset="-128"/>
                <a:ea typeface="ＭＳ ゴシック" panose="020B0609070205080204" pitchFamily="49" charset="-128"/>
              </a:rPr>
              <a:t>　</a:t>
            </a:r>
            <a:r>
              <a:rPr lang="ja-JP" altLang="en-US" sz="4000" b="1" i="1" dirty="0">
                <a:latin typeface="ＭＳ ゴシック" panose="020B0609070205080204" pitchFamily="49" charset="-128"/>
                <a:ea typeface="ＭＳ ゴシック" panose="020B0609070205080204" pitchFamily="49" charset="-128"/>
              </a:rPr>
              <a:t>大阪府青少年健全育成条例　　　　　　　　　　　　　　</a:t>
            </a:r>
            <a:endParaRPr lang="ja-JP" altLang="en-US" sz="24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2"/>
          </p:nvPr>
        </p:nvSpPr>
        <p:spPr/>
        <p:txBody>
          <a:bodyPr/>
          <a:lstStyle/>
          <a:p>
            <a:fld id="{B2AE7855-8564-4BA3-976E-1900AEE58D05}" type="slidenum">
              <a:rPr lang="ja-JP" altLang="en-US" smtClean="0">
                <a:solidFill>
                  <a:prstClr val="black">
                    <a:tint val="75000"/>
                  </a:prstClr>
                </a:solidFill>
              </a:rPr>
              <a:pPr/>
              <a:t>27</a:t>
            </a:fld>
            <a:endParaRPr lang="ja-JP" altLang="en-US" dirty="0">
              <a:solidFill>
                <a:prstClr val="black">
                  <a:tint val="75000"/>
                </a:prstClr>
              </a:solidFill>
            </a:endParaRPr>
          </a:p>
        </p:txBody>
      </p:sp>
      <p:sp>
        <p:nvSpPr>
          <p:cNvPr id="7" name="正方形/長方形 6">
            <a:extLst>
              <a:ext uri="{FF2B5EF4-FFF2-40B4-BE49-F238E27FC236}">
                <a16:creationId xmlns:a16="http://schemas.microsoft.com/office/drawing/2014/main" id="{0B3F6CCD-96FF-4690-9CE3-229A80140734}"/>
              </a:ext>
            </a:extLst>
          </p:cNvPr>
          <p:cNvSpPr/>
          <p:nvPr/>
        </p:nvSpPr>
        <p:spPr>
          <a:xfrm>
            <a:off x="0" y="14807"/>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latin typeface="ＭＳ Ｐゴシック" panose="020B0600070205080204" pitchFamily="50" charset="-128"/>
                <a:ea typeface="ＭＳ Ｐゴシック" panose="020B0600070205080204" pitchFamily="50" charset="-128"/>
              </a:rPr>
              <a:t>被害の未然防止のために・・・</a:t>
            </a:r>
            <a:endParaRPr kumimoji="1" lang="en-US" altLang="ja-JP" sz="4400" b="1" dirty="0">
              <a:latin typeface="ＭＳ Ｐゴシック" panose="020B0600070205080204" pitchFamily="50" charset="-128"/>
              <a:ea typeface="ＭＳ Ｐゴシック" panose="020B0600070205080204" pitchFamily="50" charset="-128"/>
            </a:endParaRPr>
          </a:p>
        </p:txBody>
      </p:sp>
      <p:sp>
        <p:nvSpPr>
          <p:cNvPr id="8" name="タイトル 1"/>
          <p:cNvSpPr txBox="1">
            <a:spLocks/>
          </p:cNvSpPr>
          <p:nvPr/>
        </p:nvSpPr>
        <p:spPr>
          <a:xfrm>
            <a:off x="2412535" y="2158421"/>
            <a:ext cx="7027333" cy="3852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4000"/>
              </a:lnSpc>
            </a:pPr>
            <a:r>
              <a:rPr lang="ja-JP" altLang="en-US" sz="2400" dirty="0">
                <a:latin typeface="ＭＳ ゴシック" panose="020B0609070205080204" pitchFamily="49" charset="-128"/>
                <a:ea typeface="ＭＳ ゴシック" panose="020B0609070205080204" pitchFamily="49" charset="-128"/>
              </a:rPr>
              <a:t>◆「有害役務営業」を定義し、青少年が</a:t>
            </a:r>
            <a:endParaRPr lang="en-US" altLang="ja-JP" sz="2400" dirty="0">
              <a:latin typeface="ＭＳ ゴシック" panose="020B0609070205080204" pitchFamily="49" charset="-128"/>
              <a:ea typeface="ＭＳ ゴシック" panose="020B0609070205080204" pitchFamily="49" charset="-128"/>
            </a:endParaRPr>
          </a:p>
          <a:p>
            <a:pPr>
              <a:lnSpc>
                <a:spcPts val="4000"/>
              </a:lnSpc>
            </a:pPr>
            <a:r>
              <a:rPr lang="ja-JP" altLang="en-US" sz="2400" dirty="0">
                <a:latin typeface="ＭＳ ゴシック" panose="020B0609070205080204" pitchFamily="49" charset="-128"/>
                <a:ea typeface="ＭＳ ゴシック" panose="020B0609070205080204" pitchFamily="49" charset="-128"/>
              </a:rPr>
              <a:t>　 ＪＫビジネスに近づくことのないよう、</a:t>
            </a:r>
            <a:endParaRPr lang="en-US" altLang="ja-JP" sz="2400" dirty="0">
              <a:latin typeface="ＭＳ ゴシック" panose="020B0609070205080204" pitchFamily="49" charset="-128"/>
              <a:ea typeface="ＭＳ ゴシック" panose="020B0609070205080204" pitchFamily="49" charset="-128"/>
            </a:endParaRPr>
          </a:p>
          <a:p>
            <a:pPr>
              <a:lnSpc>
                <a:spcPts val="4000"/>
              </a:lnSpc>
            </a:pPr>
            <a:r>
              <a:rPr lang="ja-JP" altLang="en-US" sz="2400" dirty="0">
                <a:latin typeface="ＭＳ ゴシック" panose="020B0609070205080204" pitchFamily="49" charset="-128"/>
                <a:ea typeface="ＭＳ ゴシック" panose="020B0609070205080204" pitchFamily="49" charset="-128"/>
              </a:rPr>
              <a:t>   営業者等への規制を実施</a:t>
            </a:r>
            <a:endParaRPr lang="en-US" altLang="ja-JP" sz="2000" b="1" dirty="0">
              <a:latin typeface="ＭＳ ゴシック" panose="020B0609070205080204" pitchFamily="49" charset="-128"/>
              <a:ea typeface="ＭＳ ゴシック" panose="020B0609070205080204" pitchFamily="49" charset="-128"/>
            </a:endParaRPr>
          </a:p>
          <a:p>
            <a:pPr>
              <a:lnSpc>
                <a:spcPts val="4000"/>
              </a:lnSpc>
            </a:pPr>
            <a:endParaRPr lang="en-US" altLang="ja-JP" sz="2400" b="1" dirty="0">
              <a:latin typeface="ＭＳ ゴシック" panose="020B0609070205080204" pitchFamily="49" charset="-128"/>
              <a:ea typeface="ＭＳ ゴシック" panose="020B0609070205080204" pitchFamily="49" charset="-128"/>
            </a:endParaRPr>
          </a:p>
          <a:p>
            <a:pPr>
              <a:lnSpc>
                <a:spcPts val="4000"/>
              </a:lnSpc>
            </a:pPr>
            <a:r>
              <a:rPr lang="ja-JP" altLang="en-US" sz="2400" b="1" dirty="0">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青少年に対して裸や下着姿の写真や画像</a:t>
            </a:r>
            <a:endParaRPr lang="en-US" altLang="ja-JP" sz="2400" dirty="0">
              <a:latin typeface="ＭＳ ゴシック" panose="020B0609070205080204" pitchFamily="49" charset="-128"/>
              <a:ea typeface="ＭＳ ゴシック" panose="020B0609070205080204" pitchFamily="49" charset="-128"/>
            </a:endParaRPr>
          </a:p>
          <a:p>
            <a:pPr>
              <a:lnSpc>
                <a:spcPts val="4000"/>
              </a:lnSpc>
            </a:pPr>
            <a:r>
              <a:rPr lang="en-US" altLang="ja-JP" sz="2400" dirty="0">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を求めることを禁止</a:t>
            </a:r>
            <a:endParaRPr lang="en-US" altLang="ja-JP" sz="2000" b="1" dirty="0">
              <a:latin typeface="ＭＳ ゴシック" panose="020B0609070205080204" pitchFamily="49" charset="-128"/>
              <a:ea typeface="ＭＳ ゴシック" panose="020B0609070205080204" pitchFamily="49" charset="-128"/>
            </a:endParaRPr>
          </a:p>
          <a:p>
            <a:pPr>
              <a:lnSpc>
                <a:spcPts val="4000"/>
              </a:lnSpc>
            </a:pPr>
            <a:r>
              <a:rPr lang="ja-JP" altLang="en-US" sz="2400" dirty="0">
                <a:latin typeface="ＭＳ ゴシック" panose="020B0609070205080204" pitchFamily="49" charset="-128"/>
                <a:ea typeface="ＭＳ ゴシック" panose="020B0609070205080204" pitchFamily="49" charset="-128"/>
              </a:rPr>
              <a:t>　</a:t>
            </a:r>
            <a:r>
              <a:rPr lang="en-US" altLang="ja-JP" sz="2400" dirty="0">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青少年：</a:t>
            </a:r>
            <a:r>
              <a:rPr lang="en-US" altLang="ja-JP" sz="2400" dirty="0">
                <a:latin typeface="ＭＳ ゴシック" panose="020B0609070205080204" pitchFamily="49" charset="-128"/>
                <a:ea typeface="ＭＳ ゴシック" panose="020B0609070205080204" pitchFamily="49" charset="-128"/>
              </a:rPr>
              <a:t>18</a:t>
            </a:r>
            <a:r>
              <a:rPr lang="ja-JP" altLang="en-US" sz="2400" dirty="0">
                <a:latin typeface="ＭＳ ゴシック" panose="020B0609070205080204" pitchFamily="49" charset="-128"/>
                <a:ea typeface="ＭＳ ゴシック" panose="020B0609070205080204" pitchFamily="49" charset="-128"/>
              </a:rPr>
              <a:t>歳未満の者</a:t>
            </a:r>
            <a:endParaRPr lang="en-US" altLang="ja-JP" sz="2400" dirty="0">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rotWithShape="1">
          <a:blip r:embed="rId3"/>
          <a:srcRect l="40602" t="23475" r="32675" b="8938"/>
          <a:stretch/>
        </p:blipFill>
        <p:spPr>
          <a:xfrm>
            <a:off x="127592" y="2392328"/>
            <a:ext cx="2179674" cy="3099537"/>
          </a:xfrm>
          <a:prstGeom prst="rect">
            <a:avLst/>
          </a:prstGeom>
        </p:spPr>
      </p:pic>
    </p:spTree>
    <p:extLst>
      <p:ext uri="{BB962C8B-B14F-4D97-AF65-F5344CB8AC3E}">
        <p14:creationId xmlns:p14="http://schemas.microsoft.com/office/powerpoint/2010/main" val="2688572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00ws500006\g\01健全育成G\01青少年健全育成条例関係\16   JKビジネス規制･自画撮り\啓発・教育関係\【府政だより6月号のデータ】JKフリップ画像データ\（背景を緑色に）パネル3-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44000" cy="6907238"/>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372F7AA4-A5E0-4D39-8388-779CC472A774}" type="slidenum">
              <a:rPr kumimoji="1" lang="ja-JP" altLang="en-US" smtClean="0"/>
              <a:t>28</a:t>
            </a:fld>
            <a:endParaRPr kumimoji="1" lang="ja-JP" altLang="en-US"/>
          </a:p>
        </p:txBody>
      </p:sp>
      <p:cxnSp>
        <p:nvCxnSpPr>
          <p:cNvPr id="4" name="直線コネクタ 3"/>
          <p:cNvCxnSpPr/>
          <p:nvPr/>
        </p:nvCxnSpPr>
        <p:spPr>
          <a:xfrm>
            <a:off x="6633029" y="740228"/>
            <a:ext cx="1190171" cy="2902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809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rot="1469170">
            <a:off x="6897861" y="2295993"/>
            <a:ext cx="1860158" cy="1503345"/>
          </a:xfrm>
          <a:prstGeom prst="rect">
            <a:avLst/>
          </a:prstGeom>
        </p:spPr>
      </p:pic>
      <p:pic>
        <p:nvPicPr>
          <p:cNvPr id="2" name="図 1"/>
          <p:cNvPicPr>
            <a:picLocks noChangeAspect="1"/>
          </p:cNvPicPr>
          <p:nvPr/>
        </p:nvPicPr>
        <p:blipFill>
          <a:blip r:embed="rId3"/>
          <a:stretch>
            <a:fillRect/>
          </a:stretch>
        </p:blipFill>
        <p:spPr>
          <a:xfrm>
            <a:off x="5259385" y="4906534"/>
            <a:ext cx="2706620" cy="2187440"/>
          </a:xfrm>
          <a:prstGeom prst="rect">
            <a:avLst/>
          </a:prstGeom>
        </p:spPr>
      </p:pic>
      <p:sp>
        <p:nvSpPr>
          <p:cNvPr id="3" name="スライド番号プレースホルダー 2"/>
          <p:cNvSpPr>
            <a:spLocks noGrp="1"/>
          </p:cNvSpPr>
          <p:nvPr>
            <p:ph type="sldNum" sz="quarter" idx="12"/>
          </p:nvPr>
        </p:nvSpPr>
        <p:spPr/>
        <p:txBody>
          <a:bodyPr/>
          <a:lstStyle/>
          <a:p>
            <a:fld id="{372F7AA4-A5E0-4D39-8388-779CC472A774}" type="slidenum">
              <a:rPr kumimoji="1" lang="ja-JP" altLang="en-US" smtClean="0"/>
              <a:t>29</a:t>
            </a:fld>
            <a:endParaRPr kumimoji="1" lang="ja-JP" altLang="en-US"/>
          </a:p>
        </p:txBody>
      </p:sp>
      <p:sp>
        <p:nvSpPr>
          <p:cNvPr id="4" name="タイトル 1"/>
          <p:cNvSpPr txBox="1">
            <a:spLocks/>
          </p:cNvSpPr>
          <p:nvPr/>
        </p:nvSpPr>
        <p:spPr>
          <a:xfrm>
            <a:off x="0" y="1116980"/>
            <a:ext cx="9144000" cy="2210937"/>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4000"/>
              </a:lnSpc>
            </a:pPr>
            <a:r>
              <a:rPr lang="ja-JP" altLang="en-US" sz="2900" b="1" dirty="0">
                <a:latin typeface="ＭＳ ゴシック" panose="020B0609070205080204" pitchFamily="49" charset="-128"/>
                <a:ea typeface="ＭＳ ゴシック" panose="020B0609070205080204" pitchFamily="49" charset="-128"/>
              </a:rPr>
              <a:t>◆有害役務営業者</a:t>
            </a:r>
            <a:r>
              <a:rPr lang="en-US" altLang="ja-JP" sz="2900" b="1" dirty="0">
                <a:latin typeface="ＭＳ ゴシック" panose="020B0609070205080204" pitchFamily="49" charset="-128"/>
                <a:ea typeface="ＭＳ ゴシック" panose="020B0609070205080204" pitchFamily="49" charset="-128"/>
              </a:rPr>
              <a:t>(JK</a:t>
            </a:r>
            <a:r>
              <a:rPr lang="ja-JP" altLang="en-US" sz="2900" b="1" dirty="0">
                <a:latin typeface="ＭＳ ゴシック" panose="020B0609070205080204" pitchFamily="49" charset="-128"/>
                <a:ea typeface="ＭＳ ゴシック" panose="020B0609070205080204" pitchFamily="49" charset="-128"/>
              </a:rPr>
              <a:t>ビジネス事業者等</a:t>
            </a:r>
            <a:r>
              <a:rPr lang="en-US" altLang="ja-JP" sz="2900" b="1" dirty="0">
                <a:latin typeface="ＭＳ ゴシック" panose="020B0609070205080204" pitchFamily="49" charset="-128"/>
                <a:ea typeface="ＭＳ ゴシック" panose="020B0609070205080204" pitchFamily="49" charset="-128"/>
              </a:rPr>
              <a:t>)</a:t>
            </a:r>
            <a:r>
              <a:rPr lang="ja-JP" altLang="en-US" sz="2900" b="1" dirty="0" err="1">
                <a:latin typeface="ＭＳ ゴシック" panose="020B0609070205080204" pitchFamily="49" charset="-128"/>
                <a:ea typeface="ＭＳ ゴシック" panose="020B0609070205080204" pitchFamily="49" charset="-128"/>
              </a:rPr>
              <a:t>への</a:t>
            </a:r>
            <a:r>
              <a:rPr lang="ja-JP" altLang="en-US" sz="2900" b="1" dirty="0">
                <a:latin typeface="ＭＳ ゴシック" panose="020B0609070205080204" pitchFamily="49" charset="-128"/>
                <a:ea typeface="ＭＳ ゴシック" panose="020B0609070205080204" pitchFamily="49" charset="-128"/>
              </a:rPr>
              <a:t>禁止事項</a:t>
            </a:r>
            <a:endParaRPr lang="en-US" altLang="ja-JP" sz="2900" b="1" dirty="0">
              <a:latin typeface="ＭＳ ゴシック" panose="020B0609070205080204" pitchFamily="49" charset="-128"/>
              <a:ea typeface="ＭＳ ゴシック" panose="020B0609070205080204" pitchFamily="49" charset="-128"/>
            </a:endParaRPr>
          </a:p>
          <a:p>
            <a:pPr>
              <a:lnSpc>
                <a:spcPts val="4000"/>
              </a:lnSpc>
            </a:pPr>
            <a:r>
              <a:rPr lang="ja-JP" altLang="en-US" sz="2800" dirty="0">
                <a:latin typeface="ＭＳ ゴシック" panose="020B0609070205080204" pitchFamily="49" charset="-128"/>
                <a:ea typeface="ＭＳ ゴシック" panose="020B0609070205080204" pitchFamily="49" charset="-128"/>
              </a:rPr>
              <a:t>　・青少年に有害役務営業</a:t>
            </a:r>
            <a:r>
              <a:rPr lang="en-US" altLang="ja-JP" sz="2000" b="1"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の接客をさせること</a:t>
            </a:r>
            <a:endParaRPr lang="en-US" altLang="ja-JP" sz="2800" dirty="0">
              <a:latin typeface="ＭＳ ゴシック" panose="020B0609070205080204" pitchFamily="49" charset="-128"/>
              <a:ea typeface="ＭＳ ゴシック" panose="020B0609070205080204" pitchFamily="49" charset="-128"/>
            </a:endParaRPr>
          </a:p>
          <a:p>
            <a:pPr>
              <a:lnSpc>
                <a:spcPts val="4000"/>
              </a:lnSpc>
            </a:pPr>
            <a:r>
              <a:rPr lang="ja-JP" altLang="en-US" sz="2800" dirty="0">
                <a:latin typeface="ＭＳ ゴシック" panose="020B0609070205080204" pitchFamily="49" charset="-128"/>
                <a:ea typeface="ＭＳ ゴシック" panose="020B0609070205080204" pitchFamily="49" charset="-128"/>
              </a:rPr>
              <a:t>　・青少年を有害役務営業の客とすること</a:t>
            </a:r>
            <a:endParaRPr lang="en-US" altLang="ja-JP" sz="2800" dirty="0">
              <a:latin typeface="ＭＳ ゴシック" panose="020B0609070205080204" pitchFamily="49" charset="-128"/>
              <a:ea typeface="ＭＳ ゴシック" panose="020B0609070205080204" pitchFamily="49" charset="-128"/>
            </a:endParaRPr>
          </a:p>
          <a:p>
            <a:pPr>
              <a:lnSpc>
                <a:spcPts val="4000"/>
              </a:lnSpc>
            </a:pPr>
            <a:r>
              <a:rPr lang="ja-JP" altLang="en-US" sz="2000" dirty="0">
                <a:latin typeface="ＭＳ ゴシック" panose="020B0609070205080204" pitchFamily="49" charset="-128"/>
                <a:ea typeface="ＭＳ ゴシック" panose="020B0609070205080204" pitchFamily="49" charset="-128"/>
              </a:rPr>
              <a:t>　　　</a:t>
            </a:r>
            <a:r>
              <a:rPr lang="en-US" altLang="ja-JP" sz="2000" b="1" dirty="0">
                <a:latin typeface="ＭＳ ゴシック" panose="020B0609070205080204" pitchFamily="49" charset="-128"/>
                <a:ea typeface="ＭＳ ゴシック" panose="020B0609070205080204" pitchFamily="49" charset="-128"/>
              </a:rPr>
              <a:t>※ </a:t>
            </a:r>
            <a:r>
              <a:rPr lang="ja-JP" altLang="en-US" sz="2000" b="1" dirty="0">
                <a:latin typeface="ＭＳ ゴシック" panose="020B0609070205080204" pitchFamily="49" charset="-128"/>
                <a:ea typeface="ＭＳ ゴシック" panose="020B0609070205080204" pitchFamily="49" charset="-128"/>
              </a:rPr>
              <a:t>一つ前のスライド№</a:t>
            </a:r>
            <a:r>
              <a:rPr lang="en-US" altLang="ja-JP" sz="2000" b="1" dirty="0">
                <a:latin typeface="ＭＳ ゴシック" panose="020B0609070205080204" pitchFamily="49" charset="-128"/>
                <a:ea typeface="ＭＳ ゴシック" panose="020B0609070205080204" pitchFamily="49" charset="-128"/>
              </a:rPr>
              <a:t>27</a:t>
            </a:r>
            <a:r>
              <a:rPr lang="ja-JP" altLang="en-US" sz="2000" b="1" dirty="0" err="1">
                <a:latin typeface="ＭＳ ゴシック" panose="020B0609070205080204" pitchFamily="49" charset="-128"/>
                <a:ea typeface="ＭＳ ゴシック" panose="020B0609070205080204" pitchFamily="49" charset="-128"/>
              </a:rPr>
              <a:t>のような</a:t>
            </a:r>
            <a:r>
              <a:rPr lang="ja-JP" altLang="en-US" sz="2000" b="1" dirty="0">
                <a:latin typeface="ＭＳ ゴシック" panose="020B0609070205080204" pitchFamily="49" charset="-128"/>
                <a:ea typeface="ＭＳ ゴシック" panose="020B0609070205080204" pitchFamily="49" charset="-128"/>
              </a:rPr>
              <a:t>営業</a:t>
            </a:r>
          </a:p>
        </p:txBody>
      </p:sp>
      <p:sp>
        <p:nvSpPr>
          <p:cNvPr id="5" name="正方形/長方形 4">
            <a:extLst>
              <a:ext uri="{FF2B5EF4-FFF2-40B4-BE49-F238E27FC236}">
                <a16:creationId xmlns:a16="http://schemas.microsoft.com/office/drawing/2014/main" id="{0B3F6CCD-96FF-4690-9CE3-229A80140734}"/>
              </a:ext>
            </a:extLst>
          </p:cNvPr>
          <p:cNvSpPr/>
          <p:nvPr/>
        </p:nvSpPr>
        <p:spPr>
          <a:xfrm>
            <a:off x="0" y="14807"/>
            <a:ext cx="9144000" cy="941796"/>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latin typeface="ＭＳ Ｐゴシック" panose="020B0600070205080204" pitchFamily="50" charset="-128"/>
                <a:ea typeface="ＭＳ Ｐゴシック" panose="020B0600070205080204" pitchFamily="50" charset="-128"/>
              </a:rPr>
              <a:t>規制の内容</a:t>
            </a:r>
            <a:r>
              <a:rPr kumimoji="1" lang="en-US" altLang="ja-JP" sz="4400" b="1" dirty="0">
                <a:latin typeface="ＭＳ Ｐゴシック" panose="020B0600070205080204" pitchFamily="50" charset="-128"/>
                <a:ea typeface="ＭＳ Ｐゴシック" panose="020B0600070205080204" pitchFamily="50" charset="-128"/>
              </a:rPr>
              <a:t>(</a:t>
            </a:r>
            <a:r>
              <a:rPr kumimoji="1" lang="ja-JP" altLang="en-US" sz="4400" b="1" dirty="0">
                <a:latin typeface="ＭＳ Ｐゴシック" panose="020B0600070205080204" pitchFamily="50" charset="-128"/>
                <a:ea typeface="ＭＳ Ｐゴシック" panose="020B0600070205080204" pitchFamily="50" charset="-128"/>
              </a:rPr>
              <a:t>有害役務営業）</a:t>
            </a:r>
            <a:endParaRPr kumimoji="1" lang="en-US" altLang="ja-JP" sz="4400" b="1" dirty="0">
              <a:latin typeface="ＭＳ Ｐゴシック" panose="020B0600070205080204" pitchFamily="50" charset="-128"/>
              <a:ea typeface="ＭＳ Ｐゴシック" panose="020B0600070205080204" pitchFamily="50" charset="-128"/>
            </a:endParaRPr>
          </a:p>
        </p:txBody>
      </p:sp>
      <p:sp>
        <p:nvSpPr>
          <p:cNvPr id="6" name="タイトル 1"/>
          <p:cNvSpPr txBox="1">
            <a:spLocks/>
          </p:cNvSpPr>
          <p:nvPr/>
        </p:nvSpPr>
        <p:spPr>
          <a:xfrm>
            <a:off x="0" y="3198008"/>
            <a:ext cx="9144000" cy="2210937"/>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4000"/>
              </a:lnSpc>
            </a:pPr>
            <a:r>
              <a:rPr lang="ja-JP" altLang="en-US" sz="2800" b="1" dirty="0">
                <a:latin typeface="ＭＳ ゴシック" panose="020B0609070205080204" pitchFamily="49" charset="-128"/>
                <a:ea typeface="ＭＳ ゴシック" panose="020B0609070205080204" pitchFamily="49" charset="-128"/>
              </a:rPr>
              <a:t>◆全ての人への禁止事項</a:t>
            </a:r>
            <a:endParaRPr lang="en-US" altLang="ja-JP" sz="2800" b="1" dirty="0">
              <a:latin typeface="ＭＳ ゴシック" panose="020B0609070205080204" pitchFamily="49" charset="-128"/>
              <a:ea typeface="ＭＳ ゴシック" panose="020B0609070205080204" pitchFamily="49" charset="-128"/>
            </a:endParaRPr>
          </a:p>
          <a:p>
            <a:pPr>
              <a:lnSpc>
                <a:spcPts val="4000"/>
              </a:lnSpc>
            </a:pPr>
            <a:r>
              <a:rPr lang="ja-JP" altLang="en-US" sz="2800" b="1" dirty="0">
                <a:latin typeface="ＭＳ ゴシック" panose="020B0609070205080204" pitchFamily="49" charset="-128"/>
                <a:ea typeface="ＭＳ ゴシック" panose="020B0609070205080204" pitchFamily="49" charset="-128"/>
              </a:rPr>
              <a:t>　</a:t>
            </a:r>
            <a:r>
              <a:rPr lang="ja-JP" altLang="en-US" sz="2800" dirty="0">
                <a:latin typeface="ＭＳ ゴシック" panose="020B0609070205080204" pitchFamily="49" charset="-128"/>
                <a:ea typeface="ＭＳ ゴシック" panose="020B0609070205080204" pitchFamily="49" charset="-128"/>
              </a:rPr>
              <a:t>・有害役務営業で働く、又は客となるよう、</a:t>
            </a:r>
            <a:endParaRPr lang="en-US" altLang="ja-JP" sz="2800" dirty="0">
              <a:latin typeface="ＭＳ ゴシック" panose="020B0609070205080204" pitchFamily="49" charset="-128"/>
              <a:ea typeface="ＭＳ ゴシック" panose="020B0609070205080204" pitchFamily="49" charset="-128"/>
            </a:endParaRPr>
          </a:p>
          <a:p>
            <a:pPr>
              <a:lnSpc>
                <a:spcPts val="4000"/>
              </a:lnSpc>
            </a:pPr>
            <a:r>
              <a:rPr lang="ja-JP" altLang="en-US" sz="2800" dirty="0">
                <a:latin typeface="ＭＳ ゴシック" panose="020B0609070205080204" pitchFamily="49" charset="-128"/>
                <a:ea typeface="ＭＳ ゴシック" panose="020B0609070205080204" pitchFamily="49" charset="-128"/>
              </a:rPr>
              <a:t>　　青少年を勧誘することや青少年に勧誘させること</a:t>
            </a:r>
            <a:endParaRPr lang="en-US" altLang="ja-JP" sz="2800" dirty="0">
              <a:latin typeface="ＭＳ ゴシック" panose="020B0609070205080204" pitchFamily="49" charset="-128"/>
              <a:ea typeface="ＭＳ ゴシック" panose="020B0609070205080204" pitchFamily="49" charset="-128"/>
            </a:endParaRPr>
          </a:p>
          <a:p>
            <a:pPr>
              <a:lnSpc>
                <a:spcPts val="4000"/>
              </a:lnSpc>
            </a:pPr>
            <a:r>
              <a:rPr lang="ja-JP" altLang="en-US" sz="2800" dirty="0">
                <a:latin typeface="ＭＳ ゴシック" panose="020B0609070205080204" pitchFamily="49" charset="-128"/>
                <a:ea typeface="ＭＳ ゴシック" panose="020B0609070205080204" pitchFamily="49" charset="-128"/>
              </a:rPr>
              <a:t>　・有害役務営業のビラ（広告文書）等を青少年に配布　</a:t>
            </a:r>
            <a:endParaRPr lang="en-US" altLang="ja-JP" sz="2800" dirty="0">
              <a:latin typeface="ＭＳ ゴシック" panose="020B0609070205080204" pitchFamily="49" charset="-128"/>
              <a:ea typeface="ＭＳ ゴシック" panose="020B0609070205080204" pitchFamily="49" charset="-128"/>
            </a:endParaRPr>
          </a:p>
          <a:p>
            <a:pPr>
              <a:lnSpc>
                <a:spcPts val="4000"/>
              </a:lnSpc>
            </a:pPr>
            <a:r>
              <a:rPr lang="ja-JP" altLang="en-US" sz="2800" dirty="0">
                <a:latin typeface="ＭＳ ゴシック" panose="020B0609070205080204" pitchFamily="49" charset="-128"/>
                <a:ea typeface="ＭＳ ゴシック" panose="020B0609070205080204" pitchFamily="49" charset="-128"/>
              </a:rPr>
              <a:t>　　することや配布させること</a:t>
            </a:r>
            <a:endParaRPr lang="ja-JP" altLang="en-US" sz="1600" dirty="0">
              <a:latin typeface="ＭＳ ゴシック" panose="020B0609070205080204" pitchFamily="49" charset="-128"/>
              <a:ea typeface="ＭＳ ゴシック" panose="020B0609070205080204" pitchFamily="49" charset="-128"/>
            </a:endParaRPr>
          </a:p>
        </p:txBody>
      </p:sp>
      <p:sp>
        <p:nvSpPr>
          <p:cNvPr id="7" name="タイトル 1"/>
          <p:cNvSpPr txBox="1">
            <a:spLocks/>
          </p:cNvSpPr>
          <p:nvPr/>
        </p:nvSpPr>
        <p:spPr>
          <a:xfrm>
            <a:off x="0" y="5968882"/>
            <a:ext cx="9144000" cy="752594"/>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sz="2800" b="1" dirty="0">
                <a:latin typeface="ＭＳ ゴシック" panose="020B0609070205080204" pitchFamily="49" charset="-128"/>
                <a:ea typeface="ＭＳ ゴシック" panose="020B0609070205080204" pitchFamily="49" charset="-128"/>
              </a:rPr>
              <a:t>◆違反者への罰則　等</a:t>
            </a:r>
            <a:endParaRPr lang="ja-JP" altLang="en-US" sz="1600" dirty="0">
              <a:latin typeface="ＭＳ ゴシック" panose="020B0609070205080204" pitchFamily="49" charset="-128"/>
              <a:ea typeface="ＭＳ ゴシック" panose="020B0609070205080204" pitchFamily="49" charset="-128"/>
            </a:endParaRPr>
          </a:p>
        </p:txBody>
      </p:sp>
      <p:cxnSp>
        <p:nvCxnSpPr>
          <p:cNvPr id="10" name="直線コネクタ 9"/>
          <p:cNvCxnSpPr/>
          <p:nvPr/>
        </p:nvCxnSpPr>
        <p:spPr>
          <a:xfrm>
            <a:off x="62832" y="1619391"/>
            <a:ext cx="89230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2832" y="3715386"/>
            <a:ext cx="41662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62832" y="6538913"/>
            <a:ext cx="41662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11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5"/>
          <p:cNvSpPr txBox="1">
            <a:spLocks noChangeArrowheads="1"/>
          </p:cNvSpPr>
          <p:nvPr/>
        </p:nvSpPr>
        <p:spPr bwMode="auto">
          <a:xfrm>
            <a:off x="667079" y="1219554"/>
            <a:ext cx="7020560" cy="4708981"/>
          </a:xfrm>
          <a:prstGeom prst="rect">
            <a:avLst/>
          </a:prstGeom>
          <a:noFill/>
          <a:ln>
            <a:noFill/>
          </a:ln>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defRPr/>
            </a:pPr>
            <a:r>
              <a:rPr lang="ja-JP" altLang="en-US" sz="40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気をつけないと</a:t>
            </a:r>
            <a:endParaRPr lang="en-US" altLang="ja-JP" sz="40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40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40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40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40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となるトラブルに</a:t>
            </a:r>
            <a:endParaRPr lang="en-US" altLang="ja-JP" sz="40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40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なることも</a:t>
            </a:r>
            <a:r>
              <a:rPr lang="en-US" altLang="ja-JP" sz="4000" b="1" dirty="0">
                <a:ln w="9525">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p>
          <a:p>
            <a:pPr eaLnBrk="1" hangingPunct="1">
              <a:defRPr/>
            </a:pPr>
            <a:endParaRPr lang="en-US" altLang="ja-JP" sz="6000" b="1" dirty="0">
              <a:ln w="9525">
                <a:noFill/>
              </a:ln>
              <a:gradFill flip="none" rotWithShape="1">
                <a:gsLst>
                  <a:gs pos="0">
                    <a:srgbClr val="C00000"/>
                  </a:gs>
                  <a:gs pos="100000">
                    <a:srgbClr val="FF0000"/>
                  </a:gs>
                </a:gsLst>
                <a:lin ang="10800000" scaled="1"/>
                <a:tileRect/>
              </a:gradFill>
              <a:effectLst>
                <a:glow rad="63500">
                  <a:schemeClr val="tx1">
                    <a:alpha val="40000"/>
                  </a:schemeClr>
                </a:glow>
                <a:outerShdw blurRad="50800" dist="50800" dir="5400000" algn="ctr" rotWithShape="0">
                  <a:srgbClr val="FF0000"/>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p:nvPr/>
        </p:nvGrpSpPr>
        <p:grpSpPr>
          <a:xfrm>
            <a:off x="6004783" y="1982858"/>
            <a:ext cx="2651769" cy="4617804"/>
            <a:chOff x="6004783" y="1982858"/>
            <a:chExt cx="2651769" cy="4617804"/>
          </a:xfrm>
        </p:grpSpPr>
        <p:grpSp>
          <p:nvGrpSpPr>
            <p:cNvPr id="67" name="グループ化 66"/>
            <p:cNvGrpSpPr/>
            <p:nvPr/>
          </p:nvGrpSpPr>
          <p:grpSpPr>
            <a:xfrm>
              <a:off x="6004783" y="1982858"/>
              <a:ext cx="2651769" cy="4617804"/>
              <a:chOff x="6004783" y="1982858"/>
              <a:chExt cx="2651769" cy="4617804"/>
            </a:xfrm>
          </p:grpSpPr>
          <p:grpSp>
            <p:nvGrpSpPr>
              <p:cNvPr id="13" name="グループ化 12"/>
              <p:cNvGrpSpPr/>
              <p:nvPr/>
            </p:nvGrpSpPr>
            <p:grpSpPr>
              <a:xfrm rot="742730">
                <a:off x="6132327" y="1982858"/>
                <a:ext cx="2524225" cy="4617804"/>
                <a:chOff x="611560" y="1123257"/>
                <a:chExt cx="3134776" cy="5734743"/>
              </a:xfrm>
              <a:solidFill>
                <a:schemeClr val="tx1"/>
              </a:solidFill>
            </p:grpSpPr>
            <p:grpSp>
              <p:nvGrpSpPr>
                <p:cNvPr id="14" name="グループ化 13"/>
                <p:cNvGrpSpPr/>
                <p:nvPr/>
              </p:nvGrpSpPr>
              <p:grpSpPr>
                <a:xfrm>
                  <a:off x="611560" y="1123257"/>
                  <a:ext cx="3134776" cy="5734743"/>
                  <a:chOff x="323528" y="404664"/>
                  <a:chExt cx="3528392" cy="6454823"/>
                </a:xfrm>
                <a:grpFill/>
              </p:grpSpPr>
              <p:sp>
                <p:nvSpPr>
                  <p:cNvPr id="16" name="角丸四角形 2"/>
                  <p:cNvSpPr/>
                  <p:nvPr/>
                </p:nvSpPr>
                <p:spPr>
                  <a:xfrm>
                    <a:off x="323528" y="404664"/>
                    <a:ext cx="3528392" cy="6454823"/>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503547" y="1293260"/>
                    <a:ext cx="3168352" cy="4359189"/>
                  </a:xfrm>
                  <a:prstGeom prst="rect">
                    <a:avLst/>
                  </a:prstGeom>
                  <a:gradFill flip="none" rotWithShape="1">
                    <a:gsLst>
                      <a:gs pos="0">
                        <a:srgbClr val="C00000"/>
                      </a:gs>
                      <a:gs pos="100000">
                        <a:srgbClr val="740000"/>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p:cNvSpPr/>
                  <p:nvPr/>
                </p:nvSpPr>
                <p:spPr>
                  <a:xfrm>
                    <a:off x="1691680" y="5897531"/>
                    <a:ext cx="720080" cy="72008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p:cNvSpPr/>
                  <p:nvPr/>
                </p:nvSpPr>
                <p:spPr>
                  <a:xfrm>
                    <a:off x="1997458" y="651616"/>
                    <a:ext cx="108524" cy="10852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1714212" y="914957"/>
                    <a:ext cx="720080" cy="902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p:cNvSpPr/>
                  <p:nvPr/>
                </p:nvSpPr>
                <p:spPr>
                  <a:xfrm>
                    <a:off x="1664605" y="914958"/>
                    <a:ext cx="81338" cy="9026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5" name="楕円 14"/>
                <p:cNvSpPr/>
                <p:nvPr/>
              </p:nvSpPr>
              <p:spPr>
                <a:xfrm>
                  <a:off x="2450722" y="1576623"/>
                  <a:ext cx="72264" cy="8019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cxnSp>
            <p:nvCxnSpPr>
              <p:cNvPr id="5" name="直線コネクタ 4"/>
              <p:cNvCxnSpPr/>
              <p:nvPr/>
            </p:nvCxnSpPr>
            <p:spPr>
              <a:xfrm flipH="1">
                <a:off x="7273428" y="2717017"/>
                <a:ext cx="838347" cy="6399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7276919" y="3348371"/>
                <a:ext cx="494897" cy="5334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6004783" y="3881822"/>
                <a:ext cx="1767034" cy="14074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418857" y="4138882"/>
                <a:ext cx="976864" cy="7980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890457" y="4532907"/>
                <a:ext cx="133011" cy="141359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正方形/長方形 22"/>
            <p:cNvSpPr/>
            <p:nvPr/>
          </p:nvSpPr>
          <p:spPr>
            <a:xfrm rot="742730">
              <a:off x="7537239" y="2390298"/>
              <a:ext cx="515148" cy="645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楕円 23"/>
            <p:cNvSpPr/>
            <p:nvPr/>
          </p:nvSpPr>
          <p:spPr>
            <a:xfrm rot="742730">
              <a:off x="7507887" y="2333711"/>
              <a:ext cx="58190" cy="645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楕円 24"/>
            <p:cNvSpPr/>
            <p:nvPr/>
          </p:nvSpPr>
          <p:spPr>
            <a:xfrm rot="742730">
              <a:off x="8017304" y="2445515"/>
              <a:ext cx="58189" cy="64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6" name="テキスト ボックス 25"/>
          <p:cNvSpPr txBox="1">
            <a:spLocks noChangeArrowheads="1"/>
          </p:cNvSpPr>
          <p:nvPr/>
        </p:nvSpPr>
        <p:spPr bwMode="auto">
          <a:xfrm>
            <a:off x="73761" y="1860429"/>
            <a:ext cx="6315755" cy="1569660"/>
          </a:xfrm>
          <a:prstGeom prst="rect">
            <a:avLst/>
          </a:prstGeom>
          <a:noFill/>
          <a:ln>
            <a:noFill/>
          </a:ln>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defRPr/>
            </a:pPr>
            <a:r>
              <a:rPr lang="ja-JP" altLang="en-US" sz="9600" b="1" dirty="0">
                <a:ln w="9525">
                  <a:solidFill>
                    <a:schemeClr val="bg1"/>
                  </a:solidFill>
                </a:ln>
                <a:solidFill>
                  <a:srgbClr val="FF0000"/>
                </a:solidFill>
                <a:latin typeface="+mj-ea"/>
                <a:ea typeface="+mj-ea"/>
                <a:cs typeface="メイリオ" panose="020B0604030504040204" pitchFamily="50" charset="-128"/>
              </a:rPr>
              <a:t>一生の傷</a:t>
            </a:r>
            <a:endParaRPr lang="en-US" altLang="ja-JP" sz="9600" b="1" dirty="0">
              <a:ln w="9525">
                <a:solidFill>
                  <a:schemeClr val="bg1"/>
                </a:solidFill>
              </a:ln>
              <a:solidFill>
                <a:srgbClr val="FF0000"/>
              </a:solidFill>
              <a:latin typeface="+mj-ea"/>
              <a:ea typeface="+mj-ea"/>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3</a:t>
            </a:fld>
            <a:endParaRPr kumimoji="1" lang="ja-JP" altLang="en-US"/>
          </a:p>
        </p:txBody>
      </p:sp>
    </p:spTree>
    <p:extLst>
      <p:ext uri="{BB962C8B-B14F-4D97-AF65-F5344CB8AC3E}">
        <p14:creationId xmlns:p14="http://schemas.microsoft.com/office/powerpoint/2010/main" val="2062374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F0AC76-399D-4266-B650-B4EB3DFBFA65}"/>
              </a:ext>
            </a:extLst>
          </p:cNvPr>
          <p:cNvSpPr>
            <a:spLocks noGrp="1"/>
          </p:cNvSpPr>
          <p:nvPr>
            <p:ph type="title"/>
          </p:nvPr>
        </p:nvSpPr>
        <p:spPr>
          <a:xfrm>
            <a:off x="3032637" y="2603990"/>
            <a:ext cx="3530395" cy="1325563"/>
          </a:xfrm>
        </p:spPr>
        <p:txBody>
          <a:bodyPr>
            <a:normAutofit/>
          </a:bodyPr>
          <a:lstStyle/>
          <a:p>
            <a:r>
              <a:rPr kumimoji="1" lang="ja-JP" altLang="en-US" sz="6000" dirty="0"/>
              <a:t>最後に</a:t>
            </a:r>
            <a:r>
              <a:rPr kumimoji="1" lang="en-US" altLang="ja-JP" sz="6000" dirty="0"/>
              <a:t>…</a:t>
            </a:r>
            <a:endParaRPr kumimoji="1" lang="ja-JP" altLang="en-US" sz="6000" dirty="0"/>
          </a:p>
        </p:txBody>
      </p:sp>
      <p:sp>
        <p:nvSpPr>
          <p:cNvPr id="3" name="スライド番号プレースホルダー 2"/>
          <p:cNvSpPr>
            <a:spLocks noGrp="1"/>
          </p:cNvSpPr>
          <p:nvPr>
            <p:ph type="sldNum" sz="quarter" idx="12"/>
          </p:nvPr>
        </p:nvSpPr>
        <p:spPr/>
        <p:txBody>
          <a:bodyPr/>
          <a:lstStyle/>
          <a:p>
            <a:fld id="{24DAB539-2B90-4C7A-948F-D2C8868291A6}" type="slidenum">
              <a:rPr kumimoji="1" lang="ja-JP" altLang="en-US" smtClean="0"/>
              <a:t>30</a:t>
            </a:fld>
            <a:endParaRPr kumimoji="1" lang="ja-JP" altLang="en-US"/>
          </a:p>
        </p:txBody>
      </p:sp>
    </p:spTree>
    <p:extLst>
      <p:ext uri="{BB962C8B-B14F-4D97-AF65-F5344CB8AC3E}">
        <p14:creationId xmlns:p14="http://schemas.microsoft.com/office/powerpoint/2010/main" val="168680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7504" y="4832900"/>
            <a:ext cx="9036496" cy="2176365"/>
          </a:xfrm>
          <a:prstGeom prst="rect">
            <a:avLst/>
          </a:prstGeom>
          <a:noFill/>
        </p:spPr>
        <p:txBody>
          <a:bodyPr wrap="square" rtlCol="0">
            <a:spAutoFit/>
          </a:bodyPr>
          <a:lstStyle/>
          <a:p>
            <a:r>
              <a:rPr lang="ja-JP" altLang="en-US" sz="2257" dirty="0"/>
              <a:t>◆ </a:t>
            </a:r>
            <a:r>
              <a:rPr lang="en-US" altLang="ja-JP" sz="2257" dirty="0"/>
              <a:t>SNS</a:t>
            </a:r>
            <a:r>
              <a:rPr lang="ja-JP" altLang="en-US" sz="2257" dirty="0"/>
              <a:t>に起因して性被害にあった児童数</a:t>
            </a:r>
            <a:r>
              <a:rPr lang="en-US" altLang="ja-JP" sz="2257" dirty="0"/>
              <a:t>(18</a:t>
            </a:r>
            <a:r>
              <a:rPr lang="ja-JP" altLang="en-US" sz="2257" dirty="0"/>
              <a:t>才未満</a:t>
            </a:r>
            <a:r>
              <a:rPr lang="en-US" altLang="ja-JP" sz="2257" dirty="0"/>
              <a:t>)</a:t>
            </a:r>
            <a:r>
              <a:rPr lang="ja-JP" altLang="en-US" sz="2257" dirty="0"/>
              <a:t>は、スマホ等の普及</a:t>
            </a:r>
            <a:endParaRPr lang="en-US" altLang="ja-JP" sz="2257" dirty="0"/>
          </a:p>
          <a:p>
            <a:r>
              <a:rPr lang="ja-JP" altLang="en-US" sz="2257" dirty="0"/>
              <a:t>　　に伴い増加を続け、令和元年は平成</a:t>
            </a:r>
            <a:r>
              <a:rPr lang="en-US" altLang="ja-JP" sz="2257" dirty="0"/>
              <a:t>24</a:t>
            </a:r>
            <a:r>
              <a:rPr lang="ja-JP" altLang="en-US" sz="2257" dirty="0"/>
              <a:t>年の</a:t>
            </a:r>
            <a:r>
              <a:rPr lang="en-US" altLang="ja-JP" sz="2257" dirty="0"/>
              <a:t>1.9</a:t>
            </a:r>
            <a:r>
              <a:rPr lang="ja-JP" altLang="en-US" sz="2257" dirty="0"/>
              <a:t>倍となったが、令和２</a:t>
            </a:r>
            <a:endParaRPr lang="en-US" altLang="ja-JP" sz="2257" dirty="0"/>
          </a:p>
          <a:p>
            <a:r>
              <a:rPr lang="ja-JP" altLang="en-US" sz="2257" dirty="0"/>
              <a:t>　　年以降は減少傾向にある。</a:t>
            </a:r>
          </a:p>
          <a:p>
            <a:r>
              <a:rPr lang="ja-JP" altLang="en-US" sz="2257" dirty="0"/>
              <a:t>◆被害児童が加害者と知り合ったサイト別の状況は、</a:t>
            </a:r>
            <a:r>
              <a:rPr lang="en-US" altLang="ja-JP" sz="2257" dirty="0"/>
              <a:t>Twitter</a:t>
            </a:r>
            <a:r>
              <a:rPr lang="ja-JP" altLang="en-US" sz="2257" dirty="0"/>
              <a:t>が４割弱</a:t>
            </a:r>
            <a:endParaRPr lang="en-US" altLang="ja-JP" sz="2257" dirty="0"/>
          </a:p>
          <a:p>
            <a:r>
              <a:rPr lang="ja-JP" altLang="en-US" sz="2257" dirty="0"/>
              <a:t>　（令和３年）</a:t>
            </a:r>
          </a:p>
          <a:p>
            <a:endParaRPr lang="ja-JP" altLang="en-US" sz="2257" dirty="0"/>
          </a:p>
        </p:txBody>
      </p:sp>
      <p:sp>
        <p:nvSpPr>
          <p:cNvPr id="2" name="スライド番号プレースホルダー 1"/>
          <p:cNvSpPr>
            <a:spLocks noGrp="1"/>
          </p:cNvSpPr>
          <p:nvPr>
            <p:ph type="sldNum" sz="quarter" idx="12"/>
          </p:nvPr>
        </p:nvSpPr>
        <p:spPr/>
        <p:txBody>
          <a:bodyPr/>
          <a:lstStyle/>
          <a:p>
            <a:fld id="{372F7AA4-A5E0-4D39-8388-779CC472A774}" type="slidenum">
              <a:rPr kumimoji="1" lang="ja-JP" altLang="en-US" smtClean="0"/>
              <a:t>31</a:t>
            </a:fld>
            <a:endParaRPr kumimoji="1" lang="ja-JP" altLang="en-US"/>
          </a:p>
        </p:txBody>
      </p:sp>
      <p:sp>
        <p:nvSpPr>
          <p:cNvPr id="11" name="正方形/長方形 10">
            <a:extLst>
              <a:ext uri="{FF2B5EF4-FFF2-40B4-BE49-F238E27FC236}">
                <a16:creationId xmlns:a16="http://schemas.microsoft.com/office/drawing/2014/main" id="{57B68CF3-38EE-4EC4-A9C4-B25A1598B18F}"/>
              </a:ext>
            </a:extLst>
          </p:cNvPr>
          <p:cNvSpPr/>
          <p:nvPr/>
        </p:nvSpPr>
        <p:spPr>
          <a:xfrm>
            <a:off x="0" y="59"/>
            <a:ext cx="9144000" cy="956544"/>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ＭＳ Ｐゴシック" panose="020B0600070205080204" pitchFamily="50" charset="-128"/>
                <a:ea typeface="ＭＳ Ｐゴシック" panose="020B0600070205080204" pitchFamily="50" charset="-128"/>
              </a:rPr>
              <a:t>ＳＮＳ等に起因する青少年の被害状況</a:t>
            </a:r>
          </a:p>
        </p:txBody>
      </p:sp>
      <p:sp>
        <p:nvSpPr>
          <p:cNvPr id="12" name="テキスト ボックス 11"/>
          <p:cNvSpPr txBox="1"/>
          <p:nvPr/>
        </p:nvSpPr>
        <p:spPr>
          <a:xfrm>
            <a:off x="4893761" y="1187735"/>
            <a:ext cx="3859714" cy="507831"/>
          </a:xfrm>
          <a:prstGeom prst="rect">
            <a:avLst/>
          </a:prstGeom>
          <a:noFill/>
        </p:spPr>
        <p:txBody>
          <a:bodyPr wrap="square" rtlCol="0">
            <a:spAutoFit/>
          </a:bodyPr>
          <a:lstStyle/>
          <a:p>
            <a:r>
              <a:rPr lang="ja-JP" altLang="en-US" sz="900" dirty="0"/>
              <a:t>警察庁　「なくそう、子供の性被害。」　関係統計　統計データ（</a:t>
            </a:r>
            <a:r>
              <a:rPr lang="en-US" altLang="ja-JP" sz="900" dirty="0">
                <a:hlinkClick r:id="rId3"/>
              </a:rPr>
              <a:t>https://www.npa.go.jp/policy_area/no_cp/uploads/R3kodomonoseihigaigraph.pdf</a:t>
            </a:r>
            <a:r>
              <a:rPr lang="ja-JP" altLang="en-US" sz="900" dirty="0"/>
              <a:t>）を加工して作成</a:t>
            </a:r>
          </a:p>
        </p:txBody>
      </p:sp>
      <p:pic>
        <p:nvPicPr>
          <p:cNvPr id="3" name="図 2"/>
          <p:cNvPicPr>
            <a:picLocks noChangeAspect="1"/>
          </p:cNvPicPr>
          <p:nvPr/>
        </p:nvPicPr>
        <p:blipFill>
          <a:blip r:embed="rId4"/>
          <a:stretch>
            <a:fillRect/>
          </a:stretch>
        </p:blipFill>
        <p:spPr>
          <a:xfrm>
            <a:off x="4893761" y="1705091"/>
            <a:ext cx="4118947" cy="2986646"/>
          </a:xfrm>
          <a:prstGeom prst="rect">
            <a:avLst/>
          </a:prstGeom>
        </p:spPr>
      </p:pic>
      <p:sp>
        <p:nvSpPr>
          <p:cNvPr id="34" name="テキスト ボックス 33"/>
          <p:cNvSpPr txBox="1"/>
          <p:nvPr/>
        </p:nvSpPr>
        <p:spPr>
          <a:xfrm>
            <a:off x="247650" y="1197260"/>
            <a:ext cx="4267200" cy="507831"/>
          </a:xfrm>
          <a:prstGeom prst="rect">
            <a:avLst/>
          </a:prstGeom>
          <a:noFill/>
        </p:spPr>
        <p:txBody>
          <a:bodyPr wrap="square" rtlCol="0">
            <a:spAutoFit/>
          </a:bodyPr>
          <a:lstStyle/>
          <a:p>
            <a:r>
              <a:rPr lang="ja-JP" altLang="en-US" sz="900" dirty="0"/>
              <a:t>警察庁　令和</a:t>
            </a:r>
            <a:r>
              <a:rPr lang="en-US" altLang="ja-JP" sz="900" dirty="0"/>
              <a:t>5</a:t>
            </a:r>
            <a:r>
              <a:rPr lang="ja-JP" altLang="en-US" sz="900" dirty="0"/>
              <a:t>年における少年非行、児童虐待及び子供の性被害の状況（</a:t>
            </a:r>
            <a:r>
              <a:rPr lang="en-US" altLang="ja-JP" sz="900" dirty="0">
                <a:hlinkClick r:id="rId5"/>
              </a:rPr>
              <a:t>https://www.npa.go.jp/bureau/safetylife/syonen/pdf_r5_syonenhikoujyokyo.pdf</a:t>
            </a:r>
            <a:r>
              <a:rPr lang="ja-JP" altLang="en-US" sz="900" dirty="0"/>
              <a:t>）を加工して作成</a:t>
            </a:r>
          </a:p>
        </p:txBody>
      </p:sp>
      <p:pic>
        <p:nvPicPr>
          <p:cNvPr id="8" name="図 7">
            <a:extLst>
              <a:ext uri="{FF2B5EF4-FFF2-40B4-BE49-F238E27FC236}">
                <a16:creationId xmlns:a16="http://schemas.microsoft.com/office/drawing/2014/main" id="{64350081-21B4-4B8E-B60E-F48828382FE7}"/>
              </a:ext>
            </a:extLst>
          </p:cNvPr>
          <p:cNvPicPr>
            <a:picLocks noChangeAspect="1"/>
          </p:cNvPicPr>
          <p:nvPr/>
        </p:nvPicPr>
        <p:blipFill>
          <a:blip r:embed="rId6"/>
          <a:stretch>
            <a:fillRect/>
          </a:stretch>
        </p:blipFill>
        <p:spPr>
          <a:xfrm>
            <a:off x="131292" y="1705091"/>
            <a:ext cx="4584589" cy="2755631"/>
          </a:xfrm>
          <a:prstGeom prst="rect">
            <a:avLst/>
          </a:prstGeom>
          <a:ln>
            <a:solidFill>
              <a:schemeClr val="tx1"/>
            </a:solidFill>
          </a:ln>
        </p:spPr>
      </p:pic>
    </p:spTree>
    <p:extLst>
      <p:ext uri="{BB962C8B-B14F-4D97-AF65-F5344CB8AC3E}">
        <p14:creationId xmlns:p14="http://schemas.microsoft.com/office/powerpoint/2010/main" val="2537561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7B68CF3-38EE-4EC4-A9C4-B25A1598B18F}"/>
              </a:ext>
            </a:extLst>
          </p:cNvPr>
          <p:cNvSpPr/>
          <p:nvPr/>
        </p:nvSpPr>
        <p:spPr>
          <a:xfrm>
            <a:off x="0" y="59"/>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ＭＳ Ｐゴシック" panose="020B0600070205080204" pitchFamily="50" charset="-128"/>
                <a:ea typeface="ＭＳ Ｐゴシック" panose="020B0600070205080204" pitchFamily="50" charset="-128"/>
              </a:rPr>
              <a:t>まとめ①</a:t>
            </a:r>
          </a:p>
        </p:txBody>
      </p:sp>
      <p:sp>
        <p:nvSpPr>
          <p:cNvPr id="7" name="正方形/長方形 6">
            <a:extLst>
              <a:ext uri="{FF2B5EF4-FFF2-40B4-BE49-F238E27FC236}">
                <a16:creationId xmlns:a16="http://schemas.microsoft.com/office/drawing/2014/main" id="{4F496967-2926-4253-B3F7-100778CD0123}"/>
              </a:ext>
            </a:extLst>
          </p:cNvPr>
          <p:cNvSpPr/>
          <p:nvPr/>
        </p:nvSpPr>
        <p:spPr>
          <a:xfrm>
            <a:off x="0" y="6617909"/>
            <a:ext cx="9144000" cy="240090"/>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07126D4E-FCD6-4CC9-85A8-73B94D7751C0}"/>
              </a:ext>
            </a:extLst>
          </p:cNvPr>
          <p:cNvSpPr txBox="1"/>
          <p:nvPr/>
        </p:nvSpPr>
        <p:spPr>
          <a:xfrm>
            <a:off x="507166" y="3999555"/>
            <a:ext cx="7834700" cy="1938992"/>
          </a:xfrm>
          <a:prstGeom prst="rect">
            <a:avLst/>
          </a:prstGeom>
          <a:noFill/>
        </p:spPr>
        <p:txBody>
          <a:bodyPr wrap="square" rtlCol="0">
            <a:spAutoFit/>
          </a:bodyPr>
          <a:lstStyle/>
          <a:p>
            <a:pPr algn="ctr"/>
            <a:r>
              <a:rPr kumimoji="1" lang="ja-JP" altLang="en-US" sz="6000" dirty="0">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身近な大人や相談機関に</a:t>
            </a:r>
            <a:r>
              <a:rPr kumimoji="1" lang="ja-JP" altLang="en-US" sz="6000" b="1"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すぐ相談</a:t>
            </a:r>
          </a:p>
        </p:txBody>
      </p:sp>
      <p:sp>
        <p:nvSpPr>
          <p:cNvPr id="8" name="テキスト ボックス 7">
            <a:extLst>
              <a:ext uri="{FF2B5EF4-FFF2-40B4-BE49-F238E27FC236}">
                <a16:creationId xmlns:a16="http://schemas.microsoft.com/office/drawing/2014/main" id="{FC9EDA21-E4F6-432A-A16A-20D477F8F754}"/>
              </a:ext>
            </a:extLst>
          </p:cNvPr>
          <p:cNvSpPr txBox="1"/>
          <p:nvPr/>
        </p:nvSpPr>
        <p:spPr>
          <a:xfrm>
            <a:off x="680650" y="1272256"/>
            <a:ext cx="7834700" cy="2585323"/>
          </a:xfrm>
          <a:prstGeom prst="rect">
            <a:avLst/>
          </a:prstGeom>
          <a:noFill/>
        </p:spPr>
        <p:txBody>
          <a:bodyPr wrap="square" rtlCol="0">
            <a:spAutoFit/>
          </a:bodyPr>
          <a:lstStyle/>
          <a:p>
            <a:pPr algn="ctr"/>
            <a:r>
              <a:rPr lang="ja-JP" altLang="en-US" sz="5400" dirty="0">
                <a:solidFill>
                  <a:schemeClr val="bg2">
                    <a:lumMod val="25000"/>
                  </a:schemeClr>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ネットでトラブル</a:t>
            </a:r>
            <a:endParaRPr lang="en-US" altLang="ja-JP" sz="5400" dirty="0">
              <a:solidFill>
                <a:schemeClr val="bg2">
                  <a:lumMod val="25000"/>
                </a:schemeClr>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a:p>
            <a:pPr algn="ctr"/>
            <a:r>
              <a:rPr kumimoji="1" lang="ja-JP" altLang="en-US" sz="4800" dirty="0">
                <a:solidFill>
                  <a:schemeClr val="bg2">
                    <a:lumMod val="25000"/>
                  </a:schemeClr>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～困ったことが起きたら～</a:t>
            </a:r>
            <a:endParaRPr kumimoji="1" lang="en-US" altLang="ja-JP" sz="4800" dirty="0">
              <a:solidFill>
                <a:schemeClr val="bg2">
                  <a:lumMod val="25000"/>
                </a:schemeClr>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a:p>
            <a:pPr algn="ctr"/>
            <a:endParaRPr kumimoji="1" lang="ja-JP" altLang="en-US" sz="6000" dirty="0">
              <a:solidFill>
                <a:schemeClr val="bg2">
                  <a:lumMod val="25000"/>
                </a:schemeClr>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24DAB539-2B90-4C7A-948F-D2C8868291A6}" type="slidenum">
              <a:rPr kumimoji="1" lang="ja-JP" altLang="en-US" smtClean="0"/>
              <a:t>32</a:t>
            </a:fld>
            <a:endParaRPr kumimoji="1" lang="ja-JP" altLang="en-US"/>
          </a:p>
        </p:txBody>
      </p:sp>
      <p:sp>
        <p:nvSpPr>
          <p:cNvPr id="5" name="下矢印 4"/>
          <p:cNvSpPr/>
          <p:nvPr/>
        </p:nvSpPr>
        <p:spPr>
          <a:xfrm>
            <a:off x="3451122" y="3032599"/>
            <a:ext cx="1946787" cy="5751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8243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4DAB539-2B90-4C7A-948F-D2C8868291A6}" type="slidenum">
              <a:rPr kumimoji="1" lang="ja-JP" altLang="en-US" smtClean="0"/>
              <a:t>33</a:t>
            </a:fld>
            <a:endParaRPr kumimoji="1" lang="ja-JP" altLang="en-US"/>
          </a:p>
        </p:txBody>
      </p:sp>
      <p:sp>
        <p:nvSpPr>
          <p:cNvPr id="5" name="正方形/長方形 4">
            <a:extLst>
              <a:ext uri="{FF2B5EF4-FFF2-40B4-BE49-F238E27FC236}">
                <a16:creationId xmlns:a16="http://schemas.microsoft.com/office/drawing/2014/main" id="{57B68CF3-38EE-4EC4-A9C4-B25A1598B18F}"/>
              </a:ext>
            </a:extLst>
          </p:cNvPr>
          <p:cNvSpPr/>
          <p:nvPr/>
        </p:nvSpPr>
        <p:spPr>
          <a:xfrm>
            <a:off x="0" y="59"/>
            <a:ext cx="9144000" cy="581853"/>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ＭＳ Ｐゴシック" panose="020B0600070205080204" pitchFamily="50" charset="-128"/>
                <a:ea typeface="ＭＳ Ｐゴシック" panose="020B0600070205080204" pitchFamily="50" charset="-128"/>
              </a:rPr>
              <a:t>相談機関の連絡先一覧</a:t>
            </a:r>
          </a:p>
        </p:txBody>
      </p:sp>
      <p:graphicFrame>
        <p:nvGraphicFramePr>
          <p:cNvPr id="7" name="表 6"/>
          <p:cNvGraphicFramePr>
            <a:graphicFrameLocks noGrp="1"/>
          </p:cNvGraphicFramePr>
          <p:nvPr>
            <p:extLst>
              <p:ext uri="{D42A27DB-BD31-4B8C-83A1-F6EECF244321}">
                <p14:modId xmlns:p14="http://schemas.microsoft.com/office/powerpoint/2010/main" val="1652977157"/>
              </p:ext>
            </p:extLst>
          </p:nvPr>
        </p:nvGraphicFramePr>
        <p:xfrm>
          <a:off x="0" y="581912"/>
          <a:ext cx="9144000" cy="61071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38497672"/>
                    </a:ext>
                  </a:extLst>
                </a:gridCol>
              </a:tblGrid>
              <a:tr h="1342138">
                <a:tc>
                  <a:txBody>
                    <a:bodyPr/>
                    <a:lstStyle/>
                    <a:p>
                      <a:pPr algn="just">
                        <a:lnSpc>
                          <a:spcPts val="2500"/>
                        </a:lnSpc>
                        <a:spcAft>
                          <a:spcPts val="0"/>
                        </a:spcAft>
                      </a:pPr>
                      <a:r>
                        <a:rPr lang="ja-JP" altLang="en-US" b="1" kern="100" dirty="0">
                          <a:solidFill>
                            <a:schemeClr val="tx1"/>
                          </a:solidFill>
                          <a:effectLst/>
                          <a:latin typeface="+mj-ea"/>
                          <a:ea typeface="+mj-ea"/>
                          <a:cs typeface="Times New Roman" panose="02020603050405020304" pitchFamily="18" charset="0"/>
                        </a:rPr>
                        <a:t>■すこやか教育相談　</a:t>
                      </a:r>
                      <a:r>
                        <a:rPr lang="en-US" altLang="ja-JP" sz="1600" b="0" kern="100" dirty="0">
                          <a:solidFill>
                            <a:schemeClr val="tx1"/>
                          </a:solidFill>
                          <a:effectLst/>
                          <a:latin typeface="+mj-ea"/>
                          <a:ea typeface="+mj-ea"/>
                          <a:cs typeface="Times New Roman" panose="02020603050405020304" pitchFamily="18" charset="0"/>
                        </a:rPr>
                        <a:t> </a:t>
                      </a:r>
                      <a:r>
                        <a:rPr lang="ja-JP" altLang="en-US" sz="1600" b="0" kern="100" dirty="0">
                          <a:solidFill>
                            <a:schemeClr val="tx1"/>
                          </a:solidFill>
                          <a:effectLst/>
                          <a:latin typeface="+mj-ea"/>
                          <a:ea typeface="+mj-ea"/>
                          <a:cs typeface="Times New Roman" panose="02020603050405020304" pitchFamily="18" charset="0"/>
                        </a:rPr>
                        <a:t>大阪府教育センター　（受付時間　平日９：３０～１７：３０）</a:t>
                      </a:r>
                    </a:p>
                    <a:p>
                      <a:pPr algn="just">
                        <a:lnSpc>
                          <a:spcPts val="2500"/>
                        </a:lnSpc>
                        <a:spcAft>
                          <a:spcPts val="0"/>
                        </a:spcAft>
                      </a:pPr>
                      <a:r>
                        <a:rPr lang="ja-JP" altLang="en-US" b="0" kern="100" dirty="0">
                          <a:solidFill>
                            <a:schemeClr val="tx1"/>
                          </a:solidFill>
                          <a:effectLst/>
                          <a:latin typeface="+mj-ea"/>
                          <a:ea typeface="+mj-ea"/>
                          <a:cs typeface="Times New Roman" panose="02020603050405020304" pitchFamily="18" charset="0"/>
                        </a:rPr>
                        <a:t> 子どもからの相談</a:t>
                      </a:r>
                      <a:r>
                        <a:rPr lang="en-US" altLang="ja-JP" b="0" kern="100" dirty="0">
                          <a:solidFill>
                            <a:schemeClr val="tx1"/>
                          </a:solidFill>
                          <a:effectLst/>
                          <a:latin typeface="+mj-ea"/>
                          <a:ea typeface="+mj-ea"/>
                          <a:cs typeface="Times New Roman" panose="02020603050405020304" pitchFamily="18" charset="0"/>
                        </a:rPr>
                        <a:t>:</a:t>
                      </a:r>
                      <a:r>
                        <a:rPr lang="ja-JP" altLang="en-US" b="0" kern="100" dirty="0">
                          <a:solidFill>
                            <a:schemeClr val="tx1"/>
                          </a:solidFill>
                          <a:effectLst/>
                          <a:latin typeface="+mj-ea"/>
                          <a:ea typeface="+mj-ea"/>
                          <a:cs typeface="Times New Roman" panose="02020603050405020304" pitchFamily="18" charset="0"/>
                        </a:rPr>
                        <a:t>すこやかホットライン０６－６６０７－７３６１✉</a:t>
                      </a:r>
                      <a:r>
                        <a:rPr lang="en-US" altLang="ja-JP" b="0" kern="100" dirty="0">
                          <a:solidFill>
                            <a:schemeClr val="tx1"/>
                          </a:solidFill>
                          <a:effectLst/>
                          <a:latin typeface="+mj-ea"/>
                          <a:ea typeface="+mj-ea"/>
                          <a:cs typeface="Times New Roman" panose="02020603050405020304" pitchFamily="18" charset="0"/>
                        </a:rPr>
                        <a:t>sukoyaka@edu.osaka-c.ed.jp</a:t>
                      </a:r>
                    </a:p>
                    <a:p>
                      <a:pPr algn="just">
                        <a:lnSpc>
                          <a:spcPts val="2500"/>
                        </a:lnSpc>
                        <a:spcAft>
                          <a:spcPts val="0"/>
                        </a:spcAft>
                      </a:pPr>
                      <a:r>
                        <a:rPr lang="ja-JP" altLang="en-US" b="0" kern="100" dirty="0">
                          <a:solidFill>
                            <a:schemeClr val="tx1"/>
                          </a:solidFill>
                          <a:effectLst/>
                          <a:latin typeface="+mj-ea"/>
                          <a:ea typeface="+mj-ea"/>
                          <a:cs typeface="Times New Roman" panose="02020603050405020304" pitchFamily="18" charset="0"/>
                        </a:rPr>
                        <a:t> 保護者からの相談</a:t>
                      </a:r>
                      <a:r>
                        <a:rPr lang="en-US" altLang="ja-JP" b="0" kern="100" dirty="0">
                          <a:solidFill>
                            <a:schemeClr val="tx1"/>
                          </a:solidFill>
                          <a:effectLst/>
                          <a:latin typeface="+mj-ea"/>
                          <a:ea typeface="+mj-ea"/>
                          <a:cs typeface="Times New Roman" panose="02020603050405020304" pitchFamily="18" charset="0"/>
                        </a:rPr>
                        <a:t>:</a:t>
                      </a:r>
                      <a:r>
                        <a:rPr lang="ja-JP" altLang="en-US" b="0" kern="100" dirty="0">
                          <a:solidFill>
                            <a:schemeClr val="tx1"/>
                          </a:solidFill>
                          <a:effectLst/>
                          <a:latin typeface="+mj-ea"/>
                          <a:ea typeface="+mj-ea"/>
                          <a:cs typeface="Times New Roman" panose="02020603050405020304" pitchFamily="18" charset="0"/>
                        </a:rPr>
                        <a:t>さわやかホットライン０６－６６０７－７３６２✉</a:t>
                      </a:r>
                      <a:r>
                        <a:rPr lang="en-US" altLang="ja-JP" b="0" kern="100" dirty="0">
                          <a:solidFill>
                            <a:schemeClr val="tx1"/>
                          </a:solidFill>
                          <a:effectLst/>
                          <a:latin typeface="+mj-ea"/>
                          <a:ea typeface="+mj-ea"/>
                          <a:cs typeface="Times New Roman" panose="02020603050405020304" pitchFamily="18" charset="0"/>
                        </a:rPr>
                        <a:t>sawayaka@edu.osaka-c.ed.jp  </a:t>
                      </a:r>
                    </a:p>
                    <a:p>
                      <a:pPr algn="just">
                        <a:lnSpc>
                          <a:spcPts val="2500"/>
                        </a:lnSpc>
                        <a:spcAft>
                          <a:spcPts val="0"/>
                        </a:spcAft>
                      </a:pPr>
                      <a:r>
                        <a:rPr lang="en-US" altLang="ja-JP" sz="1600" b="0" kern="100" dirty="0">
                          <a:solidFill>
                            <a:schemeClr val="tx1"/>
                          </a:solidFill>
                          <a:effectLst/>
                          <a:latin typeface="+mj-ea"/>
                          <a:ea typeface="+mj-ea"/>
                          <a:cs typeface="Times New Roman" panose="02020603050405020304" pitchFamily="18" charset="0"/>
                        </a:rPr>
                        <a:t> </a:t>
                      </a:r>
                      <a:r>
                        <a:rPr lang="ja-JP" altLang="en-US" sz="1600" b="0" kern="100" dirty="0">
                          <a:solidFill>
                            <a:schemeClr val="tx1"/>
                          </a:solidFill>
                          <a:effectLst/>
                          <a:latin typeface="+mj-ea"/>
                          <a:ea typeface="+mj-ea"/>
                          <a:cs typeface="Times New Roman" panose="02020603050405020304" pitchFamily="18" charset="0"/>
                        </a:rPr>
                        <a:t>上記の受付時間以外は⇒</a:t>
                      </a:r>
                      <a:r>
                        <a:rPr lang="ja-JP" altLang="en-US" b="0" kern="100" dirty="0">
                          <a:solidFill>
                            <a:schemeClr val="tx1"/>
                          </a:solidFill>
                          <a:effectLst/>
                          <a:latin typeface="+mj-ea"/>
                          <a:ea typeface="+mj-ea"/>
                          <a:cs typeface="Times New Roman" panose="02020603050405020304" pitchFamily="18" charset="0"/>
                        </a:rPr>
                        <a:t>すこやか教育相談</a:t>
                      </a:r>
                      <a:r>
                        <a:rPr lang="en-US" altLang="ja-JP" b="0" kern="100" dirty="0">
                          <a:solidFill>
                            <a:schemeClr val="tx1"/>
                          </a:solidFill>
                          <a:effectLst/>
                          <a:latin typeface="+mj-ea"/>
                          <a:ea typeface="+mj-ea"/>
                          <a:cs typeface="Times New Roman" panose="02020603050405020304" pitchFamily="18" charset="0"/>
                        </a:rPr>
                        <a:t>24</a:t>
                      </a:r>
                      <a:r>
                        <a:rPr lang="ja-JP" altLang="en-US" b="0" kern="100" dirty="0">
                          <a:solidFill>
                            <a:schemeClr val="tx1"/>
                          </a:solidFill>
                          <a:effectLst/>
                          <a:latin typeface="+mj-ea"/>
                          <a:ea typeface="+mj-ea"/>
                          <a:cs typeface="Times New Roman" panose="02020603050405020304" pitchFamily="18" charset="0"/>
                        </a:rPr>
                        <a:t>（子ども専用）０１２０－０－７８３１０</a:t>
                      </a:r>
                      <a:r>
                        <a:rPr lang="ja-JP" altLang="en-US" sz="1600" b="0" kern="100" dirty="0">
                          <a:solidFill>
                            <a:schemeClr val="tx1"/>
                          </a:solidFill>
                          <a:effectLst/>
                          <a:latin typeface="+mj-ea"/>
                          <a:ea typeface="+mj-ea"/>
                          <a:cs typeface="Times New Roman" panose="02020603050405020304" pitchFamily="18" charset="0"/>
                        </a:rPr>
                        <a:t>（</a:t>
                      </a:r>
                      <a:r>
                        <a:rPr lang="en-US" altLang="ja-JP" sz="1600" b="0" kern="100" dirty="0">
                          <a:solidFill>
                            <a:schemeClr val="tx1"/>
                          </a:solidFill>
                          <a:effectLst/>
                          <a:latin typeface="+mj-ea"/>
                          <a:ea typeface="+mj-ea"/>
                          <a:cs typeface="Times New Roman" panose="02020603050405020304" pitchFamily="18" charset="0"/>
                        </a:rPr>
                        <a:t>24</a:t>
                      </a:r>
                      <a:r>
                        <a:rPr lang="ja-JP" altLang="en-US" sz="1600" b="0" kern="100" dirty="0">
                          <a:solidFill>
                            <a:schemeClr val="tx1"/>
                          </a:solidFill>
                          <a:effectLst/>
                          <a:latin typeface="+mj-ea"/>
                          <a:ea typeface="+mj-ea"/>
                          <a:cs typeface="Times New Roman" panose="02020603050405020304" pitchFamily="18" charset="0"/>
                        </a:rPr>
                        <a:t>時間</a:t>
                      </a:r>
                      <a:r>
                        <a:rPr lang="en-US" altLang="ja-JP" sz="1600" b="0" kern="100" dirty="0">
                          <a:solidFill>
                            <a:schemeClr val="tx1"/>
                          </a:solidFill>
                          <a:effectLst/>
                          <a:latin typeface="+mj-ea"/>
                          <a:ea typeface="+mj-ea"/>
                          <a:cs typeface="Times New Roman" panose="02020603050405020304" pitchFamily="18" charset="0"/>
                        </a:rPr>
                        <a:t>365</a:t>
                      </a:r>
                      <a:r>
                        <a:rPr lang="ja-JP" altLang="en-US" sz="1600" b="0" kern="100" dirty="0">
                          <a:solidFill>
                            <a:schemeClr val="tx1"/>
                          </a:solidFill>
                          <a:effectLst/>
                          <a:latin typeface="+mj-ea"/>
                          <a:ea typeface="+mj-ea"/>
                          <a:cs typeface="Times New Roman" panose="02020603050405020304" pitchFamily="18" charset="0"/>
                        </a:rPr>
                        <a:t>日）</a:t>
                      </a:r>
                      <a:endParaRPr lang="ja-JP" altLang="en-US" b="0" kern="100" dirty="0">
                        <a:solidFill>
                          <a:schemeClr val="tx1"/>
                        </a:solidFill>
                        <a:effectLst/>
                        <a:latin typeface="+mj-ea"/>
                        <a:ea typeface="+mj-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36329504"/>
                  </a:ext>
                </a:extLst>
              </a:tr>
              <a:tr h="752168">
                <a:tc>
                  <a:txBody>
                    <a:bodyPr/>
                    <a:lstStyle/>
                    <a:p>
                      <a:r>
                        <a:rPr kumimoji="1" lang="ja-JP" altLang="en-US" sz="1800" b="1" kern="1200" dirty="0">
                          <a:solidFill>
                            <a:schemeClr val="dk1"/>
                          </a:solidFill>
                          <a:effectLst/>
                          <a:latin typeface="+mj-ea"/>
                          <a:ea typeface="+mj-ea"/>
                          <a:cs typeface="+mn-cs"/>
                        </a:rPr>
                        <a:t>■</a:t>
                      </a:r>
                      <a:r>
                        <a:rPr kumimoji="1" lang="en-US" altLang="ja-JP" sz="1800" b="1" kern="1200" dirty="0">
                          <a:solidFill>
                            <a:schemeClr val="dk1"/>
                          </a:solidFill>
                          <a:effectLst/>
                          <a:latin typeface="+mj-ea"/>
                          <a:ea typeface="+mj-ea"/>
                          <a:cs typeface="+mn-cs"/>
                        </a:rPr>
                        <a:t>子</a:t>
                      </a:r>
                      <a:r>
                        <a:rPr kumimoji="1" lang="ja-JP" altLang="ja-JP" sz="1800" b="1" kern="1200" dirty="0" err="1">
                          <a:solidFill>
                            <a:schemeClr val="dk1"/>
                          </a:solidFill>
                          <a:effectLst/>
                          <a:latin typeface="+mj-ea"/>
                          <a:ea typeface="+mj-ea"/>
                          <a:cs typeface="+mn-cs"/>
                        </a:rPr>
                        <a:t>ども</a:t>
                      </a:r>
                      <a:r>
                        <a:rPr kumimoji="1" lang="en-US" altLang="ja-JP" sz="1800" b="1" kern="1200" dirty="0" err="1">
                          <a:solidFill>
                            <a:schemeClr val="dk1"/>
                          </a:solidFill>
                          <a:effectLst/>
                          <a:latin typeface="+mj-ea"/>
                          <a:ea typeface="+mj-ea"/>
                          <a:cs typeface="+mn-cs"/>
                        </a:rPr>
                        <a:t>家庭相談室</a:t>
                      </a:r>
                      <a:r>
                        <a:rPr kumimoji="1" lang="ja-JP" altLang="ja-JP" sz="1800" b="1" kern="1200" dirty="0">
                          <a:solidFill>
                            <a:schemeClr val="dk1"/>
                          </a:solidFill>
                          <a:effectLst/>
                          <a:latin typeface="+mj-ea"/>
                          <a:ea typeface="+mj-ea"/>
                          <a:cs typeface="+mn-cs"/>
                        </a:rPr>
                        <a:t>　</a:t>
                      </a:r>
                      <a:r>
                        <a:rPr kumimoji="1" lang="ja-JP" altLang="ja-JP" sz="1400" b="0" kern="1200" dirty="0">
                          <a:solidFill>
                            <a:schemeClr val="dk1"/>
                          </a:solidFill>
                          <a:effectLst/>
                          <a:latin typeface="+mj-ea"/>
                          <a:ea typeface="+mj-ea"/>
                          <a:cs typeface="+mn-cs"/>
                        </a:rPr>
                        <a:t>公益社団法人子ども情報研究センター</a:t>
                      </a:r>
                      <a:endParaRPr kumimoji="1" lang="en-US" altLang="ja-JP" sz="1400" b="0" kern="1200" dirty="0">
                        <a:solidFill>
                          <a:schemeClr val="dk1"/>
                        </a:solidFill>
                        <a:effectLst/>
                        <a:latin typeface="+mj-ea"/>
                        <a:ea typeface="+mj-ea"/>
                        <a:cs typeface="+mn-cs"/>
                      </a:endParaRPr>
                    </a:p>
                    <a:p>
                      <a:r>
                        <a:rPr kumimoji="1" lang="ja-JP" altLang="en-US" sz="1800" kern="1200" dirty="0">
                          <a:solidFill>
                            <a:schemeClr val="dk1"/>
                          </a:solidFill>
                          <a:effectLst/>
                          <a:latin typeface="+mj-ea"/>
                          <a:ea typeface="+mj-ea"/>
                          <a:cs typeface="+mn-cs"/>
                        </a:rPr>
                        <a:t>　　　</a:t>
                      </a:r>
                      <a:r>
                        <a:rPr kumimoji="1" lang="en-US" altLang="ja-JP" sz="1800" kern="1200" dirty="0">
                          <a:solidFill>
                            <a:schemeClr val="dk1"/>
                          </a:solidFill>
                          <a:effectLst/>
                          <a:latin typeface="+mj-ea"/>
                          <a:ea typeface="+mj-ea"/>
                          <a:cs typeface="+mn-cs"/>
                        </a:rPr>
                        <a:t>子</a:t>
                      </a:r>
                      <a:r>
                        <a:rPr kumimoji="1" lang="ja-JP" altLang="ja-JP" sz="1800" kern="1200" dirty="0" err="1">
                          <a:solidFill>
                            <a:schemeClr val="dk1"/>
                          </a:solidFill>
                          <a:effectLst/>
                          <a:latin typeface="+mj-ea"/>
                          <a:ea typeface="+mj-ea"/>
                          <a:cs typeface="+mn-cs"/>
                        </a:rPr>
                        <a:t>ども</a:t>
                      </a:r>
                      <a:r>
                        <a:rPr kumimoji="1" lang="en-US" altLang="ja-JP" sz="1800" kern="1200" dirty="0" err="1">
                          <a:solidFill>
                            <a:schemeClr val="dk1"/>
                          </a:solidFill>
                          <a:effectLst/>
                          <a:latin typeface="+mj-ea"/>
                          <a:ea typeface="+mj-ea"/>
                          <a:cs typeface="+mn-cs"/>
                        </a:rPr>
                        <a:t>専用</a:t>
                      </a:r>
                      <a:r>
                        <a:rPr kumimoji="1" lang="ja-JP" altLang="ja-JP" sz="1800" kern="1200" dirty="0">
                          <a:solidFill>
                            <a:schemeClr val="dk1"/>
                          </a:solidFill>
                          <a:effectLst/>
                          <a:latin typeface="+mj-ea"/>
                          <a:ea typeface="+mj-ea"/>
                          <a:cs typeface="+mn-cs"/>
                        </a:rPr>
                        <a:t>　　０１２０－９２８</a:t>
                      </a:r>
                      <a:r>
                        <a:rPr kumimoji="1" lang="en-US" altLang="ja-JP" sz="1800" kern="1200" dirty="0">
                          <a:solidFill>
                            <a:schemeClr val="dk1"/>
                          </a:solidFill>
                          <a:effectLst/>
                          <a:latin typeface="+mj-ea"/>
                          <a:ea typeface="+mj-ea"/>
                          <a:cs typeface="+mn-cs"/>
                        </a:rPr>
                        <a:t>-</a:t>
                      </a:r>
                      <a:r>
                        <a:rPr kumimoji="1" lang="ja-JP" altLang="ja-JP" sz="1800" kern="1200" dirty="0">
                          <a:solidFill>
                            <a:schemeClr val="dk1"/>
                          </a:solidFill>
                          <a:effectLst/>
                          <a:latin typeface="+mj-ea"/>
                          <a:ea typeface="+mj-ea"/>
                          <a:cs typeface="+mn-cs"/>
                        </a:rPr>
                        <a:t>７０４　　　　　　　　　おとな</a:t>
                      </a:r>
                      <a:r>
                        <a:rPr kumimoji="1" lang="en-US" altLang="ja-JP" sz="1800" kern="1200" dirty="0" err="1">
                          <a:solidFill>
                            <a:schemeClr val="dk1"/>
                          </a:solidFill>
                          <a:effectLst/>
                          <a:latin typeface="+mj-ea"/>
                          <a:ea typeface="+mj-ea"/>
                          <a:cs typeface="+mn-cs"/>
                        </a:rPr>
                        <a:t>専用</a:t>
                      </a:r>
                      <a:r>
                        <a:rPr kumimoji="1" lang="ja-JP" altLang="ja-JP" sz="1800" kern="1200" dirty="0">
                          <a:solidFill>
                            <a:schemeClr val="dk1"/>
                          </a:solidFill>
                          <a:effectLst/>
                          <a:latin typeface="+mj-ea"/>
                          <a:ea typeface="+mj-ea"/>
                          <a:cs typeface="+mn-cs"/>
                        </a:rPr>
                        <a:t>　　０６－４３９４－８７５４</a:t>
                      </a:r>
                      <a:endParaRPr kumimoji="1" lang="en-US" altLang="ja-JP" sz="1800" kern="1200" dirty="0">
                        <a:solidFill>
                          <a:schemeClr val="dk1"/>
                        </a:solidFill>
                        <a:effectLst/>
                        <a:latin typeface="+mj-ea"/>
                        <a:ea typeface="+mj-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kern="1200" dirty="0">
                          <a:solidFill>
                            <a:schemeClr val="dk1"/>
                          </a:solidFill>
                          <a:effectLst/>
                          <a:latin typeface="+mj-ea"/>
                          <a:ea typeface="+mn-ea"/>
                          <a:cs typeface="+mn-cs"/>
                        </a:rPr>
                        <a:t>　　　</a:t>
                      </a:r>
                      <a:r>
                        <a:rPr kumimoji="1" lang="ja-JP" altLang="ja-JP" sz="1800" b="0" kern="1200" dirty="0">
                          <a:solidFill>
                            <a:schemeClr val="dk1"/>
                          </a:solidFill>
                          <a:effectLst/>
                          <a:latin typeface="+mj-ea"/>
                          <a:ea typeface="+mn-ea"/>
                          <a:cs typeface="+mn-cs"/>
                        </a:rPr>
                        <a:t>（</a:t>
                      </a:r>
                      <a:r>
                        <a:rPr kumimoji="1" lang="en-US" altLang="ja-JP" sz="1800" b="0" kern="1200" dirty="0" err="1">
                          <a:solidFill>
                            <a:schemeClr val="dk1"/>
                          </a:solidFill>
                          <a:effectLst/>
                          <a:latin typeface="+mj-ea"/>
                          <a:ea typeface="+mn-ea"/>
                          <a:cs typeface="+mn-cs"/>
                        </a:rPr>
                        <a:t>受付時間</a:t>
                      </a:r>
                      <a:r>
                        <a:rPr kumimoji="1" lang="ja-JP" altLang="ja-JP" sz="1800" b="0" kern="1200" dirty="0">
                          <a:solidFill>
                            <a:schemeClr val="dk1"/>
                          </a:solidFill>
                          <a:effectLst/>
                          <a:latin typeface="+mj-ea"/>
                          <a:ea typeface="+mn-ea"/>
                          <a:cs typeface="+mn-cs"/>
                        </a:rPr>
                        <a:t>　</a:t>
                      </a:r>
                      <a:r>
                        <a:rPr kumimoji="1" lang="en-US" altLang="ja-JP" sz="1800" b="0" kern="1200" dirty="0">
                          <a:solidFill>
                            <a:schemeClr val="dk1"/>
                          </a:solidFill>
                          <a:effectLst/>
                          <a:latin typeface="+mj-ea"/>
                          <a:ea typeface="+mn-ea"/>
                          <a:cs typeface="+mn-cs"/>
                        </a:rPr>
                        <a:t>月</a:t>
                      </a:r>
                      <a:r>
                        <a:rPr kumimoji="1" lang="ja-JP" altLang="ja-JP" sz="1800" b="0" kern="1200" dirty="0">
                          <a:solidFill>
                            <a:schemeClr val="dk1"/>
                          </a:solidFill>
                          <a:effectLst/>
                          <a:latin typeface="+mj-ea"/>
                          <a:ea typeface="+mn-ea"/>
                          <a:cs typeface="+mn-cs"/>
                        </a:rPr>
                        <a:t>・</a:t>
                      </a:r>
                      <a:r>
                        <a:rPr kumimoji="1" lang="en-US" altLang="ja-JP" sz="1800" b="0" kern="1200" dirty="0">
                          <a:solidFill>
                            <a:schemeClr val="dk1"/>
                          </a:solidFill>
                          <a:effectLst/>
                          <a:latin typeface="+mj-ea"/>
                          <a:ea typeface="+mn-ea"/>
                          <a:cs typeface="+mn-cs"/>
                        </a:rPr>
                        <a:t>火</a:t>
                      </a:r>
                      <a:r>
                        <a:rPr kumimoji="1" lang="ja-JP" altLang="ja-JP" sz="1800" b="0" kern="1200" dirty="0">
                          <a:solidFill>
                            <a:schemeClr val="dk1"/>
                          </a:solidFill>
                          <a:effectLst/>
                          <a:latin typeface="+mj-ea"/>
                          <a:ea typeface="+mn-ea"/>
                          <a:cs typeface="+mn-cs"/>
                        </a:rPr>
                        <a:t>・</a:t>
                      </a:r>
                      <a:r>
                        <a:rPr kumimoji="1" lang="en-US" altLang="ja-JP" sz="1800" b="0" kern="1200" dirty="0" err="1">
                          <a:solidFill>
                            <a:schemeClr val="dk1"/>
                          </a:solidFill>
                          <a:effectLst/>
                          <a:latin typeface="+mj-ea"/>
                          <a:ea typeface="+mn-ea"/>
                          <a:cs typeface="+mn-cs"/>
                        </a:rPr>
                        <a:t>木曜日</a:t>
                      </a:r>
                      <a:r>
                        <a:rPr kumimoji="1" lang="ja-JP" altLang="ja-JP" sz="1800" b="0" kern="1200" dirty="0">
                          <a:solidFill>
                            <a:schemeClr val="dk1"/>
                          </a:solidFill>
                          <a:effectLst/>
                          <a:latin typeface="+mj-ea"/>
                          <a:ea typeface="+mn-ea"/>
                          <a:cs typeface="+mn-cs"/>
                        </a:rPr>
                        <a:t>１０：００～２０：００</a:t>
                      </a:r>
                      <a:r>
                        <a:rPr kumimoji="1" lang="ja-JP" altLang="en-US" sz="1800" b="0" kern="1200" dirty="0">
                          <a:solidFill>
                            <a:schemeClr val="dk1"/>
                          </a:solidFill>
                          <a:effectLst/>
                          <a:latin typeface="+mj-ea"/>
                          <a:ea typeface="+mn-ea"/>
                          <a:cs typeface="+mn-cs"/>
                        </a:rPr>
                        <a:t>（祝日・年末年始は休み）</a:t>
                      </a:r>
                      <a:r>
                        <a:rPr kumimoji="1" lang="ja-JP" altLang="ja-JP" sz="1800" b="0" kern="1200" dirty="0">
                          <a:solidFill>
                            <a:schemeClr val="dk1"/>
                          </a:solidFill>
                          <a:effectLst/>
                          <a:latin typeface="+mj-ea"/>
                          <a:ea typeface="+mn-ea"/>
                          <a:cs typeface="+mn-cs"/>
                        </a:rPr>
                        <a:t>）</a:t>
                      </a:r>
                      <a:endParaRPr kumimoji="1" lang="ja-JP" altLang="ja-JP" sz="2000" b="0" kern="1200" dirty="0">
                        <a:solidFill>
                          <a:schemeClr val="dk1"/>
                        </a:solidFill>
                        <a:effectLst/>
                        <a:latin typeface="+mj-ea"/>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12987205"/>
                  </a:ext>
                </a:extLst>
              </a:tr>
              <a:tr h="973393">
                <a:tc>
                  <a:txBody>
                    <a:bodyPr/>
                    <a:lstStyle/>
                    <a:p>
                      <a:r>
                        <a:rPr kumimoji="1" lang="ja-JP" altLang="en-US" sz="1800" b="1" kern="1200" dirty="0">
                          <a:solidFill>
                            <a:schemeClr val="dk1"/>
                          </a:solidFill>
                          <a:effectLst/>
                          <a:latin typeface="+mj-ea"/>
                          <a:ea typeface="+mj-ea"/>
                          <a:cs typeface="+mn-cs"/>
                        </a:rPr>
                        <a:t>■</a:t>
                      </a:r>
                      <a:r>
                        <a:rPr kumimoji="1" lang="en-US" altLang="ja-JP" sz="1800" b="1" kern="1200" dirty="0" err="1">
                          <a:solidFill>
                            <a:schemeClr val="dk1"/>
                          </a:solidFill>
                          <a:effectLst/>
                          <a:latin typeface="+mj-ea"/>
                          <a:ea typeface="+mj-ea"/>
                          <a:cs typeface="+mn-cs"/>
                        </a:rPr>
                        <a:t>大阪府警察</a:t>
                      </a:r>
                      <a:r>
                        <a:rPr kumimoji="1" lang="ja-JP" altLang="ja-JP" sz="1800" b="1" kern="1200" dirty="0">
                          <a:solidFill>
                            <a:schemeClr val="dk1"/>
                          </a:solidFill>
                          <a:effectLst/>
                          <a:latin typeface="+mj-ea"/>
                          <a:ea typeface="+mj-ea"/>
                          <a:cs typeface="+mn-cs"/>
                        </a:rPr>
                        <a:t>　※</a:t>
                      </a:r>
                      <a:r>
                        <a:rPr kumimoji="1" lang="en-US" altLang="ja-JP" sz="1800" b="1" kern="1200" dirty="0" err="1">
                          <a:solidFill>
                            <a:schemeClr val="dk1"/>
                          </a:solidFill>
                          <a:effectLst/>
                          <a:latin typeface="+mj-ea"/>
                          <a:ea typeface="+mj-ea"/>
                          <a:cs typeface="+mn-cs"/>
                        </a:rPr>
                        <a:t>緊急時は</a:t>
                      </a:r>
                      <a:r>
                        <a:rPr kumimoji="1" lang="ja-JP" altLang="ja-JP" sz="1800" b="1" kern="1200" dirty="0">
                          <a:solidFill>
                            <a:schemeClr val="dk1"/>
                          </a:solidFill>
                          <a:effectLst/>
                          <a:latin typeface="+mj-ea"/>
                          <a:ea typeface="+mj-ea"/>
                          <a:cs typeface="+mn-cs"/>
                        </a:rPr>
                        <a:t>１１０</a:t>
                      </a:r>
                      <a:r>
                        <a:rPr kumimoji="1" lang="en-US" altLang="ja-JP" sz="1800" b="1" kern="1200" dirty="0" err="1">
                          <a:solidFill>
                            <a:schemeClr val="dk1"/>
                          </a:solidFill>
                          <a:effectLst/>
                          <a:latin typeface="+mj-ea"/>
                          <a:ea typeface="+mj-ea"/>
                          <a:cs typeface="+mn-cs"/>
                        </a:rPr>
                        <a:t>番または最寄</a:t>
                      </a:r>
                      <a:r>
                        <a:rPr kumimoji="1" lang="ja-JP" altLang="ja-JP" sz="1800" b="1" kern="1200" dirty="0" err="1">
                          <a:solidFill>
                            <a:schemeClr val="dk1"/>
                          </a:solidFill>
                          <a:effectLst/>
                          <a:latin typeface="+mj-ea"/>
                          <a:ea typeface="+mj-ea"/>
                          <a:cs typeface="+mn-cs"/>
                        </a:rPr>
                        <a:t>りの</a:t>
                      </a:r>
                      <a:r>
                        <a:rPr kumimoji="1" lang="en-US" altLang="ja-JP" sz="1800" b="1" kern="1200" dirty="0" err="1">
                          <a:solidFill>
                            <a:schemeClr val="dk1"/>
                          </a:solidFill>
                          <a:effectLst/>
                          <a:latin typeface="+mj-ea"/>
                          <a:ea typeface="+mj-ea"/>
                          <a:cs typeface="+mn-cs"/>
                        </a:rPr>
                        <a:t>警察署へ</a:t>
                      </a:r>
                      <a:r>
                        <a:rPr kumimoji="1" lang="ja-JP" altLang="ja-JP" sz="1800" b="1" kern="1200" dirty="0">
                          <a:solidFill>
                            <a:schemeClr val="dk1"/>
                          </a:solidFill>
                          <a:effectLst/>
                          <a:latin typeface="+mj-ea"/>
                          <a:ea typeface="+mj-ea"/>
                          <a:cs typeface="+mn-cs"/>
                        </a:rPr>
                        <a:t> </a:t>
                      </a:r>
                      <a:endParaRPr kumimoji="1" lang="ja-JP" altLang="ja-JP" sz="1800" kern="1200" dirty="0">
                        <a:solidFill>
                          <a:schemeClr val="dk1"/>
                        </a:solidFill>
                        <a:effectLst/>
                        <a:latin typeface="+mj-ea"/>
                        <a:ea typeface="+mj-ea"/>
                        <a:cs typeface="+mn-cs"/>
                      </a:endParaRPr>
                    </a:p>
                    <a:p>
                      <a:r>
                        <a:rPr kumimoji="1" lang="ja-JP" altLang="en-US" sz="1800" kern="1200" dirty="0">
                          <a:solidFill>
                            <a:schemeClr val="dk1"/>
                          </a:solidFill>
                          <a:effectLst/>
                          <a:latin typeface="+mj-ea"/>
                          <a:ea typeface="+mj-ea"/>
                          <a:cs typeface="+mn-cs"/>
                        </a:rPr>
                        <a:t>　　　</a:t>
                      </a:r>
                      <a:r>
                        <a:rPr kumimoji="1" lang="en-US" altLang="ja-JP" sz="1800" kern="1200" dirty="0" err="1">
                          <a:solidFill>
                            <a:schemeClr val="dk1"/>
                          </a:solidFill>
                          <a:effectLst/>
                          <a:latin typeface="+mj-ea"/>
                          <a:ea typeface="+mj-ea"/>
                          <a:cs typeface="+mn-cs"/>
                        </a:rPr>
                        <a:t>警察相談専用電話</a:t>
                      </a:r>
                      <a:r>
                        <a:rPr kumimoji="1" lang="ja-JP" altLang="ja-JP" sz="1800" kern="1200" dirty="0">
                          <a:solidFill>
                            <a:schemeClr val="dk1"/>
                          </a:solidFill>
                          <a:effectLst/>
                          <a:latin typeface="+mj-ea"/>
                          <a:ea typeface="+mj-ea"/>
                          <a:cs typeface="+mn-cs"/>
                        </a:rPr>
                        <a:t>　　</a:t>
                      </a:r>
                      <a:r>
                        <a:rPr kumimoji="1" lang="ja-JP" altLang="en-US" sz="1800" kern="1200" dirty="0">
                          <a:solidFill>
                            <a:schemeClr val="dk1"/>
                          </a:solidFill>
                          <a:effectLst/>
                          <a:latin typeface="+mj-ea"/>
                          <a:ea typeface="+mj-ea"/>
                          <a:cs typeface="+mn-cs"/>
                        </a:rPr>
                        <a:t>　</a:t>
                      </a:r>
                      <a:r>
                        <a:rPr kumimoji="1" lang="ja-JP" altLang="ja-JP" sz="1800" kern="1200" dirty="0">
                          <a:solidFill>
                            <a:schemeClr val="dk1"/>
                          </a:solidFill>
                          <a:effectLst/>
                          <a:latin typeface="+mj-ea"/>
                          <a:ea typeface="+mj-ea"/>
                          <a:cs typeface="+mn-cs"/>
                        </a:rPr>
                        <a:t>＃９１１０　</a:t>
                      </a:r>
                    </a:p>
                    <a:p>
                      <a:r>
                        <a:rPr kumimoji="1" lang="ja-JP" altLang="en-US" sz="1800" kern="1200" dirty="0">
                          <a:solidFill>
                            <a:schemeClr val="dk1"/>
                          </a:solidFill>
                          <a:effectLst/>
                          <a:latin typeface="+mj-ea"/>
                          <a:ea typeface="+mj-ea"/>
                          <a:cs typeface="+mn-cs"/>
                        </a:rPr>
                        <a:t>　　　</a:t>
                      </a:r>
                      <a:r>
                        <a:rPr kumimoji="1" lang="en-US" altLang="ja-JP" sz="1800" kern="1200" dirty="0" err="1">
                          <a:solidFill>
                            <a:schemeClr val="dk1"/>
                          </a:solidFill>
                          <a:effectLst/>
                          <a:latin typeface="+mj-ea"/>
                          <a:ea typeface="+mj-ea"/>
                          <a:cs typeface="+mn-cs"/>
                        </a:rPr>
                        <a:t>少年総合相談</a:t>
                      </a:r>
                      <a:r>
                        <a:rPr kumimoji="1" lang="ja-JP" altLang="ja-JP" sz="1800" kern="1200" dirty="0">
                          <a:solidFill>
                            <a:schemeClr val="dk1"/>
                          </a:solidFill>
                          <a:effectLst/>
                          <a:latin typeface="+mj-ea"/>
                          <a:ea typeface="+mj-ea"/>
                          <a:cs typeface="+mn-cs"/>
                        </a:rPr>
                        <a:t>　 グリーンライン　０６－６９４４－７８６７</a:t>
                      </a:r>
                      <a:r>
                        <a:rPr kumimoji="1" lang="ja-JP" altLang="ja-JP" sz="1600" kern="1200" dirty="0">
                          <a:solidFill>
                            <a:schemeClr val="dk1"/>
                          </a:solidFill>
                          <a:effectLst/>
                          <a:latin typeface="+mj-ea"/>
                          <a:ea typeface="+mj-ea"/>
                          <a:cs typeface="+mn-cs"/>
                        </a:rPr>
                        <a:t>　</a:t>
                      </a:r>
                      <a:r>
                        <a:rPr kumimoji="1" lang="ja-JP" altLang="en-US" sz="1600" kern="1200" dirty="0">
                          <a:solidFill>
                            <a:schemeClr val="dk1"/>
                          </a:solidFill>
                          <a:effectLst/>
                          <a:latin typeface="+mj-ea"/>
                          <a:ea typeface="+mj-ea"/>
                          <a:cs typeface="+mn-cs"/>
                        </a:rPr>
                        <a:t>（</a:t>
                      </a:r>
                      <a:r>
                        <a:rPr kumimoji="1" lang="en-US" altLang="ja-JP" sz="1600" kern="1200" dirty="0" err="1">
                          <a:solidFill>
                            <a:schemeClr val="dk1"/>
                          </a:solidFill>
                          <a:effectLst/>
                          <a:latin typeface="+mj-ea"/>
                          <a:ea typeface="+mj-ea"/>
                          <a:cs typeface="+mn-cs"/>
                        </a:rPr>
                        <a:t>受付時間</a:t>
                      </a:r>
                      <a:r>
                        <a:rPr kumimoji="1" lang="ja-JP" altLang="ja-JP" sz="1600" kern="1200" dirty="0">
                          <a:solidFill>
                            <a:schemeClr val="dk1"/>
                          </a:solidFill>
                          <a:effectLst/>
                          <a:latin typeface="+mj-ea"/>
                          <a:ea typeface="+mj-ea"/>
                          <a:cs typeface="+mn-cs"/>
                        </a:rPr>
                        <a:t>　</a:t>
                      </a:r>
                      <a:r>
                        <a:rPr kumimoji="1" lang="en-US" altLang="ja-JP" sz="1600" kern="1200" dirty="0" err="1">
                          <a:solidFill>
                            <a:schemeClr val="dk1"/>
                          </a:solidFill>
                          <a:effectLst/>
                          <a:latin typeface="+mj-ea"/>
                          <a:ea typeface="+mj-ea"/>
                          <a:cs typeface="+mn-cs"/>
                        </a:rPr>
                        <a:t>平日</a:t>
                      </a:r>
                      <a:r>
                        <a:rPr kumimoji="1" lang="ja-JP" altLang="ja-JP" sz="1600" kern="1200" dirty="0">
                          <a:solidFill>
                            <a:schemeClr val="dk1"/>
                          </a:solidFill>
                          <a:effectLst/>
                          <a:latin typeface="+mj-ea"/>
                          <a:ea typeface="+mj-ea"/>
                          <a:cs typeface="+mn-cs"/>
                        </a:rPr>
                        <a:t>９：００～１７：４５）</a:t>
                      </a:r>
                      <a:endParaRPr kumimoji="1" lang="ja-JP" altLang="ja-JP" sz="1800" kern="1200" dirty="0">
                        <a:solidFill>
                          <a:schemeClr val="dk1"/>
                        </a:solidFill>
                        <a:effectLst/>
                        <a:latin typeface="+mj-ea"/>
                        <a:ea typeface="+mj-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66646452"/>
                  </a:ext>
                </a:extLst>
              </a:tr>
              <a:tr h="760191">
                <a:tc>
                  <a:txBody>
                    <a:bodyPr/>
                    <a:lstStyle/>
                    <a:p>
                      <a:pPr algn="just">
                        <a:lnSpc>
                          <a:spcPts val="2500"/>
                        </a:lnSpc>
                        <a:spcAft>
                          <a:spcPts val="0"/>
                        </a:spcAft>
                      </a:pPr>
                      <a:r>
                        <a:rPr lang="ja-JP" altLang="en-US" b="1" kern="100" dirty="0">
                          <a:effectLst/>
                          <a:latin typeface="+mj-ea"/>
                          <a:ea typeface="+mj-ea"/>
                          <a:cs typeface="Times New Roman" panose="02020603050405020304" pitchFamily="18" charset="0"/>
                        </a:rPr>
                        <a:t>■</a:t>
                      </a:r>
                      <a:r>
                        <a:rPr lang="ja-JP" altLang="ja-JP" b="1" kern="100" dirty="0">
                          <a:effectLst/>
                          <a:latin typeface="+mj-ea"/>
                          <a:ea typeface="+mj-ea"/>
                          <a:cs typeface="Times New Roman" panose="02020603050405020304" pitchFamily="18" charset="0"/>
                        </a:rPr>
                        <a:t>子どもの悩み相談</a:t>
                      </a:r>
                      <a:r>
                        <a:rPr lang="ja-JP" altLang="en-US" b="1" kern="100" dirty="0">
                          <a:effectLst/>
                          <a:latin typeface="+mj-ea"/>
                          <a:ea typeface="+mj-ea"/>
                          <a:cs typeface="Times New Roman" panose="02020603050405020304" pitchFamily="18" charset="0"/>
                        </a:rPr>
                        <a:t>　</a:t>
                      </a:r>
                      <a:r>
                        <a:rPr lang="ja-JP" altLang="ja-JP" b="1" kern="100" dirty="0">
                          <a:effectLst/>
                          <a:latin typeface="+mj-ea"/>
                          <a:ea typeface="+mj-ea"/>
                          <a:cs typeface="Times New Roman" panose="02020603050405020304" pitchFamily="18" charset="0"/>
                        </a:rPr>
                        <a:t>フリーダイヤル（子ども専用）</a:t>
                      </a:r>
                      <a:r>
                        <a:rPr lang="ja-JP" altLang="ja-JP" kern="100" dirty="0">
                          <a:effectLst/>
                          <a:latin typeface="+mj-ea"/>
                          <a:ea typeface="+mj-ea"/>
                          <a:cs typeface="Times New Roman" panose="02020603050405020304" pitchFamily="18" charset="0"/>
                        </a:rPr>
                        <a:t> </a:t>
                      </a:r>
                    </a:p>
                    <a:p>
                      <a:pPr algn="just">
                        <a:lnSpc>
                          <a:spcPts val="2500"/>
                        </a:lnSpc>
                        <a:spcAft>
                          <a:spcPts val="0"/>
                        </a:spcAft>
                      </a:pPr>
                      <a:r>
                        <a:rPr lang="en-US" altLang="ja-JP" kern="100" dirty="0">
                          <a:effectLst/>
                          <a:latin typeface="+mj-ea"/>
                          <a:ea typeface="+mj-ea"/>
                          <a:cs typeface="Times New Roman" panose="02020603050405020304" pitchFamily="18" charset="0"/>
                        </a:rPr>
                        <a:t> </a:t>
                      </a:r>
                      <a:r>
                        <a:rPr lang="ja-JP" altLang="en-US" kern="100" dirty="0">
                          <a:effectLst/>
                          <a:latin typeface="+mj-ea"/>
                          <a:ea typeface="+mj-ea"/>
                          <a:cs typeface="Times New Roman" panose="02020603050405020304" pitchFamily="18" charset="0"/>
                        </a:rPr>
                        <a:t>　　　</a:t>
                      </a:r>
                      <a:r>
                        <a:rPr lang="ja-JP" altLang="ja-JP" kern="100" dirty="0">
                          <a:effectLst/>
                          <a:latin typeface="+mj-ea"/>
                          <a:ea typeface="+mj-ea"/>
                          <a:cs typeface="Times New Roman" panose="02020603050405020304" pitchFamily="18" charset="0"/>
                        </a:rPr>
                        <a:t>０１２０－７２８５－２５（なにわっこにっこり）　（受付時間</a:t>
                      </a:r>
                      <a:r>
                        <a:rPr lang="ja-JP" altLang="en-US" kern="100" dirty="0">
                          <a:effectLst/>
                          <a:latin typeface="+mj-ea"/>
                          <a:ea typeface="+mj-ea"/>
                          <a:cs typeface="Times New Roman" panose="02020603050405020304" pitchFamily="18" charset="0"/>
                        </a:rPr>
                        <a:t>：</a:t>
                      </a:r>
                      <a:r>
                        <a:rPr lang="en-US" altLang="ja-JP" kern="100" dirty="0">
                          <a:effectLst/>
                          <a:latin typeface="+mj-ea"/>
                          <a:ea typeface="+mj-ea"/>
                          <a:cs typeface="Times New Roman" panose="02020603050405020304" pitchFamily="18" charset="0"/>
                        </a:rPr>
                        <a:t>24</a:t>
                      </a:r>
                      <a:r>
                        <a:rPr lang="ja-JP" altLang="ja-JP" kern="100" dirty="0">
                          <a:effectLst/>
                          <a:latin typeface="+mj-ea"/>
                          <a:ea typeface="+mj-ea"/>
                          <a:cs typeface="Times New Roman" panose="02020603050405020304" pitchFamily="18" charset="0"/>
                        </a:rPr>
                        <a:t>時間</a:t>
                      </a:r>
                      <a:r>
                        <a:rPr lang="en-US" altLang="ja-JP" kern="100" dirty="0">
                          <a:effectLst/>
                          <a:latin typeface="+mj-ea"/>
                          <a:ea typeface="+mj-ea"/>
                          <a:cs typeface="Times New Roman" panose="02020603050405020304" pitchFamily="18" charset="0"/>
                        </a:rPr>
                        <a:t>365</a:t>
                      </a:r>
                      <a:r>
                        <a:rPr lang="ja-JP" altLang="ja-JP" kern="100" dirty="0">
                          <a:effectLst/>
                          <a:latin typeface="+mj-ea"/>
                          <a:ea typeface="+mj-ea"/>
                          <a:cs typeface="Times New Roman" panose="02020603050405020304" pitchFamily="18" charset="0"/>
                        </a:rPr>
                        <a:t>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458708"/>
                  </a:ext>
                </a:extLst>
              </a:tr>
              <a:tr h="710688">
                <a:tc>
                  <a:txBody>
                    <a:bodyPr/>
                    <a:lstStyle/>
                    <a:p>
                      <a:pPr marL="0" marR="0" lvl="0" indent="0" algn="just" defTabSz="914400" rtl="0" eaLnBrk="1" fontAlgn="auto" latinLnBrk="0" hangingPunct="1">
                        <a:lnSpc>
                          <a:spcPts val="2500"/>
                        </a:lnSpc>
                        <a:spcBef>
                          <a:spcPts val="0"/>
                        </a:spcBef>
                        <a:spcAft>
                          <a:spcPts val="0"/>
                        </a:spcAft>
                        <a:buClrTx/>
                        <a:buSzTx/>
                        <a:buFontTx/>
                        <a:buNone/>
                        <a:tabLst/>
                        <a:defRPr/>
                      </a:pPr>
                      <a:r>
                        <a:rPr lang="ja-JP" altLang="en-US" b="1" kern="100" dirty="0">
                          <a:effectLst/>
                          <a:latin typeface="+mj-ea"/>
                          <a:ea typeface="+mj-ea"/>
                          <a:cs typeface="Times New Roman" panose="02020603050405020304" pitchFamily="18" charset="0"/>
                        </a:rPr>
                        <a:t>■</a:t>
                      </a:r>
                      <a:r>
                        <a:rPr lang="ja-JP" altLang="ja-JP" b="1" kern="100" dirty="0">
                          <a:effectLst/>
                          <a:latin typeface="+mj-ea"/>
                          <a:ea typeface="+mj-ea"/>
                          <a:cs typeface="Times New Roman" panose="02020603050405020304" pitchFamily="18" charset="0"/>
                        </a:rPr>
                        <a:t>ドーンセンターサポートカウンセリングルーム</a:t>
                      </a:r>
                      <a:r>
                        <a:rPr lang="en-US" altLang="ja-JP" b="1" kern="100" dirty="0">
                          <a:effectLst/>
                          <a:latin typeface="+mj-ea"/>
                          <a:ea typeface="+mj-ea"/>
                          <a:cs typeface="Times New Roman" panose="02020603050405020304" pitchFamily="18" charset="0"/>
                        </a:rPr>
                        <a:t>(</a:t>
                      </a:r>
                      <a:r>
                        <a:rPr lang="ja-JP" altLang="ja-JP" b="1" kern="100" dirty="0">
                          <a:effectLst/>
                          <a:latin typeface="+mj-ea"/>
                          <a:ea typeface="+mj-ea"/>
                          <a:cs typeface="Times New Roman" panose="02020603050405020304" pitchFamily="18" charset="0"/>
                        </a:rPr>
                        <a:t>女性の</a:t>
                      </a:r>
                      <a:r>
                        <a:rPr lang="ja-JP" altLang="en-US" b="1" kern="100" dirty="0">
                          <a:effectLst/>
                          <a:latin typeface="+mj-ea"/>
                          <a:ea typeface="+mj-ea"/>
                          <a:cs typeface="Times New Roman" panose="02020603050405020304" pitchFamily="18" charset="0"/>
                        </a:rPr>
                        <a:t>電話</a:t>
                      </a:r>
                      <a:r>
                        <a:rPr lang="ja-JP" altLang="ja-JP" b="1" kern="100" dirty="0">
                          <a:effectLst/>
                          <a:latin typeface="+mj-ea"/>
                          <a:ea typeface="+mj-ea"/>
                          <a:cs typeface="Times New Roman" panose="02020603050405020304" pitchFamily="18" charset="0"/>
                        </a:rPr>
                        <a:t>相談</a:t>
                      </a:r>
                      <a:r>
                        <a:rPr lang="en-US" altLang="ja-JP" b="1" kern="100" dirty="0">
                          <a:effectLst/>
                          <a:latin typeface="+mj-ea"/>
                          <a:ea typeface="+mj-ea"/>
                          <a:cs typeface="Times New Roman" panose="02020603050405020304" pitchFamily="18" charset="0"/>
                        </a:rPr>
                        <a:t>)</a:t>
                      </a:r>
                      <a:r>
                        <a:rPr kumimoji="1" lang="ja-JP" altLang="ja-JP" sz="1200" kern="1200" spc="-110" baseline="0" dirty="0">
                          <a:solidFill>
                            <a:schemeClr val="dk1"/>
                          </a:solidFill>
                          <a:effectLst/>
                          <a:latin typeface="+mj-ea"/>
                          <a:ea typeface="+mj-ea"/>
                          <a:cs typeface="+mn-cs"/>
                        </a:rPr>
                        <a:t>一般財団法人大阪府男女共同参画推進財団</a:t>
                      </a:r>
                    </a:p>
                    <a:p>
                      <a:r>
                        <a:rPr kumimoji="1" lang="ja-JP" altLang="en-US" sz="1800" kern="1200" dirty="0">
                          <a:solidFill>
                            <a:schemeClr val="dk1"/>
                          </a:solidFill>
                          <a:effectLst/>
                          <a:latin typeface="+mj-ea"/>
                          <a:ea typeface="+mj-ea"/>
                          <a:cs typeface="+mn-cs"/>
                        </a:rPr>
                        <a:t>　</a:t>
                      </a:r>
                      <a:r>
                        <a:rPr kumimoji="1" lang="ja-JP" altLang="ja-JP" sz="1800" kern="1200" dirty="0">
                          <a:solidFill>
                            <a:schemeClr val="dk1"/>
                          </a:solidFill>
                          <a:effectLst/>
                          <a:latin typeface="+mj-ea"/>
                          <a:ea typeface="+mj-ea"/>
                          <a:cs typeface="+mn-cs"/>
                        </a:rPr>
                        <a:t>０６－６９３７－７８００</a:t>
                      </a:r>
                      <a:r>
                        <a:rPr kumimoji="1" lang="en-US" altLang="ja-JP" sz="1700" kern="1200" dirty="0">
                          <a:solidFill>
                            <a:schemeClr val="dk1"/>
                          </a:solidFill>
                          <a:effectLst/>
                          <a:latin typeface="+mj-ea"/>
                          <a:ea typeface="+mj-ea"/>
                          <a:cs typeface="+mn-cs"/>
                        </a:rPr>
                        <a:t>(</a:t>
                      </a:r>
                      <a:r>
                        <a:rPr kumimoji="1" lang="en-US" altLang="ja-JP" sz="1700" kern="1200" dirty="0" err="1">
                          <a:solidFill>
                            <a:schemeClr val="dk1"/>
                          </a:solidFill>
                          <a:effectLst/>
                          <a:latin typeface="+mj-ea"/>
                          <a:ea typeface="+mj-ea"/>
                          <a:cs typeface="+mn-cs"/>
                        </a:rPr>
                        <a:t>受付時間</a:t>
                      </a:r>
                      <a:r>
                        <a:rPr kumimoji="1" lang="ja-JP" altLang="ja-JP" sz="1700" kern="1200" dirty="0">
                          <a:solidFill>
                            <a:schemeClr val="dk1"/>
                          </a:solidFill>
                          <a:effectLst/>
                          <a:latin typeface="+mj-ea"/>
                          <a:ea typeface="+mj-ea"/>
                          <a:cs typeface="+mn-cs"/>
                        </a:rPr>
                        <a:t>　</a:t>
                      </a:r>
                      <a:r>
                        <a:rPr kumimoji="1" lang="en-US" altLang="ja-JP" sz="1700" kern="1200" dirty="0">
                          <a:solidFill>
                            <a:schemeClr val="dk1"/>
                          </a:solidFill>
                          <a:effectLst/>
                          <a:latin typeface="+mj-ea"/>
                          <a:ea typeface="+mj-ea"/>
                          <a:cs typeface="+mn-cs"/>
                        </a:rPr>
                        <a:t>火</a:t>
                      </a:r>
                      <a:r>
                        <a:rPr kumimoji="1" lang="ja-JP" altLang="ja-JP" sz="1700" kern="1200" dirty="0">
                          <a:solidFill>
                            <a:schemeClr val="dk1"/>
                          </a:solidFill>
                          <a:effectLst/>
                          <a:latin typeface="+mj-ea"/>
                          <a:ea typeface="+mj-ea"/>
                          <a:cs typeface="+mn-cs"/>
                        </a:rPr>
                        <a:t>～</a:t>
                      </a:r>
                      <a:r>
                        <a:rPr kumimoji="1" lang="en-US" altLang="ja-JP" sz="1700" kern="1200" dirty="0">
                          <a:solidFill>
                            <a:schemeClr val="dk1"/>
                          </a:solidFill>
                          <a:effectLst/>
                          <a:latin typeface="+mj-ea"/>
                          <a:ea typeface="+mj-ea"/>
                          <a:cs typeface="+mn-cs"/>
                        </a:rPr>
                        <a:t>金曜日16</a:t>
                      </a:r>
                      <a:r>
                        <a:rPr kumimoji="1" lang="ja-JP" altLang="ja-JP" sz="1700" kern="1200" dirty="0">
                          <a:solidFill>
                            <a:schemeClr val="dk1"/>
                          </a:solidFill>
                          <a:effectLst/>
                          <a:latin typeface="+mj-ea"/>
                          <a:ea typeface="+mj-ea"/>
                          <a:cs typeface="+mn-cs"/>
                        </a:rPr>
                        <a:t>：</a:t>
                      </a:r>
                      <a:r>
                        <a:rPr kumimoji="1" lang="en-US" altLang="ja-JP" sz="1700" kern="1200" dirty="0">
                          <a:solidFill>
                            <a:schemeClr val="dk1"/>
                          </a:solidFill>
                          <a:effectLst/>
                          <a:latin typeface="+mj-ea"/>
                          <a:ea typeface="+mj-ea"/>
                          <a:cs typeface="+mn-cs"/>
                        </a:rPr>
                        <a:t>00</a:t>
                      </a:r>
                      <a:r>
                        <a:rPr kumimoji="1" lang="ja-JP" altLang="ja-JP" sz="1700" kern="1200" dirty="0">
                          <a:solidFill>
                            <a:schemeClr val="dk1"/>
                          </a:solidFill>
                          <a:effectLst/>
                          <a:latin typeface="+mj-ea"/>
                          <a:ea typeface="+mj-ea"/>
                          <a:cs typeface="+mn-cs"/>
                        </a:rPr>
                        <a:t>～</a:t>
                      </a:r>
                      <a:r>
                        <a:rPr kumimoji="1" lang="en-US" altLang="ja-JP" sz="1700" kern="1200" dirty="0">
                          <a:solidFill>
                            <a:schemeClr val="dk1"/>
                          </a:solidFill>
                          <a:effectLst/>
                          <a:latin typeface="+mj-ea"/>
                          <a:ea typeface="+mj-ea"/>
                          <a:cs typeface="+mn-cs"/>
                        </a:rPr>
                        <a:t>20</a:t>
                      </a:r>
                      <a:r>
                        <a:rPr kumimoji="1" lang="ja-JP" altLang="ja-JP" sz="1700" kern="1200">
                          <a:solidFill>
                            <a:schemeClr val="dk1"/>
                          </a:solidFill>
                          <a:effectLst/>
                          <a:latin typeface="+mj-ea"/>
                          <a:ea typeface="+mj-ea"/>
                          <a:cs typeface="+mn-cs"/>
                        </a:rPr>
                        <a:t>：</a:t>
                      </a:r>
                      <a:r>
                        <a:rPr kumimoji="1" lang="en-US" altLang="ja-JP" sz="1700" kern="1200" dirty="0">
                          <a:solidFill>
                            <a:schemeClr val="dk1"/>
                          </a:solidFill>
                          <a:effectLst/>
                          <a:latin typeface="+mj-ea"/>
                          <a:ea typeface="+mj-ea"/>
                          <a:cs typeface="+mn-cs"/>
                        </a:rPr>
                        <a:t>00</a:t>
                      </a:r>
                      <a:r>
                        <a:rPr kumimoji="1" lang="ja-JP" altLang="ja-JP" sz="1700" kern="1200" dirty="0">
                          <a:solidFill>
                            <a:schemeClr val="dk1"/>
                          </a:solidFill>
                          <a:effectLst/>
                          <a:latin typeface="+mj-ea"/>
                          <a:ea typeface="+mj-ea"/>
                          <a:cs typeface="+mn-cs"/>
                        </a:rPr>
                        <a:t>（</a:t>
                      </a:r>
                      <a:r>
                        <a:rPr kumimoji="1" lang="en-US" altLang="ja-JP" sz="1700" kern="1200" dirty="0" err="1">
                          <a:solidFill>
                            <a:schemeClr val="dk1"/>
                          </a:solidFill>
                          <a:effectLst/>
                          <a:latin typeface="+mj-ea"/>
                          <a:ea typeface="+mj-ea"/>
                          <a:cs typeface="+mn-cs"/>
                        </a:rPr>
                        <a:t>祝除</a:t>
                      </a:r>
                      <a:r>
                        <a:rPr kumimoji="1" lang="ja-JP" altLang="ja-JP" sz="1700" kern="1200" dirty="0">
                          <a:solidFill>
                            <a:schemeClr val="dk1"/>
                          </a:solidFill>
                          <a:effectLst/>
                          <a:latin typeface="+mj-ea"/>
                          <a:ea typeface="+mj-ea"/>
                          <a:cs typeface="+mn-cs"/>
                        </a:rPr>
                        <a:t>く）、</a:t>
                      </a:r>
                      <a:r>
                        <a:rPr kumimoji="1" lang="en-US" altLang="ja-JP" sz="1700" kern="1200" dirty="0">
                          <a:solidFill>
                            <a:schemeClr val="dk1"/>
                          </a:solidFill>
                          <a:effectLst/>
                          <a:latin typeface="+mj-ea"/>
                          <a:ea typeface="+mj-ea"/>
                          <a:cs typeface="+mn-cs"/>
                        </a:rPr>
                        <a:t>土</a:t>
                      </a:r>
                      <a:r>
                        <a:rPr kumimoji="1" lang="ja-JP" altLang="ja-JP" sz="1700" kern="1200" dirty="0">
                          <a:solidFill>
                            <a:schemeClr val="dk1"/>
                          </a:solidFill>
                          <a:effectLst/>
                          <a:latin typeface="+mj-ea"/>
                          <a:ea typeface="+mj-ea"/>
                          <a:cs typeface="+mn-cs"/>
                        </a:rPr>
                        <a:t>・</a:t>
                      </a:r>
                      <a:r>
                        <a:rPr kumimoji="1" lang="en-US" altLang="ja-JP" sz="1700" kern="1200" dirty="0">
                          <a:solidFill>
                            <a:schemeClr val="dk1"/>
                          </a:solidFill>
                          <a:effectLst/>
                          <a:latin typeface="+mj-ea"/>
                          <a:ea typeface="+mj-ea"/>
                          <a:cs typeface="+mn-cs"/>
                        </a:rPr>
                        <a:t>日曜日10</a:t>
                      </a:r>
                      <a:r>
                        <a:rPr kumimoji="1" lang="ja-JP" altLang="ja-JP" sz="1700" kern="1200" dirty="0">
                          <a:solidFill>
                            <a:schemeClr val="dk1"/>
                          </a:solidFill>
                          <a:effectLst/>
                          <a:latin typeface="+mj-ea"/>
                          <a:ea typeface="+mj-ea"/>
                          <a:cs typeface="+mn-cs"/>
                        </a:rPr>
                        <a:t>：</a:t>
                      </a:r>
                      <a:r>
                        <a:rPr kumimoji="1" lang="en-US" altLang="ja-JP" sz="1700" kern="1200" dirty="0">
                          <a:solidFill>
                            <a:schemeClr val="dk1"/>
                          </a:solidFill>
                          <a:effectLst/>
                          <a:latin typeface="+mj-ea"/>
                          <a:ea typeface="+mj-ea"/>
                          <a:cs typeface="+mn-cs"/>
                        </a:rPr>
                        <a:t>00</a:t>
                      </a:r>
                      <a:r>
                        <a:rPr kumimoji="1" lang="ja-JP" altLang="ja-JP" sz="1700" kern="1200" dirty="0">
                          <a:solidFill>
                            <a:schemeClr val="dk1"/>
                          </a:solidFill>
                          <a:effectLst/>
                          <a:latin typeface="+mj-ea"/>
                          <a:ea typeface="+mj-ea"/>
                          <a:cs typeface="+mn-cs"/>
                        </a:rPr>
                        <a:t>～</a:t>
                      </a:r>
                      <a:r>
                        <a:rPr kumimoji="1" lang="en-US" altLang="ja-JP" sz="1700" kern="1200" dirty="0">
                          <a:solidFill>
                            <a:schemeClr val="dk1"/>
                          </a:solidFill>
                          <a:effectLst/>
                          <a:latin typeface="+mj-ea"/>
                          <a:ea typeface="+mj-ea"/>
                          <a:cs typeface="+mn-cs"/>
                        </a:rPr>
                        <a:t>16</a:t>
                      </a:r>
                      <a:r>
                        <a:rPr kumimoji="1" lang="ja-JP" altLang="ja-JP" sz="1700" kern="1200" dirty="0">
                          <a:solidFill>
                            <a:schemeClr val="dk1"/>
                          </a:solidFill>
                          <a:effectLst/>
                          <a:latin typeface="+mj-ea"/>
                          <a:ea typeface="+mj-ea"/>
                          <a:cs typeface="+mn-cs"/>
                        </a:rPr>
                        <a:t>：</a:t>
                      </a:r>
                      <a:r>
                        <a:rPr kumimoji="1" lang="en-US" altLang="ja-JP" sz="1700" kern="1200" dirty="0">
                          <a:solidFill>
                            <a:schemeClr val="dk1"/>
                          </a:solidFill>
                          <a:effectLst/>
                          <a:latin typeface="+mj-ea"/>
                          <a:ea typeface="+mj-ea"/>
                          <a:cs typeface="+mn-cs"/>
                        </a:rPr>
                        <a:t>00)</a:t>
                      </a:r>
                      <a:endParaRPr kumimoji="1" lang="ja-JP" altLang="ja-JP" sz="1700" kern="1200" dirty="0">
                        <a:solidFill>
                          <a:schemeClr val="dk1"/>
                        </a:solidFill>
                        <a:effectLst/>
                        <a:latin typeface="+mj-ea"/>
                        <a:ea typeface="+mj-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2868681"/>
                  </a:ext>
                </a:extLst>
              </a:tr>
              <a:tr h="660626">
                <a:tc>
                  <a:txBody>
                    <a:bodyPr/>
                    <a:lstStyle/>
                    <a:p>
                      <a:r>
                        <a:rPr kumimoji="1" lang="ja-JP" altLang="en-US" sz="1800" b="1" kern="1200" dirty="0">
                          <a:solidFill>
                            <a:schemeClr val="dk1"/>
                          </a:solidFill>
                          <a:effectLst/>
                          <a:latin typeface="+mj-ea"/>
                          <a:ea typeface="+mj-ea"/>
                          <a:cs typeface="+mn-cs"/>
                        </a:rPr>
                        <a:t>■</a:t>
                      </a:r>
                      <a:r>
                        <a:rPr kumimoji="1" lang="en-US" altLang="ja-JP" sz="1800" b="1" kern="1200" dirty="0">
                          <a:solidFill>
                            <a:schemeClr val="dk1"/>
                          </a:solidFill>
                          <a:effectLst/>
                          <a:latin typeface="+mj-ea"/>
                          <a:ea typeface="+mj-ea"/>
                          <a:cs typeface="+mn-cs"/>
                        </a:rPr>
                        <a:t>子</a:t>
                      </a:r>
                      <a:r>
                        <a:rPr kumimoji="1" lang="ja-JP" altLang="ja-JP" sz="1800" b="1" kern="1200" dirty="0">
                          <a:solidFill>
                            <a:schemeClr val="dk1"/>
                          </a:solidFill>
                          <a:effectLst/>
                          <a:latin typeface="+mj-ea"/>
                          <a:ea typeface="+mj-ea"/>
                          <a:cs typeface="+mn-cs"/>
                        </a:rPr>
                        <a:t>どもの</a:t>
                      </a:r>
                      <a:r>
                        <a:rPr kumimoji="1" lang="en-US" altLang="ja-JP" sz="1800" b="1" kern="1200" dirty="0">
                          <a:solidFill>
                            <a:schemeClr val="dk1"/>
                          </a:solidFill>
                          <a:effectLst/>
                          <a:latin typeface="+mj-ea"/>
                          <a:ea typeface="+mj-ea"/>
                          <a:cs typeface="+mn-cs"/>
                        </a:rPr>
                        <a:t>人権１１０番</a:t>
                      </a:r>
                      <a:r>
                        <a:rPr kumimoji="1" lang="ja-JP" altLang="ja-JP" sz="1800" b="1" kern="1200" dirty="0">
                          <a:solidFill>
                            <a:schemeClr val="dk1"/>
                          </a:solidFill>
                          <a:effectLst/>
                          <a:latin typeface="+mj-ea"/>
                          <a:ea typeface="+mj-ea"/>
                          <a:cs typeface="+mn-cs"/>
                        </a:rPr>
                        <a:t>　</a:t>
                      </a:r>
                      <a:r>
                        <a:rPr kumimoji="1" lang="ja-JP" altLang="ja-JP" sz="1600" b="0" kern="1200" dirty="0">
                          <a:solidFill>
                            <a:schemeClr val="dk1"/>
                          </a:solidFill>
                          <a:effectLst/>
                          <a:latin typeface="+mj-ea"/>
                          <a:ea typeface="+mj-ea"/>
                          <a:cs typeface="+mn-cs"/>
                        </a:rPr>
                        <a:t>　　</a:t>
                      </a:r>
                      <a:r>
                        <a:rPr kumimoji="1" lang="ja-JP" altLang="en-US" sz="1600" b="0" kern="1200" dirty="0">
                          <a:solidFill>
                            <a:schemeClr val="dk1"/>
                          </a:solidFill>
                          <a:effectLst/>
                          <a:latin typeface="+mj-ea"/>
                          <a:ea typeface="+mj-ea"/>
                          <a:cs typeface="+mn-cs"/>
                        </a:rPr>
                        <a:t>　</a:t>
                      </a:r>
                      <a:r>
                        <a:rPr kumimoji="1" lang="ja-JP" altLang="ja-JP" sz="1600" b="0" kern="1200" dirty="0">
                          <a:solidFill>
                            <a:schemeClr val="dk1"/>
                          </a:solidFill>
                          <a:effectLst/>
                          <a:latin typeface="+mj-ea"/>
                          <a:ea typeface="+mj-ea"/>
                          <a:cs typeface="+mn-cs"/>
                        </a:rPr>
                        <a:t>大阪法務局・大阪府人権擁護委員連合会</a:t>
                      </a:r>
                    </a:p>
                    <a:p>
                      <a:r>
                        <a:rPr kumimoji="1" lang="ja-JP" altLang="en-US" sz="1800" kern="1200" dirty="0">
                          <a:solidFill>
                            <a:schemeClr val="dk1"/>
                          </a:solidFill>
                          <a:effectLst/>
                          <a:latin typeface="+mj-ea"/>
                          <a:ea typeface="+mj-ea"/>
                          <a:cs typeface="+mn-cs"/>
                        </a:rPr>
                        <a:t>　</a:t>
                      </a:r>
                      <a:r>
                        <a:rPr kumimoji="1" lang="ja-JP" altLang="ja-JP" sz="1800" kern="1200" dirty="0">
                          <a:solidFill>
                            <a:schemeClr val="dk1"/>
                          </a:solidFill>
                          <a:effectLst/>
                          <a:latin typeface="+mj-ea"/>
                          <a:ea typeface="+mj-ea"/>
                          <a:cs typeface="+mn-cs"/>
                        </a:rPr>
                        <a:t>０１２０－００７－１１０</a:t>
                      </a:r>
                      <a:r>
                        <a:rPr kumimoji="1" lang="en-US" altLang="ja-JP" sz="1600" kern="1200" dirty="0">
                          <a:solidFill>
                            <a:schemeClr val="dk1"/>
                          </a:solidFill>
                          <a:effectLst/>
                          <a:latin typeface="+mj-ea"/>
                          <a:ea typeface="+mj-ea"/>
                          <a:cs typeface="+mn-cs"/>
                        </a:rPr>
                        <a:t>(</a:t>
                      </a:r>
                      <a:r>
                        <a:rPr kumimoji="1" lang="en-US" altLang="ja-JP" sz="1600" kern="1200" dirty="0" err="1">
                          <a:solidFill>
                            <a:schemeClr val="dk1"/>
                          </a:solidFill>
                          <a:effectLst/>
                          <a:latin typeface="+mj-ea"/>
                          <a:ea typeface="+mj-ea"/>
                          <a:cs typeface="+mn-cs"/>
                        </a:rPr>
                        <a:t>受付時間</a:t>
                      </a:r>
                      <a:r>
                        <a:rPr kumimoji="1" lang="ja-JP" altLang="ja-JP" sz="1600" kern="1200" dirty="0">
                          <a:solidFill>
                            <a:schemeClr val="dk1"/>
                          </a:solidFill>
                          <a:effectLst/>
                          <a:latin typeface="+mj-ea"/>
                          <a:ea typeface="+mj-ea"/>
                          <a:cs typeface="+mn-cs"/>
                        </a:rPr>
                        <a:t>　</a:t>
                      </a:r>
                      <a:r>
                        <a:rPr kumimoji="1" lang="en-US" altLang="ja-JP" sz="1600" kern="1200" dirty="0">
                          <a:solidFill>
                            <a:schemeClr val="dk1"/>
                          </a:solidFill>
                          <a:effectLst/>
                          <a:latin typeface="+mj-ea"/>
                          <a:ea typeface="+mj-ea"/>
                          <a:cs typeface="+mn-cs"/>
                        </a:rPr>
                        <a:t>月</a:t>
                      </a:r>
                      <a:r>
                        <a:rPr kumimoji="1" lang="ja-JP" altLang="ja-JP" sz="1600" kern="1200" dirty="0">
                          <a:solidFill>
                            <a:schemeClr val="dk1"/>
                          </a:solidFill>
                          <a:effectLst/>
                          <a:latin typeface="+mj-ea"/>
                          <a:ea typeface="+mj-ea"/>
                          <a:cs typeface="+mn-cs"/>
                        </a:rPr>
                        <a:t>～</a:t>
                      </a:r>
                      <a:r>
                        <a:rPr kumimoji="1" lang="en-US" altLang="ja-JP" sz="1600" kern="1200" dirty="0">
                          <a:solidFill>
                            <a:schemeClr val="dk1"/>
                          </a:solidFill>
                          <a:effectLst/>
                          <a:latin typeface="+mj-ea"/>
                          <a:ea typeface="+mj-ea"/>
                          <a:cs typeface="+mn-cs"/>
                        </a:rPr>
                        <a:t>金曜日8</a:t>
                      </a:r>
                      <a:r>
                        <a:rPr kumimoji="1" lang="ja-JP" altLang="ja-JP" sz="1600" kern="1200" dirty="0">
                          <a:solidFill>
                            <a:schemeClr val="dk1"/>
                          </a:solidFill>
                          <a:effectLst/>
                          <a:latin typeface="+mj-ea"/>
                          <a:ea typeface="+mj-ea"/>
                          <a:cs typeface="+mn-cs"/>
                        </a:rPr>
                        <a:t>：</a:t>
                      </a:r>
                      <a:r>
                        <a:rPr kumimoji="1" lang="en-US" altLang="ja-JP" sz="1600" kern="1200" dirty="0">
                          <a:solidFill>
                            <a:schemeClr val="dk1"/>
                          </a:solidFill>
                          <a:effectLst/>
                          <a:latin typeface="+mj-ea"/>
                          <a:ea typeface="+mj-ea"/>
                          <a:cs typeface="+mn-cs"/>
                        </a:rPr>
                        <a:t>30</a:t>
                      </a:r>
                      <a:r>
                        <a:rPr kumimoji="1" lang="ja-JP" altLang="ja-JP" sz="1600" kern="1200" dirty="0">
                          <a:solidFill>
                            <a:schemeClr val="dk1"/>
                          </a:solidFill>
                          <a:effectLst/>
                          <a:latin typeface="+mj-ea"/>
                          <a:ea typeface="+mj-ea"/>
                          <a:cs typeface="+mn-cs"/>
                        </a:rPr>
                        <a:t>～</a:t>
                      </a:r>
                      <a:r>
                        <a:rPr kumimoji="1" lang="en-US" altLang="ja-JP" sz="1600" kern="1200" dirty="0">
                          <a:solidFill>
                            <a:schemeClr val="dk1"/>
                          </a:solidFill>
                          <a:effectLst/>
                          <a:latin typeface="+mj-ea"/>
                          <a:ea typeface="+mj-ea"/>
                          <a:cs typeface="+mn-cs"/>
                        </a:rPr>
                        <a:t>17</a:t>
                      </a:r>
                      <a:r>
                        <a:rPr kumimoji="1" lang="ja-JP" altLang="ja-JP" sz="1600" kern="1200" dirty="0">
                          <a:solidFill>
                            <a:schemeClr val="dk1"/>
                          </a:solidFill>
                          <a:effectLst/>
                          <a:latin typeface="+mj-ea"/>
                          <a:ea typeface="+mj-ea"/>
                          <a:cs typeface="+mn-cs"/>
                        </a:rPr>
                        <a:t>：</a:t>
                      </a:r>
                      <a:r>
                        <a:rPr kumimoji="1" lang="en-US" altLang="ja-JP" sz="1600" kern="1200" dirty="0">
                          <a:solidFill>
                            <a:schemeClr val="dk1"/>
                          </a:solidFill>
                          <a:effectLst/>
                          <a:latin typeface="+mj-ea"/>
                          <a:ea typeface="+mj-ea"/>
                          <a:cs typeface="+mn-cs"/>
                        </a:rPr>
                        <a:t>15</a:t>
                      </a:r>
                      <a:r>
                        <a:rPr kumimoji="1" lang="ja-JP" altLang="ja-JP" sz="1600" kern="1200" dirty="0">
                          <a:solidFill>
                            <a:schemeClr val="dk1"/>
                          </a:solidFill>
                          <a:effectLst/>
                          <a:latin typeface="+mj-ea"/>
                          <a:ea typeface="+mj-ea"/>
                          <a:cs typeface="+mn-cs"/>
                        </a:rPr>
                        <a:t>　</a:t>
                      </a:r>
                      <a:r>
                        <a:rPr kumimoji="1" lang="en-US" altLang="ja-JP" sz="1400" kern="1200" spc="-50" baseline="0" dirty="0" err="1">
                          <a:solidFill>
                            <a:schemeClr val="dk1"/>
                          </a:solidFill>
                          <a:effectLst/>
                          <a:latin typeface="+mj-ea"/>
                          <a:ea typeface="+mj-ea"/>
                          <a:cs typeface="+mn-cs"/>
                        </a:rPr>
                        <a:t>土・日</a:t>
                      </a:r>
                      <a:r>
                        <a:rPr kumimoji="1" lang="ja-JP" altLang="ja-JP" sz="1400" kern="1200" spc="-50" baseline="0" dirty="0">
                          <a:solidFill>
                            <a:schemeClr val="dk1"/>
                          </a:solidFill>
                          <a:effectLst/>
                          <a:latin typeface="+mj-ea"/>
                          <a:ea typeface="+mj-ea"/>
                          <a:cs typeface="+mn-cs"/>
                        </a:rPr>
                        <a:t>・</a:t>
                      </a:r>
                      <a:r>
                        <a:rPr kumimoji="1" lang="en-US" altLang="ja-JP" sz="1400" kern="1200" spc="-50" baseline="0" dirty="0" err="1">
                          <a:solidFill>
                            <a:schemeClr val="dk1"/>
                          </a:solidFill>
                          <a:effectLst/>
                          <a:latin typeface="+mj-ea"/>
                          <a:ea typeface="+mj-ea"/>
                          <a:cs typeface="+mn-cs"/>
                        </a:rPr>
                        <a:t>祝日</a:t>
                      </a:r>
                      <a:r>
                        <a:rPr kumimoji="1" lang="ja-JP" altLang="ja-JP" sz="1400" kern="1200" spc="-50" baseline="0" dirty="0">
                          <a:solidFill>
                            <a:schemeClr val="dk1"/>
                          </a:solidFill>
                          <a:effectLst/>
                          <a:latin typeface="+mj-ea"/>
                          <a:ea typeface="+mj-ea"/>
                          <a:cs typeface="+mn-cs"/>
                        </a:rPr>
                        <a:t>・</a:t>
                      </a:r>
                      <a:r>
                        <a:rPr kumimoji="1" lang="en-US" altLang="ja-JP" sz="1400" kern="1200" spc="-50" baseline="0" dirty="0" err="1">
                          <a:solidFill>
                            <a:schemeClr val="dk1"/>
                          </a:solidFill>
                          <a:effectLst/>
                          <a:latin typeface="+mj-ea"/>
                          <a:ea typeface="+mj-ea"/>
                          <a:cs typeface="+mn-cs"/>
                        </a:rPr>
                        <a:t>平日</a:t>
                      </a:r>
                      <a:r>
                        <a:rPr kumimoji="1" lang="ja-JP" altLang="ja-JP" sz="1400" kern="1200" spc="-50" baseline="0" dirty="0">
                          <a:solidFill>
                            <a:schemeClr val="dk1"/>
                          </a:solidFill>
                          <a:effectLst/>
                          <a:latin typeface="+mj-ea"/>
                          <a:ea typeface="+mj-ea"/>
                          <a:cs typeface="+mn-cs"/>
                        </a:rPr>
                        <a:t>の</a:t>
                      </a:r>
                      <a:r>
                        <a:rPr kumimoji="1" lang="en-US" altLang="ja-JP" sz="1400" kern="1200" spc="-50" baseline="0" dirty="0" err="1">
                          <a:solidFill>
                            <a:schemeClr val="dk1"/>
                          </a:solidFill>
                          <a:effectLst/>
                          <a:latin typeface="+mj-ea"/>
                          <a:ea typeface="+mj-ea"/>
                          <a:cs typeface="+mn-cs"/>
                        </a:rPr>
                        <a:t>時間外</a:t>
                      </a:r>
                      <a:r>
                        <a:rPr kumimoji="1" lang="ja-JP" altLang="ja-JP" sz="1400" kern="1200" spc="-50" baseline="0" dirty="0">
                          <a:solidFill>
                            <a:schemeClr val="dk1"/>
                          </a:solidFill>
                          <a:effectLst/>
                          <a:latin typeface="+mj-ea"/>
                          <a:ea typeface="+mj-ea"/>
                          <a:cs typeface="+mn-cs"/>
                        </a:rPr>
                        <a:t>は</a:t>
                      </a:r>
                      <a:r>
                        <a:rPr kumimoji="1" lang="en-US" altLang="ja-JP" sz="1400" kern="1200" spc="-50" baseline="0" dirty="0" err="1">
                          <a:solidFill>
                            <a:schemeClr val="dk1"/>
                          </a:solidFill>
                          <a:effectLst/>
                          <a:latin typeface="+mj-ea"/>
                          <a:ea typeface="+mj-ea"/>
                          <a:cs typeface="+mn-cs"/>
                        </a:rPr>
                        <a:t>留守番電話</a:t>
                      </a:r>
                      <a:r>
                        <a:rPr kumimoji="1" lang="ja-JP" altLang="ja-JP" sz="1400" kern="1200" spc="-50" baseline="0" dirty="0">
                          <a:solidFill>
                            <a:schemeClr val="dk1"/>
                          </a:solidFill>
                          <a:effectLst/>
                          <a:latin typeface="+mj-ea"/>
                          <a:ea typeface="+mj-ea"/>
                          <a:cs typeface="+mn-cs"/>
                        </a:rPr>
                        <a:t>です。</a:t>
                      </a:r>
                      <a:r>
                        <a:rPr kumimoji="1" lang="en-US" altLang="ja-JP" sz="1400" kern="1200" spc="-50" baseline="0" dirty="0">
                          <a:solidFill>
                            <a:schemeClr val="dk1"/>
                          </a:solidFill>
                          <a:effectLst/>
                          <a:latin typeface="+mj-ea"/>
                          <a:ea typeface="+mj-ea"/>
                          <a:cs typeface="+mn-cs"/>
                        </a:rPr>
                        <a:t>)</a:t>
                      </a:r>
                      <a:endParaRPr kumimoji="1" lang="ja-JP" altLang="ja-JP" sz="1600" kern="1200" spc="-50" baseline="0" dirty="0">
                        <a:solidFill>
                          <a:schemeClr val="dk1"/>
                        </a:solidFill>
                        <a:effectLst/>
                        <a:latin typeface="+mj-ea"/>
                        <a:ea typeface="+mj-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191194"/>
                  </a:ext>
                </a:extLst>
              </a:tr>
              <a:tr h="390310">
                <a:tc>
                  <a:txBody>
                    <a:bodyPr/>
                    <a:lstStyle/>
                    <a:p>
                      <a:pPr algn="just">
                        <a:lnSpc>
                          <a:spcPts val="2500"/>
                        </a:lnSpc>
                        <a:spcAft>
                          <a:spcPts val="0"/>
                        </a:spcAft>
                      </a:pPr>
                      <a:r>
                        <a:rPr lang="ja-JP" altLang="en-US" b="1" kern="100" dirty="0">
                          <a:effectLst/>
                          <a:latin typeface="+mj-ea"/>
                          <a:ea typeface="+mj-ea"/>
                          <a:cs typeface="Times New Roman" panose="02020603050405020304" pitchFamily="18" charset="0"/>
                        </a:rPr>
                        <a:t>■サチッコ（１９歳までの子どもの性暴力の相談）</a:t>
                      </a:r>
                      <a:r>
                        <a:rPr lang="en-US" altLang="ja-JP" sz="1400" b="0" kern="100" dirty="0">
                          <a:effectLst/>
                          <a:latin typeface="+mj-ea"/>
                          <a:ea typeface="+mj-ea"/>
                          <a:cs typeface="Times New Roman" panose="02020603050405020304" pitchFamily="18" charset="0"/>
                        </a:rPr>
                        <a:t>SAP(Sexual</a:t>
                      </a:r>
                      <a:r>
                        <a:rPr lang="ja-JP" altLang="en-US" sz="1400" b="0" kern="100" baseline="0" dirty="0">
                          <a:effectLst/>
                          <a:latin typeface="+mj-ea"/>
                          <a:ea typeface="+mj-ea"/>
                          <a:cs typeface="Times New Roman" panose="02020603050405020304" pitchFamily="18" charset="0"/>
                        </a:rPr>
                        <a:t> </a:t>
                      </a:r>
                      <a:r>
                        <a:rPr lang="en-US" altLang="ja-JP" sz="1400" b="0" kern="100" dirty="0">
                          <a:effectLst/>
                          <a:latin typeface="+mj-ea"/>
                          <a:ea typeface="+mj-ea"/>
                          <a:cs typeface="Times New Roman" panose="02020603050405020304" pitchFamily="18" charset="0"/>
                        </a:rPr>
                        <a:t>Assault Prevention)</a:t>
                      </a:r>
                      <a:r>
                        <a:rPr lang="ja-JP" altLang="en-US" sz="1400" b="0" kern="100" dirty="0">
                          <a:effectLst/>
                          <a:latin typeface="+mj-ea"/>
                          <a:ea typeface="+mj-ea"/>
                          <a:cs typeface="Times New Roman" panose="02020603050405020304" pitchFamily="18" charset="0"/>
                        </a:rPr>
                        <a:t>子どもサポートセンター</a:t>
                      </a:r>
                    </a:p>
                    <a:p>
                      <a:pPr algn="just">
                        <a:lnSpc>
                          <a:spcPts val="2500"/>
                        </a:lnSpc>
                        <a:spcAft>
                          <a:spcPts val="0"/>
                        </a:spcAft>
                      </a:pPr>
                      <a:r>
                        <a:rPr lang="ja-JP" altLang="en-US" b="0" kern="100" dirty="0">
                          <a:effectLst/>
                          <a:latin typeface="+mj-ea"/>
                          <a:ea typeface="+mj-ea"/>
                          <a:cs typeface="Times New Roman" panose="02020603050405020304" pitchFamily="18" charset="0"/>
                        </a:rPr>
                        <a:t>　　　０６－６６３２－０６９９　</a:t>
                      </a:r>
                      <a:r>
                        <a:rPr lang="ja-JP" altLang="en-US" sz="1600" b="0" kern="100" dirty="0">
                          <a:effectLst/>
                          <a:latin typeface="+mj-ea"/>
                          <a:ea typeface="+mj-ea"/>
                          <a:cs typeface="Times New Roman" panose="02020603050405020304" pitchFamily="18" charset="0"/>
                        </a:rPr>
                        <a:t>（受付時間　月～水曜日　１４：００～１８：００（祝日、年末年始を除く））</a:t>
                      </a:r>
                      <a:endParaRPr lang="ja-JP" altLang="en-US" sz="1600" b="1" kern="100" dirty="0">
                        <a:effectLst/>
                        <a:latin typeface="+mj-ea"/>
                        <a:ea typeface="+mj-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5711377"/>
                  </a:ext>
                </a:extLst>
              </a:tr>
            </a:tbl>
          </a:graphicData>
        </a:graphic>
      </p:graphicFrame>
      <p:pic>
        <p:nvPicPr>
          <p:cNvPr id="8" name="図 7"/>
          <p:cNvPicPr>
            <a:picLocks noChangeAspect="1"/>
          </p:cNvPicPr>
          <p:nvPr/>
        </p:nvPicPr>
        <p:blipFill>
          <a:blip r:embed="rId3"/>
          <a:stretch>
            <a:fillRect/>
          </a:stretch>
        </p:blipFill>
        <p:spPr>
          <a:xfrm>
            <a:off x="8115919" y="3842874"/>
            <a:ext cx="792108" cy="843790"/>
          </a:xfrm>
          <a:prstGeom prst="rect">
            <a:avLst/>
          </a:prstGeom>
          <a:noFill/>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457" y="2343"/>
            <a:ext cx="993032" cy="953311"/>
          </a:xfrm>
          <a:prstGeom prst="rect">
            <a:avLst/>
          </a:prstGeom>
        </p:spPr>
      </p:pic>
    </p:spTree>
    <p:extLst>
      <p:ext uri="{BB962C8B-B14F-4D97-AF65-F5344CB8AC3E}">
        <p14:creationId xmlns:p14="http://schemas.microsoft.com/office/powerpoint/2010/main" val="2834932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7B68CF3-38EE-4EC4-A9C4-B25A1598B18F}"/>
              </a:ext>
            </a:extLst>
          </p:cNvPr>
          <p:cNvSpPr/>
          <p:nvPr/>
        </p:nvSpPr>
        <p:spPr>
          <a:xfrm>
            <a:off x="0" y="59"/>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ＭＳ Ｐゴシック" panose="020B0600070205080204" pitchFamily="50" charset="-128"/>
                <a:ea typeface="ＭＳ Ｐゴシック" panose="020B0600070205080204" pitchFamily="50" charset="-128"/>
              </a:rPr>
              <a:t>まとめ②　</a:t>
            </a:r>
          </a:p>
        </p:txBody>
      </p:sp>
      <p:sp>
        <p:nvSpPr>
          <p:cNvPr id="7" name="正方形/長方形 6">
            <a:extLst>
              <a:ext uri="{FF2B5EF4-FFF2-40B4-BE49-F238E27FC236}">
                <a16:creationId xmlns:a16="http://schemas.microsoft.com/office/drawing/2014/main" id="{4F496967-2926-4253-B3F7-100778CD0123}"/>
              </a:ext>
            </a:extLst>
          </p:cNvPr>
          <p:cNvSpPr/>
          <p:nvPr/>
        </p:nvSpPr>
        <p:spPr>
          <a:xfrm>
            <a:off x="0" y="6617909"/>
            <a:ext cx="9144000" cy="240090"/>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07126D4E-FCD6-4CC9-85A8-73B94D7751C0}"/>
              </a:ext>
            </a:extLst>
          </p:cNvPr>
          <p:cNvSpPr txBox="1"/>
          <p:nvPr/>
        </p:nvSpPr>
        <p:spPr>
          <a:xfrm>
            <a:off x="804775" y="2646672"/>
            <a:ext cx="7834700" cy="1107996"/>
          </a:xfrm>
          <a:prstGeom prst="rect">
            <a:avLst/>
          </a:prstGeom>
          <a:noFill/>
        </p:spPr>
        <p:txBody>
          <a:bodyPr wrap="square" rtlCol="0">
            <a:spAutoFit/>
          </a:bodyPr>
          <a:lstStyle/>
          <a:p>
            <a:pPr algn="ctr"/>
            <a:r>
              <a:rPr kumimoji="1" lang="ja-JP" altLang="en-US" sz="66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正しく安全に使おう！</a:t>
            </a:r>
            <a:endParaRPr kumimoji="1" lang="en-US" altLang="ja-JP" sz="66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FC9EDA21-E4F6-432A-A16A-20D477F8F754}"/>
              </a:ext>
            </a:extLst>
          </p:cNvPr>
          <p:cNvSpPr txBox="1"/>
          <p:nvPr/>
        </p:nvSpPr>
        <p:spPr>
          <a:xfrm>
            <a:off x="548109" y="1691542"/>
            <a:ext cx="4583449" cy="830997"/>
          </a:xfrm>
          <a:prstGeom prst="rect">
            <a:avLst/>
          </a:prstGeom>
          <a:noFill/>
        </p:spPr>
        <p:txBody>
          <a:bodyPr wrap="square" rtlCol="0">
            <a:spAutoFit/>
          </a:bodyPr>
          <a:lstStyle/>
          <a:p>
            <a:r>
              <a:rPr lang="ja-JP" altLang="en-US" sz="4800" dirty="0">
                <a:solidFill>
                  <a:schemeClr val="bg2">
                    <a:lumMod val="25000"/>
                  </a:schemeClr>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インターネットを</a:t>
            </a:r>
            <a:endParaRPr kumimoji="1" lang="ja-JP" altLang="en-US" sz="6000" dirty="0">
              <a:solidFill>
                <a:schemeClr val="bg2">
                  <a:lumMod val="25000"/>
                </a:schemeClr>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07126D4E-FCD6-4CC9-85A8-73B94D7751C0}"/>
              </a:ext>
            </a:extLst>
          </p:cNvPr>
          <p:cNvSpPr txBox="1"/>
          <p:nvPr/>
        </p:nvSpPr>
        <p:spPr>
          <a:xfrm>
            <a:off x="206915" y="4110530"/>
            <a:ext cx="7834700" cy="2185214"/>
          </a:xfrm>
          <a:prstGeom prst="rect">
            <a:avLst/>
          </a:prstGeom>
          <a:noFill/>
        </p:spPr>
        <p:txBody>
          <a:bodyPr wrap="square" rtlCol="0">
            <a:spAutoFit/>
          </a:bodyPr>
          <a:lstStyle/>
          <a:p>
            <a:r>
              <a:rPr kumimoji="1" lang="ja-JP" altLang="en-US" sz="36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　</a:t>
            </a:r>
            <a:r>
              <a:rPr kumimoji="1" lang="ja-JP" altLang="en-US" sz="40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そのためにも・・・・</a:t>
            </a:r>
            <a:endParaRPr kumimoji="1" lang="en-US" altLang="ja-JP" sz="40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a:p>
            <a:r>
              <a:rPr kumimoji="1" lang="ja-JP" altLang="en-US" sz="40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　　　　　　 </a:t>
            </a:r>
            <a:r>
              <a:rPr kumimoji="1" lang="ja-JP" altLang="en-US" sz="48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・フィルタリング</a:t>
            </a:r>
            <a:endParaRPr kumimoji="1" lang="en-US" altLang="ja-JP" sz="48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a:p>
            <a:r>
              <a:rPr kumimoji="1" lang="ja-JP" altLang="en-US" sz="48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　　　　　 ・ルールづくり</a:t>
            </a:r>
            <a:endParaRPr kumimoji="1" lang="en-US" altLang="ja-JP" sz="4800" dirty="0">
              <a:solidFill>
                <a:srgbClr val="FF0000"/>
              </a:solidFill>
              <a:effectLst>
                <a:outerShdw blurRad="50800" dist="508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34</a:t>
            </a:fld>
            <a:endParaRPr kumimoji="1" lang="ja-JP" altLang="en-US"/>
          </a:p>
        </p:txBody>
      </p:sp>
    </p:spTree>
    <p:extLst>
      <p:ext uri="{BB962C8B-B14F-4D97-AF65-F5344CB8AC3E}">
        <p14:creationId xmlns:p14="http://schemas.microsoft.com/office/powerpoint/2010/main" val="377403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107504" y="1124744"/>
            <a:ext cx="3057727" cy="4968552"/>
            <a:chOff x="223465" y="2077032"/>
            <a:chExt cx="1872208" cy="2736304"/>
          </a:xfrm>
        </p:grpSpPr>
        <p:pic>
          <p:nvPicPr>
            <p:cNvPr id="4" name="Picture 2" descr="C:\Users\y-kudo\Desktop\eキャラ＋\画像\35_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481" y="2149040"/>
              <a:ext cx="1643665" cy="266429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角丸四角形 7"/>
            <p:cNvSpPr/>
            <p:nvPr/>
          </p:nvSpPr>
          <p:spPr>
            <a:xfrm>
              <a:off x="799529" y="4381288"/>
              <a:ext cx="416575" cy="432048"/>
            </a:xfrm>
            <a:prstGeom prst="roundRect">
              <a:avLst>
                <a:gd name="adj" fmla="val 12463"/>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lgn="ctr"/>
              <a:endParaRPr kumimoji="1" lang="ja-JP" altLang="en-US" sz="2400" dirty="0">
                <a:solidFill>
                  <a:schemeClr val="tx1"/>
                </a:solidFill>
              </a:endParaRPr>
            </a:p>
          </p:txBody>
        </p:sp>
        <p:sp>
          <p:nvSpPr>
            <p:cNvPr id="9" name="角丸四角形 8"/>
            <p:cNvSpPr/>
            <p:nvPr/>
          </p:nvSpPr>
          <p:spPr>
            <a:xfrm>
              <a:off x="223465" y="2077032"/>
              <a:ext cx="1872208" cy="2232249"/>
            </a:xfrm>
            <a:prstGeom prst="roundRect">
              <a:avLst>
                <a:gd name="adj" fmla="val 632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lgn="ctr"/>
              <a:endParaRPr kumimoji="1" lang="ja-JP" altLang="en-US" sz="2400" dirty="0">
                <a:solidFill>
                  <a:schemeClr val="tx1"/>
                </a:solidFill>
              </a:endParaRPr>
            </a:p>
          </p:txBody>
        </p:sp>
        <p:sp>
          <p:nvSpPr>
            <p:cNvPr id="10" name="角丸四角形 9"/>
            <p:cNvSpPr/>
            <p:nvPr/>
          </p:nvSpPr>
          <p:spPr>
            <a:xfrm>
              <a:off x="339213" y="3067999"/>
              <a:ext cx="504056" cy="432439"/>
            </a:xfrm>
            <a:prstGeom prst="roundRect">
              <a:avLst>
                <a:gd name="adj" fmla="val 12463"/>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lgn="ctr"/>
              <a:endParaRPr kumimoji="1" lang="ja-JP" altLang="en-US" sz="2400" dirty="0">
                <a:solidFill>
                  <a:schemeClr val="tx1"/>
                </a:solidFill>
              </a:endParaRPr>
            </a:p>
          </p:txBody>
        </p:sp>
      </p:grpSp>
      <p:sp>
        <p:nvSpPr>
          <p:cNvPr id="11" name="テキスト ボックス 10"/>
          <p:cNvSpPr txBox="1"/>
          <p:nvPr/>
        </p:nvSpPr>
        <p:spPr>
          <a:xfrm>
            <a:off x="3634691" y="3987401"/>
            <a:ext cx="5301451" cy="584775"/>
          </a:xfrm>
          <a:prstGeom prst="rect">
            <a:avLst/>
          </a:prstGeom>
          <a:noFill/>
        </p:spPr>
        <p:txBody>
          <a:bodyPr wrap="none" rtlCol="0">
            <a:spAutoFit/>
          </a:bodyPr>
          <a:lstStyle/>
          <a:p>
            <a:r>
              <a:rPr lang="ja-JP" altLang="en-US" sz="3200" dirty="0">
                <a:latin typeface="+mn-ea"/>
                <a:cs typeface="Meiryo UI" panose="020B0604030504040204" pitchFamily="50" charset="-128"/>
              </a:rPr>
              <a:t>①不適切なウェブの閲覧禁止</a:t>
            </a:r>
            <a:endParaRPr lang="en-US" altLang="ja-JP" sz="3200" dirty="0">
              <a:latin typeface="+mn-ea"/>
              <a:cs typeface="Meiryo UI" panose="020B0604030504040204" pitchFamily="50" charset="-128"/>
            </a:endParaRPr>
          </a:p>
        </p:txBody>
      </p:sp>
      <p:cxnSp>
        <p:nvCxnSpPr>
          <p:cNvPr id="13" name="直線矢印コネクタ 12"/>
          <p:cNvCxnSpPr>
            <a:stCxn id="11" idx="1"/>
          </p:cNvCxnSpPr>
          <p:nvPr/>
        </p:nvCxnSpPr>
        <p:spPr>
          <a:xfrm flipH="1">
            <a:off x="1728701" y="4279789"/>
            <a:ext cx="1905990" cy="138369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609043" y="2783625"/>
            <a:ext cx="5285421" cy="584775"/>
          </a:xfrm>
          <a:prstGeom prst="rect">
            <a:avLst/>
          </a:prstGeom>
          <a:noFill/>
        </p:spPr>
        <p:txBody>
          <a:bodyPr wrap="none" rtlCol="0">
            <a:spAutoFit/>
          </a:bodyPr>
          <a:lstStyle/>
          <a:p>
            <a:r>
              <a:rPr lang="ja-JP" altLang="en-US" sz="3200" dirty="0">
                <a:latin typeface="+mn-ea"/>
                <a:cs typeface="Meiryo UI" panose="020B0604030504040204" pitchFamily="50" charset="-128"/>
              </a:rPr>
              <a:t>②不適切なアプリの起動禁止</a:t>
            </a:r>
            <a:endParaRPr lang="en-US" altLang="ja-JP" sz="3200" dirty="0">
              <a:latin typeface="+mn-ea"/>
              <a:cs typeface="Meiryo UI" panose="020B0604030504040204" pitchFamily="50" charset="-128"/>
            </a:endParaRPr>
          </a:p>
        </p:txBody>
      </p:sp>
      <p:cxnSp>
        <p:nvCxnSpPr>
          <p:cNvPr id="17" name="直線矢印コネクタ 16"/>
          <p:cNvCxnSpPr/>
          <p:nvPr/>
        </p:nvCxnSpPr>
        <p:spPr>
          <a:xfrm flipH="1" flipV="1">
            <a:off x="3152343" y="3063220"/>
            <a:ext cx="441971" cy="2558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3567365" y="1730491"/>
            <a:ext cx="5368777" cy="584775"/>
          </a:xfrm>
          <a:prstGeom prst="rect">
            <a:avLst/>
          </a:prstGeom>
          <a:noFill/>
        </p:spPr>
        <p:txBody>
          <a:bodyPr wrap="none" rtlCol="0">
            <a:spAutoFit/>
          </a:bodyPr>
          <a:lstStyle/>
          <a:p>
            <a:r>
              <a:rPr lang="ja-JP" altLang="en-US" sz="3200" dirty="0">
                <a:latin typeface="+mn-ea"/>
                <a:cs typeface="Meiryo UI" panose="020B0604030504040204" pitchFamily="50" charset="-128"/>
              </a:rPr>
              <a:t>③普通のブラウザの起動禁止</a:t>
            </a:r>
            <a:endParaRPr lang="en-US" altLang="ja-JP" sz="3200" dirty="0">
              <a:latin typeface="+mn-ea"/>
              <a:cs typeface="Meiryo UI" panose="020B0604030504040204" pitchFamily="50" charset="-128"/>
            </a:endParaRPr>
          </a:p>
        </p:txBody>
      </p:sp>
      <p:cxnSp>
        <p:nvCxnSpPr>
          <p:cNvPr id="22" name="直線矢印コネクタ 21"/>
          <p:cNvCxnSpPr>
            <a:endCxn id="10" idx="3"/>
          </p:cNvCxnSpPr>
          <p:nvPr/>
        </p:nvCxnSpPr>
        <p:spPr>
          <a:xfrm flipH="1">
            <a:off x="1119780" y="2158656"/>
            <a:ext cx="2447585" cy="115808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448760" y="6349615"/>
            <a:ext cx="6708888" cy="461665"/>
          </a:xfrm>
          <a:prstGeom prst="rect">
            <a:avLst/>
          </a:prstGeom>
          <a:noFill/>
        </p:spPr>
        <p:txBody>
          <a:bodyPr wrap="none" rtlCol="0">
            <a:spAutoFit/>
          </a:bodyPr>
          <a:lstStyle/>
          <a:p>
            <a:r>
              <a:rPr lang="en-US" altLang="ja-JP" sz="2400" dirty="0">
                <a:solidFill>
                  <a:schemeClr val="accent1">
                    <a:lumMod val="75000"/>
                  </a:schemeClr>
                </a:solidFill>
                <a:latin typeface="+mn-ea"/>
                <a:cs typeface="Meiryo UI" panose="020B0604030504040204" pitchFamily="50" charset="-128"/>
              </a:rPr>
              <a:t>OSAKA</a:t>
            </a:r>
            <a:r>
              <a:rPr lang="ja-JP" altLang="en-US" sz="2400" dirty="0">
                <a:solidFill>
                  <a:schemeClr val="accent1">
                    <a:lumMod val="75000"/>
                  </a:schemeClr>
                </a:solidFill>
                <a:latin typeface="+mn-ea"/>
                <a:cs typeface="Meiryo UI" panose="020B0604030504040204" pitchFamily="50" charset="-128"/>
              </a:rPr>
              <a:t>スマホサミット</a:t>
            </a:r>
            <a:r>
              <a:rPr lang="en-US" altLang="ja-JP" sz="2400" dirty="0">
                <a:solidFill>
                  <a:schemeClr val="accent1">
                    <a:lumMod val="75000"/>
                  </a:schemeClr>
                </a:solidFill>
                <a:latin typeface="+mn-ea"/>
                <a:cs typeface="Meiryo UI" panose="020B0604030504040204" pitchFamily="50" charset="-128"/>
              </a:rPr>
              <a:t>2018</a:t>
            </a:r>
            <a:r>
              <a:rPr lang="ja-JP" altLang="en-US" sz="2400" dirty="0">
                <a:solidFill>
                  <a:schemeClr val="accent1">
                    <a:lumMod val="75000"/>
                  </a:schemeClr>
                </a:solidFill>
                <a:latin typeface="+mn-ea"/>
                <a:cs typeface="Meiryo UI" panose="020B0604030504040204" pitchFamily="50" charset="-128"/>
              </a:rPr>
              <a:t>フィルタリングチームより</a:t>
            </a:r>
            <a:endParaRPr lang="en-US" altLang="ja-JP" sz="2400" dirty="0">
              <a:solidFill>
                <a:schemeClr val="accent1">
                  <a:lumMod val="75000"/>
                </a:schemeClr>
              </a:solidFill>
              <a:latin typeface="+mn-ea"/>
              <a:cs typeface="Meiryo UI" panose="020B0604030504040204" pitchFamily="50" charset="-128"/>
            </a:endParaRPr>
          </a:p>
        </p:txBody>
      </p:sp>
      <p:sp>
        <p:nvSpPr>
          <p:cNvPr id="2" name="角丸四角形 1"/>
          <p:cNvSpPr/>
          <p:nvPr/>
        </p:nvSpPr>
        <p:spPr>
          <a:xfrm>
            <a:off x="94616" y="1093647"/>
            <a:ext cx="3057727" cy="4084391"/>
          </a:xfrm>
          <a:prstGeom prst="roundRect">
            <a:avLst>
              <a:gd name="adj" fmla="val 6370"/>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1088425" y="5318431"/>
            <a:ext cx="640276" cy="765222"/>
          </a:xfrm>
          <a:prstGeom prst="roundRect">
            <a:avLst>
              <a:gd name="adj" fmla="val 6370"/>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335263" y="2944126"/>
            <a:ext cx="809849" cy="765222"/>
          </a:xfrm>
          <a:prstGeom prst="roundRect">
            <a:avLst>
              <a:gd name="adj" fmla="val 6370"/>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7B68CF3-38EE-4EC4-A9C4-B25A1598B18F}"/>
              </a:ext>
            </a:extLst>
          </p:cNvPr>
          <p:cNvSpPr/>
          <p:nvPr/>
        </p:nvSpPr>
        <p:spPr>
          <a:xfrm>
            <a:off x="0" y="-27209"/>
            <a:ext cx="9144000" cy="93731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ＭＳ Ｐゴシック" panose="020B0600070205080204" pitchFamily="50" charset="-128"/>
                <a:ea typeface="ＭＳ Ｐゴシック" panose="020B0600070205080204" pitchFamily="50" charset="-128"/>
              </a:rPr>
              <a:t>まとめ②　　フィルタリングの役割　</a:t>
            </a:r>
          </a:p>
        </p:txBody>
      </p:sp>
      <p:sp>
        <p:nvSpPr>
          <p:cNvPr id="26" name="角丸四角形 25"/>
          <p:cNvSpPr/>
          <p:nvPr/>
        </p:nvSpPr>
        <p:spPr>
          <a:xfrm>
            <a:off x="3594315" y="4828495"/>
            <a:ext cx="5300150" cy="1415816"/>
          </a:xfrm>
          <a:prstGeom prst="roundRect">
            <a:avLst/>
          </a:prstGeom>
          <a:solidFill>
            <a:schemeClr val="accent4"/>
          </a:solid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dirty="0"/>
              <a:t>その他にも・・・</a:t>
            </a:r>
            <a:endParaRPr kumimoji="1" lang="en-US" altLang="ja-JP" sz="2400" dirty="0"/>
          </a:p>
          <a:p>
            <a:r>
              <a:rPr kumimoji="1" lang="ja-JP" altLang="en-US" sz="2400" dirty="0"/>
              <a:t>　　</a:t>
            </a:r>
            <a:r>
              <a:rPr kumimoji="1" lang="ja-JP" altLang="en-US" sz="2800" dirty="0"/>
              <a:t>・アプリの使用時間の制限</a:t>
            </a:r>
            <a:endParaRPr kumimoji="1" lang="en-US" altLang="ja-JP" sz="2800" dirty="0"/>
          </a:p>
          <a:p>
            <a:r>
              <a:rPr kumimoji="1" lang="ja-JP" altLang="en-US" sz="2800" dirty="0"/>
              <a:t>　　・休止時間の設定</a:t>
            </a:r>
          </a:p>
        </p:txBody>
      </p:sp>
    </p:spTree>
    <p:extLst>
      <p:ext uri="{BB962C8B-B14F-4D97-AF65-F5344CB8AC3E}">
        <p14:creationId xmlns:p14="http://schemas.microsoft.com/office/powerpoint/2010/main" val="138836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5C006320-6FC5-495B-9522-DD97D79B168D}" type="slidenum">
              <a:rPr lang="ja-JP" altLang="en-US" smtClean="0">
                <a:solidFill>
                  <a:prstClr val="white"/>
                </a:solidFill>
              </a:rPr>
              <a:pPr/>
              <a:t>36</a:t>
            </a:fld>
            <a:endParaRPr lang="ja-JP" altLang="en-US">
              <a:solidFill>
                <a:prstClr val="white"/>
              </a:solidFill>
            </a:endParaRPr>
          </a:p>
        </p:txBody>
      </p:sp>
      <p:pic>
        <p:nvPicPr>
          <p:cNvPr id="4" name="Picture 2" descr="https://lh3.googleusercontent.com/B0VozootssE1W9eCyMaSzh9XHY1Qo9dg_p6nN1dGNRpdGq66fSgaO8AoiyKyKNnB9sI=w30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0481"/>
          <a:stretch/>
        </p:blipFill>
        <p:spPr bwMode="auto">
          <a:xfrm>
            <a:off x="246540" y="1742203"/>
            <a:ext cx="1353702" cy="1247355"/>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4716" y="4793614"/>
            <a:ext cx="1125299" cy="111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539031" y="1604563"/>
            <a:ext cx="3408305" cy="1384995"/>
          </a:xfrm>
          <a:prstGeom prst="rect">
            <a:avLst/>
          </a:prstGeom>
          <a:noFill/>
        </p:spPr>
        <p:txBody>
          <a:bodyPr wrap="none" rtlCol="0">
            <a:spAutoFit/>
          </a:bodyPr>
          <a:lstStyle/>
          <a:p>
            <a:pPr marL="355600" indent="-266700">
              <a:buFont typeface="Arial" panose="020B0604020202020204" pitchFamily="34" charset="0"/>
              <a:buChar char="•"/>
            </a:pPr>
            <a:r>
              <a:rPr lang="ja-JP" altLang="en-US" sz="2800" dirty="0">
                <a:latin typeface="+mn-ea"/>
                <a:cs typeface="Meiryo UI" panose="020B0604030504040204" pitchFamily="50" charset="-128"/>
              </a:rPr>
              <a:t>ドコモ</a:t>
            </a:r>
            <a:endParaRPr lang="en-US" altLang="ja-JP" sz="2800" dirty="0">
              <a:latin typeface="+mn-ea"/>
              <a:cs typeface="Meiryo UI" panose="020B0604030504040204" pitchFamily="50" charset="-128"/>
            </a:endParaRPr>
          </a:p>
          <a:p>
            <a:pPr marL="355600" indent="-266700">
              <a:buFont typeface="Arial" panose="020B0604020202020204" pitchFamily="34" charset="0"/>
              <a:buChar char="•"/>
            </a:pPr>
            <a:r>
              <a:rPr lang="en-US" altLang="ja-JP" sz="2800" dirty="0">
                <a:latin typeface="+mn-ea"/>
                <a:cs typeface="Meiryo UI" panose="020B0604030504040204" pitchFamily="50" charset="-128"/>
              </a:rPr>
              <a:t>au</a:t>
            </a:r>
            <a:r>
              <a:rPr lang="ja-JP" altLang="en-US" sz="2800" dirty="0" err="1">
                <a:latin typeface="+mn-ea"/>
                <a:cs typeface="Meiryo UI" panose="020B0604030504040204" pitchFamily="50" charset="-128"/>
              </a:rPr>
              <a:t>、</a:t>
            </a:r>
            <a:r>
              <a:rPr lang="en-US" altLang="ja-JP" sz="2800" dirty="0">
                <a:latin typeface="+mn-ea"/>
                <a:cs typeface="Meiryo UI" panose="020B0604030504040204" pitchFamily="50" charset="-128"/>
              </a:rPr>
              <a:t>UQ</a:t>
            </a:r>
            <a:r>
              <a:rPr lang="ja-JP" altLang="en-US" sz="2800" dirty="0">
                <a:latin typeface="+mn-ea"/>
                <a:cs typeface="Meiryo UI" panose="020B0604030504040204" pitchFamily="50" charset="-128"/>
              </a:rPr>
              <a:t>モバイル</a:t>
            </a:r>
            <a:endParaRPr lang="en-US" altLang="ja-JP" sz="2800" dirty="0">
              <a:latin typeface="+mn-ea"/>
              <a:cs typeface="Meiryo UI" panose="020B0604030504040204" pitchFamily="50" charset="-128"/>
            </a:endParaRPr>
          </a:p>
          <a:p>
            <a:pPr marL="355600" indent="-266700">
              <a:buFont typeface="Arial" panose="020B0604020202020204" pitchFamily="34" charset="0"/>
              <a:buChar char="•"/>
            </a:pPr>
            <a:r>
              <a:rPr lang="en-US" altLang="ja-JP" sz="2800" dirty="0" err="1">
                <a:latin typeface="+mn-ea"/>
                <a:cs typeface="Meiryo UI" panose="020B0604030504040204" pitchFamily="50" charset="-128"/>
              </a:rPr>
              <a:t>SoftBank</a:t>
            </a:r>
            <a:r>
              <a:rPr lang="ja-JP" altLang="en-US" sz="2800" dirty="0" err="1">
                <a:latin typeface="+mn-ea"/>
                <a:cs typeface="Meiryo UI" panose="020B0604030504040204" pitchFamily="50" charset="-128"/>
              </a:rPr>
              <a:t>、</a:t>
            </a:r>
            <a:r>
              <a:rPr lang="en-US" altLang="ja-JP" sz="2800" dirty="0" err="1">
                <a:latin typeface="+mn-ea"/>
                <a:cs typeface="Meiryo UI" panose="020B0604030504040204" pitchFamily="50" charset="-128"/>
              </a:rPr>
              <a:t>Y!mobile</a:t>
            </a:r>
            <a:endParaRPr lang="en-US" altLang="ja-JP" sz="2800" dirty="0">
              <a:latin typeface="+mn-ea"/>
              <a:cs typeface="Meiryo UI" panose="020B0604030504040204" pitchFamily="50" charset="-128"/>
            </a:endParaRPr>
          </a:p>
        </p:txBody>
      </p:sp>
      <p:sp>
        <p:nvSpPr>
          <p:cNvPr id="8" name="テキスト ボックス 7"/>
          <p:cNvSpPr txBox="1"/>
          <p:nvPr/>
        </p:nvSpPr>
        <p:spPr>
          <a:xfrm>
            <a:off x="1547225" y="4291392"/>
            <a:ext cx="3844322" cy="2123658"/>
          </a:xfrm>
          <a:prstGeom prst="rect">
            <a:avLst/>
          </a:prstGeom>
          <a:noFill/>
        </p:spPr>
        <p:txBody>
          <a:bodyPr wrap="none" rtlCol="0">
            <a:spAutoFit/>
          </a:bodyPr>
          <a:lstStyle/>
          <a:p>
            <a:pPr marL="355600" indent="-266700">
              <a:buFont typeface="Arial" panose="020B0604020202020204" pitchFamily="34" charset="0"/>
              <a:buChar char="•"/>
            </a:pPr>
            <a:r>
              <a:rPr lang="ja-JP" altLang="en-US" sz="2800" dirty="0">
                <a:latin typeface="+mn-ea"/>
                <a:cs typeface="Meiryo UI" panose="020B0604030504040204" pitchFamily="50" charset="-128"/>
              </a:rPr>
              <a:t>多くの場合、</a:t>
            </a:r>
            <a:br>
              <a:rPr lang="en-US" altLang="ja-JP" sz="2800" dirty="0">
                <a:latin typeface="+mn-ea"/>
                <a:cs typeface="Meiryo UI" panose="020B0604030504040204" pitchFamily="50" charset="-128"/>
              </a:rPr>
            </a:br>
            <a:r>
              <a:rPr lang="ja-JP" altLang="en-US" sz="2800" dirty="0">
                <a:latin typeface="+mn-ea"/>
                <a:cs typeface="Meiryo UI" panose="020B0604030504040204" pitchFamily="50" charset="-128"/>
              </a:rPr>
              <a:t>フィルタリングは</a:t>
            </a:r>
            <a:r>
              <a:rPr lang="ja-JP" altLang="en-US" sz="2800" dirty="0">
                <a:solidFill>
                  <a:srgbClr val="FF0000"/>
                </a:solidFill>
                <a:latin typeface="+mn-ea"/>
                <a:cs typeface="Meiryo UI" panose="020B0604030504040204" pitchFamily="50" charset="-128"/>
              </a:rPr>
              <a:t>有料</a:t>
            </a:r>
            <a:endParaRPr lang="en-US" altLang="ja-JP" sz="2800" dirty="0">
              <a:solidFill>
                <a:srgbClr val="FF0000"/>
              </a:solidFill>
              <a:latin typeface="+mn-ea"/>
              <a:cs typeface="Meiryo UI" panose="020B0604030504040204" pitchFamily="50" charset="-128"/>
            </a:endParaRPr>
          </a:p>
          <a:p>
            <a:pPr marL="355600" indent="-266700">
              <a:buFont typeface="Arial" panose="020B0604020202020204" pitchFamily="34" charset="0"/>
              <a:buChar char="•"/>
            </a:pPr>
            <a:r>
              <a:rPr lang="ja-JP" altLang="en-US" sz="2800" dirty="0">
                <a:latin typeface="+mn-ea"/>
                <a:cs typeface="Meiryo UI" panose="020B0604030504040204" pitchFamily="50" charset="-128"/>
              </a:rPr>
              <a:t>一部、</a:t>
            </a:r>
            <a:r>
              <a:rPr lang="ja-JP" altLang="en-US" sz="2800" dirty="0">
                <a:solidFill>
                  <a:srgbClr val="FF0000"/>
                </a:solidFill>
                <a:latin typeface="+mn-ea"/>
                <a:cs typeface="Meiryo UI" panose="020B0604030504040204" pitchFamily="50" charset="-128"/>
              </a:rPr>
              <a:t>無料</a:t>
            </a:r>
            <a:r>
              <a:rPr lang="ja-JP" altLang="en-US" sz="2800" dirty="0">
                <a:latin typeface="+mn-ea"/>
                <a:cs typeface="Meiryo UI" panose="020B0604030504040204" pitchFamily="50" charset="-128"/>
              </a:rPr>
              <a:t>の</a:t>
            </a:r>
            <a:r>
              <a:rPr lang="en-US" altLang="ja-JP" sz="2800" dirty="0">
                <a:latin typeface="+mn-ea"/>
                <a:cs typeface="Meiryo UI" panose="020B0604030504040204" pitchFamily="50" charset="-128"/>
              </a:rPr>
              <a:t>MVNO</a:t>
            </a:r>
            <a:r>
              <a:rPr lang="ja-JP" altLang="en-US" sz="2800" dirty="0">
                <a:latin typeface="+mn-ea"/>
                <a:cs typeface="Meiryo UI" panose="020B0604030504040204" pitchFamily="50" charset="-128"/>
              </a:rPr>
              <a:t>も</a:t>
            </a:r>
            <a:endParaRPr lang="en-US" altLang="ja-JP" sz="2800" dirty="0">
              <a:latin typeface="+mn-ea"/>
              <a:cs typeface="Meiryo UI" panose="020B0604030504040204" pitchFamily="50" charset="-128"/>
            </a:endParaRPr>
          </a:p>
          <a:p>
            <a:pPr marL="625475" lvl="1" indent="-266700">
              <a:buFont typeface="Arial" panose="020B0604020202020204" pitchFamily="34" charset="0"/>
              <a:buChar char="•"/>
            </a:pPr>
            <a:r>
              <a:rPr lang="en-US" altLang="ja-JP" sz="2400" dirty="0">
                <a:latin typeface="+mn-ea"/>
                <a:cs typeface="Meiryo UI" panose="020B0604030504040204" pitchFamily="50" charset="-128"/>
              </a:rPr>
              <a:t>LINE</a:t>
            </a:r>
            <a:r>
              <a:rPr lang="ja-JP" altLang="en-US" sz="2400" dirty="0">
                <a:latin typeface="+mn-ea"/>
                <a:cs typeface="Meiryo UI" panose="020B0604030504040204" pitchFamily="50" charset="-128"/>
              </a:rPr>
              <a:t>モバイル</a:t>
            </a:r>
            <a:endParaRPr lang="en-US" altLang="ja-JP" sz="2400" dirty="0">
              <a:latin typeface="+mn-ea"/>
              <a:cs typeface="Meiryo UI" panose="020B0604030504040204" pitchFamily="50" charset="-128"/>
            </a:endParaRPr>
          </a:p>
          <a:p>
            <a:pPr marL="625475" lvl="1" indent="-266700">
              <a:buFont typeface="Arial" panose="020B0604020202020204" pitchFamily="34" charset="0"/>
              <a:buChar char="•"/>
            </a:pPr>
            <a:r>
              <a:rPr lang="en-US" altLang="ja-JP" sz="2400" dirty="0">
                <a:latin typeface="+mn-ea"/>
                <a:cs typeface="Meiryo UI" panose="020B0604030504040204" pitchFamily="50" charset="-128"/>
              </a:rPr>
              <a:t>TONE</a:t>
            </a:r>
            <a:r>
              <a:rPr lang="ja-JP" altLang="en-US" sz="2400" dirty="0">
                <a:latin typeface="+mn-ea"/>
                <a:cs typeface="Meiryo UI" panose="020B0604030504040204" pitchFamily="50" charset="-128"/>
              </a:rPr>
              <a:t>モバイル　等</a:t>
            </a:r>
            <a:endParaRPr lang="en-US" altLang="ja-JP" dirty="0">
              <a:latin typeface="+mn-ea"/>
              <a:cs typeface="Meiryo UI" panose="020B0604030504040204" pitchFamily="50" charset="-128"/>
            </a:endParaRPr>
          </a:p>
        </p:txBody>
      </p:sp>
      <p:sp>
        <p:nvSpPr>
          <p:cNvPr id="9" name="テキスト ボックス 8"/>
          <p:cNvSpPr txBox="1"/>
          <p:nvPr/>
        </p:nvSpPr>
        <p:spPr>
          <a:xfrm>
            <a:off x="129344" y="918526"/>
            <a:ext cx="8757526" cy="584775"/>
          </a:xfrm>
          <a:prstGeom prst="rect">
            <a:avLst/>
          </a:prstGeom>
          <a:solidFill>
            <a:schemeClr val="accent6">
              <a:lumMod val="40000"/>
              <a:lumOff val="60000"/>
            </a:schemeClr>
          </a:solidFill>
        </p:spPr>
        <p:txBody>
          <a:bodyPr wrap="none" rtlCol="0">
            <a:spAutoFit/>
          </a:bodyPr>
          <a:lstStyle/>
          <a:p>
            <a:r>
              <a:rPr lang="ja-JP" altLang="en-US" sz="3200" b="1" dirty="0">
                <a:latin typeface="+mn-ea"/>
                <a:cs typeface="Meiryo UI" panose="020B0604030504040204" pitchFamily="50" charset="-128"/>
              </a:rPr>
              <a:t>大手携帯電話会社は「あんしんフィルター」</a:t>
            </a:r>
            <a:r>
              <a:rPr lang="ja-JP" altLang="en-US" sz="3200" dirty="0">
                <a:solidFill>
                  <a:srgbClr val="FF0000"/>
                </a:solidFill>
                <a:latin typeface="+mn-ea"/>
                <a:cs typeface="Meiryo UI" panose="020B0604030504040204" pitchFamily="50" charset="-128"/>
              </a:rPr>
              <a:t>（無料）</a:t>
            </a:r>
            <a:endParaRPr lang="en-US" altLang="ja-JP" sz="3200" dirty="0">
              <a:solidFill>
                <a:srgbClr val="FF0000"/>
              </a:solidFill>
              <a:latin typeface="+mn-ea"/>
              <a:cs typeface="Meiryo UI" panose="020B0604030504040204" pitchFamily="50" charset="-128"/>
            </a:endParaRPr>
          </a:p>
        </p:txBody>
      </p:sp>
      <p:sp>
        <p:nvSpPr>
          <p:cNvPr id="10" name="テキスト ボックス 9"/>
          <p:cNvSpPr txBox="1"/>
          <p:nvPr/>
        </p:nvSpPr>
        <p:spPr>
          <a:xfrm>
            <a:off x="129344" y="3196575"/>
            <a:ext cx="8757526" cy="1077218"/>
          </a:xfrm>
          <a:prstGeom prst="rect">
            <a:avLst/>
          </a:prstGeom>
          <a:solidFill>
            <a:schemeClr val="accent5">
              <a:lumMod val="40000"/>
              <a:lumOff val="60000"/>
            </a:schemeClr>
          </a:solidFill>
        </p:spPr>
        <p:txBody>
          <a:bodyPr wrap="square" rtlCol="0">
            <a:spAutoFit/>
          </a:bodyPr>
          <a:lstStyle/>
          <a:p>
            <a:r>
              <a:rPr lang="en-US" altLang="ja-JP" sz="3200" b="1" dirty="0">
                <a:latin typeface="+mn-ea"/>
                <a:cs typeface="Meiryo UI" panose="020B0604030504040204" pitchFamily="50" charset="-128"/>
              </a:rPr>
              <a:t>MVNO</a:t>
            </a:r>
            <a:r>
              <a:rPr lang="ja-JP" altLang="en-US" sz="3200" b="1" dirty="0">
                <a:latin typeface="+mn-ea"/>
                <a:cs typeface="Meiryo UI" panose="020B0604030504040204" pitchFamily="50" charset="-128"/>
              </a:rPr>
              <a:t>（≒格安スマホ）や</a:t>
            </a:r>
            <a:r>
              <a:rPr lang="en-US" altLang="ja-JP" sz="3200" b="1" dirty="0">
                <a:latin typeface="+mn-ea"/>
                <a:cs typeface="Meiryo UI" panose="020B0604030504040204" pitchFamily="50" charset="-128"/>
              </a:rPr>
              <a:t>Wi-Fi</a:t>
            </a:r>
            <a:r>
              <a:rPr lang="ja-JP" altLang="en-US" sz="3200" b="1" dirty="0">
                <a:latin typeface="+mn-ea"/>
                <a:cs typeface="Meiryo UI" panose="020B0604030504040204" pitchFamily="50" charset="-128"/>
              </a:rPr>
              <a:t>タブレットは</a:t>
            </a:r>
            <a:endParaRPr lang="en-US" altLang="ja-JP" sz="3200" b="1" dirty="0">
              <a:latin typeface="+mn-ea"/>
              <a:cs typeface="Meiryo UI" panose="020B0604030504040204" pitchFamily="50" charset="-128"/>
            </a:endParaRPr>
          </a:p>
          <a:p>
            <a:r>
              <a:rPr lang="ja-JP" altLang="en-US" sz="3200" b="1" dirty="0">
                <a:latin typeface="+mn-ea"/>
                <a:cs typeface="Meiryo UI" panose="020B0604030504040204" pitchFamily="50" charset="-128"/>
              </a:rPr>
              <a:t>「</a:t>
            </a:r>
            <a:r>
              <a:rPr lang="en-US" altLang="ja-JP" sz="3200" b="1" dirty="0" err="1">
                <a:latin typeface="+mn-ea"/>
                <a:cs typeface="Meiryo UI" panose="020B0604030504040204" pitchFamily="50" charset="-128"/>
              </a:rPr>
              <a:t>i</a:t>
            </a:r>
            <a:r>
              <a:rPr lang="en-US" altLang="ja-JP" sz="3200" b="1" dirty="0">
                <a:latin typeface="+mn-ea"/>
                <a:cs typeface="Meiryo UI" panose="020B0604030504040204" pitchFamily="50" charset="-128"/>
              </a:rPr>
              <a:t>-</a:t>
            </a:r>
            <a:r>
              <a:rPr lang="ja-JP" altLang="en-US" sz="3200" b="1" dirty="0">
                <a:latin typeface="+mn-ea"/>
                <a:cs typeface="Meiryo UI" panose="020B0604030504040204" pitchFamily="50" charset="-128"/>
              </a:rPr>
              <a:t>フィルター」等の市販のフィルタリングアプリ</a:t>
            </a:r>
            <a:endParaRPr lang="en-US" altLang="ja-JP" sz="3200" b="1" dirty="0">
              <a:latin typeface="+mn-ea"/>
              <a:cs typeface="Meiryo UI" panose="020B0604030504040204" pitchFamily="50" charset="-128"/>
            </a:endParaRPr>
          </a:p>
        </p:txBody>
      </p:sp>
      <p:sp>
        <p:nvSpPr>
          <p:cNvPr id="11" name="テキスト ボックス 10"/>
          <p:cNvSpPr txBox="1"/>
          <p:nvPr/>
        </p:nvSpPr>
        <p:spPr>
          <a:xfrm>
            <a:off x="5880118" y="1419897"/>
            <a:ext cx="3134191" cy="1815882"/>
          </a:xfrm>
          <a:prstGeom prst="rect">
            <a:avLst/>
          </a:prstGeom>
          <a:noFill/>
        </p:spPr>
        <p:txBody>
          <a:bodyPr wrap="none" rtlCol="0">
            <a:spAutoFit/>
          </a:bodyPr>
          <a:lstStyle/>
          <a:p>
            <a:pPr algn="ctr"/>
            <a:r>
              <a:rPr lang="ja-JP" altLang="en-US" sz="2800" dirty="0">
                <a:latin typeface="+mn-ea"/>
                <a:cs typeface="Meiryo UI" panose="020B0604030504040204" pitchFamily="50" charset="-128"/>
              </a:rPr>
              <a:t>＜入手方法＞</a:t>
            </a:r>
            <a:endParaRPr lang="en-US" altLang="ja-JP" sz="2800" dirty="0">
              <a:latin typeface="+mn-ea"/>
              <a:cs typeface="Meiryo UI" panose="020B0604030504040204" pitchFamily="50" charset="-128"/>
            </a:endParaRPr>
          </a:p>
          <a:p>
            <a:pPr marL="431800" indent="-342900">
              <a:buFont typeface="Arial" panose="020B0604020202020204" pitchFamily="34" charset="0"/>
              <a:buChar char="•"/>
            </a:pPr>
            <a:r>
              <a:rPr lang="ja-JP" altLang="en-US" sz="2800" dirty="0">
                <a:latin typeface="+mn-ea"/>
                <a:cs typeface="Meiryo UI" panose="020B0604030504040204" pitchFamily="50" charset="-128"/>
              </a:rPr>
              <a:t>携帯ショップ</a:t>
            </a:r>
            <a:endParaRPr lang="en-US" altLang="ja-JP" sz="2800" dirty="0">
              <a:latin typeface="+mn-ea"/>
              <a:cs typeface="Meiryo UI" panose="020B0604030504040204" pitchFamily="50" charset="-128"/>
            </a:endParaRPr>
          </a:p>
          <a:p>
            <a:pPr marL="431800" indent="-342900">
              <a:buFont typeface="Arial" panose="020B0604020202020204" pitchFamily="34" charset="0"/>
              <a:buChar char="•"/>
            </a:pPr>
            <a:r>
              <a:rPr lang="ja-JP" altLang="en-US" sz="2800" dirty="0">
                <a:latin typeface="+mn-ea"/>
                <a:cs typeface="Meiryo UI" panose="020B0604030504040204" pitchFamily="50" charset="-128"/>
              </a:rPr>
              <a:t>携帯電話会社の</a:t>
            </a:r>
            <a:br>
              <a:rPr lang="en-US" altLang="ja-JP" sz="2800" dirty="0">
                <a:latin typeface="+mn-ea"/>
                <a:cs typeface="Meiryo UI" panose="020B0604030504040204" pitchFamily="50" charset="-128"/>
              </a:rPr>
            </a:br>
            <a:r>
              <a:rPr lang="ja-JP" altLang="en-US" sz="2800" dirty="0">
                <a:latin typeface="+mn-ea"/>
                <a:cs typeface="Meiryo UI" panose="020B0604030504040204" pitchFamily="50" charset="-128"/>
              </a:rPr>
              <a:t>ホームページ 等</a:t>
            </a:r>
            <a:endParaRPr lang="en-US" altLang="ja-JP" sz="2800" dirty="0">
              <a:latin typeface="+mn-ea"/>
              <a:cs typeface="Meiryo UI" panose="020B0604030504040204" pitchFamily="50" charset="-128"/>
            </a:endParaRPr>
          </a:p>
        </p:txBody>
      </p:sp>
      <p:sp>
        <p:nvSpPr>
          <p:cNvPr id="12" name="二等辺三角形 11"/>
          <p:cNvSpPr/>
          <p:nvPr/>
        </p:nvSpPr>
        <p:spPr>
          <a:xfrm rot="5400000">
            <a:off x="5068282" y="2060711"/>
            <a:ext cx="1012440" cy="288032"/>
          </a:xfrm>
          <a:prstGeom prst="triangl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2000" dirty="0">
              <a:solidFill>
                <a:schemeClr val="tx1"/>
              </a:solidFill>
            </a:endParaRPr>
          </a:p>
        </p:txBody>
      </p:sp>
      <p:sp>
        <p:nvSpPr>
          <p:cNvPr id="13" name="テキスト ボックス 12"/>
          <p:cNvSpPr txBox="1"/>
          <p:nvPr/>
        </p:nvSpPr>
        <p:spPr>
          <a:xfrm>
            <a:off x="5891338" y="4209672"/>
            <a:ext cx="3122971" cy="2246769"/>
          </a:xfrm>
          <a:prstGeom prst="rect">
            <a:avLst/>
          </a:prstGeom>
          <a:noFill/>
        </p:spPr>
        <p:txBody>
          <a:bodyPr wrap="none" rtlCol="0">
            <a:spAutoFit/>
          </a:bodyPr>
          <a:lstStyle/>
          <a:p>
            <a:pPr algn="ctr"/>
            <a:r>
              <a:rPr lang="ja-JP" altLang="en-US" sz="2800" dirty="0">
                <a:latin typeface="+mn-ea"/>
                <a:cs typeface="Meiryo UI" panose="020B0604030504040204" pitchFamily="50" charset="-128"/>
              </a:rPr>
              <a:t>＜入手方法＞</a:t>
            </a:r>
            <a:endParaRPr lang="en-US" altLang="ja-JP" sz="2800" dirty="0">
              <a:latin typeface="+mn-ea"/>
              <a:cs typeface="Meiryo UI" panose="020B0604030504040204" pitchFamily="50" charset="-128"/>
            </a:endParaRPr>
          </a:p>
          <a:p>
            <a:pPr marL="431800" indent="-342900">
              <a:buFont typeface="Arial" panose="020B0604020202020204" pitchFamily="34" charset="0"/>
              <a:buChar char="•"/>
            </a:pPr>
            <a:r>
              <a:rPr lang="en-US" altLang="ja-JP" sz="2800" dirty="0">
                <a:latin typeface="+mn-ea"/>
                <a:cs typeface="Meiryo UI" panose="020B0604030504040204" pitchFamily="50" charset="-128"/>
              </a:rPr>
              <a:t>App Store</a:t>
            </a:r>
          </a:p>
          <a:p>
            <a:pPr marL="431800" indent="-342900">
              <a:buFont typeface="Arial" panose="020B0604020202020204" pitchFamily="34" charset="0"/>
              <a:buChar char="•"/>
            </a:pPr>
            <a:r>
              <a:rPr lang="en-US" altLang="ja-JP" sz="2800" dirty="0">
                <a:latin typeface="+mn-ea"/>
                <a:cs typeface="Meiryo UI" panose="020B0604030504040204" pitchFamily="50" charset="-128"/>
              </a:rPr>
              <a:t>Google Play</a:t>
            </a:r>
          </a:p>
          <a:p>
            <a:pPr marL="431800" indent="-342900">
              <a:buFont typeface="Arial" panose="020B0604020202020204" pitchFamily="34" charset="0"/>
              <a:buChar char="•"/>
            </a:pPr>
            <a:r>
              <a:rPr lang="en-US" altLang="ja-JP" sz="2800" dirty="0">
                <a:latin typeface="+mn-ea"/>
                <a:cs typeface="Meiryo UI" panose="020B0604030504040204" pitchFamily="50" charset="-128"/>
              </a:rPr>
              <a:t>MVNO</a:t>
            </a:r>
            <a:r>
              <a:rPr lang="ja-JP" altLang="en-US" sz="2800" dirty="0">
                <a:latin typeface="+mn-ea"/>
                <a:cs typeface="Meiryo UI" panose="020B0604030504040204" pitchFamily="50" charset="-128"/>
              </a:rPr>
              <a:t>の</a:t>
            </a:r>
            <a:br>
              <a:rPr lang="en-US" altLang="ja-JP" sz="2800" dirty="0">
                <a:latin typeface="+mn-ea"/>
                <a:cs typeface="Meiryo UI" panose="020B0604030504040204" pitchFamily="50" charset="-128"/>
              </a:rPr>
            </a:br>
            <a:r>
              <a:rPr lang="ja-JP" altLang="en-US" sz="2800" dirty="0">
                <a:latin typeface="+mn-ea"/>
                <a:cs typeface="Meiryo UI" panose="020B0604030504040204" pitchFamily="50" charset="-128"/>
              </a:rPr>
              <a:t>ホームページ 等</a:t>
            </a:r>
            <a:endParaRPr lang="en-US" altLang="ja-JP" sz="2800" dirty="0">
              <a:latin typeface="+mn-ea"/>
              <a:cs typeface="Meiryo UI" panose="020B0604030504040204" pitchFamily="50" charset="-128"/>
            </a:endParaRPr>
          </a:p>
        </p:txBody>
      </p:sp>
      <p:sp>
        <p:nvSpPr>
          <p:cNvPr id="14" name="二等辺三角形 13"/>
          <p:cNvSpPr/>
          <p:nvPr/>
        </p:nvSpPr>
        <p:spPr>
          <a:xfrm rot="5400000">
            <a:off x="5068282" y="5167688"/>
            <a:ext cx="1012440" cy="288032"/>
          </a:xfrm>
          <a:prstGeom prst="triangl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2000" dirty="0">
              <a:solidFill>
                <a:schemeClr val="tx1"/>
              </a:solidFill>
            </a:endParaRPr>
          </a:p>
        </p:txBody>
      </p:sp>
      <p:sp>
        <p:nvSpPr>
          <p:cNvPr id="16" name="正方形/長方形 15">
            <a:extLst>
              <a:ext uri="{FF2B5EF4-FFF2-40B4-BE49-F238E27FC236}">
                <a16:creationId xmlns:a16="http://schemas.microsoft.com/office/drawing/2014/main" id="{57B68CF3-38EE-4EC4-A9C4-B25A1598B18F}"/>
              </a:ext>
            </a:extLst>
          </p:cNvPr>
          <p:cNvSpPr/>
          <p:nvPr/>
        </p:nvSpPr>
        <p:spPr>
          <a:xfrm>
            <a:off x="0" y="-30715"/>
            <a:ext cx="9144000" cy="80484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ＭＳ Ｐゴシック" panose="020B0600070205080204" pitchFamily="50" charset="-128"/>
                <a:ea typeface="ＭＳ Ｐゴシック" panose="020B0600070205080204" pitchFamily="50" charset="-128"/>
              </a:rPr>
              <a:t>まとめ②　　フィルタリングの種類　</a:t>
            </a:r>
          </a:p>
        </p:txBody>
      </p:sp>
      <p:sp>
        <p:nvSpPr>
          <p:cNvPr id="15" name="テキスト ボックス 14"/>
          <p:cNvSpPr txBox="1"/>
          <p:nvPr/>
        </p:nvSpPr>
        <p:spPr>
          <a:xfrm>
            <a:off x="3540825" y="6465870"/>
            <a:ext cx="5617243" cy="400110"/>
          </a:xfrm>
          <a:prstGeom prst="rect">
            <a:avLst/>
          </a:prstGeom>
          <a:noFill/>
        </p:spPr>
        <p:txBody>
          <a:bodyPr wrap="none" rtlCol="0">
            <a:spAutoFit/>
          </a:bodyPr>
          <a:lstStyle/>
          <a:p>
            <a:r>
              <a:rPr lang="en-US" altLang="ja-JP" sz="2000" b="1" dirty="0">
                <a:solidFill>
                  <a:schemeClr val="accent1">
                    <a:lumMod val="75000"/>
                  </a:schemeClr>
                </a:solidFill>
                <a:latin typeface="+mn-ea"/>
                <a:cs typeface="Meiryo UI" panose="020B0604030504040204" pitchFamily="50" charset="-128"/>
              </a:rPr>
              <a:t>OSAKA</a:t>
            </a:r>
            <a:r>
              <a:rPr lang="ja-JP" altLang="en-US" sz="2000" b="1" dirty="0">
                <a:solidFill>
                  <a:schemeClr val="accent1">
                    <a:lumMod val="75000"/>
                  </a:schemeClr>
                </a:solidFill>
                <a:latin typeface="+mn-ea"/>
                <a:cs typeface="Meiryo UI" panose="020B0604030504040204" pitchFamily="50" charset="-128"/>
              </a:rPr>
              <a:t>スマホサミット</a:t>
            </a:r>
            <a:r>
              <a:rPr lang="en-US" altLang="ja-JP" sz="2000" b="1" dirty="0">
                <a:solidFill>
                  <a:schemeClr val="accent1">
                    <a:lumMod val="75000"/>
                  </a:schemeClr>
                </a:solidFill>
                <a:latin typeface="+mn-ea"/>
                <a:cs typeface="Meiryo UI" panose="020B0604030504040204" pitchFamily="50" charset="-128"/>
              </a:rPr>
              <a:t>2018</a:t>
            </a:r>
            <a:r>
              <a:rPr lang="ja-JP" altLang="en-US" sz="2000" b="1" dirty="0">
                <a:solidFill>
                  <a:schemeClr val="accent1">
                    <a:lumMod val="75000"/>
                  </a:schemeClr>
                </a:solidFill>
                <a:latin typeface="+mn-ea"/>
                <a:cs typeface="Meiryo UI" panose="020B0604030504040204" pitchFamily="50" charset="-128"/>
              </a:rPr>
              <a:t>フィルタリングチームより</a:t>
            </a:r>
            <a:endParaRPr lang="en-US" altLang="ja-JP" sz="2000" b="1" dirty="0">
              <a:solidFill>
                <a:schemeClr val="accent1">
                  <a:lumMod val="75000"/>
                </a:schemeClr>
              </a:solidFill>
              <a:latin typeface="+mn-ea"/>
              <a:cs typeface="Meiryo UI" panose="020B0604030504040204" pitchFamily="50" charset="-128"/>
            </a:endParaRPr>
          </a:p>
        </p:txBody>
      </p:sp>
    </p:spTree>
    <p:extLst>
      <p:ext uri="{BB962C8B-B14F-4D97-AF65-F5344CB8AC3E}">
        <p14:creationId xmlns:p14="http://schemas.microsoft.com/office/powerpoint/2010/main" val="2533231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871972" y="1288653"/>
            <a:ext cx="4392488" cy="544704"/>
          </a:xfrm>
          <a:prstGeom prst="roundRect">
            <a:avLst>
              <a:gd name="adj" fmla="val 1310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400" dirty="0">
                <a:solidFill>
                  <a:sysClr val="windowText" lastClr="000000"/>
                </a:solidFill>
                <a:latin typeface="+mn-ea"/>
              </a:rPr>
              <a:t>フィルタリングを設定</a:t>
            </a:r>
            <a:endParaRPr lang="en-US" altLang="ja-JP" sz="2400" dirty="0">
              <a:solidFill>
                <a:sysClr val="windowText" lastClr="000000"/>
              </a:solidFill>
              <a:latin typeface="+mn-ea"/>
            </a:endParaRPr>
          </a:p>
        </p:txBody>
      </p:sp>
      <p:sp>
        <p:nvSpPr>
          <p:cNvPr id="22" name="角丸四角形 21"/>
          <p:cNvSpPr/>
          <p:nvPr/>
        </p:nvSpPr>
        <p:spPr>
          <a:xfrm>
            <a:off x="871972" y="2152749"/>
            <a:ext cx="4392488" cy="544704"/>
          </a:xfrm>
          <a:prstGeom prst="roundRect">
            <a:avLst>
              <a:gd name="adj" fmla="val 1310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400" dirty="0">
                <a:solidFill>
                  <a:sysClr val="windowText" lastClr="000000"/>
                </a:solidFill>
                <a:latin typeface="+mn-ea"/>
              </a:rPr>
              <a:t>必要なアプリが使えない</a:t>
            </a:r>
            <a:endParaRPr lang="en-US" altLang="ja-JP" sz="2400" dirty="0">
              <a:solidFill>
                <a:sysClr val="windowText" lastClr="000000"/>
              </a:solidFill>
              <a:latin typeface="+mn-ea"/>
            </a:endParaRPr>
          </a:p>
        </p:txBody>
      </p:sp>
      <p:sp>
        <p:nvSpPr>
          <p:cNvPr id="23" name="角丸四角形 22"/>
          <p:cNvSpPr/>
          <p:nvPr/>
        </p:nvSpPr>
        <p:spPr>
          <a:xfrm>
            <a:off x="871972" y="4024957"/>
            <a:ext cx="4392488" cy="864096"/>
          </a:xfrm>
          <a:prstGeom prst="roundRect">
            <a:avLst>
              <a:gd name="adj" fmla="val 13105"/>
            </a:avLst>
          </a:prstGeom>
          <a:solidFill>
            <a:schemeClr val="accent6">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2400" dirty="0">
                <a:solidFill>
                  <a:sysClr val="windowText" lastClr="000000"/>
                </a:solidFill>
                <a:latin typeface="+mn-ea"/>
              </a:rPr>
              <a:t>Android</a:t>
            </a:r>
            <a:r>
              <a:rPr lang="ja-JP" altLang="en-US" sz="2400" dirty="0">
                <a:solidFill>
                  <a:sysClr val="windowText" lastClr="000000"/>
                </a:solidFill>
                <a:latin typeface="+mn-ea"/>
              </a:rPr>
              <a:t>：管理画面から許可</a:t>
            </a:r>
            <a:endParaRPr lang="en-US" altLang="ja-JP" sz="2400" dirty="0">
              <a:solidFill>
                <a:sysClr val="windowText" lastClr="000000"/>
              </a:solidFill>
              <a:latin typeface="+mn-ea"/>
            </a:endParaRPr>
          </a:p>
          <a:p>
            <a:pPr algn="ctr"/>
            <a:r>
              <a:rPr lang="en-US" altLang="ja-JP" sz="2400" dirty="0">
                <a:solidFill>
                  <a:sysClr val="windowText" lastClr="000000"/>
                </a:solidFill>
                <a:latin typeface="+mn-ea"/>
              </a:rPr>
              <a:t>iOS</a:t>
            </a:r>
            <a:r>
              <a:rPr lang="ja-JP" altLang="en-US" sz="2400" dirty="0">
                <a:solidFill>
                  <a:sysClr val="windowText" lastClr="000000"/>
                </a:solidFill>
                <a:latin typeface="+mn-ea"/>
              </a:rPr>
              <a:t>：アプリを入れてあげる</a:t>
            </a:r>
            <a:endParaRPr lang="en-US" altLang="ja-JP" sz="2400" dirty="0">
              <a:solidFill>
                <a:sysClr val="windowText" lastClr="000000"/>
              </a:solidFill>
              <a:latin typeface="+mn-ea"/>
            </a:endParaRPr>
          </a:p>
        </p:txBody>
      </p:sp>
      <p:sp>
        <p:nvSpPr>
          <p:cNvPr id="25" name="角丸四角形 24"/>
          <p:cNvSpPr/>
          <p:nvPr/>
        </p:nvSpPr>
        <p:spPr>
          <a:xfrm>
            <a:off x="871972" y="3120213"/>
            <a:ext cx="4392488" cy="544704"/>
          </a:xfrm>
          <a:prstGeom prst="roundRect">
            <a:avLst>
              <a:gd name="adj" fmla="val 13105"/>
            </a:avLst>
          </a:prstGeom>
          <a:solidFill>
            <a:schemeClr val="accent6">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400" dirty="0">
                <a:solidFill>
                  <a:sysClr val="windowText" lastClr="000000"/>
                </a:solidFill>
                <a:latin typeface="+mn-ea"/>
              </a:rPr>
              <a:t>保護者と話し合い</a:t>
            </a:r>
            <a:endParaRPr lang="en-US" altLang="ja-JP" sz="2400" dirty="0">
              <a:solidFill>
                <a:sysClr val="windowText" lastClr="000000"/>
              </a:solidFill>
              <a:latin typeface="+mn-ea"/>
            </a:endParaRPr>
          </a:p>
        </p:txBody>
      </p:sp>
      <p:sp>
        <p:nvSpPr>
          <p:cNvPr id="26" name="角丸四角形 25"/>
          <p:cNvSpPr/>
          <p:nvPr/>
        </p:nvSpPr>
        <p:spPr>
          <a:xfrm>
            <a:off x="5768515" y="3120213"/>
            <a:ext cx="3267981" cy="544704"/>
          </a:xfrm>
          <a:prstGeom prst="roundRect">
            <a:avLst>
              <a:gd name="adj" fmla="val 1310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400" dirty="0">
                <a:solidFill>
                  <a:sysClr val="windowText" lastClr="000000"/>
                </a:solidFill>
                <a:latin typeface="+mn-ea"/>
              </a:rPr>
              <a:t>やっぱり禁止の場合も</a:t>
            </a:r>
            <a:endParaRPr lang="en-US" altLang="ja-JP" sz="2400" dirty="0">
              <a:solidFill>
                <a:sysClr val="windowText" lastClr="000000"/>
              </a:solidFill>
              <a:latin typeface="+mn-ea"/>
            </a:endParaRPr>
          </a:p>
        </p:txBody>
      </p:sp>
      <p:sp>
        <p:nvSpPr>
          <p:cNvPr id="27" name="角丸四角形 26"/>
          <p:cNvSpPr/>
          <p:nvPr/>
        </p:nvSpPr>
        <p:spPr>
          <a:xfrm>
            <a:off x="779801" y="5267378"/>
            <a:ext cx="5745835" cy="1246957"/>
          </a:xfrm>
          <a:prstGeom prst="roundRect">
            <a:avLst>
              <a:gd name="adj" fmla="val 1310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3200" dirty="0">
                <a:solidFill>
                  <a:sysClr val="windowText" lastClr="000000"/>
                </a:solidFill>
                <a:latin typeface="+mn-ea"/>
              </a:rPr>
              <a:t>フィルタリングで</a:t>
            </a:r>
            <a:r>
              <a:rPr lang="ja-JP" altLang="en-US" sz="3200" b="1" dirty="0">
                <a:solidFill>
                  <a:srgbClr val="FF0000"/>
                </a:solidFill>
                <a:latin typeface="+mn-ea"/>
              </a:rPr>
              <a:t>安全</a:t>
            </a:r>
            <a:endParaRPr lang="en-US" altLang="ja-JP" sz="3200" b="1" dirty="0">
              <a:solidFill>
                <a:srgbClr val="FF0000"/>
              </a:solidFill>
              <a:latin typeface="+mn-ea"/>
            </a:endParaRPr>
          </a:p>
          <a:p>
            <a:endParaRPr lang="en-US" altLang="ja-JP" sz="700" dirty="0">
              <a:solidFill>
                <a:sysClr val="windowText" lastClr="000000"/>
              </a:solidFill>
              <a:latin typeface="+mn-ea"/>
            </a:endParaRPr>
          </a:p>
          <a:p>
            <a:r>
              <a:rPr lang="ja-JP" altLang="en-US" sz="3200" dirty="0">
                <a:solidFill>
                  <a:sysClr val="windowText" lastClr="000000"/>
                </a:solidFill>
                <a:latin typeface="+mn-ea"/>
              </a:rPr>
              <a:t>カスタマイズで </a:t>
            </a:r>
            <a:r>
              <a:rPr lang="ja-JP" altLang="en-US" sz="3200" b="1" dirty="0">
                <a:solidFill>
                  <a:srgbClr val="FF0000"/>
                </a:solidFill>
                <a:latin typeface="+mn-ea"/>
              </a:rPr>
              <a:t>便利</a:t>
            </a:r>
            <a:endParaRPr lang="en-US" altLang="ja-JP" sz="3200" b="1" dirty="0">
              <a:solidFill>
                <a:srgbClr val="FF0000"/>
              </a:solidFill>
              <a:latin typeface="+mn-ea"/>
            </a:endParaRPr>
          </a:p>
        </p:txBody>
      </p:sp>
      <p:sp>
        <p:nvSpPr>
          <p:cNvPr id="28" name="角丸四角形 27"/>
          <p:cNvSpPr/>
          <p:nvPr/>
        </p:nvSpPr>
        <p:spPr>
          <a:xfrm>
            <a:off x="5740894" y="2152749"/>
            <a:ext cx="3267981" cy="544704"/>
          </a:xfrm>
          <a:prstGeom prst="roundRect">
            <a:avLst>
              <a:gd name="adj" fmla="val 13105"/>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400" dirty="0">
                <a:solidFill>
                  <a:sysClr val="windowText" lastClr="000000"/>
                </a:solidFill>
                <a:latin typeface="+mn-ea"/>
              </a:rPr>
              <a:t>フィルタリング解除</a:t>
            </a:r>
            <a:endParaRPr lang="en-US" altLang="ja-JP" sz="2400" dirty="0">
              <a:solidFill>
                <a:sysClr val="windowText" lastClr="000000"/>
              </a:solidFill>
              <a:latin typeface="+mn-ea"/>
            </a:endParaRPr>
          </a:p>
        </p:txBody>
      </p:sp>
      <p:sp>
        <p:nvSpPr>
          <p:cNvPr id="4" name="右中かっこ 3"/>
          <p:cNvSpPr/>
          <p:nvPr/>
        </p:nvSpPr>
        <p:spPr>
          <a:xfrm>
            <a:off x="4772091" y="5506223"/>
            <a:ext cx="261045" cy="1008112"/>
          </a:xfrm>
          <a:prstGeom prst="rightBrace">
            <a:avLst>
              <a:gd name="adj1" fmla="val 17323"/>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5109864" y="5567625"/>
            <a:ext cx="1415772" cy="830997"/>
          </a:xfrm>
          <a:prstGeom prst="rect">
            <a:avLst/>
          </a:prstGeom>
          <a:noFill/>
        </p:spPr>
        <p:txBody>
          <a:bodyPr wrap="none" rtlCol="0">
            <a:spAutoFit/>
          </a:bodyPr>
          <a:lstStyle/>
          <a:p>
            <a:r>
              <a:rPr kumimoji="1" lang="ja-JP" altLang="en-US" sz="4800" b="1" dirty="0">
                <a:solidFill>
                  <a:srgbClr val="FF0000"/>
                </a:solidFill>
              </a:rPr>
              <a:t>両立</a:t>
            </a:r>
          </a:p>
        </p:txBody>
      </p:sp>
      <p:cxnSp>
        <p:nvCxnSpPr>
          <p:cNvPr id="32" name="直線矢印コネクタ 31"/>
          <p:cNvCxnSpPr>
            <a:stCxn id="22" idx="3"/>
            <a:endCxn id="28" idx="1"/>
          </p:cNvCxnSpPr>
          <p:nvPr/>
        </p:nvCxnSpPr>
        <p:spPr>
          <a:xfrm>
            <a:off x="5264460" y="2425101"/>
            <a:ext cx="476434" cy="0"/>
          </a:xfrm>
          <a:prstGeom prst="straightConnector1">
            <a:avLst/>
          </a:prstGeom>
          <a:ln w="28575">
            <a:solidFill>
              <a:schemeClr val="bg1">
                <a:lumMod val="6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6203298" y="1843810"/>
            <a:ext cx="2398413" cy="523220"/>
          </a:xfrm>
          <a:prstGeom prst="rect">
            <a:avLst/>
          </a:prstGeom>
          <a:noFill/>
        </p:spPr>
        <p:txBody>
          <a:bodyPr wrap="none" rtlCol="0">
            <a:spAutoFit/>
          </a:bodyPr>
          <a:lstStyle/>
          <a:p>
            <a:r>
              <a:rPr kumimoji="1" lang="en-US" altLang="ja-JP" sz="2800" b="1" dirty="0">
                <a:solidFill>
                  <a:srgbClr val="FF0000"/>
                </a:solidFill>
              </a:rPr>
              <a:t>× </a:t>
            </a:r>
            <a:r>
              <a:rPr kumimoji="1" lang="ja-JP" altLang="en-US" sz="2800" b="1" dirty="0">
                <a:solidFill>
                  <a:srgbClr val="FF0000"/>
                </a:solidFill>
              </a:rPr>
              <a:t>絶対にダメ</a:t>
            </a:r>
          </a:p>
        </p:txBody>
      </p:sp>
      <p:cxnSp>
        <p:nvCxnSpPr>
          <p:cNvPr id="36" name="直線矢印コネクタ 35"/>
          <p:cNvCxnSpPr>
            <a:stCxn id="25" idx="3"/>
            <a:endCxn id="26" idx="1"/>
          </p:cNvCxnSpPr>
          <p:nvPr/>
        </p:nvCxnSpPr>
        <p:spPr>
          <a:xfrm>
            <a:off x="5264460" y="3392565"/>
            <a:ext cx="504055" cy="0"/>
          </a:xfrm>
          <a:prstGeom prst="straightConnector1">
            <a:avLst/>
          </a:prstGeom>
          <a:ln w="28575">
            <a:solidFill>
              <a:schemeClr val="bg1">
                <a:lumMod val="6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19" idx="2"/>
            <a:endCxn id="22" idx="0"/>
          </p:cNvCxnSpPr>
          <p:nvPr/>
        </p:nvCxnSpPr>
        <p:spPr>
          <a:xfrm>
            <a:off x="3068216" y="1833357"/>
            <a:ext cx="0" cy="319392"/>
          </a:xfrm>
          <a:prstGeom prst="straightConnector1">
            <a:avLst/>
          </a:prstGeom>
          <a:ln w="28575">
            <a:solidFill>
              <a:schemeClr val="bg1">
                <a:lumMod val="6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a:stCxn id="22" idx="2"/>
            <a:endCxn id="25" idx="0"/>
          </p:cNvCxnSpPr>
          <p:nvPr/>
        </p:nvCxnSpPr>
        <p:spPr>
          <a:xfrm>
            <a:off x="3068216" y="2697453"/>
            <a:ext cx="0" cy="422760"/>
          </a:xfrm>
          <a:prstGeom prst="straightConnector1">
            <a:avLst/>
          </a:prstGeom>
          <a:ln w="28575">
            <a:solidFill>
              <a:schemeClr val="bg1">
                <a:lumMod val="6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a:stCxn id="23" idx="2"/>
          </p:cNvCxnSpPr>
          <p:nvPr/>
        </p:nvCxnSpPr>
        <p:spPr>
          <a:xfrm>
            <a:off x="3068216" y="4889053"/>
            <a:ext cx="0" cy="378325"/>
          </a:xfrm>
          <a:prstGeom prst="straightConnector1">
            <a:avLst/>
          </a:prstGeom>
          <a:ln w="28575">
            <a:solidFill>
              <a:schemeClr val="bg1">
                <a:lumMod val="6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61" name="円/楕円 60"/>
          <p:cNvSpPr/>
          <p:nvPr/>
        </p:nvSpPr>
        <p:spPr>
          <a:xfrm>
            <a:off x="151892" y="1232325"/>
            <a:ext cx="598213" cy="57606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800" dirty="0">
                <a:solidFill>
                  <a:schemeClr val="bg1"/>
                </a:solidFill>
              </a:rPr>
              <a:t>保</a:t>
            </a:r>
          </a:p>
        </p:txBody>
      </p:sp>
      <p:sp>
        <p:nvSpPr>
          <p:cNvPr id="70" name="円/楕円 69"/>
          <p:cNvSpPr/>
          <p:nvPr/>
        </p:nvSpPr>
        <p:spPr>
          <a:xfrm>
            <a:off x="151892" y="2152749"/>
            <a:ext cx="598213" cy="57606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800" dirty="0">
                <a:solidFill>
                  <a:schemeClr val="bg1"/>
                </a:solidFill>
              </a:rPr>
              <a:t>子</a:t>
            </a:r>
          </a:p>
        </p:txBody>
      </p:sp>
      <p:sp>
        <p:nvSpPr>
          <p:cNvPr id="71" name="円/楕円 70"/>
          <p:cNvSpPr/>
          <p:nvPr/>
        </p:nvSpPr>
        <p:spPr>
          <a:xfrm>
            <a:off x="151892" y="3104533"/>
            <a:ext cx="598213" cy="57606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800" dirty="0">
                <a:solidFill>
                  <a:schemeClr val="bg1"/>
                </a:solidFill>
              </a:rPr>
              <a:t>保</a:t>
            </a:r>
            <a:endParaRPr kumimoji="1" lang="ja-JP" altLang="en-US" sz="2800" dirty="0">
              <a:solidFill>
                <a:schemeClr val="bg1"/>
              </a:solidFill>
            </a:endParaRPr>
          </a:p>
        </p:txBody>
      </p:sp>
      <p:sp>
        <p:nvSpPr>
          <p:cNvPr id="72" name="円/楕円 71"/>
          <p:cNvSpPr/>
          <p:nvPr/>
        </p:nvSpPr>
        <p:spPr>
          <a:xfrm>
            <a:off x="655948" y="3104533"/>
            <a:ext cx="598213" cy="57606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800" dirty="0">
                <a:solidFill>
                  <a:schemeClr val="bg1"/>
                </a:solidFill>
              </a:rPr>
              <a:t>子</a:t>
            </a:r>
          </a:p>
        </p:txBody>
      </p:sp>
      <p:sp>
        <p:nvSpPr>
          <p:cNvPr id="74" name="円/楕円 73"/>
          <p:cNvSpPr/>
          <p:nvPr/>
        </p:nvSpPr>
        <p:spPr>
          <a:xfrm>
            <a:off x="151892" y="4168972"/>
            <a:ext cx="598213" cy="57606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800" dirty="0">
                <a:solidFill>
                  <a:schemeClr val="bg1"/>
                </a:solidFill>
              </a:rPr>
              <a:t>保</a:t>
            </a:r>
            <a:endParaRPr kumimoji="1" lang="ja-JP" altLang="en-US" sz="2800" dirty="0">
              <a:solidFill>
                <a:schemeClr val="bg1"/>
              </a:solidFill>
            </a:endParaRPr>
          </a:p>
        </p:txBody>
      </p:sp>
      <p:sp>
        <p:nvSpPr>
          <p:cNvPr id="75" name="円/楕円 74"/>
          <p:cNvSpPr/>
          <p:nvPr/>
        </p:nvSpPr>
        <p:spPr>
          <a:xfrm>
            <a:off x="151892" y="5609132"/>
            <a:ext cx="598213" cy="57606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800" dirty="0">
                <a:solidFill>
                  <a:schemeClr val="bg1"/>
                </a:solidFill>
              </a:rPr>
              <a:t>子</a:t>
            </a:r>
          </a:p>
        </p:txBody>
      </p:sp>
      <p:cxnSp>
        <p:nvCxnSpPr>
          <p:cNvPr id="34" name="直線矢印コネクタ 33"/>
          <p:cNvCxnSpPr>
            <a:stCxn id="25" idx="2"/>
            <a:endCxn id="23" idx="0"/>
          </p:cNvCxnSpPr>
          <p:nvPr/>
        </p:nvCxnSpPr>
        <p:spPr>
          <a:xfrm>
            <a:off x="3068216" y="3664917"/>
            <a:ext cx="0" cy="360040"/>
          </a:xfrm>
          <a:prstGeom prst="straightConnector1">
            <a:avLst/>
          </a:prstGeom>
          <a:ln w="28575">
            <a:solidFill>
              <a:schemeClr val="bg1">
                <a:lumMod val="6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57B68CF3-38EE-4EC4-A9C4-B25A1598B18F}"/>
              </a:ext>
            </a:extLst>
          </p:cNvPr>
          <p:cNvSpPr/>
          <p:nvPr/>
        </p:nvSpPr>
        <p:spPr>
          <a:xfrm>
            <a:off x="0" y="-30716"/>
            <a:ext cx="9129932" cy="1119025"/>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b="1" dirty="0">
                <a:latin typeface="ＭＳ Ｐゴシック" panose="020B0600070205080204" pitchFamily="50" charset="-128"/>
                <a:ea typeface="ＭＳ Ｐゴシック" panose="020B0600070205080204" pitchFamily="50" charset="-128"/>
              </a:rPr>
              <a:t>大切なのは「話し合い⇒カスタマイズ」　</a:t>
            </a:r>
            <a:endParaRPr kumimoji="1" lang="en-US" altLang="ja-JP" sz="3600" b="1" dirty="0">
              <a:latin typeface="ＭＳ Ｐゴシック" panose="020B0600070205080204" pitchFamily="50" charset="-128"/>
              <a:ea typeface="ＭＳ Ｐゴシック" panose="020B0600070205080204" pitchFamily="50" charset="-128"/>
            </a:endParaRPr>
          </a:p>
          <a:p>
            <a:r>
              <a:rPr kumimoji="1" lang="ja-JP" altLang="en-US" sz="3600" b="1" dirty="0">
                <a:latin typeface="ＭＳ Ｐゴシック" panose="020B0600070205080204" pitchFamily="50" charset="-128"/>
                <a:ea typeface="ＭＳ Ｐゴシック" panose="020B0600070205080204" pitchFamily="50" charset="-128"/>
              </a:rPr>
              <a:t>フィルタリングの設定と併せてルールづくりも</a:t>
            </a:r>
          </a:p>
        </p:txBody>
      </p:sp>
      <p:sp>
        <p:nvSpPr>
          <p:cNvPr id="30" name="テキスト ボックス 29"/>
          <p:cNvSpPr txBox="1"/>
          <p:nvPr/>
        </p:nvSpPr>
        <p:spPr>
          <a:xfrm>
            <a:off x="5555201" y="3591747"/>
            <a:ext cx="3490058" cy="2246769"/>
          </a:xfrm>
          <a:prstGeom prst="rect">
            <a:avLst/>
          </a:prstGeom>
          <a:noFill/>
        </p:spPr>
        <p:txBody>
          <a:bodyPr wrap="none" rtlCol="0">
            <a:spAutoFit/>
          </a:bodyPr>
          <a:lstStyle/>
          <a:p>
            <a:r>
              <a:rPr kumimoji="1" lang="ja-JP" altLang="en-US" sz="2800" b="1" dirty="0">
                <a:solidFill>
                  <a:srgbClr val="FF0000"/>
                </a:solidFill>
              </a:rPr>
              <a:t>試行錯誤しながら</a:t>
            </a:r>
            <a:endParaRPr kumimoji="1" lang="en-US" altLang="ja-JP" sz="2800" b="1" dirty="0">
              <a:solidFill>
                <a:srgbClr val="FF0000"/>
              </a:solidFill>
            </a:endParaRPr>
          </a:p>
          <a:p>
            <a:r>
              <a:rPr kumimoji="1" lang="ja-JP" altLang="en-US" sz="2800" b="1" dirty="0">
                <a:solidFill>
                  <a:srgbClr val="FF0000"/>
                </a:solidFill>
              </a:rPr>
              <a:t>ルールづくり</a:t>
            </a:r>
            <a:endParaRPr kumimoji="1" lang="en-US" altLang="ja-JP" sz="2800" b="1" dirty="0">
              <a:solidFill>
                <a:srgbClr val="FF0000"/>
              </a:solidFill>
            </a:endParaRPr>
          </a:p>
          <a:p>
            <a:r>
              <a:rPr kumimoji="1" lang="ja-JP" altLang="en-US" sz="2800" b="1" dirty="0"/>
              <a:t>・使用は〇時まで</a:t>
            </a:r>
            <a:endParaRPr kumimoji="1" lang="en-US" altLang="ja-JP" sz="2800" b="1" dirty="0"/>
          </a:p>
          <a:p>
            <a:r>
              <a:rPr kumimoji="1" lang="ja-JP" altLang="en-US" sz="2800" b="1" dirty="0"/>
              <a:t>・画像アップは要相談</a:t>
            </a:r>
            <a:endParaRPr kumimoji="1" lang="en-US" altLang="ja-JP" sz="2800" b="1" dirty="0"/>
          </a:p>
          <a:p>
            <a:r>
              <a:rPr kumimoji="1" lang="ja-JP" altLang="en-US" sz="2800" b="1" dirty="0"/>
              <a:t>　　　　　　　　　　　</a:t>
            </a:r>
            <a:r>
              <a:rPr kumimoji="1" lang="en-US" altLang="ja-JP" sz="2800" b="1" dirty="0" err="1"/>
              <a:t>etc</a:t>
            </a:r>
            <a:endParaRPr kumimoji="1" lang="ja-JP" altLang="en-US" sz="2800" b="1" dirty="0"/>
          </a:p>
        </p:txBody>
      </p:sp>
      <p:sp>
        <p:nvSpPr>
          <p:cNvPr id="31" name="テキスト ボックス 30"/>
          <p:cNvSpPr txBox="1"/>
          <p:nvPr/>
        </p:nvSpPr>
        <p:spPr>
          <a:xfrm>
            <a:off x="3477399" y="6469780"/>
            <a:ext cx="5666601" cy="400110"/>
          </a:xfrm>
          <a:prstGeom prst="rect">
            <a:avLst/>
          </a:prstGeom>
          <a:noFill/>
        </p:spPr>
        <p:txBody>
          <a:bodyPr wrap="square" rtlCol="0">
            <a:spAutoFit/>
          </a:bodyPr>
          <a:lstStyle/>
          <a:p>
            <a:r>
              <a:rPr lang="en-US" altLang="ja-JP" sz="2000" b="1" dirty="0">
                <a:solidFill>
                  <a:schemeClr val="accent1">
                    <a:lumMod val="75000"/>
                  </a:schemeClr>
                </a:solidFill>
                <a:latin typeface="+mn-ea"/>
                <a:cs typeface="Meiryo UI" panose="020B0604030504040204" pitchFamily="50" charset="-128"/>
              </a:rPr>
              <a:t>OSAKA</a:t>
            </a:r>
            <a:r>
              <a:rPr lang="ja-JP" altLang="en-US" sz="2000" b="1" dirty="0">
                <a:solidFill>
                  <a:schemeClr val="accent1">
                    <a:lumMod val="75000"/>
                  </a:schemeClr>
                </a:solidFill>
                <a:latin typeface="+mn-ea"/>
                <a:cs typeface="Meiryo UI" panose="020B0604030504040204" pitchFamily="50" charset="-128"/>
              </a:rPr>
              <a:t>スマホサミット</a:t>
            </a:r>
            <a:r>
              <a:rPr lang="en-US" altLang="ja-JP" sz="2000" b="1" dirty="0">
                <a:solidFill>
                  <a:schemeClr val="accent1">
                    <a:lumMod val="75000"/>
                  </a:schemeClr>
                </a:solidFill>
                <a:latin typeface="+mn-ea"/>
                <a:cs typeface="Meiryo UI" panose="020B0604030504040204" pitchFamily="50" charset="-128"/>
              </a:rPr>
              <a:t>2018</a:t>
            </a:r>
            <a:r>
              <a:rPr lang="ja-JP" altLang="en-US" sz="2000" b="1" dirty="0">
                <a:solidFill>
                  <a:schemeClr val="accent1">
                    <a:lumMod val="75000"/>
                  </a:schemeClr>
                </a:solidFill>
                <a:latin typeface="+mn-ea"/>
                <a:cs typeface="Meiryo UI" panose="020B0604030504040204" pitchFamily="50" charset="-128"/>
              </a:rPr>
              <a:t>フィルタリングチームより</a:t>
            </a:r>
            <a:endParaRPr lang="en-US" altLang="ja-JP" sz="2000" b="1" dirty="0">
              <a:solidFill>
                <a:schemeClr val="accent1">
                  <a:lumMod val="75000"/>
                </a:schemeClr>
              </a:solidFill>
              <a:latin typeface="+mn-ea"/>
              <a:cs typeface="Meiryo UI" panose="020B0604030504040204" pitchFamily="50" charset="-128"/>
            </a:endParaRPr>
          </a:p>
        </p:txBody>
      </p:sp>
    </p:spTree>
    <p:extLst>
      <p:ext uri="{BB962C8B-B14F-4D97-AF65-F5344CB8AC3E}">
        <p14:creationId xmlns:p14="http://schemas.microsoft.com/office/powerpoint/2010/main" val="2686564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4354E25-F42E-4963-84C3-C6DDF8870E45}"/>
              </a:ext>
            </a:extLst>
          </p:cNvPr>
          <p:cNvSpPr/>
          <p:nvPr/>
        </p:nvSpPr>
        <p:spPr>
          <a:xfrm>
            <a:off x="-137210" y="836955"/>
            <a:ext cx="9418420" cy="5184090"/>
          </a:xfrm>
          <a:prstGeom prst="rect">
            <a:avLst/>
          </a:prstGeom>
          <a:solidFill>
            <a:srgbClr val="3E89CE">
              <a:alpha val="75686"/>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96D2D890-6D1B-46D4-8CB8-5EFC7C260042}"/>
              </a:ext>
            </a:extLst>
          </p:cNvPr>
          <p:cNvSpPr txBox="1"/>
          <p:nvPr/>
        </p:nvSpPr>
        <p:spPr>
          <a:xfrm>
            <a:off x="1724820" y="2472513"/>
            <a:ext cx="5694357" cy="1846659"/>
          </a:xfrm>
          <a:prstGeom prst="rect">
            <a:avLst/>
          </a:prstGeom>
          <a:noFill/>
        </p:spPr>
        <p:txBody>
          <a:bodyPr wrap="square" rtlCol="0">
            <a:spAutoFit/>
          </a:bodyPr>
          <a:lstStyle/>
          <a:p>
            <a:pPr algn="ctr"/>
            <a:r>
              <a:rPr kumimoji="1" lang="ja-JP" altLang="en-US" sz="60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軽</a:t>
            </a:r>
            <a:r>
              <a:rPr kumimoji="1" lang="ja-JP" altLang="en-US" sz="54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い</a:t>
            </a:r>
            <a:r>
              <a:rPr kumimoji="1" lang="ja-JP" altLang="en-US" sz="60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気持ち</a:t>
            </a:r>
            <a:endParaRPr kumimoji="1" lang="en-US" altLang="ja-JP" sz="60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a:p>
            <a:pPr algn="ctr"/>
            <a:r>
              <a:rPr kumimoji="1" lang="ja-JP" altLang="en-US" sz="5400" dirty="0" err="1">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だったのに</a:t>
            </a:r>
            <a:r>
              <a:rPr kumimoji="1" lang="en-US" altLang="ja-JP" sz="54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a:t>
            </a:r>
            <a:endParaRPr kumimoji="1" lang="ja-JP" altLang="en-US" sz="6600" dirty="0">
              <a:solidFill>
                <a:schemeClr val="bg1"/>
              </a:solidFill>
              <a:effectLst>
                <a:outerShdw blurRad="50800" dist="889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cxnSp>
        <p:nvCxnSpPr>
          <p:cNvPr id="6" name="直線コネクタ 5">
            <a:extLst>
              <a:ext uri="{FF2B5EF4-FFF2-40B4-BE49-F238E27FC236}">
                <a16:creationId xmlns:a16="http://schemas.microsoft.com/office/drawing/2014/main" id="{AAF382BD-93DD-4576-85E1-3E872C3D2041}"/>
              </a:ext>
            </a:extLst>
          </p:cNvPr>
          <p:cNvCxnSpPr>
            <a:cxnSpLocks/>
          </p:cNvCxnSpPr>
          <p:nvPr/>
        </p:nvCxnSpPr>
        <p:spPr>
          <a:xfrm>
            <a:off x="1901073" y="2373875"/>
            <a:ext cx="5341850" cy="0"/>
          </a:xfrm>
          <a:prstGeom prst="line">
            <a:avLst/>
          </a:prstGeom>
          <a:ln w="60325">
            <a:solidFill>
              <a:schemeClr val="bg1"/>
            </a:solidFill>
          </a:ln>
          <a:effectLst>
            <a:outerShdw blurRad="508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D9CEA8AF-CFA1-4522-BA76-1BC0429D9740}"/>
              </a:ext>
            </a:extLst>
          </p:cNvPr>
          <p:cNvCxnSpPr>
            <a:cxnSpLocks/>
          </p:cNvCxnSpPr>
          <p:nvPr/>
        </p:nvCxnSpPr>
        <p:spPr>
          <a:xfrm>
            <a:off x="1901073" y="4408083"/>
            <a:ext cx="5341850" cy="0"/>
          </a:xfrm>
          <a:prstGeom prst="line">
            <a:avLst/>
          </a:prstGeom>
          <a:ln w="60325">
            <a:solidFill>
              <a:schemeClr val="bg1"/>
            </a:solidFill>
          </a:ln>
          <a:effectLst>
            <a:outerShdw blurRad="508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4</a:t>
            </a:fld>
            <a:endParaRPr kumimoji="1" lang="ja-JP" altLang="en-US"/>
          </a:p>
        </p:txBody>
      </p:sp>
    </p:spTree>
    <p:extLst>
      <p:ext uri="{BB962C8B-B14F-4D97-AF65-F5344CB8AC3E}">
        <p14:creationId xmlns:p14="http://schemas.microsoft.com/office/powerpoint/2010/main" val="629794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5802C6B-14E5-427C-9C7E-7308AB701EA4}"/>
              </a:ext>
            </a:extLst>
          </p:cNvPr>
          <p:cNvSpPr/>
          <p:nvPr/>
        </p:nvSpPr>
        <p:spPr>
          <a:xfrm>
            <a:off x="0" y="59"/>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ＭＳ Ｐゴシック" panose="020B0600070205080204" pitchFamily="50" charset="-128"/>
                <a:ea typeface="ＭＳ Ｐゴシック" panose="020B0600070205080204" pitchFamily="50" charset="-128"/>
              </a:rPr>
              <a:t>高校生の太郎</a:t>
            </a:r>
          </a:p>
        </p:txBody>
      </p:sp>
      <p:sp>
        <p:nvSpPr>
          <p:cNvPr id="7" name="テキスト ボックス 6">
            <a:extLst>
              <a:ext uri="{FF2B5EF4-FFF2-40B4-BE49-F238E27FC236}">
                <a16:creationId xmlns:a16="http://schemas.microsoft.com/office/drawing/2014/main" id="{D53F8B93-9CE3-4DA1-9665-D4BC6F013AC0}"/>
              </a:ext>
            </a:extLst>
          </p:cNvPr>
          <p:cNvSpPr txBox="1"/>
          <p:nvPr/>
        </p:nvSpPr>
        <p:spPr>
          <a:xfrm>
            <a:off x="407864" y="1334060"/>
            <a:ext cx="6960345" cy="707886"/>
          </a:xfrm>
          <a:prstGeom prst="rect">
            <a:avLst/>
          </a:prstGeom>
          <a:noFill/>
        </p:spPr>
        <p:txBody>
          <a:bodyPr wrap="square" rtlCol="0">
            <a:spAutoFit/>
          </a:bodyPr>
          <a:lstStyle/>
          <a:p>
            <a:r>
              <a:rPr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いつも友だちと楽しい写真</a:t>
            </a:r>
            <a:endParaRPr kumimoji="1" lang="ja-JP" altLang="en-US" sz="4000" dirty="0">
              <a:solidFill>
                <a:schemeClr val="bg2">
                  <a:lumMod val="25000"/>
                </a:schemeClr>
              </a:solidFill>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9AA26F6D-0448-41ED-9D47-D141E802C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418" y="2317325"/>
            <a:ext cx="5585791" cy="4189343"/>
          </a:xfrm>
          <a:prstGeom prst="rect">
            <a:avLst/>
          </a:prstGeom>
          <a:ln>
            <a:noFill/>
          </a:ln>
          <a:effectLst>
            <a:outerShdw blurRad="292100" dist="139700" dir="2700000" algn="tl" rotWithShape="0">
              <a:srgbClr val="333333">
                <a:alpha val="65000"/>
              </a:srgbClr>
            </a:outerShdw>
          </a:effectLst>
        </p:spPr>
      </p:pic>
      <p:sp>
        <p:nvSpPr>
          <p:cNvPr id="12" name="星: 5 pt 11">
            <a:extLst>
              <a:ext uri="{FF2B5EF4-FFF2-40B4-BE49-F238E27FC236}">
                <a16:creationId xmlns:a16="http://schemas.microsoft.com/office/drawing/2014/main" id="{C9C28479-D991-4E7B-9EE0-822F799D1CC3}"/>
              </a:ext>
            </a:extLst>
          </p:cNvPr>
          <p:cNvSpPr/>
          <p:nvPr/>
        </p:nvSpPr>
        <p:spPr>
          <a:xfrm rot="20449270">
            <a:off x="3561250" y="3972547"/>
            <a:ext cx="784813" cy="736607"/>
          </a:xfrm>
          <a:prstGeom prst="star5">
            <a:avLst>
              <a:gd name="adj" fmla="val 26608"/>
              <a:gd name="hf" fmla="val 105146"/>
              <a:gd name="vf" fmla="val 110557"/>
            </a:avLst>
          </a:prstGeom>
          <a:solidFill>
            <a:srgbClr val="FFFF00"/>
          </a:solidFill>
          <a:ln>
            <a:solidFill>
              <a:srgbClr val="FFC000"/>
            </a:solidFill>
          </a:ln>
          <a:effectLst>
            <a:outerShdw blurRad="50800" dist="38100" dir="2700000" algn="tl" rotWithShape="0">
              <a:prstClr val="black">
                <a:alpha val="40000"/>
              </a:prstClr>
            </a:outerShdw>
          </a:effectLst>
          <a:scene3d>
            <a:camera prst="orthographicFront"/>
            <a:lightRig rig="threePt" dir="t"/>
          </a:scene3d>
          <a:sp3d>
            <a:bevelT w="88900"/>
            <a:bevelB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星: 5 pt 12">
            <a:extLst>
              <a:ext uri="{FF2B5EF4-FFF2-40B4-BE49-F238E27FC236}">
                <a16:creationId xmlns:a16="http://schemas.microsoft.com/office/drawing/2014/main" id="{EF58D036-4ECC-4465-9905-29718BC44676}"/>
              </a:ext>
            </a:extLst>
          </p:cNvPr>
          <p:cNvSpPr/>
          <p:nvPr/>
        </p:nvSpPr>
        <p:spPr>
          <a:xfrm rot="20572379">
            <a:off x="5099390" y="3744279"/>
            <a:ext cx="825390" cy="706977"/>
          </a:xfrm>
          <a:prstGeom prst="star5">
            <a:avLst>
              <a:gd name="adj" fmla="val 26608"/>
              <a:gd name="hf" fmla="val 105146"/>
              <a:gd name="vf" fmla="val 110557"/>
            </a:avLst>
          </a:prstGeom>
          <a:solidFill>
            <a:srgbClr val="FFFF00"/>
          </a:solidFill>
          <a:ln>
            <a:solidFill>
              <a:srgbClr val="FFC000"/>
            </a:solidFill>
          </a:ln>
          <a:effectLst>
            <a:outerShdw blurRad="50800" dist="38100" dir="2700000" algn="tl" rotWithShape="0">
              <a:prstClr val="black">
                <a:alpha val="40000"/>
              </a:prstClr>
            </a:outerShdw>
          </a:effectLst>
          <a:scene3d>
            <a:camera prst="orthographicFront"/>
            <a:lightRig rig="threePt" dir="t"/>
          </a:scene3d>
          <a:sp3d>
            <a:bevelT w="88900"/>
            <a:bevelB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8393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76632" y="0"/>
            <a:ext cx="6561608" cy="685800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1799692" y="1018730"/>
            <a:ext cx="6768752"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冷凍庫</a:t>
            </a:r>
            <a:r>
              <a:rPr kumimoji="1" lang="ja-JP" altLang="en-US" sz="2400" b="1" dirty="0" err="1">
                <a:latin typeface="HG丸ｺﾞｼｯｸM-PRO" panose="020F0600000000000000" pitchFamily="50" charset="-128"/>
                <a:ea typeface="HG丸ｺﾞｼｯｸM-PRO" panose="020F0600000000000000" pitchFamily="50" charset="-128"/>
              </a:rPr>
              <a:t>なう</a:t>
            </a:r>
            <a:endParaRPr lang="en-US" altLang="ja-JP" dirty="0"/>
          </a:p>
        </p:txBody>
      </p:sp>
      <p:sp>
        <p:nvSpPr>
          <p:cNvPr id="7" name="テキスト ボックス 6"/>
          <p:cNvSpPr txBox="1"/>
          <p:nvPr/>
        </p:nvSpPr>
        <p:spPr>
          <a:xfrm>
            <a:off x="2508292" y="170056"/>
            <a:ext cx="5880132" cy="738664"/>
          </a:xfrm>
          <a:prstGeom prst="rect">
            <a:avLst/>
          </a:prstGeom>
          <a:noFill/>
        </p:spPr>
        <p:txBody>
          <a:bodyPr wrap="square" rtlCol="0">
            <a:spAutoFit/>
          </a:bodyPr>
          <a:lstStyle/>
          <a:p>
            <a:r>
              <a:rPr lang="ja-JP" altLang="en-US" sz="2400" b="1" dirty="0"/>
              <a:t>太郎</a:t>
            </a:r>
            <a:endParaRPr lang="en-US" altLang="ja-JP" sz="2400" b="1" dirty="0"/>
          </a:p>
          <a:p>
            <a:r>
              <a:rPr lang="en-US" altLang="ja-JP" dirty="0"/>
              <a:t>@××××</a:t>
            </a:r>
          </a:p>
        </p:txBody>
      </p:sp>
      <p:grpSp>
        <p:nvGrpSpPr>
          <p:cNvPr id="15" name="グループ化 14"/>
          <p:cNvGrpSpPr/>
          <p:nvPr/>
        </p:nvGrpSpPr>
        <p:grpSpPr>
          <a:xfrm>
            <a:off x="1769628" y="5489414"/>
            <a:ext cx="5632638" cy="500328"/>
            <a:chOff x="1151620" y="2712648"/>
            <a:chExt cx="6768752" cy="500328"/>
          </a:xfrm>
        </p:grpSpPr>
        <p:sp>
          <p:nvSpPr>
            <p:cNvPr id="11" name="テキスト ボックス 10"/>
            <p:cNvSpPr txBox="1"/>
            <p:nvPr/>
          </p:nvSpPr>
          <p:spPr>
            <a:xfrm>
              <a:off x="1151620" y="2780928"/>
              <a:ext cx="6408712" cy="400110"/>
            </a:xfrm>
            <a:prstGeom prst="rect">
              <a:avLst/>
            </a:prstGeom>
            <a:noFill/>
          </p:spPr>
          <p:txBody>
            <a:bodyPr wrap="square" rtlCol="0">
              <a:spAutoFit/>
            </a:bodyPr>
            <a:lstStyle/>
            <a:p>
              <a:r>
                <a:rPr lang="ja-JP" altLang="en-US" sz="2000" b="1" dirty="0"/>
                <a:t>○○</a:t>
              </a:r>
              <a:r>
                <a:rPr lang="ja-JP" altLang="en-US" sz="2000" dirty="0"/>
                <a:t>リツイート　</a:t>
              </a:r>
              <a:r>
                <a:rPr lang="ja-JP" altLang="en-US" sz="2000" b="1" dirty="0"/>
                <a:t>△△</a:t>
              </a:r>
              <a:r>
                <a:rPr lang="ja-JP" altLang="en-US" sz="2000" dirty="0"/>
                <a:t>いいね</a:t>
              </a:r>
              <a:endParaRPr lang="en-US" altLang="ja-JP" sz="2000" dirty="0"/>
            </a:p>
          </p:txBody>
        </p:sp>
        <p:cxnSp>
          <p:nvCxnSpPr>
            <p:cNvPr id="13" name="直線コネクタ 12"/>
            <p:cNvCxnSpPr/>
            <p:nvPr/>
          </p:nvCxnSpPr>
          <p:spPr>
            <a:xfrm>
              <a:off x="1151620" y="2712648"/>
              <a:ext cx="676875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151620" y="3212976"/>
              <a:ext cx="676875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6" name="矢印: 折線 15"/>
          <p:cNvSpPr/>
          <p:nvPr/>
        </p:nvSpPr>
        <p:spPr>
          <a:xfrm flipH="1">
            <a:off x="2021656" y="6113252"/>
            <a:ext cx="416225" cy="429185"/>
          </a:xfrm>
          <a:prstGeom prst="bentArrow">
            <a:avLst>
              <a:gd name="adj1" fmla="val 25000"/>
              <a:gd name="adj2" fmla="val 30801"/>
              <a:gd name="adj3" fmla="val 35314"/>
              <a:gd name="adj4" fmla="val 43750"/>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矢印: 上向き折線 16"/>
          <p:cNvSpPr/>
          <p:nvPr/>
        </p:nvSpPr>
        <p:spPr>
          <a:xfrm>
            <a:off x="2957760" y="6083434"/>
            <a:ext cx="554967" cy="460102"/>
          </a:xfrm>
          <a:prstGeom prst="bentUpArrow">
            <a:avLst>
              <a:gd name="adj1" fmla="val 25000"/>
              <a:gd name="adj2" fmla="val 25000"/>
              <a:gd name="adj3" fmla="val 48049"/>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上向き折線 18"/>
          <p:cNvSpPr/>
          <p:nvPr/>
        </p:nvSpPr>
        <p:spPr>
          <a:xfrm flipH="1" flipV="1">
            <a:off x="2885752" y="6129248"/>
            <a:ext cx="416225" cy="420039"/>
          </a:xfrm>
          <a:prstGeom prst="bentUpArrow">
            <a:avLst>
              <a:gd name="adj1" fmla="val 25000"/>
              <a:gd name="adj2" fmla="val 25000"/>
              <a:gd name="adj3" fmla="val 48049"/>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p:cNvGrpSpPr/>
          <p:nvPr/>
        </p:nvGrpSpPr>
        <p:grpSpPr>
          <a:xfrm>
            <a:off x="4613945" y="6084093"/>
            <a:ext cx="576064" cy="559003"/>
            <a:chOff x="4355975" y="3331555"/>
            <a:chExt cx="597963" cy="610461"/>
          </a:xfrm>
        </p:grpSpPr>
        <p:sp>
          <p:nvSpPr>
            <p:cNvPr id="23" name="二等辺三角形 22"/>
            <p:cNvSpPr/>
            <p:nvPr/>
          </p:nvSpPr>
          <p:spPr>
            <a:xfrm rot="16200000" flipV="1">
              <a:off x="4190061" y="3531866"/>
              <a:ext cx="576064" cy="244235"/>
            </a:xfrm>
            <a:prstGeom prst="triangle">
              <a:avLst>
                <a:gd name="adj" fmla="val 72561"/>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377874" y="3363494"/>
              <a:ext cx="576064" cy="358176"/>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flipV="1">
              <a:off x="4377874" y="3331555"/>
              <a:ext cx="576064" cy="244235"/>
            </a:xfrm>
            <a:prstGeom prst="triangl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p:cNvSpPr txBox="1"/>
          <p:nvPr/>
        </p:nvSpPr>
        <p:spPr>
          <a:xfrm>
            <a:off x="3749848" y="5941856"/>
            <a:ext cx="693709" cy="825490"/>
          </a:xfrm>
          <a:prstGeom prst="rect">
            <a:avLst/>
          </a:prstGeom>
          <a:noFill/>
        </p:spPr>
        <p:txBody>
          <a:bodyPr wrap="square" rtlCol="0">
            <a:spAutoFit/>
          </a:bodyPr>
          <a:lstStyle/>
          <a:p>
            <a:r>
              <a:rPr lang="ja-JP" altLang="en-US" sz="4800" b="1" dirty="0">
                <a:solidFill>
                  <a:schemeClr val="tx1">
                    <a:lumMod val="50000"/>
                    <a:lumOff val="50000"/>
                  </a:schemeClr>
                </a:solidFill>
              </a:rPr>
              <a:t>♥</a:t>
            </a:r>
            <a:endParaRPr lang="en-US" altLang="ja-JP" sz="4800" dirty="0">
              <a:solidFill>
                <a:schemeClr val="tx1">
                  <a:lumMod val="50000"/>
                  <a:lumOff val="50000"/>
                </a:schemeClr>
              </a:solidFill>
            </a:endParaRPr>
          </a:p>
        </p:txBody>
      </p:sp>
      <p:pic>
        <p:nvPicPr>
          <p:cNvPr id="42" name="コンテンツ プレースホルダー 4">
            <a:extLst>
              <a:ext uri="{FF2B5EF4-FFF2-40B4-BE49-F238E27FC236}">
                <a16:creationId xmlns:a16="http://schemas.microsoft.com/office/drawing/2014/main" id="{3E70C528-410C-44C2-BDA4-03D630317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63330" y="1526210"/>
            <a:ext cx="5838936" cy="3998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グループ化 1">
            <a:extLst>
              <a:ext uri="{FF2B5EF4-FFF2-40B4-BE49-F238E27FC236}">
                <a16:creationId xmlns:a16="http://schemas.microsoft.com/office/drawing/2014/main" id="{1DE448BC-B03F-4C1D-8D02-B4A5D1BC1DB5}"/>
              </a:ext>
            </a:extLst>
          </p:cNvPr>
          <p:cNvGrpSpPr/>
          <p:nvPr/>
        </p:nvGrpSpPr>
        <p:grpSpPr>
          <a:xfrm>
            <a:off x="1769628" y="140561"/>
            <a:ext cx="767512" cy="738664"/>
            <a:chOff x="1769628" y="140561"/>
            <a:chExt cx="767512" cy="738664"/>
          </a:xfrm>
        </p:grpSpPr>
        <p:sp>
          <p:nvSpPr>
            <p:cNvPr id="10" name="四角形: 角を丸くする 9"/>
            <p:cNvSpPr/>
            <p:nvPr/>
          </p:nvSpPr>
          <p:spPr>
            <a:xfrm>
              <a:off x="1769628" y="140561"/>
              <a:ext cx="738664" cy="7386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コンテンツ プレースホルダー 4">
              <a:extLst>
                <a:ext uri="{FF2B5EF4-FFF2-40B4-BE49-F238E27FC236}">
                  <a16:creationId xmlns:a16="http://schemas.microsoft.com/office/drawing/2014/main" id="{4405CBED-FE4E-4289-AF7D-86D187DFD28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1799124" y="172928"/>
              <a:ext cx="738016" cy="7011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スライド番号プレースホルダー 2"/>
          <p:cNvSpPr>
            <a:spLocks noGrp="1"/>
          </p:cNvSpPr>
          <p:nvPr>
            <p:ph type="sldNum" sz="quarter" idx="12"/>
          </p:nvPr>
        </p:nvSpPr>
        <p:spPr/>
        <p:txBody>
          <a:bodyPr/>
          <a:lstStyle/>
          <a:p>
            <a:fld id="{24DAB539-2B90-4C7A-948F-D2C8868291A6}" type="slidenum">
              <a:rPr kumimoji="1" lang="ja-JP" altLang="en-US" smtClean="0"/>
              <a:t>6</a:t>
            </a:fld>
            <a:endParaRPr kumimoji="1" lang="ja-JP" altLang="en-US"/>
          </a:p>
        </p:txBody>
      </p:sp>
    </p:spTree>
    <p:extLst>
      <p:ext uri="{BB962C8B-B14F-4D97-AF65-F5344CB8AC3E}">
        <p14:creationId xmlns:p14="http://schemas.microsoft.com/office/powerpoint/2010/main" val="3306435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CB1C818B-8C8B-4BDF-975B-3CB3FE26BD1B}"/>
              </a:ext>
            </a:extLst>
          </p:cNvPr>
          <p:cNvSpPr/>
          <p:nvPr/>
        </p:nvSpPr>
        <p:spPr>
          <a:xfrm>
            <a:off x="1596779" y="22574"/>
            <a:ext cx="6048632" cy="679684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1589608" y="22574"/>
            <a:ext cx="6048632" cy="231513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1799692" y="650027"/>
            <a:ext cx="5747529"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おいおい汚いな</a:t>
            </a:r>
            <a:endParaRPr lang="en-US" altLang="ja-JP" dirty="0"/>
          </a:p>
        </p:txBody>
      </p:sp>
      <p:sp>
        <p:nvSpPr>
          <p:cNvPr id="7" name="テキスト ボックス 6"/>
          <p:cNvSpPr txBox="1"/>
          <p:nvPr/>
        </p:nvSpPr>
        <p:spPr>
          <a:xfrm>
            <a:off x="1771694" y="170056"/>
            <a:ext cx="6616730" cy="461665"/>
          </a:xfrm>
          <a:prstGeom prst="rect">
            <a:avLst/>
          </a:prstGeom>
          <a:noFill/>
        </p:spPr>
        <p:txBody>
          <a:bodyPr wrap="square" rtlCol="0">
            <a:spAutoFit/>
          </a:bodyPr>
          <a:lstStyle/>
          <a:p>
            <a:r>
              <a:rPr lang="ja-JP" altLang="en-US" sz="2400" b="1" dirty="0"/>
              <a:t>○○</a:t>
            </a:r>
            <a:r>
              <a:rPr lang="en-US" altLang="ja-JP" dirty="0"/>
              <a:t>@××××</a:t>
            </a:r>
          </a:p>
        </p:txBody>
      </p:sp>
      <p:grpSp>
        <p:nvGrpSpPr>
          <p:cNvPr id="15" name="グループ化 14"/>
          <p:cNvGrpSpPr/>
          <p:nvPr/>
        </p:nvGrpSpPr>
        <p:grpSpPr>
          <a:xfrm>
            <a:off x="1755681" y="1340335"/>
            <a:ext cx="5632638" cy="499678"/>
            <a:chOff x="1151620" y="2712648"/>
            <a:chExt cx="6768752" cy="500328"/>
          </a:xfrm>
        </p:grpSpPr>
        <p:sp>
          <p:nvSpPr>
            <p:cNvPr id="11" name="テキスト ボックス 10"/>
            <p:cNvSpPr txBox="1"/>
            <p:nvPr/>
          </p:nvSpPr>
          <p:spPr>
            <a:xfrm>
              <a:off x="1151620" y="2780928"/>
              <a:ext cx="6408712" cy="400110"/>
            </a:xfrm>
            <a:prstGeom prst="rect">
              <a:avLst/>
            </a:prstGeom>
            <a:noFill/>
          </p:spPr>
          <p:txBody>
            <a:bodyPr wrap="square" rtlCol="0">
              <a:spAutoFit/>
            </a:bodyPr>
            <a:lstStyle/>
            <a:p>
              <a:r>
                <a:rPr lang="ja-JP" altLang="en-US" sz="2000" b="1" dirty="0"/>
                <a:t>○○</a:t>
              </a:r>
              <a:r>
                <a:rPr lang="ja-JP" altLang="en-US" sz="2000" dirty="0"/>
                <a:t>リツイート　</a:t>
              </a:r>
              <a:r>
                <a:rPr lang="ja-JP" altLang="en-US" sz="2000" b="1" dirty="0"/>
                <a:t>△△</a:t>
              </a:r>
              <a:r>
                <a:rPr lang="ja-JP" altLang="en-US" sz="2000" dirty="0"/>
                <a:t>いいね</a:t>
              </a:r>
              <a:endParaRPr lang="en-US" altLang="ja-JP" sz="2000" dirty="0"/>
            </a:p>
          </p:txBody>
        </p:sp>
        <p:cxnSp>
          <p:nvCxnSpPr>
            <p:cNvPr id="13" name="直線コネクタ 12"/>
            <p:cNvCxnSpPr/>
            <p:nvPr/>
          </p:nvCxnSpPr>
          <p:spPr>
            <a:xfrm>
              <a:off x="1151620" y="2712648"/>
              <a:ext cx="676875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151620" y="3212976"/>
              <a:ext cx="676875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E764AF13-44EF-4313-9B87-D221D250721D}"/>
              </a:ext>
            </a:extLst>
          </p:cNvPr>
          <p:cNvSpPr txBox="1"/>
          <p:nvPr/>
        </p:nvSpPr>
        <p:spPr>
          <a:xfrm>
            <a:off x="1771694" y="2822698"/>
            <a:ext cx="5117547" cy="830997"/>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こいつの本アカ発見↓</a:t>
            </a:r>
            <a:endParaRPr kumimoji="1" lang="en-US" altLang="ja-JP" sz="2400" b="1" dirty="0">
              <a:latin typeface="HG丸ｺﾞｼｯｸM-PRO" panose="020F0600000000000000" pitchFamily="50" charset="-128"/>
              <a:ea typeface="HG丸ｺﾞｼｯｸM-PRO" panose="020F0600000000000000" pitchFamily="50" charset="-128"/>
            </a:endParaRPr>
          </a:p>
          <a:p>
            <a:r>
              <a:rPr kumimoji="1" lang="en-US" altLang="ja-JP" sz="2400" b="1" u="sng" dirty="0">
                <a:latin typeface="HG丸ｺﾞｼｯｸM-PRO" panose="020F0600000000000000" pitchFamily="50" charset="-128"/>
                <a:ea typeface="HG丸ｺﾞｼｯｸM-PRO" panose="020F0600000000000000" pitchFamily="50" charset="-128"/>
              </a:rPr>
              <a:t>URL</a:t>
            </a:r>
            <a:r>
              <a:rPr kumimoji="1" lang="ja-JP" altLang="en-US" sz="2400" b="1" u="sng" dirty="0">
                <a:latin typeface="HG丸ｺﾞｼｯｸM-PRO" panose="020F0600000000000000" pitchFamily="50" charset="-128"/>
                <a:ea typeface="HG丸ｺﾞｼｯｸM-PRO" panose="020F0600000000000000" pitchFamily="50" charset="-128"/>
              </a:rPr>
              <a:t>：ｗｗｗ</a:t>
            </a:r>
            <a:r>
              <a:rPr kumimoji="1" lang="en-US" altLang="ja-JP" sz="2400" b="1" u="sng" dirty="0">
                <a:latin typeface="HG丸ｺﾞｼｯｸM-PRO" panose="020F0600000000000000" pitchFamily="50" charset="-128"/>
                <a:ea typeface="HG丸ｺﾞｼｯｸM-PRO" panose="020F0600000000000000" pitchFamily="50" charset="-128"/>
              </a:rPr>
              <a:t>.</a:t>
            </a:r>
            <a:r>
              <a:rPr kumimoji="1" lang="ja-JP" altLang="en-US" sz="2400" b="1" u="sng" dirty="0">
                <a:latin typeface="HG丸ｺﾞｼｯｸM-PRO" panose="020F0600000000000000" pitchFamily="50" charset="-128"/>
                <a:ea typeface="HG丸ｺﾞｼｯｸM-PRO" panose="020F0600000000000000" pitchFamily="50" charset="-128"/>
              </a:rPr>
              <a:t>〇〇〇〇</a:t>
            </a:r>
            <a:endParaRPr lang="en-US" altLang="ja-JP" u="sng" dirty="0"/>
          </a:p>
        </p:txBody>
      </p:sp>
      <p:sp>
        <p:nvSpPr>
          <p:cNvPr id="27" name="テキスト ボックス 26">
            <a:extLst>
              <a:ext uri="{FF2B5EF4-FFF2-40B4-BE49-F238E27FC236}">
                <a16:creationId xmlns:a16="http://schemas.microsoft.com/office/drawing/2014/main" id="{F464CB0F-18CF-4FF2-B5B3-D7CDEF3994C0}"/>
              </a:ext>
            </a:extLst>
          </p:cNvPr>
          <p:cNvSpPr txBox="1"/>
          <p:nvPr/>
        </p:nvSpPr>
        <p:spPr>
          <a:xfrm>
            <a:off x="1771694" y="2313230"/>
            <a:ext cx="5866546" cy="461665"/>
          </a:xfrm>
          <a:prstGeom prst="rect">
            <a:avLst/>
          </a:prstGeom>
          <a:noFill/>
        </p:spPr>
        <p:txBody>
          <a:bodyPr wrap="square" rtlCol="0">
            <a:spAutoFit/>
          </a:bodyPr>
          <a:lstStyle/>
          <a:p>
            <a:r>
              <a:rPr lang="ja-JP" altLang="en-US" sz="2400" b="1" dirty="0"/>
              <a:t>△△</a:t>
            </a:r>
            <a:r>
              <a:rPr lang="en-US" altLang="ja-JP" dirty="0"/>
              <a:t>@××××</a:t>
            </a:r>
          </a:p>
        </p:txBody>
      </p:sp>
      <p:grpSp>
        <p:nvGrpSpPr>
          <p:cNvPr id="28" name="グループ化 27">
            <a:extLst>
              <a:ext uri="{FF2B5EF4-FFF2-40B4-BE49-F238E27FC236}">
                <a16:creationId xmlns:a16="http://schemas.microsoft.com/office/drawing/2014/main" id="{0F92550F-8AD6-46DC-9140-4E66FAB9B647}"/>
              </a:ext>
            </a:extLst>
          </p:cNvPr>
          <p:cNvGrpSpPr/>
          <p:nvPr/>
        </p:nvGrpSpPr>
        <p:grpSpPr>
          <a:xfrm>
            <a:off x="1727683" y="3844786"/>
            <a:ext cx="5015249" cy="531165"/>
            <a:chOff x="1151620" y="2712648"/>
            <a:chExt cx="6768752" cy="500328"/>
          </a:xfrm>
        </p:grpSpPr>
        <p:sp>
          <p:nvSpPr>
            <p:cNvPr id="29" name="テキスト ボックス 28">
              <a:extLst>
                <a:ext uri="{FF2B5EF4-FFF2-40B4-BE49-F238E27FC236}">
                  <a16:creationId xmlns:a16="http://schemas.microsoft.com/office/drawing/2014/main" id="{6D473645-D0E9-4797-8DA7-69570D08D1A4}"/>
                </a:ext>
              </a:extLst>
            </p:cNvPr>
            <p:cNvSpPr txBox="1"/>
            <p:nvPr/>
          </p:nvSpPr>
          <p:spPr>
            <a:xfrm>
              <a:off x="1151620" y="2780928"/>
              <a:ext cx="6408712" cy="400110"/>
            </a:xfrm>
            <a:prstGeom prst="rect">
              <a:avLst/>
            </a:prstGeom>
            <a:noFill/>
          </p:spPr>
          <p:txBody>
            <a:bodyPr wrap="square" rtlCol="0">
              <a:spAutoFit/>
            </a:bodyPr>
            <a:lstStyle/>
            <a:p>
              <a:r>
                <a:rPr lang="ja-JP" altLang="en-US" sz="2000" b="1" dirty="0"/>
                <a:t>○○</a:t>
              </a:r>
              <a:r>
                <a:rPr lang="ja-JP" altLang="en-US" sz="2000" dirty="0"/>
                <a:t>リツイート　</a:t>
              </a:r>
              <a:r>
                <a:rPr lang="ja-JP" altLang="en-US" sz="2000" b="1" dirty="0"/>
                <a:t>△△</a:t>
              </a:r>
              <a:r>
                <a:rPr lang="ja-JP" altLang="en-US" sz="2000" dirty="0"/>
                <a:t>いいね</a:t>
              </a:r>
              <a:endParaRPr lang="en-US" altLang="ja-JP" sz="2000" dirty="0"/>
            </a:p>
          </p:txBody>
        </p:sp>
        <p:cxnSp>
          <p:nvCxnSpPr>
            <p:cNvPr id="30" name="直線コネクタ 29">
              <a:extLst>
                <a:ext uri="{FF2B5EF4-FFF2-40B4-BE49-F238E27FC236}">
                  <a16:creationId xmlns:a16="http://schemas.microsoft.com/office/drawing/2014/main" id="{856BF9A7-7835-438A-A075-9D3B08747DC2}"/>
                </a:ext>
              </a:extLst>
            </p:cNvPr>
            <p:cNvCxnSpPr/>
            <p:nvPr/>
          </p:nvCxnSpPr>
          <p:spPr>
            <a:xfrm>
              <a:off x="1151620" y="2712648"/>
              <a:ext cx="676875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A90C64CD-9395-450F-BEA3-216821A29AA9}"/>
                </a:ext>
              </a:extLst>
            </p:cNvPr>
            <p:cNvCxnSpPr/>
            <p:nvPr/>
          </p:nvCxnSpPr>
          <p:spPr>
            <a:xfrm>
              <a:off x="1151620" y="3212976"/>
              <a:ext cx="676875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2" name="正方形/長方形 31">
            <a:extLst>
              <a:ext uri="{FF2B5EF4-FFF2-40B4-BE49-F238E27FC236}">
                <a16:creationId xmlns:a16="http://schemas.microsoft.com/office/drawing/2014/main" id="{80E036B8-BCB1-4C06-858B-E12EAB25B11A}"/>
              </a:ext>
            </a:extLst>
          </p:cNvPr>
          <p:cNvSpPr/>
          <p:nvPr/>
        </p:nvSpPr>
        <p:spPr>
          <a:xfrm>
            <a:off x="1596779" y="4769972"/>
            <a:ext cx="6048632" cy="2065453"/>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39EA8345-4ABD-4744-84F2-0EA307F87B05}"/>
              </a:ext>
            </a:extLst>
          </p:cNvPr>
          <p:cNvSpPr txBox="1"/>
          <p:nvPr/>
        </p:nvSpPr>
        <p:spPr>
          <a:xfrm>
            <a:off x="1763688" y="5394886"/>
            <a:ext cx="5747529"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店行った全員に謝罪しろ！！</a:t>
            </a:r>
            <a:endParaRPr lang="en-US" altLang="ja-JP" dirty="0"/>
          </a:p>
        </p:txBody>
      </p:sp>
      <p:sp>
        <p:nvSpPr>
          <p:cNvPr id="34" name="テキスト ボックス 33">
            <a:extLst>
              <a:ext uri="{FF2B5EF4-FFF2-40B4-BE49-F238E27FC236}">
                <a16:creationId xmlns:a16="http://schemas.microsoft.com/office/drawing/2014/main" id="{9BD18B6D-E21D-4160-A989-D43D68803D03}"/>
              </a:ext>
            </a:extLst>
          </p:cNvPr>
          <p:cNvSpPr txBox="1"/>
          <p:nvPr/>
        </p:nvSpPr>
        <p:spPr>
          <a:xfrm>
            <a:off x="1763688" y="4885418"/>
            <a:ext cx="5624631" cy="461665"/>
          </a:xfrm>
          <a:prstGeom prst="rect">
            <a:avLst/>
          </a:prstGeom>
          <a:noFill/>
        </p:spPr>
        <p:txBody>
          <a:bodyPr wrap="square" rtlCol="0">
            <a:spAutoFit/>
          </a:bodyPr>
          <a:lstStyle/>
          <a:p>
            <a:r>
              <a:rPr lang="en-US" altLang="ja-JP" sz="2400" b="1" dirty="0"/>
              <a:t>××</a:t>
            </a:r>
            <a:r>
              <a:rPr lang="en-US" altLang="ja-JP" dirty="0"/>
              <a:t>@××××</a:t>
            </a:r>
          </a:p>
        </p:txBody>
      </p:sp>
      <p:grpSp>
        <p:nvGrpSpPr>
          <p:cNvPr id="35" name="グループ化 34">
            <a:extLst>
              <a:ext uri="{FF2B5EF4-FFF2-40B4-BE49-F238E27FC236}">
                <a16:creationId xmlns:a16="http://schemas.microsoft.com/office/drawing/2014/main" id="{8D4F112B-DECB-4431-917F-A66786B48DDF}"/>
              </a:ext>
            </a:extLst>
          </p:cNvPr>
          <p:cNvGrpSpPr/>
          <p:nvPr/>
        </p:nvGrpSpPr>
        <p:grpSpPr>
          <a:xfrm>
            <a:off x="1719677" y="5945038"/>
            <a:ext cx="5632638" cy="531165"/>
            <a:chOff x="1151620" y="2712648"/>
            <a:chExt cx="6768752" cy="500328"/>
          </a:xfrm>
        </p:grpSpPr>
        <p:sp>
          <p:nvSpPr>
            <p:cNvPr id="36" name="テキスト ボックス 35">
              <a:extLst>
                <a:ext uri="{FF2B5EF4-FFF2-40B4-BE49-F238E27FC236}">
                  <a16:creationId xmlns:a16="http://schemas.microsoft.com/office/drawing/2014/main" id="{9A11092F-A1DE-401A-948E-4A3CD242FFBB}"/>
                </a:ext>
              </a:extLst>
            </p:cNvPr>
            <p:cNvSpPr txBox="1"/>
            <p:nvPr/>
          </p:nvSpPr>
          <p:spPr>
            <a:xfrm>
              <a:off x="1151620" y="2780928"/>
              <a:ext cx="6408712" cy="400110"/>
            </a:xfrm>
            <a:prstGeom prst="rect">
              <a:avLst/>
            </a:prstGeom>
            <a:noFill/>
          </p:spPr>
          <p:txBody>
            <a:bodyPr wrap="square" rtlCol="0">
              <a:spAutoFit/>
            </a:bodyPr>
            <a:lstStyle/>
            <a:p>
              <a:r>
                <a:rPr lang="ja-JP" altLang="en-US" sz="2000" b="1" dirty="0"/>
                <a:t>○○</a:t>
              </a:r>
              <a:r>
                <a:rPr lang="ja-JP" altLang="en-US" sz="2000" dirty="0"/>
                <a:t>リツイート　</a:t>
              </a:r>
              <a:r>
                <a:rPr lang="ja-JP" altLang="en-US" sz="2000" b="1" dirty="0"/>
                <a:t>△△</a:t>
              </a:r>
              <a:r>
                <a:rPr lang="ja-JP" altLang="en-US" sz="2000" dirty="0"/>
                <a:t>いいね</a:t>
              </a:r>
              <a:endParaRPr lang="en-US" altLang="ja-JP" sz="2000" dirty="0"/>
            </a:p>
          </p:txBody>
        </p:sp>
        <p:cxnSp>
          <p:nvCxnSpPr>
            <p:cNvPr id="37" name="直線コネクタ 36">
              <a:extLst>
                <a:ext uri="{FF2B5EF4-FFF2-40B4-BE49-F238E27FC236}">
                  <a16:creationId xmlns:a16="http://schemas.microsoft.com/office/drawing/2014/main" id="{75222715-4CFB-4D7B-AAE6-4A99BF1D5FBD}"/>
                </a:ext>
              </a:extLst>
            </p:cNvPr>
            <p:cNvCxnSpPr/>
            <p:nvPr/>
          </p:nvCxnSpPr>
          <p:spPr>
            <a:xfrm>
              <a:off x="1151620" y="2712648"/>
              <a:ext cx="676875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F602BA5B-DAAB-4EF9-8E54-24C3ECDEF498}"/>
                </a:ext>
              </a:extLst>
            </p:cNvPr>
            <p:cNvCxnSpPr/>
            <p:nvPr/>
          </p:nvCxnSpPr>
          <p:spPr>
            <a:xfrm>
              <a:off x="1151620" y="3212976"/>
              <a:ext cx="676875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 name="思考の吹き出し: 雲形 2">
            <a:extLst>
              <a:ext uri="{FF2B5EF4-FFF2-40B4-BE49-F238E27FC236}">
                <a16:creationId xmlns:a16="http://schemas.microsoft.com/office/drawing/2014/main" id="{C9516D15-81BD-4EB4-BAA0-25597E4F8780}"/>
              </a:ext>
            </a:extLst>
          </p:cNvPr>
          <p:cNvSpPr/>
          <p:nvPr/>
        </p:nvSpPr>
        <p:spPr>
          <a:xfrm>
            <a:off x="3810970" y="228325"/>
            <a:ext cx="5333030" cy="2256869"/>
          </a:xfrm>
          <a:prstGeom prst="cloudCallout">
            <a:avLst>
              <a:gd name="adj1" fmla="val -46350"/>
              <a:gd name="adj2" fmla="val 52044"/>
            </a:avLst>
          </a:prstGeom>
          <a:solidFill>
            <a:schemeClr val="accent4">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様々な人から</a:t>
            </a:r>
            <a:endParaRPr kumimoji="1" lang="en-US" altLang="ja-JP" sz="3600" dirty="0">
              <a:solidFill>
                <a:schemeClr val="tx1"/>
              </a:solidFill>
            </a:endParaRPr>
          </a:p>
          <a:p>
            <a:pPr algn="ctr"/>
            <a:r>
              <a:rPr kumimoji="1" lang="ja-JP" altLang="en-US" sz="3600" dirty="0">
                <a:solidFill>
                  <a:schemeClr val="tx1"/>
                </a:solidFill>
              </a:rPr>
              <a:t>批判コメントが</a:t>
            </a:r>
            <a:r>
              <a:rPr kumimoji="1" lang="en-US" altLang="ja-JP" sz="3600" dirty="0">
                <a:solidFill>
                  <a:schemeClr val="tx1"/>
                </a:solidFill>
              </a:rPr>
              <a:t>…</a:t>
            </a:r>
            <a:endParaRPr kumimoji="1" lang="ja-JP" altLang="en-US" sz="3600" dirty="0">
              <a:solidFill>
                <a:schemeClr val="tx1"/>
              </a:solidFill>
            </a:endParaRP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7</a:t>
            </a:fld>
            <a:endParaRPr kumimoji="1" lang="ja-JP" altLang="en-US"/>
          </a:p>
        </p:txBody>
      </p:sp>
    </p:spTree>
    <p:extLst>
      <p:ext uri="{BB962C8B-B14F-4D97-AF65-F5344CB8AC3E}">
        <p14:creationId xmlns:p14="http://schemas.microsoft.com/office/powerpoint/2010/main" val="3776832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par>
                                <p:cTn id="11" presetID="22"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up)">
                                      <p:cBhvr>
                                        <p:cTn id="24" dur="500"/>
                                        <p:tgtEl>
                                          <p:spTgt spid="34"/>
                                        </p:tgtEl>
                                      </p:cBhvr>
                                    </p:animEffect>
                                  </p:childTnLst>
                                </p:cTn>
                              </p:par>
                              <p:par>
                                <p:cTn id="25" presetID="22" presetClass="entr" presetSubtype="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2" grpId="0" animBg="1"/>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2B5B201-8BCE-4C9D-8095-795B0A9EB0B6}"/>
              </a:ext>
            </a:extLst>
          </p:cNvPr>
          <p:cNvSpPr/>
          <p:nvPr/>
        </p:nvSpPr>
        <p:spPr>
          <a:xfrm>
            <a:off x="471948" y="4456601"/>
            <a:ext cx="8043402" cy="148318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9753CCF-7E3F-4FCE-ABA2-9E143ED5A23C}"/>
              </a:ext>
            </a:extLst>
          </p:cNvPr>
          <p:cNvSpPr/>
          <p:nvPr/>
        </p:nvSpPr>
        <p:spPr>
          <a:xfrm>
            <a:off x="0" y="59"/>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ＭＳ Ｐゴシック" panose="020B0600070205080204" pitchFamily="50" charset="-128"/>
                <a:ea typeface="ＭＳ Ｐゴシック" panose="020B0600070205080204" pitchFamily="50" charset="-128"/>
              </a:rPr>
              <a:t>高校生の太郎</a:t>
            </a:r>
          </a:p>
        </p:txBody>
      </p:sp>
      <p:sp>
        <p:nvSpPr>
          <p:cNvPr id="27" name="正方形/長方形 26">
            <a:extLst>
              <a:ext uri="{FF2B5EF4-FFF2-40B4-BE49-F238E27FC236}">
                <a16:creationId xmlns:a16="http://schemas.microsoft.com/office/drawing/2014/main" id="{D7F8CA3D-107E-42A5-89DD-EF1638740F60}"/>
              </a:ext>
            </a:extLst>
          </p:cNvPr>
          <p:cNvSpPr>
            <a:spLocks noChangeArrowheads="1"/>
          </p:cNvSpPr>
          <p:nvPr/>
        </p:nvSpPr>
        <p:spPr bwMode="auto">
          <a:xfrm>
            <a:off x="1043508" y="4622972"/>
            <a:ext cx="42820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4400" dirty="0">
                <a:latin typeface="HGP創英角ｺﾞｼｯｸUB" panose="020B0900000000000000" pitchFamily="50" charset="-128"/>
                <a:ea typeface="HGP創英角ｺﾞｼｯｸUB" panose="020B0900000000000000" pitchFamily="50" charset="-128"/>
              </a:rPr>
              <a:t>その後、</a:t>
            </a:r>
            <a:r>
              <a:rPr lang="ja-JP" altLang="en-US" sz="6000" dirty="0">
                <a:solidFill>
                  <a:srgbClr val="FF0000"/>
                </a:solidFill>
                <a:latin typeface="HGP創英角ｺﾞｼｯｸUB" panose="020B0900000000000000" pitchFamily="50" charset="-128"/>
                <a:ea typeface="HGP創英角ｺﾞｼｯｸUB" panose="020B0900000000000000" pitchFamily="50" charset="-128"/>
              </a:rPr>
              <a:t>逮捕　　　　　　</a:t>
            </a:r>
            <a:endParaRPr lang="en-US" altLang="ja-JP" sz="6000" dirty="0">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29" name="コンテンツ プレースホルダー 4">
            <a:extLst>
              <a:ext uri="{FF2B5EF4-FFF2-40B4-BE49-F238E27FC236}">
                <a16:creationId xmlns:a16="http://schemas.microsoft.com/office/drawing/2014/main" id="{21A06417-9EED-4720-A11F-402161DD1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18353" y="1251875"/>
            <a:ext cx="3953903" cy="3148177"/>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8</a:t>
            </a:fld>
            <a:endParaRPr kumimoji="1" lang="ja-JP" altLang="en-US"/>
          </a:p>
        </p:txBody>
      </p:sp>
      <p:pic>
        <p:nvPicPr>
          <p:cNvPr id="7" name="図 6">
            <a:extLst>
              <a:ext uri="{FF2B5EF4-FFF2-40B4-BE49-F238E27FC236}">
                <a16:creationId xmlns:a16="http://schemas.microsoft.com/office/drawing/2014/main" id="{6B7D057A-1736-4A7D-AD27-2CBA8C06C6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5580" y="4372773"/>
            <a:ext cx="2332234"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D7F8CA3D-107E-42A5-89DD-EF1638740F60}"/>
              </a:ext>
            </a:extLst>
          </p:cNvPr>
          <p:cNvSpPr>
            <a:spLocks noChangeArrowheads="1"/>
          </p:cNvSpPr>
          <p:nvPr/>
        </p:nvSpPr>
        <p:spPr bwMode="auto">
          <a:xfrm>
            <a:off x="4292570" y="5582523"/>
            <a:ext cx="439825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dirty="0">
                <a:latin typeface="HGP創英角ｺﾞｼｯｸUB" panose="020B0900000000000000" pitchFamily="50" charset="-128"/>
                <a:ea typeface="HGP創英角ｺﾞｼｯｸUB" panose="020B0900000000000000" pitchFamily="50" charset="-128"/>
              </a:rPr>
              <a:t>や損害賠償の可能性も</a:t>
            </a:r>
            <a:r>
              <a:rPr lang="ja-JP" altLang="en-US" sz="6000" dirty="0">
                <a:solidFill>
                  <a:srgbClr val="FF0000"/>
                </a:solidFill>
                <a:latin typeface="HGP創英角ｺﾞｼｯｸUB" panose="020B0900000000000000" pitchFamily="50" charset="-128"/>
                <a:ea typeface="HGP創英角ｺﾞｼｯｸUB" panose="020B0900000000000000" pitchFamily="50" charset="-128"/>
              </a:rPr>
              <a:t>　　　　　　</a:t>
            </a:r>
            <a:endParaRPr lang="en-US" altLang="ja-JP" sz="6000" dirty="0">
              <a:solidFill>
                <a:srgbClr val="FF00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96342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a:extLst>
              <a:ext uri="{FF2B5EF4-FFF2-40B4-BE49-F238E27FC236}">
                <a16:creationId xmlns:a16="http://schemas.microsoft.com/office/drawing/2014/main" id="{BDB8A1EB-1F80-43A6-88CB-CC4855B8E4D1}"/>
              </a:ext>
            </a:extLst>
          </p:cNvPr>
          <p:cNvSpPr>
            <a:spLocks noGrp="1" noChangeArrowheads="1"/>
          </p:cNvSpPr>
          <p:nvPr>
            <p:ph type="title"/>
          </p:nvPr>
        </p:nvSpPr>
        <p:spPr/>
        <p:txBody>
          <a:bodyPr/>
          <a:lstStyle/>
          <a:p>
            <a:endParaRPr lang="ja-JP" altLang="en-US"/>
          </a:p>
        </p:txBody>
      </p:sp>
      <p:pic>
        <p:nvPicPr>
          <p:cNvPr id="32771" name="コンテンツ プレースホルダー 3">
            <a:extLst>
              <a:ext uri="{FF2B5EF4-FFF2-40B4-BE49-F238E27FC236}">
                <a16:creationId xmlns:a16="http://schemas.microsoft.com/office/drawing/2014/main" id="{C86CE694-08C1-47C9-A877-012DFBBA58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47725"/>
            <a:ext cx="9251950" cy="6503988"/>
          </a:xfrm>
        </p:spPr>
      </p:pic>
      <p:sp>
        <p:nvSpPr>
          <p:cNvPr id="5" name="正方形/長方形 4">
            <a:extLst>
              <a:ext uri="{FF2B5EF4-FFF2-40B4-BE49-F238E27FC236}">
                <a16:creationId xmlns:a16="http://schemas.microsoft.com/office/drawing/2014/main" id="{3386C8FD-2238-40F7-A1A3-B86CFDCAE26A}"/>
              </a:ext>
            </a:extLst>
          </p:cNvPr>
          <p:cNvSpPr/>
          <p:nvPr/>
        </p:nvSpPr>
        <p:spPr>
          <a:xfrm>
            <a:off x="0" y="59"/>
            <a:ext cx="9144000" cy="1058622"/>
          </a:xfrm>
          <a:prstGeom prst="rect">
            <a:avLst/>
          </a:prstGeom>
          <a:solidFill>
            <a:srgbClr val="5B9BD5"/>
          </a:solidFill>
          <a:ln>
            <a:solidFill>
              <a:srgbClr val="5B9B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sz="3600" dirty="0"/>
              <a:t>2016</a:t>
            </a:r>
            <a:r>
              <a:rPr lang="ja-JP" altLang="en-US" sz="3600" dirty="0"/>
              <a:t>年新聞記事</a:t>
            </a:r>
          </a:p>
        </p:txBody>
      </p:sp>
      <p:sp>
        <p:nvSpPr>
          <p:cNvPr id="2" name="スライド番号プレースホルダー 1"/>
          <p:cNvSpPr>
            <a:spLocks noGrp="1"/>
          </p:cNvSpPr>
          <p:nvPr>
            <p:ph type="sldNum" sz="quarter" idx="12"/>
          </p:nvPr>
        </p:nvSpPr>
        <p:spPr/>
        <p:txBody>
          <a:bodyPr/>
          <a:lstStyle/>
          <a:p>
            <a:fld id="{24DAB539-2B90-4C7A-948F-D2C8868291A6}" type="slidenum">
              <a:rPr kumimoji="1" lang="ja-JP" altLang="en-US" smtClean="0"/>
              <a:t>9</a:t>
            </a:fld>
            <a:endParaRPr kumimoji="1" lang="ja-JP" altLang="en-US"/>
          </a:p>
        </p:txBody>
      </p:sp>
    </p:spTree>
  </p:cSld>
  <p:clrMapOvr>
    <a:masterClrMapping/>
  </p:clrMapOvr>
  <p:transition spd="slow"/>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5160</Words>
  <Application>Microsoft Office PowerPoint</Application>
  <PresentationFormat>画面に合わせる (4:3)</PresentationFormat>
  <Paragraphs>420</Paragraphs>
  <Slides>37</Slides>
  <Notes>37</Notes>
  <HiddenSlides>0</HiddenSlides>
  <MMClips>1</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37</vt:i4>
      </vt:variant>
    </vt:vector>
  </HeadingPairs>
  <TitlesOfParts>
    <vt:vector size="47" baseType="lpstr">
      <vt:lpstr>HGP創英角ｺﾞｼｯｸUB</vt:lpstr>
      <vt:lpstr>HG丸ｺﾞｼｯｸM-PRO</vt:lpstr>
      <vt:lpstr>Meiryo UI</vt:lpstr>
      <vt:lpstr>ＭＳ Ｐゴシック</vt:lpstr>
      <vt:lpstr>ＭＳ ゴシック</vt:lpstr>
      <vt:lpstr>メイリオ</vt:lpstr>
      <vt:lpstr>游ゴシック</vt:lpstr>
      <vt:lpstr>Arial</vt:lpstr>
      <vt:lpstr>Comic Sans MS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大阪府青少年健全育成条例　　　　　　　　　　　　　　</vt:lpstr>
      <vt:lpstr>PowerPoint プレゼンテーション</vt:lpstr>
      <vt:lpstr>PowerPoint プレゼンテーション</vt:lpstr>
      <vt:lpstr>最後に…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2020-03-25T08:40:48Z</dcterms:created>
  <dcterms:modified xsi:type="dcterms:W3CDTF">2024-03-25T05:40:30Z</dcterms:modified>
</cp:coreProperties>
</file>