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0" r:id="rId2"/>
    <p:sldId id="270" r:id="rId3"/>
    <p:sldId id="267" r:id="rId4"/>
    <p:sldId id="266" r:id="rId5"/>
    <p:sldId id="271" r:id="rId6"/>
    <p:sldId id="272" r:id="rId7"/>
  </p:sldIdLst>
  <p:sldSz cx="12192000" cy="6858000"/>
  <p:notesSz cx="6646863" cy="9777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堀　徳嗣" initials="堀　徳嗣" lastIdx="1" clrIdx="0">
    <p:extLst>
      <p:ext uri="{19B8F6BF-5375-455C-9EA6-DF929625EA0E}">
        <p15:presenceInfo xmlns:p15="http://schemas.microsoft.com/office/powerpoint/2012/main" userId="S-1-5-21-161959346-1900351369-444732941-1841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D4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33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75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AE6F-65D5-4E3E-976D-80E3AAA65B9D}" type="datetimeFigureOut">
              <a:rPr kumimoji="1" lang="ja-JP" altLang="en-US" smtClean="0"/>
              <a:t>2020/9/7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A8A7-2222-4BC9-A411-4785CCDC93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0527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AE6F-65D5-4E3E-976D-80E3AAA65B9D}" type="datetimeFigureOut">
              <a:rPr kumimoji="1" lang="ja-JP" altLang="en-US" smtClean="0"/>
              <a:t>2020/9/7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A8A7-2222-4BC9-A411-4785CCDC93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080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AE6F-65D5-4E3E-976D-80E3AAA65B9D}" type="datetimeFigureOut">
              <a:rPr kumimoji="1" lang="ja-JP" altLang="en-US" smtClean="0"/>
              <a:t>2020/9/7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A8A7-2222-4BC9-A411-4785CCDC93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952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AE6F-65D5-4E3E-976D-80E3AAA65B9D}" type="datetimeFigureOut">
              <a:rPr kumimoji="1" lang="ja-JP" altLang="en-US" smtClean="0"/>
              <a:t>2020/9/7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A8A7-2222-4BC9-A411-4785CCDC93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792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AE6F-65D5-4E3E-976D-80E3AAA65B9D}" type="datetimeFigureOut">
              <a:rPr kumimoji="1" lang="ja-JP" altLang="en-US" smtClean="0"/>
              <a:t>2020/9/7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A8A7-2222-4BC9-A411-4785CCDC93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573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AE6F-65D5-4E3E-976D-80E3AAA65B9D}" type="datetimeFigureOut">
              <a:rPr kumimoji="1" lang="ja-JP" altLang="en-US" smtClean="0"/>
              <a:t>2020/9/7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A8A7-2222-4BC9-A411-4785CCDC93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072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AE6F-65D5-4E3E-976D-80E3AAA65B9D}" type="datetimeFigureOut">
              <a:rPr kumimoji="1" lang="ja-JP" altLang="en-US" smtClean="0"/>
              <a:t>2020/9/7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A8A7-2222-4BC9-A411-4785CCDC93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199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AE6F-65D5-4E3E-976D-80E3AAA65B9D}" type="datetimeFigureOut">
              <a:rPr kumimoji="1" lang="ja-JP" altLang="en-US" smtClean="0"/>
              <a:t>2020/9/7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A8A7-2222-4BC9-A411-4785CCDC93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120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AE6F-65D5-4E3E-976D-80E3AAA65B9D}" type="datetimeFigureOut">
              <a:rPr kumimoji="1" lang="ja-JP" altLang="en-US" smtClean="0"/>
              <a:t>2020/9/7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A8A7-2222-4BC9-A411-4785CCDC93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770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AE6F-65D5-4E3E-976D-80E3AAA65B9D}" type="datetimeFigureOut">
              <a:rPr kumimoji="1" lang="ja-JP" altLang="en-US" smtClean="0"/>
              <a:t>2020/9/7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A8A7-2222-4BC9-A411-4785CCDC93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8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AE6F-65D5-4E3E-976D-80E3AAA65B9D}" type="datetimeFigureOut">
              <a:rPr kumimoji="1" lang="ja-JP" altLang="en-US" smtClean="0"/>
              <a:t>2020/9/7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A8A7-2222-4BC9-A411-4785CCDC93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287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FAE6F-65D5-4E3E-976D-80E3AAA65B9D}" type="datetimeFigureOut">
              <a:rPr kumimoji="1" lang="ja-JP" altLang="en-US" smtClean="0"/>
              <a:t>2020/9/7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7A8A7-2222-4BC9-A411-4785CCDC93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954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"/>
          <p:cNvSpPr>
            <a:spLocks noGrp="1"/>
          </p:cNvSpPr>
          <p:nvPr>
            <p:ph type="title"/>
          </p:nvPr>
        </p:nvSpPr>
        <p:spPr>
          <a:xfrm>
            <a:off x="425002" y="334850"/>
            <a:ext cx="11384925" cy="411673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ja-JP" altLang="en-US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万博記念公園駅前周辺地区の活性化について</a:t>
            </a:r>
            <a:endParaRPr lang="ja-JP" altLang="en-US" sz="18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5002" y="873430"/>
            <a:ext cx="11384925" cy="252004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スポーツや文化を取り巻く状況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〇国際的なスポーツ大会の開催に必要なスペックを満たすには、固定観客席数が１万人を超え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競技エリアを十分に確保できるフロアをもった大規模なアリーナが必要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➢現在、首都圏に２ヵ所しか整備されていない（大阪城ホールの固定観客席数は約９千人）</a:t>
            </a: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〇また、コンサートの市場が活況を呈する中、収容人数１万人（固定席に限定しない）を超える規模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のアリーナ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の多くが首都圏に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集中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（大阪を含む関西には、大阪城ホールしかなく、数年先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まで予約が埋まっている状況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〇新規建設については、収容人数１万人（固定席に限定しない）を超えるものが全国で４ヵ所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予定 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東京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か所、神奈川、愛知）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➢大阪を含む関西においては今のところ予定なし</a:t>
            </a:r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173" y="3296992"/>
            <a:ext cx="4500638" cy="3584436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3529947" y="23278"/>
            <a:ext cx="7650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600" dirty="0" smtClean="0"/>
              <a:t>（スポーツ</a:t>
            </a:r>
            <a:r>
              <a:rPr kumimoji="1" lang="ja-JP" altLang="en-US" sz="1600" dirty="0"/>
              <a:t>や文化を取り巻く状況）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811" y="3322013"/>
            <a:ext cx="5679480" cy="3561187"/>
          </a:xfrm>
          <a:prstGeom prst="rect">
            <a:avLst/>
          </a:prstGeom>
        </p:spPr>
      </p:pic>
      <p:sp>
        <p:nvSpPr>
          <p:cNvPr id="9" name="正方形/長方形 8"/>
          <p:cNvSpPr>
            <a:spLocks noChangeArrowheads="1"/>
          </p:cNvSpPr>
          <p:nvPr/>
        </p:nvSpPr>
        <p:spPr bwMode="auto">
          <a:xfrm>
            <a:off x="11047095" y="37232"/>
            <a:ext cx="1144905" cy="451508"/>
          </a:xfrm>
          <a:prstGeom prst="rect">
            <a:avLst/>
          </a:prstGeom>
          <a:solidFill>
            <a:srgbClr val="FFFFFF"/>
          </a:solidFill>
          <a:ln w="317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ja-JP" sz="1600" kern="100" dirty="0" smtClean="0">
                <a:effectLst/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資料</a:t>
            </a:r>
            <a:r>
              <a:rPr lang="en-US" altLang="ja-JP" sz="1600" kern="100" dirty="0" smtClean="0">
                <a:effectLst/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3</a:t>
            </a:r>
            <a:r>
              <a:rPr lang="ja-JP" sz="1600" kern="100" dirty="0" smtClean="0">
                <a:effectLst/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－</a:t>
            </a:r>
            <a:r>
              <a:rPr lang="en-US" altLang="ja-JP" sz="1600" kern="100" dirty="0" smtClean="0">
                <a:effectLst/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1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96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25002" y="334850"/>
            <a:ext cx="11384925" cy="411673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ja-JP" altLang="en-US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アリーナ（固定の観客席とフロアのサイズ）の比較　</a:t>
            </a:r>
            <a:r>
              <a:rPr lang="en-US" altLang="ja-JP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イメージ</a:t>
            </a:r>
            <a:r>
              <a:rPr lang="en-US" altLang="ja-JP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ja-JP" altLang="en-US" sz="18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50214" y="23278"/>
            <a:ext cx="7650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600" dirty="0" smtClean="0"/>
              <a:t>（アリーナ</a:t>
            </a:r>
            <a:r>
              <a:rPr kumimoji="1" lang="ja-JP" altLang="en-US" sz="1600" dirty="0"/>
              <a:t>の比較）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452" y="673404"/>
            <a:ext cx="9618834" cy="60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7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3245563" y="3038822"/>
            <a:ext cx="5138583" cy="3808757"/>
            <a:chOff x="0" y="-25246"/>
            <a:chExt cx="9243878" cy="7439841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5246"/>
              <a:ext cx="9243878" cy="7439841"/>
            </a:xfrm>
            <a:prstGeom prst="rect">
              <a:avLst/>
            </a:prstGeom>
            <a:noFill/>
            <a:ln>
              <a:noFill/>
              <a:prstDash val="sysDash"/>
            </a:ln>
            <a:effectLst/>
            <a:extLst/>
          </p:spPr>
        </p:pic>
        <p:grpSp>
          <p:nvGrpSpPr>
            <p:cNvPr id="16" name="グループ化 15"/>
            <p:cNvGrpSpPr/>
            <p:nvPr/>
          </p:nvGrpSpPr>
          <p:grpSpPr>
            <a:xfrm>
              <a:off x="4704736" y="4015579"/>
              <a:ext cx="1891481" cy="1947506"/>
              <a:chOff x="4704736" y="4015579"/>
              <a:chExt cx="1891481" cy="1947506"/>
            </a:xfrm>
          </p:grpSpPr>
          <p:sp>
            <p:nvSpPr>
              <p:cNvPr id="17" name="フリーフォーム 16"/>
              <p:cNvSpPr>
                <a:spLocks noChangeAspect="1"/>
              </p:cNvSpPr>
              <p:nvPr/>
            </p:nvSpPr>
            <p:spPr>
              <a:xfrm rot="761021">
                <a:off x="5905185" y="5179475"/>
                <a:ext cx="691032" cy="783610"/>
              </a:xfrm>
              <a:custGeom>
                <a:avLst/>
                <a:gdLst>
                  <a:gd name="connsiteX0" fmla="*/ 185408 w 868048"/>
                  <a:gd name="connsiteY0" fmla="*/ 71635 h 998676"/>
                  <a:gd name="connsiteX1" fmla="*/ 366603 w 868048"/>
                  <a:gd name="connsiteY1" fmla="*/ 0 h 998676"/>
                  <a:gd name="connsiteX2" fmla="*/ 771130 w 868048"/>
                  <a:gd name="connsiteY2" fmla="*/ 122201 h 998676"/>
                  <a:gd name="connsiteX3" fmla="*/ 868048 w 868048"/>
                  <a:gd name="connsiteY3" fmla="*/ 278112 h 998676"/>
                  <a:gd name="connsiteX4" fmla="*/ 661571 w 868048"/>
                  <a:gd name="connsiteY4" fmla="*/ 931255 h 998676"/>
                  <a:gd name="connsiteX5" fmla="*/ 539370 w 868048"/>
                  <a:gd name="connsiteY5" fmla="*/ 998676 h 998676"/>
                  <a:gd name="connsiteX6" fmla="*/ 92704 w 868048"/>
                  <a:gd name="connsiteY6" fmla="*/ 884903 h 998676"/>
                  <a:gd name="connsiteX7" fmla="*/ 0 w 868048"/>
                  <a:gd name="connsiteY7" fmla="*/ 720564 h 998676"/>
                  <a:gd name="connsiteX8" fmla="*/ 185408 w 868048"/>
                  <a:gd name="connsiteY8" fmla="*/ 71635 h 998676"/>
                  <a:gd name="connsiteX0" fmla="*/ 198049 w 880689"/>
                  <a:gd name="connsiteY0" fmla="*/ 71635 h 998676"/>
                  <a:gd name="connsiteX1" fmla="*/ 379244 w 880689"/>
                  <a:gd name="connsiteY1" fmla="*/ 0 h 998676"/>
                  <a:gd name="connsiteX2" fmla="*/ 783771 w 880689"/>
                  <a:gd name="connsiteY2" fmla="*/ 122201 h 998676"/>
                  <a:gd name="connsiteX3" fmla="*/ 880689 w 880689"/>
                  <a:gd name="connsiteY3" fmla="*/ 278112 h 998676"/>
                  <a:gd name="connsiteX4" fmla="*/ 674212 w 880689"/>
                  <a:gd name="connsiteY4" fmla="*/ 931255 h 998676"/>
                  <a:gd name="connsiteX5" fmla="*/ 552011 w 880689"/>
                  <a:gd name="connsiteY5" fmla="*/ 998676 h 998676"/>
                  <a:gd name="connsiteX6" fmla="*/ 105345 w 880689"/>
                  <a:gd name="connsiteY6" fmla="*/ 884903 h 998676"/>
                  <a:gd name="connsiteX7" fmla="*/ 0 w 880689"/>
                  <a:gd name="connsiteY7" fmla="*/ 703709 h 998676"/>
                  <a:gd name="connsiteX8" fmla="*/ 198049 w 880689"/>
                  <a:gd name="connsiteY8" fmla="*/ 71635 h 998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0689" h="998676">
                    <a:moveTo>
                      <a:pt x="198049" y="71635"/>
                    </a:moveTo>
                    <a:lnTo>
                      <a:pt x="379244" y="0"/>
                    </a:lnTo>
                    <a:lnTo>
                      <a:pt x="783771" y="122201"/>
                    </a:lnTo>
                    <a:lnTo>
                      <a:pt x="880689" y="278112"/>
                    </a:lnTo>
                    <a:lnTo>
                      <a:pt x="674212" y="931255"/>
                    </a:lnTo>
                    <a:lnTo>
                      <a:pt x="552011" y="998676"/>
                    </a:lnTo>
                    <a:lnTo>
                      <a:pt x="105345" y="884903"/>
                    </a:lnTo>
                    <a:lnTo>
                      <a:pt x="0" y="703709"/>
                    </a:lnTo>
                    <a:lnTo>
                      <a:pt x="198049" y="7163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00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endParaRPr>
              </a:p>
            </p:txBody>
          </p:sp>
          <p:sp>
            <p:nvSpPr>
              <p:cNvPr id="18" name="フリーフォーム 17"/>
              <p:cNvSpPr/>
              <p:nvPr/>
            </p:nvSpPr>
            <p:spPr>
              <a:xfrm>
                <a:off x="4704736" y="4015579"/>
                <a:ext cx="1623060" cy="1531619"/>
              </a:xfrm>
              <a:custGeom>
                <a:avLst/>
                <a:gdLst>
                  <a:gd name="connsiteX0" fmla="*/ 148590 w 1623060"/>
                  <a:gd name="connsiteY0" fmla="*/ 76200 h 1531620"/>
                  <a:gd name="connsiteX1" fmla="*/ 278130 w 1623060"/>
                  <a:gd name="connsiteY1" fmla="*/ 34290 h 1531620"/>
                  <a:gd name="connsiteX2" fmla="*/ 685800 w 1623060"/>
                  <a:gd name="connsiteY2" fmla="*/ 0 h 1531620"/>
                  <a:gd name="connsiteX3" fmla="*/ 1623060 w 1623060"/>
                  <a:gd name="connsiteY3" fmla="*/ 7620 h 1531620"/>
                  <a:gd name="connsiteX4" fmla="*/ 1562100 w 1623060"/>
                  <a:gd name="connsiteY4" fmla="*/ 407670 h 1531620"/>
                  <a:gd name="connsiteX5" fmla="*/ 1432560 w 1623060"/>
                  <a:gd name="connsiteY5" fmla="*/ 830580 h 1531620"/>
                  <a:gd name="connsiteX6" fmla="*/ 1101090 w 1623060"/>
                  <a:gd name="connsiteY6" fmla="*/ 1165860 h 1531620"/>
                  <a:gd name="connsiteX7" fmla="*/ 784860 w 1623060"/>
                  <a:gd name="connsiteY7" fmla="*/ 1409700 h 1531620"/>
                  <a:gd name="connsiteX8" fmla="*/ 548640 w 1623060"/>
                  <a:gd name="connsiteY8" fmla="*/ 1516380 h 1531620"/>
                  <a:gd name="connsiteX9" fmla="*/ 400050 w 1623060"/>
                  <a:gd name="connsiteY9" fmla="*/ 1531620 h 1531620"/>
                  <a:gd name="connsiteX10" fmla="*/ 99060 w 1623060"/>
                  <a:gd name="connsiteY10" fmla="*/ 1474470 h 1531620"/>
                  <a:gd name="connsiteX11" fmla="*/ 102870 w 1623060"/>
                  <a:gd name="connsiteY11" fmla="*/ 1337310 h 1531620"/>
                  <a:gd name="connsiteX12" fmla="*/ 60960 w 1623060"/>
                  <a:gd name="connsiteY12" fmla="*/ 1234440 h 1531620"/>
                  <a:gd name="connsiteX13" fmla="*/ 53340 w 1623060"/>
                  <a:gd name="connsiteY13" fmla="*/ 426720 h 1531620"/>
                  <a:gd name="connsiteX14" fmla="*/ 7620 w 1623060"/>
                  <a:gd name="connsiteY14" fmla="*/ 373380 h 1531620"/>
                  <a:gd name="connsiteX15" fmla="*/ 0 w 1623060"/>
                  <a:gd name="connsiteY15" fmla="*/ 323850 h 1531620"/>
                  <a:gd name="connsiteX16" fmla="*/ 7620 w 1623060"/>
                  <a:gd name="connsiteY16" fmla="*/ 114300 h 1531620"/>
                  <a:gd name="connsiteX17" fmla="*/ 148590 w 1623060"/>
                  <a:gd name="connsiteY17" fmla="*/ 76200 h 153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23060" h="1531620">
                    <a:moveTo>
                      <a:pt x="148590" y="76200"/>
                    </a:moveTo>
                    <a:lnTo>
                      <a:pt x="278130" y="34290"/>
                    </a:lnTo>
                    <a:lnTo>
                      <a:pt x="685800" y="0"/>
                    </a:lnTo>
                    <a:lnTo>
                      <a:pt x="1623060" y="7620"/>
                    </a:lnTo>
                    <a:lnTo>
                      <a:pt x="1562100" y="407670"/>
                    </a:lnTo>
                    <a:lnTo>
                      <a:pt x="1432560" y="830580"/>
                    </a:lnTo>
                    <a:lnTo>
                      <a:pt x="1101090" y="1165860"/>
                    </a:lnTo>
                    <a:lnTo>
                      <a:pt x="784860" y="1409700"/>
                    </a:lnTo>
                    <a:lnTo>
                      <a:pt x="548640" y="1516380"/>
                    </a:lnTo>
                    <a:lnTo>
                      <a:pt x="400050" y="1531620"/>
                    </a:lnTo>
                    <a:lnTo>
                      <a:pt x="99060" y="1474470"/>
                    </a:lnTo>
                    <a:lnTo>
                      <a:pt x="102870" y="1337310"/>
                    </a:lnTo>
                    <a:lnTo>
                      <a:pt x="60960" y="1234440"/>
                    </a:lnTo>
                    <a:lnTo>
                      <a:pt x="53340" y="426720"/>
                    </a:lnTo>
                    <a:lnTo>
                      <a:pt x="7620" y="373380"/>
                    </a:lnTo>
                    <a:lnTo>
                      <a:pt x="0" y="323850"/>
                    </a:lnTo>
                    <a:lnTo>
                      <a:pt x="7620" y="114300"/>
                    </a:lnTo>
                    <a:lnTo>
                      <a:pt x="148590" y="7620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ja-JP" altLang="en-US" sz="1200"/>
              </a:p>
            </p:txBody>
          </p:sp>
        </p:grpSp>
      </p:grp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5001" y="873428"/>
            <a:ext cx="11384925" cy="218030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〇</a:t>
            </a:r>
            <a:r>
              <a:rPr lang="ja-JP" altLang="en-US" sz="16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大阪都市魅力創造戦略</a:t>
            </a:r>
            <a:r>
              <a:rPr lang="en-US" altLang="ja-JP" sz="16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2020</a:t>
            </a:r>
            <a:r>
              <a:rPr lang="ja-JP" altLang="en-US" sz="16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（平成</a:t>
            </a:r>
            <a:r>
              <a:rPr lang="en-US" altLang="ja-JP" sz="16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28</a:t>
            </a:r>
            <a:r>
              <a:rPr lang="ja-JP" altLang="en-US" sz="16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6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sz="16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月）の重点取組</a:t>
            </a: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「世界第一級の文化・観光拠点の形成・発信」に位置づけ、太陽の塔の内部公開等、魅力創出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に取り組んで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いる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〇</a:t>
            </a:r>
            <a:r>
              <a:rPr lang="ja-JP" altLang="en-US" sz="16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日本万国博覧会記念公園の活性化に向けた将来ビジョン</a:t>
            </a:r>
            <a:r>
              <a:rPr lang="en-US" altLang="ja-JP" sz="16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(2015</a:t>
            </a:r>
            <a:r>
              <a:rPr lang="ja-JP" altLang="en-US" sz="16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6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sz="16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6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「緑と文化・スポーツを通じて、人類の創造力の源泉である生命力と感性が磨かれる公園」を目指し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万博記念公園駅前周辺地区については、民間活力の導入によって、世界中から利用者を引きつける魅力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向上を図る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64456" y="4793645"/>
            <a:ext cx="1172117" cy="2616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dirty="0"/>
              <a:t>万博記念公園駅</a:t>
            </a:r>
          </a:p>
        </p:txBody>
      </p:sp>
      <p:sp>
        <p:nvSpPr>
          <p:cNvPr id="13" name="タイトル 1"/>
          <p:cNvSpPr>
            <a:spLocks noGrp="1"/>
          </p:cNvSpPr>
          <p:nvPr>
            <p:ph type="title"/>
          </p:nvPr>
        </p:nvSpPr>
        <p:spPr>
          <a:xfrm>
            <a:off x="425002" y="334850"/>
            <a:ext cx="11384925" cy="411673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ja-JP" altLang="en-US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万博記念公園の魅力創出</a:t>
            </a:r>
            <a:endParaRPr lang="ja-JP" altLang="en-US" sz="18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50214" y="23278"/>
            <a:ext cx="7650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600" dirty="0" smtClean="0"/>
              <a:t>（</a:t>
            </a:r>
            <a:r>
              <a:rPr lang="ja-JP" altLang="ja-JP" sz="1600" dirty="0" smtClean="0"/>
              <a:t>万博</a:t>
            </a:r>
            <a:r>
              <a:rPr lang="ja-JP" altLang="ja-JP" sz="1600" dirty="0"/>
              <a:t>記念公園の魅力創出</a:t>
            </a:r>
            <a:r>
              <a:rPr kumimoji="1" lang="ja-JP" altLang="en-US" sz="1600" dirty="0" smtClean="0"/>
              <a:t>）</a:t>
            </a:r>
            <a:endParaRPr kumimoji="1" lang="ja-JP" altLang="en-US" sz="1600" dirty="0"/>
          </a:p>
        </p:txBody>
      </p:sp>
      <p:sp>
        <p:nvSpPr>
          <p:cNvPr id="4" name="楕円 3"/>
          <p:cNvSpPr/>
          <p:nvPr/>
        </p:nvSpPr>
        <p:spPr>
          <a:xfrm>
            <a:off x="4974951" y="5176085"/>
            <a:ext cx="858448" cy="58661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514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5001" y="873428"/>
            <a:ext cx="11384925" cy="174874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〇大阪府日本万国博覧会記念公園運営審議会から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の意見等を踏まえ、当該駅前周辺地区を国内外の多くの人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スポーツや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文化のコンテンツを楽しみ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、感動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与えられる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場にしていくため、府は民間事業者とともに、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大規模アリーナを中核とした大阪・関西を代表する新たなスポーツ・文化の拠点づくり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を推進</a:t>
            </a: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◇国際的なスポーツ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大会や、コンサート等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の開催ができる規模を持ち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、世界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最先端の機能を有するアリーナを整備</a:t>
            </a: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◇当該アリーナにふさわしいホテル等の周辺施設を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整備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大かっこ 8">
            <a:extLst>
              <a:ext uri="{FF2B5EF4-FFF2-40B4-BE49-F238E27FC236}">
                <a16:creationId xmlns:a16="http://schemas.microsoft.com/office/drawing/2014/main" id="{AAA1DB74-DDD9-44F2-AAB8-739036D1619A}"/>
              </a:ext>
            </a:extLst>
          </p:cNvPr>
          <p:cNvSpPr/>
          <p:nvPr/>
        </p:nvSpPr>
        <p:spPr>
          <a:xfrm>
            <a:off x="493915" y="1927640"/>
            <a:ext cx="9393036" cy="586960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425002" y="334850"/>
            <a:ext cx="11384925" cy="411673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ja-JP" altLang="en-US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新たなスポーツ・文化の拠点づくり</a:t>
            </a:r>
            <a:endParaRPr lang="ja-JP" altLang="en-US" sz="18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50214" y="23278"/>
            <a:ext cx="7650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600" dirty="0" smtClean="0"/>
              <a:t>（新た</a:t>
            </a:r>
            <a:r>
              <a:rPr kumimoji="1" lang="ja-JP" altLang="en-US" sz="1600" dirty="0"/>
              <a:t>なスポーツ・文化の拠点づくり）</a:t>
            </a:r>
          </a:p>
        </p:txBody>
      </p:sp>
      <p:grpSp>
        <p:nvGrpSpPr>
          <p:cNvPr id="43" name="グループ化 42"/>
          <p:cNvGrpSpPr/>
          <p:nvPr/>
        </p:nvGrpSpPr>
        <p:grpSpPr>
          <a:xfrm>
            <a:off x="2544338" y="3094342"/>
            <a:ext cx="7830776" cy="3507393"/>
            <a:chOff x="2663832" y="3657601"/>
            <a:chExt cx="7868078" cy="3275289"/>
          </a:xfrm>
        </p:grpSpPr>
        <p:pic>
          <p:nvPicPr>
            <p:cNvPr id="44" name="コンテンツ プレースホルダー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0" t="6130" r="4122" b="6497"/>
            <a:stretch/>
          </p:blipFill>
          <p:spPr>
            <a:xfrm>
              <a:off x="3679718" y="3657601"/>
              <a:ext cx="4832565" cy="3275289"/>
            </a:xfrm>
            <a:prstGeom prst="rect">
              <a:avLst/>
            </a:prstGeom>
          </p:spPr>
        </p:pic>
        <p:sp>
          <p:nvSpPr>
            <p:cNvPr id="45" name="テキスト ボックス 44"/>
            <p:cNvSpPr txBox="1"/>
            <p:nvPr/>
          </p:nvSpPr>
          <p:spPr>
            <a:xfrm>
              <a:off x="5843229" y="3903339"/>
              <a:ext cx="117211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100" dirty="0"/>
                <a:t>万博記念公園駅</a:t>
              </a: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8025123" y="4506190"/>
              <a:ext cx="369332" cy="116955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1200" dirty="0"/>
                <a:t>エキスポシティ</a:t>
              </a: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2663832" y="3681942"/>
              <a:ext cx="1112698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r>
                <a:rPr kumimoji="1" lang="ja-JP" altLang="en-US" sz="1200" dirty="0"/>
                <a:t>駅前周辺地区</a:t>
              </a: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8462690" y="6345013"/>
              <a:ext cx="206922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r>
                <a:rPr kumimoji="1" lang="ja-JP" altLang="en-US" sz="1200" dirty="0"/>
                <a:t>大阪府吹田市千里万博公園</a:t>
              </a:r>
              <a:endParaRPr kumimoji="1" lang="en-US" altLang="ja-JP" sz="1200" dirty="0"/>
            </a:p>
            <a:p>
              <a:r>
                <a:rPr kumimoji="1" lang="en-US" altLang="ja-JP" sz="1200" dirty="0"/>
                <a:t>23</a:t>
              </a:r>
              <a:r>
                <a:rPr kumimoji="1" lang="ja-JP" altLang="en-US" sz="1200" dirty="0"/>
                <a:t>番</a:t>
              </a:r>
              <a:r>
                <a:rPr kumimoji="1" lang="en-US" altLang="ja-JP" sz="1200" dirty="0"/>
                <a:t>17</a:t>
              </a:r>
              <a:r>
                <a:rPr kumimoji="1" lang="ja-JP" altLang="en-US" sz="1200" dirty="0"/>
                <a:t>の一部ほか  約</a:t>
              </a:r>
              <a:r>
                <a:rPr kumimoji="1" lang="en-US" altLang="ja-JP" sz="1200" dirty="0"/>
                <a:t>16.9ha</a:t>
              </a:r>
              <a:endParaRPr kumimoji="1" lang="ja-JP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2073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926" y="1178314"/>
            <a:ext cx="7057624" cy="529321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665926" y="1178314"/>
            <a:ext cx="95410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イメージ１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769443" y="6194533"/>
            <a:ext cx="95410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大阪府作成</a:t>
            </a: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425002" y="334850"/>
            <a:ext cx="11384925" cy="411673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ja-JP" altLang="en-US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万博記念公園駅前周辺地区の活性化について</a:t>
            </a:r>
            <a:endParaRPr lang="ja-JP" altLang="en-US" sz="18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50214" y="23278"/>
            <a:ext cx="7650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600" dirty="0" smtClean="0"/>
              <a:t>（イメージ</a:t>
            </a:r>
            <a:r>
              <a:rPr kumimoji="1" lang="ja-JP" altLang="en-US" sz="1600" dirty="0"/>
              <a:t>１（スポーツ使用時））</a:t>
            </a:r>
          </a:p>
        </p:txBody>
      </p:sp>
    </p:spTree>
    <p:extLst>
      <p:ext uri="{BB962C8B-B14F-4D97-AF65-F5344CB8AC3E}">
        <p14:creationId xmlns:p14="http://schemas.microsoft.com/office/powerpoint/2010/main" val="299172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926" y="1181882"/>
            <a:ext cx="7057624" cy="529321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665926" y="1178314"/>
            <a:ext cx="95410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イメージ２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769443" y="6194533"/>
            <a:ext cx="95410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大阪府作成</a:t>
            </a: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425002" y="334850"/>
            <a:ext cx="11384925" cy="411673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ja-JP" altLang="en-US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万博記念公園駅前周辺地区の活性化について</a:t>
            </a:r>
            <a:endParaRPr lang="ja-JP" altLang="en-US" sz="18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50214" y="23278"/>
            <a:ext cx="7650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600" smtClean="0"/>
              <a:t>（イメージ</a:t>
            </a:r>
            <a:r>
              <a:rPr kumimoji="1" lang="ja-JP" altLang="en-US" sz="1600" dirty="0"/>
              <a:t>２（コンサート使用時））</a:t>
            </a:r>
          </a:p>
        </p:txBody>
      </p:sp>
    </p:spTree>
    <p:extLst>
      <p:ext uri="{BB962C8B-B14F-4D97-AF65-F5344CB8AC3E}">
        <p14:creationId xmlns:p14="http://schemas.microsoft.com/office/powerpoint/2010/main" val="295644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1538</TotalTime>
  <Words>546</Words>
  <Application>Microsoft Office PowerPoint</Application>
  <PresentationFormat>ワイド画面</PresentationFormat>
  <Paragraphs>40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7" baseType="lpstr">
      <vt:lpstr>HGS創英角ｺﾞｼｯｸUB</vt:lpstr>
      <vt:lpstr>Meiryo UI</vt:lpstr>
      <vt:lpstr>ＭＳ ゴシック</vt:lpstr>
      <vt:lpstr>游ゴシック</vt:lpstr>
      <vt:lpstr>游ゴシック Light</vt:lpstr>
      <vt:lpstr>游明朝</vt:lpstr>
      <vt:lpstr>Arial</vt:lpstr>
      <vt:lpstr>Calibri</vt:lpstr>
      <vt:lpstr>Calibri Light</vt:lpstr>
      <vt:lpstr>Times New Roman</vt:lpstr>
      <vt:lpstr>Office テーマ</vt:lpstr>
      <vt:lpstr>万博記念公園駅前周辺地区の活性化について</vt:lpstr>
      <vt:lpstr>アリーナ（固定の観客席とフロアのサイズ）の比較　【イメージ】</vt:lpstr>
      <vt:lpstr>万博記念公園の魅力創出</vt:lpstr>
      <vt:lpstr>新たなスポーツ・文化の拠点づくり</vt:lpstr>
      <vt:lpstr>万博記念公園駅前周辺地区の活性化について</vt:lpstr>
      <vt:lpstr>万博記念公園駅前周辺地区の活性化について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Administrator</dc:creator>
  <cp:lastModifiedBy>前田　賢司</cp:lastModifiedBy>
  <cp:revision>148</cp:revision>
  <cp:lastPrinted>2019-09-16T06:44:45Z</cp:lastPrinted>
  <dcterms:created xsi:type="dcterms:W3CDTF">2019-05-17T05:11:38Z</dcterms:created>
  <dcterms:modified xsi:type="dcterms:W3CDTF">2020-09-07T07:57:13Z</dcterms:modified>
</cp:coreProperties>
</file>