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707" r:id="rId4"/>
    <p:sldId id="296" r:id="rId5"/>
    <p:sldId id="698" r:id="rId6"/>
    <p:sldId id="400" r:id="rId7"/>
    <p:sldId id="705" r:id="rId8"/>
    <p:sldId id="677" r:id="rId9"/>
    <p:sldId id="670" r:id="rId10"/>
    <p:sldId id="704" r:id="rId11"/>
    <p:sldId id="696" r:id="rId12"/>
    <p:sldId id="693" r:id="rId13"/>
    <p:sldId id="692" r:id="rId14"/>
    <p:sldId id="305" r:id="rId15"/>
    <p:sldId id="708" r:id="rId16"/>
    <p:sldId id="654" r:id="rId17"/>
    <p:sldId id="323" r:id="rId18"/>
    <p:sldId id="674" r:id="rId19"/>
    <p:sldId id="675" r:id="rId20"/>
    <p:sldId id="676" r:id="rId21"/>
    <p:sldId id="399" r:id="rId22"/>
    <p:sldId id="679" r:id="rId23"/>
    <p:sldId id="648" r:id="rId24"/>
    <p:sldId id="680" r:id="rId25"/>
    <p:sldId id="398" r:id="rId26"/>
    <p:sldId id="681" r:id="rId27"/>
    <p:sldId id="649" r:id="rId28"/>
    <p:sldId id="682" r:id="rId29"/>
    <p:sldId id="650" r:id="rId30"/>
    <p:sldId id="683" r:id="rId31"/>
    <p:sldId id="660" r:id="rId32"/>
    <p:sldId id="706" r:id="rId33"/>
    <p:sldId id="657" r:id="rId34"/>
    <p:sldId id="661" r:id="rId35"/>
    <p:sldId id="688" r:id="rId36"/>
    <p:sldId id="689" r:id="rId37"/>
    <p:sldId id="663" r:id="rId38"/>
    <p:sldId id="690" r:id="rId39"/>
    <p:sldId id="691" r:id="rId40"/>
    <p:sldId id="667" r:id="rId4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8233" autoAdjust="0"/>
  </p:normalViewPr>
  <p:slideViewPr>
    <p:cSldViewPr>
      <p:cViewPr>
        <p:scale>
          <a:sx n="80" d="100"/>
          <a:sy n="80"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自然文化園来園者人数の推移</a:t>
            </a:r>
            <a:endParaRPr lang="ja-JP" altLang="en-US" sz="1200" dirty="0"/>
          </a:p>
        </c:rich>
      </c:tx>
      <c:layout/>
      <c:overlay val="0"/>
    </c:title>
    <c:autoTitleDeleted val="0"/>
    <c:plotArea>
      <c:layout/>
      <c:lineChart>
        <c:grouping val="standard"/>
        <c:varyColors val="0"/>
        <c:ser>
          <c:idx val="0"/>
          <c:order val="0"/>
          <c:marker>
            <c:symbol val="none"/>
          </c:marker>
          <c:cat>
            <c:strRef>
              <c:f>Sheet1!$A$2:$A$6</c:f>
              <c:strCache>
                <c:ptCount val="5"/>
                <c:pt idx="0">
                  <c:v>22年度</c:v>
                </c:pt>
                <c:pt idx="1">
                  <c:v>23年度</c:v>
                </c:pt>
                <c:pt idx="2">
                  <c:v>24年度</c:v>
                </c:pt>
                <c:pt idx="3">
                  <c:v>25年度</c:v>
                </c:pt>
                <c:pt idx="4">
                  <c:v>26年度</c:v>
                </c:pt>
              </c:strCache>
            </c:strRef>
          </c:cat>
          <c:val>
            <c:numRef>
              <c:f>Sheet1!$B$2:$B$6</c:f>
              <c:numCache>
                <c:formatCode>General</c:formatCode>
                <c:ptCount val="5"/>
                <c:pt idx="0">
                  <c:v>1667557</c:v>
                </c:pt>
                <c:pt idx="1">
                  <c:v>1627896</c:v>
                </c:pt>
                <c:pt idx="2">
                  <c:v>1825165</c:v>
                </c:pt>
                <c:pt idx="3">
                  <c:v>1834608</c:v>
                </c:pt>
                <c:pt idx="4">
                  <c:v>1942227</c:v>
                </c:pt>
              </c:numCache>
            </c:numRef>
          </c:val>
          <c:smooth val="0"/>
        </c:ser>
        <c:dLbls>
          <c:showLegendKey val="0"/>
          <c:showVal val="0"/>
          <c:showCatName val="0"/>
          <c:showSerName val="0"/>
          <c:showPercent val="0"/>
          <c:showBubbleSize val="0"/>
        </c:dLbls>
        <c:marker val="1"/>
        <c:smooth val="0"/>
        <c:axId val="36116480"/>
        <c:axId val="102094464"/>
      </c:lineChart>
      <c:catAx>
        <c:axId val="36116480"/>
        <c:scaling>
          <c:orientation val="minMax"/>
        </c:scaling>
        <c:delete val="0"/>
        <c:axPos val="b"/>
        <c:majorTickMark val="out"/>
        <c:minorTickMark val="none"/>
        <c:tickLblPos val="nextTo"/>
        <c:crossAx val="102094464"/>
        <c:crosses val="autoZero"/>
        <c:auto val="1"/>
        <c:lblAlgn val="ctr"/>
        <c:lblOffset val="100"/>
        <c:noMultiLvlLbl val="0"/>
      </c:catAx>
      <c:valAx>
        <c:axId val="102094464"/>
        <c:scaling>
          <c:orientation val="minMax"/>
          <c:max val="2000000"/>
          <c:min val="1600000"/>
        </c:scaling>
        <c:delete val="0"/>
        <c:axPos val="l"/>
        <c:majorGridlines/>
        <c:numFmt formatCode="General" sourceLinked="1"/>
        <c:majorTickMark val="out"/>
        <c:minorTickMark val="none"/>
        <c:tickLblPos val="nextTo"/>
        <c:txPr>
          <a:bodyPr rot="0"/>
          <a:lstStyle/>
          <a:p>
            <a:pPr>
              <a:defRPr/>
            </a:pPr>
            <a:endParaRPr lang="ja-JP"/>
          </a:p>
        </c:txPr>
        <c:crossAx val="36116480"/>
        <c:crossesAt val="1"/>
        <c:crossBetween val="between"/>
        <c:majorUnit val="100000"/>
        <c:minorUnit val="50000"/>
        <c:dispUnits>
          <c:builtInUnit val="tenThousands"/>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2018/6/8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2018/6/8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2018/6/8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2018/6/8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2018/6/8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2018/6/8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2018/6/8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2018/6/8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2018/6/8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2018/6/8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2018/6/8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2018/6/8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2018/6/8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2018/6/8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2018/6/8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2018/6/8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た将来ビジョン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2"/>
          <p:cNvSpPr>
            <a:spLocks noChangeArrowheads="1"/>
          </p:cNvSpPr>
          <p:nvPr/>
        </p:nvSpPr>
        <p:spPr bwMode="auto">
          <a:xfrm>
            <a:off x="7524328" y="360878"/>
            <a:ext cx="1396578" cy="266700"/>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明朝" pitchFamily="17" charset="-128"/>
                <a:cs typeface="ＭＳ Ｐゴシック" pitchFamily="50" charset="-128"/>
              </a:rPr>
              <a:t>資料</a:t>
            </a:r>
            <a:r>
              <a:rPr kumimoji="1" lang="ja-JP" altLang="en-US" sz="1600" b="0" i="0" u="none" strike="noStrike" cap="none" normalizeH="0" baseline="0" dirty="0" smtClean="0">
                <a:ln>
                  <a:noFill/>
                </a:ln>
                <a:solidFill>
                  <a:schemeClr val="tx1"/>
                </a:solidFill>
                <a:effectLst/>
                <a:latin typeface="ＭＳ ゴシック" pitchFamily="49" charset="-128"/>
                <a:ea typeface="ＭＳ 明朝" pitchFamily="17" charset="-128"/>
                <a:cs typeface="ＭＳ Ｐゴシック" pitchFamily="50" charset="-128"/>
              </a:rPr>
              <a:t>３</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公園利用者の状況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email">
            <a:extLst>
              <a:ext uri="{28A0092B-C50C-407E-A947-70E740481C1C}">
                <a14:useLocalDpi xmlns:a14="http://schemas.microsoft.com/office/drawing/2010/main"/>
              </a:ext>
            </a:extLst>
          </a:blip>
          <a:stretch>
            <a:fillRect/>
          </a:stretch>
        </p:blipFill>
        <p:spPr bwMode="auto">
          <a:xfrm>
            <a:off x="291220" y="2019735"/>
            <a:ext cx="4263395" cy="4132213"/>
          </a:xfrm>
          <a:prstGeom prst="rect">
            <a:avLst/>
          </a:prstGeom>
          <a:noFill/>
          <a:ln>
            <a:solidFill>
              <a:schemeClr val="tx1"/>
            </a:solidFill>
          </a:ln>
        </p:spPr>
      </p:pic>
      <p:sp>
        <p:nvSpPr>
          <p:cNvPr id="12" name="テキスト ボックス 11"/>
          <p:cNvSpPr txBox="1"/>
          <p:nvPr/>
        </p:nvSpPr>
        <p:spPr>
          <a:xfrm>
            <a:off x="171489" y="711393"/>
            <a:ext cx="8502972" cy="656590"/>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・公園利用者は、万博記念公園近郊市に居住している方が大半であり、「四季折々に花の観賞ができる」ことや「大阪万博の遺産施設がある公園」を、万博記念公園の魅力として感じている。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120" y="2009250"/>
            <a:ext cx="4227316" cy="4142698"/>
          </a:xfrm>
          <a:prstGeom prst="rect">
            <a:avLst/>
          </a:prstGeom>
          <a:ln w="12700">
            <a:solidFill>
              <a:schemeClr val="tx1"/>
            </a:solidFill>
          </a:ln>
        </p:spPr>
      </p:pic>
      <p:sp>
        <p:nvSpPr>
          <p:cNvPr id="20" name="テキスト ボックス 19"/>
          <p:cNvSpPr txBox="1"/>
          <p:nvPr/>
        </p:nvSpPr>
        <p:spPr>
          <a:xfrm>
            <a:off x="4596870" y="6105946"/>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年度万博記念公園に関するアンケート調査より抜粋</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189634" y="1634789"/>
            <a:ext cx="3600400"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来園者の居住地別割合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4573120" y="1650112"/>
            <a:ext cx="3911062"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居住地周辺の大規模公園との比較による万博記念公園の魅力</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8542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027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森の概要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p:nvPr/>
        </p:nvPicPr>
        <p:blipFill>
          <a:blip r:embed="rId2" cstate="email">
            <a:extLst>
              <a:ext uri="{28A0092B-C50C-407E-A947-70E740481C1C}">
                <a14:useLocalDpi xmlns:a14="http://schemas.microsoft.com/office/drawing/2010/main"/>
              </a:ext>
            </a:extLst>
          </a:blip>
          <a:stretch>
            <a:fillRect/>
          </a:stretch>
        </p:blipFill>
        <p:spPr>
          <a:xfrm>
            <a:off x="7340140" y="5359895"/>
            <a:ext cx="1622519" cy="1074486"/>
          </a:xfrm>
          <a:prstGeom prst="rect">
            <a:avLst/>
          </a:prstGeom>
        </p:spPr>
      </p:pic>
      <p:pic>
        <p:nvPicPr>
          <p:cNvPr id="19" name="図 18" descr="p35 実際の森の写真②.png"/>
          <p:cNvPicPr/>
          <p:nvPr/>
        </p:nvPicPr>
        <p:blipFill>
          <a:blip r:embed="rId3" cstate="email">
            <a:extLst>
              <a:ext uri="{28A0092B-C50C-407E-A947-70E740481C1C}">
                <a14:useLocalDpi xmlns:a14="http://schemas.microsoft.com/office/drawing/2010/main"/>
              </a:ext>
            </a:extLst>
          </a:blip>
          <a:stretch>
            <a:fillRect/>
          </a:stretch>
        </p:blipFill>
        <p:spPr>
          <a:xfrm>
            <a:off x="5602346" y="5353934"/>
            <a:ext cx="1622519" cy="1080447"/>
          </a:xfrm>
          <a:prstGeom prst="rect">
            <a:avLst/>
          </a:prstGeom>
        </p:spPr>
      </p:pic>
      <p:sp>
        <p:nvSpPr>
          <p:cNvPr id="20" name="テキスト ボックス 19"/>
          <p:cNvSpPr txBox="1"/>
          <p:nvPr/>
        </p:nvSpPr>
        <p:spPr>
          <a:xfrm>
            <a:off x="6084169" y="6469885"/>
            <a:ext cx="2448272" cy="261610"/>
          </a:xfrm>
          <a:prstGeom prst="rect">
            <a:avLst/>
          </a:prstGeom>
          <a:noFill/>
        </p:spPr>
        <p:txBody>
          <a:bodyPr wrap="square" rtlCol="0">
            <a:spAutoFit/>
          </a:bodyPr>
          <a:lstStyle/>
          <a:p>
            <a:r>
              <a:rPr kumimoji="1" lang="ja-JP" altLang="en-US" sz="1100" dirty="0" smtClean="0"/>
              <a:t>過密林となっている現在の森の様子</a:t>
            </a:r>
            <a:endParaRPr kumimoji="1" lang="ja-JP" altLang="en-US" sz="1100" dirty="0"/>
          </a:p>
        </p:txBody>
      </p:sp>
      <p:sp>
        <p:nvSpPr>
          <p:cNvPr id="12" name="テキスト ボックス 11"/>
          <p:cNvSpPr txBox="1"/>
          <p:nvPr/>
        </p:nvSpPr>
        <p:spPr>
          <a:xfrm>
            <a:off x="117862" y="772776"/>
            <a:ext cx="7222278" cy="578619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国や関係自治体が共有すべき将来像として協議し、策定した「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近畿圏の都市環境インフラのグランドデザイン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近畿圏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における自然環境の総点検等に関する検討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、骨格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となるグリーンベルトの拠点のひとつに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位置づけられており、「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みどりの大阪推進計画」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海と山をつなぐみどりの風の軸」形成における「骨格となるみどり」として保全するとされている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とりわけ、万博記念公園の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年策定の「万博記念公園基本計画（万博記念協会）」に基づき、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年までの長期プログラムのもと、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自立した森づくり」の取組みが行われ、現在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、森の中に希少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な野生生物であるオオタカをはじめ、モリアオガエル、ゲンジホタルなどの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生息も確認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しかしながら、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その後の調査により、当初計画した緑の量としての森づくりは実現できたが、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一方で以下のような様々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な問題点が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存在し、その結果、生物多様性に欠けていることが判明した。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同年齢個体からなる過密林となっている。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多くの樹種を植栽したが、樹種の少ない林相となっている。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階層構造が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未形成である。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若い木が育っておらず、世代交代が困難。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孤立した緑地であるため、周辺からの種の供給が困難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近畿圏の自然環境のあり方について、広域的かつ総合的な視点で取り組むため、国土交通省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等の関係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からなる検討会議</a:t>
            </a:r>
          </a:p>
          <a:p>
            <a:pPr>
              <a:lnSpc>
                <a:spcPts val="2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333412" y="993802"/>
            <a:ext cx="1642583" cy="1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294575" y="2331926"/>
            <a:ext cx="1970578" cy="261610"/>
          </a:xfrm>
          <a:prstGeom prst="rect">
            <a:avLst/>
          </a:prstGeom>
          <a:noFill/>
        </p:spPr>
        <p:txBody>
          <a:bodyPr wrap="square" rtlCol="0">
            <a:spAutoFit/>
          </a:bodyPr>
          <a:lstStyle/>
          <a:p>
            <a:r>
              <a:rPr kumimoji="1" lang="ja-JP" altLang="en-US" sz="1100" dirty="0" smtClean="0"/>
              <a:t>希少な野生生物「オオタカ」</a:t>
            </a:r>
            <a:endParaRPr kumimoji="1" lang="ja-JP" altLang="en-US" sz="1100" dirty="0"/>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0140" y="3005221"/>
            <a:ext cx="1710399" cy="13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528404" y="4404580"/>
            <a:ext cx="136815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万博記念公園の桜</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45859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853223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大規模災害時における施設の役割</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32266" y="793376"/>
            <a:ext cx="8502972" cy="1785104"/>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○大阪府北部広域防災拠点、後方支援活動拠点</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（「大阪府地域防災計画」による位置づけ）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では、大規模災害発生時に、府民を災害から守るための活動・備蓄拠点と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して、広域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防災拠点を府内３ヵ所（北部・中部・南部）に整備している。</a:t>
            </a: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万博記念公園内には、大阪府北部広域防災拠点として、被災した府民のための非常用食料や毛布等を保管する備蓄倉庫を運動場横に設置し、災害発生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備蓄倉庫周辺の万博記念競技場と運動場が、救援物資集配拠点として活用され、東駐車場はヘリポートとしても活用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2">
            <a:extLst>
              <a:ext uri="{28A0092B-C50C-407E-A947-70E740481C1C}">
                <a14:useLocalDpi xmlns:a14="http://schemas.microsoft.com/office/drawing/2010/main" val="0"/>
              </a:ext>
            </a:extLst>
          </a:blip>
          <a:stretch>
            <a:fillRect/>
          </a:stretch>
        </p:blipFill>
        <p:spPr>
          <a:xfrm>
            <a:off x="3383489" y="2665478"/>
            <a:ext cx="5718660" cy="2995770"/>
          </a:xfrm>
          <a:prstGeom prst="rect">
            <a:avLst/>
          </a:prstGeom>
        </p:spPr>
      </p:pic>
      <p:sp>
        <p:nvSpPr>
          <p:cNvPr id="16" name="テキスト ボックス 15"/>
          <p:cNvSpPr txBox="1"/>
          <p:nvPr/>
        </p:nvSpPr>
        <p:spPr>
          <a:xfrm>
            <a:off x="5052267" y="5818475"/>
            <a:ext cx="3168352" cy="261610"/>
          </a:xfrm>
          <a:prstGeom prst="rect">
            <a:avLst/>
          </a:prstGeom>
          <a:noFill/>
        </p:spPr>
        <p:txBody>
          <a:bodyPr wrap="square" rtlCol="0">
            <a:spAutoFit/>
          </a:bodyPr>
          <a:lstStyle/>
          <a:p>
            <a:r>
              <a:rPr kumimoji="1" lang="en-US" altLang="ja-JP" sz="1100" dirty="0" smtClean="0"/>
              <a:t>【</a:t>
            </a:r>
            <a:r>
              <a:rPr kumimoji="1" lang="ja-JP" altLang="en-US" sz="1100" dirty="0" smtClean="0"/>
              <a:t>大阪府広域的支援部隊受入計画（平成</a:t>
            </a:r>
            <a:r>
              <a:rPr kumimoji="1" lang="en-US" altLang="ja-JP" sz="1100" dirty="0" smtClean="0"/>
              <a:t>26</a:t>
            </a:r>
            <a:r>
              <a:rPr kumimoji="1" lang="ja-JP" altLang="en-US" sz="1100" dirty="0" smtClean="0"/>
              <a:t>年４月</a:t>
            </a:r>
            <a:r>
              <a:rPr kumimoji="1" lang="en-US" altLang="ja-JP" sz="1100" dirty="0" smtClean="0"/>
              <a:t>】</a:t>
            </a:r>
            <a:endParaRPr kumimoji="1" lang="ja-JP" altLang="en-US" sz="1100" dirty="0"/>
          </a:p>
        </p:txBody>
      </p:sp>
      <p:sp>
        <p:nvSpPr>
          <p:cNvPr id="18" name="テキスト ボックス 17"/>
          <p:cNvSpPr txBox="1"/>
          <p:nvPr/>
        </p:nvSpPr>
        <p:spPr>
          <a:xfrm>
            <a:off x="255100" y="4446304"/>
            <a:ext cx="3308787" cy="1502976"/>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○広域避難地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（吹田市、茨木市、摂津市地域防災計画による位置づけ）</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公園全域が広域避難地に指定されており、災害発生時には、大人数を収容できる避難場所となる。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3461" y="2506287"/>
            <a:ext cx="3270426"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また、警察・消防・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自衛隊等の集結地・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駐屯地としてお祭り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広場・上の広場・下の広場・東の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広場を活用し、連絡調整所として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パビリオンを活用するなど、後方支援活動拠点としても位置づけられている。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97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20400"/>
            <a:ext cx="799288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３．社会</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情勢</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の変化</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と万博記念公園に求められる役割</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3444700243"/>
              </p:ext>
            </p:extLst>
          </p:nvPr>
        </p:nvGraphicFramePr>
        <p:xfrm>
          <a:off x="299020" y="980728"/>
          <a:ext cx="8620523" cy="485140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社会経済情勢の変化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求められる役割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１．地球環境の保全、循環型</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社会の構築</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marR="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・都市部にある貴重な緑であり、都市部に住み、働き、訪れる人々に身近で安全・良質な緑を提供できる場所としての機能。</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・「生きものの豊かな森づくり」を進め、生物多様性を確保し、都市の中で人と生きものが触れ合うことのできる空間づくり。</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・万博記念公園内において、自然資源を園内活動に活用し、循環型社会の構築に寄与。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２．国際化・訪日外国人の増加</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・太陽の塔をはじめとする大阪万博の遺産や国立民族学博物館、大阪日本民芸館の所蔵する世界と日本のさまざまな文化資源の活用を図る。</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・大阪万博の開催時、世界中から多くの外国人が訪れた場所であることを踏まえ、新たな魅力の創出に努め、国際的名所、国際的な集客力のある公園。</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３．少子高齢社会</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・文化・緑・芸術・スポーツなど多様な活動拠点を有する特性を活かし、アクティブシニア（元気高齢者）の活動の場となることで、高齢者自らと地域の活性化に寄与。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・子どもが安全に自然と触れ合いながら、体力と情操を育みつつ、多世代との交流を図る場の提供。</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４．社会参画意識の高まり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（共助社会）</a:t>
                      </a: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ＮＰＯ法人や公益法人、ボランティア団体に加え、企業や個人などの活動と交流の場となり、多様な主体の連携から地域の活性化を生み出していく機能を発揮し、共助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５．ライフスタイルの多様化</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（文化・スポーツを楽しむ環境）</a:t>
                      </a:r>
                    </a:p>
                  </a:txBody>
                  <a:tcPr anchor="ctr"/>
                </a:tc>
                <a:tc>
                  <a:txBody>
                    <a:bodyPr/>
                    <a:lstStyle/>
                    <a:p>
                      <a:pPr marL="82550" indent="-82550"/>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・ライフスタイルの多様化が進む中、人々のライフスタイルに応じて、誰もがいつでも・どこでも・気軽に芸術・文化活動やスポーツを一層楽しめる環境の創出。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175" y="925513"/>
            <a:ext cx="28670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
          <p:cNvSpPr txBox="1">
            <a:spLocks noChangeArrowheads="1"/>
          </p:cNvSpPr>
          <p:nvPr/>
        </p:nvSpPr>
        <p:spPr bwMode="auto">
          <a:xfrm>
            <a:off x="1115616" y="2816225"/>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19" name="Picture 8" descr="J:\花\紅葉\_KY82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J:\園内施設\ソラード.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675" y="9255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4344859" y="229386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太陽</a:t>
            </a:r>
            <a:r>
              <a:rPr lang="ja-JP" altLang="en-US" sz="1100" dirty="0" smtClean="0"/>
              <a:t>の塔</a:t>
            </a:r>
            <a:endParaRPr lang="ja-JP" altLang="en-US" sz="1100" dirty="0"/>
          </a:p>
        </p:txBody>
      </p:sp>
      <p:sp>
        <p:nvSpPr>
          <p:cNvPr id="23" name="テキスト ボックス 1"/>
          <p:cNvSpPr txBox="1">
            <a:spLocks noChangeArrowheads="1"/>
          </p:cNvSpPr>
          <p:nvPr/>
        </p:nvSpPr>
        <p:spPr bwMode="auto">
          <a:xfrm>
            <a:off x="7164288" y="2816225"/>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a:t>
            </a:r>
            <a:r>
              <a:rPr lang="ja-JP" altLang="en-US" sz="1100" dirty="0" smtClean="0"/>
              <a:t>文化園の</a:t>
            </a:r>
            <a:r>
              <a:rPr lang="ja-JP" altLang="en-US" sz="1100" dirty="0"/>
              <a:t>森</a:t>
            </a:r>
          </a:p>
        </p:txBody>
      </p:sp>
      <p:sp>
        <p:nvSpPr>
          <p:cNvPr id="24" name="テキスト ボックス 1"/>
          <p:cNvSpPr txBox="1">
            <a:spLocks noChangeArrowheads="1"/>
          </p:cNvSpPr>
          <p:nvPr/>
        </p:nvSpPr>
        <p:spPr bwMode="auto">
          <a:xfrm>
            <a:off x="975986" y="6307138"/>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自然文化園　紅葉渓</a:t>
            </a:r>
            <a:endParaRPr lang="ja-JP" altLang="en-US" sz="1100" dirty="0"/>
          </a:p>
        </p:txBody>
      </p:sp>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896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9738" y="2565400"/>
            <a:ext cx="35702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6708449" y="6317514"/>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万博記念公園　桜まつり</a:t>
            </a:r>
            <a:endParaRPr lang="ja-JP" altLang="en-US" sz="1100" dirty="0"/>
          </a:p>
        </p:txBody>
      </p:sp>
    </p:spTree>
    <p:extLst>
      <p:ext uri="{BB962C8B-B14F-4D97-AF65-F5344CB8AC3E}">
        <p14:creationId xmlns:p14="http://schemas.microsoft.com/office/powerpoint/2010/main" val="213207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世界に向け文化と美を発信していく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また、利用者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理念</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べき公園像</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本ビジョンの計画年度は、平成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来園者数（自然文化園・日本庭園入場者数）については、大阪万博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方針１：シンボルゾーンを中心に文化と美を体験・創造し発信する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。また、雄大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で美しい緑の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空間を目指したシンボルゾーンの整備に向けて、検討を進める。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塔をミュージアムとして再生</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展示室を設け「地底の太陽」を再生展示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年度からの内部公開を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めざして、できるだけ早期に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着工する。また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、公開に合わせ、当時の展示物を多数収蔵している国立民族学博物館とのコラボレーションイベントを実施する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smtClean="0"/>
              <a:t>公園のシンボル「太陽の塔」</a:t>
            </a:r>
            <a:endParaRPr kumimoji="1" lang="ja-JP" altLang="en-US" sz="1100" dirty="0"/>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の内部展示の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は登録有形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文化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登録を目指し、将来的には世界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遺産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登録も目指していく。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smtClean="0"/>
              <a:t>生命の樹</a:t>
            </a:r>
            <a:r>
              <a:rPr kumimoji="1" lang="en-US" altLang="ja-JP" sz="1100" dirty="0" smtClean="0"/>
              <a:t>【</a:t>
            </a:r>
            <a:r>
              <a:rPr kumimoji="1" lang="ja-JP" altLang="en-US" sz="1100" dirty="0" smtClean="0"/>
              <a:t>万博当時</a:t>
            </a:r>
            <a:r>
              <a:rPr kumimoji="1" lang="en-US" altLang="ja-JP" sz="1100" dirty="0" smtClean="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smtClean="0"/>
              <a:t>の太陽</a:t>
            </a:r>
            <a:r>
              <a:rPr kumimoji="1" lang="en-US" altLang="ja-JP" sz="1100" dirty="0" smtClean="0"/>
              <a:t>【</a:t>
            </a:r>
            <a:r>
              <a:rPr kumimoji="1" lang="ja-JP" altLang="en-US" sz="1100" dirty="0" smtClean="0"/>
              <a:t>復元イメージ</a:t>
            </a:r>
            <a:r>
              <a:rPr kumimoji="1" lang="en-US" altLang="ja-JP" sz="1100" dirty="0" smtClean="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シンボルゾーンの整備方策の検討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smtClean="0"/>
              <a:t>国立民族学博物館</a:t>
            </a:r>
            <a:endParaRPr kumimoji="1" lang="ja-JP" altLang="en-US" sz="1100" dirty="0"/>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太陽の塔」を活かした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カウントダウンイベントや同年の記念イベントの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）等を含め施設間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のプログラムの充実に取り組んで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文学館の有効活用について、アイデア募集や事業コンペ等の実施を検討する。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跡地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新たにつくり出された森は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造成地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に多様な自然生態系を再生するという、世界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に類を見ない壮大な実験の森であり、これを適切に保全する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年代の整備に着手した当初は、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人の関与なしに自然の力で生育する「自立した森」を目指していたが、 経年により樹種が減少し、次世代の樹が育っていないなどの課題があるため、毎年少しずつ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人の手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を加えて、長期的に生物多様性が豊かで、多様な景観を有する森へ転換を図る。また、森において自然観察など多様な活動を行うとともに、公園で発生した剪定枝の堆肥化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などの自然資源を園内で活用する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公園運営を進める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まで育成してきた自然文化園を包み込む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水系や広場、日本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など公園の骨格と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なる緑を維持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a:t>
            </a:r>
            <a:r>
              <a:rPr lang="ja-JP" altLang="en-US" sz="900" dirty="0" smtClean="0"/>
              <a:t>）の展望タワーからの</a:t>
            </a:r>
            <a:r>
              <a:rPr lang="ja-JP" altLang="en-US" sz="900" dirty="0"/>
              <a:t>森</a:t>
            </a:r>
            <a:r>
              <a:rPr lang="ja-JP" altLang="en-US" sz="900" dirty="0" smtClean="0"/>
              <a:t>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ついて、毎年、大学などの研究機関と共同により、その成果を評価して、以降の管理手法を改善するとともに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市内の生物多様性の向上についての研究の場として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、大学などの研究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機関による活用を図る。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が森を楽しみ、学ぶ場とするため、自然観察学習館やソラード（森の空中観察路）を拠点として、ボランティア団体と協力して家族向け自然観察会や学校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の校外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学習向け自然学習教室を開催する。また、人と文化が触れ合う森とするため、アートの展示や森林セラピーなどの活動を行う場として提供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smtClean="0"/>
              <a:t>子ども向けプログラム</a:t>
            </a:r>
            <a:endParaRPr kumimoji="1" lang="ja-JP" altLang="en-US" sz="11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smtClean="0"/>
              <a:t>森の足湯</a:t>
            </a:r>
            <a:endParaRPr kumimoji="1" lang="ja-JP" altLang="en-US" sz="1100"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smtClean="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張り巡らされ、樹木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の生育や生物多様性等に寄与して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いる水系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を保全するとともに、自然観察・散策空間として、さらなる活用を図っていく。また、公園の魅力向上に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向けた新たな水辺景観の創出などについて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剪定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チップ化を行い、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堆肥や園路に敷き詰めて舗装材として、また、伐採竹もチップ化し路盤材などに活用する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など、園内の維持管理に活用する取組みをさらに進めるとともに、それらを紹介する環境学習プログラムを検討する。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活用するほか、間伐木は薪として森の足湯に利用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るなど、園内の自然資源を活用する。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smtClean="0"/>
              <a:t>剪定枝をチップ化した園路舗装</a:t>
            </a:r>
            <a:endParaRPr kumimoji="1" lang="ja-JP" altLang="en-US" sz="1100" dirty="0"/>
          </a:p>
        </p:txBody>
      </p:sp>
    </p:spTree>
    <p:extLst>
      <p:ext uri="{BB962C8B-B14F-4D97-AF65-F5344CB8AC3E}">
        <p14:creationId xmlns:p14="http://schemas.microsoft.com/office/powerpoint/2010/main" val="33090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等が植栽管理などに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携わり、地域とつながる公園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として、多くの人々の関わりの中で育成されてきた。さらにこうした取組みを進め、多くの人々が緑に関わり自然の美に感動する公園とする。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庭園は万国博覧会以来、高い品質を維持してきた公園の貴重な名所であるため、質の高い管理を行うとともに、庭園の見所を分かりやすく示すなど自然と美を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体感できる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空間とする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日本庭園の魅力を端的に発信するため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、景観に優れた見所を日本庭園「八景」と名づけ、上代・中世・近世・現代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案内板を設置する。また、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園内の銘木その他の鑑賞ポイントの案内サイン、解説板（多言語）の設置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進め、それらを巡るモデルコースの設定・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紹介をするなど、来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を体感できる質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した上、具体的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smtClean="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a:t>
            </a:r>
            <a:r>
              <a:rPr lang="ja-JP" altLang="en-US" sz="1100" dirty="0" smtClean="0"/>
              <a:t>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の茶室などでの茶や生花等の外国人をターゲットとした「日本文化体験プログラム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」や、音楽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ファッション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、芸術等のイベントの場としての活用等、工夫をこらした魅力的なプログラムを公園内及び周辺の施設等と連携しながら提供していく。また、魅力向上のための施設として、本格的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な和食を楽しめる事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業者の誘致を検討する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smtClean="0"/>
              <a:t>ボランティアなど多様な</a:t>
            </a:r>
            <a:r>
              <a:rPr lang="ja-JP" altLang="en-US" sz="1100" dirty="0"/>
              <a:t>人に</a:t>
            </a:r>
            <a:r>
              <a:rPr lang="ja-JP" altLang="en-US" sz="1100" dirty="0" smtClean="0"/>
              <a:t>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公園近隣の方々を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などによる植栽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を進め、植栽管理に携わる人々が利用者に公園の緑の解説を行う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②深山の泉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の白浜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③木漏れ日の滝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⑦心字池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④泉からの流れ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⑧ツツジが丘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活力の導入によって公園の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資産の有効活用を図り、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国内のみならず世界中から利用者を引きつける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魅力向上を図る。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地区などの活用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記念公園駅前周辺地区に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公園の風格や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景観、既存施設の活用や連携に配慮しつつ、公園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の魅力向上や利便性を高める事業者の誘致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踏まえ、平成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、自然文化園内のカフェやレストラン、売店等の利便施設のジャンルや配置について、平成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、公園の質と魅力を高める飲食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施設等の配置や事業者誘致を進める。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smtClean="0"/>
              <a:t>活用対象地区　</a:t>
            </a:r>
            <a:r>
              <a:rPr kumimoji="1" lang="en-US" altLang="ja-JP" sz="1100" dirty="0" smtClean="0"/>
              <a:t>【</a:t>
            </a:r>
            <a:r>
              <a:rPr kumimoji="1" lang="ja-JP" altLang="en-US" sz="1100" dirty="0" smtClean="0"/>
              <a:t>　　　</a:t>
            </a:r>
            <a:r>
              <a:rPr lang="ja-JP" altLang="en-US" sz="1100" dirty="0" smtClean="0"/>
              <a:t>網掛</a:t>
            </a:r>
            <a:r>
              <a:rPr kumimoji="1" lang="ja-JP" altLang="en-US" sz="1100" dirty="0" smtClean="0"/>
              <a:t>部</a:t>
            </a:r>
            <a:r>
              <a:rPr lang="en-US" altLang="ja-JP" sz="1100" dirty="0"/>
              <a:t> 】</a:t>
            </a:r>
            <a:r>
              <a:rPr kumimoji="1" lang="ja-JP" altLang="en-US" sz="1100" dirty="0" smtClean="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の風格と景観等に配慮しつつ、ロードサイドに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適した飲食・商業・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施設等の誘致に取り組む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発信を強化する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掲載に取り組む。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旅行者の来園数増加に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向けた大阪観光局との連携を一層深める。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アプリの開発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の特徴あるコンテンツ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留学生・在関西の外国人向けプログラムを充実し、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smtClean="0">
                <a:latin typeface="+mn-ea"/>
                <a:cs typeface="Meiryo UI" panose="020B0604030504040204" pitchFamily="50" charset="-128"/>
              </a:rPr>
              <a:t>EXPO CITY</a:t>
            </a:r>
            <a:r>
              <a:rPr kumimoji="1" lang="ja-JP" altLang="en-US" sz="1100" dirty="0" smtClean="0">
                <a:latin typeface="+mn-ea"/>
                <a:cs typeface="Meiryo UI" panose="020B0604030504040204" pitchFamily="50" charset="-128"/>
              </a:rPr>
              <a:t>概観</a:t>
            </a:r>
            <a:endParaRPr kumimoji="1" lang="ja-JP" altLang="en-US" sz="1100" dirty="0">
              <a:latin typeface="+mn-ea"/>
              <a:cs typeface="Meiryo UI" panose="020B0604030504040204" pitchFamily="50" charset="-128"/>
            </a:endParaRP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a:t>
            </a:r>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茶</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情報処理や通信など、コンピュータ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やネットワークに関連する諸分野における技術・産業・設備・サービスなどの総称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観客が収容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できる万博記念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競技場や多目的に使えるスポーツ広場、野球、サッカー、アメリカンフットボール、テニス、弓道等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多種多様の施設を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有し、国際的なスポーツ大会から健康づくりに関する種々のプログラムまで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なニーズに幅広く応えるスポーツ活動の拠点として、スポーツ施設等の活用を促進していく。</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活動の拠点としての利用促進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競技場をはじめとしたスポーツ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施設が、今後とも、人々がスポーツを楽しみ、スポーツを通じた交流が行われる拠点としての役割を果たしていけるよう、良好な施設の状態を保ちながら、利用促進を図っていく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、公園を舞台として、様々な文化・スポーツ活動が行われていることを積極的に発信し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、より一層多様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なプログラムが行われるという、好循環を生み出していく公園運営を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smtClean="0"/>
              <a:t>万博記念競技場</a:t>
            </a:r>
            <a:endParaRPr kumimoji="1" lang="ja-JP" altLang="en-US" sz="1100" dirty="0"/>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施設を効率的で効果的に維持管理しながら、利用促進を図っていくため、各施設ごとの利用実態やニーズ等を踏まえながら、施設水準や利用条件等の見直しを行って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水系、自然観察学習館など、公園の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持つ</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を活かし、自然体験や憩い、健康づくり、絵や写真、音楽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については、東京オリンピックのサッカー会場の候補地に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あげられている。また、オリンピック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以外でも日本代表や世界クラスの国際試合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開催が見込まれ、ファン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や子どもたちを対象と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したそれらの関連プログラム等の実施を含め、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国内有数の拠点と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ブランド力を向上させ、発展につなげることが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期待できる。そうしたオリンピック誘致や国際大会の開催をより現実的なものとするため、同スタジアム周辺に新たにサッカー場を整備することについて、関係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競技や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野球、サッカーなど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の万博記念公園で実施されている広域的な大会の継続実施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や、新た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な大会の開催、各種スポーツ団体による初心者向けセミナーや子供向けプログラムの実施などを働きかけ、幅広いスポーツの拠点としての活性化を図る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施設のみならず、自然文化園を含め豊かな緑の中で快適に運動ができる環境を活かし、ランニングやウォーキング、ヨガ等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の健康づくり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に関するプログラム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394577"/>
            <a:ext cx="6690734" cy="93871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園内で実施される大会やプログラムの名前に「万博」や「エキスポ」といった呼称を冠してもらうことを主催者に働きかけるなど、万博記念公園のスポーツ拠点として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のブランド力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向上に向けた取組みを行い、さらに多様なプログラムの実施につなげる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好循環を生み出して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smtClean="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庭園での魅力的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なコンテンツの強化について、検討する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世界や日本の文化を総合的に学習できる公園として、幼稚園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から高校までの校外学習を誘致するなど、学校行事での利用促進を図る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隣接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する大阪大学をはじめ近隣の大学等と連携した留学生向け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smtClean="0">
                <a:solidFill>
                  <a:schemeClr val="bg1"/>
                </a:solidFill>
              </a:rPr>
              <a:t>（</a:t>
            </a:r>
            <a:r>
              <a:rPr lang="en-US" altLang="ja-JP" sz="900" b="1" dirty="0" smtClean="0">
                <a:solidFill>
                  <a:schemeClr val="bg1"/>
                </a:solidFill>
              </a:rPr>
              <a:t>C</a:t>
            </a:r>
            <a:r>
              <a:rPr lang="ja-JP" altLang="en-US" sz="900" b="1" dirty="0" smtClean="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公園利用者の安全・安心の確保に向けた取組みを進める。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園者の増加に伴い、交通渋滞が想定されることから、関係機関と連携しつつ駐車場の増設や誘導施設の整備など総合的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な交通対策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休憩所やベンチ、遊具施設等について、来園者が快適に利用できるよう、点検等を十分に行うとともに随時、適切な補修・更新、充実を図っていく。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また、トイレ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など園内の施設整備については、ユニバーサルデザインに配慮し、誰もが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使える施設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、維持補修計画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基づき、整備する。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smtClean="0"/>
              <a:t>園内遊具施設</a:t>
            </a:r>
            <a:endParaRPr kumimoji="1" lang="ja-JP" altLang="en-US" sz="1100" dirty="0"/>
          </a:p>
        </p:txBody>
      </p:sp>
    </p:spTree>
    <p:extLst>
      <p:ext uri="{BB962C8B-B14F-4D97-AF65-F5344CB8AC3E}">
        <p14:creationId xmlns:p14="http://schemas.microsoft.com/office/powerpoint/2010/main" val="1626874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ルートを設定し、最適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な運行について検討を行う。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また、自転車タクシー等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といった新たな園内移動手段の導入について、検討する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、公共交通機関の利用促進を図ることはもとより、周辺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自治体、警察、道路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管理者、園内事業者等と密に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交通対策を実施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、外周道路において視認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性の高い満車空車の表示灯を設置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、駐車場や駐輪場の整備など総合的な交通対策について、検討する。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（４）災害時に人々を守る公園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大阪府の広域防災拠点及び後方支援活動拠点、吹田市、茨木市、摂津市の広域避難地に指定されていることを踏まえ、防災機能の充実を図っていく。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smtClean="0"/>
              <a:t>大阪府北部広域防災拠点備蓄倉庫</a:t>
            </a:r>
            <a:endParaRPr kumimoji="1" lang="ja-JP" altLang="en-US" sz="1100"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smtClean="0"/>
              <a:t>森のトレイン</a:t>
            </a:r>
            <a:endParaRPr kumimoji="1" lang="ja-JP" altLang="en-US" sz="1100" dirty="0"/>
          </a:p>
        </p:txBody>
      </p:sp>
    </p:spTree>
    <p:extLst>
      <p:ext uri="{BB962C8B-B14F-4D97-AF65-F5344CB8AC3E}">
        <p14:creationId xmlns:p14="http://schemas.microsoft.com/office/powerpoint/2010/main" val="2670792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、入園料収入や土地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資産活用の収入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を確保し、これを公園に還元していくという独立採算による特別会計で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、魅力向上に向けて、持続可能な運営サイクルを確立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ボランティア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の方々をはじめ、多様な主体が様々な手法で運営に参加し、多様な利用者サービスの仕組みを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smtClean="0"/>
              <a:t>上空</a:t>
            </a:r>
            <a:r>
              <a:rPr lang="ja-JP" altLang="en-US" sz="1100" dirty="0"/>
              <a:t>から</a:t>
            </a:r>
            <a:r>
              <a:rPr lang="ja-JP" altLang="en-US" sz="1100" dirty="0" smtClean="0"/>
              <a:t>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日本庭園、各種スポーツ施設など多様な施設を有し、その相乗効果で魅力を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高めてきた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記念公園駅前地区など、土地等の資産活用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をさらに進める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、自然文化園・日本庭園への来園や公園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施設の利用を一層促進し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、これら施設の魅力向上に投資できるよう、必要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な収入確保を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経費については、日ごろから不断の見直しを行い、歳出経費の節減に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努める。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30107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、複数施設の共通チケットの導入等、多様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運営、広報等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協働など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、多様な主体が持つノウハウや資源を活用できるような仕組みをつくる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万博記念公園の知名度を高めるため、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活用など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な手法を活用し、効果的な広報を行う。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smtClean="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smtClean="0"/>
              <a:t>万博記念公園のロゴ</a:t>
            </a:r>
            <a:endParaRPr lang="en-US" altLang="ja-JP" sz="1100" dirty="0" smtClean="0"/>
          </a:p>
          <a:p>
            <a:pPr algn="ctr"/>
            <a:r>
              <a:rPr kumimoji="1" lang="ja-JP" altLang="en-US" sz="1100" dirty="0" smtClean="0"/>
              <a:t>（大阪万博シンボルマーク）</a:t>
            </a:r>
            <a:endParaRPr kumimoji="1" lang="ja-JP" altLang="en-US" sz="1100" dirty="0"/>
          </a:p>
        </p:txBody>
      </p:sp>
    </p:spTree>
    <p:extLst>
      <p:ext uri="{BB962C8B-B14F-4D97-AF65-F5344CB8AC3E}">
        <p14:creationId xmlns:p14="http://schemas.microsoft.com/office/powerpoint/2010/main" val="239178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8266" y="1124744"/>
            <a:ext cx="8187264" cy="4965462"/>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はじめに</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　</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．社会経済情勢の変化と万博記念公園に求められる役割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10</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．目指すべき公園像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12</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．基本方針の内容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13</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．今後の運営体制</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29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６．今後の運営体制について</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いては、集客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やにぎわい作り、来園者の満足度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向上などに民間事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の持つ多様なノウハウを活用するため、指定管理者制度を導入することとし、平成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範囲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：自然文化園、日本庭園、スポーツ施設、駐車場等公の施設の運営を一括で移行。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の一般的な指定管理期間（５年）よりも長期に設定。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間中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の業務内容や目標達成度について、チェックできる仕組みを構築。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○府が引き続き行う業務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記念公園駅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周辺地区及び外周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の事業者誘致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有資産の活用に関するものは、府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、他に類を見ない貴重な公の財産であり、長く将来に引き継</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cstate="print">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７．今後</a:t>
            </a:r>
            <a:r>
              <a:rPr lang="ja-JP" altLang="en-US" sz="2400" dirty="0">
                <a:latin typeface="Meiryo UI" pitchFamily="50" charset="-128"/>
                <a:ea typeface="Meiryo UI" pitchFamily="50" charset="-128"/>
                <a:cs typeface="Meiryo UI" pitchFamily="50" charset="-128"/>
              </a:rPr>
              <a:t>の</a:t>
            </a:r>
            <a:r>
              <a:rPr lang="ja-JP" altLang="en-US" sz="2400" dirty="0" smtClean="0">
                <a:latin typeface="Meiryo UI" pitchFamily="50" charset="-128"/>
                <a:ea typeface="Meiryo UI" pitchFamily="50" charset="-128"/>
                <a:cs typeface="Meiryo UI" pitchFamily="50" charset="-128"/>
              </a:rPr>
              <a:t>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263174" y="5938438"/>
            <a:ext cx="8502972"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年度までを短期、万博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周年の節目となる平成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年度までを中期、平成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年度までを長期と区切る。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0321" y="786070"/>
            <a:ext cx="3601599"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76957429"/>
              </p:ext>
            </p:extLst>
          </p:nvPr>
        </p:nvGraphicFramePr>
        <p:xfrm>
          <a:off x="1001927" y="1268760"/>
          <a:ext cx="7777163" cy="4481513"/>
        </p:xfrm>
        <a:graphic>
          <a:graphicData uri="http://schemas.openxmlformats.org/presentationml/2006/ole">
            <mc:AlternateContent xmlns:mc="http://schemas.openxmlformats.org/markup-compatibility/2006">
              <mc:Choice xmlns:v="urn:schemas-microsoft-com:vml" Requires="v">
                <p:oleObj spid="_x0000_s1662" name="ワークシート" r:id="rId5" imgW="7353123" imgH="4238549" progId="Excel.Sheet.12">
                  <p:embed/>
                </p:oleObj>
              </mc:Choice>
              <mc:Fallback>
                <p:oleObj name="ワークシート" r:id="rId5" imgW="7353123" imgH="4238549" progId="Excel.Sheet.12">
                  <p:embed/>
                  <p:pic>
                    <p:nvPicPr>
                      <p:cNvPr id="0" name="オブジェクト 5"/>
                      <p:cNvPicPr>
                        <a:picLocks noChangeAspect="1" noChangeArrowheads="1"/>
                      </p:cNvPicPr>
                      <p:nvPr/>
                    </p:nvPicPr>
                    <p:blipFill>
                      <a:blip r:embed="rId6"/>
                      <a:srcRect/>
                      <a:stretch>
                        <a:fillRect/>
                      </a:stretch>
                    </p:blipFill>
                    <p:spPr bwMode="auto">
                      <a:xfrm>
                        <a:off x="1001927" y="1268760"/>
                        <a:ext cx="77771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0014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478183058"/>
              </p:ext>
            </p:extLst>
          </p:nvPr>
        </p:nvGraphicFramePr>
        <p:xfrm>
          <a:off x="238641" y="1026664"/>
          <a:ext cx="8633489" cy="5737860"/>
        </p:xfrm>
        <a:graphic>
          <a:graphicData uri="http://schemas.openxmlformats.org/drawingml/2006/table">
            <a:tbl>
              <a:tblPr firstRow="1" bandRow="1">
                <a:tableStyleId>{5C22544A-7EE6-4342-B048-85BDC9FD1C3A}</a:tableStyleId>
              </a:tblPr>
              <a:tblGrid>
                <a:gridCol w="1885087"/>
                <a:gridCol w="3240360"/>
                <a:gridCol w="2016224"/>
                <a:gridCol w="1491818"/>
              </a:tblGrid>
              <a:tr h="288032">
                <a:tc>
                  <a:txBody>
                    <a:bodyPr/>
                    <a:lstStyle/>
                    <a:p>
                      <a:endParaRPr kumimoji="1" lang="ja-JP" altLang="en-US" dirty="0"/>
                    </a:p>
                  </a:txBody>
                  <a:tcPr/>
                </a:tc>
                <a:tc>
                  <a:txBody>
                    <a:bodyPr/>
                    <a:lstStyle/>
                    <a:p>
                      <a:pPr algn="ctr"/>
                      <a:r>
                        <a:rPr kumimoji="1" lang="ja-JP" altLang="en-US" sz="1600" dirty="0" smtClean="0"/>
                        <a:t>短期</a:t>
                      </a:r>
                      <a:r>
                        <a:rPr kumimoji="1" lang="ja-JP" altLang="en-US" sz="1100" dirty="0" smtClean="0"/>
                        <a:t>（～Ｈ２９年度）</a:t>
                      </a:r>
                      <a:endParaRPr kumimoji="1" lang="ja-JP" altLang="en-US" sz="1100" dirty="0"/>
                    </a:p>
                  </a:txBody>
                  <a:tcPr/>
                </a:tc>
                <a:tc>
                  <a:txBody>
                    <a:bodyPr/>
                    <a:lstStyle/>
                    <a:p>
                      <a:pPr algn="ctr"/>
                      <a:r>
                        <a:rPr kumimoji="1" lang="ja-JP" altLang="en-US" sz="1600" dirty="0" smtClean="0"/>
                        <a:t>中期</a:t>
                      </a:r>
                      <a:r>
                        <a:rPr kumimoji="1" lang="ja-JP" altLang="en-US" sz="1100" dirty="0" smtClean="0"/>
                        <a:t>（～Ｈ３２年度）</a:t>
                      </a:r>
                      <a:endParaRPr kumimoji="1" lang="ja-JP" altLang="en-US" sz="1100" dirty="0"/>
                    </a:p>
                  </a:txBody>
                  <a:tcPr/>
                </a:tc>
                <a:tc>
                  <a:txBody>
                    <a:bodyPr/>
                    <a:lstStyle/>
                    <a:p>
                      <a:pPr algn="ctr"/>
                      <a:r>
                        <a:rPr kumimoji="1" lang="ja-JP" altLang="en-US" sz="1600" dirty="0" smtClean="0"/>
                        <a:t>長期</a:t>
                      </a:r>
                      <a:r>
                        <a:rPr kumimoji="1" lang="ja-JP" altLang="en-US" sz="1100" dirty="0" smtClean="0"/>
                        <a:t>（～Ｈ４０年度）</a:t>
                      </a:r>
                      <a:endParaRPr kumimoji="1" lang="ja-JP" altLang="en-US" sz="1100" dirty="0"/>
                    </a:p>
                  </a:txBody>
                  <a:tcPr/>
                </a:tc>
              </a:tr>
              <a:tr h="468052">
                <a:tc>
                  <a:txBody>
                    <a:bodyPr/>
                    <a:lstStyle/>
                    <a:p>
                      <a:r>
                        <a:rPr kumimoji="1" lang="ja-JP" altLang="en-US" sz="1200" dirty="0" smtClean="0"/>
                        <a:t>①シンボルゾーンを中心に文化と美を体験・創造し発信する公園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050" dirty="0" smtClean="0"/>
                        <a:t>◆</a:t>
                      </a:r>
                      <a:r>
                        <a:rPr kumimoji="1" lang="en-US" altLang="ja-JP" sz="1050" dirty="0" smtClean="0"/>
                        <a:t>｢</a:t>
                      </a:r>
                      <a:r>
                        <a:rPr kumimoji="1" lang="ja-JP" altLang="en-US" sz="1050" dirty="0" smtClean="0"/>
                        <a:t>太陽の塔</a:t>
                      </a:r>
                      <a:r>
                        <a:rPr kumimoji="1" lang="en-US" altLang="ja-JP" sz="1050" dirty="0" smtClean="0"/>
                        <a:t>｣</a:t>
                      </a:r>
                      <a:r>
                        <a:rPr kumimoji="1" lang="ja-JP" altLang="en-US" sz="1050" dirty="0" smtClean="0"/>
                        <a:t>耐震改修および「生命の樹」を再生。併せて地下展示室を設置し「地底の太陽」を再生。平成</a:t>
                      </a:r>
                      <a:r>
                        <a:rPr kumimoji="1" lang="en-US" altLang="ja-JP" sz="1050" dirty="0" smtClean="0"/>
                        <a:t>29</a:t>
                      </a:r>
                      <a:r>
                        <a:rPr kumimoji="1" lang="ja-JP" altLang="en-US" sz="1050" dirty="0" smtClean="0"/>
                        <a:t>年度からの内部公開を目指し、できるだけ早期に着工する。　</a:t>
                      </a:r>
                    </a:p>
                    <a:p>
                      <a:endParaRPr kumimoji="1" lang="en-US" altLang="ja-JP" sz="1050" dirty="0" smtClean="0"/>
                    </a:p>
                    <a:p>
                      <a:r>
                        <a:rPr kumimoji="1" lang="ja-JP" altLang="en-US" sz="1050" dirty="0" smtClean="0"/>
                        <a:t>◆</a:t>
                      </a:r>
                      <a:r>
                        <a:rPr kumimoji="1" lang="en-US" altLang="ja-JP" sz="1050" dirty="0" smtClean="0"/>
                        <a:t>｢</a:t>
                      </a:r>
                      <a:r>
                        <a:rPr kumimoji="1" lang="ja-JP" altLang="en-US" sz="1050" dirty="0" smtClean="0"/>
                        <a:t>太陽の塔」の内部展示のため、ふるさと納税制度を活用し、広く寄付金を募集する。</a:t>
                      </a:r>
                    </a:p>
                    <a:p>
                      <a:endParaRPr kumimoji="1" lang="en-US" altLang="ja-JP" sz="1050" dirty="0" smtClean="0"/>
                    </a:p>
                    <a:p>
                      <a:r>
                        <a:rPr kumimoji="1" lang="ja-JP" altLang="en-US" sz="1050" dirty="0" smtClean="0"/>
                        <a:t>◆大阪万博開催</a:t>
                      </a:r>
                      <a:r>
                        <a:rPr kumimoji="1" lang="en-US" altLang="ja-JP" sz="1050" dirty="0" smtClean="0"/>
                        <a:t>50</a:t>
                      </a:r>
                      <a:r>
                        <a:rPr kumimoji="1" lang="ja-JP" altLang="en-US" sz="1050" dirty="0" smtClean="0"/>
                        <a:t>周年である平成</a:t>
                      </a:r>
                      <a:r>
                        <a:rPr kumimoji="1" lang="en-US" altLang="ja-JP" sz="1050" dirty="0" smtClean="0"/>
                        <a:t>32</a:t>
                      </a:r>
                      <a:r>
                        <a:rPr kumimoji="1" lang="ja-JP" altLang="en-US" sz="1050" dirty="0" smtClean="0"/>
                        <a:t>年</a:t>
                      </a:r>
                      <a:r>
                        <a:rPr kumimoji="1" lang="en-US" altLang="ja-JP" sz="1050" dirty="0" smtClean="0"/>
                        <a:t>(2020</a:t>
                      </a:r>
                      <a:r>
                        <a:rPr kumimoji="1" lang="ja-JP" altLang="en-US" sz="1050" dirty="0" smtClean="0"/>
                        <a:t>年</a:t>
                      </a:r>
                      <a:r>
                        <a:rPr kumimoji="1" lang="en-US" altLang="ja-JP" sz="1050" dirty="0" smtClean="0"/>
                        <a:t>)</a:t>
                      </a:r>
                      <a:r>
                        <a:rPr kumimoji="1" lang="ja-JP" altLang="en-US" sz="1050" dirty="0" smtClean="0"/>
                        <a:t>に向け、様々なカウントダウンイベントを実施し、機運を醸成する。　</a:t>
                      </a:r>
                    </a:p>
                    <a:p>
                      <a:endParaRPr kumimoji="1" lang="en-US" altLang="ja-JP" sz="1050" dirty="0" smtClean="0"/>
                    </a:p>
                    <a:p>
                      <a:r>
                        <a:rPr kumimoji="1" lang="ja-JP" altLang="en-US" sz="1050" dirty="0" smtClean="0"/>
                        <a:t>◆国立民族学博物館や大阪日本民芸館、日本庭園、太陽の塔など、公園の持つ多くの優れた文化資源を活かし、相乗効果を発揮させながら、文化発信拠点としての魅力向上を図る。</a:t>
                      </a:r>
                      <a:endParaRPr kumimoji="1" lang="en-US" altLang="ja-JP" sz="1050" dirty="0" smtClean="0"/>
                    </a:p>
                    <a:p>
                      <a:endParaRPr kumimoji="1" lang="en-US" altLang="ja-JP" sz="1050" dirty="0" smtClean="0"/>
                    </a:p>
                    <a:p>
                      <a:r>
                        <a:rPr kumimoji="1" lang="ja-JP" altLang="en-US" sz="1050" dirty="0" smtClean="0"/>
                        <a:t>◆</a:t>
                      </a:r>
                      <a:r>
                        <a:rPr kumimoji="1" lang="en-US" altLang="ja-JP" sz="1050" dirty="0" smtClean="0"/>
                        <a:t>EXPO CITY</a:t>
                      </a:r>
                      <a:r>
                        <a:rPr kumimoji="1" lang="ja-JP" altLang="en-US" sz="1050" dirty="0" smtClean="0"/>
                        <a:t>等を含め施設間の情報共有と協働を進めるための関係者のプラットホームを平成</a:t>
                      </a:r>
                      <a:r>
                        <a:rPr kumimoji="1" lang="en-US" altLang="ja-JP" sz="1050" dirty="0" smtClean="0"/>
                        <a:t>27</a:t>
                      </a:r>
                      <a:r>
                        <a:rPr kumimoji="1" lang="ja-JP" altLang="en-US" sz="1050" dirty="0" smtClean="0"/>
                        <a:t>年度に設置し、コラボレーションイベントや共同セミナー等のプログラムの充実に取り組んでいく。</a:t>
                      </a:r>
                    </a:p>
                    <a:p>
                      <a:r>
                        <a:rPr kumimoji="1" lang="ja-JP" altLang="en-US" sz="1050" dirty="0" smtClean="0"/>
                        <a:t>　</a:t>
                      </a:r>
                      <a:endParaRPr kumimoji="1" lang="en-US" altLang="ja-JP" sz="1050" dirty="0" smtClean="0"/>
                    </a:p>
                    <a:p>
                      <a:r>
                        <a:rPr kumimoji="1" lang="ja-JP" altLang="en-US" sz="1050" dirty="0" smtClean="0"/>
                        <a:t>◆公園の様々な場所をアートやデザインなど芸術文化の創作・発信や芸術家の育成の場として活用するため、機会や場所を提供していく。</a:t>
                      </a:r>
                      <a:endParaRPr kumimoji="1" lang="en-US" altLang="ja-JP" sz="1050" dirty="0" smtClean="0"/>
                    </a:p>
                    <a:p>
                      <a:endParaRPr kumimoji="1" lang="en-US" altLang="ja-JP" sz="1050" dirty="0" smtClean="0"/>
                    </a:p>
                    <a:p>
                      <a:r>
                        <a:rPr kumimoji="1" lang="ja-JP" altLang="en-US" sz="1050" dirty="0" smtClean="0"/>
                        <a:t>◆平成</a:t>
                      </a:r>
                      <a:r>
                        <a:rPr kumimoji="1" lang="en-US" altLang="ja-JP" sz="1050" dirty="0" smtClean="0"/>
                        <a:t>10</a:t>
                      </a:r>
                      <a:r>
                        <a:rPr kumimoji="1" lang="ja-JP" altLang="en-US" sz="1050" dirty="0" smtClean="0"/>
                        <a:t>年に公共建築百選に選ばれた優れた建物である旧国際児童文学館の有効活用について、アイデア募集や事業コンペ等の実施を検討する。</a:t>
                      </a:r>
                    </a:p>
                    <a:p>
                      <a:endParaRPr kumimoji="1" lang="en-US" altLang="ja-JP" sz="1050" dirty="0" smtClean="0"/>
                    </a:p>
                    <a:p>
                      <a:r>
                        <a:rPr kumimoji="1" lang="ja-JP" altLang="en-US" sz="1050" dirty="0" smtClean="0"/>
                        <a:t>◆新たな文化を発信し、観光集客に寄与する民間企画イベントの積極的誘致、マスコミタイアップ型イベントなどメディアと連携したイベントの強化に努める。</a:t>
                      </a:r>
                    </a:p>
                  </a:txBody>
                  <a:tcPr/>
                </a:tc>
                <a:tc>
                  <a:txBody>
                    <a:bodyPr/>
                    <a:lstStyle/>
                    <a:p>
                      <a:r>
                        <a:rPr kumimoji="1" lang="ja-JP" altLang="en-US" sz="1100" dirty="0" smtClean="0"/>
                        <a:t>◆平成</a:t>
                      </a:r>
                      <a:r>
                        <a:rPr kumimoji="1" lang="en-US" altLang="ja-JP" sz="1100" dirty="0" smtClean="0"/>
                        <a:t>32</a:t>
                      </a:r>
                      <a:r>
                        <a:rPr kumimoji="1" lang="ja-JP" altLang="en-US" sz="1100" dirty="0" smtClean="0"/>
                        <a:t>年</a:t>
                      </a:r>
                      <a:r>
                        <a:rPr kumimoji="1" lang="en-US" altLang="ja-JP" sz="1100" dirty="0" smtClean="0"/>
                        <a:t>(2020</a:t>
                      </a:r>
                      <a:r>
                        <a:rPr kumimoji="1" lang="ja-JP" altLang="en-US" sz="1100" dirty="0" smtClean="0"/>
                        <a:t>年</a:t>
                      </a:r>
                      <a:r>
                        <a:rPr kumimoji="1" lang="en-US" altLang="ja-JP" sz="1100" dirty="0" smtClean="0"/>
                        <a:t>)</a:t>
                      </a:r>
                      <a:r>
                        <a:rPr kumimoji="1" lang="ja-JP" altLang="en-US" sz="1100" dirty="0" smtClean="0"/>
                        <a:t>に大阪万博開催</a:t>
                      </a:r>
                      <a:r>
                        <a:rPr kumimoji="1" lang="en-US" altLang="ja-JP" sz="1100" dirty="0" smtClean="0"/>
                        <a:t>50</a:t>
                      </a:r>
                      <a:r>
                        <a:rPr kumimoji="1" lang="ja-JP" altLang="en-US" sz="1100" dirty="0" smtClean="0"/>
                        <a:t>周年記念イベントを実施する。</a:t>
                      </a:r>
                    </a:p>
                    <a:p>
                      <a:endParaRPr kumimoji="1" lang="en-US" altLang="ja-JP" sz="1100" dirty="0" smtClean="0"/>
                    </a:p>
                    <a:p>
                      <a:r>
                        <a:rPr kumimoji="1" lang="ja-JP" altLang="en-US" sz="1100" dirty="0" smtClean="0"/>
                        <a:t>◆国立民族学博物館、大阪日本民芸館など、公園の持つ多くの優れた文化資源を活かし、相乗効果を発揮させながら、文化発信拠点としての魅力向上を図る。</a:t>
                      </a:r>
                      <a:endParaRPr kumimoji="1" lang="en-US" altLang="ja-JP" sz="1100" dirty="0" smtClean="0"/>
                    </a:p>
                    <a:p>
                      <a:endParaRPr kumimoji="1" lang="en-US" altLang="ja-JP" sz="1100" dirty="0" smtClean="0"/>
                    </a:p>
                    <a:p>
                      <a:r>
                        <a:rPr kumimoji="1" lang="ja-JP" altLang="en-US" sz="1100" dirty="0" smtClean="0"/>
                        <a:t>◆公園に隣接する大阪大学をはじめとした教育機関とも連携し、研究や発表、その他多様な活動の場としての活性化を図る。</a:t>
                      </a:r>
                    </a:p>
                    <a:p>
                      <a:endParaRPr kumimoji="1" lang="ja-JP" altLang="en-US" sz="1100" dirty="0" smtClean="0"/>
                    </a:p>
                  </a:txBody>
                  <a:tcPr/>
                </a:tc>
                <a:tc>
                  <a:txBody>
                    <a:bodyPr/>
                    <a:lstStyle/>
                    <a:p>
                      <a:r>
                        <a:rPr kumimoji="1" lang="ja-JP" altLang="en-US" sz="1100" dirty="0" smtClean="0"/>
                        <a:t>◆「太陽の塔」の登録有形文化財としての登録、将来的には世界遺産登録を目指す。</a:t>
                      </a:r>
                    </a:p>
                    <a:p>
                      <a:r>
                        <a:rPr kumimoji="1" lang="ja-JP" altLang="en-US" sz="1100" dirty="0" smtClean="0"/>
                        <a:t>（建設後</a:t>
                      </a:r>
                      <a:r>
                        <a:rPr kumimoji="1" lang="en-US" altLang="ja-JP" sz="1100" dirty="0" smtClean="0"/>
                        <a:t>50</a:t>
                      </a:r>
                      <a:r>
                        <a:rPr kumimoji="1" lang="ja-JP" altLang="en-US" sz="1100" dirty="0" smtClean="0"/>
                        <a:t>年を経過するものが登録有形文化財の審査の対象）</a:t>
                      </a:r>
                    </a:p>
                    <a:p>
                      <a:endParaRPr kumimoji="1" lang="en-US" altLang="ja-JP" sz="1100" dirty="0" smtClean="0"/>
                    </a:p>
                    <a:p>
                      <a:r>
                        <a:rPr kumimoji="1" lang="ja-JP" altLang="en-US" sz="1100" dirty="0" smtClean="0"/>
                        <a:t>◆シンボルゾーン整備の実現に向けて、検討のたたき台となる基本計画については、平成</a:t>
                      </a:r>
                      <a:r>
                        <a:rPr kumimoji="1" lang="en-US" altLang="ja-JP" sz="1100" dirty="0" smtClean="0"/>
                        <a:t>27</a:t>
                      </a:r>
                      <a:r>
                        <a:rPr kumimoji="1" lang="ja-JP" altLang="en-US" sz="1100" dirty="0" smtClean="0"/>
                        <a:t>年度に着手。長期を要する大規模整備に向けての具体的方策を検討する。</a:t>
                      </a:r>
                    </a:p>
                    <a:p>
                      <a:endParaRPr kumimoji="1" lang="ja-JP" altLang="en-US" sz="1100" dirty="0" smtClean="0"/>
                    </a:p>
                  </a:txBody>
                  <a:tcPr/>
                </a:tc>
              </a:tr>
            </a:tbl>
          </a:graphicData>
        </a:graphic>
      </p:graphicFrame>
      <p:sp>
        <p:nvSpPr>
          <p:cNvPr id="10" name="テキスト ボックス 9"/>
          <p:cNvSpPr txBox="1"/>
          <p:nvPr/>
        </p:nvSpPr>
        <p:spPr>
          <a:xfrm>
            <a:off x="251520" y="579447"/>
            <a:ext cx="8502972" cy="374461"/>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・このビジョンに記載している取り組みについては、予算や熟度を勘案して、段階的に</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取り組んでいく。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721263"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5912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647765091"/>
              </p:ext>
            </p:extLst>
          </p:nvPr>
        </p:nvGraphicFramePr>
        <p:xfrm>
          <a:off x="263138" y="692696"/>
          <a:ext cx="8729996" cy="4608512"/>
        </p:xfrm>
        <a:graphic>
          <a:graphicData uri="http://schemas.openxmlformats.org/drawingml/2006/table">
            <a:tbl>
              <a:tblPr firstRow="1" bandRow="1">
                <a:tableStyleId>{5C22544A-7EE6-4342-B048-85BDC9FD1C3A}</a:tableStyleId>
              </a:tblPr>
              <a:tblGrid>
                <a:gridCol w="1906160"/>
                <a:gridCol w="3276580"/>
                <a:gridCol w="2013991"/>
                <a:gridCol w="1533265"/>
              </a:tblGrid>
              <a:tr h="485107">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123405">
                <a:tc>
                  <a:txBody>
                    <a:bodyPr/>
                    <a:lstStyle/>
                    <a:p>
                      <a:r>
                        <a:rPr kumimoji="1" lang="ja-JP" altLang="en-US" sz="1200" dirty="0" smtClean="0"/>
                        <a:t>②地球環境保全・再生に貢献する公園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◆これまで育成してきた自然文化園を包み込む森や園内に張り巡らされた水系、芝生の広場、日本庭園など公園の骨格となる緑を維持する。</a:t>
                      </a:r>
                    </a:p>
                    <a:p>
                      <a:endParaRPr kumimoji="1" lang="en-US" altLang="ja-JP" sz="1100" dirty="0" smtClean="0"/>
                    </a:p>
                    <a:p>
                      <a:endParaRPr kumimoji="1" lang="en-US" altLang="ja-JP" sz="1100" dirty="0" smtClean="0"/>
                    </a:p>
                    <a:p>
                      <a:r>
                        <a:rPr kumimoji="1" lang="ja-JP" altLang="en-US" sz="1100" dirty="0" smtClean="0"/>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p>
                    <a:p>
                      <a:endParaRPr kumimoji="1" lang="en-US" altLang="ja-JP" sz="1100" dirty="0" smtClean="0"/>
                    </a:p>
                    <a:p>
                      <a:endParaRPr kumimoji="1" lang="en-US" altLang="ja-JP" sz="1100" dirty="0" smtClean="0"/>
                    </a:p>
                    <a:p>
                      <a:r>
                        <a:rPr kumimoji="1" lang="ja-JP" altLang="en-US" sz="1100" dirty="0" smtClean="0"/>
                        <a:t>◆剪定枝はチップ化を行い、堆肥や園路に敷き詰めて舗装材として、また、伐採竹もチップ化し路盤材などに活用するなど、園内の維持管理に活用</a:t>
                      </a:r>
                      <a:r>
                        <a:rPr kumimoji="1" lang="ja-JP" altLang="en-US" sz="1100" smtClean="0"/>
                        <a:t>する取組み</a:t>
                      </a:r>
                      <a:r>
                        <a:rPr kumimoji="1" lang="ja-JP" altLang="en-US" sz="1100" dirty="0" smtClean="0"/>
                        <a:t>をさらに進めるとともに、それらを紹介する環境学習プログラムを検討する。</a:t>
                      </a:r>
                    </a:p>
                    <a:p>
                      <a:endParaRPr kumimoji="1" lang="en-US" altLang="ja-JP" sz="1100" dirty="0" smtClean="0"/>
                    </a:p>
                    <a:p>
                      <a:r>
                        <a:rPr kumimoji="1" lang="ja-JP" altLang="en-US" sz="1100" dirty="0" smtClean="0"/>
                        <a:t>◆剪定枝や伐採竹は、環境学習の木工教室の材料としても活用するほか、間伐木は薪として森の足湯に利用するなど、園内の自然資源を活用する。</a:t>
                      </a:r>
                    </a:p>
                    <a:p>
                      <a:endParaRPr kumimoji="1" lang="en-US" altLang="ja-JP" sz="1100" dirty="0" smtClean="0"/>
                    </a:p>
                  </a:txBody>
                  <a:tcPr/>
                </a:tc>
                <a:tc>
                  <a:txBody>
                    <a:bodyPr/>
                    <a:lstStyle/>
                    <a:p>
                      <a:r>
                        <a:rPr kumimoji="1" lang="ja-JP" altLang="en-US" sz="1100" dirty="0" smtClean="0"/>
                        <a:t>◆生物多様性の向上のために行う間伐などの森の管理、湿地や草地の再生の取組みについて、毎年、大学などの研究機関と共同により、その成果を評価して、以降の管理手法を改善するとともに、公園全体を都市内の生物多様性の向上についての研究の場として、研究機関による活用を図る。</a:t>
                      </a:r>
                    </a:p>
                    <a:p>
                      <a:endParaRPr kumimoji="1" lang="en-US" altLang="ja-JP" sz="1100" dirty="0" smtClean="0"/>
                    </a:p>
                    <a:p>
                      <a:endParaRPr kumimoji="1" lang="en-US" altLang="ja-JP" sz="1100" dirty="0" smtClean="0"/>
                    </a:p>
                    <a:p>
                      <a:r>
                        <a:rPr kumimoji="1" lang="ja-JP" altLang="en-US" sz="1100" dirty="0" smtClean="0"/>
                        <a:t>◆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p>
                  </a:txBody>
                  <a:tcPr/>
                </a:tc>
                <a:tc>
                  <a:txBody>
                    <a:bodyPr/>
                    <a:lstStyle/>
                    <a:p>
                      <a:r>
                        <a:rPr kumimoji="1" lang="ja-JP" altLang="en-US" sz="1100" dirty="0" smtClean="0"/>
                        <a:t>◆植物の種類・階層構造、年齢構成の多様化を図り、長期的に豊かな生物生息環境と常緑樹林、落葉樹林など多様な景観を持つ森をつくり出す。</a:t>
                      </a:r>
                    </a:p>
                    <a:p>
                      <a:endParaRPr kumimoji="1" lang="en-US" altLang="ja-JP" sz="12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562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8726544"/>
              </p:ext>
            </p:extLst>
          </p:nvPr>
        </p:nvGraphicFramePr>
        <p:xfrm>
          <a:off x="238641" y="658539"/>
          <a:ext cx="8633489" cy="3977640"/>
        </p:xfrm>
        <a:graphic>
          <a:graphicData uri="http://schemas.openxmlformats.org/drawingml/2006/table">
            <a:tbl>
              <a:tblPr firstRow="1" bandRow="1">
                <a:tableStyleId>{5C22544A-7EE6-4342-B048-85BDC9FD1C3A}</a:tableStyleId>
              </a:tblPr>
              <a:tblGrid>
                <a:gridCol w="1885088"/>
                <a:gridCol w="3240359"/>
                <a:gridCol w="2016224"/>
                <a:gridCol w="1491818"/>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③緑の中で人々が憩い活動し自然の美に感動する公園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100" dirty="0" smtClean="0"/>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a:t>
                      </a:r>
                      <a:endParaRPr kumimoji="1" lang="en-US" altLang="ja-JP" sz="1100" dirty="0" smtClean="0"/>
                    </a:p>
                    <a:p>
                      <a:endParaRPr kumimoji="1" lang="en-US" altLang="ja-JP" sz="1100" dirty="0" smtClean="0"/>
                    </a:p>
                    <a:p>
                      <a:r>
                        <a:rPr kumimoji="1" lang="ja-JP" altLang="en-US" sz="1100" dirty="0" smtClean="0"/>
                        <a:t>◆日本庭園の魅力を端的に発信するため、景観に優れた見所を日本庭園「八景」と名づけ、案内板の設置や、園内の銘木その他の鑑賞ポイントの案内サイン、解説板（多言語）の設置等を進め、それらを巡るモデルコースの設定・紹介をするなど、来園者が鑑賞しやすい、楽しみやすい環境整備、情報発信を進める。</a:t>
                      </a:r>
                      <a:endParaRPr kumimoji="1" lang="en-US" altLang="ja-JP" sz="1100" dirty="0" smtClean="0"/>
                    </a:p>
                    <a:p>
                      <a:endParaRPr kumimoji="1" lang="en-US" altLang="ja-JP" sz="1100" dirty="0" smtClean="0"/>
                    </a:p>
                    <a:p>
                      <a:endParaRPr kumimoji="1" lang="ja-JP" altLang="en-US" sz="1100" dirty="0" smtClean="0"/>
                    </a:p>
                  </a:txBody>
                  <a:tcPr/>
                </a:tc>
                <a:tc>
                  <a:txBody>
                    <a:bodyPr/>
                    <a:lstStyle/>
                    <a:p>
                      <a:r>
                        <a:rPr kumimoji="1" lang="ja-JP" altLang="en-US" sz="1100" dirty="0" smtClean="0"/>
                        <a:t>◆博覧会当時の日本の造園技術の粋を極め整備された日本庭園の魅力を維持、向上させるため、今後とも高度な技術者等による質の高い管理を行う。</a:t>
                      </a:r>
                    </a:p>
                    <a:p>
                      <a:endParaRPr kumimoji="1" lang="en-US" altLang="ja-JP" sz="1100" dirty="0" smtClean="0"/>
                    </a:p>
                    <a:p>
                      <a:r>
                        <a:rPr kumimoji="1" lang="ja-JP" altLang="en-US" sz="1100" dirty="0" smtClean="0"/>
                        <a:t>◆利用者が公園に興味をもつきっかけとするため、日本庭園や自然文化園の見所等への呼称・ネーミングの導入に向けて、検討を行う。</a:t>
                      </a:r>
                      <a:endParaRPr kumimoji="1" lang="en-US" altLang="ja-JP" sz="1100" dirty="0" smtClean="0"/>
                    </a:p>
                    <a:p>
                      <a:endParaRPr kumimoji="1" lang="en-US" altLang="ja-JP" sz="1100" dirty="0" smtClean="0"/>
                    </a:p>
                    <a:p>
                      <a:r>
                        <a:rPr kumimoji="1" lang="ja-JP" altLang="en-US" sz="1100" dirty="0" smtClean="0"/>
                        <a:t>◆公園近隣の方々を中心としたボランティアや</a:t>
                      </a:r>
                      <a:r>
                        <a:rPr kumimoji="1" lang="en-US" altLang="ja-JP" sz="1100" dirty="0" smtClean="0"/>
                        <a:t>NPO</a:t>
                      </a:r>
                      <a:r>
                        <a:rPr kumimoji="1" lang="ja-JP" altLang="en-US" sz="1100" dirty="0" smtClean="0"/>
                        <a:t>などによる植栽管理の取組みを進め、植栽管理に携わる人々が利用者に公園の緑の解説を行うなど公園に集う人々が触れ合い交流するホスピタリティー高い公園としていく。</a:t>
                      </a:r>
                    </a:p>
                    <a:p>
                      <a:endParaRPr kumimoji="1" lang="ja-JP" altLang="en-US" sz="1100" dirty="0" smtClean="0"/>
                    </a:p>
                  </a:txBody>
                  <a:tcPr/>
                </a:tc>
                <a:tc>
                  <a:txBody>
                    <a:bodyPr/>
                    <a:lstStyle/>
                    <a:p>
                      <a:r>
                        <a:rPr kumimoji="1" lang="ja-JP" altLang="en-US" sz="1100" dirty="0" smtClean="0"/>
                        <a:t>◆日本庭園の新たな魅力創出のため、平成</a:t>
                      </a:r>
                      <a:r>
                        <a:rPr kumimoji="1" lang="en-US" altLang="ja-JP" sz="1100" dirty="0" smtClean="0"/>
                        <a:t>27</a:t>
                      </a:r>
                      <a:r>
                        <a:rPr kumimoji="1" lang="ja-JP" altLang="en-US" sz="1100" dirty="0" smtClean="0"/>
                        <a:t>年度に景観や施設整備検討のたたき台となる基本計画（案）を策定し、平成</a:t>
                      </a:r>
                      <a:r>
                        <a:rPr kumimoji="1" lang="en-US" altLang="ja-JP" sz="1100" dirty="0" smtClean="0"/>
                        <a:t>28</a:t>
                      </a:r>
                      <a:r>
                        <a:rPr kumimoji="1" lang="ja-JP" altLang="en-US" sz="1100" dirty="0" smtClean="0"/>
                        <a:t>年度以降、課題等を整理した上、具体的整備を行う。</a:t>
                      </a:r>
                    </a:p>
                    <a:p>
                      <a:endParaRPr kumimoji="1" lang="en-US" altLang="ja-JP" sz="1100" dirty="0" smtClean="0"/>
                    </a:p>
                    <a:p>
                      <a:r>
                        <a:rPr kumimoji="1" lang="ja-JP" altLang="en-US" sz="1100" dirty="0" smtClean="0"/>
                        <a:t>◆多くの人々の参加による緑の育成を進め、緑を管理する人材作りを行うとともに、その層を厚くするため、「パークレンジャー」の組織化を進める。</a:t>
                      </a:r>
                      <a:endParaRPr kumimoji="1" lang="en-US" altLang="ja-JP" sz="1100" dirty="0" smtClean="0"/>
                    </a:p>
                    <a:p>
                      <a:endParaRPr kumimoji="1" lang="ja-JP" altLang="en-US"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3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456518023"/>
              </p:ext>
            </p:extLst>
          </p:nvPr>
        </p:nvGraphicFramePr>
        <p:xfrm>
          <a:off x="285317" y="637177"/>
          <a:ext cx="8586814" cy="5999318"/>
        </p:xfrm>
        <a:graphic>
          <a:graphicData uri="http://schemas.openxmlformats.org/drawingml/2006/table">
            <a:tbl>
              <a:tblPr firstRow="1" bandRow="1">
                <a:tableStyleId>{5C22544A-7EE6-4342-B048-85BDC9FD1C3A}</a:tableStyleId>
              </a:tblPr>
              <a:tblGrid>
                <a:gridCol w="1874897"/>
                <a:gridCol w="3181461"/>
                <a:gridCol w="2076942"/>
                <a:gridCol w="1453514"/>
              </a:tblGrid>
              <a:tr h="366371">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r>
              <a:tr h="5632947">
                <a:tc>
                  <a:txBody>
                    <a:bodyPr/>
                    <a:lstStyle/>
                    <a:p>
                      <a:r>
                        <a:rPr kumimoji="1" lang="ja-JP" altLang="en-US" sz="1200" dirty="0" smtClean="0"/>
                        <a:t>④国内外から多くの人が訪れる公園</a:t>
                      </a:r>
                      <a:endParaRPr kumimoji="1" lang="en-US" altLang="ja-JP" sz="1200" dirty="0" smtClean="0"/>
                    </a:p>
                    <a:p>
                      <a:endParaRPr kumimoji="1" lang="en-US" altLang="ja-JP" sz="1100" dirty="0" smtClean="0"/>
                    </a:p>
                    <a:p>
                      <a:endParaRPr kumimoji="1" lang="ja-JP" altLang="en-US" sz="1100" dirty="0"/>
                    </a:p>
                  </a:txBody>
                  <a:tcPr/>
                </a:tc>
                <a:tc>
                  <a:txBody>
                    <a:bodyPr/>
                    <a:lstStyle/>
                    <a:p>
                      <a:r>
                        <a:rPr kumimoji="1" lang="ja-JP" altLang="en-US" sz="1100" dirty="0" smtClean="0"/>
                        <a:t>◆</a:t>
                      </a:r>
                      <a:r>
                        <a:rPr kumimoji="1" lang="en-US" altLang="ja-JP" sz="1100" dirty="0" smtClean="0"/>
                        <a:t>EXPO CITY</a:t>
                      </a:r>
                      <a:r>
                        <a:rPr kumimoji="1" lang="ja-JP" altLang="en-US" sz="1100" dirty="0" smtClean="0"/>
                        <a:t>内の各種エンターテイメント施設で展開されるイベントとの共通チケットの企画、販売や海外向け広報を共同実施するなど、</a:t>
                      </a:r>
                      <a:r>
                        <a:rPr kumimoji="1" lang="en-US" altLang="ja-JP" sz="1100" dirty="0" smtClean="0"/>
                        <a:t>EXPO CITY</a:t>
                      </a:r>
                      <a:r>
                        <a:rPr kumimoji="1" lang="ja-JP" altLang="en-US" sz="1100" dirty="0" smtClean="0"/>
                        <a:t>と積極的に連携し、相互に人が行き交う流れを形成する。</a:t>
                      </a:r>
                    </a:p>
                    <a:p>
                      <a:endParaRPr kumimoji="1" lang="en-US" altLang="ja-JP" sz="1100" dirty="0" smtClean="0"/>
                    </a:p>
                    <a:p>
                      <a:r>
                        <a:rPr kumimoji="1" lang="ja-JP" altLang="en-US" sz="1100" dirty="0" smtClean="0"/>
                        <a:t>◆平成</a:t>
                      </a:r>
                      <a:r>
                        <a:rPr kumimoji="1" lang="en-US" altLang="ja-JP" sz="1100" dirty="0" smtClean="0"/>
                        <a:t>27</a:t>
                      </a:r>
                      <a:r>
                        <a:rPr kumimoji="1" lang="ja-JP" altLang="en-US" sz="1100" dirty="0" smtClean="0"/>
                        <a:t>年度に設置する関係者間のプラットホームを活用し、主たるアクセス手段である大阪モノレールや平成</a:t>
                      </a:r>
                      <a:r>
                        <a:rPr kumimoji="1" lang="en-US" altLang="ja-JP" sz="1100" dirty="0" smtClean="0"/>
                        <a:t>28</a:t>
                      </a:r>
                      <a:r>
                        <a:rPr kumimoji="1" lang="ja-JP" altLang="en-US" sz="1100" dirty="0" smtClean="0"/>
                        <a:t>年</a:t>
                      </a:r>
                      <a:r>
                        <a:rPr kumimoji="1" lang="en-US" altLang="ja-JP" sz="1100" dirty="0" smtClean="0"/>
                        <a:t>2</a:t>
                      </a:r>
                      <a:r>
                        <a:rPr kumimoji="1" lang="ja-JP" altLang="en-US" sz="1100" dirty="0" smtClean="0"/>
                        <a:t>月に杮落としを予定している市立吹田サッカースタジアムをはじめ、公園エリアの事業者・施設間の連携をより密にし、エリア全体の活性化につなげる。</a:t>
                      </a:r>
                      <a:endParaRPr kumimoji="1" lang="en-US" altLang="ja-JP" sz="1100" dirty="0" smtClean="0"/>
                    </a:p>
                    <a:p>
                      <a:endParaRPr kumimoji="1" lang="en-US" altLang="ja-JP" sz="1100" dirty="0" smtClean="0"/>
                    </a:p>
                    <a:p>
                      <a:r>
                        <a:rPr kumimoji="1" lang="ja-JP" altLang="en-US" sz="1100" dirty="0" smtClean="0"/>
                        <a:t>◆公園ホームページの多言語化や外国人観光客のガイドブックやフリーペーパーなど、インバウンド情報誌への掲載に取り組む。</a:t>
                      </a:r>
                    </a:p>
                    <a:p>
                      <a:endParaRPr kumimoji="1" lang="en-US" altLang="ja-JP" sz="1100" dirty="0" smtClean="0"/>
                    </a:p>
                    <a:p>
                      <a:r>
                        <a:rPr kumimoji="1" lang="ja-JP" altLang="en-US" sz="1100" dirty="0" smtClean="0"/>
                        <a:t>◆大阪観光局公式ガイドブックへの公園情報の掲載等、外国人旅行者の来園数増加に向け大阪観光局との連携を一層深める。</a:t>
                      </a:r>
                    </a:p>
                    <a:p>
                      <a:endParaRPr kumimoji="1" lang="en-US" altLang="ja-JP" sz="1100" dirty="0" smtClean="0"/>
                    </a:p>
                    <a:p>
                      <a:r>
                        <a:rPr kumimoji="1" lang="ja-JP" altLang="en-US" sz="1100" dirty="0" smtClean="0"/>
                        <a:t>◆「太陽の塔」を中心とした万博記念公園の特徴あるコンテンツや留学生・在関西の外国人向けプログラムを充実し、口コミのネットワークや</a:t>
                      </a:r>
                      <a:r>
                        <a:rPr kumimoji="1" lang="en-US" altLang="ja-JP" sz="1100" dirty="0" smtClean="0"/>
                        <a:t>SNS</a:t>
                      </a:r>
                      <a:r>
                        <a:rPr kumimoji="1" lang="ja-JP" altLang="en-US" sz="1100" dirty="0" smtClean="0"/>
                        <a:t>による母国への情報発信等を促進する。</a:t>
                      </a:r>
                      <a:endParaRPr kumimoji="1" lang="en-US" altLang="ja-JP" sz="1100" dirty="0" smtClean="0"/>
                    </a:p>
                    <a:p>
                      <a:endParaRPr kumimoji="1" lang="en-US" altLang="ja-JP" sz="1100" dirty="0" smtClean="0"/>
                    </a:p>
                    <a:p>
                      <a:r>
                        <a:rPr kumimoji="1" lang="ja-JP" altLang="en-US" sz="1100" dirty="0" smtClean="0"/>
                        <a:t>◆無料</a:t>
                      </a:r>
                      <a:r>
                        <a:rPr kumimoji="1" lang="en-US" altLang="ja-JP" sz="1100" dirty="0" smtClean="0"/>
                        <a:t>Wi-Fi</a:t>
                      </a:r>
                      <a:r>
                        <a:rPr kumimoji="1" lang="ja-JP" altLang="en-US" sz="1100" dirty="0" smtClean="0"/>
                        <a:t>（</a:t>
                      </a:r>
                      <a:r>
                        <a:rPr kumimoji="1" lang="en-US" altLang="ja-JP" sz="1100" dirty="0" smtClean="0"/>
                        <a:t>Osaka Free Wi-Fi</a:t>
                      </a:r>
                      <a:r>
                        <a:rPr kumimoji="1" lang="ja-JP" altLang="en-US" sz="1100" dirty="0" smtClean="0"/>
                        <a:t>等）の整備や公園利用者専用アプリを開発など、ソーシャルメディアを活用する。</a:t>
                      </a:r>
                    </a:p>
                    <a:p>
                      <a:endParaRPr kumimoji="1" lang="ja-JP" altLang="en-US" sz="1100" dirty="0" smtClean="0"/>
                    </a:p>
                  </a:txBody>
                  <a:tcPr/>
                </a:tc>
                <a:tc>
                  <a:txBody>
                    <a:bodyPr/>
                    <a:lstStyle/>
                    <a:p>
                      <a:r>
                        <a:rPr kumimoji="1" lang="ja-JP" altLang="en-US" sz="1100" dirty="0" smtClean="0"/>
                        <a:t>◆万博記念公園駅前周辺地区において、公園の魅力向上や利便性を高める事業者の誘致を進める。平成</a:t>
                      </a:r>
                      <a:r>
                        <a:rPr kumimoji="1" lang="en-US" altLang="ja-JP" sz="1100" dirty="0" smtClean="0"/>
                        <a:t>27</a:t>
                      </a:r>
                      <a:r>
                        <a:rPr kumimoji="1" lang="ja-JP" altLang="en-US" sz="1100" dirty="0" smtClean="0"/>
                        <a:t>年度に開業する</a:t>
                      </a:r>
                      <a:r>
                        <a:rPr kumimoji="1" lang="en-US" altLang="ja-JP" sz="1100" dirty="0" smtClean="0"/>
                        <a:t>EXPO CITY</a:t>
                      </a:r>
                      <a:r>
                        <a:rPr kumimoji="1" lang="ja-JP" altLang="en-US" sz="1100" dirty="0" smtClean="0"/>
                        <a:t>や市立吹田サッカースタジアムの状況を踏まえ、平成</a:t>
                      </a:r>
                      <a:r>
                        <a:rPr kumimoji="1" lang="en-US" altLang="ja-JP" sz="1100" dirty="0" smtClean="0"/>
                        <a:t>28</a:t>
                      </a:r>
                      <a:r>
                        <a:rPr kumimoji="1" lang="ja-JP" altLang="en-US" sz="1100" dirty="0" smtClean="0"/>
                        <a:t>年度にアイデアコンペを実施するなど、早期に事業者の誘致を図る。</a:t>
                      </a:r>
                      <a:endParaRPr kumimoji="1" lang="en-US" altLang="ja-JP" sz="1100" dirty="0" smtClean="0"/>
                    </a:p>
                    <a:p>
                      <a:endParaRPr kumimoji="1" lang="en-US" altLang="ja-JP" sz="1100" dirty="0" smtClean="0"/>
                    </a:p>
                    <a:p>
                      <a:r>
                        <a:rPr kumimoji="1" lang="ja-JP" altLang="en-US" sz="1100" dirty="0" smtClean="0"/>
                        <a:t>◆公園の風格と景観等に配慮しつつ、ロードサイドに適した飲食・商業・スポーツ施設等の誘致に取り組む。</a:t>
                      </a:r>
                    </a:p>
                    <a:p>
                      <a:endParaRPr kumimoji="1" lang="en-US" altLang="ja-JP" sz="1100" dirty="0" smtClean="0"/>
                    </a:p>
                    <a:p>
                      <a:r>
                        <a:rPr kumimoji="1" lang="ja-JP" altLang="en-US" sz="1100" dirty="0" smtClean="0"/>
                        <a:t>◆自然文化園内のカフェやレストラン、売店等の利便施設のジャンルや配置について、平成</a:t>
                      </a:r>
                      <a:r>
                        <a:rPr kumimoji="1" lang="en-US" altLang="ja-JP" sz="1100" dirty="0" smtClean="0"/>
                        <a:t>27</a:t>
                      </a:r>
                      <a:r>
                        <a:rPr kumimoji="1" lang="ja-JP" altLang="en-US" sz="1100" dirty="0" smtClean="0"/>
                        <a:t>年度にヒアリング調査等を実施し、公園の質と魅力を高める飲食施設等の配置や事業者誘致を進める。</a:t>
                      </a:r>
                    </a:p>
                    <a:p>
                      <a:endParaRPr kumimoji="1" lang="en-US" altLang="ja-JP" sz="1100" dirty="0" smtClean="0"/>
                    </a:p>
                    <a:p>
                      <a:r>
                        <a:rPr kumimoji="1" lang="ja-JP" altLang="en-US" sz="1100" dirty="0" smtClean="0"/>
                        <a:t>◆海外からの観光客の誘致を図るため、海外の旅行代理店と共同でツアーの企画を検討する。</a:t>
                      </a:r>
                      <a:endParaRPr kumimoji="1" lang="ja-JP" altLang="en-US" sz="1000" dirty="0" smtClean="0"/>
                    </a:p>
                  </a:txBody>
                  <a:tcPr/>
                </a:tc>
                <a:tc>
                  <a:txBody>
                    <a:bodyPr/>
                    <a:lstStyle/>
                    <a:p>
                      <a:r>
                        <a:rPr kumimoji="1" lang="ja-JP" altLang="en-US" sz="1100" dirty="0" smtClean="0"/>
                        <a:t>◆外国人来園者については、中期の目標（</a:t>
                      </a:r>
                      <a:r>
                        <a:rPr kumimoji="1" lang="en-US" altLang="ja-JP" sz="1100" dirty="0" smtClean="0"/>
                        <a:t>10</a:t>
                      </a:r>
                      <a:r>
                        <a:rPr kumimoji="1" lang="ja-JP" altLang="en-US" sz="1100" dirty="0" smtClean="0"/>
                        <a:t>万人）以上の来園者となるよう、長期においても、引き続き取組みを進めていく。</a:t>
                      </a:r>
                    </a:p>
                  </a:txBody>
                  <a:tcPr/>
                </a:tc>
              </a:tr>
            </a:tbl>
          </a:graphicData>
        </a:graphic>
      </p:graphicFrame>
    </p:spTree>
    <p:extLst>
      <p:ext uri="{BB962C8B-B14F-4D97-AF65-F5344CB8AC3E}">
        <p14:creationId xmlns:p14="http://schemas.microsoft.com/office/powerpoint/2010/main" val="287516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826211446"/>
              </p:ext>
            </p:extLst>
          </p:nvPr>
        </p:nvGraphicFramePr>
        <p:xfrm>
          <a:off x="263138" y="621446"/>
          <a:ext cx="8633489" cy="5897880"/>
        </p:xfrm>
        <a:graphic>
          <a:graphicData uri="http://schemas.openxmlformats.org/drawingml/2006/table">
            <a:tbl>
              <a:tblPr firstRow="1" bandRow="1">
                <a:tableStyleId>{5C22544A-7EE6-4342-B048-85BDC9FD1C3A}</a:tableStyleId>
              </a:tblPr>
              <a:tblGrid>
                <a:gridCol w="1885088"/>
                <a:gridCol w="3198755"/>
                <a:gridCol w="2088232"/>
                <a:gridCol w="1461414"/>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⑤健康づくりや多様なライフスタイルを実践できる公園</a:t>
                      </a:r>
                      <a:endParaRPr kumimoji="1" lang="en-US" altLang="ja-JP" sz="1200" dirty="0" smtClean="0"/>
                    </a:p>
                    <a:p>
                      <a:endParaRPr kumimoji="1" lang="en-US" altLang="ja-JP" sz="1050" dirty="0" smtClean="0"/>
                    </a:p>
                    <a:p>
                      <a:endParaRPr kumimoji="1" lang="ja-JP" altLang="en-US" sz="1050" dirty="0"/>
                    </a:p>
                  </a:txBody>
                  <a:tcPr/>
                </a:tc>
                <a:tc>
                  <a:txBody>
                    <a:bodyPr/>
                    <a:lstStyle/>
                    <a:p>
                      <a:r>
                        <a:rPr kumimoji="1" lang="ja-JP" altLang="en-US" sz="1100" dirty="0" smtClean="0"/>
                        <a:t>◆万博記念競技場は、利用実態を踏まえ、第</a:t>
                      </a:r>
                      <a:r>
                        <a:rPr kumimoji="1" lang="en-US" altLang="ja-JP" sz="1100" dirty="0" smtClean="0"/>
                        <a:t>1</a:t>
                      </a:r>
                      <a:r>
                        <a:rPr kumimoji="1" lang="ja-JP" altLang="en-US" sz="1100" dirty="0" smtClean="0"/>
                        <a:t>種公認陸上競技場としての水準の維持について見直しを行うとともに、市立吹田サッカースタジアムの開設に伴い、プロサッカーの利用が大きく減少することから、フィールド部分の利用条件を緩和し、プロサッカー以外の利用促進を図る。</a:t>
                      </a:r>
                    </a:p>
                    <a:p>
                      <a:endParaRPr kumimoji="1" lang="en-US" altLang="ja-JP" sz="1100" dirty="0" smtClean="0"/>
                    </a:p>
                    <a:p>
                      <a:r>
                        <a:rPr kumimoji="1" lang="ja-JP" altLang="en-US" sz="1100" dirty="0" smtClean="0"/>
                        <a:t>◆オリンピック誘致や国際大会の開催をより現実的なものとするため、市立吹田サッカースタジアム周辺に新たにサッカー場を整備することについて、関係団体等と協議を進める。</a:t>
                      </a:r>
                    </a:p>
                    <a:p>
                      <a:endParaRPr kumimoji="1" lang="en-US" altLang="ja-JP" sz="1100" dirty="0" smtClean="0"/>
                    </a:p>
                    <a:p>
                      <a:r>
                        <a:rPr kumimoji="1" lang="ja-JP" altLang="en-US" sz="1100" dirty="0" smtClean="0"/>
                        <a:t>◆広域的な大会の継続実施や新たな大会の開催、各種スポーツ団体による初心者向けセミナーや子供向けプログラムの実施などを働きかけ、幅広いスポーツの拠点としての活性化を図る。</a:t>
                      </a:r>
                    </a:p>
                    <a:p>
                      <a:endParaRPr kumimoji="1" lang="en-US" altLang="ja-JP" sz="1100" dirty="0" smtClean="0"/>
                    </a:p>
                    <a:p>
                      <a:r>
                        <a:rPr kumimoji="1" lang="ja-JP" altLang="en-US" sz="1100" dirty="0" smtClean="0"/>
                        <a:t>◆国立民族学博物館などの文化施設と連携した、海外利用者向けの多様なプログラムの提供及び日本文化が体験できる日本庭園での魅力的なコンテンツの強化について、検討する。</a:t>
                      </a:r>
                    </a:p>
                    <a:p>
                      <a:endParaRPr kumimoji="1" lang="en-US" altLang="ja-JP" sz="1100" dirty="0" smtClean="0"/>
                    </a:p>
                    <a:p>
                      <a:r>
                        <a:rPr kumimoji="1" lang="ja-JP" altLang="en-US" sz="1100" dirty="0" smtClean="0"/>
                        <a:t>◆世界や日本の文化を総合的に学習できる公園として、幼稚園から高校までの校外学習を誘致するなど、学校行事での利用促進を図る。</a:t>
                      </a:r>
                    </a:p>
                    <a:p>
                      <a:endParaRPr kumimoji="1" lang="en-US" altLang="ja-JP" sz="1100" dirty="0" smtClean="0"/>
                    </a:p>
                    <a:p>
                      <a:r>
                        <a:rPr kumimoji="1" lang="ja-JP" altLang="en-US" sz="1100" dirty="0" smtClean="0"/>
                        <a:t>◆隣接する大阪大学をはじめ、近隣の大学等と連携した留学生向けプログラムの実施。</a:t>
                      </a:r>
                    </a:p>
                  </a:txBody>
                  <a:tcPr/>
                </a:tc>
                <a:tc>
                  <a:txBody>
                    <a:bodyPr/>
                    <a:lstStyle/>
                    <a:p>
                      <a:r>
                        <a:rPr kumimoji="1" lang="ja-JP" altLang="en-US" sz="1050" dirty="0" smtClean="0"/>
                        <a:t>◆万博記念競技場をはじめとしたスポーツ施設が、今後もスポーツを通じた交流の拠点としての役割を果たしていけるよう、良好な施設の状態を保ちながら、利用促進を図る。</a:t>
                      </a:r>
                      <a:endParaRPr kumimoji="1" lang="en-US" altLang="ja-JP" sz="1050" dirty="0" smtClean="0"/>
                    </a:p>
                    <a:p>
                      <a:endParaRPr kumimoji="1" lang="en-US" altLang="ja-JP" sz="1050" dirty="0" smtClean="0"/>
                    </a:p>
                    <a:p>
                      <a:r>
                        <a:rPr kumimoji="1" lang="ja-JP" altLang="en-US" sz="1050" dirty="0" smtClean="0"/>
                        <a:t>◆スポーツ施設のみならず、自然文化園を含め豊かな緑の中で快適に運動ができる環境を活かし、ランニングやウォーキング、ヨガ等の健康づくりに関するプログラムの実施について、関係団体や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日本庭園や太陽の塔、自然文化園の森や水系、自然観察学習館など、公園の持つ特色を活かし、自然体験や憩い、健康づくり、絵や写真、音楽等、様々な文化的プログラムが四季折々に公園の各スポットで実施されるよう、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公園内で実施されるイベント等の名称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p>
                  </a:txBody>
                  <a:tcPr/>
                </a:tc>
                <a:tc>
                  <a:txBody>
                    <a:bodyPr/>
                    <a:lstStyle/>
                    <a:p>
                      <a:r>
                        <a:rPr kumimoji="1" lang="ja-JP" altLang="en-US" sz="1100" dirty="0" smtClean="0"/>
                        <a:t>◆万博記念競技場をはじめとした、多種多様なスポーツ施設を効率的で効果的に維持管理し、利用促進を図るため、各施設の実態やニーズ等を踏まえ、施設水準や利用条件等の見直しを行う。</a:t>
                      </a:r>
                      <a:endParaRPr kumimoji="1" lang="en-US" altLang="ja-JP" sz="1100" dirty="0" smtClean="0"/>
                    </a:p>
                    <a:p>
                      <a:endParaRPr kumimoji="1" lang="en-US" altLang="ja-JP" sz="1100" dirty="0" smtClean="0"/>
                    </a:p>
                    <a:p>
                      <a:r>
                        <a:rPr kumimoji="1" lang="ja-JP" altLang="en-US" sz="1100" dirty="0" smtClean="0"/>
                        <a:t>◆サッカーやアメリカンフットボールなどについて、民間団体により施設整備・管理が行われ活発に活用されてきたことを踏まえ、今後も施設の整備・管理、各種プログラムの提供に民の力を活用していく。</a:t>
                      </a:r>
                    </a:p>
                    <a:p>
                      <a:endParaRPr kumimoji="1" lang="en-US" altLang="ja-JP" sz="1100" dirty="0" smtClean="0"/>
                    </a:p>
                    <a:p>
                      <a:endParaRPr kumimoji="1" lang="en-US" altLang="ja-JP" sz="1100" dirty="0" smtClean="0"/>
                    </a:p>
                    <a:p>
                      <a:endParaRPr kumimoji="1" lang="ja-JP" altLang="en-US" sz="1100" dirty="0" smtClean="0"/>
                    </a:p>
                    <a:p>
                      <a:endParaRPr kumimoji="1" lang="ja-JP" altLang="en-US"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926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870834658"/>
              </p:ext>
            </p:extLst>
          </p:nvPr>
        </p:nvGraphicFramePr>
        <p:xfrm>
          <a:off x="238640" y="661672"/>
          <a:ext cx="8633489" cy="4160520"/>
        </p:xfrm>
        <a:graphic>
          <a:graphicData uri="http://schemas.openxmlformats.org/drawingml/2006/table">
            <a:tbl>
              <a:tblPr firstRow="1" bandRow="1">
                <a:tableStyleId>{5C22544A-7EE6-4342-B048-85BDC9FD1C3A}</a:tableStyleId>
              </a:tblPr>
              <a:tblGrid>
                <a:gridCol w="1885088"/>
                <a:gridCol w="3240360"/>
                <a:gridCol w="2016224"/>
                <a:gridCol w="1491817"/>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⑥全ての人が安心して快適に利用できる公園</a:t>
                      </a:r>
                      <a:endParaRPr kumimoji="1" lang="en-US" altLang="ja-JP" sz="1200" dirty="0" smtClean="0"/>
                    </a:p>
                    <a:p>
                      <a:endParaRPr kumimoji="1" lang="en-US" altLang="ja-JP" sz="1100" dirty="0" smtClean="0"/>
                    </a:p>
                    <a:p>
                      <a:endParaRPr kumimoji="1" lang="en-US" altLang="ja-JP" sz="1200" dirty="0" smtClean="0"/>
                    </a:p>
                    <a:p>
                      <a:endParaRPr kumimoji="1" lang="ja-JP" altLang="en-US" sz="1200" dirty="0"/>
                    </a:p>
                  </a:txBody>
                  <a:tcPr/>
                </a:tc>
                <a:tc>
                  <a:txBody>
                    <a:bodyPr/>
                    <a:lstStyle/>
                    <a:p>
                      <a:r>
                        <a:rPr kumimoji="1" lang="ja-JP" altLang="en-US" sz="1100" dirty="0" smtClean="0"/>
                        <a:t>◆休憩所やベンチ、遊具施設等について、来園者が快適に利用できるよう、点検等を十分に行うとともに随時、適切な補修・更新、充実を図っていく。また、トイレなど園内の施設整備については、ユニバーサルデザインに配慮し、誰もが使える施設として、維持補修計画に基づき、整備。　</a:t>
                      </a:r>
                      <a:endParaRPr kumimoji="1" lang="en-US" altLang="ja-JP" sz="1100" dirty="0" smtClean="0"/>
                    </a:p>
                    <a:p>
                      <a:endParaRPr kumimoji="1" lang="ja-JP" altLang="en-US" sz="1100" dirty="0" smtClean="0"/>
                    </a:p>
                    <a:p>
                      <a:r>
                        <a:rPr kumimoji="1" lang="ja-JP" altLang="en-US" sz="1100" dirty="0" smtClean="0"/>
                        <a:t>◆広大な万博記念公園での園内移動手段の充実を図るため、「森のトレイン」の新たなルートを設定し、最適な運行について検討を行う。また、万博記念公園内の施設間移動を容易にするため、自転車タクシー等といった新たな園内移動手段の導入について、検討する。　　</a:t>
                      </a:r>
                      <a:endParaRPr kumimoji="1" lang="en-US" altLang="ja-JP" sz="1100" dirty="0" smtClean="0"/>
                    </a:p>
                    <a:p>
                      <a:endParaRPr kumimoji="1" lang="ja-JP" altLang="en-US" sz="1100" dirty="0" smtClean="0"/>
                    </a:p>
                    <a:p>
                      <a:r>
                        <a:rPr kumimoji="1" lang="ja-JP" altLang="en-US" sz="1100" dirty="0" smtClean="0"/>
                        <a:t>◆来園者が容易に、かつ効率的に駐車場を探せるよう、外周道路において視認性の高い満車空車の表示灯を設置するとともに、駐車場や駐輪場の整備など総合的な交通対策について、検討を行う。</a:t>
                      </a:r>
                      <a:endParaRPr kumimoji="1" lang="en-US" altLang="ja-JP" sz="1100" dirty="0" smtClean="0"/>
                    </a:p>
                    <a:p>
                      <a:endParaRPr kumimoji="1" lang="en-US" altLang="ja-JP" sz="1100" dirty="0" smtClean="0"/>
                    </a:p>
                    <a:p>
                      <a:r>
                        <a:rPr kumimoji="1" lang="ja-JP" altLang="en-US" sz="1100" dirty="0" smtClean="0"/>
                        <a:t>◆公園内における施設や案内図、誘導サインについて、多言語化を進める。</a:t>
                      </a:r>
                    </a:p>
                    <a:p>
                      <a:endParaRPr kumimoji="1" lang="ja-JP" altLang="en-US" sz="1200" dirty="0" smtClean="0"/>
                    </a:p>
                  </a:txBody>
                  <a:tcPr/>
                </a:tc>
                <a:tc>
                  <a:txBody>
                    <a:bodyPr/>
                    <a:lstStyle/>
                    <a:p>
                      <a:r>
                        <a:rPr kumimoji="1" lang="ja-JP" altLang="en-US" sz="1100" dirty="0" smtClean="0"/>
                        <a:t>◆公園の魅力向上に伴い、来園者の増加が予想されることから、公共交通機関の利用促進を図ることはもとより、周辺自治体、警察、道路管理者、園内事業者等と密に連携し、交通対策を実施する。</a:t>
                      </a:r>
                      <a:endParaRPr kumimoji="1" lang="en-US" altLang="ja-JP" sz="1100" dirty="0" smtClean="0"/>
                    </a:p>
                    <a:p>
                      <a:endParaRPr kumimoji="1" lang="en-US" altLang="ja-JP" sz="1100" dirty="0" smtClean="0"/>
                    </a:p>
                  </a:txBody>
                  <a:tcPr/>
                </a:tc>
                <a:tc>
                  <a:txBody>
                    <a:bodyPr/>
                    <a:lstStyle/>
                    <a:p>
                      <a:r>
                        <a:rPr kumimoji="1" lang="ja-JP" altLang="en-US" sz="1100" dirty="0" smtClean="0"/>
                        <a:t>◆大阪府の広域防災拠点及び後方支援活動拠点、吹田市、茨木市、摂津市の広域避難地に指定されていることを踏まえ、防災機能の充実を図っていく。</a:t>
                      </a:r>
                    </a:p>
                  </a:txBody>
                  <a:tcPr/>
                </a:tc>
              </a:tr>
            </a:tbl>
          </a:graphicData>
        </a:graphic>
      </p:graphicFrame>
    </p:spTree>
    <p:extLst>
      <p:ext uri="{BB962C8B-B14F-4D97-AF65-F5344CB8AC3E}">
        <p14:creationId xmlns:p14="http://schemas.microsoft.com/office/powerpoint/2010/main" val="308529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483102123"/>
              </p:ext>
            </p:extLst>
          </p:nvPr>
        </p:nvGraphicFramePr>
        <p:xfrm>
          <a:off x="238640" y="661672"/>
          <a:ext cx="8633489" cy="4983480"/>
        </p:xfrm>
        <a:graphic>
          <a:graphicData uri="http://schemas.openxmlformats.org/drawingml/2006/table">
            <a:tbl>
              <a:tblPr firstRow="1" bandRow="1">
                <a:tableStyleId>{5C22544A-7EE6-4342-B048-85BDC9FD1C3A}</a:tableStyleId>
              </a:tblPr>
              <a:tblGrid>
                <a:gridCol w="1885088"/>
                <a:gridCol w="3240360"/>
                <a:gridCol w="2016224"/>
                <a:gridCol w="1491817"/>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⑦持続可能な運営・財務体制を有する公園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◆運営体制の検討に際しては、柔軟かつきめ細かなサービスを提供できるよう、民間活力を導入するとともに、より効率的な体制を目指す。</a:t>
                      </a:r>
                      <a:endParaRPr kumimoji="1" lang="en-US" altLang="ja-JP" sz="1100" dirty="0" smtClean="0"/>
                    </a:p>
                    <a:p>
                      <a:endParaRPr kumimoji="1" lang="ja-JP" altLang="en-US" sz="1100" dirty="0" smtClean="0"/>
                    </a:p>
                    <a:p>
                      <a:r>
                        <a:rPr kumimoji="1" lang="ja-JP" altLang="en-US" sz="1100" dirty="0" smtClean="0"/>
                        <a:t>◆施設管理経費は、日ごろから不断の見直しを行い、歳出経費の節減に努める。</a:t>
                      </a:r>
                      <a:endParaRPr kumimoji="1" lang="en-US" altLang="ja-JP" sz="1100" dirty="0" smtClean="0"/>
                    </a:p>
                    <a:p>
                      <a:endParaRPr kumimoji="1" lang="ja-JP" altLang="en-US" sz="1100" dirty="0" smtClean="0"/>
                    </a:p>
                    <a:p>
                      <a:r>
                        <a:rPr kumimoji="1" lang="ja-JP" altLang="en-US" sz="1100" dirty="0" smtClean="0"/>
                        <a:t>◆万博記念公園の知名度を高めるため、</a:t>
                      </a:r>
                      <a:r>
                        <a:rPr kumimoji="1" lang="en-US" altLang="ja-JP" sz="1100" dirty="0" smtClean="0"/>
                        <a:t>SNS</a:t>
                      </a:r>
                      <a:r>
                        <a:rPr kumimoji="1" lang="ja-JP" altLang="en-US" sz="1100" dirty="0" smtClean="0"/>
                        <a:t>の活用など、様々な手法を活用し、効果的な広報を行う。</a:t>
                      </a:r>
                    </a:p>
                    <a:p>
                      <a:r>
                        <a:rPr kumimoji="1" lang="ja-JP" altLang="en-US" sz="1100" dirty="0" smtClean="0"/>
                        <a:t>　</a:t>
                      </a:r>
                    </a:p>
                    <a:p>
                      <a:r>
                        <a:rPr kumimoji="1" lang="ja-JP" altLang="en-US" sz="1100" dirty="0" smtClean="0"/>
                        <a:t>◆公園内の各種施設からの発信情報の統一を図るため、各種印刷物は、万博ロゴ・シンボルによる共通デザインとする。</a:t>
                      </a:r>
                      <a:endParaRPr kumimoji="1" lang="en-US" altLang="ja-JP" sz="1100" dirty="0" smtClean="0"/>
                    </a:p>
                    <a:p>
                      <a:endParaRPr kumimoji="1" lang="ja-JP" altLang="en-US" sz="1100" dirty="0" smtClean="0"/>
                    </a:p>
                    <a:p>
                      <a:r>
                        <a:rPr kumimoji="1" lang="ja-JP" altLang="en-US" sz="1100" dirty="0" smtClean="0"/>
                        <a:t>◆大阪万博、「太陽の塔」など公園オリジナルグッズの販売による魅力増加を図る。</a:t>
                      </a:r>
                      <a:endParaRPr kumimoji="1" lang="en-US" altLang="ja-JP" sz="1100" dirty="0" smtClean="0"/>
                    </a:p>
                    <a:p>
                      <a:endParaRPr kumimoji="1" lang="ja-JP" altLang="en-US" sz="1100" dirty="0" smtClean="0"/>
                    </a:p>
                    <a:p>
                      <a:r>
                        <a:rPr kumimoji="1" lang="ja-JP" altLang="en-US" sz="1100" dirty="0" smtClean="0"/>
                        <a:t>◆利用者ニーズに合わせたサービスの向上を図る観点や、公園の収支状況、交通対策等への影響を考慮しつつ、駐車場料金について、時間制駐車料金を平成</a:t>
                      </a:r>
                      <a:r>
                        <a:rPr kumimoji="1" lang="en-US" altLang="ja-JP" sz="1100" dirty="0" smtClean="0"/>
                        <a:t>27</a:t>
                      </a:r>
                      <a:r>
                        <a:rPr kumimoji="1" lang="ja-JP" altLang="en-US" sz="1100" dirty="0" smtClean="0"/>
                        <a:t>年度中に導入する。</a:t>
                      </a:r>
                      <a:endParaRPr kumimoji="1" lang="en-US" altLang="ja-JP" sz="1100" dirty="0" smtClean="0"/>
                    </a:p>
                    <a:p>
                      <a:endParaRPr kumimoji="1" lang="ja-JP" altLang="en-US" sz="1100" dirty="0" smtClean="0"/>
                    </a:p>
                    <a:p>
                      <a:r>
                        <a:rPr kumimoji="1" lang="ja-JP" altLang="en-US" sz="1100" dirty="0" smtClean="0"/>
                        <a:t>◆季節やイベント時間に応じて、各施設の開園・閉園時刻を弾力的に運用する。</a:t>
                      </a:r>
                      <a:endParaRPr kumimoji="1" lang="en-US" altLang="ja-JP" sz="1100" dirty="0" smtClean="0"/>
                    </a:p>
                    <a:p>
                      <a:endParaRPr kumimoji="1" lang="ja-JP" altLang="en-US" sz="1100" dirty="0" smtClean="0"/>
                    </a:p>
                  </a:txBody>
                  <a:tcPr/>
                </a:tc>
                <a:tc>
                  <a:txBody>
                    <a:bodyPr/>
                    <a:lstStyle/>
                    <a:p>
                      <a:r>
                        <a:rPr kumimoji="1" lang="ja-JP" altLang="en-US" sz="1100" dirty="0" smtClean="0"/>
                        <a:t>◆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kumimoji="1" lang="en-US" altLang="ja-JP" sz="1100" dirty="0" smtClean="0"/>
                    </a:p>
                    <a:p>
                      <a:endParaRPr kumimoji="1" lang="en-US" altLang="ja-JP" sz="1100" dirty="0" smtClean="0"/>
                    </a:p>
                    <a:p>
                      <a:r>
                        <a:rPr kumimoji="1" lang="ja-JP" altLang="en-US" sz="1100" dirty="0" smtClean="0"/>
                        <a:t>◆公園全体の集客効果や事業収支の見込み等を精査の上、利用者サービスの充実による公園の魅力向上を図るため、複数施設の共通チケットの導入等、多様な料金設定の導入を検討する。</a:t>
                      </a:r>
                      <a:endParaRPr kumimoji="1" lang="en-US" altLang="ja-JP" sz="1100" dirty="0" smtClean="0"/>
                    </a:p>
                    <a:p>
                      <a:endParaRPr kumimoji="1" lang="en-US" altLang="ja-JP" sz="1100" dirty="0" smtClean="0"/>
                    </a:p>
                    <a:p>
                      <a:r>
                        <a:rPr kumimoji="1" lang="ja-JP" altLang="en-US" sz="1100" dirty="0" smtClean="0"/>
                        <a:t>◆公園の知名度やブランド力を向上させるため、文化・スポーツ、イベント、プログラムの名称について、「万博</a:t>
                      </a:r>
                      <a:r>
                        <a:rPr kumimoji="1" lang="ja-JP" altLang="en-US" sz="1100" smtClean="0"/>
                        <a:t>」や「エキスポ」、「</a:t>
                      </a:r>
                      <a:r>
                        <a:rPr kumimoji="1" lang="ja-JP" altLang="en-US" sz="1100" dirty="0" smtClean="0"/>
                        <a:t>太陽の塔</a:t>
                      </a:r>
                      <a:r>
                        <a:rPr kumimoji="1" lang="ja-JP" altLang="en-US" sz="1100" smtClean="0"/>
                        <a:t>」等の呼称を</a:t>
                      </a:r>
                      <a:r>
                        <a:rPr kumimoji="1" lang="ja-JP" altLang="en-US" sz="1100" dirty="0" smtClean="0"/>
                        <a:t>冠してもらうことを主催者に働きかけるなど、万博記念公園が多様な活動の舞台であることを発信していく。</a:t>
                      </a:r>
                    </a:p>
                    <a:p>
                      <a:endParaRPr kumimoji="1" lang="ja-JP" altLang="en-US" sz="1100" dirty="0" smtClean="0"/>
                    </a:p>
                  </a:txBody>
                  <a:tcPr/>
                </a:tc>
                <a:tc>
                  <a:txBody>
                    <a:bodyPr/>
                    <a:lstStyle/>
                    <a:p>
                      <a:r>
                        <a:rPr kumimoji="1" lang="ja-JP" altLang="en-US" sz="1100" dirty="0" smtClean="0"/>
                        <a:t>◆万博記念公園は、広大な敷地の中に、「太陽の塔」や日本庭園、各種スポーツ施設など多様な施設を有している。今後、土地等の資産活用をさらに進めるとともに、公園施設の利用を一層促進し、これら施設の魅力向上に投資できるよう、必要な収入確保を目指す。</a:t>
                      </a:r>
                      <a:endParaRPr kumimoji="1" lang="en-US" altLang="ja-JP" sz="1100" dirty="0" smtClean="0"/>
                    </a:p>
                    <a:p>
                      <a:endParaRPr kumimoji="1" lang="en-US" altLang="ja-JP"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0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776439"/>
            <a:ext cx="8640960" cy="6017032"/>
          </a:xfrm>
          <a:prstGeom prst="rect">
            <a:avLst/>
          </a:prstGeom>
          <a:noFill/>
        </p:spPr>
        <p:txBody>
          <a:bodyPr wrap="square" rtlCol="0">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日まで、「人類の進歩と調和」をテーマとして、日本万国博覧会が開催されました。会場には、「太陽の塔」や「お祭り広場」等が設けられたシンボルゾーンを中心に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国際機関等による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パビリオンと日本館ほか国内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パビリオン、合計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もの個性的なパビリオンが設けられ、会場北側には日本庭園、南側にはエキスポランドが配置されるという、それまで誰も見たことのない史上最大のイベントで、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日間の期間中、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人にものぼる人々が世界中から訪れました。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「日本万国博覧会記念公園」は、その博覧会の広大な跡地に、太陽の塔などの博覧会の遺産を残しつつ「緑に包まれた文化公園」として整備が進められてきたもの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です。各種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スポーツ施設等を含め都市の中に２５８</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もの緑の空間を有する公園として、多くの利用者に愛されながら、発展してきました。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その整備や管理運営は、博覧会閉幕時に設立された日本万国博覧会記念協会及びその後それを引き継いだ独立行政法人日本万国博覧会記念機構によって進められてきましたが、同機構が解散されるに伴い、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月からは、大阪府がその役割を担うこととなり、今日に至っています。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大阪府では、その役割を担うにあたり、平成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月に有識者により構成する大阪府日本万国博覧会記念公園運営審議会を設け、平成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日本万国博覧会記念公園の活性化に向けた将来ビジョン（施設整備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及び運営）について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」と題した答申を得たところです。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本将来</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、その答申の内容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を踏まえ、緑</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や景観、文化・スポーツ資源等、長年にわたって守られ、育まれてきた公園の魅力を大切にしながら、新たな魅力を創造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し、さらに活性化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今後の府の取り組みの基本的な考え方や主な内容をとりまとめたもの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8097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今後、本ビジョンに基づき、取組みを進めてまいります。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6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0141" y="712079"/>
            <a:ext cx="8663069" cy="5837495"/>
          </a:xfrm>
          <a:prstGeom prst="rect">
            <a:avLst/>
          </a:prstGeom>
        </p:spPr>
        <p:txBody>
          <a:bodyPr wrap="square">
            <a:spAutoFit/>
          </a:bodyPr>
          <a:lstStyle/>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「人類の進歩と調和」をテーマに日本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博覧会開催（～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日本万国博覧会記念協会法施行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次整備事業：「公園機能の向上」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次整備事業：「公園の充実、活性化」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独立行政法人日本万国博覧会記念機構法施行</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独立行政法人日本万国博覧会記念</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期中期計画：緑に包まれた文化公園として、広く国民に提供、文化活動等の支援を行うことなど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期中期計画：万博記念公園の適切な運営と環境問題解決に寄与など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期中期計画の継続と、機構の廃止を視野に財産関係の整理等を進めることなど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大阪府日本万国博覧会記念公園条例制定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（大阪府条例第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日本万国博覧会記念公園の活性化に向け将来ビジョン（施設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及び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大阪府日本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万国博覧会記念公園運営審議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諮問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行政法人日本万国博覧会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記念機構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、大阪府に移管</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議会が、「日本万国博覧会記念公園の活性化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将来ビジョン（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施設整備及び運営）について」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答申</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本「日本万国博覧会</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記念公園の活性化に向けた将来ビジョン」策定</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9910" y="1276515"/>
            <a:ext cx="1745787" cy="132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792" y="4797152"/>
            <a:ext cx="1685817" cy="12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793131" y="2622257"/>
            <a:ext cx="1728191" cy="261610"/>
          </a:xfrm>
          <a:prstGeom prst="rect">
            <a:avLst/>
          </a:prstGeom>
          <a:noFill/>
        </p:spPr>
        <p:txBody>
          <a:bodyPr wrap="square" rtlCol="0">
            <a:spAutoFit/>
          </a:bodyPr>
          <a:lstStyle/>
          <a:p>
            <a:r>
              <a:rPr kumimoji="1" lang="ja-JP" altLang="en-US" sz="1100" dirty="0" smtClean="0"/>
              <a:t>日本万国博覧会（当時）</a:t>
            </a:r>
            <a:endParaRPr kumimoji="1" lang="ja-JP" altLang="en-US" sz="1100" dirty="0"/>
          </a:p>
        </p:txBody>
      </p:sp>
      <p:sp>
        <p:nvSpPr>
          <p:cNvPr id="10" name="テキスト ボックス 9"/>
          <p:cNvSpPr txBox="1"/>
          <p:nvPr/>
        </p:nvSpPr>
        <p:spPr>
          <a:xfrm>
            <a:off x="7301667" y="6086771"/>
            <a:ext cx="1728191" cy="261610"/>
          </a:xfrm>
          <a:prstGeom prst="rect">
            <a:avLst/>
          </a:prstGeom>
          <a:noFill/>
        </p:spPr>
        <p:txBody>
          <a:bodyPr wrap="square" rtlCol="0">
            <a:spAutoFit/>
          </a:bodyPr>
          <a:lstStyle/>
          <a:p>
            <a:r>
              <a:rPr kumimoji="1" lang="ja-JP" altLang="en-US" sz="1100" dirty="0" smtClean="0"/>
              <a:t>現在の万博記念公園</a:t>
            </a:r>
            <a:endParaRPr kumimoji="1" lang="ja-JP" altLang="en-US" sz="1100" dirty="0"/>
          </a:p>
        </p:txBody>
      </p:sp>
      <p:sp>
        <p:nvSpPr>
          <p:cNvPr id="11" name="テキスト ボックス 10"/>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00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万博記念公園の施設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5140" y="671163"/>
            <a:ext cx="8414112" cy="716543"/>
          </a:xfrm>
          <a:prstGeom prst="rect">
            <a:avLst/>
          </a:prstGeom>
          <a:noFill/>
        </p:spPr>
        <p:txBody>
          <a:bodyPr wrap="square" rtlCol="0">
            <a:spAutoFit/>
          </a:bodyPr>
          <a:lstStyle/>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○大阪万博の跡地（約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130ha</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）を、一体として管理し、「緑に包まれた文化公園」として運営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2848910"/>
              </p:ext>
            </p:extLst>
          </p:nvPr>
        </p:nvGraphicFramePr>
        <p:xfrm>
          <a:off x="466318" y="1387917"/>
          <a:ext cx="8239700" cy="4918668"/>
        </p:xfrm>
        <a:graphic>
          <a:graphicData uri="http://schemas.openxmlformats.org/drawingml/2006/table">
            <a:tbl>
              <a:tblPr firstRow="1" bandRow="1">
                <a:tableStyleId>{5C22544A-7EE6-4342-B048-85BDC9FD1C3A}</a:tableStyleId>
              </a:tblPr>
              <a:tblGrid>
                <a:gridCol w="551946"/>
                <a:gridCol w="1177472"/>
                <a:gridCol w="3583066"/>
                <a:gridCol w="2927216"/>
              </a:tblGrid>
              <a:tr h="196697">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主な施設</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40317">
                <a:tc rowSpan="6">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自然文化園地区　　</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（国有地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130ha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日本庭園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26ha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庭園、迎賓館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大阪万博の政府出展施設として日本の造園技術の粋を極め造られた名園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r h="204798">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自然文化園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99ha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太陽の塔、お祭り広場、公園の西側に広がる森、もみじ川広場、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東の広場　等</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緑、里、水辺、遊びの空間</a:t>
                      </a:r>
                    </a:p>
                  </a:txBody>
                  <a:tcPr anchor="ctr">
                    <a:solidFill>
                      <a:schemeClr val="bg1">
                        <a:lumMod val="95000"/>
                      </a:schemeClr>
                    </a:solidFill>
                  </a:tcPr>
                </a:tc>
              </a:tr>
              <a:tr h="312614">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EXPO’70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パビリオン</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博覧会の準備から開幕・会期中・閉幕の状況を当時の映像や資料で紹介</a:t>
                      </a:r>
                    </a:p>
                  </a:txBody>
                  <a:tcPr anchor="ctr">
                    <a:solidFill>
                      <a:schemeClr val="bg1">
                        <a:lumMod val="95000"/>
                      </a:schemeClr>
                    </a:solidFill>
                  </a:tcPr>
                </a:tc>
              </a:tr>
              <a:tr h="204406">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自然観察学習館</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公園内に生息する生物の実物やパネル展示、自然体験行事等を実施</a:t>
                      </a:r>
                    </a:p>
                  </a:txBody>
                  <a:tcPr anchor="ctr">
                    <a:solidFill>
                      <a:schemeClr val="bg1">
                        <a:lumMod val="95000"/>
                      </a:schemeClr>
                    </a:solidFill>
                  </a:tcPr>
                </a:tc>
              </a:tr>
              <a:tr h="323226">
                <a:tc vMerge="1">
                  <a:txBody>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（約５</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国立民族学博物館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民族学・文化人類学の調査研究と展示公開</a:t>
                      </a:r>
                    </a:p>
                  </a:txBody>
                  <a:tcPr anchor="ctr">
                    <a:solidFill>
                      <a:schemeClr val="accent1">
                        <a:lumMod val="40000"/>
                        <a:lumOff val="60000"/>
                      </a:schemeClr>
                    </a:solidFill>
                  </a:tcPr>
                </a:tc>
              </a:tr>
              <a:tr h="360040">
                <a:tc vMerge="1">
                  <a:txBody>
                    <a:bodyPr/>
                    <a:lstStyle/>
                    <a:p>
                      <a:endParaRPr kumimoji="1" lang="ja-JP" altLang="en-US"/>
                    </a:p>
                  </a:txBody>
                  <a:tcPr/>
                </a:tc>
                <a:tc v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大阪日本民芸館</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日本の生活に密着した民芸品を展示</a:t>
                      </a:r>
                    </a:p>
                  </a:txBody>
                  <a:tcPr anchor="ctr">
                    <a:solidFill>
                      <a:schemeClr val="accent1">
                        <a:lumMod val="40000"/>
                        <a:lumOff val="60000"/>
                      </a:schemeClr>
                    </a:solidFill>
                  </a:tcPr>
                </a:tc>
              </a:tr>
              <a:tr h="421044">
                <a:tc rowSpan="4">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周辺地区</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（府有地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128ha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スポーツ地区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70ha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東地区</a:t>
                      </a:r>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1000" smtClean="0">
                          <a:latin typeface="Meiryo UI" panose="020B0604030504040204" pitchFamily="50" charset="-128"/>
                          <a:ea typeface="Meiryo UI" panose="020B0604030504040204" pitchFamily="50" charset="-128"/>
                          <a:cs typeface="Meiryo UI" panose="020B0604030504040204" pitchFamily="50" charset="-128"/>
                        </a:rPr>
                        <a:t>万博記念</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競技場</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運動場、</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少年球技場、少年野球場、弓道場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万博記念競技場をはじめ、野球・サッカーなど幅広いスポーツ施設がある。</a:t>
                      </a:r>
                    </a:p>
                  </a:txBody>
                  <a:tcPr anchor="ctr">
                    <a:solidFill>
                      <a:schemeClr val="bg1">
                        <a:lumMod val="95000"/>
                      </a:schemeClr>
                    </a:solidFill>
                  </a:tcPr>
                </a:tc>
              </a:tr>
              <a:tr h="952524">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野球場、小運動場、スポーツ広場　（軟式野球場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面、ソフトボール場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面）、アメリカンフットボール球技場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面、ガンバ大阪サッカー練習場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面、万博大阪サッカーグラウンド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１面</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r>
              <a:tr h="440317">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テニスコート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面、フットサルコート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a:t>
                      </a: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r>
              <a:tr h="440317">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58ha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万博記念ビル、</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 CITY(※)</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ホテル阪急エキスポパーク</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ハウジング千里住宅公園</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旧パークゴルフ場、おゆば</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事務所が入居する万博記念ビルや複合型エンターテイメント施設、住宅公園、宿泊施設、温浴施設など</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bl>
          </a:graphicData>
        </a:graphic>
      </p:graphicFrame>
      <p:sp>
        <p:nvSpPr>
          <p:cNvPr id="13" name="テキスト ボックス 12"/>
          <p:cNvSpPr txBox="1"/>
          <p:nvPr/>
        </p:nvSpPr>
        <p:spPr>
          <a:xfrm>
            <a:off x="2555776" y="6511344"/>
            <a:ext cx="2160240" cy="246221"/>
          </a:xfrm>
          <a:prstGeom prst="rect">
            <a:avLst/>
          </a:prstGeom>
          <a:noFill/>
        </p:spPr>
        <p:txBody>
          <a:bodyPr wrap="square" rtlCol="0">
            <a:spAutoFit/>
          </a:bodyPr>
          <a:lstStyle/>
          <a:p>
            <a:r>
              <a:rPr lang="en-US" altLang="ja-JP" sz="1000" dirty="0" smtClean="0"/>
              <a:t>※</a:t>
            </a:r>
            <a:r>
              <a:rPr lang="ja-JP" altLang="en-US" sz="1000" dirty="0" smtClean="0"/>
              <a:t>印は、府以外の事業者が運営。</a:t>
            </a:r>
            <a:endParaRPr kumimoji="1" lang="ja-JP" altLang="en-US" sz="1000" dirty="0"/>
          </a:p>
        </p:txBody>
      </p:sp>
      <p:sp>
        <p:nvSpPr>
          <p:cNvPr id="10" name="テキスト ボックス 9"/>
          <p:cNvSpPr txBox="1"/>
          <p:nvPr/>
        </p:nvSpPr>
        <p:spPr>
          <a:xfrm>
            <a:off x="7121841" y="114148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259877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061" y="671836"/>
            <a:ext cx="8332565" cy="6170102"/>
            <a:chOff x="-9076" y="-25246"/>
            <a:chExt cx="9252954" cy="7439841"/>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prstDash val="sysDash"/>
            </a:ln>
            <a:effectLst/>
            <a:extLst/>
          </p:spPr>
        </p:pic>
        <p:grpSp>
          <p:nvGrpSpPr>
            <p:cNvPr id="5" name="グループ化 4"/>
            <p:cNvGrpSpPr/>
            <p:nvPr/>
          </p:nvGrpSpPr>
          <p:grpSpPr>
            <a:xfrm>
              <a:off x="-9076" y="340054"/>
              <a:ext cx="8072354" cy="6706111"/>
              <a:chOff x="-9076" y="340054"/>
              <a:chExt cx="8072354" cy="6706111"/>
            </a:xfrm>
          </p:grpSpPr>
          <p:sp>
            <p:nvSpPr>
              <p:cNvPr id="6" name="テキスト ボックス 5"/>
              <p:cNvSpPr txBox="1"/>
              <p:nvPr/>
            </p:nvSpPr>
            <p:spPr>
              <a:xfrm>
                <a:off x="6836425" y="2285415"/>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万博記念競技場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7" name="テキスト ボックス 6"/>
              <p:cNvSpPr txBox="1"/>
              <p:nvPr/>
            </p:nvSpPr>
            <p:spPr>
              <a:xfrm>
                <a:off x="6453556" y="154193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6399538" y="1028312"/>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9" name="テキスト ボックス 8"/>
              <p:cNvSpPr txBox="1"/>
              <p:nvPr/>
            </p:nvSpPr>
            <p:spPr>
              <a:xfrm>
                <a:off x="5299300" y="725477"/>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0" name="テキスト ボックス 9"/>
              <p:cNvSpPr txBox="1"/>
              <p:nvPr/>
            </p:nvSpPr>
            <p:spPr>
              <a:xfrm>
                <a:off x="6122794" y="3725664"/>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小運動場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6453556" y="430652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2" name="テキスト ボックス 11"/>
              <p:cNvSpPr txBox="1"/>
              <p:nvPr/>
            </p:nvSpPr>
            <p:spPr>
              <a:xfrm>
                <a:off x="6097131" y="6083794"/>
                <a:ext cx="1276938" cy="533001"/>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ガンバ大阪</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サッカー練習場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3" name="フリーフォーム 12"/>
              <p:cNvSpPr>
                <a:spLocks noChangeAspect="1"/>
              </p:cNvSpPr>
              <p:nvPr/>
            </p:nvSpPr>
            <p:spPr>
              <a:xfrm>
                <a:off x="5734664" y="5147545"/>
                <a:ext cx="750030" cy="850512"/>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S創英角ｺﾞｼｯｸUB" panose="020B0900000000000000" pitchFamily="50" charset="-128"/>
                  <a:ea typeface="HGS創英角ｺﾞｼｯｸUB" panose="020B0900000000000000" pitchFamily="50" charset="-128"/>
                </a:endParaRPr>
              </a:p>
            </p:txBody>
          </p:sp>
          <p:sp>
            <p:nvSpPr>
              <p:cNvPr id="14" name="テキスト ボックス 13"/>
              <p:cNvSpPr txBox="1"/>
              <p:nvPr/>
            </p:nvSpPr>
            <p:spPr>
              <a:xfrm>
                <a:off x="4970283" y="5391064"/>
                <a:ext cx="2302256" cy="310333"/>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市立</a:t>
                </a:r>
                <a:r>
                  <a:rPr kumimoji="1" lang="ja-JP" altLang="en-US" sz="1200" b="1" dirty="0" smtClean="0">
                    <a:latin typeface="HGS創英角ｺﾞｼｯｸUB" panose="020B0900000000000000" pitchFamily="50" charset="-128"/>
                    <a:ea typeface="HGS創英角ｺﾞｼｯｸUB" panose="020B0900000000000000" pitchFamily="50" charset="-128"/>
                  </a:rPr>
                  <a:t>吹田サッカースタジアム</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5" name="テキスト ボックス 14"/>
              <p:cNvSpPr txBox="1"/>
              <p:nvPr/>
            </p:nvSpPr>
            <p:spPr>
              <a:xfrm>
                <a:off x="5458709" y="6758262"/>
                <a:ext cx="106266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スポーツ広場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7" name="フリーフォーム 16"/>
              <p:cNvSpPr/>
              <p:nvPr/>
            </p:nvSpPr>
            <p:spPr>
              <a:xfrm>
                <a:off x="4587240" y="3950970"/>
                <a:ext cx="1623060" cy="1531620"/>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794286" y="4844090"/>
                <a:ext cx="122685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アメフト球技場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9" name="テキスト ボックス 18"/>
              <p:cNvSpPr txBox="1"/>
              <p:nvPr/>
            </p:nvSpPr>
            <p:spPr>
              <a:xfrm>
                <a:off x="5812072" y="95211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弓道場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0" name="テキスト ボックス 19"/>
              <p:cNvSpPr txBox="1"/>
              <p:nvPr/>
            </p:nvSpPr>
            <p:spPr>
              <a:xfrm>
                <a:off x="4867549" y="4342094"/>
                <a:ext cx="1004587" cy="310333"/>
              </a:xfrm>
              <a:prstGeom prst="rect">
                <a:avLst/>
              </a:prstGeom>
              <a:noFill/>
            </p:spPr>
            <p:txBody>
              <a:bodyPr wrap="none" lIns="36000" tIns="36000" rIns="36000" bIns="36000" rtlCol="0" anchor="ctr" anchorCtr="0">
                <a:spAutoFit/>
              </a:bodyPr>
              <a:lstStyle/>
              <a:p>
                <a:pPr algn="ctr"/>
                <a:r>
                  <a:rPr lang="en-US" altLang="ja-JP" sz="1200" b="1" dirty="0" smtClean="0">
                    <a:latin typeface="HGS創英角ｺﾞｼｯｸUB" panose="020B0900000000000000" pitchFamily="50" charset="-128"/>
                    <a:ea typeface="HGS創英角ｺﾞｼｯｸUB" panose="020B0900000000000000" pitchFamily="50" charset="-128"/>
                  </a:rPr>
                  <a:t>EXPO</a:t>
                </a:r>
                <a:r>
                  <a:rPr lang="ja-JP" altLang="en-US" sz="1200" b="1" dirty="0" smtClean="0">
                    <a:latin typeface="HGS創英角ｺﾞｼｯｸUB" panose="020B0900000000000000" pitchFamily="50" charset="-128"/>
                    <a:ea typeface="HGS創英角ｺﾞｼｯｸUB" panose="020B0900000000000000" pitchFamily="50" charset="-128"/>
                  </a:rPr>
                  <a:t>　</a:t>
                </a:r>
                <a:r>
                  <a:rPr lang="en-US" altLang="ja-JP" sz="1200" b="1" dirty="0" smtClean="0">
                    <a:latin typeface="HGS創英角ｺﾞｼｯｸUB" panose="020B0900000000000000" pitchFamily="50" charset="-128"/>
                    <a:ea typeface="HGS創英角ｺﾞｼｯｸUB" panose="020B0900000000000000" pitchFamily="50" charset="-128"/>
                  </a:rPr>
                  <a:t>CITY</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2122919" y="4263006"/>
                <a:ext cx="1391036" cy="494477"/>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ＡＢＣハウジング</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lang="ja-JP" altLang="en-US" sz="1200" b="1" dirty="0" smtClean="0">
                    <a:latin typeface="HGS創英角ｺﾞｼｯｸUB" panose="020B0900000000000000" pitchFamily="50" charset="-128"/>
                    <a:ea typeface="HGS創英角ｺﾞｼｯｸUB" panose="020B0900000000000000" pitchFamily="50" charset="-128"/>
                  </a:rPr>
                  <a:t>千里住宅</a:t>
                </a:r>
                <a:r>
                  <a:rPr lang="ja-JP" altLang="en-US" sz="1200" b="1" dirty="0">
                    <a:latin typeface="HGS創英角ｺﾞｼｯｸUB" panose="020B0900000000000000" pitchFamily="50" charset="-128"/>
                    <a:ea typeface="HGS創英角ｺﾞｼｯｸUB" panose="020B0900000000000000" pitchFamily="50" charset="-128"/>
                  </a:rPr>
                  <a:t>公園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279744" y="4844088"/>
                <a:ext cx="204777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ホテル阪急エキスポパーク</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3" name="テキスト ボックス 22"/>
              <p:cNvSpPr txBox="1"/>
              <p:nvPr/>
            </p:nvSpPr>
            <p:spPr>
              <a:xfrm>
                <a:off x="4934153" y="2921615"/>
                <a:ext cx="1107136" cy="494477"/>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ＥＸＰＯ</a:t>
                </a:r>
                <a:r>
                  <a:rPr lang="en-US" altLang="ja-JP" sz="1200" b="1" dirty="0" smtClean="0">
                    <a:latin typeface="HGS創英角ｺﾞｼｯｸUB" panose="020B0900000000000000" pitchFamily="50" charset="-128"/>
                    <a:ea typeface="HGS創英角ｺﾞｼｯｸUB" panose="020B0900000000000000" pitchFamily="50" charset="-128"/>
                  </a:rPr>
                  <a:t>’70</a:t>
                </a:r>
              </a:p>
              <a:p>
                <a:pPr algn="ctr"/>
                <a:r>
                  <a:rPr lang="ja-JP" altLang="en-US" sz="1200" b="1" dirty="0" smtClean="0">
                    <a:latin typeface="HGS創英角ｺﾞｼｯｸUB" panose="020B0900000000000000" pitchFamily="50" charset="-128"/>
                    <a:ea typeface="HGS創英角ｺﾞｼｯｸUB" panose="020B0900000000000000" pitchFamily="50" charset="-128"/>
                  </a:rPr>
                  <a:t>パビリオン</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9076" y="340054"/>
                <a:ext cx="4485648" cy="2462235"/>
                <a:chOff x="-9076" y="340054"/>
                <a:chExt cx="4485648" cy="2462235"/>
              </a:xfrm>
            </p:grpSpPr>
            <p:sp>
              <p:nvSpPr>
                <p:cNvPr id="27" name="テキスト ボックス 26"/>
                <p:cNvSpPr txBox="1"/>
                <p:nvPr/>
              </p:nvSpPr>
              <p:spPr>
                <a:xfrm>
                  <a:off x="545785" y="1125045"/>
                  <a:ext cx="1391037"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フットサルコート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8" name="テキスト ボックス 27"/>
                <p:cNvSpPr txBox="1"/>
                <p:nvPr/>
              </p:nvSpPr>
              <p:spPr>
                <a:xfrm>
                  <a:off x="469386" y="340054"/>
                  <a:ext cx="1062670"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テニスコート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9" name="テキスト ボックス 28"/>
                <p:cNvSpPr txBox="1"/>
                <p:nvPr/>
              </p:nvSpPr>
              <p:spPr>
                <a:xfrm>
                  <a:off x="-9076" y="2079750"/>
                  <a:ext cx="1447824" cy="31033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旧パークゴルフ場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0" name="テキスト ボックス 29"/>
                <p:cNvSpPr txBox="1"/>
                <p:nvPr/>
              </p:nvSpPr>
              <p:spPr>
                <a:xfrm>
                  <a:off x="2998355" y="1468615"/>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国立民族学博物館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1" name="テキスト ボックス 30"/>
                <p:cNvSpPr txBox="1"/>
                <p:nvPr/>
              </p:nvSpPr>
              <p:spPr>
                <a:xfrm>
                  <a:off x="2812940" y="434490"/>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迎賓館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2" name="テキスト ボックス 31"/>
                <p:cNvSpPr txBox="1"/>
                <p:nvPr/>
              </p:nvSpPr>
              <p:spPr>
                <a:xfrm>
                  <a:off x="637067" y="2514386"/>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おゆば</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3" name="テキスト ボックス 32"/>
                <p:cNvSpPr txBox="1"/>
                <p:nvPr/>
              </p:nvSpPr>
              <p:spPr>
                <a:xfrm>
                  <a:off x="3742271" y="763910"/>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日本庭園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4" name="テキスト ボックス 33"/>
                <p:cNvSpPr txBox="1"/>
                <p:nvPr/>
              </p:nvSpPr>
              <p:spPr>
                <a:xfrm>
                  <a:off x="1550420" y="2254635"/>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自然文化園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sp>
            <p:nvSpPr>
              <p:cNvPr id="25" name="テキスト ボックス 24"/>
              <p:cNvSpPr txBox="1"/>
              <p:nvPr/>
            </p:nvSpPr>
            <p:spPr>
              <a:xfrm>
                <a:off x="4503302" y="1500651"/>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大阪日本民芸館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6" name="テキスト ボックス 25"/>
              <p:cNvSpPr txBox="1"/>
              <p:nvPr/>
            </p:nvSpPr>
            <p:spPr>
              <a:xfrm>
                <a:off x="4873452" y="1832324"/>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旧国際児童文学館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grpSp>
      <p:sp>
        <p:nvSpPr>
          <p:cNvPr id="35" name="Rectangle 25"/>
          <p:cNvSpPr>
            <a:spLocks noChangeArrowheads="1"/>
          </p:cNvSpPr>
          <p:nvPr/>
        </p:nvSpPr>
        <p:spPr bwMode="auto">
          <a:xfrm>
            <a:off x="3969054" y="2725592"/>
            <a:ext cx="1120963" cy="2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lgn="ctr" eaLnBrk="1" hangingPunct="1">
              <a:spcBef>
                <a:spcPct val="0"/>
              </a:spcBef>
              <a:buFontTx/>
              <a:buNone/>
            </a:pPr>
            <a:r>
              <a:rPr lang="ja-JP" altLang="en-US" sz="1400" dirty="0">
                <a:solidFill>
                  <a:schemeClr val="tx1"/>
                </a:solidFill>
                <a:latin typeface="HGS創英角ｺﾞｼｯｸUB" pitchFamily="50" charset="-128"/>
                <a:ea typeface="HGS創英角ｺﾞｼｯｸUB" pitchFamily="50" charset="-128"/>
              </a:rPr>
              <a:t>太陽の塔</a:t>
            </a:r>
          </a:p>
        </p:txBody>
      </p:sp>
      <p:cxnSp>
        <p:nvCxnSpPr>
          <p:cNvPr id="37" name="直線コネクタ 36"/>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301592" y="3072739"/>
            <a:ext cx="1461087" cy="257369"/>
          </a:xfrm>
          <a:prstGeom prst="rect">
            <a:avLst/>
          </a:prstGeom>
          <a:noFill/>
        </p:spPr>
        <p:txBody>
          <a:bodyPr wrap="squar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自然観察学習館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1" name="テキスト ボックス 40"/>
          <p:cNvSpPr txBox="1"/>
          <p:nvPr/>
        </p:nvSpPr>
        <p:spPr>
          <a:xfrm>
            <a:off x="4425031" y="5753270"/>
            <a:ext cx="1457698" cy="442035"/>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万博・</a:t>
            </a:r>
            <a:r>
              <a:rPr kumimoji="1" lang="ja-JP" altLang="en-US" sz="1200" b="1" dirty="0" smtClean="0">
                <a:latin typeface="HGS創英角ｺﾞｼｯｸUB" panose="020B0900000000000000" pitchFamily="50" charset="-128"/>
                <a:ea typeface="HGS創英角ｺﾞｼｯｸUB" panose="020B0900000000000000" pitchFamily="50" charset="-128"/>
              </a:rPr>
              <a:t>大阪サッカー</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グラウンド</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2" name="テキスト ボックス 41"/>
          <p:cNvSpPr txBox="1"/>
          <p:nvPr/>
        </p:nvSpPr>
        <p:spPr>
          <a:xfrm>
            <a:off x="580806" y="619530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145143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02203"/>
            <a:ext cx="861391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自然文化園内の大阪府が運営する各施設の利用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17084" y="1172782"/>
            <a:ext cx="4572000" cy="2743200"/>
            <a:chOff x="611560" y="1908875"/>
            <a:chExt cx="4572000" cy="2743200"/>
          </a:xfrm>
        </p:grpSpPr>
        <p:graphicFrame>
          <p:nvGraphicFramePr>
            <p:cNvPr id="24" name="グラフ 23"/>
            <p:cNvGraphicFramePr>
              <a:graphicFrameLocks/>
            </p:cNvGraphicFramePr>
            <p:nvPr>
              <p:extLst>
                <p:ext uri="{D42A27DB-BD31-4B8C-83A1-F6EECF244321}">
                  <p14:modId xmlns:p14="http://schemas.microsoft.com/office/powerpoint/2010/main" val="3275989485"/>
                </p:ext>
              </p:extLst>
            </p:nvPr>
          </p:nvGraphicFramePr>
          <p:xfrm>
            <a:off x="611560" y="19088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p:cNvGrpSpPr/>
            <p:nvPr/>
          </p:nvGrpSpPr>
          <p:grpSpPr>
            <a:xfrm>
              <a:off x="1358020" y="2393761"/>
              <a:ext cx="3785035" cy="1834938"/>
              <a:chOff x="1358020" y="2393761"/>
              <a:chExt cx="3785035" cy="1834938"/>
            </a:xfrm>
          </p:grpSpPr>
          <p:sp>
            <p:nvSpPr>
              <p:cNvPr id="5" name="テキスト ボックス 4"/>
              <p:cNvSpPr txBox="1"/>
              <p:nvPr/>
            </p:nvSpPr>
            <p:spPr>
              <a:xfrm>
                <a:off x="1358020" y="3632571"/>
                <a:ext cx="720080" cy="230832"/>
              </a:xfrm>
              <a:prstGeom prst="rect">
                <a:avLst/>
              </a:prstGeom>
              <a:noFill/>
            </p:spPr>
            <p:txBody>
              <a:bodyPr wrap="square" rtlCol="0">
                <a:spAutoFit/>
              </a:bodyPr>
              <a:lstStyle/>
              <a:p>
                <a:r>
                  <a:rPr kumimoji="1" lang="en-US" altLang="ja-JP" sz="900" dirty="0" smtClean="0"/>
                  <a:t>166</a:t>
                </a:r>
                <a:r>
                  <a:rPr kumimoji="1" lang="ja-JP" altLang="en-US" sz="900" dirty="0" smtClean="0"/>
                  <a:t>万人</a:t>
                </a:r>
                <a:endParaRPr kumimoji="1" lang="ja-JP" altLang="en-US" sz="900" dirty="0"/>
              </a:p>
            </p:txBody>
          </p:sp>
          <p:sp>
            <p:nvSpPr>
              <p:cNvPr id="17" name="テキスト ボックス 16"/>
              <p:cNvSpPr txBox="1"/>
              <p:nvPr/>
            </p:nvSpPr>
            <p:spPr>
              <a:xfrm>
                <a:off x="2428878" y="3997867"/>
                <a:ext cx="691425" cy="230832"/>
              </a:xfrm>
              <a:prstGeom prst="rect">
                <a:avLst/>
              </a:prstGeom>
              <a:noFill/>
            </p:spPr>
            <p:txBody>
              <a:bodyPr wrap="square" rtlCol="0">
                <a:spAutoFit/>
              </a:bodyPr>
              <a:lstStyle/>
              <a:p>
                <a:r>
                  <a:rPr kumimoji="1" lang="en-US" altLang="ja-JP" sz="900" dirty="0" smtClean="0"/>
                  <a:t>162</a:t>
                </a:r>
                <a:r>
                  <a:rPr kumimoji="1" lang="ja-JP" altLang="en-US" sz="900" dirty="0" smtClean="0"/>
                  <a:t>万人</a:t>
                </a:r>
                <a:endParaRPr kumimoji="1" lang="ja-JP" altLang="en-US" sz="900" dirty="0"/>
              </a:p>
            </p:txBody>
          </p:sp>
          <p:sp>
            <p:nvSpPr>
              <p:cNvPr id="22" name="テキスト ボックス 21"/>
              <p:cNvSpPr txBox="1"/>
              <p:nvPr/>
            </p:nvSpPr>
            <p:spPr>
              <a:xfrm>
                <a:off x="2815153" y="2954822"/>
                <a:ext cx="720080" cy="230832"/>
              </a:xfrm>
              <a:prstGeom prst="rect">
                <a:avLst/>
              </a:prstGeom>
              <a:noFill/>
            </p:spPr>
            <p:txBody>
              <a:bodyPr wrap="square" rtlCol="0">
                <a:spAutoFit/>
              </a:bodyPr>
              <a:lstStyle/>
              <a:p>
                <a:r>
                  <a:rPr kumimoji="1" lang="en-US" altLang="ja-JP" sz="900" dirty="0" smtClean="0"/>
                  <a:t>182</a:t>
                </a:r>
                <a:r>
                  <a:rPr kumimoji="1" lang="ja-JP" altLang="en-US" sz="900" dirty="0" smtClean="0"/>
                  <a:t>万人</a:t>
                </a:r>
                <a:endParaRPr kumimoji="1" lang="ja-JP" altLang="en-US" sz="900" dirty="0"/>
              </a:p>
            </p:txBody>
          </p:sp>
          <p:sp>
            <p:nvSpPr>
              <p:cNvPr id="23" name="テキスト ボックス 22"/>
              <p:cNvSpPr txBox="1"/>
              <p:nvPr/>
            </p:nvSpPr>
            <p:spPr>
              <a:xfrm>
                <a:off x="3859438" y="3120618"/>
                <a:ext cx="720080" cy="230832"/>
              </a:xfrm>
              <a:prstGeom prst="rect">
                <a:avLst/>
              </a:prstGeom>
              <a:noFill/>
            </p:spPr>
            <p:txBody>
              <a:bodyPr wrap="square" rtlCol="0">
                <a:spAutoFit/>
              </a:bodyPr>
              <a:lstStyle/>
              <a:p>
                <a:r>
                  <a:rPr kumimoji="1" lang="en-US" altLang="ja-JP" sz="900" dirty="0" smtClean="0"/>
                  <a:t>183</a:t>
                </a:r>
                <a:r>
                  <a:rPr kumimoji="1" lang="ja-JP" altLang="en-US" sz="900" dirty="0" smtClean="0"/>
                  <a:t>万人</a:t>
                </a:r>
                <a:endParaRPr kumimoji="1" lang="ja-JP" altLang="en-US" sz="900" dirty="0"/>
              </a:p>
            </p:txBody>
          </p:sp>
          <p:sp>
            <p:nvSpPr>
              <p:cNvPr id="25" name="テキスト ボックス 24"/>
              <p:cNvSpPr txBox="1"/>
              <p:nvPr/>
            </p:nvSpPr>
            <p:spPr>
              <a:xfrm>
                <a:off x="4422975" y="2393761"/>
                <a:ext cx="720080" cy="230832"/>
              </a:xfrm>
              <a:prstGeom prst="rect">
                <a:avLst/>
              </a:prstGeom>
              <a:noFill/>
            </p:spPr>
            <p:txBody>
              <a:bodyPr wrap="square" rtlCol="0">
                <a:spAutoFit/>
              </a:bodyPr>
              <a:lstStyle/>
              <a:p>
                <a:r>
                  <a:rPr kumimoji="1" lang="en-US" altLang="ja-JP" sz="900" dirty="0" smtClean="0"/>
                  <a:t>194</a:t>
                </a:r>
                <a:r>
                  <a:rPr kumimoji="1" lang="ja-JP" altLang="en-US" sz="900" dirty="0" smtClean="0"/>
                  <a:t>万人</a:t>
                </a:r>
                <a:endParaRPr kumimoji="1" lang="ja-JP" altLang="en-US" sz="900" dirty="0"/>
              </a:p>
            </p:txBody>
          </p:sp>
        </p:grpSp>
      </p:grpSp>
      <p:sp>
        <p:nvSpPr>
          <p:cNvPr id="29" name="テキスト ボックス 28"/>
          <p:cNvSpPr txBox="1"/>
          <p:nvPr/>
        </p:nvSpPr>
        <p:spPr>
          <a:xfrm>
            <a:off x="6757388" y="2387769"/>
            <a:ext cx="1270996" cy="261610"/>
          </a:xfrm>
          <a:prstGeom prst="rect">
            <a:avLst/>
          </a:prstGeom>
          <a:noFill/>
        </p:spPr>
        <p:txBody>
          <a:bodyPr wrap="square" rtlCol="0">
            <a:spAutoFit/>
          </a:bodyPr>
          <a:lstStyle/>
          <a:p>
            <a:r>
              <a:rPr kumimoji="1" lang="ja-JP" altLang="en-US" sz="1100" dirty="0" smtClean="0"/>
              <a:t>自然文化園の森</a:t>
            </a:r>
            <a:endParaRPr kumimoji="1" lang="ja-JP" altLang="en-US" sz="1100" dirty="0"/>
          </a:p>
        </p:txBody>
      </p:sp>
      <p:pic>
        <p:nvPicPr>
          <p:cNvPr id="3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76192" y="755925"/>
            <a:ext cx="2407876" cy="1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712261" y="4134015"/>
            <a:ext cx="4952479" cy="374461"/>
            <a:chOff x="932185" y="1758180"/>
            <a:chExt cx="4952479" cy="374461"/>
          </a:xfrm>
        </p:grpSpPr>
        <p:sp>
          <p:nvSpPr>
            <p:cNvPr id="20" name="テキスト ボックス 19"/>
            <p:cNvSpPr txBox="1"/>
            <p:nvPr/>
          </p:nvSpPr>
          <p:spPr>
            <a:xfrm>
              <a:off x="4716016" y="1758180"/>
              <a:ext cx="1168648" cy="374461"/>
            </a:xfrm>
            <a:prstGeom prst="rect">
              <a:avLst/>
            </a:prstGeom>
            <a:noFill/>
          </p:spPr>
          <p:txBody>
            <a:bodyPr wrap="square" rtlCol="0">
              <a:spAutoFit/>
            </a:bodyPr>
            <a:lstStyle/>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32185" y="1822301"/>
              <a:ext cx="3858570" cy="276999"/>
            </a:xfrm>
            <a:prstGeom prst="rect">
              <a:avLst/>
            </a:prstGeom>
            <a:noFill/>
          </p:spPr>
          <p:txBody>
            <a:bodyPr wrap="square" rtlCol="0">
              <a:spAutoFit/>
            </a:bodyPr>
            <a:lstStyle/>
            <a:p>
              <a:r>
                <a:rPr lang="ja-JP" altLang="en-US" sz="1200" dirty="0" smtClean="0"/>
                <a:t>平成</a:t>
              </a:r>
              <a:r>
                <a:rPr lang="en-US" altLang="ja-JP" sz="1200" dirty="0" smtClean="0"/>
                <a:t>26</a:t>
              </a:r>
              <a:r>
                <a:rPr lang="ja-JP" altLang="en-US" sz="1200" dirty="0" smtClean="0"/>
                <a:t>年度自然文化園入園者数及び各施設の利用者数</a:t>
              </a:r>
              <a:endParaRPr kumimoji="1" lang="ja-JP" altLang="en-US" sz="1200" dirty="0"/>
            </a:p>
          </p:txBody>
        </p:sp>
      </p:grpSp>
      <p:graphicFrame>
        <p:nvGraphicFramePr>
          <p:cNvPr id="28" name="表 27"/>
          <p:cNvGraphicFramePr>
            <a:graphicFrameLocks noGrp="1"/>
          </p:cNvGraphicFramePr>
          <p:nvPr>
            <p:extLst>
              <p:ext uri="{D42A27DB-BD31-4B8C-83A1-F6EECF244321}">
                <p14:modId xmlns:p14="http://schemas.microsoft.com/office/powerpoint/2010/main" val="2980826060"/>
              </p:ext>
            </p:extLst>
          </p:nvPr>
        </p:nvGraphicFramePr>
        <p:xfrm>
          <a:off x="598989" y="4437079"/>
          <a:ext cx="4781773" cy="1813645"/>
        </p:xfrm>
        <a:graphic>
          <a:graphicData uri="http://schemas.openxmlformats.org/drawingml/2006/table">
            <a:tbl>
              <a:tblPr bandRow="1">
                <a:tableStyleId>{5C22544A-7EE6-4342-B048-85BDC9FD1C3A}</a:tableStyleId>
              </a:tblPr>
              <a:tblGrid>
                <a:gridCol w="500204"/>
                <a:gridCol w="919638"/>
                <a:gridCol w="799445"/>
                <a:gridCol w="854162"/>
                <a:gridCol w="854162"/>
                <a:gridCol w="854162"/>
              </a:tblGrid>
              <a:tr h="625898">
                <a:tc>
                  <a:txBody>
                    <a:bodyPr/>
                    <a:lstStyle/>
                    <a:p>
                      <a:pPr algn="ctr"/>
                      <a:endParaRPr kumimoji="1" lang="ja-JP" alt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200" baseline="0" dirty="0" smtClean="0">
                          <a:solidFill>
                            <a:schemeClr val="bg1"/>
                          </a:solidFill>
                        </a:rPr>
                        <a:t>    </a:t>
                      </a:r>
                      <a:r>
                        <a:rPr kumimoji="1" lang="ja-JP" altLang="en-US" sz="1200" dirty="0" smtClean="0">
                          <a:solidFill>
                            <a:schemeClr val="bg1"/>
                          </a:solidFill>
                        </a:rPr>
                        <a:t>自然</a:t>
                      </a:r>
                      <a:endParaRPr kumimoji="1" lang="en-US" altLang="ja-JP" sz="1200" dirty="0" smtClean="0">
                        <a:solidFill>
                          <a:schemeClr val="bg1"/>
                        </a:solidFill>
                      </a:endParaRPr>
                    </a:p>
                    <a:p>
                      <a:pPr algn="l"/>
                      <a:r>
                        <a:rPr kumimoji="1" lang="en-US" altLang="ja-JP" sz="1200" baseline="0" dirty="0" smtClean="0">
                          <a:solidFill>
                            <a:schemeClr val="bg1"/>
                          </a:solidFill>
                        </a:rPr>
                        <a:t>    </a:t>
                      </a:r>
                      <a:r>
                        <a:rPr kumimoji="1" lang="ja-JP" altLang="en-US" sz="1200" dirty="0" smtClean="0">
                          <a:solidFill>
                            <a:schemeClr val="bg1"/>
                          </a:solidFill>
                        </a:rPr>
                        <a:t>文化園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200" dirty="0" smtClean="0">
                          <a:solidFill>
                            <a:schemeClr val="bg1"/>
                          </a:solidFill>
                        </a:rPr>
                        <a:t>日本庭園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自然観察</a:t>
                      </a:r>
                    </a:p>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学習館</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200" dirty="0" smtClean="0">
                          <a:solidFill>
                            <a:schemeClr val="bg1"/>
                          </a:solidFill>
                          <a:latin typeface="+mn-ea"/>
                          <a:ea typeface="+mn-ea"/>
                        </a:rPr>
                        <a:t>EXPO’70</a:t>
                      </a:r>
                    </a:p>
                    <a:p>
                      <a:pPr algn="ctr"/>
                      <a:r>
                        <a:rPr kumimoji="1" lang="ja-JP" altLang="en-US" sz="1200" dirty="0" smtClean="0">
                          <a:solidFill>
                            <a:schemeClr val="bg1"/>
                          </a:solidFill>
                          <a:latin typeface="+mn-ea"/>
                          <a:ea typeface="+mn-ea"/>
                        </a:rPr>
                        <a:t>ﾊﾟﾋﾞﾘｵﾝ（</a:t>
                      </a:r>
                      <a:r>
                        <a:rPr kumimoji="1" lang="en-US" altLang="ja-JP" sz="1200" dirty="0" smtClean="0">
                          <a:solidFill>
                            <a:schemeClr val="bg1"/>
                          </a:solidFill>
                          <a:latin typeface="+mn-ea"/>
                          <a:ea typeface="+mn-ea"/>
                        </a:rPr>
                        <a:t>※</a:t>
                      </a:r>
                      <a:r>
                        <a:rPr kumimoji="1" lang="ja-JP" altLang="en-US" sz="1200" dirty="0" smtClean="0">
                          <a:solidFill>
                            <a:schemeClr val="bg1"/>
                          </a:solidFill>
                          <a:latin typeface="+mn-ea"/>
                          <a:ea typeface="+mn-ea"/>
                        </a:rPr>
                        <a: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大阪日本民芸館（</a:t>
                      </a:r>
                      <a:r>
                        <a:rPr kumimoji="1" lang="en-US" altLang="zh-TW" sz="1200" dirty="0" smtClean="0">
                          <a:solidFill>
                            <a:schemeClr val="bg1"/>
                          </a:solidFill>
                          <a:latin typeface="ＭＳ Ｐゴシック" panose="020B0600070205080204" pitchFamily="50" charset="-128"/>
                          <a:ea typeface="ＭＳ Ｐゴシック" panose="020B0600070205080204" pitchFamily="50" charset="-128"/>
                        </a:rPr>
                        <a:t>※</a:t>
                      </a: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r>
              <a:tr h="347605">
                <a:tc>
                  <a:txBody>
                    <a:bodyPr/>
                    <a:lstStyle/>
                    <a:p>
                      <a:pPr algn="r"/>
                      <a:r>
                        <a:rPr kumimoji="1" lang="ja-JP" altLang="en-US" sz="1200" dirty="0" smtClean="0"/>
                        <a:t>平日</a:t>
                      </a:r>
                      <a:endParaRPr kumimoji="1" lang="en-US" altLang="ja-JP" sz="1200" dirty="0" smtClean="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200" dirty="0" smtClean="0"/>
                        <a:t>810,064</a:t>
                      </a:r>
                      <a:endParaRPr kumimoji="1" lang="ja-JP" altLang="en-US" sz="1200" dirty="0"/>
                    </a:p>
                  </a:txBody>
                  <a:tcPr anchor="ctr">
                    <a:solidFill>
                      <a:schemeClr val="bg1">
                        <a:lumMod val="95000"/>
                      </a:schemeClr>
                    </a:solidFill>
                  </a:tcPr>
                </a:tc>
                <a:tc>
                  <a:txBody>
                    <a:bodyPr/>
                    <a:lstStyle/>
                    <a:p>
                      <a:pPr algn="r"/>
                      <a:r>
                        <a:rPr kumimoji="1" lang="en-US" altLang="ja-JP" sz="1200" dirty="0" smtClean="0"/>
                        <a:t>104,383</a:t>
                      </a:r>
                      <a:endParaRPr kumimoji="1" lang="ja-JP" altLang="en-US" sz="1200" dirty="0"/>
                    </a:p>
                  </a:txBody>
                  <a:tcPr anchor="ctr">
                    <a:solidFill>
                      <a:schemeClr val="bg1">
                        <a:lumMod val="95000"/>
                      </a:schemeClr>
                    </a:solidFill>
                  </a:tcPr>
                </a:tc>
                <a:tc>
                  <a:txBody>
                    <a:bodyPr/>
                    <a:lstStyle/>
                    <a:p>
                      <a:pPr algn="r"/>
                      <a:r>
                        <a:rPr kumimoji="1" lang="en-US" altLang="ja-JP" sz="1200" dirty="0" smtClean="0"/>
                        <a:t>34,997</a:t>
                      </a:r>
                      <a:endParaRPr kumimoji="1" lang="ja-JP" altLang="en-US" sz="1200" dirty="0"/>
                    </a:p>
                  </a:txBody>
                  <a:tcPr anchor="ctr">
                    <a:solidFill>
                      <a:schemeClr val="bg1">
                        <a:lumMod val="95000"/>
                      </a:schemeClr>
                    </a:solidFill>
                  </a:tcPr>
                </a:tc>
                <a:tc>
                  <a:txBody>
                    <a:bodyPr/>
                    <a:lstStyle/>
                    <a:p>
                      <a:pPr algn="r"/>
                      <a:r>
                        <a:rPr kumimoji="1" lang="en-US" altLang="ja-JP" sz="1200" dirty="0" smtClean="0"/>
                        <a:t>30,780</a:t>
                      </a:r>
                      <a:endParaRPr kumimoji="1" lang="ja-JP" altLang="en-US" sz="1200" dirty="0"/>
                    </a:p>
                  </a:txBody>
                  <a:tcPr anchor="ctr">
                    <a:solidFill>
                      <a:schemeClr val="bg1">
                        <a:lumMod val="95000"/>
                      </a:schemeClr>
                    </a:solidFill>
                  </a:tcPr>
                </a:tc>
                <a:tc>
                  <a:txBody>
                    <a:bodyPr/>
                    <a:lstStyle/>
                    <a:p>
                      <a:pPr algn="r"/>
                      <a:r>
                        <a:rPr kumimoji="1" lang="en-US" altLang="ja-JP" sz="1200" dirty="0" smtClean="0"/>
                        <a:t>2,821</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412980">
                <a:tc>
                  <a:txBody>
                    <a:bodyPr/>
                    <a:lstStyle/>
                    <a:p>
                      <a:pPr algn="r"/>
                      <a:r>
                        <a:rPr kumimoji="1" lang="ja-JP" altLang="en-US" sz="1200" dirty="0" smtClean="0"/>
                        <a:t>休日</a:t>
                      </a:r>
                      <a:endParaRPr kumimoji="1" lang="ja-JP" altLang="en-US" sz="1200" dirty="0"/>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200" dirty="0" smtClean="0"/>
                        <a:t>1,132,163</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138,696</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31,387</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72,979</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3,636</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tr>
              <a:tr h="412980">
                <a:tc>
                  <a:txBody>
                    <a:bodyPr/>
                    <a:lstStyle/>
                    <a:p>
                      <a:pPr algn="ctr"/>
                      <a:r>
                        <a:rPr kumimoji="1" lang="ja-JP" altLang="en-US" sz="1200" dirty="0" smtClean="0"/>
                        <a:t>計</a:t>
                      </a:r>
                      <a:endParaRPr kumimoji="1" lang="ja-JP"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1,942,227</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243,079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66,384</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103,759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6,457</a:t>
                      </a:r>
                      <a:endParaRPr kumimoji="1" lang="ja-JP" alt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26" name="テキスト ボックス 25"/>
          <p:cNvSpPr txBox="1"/>
          <p:nvPr/>
        </p:nvSpPr>
        <p:spPr>
          <a:xfrm>
            <a:off x="397114" y="711393"/>
            <a:ext cx="5480631"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・自然文化園の利用者は、年々増加している。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19374" y="4890940"/>
            <a:ext cx="2380405" cy="14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6757388" y="6420532"/>
            <a:ext cx="1270996" cy="430887"/>
          </a:xfrm>
          <a:prstGeom prst="rect">
            <a:avLst/>
          </a:prstGeom>
          <a:noFill/>
        </p:spPr>
        <p:txBody>
          <a:bodyPr wrap="square" rtlCol="0">
            <a:spAutoFit/>
          </a:bodyPr>
          <a:lstStyle/>
          <a:p>
            <a:r>
              <a:rPr kumimoji="1" lang="ja-JP" altLang="en-US" sz="1100" dirty="0" smtClean="0"/>
              <a:t>お祭り広場での</a:t>
            </a:r>
            <a:endParaRPr kumimoji="1" lang="en-US" altLang="ja-JP" sz="1100" dirty="0" smtClean="0"/>
          </a:p>
          <a:p>
            <a:r>
              <a:rPr kumimoji="1" lang="ja-JP" altLang="en-US" sz="1100" dirty="0" smtClean="0"/>
              <a:t>イベント</a:t>
            </a:r>
            <a:endParaRPr kumimoji="1" lang="ja-JP" altLang="en-US" sz="1100" dirty="0"/>
          </a:p>
        </p:txBody>
      </p:sp>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75449" y="2789074"/>
            <a:ext cx="2438726" cy="18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6609444" y="4629330"/>
            <a:ext cx="1756617" cy="261610"/>
          </a:xfrm>
          <a:prstGeom prst="rect">
            <a:avLst/>
          </a:prstGeom>
          <a:noFill/>
        </p:spPr>
        <p:txBody>
          <a:bodyPr wrap="square" rtlCol="0">
            <a:spAutoFit/>
          </a:bodyPr>
          <a:lstStyle/>
          <a:p>
            <a:r>
              <a:rPr kumimoji="1" lang="ja-JP" altLang="en-US" sz="1100" dirty="0" smtClean="0"/>
              <a:t>東の広場でのイベント</a:t>
            </a:r>
            <a:endParaRPr kumimoji="1" lang="ja-JP" altLang="en-US" sz="1100" dirty="0"/>
          </a:p>
        </p:txBody>
      </p:sp>
      <p:sp>
        <p:nvSpPr>
          <p:cNvPr id="34" name="テキスト ボックス 33"/>
          <p:cNvSpPr txBox="1"/>
          <p:nvPr/>
        </p:nvSpPr>
        <p:spPr>
          <a:xfrm>
            <a:off x="446287" y="1280834"/>
            <a:ext cx="720080" cy="230832"/>
          </a:xfrm>
          <a:prstGeom prst="rect">
            <a:avLst/>
          </a:prstGeom>
          <a:noFill/>
        </p:spPr>
        <p:txBody>
          <a:bodyPr wrap="square" rtlCol="0">
            <a:spAutoFit/>
          </a:bodyPr>
          <a:lstStyle/>
          <a:p>
            <a:r>
              <a:rPr lang="ja-JP" altLang="en-US" sz="900" dirty="0"/>
              <a:t>（</a:t>
            </a:r>
            <a:r>
              <a:rPr kumimoji="1" lang="ja-JP" altLang="en-US" sz="900" dirty="0" smtClean="0"/>
              <a:t>万人）</a:t>
            </a:r>
            <a:endParaRPr kumimoji="1" lang="ja-JP" altLang="en-US" sz="900" dirty="0"/>
          </a:p>
        </p:txBody>
      </p:sp>
      <p:sp>
        <p:nvSpPr>
          <p:cNvPr id="35" name="テキスト ボックス 34"/>
          <p:cNvSpPr txBox="1"/>
          <p:nvPr/>
        </p:nvSpPr>
        <p:spPr>
          <a:xfrm>
            <a:off x="1022575" y="6430746"/>
            <a:ext cx="1827097" cy="246221"/>
          </a:xfrm>
          <a:prstGeom prst="rect">
            <a:avLst/>
          </a:prstGeom>
          <a:noFill/>
        </p:spPr>
        <p:txBody>
          <a:bodyPr wrap="square" rtlCol="0">
            <a:spAutoFit/>
          </a:bodyPr>
          <a:lstStyle/>
          <a:p>
            <a:r>
              <a:rPr lang="en-US" altLang="ja-JP" sz="1000" dirty="0" smtClean="0"/>
              <a:t>※</a:t>
            </a:r>
            <a:r>
              <a:rPr lang="ja-JP" altLang="en-US" sz="1000" dirty="0" smtClean="0"/>
              <a:t>別途入館料が必要な施設</a:t>
            </a:r>
            <a:endParaRPr kumimoji="1" lang="ja-JP" altLang="en-US" sz="1000" dirty="0"/>
          </a:p>
        </p:txBody>
      </p:sp>
      <p:sp>
        <p:nvSpPr>
          <p:cNvPr id="36" name="テキスト ボックス 35"/>
          <p:cNvSpPr txBox="1"/>
          <p:nvPr/>
        </p:nvSpPr>
        <p:spPr>
          <a:xfrm>
            <a:off x="1070075" y="6252436"/>
            <a:ext cx="4222005" cy="246221"/>
          </a:xfrm>
          <a:prstGeom prst="rect">
            <a:avLst/>
          </a:prstGeom>
          <a:noFill/>
        </p:spPr>
        <p:txBody>
          <a:bodyPr wrap="square" rtlCol="0">
            <a:spAutoFit/>
          </a:bodyPr>
          <a:lstStyle/>
          <a:p>
            <a:r>
              <a:rPr lang="ja-JP" altLang="en-US" sz="1000" dirty="0"/>
              <a:t>（</a:t>
            </a:r>
            <a:r>
              <a:rPr lang="ja-JP" altLang="en-US" sz="1000" dirty="0" smtClean="0"/>
              <a:t>日本庭園、自然観察学習館、</a:t>
            </a:r>
            <a:r>
              <a:rPr lang="en-US" altLang="ja-JP" sz="1000" dirty="0" smtClean="0"/>
              <a:t>EXPO’70</a:t>
            </a:r>
            <a:r>
              <a:rPr lang="ja-JP" altLang="en-US" sz="1000" dirty="0" smtClean="0"/>
              <a:t>ﾊﾟﾋﾞﾘｵﾝは自然文化園の園内施設）</a:t>
            </a:r>
            <a:endParaRPr kumimoji="1" lang="ja-JP" altLang="en-US" sz="1000" dirty="0"/>
          </a:p>
        </p:txBody>
      </p:sp>
    </p:spTree>
    <p:extLst>
      <p:ext uri="{BB962C8B-B14F-4D97-AF65-F5344CB8AC3E}">
        <p14:creationId xmlns:p14="http://schemas.microsoft.com/office/powerpoint/2010/main" val="346558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37776"/>
            <a:ext cx="882573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年度の主なイベント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7629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43608" y="6522346"/>
            <a:ext cx="1440160" cy="261610"/>
          </a:xfrm>
          <a:prstGeom prst="rect">
            <a:avLst/>
          </a:prstGeom>
          <a:noFill/>
        </p:spPr>
        <p:txBody>
          <a:bodyPr wrap="square" rtlCol="0">
            <a:spAutoFit/>
          </a:bodyPr>
          <a:lstStyle/>
          <a:p>
            <a:r>
              <a:rPr lang="ja-JP" altLang="en-US" sz="1100" dirty="0" smtClean="0"/>
              <a:t>イルミナイト万博</a:t>
            </a:r>
            <a:endParaRPr kumimoji="1" lang="ja-JP" altLang="en-US" sz="1100" dirty="0"/>
          </a:p>
        </p:txBody>
      </p:sp>
      <p:sp>
        <p:nvSpPr>
          <p:cNvPr id="25" name="テキスト ボックス 24"/>
          <p:cNvSpPr txBox="1"/>
          <p:nvPr/>
        </p:nvSpPr>
        <p:spPr>
          <a:xfrm>
            <a:off x="4036785" y="6536334"/>
            <a:ext cx="1388693" cy="261610"/>
          </a:xfrm>
          <a:prstGeom prst="rect">
            <a:avLst/>
          </a:prstGeom>
          <a:noFill/>
        </p:spPr>
        <p:txBody>
          <a:bodyPr wrap="square" rtlCol="0">
            <a:spAutoFit/>
          </a:bodyPr>
          <a:lstStyle/>
          <a:p>
            <a:r>
              <a:rPr lang="ja-JP" altLang="en-US" sz="1100" dirty="0" smtClean="0"/>
              <a:t>野外コンサート</a:t>
            </a:r>
            <a:endParaRPr kumimoji="1" lang="ja-JP" altLang="en-US" sz="1100" dirty="0"/>
          </a:p>
        </p:txBody>
      </p:sp>
      <p:sp>
        <p:nvSpPr>
          <p:cNvPr id="31" name="テキスト ボックス 30"/>
          <p:cNvSpPr txBox="1"/>
          <p:nvPr/>
        </p:nvSpPr>
        <p:spPr>
          <a:xfrm>
            <a:off x="6492466" y="6569581"/>
            <a:ext cx="2088232" cy="261610"/>
          </a:xfrm>
          <a:prstGeom prst="rect">
            <a:avLst/>
          </a:prstGeom>
          <a:noFill/>
        </p:spPr>
        <p:txBody>
          <a:bodyPr wrap="square" rtlCol="0">
            <a:spAutoFit/>
          </a:bodyPr>
          <a:lstStyle/>
          <a:p>
            <a:r>
              <a:rPr lang="ja-JP" altLang="en-US" sz="1100" dirty="0" smtClean="0"/>
              <a:t>万博ナイター陸上競技大会</a:t>
            </a:r>
            <a:endParaRPr kumimoji="1" lang="ja-JP" altLang="en-US" sz="1100" dirty="0"/>
          </a:p>
        </p:txBody>
      </p:sp>
      <p:sp>
        <p:nvSpPr>
          <p:cNvPr id="16" name="テキスト ボックス 15"/>
          <p:cNvSpPr txBox="1"/>
          <p:nvPr/>
        </p:nvSpPr>
        <p:spPr>
          <a:xfrm>
            <a:off x="306437" y="748534"/>
            <a:ext cx="8502972" cy="2631490"/>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府主催の四季イベント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万博公園桜まつり（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・イルミナイト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約９万人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チューリップフェスタ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・コスモスフェスタ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・ポピーフェア （４月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公園梅まつり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民間が主催するイベント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ロハスフェスタ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＜環境関連イベント＞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・野外コンサート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・まんパク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万博公園＜フードフェスティバル＞（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996" y="478629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0862" y="4804748"/>
            <a:ext cx="2581677" cy="171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29229" y="3027507"/>
            <a:ext cx="8502972" cy="1785104"/>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リーグ　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学生アメリカンフットボールリーグ（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・大阪レディースカップテニス大会（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高等学校野球選手権大阪大会（</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7</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6</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zh-CN" sz="11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観客</a:t>
            </a: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ナイター陸上競技大会（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百人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79966"/>
            <a:ext cx="2304256" cy="172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15804</TotalTime>
  <Words>5089</Words>
  <Application>Microsoft Office PowerPoint</Application>
  <PresentationFormat>画面に合わせる (4:3)</PresentationFormat>
  <Paragraphs>682</Paragraphs>
  <Slides>39</Slides>
  <Notes>23</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2" baseType="lpstr">
      <vt:lpstr>Office テーマ</vt:lpstr>
      <vt:lpstr>デザインの設定</vt:lpstr>
      <vt:lpstr>ワークシート</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前田　賢司</cp:lastModifiedBy>
  <cp:revision>1382</cp:revision>
  <cp:lastPrinted>2018-06-08T00:00:51Z</cp:lastPrinted>
  <dcterms:created xsi:type="dcterms:W3CDTF">2014-06-20T02:17:35Z</dcterms:created>
  <dcterms:modified xsi:type="dcterms:W3CDTF">2018-06-08T00:00:59Z</dcterms:modified>
</cp:coreProperties>
</file>