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2" r:id="rId3"/>
    <p:sldId id="289" r:id="rId4"/>
    <p:sldId id="284" r:id="rId5"/>
    <p:sldId id="285" r:id="rId6"/>
    <p:sldId id="286" r:id="rId7"/>
    <p:sldId id="287" r:id="rId8"/>
    <p:sldId id="274" r:id="rId9"/>
    <p:sldId id="277" r:id="rId10"/>
    <p:sldId id="290" r:id="rId11"/>
    <p:sldId id="291"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16" autoAdjust="0"/>
  </p:normalViewPr>
  <p:slideViewPr>
    <p:cSldViewPr>
      <p:cViewPr>
        <p:scale>
          <a:sx n="90" d="100"/>
          <a:sy n="90" d="100"/>
        </p:scale>
        <p:origin x="-810" y="7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BAF76DD6-D47B-412C-9B6F-56578A6CCE61}" type="datetimeFigureOut">
              <a:rPr kumimoji="1" lang="ja-JP" altLang="en-US" smtClean="0"/>
              <a:t>2016/9/2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5022321F-F4AA-469A-A258-80983FF17838}" type="slidenum">
              <a:rPr kumimoji="1" lang="ja-JP" altLang="en-US" smtClean="0"/>
              <a:t>‹#›</a:t>
            </a:fld>
            <a:endParaRPr kumimoji="1" lang="ja-JP" altLang="en-US"/>
          </a:p>
        </p:txBody>
      </p:sp>
    </p:spTree>
    <p:extLst>
      <p:ext uri="{BB962C8B-B14F-4D97-AF65-F5344CB8AC3E}">
        <p14:creationId xmlns:p14="http://schemas.microsoft.com/office/powerpoint/2010/main" val="1313244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0484"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15" eaLnBrk="0" hangingPunct="0">
              <a:spcBef>
                <a:spcPct val="30000"/>
              </a:spcBef>
              <a:defRPr kumimoji="1" sz="1200">
                <a:solidFill>
                  <a:schemeClr val="tx1"/>
                </a:solidFill>
                <a:latin typeface="Arial" charset="0"/>
                <a:ea typeface="ＭＳ Ｐ明朝" charset="-128"/>
              </a:defRPr>
            </a:lvl1pPr>
            <a:lvl2pPr marL="747657" indent="-287316" defTabSz="954015" eaLnBrk="0" hangingPunct="0">
              <a:spcBef>
                <a:spcPct val="30000"/>
              </a:spcBef>
              <a:defRPr kumimoji="1" sz="1200">
                <a:solidFill>
                  <a:schemeClr val="tx1"/>
                </a:solidFill>
                <a:latin typeface="Arial" charset="0"/>
                <a:ea typeface="ＭＳ Ｐ明朝" charset="-128"/>
              </a:defRPr>
            </a:lvl2pPr>
            <a:lvl3pPr marL="1150851" indent="-230170" defTabSz="954015" eaLnBrk="0" hangingPunct="0">
              <a:spcBef>
                <a:spcPct val="30000"/>
              </a:spcBef>
              <a:defRPr kumimoji="1" sz="1200">
                <a:solidFill>
                  <a:schemeClr val="tx1"/>
                </a:solidFill>
                <a:latin typeface="Arial" charset="0"/>
                <a:ea typeface="ＭＳ Ｐ明朝" charset="-128"/>
              </a:defRPr>
            </a:lvl3pPr>
            <a:lvl4pPr marL="1612778" indent="-230170" defTabSz="954015" eaLnBrk="0" hangingPunct="0">
              <a:spcBef>
                <a:spcPct val="30000"/>
              </a:spcBef>
              <a:defRPr kumimoji="1" sz="1200">
                <a:solidFill>
                  <a:schemeClr val="tx1"/>
                </a:solidFill>
                <a:latin typeface="Arial" charset="0"/>
                <a:ea typeface="ＭＳ Ｐ明朝" charset="-128"/>
              </a:defRPr>
            </a:lvl4pPr>
            <a:lvl5pPr marL="2073119" indent="-230170" defTabSz="954015" eaLnBrk="0" hangingPunct="0">
              <a:spcBef>
                <a:spcPct val="30000"/>
              </a:spcBef>
              <a:defRPr kumimoji="1" sz="1200">
                <a:solidFill>
                  <a:schemeClr val="tx1"/>
                </a:solidFill>
                <a:latin typeface="Arial" charset="0"/>
                <a:ea typeface="ＭＳ Ｐ明朝" charset="-128"/>
              </a:defRPr>
            </a:lvl5pPr>
            <a:lvl6pPr marL="2530284" indent="-230170" defTabSz="954015" eaLnBrk="0" fontAlgn="base" hangingPunct="0">
              <a:spcBef>
                <a:spcPct val="30000"/>
              </a:spcBef>
              <a:spcAft>
                <a:spcPct val="0"/>
              </a:spcAft>
              <a:defRPr kumimoji="1" sz="1200">
                <a:solidFill>
                  <a:schemeClr val="tx1"/>
                </a:solidFill>
                <a:latin typeface="Arial" charset="0"/>
                <a:ea typeface="ＭＳ Ｐ明朝" charset="-128"/>
              </a:defRPr>
            </a:lvl6pPr>
            <a:lvl7pPr marL="2987449" indent="-230170" defTabSz="954015" eaLnBrk="0" fontAlgn="base" hangingPunct="0">
              <a:spcBef>
                <a:spcPct val="30000"/>
              </a:spcBef>
              <a:spcAft>
                <a:spcPct val="0"/>
              </a:spcAft>
              <a:defRPr kumimoji="1" sz="1200">
                <a:solidFill>
                  <a:schemeClr val="tx1"/>
                </a:solidFill>
                <a:latin typeface="Arial" charset="0"/>
                <a:ea typeface="ＭＳ Ｐ明朝" charset="-128"/>
              </a:defRPr>
            </a:lvl7pPr>
            <a:lvl8pPr marL="3444615" indent="-230170" defTabSz="954015" eaLnBrk="0" fontAlgn="base" hangingPunct="0">
              <a:spcBef>
                <a:spcPct val="30000"/>
              </a:spcBef>
              <a:spcAft>
                <a:spcPct val="0"/>
              </a:spcAft>
              <a:defRPr kumimoji="1" sz="1200">
                <a:solidFill>
                  <a:schemeClr val="tx1"/>
                </a:solidFill>
                <a:latin typeface="Arial" charset="0"/>
                <a:ea typeface="ＭＳ Ｐ明朝" charset="-128"/>
              </a:defRPr>
            </a:lvl8pPr>
            <a:lvl9pPr marL="3901780" indent="-230170" defTabSz="9540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endParaRPr lang="en-US" altLang="ja-JP" sz="1300">
              <a:ea typeface="ＭＳ Ｐゴシック" charset="-128"/>
            </a:endParaRPr>
          </a:p>
        </p:txBody>
      </p:sp>
      <p:sp>
        <p:nvSpPr>
          <p:cNvPr id="20485"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15" eaLnBrk="0" hangingPunct="0">
              <a:spcBef>
                <a:spcPct val="30000"/>
              </a:spcBef>
              <a:defRPr kumimoji="1" sz="1200">
                <a:solidFill>
                  <a:schemeClr val="tx1"/>
                </a:solidFill>
                <a:latin typeface="Arial" charset="0"/>
                <a:ea typeface="ＭＳ Ｐ明朝" charset="-128"/>
              </a:defRPr>
            </a:lvl1pPr>
            <a:lvl2pPr marL="747657" indent="-287316" defTabSz="954015" eaLnBrk="0" hangingPunct="0">
              <a:spcBef>
                <a:spcPct val="30000"/>
              </a:spcBef>
              <a:defRPr kumimoji="1" sz="1200">
                <a:solidFill>
                  <a:schemeClr val="tx1"/>
                </a:solidFill>
                <a:latin typeface="Arial" charset="0"/>
                <a:ea typeface="ＭＳ Ｐ明朝" charset="-128"/>
              </a:defRPr>
            </a:lvl2pPr>
            <a:lvl3pPr marL="1150851" indent="-230170" defTabSz="954015" eaLnBrk="0" hangingPunct="0">
              <a:spcBef>
                <a:spcPct val="30000"/>
              </a:spcBef>
              <a:defRPr kumimoji="1" sz="1200">
                <a:solidFill>
                  <a:schemeClr val="tx1"/>
                </a:solidFill>
                <a:latin typeface="Arial" charset="0"/>
                <a:ea typeface="ＭＳ Ｐ明朝" charset="-128"/>
              </a:defRPr>
            </a:lvl3pPr>
            <a:lvl4pPr marL="1612778" indent="-230170" defTabSz="954015" eaLnBrk="0" hangingPunct="0">
              <a:spcBef>
                <a:spcPct val="30000"/>
              </a:spcBef>
              <a:defRPr kumimoji="1" sz="1200">
                <a:solidFill>
                  <a:schemeClr val="tx1"/>
                </a:solidFill>
                <a:latin typeface="Arial" charset="0"/>
                <a:ea typeface="ＭＳ Ｐ明朝" charset="-128"/>
              </a:defRPr>
            </a:lvl4pPr>
            <a:lvl5pPr marL="2073119" indent="-230170" defTabSz="954015" eaLnBrk="0" hangingPunct="0">
              <a:spcBef>
                <a:spcPct val="30000"/>
              </a:spcBef>
              <a:defRPr kumimoji="1" sz="1200">
                <a:solidFill>
                  <a:schemeClr val="tx1"/>
                </a:solidFill>
                <a:latin typeface="Arial" charset="0"/>
                <a:ea typeface="ＭＳ Ｐ明朝" charset="-128"/>
              </a:defRPr>
            </a:lvl5pPr>
            <a:lvl6pPr marL="2530284" indent="-230170" defTabSz="954015" eaLnBrk="0" fontAlgn="base" hangingPunct="0">
              <a:spcBef>
                <a:spcPct val="30000"/>
              </a:spcBef>
              <a:spcAft>
                <a:spcPct val="0"/>
              </a:spcAft>
              <a:defRPr kumimoji="1" sz="1200">
                <a:solidFill>
                  <a:schemeClr val="tx1"/>
                </a:solidFill>
                <a:latin typeface="Arial" charset="0"/>
                <a:ea typeface="ＭＳ Ｐ明朝" charset="-128"/>
              </a:defRPr>
            </a:lvl6pPr>
            <a:lvl7pPr marL="2987449" indent="-230170" defTabSz="954015" eaLnBrk="0" fontAlgn="base" hangingPunct="0">
              <a:spcBef>
                <a:spcPct val="30000"/>
              </a:spcBef>
              <a:spcAft>
                <a:spcPct val="0"/>
              </a:spcAft>
              <a:defRPr kumimoji="1" sz="1200">
                <a:solidFill>
                  <a:schemeClr val="tx1"/>
                </a:solidFill>
                <a:latin typeface="Arial" charset="0"/>
                <a:ea typeface="ＭＳ Ｐ明朝" charset="-128"/>
              </a:defRPr>
            </a:lvl7pPr>
            <a:lvl8pPr marL="3444615" indent="-230170" defTabSz="954015" eaLnBrk="0" fontAlgn="base" hangingPunct="0">
              <a:spcBef>
                <a:spcPct val="30000"/>
              </a:spcBef>
              <a:spcAft>
                <a:spcPct val="0"/>
              </a:spcAft>
              <a:defRPr kumimoji="1" sz="1200">
                <a:solidFill>
                  <a:schemeClr val="tx1"/>
                </a:solidFill>
                <a:latin typeface="Arial" charset="0"/>
                <a:ea typeface="ＭＳ Ｐ明朝" charset="-128"/>
              </a:defRPr>
            </a:lvl8pPr>
            <a:lvl9pPr marL="3901780" indent="-230170" defTabSz="9540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3DE42087-5C08-44CF-B665-A4733966B6EE}" type="slidenum">
              <a:rPr lang="en-US" altLang="ja-JP" sz="1300">
                <a:ea typeface="ＭＳ Ｐゴシック" charset="-128"/>
              </a:rPr>
              <a:pPr eaLnBrk="1" hangingPunct="1">
                <a:spcBef>
                  <a:spcPct val="0"/>
                </a:spcBef>
              </a:pPr>
              <a:t>3</a:t>
            </a:fld>
            <a:endParaRPr lang="en-US" altLang="ja-JP" sz="130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9843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3087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9975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087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05554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071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9953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3414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6228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3878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91202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CF55B-6DBD-47D1-B88F-931D0AC6EC07}" type="datetimeFigureOut">
              <a:rPr kumimoji="1" lang="ja-JP" altLang="en-US" smtClean="0"/>
              <a:t>2016/9/2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4006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064" y="1124744"/>
            <a:ext cx="8965737" cy="601585"/>
          </a:xfrm>
        </p:spPr>
        <p:txBody>
          <a:bodyPr lIns="0" tIns="0" rIns="0" bIns="0">
            <a:noAutofit/>
          </a:bodyPr>
          <a:lstStyle/>
          <a:p>
            <a:r>
              <a:rPr lang="ja-JP" altLang="en-US" sz="3200" dirty="0" smtClean="0">
                <a:effectLst>
                  <a:outerShdw blurRad="38100" dist="38100" dir="2700000" algn="tl">
                    <a:srgbClr val="000000">
                      <a:alpha val="43137"/>
                    </a:srgbClr>
                  </a:outerShdw>
                </a:effectLst>
              </a:rPr>
              <a:t>万博記念公園の運営状況について</a:t>
            </a:r>
            <a:endParaRPr kumimoji="1" lang="ja-JP" altLang="en-US" sz="3200" dirty="0">
              <a:effectLst>
                <a:outerShdw blurRad="38100" dist="38100" dir="2700000" algn="tl">
                  <a:srgbClr val="000000">
                    <a:alpha val="43137"/>
                  </a:srgbClr>
                </a:outerShdw>
              </a:effectLst>
            </a:endParaRPr>
          </a:p>
        </p:txBody>
      </p:sp>
      <p:pic>
        <p:nvPicPr>
          <p:cNvPr id="6" name="Picture 2" descr="G:\空撮2011年8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7" y="2203319"/>
            <a:ext cx="5834365" cy="388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7965380" y="482327"/>
            <a:ext cx="927100" cy="434628"/>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rPr>
              <a:t>資料</a:t>
            </a:r>
            <a:r>
              <a:rPr lang="ja-JP" altLang="en-US" sz="1600" dirty="0">
                <a:latin typeface="ＭＳ ゴシック" pitchFamily="49" charset="-128"/>
                <a:ea typeface="ＭＳ 明朝" pitchFamily="17" charset="-128"/>
                <a:cs typeface="ＭＳ Ｐゴシック" pitchFamily="50" charset="-128"/>
              </a:rPr>
              <a:t>２</a:t>
            </a:r>
            <a:endParaRPr kumimoji="1" lang="en-US" altLang="ja-JP"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endParaRPr>
          </a:p>
        </p:txBody>
      </p:sp>
    </p:spTree>
    <p:extLst>
      <p:ext uri="{BB962C8B-B14F-4D97-AF65-F5344CB8AC3E}">
        <p14:creationId xmlns:p14="http://schemas.microsoft.com/office/powerpoint/2010/main" val="17487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49523" y="545264"/>
            <a:ext cx="7632848" cy="2195473"/>
          </a:xfrm>
          <a:prstGeom prst="rect">
            <a:avLst/>
          </a:prstGeom>
          <a:noFill/>
          <a:ln>
            <a:noFill/>
          </a:ln>
        </p:spPr>
        <p:txBody>
          <a:bodyPr wrap="square" rtlCol="0">
            <a:spAutoFit/>
          </a:bodyPr>
          <a:lstStyle/>
          <a:p>
            <a:pPr>
              <a:lnSpc>
                <a:spcPts val="1200"/>
              </a:lnSpc>
            </a:pPr>
            <a:endParaRPr lang="en-US" altLang="ja-JP" sz="1400" b="1" dirty="0" smtClean="0"/>
          </a:p>
          <a:p>
            <a:pPr>
              <a:lnSpc>
                <a:spcPts val="1200"/>
              </a:lnSpc>
            </a:pPr>
            <a:r>
              <a:rPr lang="ja-JP" altLang="ja-JP" sz="1400" b="1" dirty="0" smtClean="0"/>
              <a:t>【</a:t>
            </a:r>
            <a:r>
              <a:rPr lang="ja-JP" altLang="en-US" sz="1400" b="1" dirty="0" smtClean="0"/>
              <a:t>おおさかカンヴァス２０１６について</a:t>
            </a:r>
            <a:r>
              <a:rPr lang="ja-JP" altLang="ja-JP" sz="1400" b="1" dirty="0" smtClean="0"/>
              <a:t>】</a:t>
            </a:r>
            <a:endParaRPr lang="en-US" altLang="ja-JP" sz="1400" b="1" dirty="0" smtClean="0"/>
          </a:p>
          <a:p>
            <a:pPr>
              <a:lnSpc>
                <a:spcPts val="1200"/>
              </a:lnSpc>
            </a:pPr>
            <a:endParaRPr lang="ja-JP" altLang="ja-JP" sz="1400" dirty="0"/>
          </a:p>
          <a:p>
            <a:pPr marL="85725" indent="-85725">
              <a:lnSpc>
                <a:spcPts val="1600"/>
              </a:lnSpc>
            </a:pPr>
            <a:r>
              <a:rPr lang="ja-JP" altLang="en-US" sz="1100" dirty="0"/>
              <a:t>　</a:t>
            </a:r>
            <a:r>
              <a:rPr lang="ja-JP" altLang="en-US" sz="1200" dirty="0"/>
              <a:t>　</a:t>
            </a:r>
            <a:r>
              <a:rPr lang="ja-JP" altLang="en-US" sz="1400" dirty="0" smtClean="0"/>
              <a:t>大阪府のアートイベントである「おおさかカンヴァス」は、公共空間に作品を展示することによって、大阪の新しい魅力を発信するため、</a:t>
            </a:r>
            <a:r>
              <a:rPr lang="en-US" altLang="ja-JP" sz="1400" dirty="0" smtClean="0"/>
              <a:t>2010</a:t>
            </a:r>
            <a:r>
              <a:rPr lang="ja-JP" altLang="en-US" sz="1400" dirty="0" smtClean="0"/>
              <a:t>年から実施しております。</a:t>
            </a:r>
            <a:r>
              <a:rPr lang="en-US" altLang="ja-JP" sz="1400" dirty="0"/>
              <a:t>2016</a:t>
            </a:r>
            <a:r>
              <a:rPr lang="ja-JP" altLang="en-US" sz="1400" dirty="0" smtClean="0"/>
              <a:t>年は、万博記念公園を舞台に実施いたします。</a:t>
            </a:r>
            <a:endParaRPr lang="en-US" altLang="ja-JP" sz="1400" dirty="0" smtClean="0"/>
          </a:p>
          <a:p>
            <a:pPr marL="85725" indent="-85725">
              <a:lnSpc>
                <a:spcPts val="1600"/>
              </a:lnSpc>
            </a:pPr>
            <a:r>
              <a:rPr lang="ja-JP" altLang="en-US" sz="1400" dirty="0"/>
              <a:t>　</a:t>
            </a:r>
            <a:r>
              <a:rPr lang="ja-JP" altLang="en-US" sz="1400" dirty="0" smtClean="0"/>
              <a:t>募集期間：平成</a:t>
            </a:r>
            <a:r>
              <a:rPr lang="en-US" altLang="ja-JP" sz="1400" dirty="0" smtClean="0"/>
              <a:t>28</a:t>
            </a:r>
            <a:r>
              <a:rPr lang="ja-JP" altLang="en-US" sz="1400" dirty="0" smtClean="0"/>
              <a:t>年４月</a:t>
            </a:r>
            <a:r>
              <a:rPr lang="en-US" altLang="ja-JP" sz="1400" dirty="0" smtClean="0"/>
              <a:t>25</a:t>
            </a:r>
            <a:r>
              <a:rPr lang="ja-JP" altLang="en-US" sz="1400" dirty="0" smtClean="0"/>
              <a:t>日から６月</a:t>
            </a:r>
            <a:r>
              <a:rPr lang="en-US" altLang="ja-JP" sz="1400" dirty="0" smtClean="0"/>
              <a:t>20</a:t>
            </a:r>
            <a:r>
              <a:rPr lang="ja-JP" altLang="en-US" sz="1400" dirty="0" smtClean="0"/>
              <a:t>日まで</a:t>
            </a:r>
            <a:endParaRPr lang="en-US" altLang="ja-JP" sz="1400" dirty="0" smtClean="0"/>
          </a:p>
          <a:p>
            <a:pPr marL="85725" indent="-85725">
              <a:lnSpc>
                <a:spcPts val="1600"/>
              </a:lnSpc>
            </a:pPr>
            <a:r>
              <a:rPr lang="ja-JP" altLang="en-US" sz="1400" dirty="0"/>
              <a:t>　</a:t>
            </a:r>
            <a:r>
              <a:rPr lang="ja-JP" altLang="en-US" sz="1400" dirty="0" smtClean="0"/>
              <a:t>応募点数：</a:t>
            </a:r>
            <a:r>
              <a:rPr lang="en-US" altLang="ja-JP" sz="1400" dirty="0" smtClean="0"/>
              <a:t>78</a:t>
            </a:r>
            <a:r>
              <a:rPr lang="ja-JP" altLang="en-US" sz="1400" dirty="0" smtClean="0"/>
              <a:t>作品</a:t>
            </a:r>
            <a:endParaRPr lang="en-US" altLang="ja-JP" sz="1400" dirty="0" smtClean="0"/>
          </a:p>
          <a:p>
            <a:pPr marL="85725" indent="-85725">
              <a:lnSpc>
                <a:spcPts val="1600"/>
              </a:lnSpc>
            </a:pPr>
            <a:r>
              <a:rPr lang="ja-JP" altLang="en-US" sz="1400" dirty="0"/>
              <a:t>　決定作</a:t>
            </a:r>
            <a:r>
              <a:rPr lang="ja-JP" altLang="en-US" sz="1400" dirty="0" smtClean="0"/>
              <a:t>品数：６作品（平成</a:t>
            </a:r>
            <a:r>
              <a:rPr lang="en-US" altLang="ja-JP" sz="1400" dirty="0" smtClean="0"/>
              <a:t>28</a:t>
            </a:r>
            <a:r>
              <a:rPr lang="ja-JP" altLang="en-US" sz="1400" dirty="0" smtClean="0"/>
              <a:t>年</a:t>
            </a:r>
            <a:r>
              <a:rPr lang="ja-JP" altLang="en-US" sz="1400" dirty="0"/>
              <a:t>８</a:t>
            </a:r>
            <a:r>
              <a:rPr lang="ja-JP" altLang="en-US" sz="1400" dirty="0" smtClean="0"/>
              <a:t>月</a:t>
            </a:r>
            <a:r>
              <a:rPr lang="en-US" altLang="ja-JP" sz="1400" dirty="0" smtClean="0"/>
              <a:t>31</a:t>
            </a:r>
            <a:r>
              <a:rPr lang="ja-JP" altLang="en-US" sz="1400" dirty="0" smtClean="0"/>
              <a:t>日報道発表）</a:t>
            </a:r>
            <a:endParaRPr lang="en-US" altLang="ja-JP" sz="1400" dirty="0" smtClean="0"/>
          </a:p>
          <a:p>
            <a:pPr marL="85725" indent="-85725">
              <a:lnSpc>
                <a:spcPts val="1600"/>
              </a:lnSpc>
            </a:pPr>
            <a:r>
              <a:rPr lang="ja-JP" altLang="en-US" sz="1400" dirty="0" smtClean="0"/>
              <a:t>　　　　　　　　　</a:t>
            </a:r>
            <a:endParaRPr lang="en-US" altLang="ja-JP" sz="1400" dirty="0" smtClean="0"/>
          </a:p>
          <a:p>
            <a:pPr marL="85725" indent="-85725">
              <a:lnSpc>
                <a:spcPts val="1600"/>
              </a:lnSpc>
            </a:pPr>
            <a:r>
              <a:rPr lang="ja-JP" altLang="en-US" sz="1400" dirty="0" smtClean="0"/>
              <a:t>　</a:t>
            </a:r>
            <a:r>
              <a:rPr lang="ja-JP" altLang="en-US" sz="1400" dirty="0"/>
              <a:t>開催</a:t>
            </a:r>
            <a:r>
              <a:rPr lang="ja-JP" altLang="en-US" sz="1400" dirty="0" smtClean="0"/>
              <a:t>期間：平成</a:t>
            </a:r>
            <a:r>
              <a:rPr lang="en-US" altLang="ja-JP" sz="1400" dirty="0"/>
              <a:t>28</a:t>
            </a:r>
            <a:r>
              <a:rPr lang="ja-JP" altLang="en-US" sz="1400" dirty="0" smtClean="0"/>
              <a:t>年</a:t>
            </a:r>
            <a:r>
              <a:rPr lang="en-US" altLang="ja-JP" sz="1400" dirty="0" smtClean="0"/>
              <a:t>10</a:t>
            </a:r>
            <a:r>
              <a:rPr lang="ja-JP" altLang="en-US" sz="1400" dirty="0" smtClean="0"/>
              <a:t>月</a:t>
            </a:r>
            <a:r>
              <a:rPr lang="en-US" altLang="ja-JP" sz="1400" dirty="0" smtClean="0"/>
              <a:t>22</a:t>
            </a:r>
            <a:r>
              <a:rPr lang="ja-JP" altLang="en-US" sz="1400" dirty="0" smtClean="0"/>
              <a:t>日（土）から</a:t>
            </a:r>
            <a:r>
              <a:rPr lang="en-US" altLang="ja-JP" sz="1400" dirty="0"/>
              <a:t>10</a:t>
            </a:r>
            <a:r>
              <a:rPr lang="ja-JP" altLang="en-US" sz="1400" dirty="0" smtClean="0"/>
              <a:t>月</a:t>
            </a:r>
            <a:r>
              <a:rPr lang="en-US" altLang="ja-JP" sz="1400" dirty="0" smtClean="0"/>
              <a:t>30</a:t>
            </a:r>
            <a:r>
              <a:rPr lang="ja-JP" altLang="en-US" sz="1400" dirty="0" smtClean="0"/>
              <a:t>日（日）まで</a:t>
            </a:r>
            <a:endParaRPr lang="en-US" altLang="ja-JP" sz="1400" dirty="0" smtClean="0"/>
          </a:p>
        </p:txBody>
      </p:sp>
      <p:sp>
        <p:nvSpPr>
          <p:cNvPr id="7" name="Rectangle 3"/>
          <p:cNvSpPr txBox="1">
            <a:spLocks noChangeArrowheads="1"/>
          </p:cNvSpPr>
          <p:nvPr/>
        </p:nvSpPr>
        <p:spPr>
          <a:xfrm>
            <a:off x="395536" y="71677"/>
            <a:ext cx="8229600" cy="590550"/>
          </a:xfrm>
          <a:prstGeom prst="rect">
            <a:avLst/>
          </a:prstGeom>
          <a:gradFill rotWithShape="1">
            <a:gsLst>
              <a:gs pos="0">
                <a:srgbClr val="006600"/>
              </a:gs>
              <a:gs pos="100000">
                <a:schemeClr val="bg1"/>
              </a:gs>
            </a:gsLst>
            <a:lin ang="0" scaled="1"/>
          </a:gradFill>
        </p:spPr>
        <p:txBody>
          <a:bodyPr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bg1"/>
                </a:solidFill>
              </a:rPr>
              <a:t>■</a:t>
            </a:r>
            <a:r>
              <a:rPr lang="ja-JP" altLang="en-US" sz="3200" dirty="0" smtClean="0">
                <a:solidFill>
                  <a:schemeClr val="bg1"/>
                </a:solidFill>
              </a:rPr>
              <a:t> その他</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762" y="3187081"/>
            <a:ext cx="2659801" cy="18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6250" y="3187081"/>
            <a:ext cx="2460633" cy="18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3780" y="3187081"/>
            <a:ext cx="2897907" cy="182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758297" y="5131297"/>
            <a:ext cx="2194340" cy="1538883"/>
          </a:xfrm>
          <a:prstGeom prst="rect">
            <a:avLst/>
          </a:prstGeom>
          <a:noFill/>
          <a:ln>
            <a:noFill/>
          </a:ln>
        </p:spPr>
        <p:txBody>
          <a:bodyPr wrap="square" rtlCol="0">
            <a:spAutoFit/>
          </a:bodyPr>
          <a:lstStyle/>
          <a:p>
            <a:pPr algn="ctr"/>
            <a:r>
              <a:rPr lang="ja-JP" altLang="ja-JP" sz="1400" b="1" dirty="0" smtClean="0"/>
              <a:t>【</a:t>
            </a:r>
            <a:r>
              <a:rPr lang="ja-JP" altLang="en-US" sz="1400" dirty="0" smtClean="0"/>
              <a:t>１　</a:t>
            </a:r>
            <a:r>
              <a:rPr lang="en-US" altLang="ja-JP" sz="1400" dirty="0" smtClean="0"/>
              <a:t>KAREIDOSC@PE</a:t>
            </a:r>
          </a:p>
          <a:p>
            <a:pPr algn="ctr"/>
            <a:r>
              <a:rPr lang="ja-JP" altLang="en-US" sz="1400" dirty="0"/>
              <a:t>　</a:t>
            </a:r>
            <a:r>
              <a:rPr lang="ja-JP" altLang="en-US" sz="1400" dirty="0" smtClean="0"/>
              <a:t>　　　（カレイドスケープ）</a:t>
            </a:r>
            <a:r>
              <a:rPr lang="ja-JP" altLang="ja-JP" sz="1400" b="1" dirty="0" smtClean="0"/>
              <a:t>】</a:t>
            </a:r>
            <a:endParaRPr lang="en-US" altLang="ja-JP" sz="1100" dirty="0" smtClean="0"/>
          </a:p>
          <a:p>
            <a:r>
              <a:rPr lang="ja-JP" altLang="en-US" sz="1100" dirty="0" smtClean="0"/>
              <a:t>直径</a:t>
            </a:r>
            <a:r>
              <a:rPr lang="ja-JP" altLang="en-US" sz="1100" dirty="0"/>
              <a:t>５．４ｍ</a:t>
            </a:r>
            <a:r>
              <a:rPr lang="ja-JP" altLang="en-US" sz="1100" dirty="0" smtClean="0"/>
              <a:t>、高さ ２．５ｍ</a:t>
            </a:r>
            <a:endParaRPr lang="en-US" altLang="ja-JP" sz="1100" dirty="0" smtClean="0"/>
          </a:p>
          <a:p>
            <a:endParaRPr lang="en-US" altLang="ja-JP" sz="1100" dirty="0" smtClean="0"/>
          </a:p>
          <a:p>
            <a:r>
              <a:rPr lang="ja-JP" altLang="en-US" sz="1100" dirty="0" smtClean="0"/>
              <a:t>場所：太陽の広場</a:t>
            </a:r>
            <a:endParaRPr lang="en-US" altLang="ja-JP" sz="1100" dirty="0" smtClean="0"/>
          </a:p>
          <a:p>
            <a:pPr marL="265113" indent="-265113"/>
            <a:r>
              <a:rPr lang="ja-JP" altLang="en-US" sz="1100" dirty="0" smtClean="0"/>
              <a:t>概要：太陽</a:t>
            </a:r>
            <a:r>
              <a:rPr lang="ja-JP" altLang="en-US" sz="1100" dirty="0"/>
              <a:t>の塔を取り込む巨大な変形万華鏡</a:t>
            </a:r>
          </a:p>
          <a:p>
            <a:endParaRPr lang="ja-JP" altLang="en-US" sz="1100" dirty="0"/>
          </a:p>
        </p:txBody>
      </p:sp>
      <p:sp>
        <p:nvSpPr>
          <p:cNvPr id="11" name="テキスト ボックス 10"/>
          <p:cNvSpPr txBox="1"/>
          <p:nvPr/>
        </p:nvSpPr>
        <p:spPr>
          <a:xfrm>
            <a:off x="3480056" y="5131297"/>
            <a:ext cx="2194340" cy="1492716"/>
          </a:xfrm>
          <a:prstGeom prst="rect">
            <a:avLst/>
          </a:prstGeom>
          <a:noFill/>
          <a:ln>
            <a:noFill/>
          </a:ln>
        </p:spPr>
        <p:txBody>
          <a:bodyPr wrap="square" rtlCol="0">
            <a:spAutoFit/>
          </a:bodyPr>
          <a:lstStyle/>
          <a:p>
            <a:pPr algn="ctr"/>
            <a:r>
              <a:rPr lang="ja-JP" altLang="ja-JP" sz="1400" b="1" dirty="0" smtClean="0"/>
              <a:t>【</a:t>
            </a:r>
            <a:r>
              <a:rPr lang="ja-JP" altLang="en-US" sz="1400" dirty="0" smtClean="0"/>
              <a:t>２　</a:t>
            </a:r>
            <a:r>
              <a:rPr lang="ja-JP" altLang="en-US" sz="1400" dirty="0"/>
              <a:t>おおさか</a:t>
            </a:r>
            <a:r>
              <a:rPr lang="ja-JP" altLang="en-US" sz="1400" dirty="0" smtClean="0"/>
              <a:t>福笑い</a:t>
            </a:r>
            <a:r>
              <a:rPr lang="ja-JP" altLang="ja-JP" sz="1400" b="1" dirty="0" smtClean="0"/>
              <a:t>】</a:t>
            </a:r>
            <a:endParaRPr lang="en-US" altLang="ja-JP" sz="1400" b="1" dirty="0" smtClean="0"/>
          </a:p>
          <a:p>
            <a:r>
              <a:rPr lang="ja-JP" altLang="en-US" sz="1100" dirty="0" smtClean="0"/>
              <a:t>（</a:t>
            </a:r>
            <a:r>
              <a:rPr lang="ja-JP" altLang="en-US" sz="1100" dirty="0"/>
              <a:t>各パーツの大きさ）直径３ｍ程度</a:t>
            </a:r>
          </a:p>
          <a:p>
            <a:r>
              <a:rPr lang="ja-JP" altLang="en-US" sz="1100" dirty="0" smtClean="0"/>
              <a:t>　　　　　　　　　　　　  高さ</a:t>
            </a:r>
            <a:r>
              <a:rPr lang="en-US" altLang="ja-JP" sz="1100" dirty="0"/>
              <a:t>20</a:t>
            </a:r>
            <a:r>
              <a:rPr lang="ja-JP" altLang="en-US" sz="1100" dirty="0" err="1" smtClean="0"/>
              <a:t>ｍ</a:t>
            </a:r>
            <a:endParaRPr lang="en-US" altLang="ja-JP" sz="1100" dirty="0" smtClean="0"/>
          </a:p>
          <a:p>
            <a:endParaRPr lang="en-US" altLang="ja-JP" sz="1100" dirty="0" smtClean="0"/>
          </a:p>
          <a:p>
            <a:r>
              <a:rPr lang="ja-JP" altLang="en-US" sz="1100" dirty="0" smtClean="0"/>
              <a:t>場所：太陽の広場</a:t>
            </a:r>
            <a:endParaRPr lang="en-US" altLang="ja-JP" sz="1100" dirty="0"/>
          </a:p>
          <a:p>
            <a:pPr marL="265113" indent="-265113"/>
            <a:r>
              <a:rPr lang="ja-JP" altLang="en-US" sz="1100" dirty="0" smtClean="0"/>
              <a:t>概要：人</a:t>
            </a:r>
            <a:r>
              <a:rPr lang="ja-JP" altLang="en-US" sz="1100" dirty="0"/>
              <a:t>の「目」「鼻」「口」の形をしたバルーンを浮上させ巨大な福笑いを展開</a:t>
            </a:r>
          </a:p>
        </p:txBody>
      </p:sp>
      <p:sp>
        <p:nvSpPr>
          <p:cNvPr id="12" name="テキスト ボックス 11"/>
          <p:cNvSpPr txBox="1"/>
          <p:nvPr/>
        </p:nvSpPr>
        <p:spPr>
          <a:xfrm>
            <a:off x="6163030" y="5122835"/>
            <a:ext cx="2419574" cy="1708160"/>
          </a:xfrm>
          <a:prstGeom prst="rect">
            <a:avLst/>
          </a:prstGeom>
          <a:noFill/>
          <a:ln>
            <a:noFill/>
          </a:ln>
        </p:spPr>
        <p:txBody>
          <a:bodyPr wrap="square" rtlCol="0">
            <a:spAutoFit/>
          </a:bodyPr>
          <a:lstStyle/>
          <a:p>
            <a:pPr algn="ctr"/>
            <a:r>
              <a:rPr lang="ja-JP" altLang="ja-JP" sz="1400" b="1" dirty="0" smtClean="0"/>
              <a:t>【</a:t>
            </a:r>
            <a:r>
              <a:rPr lang="ja-JP" altLang="en-US" sz="1400" dirty="0" smtClean="0"/>
              <a:t>３　○</a:t>
            </a:r>
            <a:r>
              <a:rPr lang="ja-JP" altLang="en-US" sz="1400" dirty="0"/>
              <a:t>△□の</a:t>
            </a:r>
            <a:r>
              <a:rPr lang="ja-JP" altLang="en-US" sz="1400" dirty="0" smtClean="0"/>
              <a:t>神話</a:t>
            </a:r>
            <a:endParaRPr lang="en-US" altLang="ja-JP" sz="1400" dirty="0" smtClean="0"/>
          </a:p>
          <a:p>
            <a:pPr algn="ctr"/>
            <a:r>
              <a:rPr lang="ja-JP" altLang="en-US" sz="1200" dirty="0" smtClean="0"/>
              <a:t>（まるさんかくしかくのしんわ）</a:t>
            </a:r>
            <a:r>
              <a:rPr lang="ja-JP" altLang="ja-JP" sz="1400" b="1" dirty="0" smtClean="0"/>
              <a:t>】</a:t>
            </a:r>
            <a:endParaRPr lang="en-US" altLang="ja-JP" sz="1400" b="1" dirty="0" smtClean="0"/>
          </a:p>
          <a:p>
            <a:r>
              <a:rPr lang="ja-JP" altLang="en-US" sz="1100" dirty="0" smtClean="0"/>
              <a:t>　　</a:t>
            </a:r>
            <a:r>
              <a:rPr lang="ja-JP" altLang="en-US" sz="1100" dirty="0"/>
              <a:t>　</a:t>
            </a:r>
            <a:r>
              <a:rPr lang="ja-JP" altLang="en-US" sz="1100" dirty="0" smtClean="0"/>
              <a:t>　　　幅</a:t>
            </a:r>
            <a:r>
              <a:rPr lang="en-US" altLang="ja-JP" sz="1100" dirty="0"/>
              <a:t>10</a:t>
            </a:r>
            <a:r>
              <a:rPr lang="ja-JP" altLang="en-US" sz="1100" dirty="0" err="1"/>
              <a:t>ｍ</a:t>
            </a:r>
            <a:r>
              <a:rPr lang="ja-JP" altLang="en-US" sz="1100" dirty="0" smtClean="0"/>
              <a:t>、高さ３ｍ</a:t>
            </a:r>
            <a:endParaRPr lang="en-US" altLang="ja-JP" sz="1100" dirty="0" smtClean="0"/>
          </a:p>
          <a:p>
            <a:endParaRPr lang="en-US" altLang="ja-JP" sz="1100" dirty="0" smtClean="0"/>
          </a:p>
          <a:p>
            <a:r>
              <a:rPr lang="ja-JP" altLang="en-US" sz="1100" dirty="0" smtClean="0"/>
              <a:t>場所：</a:t>
            </a:r>
            <a:r>
              <a:rPr lang="ja-JP" altLang="en-US" sz="1100" dirty="0"/>
              <a:t>万博記念公園駅</a:t>
            </a:r>
            <a:r>
              <a:rPr lang="ja-JP" altLang="en-US" sz="1100" dirty="0" smtClean="0"/>
              <a:t>壁面</a:t>
            </a:r>
            <a:endParaRPr lang="en-US" altLang="ja-JP" sz="1100" dirty="0" smtClean="0"/>
          </a:p>
          <a:p>
            <a:pPr marL="265113" indent="-265113"/>
            <a:r>
              <a:rPr lang="ja-JP" altLang="en-US" sz="1100" dirty="0" smtClean="0"/>
              <a:t>概要：</a:t>
            </a:r>
            <a:r>
              <a:rPr lang="ja-JP" altLang="en-US" sz="1100" dirty="0"/>
              <a:t>岡本太郎の「明日の神話」</a:t>
            </a:r>
            <a:r>
              <a:rPr lang="ja-JP" altLang="en-US" sz="1100" dirty="0" smtClean="0"/>
              <a:t>を</a:t>
            </a:r>
            <a:endParaRPr lang="en-US" altLang="ja-JP" sz="1100" dirty="0" smtClean="0"/>
          </a:p>
          <a:p>
            <a:pPr marL="265113" indent="-265113"/>
            <a:r>
              <a:rPr lang="ja-JP" altLang="en-US" sz="1100" dirty="0"/>
              <a:t>　</a:t>
            </a:r>
            <a:r>
              <a:rPr lang="ja-JP" altLang="en-US" sz="1100" dirty="0" smtClean="0"/>
              <a:t>　　モチーフ</a:t>
            </a:r>
            <a:r>
              <a:rPr lang="ja-JP" altLang="en-US" sz="1100" dirty="0"/>
              <a:t>にした新たな大型壁画を高校生を中心とする</a:t>
            </a:r>
            <a:r>
              <a:rPr lang="en-US" altLang="ja-JP" sz="1100" dirty="0"/>
              <a:t>100</a:t>
            </a:r>
            <a:r>
              <a:rPr lang="ja-JP" altLang="en-US" sz="1100" dirty="0"/>
              <a:t>人規模の制作者で</a:t>
            </a:r>
            <a:r>
              <a:rPr lang="ja-JP" altLang="en-US" sz="1100" dirty="0" smtClean="0"/>
              <a:t>制作</a:t>
            </a:r>
            <a:endParaRPr lang="ja-JP" altLang="en-US" sz="1100" dirty="0"/>
          </a:p>
        </p:txBody>
      </p:sp>
      <p:sp>
        <p:nvSpPr>
          <p:cNvPr id="13" name="スライド番号プレースホルダー 1"/>
          <p:cNvSpPr>
            <a:spLocks noGrp="1"/>
          </p:cNvSpPr>
          <p:nvPr>
            <p:ph type="sldNum" sz="quarter" idx="12"/>
          </p:nvPr>
        </p:nvSpPr>
        <p:spPr>
          <a:xfrm>
            <a:off x="6830888" y="645333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smtClean="0"/>
              <a:t>８</a:t>
            </a:r>
            <a:endParaRPr lang="en-US" altLang="ja-JP" sz="1000" dirty="0" smtClean="0"/>
          </a:p>
        </p:txBody>
      </p:sp>
    </p:spTree>
    <p:extLst>
      <p:ext uri="{BB962C8B-B14F-4D97-AF65-F5344CB8AC3E}">
        <p14:creationId xmlns:p14="http://schemas.microsoft.com/office/powerpoint/2010/main" val="2012832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3815" y="1028499"/>
            <a:ext cx="199498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7515" y="980728"/>
            <a:ext cx="235110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631" y="980728"/>
            <a:ext cx="269315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70971" y="2830268"/>
            <a:ext cx="2194340" cy="1585049"/>
          </a:xfrm>
          <a:prstGeom prst="rect">
            <a:avLst/>
          </a:prstGeom>
          <a:noFill/>
          <a:ln>
            <a:noFill/>
          </a:ln>
        </p:spPr>
        <p:txBody>
          <a:bodyPr wrap="square" rtlCol="0">
            <a:spAutoFit/>
          </a:bodyPr>
          <a:lstStyle/>
          <a:p>
            <a:pPr algn="ctr"/>
            <a:r>
              <a:rPr lang="ja-JP" altLang="ja-JP" sz="1400" b="1" dirty="0" smtClean="0"/>
              <a:t>【</a:t>
            </a:r>
            <a:r>
              <a:rPr lang="ja-JP" altLang="en-US" sz="1400" dirty="0" smtClean="0"/>
              <a:t>４　太陽の人</a:t>
            </a:r>
            <a:r>
              <a:rPr lang="ja-JP" altLang="ja-JP" sz="1400" b="1" dirty="0" smtClean="0"/>
              <a:t>】</a:t>
            </a:r>
            <a:endParaRPr lang="en-US" altLang="ja-JP" sz="1400" b="1" dirty="0" smtClean="0"/>
          </a:p>
          <a:p>
            <a:endParaRPr lang="en-US" altLang="ja-JP" sz="1100" dirty="0" smtClean="0"/>
          </a:p>
          <a:p>
            <a:r>
              <a:rPr lang="ja-JP" altLang="en-US" sz="1100" dirty="0" smtClean="0"/>
              <a:t>場所</a:t>
            </a:r>
            <a:r>
              <a:rPr lang="ja-JP" altLang="en-US" sz="1100" dirty="0"/>
              <a:t>：太陽の広場</a:t>
            </a:r>
            <a:endParaRPr lang="en-US" altLang="ja-JP" sz="1100" dirty="0"/>
          </a:p>
          <a:p>
            <a:pPr marL="361950" indent="-361950"/>
            <a:r>
              <a:rPr lang="ja-JP" altLang="en-US" sz="1100" dirty="0"/>
              <a:t>概要</a:t>
            </a:r>
            <a:r>
              <a:rPr lang="ja-JP" altLang="en-US" sz="1100" dirty="0" smtClean="0"/>
              <a:t>：</a:t>
            </a:r>
            <a:r>
              <a:rPr lang="ja-JP" altLang="en-US" sz="1100" dirty="0"/>
              <a:t>全身をペイントした生身の人間が太陽の塔になりきって立ち続ける</a:t>
            </a:r>
          </a:p>
          <a:p>
            <a:endParaRPr lang="en-US" altLang="ja-JP" sz="1400" dirty="0" smtClean="0"/>
          </a:p>
          <a:p>
            <a:pPr algn="ctr"/>
            <a:endParaRPr lang="en-US" altLang="ja-JP" sz="1400" b="1" dirty="0" smtClean="0"/>
          </a:p>
        </p:txBody>
      </p:sp>
      <p:sp>
        <p:nvSpPr>
          <p:cNvPr id="13" name="テキスト ボックス 12"/>
          <p:cNvSpPr txBox="1"/>
          <p:nvPr/>
        </p:nvSpPr>
        <p:spPr>
          <a:xfrm>
            <a:off x="3266674" y="2819635"/>
            <a:ext cx="2560957" cy="1492716"/>
          </a:xfrm>
          <a:prstGeom prst="rect">
            <a:avLst/>
          </a:prstGeom>
          <a:noFill/>
          <a:ln>
            <a:noFill/>
          </a:ln>
        </p:spPr>
        <p:txBody>
          <a:bodyPr wrap="square" rtlCol="0">
            <a:spAutoFit/>
          </a:bodyPr>
          <a:lstStyle/>
          <a:p>
            <a:pPr algn="ctr"/>
            <a:r>
              <a:rPr lang="ja-JP" altLang="ja-JP" sz="1400" b="1" dirty="0" smtClean="0"/>
              <a:t>【</a:t>
            </a:r>
            <a:r>
              <a:rPr lang="ja-JP" altLang="en-US" sz="1400" dirty="0" smtClean="0"/>
              <a:t>５　太陽</a:t>
            </a:r>
            <a:r>
              <a:rPr lang="ja-JP" altLang="en-US" sz="1400" dirty="0"/>
              <a:t>の根っ子のカブリ</a:t>
            </a:r>
            <a:r>
              <a:rPr lang="ja-JP" altLang="en-US" sz="1400" dirty="0" smtClean="0"/>
              <a:t>くち</a:t>
            </a:r>
            <a:r>
              <a:rPr lang="ja-JP" altLang="ja-JP" sz="1400" b="1" dirty="0" smtClean="0"/>
              <a:t>】</a:t>
            </a:r>
            <a:endParaRPr lang="en-US" altLang="ja-JP" sz="1400" b="1" dirty="0" smtClean="0"/>
          </a:p>
          <a:p>
            <a:r>
              <a:rPr lang="ja-JP" altLang="en-US" sz="1100" dirty="0" smtClean="0"/>
              <a:t>幅</a:t>
            </a:r>
            <a:r>
              <a:rPr lang="en-US" altLang="ja-JP" sz="1100" dirty="0"/>
              <a:t>1.5</a:t>
            </a:r>
            <a:r>
              <a:rPr lang="ja-JP" altLang="en-US" sz="1100" dirty="0" err="1"/>
              <a:t>ｍ</a:t>
            </a:r>
            <a:r>
              <a:rPr lang="ja-JP" altLang="en-US" sz="1100" dirty="0"/>
              <a:t>、奥行き</a:t>
            </a:r>
            <a:r>
              <a:rPr lang="en-US" altLang="ja-JP" sz="1100" dirty="0"/>
              <a:t>1</a:t>
            </a:r>
            <a:r>
              <a:rPr lang="ja-JP" altLang="en-US" sz="1100" dirty="0" err="1"/>
              <a:t>ｍ</a:t>
            </a:r>
            <a:r>
              <a:rPr lang="ja-JP" altLang="en-US" sz="1100" dirty="0"/>
              <a:t>、高さ</a:t>
            </a:r>
            <a:r>
              <a:rPr lang="en-US" altLang="ja-JP" sz="1100" dirty="0"/>
              <a:t>0.8</a:t>
            </a:r>
            <a:r>
              <a:rPr lang="ja-JP" altLang="en-US" sz="1100" dirty="0" err="1"/>
              <a:t>ｍ</a:t>
            </a:r>
            <a:r>
              <a:rPr lang="ja-JP" altLang="en-US" sz="1100" dirty="0"/>
              <a:t>程度の</a:t>
            </a:r>
            <a:r>
              <a:rPr lang="ja-JP" altLang="en-US" sz="1100" dirty="0" smtClean="0"/>
              <a:t>設置型３点</a:t>
            </a:r>
            <a:r>
              <a:rPr lang="ja-JP" altLang="en-US" sz="1100" dirty="0"/>
              <a:t>、自由にかぶれるカブリもの約</a:t>
            </a:r>
            <a:r>
              <a:rPr lang="en-US" altLang="ja-JP" sz="1100" dirty="0"/>
              <a:t>40</a:t>
            </a:r>
            <a:r>
              <a:rPr lang="ja-JP" altLang="en-US" sz="1100" dirty="0" smtClean="0"/>
              <a:t>点</a:t>
            </a:r>
            <a:endParaRPr lang="en-US" altLang="ja-JP" sz="1100" dirty="0" smtClean="0"/>
          </a:p>
          <a:p>
            <a:endParaRPr lang="en-US" altLang="ja-JP" sz="1100" dirty="0" smtClean="0"/>
          </a:p>
          <a:p>
            <a:r>
              <a:rPr lang="ja-JP" altLang="en-US" sz="1100" dirty="0" smtClean="0"/>
              <a:t>場所：太陽の広場</a:t>
            </a:r>
            <a:endParaRPr lang="en-US" altLang="ja-JP" sz="1100" dirty="0" smtClean="0"/>
          </a:p>
          <a:p>
            <a:r>
              <a:rPr lang="ja-JP" altLang="en-US" sz="1100" dirty="0" smtClean="0"/>
              <a:t>概要：</a:t>
            </a:r>
            <a:r>
              <a:rPr lang="ja-JP" altLang="en-US" sz="1100" dirty="0"/>
              <a:t>頭を作品に差し込んで太陽の塔を逆さに眺めるオブジェの</a:t>
            </a:r>
            <a:r>
              <a:rPr lang="ja-JP" altLang="en-US" sz="1100" dirty="0" smtClean="0"/>
              <a:t>設置</a:t>
            </a:r>
            <a:endParaRPr lang="ja-JP" altLang="en-US" sz="1100" dirty="0"/>
          </a:p>
        </p:txBody>
      </p:sp>
      <p:sp>
        <p:nvSpPr>
          <p:cNvPr id="14" name="テキスト ボックス 13"/>
          <p:cNvSpPr txBox="1"/>
          <p:nvPr/>
        </p:nvSpPr>
        <p:spPr>
          <a:xfrm>
            <a:off x="6072188" y="2830605"/>
            <a:ext cx="2366155" cy="1323439"/>
          </a:xfrm>
          <a:prstGeom prst="rect">
            <a:avLst/>
          </a:prstGeom>
          <a:noFill/>
          <a:ln>
            <a:noFill/>
          </a:ln>
        </p:spPr>
        <p:txBody>
          <a:bodyPr wrap="square" rtlCol="0">
            <a:spAutoFit/>
          </a:bodyPr>
          <a:lstStyle/>
          <a:p>
            <a:pPr algn="ctr"/>
            <a:r>
              <a:rPr lang="ja-JP" altLang="ja-JP" sz="1400" b="1" dirty="0" smtClean="0"/>
              <a:t>【</a:t>
            </a:r>
            <a:r>
              <a:rPr lang="ja-JP" altLang="en-US" sz="1400" dirty="0" smtClean="0"/>
              <a:t>６　穀（たなつ）</a:t>
            </a:r>
            <a:r>
              <a:rPr lang="ja-JP" altLang="ja-JP" sz="1400" b="1" dirty="0" smtClean="0"/>
              <a:t>】</a:t>
            </a:r>
            <a:endParaRPr lang="en-US" altLang="ja-JP" sz="1400" b="1" dirty="0" smtClean="0"/>
          </a:p>
          <a:p>
            <a:r>
              <a:rPr lang="ja-JP" altLang="en-US" sz="1100" dirty="0" smtClean="0"/>
              <a:t>　　</a:t>
            </a:r>
            <a:r>
              <a:rPr lang="ja-JP" altLang="en-US" sz="1100" dirty="0"/>
              <a:t>　</a:t>
            </a:r>
            <a:r>
              <a:rPr lang="ja-JP" altLang="en-US" sz="1100" dirty="0" smtClean="0"/>
              <a:t>幅</a:t>
            </a:r>
            <a:r>
              <a:rPr lang="ja-JP" altLang="en-US" sz="1100" dirty="0"/>
              <a:t>２ｍ</a:t>
            </a:r>
            <a:r>
              <a:rPr lang="ja-JP" altLang="en-US" sz="1100" dirty="0" smtClean="0"/>
              <a:t>、奥行き</a:t>
            </a:r>
            <a:r>
              <a:rPr lang="en-US" altLang="ja-JP" sz="1100" dirty="0"/>
              <a:t>5.5</a:t>
            </a:r>
            <a:r>
              <a:rPr lang="ja-JP" altLang="en-US" sz="1100" dirty="0" err="1"/>
              <a:t>ｍ</a:t>
            </a:r>
            <a:r>
              <a:rPr lang="ja-JP" altLang="en-US" sz="1100" dirty="0" smtClean="0"/>
              <a:t>、高さ</a:t>
            </a:r>
            <a:r>
              <a:rPr lang="en-US" altLang="ja-JP" sz="1100" dirty="0"/>
              <a:t>2.5</a:t>
            </a:r>
            <a:r>
              <a:rPr lang="ja-JP" altLang="en-US" sz="1100" dirty="0" err="1" smtClean="0"/>
              <a:t>ｍ</a:t>
            </a:r>
            <a:endParaRPr lang="en-US" altLang="ja-JP" sz="1100" dirty="0" smtClean="0"/>
          </a:p>
          <a:p>
            <a:endParaRPr lang="en-US" altLang="ja-JP" sz="1100" dirty="0" smtClean="0"/>
          </a:p>
          <a:p>
            <a:r>
              <a:rPr lang="ja-JP" altLang="en-US" sz="1100" dirty="0" smtClean="0"/>
              <a:t>場所</a:t>
            </a:r>
            <a:r>
              <a:rPr lang="ja-JP" altLang="en-US" sz="1100" dirty="0"/>
              <a:t>：太陽の広場及び</a:t>
            </a:r>
            <a:r>
              <a:rPr lang="en-US" altLang="ja-JP" sz="1100" dirty="0" smtClean="0"/>
              <a:t>EXPOCITY</a:t>
            </a:r>
          </a:p>
          <a:p>
            <a:r>
              <a:rPr lang="ja-JP" altLang="en-US" sz="1100" dirty="0"/>
              <a:t>概要：「大砲型ポン菓子機」を車両に積載し、太陽の塔に向かって音を鳴らす</a:t>
            </a:r>
            <a:r>
              <a:rPr lang="ja-JP" altLang="en-US" sz="1100" dirty="0" smtClean="0"/>
              <a:t>。</a:t>
            </a:r>
            <a:endParaRPr lang="ja-JP" altLang="en-US" sz="1100" dirty="0"/>
          </a:p>
        </p:txBody>
      </p:sp>
      <p:sp>
        <p:nvSpPr>
          <p:cNvPr id="15" name="テキスト ボックス 14"/>
          <p:cNvSpPr txBox="1"/>
          <p:nvPr/>
        </p:nvSpPr>
        <p:spPr>
          <a:xfrm>
            <a:off x="610536" y="5013176"/>
            <a:ext cx="7865058" cy="707886"/>
          </a:xfrm>
          <a:prstGeom prst="rect">
            <a:avLst/>
          </a:prstGeom>
          <a:noFill/>
          <a:ln>
            <a:noFill/>
          </a:ln>
        </p:spPr>
        <p:txBody>
          <a:bodyPr wrap="square" rtlCol="0">
            <a:spAutoFit/>
          </a:bodyPr>
          <a:lstStyle/>
          <a:p>
            <a:pPr>
              <a:lnSpc>
                <a:spcPts val="1600"/>
              </a:lnSpc>
            </a:pPr>
            <a:r>
              <a:rPr lang="en-US" altLang="ja-JP" sz="1100" dirty="0"/>
              <a:t>※</a:t>
            </a:r>
            <a:r>
              <a:rPr lang="ja-JP" altLang="en-US" sz="1100" dirty="0"/>
              <a:t>他に大阪芸術大学との連携企画・</a:t>
            </a:r>
            <a:r>
              <a:rPr lang="ja-JP" altLang="en-US" sz="1100" dirty="0" smtClean="0"/>
              <a:t>作品が</a:t>
            </a:r>
            <a:r>
              <a:rPr lang="ja-JP" altLang="en-US" sz="1100" dirty="0"/>
              <a:t>あります</a:t>
            </a:r>
            <a:r>
              <a:rPr lang="ja-JP" altLang="en-US" sz="1100" dirty="0" smtClean="0"/>
              <a:t>。</a:t>
            </a:r>
            <a:endParaRPr lang="en-US" altLang="ja-JP" sz="1100" dirty="0" smtClean="0"/>
          </a:p>
          <a:p>
            <a:pPr>
              <a:lnSpc>
                <a:spcPts val="1600"/>
              </a:lnSpc>
            </a:pPr>
            <a:r>
              <a:rPr lang="ja-JP" altLang="en-US" sz="1100" dirty="0"/>
              <a:t>　</a:t>
            </a:r>
            <a:r>
              <a:rPr lang="ja-JP" altLang="en-US" sz="1100" dirty="0" smtClean="0"/>
              <a:t>　　作品名：</a:t>
            </a:r>
            <a:r>
              <a:rPr lang="en-US" altLang="ja-JP" sz="1100" dirty="0"/>
              <a:t>【</a:t>
            </a:r>
            <a:r>
              <a:rPr lang="ja-JP" altLang="en-US" sz="1100" dirty="0"/>
              <a:t>命根樹立（めいこんじゅりつ）</a:t>
            </a:r>
            <a:r>
              <a:rPr lang="en-US" altLang="ja-JP" sz="1100" dirty="0" smtClean="0"/>
              <a:t>】</a:t>
            </a:r>
          </a:p>
          <a:p>
            <a:pPr>
              <a:lnSpc>
                <a:spcPts val="1600"/>
              </a:lnSpc>
            </a:pPr>
            <a:r>
              <a:rPr lang="ja-JP" altLang="en-US" sz="1100" dirty="0"/>
              <a:t>　</a:t>
            </a:r>
            <a:r>
              <a:rPr lang="ja-JP" altLang="en-US" sz="1100" dirty="0" smtClean="0"/>
              <a:t>　　概要：生命の樹をモチーフにした立体作品（現在調整中。）</a:t>
            </a:r>
            <a:endParaRPr lang="ja-JP" altLang="en-US" sz="1100" dirty="0"/>
          </a:p>
        </p:txBody>
      </p:sp>
      <p:sp>
        <p:nvSpPr>
          <p:cNvPr id="9" name="テキスト ボックス 8"/>
          <p:cNvSpPr txBox="1"/>
          <p:nvPr/>
        </p:nvSpPr>
        <p:spPr>
          <a:xfrm>
            <a:off x="612148" y="4602850"/>
            <a:ext cx="4477098" cy="280718"/>
          </a:xfrm>
          <a:prstGeom prst="rect">
            <a:avLst/>
          </a:prstGeom>
          <a:noFill/>
          <a:ln>
            <a:noFill/>
          </a:ln>
        </p:spPr>
        <p:txBody>
          <a:bodyPr wrap="square" rtlCol="0">
            <a:spAutoFit/>
          </a:bodyPr>
          <a:lstStyle/>
          <a:p>
            <a:pPr>
              <a:lnSpc>
                <a:spcPts val="1600"/>
              </a:lnSpc>
            </a:pPr>
            <a:r>
              <a:rPr lang="en-US" altLang="ja-JP" sz="1100" dirty="0" smtClean="0"/>
              <a:t>※</a:t>
            </a:r>
            <a:r>
              <a:rPr lang="ja-JP" altLang="en-US" sz="1100" dirty="0" smtClean="0"/>
              <a:t>作品や設置場所は全て予定であり、今後変更される場合があります。</a:t>
            </a:r>
            <a:endParaRPr lang="ja-JP" altLang="ja-JP" sz="1100" strike="dblStrike" dirty="0">
              <a:solidFill>
                <a:srgbClr val="FF0000"/>
              </a:solidFill>
            </a:endParaRPr>
          </a:p>
        </p:txBody>
      </p:sp>
      <p:sp>
        <p:nvSpPr>
          <p:cNvPr id="10"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９</a:t>
            </a:r>
            <a:endParaRPr lang="en-US" altLang="ja-JP" sz="1000" dirty="0" smtClean="0"/>
          </a:p>
        </p:txBody>
      </p:sp>
    </p:spTree>
    <p:extLst>
      <p:ext uri="{BB962C8B-B14F-4D97-AF65-F5344CB8AC3E}">
        <p14:creationId xmlns:p14="http://schemas.microsoft.com/office/powerpoint/2010/main" val="238537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31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57200" y="274638"/>
            <a:ext cx="8229600" cy="590550"/>
          </a:xfrm>
          <a:gradFill rotWithShape="1">
            <a:gsLst>
              <a:gs pos="0">
                <a:srgbClr val="006600"/>
              </a:gs>
              <a:gs pos="100000">
                <a:schemeClr val="bg1"/>
              </a:gs>
            </a:gsLst>
            <a:lin ang="0" scaled="1"/>
          </a:gradFill>
        </p:spPr>
        <p:txBody>
          <a:bodyPr anchor="t"/>
          <a:lstStyle/>
          <a:p>
            <a:pPr algn="l" eaLnBrk="1" hangingPunct="1"/>
            <a:r>
              <a:rPr lang="en-US" altLang="ja-JP" sz="3200" dirty="0" smtClean="0">
                <a:solidFill>
                  <a:schemeClr val="bg1"/>
                </a:solidFill>
              </a:rPr>
              <a:t>■</a:t>
            </a:r>
            <a:r>
              <a:rPr lang="ja-JP" altLang="en-US" sz="3200" dirty="0" smtClean="0">
                <a:solidFill>
                  <a:schemeClr val="bg1"/>
                </a:solidFill>
              </a:rPr>
              <a:t>施設</a:t>
            </a:r>
          </a:p>
        </p:txBody>
      </p:sp>
      <p:sp>
        <p:nvSpPr>
          <p:cNvPr id="717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dirty="0" smtClean="0"/>
              <a:t>1</a:t>
            </a:r>
          </a:p>
        </p:txBody>
      </p:sp>
      <p:grpSp>
        <p:nvGrpSpPr>
          <p:cNvPr id="7172" name="グループ化 5"/>
          <p:cNvGrpSpPr>
            <a:grpSpLocks/>
          </p:cNvGrpSpPr>
          <p:nvPr/>
        </p:nvGrpSpPr>
        <p:grpSpPr bwMode="auto">
          <a:xfrm>
            <a:off x="1521527" y="874712"/>
            <a:ext cx="7442383" cy="5548155"/>
            <a:chOff x="0" y="-25246"/>
            <a:chExt cx="9243878" cy="7439841"/>
          </a:xfrm>
        </p:grpSpPr>
        <p:pic>
          <p:nvPicPr>
            <p:cNvPr id="717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7177" name="グループ化 8"/>
            <p:cNvGrpSpPr>
              <a:grpSpLocks/>
            </p:cNvGrpSpPr>
            <p:nvPr/>
          </p:nvGrpSpPr>
          <p:grpSpPr bwMode="auto">
            <a:xfrm>
              <a:off x="96269" y="340054"/>
              <a:ext cx="7967009" cy="6706111"/>
              <a:chOff x="96269" y="340054"/>
              <a:chExt cx="7967009" cy="6706111"/>
            </a:xfrm>
          </p:grpSpPr>
          <p:sp>
            <p:nvSpPr>
              <p:cNvPr id="7178" name="テキスト ボックス 9"/>
              <p:cNvSpPr txBox="1">
                <a:spLocks noChangeArrowheads="1"/>
              </p:cNvSpPr>
              <p:nvPr/>
            </p:nvSpPr>
            <p:spPr bwMode="auto">
              <a:xfrm>
                <a:off x="6836425" y="2285415"/>
                <a:ext cx="1226853"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万博記念競技場</a:t>
                </a:r>
              </a:p>
            </p:txBody>
          </p:sp>
          <p:sp>
            <p:nvSpPr>
              <p:cNvPr id="7179" name="テキスト ボックス 10"/>
              <p:cNvSpPr txBox="1">
                <a:spLocks noChangeArrowheads="1"/>
              </p:cNvSpPr>
              <p:nvPr/>
            </p:nvSpPr>
            <p:spPr bwMode="auto">
              <a:xfrm>
                <a:off x="6453556" y="154193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運動場</a:t>
                </a:r>
              </a:p>
            </p:txBody>
          </p:sp>
          <p:sp>
            <p:nvSpPr>
              <p:cNvPr id="7180" name="テキスト ボックス 11"/>
              <p:cNvSpPr txBox="1">
                <a:spLocks noChangeArrowheads="1"/>
              </p:cNvSpPr>
              <p:nvPr/>
            </p:nvSpPr>
            <p:spPr bwMode="auto">
              <a:xfrm>
                <a:off x="6399538" y="1028312"/>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少年野球場</a:t>
                </a:r>
              </a:p>
            </p:txBody>
          </p:sp>
          <p:sp>
            <p:nvSpPr>
              <p:cNvPr id="7181" name="テキスト ボックス 12"/>
              <p:cNvSpPr txBox="1">
                <a:spLocks noChangeArrowheads="1"/>
              </p:cNvSpPr>
              <p:nvPr/>
            </p:nvSpPr>
            <p:spPr bwMode="auto">
              <a:xfrm>
                <a:off x="5299300" y="725477"/>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少年球技場</a:t>
                </a:r>
              </a:p>
            </p:txBody>
          </p:sp>
          <p:sp>
            <p:nvSpPr>
              <p:cNvPr id="7182" name="テキスト ボックス 13"/>
              <p:cNvSpPr txBox="1">
                <a:spLocks noChangeArrowheads="1"/>
              </p:cNvSpPr>
              <p:nvPr/>
            </p:nvSpPr>
            <p:spPr bwMode="auto">
              <a:xfrm>
                <a:off x="6122794" y="3725664"/>
                <a:ext cx="734301"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小運動場</a:t>
                </a:r>
              </a:p>
            </p:txBody>
          </p:sp>
          <p:sp>
            <p:nvSpPr>
              <p:cNvPr id="7183" name="テキスト ボックス 14"/>
              <p:cNvSpPr txBox="1">
                <a:spLocks noChangeArrowheads="1"/>
              </p:cNvSpPr>
              <p:nvPr/>
            </p:nvSpPr>
            <p:spPr bwMode="auto">
              <a:xfrm>
                <a:off x="6453556" y="430652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野球場</a:t>
                </a:r>
              </a:p>
            </p:txBody>
          </p:sp>
          <p:sp>
            <p:nvSpPr>
              <p:cNvPr id="7184" name="テキスト ボックス 15"/>
              <p:cNvSpPr txBox="1">
                <a:spLocks noChangeArrowheads="1"/>
              </p:cNvSpPr>
              <p:nvPr/>
            </p:nvSpPr>
            <p:spPr bwMode="auto">
              <a:xfrm>
                <a:off x="6097131" y="6083794"/>
                <a:ext cx="1276938" cy="53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ガンバ大阪</a:t>
                </a:r>
                <a:endParaRPr lang="en-US" altLang="ja-JP" sz="120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a:latin typeface="HGS創英角ｺﾞｼｯｸUB" pitchFamily="50" charset="-128"/>
                    <a:ea typeface="HGS創英角ｺﾞｼｯｸUB" pitchFamily="50" charset="-128"/>
                  </a:rPr>
                  <a:t>サッカー練習場</a:t>
                </a:r>
              </a:p>
            </p:txBody>
          </p:sp>
          <p:sp>
            <p:nvSpPr>
              <p:cNvPr id="17" name="フリーフォーム 16"/>
              <p:cNvSpPr>
                <a:spLocks noChangeAspect="1"/>
              </p:cNvSpPr>
              <p:nvPr/>
            </p:nvSpPr>
            <p:spPr>
              <a:xfrm>
                <a:off x="5734357" y="5147991"/>
                <a:ext cx="751386" cy="849976"/>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186" name="テキスト ボックス 17"/>
              <p:cNvSpPr txBox="1">
                <a:spLocks noChangeArrowheads="1"/>
              </p:cNvSpPr>
              <p:nvPr/>
            </p:nvSpPr>
            <p:spPr bwMode="auto">
              <a:xfrm>
                <a:off x="4970283" y="5556199"/>
                <a:ext cx="2302255" cy="3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市立吹田サッカースタジアム</a:t>
                </a:r>
              </a:p>
            </p:txBody>
          </p:sp>
          <p:sp>
            <p:nvSpPr>
              <p:cNvPr id="7187" name="テキスト ボックス 18"/>
              <p:cNvSpPr txBox="1">
                <a:spLocks noChangeArrowheads="1"/>
              </p:cNvSpPr>
              <p:nvPr/>
            </p:nvSpPr>
            <p:spPr bwMode="auto">
              <a:xfrm>
                <a:off x="6317445" y="6758261"/>
                <a:ext cx="1062670" cy="28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スポーツ広場</a:t>
                </a:r>
              </a:p>
            </p:txBody>
          </p:sp>
          <p:sp>
            <p:nvSpPr>
              <p:cNvPr id="20" name="フリーフォーム 19"/>
              <p:cNvSpPr/>
              <p:nvPr/>
            </p:nvSpPr>
            <p:spPr>
              <a:xfrm>
                <a:off x="4587119" y="3951501"/>
                <a:ext cx="1623726" cy="1530773"/>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89" name="テキスト ボックス 20"/>
              <p:cNvSpPr txBox="1">
                <a:spLocks noChangeArrowheads="1"/>
              </p:cNvSpPr>
              <p:nvPr/>
            </p:nvSpPr>
            <p:spPr bwMode="auto">
              <a:xfrm>
                <a:off x="5301346" y="4691667"/>
                <a:ext cx="2212734"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ｱﾒﾘｶﾝﾌｯﾄﾎﾞｰﾙ球技場</a:t>
                </a:r>
                <a:endParaRPr lang="en-US" altLang="ja-JP" sz="120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（ｴｷｽﾎﾟﾌﾗｯｼｭﾌｨｰﾙﾄﾞ）</a:t>
                </a:r>
                <a:endParaRPr lang="ja-JP" altLang="en-US" sz="1200" dirty="0">
                  <a:latin typeface="HGS創英角ｺﾞｼｯｸUB" pitchFamily="50" charset="-128"/>
                  <a:ea typeface="HGS創英角ｺﾞｼｯｸUB" pitchFamily="50" charset="-128"/>
                </a:endParaRPr>
              </a:p>
            </p:txBody>
          </p:sp>
          <p:sp>
            <p:nvSpPr>
              <p:cNvPr id="7190" name="テキスト ボックス 21"/>
              <p:cNvSpPr txBox="1">
                <a:spLocks noChangeArrowheads="1"/>
              </p:cNvSpPr>
              <p:nvPr/>
            </p:nvSpPr>
            <p:spPr bwMode="auto">
              <a:xfrm>
                <a:off x="5812072" y="95211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弓道場</a:t>
                </a:r>
              </a:p>
            </p:txBody>
          </p:sp>
          <p:sp>
            <p:nvSpPr>
              <p:cNvPr id="7191" name="テキスト ボックス 22"/>
              <p:cNvSpPr txBox="1">
                <a:spLocks noChangeArrowheads="1"/>
              </p:cNvSpPr>
              <p:nvPr/>
            </p:nvSpPr>
            <p:spPr bwMode="auto">
              <a:xfrm>
                <a:off x="4905581" y="4324701"/>
                <a:ext cx="928522"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200" dirty="0" smtClean="0">
                    <a:latin typeface="HGS創英角ｺﾞｼｯｸUB" pitchFamily="50" charset="-128"/>
                    <a:ea typeface="HGS創英角ｺﾞｼｯｸUB" pitchFamily="50" charset="-128"/>
                  </a:rPr>
                  <a:t>EXPOCITY</a:t>
                </a:r>
                <a:endParaRPr lang="ja-JP" altLang="en-US" sz="1200" dirty="0">
                  <a:latin typeface="HGS創英角ｺﾞｼｯｸUB" pitchFamily="50" charset="-128"/>
                  <a:ea typeface="HGS創英角ｺﾞｼｯｸUB" pitchFamily="50" charset="-128"/>
                </a:endParaRPr>
              </a:p>
            </p:txBody>
          </p:sp>
          <p:sp>
            <p:nvSpPr>
              <p:cNvPr id="7192" name="テキスト ボックス 23"/>
              <p:cNvSpPr txBox="1">
                <a:spLocks noChangeArrowheads="1"/>
              </p:cNvSpPr>
              <p:nvPr/>
            </p:nvSpPr>
            <p:spPr bwMode="auto">
              <a:xfrm>
                <a:off x="2122919" y="4263006"/>
                <a:ext cx="1391036" cy="49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ＡＢＣハウジング</a:t>
                </a:r>
                <a:endParaRPr lang="en-US" altLang="ja-JP" sz="120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a:latin typeface="HGS創英角ｺﾞｼｯｸUB" pitchFamily="50" charset="-128"/>
                    <a:ea typeface="HGS創英角ｺﾞｼｯｸUB" pitchFamily="50" charset="-128"/>
                  </a:rPr>
                  <a:t>千里住宅公園</a:t>
                </a:r>
              </a:p>
            </p:txBody>
          </p:sp>
          <p:sp>
            <p:nvSpPr>
              <p:cNvPr id="7193" name="テキスト ボックス 24"/>
              <p:cNvSpPr txBox="1">
                <a:spLocks noChangeArrowheads="1"/>
              </p:cNvSpPr>
              <p:nvPr/>
            </p:nvSpPr>
            <p:spPr bwMode="auto">
              <a:xfrm>
                <a:off x="2279744" y="4844088"/>
                <a:ext cx="2047772"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ホテル阪急エキスポパーク</a:t>
                </a:r>
              </a:p>
            </p:txBody>
          </p:sp>
          <p:sp>
            <p:nvSpPr>
              <p:cNvPr id="7194" name="テキスト ボックス 25"/>
              <p:cNvSpPr txBox="1">
                <a:spLocks noChangeArrowheads="1"/>
              </p:cNvSpPr>
              <p:nvPr/>
            </p:nvSpPr>
            <p:spPr bwMode="auto">
              <a:xfrm>
                <a:off x="4934153" y="2921615"/>
                <a:ext cx="1107136" cy="49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ＥＸＰＯ</a:t>
                </a:r>
                <a:r>
                  <a:rPr lang="en-US" altLang="ja-JP" sz="1200">
                    <a:latin typeface="HGS創英角ｺﾞｼｯｸUB" pitchFamily="50" charset="-128"/>
                    <a:ea typeface="HGS創英角ｺﾞｼｯｸUB" pitchFamily="50" charset="-128"/>
                  </a:rPr>
                  <a:t>’70</a:t>
                </a:r>
              </a:p>
              <a:p>
                <a:pPr algn="ctr" eaLnBrk="1" hangingPunct="1">
                  <a:spcBef>
                    <a:spcPct val="0"/>
                  </a:spcBef>
                  <a:buFontTx/>
                  <a:buNone/>
                </a:pPr>
                <a:r>
                  <a:rPr lang="ja-JP" altLang="en-US" sz="1200">
                    <a:latin typeface="HGS創英角ｺﾞｼｯｸUB" pitchFamily="50" charset="-128"/>
                    <a:ea typeface="HGS創英角ｺﾞｼｯｸUB" pitchFamily="50" charset="-128"/>
                  </a:rPr>
                  <a:t>パビリオン</a:t>
                </a:r>
              </a:p>
            </p:txBody>
          </p:sp>
          <p:grpSp>
            <p:nvGrpSpPr>
              <p:cNvPr id="7195" name="グループ化 26"/>
              <p:cNvGrpSpPr>
                <a:grpSpLocks/>
              </p:cNvGrpSpPr>
              <p:nvPr/>
            </p:nvGrpSpPr>
            <p:grpSpPr bwMode="auto">
              <a:xfrm>
                <a:off x="96269" y="340054"/>
                <a:ext cx="4380303" cy="2490844"/>
                <a:chOff x="96269" y="340054"/>
                <a:chExt cx="4380303" cy="2490844"/>
              </a:xfrm>
            </p:grpSpPr>
            <p:sp>
              <p:nvSpPr>
                <p:cNvPr id="7198" name="テキスト ボックス 29"/>
                <p:cNvSpPr txBox="1">
                  <a:spLocks noChangeArrowheads="1"/>
                </p:cNvSpPr>
                <p:nvPr/>
              </p:nvSpPr>
              <p:spPr bwMode="auto">
                <a:xfrm>
                  <a:off x="545785" y="1125045"/>
                  <a:ext cx="1391037"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フットサルコート</a:t>
                  </a:r>
                </a:p>
              </p:txBody>
            </p:sp>
            <p:sp>
              <p:nvSpPr>
                <p:cNvPr id="7199" name="テキスト ボックス 30"/>
                <p:cNvSpPr txBox="1">
                  <a:spLocks noChangeArrowheads="1"/>
                </p:cNvSpPr>
                <p:nvPr/>
              </p:nvSpPr>
              <p:spPr bwMode="auto">
                <a:xfrm>
                  <a:off x="469386" y="340054"/>
                  <a:ext cx="1062670"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テニスコート</a:t>
                  </a:r>
                </a:p>
              </p:txBody>
            </p:sp>
            <p:sp>
              <p:nvSpPr>
                <p:cNvPr id="7200" name="テキスト ボックス 31"/>
                <p:cNvSpPr txBox="1">
                  <a:spLocks noChangeArrowheads="1"/>
                </p:cNvSpPr>
                <p:nvPr/>
              </p:nvSpPr>
              <p:spPr bwMode="auto">
                <a:xfrm>
                  <a:off x="96269" y="1938541"/>
                  <a:ext cx="1237132"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パークゴルフ</a:t>
                  </a:r>
                  <a:endParaRPr lang="en-US" altLang="ja-JP" sz="120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万博公園</a:t>
                  </a:r>
                  <a:endParaRPr lang="ja-JP" altLang="en-US" sz="1200" dirty="0">
                    <a:latin typeface="HGS創英角ｺﾞｼｯｸUB" pitchFamily="50" charset="-128"/>
                    <a:ea typeface="HGS創英角ｺﾞｼｯｸUB" pitchFamily="50" charset="-128"/>
                  </a:endParaRPr>
                </a:p>
              </p:txBody>
            </p:sp>
            <p:sp>
              <p:nvSpPr>
                <p:cNvPr id="7201" name="テキスト ボックス 32"/>
                <p:cNvSpPr txBox="1">
                  <a:spLocks noChangeArrowheads="1"/>
                </p:cNvSpPr>
                <p:nvPr/>
              </p:nvSpPr>
              <p:spPr bwMode="auto">
                <a:xfrm>
                  <a:off x="2998355" y="1468615"/>
                  <a:ext cx="1391036"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国立民族学博物館</a:t>
                  </a:r>
                </a:p>
              </p:txBody>
            </p:sp>
            <p:sp>
              <p:nvSpPr>
                <p:cNvPr id="7202" name="テキスト ボックス 33"/>
                <p:cNvSpPr txBox="1">
                  <a:spLocks noChangeArrowheads="1"/>
                </p:cNvSpPr>
                <p:nvPr/>
              </p:nvSpPr>
              <p:spPr bwMode="auto">
                <a:xfrm>
                  <a:off x="2812940" y="434490"/>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迎賓館</a:t>
                  </a:r>
                </a:p>
              </p:txBody>
            </p:sp>
            <p:sp>
              <p:nvSpPr>
                <p:cNvPr id="7203" name="テキスト ボックス 34"/>
                <p:cNvSpPr txBox="1">
                  <a:spLocks noChangeArrowheads="1"/>
                </p:cNvSpPr>
                <p:nvPr/>
              </p:nvSpPr>
              <p:spPr bwMode="auto">
                <a:xfrm>
                  <a:off x="399130" y="2485777"/>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万博おゆば</a:t>
                  </a:r>
                  <a:endParaRPr lang="ja-JP" altLang="en-US" sz="1200" dirty="0">
                    <a:latin typeface="HGS創英角ｺﾞｼｯｸUB" pitchFamily="50" charset="-128"/>
                    <a:ea typeface="HGS創英角ｺﾞｼｯｸUB" pitchFamily="50" charset="-128"/>
                  </a:endParaRPr>
                </a:p>
              </p:txBody>
            </p:sp>
            <p:sp>
              <p:nvSpPr>
                <p:cNvPr id="7204" name="テキスト ボックス 35"/>
                <p:cNvSpPr txBox="1">
                  <a:spLocks noChangeArrowheads="1"/>
                </p:cNvSpPr>
                <p:nvPr/>
              </p:nvSpPr>
              <p:spPr bwMode="auto">
                <a:xfrm>
                  <a:off x="3742271" y="763910"/>
                  <a:ext cx="734301"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日本庭園</a:t>
                  </a:r>
                </a:p>
              </p:txBody>
            </p:sp>
            <p:sp>
              <p:nvSpPr>
                <p:cNvPr id="7205" name="テキスト ボックス 36"/>
                <p:cNvSpPr txBox="1">
                  <a:spLocks noChangeArrowheads="1"/>
                </p:cNvSpPr>
                <p:nvPr/>
              </p:nvSpPr>
              <p:spPr bwMode="auto">
                <a:xfrm>
                  <a:off x="1550420" y="2254635"/>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自然文化園</a:t>
                  </a:r>
                </a:p>
              </p:txBody>
            </p:sp>
          </p:grpSp>
          <p:sp>
            <p:nvSpPr>
              <p:cNvPr id="7196" name="テキスト ボックス 27"/>
              <p:cNvSpPr txBox="1">
                <a:spLocks noChangeArrowheads="1"/>
              </p:cNvSpPr>
              <p:nvPr/>
            </p:nvSpPr>
            <p:spPr bwMode="auto">
              <a:xfrm>
                <a:off x="4503302" y="1500651"/>
                <a:ext cx="1226853"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大阪日本民芸館</a:t>
                </a:r>
              </a:p>
            </p:txBody>
          </p:sp>
          <p:sp>
            <p:nvSpPr>
              <p:cNvPr id="7197" name="テキスト ボックス 28"/>
              <p:cNvSpPr txBox="1">
                <a:spLocks noChangeArrowheads="1"/>
              </p:cNvSpPr>
              <p:nvPr/>
            </p:nvSpPr>
            <p:spPr bwMode="auto">
              <a:xfrm>
                <a:off x="4873452" y="1832324"/>
                <a:ext cx="1391036"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旧国際児童文学館</a:t>
                </a:r>
              </a:p>
            </p:txBody>
          </p:sp>
        </p:grpSp>
      </p:grpSp>
      <p:sp>
        <p:nvSpPr>
          <p:cNvPr id="49" name="テキスト ボックス 9"/>
          <p:cNvSpPr txBox="1">
            <a:spLocks noChangeArrowheads="1"/>
          </p:cNvSpPr>
          <p:nvPr/>
        </p:nvSpPr>
        <p:spPr bwMode="auto">
          <a:xfrm>
            <a:off x="2973942" y="3127982"/>
            <a:ext cx="114992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自然観察学習館</a:t>
            </a:r>
            <a:endParaRPr lang="ja-JP" altLang="en-US" sz="1200" dirty="0">
              <a:latin typeface="HGS創英角ｺﾞｼｯｸUB" pitchFamily="50" charset="-128"/>
              <a:ea typeface="HGS創英角ｺﾞｼｯｸUB" pitchFamily="50" charset="-128"/>
            </a:endParaRPr>
          </a:p>
        </p:txBody>
      </p:sp>
      <p:sp>
        <p:nvSpPr>
          <p:cNvPr id="36" name="テキスト ボックス 35"/>
          <p:cNvSpPr txBox="1"/>
          <p:nvPr/>
        </p:nvSpPr>
        <p:spPr>
          <a:xfrm>
            <a:off x="79522" y="5829198"/>
            <a:ext cx="2713734" cy="900246"/>
          </a:xfrm>
          <a:prstGeom prst="rect">
            <a:avLst/>
          </a:prstGeom>
          <a:noFill/>
          <a:ln>
            <a:noFill/>
          </a:ln>
        </p:spPr>
        <p:txBody>
          <a:bodyPr wrap="square" rtlCol="0">
            <a:spAutoFit/>
          </a:bodyPr>
          <a:lstStyle/>
          <a:p>
            <a:r>
              <a:rPr lang="ja-JP" altLang="ja-JP" sz="1050" b="1" dirty="0" smtClean="0">
                <a:latin typeface="+mn-ea"/>
              </a:rPr>
              <a:t>【</a:t>
            </a:r>
            <a:r>
              <a:rPr lang="ja-JP" altLang="en-US" sz="1050" b="1" dirty="0" smtClean="0">
                <a:latin typeface="+mn-ea"/>
              </a:rPr>
              <a:t>市立吹田サッカースタジアム</a:t>
            </a:r>
            <a:r>
              <a:rPr lang="ja-JP" altLang="ja-JP" sz="1050" b="1" dirty="0" smtClean="0">
                <a:latin typeface="+mn-ea"/>
              </a:rPr>
              <a:t>】</a:t>
            </a:r>
            <a:endParaRPr lang="en-US" altLang="ja-JP" sz="1050" b="1" dirty="0" smtClean="0">
              <a:latin typeface="+mn-ea"/>
            </a:endParaRPr>
          </a:p>
          <a:p>
            <a:r>
              <a:rPr lang="ja-JP" altLang="en-US" sz="1050" dirty="0" smtClean="0">
                <a:latin typeface="+mn-ea"/>
              </a:rPr>
              <a:t>平成</a:t>
            </a:r>
            <a:r>
              <a:rPr lang="en-US" altLang="ja-JP" sz="1050" dirty="0" smtClean="0">
                <a:latin typeface="+mn-ea"/>
              </a:rPr>
              <a:t>28</a:t>
            </a:r>
            <a:r>
              <a:rPr lang="ja-JP" altLang="en-US" sz="1050" dirty="0" smtClean="0">
                <a:latin typeface="+mn-ea"/>
              </a:rPr>
              <a:t>年</a:t>
            </a:r>
            <a:r>
              <a:rPr lang="en-US" altLang="ja-JP" sz="1050" dirty="0" smtClean="0">
                <a:latin typeface="+mn-ea"/>
              </a:rPr>
              <a:t>2</a:t>
            </a:r>
            <a:r>
              <a:rPr lang="ja-JP" altLang="en-US" sz="1050" dirty="0" smtClean="0">
                <a:latin typeface="+mn-ea"/>
              </a:rPr>
              <a:t>月杮落し</a:t>
            </a:r>
            <a:endParaRPr lang="en-US" altLang="ja-JP" sz="1050" dirty="0" smtClean="0">
              <a:latin typeface="+mn-ea"/>
            </a:endParaRPr>
          </a:p>
          <a:p>
            <a:r>
              <a:rPr lang="ja-JP" altLang="en-US" sz="1050" dirty="0">
                <a:latin typeface="+mn-ea"/>
              </a:rPr>
              <a:t>収容</a:t>
            </a:r>
            <a:r>
              <a:rPr lang="ja-JP" altLang="en-US" sz="1050" dirty="0" smtClean="0">
                <a:latin typeface="+mn-ea"/>
              </a:rPr>
              <a:t>人数：</a:t>
            </a:r>
            <a:r>
              <a:rPr lang="en-US" altLang="ja-JP" sz="1050" dirty="0" smtClean="0">
                <a:latin typeface="+mn-ea"/>
              </a:rPr>
              <a:t>4</a:t>
            </a:r>
            <a:r>
              <a:rPr lang="ja-JP" altLang="en-US" sz="1050" dirty="0" smtClean="0">
                <a:latin typeface="+mn-ea"/>
              </a:rPr>
              <a:t>万人</a:t>
            </a:r>
            <a:endParaRPr lang="en-US" altLang="ja-JP" sz="1050" dirty="0" smtClean="0">
              <a:latin typeface="+mn-ea"/>
            </a:endParaRPr>
          </a:p>
          <a:p>
            <a:r>
              <a:rPr lang="en-US" altLang="ja-JP" sz="1050" dirty="0">
                <a:latin typeface="+mn-ea"/>
              </a:rPr>
              <a:t>12</a:t>
            </a:r>
            <a:r>
              <a:rPr lang="ja-JP" altLang="en-US" sz="1050" dirty="0" smtClean="0">
                <a:latin typeface="+mn-ea"/>
              </a:rPr>
              <a:t>月のクラブワールドカップや</a:t>
            </a:r>
            <a:endParaRPr lang="en-US" altLang="ja-JP" sz="1050" dirty="0" smtClean="0">
              <a:latin typeface="+mn-ea"/>
            </a:endParaRPr>
          </a:p>
          <a:p>
            <a:r>
              <a:rPr lang="ja-JP" altLang="en-US" sz="1050" dirty="0">
                <a:latin typeface="+mn-ea"/>
              </a:rPr>
              <a:t>元日</a:t>
            </a:r>
            <a:r>
              <a:rPr lang="ja-JP" altLang="en-US" sz="1050" dirty="0" smtClean="0">
                <a:latin typeface="+mn-ea"/>
              </a:rPr>
              <a:t>の</a:t>
            </a:r>
            <a:r>
              <a:rPr lang="ja-JP" altLang="en-US" sz="1050" dirty="0" smtClean="0">
                <a:latin typeface="+mn-ea"/>
              </a:rPr>
              <a:t>天皇杯決勝戦の開催が決定。</a:t>
            </a:r>
            <a:endParaRPr lang="ja-JP" altLang="ja-JP" sz="1050" dirty="0">
              <a:latin typeface="+mn-ea"/>
            </a:endParaRPr>
          </a:p>
        </p:txBody>
      </p:sp>
      <p:sp>
        <p:nvSpPr>
          <p:cNvPr id="37" name="テキスト ボックス 36"/>
          <p:cNvSpPr txBox="1"/>
          <p:nvPr/>
        </p:nvSpPr>
        <p:spPr>
          <a:xfrm>
            <a:off x="70990" y="4899088"/>
            <a:ext cx="2849466" cy="738664"/>
          </a:xfrm>
          <a:prstGeom prst="rect">
            <a:avLst/>
          </a:prstGeom>
          <a:noFill/>
          <a:ln>
            <a:noFill/>
          </a:ln>
        </p:spPr>
        <p:txBody>
          <a:bodyPr wrap="square" rtlCol="0">
            <a:spAutoFit/>
          </a:bodyPr>
          <a:lstStyle/>
          <a:p>
            <a:r>
              <a:rPr lang="ja-JP" altLang="ja-JP" sz="1050" b="1" dirty="0" smtClean="0">
                <a:latin typeface="+mn-ea"/>
              </a:rPr>
              <a:t>【</a:t>
            </a:r>
            <a:r>
              <a:rPr lang="ja-JP" altLang="en-US" sz="1050" b="1" dirty="0" smtClean="0">
                <a:latin typeface="+mn-ea"/>
              </a:rPr>
              <a:t>観覧車</a:t>
            </a:r>
            <a:r>
              <a:rPr lang="ja-JP" altLang="ja-JP" sz="1050" b="1" dirty="0" smtClean="0">
                <a:latin typeface="+mn-ea"/>
              </a:rPr>
              <a:t>】</a:t>
            </a:r>
            <a:endParaRPr lang="en-US" altLang="ja-JP" sz="1050" b="1" dirty="0" smtClean="0">
              <a:latin typeface="+mn-ea"/>
            </a:endParaRPr>
          </a:p>
          <a:p>
            <a:r>
              <a:rPr lang="ja-JP" altLang="en-US" sz="1050" dirty="0" smtClean="0">
                <a:latin typeface="+mn-ea"/>
              </a:rPr>
              <a:t>平成</a:t>
            </a:r>
            <a:r>
              <a:rPr lang="en-US" altLang="ja-JP" sz="1050" dirty="0" smtClean="0">
                <a:latin typeface="+mn-ea"/>
              </a:rPr>
              <a:t>28</a:t>
            </a:r>
            <a:r>
              <a:rPr lang="ja-JP" altLang="en-US" sz="1050" dirty="0" smtClean="0">
                <a:latin typeface="+mn-ea"/>
              </a:rPr>
              <a:t>年７月オープン</a:t>
            </a:r>
            <a:endParaRPr lang="en-US" altLang="ja-JP" sz="1050" dirty="0" smtClean="0">
              <a:latin typeface="+mn-ea"/>
            </a:endParaRPr>
          </a:p>
          <a:p>
            <a:r>
              <a:rPr lang="ja-JP" altLang="en-US" sz="1050" dirty="0" smtClean="0">
                <a:latin typeface="+mn-ea"/>
              </a:rPr>
              <a:t>全高が</a:t>
            </a:r>
            <a:r>
              <a:rPr lang="en-US" altLang="ja-JP" sz="1050" dirty="0" smtClean="0">
                <a:latin typeface="+mn-ea"/>
              </a:rPr>
              <a:t>123</a:t>
            </a:r>
            <a:r>
              <a:rPr lang="ja-JP" altLang="en-US" sz="1050" dirty="0" err="1" smtClean="0">
                <a:latin typeface="+mn-ea"/>
              </a:rPr>
              <a:t>ｍ</a:t>
            </a:r>
            <a:r>
              <a:rPr lang="ja-JP" altLang="en-US" sz="1050" dirty="0" smtClean="0">
                <a:latin typeface="+mn-ea"/>
              </a:rPr>
              <a:t>と日本一の高さを誇る大観覧車。</a:t>
            </a:r>
            <a:endParaRPr lang="en-US" altLang="ja-JP" sz="1050" dirty="0" smtClean="0">
              <a:latin typeface="+mn-ea"/>
            </a:endParaRPr>
          </a:p>
          <a:p>
            <a:r>
              <a:rPr lang="ja-JP" altLang="en-US" sz="1050" dirty="0" smtClean="0">
                <a:latin typeface="+mn-ea"/>
              </a:rPr>
              <a:t>全</a:t>
            </a:r>
            <a:r>
              <a:rPr lang="ja-JP" altLang="en-US" sz="1050" dirty="0">
                <a:latin typeface="+mn-ea"/>
              </a:rPr>
              <a:t>ゴンドラ</a:t>
            </a:r>
            <a:r>
              <a:rPr lang="ja-JP" altLang="en-US" sz="1050" dirty="0" smtClean="0">
                <a:latin typeface="+mn-ea"/>
              </a:rPr>
              <a:t>の床面がシースルー仕様。</a:t>
            </a:r>
            <a:endParaRPr lang="ja-JP" altLang="ja-JP" sz="1050" dirty="0">
              <a:latin typeface="+mn-ea"/>
            </a:endParaRPr>
          </a:p>
        </p:txBody>
      </p:sp>
      <p:grpSp>
        <p:nvGrpSpPr>
          <p:cNvPr id="38" name="グループ化 37"/>
          <p:cNvGrpSpPr/>
          <p:nvPr/>
        </p:nvGrpSpPr>
        <p:grpSpPr>
          <a:xfrm>
            <a:off x="2887787" y="5829195"/>
            <a:ext cx="1462878" cy="983600"/>
            <a:chOff x="2835297" y="4002176"/>
            <a:chExt cx="1756137" cy="1219853"/>
          </a:xfrm>
        </p:grpSpPr>
        <p:pic>
          <p:nvPicPr>
            <p:cNvPr id="39" name="図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2828" y="4002176"/>
              <a:ext cx="1683584" cy="1154558"/>
            </a:xfrm>
            <a:prstGeom prst="rect">
              <a:avLst/>
            </a:prstGeom>
          </p:spPr>
        </p:pic>
        <p:sp>
          <p:nvSpPr>
            <p:cNvPr id="40" name="テキスト ボックス 39"/>
            <p:cNvSpPr txBox="1"/>
            <p:nvPr/>
          </p:nvSpPr>
          <p:spPr>
            <a:xfrm>
              <a:off x="2835297" y="4954837"/>
              <a:ext cx="1756137" cy="267192"/>
            </a:xfrm>
            <a:prstGeom prst="rect">
              <a:avLst/>
            </a:prstGeom>
            <a:noFill/>
          </p:spPr>
          <p:txBody>
            <a:bodyPr wrap="square" rtlCol="0">
              <a:spAutoFit/>
            </a:bodyPr>
            <a:lstStyle/>
            <a:p>
              <a:r>
                <a:rPr lang="ja-JP" altLang="en-US" sz="800" b="1" dirty="0" smtClean="0">
                  <a:solidFill>
                    <a:schemeClr val="bg1"/>
                  </a:solidFill>
                </a:rPr>
                <a:t>（</a:t>
              </a:r>
              <a:r>
                <a:rPr lang="en-US" altLang="ja-JP" sz="800" b="1" dirty="0" smtClean="0">
                  <a:solidFill>
                    <a:schemeClr val="bg1"/>
                  </a:solidFill>
                </a:rPr>
                <a:t>C</a:t>
              </a:r>
              <a:r>
                <a:rPr lang="ja-JP" altLang="en-US" sz="800" b="1" dirty="0" smtClean="0">
                  <a:solidFill>
                    <a:schemeClr val="bg1"/>
                  </a:solidFill>
                </a:rPr>
                <a:t>）スタジアム建設募金団体</a:t>
              </a:r>
              <a:endParaRPr kumimoji="1" lang="ja-JP" altLang="en-US" sz="800" b="1" dirty="0">
                <a:solidFill>
                  <a:schemeClr val="bg1"/>
                </a:solidFill>
              </a:endParaRPr>
            </a:p>
          </p:txBody>
        </p:sp>
      </p:grpSp>
      <p:pic>
        <p:nvPicPr>
          <p:cNvPr id="41" name="図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4061" y="4842243"/>
            <a:ext cx="1408241" cy="949460"/>
          </a:xfrm>
          <a:prstGeom prst="rect">
            <a:avLst/>
          </a:prstGeom>
        </p:spPr>
      </p:pic>
      <p:cxnSp>
        <p:nvCxnSpPr>
          <p:cNvPr id="3" name="直線コネクタ 2"/>
          <p:cNvCxnSpPr>
            <a:stCxn id="41" idx="3"/>
          </p:cNvCxnSpPr>
          <p:nvPr/>
        </p:nvCxnSpPr>
        <p:spPr>
          <a:xfrm flipV="1">
            <a:off x="4302302" y="4441363"/>
            <a:ext cx="1338780" cy="87561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4296502" y="5268420"/>
            <a:ext cx="1826976" cy="1154447"/>
          </a:xfrm>
          <a:prstGeom prst="line">
            <a:avLst/>
          </a:prstGeom>
        </p:spPr>
        <p:style>
          <a:lnRef idx="1">
            <a:schemeClr val="dk1"/>
          </a:lnRef>
          <a:fillRef idx="0">
            <a:schemeClr val="dk1"/>
          </a:fillRef>
          <a:effectRef idx="0">
            <a:schemeClr val="dk1"/>
          </a:effectRef>
          <a:fontRef idx="minor">
            <a:schemeClr val="tx1"/>
          </a:fontRef>
        </p:style>
      </p:cxnSp>
      <p:sp>
        <p:nvSpPr>
          <p:cNvPr id="45" name="Rectangle 3"/>
          <p:cNvSpPr txBox="1">
            <a:spLocks noChangeArrowheads="1"/>
          </p:cNvSpPr>
          <p:nvPr/>
        </p:nvSpPr>
        <p:spPr>
          <a:xfrm>
            <a:off x="86364" y="4560533"/>
            <a:ext cx="2088232" cy="281710"/>
          </a:xfrm>
          <a:prstGeom prst="rect">
            <a:avLst/>
          </a:prstGeom>
          <a:solidFill>
            <a:schemeClr val="accent1"/>
          </a:solidFill>
        </p:spPr>
        <p:txBody>
          <a:bodyPr anchor="ctr" anchorCtr="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50" b="1" dirty="0" smtClean="0">
                <a:solidFill>
                  <a:schemeClr val="bg1"/>
                </a:solidFill>
              </a:rPr>
              <a:t>【</a:t>
            </a:r>
            <a:r>
              <a:rPr lang="ja-JP" altLang="en-US" sz="1050" b="1" dirty="0" smtClean="0">
                <a:solidFill>
                  <a:schemeClr val="bg1"/>
                </a:solidFill>
              </a:rPr>
              <a:t>前回審議会以降の主なトピック</a:t>
            </a:r>
            <a:r>
              <a:rPr lang="en-US" altLang="ja-JP" sz="1050" b="1" dirty="0" smtClean="0">
                <a:solidFill>
                  <a:schemeClr val="bg1"/>
                </a:solidFill>
              </a:rPr>
              <a:t>】</a:t>
            </a:r>
            <a:endParaRPr lang="ja-JP" altLang="en-US" sz="1050" b="1" dirty="0" smtClean="0">
              <a:solidFill>
                <a:schemeClr val="bg1"/>
              </a:solidFill>
            </a:endParaRPr>
          </a:p>
        </p:txBody>
      </p:sp>
      <p:sp>
        <p:nvSpPr>
          <p:cNvPr id="46" name="テキスト ボックス 20"/>
          <p:cNvSpPr txBox="1">
            <a:spLocks noChangeArrowheads="1"/>
          </p:cNvSpPr>
          <p:nvPr/>
        </p:nvSpPr>
        <p:spPr bwMode="auto">
          <a:xfrm>
            <a:off x="5157058" y="5909658"/>
            <a:ext cx="130381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総合スポーツ広場</a:t>
            </a:r>
            <a:endParaRPr lang="ja-JP" altLang="en-US" sz="120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41750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675519" y="1170773"/>
            <a:ext cx="6413388" cy="2899672"/>
            <a:chOff x="187326" y="4797425"/>
            <a:chExt cx="3824289" cy="1993900"/>
          </a:xfrm>
        </p:grpSpPr>
        <p:graphicFrame>
          <p:nvGraphicFramePr>
            <p:cNvPr id="5" name="グラフ 8"/>
            <p:cNvGraphicFramePr>
              <a:graphicFrameLocks/>
            </p:cNvGraphicFramePr>
            <p:nvPr>
              <p:extLst>
                <p:ext uri="{D42A27DB-BD31-4B8C-83A1-F6EECF244321}">
                  <p14:modId xmlns:p14="http://schemas.microsoft.com/office/powerpoint/2010/main" val="2346717364"/>
                </p:ext>
              </p:extLst>
            </p:nvPr>
          </p:nvGraphicFramePr>
          <p:xfrm>
            <a:off x="187326" y="4797425"/>
            <a:ext cx="3824289" cy="1993900"/>
          </p:xfrm>
          <a:graphic>
            <a:graphicData uri="http://schemas.openxmlformats.org/presentationml/2006/ole">
              <mc:AlternateContent xmlns:mc="http://schemas.openxmlformats.org/markup-compatibility/2006">
                <mc:Choice xmlns:v="urn:schemas-microsoft-com:vml" Requires="v">
                  <p:oleObj spid="_x0000_s7242" name="ワークシート" r:id="rId3" imgW="4800581" imgH="2628900" progId="Excel.Sheet.8">
                    <p:embed/>
                  </p:oleObj>
                </mc:Choice>
                <mc:Fallback>
                  <p:oleObj name="ワークシート" r:id="rId3" imgW="4800581" imgH="2628900" progId="Excel.Sheet.8">
                    <p:embed/>
                    <p:pic>
                      <p:nvPicPr>
                        <p:cNvPr id="0" name=""/>
                        <p:cNvPicPr>
                          <a:picLocks noChangeArrowheads="1"/>
                        </p:cNvPicPr>
                        <p:nvPr/>
                      </p:nvPicPr>
                      <p:blipFill>
                        <a:blip r:embed="rId4"/>
                        <a:srcRect/>
                        <a:stretch>
                          <a:fillRect/>
                        </a:stretch>
                      </p:blipFill>
                      <p:spPr bwMode="auto">
                        <a:xfrm>
                          <a:off x="187326" y="4797425"/>
                          <a:ext cx="382428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10"/>
            <p:cNvSpPr txBox="1">
              <a:spLocks noChangeArrowheads="1"/>
            </p:cNvSpPr>
            <p:nvPr/>
          </p:nvSpPr>
          <p:spPr bwMode="auto">
            <a:xfrm>
              <a:off x="3385160" y="5006412"/>
              <a:ext cx="464640"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smtClean="0"/>
                <a:t>213</a:t>
              </a:r>
              <a:r>
                <a:rPr lang="ja-JP" altLang="en-US" sz="1200" dirty="0" smtClean="0"/>
                <a:t>万人</a:t>
              </a:r>
              <a:endParaRPr lang="ja-JP" altLang="en-US" sz="1200" dirty="0"/>
            </a:p>
          </p:txBody>
        </p:sp>
        <p:sp>
          <p:nvSpPr>
            <p:cNvPr id="7" name="テキスト ボックス 11"/>
            <p:cNvSpPr txBox="1">
              <a:spLocks noChangeArrowheads="1"/>
            </p:cNvSpPr>
            <p:nvPr/>
          </p:nvSpPr>
          <p:spPr bwMode="auto">
            <a:xfrm>
              <a:off x="693358" y="6096801"/>
              <a:ext cx="487291"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162</a:t>
              </a:r>
              <a:r>
                <a:rPr lang="ja-JP" altLang="en-US" sz="1200" dirty="0"/>
                <a:t>万人</a:t>
              </a:r>
            </a:p>
          </p:txBody>
        </p:sp>
        <p:sp>
          <p:nvSpPr>
            <p:cNvPr id="8" name="テキスト ボックス 12"/>
            <p:cNvSpPr txBox="1">
              <a:spLocks noChangeArrowheads="1"/>
            </p:cNvSpPr>
            <p:nvPr/>
          </p:nvSpPr>
          <p:spPr bwMode="auto">
            <a:xfrm>
              <a:off x="1380116" y="5629939"/>
              <a:ext cx="530970"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182</a:t>
              </a:r>
              <a:r>
                <a:rPr lang="ja-JP" altLang="en-US" sz="1200" dirty="0"/>
                <a:t>万人</a:t>
              </a:r>
            </a:p>
          </p:txBody>
        </p:sp>
        <p:sp>
          <p:nvSpPr>
            <p:cNvPr id="9" name="テキスト ボックス 13"/>
            <p:cNvSpPr txBox="1">
              <a:spLocks noChangeArrowheads="1"/>
            </p:cNvSpPr>
            <p:nvPr/>
          </p:nvSpPr>
          <p:spPr bwMode="auto">
            <a:xfrm>
              <a:off x="2060244" y="5636728"/>
              <a:ext cx="513995"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183</a:t>
              </a:r>
              <a:r>
                <a:rPr lang="ja-JP" altLang="en-US" sz="1200" dirty="0"/>
                <a:t>万人</a:t>
              </a:r>
            </a:p>
          </p:txBody>
        </p:sp>
        <p:sp>
          <p:nvSpPr>
            <p:cNvPr id="10" name="テキスト ボックス 14"/>
            <p:cNvSpPr txBox="1">
              <a:spLocks noChangeArrowheads="1"/>
            </p:cNvSpPr>
            <p:nvPr/>
          </p:nvSpPr>
          <p:spPr bwMode="auto">
            <a:xfrm>
              <a:off x="2681341" y="5385779"/>
              <a:ext cx="540843"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194</a:t>
              </a:r>
              <a:r>
                <a:rPr lang="ja-JP" altLang="en-US" sz="1200" dirty="0"/>
                <a:t>万人</a:t>
              </a:r>
            </a:p>
          </p:txBody>
        </p:sp>
      </p:grpSp>
      <p:sp>
        <p:nvSpPr>
          <p:cNvPr id="21" name="Rectangle 3"/>
          <p:cNvSpPr>
            <a:spLocks noGrp="1" noChangeArrowheads="1"/>
          </p:cNvSpPr>
          <p:nvPr>
            <p:ph type="title"/>
          </p:nvPr>
        </p:nvSpPr>
        <p:spPr>
          <a:xfrm>
            <a:off x="467544" y="260648"/>
            <a:ext cx="8229600" cy="590550"/>
          </a:xfrm>
          <a:gradFill rotWithShape="1">
            <a:gsLst>
              <a:gs pos="0">
                <a:srgbClr val="006600"/>
              </a:gs>
              <a:gs pos="100000">
                <a:schemeClr val="bg1"/>
              </a:gs>
            </a:gsLst>
            <a:lin ang="0" scaled="1"/>
          </a:gradFill>
        </p:spPr>
        <p:txBody>
          <a:bodyPr anchor="t"/>
          <a:lstStyle/>
          <a:p>
            <a:pPr algn="l" eaLnBrk="1" hangingPunct="1"/>
            <a:r>
              <a:rPr lang="en-US" altLang="ja-JP" sz="3200" dirty="0" smtClean="0">
                <a:solidFill>
                  <a:schemeClr val="bg1"/>
                </a:solidFill>
              </a:rPr>
              <a:t>■</a:t>
            </a:r>
            <a:r>
              <a:rPr lang="ja-JP" altLang="en-US" sz="3200" dirty="0" smtClean="0">
                <a:solidFill>
                  <a:schemeClr val="bg1"/>
                </a:solidFill>
              </a:rPr>
              <a:t>入園者数</a:t>
            </a:r>
          </a:p>
        </p:txBody>
      </p:sp>
      <p:sp>
        <p:nvSpPr>
          <p:cNvPr id="22" name="テキスト ボックス 21"/>
          <p:cNvSpPr txBox="1"/>
          <p:nvPr/>
        </p:nvSpPr>
        <p:spPr>
          <a:xfrm>
            <a:off x="7092280" y="1689346"/>
            <a:ext cx="1880466" cy="954107"/>
          </a:xfrm>
          <a:prstGeom prst="rect">
            <a:avLst/>
          </a:prstGeom>
          <a:noFill/>
          <a:ln>
            <a:noFill/>
          </a:ln>
        </p:spPr>
        <p:txBody>
          <a:bodyPr wrap="square" rtlCol="0">
            <a:spAutoFit/>
          </a:bodyPr>
          <a:lstStyle/>
          <a:p>
            <a:pPr algn="ctr"/>
            <a:r>
              <a:rPr lang="ja-JP" altLang="ja-JP" sz="1400" b="1" dirty="0" smtClean="0"/>
              <a:t>【</a:t>
            </a:r>
            <a:r>
              <a:rPr lang="ja-JP" altLang="en-US" sz="1400" b="1" dirty="0"/>
              <a:t>目標</a:t>
            </a:r>
            <a:r>
              <a:rPr lang="ja-JP" altLang="ja-JP" sz="1400" b="1" dirty="0" smtClean="0"/>
              <a:t>】</a:t>
            </a:r>
            <a:endParaRPr lang="en-US" altLang="ja-JP" sz="1400" b="1" dirty="0" smtClean="0"/>
          </a:p>
          <a:p>
            <a:r>
              <a:rPr lang="ja-JP" altLang="en-US" sz="1400" dirty="0" smtClean="0"/>
              <a:t>平成</a:t>
            </a:r>
            <a:r>
              <a:rPr lang="en-US" altLang="ja-JP" sz="1400" dirty="0" smtClean="0"/>
              <a:t>28</a:t>
            </a:r>
            <a:r>
              <a:rPr lang="ja-JP" altLang="en-US" sz="1400" dirty="0" smtClean="0"/>
              <a:t>年度　</a:t>
            </a:r>
            <a:r>
              <a:rPr lang="en-US" altLang="ja-JP" sz="1400" dirty="0" smtClean="0"/>
              <a:t>220</a:t>
            </a:r>
            <a:r>
              <a:rPr lang="ja-JP" altLang="en-US" sz="1400" dirty="0" smtClean="0"/>
              <a:t>万人</a:t>
            </a:r>
            <a:endParaRPr lang="en-US" altLang="ja-JP" sz="1400" dirty="0" smtClean="0"/>
          </a:p>
          <a:p>
            <a:endParaRPr lang="en-US" altLang="ja-JP" sz="1400" dirty="0" smtClean="0"/>
          </a:p>
          <a:p>
            <a:r>
              <a:rPr lang="ja-JP" altLang="en-US" sz="1400" dirty="0" smtClean="0"/>
              <a:t>平成</a:t>
            </a:r>
            <a:r>
              <a:rPr lang="en-US" altLang="ja-JP" sz="1400" dirty="0"/>
              <a:t>32</a:t>
            </a:r>
            <a:r>
              <a:rPr lang="ja-JP" altLang="en-US" sz="1400" dirty="0" smtClean="0"/>
              <a:t>年度　</a:t>
            </a:r>
            <a:r>
              <a:rPr lang="en-US" altLang="ja-JP" sz="1400" dirty="0" smtClean="0"/>
              <a:t>300</a:t>
            </a:r>
            <a:r>
              <a:rPr lang="ja-JP" altLang="en-US" sz="1400" dirty="0" smtClean="0"/>
              <a:t>万人</a:t>
            </a:r>
            <a:endParaRPr lang="en-US" altLang="ja-JP" sz="1400" dirty="0" smtClean="0"/>
          </a:p>
        </p:txBody>
      </p:sp>
      <p:graphicFrame>
        <p:nvGraphicFramePr>
          <p:cNvPr id="23" name="表 22"/>
          <p:cNvGraphicFramePr>
            <a:graphicFrameLocks noGrp="1"/>
          </p:cNvGraphicFramePr>
          <p:nvPr>
            <p:extLst>
              <p:ext uri="{D42A27DB-BD31-4B8C-83A1-F6EECF244321}">
                <p14:modId xmlns:p14="http://schemas.microsoft.com/office/powerpoint/2010/main" val="7754153"/>
              </p:ext>
            </p:extLst>
          </p:nvPr>
        </p:nvGraphicFramePr>
        <p:xfrm>
          <a:off x="699614" y="4607735"/>
          <a:ext cx="7920880" cy="1296144"/>
        </p:xfrm>
        <a:graphic>
          <a:graphicData uri="http://schemas.openxmlformats.org/drawingml/2006/table">
            <a:tbl>
              <a:tblPr firstRow="1" bandRow="1">
                <a:tableStyleId>{5C22544A-7EE6-4342-B048-85BDC9FD1C3A}</a:tableStyleId>
              </a:tblPr>
              <a:tblGrid>
                <a:gridCol w="421346"/>
                <a:gridCol w="586766"/>
                <a:gridCol w="576064"/>
                <a:gridCol w="576064"/>
                <a:gridCol w="576064"/>
                <a:gridCol w="576064"/>
                <a:gridCol w="576064"/>
                <a:gridCol w="576064"/>
                <a:gridCol w="576064"/>
                <a:gridCol w="576064"/>
                <a:gridCol w="504056"/>
                <a:gridCol w="504056"/>
                <a:gridCol w="576064"/>
                <a:gridCol w="720080"/>
              </a:tblGrid>
              <a:tr h="432048">
                <a:tc>
                  <a:txBody>
                    <a:bodyPr/>
                    <a:lstStyle/>
                    <a:p>
                      <a:endParaRPr kumimoji="1" lang="ja-JP" altLang="en-US" sz="1050" dirty="0"/>
                    </a:p>
                  </a:txBody>
                  <a:tcPr/>
                </a:tc>
                <a:tc>
                  <a:txBody>
                    <a:bodyPr/>
                    <a:lstStyle/>
                    <a:p>
                      <a:pPr algn="ctr"/>
                      <a:r>
                        <a:rPr kumimoji="1" lang="en-US" altLang="ja-JP" sz="1200" dirty="0" smtClean="0"/>
                        <a:t>4</a:t>
                      </a:r>
                      <a:r>
                        <a:rPr kumimoji="1" lang="ja-JP" altLang="en-US" sz="1200" dirty="0" smtClean="0"/>
                        <a:t>月</a:t>
                      </a:r>
                      <a:endParaRPr kumimoji="1" lang="ja-JP" altLang="en-US" sz="1200" dirty="0"/>
                    </a:p>
                  </a:txBody>
                  <a:tcPr/>
                </a:tc>
                <a:tc>
                  <a:txBody>
                    <a:bodyPr/>
                    <a:lstStyle/>
                    <a:p>
                      <a:pPr algn="ctr"/>
                      <a:r>
                        <a:rPr kumimoji="1" lang="en-US" altLang="ja-JP" sz="1200" dirty="0" smtClean="0"/>
                        <a:t>5</a:t>
                      </a:r>
                      <a:r>
                        <a:rPr kumimoji="1" lang="ja-JP" altLang="en-US" sz="1200" dirty="0" smtClean="0"/>
                        <a:t>月</a:t>
                      </a:r>
                      <a:endParaRPr kumimoji="1" lang="ja-JP" altLang="en-US" sz="1200" dirty="0"/>
                    </a:p>
                  </a:txBody>
                  <a:tcPr/>
                </a:tc>
                <a:tc>
                  <a:txBody>
                    <a:bodyPr/>
                    <a:lstStyle/>
                    <a:p>
                      <a:pPr algn="ctr"/>
                      <a:r>
                        <a:rPr kumimoji="1" lang="en-US" altLang="ja-JP" sz="1200" dirty="0" smtClean="0"/>
                        <a:t>6</a:t>
                      </a:r>
                      <a:r>
                        <a:rPr kumimoji="1" lang="ja-JP" altLang="en-US" sz="1200" dirty="0" smtClean="0"/>
                        <a:t>月</a:t>
                      </a:r>
                      <a:endParaRPr kumimoji="1" lang="ja-JP" altLang="en-US" sz="1200" dirty="0"/>
                    </a:p>
                  </a:txBody>
                  <a:tcPr/>
                </a:tc>
                <a:tc>
                  <a:txBody>
                    <a:bodyPr/>
                    <a:lstStyle/>
                    <a:p>
                      <a:pPr algn="ctr"/>
                      <a:r>
                        <a:rPr kumimoji="1" lang="en-US" altLang="ja-JP" sz="1200" dirty="0" smtClean="0"/>
                        <a:t>7</a:t>
                      </a:r>
                      <a:r>
                        <a:rPr kumimoji="1" lang="ja-JP" altLang="en-US" sz="1200" dirty="0" smtClean="0"/>
                        <a:t>月</a:t>
                      </a:r>
                      <a:endParaRPr kumimoji="1" lang="ja-JP" altLang="en-US" sz="1200" dirty="0"/>
                    </a:p>
                  </a:txBody>
                  <a:tcPr/>
                </a:tc>
                <a:tc>
                  <a:txBody>
                    <a:bodyPr/>
                    <a:lstStyle/>
                    <a:p>
                      <a:pPr algn="ctr"/>
                      <a:r>
                        <a:rPr kumimoji="1" lang="en-US" altLang="ja-JP" sz="1200" dirty="0" smtClean="0"/>
                        <a:t>8</a:t>
                      </a:r>
                      <a:r>
                        <a:rPr kumimoji="1" lang="ja-JP" altLang="en-US" sz="1200" dirty="0" smtClean="0"/>
                        <a:t>月</a:t>
                      </a:r>
                      <a:endParaRPr kumimoji="1" lang="ja-JP" altLang="en-US" sz="1200" dirty="0"/>
                    </a:p>
                  </a:txBody>
                  <a:tcPr/>
                </a:tc>
                <a:tc>
                  <a:txBody>
                    <a:bodyPr/>
                    <a:lstStyle/>
                    <a:p>
                      <a:pPr algn="ctr"/>
                      <a:r>
                        <a:rPr kumimoji="1" lang="en-US" altLang="ja-JP" sz="1200" dirty="0" smtClean="0"/>
                        <a:t>9</a:t>
                      </a:r>
                      <a:r>
                        <a:rPr kumimoji="1" lang="ja-JP" altLang="en-US" sz="1200" dirty="0" smtClean="0"/>
                        <a:t>月</a:t>
                      </a:r>
                      <a:endParaRPr kumimoji="1" lang="ja-JP" altLang="en-US" sz="1200" dirty="0"/>
                    </a:p>
                  </a:txBody>
                  <a:tcPr/>
                </a:tc>
                <a:tc>
                  <a:txBody>
                    <a:bodyPr/>
                    <a:lstStyle/>
                    <a:p>
                      <a:pPr algn="ctr"/>
                      <a:r>
                        <a:rPr kumimoji="1" lang="en-US" altLang="ja-JP" sz="1200" dirty="0" smtClean="0"/>
                        <a:t>10</a:t>
                      </a:r>
                      <a:r>
                        <a:rPr kumimoji="1" lang="ja-JP" altLang="en-US" sz="1200" dirty="0" smtClean="0"/>
                        <a:t>月</a:t>
                      </a:r>
                      <a:endParaRPr kumimoji="1" lang="ja-JP" altLang="en-US" sz="1200" dirty="0"/>
                    </a:p>
                  </a:txBody>
                  <a:tcPr/>
                </a:tc>
                <a:tc>
                  <a:txBody>
                    <a:bodyPr/>
                    <a:lstStyle/>
                    <a:p>
                      <a:pPr algn="ctr"/>
                      <a:r>
                        <a:rPr kumimoji="1" lang="en-US" altLang="ja-JP" sz="1200" dirty="0" smtClean="0"/>
                        <a:t>11</a:t>
                      </a:r>
                      <a:r>
                        <a:rPr kumimoji="1" lang="ja-JP" altLang="en-US" sz="1200" dirty="0" smtClean="0"/>
                        <a:t>月</a:t>
                      </a:r>
                      <a:endParaRPr kumimoji="1" lang="ja-JP" altLang="en-US" sz="1200" dirty="0"/>
                    </a:p>
                  </a:txBody>
                  <a:tcPr/>
                </a:tc>
                <a:tc>
                  <a:txBody>
                    <a:bodyPr/>
                    <a:lstStyle/>
                    <a:p>
                      <a:pPr algn="ctr"/>
                      <a:r>
                        <a:rPr kumimoji="1" lang="en-US" altLang="ja-JP" sz="1200" dirty="0" smtClean="0"/>
                        <a:t>12</a:t>
                      </a:r>
                      <a:r>
                        <a:rPr kumimoji="1" lang="ja-JP" altLang="en-US" sz="1200" dirty="0" smtClean="0"/>
                        <a:t>月</a:t>
                      </a:r>
                      <a:endParaRPr kumimoji="1" lang="ja-JP" altLang="en-US" sz="1200" dirty="0"/>
                    </a:p>
                  </a:txBody>
                  <a:tcPr/>
                </a:tc>
                <a:tc>
                  <a:txBody>
                    <a:bodyPr/>
                    <a:lstStyle/>
                    <a:p>
                      <a:pPr algn="ctr"/>
                      <a:r>
                        <a:rPr kumimoji="1" lang="en-US" altLang="ja-JP" sz="1200" dirty="0" smtClean="0"/>
                        <a:t>1</a:t>
                      </a:r>
                      <a:r>
                        <a:rPr kumimoji="1" lang="ja-JP" altLang="en-US" sz="1200" dirty="0" smtClean="0"/>
                        <a:t>月</a:t>
                      </a:r>
                      <a:endParaRPr kumimoji="1" lang="ja-JP" altLang="en-US" sz="1200" dirty="0"/>
                    </a:p>
                  </a:txBody>
                  <a:tcPr/>
                </a:tc>
                <a:tc>
                  <a:txBody>
                    <a:bodyPr/>
                    <a:lstStyle/>
                    <a:p>
                      <a:pPr algn="ctr"/>
                      <a:r>
                        <a:rPr kumimoji="1" lang="en-US" altLang="ja-JP" sz="1200" dirty="0" smtClean="0"/>
                        <a:t>2</a:t>
                      </a:r>
                      <a:r>
                        <a:rPr kumimoji="1" lang="ja-JP" altLang="en-US" sz="1200" dirty="0" smtClean="0"/>
                        <a:t>月</a:t>
                      </a:r>
                      <a:endParaRPr kumimoji="1" lang="ja-JP" altLang="en-US" sz="1200" dirty="0"/>
                    </a:p>
                  </a:txBody>
                  <a:tcPr/>
                </a:tc>
                <a:tc>
                  <a:txBody>
                    <a:bodyPr/>
                    <a:lstStyle/>
                    <a:p>
                      <a:pPr algn="ctr"/>
                      <a:r>
                        <a:rPr kumimoji="1" lang="en-US" altLang="ja-JP" sz="1200" dirty="0" smtClean="0"/>
                        <a:t>3</a:t>
                      </a:r>
                      <a:r>
                        <a:rPr kumimoji="1" lang="ja-JP" altLang="en-US" sz="1200" dirty="0" smtClean="0"/>
                        <a:t>月</a:t>
                      </a:r>
                      <a:endParaRPr kumimoji="1" lang="ja-JP" altLang="en-US" sz="1200" dirty="0"/>
                    </a:p>
                  </a:txBody>
                  <a:tcPr/>
                </a:tc>
                <a:tc>
                  <a:txBody>
                    <a:bodyPr/>
                    <a:lstStyle/>
                    <a:p>
                      <a:pPr algn="ctr"/>
                      <a:r>
                        <a:rPr kumimoji="1" lang="ja-JP" altLang="en-US" sz="1200" dirty="0" smtClean="0"/>
                        <a:t>合計</a:t>
                      </a:r>
                      <a:endParaRPr kumimoji="1" lang="ja-JP" altLang="en-US" sz="1200" dirty="0"/>
                    </a:p>
                  </a:txBody>
                  <a:tcPr/>
                </a:tc>
              </a:tr>
              <a:tr h="432048">
                <a:tc>
                  <a:txBody>
                    <a:bodyPr/>
                    <a:lstStyle/>
                    <a:p>
                      <a:r>
                        <a:rPr kumimoji="1" lang="en-US" altLang="ja-JP" sz="1100" dirty="0" smtClean="0"/>
                        <a:t>H27</a:t>
                      </a:r>
                      <a:endParaRPr kumimoji="1" lang="ja-JP" altLang="en-US" sz="1100" dirty="0"/>
                    </a:p>
                  </a:txBody>
                  <a:tcPr/>
                </a:tc>
                <a:tc>
                  <a:txBody>
                    <a:bodyPr/>
                    <a:lstStyle/>
                    <a:p>
                      <a:pPr algn="r"/>
                      <a:r>
                        <a:rPr kumimoji="1" lang="en-US" altLang="ja-JP" sz="900" dirty="0" smtClean="0"/>
                        <a:t>305,036</a:t>
                      </a:r>
                      <a:endParaRPr kumimoji="1" lang="ja-JP" altLang="en-US" sz="900" dirty="0"/>
                    </a:p>
                  </a:txBody>
                  <a:tcPr/>
                </a:tc>
                <a:tc>
                  <a:txBody>
                    <a:bodyPr/>
                    <a:lstStyle/>
                    <a:p>
                      <a:pPr algn="r"/>
                      <a:r>
                        <a:rPr kumimoji="1" lang="en-US" altLang="ja-JP" sz="900" dirty="0" smtClean="0"/>
                        <a:t>264,423</a:t>
                      </a:r>
                      <a:endParaRPr kumimoji="1" lang="ja-JP" altLang="en-US" sz="900" dirty="0"/>
                    </a:p>
                  </a:txBody>
                  <a:tcPr/>
                </a:tc>
                <a:tc>
                  <a:txBody>
                    <a:bodyPr/>
                    <a:lstStyle/>
                    <a:p>
                      <a:pPr algn="r"/>
                      <a:r>
                        <a:rPr kumimoji="1" lang="en-US" altLang="ja-JP" sz="900" dirty="0" smtClean="0"/>
                        <a:t>99,995</a:t>
                      </a:r>
                      <a:endParaRPr kumimoji="1" lang="ja-JP" altLang="en-US" sz="900" dirty="0"/>
                    </a:p>
                  </a:txBody>
                  <a:tcPr/>
                </a:tc>
                <a:tc>
                  <a:txBody>
                    <a:bodyPr/>
                    <a:lstStyle/>
                    <a:p>
                      <a:pPr algn="r"/>
                      <a:r>
                        <a:rPr kumimoji="1" lang="en-US" altLang="ja-JP" sz="900" dirty="0" smtClean="0"/>
                        <a:t>80,568</a:t>
                      </a:r>
                      <a:endParaRPr kumimoji="1" lang="ja-JP" altLang="en-US" sz="900" dirty="0"/>
                    </a:p>
                  </a:txBody>
                  <a:tcPr/>
                </a:tc>
                <a:tc>
                  <a:txBody>
                    <a:bodyPr/>
                    <a:lstStyle/>
                    <a:p>
                      <a:pPr algn="r"/>
                      <a:r>
                        <a:rPr kumimoji="1" lang="en-US" altLang="ja-JP" sz="900" dirty="0" smtClean="0"/>
                        <a:t>138,607</a:t>
                      </a:r>
                      <a:endParaRPr kumimoji="1" lang="ja-JP" altLang="en-US" sz="900" dirty="0"/>
                    </a:p>
                  </a:txBody>
                  <a:tcPr/>
                </a:tc>
                <a:tc>
                  <a:txBody>
                    <a:bodyPr/>
                    <a:lstStyle/>
                    <a:p>
                      <a:pPr algn="r"/>
                      <a:r>
                        <a:rPr kumimoji="1" lang="en-US" altLang="ja-JP" sz="900" dirty="0" smtClean="0"/>
                        <a:t>132,331</a:t>
                      </a:r>
                      <a:endParaRPr kumimoji="1" lang="ja-JP" altLang="en-US" sz="900" dirty="0"/>
                    </a:p>
                  </a:txBody>
                  <a:tcPr/>
                </a:tc>
                <a:tc>
                  <a:txBody>
                    <a:bodyPr/>
                    <a:lstStyle/>
                    <a:p>
                      <a:pPr algn="r"/>
                      <a:r>
                        <a:rPr kumimoji="1" lang="en-US" altLang="ja-JP" sz="900" dirty="0" smtClean="0"/>
                        <a:t>315,247</a:t>
                      </a:r>
                      <a:endParaRPr kumimoji="1" lang="ja-JP" altLang="en-US" sz="900" dirty="0"/>
                    </a:p>
                  </a:txBody>
                  <a:tcPr/>
                </a:tc>
                <a:tc>
                  <a:txBody>
                    <a:bodyPr/>
                    <a:lstStyle/>
                    <a:p>
                      <a:pPr algn="r"/>
                      <a:r>
                        <a:rPr kumimoji="1" lang="en-US" altLang="ja-JP" sz="900" dirty="0" smtClean="0"/>
                        <a:t>205,057</a:t>
                      </a:r>
                      <a:endParaRPr kumimoji="1" lang="ja-JP" altLang="en-US" sz="900" dirty="0"/>
                    </a:p>
                  </a:txBody>
                  <a:tcPr/>
                </a:tc>
                <a:tc>
                  <a:txBody>
                    <a:bodyPr/>
                    <a:lstStyle/>
                    <a:p>
                      <a:pPr algn="r"/>
                      <a:r>
                        <a:rPr kumimoji="1" lang="en-US" altLang="ja-JP" sz="900" dirty="0" smtClean="0"/>
                        <a:t>176,175</a:t>
                      </a:r>
                      <a:endParaRPr kumimoji="1" lang="ja-JP" altLang="en-US" sz="900" dirty="0"/>
                    </a:p>
                  </a:txBody>
                  <a:tcPr/>
                </a:tc>
                <a:tc>
                  <a:txBody>
                    <a:bodyPr/>
                    <a:lstStyle/>
                    <a:p>
                      <a:pPr algn="r"/>
                      <a:r>
                        <a:rPr kumimoji="1" lang="en-US" altLang="ja-JP" sz="900" dirty="0" smtClean="0"/>
                        <a:t>69,639</a:t>
                      </a:r>
                      <a:endParaRPr kumimoji="1" lang="ja-JP" altLang="en-US" sz="900" dirty="0"/>
                    </a:p>
                  </a:txBody>
                  <a:tcPr/>
                </a:tc>
                <a:tc>
                  <a:txBody>
                    <a:bodyPr/>
                    <a:lstStyle/>
                    <a:p>
                      <a:pPr algn="r"/>
                      <a:r>
                        <a:rPr kumimoji="1" lang="en-US" altLang="ja-JP" sz="900" dirty="0" smtClean="0"/>
                        <a:t>85,102</a:t>
                      </a:r>
                      <a:endParaRPr kumimoji="1" lang="ja-JP" altLang="en-US" sz="900" dirty="0"/>
                    </a:p>
                  </a:txBody>
                  <a:tcPr/>
                </a:tc>
                <a:tc>
                  <a:txBody>
                    <a:bodyPr/>
                    <a:lstStyle/>
                    <a:p>
                      <a:pPr algn="r"/>
                      <a:r>
                        <a:rPr kumimoji="1" lang="en-US" altLang="ja-JP" sz="900" dirty="0" smtClean="0"/>
                        <a:t>258,807</a:t>
                      </a:r>
                      <a:endParaRPr kumimoji="1" lang="ja-JP" altLang="en-US" sz="900" dirty="0"/>
                    </a:p>
                  </a:txBody>
                  <a:tcPr/>
                </a:tc>
                <a:tc>
                  <a:txBody>
                    <a:bodyPr/>
                    <a:lstStyle/>
                    <a:p>
                      <a:pPr algn="r"/>
                      <a:r>
                        <a:rPr kumimoji="1" lang="en-US" altLang="ja-JP" sz="900" dirty="0" smtClean="0"/>
                        <a:t>2,130,987</a:t>
                      </a:r>
                      <a:endParaRPr kumimoji="1" lang="ja-JP" altLang="en-US" sz="900" dirty="0"/>
                    </a:p>
                  </a:txBody>
                  <a:tcPr/>
                </a:tc>
              </a:tr>
              <a:tr h="432048">
                <a:tc>
                  <a:txBody>
                    <a:bodyPr/>
                    <a:lstStyle/>
                    <a:p>
                      <a:r>
                        <a:rPr kumimoji="1" lang="en-US" altLang="ja-JP" sz="1050" dirty="0" smtClean="0"/>
                        <a:t>H28</a:t>
                      </a:r>
                      <a:endParaRPr kumimoji="1" lang="ja-JP" altLang="en-US" sz="1050" dirty="0"/>
                    </a:p>
                  </a:txBody>
                  <a:tcPr/>
                </a:tc>
                <a:tc>
                  <a:txBody>
                    <a:bodyPr/>
                    <a:lstStyle/>
                    <a:p>
                      <a:pPr algn="r"/>
                      <a:r>
                        <a:rPr kumimoji="1" lang="en-US" altLang="ja-JP" sz="900" dirty="0" smtClean="0"/>
                        <a:t>329,073</a:t>
                      </a:r>
                      <a:endParaRPr kumimoji="1" lang="ja-JP" altLang="en-US" sz="900" dirty="0"/>
                    </a:p>
                  </a:txBody>
                  <a:tcPr/>
                </a:tc>
                <a:tc>
                  <a:txBody>
                    <a:bodyPr/>
                    <a:lstStyle/>
                    <a:p>
                      <a:pPr algn="r"/>
                      <a:r>
                        <a:rPr kumimoji="1" lang="en-US" altLang="ja-JP" sz="900" dirty="0" smtClean="0"/>
                        <a:t>311,065</a:t>
                      </a:r>
                      <a:endParaRPr kumimoji="1" lang="ja-JP" altLang="en-US" sz="900" dirty="0"/>
                    </a:p>
                  </a:txBody>
                  <a:tcPr/>
                </a:tc>
                <a:tc>
                  <a:txBody>
                    <a:bodyPr/>
                    <a:lstStyle/>
                    <a:p>
                      <a:pPr algn="r"/>
                      <a:r>
                        <a:rPr kumimoji="1" lang="en-US" altLang="ja-JP" sz="900" dirty="0" smtClean="0"/>
                        <a:t>99,170</a:t>
                      </a:r>
                      <a:endParaRPr kumimoji="1" lang="ja-JP" altLang="en-US" sz="900" dirty="0"/>
                    </a:p>
                  </a:txBody>
                  <a:tcPr/>
                </a:tc>
                <a:tc>
                  <a:txBody>
                    <a:bodyPr/>
                    <a:lstStyle/>
                    <a:p>
                      <a:pPr algn="r"/>
                      <a:r>
                        <a:rPr kumimoji="1" lang="en-US" altLang="ja-JP" sz="900" dirty="0" smtClean="0"/>
                        <a:t>123,577</a:t>
                      </a:r>
                      <a:endParaRPr kumimoji="1" lang="ja-JP" altLang="en-US" sz="9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122,275</a:t>
                      </a:r>
                    </a:p>
                    <a:p>
                      <a:pPr algn="r"/>
                      <a:r>
                        <a:rPr kumimoji="1" lang="ja-JP" altLang="en-US" sz="900" dirty="0" smtClean="0">
                          <a:solidFill>
                            <a:schemeClr val="tx1"/>
                          </a:solidFill>
                        </a:rPr>
                        <a:t>（</a:t>
                      </a:r>
                      <a:r>
                        <a:rPr kumimoji="1" lang="en-US" altLang="ja-JP" sz="900" dirty="0" smtClean="0">
                          <a:solidFill>
                            <a:schemeClr val="tx1"/>
                          </a:solidFill>
                        </a:rPr>
                        <a:t>※</a:t>
                      </a:r>
                      <a:r>
                        <a:rPr kumimoji="1" lang="ja-JP" altLang="en-US" sz="900" dirty="0" smtClean="0">
                          <a:solidFill>
                            <a:schemeClr val="tx1"/>
                          </a:solidFill>
                        </a:rPr>
                        <a:t>）</a:t>
                      </a:r>
                      <a:endParaRPr kumimoji="1" lang="ja-JP" altLang="en-US" sz="900" dirty="0">
                        <a:solidFill>
                          <a:schemeClr val="tx1"/>
                        </a:solidFill>
                      </a:endParaRPr>
                    </a:p>
                  </a:txBody>
                  <a:tcPr/>
                </a:tc>
                <a:tc>
                  <a:txBody>
                    <a:bodyPr/>
                    <a:lstStyle/>
                    <a:p>
                      <a:pPr algn="r"/>
                      <a:endParaRPr kumimoji="1" lang="ja-JP" altLang="en-US" sz="900" dirty="0">
                        <a:solidFill>
                          <a:schemeClr val="tx1"/>
                        </a:solidFill>
                      </a:endParaRPr>
                    </a:p>
                  </a:txBody>
                  <a:tcPr/>
                </a:tc>
                <a:tc>
                  <a:txBody>
                    <a:bodyPr/>
                    <a:lstStyle/>
                    <a:p>
                      <a:pPr algn="r"/>
                      <a:endParaRPr kumimoji="1" lang="ja-JP" altLang="en-US" sz="900" dirty="0">
                        <a:solidFill>
                          <a:schemeClr val="tx1"/>
                        </a:solidFill>
                      </a:endParaRPr>
                    </a:p>
                  </a:txBody>
                  <a:tcPr/>
                </a:tc>
                <a:tc>
                  <a:txBody>
                    <a:bodyPr/>
                    <a:lstStyle/>
                    <a:p>
                      <a:pPr algn="r"/>
                      <a:endParaRPr kumimoji="1" lang="ja-JP" altLang="en-US" sz="900" dirty="0"/>
                    </a:p>
                  </a:txBody>
                  <a:tcPr/>
                </a:tc>
                <a:tc>
                  <a:txBody>
                    <a:bodyPr/>
                    <a:lstStyle/>
                    <a:p>
                      <a:pPr algn="r"/>
                      <a:endParaRPr kumimoji="1" lang="ja-JP" altLang="en-US" sz="900" dirty="0"/>
                    </a:p>
                  </a:txBody>
                  <a:tcPr/>
                </a:tc>
                <a:tc>
                  <a:txBody>
                    <a:bodyPr/>
                    <a:lstStyle/>
                    <a:p>
                      <a:pPr algn="r"/>
                      <a:endParaRPr kumimoji="1" lang="ja-JP" altLang="en-US" sz="900" dirty="0"/>
                    </a:p>
                  </a:txBody>
                  <a:tcPr/>
                </a:tc>
                <a:tc>
                  <a:txBody>
                    <a:bodyPr/>
                    <a:lstStyle/>
                    <a:p>
                      <a:pPr algn="r"/>
                      <a:endParaRPr kumimoji="1" lang="ja-JP" altLang="en-US" sz="900" dirty="0"/>
                    </a:p>
                  </a:txBody>
                  <a:tcPr/>
                </a:tc>
                <a:tc>
                  <a:txBody>
                    <a:bodyPr/>
                    <a:lstStyle/>
                    <a:p>
                      <a:pPr algn="r"/>
                      <a:endParaRPr kumimoji="1" lang="ja-JP" altLang="en-US" sz="900" dirty="0"/>
                    </a:p>
                  </a:txBody>
                  <a:tcPr/>
                </a:tc>
                <a:tc>
                  <a:txBody>
                    <a:bodyPr/>
                    <a:lstStyle/>
                    <a:p>
                      <a:pPr algn="r"/>
                      <a:endParaRPr kumimoji="1" lang="ja-JP" altLang="en-US" sz="900" dirty="0"/>
                    </a:p>
                  </a:txBody>
                  <a:tcPr/>
                </a:tc>
              </a:tr>
            </a:tbl>
          </a:graphicData>
        </a:graphic>
      </p:graphicFrame>
      <p:sp>
        <p:nvSpPr>
          <p:cNvPr id="24" name="テキスト ボックス 23"/>
          <p:cNvSpPr txBox="1"/>
          <p:nvPr/>
        </p:nvSpPr>
        <p:spPr>
          <a:xfrm>
            <a:off x="699614" y="4295670"/>
            <a:ext cx="6233632" cy="307777"/>
          </a:xfrm>
          <a:prstGeom prst="rect">
            <a:avLst/>
          </a:prstGeom>
          <a:noFill/>
          <a:ln>
            <a:noFill/>
          </a:ln>
        </p:spPr>
        <p:txBody>
          <a:bodyPr wrap="square" rtlCol="0">
            <a:spAutoFit/>
          </a:bodyPr>
          <a:lstStyle/>
          <a:p>
            <a:r>
              <a:rPr lang="ja-JP" altLang="ja-JP" sz="1400" b="1" dirty="0" smtClean="0"/>
              <a:t>【</a:t>
            </a:r>
            <a:r>
              <a:rPr lang="en-US" altLang="ja-JP" sz="1400" b="1" dirty="0" smtClean="0"/>
              <a:t>H27</a:t>
            </a:r>
            <a:r>
              <a:rPr lang="ja-JP" altLang="en-US" sz="1400" b="1" dirty="0" smtClean="0"/>
              <a:t>年度と</a:t>
            </a:r>
            <a:r>
              <a:rPr lang="en-US" altLang="ja-JP" sz="1400" b="1" dirty="0" smtClean="0"/>
              <a:t>H28</a:t>
            </a:r>
            <a:r>
              <a:rPr lang="ja-JP" altLang="en-US" sz="1400" b="1" dirty="0" smtClean="0"/>
              <a:t>年度の入園者数の月別の比較について</a:t>
            </a:r>
            <a:r>
              <a:rPr lang="ja-JP" altLang="ja-JP" sz="1400" b="1" dirty="0" smtClean="0"/>
              <a:t>】</a:t>
            </a:r>
            <a:endParaRPr lang="en-US" altLang="ja-JP" sz="1400" b="1" dirty="0" smtClean="0"/>
          </a:p>
        </p:txBody>
      </p:sp>
      <p:sp>
        <p:nvSpPr>
          <p:cNvPr id="25" name="上矢印吹き出し 24"/>
          <p:cNvSpPr/>
          <p:nvPr/>
        </p:nvSpPr>
        <p:spPr>
          <a:xfrm>
            <a:off x="2734191" y="5877272"/>
            <a:ext cx="1944216" cy="72008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４－８月の</a:t>
            </a:r>
            <a:r>
              <a:rPr kumimoji="1" lang="en-US" altLang="ja-JP" sz="1200" dirty="0" smtClean="0">
                <a:solidFill>
                  <a:schemeClr val="tx1"/>
                </a:solidFill>
              </a:rPr>
              <a:t>5</a:t>
            </a:r>
            <a:r>
              <a:rPr kumimoji="1" lang="ja-JP" altLang="en-US" sz="1200" dirty="0" smtClean="0">
                <a:solidFill>
                  <a:schemeClr val="tx1"/>
                </a:solidFill>
              </a:rPr>
              <a:t>ヶ月間で、前年度比で、</a:t>
            </a:r>
            <a:r>
              <a:rPr kumimoji="1" lang="en-US" altLang="ja-JP" sz="1200" dirty="0" smtClean="0">
                <a:solidFill>
                  <a:schemeClr val="tx1"/>
                </a:solidFill>
              </a:rPr>
              <a:t>96,531</a:t>
            </a:r>
            <a:r>
              <a:rPr kumimoji="1" lang="ja-JP" altLang="en-US" sz="1200" dirty="0" smtClean="0">
                <a:solidFill>
                  <a:schemeClr val="tx1"/>
                </a:solidFill>
              </a:rPr>
              <a:t>人増加。</a:t>
            </a:r>
            <a:endParaRPr kumimoji="1" lang="ja-JP" altLang="en-US" sz="1200" dirty="0">
              <a:solidFill>
                <a:schemeClr val="tx1"/>
              </a:solidFill>
            </a:endParaRPr>
          </a:p>
        </p:txBody>
      </p:sp>
      <p:sp>
        <p:nvSpPr>
          <p:cNvPr id="14" name="テキスト ボックス 13"/>
          <p:cNvSpPr txBox="1"/>
          <p:nvPr/>
        </p:nvSpPr>
        <p:spPr>
          <a:xfrm>
            <a:off x="2841781" y="6588499"/>
            <a:ext cx="1729036" cy="253916"/>
          </a:xfrm>
          <a:prstGeom prst="rect">
            <a:avLst/>
          </a:prstGeom>
          <a:noFill/>
          <a:ln>
            <a:noFill/>
          </a:ln>
        </p:spPr>
        <p:txBody>
          <a:bodyPr wrap="square" rtlCol="0">
            <a:spAutoFit/>
          </a:bodyPr>
          <a:lstStyle/>
          <a:p>
            <a:r>
              <a:rPr lang="ja-JP" altLang="en-US" sz="1050" dirty="0" smtClean="0">
                <a:latin typeface="+mn-ea"/>
              </a:rPr>
              <a:t>（</a:t>
            </a:r>
            <a:r>
              <a:rPr lang="en-US" altLang="ja-JP" sz="1050" dirty="0" smtClean="0">
                <a:latin typeface="+mn-ea"/>
              </a:rPr>
              <a:t>※H28</a:t>
            </a:r>
            <a:r>
              <a:rPr lang="ja-JP" altLang="en-US" sz="1050" dirty="0" smtClean="0">
                <a:latin typeface="+mn-ea"/>
              </a:rPr>
              <a:t>年</a:t>
            </a:r>
            <a:r>
              <a:rPr lang="en-US" altLang="ja-JP" sz="1050" dirty="0" smtClean="0">
                <a:latin typeface="+mn-ea"/>
              </a:rPr>
              <a:t>8</a:t>
            </a:r>
            <a:r>
              <a:rPr lang="ja-JP" altLang="en-US" sz="1050" dirty="0" smtClean="0">
                <a:latin typeface="+mn-ea"/>
              </a:rPr>
              <a:t>月は速報値）</a:t>
            </a:r>
            <a:endParaRPr lang="ja-JP" altLang="ja-JP" sz="1050" dirty="0">
              <a:latin typeface="+mn-ea"/>
            </a:endParaRPr>
          </a:p>
        </p:txBody>
      </p:sp>
      <p:sp>
        <p:nvSpPr>
          <p:cNvPr id="15"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２</a:t>
            </a:r>
            <a:endParaRPr lang="en-US" altLang="ja-JP" sz="1000" dirty="0" smtClean="0"/>
          </a:p>
        </p:txBody>
      </p:sp>
    </p:spTree>
    <p:extLst>
      <p:ext uri="{BB962C8B-B14F-4D97-AF65-F5344CB8AC3E}">
        <p14:creationId xmlns:p14="http://schemas.microsoft.com/office/powerpoint/2010/main" val="3946245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11560" y="181371"/>
            <a:ext cx="4608512" cy="432048"/>
          </a:xfrm>
          <a:prstGeom prst="rect">
            <a:avLst/>
          </a:prstGeom>
          <a:solidFill>
            <a:schemeClr val="accent1"/>
          </a:solidFill>
        </p:spPr>
        <p:txBody>
          <a:bodyPr anchor="ctr" anchorCtr="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b="1" dirty="0" smtClean="0">
                <a:solidFill>
                  <a:schemeClr val="bg1"/>
                </a:solidFill>
              </a:rPr>
              <a:t>【</a:t>
            </a:r>
            <a:r>
              <a:rPr lang="ja-JP" altLang="en-US" sz="1600" b="1" dirty="0" smtClean="0">
                <a:solidFill>
                  <a:schemeClr val="bg1"/>
                </a:solidFill>
              </a:rPr>
              <a:t>入園者増加に向けた取組み</a:t>
            </a:r>
            <a:r>
              <a:rPr lang="en-US" altLang="ja-JP" sz="1600" b="1" dirty="0" smtClean="0">
                <a:solidFill>
                  <a:schemeClr val="bg1"/>
                </a:solidFill>
              </a:rPr>
              <a:t>】</a:t>
            </a:r>
            <a:endParaRPr lang="ja-JP" altLang="en-US" sz="1600" b="1" dirty="0" smtClean="0">
              <a:solidFill>
                <a:schemeClr val="bg1"/>
              </a:solidFill>
            </a:endParaRPr>
          </a:p>
        </p:txBody>
      </p:sp>
      <p:sp>
        <p:nvSpPr>
          <p:cNvPr id="12" name="テキスト ボックス 11"/>
          <p:cNvSpPr txBox="1"/>
          <p:nvPr/>
        </p:nvSpPr>
        <p:spPr>
          <a:xfrm>
            <a:off x="600888" y="712480"/>
            <a:ext cx="6203360" cy="738664"/>
          </a:xfrm>
          <a:prstGeom prst="rect">
            <a:avLst/>
          </a:prstGeom>
          <a:noFill/>
          <a:ln>
            <a:noFill/>
          </a:ln>
        </p:spPr>
        <p:txBody>
          <a:bodyPr wrap="square" rtlCol="0">
            <a:spAutoFit/>
          </a:bodyPr>
          <a:lstStyle/>
          <a:p>
            <a:r>
              <a:rPr lang="ja-JP" altLang="ja-JP" sz="1400" b="1" dirty="0" smtClean="0"/>
              <a:t>【</a:t>
            </a:r>
            <a:r>
              <a:rPr lang="en-US" altLang="ja-JP" sz="1400" b="1" dirty="0" smtClean="0"/>
              <a:t>EXPOCITY</a:t>
            </a:r>
            <a:r>
              <a:rPr lang="ja-JP" altLang="en-US" sz="1400" b="1" dirty="0" smtClean="0"/>
              <a:t>との連携キャンペーン</a:t>
            </a:r>
            <a:r>
              <a:rPr lang="ja-JP" altLang="ja-JP" sz="1400" b="1" dirty="0" smtClean="0"/>
              <a:t>】</a:t>
            </a:r>
            <a:endParaRPr lang="en-US" altLang="ja-JP" sz="1400" b="1" dirty="0" smtClean="0"/>
          </a:p>
          <a:p>
            <a:r>
              <a:rPr lang="ja-JP" altLang="en-US" sz="1400" dirty="0" smtClean="0"/>
              <a:t>・桜まつり及びイルミナイト万博夕涼みの開催期間中に</a:t>
            </a:r>
            <a:r>
              <a:rPr lang="en-US" altLang="ja-JP" sz="1400" dirty="0" smtClean="0"/>
              <a:t>EXPOCITY</a:t>
            </a:r>
            <a:r>
              <a:rPr lang="ja-JP" altLang="en-US" sz="1400" dirty="0" smtClean="0"/>
              <a:t>との連携キャンペーンとして、公園の入園割引券や特別ノベルティグッズの配布等を実施。</a:t>
            </a:r>
            <a:endParaRPr lang="en-US" altLang="ja-JP" sz="1400" dirty="0" smtClean="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634307"/>
            <a:ext cx="1235050" cy="171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04588" y="1628800"/>
            <a:ext cx="6199659" cy="738664"/>
          </a:xfrm>
          <a:prstGeom prst="rect">
            <a:avLst/>
          </a:prstGeom>
          <a:noFill/>
          <a:ln>
            <a:noFill/>
          </a:ln>
        </p:spPr>
        <p:txBody>
          <a:bodyPr wrap="square" rtlCol="0">
            <a:spAutoFit/>
          </a:bodyPr>
          <a:lstStyle/>
          <a:p>
            <a:r>
              <a:rPr lang="ja-JP" altLang="ja-JP" sz="1400" b="1" dirty="0" smtClean="0"/>
              <a:t>【</a:t>
            </a:r>
            <a:r>
              <a:rPr lang="en-US" altLang="ja-JP" sz="1400" b="1" dirty="0" smtClean="0"/>
              <a:t>Osaka</a:t>
            </a:r>
            <a:r>
              <a:rPr lang="ja-JP" altLang="en-US" sz="1400" b="1" dirty="0" smtClean="0"/>
              <a:t>　</a:t>
            </a:r>
            <a:r>
              <a:rPr lang="en-US" altLang="ja-JP" sz="1400" b="1" dirty="0" smtClean="0"/>
              <a:t>Free</a:t>
            </a:r>
            <a:r>
              <a:rPr lang="ja-JP" altLang="en-US" sz="1400" b="1" dirty="0" smtClean="0"/>
              <a:t>　</a:t>
            </a:r>
            <a:r>
              <a:rPr lang="en-US" altLang="ja-JP" sz="1400" b="1" dirty="0" smtClean="0"/>
              <a:t>Wi-Fi</a:t>
            </a:r>
            <a:r>
              <a:rPr lang="ja-JP" altLang="en-US" sz="1400" b="1" dirty="0" smtClean="0"/>
              <a:t>の整備</a:t>
            </a:r>
            <a:r>
              <a:rPr lang="ja-JP" altLang="ja-JP" sz="1400" b="1" dirty="0" smtClean="0"/>
              <a:t>】</a:t>
            </a:r>
            <a:endParaRPr lang="en-US" altLang="ja-JP" sz="1400" b="1" dirty="0" smtClean="0"/>
          </a:p>
          <a:p>
            <a:r>
              <a:rPr lang="ja-JP" altLang="en-US" sz="1400" dirty="0" smtClean="0"/>
              <a:t>・平成</a:t>
            </a:r>
            <a:r>
              <a:rPr lang="en-US" altLang="ja-JP" sz="1400" dirty="0" smtClean="0"/>
              <a:t>27</a:t>
            </a:r>
            <a:r>
              <a:rPr lang="ja-JP" altLang="en-US" sz="1400" dirty="0" smtClean="0"/>
              <a:t>年度に園内</a:t>
            </a:r>
            <a:r>
              <a:rPr lang="en-US" altLang="ja-JP" sz="1400" dirty="0" smtClean="0"/>
              <a:t>4</a:t>
            </a:r>
            <a:r>
              <a:rPr lang="ja-JP" altLang="en-US" sz="1400" dirty="0" smtClean="0"/>
              <a:t>箇所（中央口、東口、日本庭園前ゲート、日本庭園正門）に</a:t>
            </a:r>
            <a:r>
              <a:rPr lang="en-US" altLang="ja-JP" sz="1400" dirty="0" smtClean="0"/>
              <a:t>Wi-Fi</a:t>
            </a:r>
            <a:r>
              <a:rPr lang="ja-JP" altLang="en-US" sz="1400" dirty="0" smtClean="0"/>
              <a:t>設備を設置。平成</a:t>
            </a:r>
            <a:r>
              <a:rPr lang="en-US" altLang="ja-JP" sz="1400" dirty="0" smtClean="0"/>
              <a:t>28</a:t>
            </a:r>
            <a:r>
              <a:rPr lang="ja-JP" altLang="en-US" sz="1400" dirty="0" smtClean="0"/>
              <a:t>年度は</a:t>
            </a:r>
            <a:r>
              <a:rPr lang="en-US" altLang="ja-JP" sz="1400" dirty="0" smtClean="0"/>
              <a:t>2</a:t>
            </a:r>
            <a:r>
              <a:rPr lang="ja-JP" altLang="en-US" sz="1400" dirty="0" smtClean="0"/>
              <a:t>箇所の設置を予定。</a:t>
            </a:r>
            <a:endParaRPr lang="ja-JP" altLang="ja-JP" sz="1400" dirty="0"/>
          </a:p>
        </p:txBody>
      </p:sp>
      <p:sp>
        <p:nvSpPr>
          <p:cNvPr id="14" name="テキスト ボックス 13"/>
          <p:cNvSpPr txBox="1"/>
          <p:nvPr/>
        </p:nvSpPr>
        <p:spPr>
          <a:xfrm>
            <a:off x="603934" y="2420888"/>
            <a:ext cx="7939420" cy="1169551"/>
          </a:xfrm>
          <a:prstGeom prst="rect">
            <a:avLst/>
          </a:prstGeom>
          <a:noFill/>
          <a:ln>
            <a:noFill/>
          </a:ln>
        </p:spPr>
        <p:txBody>
          <a:bodyPr wrap="square" rtlCol="0">
            <a:spAutoFit/>
          </a:bodyPr>
          <a:lstStyle/>
          <a:p>
            <a:r>
              <a:rPr lang="ja-JP" altLang="ja-JP" sz="1400" b="1" dirty="0" smtClean="0"/>
              <a:t>【</a:t>
            </a:r>
            <a:r>
              <a:rPr lang="ja-JP" altLang="en-US" sz="1400" b="1" dirty="0" smtClean="0"/>
              <a:t>新たなイベントの誘致</a:t>
            </a:r>
            <a:r>
              <a:rPr lang="ja-JP" altLang="ja-JP" sz="1400" b="1" dirty="0" smtClean="0"/>
              <a:t>】</a:t>
            </a:r>
            <a:endParaRPr lang="en-US" altLang="ja-JP" sz="1400" b="1" dirty="0" smtClean="0"/>
          </a:p>
          <a:p>
            <a:r>
              <a:rPr lang="ja-JP" altLang="en-US" sz="1400" dirty="0"/>
              <a:t>・</a:t>
            </a:r>
            <a:r>
              <a:rPr lang="en-US" altLang="ja-JP" sz="1400" dirty="0"/>
              <a:t>CYCLE MODE</a:t>
            </a:r>
            <a:r>
              <a:rPr lang="ja-JP" altLang="en-US" sz="1400" dirty="0"/>
              <a:t> </a:t>
            </a:r>
            <a:r>
              <a:rPr lang="en-US" altLang="ja-JP" sz="1400" dirty="0"/>
              <a:t>RIDE OSAKA</a:t>
            </a:r>
            <a:r>
              <a:rPr lang="ja-JP" altLang="en-US" sz="1400" dirty="0"/>
              <a:t>（平成</a:t>
            </a:r>
            <a:r>
              <a:rPr lang="en-US" altLang="ja-JP" sz="1400" dirty="0"/>
              <a:t>28</a:t>
            </a:r>
            <a:r>
              <a:rPr lang="ja-JP" altLang="en-US" sz="1400" dirty="0"/>
              <a:t>年</a:t>
            </a:r>
            <a:r>
              <a:rPr lang="en-US" altLang="ja-JP" sz="1400" dirty="0"/>
              <a:t>3</a:t>
            </a:r>
            <a:r>
              <a:rPr lang="ja-JP" altLang="en-US" sz="1400" dirty="0" smtClean="0"/>
              <a:t>月</a:t>
            </a:r>
            <a:r>
              <a:rPr lang="en-US" altLang="ja-JP" sz="1400" dirty="0" smtClean="0"/>
              <a:t>5</a:t>
            </a:r>
            <a:r>
              <a:rPr lang="ja-JP" altLang="en-US" sz="1400" dirty="0" smtClean="0"/>
              <a:t>日、</a:t>
            </a:r>
            <a:r>
              <a:rPr lang="en-US" altLang="ja-JP" sz="1400" dirty="0" smtClean="0"/>
              <a:t>6</a:t>
            </a:r>
            <a:r>
              <a:rPr lang="ja-JP" altLang="en-US" sz="1400" dirty="0" smtClean="0"/>
              <a:t>日</a:t>
            </a:r>
            <a:r>
              <a:rPr lang="ja-JP" altLang="en-US" sz="1400" dirty="0"/>
              <a:t>　</a:t>
            </a:r>
            <a:r>
              <a:rPr lang="ja-JP" altLang="en-US" sz="1400" dirty="0" smtClean="0"/>
              <a:t>　来</a:t>
            </a:r>
            <a:r>
              <a:rPr lang="ja-JP" altLang="en-US" sz="1400" dirty="0"/>
              <a:t>園者約</a:t>
            </a:r>
            <a:r>
              <a:rPr lang="en-US" altLang="ja-JP" sz="1400" dirty="0"/>
              <a:t>3</a:t>
            </a:r>
            <a:r>
              <a:rPr lang="ja-JP" altLang="en-US" sz="1400" dirty="0"/>
              <a:t>万人</a:t>
            </a:r>
            <a:r>
              <a:rPr lang="ja-JP" altLang="en-US" sz="1400" dirty="0" smtClean="0"/>
              <a:t>）</a:t>
            </a:r>
            <a:endParaRPr lang="en-US" altLang="ja-JP" sz="1400" dirty="0" smtClean="0"/>
          </a:p>
          <a:p>
            <a:r>
              <a:rPr lang="ja-JP" altLang="en-US" sz="1400" dirty="0" smtClean="0"/>
              <a:t>　　スポーツ</a:t>
            </a:r>
            <a:r>
              <a:rPr lang="ja-JP" altLang="en-US" sz="1400" dirty="0"/>
              <a:t>自転車の試乗や自転車</a:t>
            </a:r>
            <a:r>
              <a:rPr lang="ja-JP" altLang="en-US" sz="1400" dirty="0" smtClean="0"/>
              <a:t>のルール</a:t>
            </a:r>
            <a:r>
              <a:rPr lang="ja-JP" altLang="en-US" sz="1400" dirty="0"/>
              <a:t>やマナーのイベント、様々な自転車の展示等</a:t>
            </a:r>
            <a:endParaRPr lang="ja-JP" altLang="ja-JP" sz="1400" dirty="0"/>
          </a:p>
          <a:p>
            <a:r>
              <a:rPr lang="ja-JP" altLang="en-US" sz="1400" dirty="0" smtClean="0"/>
              <a:t>・カレー</a:t>
            </a:r>
            <a:r>
              <a:rPr lang="en-US" altLang="ja-JP" sz="1400" dirty="0" smtClean="0"/>
              <a:t>EXPO</a:t>
            </a:r>
            <a:r>
              <a:rPr lang="ja-JP" altLang="en-US" sz="1400" dirty="0" smtClean="0"/>
              <a:t>（平成</a:t>
            </a:r>
            <a:r>
              <a:rPr lang="en-US" altLang="ja-JP" sz="1400" dirty="0" smtClean="0"/>
              <a:t>28</a:t>
            </a:r>
            <a:r>
              <a:rPr lang="ja-JP" altLang="en-US" sz="1400" dirty="0" smtClean="0"/>
              <a:t>年</a:t>
            </a:r>
            <a:r>
              <a:rPr lang="en-US" altLang="ja-JP" sz="1400" dirty="0" smtClean="0"/>
              <a:t>3</a:t>
            </a:r>
            <a:r>
              <a:rPr lang="ja-JP" altLang="en-US" sz="1400" dirty="0" smtClean="0"/>
              <a:t>月</a:t>
            </a:r>
            <a:r>
              <a:rPr lang="en-US" altLang="ja-JP" sz="1400" dirty="0" smtClean="0"/>
              <a:t>19</a:t>
            </a:r>
            <a:r>
              <a:rPr lang="ja-JP" altLang="en-US" sz="1400" dirty="0" smtClean="0"/>
              <a:t>日から</a:t>
            </a:r>
            <a:r>
              <a:rPr lang="en-US" altLang="ja-JP" sz="1400" dirty="0" smtClean="0"/>
              <a:t>21</a:t>
            </a:r>
            <a:r>
              <a:rPr lang="ja-JP" altLang="en-US" sz="1400" dirty="0" smtClean="0"/>
              <a:t>日</a:t>
            </a:r>
            <a:r>
              <a:rPr lang="ja-JP" altLang="en-US" sz="1400" dirty="0"/>
              <a:t>　</a:t>
            </a:r>
            <a:r>
              <a:rPr lang="ja-JP" altLang="en-US" sz="1400" dirty="0" smtClean="0"/>
              <a:t>　来</a:t>
            </a:r>
            <a:r>
              <a:rPr lang="ja-JP" altLang="en-US" sz="1400" dirty="0"/>
              <a:t>園者約</a:t>
            </a:r>
            <a:r>
              <a:rPr lang="en-US" altLang="ja-JP" sz="1400" dirty="0" smtClean="0"/>
              <a:t>6</a:t>
            </a:r>
            <a:r>
              <a:rPr lang="ja-JP" altLang="en-US" sz="1400" dirty="0" smtClean="0"/>
              <a:t>万人）</a:t>
            </a:r>
            <a:endParaRPr lang="en-US" altLang="ja-JP" sz="1400" dirty="0" smtClean="0"/>
          </a:p>
          <a:p>
            <a:r>
              <a:rPr lang="ja-JP" altLang="en-US" sz="1400" dirty="0" smtClean="0"/>
              <a:t>　　関西圏のカレー店が一堂に会すカレーの祭典</a:t>
            </a:r>
            <a:endParaRPr lang="en-US" altLang="ja-JP" sz="1400" dirty="0" smtClean="0"/>
          </a:p>
        </p:txBody>
      </p:sp>
      <p:sp>
        <p:nvSpPr>
          <p:cNvPr id="15" name="テキスト ボックス 14"/>
          <p:cNvSpPr txBox="1"/>
          <p:nvPr/>
        </p:nvSpPr>
        <p:spPr>
          <a:xfrm>
            <a:off x="597515" y="5805264"/>
            <a:ext cx="7931794" cy="738664"/>
          </a:xfrm>
          <a:prstGeom prst="rect">
            <a:avLst/>
          </a:prstGeom>
          <a:noFill/>
          <a:ln>
            <a:noFill/>
          </a:ln>
        </p:spPr>
        <p:txBody>
          <a:bodyPr wrap="square" rtlCol="0">
            <a:spAutoFit/>
          </a:bodyPr>
          <a:lstStyle/>
          <a:p>
            <a:r>
              <a:rPr lang="ja-JP" altLang="ja-JP" sz="1400" b="1" dirty="0" smtClean="0"/>
              <a:t>【</a:t>
            </a:r>
            <a:r>
              <a:rPr lang="ja-JP" altLang="en-US" sz="1400" b="1" dirty="0" smtClean="0"/>
              <a:t>案内標識の設置</a:t>
            </a:r>
            <a:r>
              <a:rPr lang="ja-JP" altLang="ja-JP" sz="1400" b="1" dirty="0" smtClean="0"/>
              <a:t>】</a:t>
            </a:r>
            <a:endParaRPr lang="en-US" altLang="ja-JP" sz="1400" b="1" dirty="0" smtClean="0"/>
          </a:p>
          <a:p>
            <a:r>
              <a:rPr lang="ja-JP" altLang="en-US" sz="1400" dirty="0" smtClean="0"/>
              <a:t>・行楽シーズンや</a:t>
            </a:r>
            <a:r>
              <a:rPr lang="ja-JP" altLang="en-US" sz="1400" dirty="0"/>
              <a:t>イベント</a:t>
            </a:r>
            <a:r>
              <a:rPr lang="ja-JP" altLang="en-US" sz="1400" dirty="0" smtClean="0"/>
              <a:t>開催時には、外周道路（府道茨木摂津線）が、大変混雑するため、渋滞対策として、案内標識</a:t>
            </a:r>
            <a:r>
              <a:rPr lang="en-US" altLang="ja-JP" sz="1400" dirty="0" smtClean="0"/>
              <a:t>(</a:t>
            </a:r>
            <a:r>
              <a:rPr lang="ja-JP" altLang="en-US" sz="1400" dirty="0" smtClean="0"/>
              <a:t>駐車場情報提供装置）を設置（平成</a:t>
            </a:r>
            <a:r>
              <a:rPr lang="en-US" altLang="ja-JP" sz="1400" dirty="0" smtClean="0"/>
              <a:t>28</a:t>
            </a:r>
            <a:r>
              <a:rPr lang="ja-JP" altLang="en-US" sz="1400" dirty="0" smtClean="0"/>
              <a:t>年</a:t>
            </a:r>
            <a:r>
              <a:rPr lang="en-US" altLang="ja-JP" sz="1400" dirty="0" smtClean="0"/>
              <a:t>4</a:t>
            </a:r>
            <a:r>
              <a:rPr lang="ja-JP" altLang="en-US" sz="1400" dirty="0" smtClean="0"/>
              <a:t>月）</a:t>
            </a:r>
            <a:endParaRPr lang="en-US" altLang="ja-JP" sz="1400" dirty="0" smtClean="0"/>
          </a:p>
        </p:txBody>
      </p:sp>
      <p:sp>
        <p:nvSpPr>
          <p:cNvPr id="16" name="テキスト ボックス 15"/>
          <p:cNvSpPr txBox="1"/>
          <p:nvPr/>
        </p:nvSpPr>
        <p:spPr>
          <a:xfrm>
            <a:off x="600888" y="3645024"/>
            <a:ext cx="7776864" cy="1169551"/>
          </a:xfrm>
          <a:prstGeom prst="rect">
            <a:avLst/>
          </a:prstGeom>
          <a:noFill/>
          <a:ln>
            <a:noFill/>
          </a:ln>
        </p:spPr>
        <p:txBody>
          <a:bodyPr wrap="square" rtlCol="0">
            <a:spAutoFit/>
          </a:bodyPr>
          <a:lstStyle/>
          <a:p>
            <a:r>
              <a:rPr lang="ja-JP" altLang="ja-JP" sz="1400" b="1" dirty="0" smtClean="0"/>
              <a:t>【</a:t>
            </a:r>
            <a:r>
              <a:rPr lang="ja-JP" altLang="en-US" sz="1400" b="1" dirty="0" smtClean="0"/>
              <a:t>魅力ある</a:t>
            </a:r>
            <a:r>
              <a:rPr lang="ja-JP" altLang="en-US" sz="1400" b="1" dirty="0"/>
              <a:t>イベント</a:t>
            </a:r>
            <a:r>
              <a:rPr lang="ja-JP" altLang="en-US" sz="1400" b="1" dirty="0" smtClean="0"/>
              <a:t>の創出</a:t>
            </a:r>
            <a:r>
              <a:rPr lang="ja-JP" altLang="ja-JP" sz="1400" b="1" dirty="0" smtClean="0"/>
              <a:t>】</a:t>
            </a:r>
            <a:endParaRPr lang="en-US" altLang="ja-JP" sz="1400" b="1" dirty="0" smtClean="0"/>
          </a:p>
          <a:p>
            <a:r>
              <a:rPr lang="ja-JP" altLang="en-US" sz="1400" dirty="0" smtClean="0"/>
              <a:t>・四季折々の花の</a:t>
            </a:r>
            <a:r>
              <a:rPr lang="ja-JP" altLang="en-US" sz="1400" dirty="0"/>
              <a:t>イベント</a:t>
            </a:r>
            <a:r>
              <a:rPr lang="ja-JP" altLang="en-US" sz="1400" dirty="0" smtClean="0"/>
              <a:t>を年間</a:t>
            </a:r>
            <a:r>
              <a:rPr lang="en-US" altLang="ja-JP" sz="1400" dirty="0" smtClean="0"/>
              <a:t>17</a:t>
            </a:r>
            <a:r>
              <a:rPr lang="ja-JP" altLang="en-US" sz="1400" dirty="0" smtClean="0"/>
              <a:t>件、来園者の公園に対するイメージを定着させるため、イベントの花の種類を毎年固定させながら、新品種の積極的な導入を継続して実施</a:t>
            </a:r>
            <a:endParaRPr lang="en-US" altLang="ja-JP" sz="1400" dirty="0" smtClean="0"/>
          </a:p>
          <a:p>
            <a:r>
              <a:rPr lang="ja-JP" altLang="en-US" sz="1400" dirty="0" smtClean="0"/>
              <a:t>・メディアとの連携</a:t>
            </a:r>
            <a:r>
              <a:rPr lang="ja-JP" altLang="en-US" sz="1400" dirty="0"/>
              <a:t>イベント</a:t>
            </a:r>
            <a:r>
              <a:rPr lang="ja-JP" altLang="en-US" sz="1400" dirty="0" smtClean="0"/>
              <a:t>では、平日の開催日数の増加に加え、食や体験・音楽・スポーツ分野など多彩な</a:t>
            </a:r>
            <a:r>
              <a:rPr lang="ja-JP" altLang="en-US" sz="1400" dirty="0"/>
              <a:t>イベント</a:t>
            </a:r>
            <a:r>
              <a:rPr lang="ja-JP" altLang="en-US" sz="1400" dirty="0" smtClean="0"/>
              <a:t>を年間</a:t>
            </a:r>
            <a:r>
              <a:rPr lang="en-US" altLang="ja-JP" sz="1400" dirty="0" smtClean="0"/>
              <a:t>13</a:t>
            </a:r>
            <a:r>
              <a:rPr lang="ja-JP" altLang="en-US" sz="1400" dirty="0" smtClean="0"/>
              <a:t>件実施</a:t>
            </a:r>
            <a:endParaRPr lang="en-US" altLang="ja-JP" sz="1400" dirty="0" smtClean="0"/>
          </a:p>
        </p:txBody>
      </p:sp>
      <p:sp>
        <p:nvSpPr>
          <p:cNvPr id="17" name="テキスト ボックス 16"/>
          <p:cNvSpPr txBox="1"/>
          <p:nvPr/>
        </p:nvSpPr>
        <p:spPr>
          <a:xfrm>
            <a:off x="611560" y="4911408"/>
            <a:ext cx="7776864" cy="738664"/>
          </a:xfrm>
          <a:prstGeom prst="rect">
            <a:avLst/>
          </a:prstGeom>
          <a:noFill/>
          <a:ln>
            <a:noFill/>
          </a:ln>
        </p:spPr>
        <p:txBody>
          <a:bodyPr wrap="square" rtlCol="0">
            <a:spAutoFit/>
          </a:bodyPr>
          <a:lstStyle/>
          <a:p>
            <a:r>
              <a:rPr lang="ja-JP" altLang="ja-JP" sz="1400" b="1" dirty="0" smtClean="0"/>
              <a:t>【</a:t>
            </a:r>
            <a:r>
              <a:rPr lang="ja-JP" altLang="en-US" sz="1400" b="1" dirty="0" smtClean="0"/>
              <a:t>自然観察学習館での</a:t>
            </a:r>
            <a:r>
              <a:rPr lang="en-US" altLang="ja-JP" sz="1400" b="1" dirty="0" smtClean="0"/>
              <a:t>15</a:t>
            </a:r>
            <a:r>
              <a:rPr lang="ja-JP" altLang="en-US" sz="1400" b="1" dirty="0" smtClean="0"/>
              <a:t>分プログラム</a:t>
            </a:r>
            <a:r>
              <a:rPr lang="ja-JP" altLang="ja-JP" sz="1400" b="1" dirty="0" smtClean="0"/>
              <a:t>】</a:t>
            </a:r>
            <a:endParaRPr lang="en-US" altLang="ja-JP" sz="1400" b="1" dirty="0" smtClean="0"/>
          </a:p>
          <a:p>
            <a:r>
              <a:rPr lang="ja-JP" altLang="en-US" sz="1400" dirty="0" smtClean="0"/>
              <a:t>・平日利用者の増加のため、「</a:t>
            </a:r>
            <a:r>
              <a:rPr lang="en-US" altLang="ja-JP" sz="1400" dirty="0" smtClean="0"/>
              <a:t>15</a:t>
            </a:r>
            <a:r>
              <a:rPr lang="ja-JP" altLang="en-US" sz="1400" dirty="0" smtClean="0"/>
              <a:t>分プログラム」として園内の材料を活用したクラフト体験プログラムを常設で新規開催（参加者数：</a:t>
            </a:r>
            <a:r>
              <a:rPr lang="en-US" altLang="ja-JP" sz="1400" dirty="0" smtClean="0"/>
              <a:t>368</a:t>
            </a:r>
            <a:r>
              <a:rPr lang="ja-JP" altLang="en-US" sz="1400" dirty="0" smtClean="0"/>
              <a:t>名）</a:t>
            </a:r>
            <a:endParaRPr lang="en-US" altLang="ja-JP" sz="1400" dirty="0" smtClean="0"/>
          </a:p>
        </p:txBody>
      </p:sp>
      <p:sp>
        <p:nvSpPr>
          <p:cNvPr id="10" name="スライド番号プレースホルダー 1"/>
          <p:cNvSpPr>
            <a:spLocks noGrp="1"/>
          </p:cNvSpPr>
          <p:nvPr>
            <p:ph type="sldNum" sz="quarter" idx="12"/>
          </p:nvPr>
        </p:nvSpPr>
        <p:spPr>
          <a:xfrm>
            <a:off x="6516216" y="636136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３</a:t>
            </a:r>
            <a:endParaRPr lang="en-US" altLang="ja-JP" sz="1000" dirty="0" smtClean="0"/>
          </a:p>
        </p:txBody>
      </p:sp>
    </p:spTree>
    <p:extLst>
      <p:ext uri="{BB962C8B-B14F-4D97-AF65-F5344CB8AC3E}">
        <p14:creationId xmlns:p14="http://schemas.microsoft.com/office/powerpoint/2010/main" val="2716145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969546"/>
            <a:ext cx="4428642" cy="307777"/>
          </a:xfrm>
          <a:prstGeom prst="rect">
            <a:avLst/>
          </a:prstGeom>
          <a:noFill/>
          <a:ln>
            <a:noFill/>
          </a:ln>
        </p:spPr>
        <p:txBody>
          <a:bodyPr wrap="square" rtlCol="0">
            <a:spAutoFit/>
          </a:bodyPr>
          <a:lstStyle/>
          <a:p>
            <a:r>
              <a:rPr lang="en-US" altLang="ja-JP" sz="1400" b="1" dirty="0" smtClean="0"/>
              <a:t>【</a:t>
            </a:r>
            <a:r>
              <a:rPr lang="ja-JP" altLang="en-US" sz="1400" b="1" dirty="0" smtClean="0"/>
              <a:t>太陽の塔耐震改修等工事</a:t>
            </a:r>
            <a:r>
              <a:rPr lang="en-US" altLang="ja-JP" sz="1400" b="1" dirty="0" smtClean="0"/>
              <a:t>】</a:t>
            </a:r>
            <a:r>
              <a:rPr lang="ja-JP" altLang="en-US" sz="1400" b="1" dirty="0" smtClean="0"/>
              <a:t>　→　別冊資料４にて説明</a:t>
            </a:r>
            <a:endParaRPr lang="ja-JP" altLang="ja-JP" sz="1400" dirty="0"/>
          </a:p>
        </p:txBody>
      </p:sp>
      <p:sp>
        <p:nvSpPr>
          <p:cNvPr id="8" name="テキスト ボックス 7"/>
          <p:cNvSpPr txBox="1"/>
          <p:nvPr/>
        </p:nvSpPr>
        <p:spPr>
          <a:xfrm>
            <a:off x="395536" y="1628800"/>
            <a:ext cx="8568952" cy="4703852"/>
          </a:xfrm>
          <a:prstGeom prst="rect">
            <a:avLst/>
          </a:prstGeom>
          <a:noFill/>
          <a:ln>
            <a:noFill/>
          </a:ln>
        </p:spPr>
        <p:txBody>
          <a:bodyPr wrap="square" rtlCol="0">
            <a:spAutoFit/>
          </a:bodyPr>
          <a:lstStyle/>
          <a:p>
            <a:r>
              <a:rPr lang="ja-JP" altLang="ja-JP" sz="1400" b="1" dirty="0" smtClean="0"/>
              <a:t>【</a:t>
            </a:r>
            <a:r>
              <a:rPr lang="ja-JP" altLang="en-US" sz="1400" b="1" dirty="0" smtClean="0"/>
              <a:t>施設の改修　等</a:t>
            </a:r>
            <a:r>
              <a:rPr lang="ja-JP" altLang="ja-JP" sz="1400" b="1" dirty="0" smtClean="0"/>
              <a:t>】</a:t>
            </a:r>
            <a:endParaRPr lang="en-US" altLang="ja-JP" sz="1400" b="1" dirty="0" smtClean="0"/>
          </a:p>
          <a:p>
            <a:r>
              <a:rPr lang="ja-JP" altLang="en-US" sz="1400" b="1" dirty="0" smtClean="0"/>
              <a:t>　</a:t>
            </a:r>
            <a:endParaRPr lang="en-US" altLang="ja-JP" sz="1400" b="1" dirty="0" smtClean="0"/>
          </a:p>
          <a:p>
            <a:pPr>
              <a:lnSpc>
                <a:spcPts val="1600"/>
              </a:lnSpc>
            </a:pPr>
            <a:r>
              <a:rPr lang="ja-JP" altLang="en-US" sz="1200" dirty="0" smtClean="0"/>
              <a:t>　・園内</a:t>
            </a:r>
            <a:r>
              <a:rPr lang="ja-JP" altLang="en-US" sz="1200" dirty="0"/>
              <a:t>には</a:t>
            </a:r>
            <a:r>
              <a:rPr lang="ja-JP" altLang="en-US" sz="1200" dirty="0" smtClean="0"/>
              <a:t>、万博開催時に整備された土木</a:t>
            </a:r>
            <a:r>
              <a:rPr lang="ja-JP" altLang="en-US" sz="1200" dirty="0"/>
              <a:t>施設、建築施設、電気設備、機械</a:t>
            </a:r>
            <a:r>
              <a:rPr lang="ja-JP" altLang="en-US" sz="1200" dirty="0" smtClean="0"/>
              <a:t>設備など、全体に老朽化が進んでいる施設が多く、</a:t>
            </a:r>
            <a:endParaRPr lang="en-US" altLang="ja-JP" sz="1200" dirty="0" smtClean="0"/>
          </a:p>
          <a:p>
            <a:pPr>
              <a:lnSpc>
                <a:spcPts val="1600"/>
              </a:lnSpc>
            </a:pPr>
            <a:r>
              <a:rPr lang="ja-JP" altLang="en-US" sz="1200" dirty="0"/>
              <a:t>　</a:t>
            </a:r>
            <a:r>
              <a:rPr lang="ja-JP" altLang="en-US" sz="1200" dirty="0" smtClean="0"/>
              <a:t>計画的な改修が必要。</a:t>
            </a:r>
            <a:endParaRPr lang="en-US" altLang="ja-JP" sz="1200" dirty="0" smtClean="0"/>
          </a:p>
          <a:p>
            <a:pPr>
              <a:lnSpc>
                <a:spcPts val="1600"/>
              </a:lnSpc>
            </a:pPr>
            <a:r>
              <a:rPr lang="ja-JP" altLang="en-US" sz="1200" dirty="0" smtClean="0"/>
              <a:t>　・万博公園の施設は、健全度</a:t>
            </a:r>
            <a:r>
              <a:rPr lang="ja-JP" altLang="en-US" sz="1200" dirty="0"/>
              <a:t>や緊急度、</a:t>
            </a:r>
            <a:r>
              <a:rPr lang="ja-JP" altLang="en-US" sz="1200" dirty="0" smtClean="0"/>
              <a:t>魅力づくりやサービス向上の</a:t>
            </a:r>
            <a:r>
              <a:rPr lang="ja-JP" altLang="en-US" sz="1200" dirty="0"/>
              <a:t>観点</a:t>
            </a:r>
            <a:r>
              <a:rPr lang="ja-JP" altLang="en-US" sz="1200" dirty="0" smtClean="0"/>
              <a:t>から改修する施設の優先順位を決め、計画的</a:t>
            </a:r>
            <a:r>
              <a:rPr lang="ja-JP" altLang="en-US" sz="1200" dirty="0"/>
              <a:t>に改修</a:t>
            </a:r>
            <a:r>
              <a:rPr lang="ja-JP" altLang="en-US" sz="1200" dirty="0" smtClean="0"/>
              <a:t>を</a:t>
            </a:r>
            <a:endParaRPr lang="en-US" altLang="ja-JP" sz="1200" dirty="0" smtClean="0"/>
          </a:p>
          <a:p>
            <a:pPr>
              <a:lnSpc>
                <a:spcPts val="1600"/>
              </a:lnSpc>
            </a:pPr>
            <a:r>
              <a:rPr lang="ja-JP" altLang="en-US" sz="1200" dirty="0"/>
              <a:t>　</a:t>
            </a:r>
            <a:r>
              <a:rPr lang="ja-JP" altLang="en-US" sz="1200" dirty="0" smtClean="0"/>
              <a:t>推進。</a:t>
            </a:r>
            <a:endParaRPr lang="en-US" altLang="ja-JP" sz="1200" dirty="0" smtClean="0"/>
          </a:p>
          <a:p>
            <a:pPr>
              <a:lnSpc>
                <a:spcPts val="1600"/>
              </a:lnSpc>
            </a:pPr>
            <a:endParaRPr lang="en-US" altLang="ja-JP" sz="1200" dirty="0" smtClean="0"/>
          </a:p>
          <a:p>
            <a:pPr>
              <a:lnSpc>
                <a:spcPts val="1200"/>
              </a:lnSpc>
            </a:pPr>
            <a:r>
              <a:rPr lang="en-US" altLang="ja-JP" sz="1200" b="1" dirty="0" smtClean="0">
                <a:latin typeface="+mn-ea"/>
              </a:rPr>
              <a:t>【</a:t>
            </a:r>
            <a:r>
              <a:rPr lang="ja-JP" altLang="en-US" sz="1200" b="1" dirty="0" smtClean="0">
                <a:latin typeface="+mn-ea"/>
              </a:rPr>
              <a:t>改修のタイプ</a:t>
            </a:r>
            <a:r>
              <a:rPr lang="en-US" altLang="ja-JP" sz="1200" b="1" dirty="0" smtClean="0">
                <a:latin typeface="+mn-ea"/>
              </a:rPr>
              <a:t>】</a:t>
            </a:r>
          </a:p>
          <a:p>
            <a:pPr>
              <a:lnSpc>
                <a:spcPts val="1400"/>
              </a:lnSpc>
            </a:pPr>
            <a:endParaRPr lang="en-US" altLang="ja-JP" sz="1200" dirty="0" smtClean="0"/>
          </a:p>
          <a:p>
            <a:pPr>
              <a:lnSpc>
                <a:spcPts val="1400"/>
              </a:lnSpc>
            </a:pPr>
            <a:r>
              <a:rPr lang="ja-JP" altLang="en-US" sz="1200" dirty="0"/>
              <a:t>　</a:t>
            </a:r>
            <a:r>
              <a:rPr lang="ja-JP" altLang="en-US" sz="1200" dirty="0" smtClean="0"/>
              <a:t>１．維持管理的改修（日常的点検結果に基づき補修）</a:t>
            </a:r>
            <a:endParaRPr lang="en-US" altLang="ja-JP" sz="1200" dirty="0" smtClean="0"/>
          </a:p>
          <a:p>
            <a:pPr>
              <a:lnSpc>
                <a:spcPts val="1400"/>
              </a:lnSpc>
            </a:pPr>
            <a:r>
              <a:rPr lang="ja-JP" altLang="en-US" sz="1200" dirty="0"/>
              <a:t>　</a:t>
            </a:r>
            <a:endParaRPr lang="en-US" altLang="ja-JP" sz="1200" dirty="0" smtClean="0"/>
          </a:p>
          <a:p>
            <a:pPr>
              <a:lnSpc>
                <a:spcPts val="1400"/>
              </a:lnSpc>
            </a:pPr>
            <a:r>
              <a:rPr lang="ja-JP" altLang="en-US" sz="1200" dirty="0"/>
              <a:t>　</a:t>
            </a:r>
            <a:r>
              <a:rPr lang="ja-JP" altLang="en-US" sz="1200" dirty="0" smtClean="0"/>
              <a:t>２．大規模改修</a:t>
            </a:r>
            <a:endParaRPr lang="en-US" altLang="ja-JP" sz="1200" dirty="0" smtClean="0"/>
          </a:p>
          <a:p>
            <a:pPr>
              <a:lnSpc>
                <a:spcPts val="1400"/>
              </a:lnSpc>
            </a:pPr>
            <a:r>
              <a:rPr lang="ja-JP" altLang="en-US" sz="1200" dirty="0" smtClean="0"/>
              <a:t>　　</a:t>
            </a:r>
            <a:r>
              <a:rPr lang="en-US" altLang="ja-JP" sz="1200" dirty="0" smtClean="0"/>
              <a:t>Ⅰ</a:t>
            </a:r>
            <a:r>
              <a:rPr lang="ja-JP" altLang="en-US" sz="1200" dirty="0" err="1" smtClean="0"/>
              <a:t>．</a:t>
            </a:r>
            <a:r>
              <a:rPr lang="ja-JP" altLang="en-US" sz="1200" dirty="0" smtClean="0"/>
              <a:t>劣化や損傷を未然に防止、延命し安全性を向上させる施設</a:t>
            </a:r>
            <a:endParaRPr lang="en-US" altLang="ja-JP" sz="1200" dirty="0" smtClean="0"/>
          </a:p>
          <a:p>
            <a:pPr>
              <a:lnSpc>
                <a:spcPts val="1400"/>
              </a:lnSpc>
            </a:pPr>
            <a:r>
              <a:rPr lang="ja-JP" altLang="en-US" sz="1200" dirty="0"/>
              <a:t>　</a:t>
            </a:r>
            <a:r>
              <a:rPr lang="ja-JP" altLang="en-US" sz="1200" dirty="0" smtClean="0"/>
              <a:t>　　　　　⇒建築物、</a:t>
            </a:r>
            <a:r>
              <a:rPr lang="ja-JP" altLang="en-US" sz="1200" u="sng" dirty="0" smtClean="0"/>
              <a:t>橋梁</a:t>
            </a:r>
            <a:r>
              <a:rPr lang="ja-JP" altLang="en-US" sz="1200" dirty="0" smtClean="0"/>
              <a:t>など</a:t>
            </a:r>
            <a:endParaRPr lang="en-US" altLang="ja-JP" sz="1200" dirty="0" smtClean="0"/>
          </a:p>
          <a:p>
            <a:pPr>
              <a:lnSpc>
                <a:spcPts val="1400"/>
              </a:lnSpc>
            </a:pPr>
            <a:r>
              <a:rPr lang="ja-JP" altLang="en-US" sz="1200" dirty="0"/>
              <a:t>　</a:t>
            </a:r>
            <a:r>
              <a:rPr lang="ja-JP" altLang="en-US" sz="1200" dirty="0" smtClean="0"/>
              <a:t>　</a:t>
            </a:r>
            <a:r>
              <a:rPr lang="en-US" altLang="ja-JP" sz="1200" dirty="0" smtClean="0"/>
              <a:t>Ⅱ</a:t>
            </a:r>
            <a:r>
              <a:rPr lang="ja-JP" altLang="en-US" sz="1200" dirty="0" err="1" smtClean="0"/>
              <a:t>．</a:t>
            </a:r>
            <a:r>
              <a:rPr lang="ja-JP" altLang="en-US" sz="1200" dirty="0" smtClean="0"/>
              <a:t>機能しなくなった段階で取替える施設</a:t>
            </a:r>
            <a:endParaRPr lang="en-US" altLang="ja-JP" sz="1200" dirty="0" smtClean="0"/>
          </a:p>
          <a:p>
            <a:pPr>
              <a:lnSpc>
                <a:spcPts val="1400"/>
              </a:lnSpc>
            </a:pPr>
            <a:r>
              <a:rPr lang="ja-JP" altLang="en-US" sz="1200" dirty="0"/>
              <a:t>　</a:t>
            </a:r>
            <a:r>
              <a:rPr lang="ja-JP" altLang="en-US" sz="1200" dirty="0" smtClean="0"/>
              <a:t>　　　　　⇒舗装改修、案内板改修など</a:t>
            </a:r>
            <a:endParaRPr lang="en-US" altLang="ja-JP" sz="1200" dirty="0" smtClean="0"/>
          </a:p>
          <a:p>
            <a:pPr>
              <a:lnSpc>
                <a:spcPts val="1400"/>
              </a:lnSpc>
            </a:pPr>
            <a:r>
              <a:rPr lang="ja-JP" altLang="en-US" sz="1200" dirty="0"/>
              <a:t>　</a:t>
            </a:r>
            <a:r>
              <a:rPr lang="ja-JP" altLang="en-US" sz="1200" dirty="0" smtClean="0"/>
              <a:t>　</a:t>
            </a:r>
            <a:r>
              <a:rPr lang="en-US" altLang="ja-JP" sz="1200" dirty="0" smtClean="0"/>
              <a:t>Ⅲ</a:t>
            </a:r>
            <a:r>
              <a:rPr lang="ja-JP" altLang="en-US" sz="1200" dirty="0" err="1" smtClean="0"/>
              <a:t>．</a:t>
            </a:r>
            <a:r>
              <a:rPr lang="ja-JP" altLang="en-US" sz="1200" dirty="0" smtClean="0"/>
              <a:t>施設機能拡充の為の計画的改修</a:t>
            </a:r>
            <a:endParaRPr lang="en-US" altLang="ja-JP" sz="1200" dirty="0" smtClean="0"/>
          </a:p>
          <a:p>
            <a:pPr>
              <a:lnSpc>
                <a:spcPts val="1400"/>
              </a:lnSpc>
            </a:pPr>
            <a:r>
              <a:rPr lang="ja-JP" altLang="en-US" sz="1200" dirty="0"/>
              <a:t>　</a:t>
            </a:r>
            <a:r>
              <a:rPr lang="ja-JP" altLang="en-US" sz="1200" dirty="0" smtClean="0"/>
              <a:t>　　　　　⇒下水道分流化など</a:t>
            </a:r>
            <a:endParaRPr lang="en-US" altLang="ja-JP" sz="1200" dirty="0" smtClean="0"/>
          </a:p>
          <a:p>
            <a:pPr>
              <a:lnSpc>
                <a:spcPts val="1400"/>
              </a:lnSpc>
            </a:pPr>
            <a:r>
              <a:rPr lang="ja-JP" altLang="en-US" sz="1200" dirty="0"/>
              <a:t>　</a:t>
            </a:r>
            <a:r>
              <a:rPr lang="ja-JP" altLang="en-US" sz="1200" dirty="0" smtClean="0"/>
              <a:t>　</a:t>
            </a:r>
            <a:r>
              <a:rPr lang="en-US" altLang="ja-JP" sz="1200" dirty="0" smtClean="0"/>
              <a:t>Ⅳ</a:t>
            </a:r>
            <a:r>
              <a:rPr lang="ja-JP" altLang="en-US" sz="1200" dirty="0" err="1" smtClean="0"/>
              <a:t>．</a:t>
            </a:r>
            <a:r>
              <a:rPr lang="ja-JP" altLang="en-US" sz="1200" dirty="0" smtClean="0"/>
              <a:t>その他、ﾊﾞﾘｱﾌﾘｰ化、樹木、遊具の更新等</a:t>
            </a:r>
            <a:endParaRPr lang="en-US" altLang="ja-JP" sz="1200" dirty="0" smtClean="0"/>
          </a:p>
          <a:p>
            <a:pPr>
              <a:lnSpc>
                <a:spcPts val="1400"/>
              </a:lnSpc>
            </a:pPr>
            <a:r>
              <a:rPr lang="ja-JP" altLang="en-US" sz="1200" dirty="0"/>
              <a:t>　</a:t>
            </a:r>
            <a:r>
              <a:rPr lang="ja-JP" altLang="en-US" sz="1200" dirty="0" smtClean="0"/>
              <a:t>　　　　　⇒建物、園路、便所、駐車場等のバリアフリー化など</a:t>
            </a:r>
            <a:endParaRPr lang="en-US" altLang="ja-JP" sz="1200" dirty="0"/>
          </a:p>
          <a:p>
            <a:pPr>
              <a:lnSpc>
                <a:spcPts val="1400"/>
              </a:lnSpc>
            </a:pPr>
            <a:r>
              <a:rPr lang="ja-JP" altLang="en-US" sz="1200" dirty="0"/>
              <a:t>　</a:t>
            </a:r>
            <a:endParaRPr lang="en-US" altLang="ja-JP" sz="1200" dirty="0" smtClean="0"/>
          </a:p>
          <a:p>
            <a:pPr>
              <a:lnSpc>
                <a:spcPts val="1400"/>
              </a:lnSpc>
            </a:pPr>
            <a:r>
              <a:rPr lang="ja-JP" altLang="en-US" sz="1200" dirty="0"/>
              <a:t>　</a:t>
            </a:r>
            <a:endParaRPr lang="en-US" altLang="ja-JP" sz="1200" dirty="0" smtClean="0">
              <a:solidFill>
                <a:srgbClr val="FF0000"/>
              </a:solidFill>
            </a:endParaRPr>
          </a:p>
          <a:p>
            <a:pPr>
              <a:lnSpc>
                <a:spcPts val="1400"/>
              </a:lnSpc>
            </a:pPr>
            <a:r>
              <a:rPr lang="ja-JP" altLang="en-US" sz="1200" dirty="0" smtClean="0"/>
              <a:t>　　　（なお、上記改修</a:t>
            </a:r>
            <a:r>
              <a:rPr lang="ja-JP" altLang="en-US" sz="1200" dirty="0"/>
              <a:t>時には、公園のサービス向上にかかるものも工夫して</a:t>
            </a:r>
            <a:r>
              <a:rPr lang="ja-JP" altLang="en-US" sz="1200" dirty="0" smtClean="0"/>
              <a:t>実施　⇒　駐車場情報提供装置など）</a:t>
            </a:r>
            <a:endParaRPr lang="en-US" altLang="ja-JP" sz="1200" dirty="0"/>
          </a:p>
          <a:p>
            <a:pPr>
              <a:lnSpc>
                <a:spcPts val="1200"/>
              </a:lnSpc>
            </a:pPr>
            <a:r>
              <a:rPr lang="ja-JP" altLang="en-US" sz="1200" dirty="0" smtClean="0"/>
              <a:t>　</a:t>
            </a:r>
            <a:endParaRPr lang="en-US" altLang="ja-JP" sz="1200" dirty="0"/>
          </a:p>
          <a:p>
            <a:pPr>
              <a:lnSpc>
                <a:spcPts val="1200"/>
              </a:lnSpc>
            </a:pPr>
            <a:r>
              <a:rPr lang="ja-JP" altLang="en-US" sz="1200" dirty="0" smtClean="0"/>
              <a:t>　　　</a:t>
            </a:r>
            <a:endParaRPr lang="en-US" altLang="ja-JP" sz="1200" dirty="0"/>
          </a:p>
        </p:txBody>
      </p:sp>
      <p:sp>
        <p:nvSpPr>
          <p:cNvPr id="16" name="Rectangle 3"/>
          <p:cNvSpPr txBox="1">
            <a:spLocks noChangeArrowheads="1"/>
          </p:cNvSpPr>
          <p:nvPr/>
        </p:nvSpPr>
        <p:spPr>
          <a:xfrm>
            <a:off x="395536" y="188640"/>
            <a:ext cx="8229600" cy="590550"/>
          </a:xfrm>
          <a:prstGeom prst="rect">
            <a:avLst/>
          </a:prstGeom>
          <a:gradFill rotWithShape="1">
            <a:gsLst>
              <a:gs pos="0">
                <a:srgbClr val="006600"/>
              </a:gs>
              <a:gs pos="100000">
                <a:schemeClr val="bg1"/>
              </a:gs>
            </a:gsLst>
            <a:lin ang="0" scaled="1"/>
          </a:gradFill>
        </p:spPr>
        <p:txBody>
          <a:bodyPr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bg1"/>
                </a:solidFill>
              </a:rPr>
              <a:t>■</a:t>
            </a:r>
            <a:r>
              <a:rPr lang="ja-JP" altLang="en-US" sz="3200" dirty="0" smtClean="0">
                <a:solidFill>
                  <a:schemeClr val="bg1"/>
                </a:solidFill>
              </a:rPr>
              <a:t> 主な公園事業</a:t>
            </a:r>
          </a:p>
        </p:txBody>
      </p:sp>
      <p:sp>
        <p:nvSpPr>
          <p:cNvPr id="3" name="右矢印 2"/>
          <p:cNvSpPr/>
          <p:nvPr/>
        </p:nvSpPr>
        <p:spPr>
          <a:xfrm>
            <a:off x="4860032" y="4168951"/>
            <a:ext cx="288032" cy="803375"/>
          </a:xfrm>
          <a:prstGeom prst="rightArrow">
            <a:avLst/>
          </a:prstGeom>
          <a:solidFill>
            <a:schemeClr val="bg1"/>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10868" y="3512041"/>
            <a:ext cx="2905548" cy="276999"/>
          </a:xfrm>
          <a:prstGeom prst="rect">
            <a:avLst/>
          </a:prstGeom>
          <a:noFill/>
          <a:ln>
            <a:noFill/>
          </a:ln>
        </p:spPr>
        <p:txBody>
          <a:bodyPr wrap="square" rtlCol="0">
            <a:spAutoFit/>
          </a:bodyPr>
          <a:lstStyle/>
          <a:p>
            <a:r>
              <a:rPr lang="ja-JP" altLang="ja-JP" sz="1200" b="1" dirty="0" smtClean="0"/>
              <a:t>【</a:t>
            </a:r>
            <a:r>
              <a:rPr lang="ja-JP" altLang="en-US" sz="1200" b="1" dirty="0" smtClean="0"/>
              <a:t>橋梁改修の状況</a:t>
            </a:r>
            <a:r>
              <a:rPr lang="ja-JP" altLang="ja-JP" sz="1200" b="1" dirty="0" smtClean="0"/>
              <a:t>】</a:t>
            </a:r>
            <a:endParaRPr lang="en-US" altLang="ja-JP" sz="1200" dirty="0" smtClean="0"/>
          </a:p>
        </p:txBody>
      </p:sp>
      <p:graphicFrame>
        <p:nvGraphicFramePr>
          <p:cNvPr id="9" name="表 8"/>
          <p:cNvGraphicFramePr>
            <a:graphicFrameLocks noGrp="1"/>
          </p:cNvGraphicFramePr>
          <p:nvPr>
            <p:extLst>
              <p:ext uri="{D42A27DB-BD31-4B8C-83A1-F6EECF244321}">
                <p14:modId xmlns:p14="http://schemas.microsoft.com/office/powerpoint/2010/main" val="267244997"/>
              </p:ext>
            </p:extLst>
          </p:nvPr>
        </p:nvGraphicFramePr>
        <p:xfrm>
          <a:off x="5436096" y="3773203"/>
          <a:ext cx="3333056" cy="1594870"/>
        </p:xfrm>
        <a:graphic>
          <a:graphicData uri="http://schemas.openxmlformats.org/drawingml/2006/table">
            <a:tbl>
              <a:tblPr/>
              <a:tblGrid>
                <a:gridCol w="615332"/>
                <a:gridCol w="608341"/>
                <a:gridCol w="699245"/>
                <a:gridCol w="705069"/>
                <a:gridCol w="705069"/>
              </a:tblGrid>
              <a:tr h="224487">
                <a:tc rowSpan="3">
                  <a:txBody>
                    <a:bodyPr/>
                    <a:lstStyle/>
                    <a:p>
                      <a:endParaRPr kumimoji="1" lang="ja-JP" altLang="en-US" sz="900" dirty="0">
                        <a:solidFill>
                          <a:schemeClr val="tx1"/>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900" dirty="0" smtClean="0">
                          <a:solidFill>
                            <a:schemeClr val="tx1"/>
                          </a:solidFill>
                          <a:latin typeface="+mn-ea"/>
                          <a:ea typeface="+mn-ea"/>
                        </a:rPr>
                        <a:t>全体</a:t>
                      </a:r>
                      <a:endParaRPr kumimoji="1" lang="ja-JP" altLang="en-US" sz="9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900" dirty="0" smtClean="0">
                          <a:solidFill>
                            <a:schemeClr val="tx1"/>
                          </a:solidFill>
                          <a:latin typeface="+mn-ea"/>
                          <a:ea typeface="+mn-ea"/>
                        </a:rPr>
                        <a:t>内訳</a:t>
                      </a:r>
                      <a:endParaRPr kumimoji="1" lang="ja-JP" altLang="en-US" sz="9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5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179">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smtClean="0">
                          <a:solidFill>
                            <a:schemeClr val="tx1"/>
                          </a:solidFill>
                          <a:latin typeface="+mn-ea"/>
                          <a:ea typeface="+mn-ea"/>
                        </a:rPr>
                        <a:t>大阪中央環状線</a:t>
                      </a:r>
                      <a:endParaRPr kumimoji="1" lang="ja-JP" altLang="en-US" sz="9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latin typeface="+mn-ea"/>
                          <a:ea typeface="+mn-ea"/>
                        </a:rPr>
                        <a:t>外周道路</a:t>
                      </a:r>
                      <a:endParaRPr kumimoji="1" lang="ja-JP" altLang="en-US" sz="9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latin typeface="+mn-ea"/>
                          <a:ea typeface="+mn-ea"/>
                        </a:rPr>
                        <a:t>園内</a:t>
                      </a:r>
                      <a:endParaRPr kumimoji="1" lang="en-US" altLang="ja-JP" sz="900" dirty="0" smtClean="0">
                        <a:solidFill>
                          <a:schemeClr val="tx1"/>
                        </a:solidFill>
                        <a:latin typeface="+mn-ea"/>
                        <a:ea typeface="+mn-ea"/>
                      </a:endParaRPr>
                    </a:p>
                    <a:p>
                      <a:pPr algn="ctr"/>
                      <a:r>
                        <a:rPr kumimoji="1" lang="ja-JP" altLang="en-US" sz="900" dirty="0" smtClean="0">
                          <a:solidFill>
                            <a:schemeClr val="tx1"/>
                          </a:solidFill>
                          <a:latin typeface="+mn-ea"/>
                          <a:ea typeface="+mn-ea"/>
                        </a:rPr>
                        <a:t>管理道路</a:t>
                      </a:r>
                      <a:endParaRPr kumimoji="1" lang="ja-JP" altLang="en-US" sz="9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967">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１７</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３</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５</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９</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319">
                <a:tc>
                  <a:txBody>
                    <a:bodyPr/>
                    <a:lstStyle/>
                    <a:p>
                      <a:pPr algn="ctr"/>
                      <a:r>
                        <a:rPr kumimoji="1" lang="ja-JP" altLang="en-US" sz="900" dirty="0" smtClean="0">
                          <a:solidFill>
                            <a:schemeClr val="tx1"/>
                          </a:solidFill>
                        </a:rPr>
                        <a:t>改修済</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４</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３</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１</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０</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13">
                <a:tc>
                  <a:txBody>
                    <a:bodyPr/>
                    <a:lstStyle/>
                    <a:p>
                      <a:pPr algn="ctr"/>
                      <a:r>
                        <a:rPr kumimoji="1" lang="ja-JP" altLang="en-US" sz="900" dirty="0" smtClean="0">
                          <a:solidFill>
                            <a:schemeClr val="tx1"/>
                          </a:solidFill>
                        </a:rPr>
                        <a:t>改修中</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１</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０</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１</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０</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111">
                <a:tc>
                  <a:txBody>
                    <a:bodyPr/>
                    <a:lstStyle/>
                    <a:p>
                      <a:pPr algn="ctr"/>
                      <a:r>
                        <a:rPr kumimoji="1" lang="ja-JP" altLang="en-US" sz="900" dirty="0" smtClean="0">
                          <a:solidFill>
                            <a:schemeClr val="tx1"/>
                          </a:solidFill>
                        </a:rPr>
                        <a:t>未改修</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ja-JP" altLang="en-US" sz="900" dirty="0" smtClean="0">
                          <a:solidFill>
                            <a:schemeClr val="tx1"/>
                          </a:solidFill>
                        </a:rPr>
                        <a:t>１２</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０</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３</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smtClean="0">
                          <a:solidFill>
                            <a:schemeClr val="tx1"/>
                          </a:solidFill>
                        </a:rPr>
                        <a:t>９</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t>４</a:t>
            </a:r>
            <a:endParaRPr lang="en-US" altLang="ja-JP" sz="1000" dirty="0" smtClean="0"/>
          </a:p>
        </p:txBody>
      </p:sp>
    </p:spTree>
    <p:extLst>
      <p:ext uri="{BB962C8B-B14F-4D97-AF65-F5344CB8AC3E}">
        <p14:creationId xmlns:p14="http://schemas.microsoft.com/office/powerpoint/2010/main" val="1253142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1389" y="260648"/>
            <a:ext cx="4936201" cy="5509200"/>
          </a:xfrm>
          <a:prstGeom prst="rect">
            <a:avLst/>
          </a:prstGeom>
          <a:noFill/>
          <a:ln>
            <a:noFill/>
          </a:ln>
        </p:spPr>
        <p:txBody>
          <a:bodyPr wrap="square" rtlCol="0">
            <a:spAutoFit/>
          </a:bodyPr>
          <a:lstStyle/>
          <a:p>
            <a:pPr>
              <a:lnSpc>
                <a:spcPts val="1200"/>
              </a:lnSpc>
            </a:pPr>
            <a:endParaRPr lang="en-US" altLang="ja-JP" sz="1200" dirty="0" smtClean="0">
              <a:solidFill>
                <a:srgbClr val="FF0000"/>
              </a:solidFill>
            </a:endParaRPr>
          </a:p>
          <a:p>
            <a:pPr>
              <a:lnSpc>
                <a:spcPts val="1200"/>
              </a:lnSpc>
            </a:pPr>
            <a:r>
              <a:rPr lang="en-US" altLang="ja-JP" sz="1300" dirty="0" smtClean="0"/>
              <a:t>【</a:t>
            </a:r>
            <a:r>
              <a:rPr lang="ja-JP" altLang="en-US" sz="1300" b="1" dirty="0" smtClean="0"/>
              <a:t>橋梁改修（耐震化工事）</a:t>
            </a:r>
            <a:r>
              <a:rPr lang="en-US" altLang="ja-JP" sz="1300" dirty="0" smtClean="0"/>
              <a:t>】</a:t>
            </a:r>
          </a:p>
          <a:p>
            <a:pPr>
              <a:lnSpc>
                <a:spcPts val="1200"/>
              </a:lnSpc>
            </a:pPr>
            <a:endParaRPr lang="en-US" altLang="ja-JP" sz="1200" dirty="0"/>
          </a:p>
          <a:p>
            <a:pPr marL="85725" indent="-85725">
              <a:lnSpc>
                <a:spcPts val="1200"/>
              </a:lnSpc>
            </a:pPr>
            <a:r>
              <a:rPr lang="ja-JP" altLang="en-US" sz="1200" dirty="0"/>
              <a:t>　</a:t>
            </a:r>
            <a:r>
              <a:rPr lang="ja-JP" altLang="en-US" sz="1200" dirty="0" smtClean="0"/>
              <a:t>○大阪中央環状線上にまたぐ「千里橋」「中央橋」「万国橋」</a:t>
            </a:r>
            <a:endParaRPr lang="en-US" altLang="ja-JP" sz="1200" dirty="0" smtClean="0"/>
          </a:p>
          <a:p>
            <a:pPr marL="85725" indent="-85725">
              <a:lnSpc>
                <a:spcPts val="1200"/>
              </a:lnSpc>
            </a:pPr>
            <a:r>
              <a:rPr lang="ja-JP" altLang="en-US" sz="1200" dirty="0" smtClean="0"/>
              <a:t>　　　⇒耐震改修済（</a:t>
            </a:r>
            <a:r>
              <a:rPr lang="en-US" altLang="ja-JP" sz="1200" dirty="0" smtClean="0"/>
              <a:t>H16</a:t>
            </a:r>
            <a:r>
              <a:rPr lang="ja-JP" altLang="en-US" sz="1200" dirty="0" smtClean="0"/>
              <a:t>千里橋・中央橋、</a:t>
            </a:r>
            <a:r>
              <a:rPr lang="en-US" altLang="ja-JP" sz="1200" dirty="0" smtClean="0"/>
              <a:t>H22</a:t>
            </a:r>
            <a:r>
              <a:rPr lang="ja-JP" altLang="en-US" sz="1200" dirty="0" smtClean="0"/>
              <a:t>万国橋）</a:t>
            </a:r>
            <a:endParaRPr lang="en-US" altLang="ja-JP" sz="1200" dirty="0" smtClean="0"/>
          </a:p>
          <a:p>
            <a:pPr marL="85725" indent="-85725">
              <a:lnSpc>
                <a:spcPts val="1200"/>
              </a:lnSpc>
            </a:pPr>
            <a:endParaRPr lang="en-US" altLang="ja-JP" sz="1200" dirty="0" smtClean="0"/>
          </a:p>
          <a:p>
            <a:pPr marL="85725" indent="-85725">
              <a:lnSpc>
                <a:spcPts val="1200"/>
              </a:lnSpc>
            </a:pPr>
            <a:r>
              <a:rPr lang="ja-JP" altLang="en-US" sz="1200" dirty="0"/>
              <a:t>　</a:t>
            </a:r>
            <a:r>
              <a:rPr lang="ja-JP" altLang="en-US" sz="1200" dirty="0" smtClean="0"/>
              <a:t>○自然文化園や駅前地区から各周辺地区を結ぶ、外周道路</a:t>
            </a:r>
            <a:endParaRPr lang="en-US" altLang="ja-JP" sz="1200" dirty="0" smtClean="0"/>
          </a:p>
          <a:p>
            <a:pPr marL="85725" indent="-85725">
              <a:lnSpc>
                <a:spcPts val="1200"/>
              </a:lnSpc>
            </a:pPr>
            <a:r>
              <a:rPr lang="ja-JP" altLang="en-US" sz="1200" dirty="0"/>
              <a:t>　</a:t>
            </a:r>
            <a:r>
              <a:rPr lang="ja-JP" altLang="en-US" sz="1200" dirty="0" smtClean="0"/>
              <a:t>　 （府道茨木摂津線）をまたぐ橋梁</a:t>
            </a:r>
            <a:endParaRPr lang="en-US" altLang="ja-JP" sz="1200" dirty="0" smtClean="0"/>
          </a:p>
          <a:p>
            <a:pPr marL="85725" indent="-85725">
              <a:lnSpc>
                <a:spcPts val="1200"/>
              </a:lnSpc>
            </a:pPr>
            <a:r>
              <a:rPr lang="ja-JP" altLang="en-US" sz="1200" dirty="0" smtClean="0">
                <a:solidFill>
                  <a:srgbClr val="FF0000"/>
                </a:solidFill>
              </a:rPr>
              <a:t>　</a:t>
            </a:r>
            <a:endParaRPr lang="en-US" altLang="ja-JP" sz="1200" dirty="0" smtClean="0">
              <a:solidFill>
                <a:srgbClr val="FF0000"/>
              </a:solidFill>
            </a:endParaRPr>
          </a:p>
          <a:p>
            <a:pPr marL="85725" indent="-85725">
              <a:lnSpc>
                <a:spcPts val="1200"/>
              </a:lnSpc>
            </a:pPr>
            <a:r>
              <a:rPr lang="ja-JP" altLang="en-US" sz="1200" dirty="0">
                <a:solidFill>
                  <a:srgbClr val="FF0000"/>
                </a:solidFill>
              </a:rPr>
              <a:t>　</a:t>
            </a:r>
            <a:r>
              <a:rPr lang="ja-JP" altLang="en-US" sz="1200" dirty="0" smtClean="0">
                <a:solidFill>
                  <a:srgbClr val="FF0000"/>
                </a:solidFill>
              </a:rPr>
              <a:t>　　　</a:t>
            </a:r>
            <a:r>
              <a:rPr lang="ja-JP" altLang="en-US" sz="1200" dirty="0" smtClean="0"/>
              <a:t>・駅前地区からスポーツ広場や野球場などがある南地区を結ぶ</a:t>
            </a:r>
            <a:endParaRPr lang="en-US" altLang="ja-JP" sz="1200" dirty="0" smtClean="0"/>
          </a:p>
          <a:p>
            <a:pPr marL="85725" indent="-85725">
              <a:lnSpc>
                <a:spcPts val="1200"/>
              </a:lnSpc>
            </a:pPr>
            <a:r>
              <a:rPr lang="ja-JP" altLang="en-US" sz="1200" dirty="0" smtClean="0"/>
              <a:t>　　　　「南口連絡橋」</a:t>
            </a:r>
            <a:endParaRPr lang="en-US" altLang="ja-JP" sz="1200" dirty="0" smtClean="0"/>
          </a:p>
          <a:p>
            <a:pPr marL="85725" indent="-85725">
              <a:lnSpc>
                <a:spcPts val="1200"/>
              </a:lnSpc>
            </a:pPr>
            <a:r>
              <a:rPr lang="ja-JP" altLang="en-US" sz="1200" dirty="0" smtClean="0"/>
              <a:t>　　　　⇒耐震改修済（</a:t>
            </a:r>
            <a:r>
              <a:rPr lang="en-US" altLang="ja-JP" sz="1200" dirty="0" smtClean="0"/>
              <a:t>H27</a:t>
            </a:r>
            <a:r>
              <a:rPr lang="ja-JP" altLang="en-US" sz="1200" dirty="0" smtClean="0"/>
              <a:t>）</a:t>
            </a:r>
            <a:endParaRPr lang="en-US" altLang="ja-JP" sz="1200" dirty="0" smtClean="0"/>
          </a:p>
          <a:p>
            <a:pPr marL="85725" indent="-85725">
              <a:lnSpc>
                <a:spcPts val="1200"/>
              </a:lnSpc>
            </a:pPr>
            <a:endParaRPr lang="en-US" altLang="ja-JP" sz="1200" dirty="0" smtClean="0"/>
          </a:p>
          <a:p>
            <a:pPr marL="85725" indent="-85725">
              <a:lnSpc>
                <a:spcPts val="1200"/>
              </a:lnSpc>
            </a:pPr>
            <a:r>
              <a:rPr lang="ja-JP" altLang="en-US" sz="1200" dirty="0"/>
              <a:t>　</a:t>
            </a:r>
            <a:r>
              <a:rPr lang="ja-JP" altLang="en-US" sz="1200" dirty="0" smtClean="0"/>
              <a:t>　　　・自然文化園と万博記念競技場やモノレール公園東口等を結ぶ</a:t>
            </a:r>
            <a:endParaRPr lang="en-US" altLang="ja-JP" sz="1200" dirty="0" smtClean="0"/>
          </a:p>
          <a:p>
            <a:pPr marL="85725" indent="-85725">
              <a:lnSpc>
                <a:spcPts val="1200"/>
              </a:lnSpc>
            </a:pPr>
            <a:r>
              <a:rPr lang="ja-JP" altLang="en-US" sz="1200" dirty="0"/>
              <a:t>　</a:t>
            </a:r>
            <a:r>
              <a:rPr lang="ja-JP" altLang="en-US" sz="1200" dirty="0" smtClean="0"/>
              <a:t>　　　「東口</a:t>
            </a:r>
            <a:r>
              <a:rPr lang="ja-JP" altLang="en-US" sz="1200" dirty="0"/>
              <a:t>連絡</a:t>
            </a:r>
            <a:r>
              <a:rPr lang="ja-JP" altLang="en-US" sz="1200" dirty="0" smtClean="0"/>
              <a:t>橋」</a:t>
            </a:r>
            <a:endParaRPr lang="en-US" altLang="ja-JP" sz="1200" dirty="0" smtClean="0"/>
          </a:p>
          <a:p>
            <a:pPr marL="85725" indent="-85725">
              <a:lnSpc>
                <a:spcPts val="1200"/>
              </a:lnSpc>
            </a:pPr>
            <a:r>
              <a:rPr lang="ja-JP" altLang="en-US" sz="1200" dirty="0" smtClean="0"/>
              <a:t>　　　　⇒耐震改修に着手（</a:t>
            </a:r>
            <a:r>
              <a:rPr lang="en-US" altLang="ja-JP" sz="1200" dirty="0" smtClean="0"/>
              <a:t>H27</a:t>
            </a:r>
            <a:r>
              <a:rPr lang="ja-JP" altLang="en-US" sz="1200" dirty="0" smtClean="0"/>
              <a:t>～</a:t>
            </a:r>
            <a:r>
              <a:rPr lang="en-US" altLang="ja-JP" sz="1200" dirty="0" smtClean="0"/>
              <a:t>28</a:t>
            </a:r>
            <a:r>
              <a:rPr lang="ja-JP" altLang="en-US" sz="1200" dirty="0" smtClean="0"/>
              <a:t>）</a:t>
            </a:r>
            <a:endParaRPr lang="en-US" altLang="ja-JP" sz="1200" dirty="0" smtClean="0"/>
          </a:p>
          <a:p>
            <a:pPr marL="85725" indent="-85725">
              <a:lnSpc>
                <a:spcPts val="1200"/>
              </a:lnSpc>
            </a:pPr>
            <a:endParaRPr lang="en-US" altLang="ja-JP" sz="1200" dirty="0"/>
          </a:p>
          <a:p>
            <a:pPr marL="85725" indent="-85725">
              <a:lnSpc>
                <a:spcPts val="1200"/>
              </a:lnSpc>
            </a:pPr>
            <a:r>
              <a:rPr lang="ja-JP" altLang="en-US" sz="1200" dirty="0" smtClean="0">
                <a:solidFill>
                  <a:srgbClr val="FF0000"/>
                </a:solidFill>
              </a:rPr>
              <a:t>　</a:t>
            </a:r>
            <a:endParaRPr lang="en-US" altLang="ja-JP" sz="1200" dirty="0" smtClean="0"/>
          </a:p>
          <a:p>
            <a:pPr marL="85725" indent="-85725">
              <a:lnSpc>
                <a:spcPts val="1200"/>
              </a:lnSpc>
            </a:pPr>
            <a:r>
              <a:rPr lang="ja-JP" altLang="en-US" sz="1200" dirty="0" smtClean="0"/>
              <a:t>　　　</a:t>
            </a:r>
            <a:endParaRPr lang="en-US" altLang="ja-JP" sz="1200" dirty="0" smtClean="0"/>
          </a:p>
          <a:p>
            <a:pPr marL="85725" indent="-85725">
              <a:lnSpc>
                <a:spcPts val="1200"/>
              </a:lnSpc>
            </a:pPr>
            <a:r>
              <a:rPr lang="en-US" altLang="ja-JP" sz="1300" dirty="0" smtClean="0"/>
              <a:t>【</a:t>
            </a:r>
            <a:r>
              <a:rPr lang="ja-JP" altLang="en-US" sz="1300" b="1" dirty="0" smtClean="0"/>
              <a:t>サービス向上</a:t>
            </a:r>
            <a:r>
              <a:rPr lang="ja-JP" altLang="en-US" sz="1300" dirty="0" smtClean="0"/>
              <a:t>（駐車場情報提供、公園情報提供装置の設置）</a:t>
            </a:r>
            <a:r>
              <a:rPr lang="en-US" altLang="ja-JP" sz="1300" dirty="0" smtClean="0"/>
              <a:t>】</a:t>
            </a:r>
          </a:p>
          <a:p>
            <a:pPr marL="85725" indent="-85725">
              <a:lnSpc>
                <a:spcPts val="1200"/>
              </a:lnSpc>
            </a:pPr>
            <a:endParaRPr lang="en-US" altLang="ja-JP" sz="1200" dirty="0" smtClean="0"/>
          </a:p>
          <a:p>
            <a:pPr marL="85725" indent="-85725">
              <a:lnSpc>
                <a:spcPts val="1200"/>
              </a:lnSpc>
            </a:pPr>
            <a:r>
              <a:rPr lang="ja-JP" altLang="en-US" sz="1200" dirty="0" smtClean="0"/>
              <a:t>　・交通渋滞対策の一環として、駐車場への入庫待ちの緩和や、空いている駐車場への円滑な誘導を行うため、駐車場の「満空情報」を表示する駐車場情報提供装置を今年</a:t>
            </a:r>
            <a:r>
              <a:rPr lang="en-US" altLang="ja-JP" sz="1200" dirty="0" smtClean="0"/>
              <a:t>4</a:t>
            </a:r>
            <a:r>
              <a:rPr lang="ja-JP" altLang="en-US" sz="1200" dirty="0" smtClean="0"/>
              <a:t>月までに外周道路上に</a:t>
            </a:r>
            <a:r>
              <a:rPr lang="en-US" altLang="ja-JP" sz="1200" dirty="0" smtClean="0"/>
              <a:t>5</a:t>
            </a:r>
            <a:r>
              <a:rPr lang="ja-JP" altLang="en-US" sz="1200" dirty="0"/>
              <a:t>か所</a:t>
            </a:r>
            <a:r>
              <a:rPr lang="ja-JP" altLang="en-US" sz="1200" dirty="0" smtClean="0"/>
              <a:t>設置し、運用を開始。</a:t>
            </a:r>
            <a:endParaRPr lang="en-US" altLang="ja-JP" sz="1200" dirty="0" smtClean="0"/>
          </a:p>
          <a:p>
            <a:pPr marL="85725" indent="-85725">
              <a:lnSpc>
                <a:spcPts val="1200"/>
              </a:lnSpc>
            </a:pPr>
            <a:endParaRPr lang="en-US" altLang="ja-JP" sz="1200" dirty="0" smtClean="0"/>
          </a:p>
          <a:p>
            <a:pPr marL="85725" indent="-85725">
              <a:lnSpc>
                <a:spcPts val="1200"/>
              </a:lnSpc>
            </a:pPr>
            <a:r>
              <a:rPr lang="ja-JP" altLang="en-US" sz="1200" dirty="0" smtClean="0"/>
              <a:t>　・駅前地区の総合案内所壁面には、横</a:t>
            </a:r>
            <a:r>
              <a:rPr lang="en-US" altLang="ja-JP" sz="1200" dirty="0" smtClean="0"/>
              <a:t>3.1m</a:t>
            </a:r>
            <a:r>
              <a:rPr lang="ja-JP" altLang="en-US" sz="1200" dirty="0" err="1" smtClean="0"/>
              <a:t>、</a:t>
            </a:r>
            <a:r>
              <a:rPr lang="ja-JP" altLang="en-US" sz="1200" dirty="0" smtClean="0"/>
              <a:t>縦</a:t>
            </a:r>
            <a:r>
              <a:rPr lang="en-US" altLang="ja-JP" sz="1200" dirty="0" smtClean="0"/>
              <a:t>2.1m</a:t>
            </a:r>
            <a:r>
              <a:rPr lang="ja-JP" altLang="en-US" sz="1200" dirty="0" smtClean="0"/>
              <a:t>の大きさの公園情報提供装置を今年</a:t>
            </a:r>
            <a:r>
              <a:rPr lang="en-US" altLang="ja-JP" sz="1200" dirty="0" smtClean="0"/>
              <a:t>4</a:t>
            </a:r>
            <a:r>
              <a:rPr lang="ja-JP" altLang="en-US" sz="1200" dirty="0" smtClean="0"/>
              <a:t>月に設置し、公園施設の案内やイベント情報等の提供を開始。</a:t>
            </a:r>
            <a:endParaRPr lang="en-US" altLang="ja-JP" sz="1200" dirty="0"/>
          </a:p>
          <a:p>
            <a:pPr marL="85725" indent="-85725">
              <a:lnSpc>
                <a:spcPts val="1200"/>
              </a:lnSpc>
            </a:pPr>
            <a:endParaRPr lang="en-US" altLang="ja-JP" sz="1200" dirty="0" smtClean="0"/>
          </a:p>
          <a:p>
            <a:pPr marL="85725" indent="-85725">
              <a:lnSpc>
                <a:spcPts val="1200"/>
              </a:lnSpc>
            </a:pPr>
            <a:endParaRPr lang="en-US" altLang="ja-JP" sz="1200" dirty="0"/>
          </a:p>
          <a:p>
            <a:pPr marL="85725" indent="-85725">
              <a:lnSpc>
                <a:spcPts val="1200"/>
              </a:lnSpc>
            </a:pPr>
            <a:r>
              <a:rPr lang="ja-JP" altLang="en-US" sz="1200" dirty="0"/>
              <a:t>　</a:t>
            </a:r>
            <a:r>
              <a:rPr lang="ja-JP" altLang="en-US" sz="1200" dirty="0" smtClean="0"/>
              <a:t>　今後</a:t>
            </a:r>
            <a:r>
              <a:rPr lang="ja-JP" altLang="en-US" sz="1200" dirty="0"/>
              <a:t>も順次施設</a:t>
            </a:r>
            <a:r>
              <a:rPr lang="ja-JP" altLang="en-US" sz="1200" dirty="0" smtClean="0"/>
              <a:t>の大規模改修や魅力づくりなどの</a:t>
            </a:r>
            <a:r>
              <a:rPr lang="ja-JP" altLang="en-US" sz="1200" dirty="0" smtClean="0"/>
              <a:t>改修を計画的</a:t>
            </a:r>
            <a:endParaRPr lang="en-US" altLang="ja-JP" sz="1200" dirty="0" smtClean="0"/>
          </a:p>
          <a:p>
            <a:pPr marL="85725" indent="-85725">
              <a:lnSpc>
                <a:spcPts val="1200"/>
              </a:lnSpc>
            </a:pPr>
            <a:r>
              <a:rPr lang="ja-JP" altLang="en-US" sz="1200" dirty="0"/>
              <a:t>　</a:t>
            </a:r>
            <a:r>
              <a:rPr lang="ja-JP" altLang="en-US" sz="1200" dirty="0" smtClean="0"/>
              <a:t>に</a:t>
            </a:r>
            <a:r>
              <a:rPr lang="ja-JP" altLang="en-US" sz="1200" dirty="0"/>
              <a:t>進めてまいります。</a:t>
            </a:r>
            <a:endParaRPr lang="en-US" altLang="ja-JP" sz="1200" dirty="0"/>
          </a:p>
          <a:p>
            <a:endParaRPr lang="en-US" altLang="ja-JP" sz="1200" dirty="0"/>
          </a:p>
        </p:txBody>
      </p:sp>
      <p:grpSp>
        <p:nvGrpSpPr>
          <p:cNvPr id="2" name="グループ化 1"/>
          <p:cNvGrpSpPr/>
          <p:nvPr/>
        </p:nvGrpSpPr>
        <p:grpSpPr>
          <a:xfrm>
            <a:off x="5367591" y="332656"/>
            <a:ext cx="3492388" cy="2648331"/>
            <a:chOff x="5526271" y="4317591"/>
            <a:chExt cx="3240360" cy="2415627"/>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6271" y="4317591"/>
              <a:ext cx="3240360" cy="2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sp>
          <p:nvSpPr>
            <p:cNvPr id="11" name="円/楕円 10"/>
            <p:cNvSpPr/>
            <p:nvPr/>
          </p:nvSpPr>
          <p:spPr>
            <a:xfrm>
              <a:off x="6732240" y="5525404"/>
              <a:ext cx="118254" cy="9851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740352" y="4884879"/>
              <a:ext cx="118254" cy="9851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151909" y="6021288"/>
              <a:ext cx="118254" cy="9851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528148" y="5476148"/>
              <a:ext cx="118254" cy="9851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059512" y="5500440"/>
              <a:ext cx="118254" cy="9851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768652" y="4694947"/>
              <a:ext cx="997979" cy="246221"/>
            </a:xfrm>
            <a:prstGeom prst="rect">
              <a:avLst/>
            </a:prstGeom>
            <a:noFill/>
          </p:spPr>
          <p:txBody>
            <a:bodyPr wrap="square" rtlCol="0">
              <a:spAutoFit/>
            </a:bodyPr>
            <a:lstStyle/>
            <a:p>
              <a:r>
                <a:rPr kumimoji="1" lang="ja-JP" altLang="en-US" sz="1000" dirty="0" smtClean="0"/>
                <a:t>東口連絡橋</a:t>
              </a:r>
              <a:endParaRPr kumimoji="1" lang="ja-JP" altLang="en-US" sz="1000" dirty="0"/>
            </a:p>
          </p:txBody>
        </p:sp>
        <p:sp>
          <p:nvSpPr>
            <p:cNvPr id="17" name="テキスト ボックス 16"/>
            <p:cNvSpPr txBox="1"/>
            <p:nvPr/>
          </p:nvSpPr>
          <p:spPr>
            <a:xfrm>
              <a:off x="7668344" y="5426585"/>
              <a:ext cx="913019" cy="246221"/>
            </a:xfrm>
            <a:prstGeom prst="rect">
              <a:avLst/>
            </a:prstGeom>
            <a:noFill/>
          </p:spPr>
          <p:txBody>
            <a:bodyPr wrap="square" rtlCol="0">
              <a:spAutoFit/>
            </a:bodyPr>
            <a:lstStyle/>
            <a:p>
              <a:r>
                <a:rPr kumimoji="1" lang="ja-JP" altLang="en-US" sz="1000" dirty="0" smtClean="0"/>
                <a:t>万国橋</a:t>
              </a:r>
              <a:endParaRPr kumimoji="1" lang="ja-JP" altLang="en-US" sz="1000" dirty="0"/>
            </a:p>
          </p:txBody>
        </p:sp>
        <p:sp>
          <p:nvSpPr>
            <p:cNvPr id="18" name="テキスト ボックス 17"/>
            <p:cNvSpPr txBox="1"/>
            <p:nvPr/>
          </p:nvSpPr>
          <p:spPr>
            <a:xfrm>
              <a:off x="6923425" y="5271011"/>
              <a:ext cx="940639" cy="246221"/>
            </a:xfrm>
            <a:prstGeom prst="rect">
              <a:avLst/>
            </a:prstGeom>
            <a:noFill/>
          </p:spPr>
          <p:txBody>
            <a:bodyPr wrap="square" rtlCol="0">
              <a:spAutoFit/>
            </a:bodyPr>
            <a:lstStyle/>
            <a:p>
              <a:r>
                <a:rPr kumimoji="1" lang="ja-JP" altLang="en-US" sz="1000" dirty="0" smtClean="0"/>
                <a:t>中央橋</a:t>
              </a:r>
              <a:endParaRPr kumimoji="1" lang="ja-JP" altLang="en-US" sz="1000" dirty="0"/>
            </a:p>
          </p:txBody>
        </p:sp>
        <p:sp>
          <p:nvSpPr>
            <p:cNvPr id="19" name="テキスト ボックス 18"/>
            <p:cNvSpPr txBox="1"/>
            <p:nvPr/>
          </p:nvSpPr>
          <p:spPr>
            <a:xfrm>
              <a:off x="6998292" y="6200429"/>
              <a:ext cx="1177965" cy="246221"/>
            </a:xfrm>
            <a:prstGeom prst="rect">
              <a:avLst/>
            </a:prstGeom>
            <a:noFill/>
          </p:spPr>
          <p:txBody>
            <a:bodyPr wrap="square" rtlCol="0">
              <a:spAutoFit/>
            </a:bodyPr>
            <a:lstStyle/>
            <a:p>
              <a:r>
                <a:rPr kumimoji="1" lang="ja-JP" altLang="en-US" sz="1000" dirty="0" smtClean="0"/>
                <a:t>南口連絡橋</a:t>
              </a:r>
              <a:endParaRPr kumimoji="1" lang="ja-JP" altLang="en-US" sz="1000" dirty="0"/>
            </a:p>
          </p:txBody>
        </p:sp>
        <p:sp>
          <p:nvSpPr>
            <p:cNvPr id="20" name="テキスト ボックス 19"/>
            <p:cNvSpPr txBox="1"/>
            <p:nvPr/>
          </p:nvSpPr>
          <p:spPr>
            <a:xfrm>
              <a:off x="6357094" y="5672806"/>
              <a:ext cx="702418" cy="246221"/>
            </a:xfrm>
            <a:prstGeom prst="rect">
              <a:avLst/>
            </a:prstGeom>
            <a:noFill/>
          </p:spPr>
          <p:txBody>
            <a:bodyPr wrap="square" rtlCol="0">
              <a:spAutoFit/>
            </a:bodyPr>
            <a:lstStyle/>
            <a:p>
              <a:r>
                <a:rPr kumimoji="1" lang="ja-JP" altLang="en-US" sz="1000" dirty="0" smtClean="0"/>
                <a:t>千里橋</a:t>
              </a:r>
              <a:endParaRPr kumimoji="1" lang="ja-JP" altLang="en-US" sz="1000" dirty="0"/>
            </a:p>
          </p:txBody>
        </p:sp>
      </p:grpSp>
      <p:sp>
        <p:nvSpPr>
          <p:cNvPr id="28" name="テキスト ボックス 27"/>
          <p:cNvSpPr txBox="1"/>
          <p:nvPr/>
        </p:nvSpPr>
        <p:spPr>
          <a:xfrm>
            <a:off x="5685251" y="4597138"/>
            <a:ext cx="2209424" cy="338554"/>
          </a:xfrm>
          <a:prstGeom prst="rect">
            <a:avLst/>
          </a:prstGeom>
          <a:noFill/>
        </p:spPr>
        <p:txBody>
          <a:bodyPr wrap="square" rtlCol="0">
            <a:spAutoFit/>
          </a:bodyPr>
          <a:lstStyle/>
          <a:p>
            <a:r>
              <a:rPr lang="ja-JP" altLang="en-US" sz="1600" dirty="0" smtClean="0"/>
              <a:t>　</a:t>
            </a:r>
            <a:r>
              <a:rPr lang="en-US" altLang="ja-JP" sz="1400" dirty="0" smtClean="0"/>
              <a:t>【</a:t>
            </a:r>
            <a:r>
              <a:rPr lang="ja-JP" altLang="en-US" sz="1400" dirty="0" smtClean="0"/>
              <a:t>駐車場情報提供装置</a:t>
            </a:r>
            <a:r>
              <a:rPr lang="en-US" altLang="ja-JP" sz="1400" dirty="0" smtClean="0"/>
              <a:t>】</a:t>
            </a:r>
            <a:r>
              <a:rPr lang="ja-JP" altLang="en-US" sz="1600" dirty="0" smtClean="0"/>
              <a:t>　</a:t>
            </a:r>
            <a:endParaRPr kumimoji="1" lang="ja-JP" altLang="en-US" sz="1600" dirty="0"/>
          </a:p>
        </p:txBody>
      </p:sp>
      <p:pic>
        <p:nvPicPr>
          <p:cNvPr id="2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1110" r="8233" b="37871"/>
          <a:stretch/>
        </p:blipFill>
        <p:spPr bwMode="auto">
          <a:xfrm>
            <a:off x="5750809" y="3020559"/>
            <a:ext cx="2099926" cy="16131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l="12236" t="8067" r="6009" b="15340"/>
          <a:stretch/>
        </p:blipFill>
        <p:spPr>
          <a:xfrm>
            <a:off x="5074328" y="5085184"/>
            <a:ext cx="1803455" cy="1267215"/>
          </a:xfrm>
          <a:prstGeom prst="rect">
            <a:avLst/>
          </a:prstGeom>
        </p:spPr>
      </p:pic>
      <p:sp>
        <p:nvSpPr>
          <p:cNvPr id="31" name="テキスト ボックス 30"/>
          <p:cNvSpPr txBox="1"/>
          <p:nvPr/>
        </p:nvSpPr>
        <p:spPr>
          <a:xfrm>
            <a:off x="5815426" y="6309320"/>
            <a:ext cx="2645006" cy="338554"/>
          </a:xfrm>
          <a:prstGeom prst="rect">
            <a:avLst/>
          </a:prstGeom>
          <a:noFill/>
        </p:spPr>
        <p:txBody>
          <a:bodyPr wrap="square" rtlCol="0">
            <a:spAutoFit/>
          </a:bodyPr>
          <a:lstStyle/>
          <a:p>
            <a:r>
              <a:rPr kumimoji="1" lang="ja-JP" altLang="en-US" sz="1600" dirty="0" smtClean="0"/>
              <a:t>　</a:t>
            </a:r>
            <a:r>
              <a:rPr kumimoji="1" lang="en-US" altLang="ja-JP" sz="1400" dirty="0" smtClean="0"/>
              <a:t>【</a:t>
            </a:r>
            <a:r>
              <a:rPr kumimoji="1" lang="ja-JP" altLang="en-US" sz="1400" dirty="0" smtClean="0"/>
              <a:t>公園情報提供装置</a:t>
            </a:r>
            <a:r>
              <a:rPr kumimoji="1" lang="en-US" altLang="ja-JP" sz="1400" dirty="0" smtClean="0"/>
              <a:t>】</a:t>
            </a:r>
            <a:r>
              <a:rPr kumimoji="1" lang="ja-JP" altLang="en-US" sz="1600" dirty="0" smtClean="0"/>
              <a:t>　</a:t>
            </a:r>
            <a:endParaRPr kumimoji="1" lang="ja-JP" altLang="en-US" sz="1600" dirty="0"/>
          </a:p>
        </p:txBody>
      </p:sp>
      <p:sp>
        <p:nvSpPr>
          <p:cNvPr id="21"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t>５</a:t>
            </a:r>
            <a:endParaRPr lang="en-US" altLang="ja-JP" sz="1000" dirty="0" smtClean="0"/>
          </a:p>
        </p:txBody>
      </p:sp>
      <p:pic>
        <p:nvPicPr>
          <p:cNvPr id="819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620" t="18787" r="24246" b="27647"/>
          <a:stretch/>
        </p:blipFill>
        <p:spPr bwMode="auto">
          <a:xfrm>
            <a:off x="7015500" y="5085183"/>
            <a:ext cx="1516940" cy="124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16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93259" y="836712"/>
            <a:ext cx="4428642" cy="276999"/>
          </a:xfrm>
          <a:prstGeom prst="rect">
            <a:avLst/>
          </a:prstGeom>
          <a:noFill/>
          <a:ln>
            <a:noFill/>
          </a:ln>
        </p:spPr>
        <p:txBody>
          <a:bodyPr wrap="square" rtlCol="0">
            <a:spAutoFit/>
          </a:bodyPr>
          <a:lstStyle/>
          <a:p>
            <a:r>
              <a:rPr lang="ja-JP" altLang="ja-JP" sz="1200" b="1" dirty="0" smtClean="0"/>
              <a:t>【</a:t>
            </a:r>
            <a:r>
              <a:rPr lang="ja-JP" altLang="en-US" sz="1200" b="1" dirty="0"/>
              <a:t>公園</a:t>
            </a:r>
            <a:r>
              <a:rPr lang="ja-JP" altLang="en-US" sz="1200" b="1" dirty="0" smtClean="0"/>
              <a:t>南地区　運動</a:t>
            </a:r>
            <a:r>
              <a:rPr lang="ja-JP" altLang="en-US" sz="1200" b="1" dirty="0"/>
              <a:t>施設</a:t>
            </a:r>
            <a:r>
              <a:rPr lang="ja-JP" altLang="en-US" sz="1200" b="1" dirty="0" smtClean="0"/>
              <a:t>の整備（</a:t>
            </a:r>
            <a:r>
              <a:rPr lang="ja-JP" altLang="ja-JP" sz="1200" b="1" dirty="0" smtClean="0"/>
              <a:t>サッカー</a:t>
            </a:r>
            <a:r>
              <a:rPr lang="ja-JP" altLang="en-US" sz="1200" b="1" dirty="0" smtClean="0"/>
              <a:t>グラウンド等の</a:t>
            </a:r>
            <a:r>
              <a:rPr lang="ja-JP" altLang="en-US" sz="1200" b="1" dirty="0"/>
              <a:t>整備）</a:t>
            </a:r>
            <a:r>
              <a:rPr lang="ja-JP" altLang="ja-JP" sz="1200" b="1" dirty="0" smtClean="0"/>
              <a:t>】</a:t>
            </a:r>
            <a:endParaRPr lang="ja-JP" altLang="ja-JP" sz="1200" dirty="0"/>
          </a:p>
        </p:txBody>
      </p:sp>
      <p:sp>
        <p:nvSpPr>
          <p:cNvPr id="3" name="テキスト ボックス 2"/>
          <p:cNvSpPr txBox="1"/>
          <p:nvPr/>
        </p:nvSpPr>
        <p:spPr>
          <a:xfrm>
            <a:off x="4608004" y="1124744"/>
            <a:ext cx="4284476" cy="3600986"/>
          </a:xfrm>
          <a:prstGeom prst="rect">
            <a:avLst/>
          </a:prstGeom>
          <a:noFill/>
          <a:ln>
            <a:noFill/>
          </a:ln>
        </p:spPr>
        <p:txBody>
          <a:bodyPr wrap="square" rtlCol="0">
            <a:spAutoFit/>
          </a:bodyPr>
          <a:lstStyle/>
          <a:p>
            <a:endParaRPr lang="en-US" altLang="ja-JP" sz="1200" dirty="0" smtClean="0"/>
          </a:p>
          <a:p>
            <a:pPr marL="85725"/>
            <a:r>
              <a:rPr lang="ja-JP" altLang="en-US" sz="1200" dirty="0" smtClean="0"/>
              <a:t>・大阪府サッカー協会からの協力要請を踏まえ、府・サッカー協会・ガンバ大阪の三者が協力して、再編整備を実施。</a:t>
            </a:r>
            <a:endParaRPr lang="en-US" altLang="ja-JP" sz="1200" dirty="0" smtClean="0"/>
          </a:p>
          <a:p>
            <a:pPr marL="85725"/>
            <a:r>
              <a:rPr lang="ja-JP" altLang="en-US" sz="1200" dirty="0" smtClean="0"/>
              <a:t>再編整備に係る協定書を、平成</a:t>
            </a:r>
            <a:r>
              <a:rPr lang="en-US" altLang="ja-JP" sz="1200" dirty="0" smtClean="0"/>
              <a:t>28</a:t>
            </a:r>
            <a:r>
              <a:rPr lang="ja-JP" altLang="en-US" sz="1200" dirty="0" smtClean="0"/>
              <a:t>年</a:t>
            </a:r>
            <a:r>
              <a:rPr lang="en-US" altLang="ja-JP" sz="1200" dirty="0" smtClean="0"/>
              <a:t>2</a:t>
            </a:r>
            <a:r>
              <a:rPr lang="ja-JP" altLang="en-US" sz="1200" dirty="0" smtClean="0"/>
              <a:t>月に締結。</a:t>
            </a:r>
            <a:endParaRPr lang="en-US" altLang="ja-JP" sz="1200" dirty="0" smtClean="0"/>
          </a:p>
          <a:p>
            <a:pPr marL="85725"/>
            <a:endParaRPr lang="en-US" altLang="ja-JP" sz="1200" dirty="0" smtClean="0"/>
          </a:p>
          <a:p>
            <a:pPr marL="85725"/>
            <a:r>
              <a:rPr lang="ja-JP" altLang="en-US" sz="1200" dirty="0" smtClean="0"/>
              <a:t>・国際大会等に必要な天然芝練習グラウンドをスタジアムに近接して確保することにより、</a:t>
            </a:r>
            <a:r>
              <a:rPr lang="en-US" altLang="ja-JP" sz="1200" dirty="0" smtClean="0"/>
              <a:t>2020</a:t>
            </a:r>
            <a:r>
              <a:rPr lang="ja-JP" altLang="en-US" sz="1200" dirty="0" smtClean="0"/>
              <a:t>年東京オリンピック等の国際大会等の誘致条件を大きく向上させる。</a:t>
            </a:r>
            <a:endParaRPr lang="en-US" altLang="ja-JP" sz="1200" dirty="0" smtClean="0"/>
          </a:p>
          <a:p>
            <a:pPr marL="85725"/>
            <a:endParaRPr lang="en-US" altLang="ja-JP" sz="1200" dirty="0" smtClean="0"/>
          </a:p>
          <a:p>
            <a:pPr marL="85725"/>
            <a:r>
              <a:rPr lang="ja-JP" altLang="en-US" sz="1200" dirty="0" smtClean="0"/>
              <a:t>（現在）</a:t>
            </a:r>
            <a:endParaRPr lang="en-US" altLang="ja-JP" sz="1200" dirty="0" smtClean="0"/>
          </a:p>
          <a:p>
            <a:pPr marL="85725"/>
            <a:r>
              <a:rPr lang="ja-JP" altLang="en-US" sz="1200" dirty="0" smtClean="0"/>
              <a:t>大阪府サッカー協会：人工芝１面、</a:t>
            </a:r>
            <a:endParaRPr lang="en-US" altLang="ja-JP" sz="1200" dirty="0" smtClean="0"/>
          </a:p>
          <a:p>
            <a:pPr marL="85725"/>
            <a:r>
              <a:rPr lang="ja-JP" altLang="en-US" sz="1200" dirty="0" smtClean="0"/>
              <a:t>ガンバ大阪　　　　　 ：人工芝１面、天然芝１面</a:t>
            </a:r>
            <a:endParaRPr lang="en-US" altLang="ja-JP" sz="1200" dirty="0" smtClean="0"/>
          </a:p>
          <a:p>
            <a:pPr marL="85725"/>
            <a:r>
              <a:rPr lang="ja-JP" altLang="en-US" sz="1200" dirty="0" smtClean="0"/>
              <a:t>⇒計３面（人工芝２面、天然芝１面）</a:t>
            </a:r>
            <a:endParaRPr lang="en-US" altLang="ja-JP" sz="1200" dirty="0" smtClean="0"/>
          </a:p>
          <a:p>
            <a:pPr marL="85725"/>
            <a:endParaRPr lang="en-US" altLang="ja-JP" sz="1200" dirty="0" smtClean="0"/>
          </a:p>
          <a:p>
            <a:pPr marL="85725"/>
            <a:r>
              <a:rPr lang="ja-JP" altLang="en-US" sz="1200" dirty="0" smtClean="0"/>
              <a:t>（整備後）</a:t>
            </a:r>
            <a:endParaRPr lang="en-US" altLang="ja-JP" sz="1200" dirty="0" smtClean="0"/>
          </a:p>
          <a:p>
            <a:pPr marL="85725"/>
            <a:r>
              <a:rPr lang="ja-JP" altLang="en-US" sz="1200" dirty="0" smtClean="0"/>
              <a:t>大阪府サッカー協会：人工芝２面、</a:t>
            </a:r>
            <a:endParaRPr lang="en-US" altLang="ja-JP" sz="1200" dirty="0" smtClean="0"/>
          </a:p>
          <a:p>
            <a:pPr marL="85725"/>
            <a:r>
              <a:rPr lang="ja-JP" altLang="en-US" sz="1200" dirty="0" smtClean="0"/>
              <a:t>ガンバ大阪                ：天然芝２面</a:t>
            </a:r>
            <a:endParaRPr lang="en-US" altLang="ja-JP" sz="1200" dirty="0" smtClean="0"/>
          </a:p>
          <a:p>
            <a:pPr marL="85725"/>
            <a:r>
              <a:rPr lang="ja-JP" altLang="en-US" sz="1200" dirty="0" smtClean="0"/>
              <a:t>⇒計４面（人工芝２面、天然芝２面）</a:t>
            </a:r>
            <a:endParaRPr lang="en-US" altLang="ja-JP" sz="1200" dirty="0" smtClean="0"/>
          </a:p>
          <a:p>
            <a:endParaRPr lang="en-US" altLang="ja-JP" sz="1200" dirty="0" smtClean="0"/>
          </a:p>
        </p:txBody>
      </p:sp>
      <p:sp>
        <p:nvSpPr>
          <p:cNvPr id="4" name="正方形/長方形 3"/>
          <p:cNvSpPr/>
          <p:nvPr/>
        </p:nvSpPr>
        <p:spPr>
          <a:xfrm>
            <a:off x="414895" y="908720"/>
            <a:ext cx="3888432" cy="5866970"/>
          </a:xfrm>
          <a:prstGeom prst="rect">
            <a:avLst/>
          </a:prstGeom>
          <a:blipFill>
            <a:blip r:embed="rId2" cstate="email">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593409" y="4797152"/>
            <a:ext cx="4428492" cy="1384995"/>
          </a:xfrm>
          <a:prstGeom prst="rect">
            <a:avLst/>
          </a:prstGeom>
          <a:noFill/>
          <a:ln>
            <a:noFill/>
          </a:ln>
        </p:spPr>
        <p:txBody>
          <a:bodyPr wrap="square" rtlCol="0">
            <a:spAutoFit/>
          </a:bodyPr>
          <a:lstStyle/>
          <a:p>
            <a:r>
              <a:rPr lang="ja-JP" altLang="en-US" sz="1200" dirty="0" smtClean="0"/>
              <a:t>○</a:t>
            </a:r>
            <a:r>
              <a:rPr lang="ja-JP" altLang="ja-JP" sz="1200" dirty="0" smtClean="0"/>
              <a:t>スケジュール</a:t>
            </a:r>
            <a:endParaRPr lang="en-US" altLang="ja-JP" sz="1200" dirty="0" smtClean="0"/>
          </a:p>
          <a:p>
            <a:endParaRPr lang="ja-JP" altLang="ja-JP" sz="1200" dirty="0"/>
          </a:p>
          <a:p>
            <a:r>
              <a:rPr lang="ja-JP" altLang="ja-JP" sz="1200" dirty="0"/>
              <a:t>　</a:t>
            </a:r>
            <a:r>
              <a:rPr lang="ja-JP" altLang="ja-JP" sz="1200" dirty="0" smtClean="0"/>
              <a:t>Ｈ</a:t>
            </a:r>
            <a:r>
              <a:rPr lang="en-US" altLang="ja-JP" sz="1200" dirty="0"/>
              <a:t>28.2</a:t>
            </a:r>
            <a:r>
              <a:rPr lang="ja-JP" altLang="ja-JP" sz="1200" dirty="0"/>
              <a:t>基本協定書</a:t>
            </a:r>
            <a:r>
              <a:rPr lang="ja-JP" altLang="ja-JP" sz="1200" dirty="0" smtClean="0"/>
              <a:t>締結</a:t>
            </a:r>
            <a:endParaRPr lang="en-US" altLang="ja-JP" sz="1200" dirty="0" smtClean="0"/>
          </a:p>
          <a:p>
            <a:r>
              <a:rPr lang="en-US" altLang="ja-JP" sz="1200" dirty="0"/>
              <a:t> </a:t>
            </a:r>
            <a:r>
              <a:rPr lang="en-US" altLang="ja-JP" sz="1200" dirty="0" smtClean="0"/>
              <a:t>  </a:t>
            </a:r>
            <a:r>
              <a:rPr lang="ja-JP" altLang="ja-JP" sz="1200" dirty="0" smtClean="0"/>
              <a:t>⇒</a:t>
            </a:r>
            <a:r>
              <a:rPr lang="ja-JP" altLang="ja-JP" sz="1200" dirty="0"/>
              <a:t>Ｈ</a:t>
            </a:r>
            <a:r>
              <a:rPr lang="en-US" altLang="ja-JP" sz="1200" dirty="0" smtClean="0"/>
              <a:t>28.7</a:t>
            </a:r>
            <a:r>
              <a:rPr lang="ja-JP" altLang="ja-JP" sz="1200" dirty="0" smtClean="0"/>
              <a:t>～</a:t>
            </a:r>
            <a:r>
              <a:rPr lang="ja-JP" altLang="ja-JP" sz="1200" dirty="0"/>
              <a:t>土砂撤去・広場</a:t>
            </a:r>
            <a:r>
              <a:rPr lang="ja-JP" altLang="ja-JP" sz="1200" dirty="0" smtClean="0"/>
              <a:t>工事</a:t>
            </a:r>
            <a:endParaRPr lang="en-US" altLang="ja-JP" sz="1200" dirty="0" smtClean="0"/>
          </a:p>
          <a:p>
            <a:r>
              <a:rPr lang="ja-JP" altLang="en-US" sz="1200" dirty="0" smtClean="0"/>
              <a:t>　</a:t>
            </a:r>
            <a:r>
              <a:rPr lang="ja-JP" altLang="ja-JP" sz="1200" dirty="0" smtClean="0"/>
              <a:t>⇒</a:t>
            </a:r>
            <a:r>
              <a:rPr lang="ja-JP" altLang="ja-JP" sz="1200" dirty="0"/>
              <a:t>Ｈ</a:t>
            </a:r>
            <a:r>
              <a:rPr lang="en-US" altLang="ja-JP" sz="1200" dirty="0" smtClean="0"/>
              <a:t>29.1    </a:t>
            </a:r>
            <a:r>
              <a:rPr lang="ja-JP" altLang="en-US" sz="1200" dirty="0" smtClean="0"/>
              <a:t>府サッカー</a:t>
            </a:r>
            <a:r>
              <a:rPr lang="ja-JP" altLang="ja-JP" sz="1200" dirty="0" smtClean="0"/>
              <a:t>協会</a:t>
            </a:r>
            <a:r>
              <a:rPr lang="ja-JP" altLang="ja-JP" sz="1200" dirty="0"/>
              <a:t>、</a:t>
            </a:r>
            <a:r>
              <a:rPr lang="ja-JP" altLang="ja-JP" sz="1200" dirty="0" smtClean="0"/>
              <a:t>ガンバ</a:t>
            </a:r>
            <a:r>
              <a:rPr lang="ja-JP" altLang="en-US" sz="1200" dirty="0" smtClean="0"/>
              <a:t>大阪が</a:t>
            </a:r>
            <a:r>
              <a:rPr lang="ja-JP" altLang="ja-JP" sz="1200" dirty="0" smtClean="0"/>
              <a:t>工事開始</a:t>
            </a:r>
            <a:endParaRPr lang="en-US" altLang="ja-JP" sz="1200" dirty="0" smtClean="0"/>
          </a:p>
          <a:p>
            <a:r>
              <a:rPr lang="ja-JP" altLang="en-US" sz="1200" dirty="0"/>
              <a:t>　</a:t>
            </a:r>
            <a:r>
              <a:rPr lang="ja-JP" altLang="ja-JP" sz="1200" dirty="0" smtClean="0"/>
              <a:t>⇒</a:t>
            </a:r>
            <a:r>
              <a:rPr lang="ja-JP" altLang="ja-JP" sz="1200" dirty="0"/>
              <a:t>Ｈ</a:t>
            </a:r>
            <a:r>
              <a:rPr lang="en-US" altLang="ja-JP" sz="1200" dirty="0" smtClean="0"/>
              <a:t>29.4</a:t>
            </a:r>
            <a:r>
              <a:rPr lang="ja-JP" altLang="ja-JP" sz="1200" dirty="0" smtClean="0"/>
              <a:t>人工</a:t>
            </a:r>
            <a:r>
              <a:rPr lang="ja-JP" altLang="en-US" sz="1200" dirty="0" smtClean="0"/>
              <a:t>芝</a:t>
            </a:r>
            <a:r>
              <a:rPr lang="en-US" altLang="ja-JP" sz="1200" dirty="0" smtClean="0"/>
              <a:t>2</a:t>
            </a:r>
            <a:r>
              <a:rPr lang="ja-JP" altLang="en-US" sz="1200" dirty="0" smtClean="0"/>
              <a:t>面</a:t>
            </a:r>
            <a:r>
              <a:rPr lang="ja-JP" altLang="ja-JP" sz="1200" dirty="0" smtClean="0"/>
              <a:t>完成</a:t>
            </a:r>
            <a:r>
              <a:rPr lang="ja-JP" altLang="en-US" sz="1200" dirty="0" smtClean="0"/>
              <a:t>（府サッカー協会）</a:t>
            </a:r>
            <a:r>
              <a:rPr lang="ja-JP" altLang="ja-JP" sz="1200" dirty="0" smtClean="0"/>
              <a:t>、</a:t>
            </a:r>
            <a:endParaRPr lang="en-US" altLang="ja-JP" sz="1200" dirty="0" smtClean="0"/>
          </a:p>
          <a:p>
            <a:r>
              <a:rPr lang="ja-JP" altLang="en-US" sz="1200" dirty="0"/>
              <a:t>　</a:t>
            </a:r>
            <a:r>
              <a:rPr lang="ja-JP" altLang="en-US" sz="1200" dirty="0" smtClean="0"/>
              <a:t>　  </a:t>
            </a:r>
            <a:r>
              <a:rPr lang="ja-JP" altLang="ja-JP" sz="1200" dirty="0" smtClean="0"/>
              <a:t>Ｈ</a:t>
            </a:r>
            <a:r>
              <a:rPr lang="en-US" altLang="ja-JP" sz="1200" dirty="0"/>
              <a:t>30.3</a:t>
            </a:r>
            <a:r>
              <a:rPr lang="ja-JP" altLang="ja-JP" sz="1200" dirty="0"/>
              <a:t>天然</a:t>
            </a:r>
            <a:r>
              <a:rPr lang="ja-JP" altLang="en-US" sz="1200" dirty="0"/>
              <a:t>芝</a:t>
            </a:r>
            <a:r>
              <a:rPr lang="ja-JP" altLang="ja-JP" sz="1200" dirty="0" smtClean="0"/>
              <a:t>完成</a:t>
            </a:r>
            <a:r>
              <a:rPr lang="ja-JP" altLang="en-US" sz="1200" dirty="0" smtClean="0"/>
              <a:t>（ガンバ大阪）</a:t>
            </a:r>
            <a:endParaRPr lang="en-US" altLang="ja-JP" sz="1200" dirty="0" smtClean="0"/>
          </a:p>
        </p:txBody>
      </p:sp>
      <p:sp>
        <p:nvSpPr>
          <p:cNvPr id="6"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６</a:t>
            </a:r>
            <a:endParaRPr lang="en-US" altLang="ja-JP" sz="1000" dirty="0" smtClean="0"/>
          </a:p>
        </p:txBody>
      </p:sp>
    </p:spTree>
    <p:extLst>
      <p:ext uri="{BB962C8B-B14F-4D97-AF65-F5344CB8AC3E}">
        <p14:creationId xmlns:p14="http://schemas.microsoft.com/office/powerpoint/2010/main" val="56030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1640" y="907720"/>
            <a:ext cx="6709433" cy="477054"/>
          </a:xfrm>
          <a:prstGeom prst="rect">
            <a:avLst/>
          </a:prstGeom>
          <a:noFill/>
          <a:ln>
            <a:noFill/>
          </a:ln>
        </p:spPr>
        <p:txBody>
          <a:bodyPr wrap="square" rtlCol="0">
            <a:spAutoFit/>
          </a:bodyPr>
          <a:lstStyle/>
          <a:p>
            <a:r>
              <a:rPr lang="ja-JP" altLang="ja-JP" sz="1400" b="1" dirty="0" smtClean="0"/>
              <a:t>【</a:t>
            </a:r>
            <a:r>
              <a:rPr lang="ja-JP" altLang="en-US" sz="1400" b="1" dirty="0"/>
              <a:t>日本万国博覧会記念公園事業特別</a:t>
            </a:r>
            <a:r>
              <a:rPr lang="ja-JP" altLang="en-US" sz="1400" b="1" dirty="0" smtClean="0"/>
              <a:t>会計　平成</a:t>
            </a:r>
            <a:r>
              <a:rPr lang="en-US" altLang="ja-JP" sz="1400" b="1" dirty="0"/>
              <a:t>28</a:t>
            </a:r>
            <a:r>
              <a:rPr lang="ja-JP" altLang="en-US" sz="1400" b="1" dirty="0"/>
              <a:t>年度当初予算の</a:t>
            </a:r>
            <a:r>
              <a:rPr lang="ja-JP" altLang="en-US" sz="1400" b="1" dirty="0" smtClean="0"/>
              <a:t>概要</a:t>
            </a:r>
            <a:r>
              <a:rPr lang="ja-JP" altLang="ja-JP" sz="1400" b="1" dirty="0" smtClean="0"/>
              <a:t>】</a:t>
            </a:r>
            <a:endParaRPr lang="ja-JP" altLang="ja-JP" sz="1400" dirty="0"/>
          </a:p>
          <a:p>
            <a:r>
              <a:rPr lang="ja-JP" altLang="en-US" sz="1100" dirty="0" smtClean="0"/>
              <a:t>　　</a:t>
            </a:r>
            <a:endParaRPr lang="ja-JP" altLang="ja-JP" sz="1100" dirty="0"/>
          </a:p>
        </p:txBody>
      </p:sp>
      <p:sp>
        <p:nvSpPr>
          <p:cNvPr id="13" name="Rectangle 3"/>
          <p:cNvSpPr txBox="1">
            <a:spLocks noChangeArrowheads="1"/>
          </p:cNvSpPr>
          <p:nvPr/>
        </p:nvSpPr>
        <p:spPr>
          <a:xfrm>
            <a:off x="395536" y="188640"/>
            <a:ext cx="8229600" cy="590550"/>
          </a:xfrm>
          <a:prstGeom prst="rect">
            <a:avLst/>
          </a:prstGeom>
          <a:gradFill rotWithShape="1">
            <a:gsLst>
              <a:gs pos="0">
                <a:srgbClr val="006600"/>
              </a:gs>
              <a:gs pos="100000">
                <a:schemeClr val="bg1"/>
              </a:gs>
            </a:gsLst>
            <a:lin ang="0" scaled="1"/>
          </a:gradFill>
        </p:spPr>
        <p:txBody>
          <a:bodyPr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bg1"/>
                </a:solidFill>
              </a:rPr>
              <a:t>■</a:t>
            </a:r>
            <a:r>
              <a:rPr lang="ja-JP" altLang="en-US" sz="3200" dirty="0" smtClean="0">
                <a:solidFill>
                  <a:schemeClr val="bg1"/>
                </a:solidFill>
              </a:rPr>
              <a:t> 予算</a:t>
            </a:r>
          </a:p>
        </p:txBody>
      </p:sp>
      <p:sp>
        <p:nvSpPr>
          <p:cNvPr id="14" name="スライド番号プレースホルダー 1"/>
          <p:cNvSpPr>
            <a:spLocks noGrp="1"/>
          </p:cNvSpPr>
          <p:nvPr>
            <p:ph type="sldNum" sz="quarter" idx="12"/>
          </p:nvPr>
        </p:nvSpPr>
        <p:spPr>
          <a:xfrm>
            <a:off x="6588224"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t>７</a:t>
            </a:r>
            <a:endParaRPr lang="en-US" altLang="ja-JP" sz="1000" dirty="0" smtClean="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226819858"/>
              </p:ext>
            </p:extLst>
          </p:nvPr>
        </p:nvGraphicFramePr>
        <p:xfrm>
          <a:off x="1259632" y="1268760"/>
          <a:ext cx="5913232" cy="5321636"/>
        </p:xfrm>
        <a:graphic>
          <a:graphicData uri="http://schemas.openxmlformats.org/presentationml/2006/ole">
            <mc:AlternateContent xmlns:mc="http://schemas.openxmlformats.org/markup-compatibility/2006">
              <mc:Choice xmlns:v="urn:schemas-microsoft-com:vml" Requires="v">
                <p:oleObj spid="_x0000_s6218" name="文書" r:id="rId3" imgW="6855268" imgH="6169685" progId="Word.Document.12">
                  <p:embed/>
                </p:oleObj>
              </mc:Choice>
              <mc:Fallback>
                <p:oleObj name="文書" r:id="rId3" imgW="6855268" imgH="6169685" progId="Word.Document.12">
                  <p:embed/>
                  <p:pic>
                    <p:nvPicPr>
                      <p:cNvPr id="0" name=""/>
                      <p:cNvPicPr/>
                      <p:nvPr/>
                    </p:nvPicPr>
                    <p:blipFill>
                      <a:blip r:embed="rId4"/>
                      <a:stretch>
                        <a:fillRect/>
                      </a:stretch>
                    </p:blipFill>
                    <p:spPr>
                      <a:xfrm>
                        <a:off x="1259632" y="1268760"/>
                        <a:ext cx="5913232" cy="5321636"/>
                      </a:xfrm>
                      <a:prstGeom prst="rect">
                        <a:avLst/>
                      </a:prstGeom>
                    </p:spPr>
                  </p:pic>
                </p:oleObj>
              </mc:Fallback>
            </mc:AlternateContent>
          </a:graphicData>
        </a:graphic>
      </p:graphicFrame>
    </p:spTree>
    <p:extLst>
      <p:ext uri="{BB962C8B-B14F-4D97-AF65-F5344CB8AC3E}">
        <p14:creationId xmlns:p14="http://schemas.microsoft.com/office/powerpoint/2010/main" val="2898596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3996</TotalTime>
  <Words>760</Words>
  <Application>Microsoft Office PowerPoint</Application>
  <PresentationFormat>画面に合わせる (4:3)</PresentationFormat>
  <Paragraphs>281</Paragraphs>
  <Slides>11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11</vt:i4>
      </vt:variant>
    </vt:vector>
  </HeadingPairs>
  <TitlesOfParts>
    <vt:vector size="14" baseType="lpstr">
      <vt:lpstr>Office ​​テーマ</vt:lpstr>
      <vt:lpstr>ワークシート</vt:lpstr>
      <vt:lpstr>文書</vt:lpstr>
      <vt:lpstr>万博記念公園の運営状況について</vt:lpstr>
      <vt:lpstr>PowerPoint プレゼンテーション</vt:lpstr>
      <vt:lpstr>■施設</vt:lpstr>
      <vt:lpstr>■入園者数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太陽の塔　耐震改修について</dc:title>
  <dc:creator>前田　賢司</dc:creator>
  <cp:lastModifiedBy>北村　祐介</cp:lastModifiedBy>
  <cp:revision>262</cp:revision>
  <cp:lastPrinted>2016-09-02T01:26:53Z</cp:lastPrinted>
  <dcterms:created xsi:type="dcterms:W3CDTF">2015-12-07T04:38:42Z</dcterms:created>
  <dcterms:modified xsi:type="dcterms:W3CDTF">2016-09-02T01:34:56Z</dcterms:modified>
</cp:coreProperties>
</file>