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8"/>
  </p:notesMasterIdLst>
  <p:handoutMasterIdLst>
    <p:handoutMasterId r:id="rId9"/>
  </p:handoutMasterIdLst>
  <p:sldIdLst>
    <p:sldId id="272" r:id="rId5"/>
    <p:sldId id="271" r:id="rId6"/>
    <p:sldId id="276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8DF"/>
    <a:srgbClr val="FFFFCC"/>
    <a:srgbClr val="FFE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4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r">
              <a:defRPr sz="1200"/>
            </a:lvl1pPr>
          </a:lstStyle>
          <a:p>
            <a:fld id="{061A3F44-7B81-47EE-9952-3791F83D3638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r">
              <a:defRPr sz="1200"/>
            </a:lvl1pPr>
          </a:lstStyle>
          <a:p>
            <a:fld id="{3505E59C-D458-400C-829D-A2163E543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5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F095FD6E-6663-48E2-A0D7-0336EDBA04DE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686538"/>
            <a:ext cx="5387982" cy="4439132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4AC3F31D-3052-4777-B9FD-224245271C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87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F31D-3052-4777-B9FD-224245271C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44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F31D-3052-4777-B9FD-224245271C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52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6C81F2-F5D4-415E-A680-DD0498CC87A4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4484-F551-45E2-98A7-FD9ABA25D815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2699-3035-457F-BA22-EB7255D616DE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D426-7303-4436-8A21-F8A55F292B33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0CFB59-B208-41D1-BF6B-5764C1037F3E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EC7A-0A61-4C54-955F-EC084B4D0CBB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77FA-314B-4F98-BDDB-B46CD73DE8F7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BA7E-3FD2-4306-B47E-30FE503D2B20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55A5-F079-471C-A674-84412E6E5228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EA6E-43B8-4904-AF4E-83AD0C88F33E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078C-42C4-4478-A26F-EA2079750FBE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34FBB48F-44B0-4A9F-BABA-651563BEFEAF}" type="datetime1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A1D4AD7-9C69-4CC5-B774-F7FF7091BD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万博記念公園</a:t>
            </a:r>
            <a:r>
              <a:rPr kumimoji="1"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日本庭園の</a:t>
            </a:r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新たな魅力創出</a:t>
            </a:r>
            <a:r>
              <a:rPr kumimoji="1"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について</a:t>
            </a:r>
            <a:endParaRPr kumimoji="1"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164288" y="271357"/>
            <a:ext cx="1872208" cy="349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rtlCol="0" anchor="ctr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b="1" dirty="0" smtClean="0">
                <a:solidFill>
                  <a:schemeClr val="bg1"/>
                </a:solidFill>
                <a:latin typeface="+mn-ea"/>
              </a:rPr>
              <a:t>資料５</a:t>
            </a:r>
            <a:endParaRPr lang="ja-JP" altLang="ja-JP" sz="12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81886" y="6381328"/>
            <a:ext cx="2133600" cy="365125"/>
          </a:xfrm>
          <a:noFill/>
        </p:spPr>
        <p:txBody>
          <a:bodyPr/>
          <a:lstStyle/>
          <a:p>
            <a:fld id="{0A1D4AD7-9C69-4CC5-B774-F7FF7091BD00}" type="slidenum">
              <a:rPr kumimoji="1" lang="ja-JP" altLang="en-US" sz="1600" smtClean="0">
                <a:solidFill>
                  <a:schemeClr val="bg1"/>
                </a:solidFill>
              </a:rPr>
              <a:t>1</a:t>
            </a:fld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2915"/>
          <p:cNvSpPr>
            <a:spLocks/>
          </p:cNvSpPr>
          <p:nvPr/>
        </p:nvSpPr>
        <p:spPr bwMode="auto">
          <a:xfrm>
            <a:off x="335013" y="5229200"/>
            <a:ext cx="8485459" cy="1512168"/>
          </a:xfrm>
          <a:prstGeom prst="roundRect">
            <a:avLst>
              <a:gd name="adj" fmla="val 5796"/>
            </a:avLst>
          </a:prstGeom>
          <a:solidFill>
            <a:srgbClr val="FDEAD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5712" y="228818"/>
            <a:ext cx="8402484" cy="785818"/>
          </a:xfrm>
        </p:spPr>
        <p:txBody>
          <a:bodyPr vert="horz" rtlCol="0" anchor="ctr">
            <a:normAutofit fontScale="90000"/>
          </a:bodyPr>
          <a:lstStyle/>
          <a:p>
            <a:pPr algn="ctr"/>
            <a:r>
              <a:rPr lang="ja-JP" altLang="en-US" dirty="0" smtClean="0"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atin typeface="HGS明朝E" panose="02020900000000000000" pitchFamily="18" charset="-128"/>
                <a:ea typeface="HGS明朝E" panose="02020900000000000000" pitchFamily="18" charset="-128"/>
              </a:rPr>
              <a:t>日本庭園の調査審議や助言について</a:t>
            </a:r>
            <a:endParaRPr lang="ja-JP" altLang="en-US" dirty="0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</a:gra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" name="Text Box 733"/>
          <p:cNvSpPr txBox="1">
            <a:spLocks noChangeArrowheads="1"/>
          </p:cNvSpPr>
          <p:nvPr/>
        </p:nvSpPr>
        <p:spPr bwMode="auto">
          <a:xfrm>
            <a:off x="471339" y="5526757"/>
            <a:ext cx="2735837" cy="1095732"/>
          </a:xfrm>
          <a:prstGeom prst="rect">
            <a:avLst/>
          </a:prstGeom>
          <a:noFill/>
          <a:ln w="158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 smtClean="0">
                <a:latin typeface="+mn-ea"/>
                <a:cs typeface="ＭＳ Ｐゴシック" pitchFamily="50" charset="-128"/>
              </a:rPr>
              <a:t>＊</a:t>
            </a:r>
            <a:r>
              <a:rPr lang="ja-JP" altLang="en-US" sz="1100" dirty="0" smtClean="0">
                <a:latin typeface="+mn-ea"/>
                <a:cs typeface="ＭＳ Ｐゴシック" pitchFamily="50" charset="-128"/>
              </a:rPr>
              <a:t>具体的整備</a:t>
            </a:r>
            <a:r>
              <a:rPr lang="ja-JP" altLang="en-US" sz="1100" dirty="0">
                <a:latin typeface="+mn-ea"/>
                <a:cs typeface="ＭＳ Ｐゴシック" pitchFamily="50" charset="-128"/>
              </a:rPr>
              <a:t>に</a:t>
            </a:r>
            <a:r>
              <a:rPr lang="ja-JP" altLang="en-US" sz="1100" dirty="0" smtClean="0">
                <a:latin typeface="+mn-ea"/>
                <a:cs typeface="ＭＳ Ｐゴシック" pitchFamily="50" charset="-128"/>
              </a:rPr>
              <a:t>向けた取組事項</a:t>
            </a:r>
            <a:endParaRPr lang="en-US" altLang="ja-JP" sz="1100" dirty="0" smtClean="0">
              <a:latin typeface="+mn-ea"/>
              <a:cs typeface="ＭＳ Ｐゴシック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 smtClean="0">
                <a:latin typeface="+mn-ea"/>
                <a:cs typeface="ＭＳ Ｐゴシック" pitchFamily="50" charset="-128"/>
              </a:rPr>
              <a:t>　</a:t>
            </a:r>
            <a:r>
              <a:rPr lang="ja-JP" altLang="en-US" sz="1300" dirty="0">
                <a:latin typeface="+mn-ea"/>
                <a:cs typeface="ＭＳ Ｐゴシック" pitchFamily="50" charset="-128"/>
              </a:rPr>
              <a:t>●</a:t>
            </a:r>
            <a:r>
              <a:rPr kumimoji="1" lang="ja-JP" altLang="en-US" sz="1300" b="0" i="0" strike="noStrike" cap="none" normalizeH="0" baseline="0" dirty="0" smtClean="0">
                <a:ln>
                  <a:noFill/>
                </a:ln>
                <a:effectLst/>
                <a:latin typeface="+mn-ea"/>
                <a:cs typeface="ＭＳ Ｐゴシック" pitchFamily="50" charset="-128"/>
              </a:rPr>
              <a:t>見所景観の設定</a:t>
            </a:r>
            <a:endParaRPr lang="en-US" altLang="ja-JP" sz="1300" dirty="0">
              <a:latin typeface="+mn-ea"/>
              <a:cs typeface="ＭＳ Ｐゴシック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 smtClean="0">
                <a:latin typeface="+mn-ea"/>
                <a:cs typeface="ＭＳ Ｐゴシック" pitchFamily="50" charset="-128"/>
              </a:rPr>
              <a:t>　●魅力向上</a:t>
            </a:r>
            <a:endParaRPr lang="en-US" altLang="ja-JP" sz="1300" dirty="0" smtClean="0">
              <a:latin typeface="+mn-ea"/>
              <a:cs typeface="ＭＳ Ｐゴシック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00" dirty="0" smtClean="0">
                <a:latin typeface="+mn-ea"/>
                <a:cs typeface="ＭＳ Ｐゴシック" pitchFamily="50" charset="-128"/>
              </a:rPr>
              <a:t>　●庭園</a:t>
            </a:r>
            <a:r>
              <a:rPr lang="ja-JP" altLang="en-US" sz="1300" dirty="0">
                <a:latin typeface="+mn-ea"/>
                <a:cs typeface="ＭＳ Ｐゴシック" pitchFamily="50" charset="-128"/>
              </a:rPr>
              <a:t>様式要素の</a:t>
            </a:r>
            <a:r>
              <a:rPr lang="ja-JP" altLang="en-US" sz="1300" dirty="0" smtClean="0">
                <a:latin typeface="+mn-ea"/>
                <a:cs typeface="ＭＳ Ｐゴシック" pitchFamily="50" charset="-128"/>
              </a:rPr>
              <a:t>保存</a:t>
            </a:r>
            <a:endParaRPr lang="en-US" altLang="ja-JP" sz="1300" dirty="0">
              <a:latin typeface="+mn-ea"/>
              <a:cs typeface="ＭＳ Ｐゴシック" pitchFamily="50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　●施設の高品質化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02120"/>
            <a:ext cx="8496944" cy="254736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1800" b="1" dirty="0"/>
              <a:t>■将来</a:t>
            </a:r>
            <a:r>
              <a:rPr lang="ja-JP" altLang="ja-JP" sz="1800" b="1" dirty="0" smtClean="0"/>
              <a:t>ビジョン</a:t>
            </a:r>
            <a:endParaRPr lang="en-US" altLang="ja-JP" sz="1800" b="1" dirty="0" smtClean="0"/>
          </a:p>
          <a:p>
            <a:pPr marL="0" indent="0">
              <a:buNone/>
            </a:pPr>
            <a:endParaRPr lang="en-US" altLang="ja-JP" sz="1400" dirty="0" smtClean="0"/>
          </a:p>
        </p:txBody>
      </p:sp>
      <p:sp>
        <p:nvSpPr>
          <p:cNvPr id="12" name="右矢印 2914"/>
          <p:cNvSpPr>
            <a:spLocks/>
          </p:cNvSpPr>
          <p:nvPr/>
        </p:nvSpPr>
        <p:spPr bwMode="auto">
          <a:xfrm rot="5400000">
            <a:off x="104262" y="4380455"/>
            <a:ext cx="1104525" cy="546485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Text Box 733"/>
          <p:cNvSpPr txBox="1">
            <a:spLocks noChangeArrowheads="1"/>
          </p:cNvSpPr>
          <p:nvPr/>
        </p:nvSpPr>
        <p:spPr bwMode="auto">
          <a:xfrm>
            <a:off x="357784" y="5210150"/>
            <a:ext cx="3998192" cy="3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■</a:t>
            </a:r>
            <a:r>
              <a:rPr kumimoji="1" lang="ja-JP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ビジョン実現に向けた取組（案）</a:t>
            </a:r>
            <a:endParaRPr kumimoji="1" lang="en-US" altLang="ja-JP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600028" y="4158583"/>
            <a:ext cx="5220000" cy="9498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1800" b="1" dirty="0" smtClean="0">
                <a:latin typeface="+mn-ea"/>
              </a:rPr>
              <a:t>■</a:t>
            </a:r>
            <a:r>
              <a:rPr lang="ja-JP" altLang="en-US" sz="1800" b="1" dirty="0" smtClean="0">
                <a:latin typeface="+mn-ea"/>
              </a:rPr>
              <a:t>ビジョン実現に向けた</a:t>
            </a:r>
            <a:r>
              <a:rPr lang="ja-JP" altLang="ja-JP" sz="1800" b="1" dirty="0" smtClean="0">
                <a:latin typeface="+mn-ea"/>
              </a:rPr>
              <a:t>課題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lnSpc>
                <a:spcPts val="1300"/>
              </a:lnSpc>
              <a:buNone/>
            </a:pPr>
            <a:r>
              <a:rPr lang="ja-JP" altLang="ja-JP" sz="1200" dirty="0" smtClean="0"/>
              <a:t>●</a:t>
            </a:r>
            <a:r>
              <a:rPr lang="ja-JP" altLang="en-US" sz="1200" dirty="0" smtClean="0"/>
              <a:t>見所</a:t>
            </a:r>
            <a:r>
              <a:rPr lang="ja-JP" altLang="ja-JP" sz="1200" dirty="0" smtClean="0"/>
              <a:t>が</a:t>
            </a:r>
            <a:r>
              <a:rPr lang="ja-JP" altLang="ja-JP" sz="1200" dirty="0"/>
              <a:t>はっきり</a:t>
            </a:r>
            <a:r>
              <a:rPr lang="ja-JP" altLang="ja-JP" sz="1200" dirty="0" smtClean="0"/>
              <a:t>しない</a:t>
            </a:r>
            <a:r>
              <a:rPr lang="ja-JP" altLang="en-US" sz="1200" dirty="0" smtClean="0"/>
              <a:t>（見所景観が分かりにくいなど）</a:t>
            </a:r>
            <a:endParaRPr lang="en-US" altLang="ja-JP" sz="1200" dirty="0" smtClean="0"/>
          </a:p>
          <a:p>
            <a:pPr marL="0" indent="0">
              <a:lnSpc>
                <a:spcPts val="1300"/>
              </a:lnSpc>
              <a:buNone/>
            </a:pPr>
            <a:r>
              <a:rPr lang="ja-JP" altLang="ja-JP" sz="1200" dirty="0" smtClean="0"/>
              <a:t>●</a:t>
            </a:r>
            <a:r>
              <a:rPr lang="ja-JP" altLang="ja-JP" sz="1200" dirty="0"/>
              <a:t>来園者が楽しめるソフト的仕掛けの</a:t>
            </a:r>
            <a:r>
              <a:rPr lang="ja-JP" altLang="ja-JP" sz="1200" dirty="0" smtClean="0"/>
              <a:t>不足</a:t>
            </a:r>
            <a:r>
              <a:rPr lang="ja-JP" altLang="en-US" sz="1200" dirty="0" smtClean="0"/>
              <a:t>（情報量や魅力的な施設の不足など）</a:t>
            </a:r>
            <a:endParaRPr lang="ja-JP" altLang="ja-JP" sz="1200" dirty="0"/>
          </a:p>
          <a:p>
            <a:pPr marL="0" indent="0">
              <a:lnSpc>
                <a:spcPts val="1300"/>
              </a:lnSpc>
              <a:buNone/>
            </a:pPr>
            <a:r>
              <a:rPr lang="ja-JP" altLang="ja-JP" sz="1200" dirty="0" smtClean="0"/>
              <a:t>●</a:t>
            </a:r>
            <a:r>
              <a:rPr lang="ja-JP" altLang="ja-JP" sz="1200" dirty="0"/>
              <a:t>施設の</a:t>
            </a:r>
            <a:r>
              <a:rPr lang="ja-JP" altLang="ja-JP" sz="1200" dirty="0" smtClean="0"/>
              <a:t>老朽化</a:t>
            </a:r>
            <a:r>
              <a:rPr lang="ja-JP" altLang="en-US" sz="1200" dirty="0" smtClean="0"/>
              <a:t>（ﾊﾞﾘｱﾌﾘｰ・ﾕﾆﾊﾞｰｻﾙﾃﾞｻﾞｲﾝへの対応不十分など）</a:t>
            </a:r>
            <a:endParaRPr lang="ja-JP" altLang="ja-JP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0786" y="2199863"/>
            <a:ext cx="8186091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449263">
              <a:buNone/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記念公園は、これまでも地域のボランティアや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NPO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等が植栽管理などに携わり、地域とつながる公園として、多くの人々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の関わりの中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で育成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49263" indent="-449263"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れて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きた。さらにこうした取組みを進め、多くの人々が緑に関わり自然の美に感動する公園とする。また、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日本庭園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は万国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博覧会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以来、高い品質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49263" indent="-449263">
              <a:buNone/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してきた公園の貴重な名所であるため、質の高い管理を行うとともに、</a:t>
            </a:r>
            <a:r>
              <a:rPr lang="ja-JP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庭園の見所</a:t>
            </a: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を分かりやすく</a:t>
            </a:r>
            <a:r>
              <a:rPr lang="ja-JP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示す</a:t>
            </a:r>
            <a:r>
              <a:rPr lang="ja-JP" altLang="en-US" sz="1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など自然</a:t>
            </a:r>
            <a:r>
              <a:rPr lang="ja-JP" alt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と美を体感できる空間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とする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1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5712" y="199836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49263" indent="-449263" algn="ctr">
              <a:buNone/>
            </a:pPr>
            <a:r>
              <a:rPr lang="ja-JP" altLang="en-US" sz="1200" dirty="0" smtClean="0">
                <a:latin typeface="+mn-ea"/>
              </a:rPr>
              <a:t>（基本的な考え方）</a:t>
            </a:r>
            <a:endParaRPr lang="ja-JP" altLang="ja-JP" sz="12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7720" y="2704728"/>
            <a:ext cx="11711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49263" indent="-449263">
              <a:buNone/>
            </a:pPr>
            <a:r>
              <a:rPr lang="ja-JP" altLang="en-US" sz="1200" dirty="0" smtClean="0">
                <a:latin typeface="+mn-ea"/>
              </a:rPr>
              <a:t>（取組内容）</a:t>
            </a:r>
            <a:endParaRPr lang="ja-JP" altLang="ja-JP" sz="1200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966" y="2918777"/>
            <a:ext cx="835250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449263">
              <a:buNone/>
            </a:pPr>
            <a:r>
              <a:rPr lang="ja-JP" altLang="en-US" sz="1300" b="1" u="sng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ja-JP" altLang="en-US" sz="1300" b="1" u="sng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日本の文化と美を体感できる質の高い日本庭園の</a:t>
            </a:r>
            <a:r>
              <a:rPr lang="ja-JP" altLang="en-US" sz="1300" b="1" u="sng" spc="-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整備</a:t>
            </a:r>
            <a:r>
              <a:rPr lang="ja-JP" altLang="en-US" sz="1300" spc="-40" dirty="0" smtClean="0"/>
              <a:t>、②</a:t>
            </a:r>
            <a:r>
              <a:rPr lang="ja-JP" altLang="en-US" sz="1300" spc="-40" dirty="0"/>
              <a:t>多くの人々の参加によって、緑を育成する</a:t>
            </a:r>
            <a:r>
              <a:rPr lang="ja-JP" altLang="en-US" sz="1300" spc="-40" dirty="0" smtClean="0"/>
              <a:t>組織</a:t>
            </a:r>
            <a:r>
              <a:rPr lang="ja-JP" altLang="en-US" sz="1300" spc="-40" dirty="0"/>
              <a:t>づくり</a:t>
            </a:r>
            <a:endParaRPr lang="en-US" altLang="ja-JP" sz="1300" spc="-40" dirty="0"/>
          </a:p>
        </p:txBody>
      </p:sp>
      <p:sp>
        <p:nvSpPr>
          <p:cNvPr id="24" name="右矢印 2914"/>
          <p:cNvSpPr>
            <a:spLocks/>
          </p:cNvSpPr>
          <p:nvPr/>
        </p:nvSpPr>
        <p:spPr bwMode="auto">
          <a:xfrm rot="10800000">
            <a:off x="929768" y="4293093"/>
            <a:ext cx="2496483" cy="445875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Text Box 733"/>
          <p:cNvSpPr txBox="1">
            <a:spLocks noChangeArrowheads="1"/>
          </p:cNvSpPr>
          <p:nvPr/>
        </p:nvSpPr>
        <p:spPr bwMode="auto">
          <a:xfrm>
            <a:off x="3923928" y="5514950"/>
            <a:ext cx="4767888" cy="1094400"/>
          </a:xfrm>
          <a:prstGeom prst="rect">
            <a:avLst/>
          </a:prstGeom>
          <a:noFill/>
          <a:ln w="41275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5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【</a:t>
            </a:r>
            <a:r>
              <a:rPr lang="ja-JP" altLang="en-US" sz="15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今年度、調査審議や助言を頂きたい事項</a:t>
            </a:r>
            <a:r>
              <a:rPr lang="en-US" altLang="ja-JP" sz="15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】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日本庭園改修基本計画（</a:t>
            </a:r>
            <a:r>
              <a:rPr lang="ja-JP" altLang="en-US" sz="1500" dirty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案</a:t>
            </a:r>
            <a:r>
              <a:rPr lang="ja-JP" altLang="en-US" sz="15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）の具体化について</a:t>
            </a:r>
            <a:endParaRPr lang="en-US" altLang="ja-JP" sz="1500" dirty="0">
              <a:solidFill>
                <a:srgbClr val="FF0000"/>
              </a:solidFill>
              <a:latin typeface="+mn-ea"/>
              <a:cs typeface="ＭＳ Ｐゴシック" pitchFamily="50" charset="-128"/>
            </a:endParaRPr>
          </a:p>
          <a:p>
            <a:pPr marL="271463" lvl="0" indent="-271463" algn="just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●八景（見所景観）、庭園鑑賞モデルコースの設定</a:t>
            </a:r>
            <a:endParaRPr lang="en-US" altLang="ja-JP" sz="1200" dirty="0" smtClean="0">
              <a:solidFill>
                <a:srgbClr val="FF0000"/>
              </a:solidFill>
              <a:latin typeface="+mn-ea"/>
              <a:cs typeface="ＭＳ Ｐゴシック" pitchFamily="50" charset="-128"/>
            </a:endParaRPr>
          </a:p>
          <a:p>
            <a:pPr marL="271463" lvl="0" indent="-271463" algn="just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srgbClr val="FF0000"/>
                </a:solidFill>
                <a:latin typeface="+mn-ea"/>
                <a:cs typeface="ＭＳ Ｐゴシック" pitchFamily="50" charset="-128"/>
              </a:rPr>
              <a:t>●案内サインや説明サインなどの改善方策</a:t>
            </a:r>
            <a:endParaRPr lang="en-US" altLang="ja-JP" sz="1200" dirty="0" smtClean="0">
              <a:solidFill>
                <a:srgbClr val="FF0000"/>
              </a:solidFill>
              <a:latin typeface="+mn-ea"/>
              <a:cs typeface="ＭＳ Ｐゴシック" pitchFamily="50" charset="-128"/>
            </a:endParaRPr>
          </a:p>
        </p:txBody>
      </p:sp>
      <p:sp>
        <p:nvSpPr>
          <p:cNvPr id="26" name="右矢印 2914"/>
          <p:cNvSpPr>
            <a:spLocks/>
          </p:cNvSpPr>
          <p:nvPr/>
        </p:nvSpPr>
        <p:spPr bwMode="auto">
          <a:xfrm>
            <a:off x="3426251" y="5809473"/>
            <a:ext cx="273082" cy="473150"/>
          </a:xfrm>
          <a:prstGeom prst="rightArrow">
            <a:avLst>
              <a:gd name="adj1" fmla="val 50000"/>
              <a:gd name="adj2" fmla="val 49966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2840" y="1777454"/>
            <a:ext cx="60486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49263" indent="-449263">
              <a:buNone/>
            </a:pPr>
            <a:r>
              <a:rPr lang="ja-JP" altLang="en-US" sz="1400" dirty="0">
                <a:latin typeface="+mn-ea"/>
                <a:cs typeface="Meiryo UI" panose="020B0604030504040204" pitchFamily="50" charset="-128"/>
              </a:rPr>
              <a:t>　</a:t>
            </a:r>
            <a:r>
              <a:rPr lang="ja-JP" altLang="ja-JP" sz="1400" dirty="0">
                <a:latin typeface="+mn-ea"/>
              </a:rPr>
              <a:t>基本方針３：</a:t>
            </a:r>
            <a:r>
              <a:rPr lang="ja-JP" altLang="en-US" sz="1400" dirty="0">
                <a:latin typeface="+mn-ea"/>
              </a:rPr>
              <a:t>「</a:t>
            </a:r>
            <a:r>
              <a:rPr lang="ja-JP" altLang="ja-JP" sz="1400" dirty="0">
                <a:latin typeface="+mn-ea"/>
              </a:rPr>
              <a:t>緑の中で人々が憩い活動し自然の美に感動する公園</a:t>
            </a:r>
            <a:r>
              <a:rPr lang="ja-JP" altLang="en-US" sz="1400" dirty="0">
                <a:latin typeface="+mn-ea"/>
              </a:rPr>
              <a:t>」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150493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49263" indent="-449263">
              <a:buNone/>
            </a:pPr>
            <a:r>
              <a:rPr lang="ja-JP" altLang="en-US" sz="1200" dirty="0" smtClean="0">
                <a:latin typeface="+mn-ea"/>
              </a:rPr>
              <a:t>（今後の取組み）</a:t>
            </a:r>
            <a:endParaRPr lang="ja-JP" altLang="ja-JP" sz="12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9482" y="3356992"/>
            <a:ext cx="8322890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300" dirty="0" smtClean="0"/>
              <a:t>　</a:t>
            </a:r>
            <a:r>
              <a:rPr lang="ja-JP" altLang="ja-JP" sz="1300" dirty="0" smtClean="0"/>
              <a:t>見所</a:t>
            </a:r>
            <a:r>
              <a:rPr lang="ja-JP" altLang="ja-JP" sz="1300" dirty="0"/>
              <a:t>となる美しい景観や園内の快適性の向上など、日本庭園の新たな魅力創出のため、</a:t>
            </a:r>
            <a:r>
              <a:rPr lang="ja-JP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平成</a:t>
            </a:r>
            <a:r>
              <a:rPr lang="en-US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ja-JP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年度に景観や施設整備検討のたたき台となる基本計画を策定</a:t>
            </a:r>
            <a:r>
              <a:rPr lang="ja-JP" altLang="en-US" sz="1300" dirty="0"/>
              <a:t>し、</a:t>
            </a:r>
            <a:r>
              <a:rPr lang="ja-JP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平成</a:t>
            </a:r>
            <a:r>
              <a:rPr lang="en-US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ja-JP" altLang="ja-JP" sz="1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年度以降、その基本計画をベースに課題等を整理した上、具体的整備につなげていく</a:t>
            </a:r>
            <a:r>
              <a:rPr lang="ja-JP" altLang="ja-JP" sz="1300" dirty="0"/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29933" y="6376243"/>
            <a:ext cx="2133600" cy="365125"/>
          </a:xfrm>
        </p:spPr>
        <p:txBody>
          <a:bodyPr/>
          <a:lstStyle/>
          <a:p>
            <a:fld id="{0A1D4AD7-9C69-4CC5-B774-F7FF7091BD00}" type="slidenum">
              <a:rPr kumimoji="1" lang="ja-JP" altLang="en-US" sz="1600" smtClean="0"/>
              <a:t>2</a:t>
            </a:fld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15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D:\ChiharaY\Documents\00緑整備部会\H28第1回緑整備部会\20161024第一回説明用(日本庭園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0" y="2224698"/>
            <a:ext cx="9018194" cy="37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グループ化 1039"/>
          <p:cNvGrpSpPr/>
          <p:nvPr/>
        </p:nvGrpSpPr>
        <p:grpSpPr>
          <a:xfrm>
            <a:off x="64603" y="881108"/>
            <a:ext cx="4093790" cy="603676"/>
            <a:chOff x="46162" y="576479"/>
            <a:chExt cx="4785641" cy="705697"/>
          </a:xfrm>
        </p:grpSpPr>
        <p:sp>
          <p:nvSpPr>
            <p:cNvPr id="20" name="Text Box 175"/>
            <p:cNvSpPr>
              <a:spLocks noChangeArrowheads="1"/>
            </p:cNvSpPr>
            <p:nvPr/>
          </p:nvSpPr>
          <p:spPr bwMode="auto">
            <a:xfrm>
              <a:off x="46162" y="576479"/>
              <a:ext cx="4785641" cy="7056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　　　　　　　　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endParaRPr>
            </a:p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lang="ja-JP" altLang="en-US" sz="800" b="1" dirty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</a:t>
              </a:r>
              <a:r>
                <a:rPr lang="ja-JP" altLang="en-US" sz="800" b="1" dirty="0" smtClean="0"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　　　　　　　　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特に魅力のある視点場（八景）の設定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ＭＳ Ｐゴシック" pitchFamily="50" charset="-128"/>
              </a:endParaRPr>
            </a:p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1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　　　　　　　　　　　（名称はさらに検討）</a:t>
              </a:r>
              <a:endParaRPr lang="en-US" altLang="ja-JP" sz="800" dirty="0">
                <a:latin typeface="Times New Roman" pitchFamily="18" charset="0"/>
                <a:ea typeface="ＭＳ ゴシック" pitchFamily="49" charset="-128"/>
                <a:cs typeface="ＭＳ Ｐゴシック" pitchFamily="50" charset="-128"/>
              </a:endParaRPr>
            </a:p>
            <a:p>
              <a:pPr marL="457200" lvl="1" indent="-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ゴシック" pitchFamily="49" charset="-128"/>
                  <a:cs typeface="ＭＳ Ｐゴシック" pitchFamily="50" charset="-128"/>
                </a:rPr>
                <a:t>　　　　　　　　　　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  <a:cs typeface="ＭＳ Ｐゴシック" pitchFamily="50" charset="-128"/>
                </a:rPr>
                <a:t>八景散策ルートの設定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ゴシック" pitchFamily="49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09" y="745938"/>
              <a:ext cx="198095" cy="25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588"/>
            <p:cNvGrpSpPr>
              <a:grpSpLocks/>
            </p:cNvGrpSpPr>
            <p:nvPr/>
          </p:nvGrpSpPr>
          <p:grpSpPr bwMode="auto">
            <a:xfrm>
              <a:off x="217700" y="1081551"/>
              <a:ext cx="343928" cy="38100"/>
              <a:chOff x="985" y="9230"/>
              <a:chExt cx="541" cy="61"/>
            </a:xfrm>
          </p:grpSpPr>
          <p:grpSp>
            <p:nvGrpSpPr>
              <p:cNvPr id="22" name="Group 274"/>
              <p:cNvGrpSpPr>
                <a:grpSpLocks/>
              </p:cNvGrpSpPr>
              <p:nvPr/>
            </p:nvGrpSpPr>
            <p:grpSpPr bwMode="auto">
              <a:xfrm>
                <a:off x="985" y="9230"/>
                <a:ext cx="60" cy="61"/>
                <a:chOff x="985" y="5586"/>
                <a:chExt cx="60" cy="61"/>
              </a:xfrm>
            </p:grpSpPr>
            <p:sp>
              <p:nvSpPr>
                <p:cNvPr id="1038" name="Freeform 275"/>
                <p:cNvSpPr>
                  <a:spLocks/>
                </p:cNvSpPr>
                <p:nvPr/>
              </p:nvSpPr>
              <p:spPr bwMode="auto">
                <a:xfrm>
                  <a:off x="985" y="5586"/>
                  <a:ext cx="60" cy="61"/>
                </a:xfrm>
                <a:custGeom>
                  <a:avLst/>
                  <a:gdLst>
                    <a:gd name="T0" fmla="*/ 0 w 60"/>
                    <a:gd name="T1" fmla="*/ 5224 h 61"/>
                    <a:gd name="T2" fmla="*/ 59 w 60"/>
                    <a:gd name="T3" fmla="*/ 5224 h 6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0" h="61">
                      <a:moveTo>
                        <a:pt x="0" y="30"/>
                      </a:moveTo>
                      <a:lnTo>
                        <a:pt x="59" y="30"/>
                      </a:lnTo>
                    </a:path>
                  </a:pathLst>
                </a:custGeom>
                <a:noFill/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3" name="Group 272"/>
              <p:cNvGrpSpPr>
                <a:grpSpLocks/>
              </p:cNvGrpSpPr>
              <p:nvPr/>
            </p:nvGrpSpPr>
            <p:grpSpPr bwMode="auto">
              <a:xfrm>
                <a:off x="1105" y="9230"/>
                <a:ext cx="61" cy="61"/>
                <a:chOff x="1105" y="5586"/>
                <a:chExt cx="61" cy="61"/>
              </a:xfrm>
            </p:grpSpPr>
            <p:sp>
              <p:nvSpPr>
                <p:cNvPr id="1037" name="Freeform 273"/>
                <p:cNvSpPr>
                  <a:spLocks/>
                </p:cNvSpPr>
                <p:nvPr/>
              </p:nvSpPr>
              <p:spPr bwMode="auto">
                <a:xfrm>
                  <a:off x="1105" y="5586"/>
                  <a:ext cx="61" cy="61"/>
                </a:xfrm>
                <a:custGeom>
                  <a:avLst/>
                  <a:gdLst>
                    <a:gd name="T0" fmla="*/ 0 w 61"/>
                    <a:gd name="T1" fmla="*/ 5224 h 61"/>
                    <a:gd name="T2" fmla="*/ 60 w 61"/>
                    <a:gd name="T3" fmla="*/ 5224 h 6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1" h="61">
                      <a:moveTo>
                        <a:pt x="0" y="30"/>
                      </a:moveTo>
                      <a:lnTo>
                        <a:pt x="60" y="30"/>
                      </a:lnTo>
                    </a:path>
                  </a:pathLst>
                </a:custGeom>
                <a:noFill/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4" name="Group 270"/>
              <p:cNvGrpSpPr>
                <a:grpSpLocks/>
              </p:cNvGrpSpPr>
              <p:nvPr/>
            </p:nvGrpSpPr>
            <p:grpSpPr bwMode="auto">
              <a:xfrm>
                <a:off x="1224" y="9230"/>
                <a:ext cx="61" cy="61"/>
                <a:chOff x="1224" y="5586"/>
                <a:chExt cx="61" cy="61"/>
              </a:xfrm>
            </p:grpSpPr>
            <p:sp>
              <p:nvSpPr>
                <p:cNvPr id="1034" name="Freeform 271"/>
                <p:cNvSpPr>
                  <a:spLocks/>
                </p:cNvSpPr>
                <p:nvPr/>
              </p:nvSpPr>
              <p:spPr bwMode="auto">
                <a:xfrm>
                  <a:off x="1224" y="5586"/>
                  <a:ext cx="61" cy="61"/>
                </a:xfrm>
                <a:custGeom>
                  <a:avLst/>
                  <a:gdLst>
                    <a:gd name="T0" fmla="*/ 0 w 61"/>
                    <a:gd name="T1" fmla="*/ 5224 h 61"/>
                    <a:gd name="T2" fmla="*/ 61 w 61"/>
                    <a:gd name="T3" fmla="*/ 5224 h 6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1" h="61">
                      <a:moveTo>
                        <a:pt x="0" y="30"/>
                      </a:moveTo>
                      <a:lnTo>
                        <a:pt x="61" y="30"/>
                      </a:lnTo>
                    </a:path>
                  </a:pathLst>
                </a:custGeom>
                <a:noFill/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" name="Group 268"/>
              <p:cNvGrpSpPr>
                <a:grpSpLocks/>
              </p:cNvGrpSpPr>
              <p:nvPr/>
            </p:nvGrpSpPr>
            <p:grpSpPr bwMode="auto">
              <a:xfrm>
                <a:off x="1345" y="9230"/>
                <a:ext cx="60" cy="61"/>
                <a:chOff x="1345" y="5586"/>
                <a:chExt cx="60" cy="61"/>
              </a:xfrm>
            </p:grpSpPr>
            <p:sp>
              <p:nvSpPr>
                <p:cNvPr id="1033" name="Freeform 269"/>
                <p:cNvSpPr>
                  <a:spLocks/>
                </p:cNvSpPr>
                <p:nvPr/>
              </p:nvSpPr>
              <p:spPr bwMode="auto">
                <a:xfrm>
                  <a:off x="1345" y="5586"/>
                  <a:ext cx="60" cy="61"/>
                </a:xfrm>
                <a:custGeom>
                  <a:avLst/>
                  <a:gdLst>
                    <a:gd name="T0" fmla="*/ 0 w 60"/>
                    <a:gd name="T1" fmla="*/ 5224 h 61"/>
                    <a:gd name="T2" fmla="*/ 59 w 60"/>
                    <a:gd name="T3" fmla="*/ 5224 h 6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0" h="61">
                      <a:moveTo>
                        <a:pt x="0" y="30"/>
                      </a:moveTo>
                      <a:lnTo>
                        <a:pt x="59" y="30"/>
                      </a:lnTo>
                    </a:path>
                  </a:pathLst>
                </a:custGeom>
                <a:noFill/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" name="Group 266"/>
              <p:cNvGrpSpPr>
                <a:grpSpLocks/>
              </p:cNvGrpSpPr>
              <p:nvPr/>
            </p:nvGrpSpPr>
            <p:grpSpPr bwMode="auto">
              <a:xfrm>
                <a:off x="1465" y="9230"/>
                <a:ext cx="61" cy="61"/>
                <a:chOff x="1465" y="5586"/>
                <a:chExt cx="61" cy="61"/>
              </a:xfrm>
            </p:grpSpPr>
            <p:sp>
              <p:nvSpPr>
                <p:cNvPr id="1025" name="Freeform 267"/>
                <p:cNvSpPr>
                  <a:spLocks/>
                </p:cNvSpPr>
                <p:nvPr/>
              </p:nvSpPr>
              <p:spPr bwMode="auto">
                <a:xfrm>
                  <a:off x="1465" y="5586"/>
                  <a:ext cx="61" cy="61"/>
                </a:xfrm>
                <a:custGeom>
                  <a:avLst/>
                  <a:gdLst>
                    <a:gd name="T0" fmla="*/ 0 w 61"/>
                    <a:gd name="T1" fmla="*/ 5224 h 61"/>
                    <a:gd name="T2" fmla="*/ 60 w 61"/>
                    <a:gd name="T3" fmla="*/ 5224 h 6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1" h="61">
                      <a:moveTo>
                        <a:pt x="0" y="30"/>
                      </a:moveTo>
                      <a:lnTo>
                        <a:pt x="60" y="30"/>
                      </a:lnTo>
                    </a:path>
                  </a:pathLst>
                </a:custGeom>
                <a:noFill/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1082" name="グループ化 1081"/>
          <p:cNvGrpSpPr/>
          <p:nvPr/>
        </p:nvGrpSpPr>
        <p:grpSpPr>
          <a:xfrm>
            <a:off x="83044" y="1565596"/>
            <a:ext cx="4056908" cy="700600"/>
            <a:chOff x="83044" y="1565596"/>
            <a:chExt cx="4056908" cy="700600"/>
          </a:xfrm>
        </p:grpSpPr>
        <p:sp>
          <p:nvSpPr>
            <p:cNvPr id="1044" name="角丸四角形 53"/>
            <p:cNvSpPr>
              <a:spLocks noChangeArrowheads="1"/>
            </p:cNvSpPr>
            <p:nvPr/>
          </p:nvSpPr>
          <p:spPr bwMode="auto">
            <a:xfrm>
              <a:off x="83044" y="1565596"/>
              <a:ext cx="4056908" cy="7006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75" name="図 51" descr="201604211431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" r="3464"/>
            <a:stretch>
              <a:fillRect/>
            </a:stretch>
          </p:blipFill>
          <p:spPr bwMode="auto">
            <a:xfrm>
              <a:off x="2185962" y="1654844"/>
              <a:ext cx="1810881" cy="56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" name="テキスト ボックス 52"/>
            <p:cNvSpPr txBox="1">
              <a:spLocks noChangeArrowheads="1"/>
            </p:cNvSpPr>
            <p:nvPr/>
          </p:nvSpPr>
          <p:spPr bwMode="auto">
            <a:xfrm>
              <a:off x="167036" y="1650702"/>
              <a:ext cx="2000761" cy="3815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ショートコース</a:t>
              </a:r>
              <a:endParaRPr lang="en-US" altLang="ja-JP" sz="800" b="1" dirty="0"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174625" marR="0" lvl="0" indent="-17462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kumimoji="1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心字池周遊（正門→洲浜→心字池→正門）　</a:t>
              </a:r>
              <a:endPara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174625" marR="0" lvl="0" indent="-17462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lang="ja-JP" altLang="en-US" sz="800" dirty="0" smtClean="0"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kumimoji="1" lang="ja-JP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距離８００ｍ、所要時間３０分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1079" name="グループ化 1078"/>
          <p:cNvGrpSpPr/>
          <p:nvPr/>
        </p:nvGrpSpPr>
        <p:grpSpPr>
          <a:xfrm>
            <a:off x="163028" y="4149080"/>
            <a:ext cx="3040820" cy="932331"/>
            <a:chOff x="163028" y="4149080"/>
            <a:chExt cx="3040820" cy="932331"/>
          </a:xfrm>
        </p:grpSpPr>
        <p:sp>
          <p:nvSpPr>
            <p:cNvPr id="33" name="角丸四角形 47"/>
            <p:cNvSpPr>
              <a:spLocks noChangeArrowheads="1"/>
            </p:cNvSpPr>
            <p:nvPr/>
          </p:nvSpPr>
          <p:spPr bwMode="auto">
            <a:xfrm>
              <a:off x="163028" y="4149080"/>
              <a:ext cx="3040820" cy="9323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4" name="図 48" descr="D:\ChiharaY\Documents\00緑整備部会\日本庭園改修基本計画策定委託\160322本庁説明資料\20160330183332\20160330183332-000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" t="6773" r="16635" b="8253"/>
            <a:stretch>
              <a:fillRect/>
            </a:stretch>
          </p:blipFill>
          <p:spPr bwMode="auto">
            <a:xfrm rot="5400000">
              <a:off x="1762557" y="3773339"/>
              <a:ext cx="810480" cy="180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" name="テキスト ボックス 49"/>
            <p:cNvSpPr txBox="1">
              <a:spLocks noChangeArrowheads="1"/>
            </p:cNvSpPr>
            <p:nvPr/>
          </p:nvSpPr>
          <p:spPr bwMode="auto">
            <a:xfrm>
              <a:off x="179512" y="4365104"/>
              <a:ext cx="1235026" cy="208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深山の泉　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寝殿造り休憩所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1080" name="グループ化 1079"/>
          <p:cNvGrpSpPr/>
          <p:nvPr/>
        </p:nvGrpSpPr>
        <p:grpSpPr>
          <a:xfrm>
            <a:off x="50094" y="2414405"/>
            <a:ext cx="1284419" cy="1691309"/>
            <a:chOff x="50094" y="2414405"/>
            <a:chExt cx="1284419" cy="1691309"/>
          </a:xfrm>
        </p:grpSpPr>
        <p:sp>
          <p:nvSpPr>
            <p:cNvPr id="13" name="正方形/長方形 4"/>
            <p:cNvSpPr>
              <a:spLocks noChangeArrowheads="1"/>
            </p:cNvSpPr>
            <p:nvPr/>
          </p:nvSpPr>
          <p:spPr bwMode="auto">
            <a:xfrm>
              <a:off x="50094" y="2414405"/>
              <a:ext cx="1284419" cy="16913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テキスト ボックス 5"/>
            <p:cNvSpPr txBox="1">
              <a:spLocks noChangeArrowheads="1"/>
            </p:cNvSpPr>
            <p:nvPr/>
          </p:nvSpPr>
          <p:spPr bwMode="auto">
            <a:xfrm>
              <a:off x="189353" y="2511134"/>
              <a:ext cx="1145160" cy="27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木漏れ日の滝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休憩施設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14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53" y="3006250"/>
              <a:ext cx="1060480" cy="98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8" name="グループ化 1077"/>
          <p:cNvGrpSpPr/>
          <p:nvPr/>
        </p:nvGrpSpPr>
        <p:grpSpPr>
          <a:xfrm>
            <a:off x="163028" y="5167844"/>
            <a:ext cx="1485234" cy="1553493"/>
            <a:chOff x="163028" y="5167844"/>
            <a:chExt cx="1485234" cy="1553493"/>
          </a:xfrm>
        </p:grpSpPr>
        <p:sp>
          <p:nvSpPr>
            <p:cNvPr id="40" name="正方形/長方形 28"/>
            <p:cNvSpPr>
              <a:spLocks noChangeArrowheads="1"/>
            </p:cNvSpPr>
            <p:nvPr/>
          </p:nvSpPr>
          <p:spPr bwMode="auto">
            <a:xfrm>
              <a:off x="163028" y="5167844"/>
              <a:ext cx="1413151" cy="15534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41" name="図 27" descr="D:\ChiharaY\Documents\00緑整備部会\日本庭園改修基本計画策定委託\四阿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0" y="5736253"/>
              <a:ext cx="1187773" cy="894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テキスト ボックス 29"/>
            <p:cNvSpPr txBox="1">
              <a:spLocks noChangeArrowheads="1"/>
            </p:cNvSpPr>
            <p:nvPr/>
          </p:nvSpPr>
          <p:spPr bwMode="auto">
            <a:xfrm>
              <a:off x="195620" y="5240342"/>
              <a:ext cx="1452642" cy="42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千里の竹林　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修景施設、休憩施設の整備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1708169" y="5140358"/>
            <a:ext cx="1673794" cy="1612656"/>
            <a:chOff x="3635897" y="4990561"/>
            <a:chExt cx="1576100" cy="1362350"/>
          </a:xfrm>
        </p:grpSpPr>
        <p:sp>
          <p:nvSpPr>
            <p:cNvPr id="44" name="角丸四角形 41"/>
            <p:cNvSpPr>
              <a:spLocks noChangeArrowheads="1"/>
            </p:cNvSpPr>
            <p:nvPr/>
          </p:nvSpPr>
          <p:spPr bwMode="auto">
            <a:xfrm>
              <a:off x="3635897" y="4990561"/>
              <a:ext cx="1576100" cy="13623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テキスト ボックス 42"/>
            <p:cNvSpPr txBox="1">
              <a:spLocks noChangeArrowheads="1"/>
            </p:cNvSpPr>
            <p:nvPr/>
          </p:nvSpPr>
          <p:spPr bwMode="auto">
            <a:xfrm>
              <a:off x="3710330" y="5036036"/>
              <a:ext cx="1416149" cy="59679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庵の庭　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バリアフリー化推進</a:t>
              </a: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(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玉砂利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舗装による前庭の拡張整備）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※</a:t>
              </a:r>
              <a:r>
                <a:rPr kumimoji="1" lang="ja-JP" altLang="en-US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汎庵、万里庵は移動支援で対応</a:t>
              </a:r>
              <a:endParaRPr kumimoji="1" lang="ja-JP" altLang="ja-JP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46" name="図 40" descr="D:\ChiharaY\Documents\00緑整備部会\日本庭園改修基本計画策定委託\バリアフリー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749" y="5440079"/>
              <a:ext cx="859312" cy="6414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8" name="グループ化 1067"/>
          <p:cNvGrpSpPr/>
          <p:nvPr/>
        </p:nvGrpSpPr>
        <p:grpSpPr>
          <a:xfrm>
            <a:off x="4211211" y="856138"/>
            <a:ext cx="2430070" cy="1506506"/>
            <a:chOff x="4211211" y="781249"/>
            <a:chExt cx="2430070" cy="1581395"/>
          </a:xfrm>
        </p:grpSpPr>
        <p:sp>
          <p:nvSpPr>
            <p:cNvPr id="54" name="角丸四角形 56"/>
            <p:cNvSpPr>
              <a:spLocks noChangeArrowheads="1"/>
            </p:cNvSpPr>
            <p:nvPr/>
          </p:nvSpPr>
          <p:spPr bwMode="auto">
            <a:xfrm>
              <a:off x="4211211" y="781249"/>
              <a:ext cx="2430070" cy="15813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96" name="図 54" descr="D:\ChiharaY\Documents\00緑整備部会\日本庭園改修基本計画策定委託\160322本庁説明資料\20160330183332\20160330183332-0002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" t="8421" r="6648" b="8171"/>
            <a:stretch>
              <a:fillRect/>
            </a:stretch>
          </p:blipFill>
          <p:spPr bwMode="auto">
            <a:xfrm rot="5400000">
              <a:off x="4806508" y="640577"/>
              <a:ext cx="1273173" cy="2084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55"/>
            <p:cNvSpPr txBox="1">
              <a:spLocks noChangeArrowheads="1"/>
            </p:cNvSpPr>
            <p:nvPr/>
          </p:nvSpPr>
          <p:spPr bwMode="auto">
            <a:xfrm>
              <a:off x="4331874" y="842259"/>
              <a:ext cx="1296144" cy="4819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松の白浜　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休憩施設整備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新たな視点場の増設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1077" name="グループ化 1076"/>
          <p:cNvGrpSpPr/>
          <p:nvPr/>
        </p:nvGrpSpPr>
        <p:grpSpPr>
          <a:xfrm>
            <a:off x="3491879" y="5081410"/>
            <a:ext cx="3085655" cy="1671604"/>
            <a:chOff x="3491880" y="5081410"/>
            <a:chExt cx="2880320" cy="1671604"/>
          </a:xfrm>
        </p:grpSpPr>
        <p:sp>
          <p:nvSpPr>
            <p:cNvPr id="58" name="AutoShape 75"/>
            <p:cNvSpPr>
              <a:spLocks noChangeArrowheads="1"/>
            </p:cNvSpPr>
            <p:nvPr/>
          </p:nvSpPr>
          <p:spPr bwMode="auto">
            <a:xfrm>
              <a:off x="3491880" y="5081410"/>
              <a:ext cx="2880320" cy="167160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00" name="図 1288" descr="D:\ChiharaY\Documents\00緑整備部会\日本庭園改修基本計画策定委託\160322本庁説明資料\20160330183332\20160330183332-0003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8" t="21335" r="3847" b="13681"/>
            <a:stretch>
              <a:fillRect/>
            </a:stretch>
          </p:blipFill>
          <p:spPr bwMode="auto">
            <a:xfrm>
              <a:off x="3668799" y="5311862"/>
              <a:ext cx="2512319" cy="140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テキスト ボックス 3432"/>
            <p:cNvSpPr txBox="1">
              <a:spLocks noChangeArrowheads="1"/>
            </p:cNvSpPr>
            <p:nvPr/>
          </p:nvSpPr>
          <p:spPr bwMode="auto">
            <a:xfrm>
              <a:off x="3563888" y="5167844"/>
              <a:ext cx="2722142" cy="437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心字池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　情報発信機能強化</a:t>
              </a:r>
              <a:r>
                <a:rPr lang="ja-JP" altLang="en-US" sz="800" b="1" dirty="0"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lang="ja-JP" altLang="en-US" sz="800" b="1" dirty="0" smtClean="0"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　　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正門前　広場整備</a:t>
              </a:r>
              <a:endPara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　　散策路整備</a:t>
              </a:r>
              <a:r>
                <a:rPr lang="ja-JP" altLang="en-US" sz="800" b="1" dirty="0"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lang="ja-JP" altLang="en-US" sz="800" b="1" dirty="0" smtClean="0"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　　　　　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休憩施設設置</a:t>
              </a: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(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船着き場</a:t>
              </a: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)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5148064" y="2414405"/>
            <a:ext cx="1493217" cy="1497731"/>
            <a:chOff x="5234385" y="2069361"/>
            <a:chExt cx="1493217" cy="1497731"/>
          </a:xfrm>
        </p:grpSpPr>
        <p:sp>
          <p:nvSpPr>
            <p:cNvPr id="61" name="角丸四角形 62"/>
            <p:cNvSpPr>
              <a:spLocks noChangeArrowheads="1"/>
            </p:cNvSpPr>
            <p:nvPr/>
          </p:nvSpPr>
          <p:spPr bwMode="auto">
            <a:xfrm>
              <a:off x="5234385" y="2069361"/>
              <a:ext cx="1493217" cy="14977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03" name="図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4" t="39624" r="44958" b="36969"/>
            <a:stretch>
              <a:fillRect/>
            </a:stretch>
          </p:blipFill>
          <p:spPr bwMode="auto">
            <a:xfrm>
              <a:off x="5359450" y="2710836"/>
              <a:ext cx="1247725" cy="7634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5266136" y="2172548"/>
              <a:ext cx="1341040" cy="547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●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つつじが丘　</a:t>
              </a:r>
              <a:endPara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800" b="1" dirty="0">
                <a:latin typeface="Times New Roman" pitchFamily="18" charset="0"/>
                <a:ea typeface="ＭＳ 明朝" pitchFamily="17" charset="-128"/>
                <a:cs typeface="ＭＳ Ｐゴシック" pitchFamily="50" charset="-128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rPr>
                <a:t>　</a:t>
              </a:r>
              <a:r>
                <a: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ＭＳ Ｐゴシック" pitchFamily="50" charset="-128"/>
                </a:rPr>
                <a:t>バリアフリー化の推進</a:t>
              </a:r>
              <a:endParaRPr kumimoji="1" lang="ja-JP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065" name="角丸四角形 68"/>
          <p:cNvSpPr>
            <a:spLocks noChangeArrowheads="1"/>
          </p:cNvSpPr>
          <p:nvPr/>
        </p:nvSpPr>
        <p:spPr bwMode="auto">
          <a:xfrm>
            <a:off x="6777483" y="781249"/>
            <a:ext cx="2164193" cy="31016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7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6" name="Text Box 29"/>
          <p:cNvSpPr txBox="1">
            <a:spLocks noChangeArrowheads="1"/>
          </p:cNvSpPr>
          <p:nvPr/>
        </p:nvSpPr>
        <p:spPr bwMode="auto">
          <a:xfrm>
            <a:off x="6984776" y="908720"/>
            <a:ext cx="1428700" cy="746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案内サインの充実</a:t>
            </a:r>
            <a:endParaRPr kumimoji="1" lang="ja-JP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・</a:t>
            </a:r>
            <a:r>
              <a:rPr kumimoji="1" lang="en-US" altLang="ja-JP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AR</a:t>
            </a:r>
            <a:r>
              <a: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技術</a:t>
            </a:r>
            <a:endParaRPr kumimoji="1" lang="ja-JP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・ユニバーサルデザイン</a:t>
            </a:r>
            <a:endParaRPr kumimoji="1" lang="ja-JP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・庭園解説</a:t>
            </a:r>
            <a:endParaRPr kumimoji="1" lang="ja-JP" altLang="ja-JP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8" y="1944772"/>
            <a:ext cx="2105024" cy="16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3" name="Picture 9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6" y="1735541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6" name="グループ化 1075"/>
          <p:cNvGrpSpPr/>
          <p:nvPr/>
        </p:nvGrpSpPr>
        <p:grpSpPr>
          <a:xfrm>
            <a:off x="6641282" y="5495775"/>
            <a:ext cx="2414166" cy="1311058"/>
            <a:chOff x="6641280" y="5546942"/>
            <a:chExt cx="1963167" cy="1311058"/>
          </a:xfrm>
        </p:grpSpPr>
        <p:sp>
          <p:nvSpPr>
            <p:cNvPr id="1072" name="角丸四角形 46"/>
            <p:cNvSpPr>
              <a:spLocks noChangeArrowheads="1"/>
            </p:cNvSpPr>
            <p:nvPr/>
          </p:nvSpPr>
          <p:spPr bwMode="auto">
            <a:xfrm>
              <a:off x="6641280" y="5546942"/>
              <a:ext cx="1963167" cy="131105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1074" name="グループ化 1073"/>
            <p:cNvGrpSpPr/>
            <p:nvPr/>
          </p:nvGrpSpPr>
          <p:grpSpPr>
            <a:xfrm>
              <a:off x="6777483" y="5546942"/>
              <a:ext cx="1720067" cy="1257239"/>
              <a:chOff x="6777483" y="5546942"/>
              <a:chExt cx="1720067" cy="1257239"/>
            </a:xfrm>
          </p:grpSpPr>
          <p:pic>
            <p:nvPicPr>
              <p:cNvPr id="1134" name="Picture 11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8488" y="5819144"/>
                <a:ext cx="1515441" cy="985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3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6777483" y="5546942"/>
                <a:ext cx="1720067" cy="35338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●</a:t>
                </a:r>
                <a:r>
                  <a:rPr kumimoji="1" lang="ja-JP" alt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現代地区　</a:t>
                </a:r>
                <a:endParaRPr kumimoji="1" lang="ja-JP" alt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明朝" pitchFamily="17" charset="-128"/>
                  <a:cs typeface="ＭＳ Ｐゴシック" pitchFamily="50" charset="-128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" pitchFamily="18" charset="0"/>
                    <a:ea typeface="ＭＳ 明朝" pitchFamily="17" charset="-128"/>
                    <a:cs typeface="ＭＳ Ｐゴシック" pitchFamily="50" charset="-128"/>
                  </a:rPr>
                  <a:t>ステージ整備、しょうぶ田改修</a:t>
                </a:r>
                <a:endParaRPr kumimoji="1" lang="ja-JP" altLang="ja-JP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</p:grpSp>
      </p:grpSp>
      <p:sp>
        <p:nvSpPr>
          <p:cNvPr id="140" name="タイトル 3"/>
          <p:cNvSpPr>
            <a:spLocks noGrp="1"/>
          </p:cNvSpPr>
          <p:nvPr>
            <p:ph type="title"/>
          </p:nvPr>
        </p:nvSpPr>
        <p:spPr>
          <a:xfrm>
            <a:off x="428596" y="269753"/>
            <a:ext cx="8229600" cy="566959"/>
          </a:xfrm>
        </p:spPr>
        <p:txBody>
          <a:bodyPr vert="horz" rtlCol="0" anchor="ctr">
            <a:normAutofit/>
          </a:bodyPr>
          <a:lstStyle/>
          <a:p>
            <a:r>
              <a:rPr lang="ja-JP" altLang="en-US" sz="2400" dirty="0">
                <a:solidFill>
                  <a:srgbClr val="FFFFCC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改修</a:t>
            </a:r>
            <a:r>
              <a:rPr lang="ja-JP" altLang="en-US" sz="2400" dirty="0" smtClean="0">
                <a:solidFill>
                  <a:srgbClr val="FFFFCC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基本計画の主な内容</a:t>
            </a:r>
            <a:endParaRPr lang="ja-JP" altLang="en-US" sz="2400" dirty="0">
              <a:solidFill>
                <a:srgbClr val="FFFFCC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3577" y="332656"/>
            <a:ext cx="1800493" cy="369332"/>
          </a:xfrm>
          <a:prstGeom prst="rect">
            <a:avLst/>
          </a:prstGeom>
          <a:noFill/>
          <a:ln w="25400" cap="rnd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見所景観の設定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809295" y="332656"/>
            <a:ext cx="1107996" cy="369332"/>
          </a:xfrm>
          <a:prstGeom prst="rect">
            <a:avLst/>
          </a:prstGeom>
          <a:noFill/>
          <a:ln w="25400" cap="rnd" cmpd="sng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魅力向上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27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B26C2E8B3825408EC520AC34B23417" ma:contentTypeVersion="0" ma:contentTypeDescription="新しいドキュメントを作成します。" ma:contentTypeScope="" ma:versionID="a50fdb1545f46e14f043b02ab4b47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c216975fa0084bb3f54c3fd858a61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0A2F6-389B-49C5-9FD0-2DCE4F589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97F987-E40A-4BCC-959A-8074D660B9BE}">
  <ds:schemaRefs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137439-27C4-425C-A87B-B5CB144708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2782</TotalTime>
  <Words>237</Words>
  <Application>Microsoft Office PowerPoint</Application>
  <PresentationFormat>画面に合わせる (4:3)</PresentationFormat>
  <Paragraphs>75</Paragraphs>
  <Slides>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松風</vt:lpstr>
      <vt:lpstr>万博記念公園 　日本庭園の新たな魅力創出について</vt:lpstr>
      <vt:lpstr>日本庭園の調査審議や助言について</vt:lpstr>
      <vt:lpstr>改修基本計画の主な内容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北村　祐介</cp:lastModifiedBy>
  <cp:revision>142</cp:revision>
  <cp:lastPrinted>2016-11-02T02:29:55Z</cp:lastPrinted>
  <dcterms:created xsi:type="dcterms:W3CDTF">2014-06-03T06:46:50Z</dcterms:created>
  <dcterms:modified xsi:type="dcterms:W3CDTF">2016-11-11T07:56:55Z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0x0101004AB26C2E8B3825408EC520AC34B23417</vt:lpwstr>
  </property>
</Properties>
</file>