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9"/>
  </p:notesMasterIdLst>
  <p:handoutMasterIdLst>
    <p:handoutMasterId r:id="rId30"/>
  </p:handoutMasterIdLst>
  <p:sldIdLst>
    <p:sldId id="256" r:id="rId2"/>
    <p:sldId id="376" r:id="rId3"/>
    <p:sldId id="437" r:id="rId4"/>
    <p:sldId id="436" r:id="rId5"/>
    <p:sldId id="434" r:id="rId6"/>
    <p:sldId id="458" r:id="rId7"/>
    <p:sldId id="435" r:id="rId8"/>
    <p:sldId id="440" r:id="rId9"/>
    <p:sldId id="438" r:id="rId10"/>
    <p:sldId id="444" r:id="rId11"/>
    <p:sldId id="445" r:id="rId12"/>
    <p:sldId id="439" r:id="rId13"/>
    <p:sldId id="443" r:id="rId14"/>
    <p:sldId id="442" r:id="rId15"/>
    <p:sldId id="441" r:id="rId16"/>
    <p:sldId id="459" r:id="rId17"/>
    <p:sldId id="461" r:id="rId18"/>
    <p:sldId id="464" r:id="rId19"/>
    <p:sldId id="448" r:id="rId20"/>
    <p:sldId id="469" r:id="rId21"/>
    <p:sldId id="467" r:id="rId22"/>
    <p:sldId id="466" r:id="rId23"/>
    <p:sldId id="450" r:id="rId24"/>
    <p:sldId id="449" r:id="rId25"/>
    <p:sldId id="452" r:id="rId26"/>
    <p:sldId id="426" r:id="rId27"/>
    <p:sldId id="429" r:id="rId2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CA7402"/>
    <a:srgbClr val="FCD904"/>
    <a:srgbClr val="0025C2"/>
    <a:srgbClr val="0066FF"/>
    <a:srgbClr val="FF3399"/>
    <a:srgbClr val="0BC1E5"/>
    <a:srgbClr val="9CEAF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2" autoAdjust="0"/>
    <p:restoredTop sz="94622" autoAdjust="0"/>
  </p:normalViewPr>
  <p:slideViewPr>
    <p:cSldViewPr>
      <p:cViewPr>
        <p:scale>
          <a:sx n="90" d="100"/>
          <a:sy n="90" d="100"/>
        </p:scale>
        <p:origin x="56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934" y="-12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/>
            </a:pPr>
            <a:r>
              <a:rPr lang="ja-JP" altLang="en-US" sz="2000" b="1"/>
              <a:t>月別の気温</a:t>
            </a:r>
          </a:p>
        </c:rich>
      </c:tx>
      <c:layout>
        <c:manualLayout>
          <c:xMode val="edge"/>
          <c:yMode val="edge"/>
          <c:x val="0.41514910719043863"/>
          <c:y val="1.41814511086098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79756991770561"/>
          <c:y val="0.11961458463609131"/>
          <c:w val="0.85586346322856632"/>
          <c:h val="0.69731069809961121"/>
        </c:manualLayout>
      </c:layout>
      <c:lineChart>
        <c:grouping val="standard"/>
        <c:varyColors val="0"/>
        <c:ser>
          <c:idx val="0"/>
          <c:order val="0"/>
          <c:spPr>
            <a:ln w="31750">
              <a:solidFill>
                <a:srgbClr val="0066FF"/>
              </a:solidFill>
            </a:ln>
          </c:spPr>
          <c:marker>
            <c:spPr>
              <a:solidFill>
                <a:srgbClr val="0070C0"/>
              </a:solidFill>
              <a:ln w="31750"/>
            </c:spPr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0-7326-4FF5-A3EC-9523A7D1D339}"/>
              </c:ext>
            </c:extLst>
          </c:dPt>
          <c:cat>
            <c:strRef>
              <c:f>Sheet1!$C$3:$N$3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Sheet1!$C$4:$N$4</c:f>
              <c:numCache>
                <c:formatCode>General</c:formatCode>
                <c:ptCount val="12"/>
                <c:pt idx="0">
                  <c:v>6</c:v>
                </c:pt>
                <c:pt idx="1">
                  <c:v>5</c:v>
                </c:pt>
                <c:pt idx="2">
                  <c:v>11</c:v>
                </c:pt>
                <c:pt idx="3">
                  <c:v>15</c:v>
                </c:pt>
                <c:pt idx="4">
                  <c:v>20</c:v>
                </c:pt>
                <c:pt idx="5">
                  <c:v>23</c:v>
                </c:pt>
                <c:pt idx="6">
                  <c:v>29</c:v>
                </c:pt>
                <c:pt idx="7">
                  <c:v>28</c:v>
                </c:pt>
                <c:pt idx="8">
                  <c:v>25</c:v>
                </c:pt>
                <c:pt idx="9">
                  <c:v>20</c:v>
                </c:pt>
                <c:pt idx="10">
                  <c:v>13</c:v>
                </c:pt>
                <c:pt idx="1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26-4FF5-A3EC-9523A7D1D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53568"/>
        <c:axId val="131300096"/>
      </c:lineChart>
      <c:catAx>
        <c:axId val="3345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131300096"/>
        <c:crosses val="autoZero"/>
        <c:auto val="1"/>
        <c:lblAlgn val="ctr"/>
        <c:lblOffset val="100"/>
        <c:noMultiLvlLbl val="0"/>
      </c:catAx>
      <c:valAx>
        <c:axId val="1313000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ja-JP" altLang="en-US" sz="2000"/>
                  <a:t>（度）</a:t>
                </a:r>
              </a:p>
            </c:rich>
          </c:tx>
          <c:layout>
            <c:manualLayout>
              <c:xMode val="edge"/>
              <c:yMode val="edge"/>
              <c:x val="2.5374860433726658E-2"/>
              <c:y val="2.350337856704082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ja-JP"/>
          </a:p>
        </c:txPr>
        <c:crossAx val="33453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ja-JP" altLang="en-US" sz="2000" b="1" dirty="0"/>
              <a:t>奈良市とキャンベラの月別の気温</a:t>
            </a:r>
          </a:p>
        </c:rich>
      </c:tx>
      <c:layout>
        <c:manualLayout>
          <c:xMode val="edge"/>
          <c:yMode val="edge"/>
          <c:x val="0.25228243021346464"/>
          <c:y val="1.81405895691609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188751406074223E-2"/>
          <c:y val="9.9983628284088258E-2"/>
          <c:w val="0.77582698162729657"/>
          <c:h val="0.726269259043709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奈良市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ln cap="rnd"/>
            </c:spPr>
          </c:marker>
          <c:dPt>
            <c:idx val="6"/>
            <c:marker>
              <c:spPr>
                <a:solidFill>
                  <a:srgbClr val="00B0F0"/>
                </a:solidFill>
                <a:ln cap="rnd"/>
              </c:spPr>
            </c:marker>
            <c:bubble3D val="0"/>
            <c:spPr>
              <a:ln w="31750"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43E-4043-8D94-58CABBDA226A}"/>
              </c:ext>
            </c:extLst>
          </c:dPt>
          <c:cat>
            <c:strRef>
              <c:f>Sheet1!$C$33:$N$33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Sheet1!$C$34:$N$34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13</c:v>
                </c:pt>
                <c:pt idx="4">
                  <c:v>18</c:v>
                </c:pt>
                <c:pt idx="5">
                  <c:v>22</c:v>
                </c:pt>
                <c:pt idx="6">
                  <c:v>26</c:v>
                </c:pt>
                <c:pt idx="7">
                  <c:v>27</c:v>
                </c:pt>
                <c:pt idx="8">
                  <c:v>22</c:v>
                </c:pt>
                <c:pt idx="9">
                  <c:v>16</c:v>
                </c:pt>
                <c:pt idx="10">
                  <c:v>11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3E-4043-8D94-58CABBDA226A}"/>
            </c:ext>
          </c:extLst>
        </c:ser>
        <c:ser>
          <c:idx val="1"/>
          <c:order val="1"/>
          <c:tx>
            <c:strRef>
              <c:f>Sheet1!$B$35</c:f>
              <c:strCache>
                <c:ptCount val="1"/>
                <c:pt idx="0">
                  <c:v>キャンベラ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triangle"/>
            <c:size val="8"/>
            <c:spPr>
              <a:solidFill>
                <a:srgbClr val="FF0000"/>
              </a:solidFill>
            </c:spPr>
          </c:marker>
          <c:cat>
            <c:strRef>
              <c:f>Sheet1!$C$33:$N$33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Sheet1!$C$35:$N$35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18</c:v>
                </c:pt>
                <c:pt idx="3">
                  <c:v>13</c:v>
                </c:pt>
                <c:pt idx="4">
                  <c:v>10</c:v>
                </c:pt>
                <c:pt idx="5">
                  <c:v>7</c:v>
                </c:pt>
                <c:pt idx="6">
                  <c:v>6</c:v>
                </c:pt>
                <c:pt idx="7">
                  <c:v>7</c:v>
                </c:pt>
                <c:pt idx="8">
                  <c:v>10</c:v>
                </c:pt>
                <c:pt idx="9">
                  <c:v>13</c:v>
                </c:pt>
                <c:pt idx="10">
                  <c:v>16</c:v>
                </c:pt>
                <c:pt idx="11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3E-4043-8D94-58CABBDA2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55616"/>
        <c:axId val="34836416"/>
      </c:lineChart>
      <c:catAx>
        <c:axId val="33455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600"/>
                </a:pPr>
                <a:r>
                  <a:rPr lang="ja-JP" altLang="en-US" sz="1600"/>
                  <a:t>（月）</a:t>
                </a:r>
                <a:endParaRPr lang="en-US" altLang="ja-JP" sz="1600"/>
              </a:p>
              <a:p>
                <a:pPr algn="r">
                  <a:defRPr sz="1600"/>
                </a:pPr>
                <a:r>
                  <a:rPr lang="ja-JP" altLang="en-US" sz="1600"/>
                  <a:t>（</a:t>
                </a:r>
                <a:r>
                  <a:rPr lang="en-US" altLang="ja-JP" sz="1600"/>
                  <a:t>2008</a:t>
                </a:r>
                <a:r>
                  <a:rPr lang="ja-JP" altLang="en-US" sz="1600"/>
                  <a:t>年刊 理科年表）</a:t>
                </a:r>
                <a:endParaRPr lang="en-US" altLang="ja-JP" sz="1600"/>
              </a:p>
              <a:p>
                <a:pPr algn="r">
                  <a:defRPr sz="1600"/>
                </a:pPr>
                <a:endParaRPr lang="ja-JP" altLang="en-US" sz="1600"/>
              </a:p>
            </c:rich>
          </c:tx>
          <c:layout>
            <c:manualLayout>
              <c:xMode val="edge"/>
              <c:yMode val="edge"/>
              <c:x val="0.66171870132391697"/>
              <c:y val="0.8439810702361625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300" b="1"/>
            </a:pPr>
            <a:endParaRPr lang="ja-JP"/>
          </a:p>
        </c:txPr>
        <c:crossAx val="34836416"/>
        <c:crosses val="autoZero"/>
        <c:auto val="1"/>
        <c:lblAlgn val="ctr"/>
        <c:lblOffset val="100"/>
        <c:noMultiLvlLbl val="0"/>
      </c:catAx>
      <c:valAx>
        <c:axId val="348364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1"/>
                </a:pPr>
                <a:r>
                  <a:rPr lang="ja-JP" altLang="en-US" sz="1800" b="1"/>
                  <a:t>（度）</a:t>
                </a:r>
              </a:p>
            </c:rich>
          </c:tx>
          <c:layout>
            <c:manualLayout>
              <c:xMode val="edge"/>
              <c:yMode val="edge"/>
              <c:x val="9.2873190851143622E-3"/>
              <c:y val="6.033176661687096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334556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/>
            </a:pPr>
            <a:r>
              <a:rPr lang="ja-JP" altLang="en-US" sz="2000" b="1"/>
              <a:t>那覇（沖縄）と札幌（北海道）の月別の気温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9588128407026056E-2"/>
          <c:y val="8.2466170327930799E-2"/>
          <c:w val="0.72830749539766182"/>
          <c:h val="0.79114364863356978"/>
        </c:manualLayout>
      </c:layout>
      <c:lineChart>
        <c:grouping val="standard"/>
        <c:varyColors val="0"/>
        <c:ser>
          <c:idx val="0"/>
          <c:order val="0"/>
          <c:tx>
            <c:strRef>
              <c:f>Sheet2!$B$5</c:f>
              <c:strCache>
                <c:ptCount val="1"/>
                <c:pt idx="0">
                  <c:v>那覇（沖縄）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1750">
                <a:noFill/>
              </a:ln>
            </c:spPr>
          </c:marker>
          <c:cat>
            <c:strRef>
              <c:f>Sheet2!$C$3:$N$4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Sheet2!$C$5:$N$5</c:f>
              <c:numCache>
                <c:formatCode>0.0_ </c:formatCode>
                <c:ptCount val="12"/>
                <c:pt idx="0">
                  <c:v>17</c:v>
                </c:pt>
                <c:pt idx="1">
                  <c:v>17.5</c:v>
                </c:pt>
                <c:pt idx="2">
                  <c:v>19.600000000000001</c:v>
                </c:pt>
                <c:pt idx="3">
                  <c:v>21.7</c:v>
                </c:pt>
                <c:pt idx="4">
                  <c:v>24.4</c:v>
                </c:pt>
                <c:pt idx="5">
                  <c:v>26.9</c:v>
                </c:pt>
                <c:pt idx="6">
                  <c:v>29.1</c:v>
                </c:pt>
                <c:pt idx="7">
                  <c:v>28.5</c:v>
                </c:pt>
                <c:pt idx="8">
                  <c:v>27.2</c:v>
                </c:pt>
                <c:pt idx="9">
                  <c:v>24.6</c:v>
                </c:pt>
                <c:pt idx="10">
                  <c:v>21</c:v>
                </c:pt>
                <c:pt idx="11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DC-48B9-838D-2D48C590F4AF}"/>
            </c:ext>
          </c:extLst>
        </c:ser>
        <c:ser>
          <c:idx val="1"/>
          <c:order val="1"/>
          <c:tx>
            <c:strRef>
              <c:f>Sheet2!$B$6</c:f>
              <c:strCache>
                <c:ptCount val="1"/>
                <c:pt idx="0">
                  <c:v>札幌（北海道）</c:v>
                </c:pt>
              </c:strCache>
            </c:strRef>
          </c:tx>
          <c:spPr>
            <a:ln w="31750">
              <a:solidFill>
                <a:srgbClr val="1C11F5"/>
              </a:solidFill>
            </a:ln>
          </c:spPr>
          <c:marker>
            <c:spPr>
              <a:solidFill>
                <a:srgbClr val="1C11F5"/>
              </a:solidFill>
              <a:ln>
                <a:noFill/>
              </a:ln>
            </c:spPr>
          </c:marker>
          <c:cat>
            <c:strRef>
              <c:f>Sheet2!$C$3:$N$4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Sheet2!$C$6:$N$6</c:f>
              <c:numCache>
                <c:formatCode>0.0_ </c:formatCode>
                <c:ptCount val="12"/>
                <c:pt idx="0">
                  <c:v>-4.5</c:v>
                </c:pt>
                <c:pt idx="1">
                  <c:v>-4.4000000000000004</c:v>
                </c:pt>
                <c:pt idx="2">
                  <c:v>0.1</c:v>
                </c:pt>
                <c:pt idx="3">
                  <c:v>7</c:v>
                </c:pt>
                <c:pt idx="4">
                  <c:v>13</c:v>
                </c:pt>
                <c:pt idx="5">
                  <c:v>17.100000000000001</c:v>
                </c:pt>
                <c:pt idx="6">
                  <c:v>21.8</c:v>
                </c:pt>
                <c:pt idx="7">
                  <c:v>23.4</c:v>
                </c:pt>
                <c:pt idx="8">
                  <c:v>22.4</c:v>
                </c:pt>
                <c:pt idx="9">
                  <c:v>13</c:v>
                </c:pt>
                <c:pt idx="10">
                  <c:v>5.5</c:v>
                </c:pt>
                <c:pt idx="11">
                  <c:v>-2.2999999999999998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DC-48B9-838D-2D48C590F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99072"/>
        <c:axId val="131299520"/>
      </c:lineChart>
      <c:catAx>
        <c:axId val="3609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+mj-ea"/>
                    <a:ea typeface="+mj-ea"/>
                  </a:defRPr>
                </a:pPr>
                <a:r>
                  <a:rPr lang="ja-JP" altLang="en-US" sz="1600">
                    <a:latin typeface="+mj-ea"/>
                    <a:ea typeface="+mj-ea"/>
                  </a:rPr>
                  <a:t>（</a:t>
                </a:r>
                <a:r>
                  <a:rPr lang="en-US" altLang="ja-JP" sz="1600">
                    <a:latin typeface="+mj-ea"/>
                    <a:ea typeface="+mj-ea"/>
                  </a:rPr>
                  <a:t>2012</a:t>
                </a:r>
                <a:r>
                  <a:rPr lang="ja-JP" altLang="en-US" sz="1600">
                    <a:latin typeface="+mj-ea"/>
                    <a:ea typeface="+mj-ea"/>
                  </a:rPr>
                  <a:t>年 気象庁「気象統計情報」）</a:t>
                </a:r>
              </a:p>
            </c:rich>
          </c:tx>
          <c:layout>
            <c:manualLayout>
              <c:xMode val="edge"/>
              <c:yMode val="edge"/>
              <c:x val="0.47097845851975273"/>
              <c:y val="0.9407941937017576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anchor="b" anchorCtr="1"/>
          <a:lstStyle/>
          <a:p>
            <a:pPr>
              <a:defRPr sz="1400" b="1"/>
            </a:pPr>
            <a:endParaRPr lang="ja-JP"/>
          </a:p>
        </c:txPr>
        <c:crossAx val="131299520"/>
        <c:crossesAt val="-10"/>
        <c:auto val="1"/>
        <c:lblAlgn val="ctr"/>
        <c:lblOffset val="100"/>
        <c:noMultiLvlLbl val="0"/>
      </c:catAx>
      <c:valAx>
        <c:axId val="1312995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 b="1"/>
                </a:pPr>
                <a:r>
                  <a:rPr lang="ja-JP" altLang="en-US" sz="1600" b="1"/>
                  <a:t>（度）</a:t>
                </a:r>
              </a:p>
            </c:rich>
          </c:tx>
          <c:layout>
            <c:manualLayout>
              <c:xMode val="edge"/>
              <c:yMode val="edge"/>
              <c:x val="2.8490028490028491E-3"/>
              <c:y val="2.3568941041902875E-3"/>
            </c:manualLayout>
          </c:layout>
          <c:overlay val="0"/>
        </c:title>
        <c:numFmt formatCode="0.0_ 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3609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33762978875756"/>
          <c:y val="0.40885954430793431"/>
          <c:w val="0.18350161117078409"/>
          <c:h val="0.13143785042433898"/>
        </c:manualLayout>
      </c:layout>
      <c:overlay val="0"/>
      <c:txPr>
        <a:bodyPr/>
        <a:lstStyle/>
        <a:p>
          <a:pPr>
            <a:defRPr sz="1600" b="1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ja-JP" altLang="en-US" sz="2000" b="1" dirty="0"/>
              <a:t>那覇（沖縄）と大阪の月別の気温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2852034120734913E-2"/>
          <c:y val="8.552394306989769E-2"/>
          <c:w val="0.76872112860892383"/>
          <c:h val="0.71526384121560382"/>
        </c:manualLayout>
      </c:layout>
      <c:lineChart>
        <c:grouping val="standard"/>
        <c:varyColors val="0"/>
        <c:ser>
          <c:idx val="0"/>
          <c:order val="0"/>
          <c:tx>
            <c:strRef>
              <c:f>Sheet2!$B$42</c:f>
              <c:strCache>
                <c:ptCount val="1"/>
                <c:pt idx="0">
                  <c:v>那覇（沖縄）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noFill/>
              </a:ln>
            </c:spPr>
          </c:marker>
          <c:cat>
            <c:strRef>
              <c:f>Sheet2!$C$40:$N$41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Sheet2!$C$42:$N$42</c:f>
              <c:numCache>
                <c:formatCode>0.0_ </c:formatCode>
                <c:ptCount val="12"/>
                <c:pt idx="0">
                  <c:v>17</c:v>
                </c:pt>
                <c:pt idx="1">
                  <c:v>17.5</c:v>
                </c:pt>
                <c:pt idx="2">
                  <c:v>19.600000000000001</c:v>
                </c:pt>
                <c:pt idx="3">
                  <c:v>21.7</c:v>
                </c:pt>
                <c:pt idx="4">
                  <c:v>24.4</c:v>
                </c:pt>
                <c:pt idx="5">
                  <c:v>26.9</c:v>
                </c:pt>
                <c:pt idx="6">
                  <c:v>29.1</c:v>
                </c:pt>
                <c:pt idx="7">
                  <c:v>28.5</c:v>
                </c:pt>
                <c:pt idx="8">
                  <c:v>27.2</c:v>
                </c:pt>
                <c:pt idx="9">
                  <c:v>24.6</c:v>
                </c:pt>
                <c:pt idx="10">
                  <c:v>21</c:v>
                </c:pt>
                <c:pt idx="11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87-4CC4-B46D-3434CD07359A}"/>
            </c:ext>
          </c:extLst>
        </c:ser>
        <c:ser>
          <c:idx val="1"/>
          <c:order val="1"/>
          <c:tx>
            <c:strRef>
              <c:f>Sheet2!$B$43</c:f>
              <c:strCache>
                <c:ptCount val="1"/>
                <c:pt idx="0">
                  <c:v>大阪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ln w="6350">
                <a:solidFill>
                  <a:srgbClr val="FF0000"/>
                </a:solidFill>
              </a:ln>
            </c:spPr>
          </c:marker>
          <c:cat>
            <c:strRef>
              <c:f>Sheet2!$C$40:$N$41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Sheet2!$C$43:$N$43</c:f>
              <c:numCache>
                <c:formatCode>0.0_ </c:formatCode>
                <c:ptCount val="12"/>
                <c:pt idx="0">
                  <c:v>5.6</c:v>
                </c:pt>
                <c:pt idx="1">
                  <c:v>5.0999999999999996</c:v>
                </c:pt>
                <c:pt idx="2">
                  <c:v>9.1</c:v>
                </c:pt>
                <c:pt idx="3">
                  <c:v>15.2</c:v>
                </c:pt>
                <c:pt idx="4">
                  <c:v>19.600000000000001</c:v>
                </c:pt>
                <c:pt idx="5">
                  <c:v>23</c:v>
                </c:pt>
                <c:pt idx="6">
                  <c:v>27.8</c:v>
                </c:pt>
                <c:pt idx="7">
                  <c:v>29.4</c:v>
                </c:pt>
                <c:pt idx="8">
                  <c:v>26</c:v>
                </c:pt>
                <c:pt idx="9">
                  <c:v>19.3</c:v>
                </c:pt>
                <c:pt idx="10">
                  <c:v>12.4</c:v>
                </c:pt>
                <c:pt idx="11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87-4CC4-B46D-3434CD073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38880"/>
        <c:axId val="209711040"/>
      </c:lineChart>
      <c:catAx>
        <c:axId val="34938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600">
                    <a:latin typeface="+mj-ea"/>
                    <a:ea typeface="+mj-ea"/>
                  </a:defRPr>
                </a:pPr>
                <a:r>
                  <a:rPr lang="ja-JP" altLang="en-US" sz="1600">
                    <a:latin typeface="+mj-ea"/>
                    <a:ea typeface="+mj-ea"/>
                  </a:rPr>
                  <a:t>（月）</a:t>
                </a:r>
                <a:endParaRPr lang="en-US" altLang="ja-JP" sz="1600">
                  <a:latin typeface="+mj-ea"/>
                  <a:ea typeface="+mj-ea"/>
                </a:endParaRPr>
              </a:p>
              <a:p>
                <a:pPr algn="r">
                  <a:defRPr sz="1600">
                    <a:latin typeface="+mj-ea"/>
                    <a:ea typeface="+mj-ea"/>
                  </a:defRPr>
                </a:pPr>
                <a:r>
                  <a:rPr lang="en-US" altLang="ja-JP" sz="1600">
                    <a:latin typeface="+mj-ea"/>
                    <a:ea typeface="+mj-ea"/>
                  </a:rPr>
                  <a:t>2012</a:t>
                </a:r>
                <a:r>
                  <a:rPr lang="ja-JP" altLang="en-US" sz="1600">
                    <a:latin typeface="+mj-ea"/>
                    <a:ea typeface="+mj-ea"/>
                  </a:rPr>
                  <a:t>年 気象庁「気象統計情報」</a:t>
                </a:r>
              </a:p>
            </c:rich>
          </c:tx>
          <c:layout>
            <c:manualLayout>
              <c:xMode val="edge"/>
              <c:yMode val="edge"/>
              <c:x val="0.51337850459860079"/>
              <c:y val="0.8644890050493054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ja-JP"/>
          </a:p>
        </c:txPr>
        <c:crossAx val="209711040"/>
        <c:crosses val="autoZero"/>
        <c:auto val="1"/>
        <c:lblAlgn val="ctr"/>
        <c:lblOffset val="100"/>
        <c:noMultiLvlLbl val="0"/>
      </c:catAx>
      <c:valAx>
        <c:axId val="2097110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ja-JP" altLang="en-US" sz="1600"/>
                  <a:t>（度）</a:t>
                </a:r>
              </a:p>
            </c:rich>
          </c:tx>
          <c:layout>
            <c:manualLayout>
              <c:xMode val="edge"/>
              <c:yMode val="edge"/>
              <c:x val="1.7792576445309235E-2"/>
              <c:y val="2.1301289234868649E-3"/>
            </c:manualLayout>
          </c:layout>
          <c:overlay val="0"/>
        </c:title>
        <c:numFmt formatCode="0.0_ 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3493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7787620297463"/>
          <c:y val="0.47468468218246013"/>
          <c:w val="0.18763388460023328"/>
          <c:h val="0.12791484754903409"/>
        </c:manualLayout>
      </c:layout>
      <c:overlay val="0"/>
      <c:txPr>
        <a:bodyPr/>
        <a:lstStyle/>
        <a:p>
          <a:pPr>
            <a:defRPr sz="1600" b="1">
              <a:latin typeface="+mj-ea"/>
              <a:ea typeface="+mj-ea"/>
            </a:defRPr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ja-JP" altLang="en-US" sz="1600" b="1" dirty="0">
                <a:latin typeface="+mj-ea"/>
                <a:ea typeface="+mj-ea"/>
              </a:rPr>
              <a:t>那覇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沖縄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・札幌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北海道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・大阪・館林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群馬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・江川崎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高知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の月別の最高気温</a:t>
            </a:r>
          </a:p>
        </c:rich>
      </c:tx>
      <c:layout>
        <c:manualLayout>
          <c:xMode val="edge"/>
          <c:yMode val="edge"/>
          <c:x val="0.15394028871391077"/>
          <c:y val="1.53256051326917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036964129483824E-2"/>
          <c:y val="5.9923592884222797E-2"/>
          <c:w val="0.88185181539807522"/>
          <c:h val="0.82865077282006416"/>
        </c:manualLayout>
      </c:layout>
      <c:lineChart>
        <c:grouping val="standard"/>
        <c:varyColors val="0"/>
        <c:ser>
          <c:idx val="0"/>
          <c:order val="0"/>
          <c:tx>
            <c:strRef>
              <c:f>Sheet2!$B$97</c:f>
              <c:strCache>
                <c:ptCount val="1"/>
                <c:pt idx="0">
                  <c:v>那覇（沖縄）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Sheet2!$C$97:$N$97</c:f>
              <c:numCache>
                <c:formatCode>0.0_ </c:formatCode>
                <c:ptCount val="12"/>
                <c:pt idx="0">
                  <c:v>23.8</c:v>
                </c:pt>
                <c:pt idx="1">
                  <c:v>25.2</c:v>
                </c:pt>
                <c:pt idx="2">
                  <c:v>27.8</c:v>
                </c:pt>
                <c:pt idx="3">
                  <c:v>27.5</c:v>
                </c:pt>
                <c:pt idx="4">
                  <c:v>30.5</c:v>
                </c:pt>
                <c:pt idx="5">
                  <c:v>32.4</c:v>
                </c:pt>
                <c:pt idx="6">
                  <c:v>34.700000000000003</c:v>
                </c:pt>
                <c:pt idx="7">
                  <c:v>34.799999999999997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EB-46D5-B45A-AF5650B3D662}"/>
            </c:ext>
          </c:extLst>
        </c:ser>
        <c:ser>
          <c:idx val="1"/>
          <c:order val="1"/>
          <c:tx>
            <c:strRef>
              <c:f>Sheet2!$B$98</c:f>
              <c:strCache>
                <c:ptCount val="1"/>
                <c:pt idx="0">
                  <c:v>札幌（北海道）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diamond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Sheet2!$C$98:$N$98</c:f>
              <c:numCache>
                <c:formatCode>0.0_ </c:formatCode>
                <c:ptCount val="12"/>
                <c:pt idx="0">
                  <c:v>2.7</c:v>
                </c:pt>
                <c:pt idx="1">
                  <c:v>7.6</c:v>
                </c:pt>
                <c:pt idx="2">
                  <c:v>9</c:v>
                </c:pt>
                <c:pt idx="3">
                  <c:v>16.399999999999999</c:v>
                </c:pt>
                <c:pt idx="4">
                  <c:v>27.6</c:v>
                </c:pt>
                <c:pt idx="5">
                  <c:v>29.2</c:v>
                </c:pt>
                <c:pt idx="6">
                  <c:v>33.1</c:v>
                </c:pt>
                <c:pt idx="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EB-46D5-B45A-AF5650B3D662}"/>
            </c:ext>
          </c:extLst>
        </c:ser>
        <c:ser>
          <c:idx val="2"/>
          <c:order val="2"/>
          <c:tx>
            <c:strRef>
              <c:f>Sheet2!$B$99</c:f>
              <c:strCache>
                <c:ptCount val="1"/>
                <c:pt idx="0">
                  <c:v>大阪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Sheet2!$C$99:$N$99</c:f>
              <c:numCache>
                <c:formatCode>General</c:formatCode>
                <c:ptCount val="12"/>
                <c:pt idx="0">
                  <c:v>13.3</c:v>
                </c:pt>
                <c:pt idx="1">
                  <c:v>17.100000000000001</c:v>
                </c:pt>
                <c:pt idx="2">
                  <c:v>22.3</c:v>
                </c:pt>
                <c:pt idx="3">
                  <c:v>25.1</c:v>
                </c:pt>
                <c:pt idx="4">
                  <c:v>30.3</c:v>
                </c:pt>
                <c:pt idx="5">
                  <c:v>36.1</c:v>
                </c:pt>
                <c:pt idx="6">
                  <c:v>35.1</c:v>
                </c:pt>
                <c:pt idx="7">
                  <c:v>38.4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EB-46D5-B45A-AF5650B3D662}"/>
            </c:ext>
          </c:extLst>
        </c:ser>
        <c:ser>
          <c:idx val="3"/>
          <c:order val="3"/>
          <c:tx>
            <c:strRef>
              <c:f>Sheet2!$B$100</c:f>
              <c:strCache>
                <c:ptCount val="1"/>
                <c:pt idx="0">
                  <c:v>館林（群馬）</c:v>
                </c:pt>
              </c:strCache>
            </c:strRef>
          </c:tx>
          <c:spPr>
            <a:ln w="44450">
              <a:solidFill>
                <a:srgbClr val="BD8C03"/>
              </a:solidFill>
            </a:ln>
          </c:spPr>
          <c:marker>
            <c:symbol val="circle"/>
            <c:size val="7"/>
            <c:spPr>
              <a:solidFill>
                <a:srgbClr val="BD8C03"/>
              </a:solidFill>
              <a:ln>
                <a:solidFill>
                  <a:srgbClr val="BD8C03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Sheet2!$C$100:$N$100</c:f>
              <c:numCache>
                <c:formatCode>0.0_ </c:formatCode>
                <c:ptCount val="12"/>
                <c:pt idx="0">
                  <c:v>14.8</c:v>
                </c:pt>
                <c:pt idx="1">
                  <c:v>18.899999999999999</c:v>
                </c:pt>
                <c:pt idx="2">
                  <c:v>26.8</c:v>
                </c:pt>
                <c:pt idx="3">
                  <c:v>27</c:v>
                </c:pt>
                <c:pt idx="4">
                  <c:v>31.7</c:v>
                </c:pt>
                <c:pt idx="5">
                  <c:v>32.1</c:v>
                </c:pt>
                <c:pt idx="6">
                  <c:v>39.5</c:v>
                </c:pt>
                <c:pt idx="7">
                  <c:v>40.1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EB-46D5-B45A-AF5650B3D662}"/>
            </c:ext>
          </c:extLst>
        </c:ser>
        <c:ser>
          <c:idx val="4"/>
          <c:order val="4"/>
          <c:tx>
            <c:strRef>
              <c:f>Sheet2!$B$101</c:f>
              <c:strCache>
                <c:ptCount val="1"/>
                <c:pt idx="0">
                  <c:v>江川崎（高知）</c:v>
                </c:pt>
              </c:strCache>
            </c:strRef>
          </c:tx>
          <c:spPr>
            <a:ln w="44450">
              <a:solidFill>
                <a:srgbClr val="1C11F5"/>
              </a:solidFill>
            </a:ln>
          </c:spPr>
          <c:marker>
            <c:symbol val="square"/>
            <c:size val="5"/>
            <c:spPr>
              <a:solidFill>
                <a:srgbClr val="1C11F5"/>
              </a:solidFill>
              <a:ln>
                <a:solidFill>
                  <a:srgbClr val="1C11F5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Sheet2!$C$101:$N$101</c:f>
              <c:numCache>
                <c:formatCode>0.0_ </c:formatCode>
                <c:ptCount val="12"/>
                <c:pt idx="0">
                  <c:v>16.3</c:v>
                </c:pt>
                <c:pt idx="1">
                  <c:v>19.2</c:v>
                </c:pt>
                <c:pt idx="2">
                  <c:v>26.5</c:v>
                </c:pt>
                <c:pt idx="3">
                  <c:v>27.7</c:v>
                </c:pt>
                <c:pt idx="4">
                  <c:v>31.5</c:v>
                </c:pt>
                <c:pt idx="5">
                  <c:v>34.200000000000003</c:v>
                </c:pt>
                <c:pt idx="6">
                  <c:v>38.1</c:v>
                </c:pt>
                <c:pt idx="7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EB-46D5-B45A-AF5650B3D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37408"/>
        <c:axId val="204461696"/>
      </c:lineChart>
      <c:catAx>
        <c:axId val="229137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 dirty="0"/>
                  <a:t>（２０１３年  気象庁「気象統計情報）</a:t>
                </a:r>
              </a:p>
            </c:rich>
          </c:tx>
          <c:layout>
            <c:manualLayout>
              <c:xMode val="edge"/>
              <c:yMode val="edge"/>
              <c:x val="0.61369779680927561"/>
              <c:y val="0.9512657364318634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ja-JP"/>
          </a:p>
        </c:txPr>
        <c:crossAx val="204461696"/>
        <c:crosses val="autoZero"/>
        <c:auto val="1"/>
        <c:lblAlgn val="ctr"/>
        <c:lblOffset val="100"/>
        <c:noMultiLvlLbl val="0"/>
      </c:catAx>
      <c:valAx>
        <c:axId val="2044616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ja-JP" altLang="en-US" sz="1400"/>
                  <a:t>（度）</a:t>
                </a:r>
              </a:p>
            </c:rich>
          </c:tx>
          <c:layout>
            <c:manualLayout>
              <c:xMode val="edge"/>
              <c:yMode val="edge"/>
              <c:x val="4.9890310586176725E-2"/>
              <c:y val="1.7494167395742197E-2"/>
            </c:manualLayout>
          </c:layout>
          <c:overlay val="0"/>
        </c:title>
        <c:numFmt formatCode="0.0_ 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ja-JP"/>
          </a:p>
        </c:txPr>
        <c:crossAx val="229137408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1600" b="1">
                <a:latin typeface="+mn-ea"/>
                <a:ea typeface="+mn-ea"/>
              </a:defRPr>
            </a:pPr>
            <a:endParaRPr lang="ja-JP"/>
          </a:p>
        </c:txPr>
      </c:legendEntry>
      <c:layout>
        <c:manualLayout>
          <c:xMode val="edge"/>
          <c:yMode val="edge"/>
          <c:x val="0.79764041994750656"/>
          <c:y val="0.41611023622047244"/>
          <c:w val="0.17883752790522581"/>
          <c:h val="0.259811915147996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1">
              <a:latin typeface="+mj-ea"/>
              <a:ea typeface="+mj-ea"/>
            </a:defRPr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0.89431</cdr:x>
      <cdr:y>0.90619</cdr:y>
    </cdr:from>
    <cdr:to>
      <cdr:x>0.97561</cdr:x>
      <cdr:y>1</cdr:y>
    </cdr:to>
    <cdr:sp macro="" textlink="">
      <cdr:nvSpPr>
        <cdr:cNvPr id="2" name="サブタイトル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0" y="4869160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tIns="0">
          <a:norm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000" b="1" dirty="0" smtClean="0">
              <a:solidFill>
                <a:schemeClr val="tx1"/>
              </a:solidFill>
            </a:rPr>
            <a:t>（月）</a:t>
          </a:r>
          <a:endParaRPr lang="ja-JP" altLang="en-US" sz="20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0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DD83615-44D2-4395-B445-8960769A37D9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0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6D3F792-A88F-43C3-ABEB-151F5A83E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908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C892EF96-DF06-439E-A4B7-92CF0766E305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21226"/>
            <a:ext cx="5445125" cy="447198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83566FCB-CB11-45F2-A6FC-2C7E5383A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0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176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918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554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06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74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498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348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112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654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93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69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88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42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91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32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44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59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06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09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48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7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42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02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83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73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30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0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13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38FC-03DC-4003-ABE7-90EAD0271B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75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052682"/>
            <a:ext cx="7552048" cy="109251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表やグラフに親しもう！</a:t>
            </a:r>
            <a:endParaRPr kumimoji="1" lang="ja-JP" alt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794137" y="6254829"/>
            <a:ext cx="4199626" cy="648072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b="1" dirty="0" smtClean="0">
                <a:solidFill>
                  <a:srgbClr val="002060"/>
                </a:solidFill>
              </a:rPr>
              <a:t>大阪府 総務部 統計課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79512" y="343306"/>
            <a:ext cx="3600400" cy="59841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3200" b="1" dirty="0" smtClean="0"/>
              <a:t>統計学習出前授業</a:t>
            </a:r>
            <a:endParaRPr lang="ja-JP" altLang="en-US" sz="3200" b="1" dirty="0"/>
          </a:p>
        </p:txBody>
      </p:sp>
      <p:pic>
        <p:nvPicPr>
          <p:cNvPr id="8196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40" y="2429646"/>
            <a:ext cx="2557412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X:\01情報\☆統計課キャラクター\うさカット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00" y="4154909"/>
            <a:ext cx="2234987" cy="23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" y="2085145"/>
            <a:ext cx="2513500" cy="22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X:\01情報\☆統計課キャラクター\ひつじカット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" y="4372492"/>
            <a:ext cx="2418036" cy="20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雲形吹き出し 12"/>
          <p:cNvSpPr/>
          <p:nvPr/>
        </p:nvSpPr>
        <p:spPr>
          <a:xfrm>
            <a:off x="4427984" y="3370316"/>
            <a:ext cx="4591808" cy="1958338"/>
          </a:xfrm>
          <a:prstGeom prst="cloudCallout">
            <a:avLst>
              <a:gd name="adj1" fmla="val -49370"/>
              <a:gd name="adj2" fmla="val 80964"/>
            </a:avLst>
          </a:prstGeom>
          <a:solidFill>
            <a:srgbClr val="FFCC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いっしょ</a:t>
            </a:r>
            <a:r>
              <a:rPr lang="ja-JP" altLang="en-US" sz="22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に 楽しく</a:t>
            </a:r>
            <a:endParaRPr lang="en-US" altLang="ja-JP" sz="2200" b="1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200" b="1" dirty="0" err="1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べん</a:t>
            </a:r>
            <a:r>
              <a:rPr lang="ja-JP" altLang="en-US" sz="22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きょうしようね！</a:t>
            </a:r>
            <a:endParaRPr lang="en-US" altLang="ja-JP" sz="2200" b="1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5535210" y="60339"/>
            <a:ext cx="3265052" cy="432048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ja-JP" altLang="en-US" b="1" dirty="0" smtClean="0"/>
              <a:t>平成</a:t>
            </a:r>
            <a:r>
              <a:rPr lang="en-US" altLang="ja-JP" b="1" dirty="0" smtClean="0"/>
              <a:t>25</a:t>
            </a:r>
            <a:r>
              <a:rPr lang="ja-JP" altLang="en-US" b="1" dirty="0" smtClean="0"/>
              <a:t>年</a:t>
            </a:r>
            <a:r>
              <a:rPr lang="en-US" altLang="ja-JP" b="1" dirty="0"/>
              <a:t>9</a:t>
            </a:r>
            <a:r>
              <a:rPr lang="ja-JP" altLang="en-US" b="1" dirty="0" smtClean="0"/>
              <a:t>月○日</a:t>
            </a:r>
            <a:endParaRPr lang="ja-JP" altLang="en-US" b="1" dirty="0"/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4644007" y="5617858"/>
            <a:ext cx="4353203" cy="435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b="1" dirty="0" smtClean="0">
                <a:solidFill>
                  <a:srgbClr val="002060"/>
                </a:solidFill>
              </a:rPr>
              <a:t>於 大手前本館小学校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179512" y="126676"/>
            <a:ext cx="3709342" cy="29920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/>
              <a:t>とう  けい が</a:t>
            </a:r>
            <a:r>
              <a:rPr lang="ja-JP" altLang="en-US" sz="1600" b="1" dirty="0" err="1" smtClean="0"/>
              <a:t>くしゅう</a:t>
            </a:r>
            <a:r>
              <a:rPr lang="ja-JP" altLang="en-US" sz="1600" b="1" dirty="0" smtClean="0"/>
              <a:t>     でまえ   じゅぎょう</a:t>
            </a:r>
            <a:endParaRPr lang="ja-JP" altLang="en-US" sz="1600" b="1" dirty="0"/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3995936" y="958403"/>
            <a:ext cx="864095" cy="410224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した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4932040" y="6077491"/>
            <a:ext cx="4065170" cy="29920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/>
              <a:t> おおさか</a:t>
            </a:r>
            <a:r>
              <a:rPr lang="ja-JP" altLang="en-US" sz="1600" b="1" dirty="0" err="1" smtClean="0"/>
              <a:t>ふ</a:t>
            </a:r>
            <a:r>
              <a:rPr lang="ja-JP" altLang="en-US" sz="1600" b="1" dirty="0" smtClean="0"/>
              <a:t>　　　そう</a:t>
            </a:r>
            <a:r>
              <a:rPr lang="ja-JP" altLang="en-US" sz="1600" b="1" dirty="0" err="1" smtClean="0"/>
              <a:t>むぶ</a:t>
            </a:r>
            <a:r>
              <a:rPr lang="ja-JP" altLang="en-US" sz="1600" b="1" dirty="0" smtClean="0"/>
              <a:t>　　　　 とうけいか</a:t>
            </a:r>
            <a:endParaRPr lang="ja-JP" altLang="en-US" sz="1600" b="1" dirty="0"/>
          </a:p>
        </p:txBody>
      </p:sp>
      <p:pic>
        <p:nvPicPr>
          <p:cNvPr id="1026" name="Picture 2" descr="C:\Users\SawaiM\AppData\Local\Microsoft\Windows\Temporary Internet Files\Content.IE5\3ODN7L5A\MC90033521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37" y="836712"/>
            <a:ext cx="2517646" cy="25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サブタイトル 2"/>
          <p:cNvSpPr txBox="1">
            <a:spLocks/>
          </p:cNvSpPr>
          <p:nvPr/>
        </p:nvSpPr>
        <p:spPr>
          <a:xfrm>
            <a:off x="76044" y="964456"/>
            <a:ext cx="915031" cy="410224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ひょう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3671936" y="431813"/>
            <a:ext cx="1944141" cy="421398"/>
          </a:xfrm>
          <a:prstGeom prst="rect">
            <a:avLst/>
          </a:prstGeom>
        </p:spPr>
        <p:txBody>
          <a:bodyPr tIns="0">
            <a:normAutofit fontScale="850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3200" b="1" dirty="0" smtClean="0"/>
              <a:t>＜４年生＞</a:t>
            </a:r>
            <a:endParaRPr lang="ja-JP" altLang="en-US" sz="3200" b="1" dirty="0"/>
          </a:p>
        </p:txBody>
      </p:sp>
      <p:sp>
        <p:nvSpPr>
          <p:cNvPr id="21" name="サブタイトル 2"/>
          <p:cNvSpPr txBox="1">
            <a:spLocks/>
          </p:cNvSpPr>
          <p:nvPr/>
        </p:nvSpPr>
        <p:spPr>
          <a:xfrm>
            <a:off x="562731" y="2333815"/>
            <a:ext cx="915031" cy="268362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ちゅうず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2" name="サブタイトル 2"/>
          <p:cNvSpPr txBox="1">
            <a:spLocks/>
          </p:cNvSpPr>
          <p:nvPr/>
        </p:nvSpPr>
        <p:spPr>
          <a:xfrm>
            <a:off x="3065153" y="2429646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なん</a:t>
            </a:r>
            <a:r>
              <a:rPr lang="ja-JP" altLang="en-US" sz="1600" b="1" dirty="0">
                <a:solidFill>
                  <a:srgbClr val="0070C0"/>
                </a:solidFill>
              </a:rPr>
              <a:t>に</a:t>
            </a:r>
            <a:r>
              <a:rPr lang="ja-JP" altLang="en-US" sz="1600" b="1" dirty="0" err="1">
                <a:solidFill>
                  <a:srgbClr val="0070C0"/>
                </a:solidFill>
              </a:rPr>
              <a:t>ゃん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778711" y="6339333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3105021" y="6432495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err="1">
                <a:solidFill>
                  <a:srgbClr val="0070C0"/>
                </a:solidFill>
              </a:rPr>
              <a:t>しらびっ</a:t>
            </a:r>
            <a:r>
              <a:rPr lang="ja-JP" altLang="en-US" sz="1600" b="1" dirty="0">
                <a:solidFill>
                  <a:srgbClr val="0070C0"/>
                </a:solidFill>
              </a:rPr>
              <a:t>と</a:t>
            </a:r>
          </a:p>
        </p:txBody>
      </p:sp>
    </p:spTree>
    <p:extLst>
      <p:ext uri="{BB962C8B-B14F-4D97-AF65-F5344CB8AC3E}">
        <p14:creationId xmlns:p14="http://schemas.microsoft.com/office/powerpoint/2010/main" val="16617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88" y="4553040"/>
            <a:ext cx="2557412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79512" y="260648"/>
            <a:ext cx="7253734" cy="3600401"/>
          </a:xfrm>
          <a:prstGeom prst="wedgeRoundRectCallout">
            <a:avLst>
              <a:gd name="adj1" fmla="val 44114"/>
              <a:gd name="adj2" fmla="val 77823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グラフに表してみると</a:t>
            </a:r>
            <a: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はっきりすることが、</a:t>
            </a:r>
            <a: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たくさんあります。</a:t>
            </a: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853049" y="764704"/>
            <a:ext cx="648072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あらわ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5868144" y="6337356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なん</a:t>
            </a:r>
            <a:r>
              <a:rPr lang="ja-JP" altLang="en-US" sz="1600" b="1" dirty="0">
                <a:solidFill>
                  <a:srgbClr val="0070C0"/>
                </a:solidFill>
              </a:rPr>
              <a:t>に</a:t>
            </a:r>
            <a:r>
              <a:rPr lang="ja-JP" altLang="en-US" sz="1600" b="1" dirty="0" err="1">
                <a:solidFill>
                  <a:srgbClr val="0070C0"/>
                </a:solidFill>
              </a:rPr>
              <a:t>ゃん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" y="2679622"/>
            <a:ext cx="2658192" cy="416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2339752" y="901593"/>
            <a:ext cx="6696744" cy="3600401"/>
          </a:xfrm>
          <a:prstGeom prst="wedgeRoundRectCallout">
            <a:avLst>
              <a:gd name="adj1" fmla="val -59728"/>
              <a:gd name="adj2" fmla="val 33230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みなさんの生活にかんけいの</a:t>
            </a:r>
            <a:endParaRPr lang="en-US" altLang="ja-JP" sz="3400" dirty="0" smtClean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ある「暑さ」についての数字をグラフ</a:t>
            </a:r>
            <a:r>
              <a:rPr lang="ja-JP" altLang="en-US" sz="3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に表して</a:t>
            </a:r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みましょう。</a:t>
            </a:r>
            <a:endParaRPr lang="en-US" altLang="ja-JP" sz="34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4716016" y="1754639"/>
            <a:ext cx="1233740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せい　</a:t>
            </a:r>
            <a:r>
              <a:rPr lang="ja-JP" altLang="en-US" sz="1200" b="1" dirty="0" smtClean="0">
                <a:solidFill>
                  <a:srgbClr val="0070C0"/>
                </a:solidFill>
              </a:rPr>
              <a:t>　</a:t>
            </a:r>
            <a:r>
              <a:rPr lang="ja-JP" altLang="en-US" sz="1600" b="1" dirty="0" smtClean="0">
                <a:solidFill>
                  <a:srgbClr val="0070C0"/>
                </a:solidFill>
              </a:rPr>
              <a:t>かつ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7308304" y="2289413"/>
            <a:ext cx="1224136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すう　　　じ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4283968" y="2780928"/>
            <a:ext cx="648072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あらわ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3851920" y="2289413"/>
            <a:ext cx="648072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あつ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630243" y="4448618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6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那覇（沖縄）と最高気温対決！</a:t>
            </a:r>
            <a:r>
              <a:rPr kumimoji="1" lang="en-US" altLang="ja-JP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/>
            </a:r>
            <a:br>
              <a:rPr kumimoji="1" lang="en-US" altLang="ja-JP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</a:br>
            <a:r>
              <a:rPr kumimoji="1" lang="ja-JP" altLang="en-US" sz="3100" dirty="0" smtClean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２０１２年</a:t>
            </a:r>
            <a:r>
              <a:rPr lang="ja-JP" altLang="en-US" sz="3100" dirty="0" smtClean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（平成２４年）</a:t>
            </a:r>
            <a:endParaRPr kumimoji="1" lang="ja-JP" altLang="en-US" sz="3100" dirty="0">
              <a:solidFill>
                <a:srgbClr val="0070C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842004"/>
            <a:ext cx="8589640" cy="576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○対決その１：那覇（沖縄）</a:t>
            </a:r>
            <a:r>
              <a:rPr kumimoji="1"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kumimoji="1"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札幌（北海道）</a:t>
            </a:r>
            <a:endParaRPr kumimoji="1" lang="en-US" altLang="ja-JP" sz="3000" dirty="0" smtClean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67544" y="242088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ja-JP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7504" y="4581128"/>
            <a:ext cx="8589640" cy="634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その３：那覇（沖縄）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館林（群馬）</a:t>
            </a:r>
            <a:endParaRPr lang="ja-JP" altLang="en-US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3204287"/>
            <a:ext cx="7880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 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その２：那覇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（沖縄）</a:t>
            </a:r>
            <a:r>
              <a:rPr lang="en-US" altLang="ja-JP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.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大阪</a:t>
            </a:r>
            <a:endParaRPr lang="en-US" altLang="ja-JP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899592" y="188640"/>
            <a:ext cx="1233740" cy="36004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FF0000"/>
                </a:solidFill>
              </a:rPr>
              <a:t>    な　　は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387879" y="201603"/>
            <a:ext cx="1233740" cy="360040"/>
          </a:xfrm>
          <a:prstGeom prst="rect">
            <a:avLst/>
          </a:prstGeom>
        </p:spPr>
        <p:txBody>
          <a:bodyPr tIns="0">
            <a:normAutofit fontScale="925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FF0000"/>
                </a:solidFill>
              </a:rPr>
              <a:t>    さい　 </a:t>
            </a:r>
            <a:r>
              <a:rPr lang="ja-JP" altLang="en-US" sz="13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こう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2843808" y="1742134"/>
            <a:ext cx="5311838" cy="266913"/>
          </a:xfrm>
          <a:prstGeom prst="rect">
            <a:avLst/>
          </a:prstGeom>
        </p:spPr>
        <p:txBody>
          <a:bodyPr tIns="0">
            <a:normAutofit fontScale="850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おき</a:t>
            </a:r>
            <a:r>
              <a:rPr lang="ja-JP" altLang="en-US" sz="1500" b="1" dirty="0">
                <a:solidFill>
                  <a:srgbClr val="0070C0"/>
                </a:solidFill>
              </a:rPr>
              <a:t> 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なわ　　　　　　　　　 さっ　ぽろ             ほっ  かい  どう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5621619" y="4434657"/>
            <a:ext cx="2838813" cy="2880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300" b="1" dirty="0" smtClean="0">
                <a:solidFill>
                  <a:srgbClr val="0070C0"/>
                </a:solidFill>
              </a:rPr>
              <a:t>  たてばやし　　    ぐん     ま</a:t>
            </a:r>
            <a:endParaRPr lang="ja-JP" altLang="en-US" sz="1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61714" y="1772816"/>
            <a:ext cx="8589640" cy="57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○対決その１：那覇（沖縄）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札幌（北海道）</a:t>
            </a:r>
            <a:endParaRPr lang="en-US" altLang="ja-JP" sz="3000" dirty="0" smtClean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21255"/>
              </p:ext>
            </p:extLst>
          </p:nvPr>
        </p:nvGraphicFramePr>
        <p:xfrm>
          <a:off x="92039" y="2564904"/>
          <a:ext cx="8928990" cy="2064568"/>
        </p:xfrm>
        <a:graphic>
          <a:graphicData uri="http://schemas.openxmlformats.org/drawingml/2006/table">
            <a:tbl>
              <a:tblPr/>
              <a:tblGrid>
                <a:gridCol w="665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52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3244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</a:t>
                      </a:r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（沖縄）と札幌（北海道）の月別の最高気温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4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札幌</a:t>
                      </a:r>
                      <a:endParaRPr lang="en-US" altLang="ja-JP" sz="125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ctr" fontAlgn="ctr"/>
                      <a:r>
                        <a:rPr lang="ja-JP" altLang="en-US" sz="12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ja-JP" alt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北海道）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44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3059832" y="1762609"/>
            <a:ext cx="5400600" cy="205112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おき</a:t>
            </a:r>
            <a:r>
              <a:rPr lang="ja-JP" altLang="en-US" sz="1500" b="1" dirty="0">
                <a:solidFill>
                  <a:srgbClr val="0070C0"/>
                </a:solidFill>
              </a:rPr>
              <a:t> 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なわ　　　　　　　　　 さっ　ぽろ            ほっ  かい  どう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13251" y="1772816"/>
            <a:ext cx="77728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その２：那覇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（沖縄）</a:t>
            </a:r>
            <a:r>
              <a:rPr lang="en-US" altLang="ja-JP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.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大阪</a:t>
            </a:r>
            <a:endParaRPr lang="en-US" altLang="ja-JP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65932"/>
              </p:ext>
            </p:extLst>
          </p:nvPr>
        </p:nvGraphicFramePr>
        <p:xfrm>
          <a:off x="107504" y="2492896"/>
          <a:ext cx="8928998" cy="1916420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227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（沖縄）と大阪の月別の最高気温　　　　　　　　　　（度）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大阪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27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985918" y="1763132"/>
            <a:ext cx="4288374" cy="205112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おき</a:t>
            </a:r>
            <a:r>
              <a:rPr lang="ja-JP" altLang="en-US" sz="1500" b="1" dirty="0">
                <a:solidFill>
                  <a:srgbClr val="0070C0"/>
                </a:solidFill>
              </a:rPr>
              <a:t> 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なわ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79512" y="1556792"/>
            <a:ext cx="8517632" cy="634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その３：那覇（沖縄）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館林（群馬）</a:t>
            </a:r>
            <a:endParaRPr lang="ja-JP" altLang="en-US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7632"/>
              </p:ext>
            </p:extLst>
          </p:nvPr>
        </p:nvGraphicFramePr>
        <p:xfrm>
          <a:off x="179512" y="2420888"/>
          <a:ext cx="8856991" cy="2085871"/>
        </p:xfrm>
        <a:graphic>
          <a:graphicData uri="http://schemas.openxmlformats.org/drawingml/2006/table">
            <a:tbl>
              <a:tblPr/>
              <a:tblGrid>
                <a:gridCol w="68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4629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（沖縄）と館林（群馬）の月別の最高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気温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（度）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館林</a:t>
                      </a:r>
                      <a:endParaRPr lang="en-US" altLang="zh-TW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群馬）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39.2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38.0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629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915816" y="1556792"/>
            <a:ext cx="4896544" cy="203239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 な　　 は　　　　　 おき   なわ                              たて </a:t>
            </a:r>
            <a:r>
              <a:rPr lang="ja-JP" altLang="en-US" sz="1500" b="1" dirty="0" err="1" smtClean="0">
                <a:solidFill>
                  <a:srgbClr val="0070C0"/>
                </a:solidFill>
              </a:rPr>
              <a:t>ばや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し            ぐん     ま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2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01情報\統計教育・出前授業\H25\大阪府\図・表・グラフ等資料\日本白地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12" y="-14542"/>
            <a:ext cx="6195900" cy="6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3707904" y="5157192"/>
            <a:ext cx="2376264" cy="708896"/>
          </a:xfrm>
          <a:prstGeom prst="wedgeRoundRectCallout">
            <a:avLst>
              <a:gd name="adj1" fmla="val -88133"/>
              <a:gd name="adj2" fmla="val 7383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那覇（沖縄）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067944" y="5184508"/>
            <a:ext cx="187220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FF0000"/>
                </a:solidFill>
              </a:rPr>
              <a:t>な     は　 </a:t>
            </a:r>
            <a:r>
              <a:rPr lang="ja-JP" altLang="en-US" sz="800" b="1" dirty="0" smtClean="0">
                <a:solidFill>
                  <a:srgbClr val="FF0000"/>
                </a:solidFill>
              </a:rPr>
              <a:t>　   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おき なわ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300192" y="2636912"/>
            <a:ext cx="2376264" cy="708896"/>
          </a:xfrm>
          <a:prstGeom prst="wedgeRoundRectCallout">
            <a:avLst>
              <a:gd name="adj1" fmla="val -77841"/>
              <a:gd name="adj2" fmla="val 9344"/>
              <a:gd name="adj3" fmla="val 16667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C3300"/>
                </a:solidFill>
              </a:rPr>
              <a:t>館林</a:t>
            </a:r>
            <a:r>
              <a:rPr lang="ja-JP" altLang="en-US" sz="2400" b="1" dirty="0" smtClean="0">
                <a:solidFill>
                  <a:srgbClr val="CC3300"/>
                </a:solidFill>
              </a:rPr>
              <a:t>（群馬）</a:t>
            </a:r>
            <a:endParaRPr lang="ja-JP" altLang="en-US" sz="2400" b="1" dirty="0">
              <a:solidFill>
                <a:srgbClr val="CC33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6480212" y="2663241"/>
            <a:ext cx="2016224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たてばやし</a:t>
            </a:r>
            <a:r>
              <a:rPr lang="ja-JP" altLang="en-US" sz="1400" b="1" dirty="0" smtClean="0">
                <a:solidFill>
                  <a:srgbClr val="CC3300"/>
                </a:solidFill>
              </a:rPr>
              <a:t>　 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ぐん</a:t>
            </a:r>
            <a:r>
              <a:rPr lang="ja-JP" altLang="en-US" sz="1100" b="1" dirty="0" smtClean="0">
                <a:solidFill>
                  <a:srgbClr val="CC3300"/>
                </a:solidFill>
              </a:rPr>
              <a:t>　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ま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6" y="-39937"/>
            <a:ext cx="5616622" cy="692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0"/>
            <a:ext cx="4394107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88" y="6584724"/>
            <a:ext cx="1512100" cy="23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2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47307" y="5445224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・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でき</a:t>
            </a:r>
            <a:r>
              <a:rPr lang="ja-JP" altLang="ja-JP" dirty="0" smtClean="0">
                <a:solidFill>
                  <a:prstClr val="black"/>
                </a:solidFill>
              </a:rPr>
              <a:t>上がったグラフ</a:t>
            </a:r>
            <a:r>
              <a:rPr lang="ja-JP" altLang="en-US" dirty="0" smtClean="0">
                <a:solidFill>
                  <a:prstClr val="black"/>
                </a:solidFill>
              </a:rPr>
              <a:t>を見て、気づいたことを書き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　ましょう。（予想とくらべてみましょう。）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pic>
        <p:nvPicPr>
          <p:cNvPr id="12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" y="-37015"/>
            <a:ext cx="2310486" cy="22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85" y="197125"/>
            <a:ext cx="2119333" cy="19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X:\01情報\☆統計課キャラクター\ひつじカッ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43" y="223928"/>
            <a:ext cx="2037106" cy="19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X:\01情報\☆統計課キャラクター\うさカット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50476"/>
            <a:ext cx="1944216" cy="21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角丸四角形吹き出し 15"/>
          <p:cNvSpPr/>
          <p:nvPr/>
        </p:nvSpPr>
        <p:spPr>
          <a:xfrm>
            <a:off x="179512" y="2636912"/>
            <a:ext cx="8856984" cy="1436881"/>
          </a:xfrm>
          <a:prstGeom prst="wedgeRoundRectCallout">
            <a:avLst>
              <a:gd name="adj1" fmla="val 13998"/>
              <a:gd name="adj2" fmla="val -11928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9" y="2636912"/>
            <a:ext cx="8266681" cy="151052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　 グループのみんなで協力して、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 </a:t>
            </a:r>
            <a:r>
              <a:rPr lang="ja-JP" altLang="en-US" dirty="0" smtClean="0"/>
              <a:t>  早く正確にかこうね！</a:t>
            </a:r>
            <a:endParaRPr kumimoji="1" lang="ja-JP" altLang="en-US" dirty="0"/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5508103" y="2636912"/>
            <a:ext cx="1656185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 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きょう   りょく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25" name="サブタイトル 2"/>
          <p:cNvSpPr txBox="1">
            <a:spLocks/>
          </p:cNvSpPr>
          <p:nvPr/>
        </p:nvSpPr>
        <p:spPr>
          <a:xfrm>
            <a:off x="319111" y="3283343"/>
            <a:ext cx="2606973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</a:t>
            </a:r>
            <a:r>
              <a:rPr lang="ja-JP" altLang="en-US" sz="1600" b="1" dirty="0">
                <a:solidFill>
                  <a:prstClr val="black"/>
                </a:solidFill>
              </a:rPr>
              <a:t>　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　   はや</a:t>
            </a:r>
            <a:r>
              <a:rPr lang="ja-JP" altLang="en-US" sz="1600" b="1" dirty="0">
                <a:solidFill>
                  <a:prstClr val="black"/>
                </a:solidFill>
              </a:rPr>
              <a:t>　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　　 せい　  かく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36311" y="4293096"/>
            <a:ext cx="92926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・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どんなグラフになるか予想して、えん</a:t>
            </a:r>
            <a:r>
              <a:rPr lang="ja-JP" altLang="en-US" dirty="0" err="1" smtClean="0">
                <a:solidFill>
                  <a:prstClr val="black"/>
                </a:solidFill>
              </a:rPr>
              <a:t>ぴつ</a:t>
            </a:r>
            <a:r>
              <a:rPr lang="ja-JP" altLang="en-US" dirty="0" smtClean="0">
                <a:solidFill>
                  <a:prstClr val="black"/>
                </a:solidFill>
              </a:rPr>
              <a:t>で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かきこんでみましょう。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4254548" y="4166860"/>
            <a:ext cx="1656185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   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よ   そう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2356198" y="5869666"/>
            <a:ext cx="1656185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   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よ   そう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004503"/>
              </p:ext>
            </p:extLst>
          </p:nvPr>
        </p:nvGraphicFramePr>
        <p:xfrm>
          <a:off x="179510" y="116632"/>
          <a:ext cx="8856984" cy="6416048"/>
        </p:xfrm>
        <a:graphic>
          <a:graphicData uri="http://schemas.openxmlformats.org/drawingml/2006/table">
            <a:tbl>
              <a:tblPr/>
              <a:tblGrid>
                <a:gridCol w="15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5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観測史上の順位（最高気温の高い方から）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順位</a:t>
                      </a:r>
                      <a:endParaRPr lang="ja-JP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都道府県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年月日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8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（度）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高知県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江川崎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41.0</a:t>
                      </a:r>
                      <a:endParaRPr lang="en-US" altLang="ja-JP" sz="24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埼玉県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熊谷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岐阜県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多治見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山形県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山形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1933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山梨県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甲府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和歌山県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かつらぎ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静岡県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天竜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山梨県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勝沼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埼玉県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越谷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群馬県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館林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群馬県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上里見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愛知県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愛西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3408074" y="5333350"/>
            <a:ext cx="1464359" cy="361106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835696" y="5335281"/>
            <a:ext cx="1440160" cy="360040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025752" y="5333350"/>
            <a:ext cx="1440160" cy="358974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6595332" y="1484784"/>
            <a:ext cx="2448271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6588223" y="3155964"/>
            <a:ext cx="2441163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602440" y="4408900"/>
            <a:ext cx="2441163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3976464" y="6309320"/>
            <a:ext cx="4978896" cy="70609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1900" b="1" dirty="0" smtClean="0">
                <a:latin typeface="+mj-ea"/>
              </a:rPr>
              <a:t>（</a:t>
            </a:r>
            <a:r>
              <a:rPr kumimoji="1" lang="en-US" altLang="ja-JP" sz="1900" b="1" dirty="0" smtClean="0">
                <a:latin typeface="+mj-ea"/>
              </a:rPr>
              <a:t>2013</a:t>
            </a:r>
            <a:r>
              <a:rPr kumimoji="1" lang="ja-JP" altLang="en-US" sz="1900" b="1" dirty="0" smtClean="0">
                <a:latin typeface="+mj-ea"/>
              </a:rPr>
              <a:t>年気象庁「気象統計情報」）</a:t>
            </a:r>
            <a:endParaRPr kumimoji="1" lang="ja-JP" altLang="en-US" sz="1900" b="1" dirty="0">
              <a:latin typeface="+mj-ea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259631" y="0"/>
            <a:ext cx="3888433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かん   そく     し    じょう           じゅん  い          さい  こう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3441289" y="692696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そく   じょ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5025752" y="523301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そく   ち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49188"/>
            <a:ext cx="3563888" cy="31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179513" y="476672"/>
            <a:ext cx="8835910" cy="3312369"/>
          </a:xfrm>
          <a:prstGeom prst="wedgeRoundRectCallout">
            <a:avLst>
              <a:gd name="adj1" fmla="val 29580"/>
              <a:gd name="adj2" fmla="val 78657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550" b="1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67544" y="191687"/>
            <a:ext cx="8424936" cy="3824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表やグラフで、どんなことを</a:t>
            </a:r>
            <a:r>
              <a:rPr lang="en-US" altLang="ja-JP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表してきましたか？</a:t>
            </a:r>
            <a:endParaRPr lang="ja-JP" altLang="en-US" sz="48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582230" y="1174376"/>
            <a:ext cx="915031" cy="410224"/>
          </a:xfrm>
          <a:prstGeom prst="rect">
            <a:avLst/>
          </a:prstGeom>
        </p:spPr>
        <p:txBody>
          <a:bodyPr tIns="0">
            <a:normAutofit fontScale="92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</a:t>
            </a:r>
            <a:r>
              <a:rPr lang="ja-JP" altLang="en-US" sz="1300" b="1" dirty="0" smtClean="0">
                <a:solidFill>
                  <a:srgbClr val="0070C0"/>
                </a:solidFill>
              </a:rPr>
              <a:t>ひょう</a:t>
            </a:r>
            <a:endParaRPr lang="ja-JP" altLang="en-US" sz="1300" b="1" dirty="0">
              <a:solidFill>
                <a:srgbClr val="0070C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582232" y="1952836"/>
            <a:ext cx="915031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あらわ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8100392" y="6453336"/>
            <a:ext cx="915031" cy="268362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ちゅうず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01情報\統計教育・出前授業\H25\大阪府\図・表・グラフ等資料\日本白地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27" y="1673"/>
            <a:ext cx="6195900" cy="6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3707904" y="5157192"/>
            <a:ext cx="2376264" cy="708896"/>
          </a:xfrm>
          <a:prstGeom prst="wedgeRoundRectCallout">
            <a:avLst>
              <a:gd name="adj1" fmla="val -88133"/>
              <a:gd name="adj2" fmla="val 7383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那覇（沖縄）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067944" y="5184508"/>
            <a:ext cx="187220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FF0000"/>
                </a:solidFill>
              </a:rPr>
              <a:t>な     は　 </a:t>
            </a:r>
            <a:r>
              <a:rPr lang="ja-JP" altLang="en-US" sz="800" b="1" dirty="0" smtClean="0">
                <a:solidFill>
                  <a:srgbClr val="FF0000"/>
                </a:solidFill>
              </a:rPr>
              <a:t>　   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おき なわ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300192" y="2636912"/>
            <a:ext cx="2376264" cy="708896"/>
          </a:xfrm>
          <a:prstGeom prst="wedgeRoundRectCallout">
            <a:avLst>
              <a:gd name="adj1" fmla="val -77841"/>
              <a:gd name="adj2" fmla="val 9344"/>
              <a:gd name="adj3" fmla="val 16667"/>
            </a:avLst>
          </a:prstGeom>
          <a:noFill/>
          <a:ln w="38100">
            <a:solidFill>
              <a:srgbClr val="FCD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C3300"/>
                </a:solidFill>
              </a:rPr>
              <a:t>館林</a:t>
            </a:r>
            <a:r>
              <a:rPr lang="ja-JP" altLang="en-US" sz="2400" b="1" dirty="0" smtClean="0">
                <a:solidFill>
                  <a:srgbClr val="CC3300"/>
                </a:solidFill>
              </a:rPr>
              <a:t>（群馬）</a:t>
            </a:r>
            <a:endParaRPr lang="ja-JP" altLang="en-US" sz="2400" b="1" dirty="0">
              <a:solidFill>
                <a:srgbClr val="CC33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6480212" y="2663241"/>
            <a:ext cx="2016224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たてばやし</a:t>
            </a:r>
            <a:r>
              <a:rPr lang="ja-JP" altLang="en-US" sz="1400" b="1" dirty="0" smtClean="0">
                <a:solidFill>
                  <a:srgbClr val="CC3300"/>
                </a:solidFill>
              </a:rPr>
              <a:t>　 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ぐん</a:t>
            </a:r>
            <a:r>
              <a:rPr lang="ja-JP" altLang="en-US" sz="1100" b="1" dirty="0" smtClean="0">
                <a:solidFill>
                  <a:srgbClr val="CC3300"/>
                </a:solidFill>
              </a:rPr>
              <a:t>　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ま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881235" y="890225"/>
            <a:ext cx="2376264" cy="708896"/>
          </a:xfrm>
          <a:prstGeom prst="wedgeRoundRectCallout">
            <a:avLst>
              <a:gd name="adj1" fmla="val 123063"/>
              <a:gd name="adj2" fmla="val -25153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札幌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（北海道）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1881235" y="905884"/>
            <a:ext cx="2088232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FF0000"/>
                </a:solidFill>
              </a:rPr>
              <a:t>    さっ  ぽろ     </a:t>
            </a:r>
            <a:r>
              <a:rPr lang="ja-JP" altLang="en-US" sz="1000" b="1" dirty="0" smtClean="0">
                <a:solidFill>
                  <a:srgbClr val="FF0000"/>
                </a:solidFill>
              </a:rPr>
              <a:t>  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ほっかいどう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467544" y="2124611"/>
            <a:ext cx="2376264" cy="708896"/>
          </a:xfrm>
          <a:prstGeom prst="wedgeRoundRectCallout">
            <a:avLst>
              <a:gd name="adj1" fmla="val 100243"/>
              <a:gd name="adj2" fmla="val 217827"/>
              <a:gd name="adj3" fmla="val 16667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C3300"/>
                </a:solidFill>
              </a:rPr>
              <a:t>江川崎</a:t>
            </a:r>
            <a:r>
              <a:rPr kumimoji="1" lang="ja-JP" altLang="en-US" sz="2400" b="1" dirty="0" smtClean="0">
                <a:solidFill>
                  <a:srgbClr val="CC3300"/>
                </a:solidFill>
              </a:rPr>
              <a:t>（高知）</a:t>
            </a:r>
            <a:endParaRPr kumimoji="1" lang="ja-JP" altLang="en-US" sz="2400" b="1" dirty="0">
              <a:solidFill>
                <a:srgbClr val="CC3300"/>
              </a:solidFill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611560" y="2140270"/>
            <a:ext cx="2160240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CC3300"/>
                </a:solidFill>
              </a:rPr>
              <a:t>   え  </a:t>
            </a:r>
            <a:r>
              <a:rPr lang="ja-JP" altLang="en-US" sz="1200" b="1" dirty="0">
                <a:solidFill>
                  <a:srgbClr val="CC3300"/>
                </a:solidFill>
              </a:rPr>
              <a:t>か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わ</a:t>
            </a:r>
            <a:r>
              <a:rPr lang="ja-JP" altLang="en-US" sz="800" b="1" dirty="0" smtClean="0">
                <a:solidFill>
                  <a:srgbClr val="CC3300"/>
                </a:solidFill>
              </a:rPr>
              <a:t> </a:t>
            </a:r>
            <a:r>
              <a:rPr lang="ja-JP" altLang="en-US" sz="1200" b="1" dirty="0">
                <a:solidFill>
                  <a:srgbClr val="CC3300"/>
                </a:solidFill>
              </a:rPr>
              <a:t>さ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き　 </a:t>
            </a:r>
            <a:r>
              <a:rPr lang="ja-JP" altLang="en-US" sz="14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こう    ち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  <p:bldP spid="8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92903"/>
              </p:ext>
            </p:extLst>
          </p:nvPr>
        </p:nvGraphicFramePr>
        <p:xfrm>
          <a:off x="107497" y="1556791"/>
          <a:ext cx="8928998" cy="3240360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5045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     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（沖縄）・札幌（北海道）・大阪・館林（群馬）・江川崎（高知）の月別の最高気温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札幌</a:t>
                      </a:r>
                      <a:endParaRPr lang="en-US" altLang="ja-JP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北海道）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大阪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22.3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38.4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館林</a:t>
                      </a:r>
                      <a:endParaRPr lang="en-US" altLang="zh-TW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群馬）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39.5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江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川崎</a:t>
                      </a:r>
                      <a:endParaRPr lang="en-US" altLang="ja-JP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高知）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38.1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045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20013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44725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右矢印 5"/>
          <p:cNvSpPr/>
          <p:nvPr/>
        </p:nvSpPr>
        <p:spPr>
          <a:xfrm flipH="1">
            <a:off x="6084168" y="724487"/>
            <a:ext cx="648072" cy="360040"/>
          </a:xfrm>
          <a:prstGeom prst="rightArrow">
            <a:avLst/>
          </a:prstGeom>
          <a:solidFill>
            <a:srgbClr val="0025C2"/>
          </a:solidFill>
          <a:ln w="38100">
            <a:solidFill>
              <a:srgbClr val="002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7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00698"/>
              </p:ext>
            </p:extLst>
          </p:nvPr>
        </p:nvGraphicFramePr>
        <p:xfrm>
          <a:off x="179510" y="99616"/>
          <a:ext cx="8928996" cy="6858001"/>
        </p:xfrm>
        <a:graphic>
          <a:graphicData uri="http://schemas.openxmlformats.org/drawingml/2006/table">
            <a:tbl>
              <a:tblPr/>
              <a:tblGrid>
                <a:gridCol w="1586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4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78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ja-JP" altLang="en-US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　　　　　観測</a:t>
                      </a:r>
                      <a:r>
                        <a:rPr lang="ja-JP" altLang="en-US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史上の順位（最低気温の低い方から）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順位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都道府県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年月日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（度）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旭川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altLang="ja-JP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41.0</a:t>
                      </a:r>
                      <a:endParaRPr lang="en-US" altLang="ja-JP" sz="28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1902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帯広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1902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26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江丹別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altLang="ja-JP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38.0</a:t>
                      </a:r>
                      <a:endParaRPr lang="en-US" altLang="ja-JP" sz="28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1981</a:t>
                      </a:r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歌登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-37.9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幌加内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美深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altLang="ja-JP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37.0</a:t>
                      </a:r>
                      <a:endParaRPr lang="en-US" altLang="ja-JP" sz="28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和寒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1985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下川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中頓別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1985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3984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zh-TW" alt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2013</a:t>
                      </a:r>
                      <a:r>
                        <a:rPr lang="zh-TW" alt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サブタイトル 2"/>
          <p:cNvSpPr txBox="1">
            <a:spLocks/>
          </p:cNvSpPr>
          <p:nvPr/>
        </p:nvSpPr>
        <p:spPr>
          <a:xfrm>
            <a:off x="2053338" y="3140968"/>
            <a:ext cx="1008112" cy="50405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2800" b="1" dirty="0" smtClean="0">
                <a:solidFill>
                  <a:srgbClr val="0066FF"/>
                </a:solidFill>
              </a:rPr>
              <a:t>静岡</a:t>
            </a:r>
            <a:endParaRPr lang="ja-JP" altLang="en-US" sz="2800" b="1" dirty="0">
              <a:solidFill>
                <a:srgbClr val="0066FF"/>
              </a:solidFill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3491880" y="3137306"/>
            <a:ext cx="1224136" cy="504056"/>
          </a:xfrm>
          <a:prstGeom prst="rect">
            <a:avLst/>
          </a:prstGeom>
        </p:spPr>
        <p:txBody>
          <a:bodyPr tIns="0">
            <a:normAutofit fontScale="925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2800" b="1" dirty="0">
                <a:solidFill>
                  <a:srgbClr val="0066FF"/>
                </a:solidFill>
              </a:rPr>
              <a:t>富士山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6516216" y="1628800"/>
            <a:ext cx="1296144" cy="4824536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87624" y="-2"/>
            <a:ext cx="4104456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 </a:t>
            </a:r>
            <a:r>
              <a:rPr lang="ja-JP" altLang="en-US" sz="1200" b="1" dirty="0" smtClean="0">
                <a:solidFill>
                  <a:srgbClr val="0070C0"/>
                </a:solidFill>
              </a:rPr>
              <a:t>かん   そく     し    じょう           じゅん  い          さい  てい</a:t>
            </a:r>
            <a:endParaRPr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29704" y="764704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 そく   じょ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5025752" y="595309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 そく    ち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05273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b="1" dirty="0" smtClean="0">
                <a:solidFill>
                  <a:srgbClr val="FF0000"/>
                </a:solidFill>
                <a:latin typeface="+mj-ea"/>
              </a:rPr>
              <a:t>ものすごく暑い時・・・</a:t>
            </a:r>
            <a:endParaRPr kumimoji="1" lang="ja-JP" altLang="en-US" sz="32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103" y="1268760"/>
            <a:ext cx="925252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899592" y="2442065"/>
            <a:ext cx="704560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rgbClr val="0070C0"/>
                </a:solidFill>
                <a:latin typeface="+mj-ea"/>
              </a:rPr>
              <a:t>飲み物・アイスクリーム・冷たいめん類</a:t>
            </a:r>
            <a:endParaRPr lang="ja-JP" altLang="en-US" sz="3200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908630" y="3168352"/>
            <a:ext cx="3517212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rgbClr val="0070C0"/>
                </a:solidFill>
                <a:latin typeface="+mj-ea"/>
              </a:rPr>
              <a:t>クーラー・扇風機</a:t>
            </a:r>
            <a:endParaRPr lang="en-US" altLang="ja-JP" sz="3200" b="1" dirty="0" smtClean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99592" y="4087705"/>
            <a:ext cx="6181508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rgbClr val="0070C0"/>
                </a:solidFill>
                <a:latin typeface="+mj-ea"/>
              </a:rPr>
              <a:t>日やけ止めクリーム・タオル・ぼうし</a:t>
            </a:r>
            <a:endParaRPr lang="en-US" altLang="ja-JP" sz="3200" b="1" dirty="0" smtClean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67544" y="1124744"/>
            <a:ext cx="646452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latin typeface="+mj-ea"/>
              </a:rPr>
              <a:t>よく売れるもの、使われるもの</a:t>
            </a:r>
            <a:endParaRPr lang="ja-JP" altLang="en-US" sz="3200" b="1" dirty="0">
              <a:latin typeface="+mj-ea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2555776" y="3435674"/>
            <a:ext cx="2016224" cy="285213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0070C0"/>
                </a:solidFill>
              </a:rPr>
              <a:t>  せん   ぷう      き</a:t>
            </a:r>
            <a:endParaRPr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7081100" y="2587324"/>
            <a:ext cx="576064" cy="285213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>
                <a:solidFill>
                  <a:srgbClr val="0070C0"/>
                </a:solidFill>
              </a:rPr>
              <a:t>るい</a:t>
            </a:r>
          </a:p>
        </p:txBody>
      </p:sp>
    </p:spTree>
    <p:extLst>
      <p:ext uri="{BB962C8B-B14F-4D97-AF65-F5344CB8AC3E}">
        <p14:creationId xmlns:p14="http://schemas.microsoft.com/office/powerpoint/2010/main" val="7440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11" y="-99392"/>
            <a:ext cx="165961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15252"/>
            <a:ext cx="5292080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051" y="1988840"/>
            <a:ext cx="4659387" cy="458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雲形吹き出し 4"/>
          <p:cNvSpPr/>
          <p:nvPr/>
        </p:nvSpPr>
        <p:spPr>
          <a:xfrm>
            <a:off x="4909418" y="175261"/>
            <a:ext cx="1571528" cy="1224137"/>
          </a:xfrm>
          <a:prstGeom prst="cloudCallout">
            <a:avLst>
              <a:gd name="adj1" fmla="val 83280"/>
              <a:gd name="adj2" fmla="val 15844"/>
            </a:avLst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dirty="0" smtClean="0">
                <a:solidFill>
                  <a:srgbClr val="FF3399"/>
                </a:solidFill>
                <a:latin typeface="HGP明朝E" pitchFamily="18" charset="-128"/>
                <a:ea typeface="HGP明朝E" pitchFamily="18" charset="-128"/>
              </a:rPr>
              <a:t>！</a:t>
            </a:r>
            <a:endParaRPr lang="en-US" altLang="ja-JP" sz="5400" b="1" dirty="0">
              <a:solidFill>
                <a:srgbClr val="FF3399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76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977" y="-7208"/>
            <a:ext cx="6739863" cy="840469"/>
          </a:xfrm>
        </p:spPr>
        <p:txBody>
          <a:bodyPr/>
          <a:lstStyle/>
          <a:p>
            <a:r>
              <a:rPr kumimoji="1" lang="ja-JP" altLang="en-US" dirty="0" smtClean="0"/>
              <a:t>統計をいかすために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6983" y="1339160"/>
            <a:ext cx="8769152" cy="5518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sz="3000" dirty="0" smtClean="0"/>
              <a:t>【</a:t>
            </a:r>
            <a:r>
              <a:rPr lang="ja-JP" altLang="en-US" sz="3000" dirty="0" smtClean="0"/>
              <a:t>と ら え </a:t>
            </a:r>
            <a:r>
              <a:rPr lang="ja-JP" altLang="en-US" sz="3000" dirty="0" err="1" smtClean="0"/>
              <a:t>る</a:t>
            </a:r>
            <a:r>
              <a:rPr kumimoji="1" lang="en-US" altLang="ja-JP" sz="3000" dirty="0" smtClean="0"/>
              <a:t>】</a:t>
            </a:r>
            <a:r>
              <a:rPr lang="ja-JP" altLang="en-US" sz="3000" dirty="0" smtClean="0"/>
              <a:t>はてな</a:t>
            </a:r>
            <a:r>
              <a:rPr lang="ja-JP" altLang="en-US" sz="3000" dirty="0" smtClean="0">
                <a:solidFill>
                  <a:srgbClr val="0BC1E5"/>
                </a:solidFill>
                <a:latin typeface="HGP創英角ﾎﾟｯﾌﾟ体" pitchFamily="50" charset="-128"/>
                <a:ea typeface="HGP創英角ﾎﾟｯﾌﾟ体" pitchFamily="50" charset="-128"/>
              </a:rPr>
              <a:t>？</a:t>
            </a:r>
            <a:r>
              <a:rPr lang="ja-JP" altLang="en-US" sz="3000" dirty="0"/>
              <a:t>と</a:t>
            </a:r>
            <a:r>
              <a:rPr kumimoji="1" lang="ja-JP" altLang="en-US" sz="3000" dirty="0" smtClean="0"/>
              <a:t>思うこと</a:t>
            </a:r>
            <a:r>
              <a:rPr lang="ja-JP" altLang="en-US" sz="3000" dirty="0" smtClean="0"/>
              <a:t>を身のまわりから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　　　　　　 見つけたり、えらんだりする。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　</a:t>
            </a:r>
            <a:r>
              <a:rPr lang="ja-JP" altLang="en-US" sz="3000" dirty="0" smtClean="0"/>
              <a:t>  ↓</a:t>
            </a:r>
            <a:endParaRPr lang="en-US" altLang="ja-JP" sz="3000" dirty="0"/>
          </a:p>
          <a:p>
            <a:pPr marL="0" indent="0">
              <a:buNone/>
            </a:pPr>
            <a:r>
              <a:rPr kumimoji="1" lang="en-US" altLang="ja-JP" sz="3000" dirty="0" smtClean="0"/>
              <a:t>【</a:t>
            </a:r>
            <a:r>
              <a:rPr lang="ja-JP" altLang="en-US" sz="3000" dirty="0"/>
              <a:t>あつめる</a:t>
            </a:r>
            <a:r>
              <a:rPr kumimoji="1" lang="en-US" altLang="ja-JP" sz="3000" dirty="0" smtClean="0"/>
              <a:t>】</a:t>
            </a:r>
            <a:r>
              <a:rPr lang="ja-JP" altLang="en-US" sz="3000" dirty="0" smtClean="0"/>
              <a:t>必要</a:t>
            </a:r>
            <a:r>
              <a:rPr lang="ja-JP" altLang="en-US" sz="3000" dirty="0"/>
              <a:t>な</a:t>
            </a:r>
            <a:r>
              <a:rPr lang="ja-JP" altLang="en-US" sz="3000" u="sng" dirty="0"/>
              <a:t>情報</a:t>
            </a:r>
            <a:r>
              <a:rPr lang="ja-JP" altLang="en-US" sz="3000" dirty="0" smtClean="0"/>
              <a:t>をあつめる。</a:t>
            </a:r>
            <a:endParaRPr lang="en-US" altLang="ja-JP" sz="3000" dirty="0" smtClean="0"/>
          </a:p>
          <a:p>
            <a:pPr marL="0" indent="0">
              <a:buNone/>
            </a:pPr>
            <a:r>
              <a:rPr kumimoji="1" lang="ja-JP" altLang="en-US" sz="3000" dirty="0"/>
              <a:t>　</a:t>
            </a:r>
            <a:r>
              <a:rPr kumimoji="1" lang="ja-JP" altLang="en-US" sz="3000" dirty="0" smtClean="0"/>
              <a:t>　　　　　　（アンケートなどをする。）</a:t>
            </a:r>
            <a:endParaRPr kumimoji="1"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  　↓　　　　　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en-US" altLang="ja-JP" sz="3000" dirty="0" smtClean="0"/>
              <a:t>【</a:t>
            </a:r>
            <a:r>
              <a:rPr lang="ja-JP" altLang="en-US" sz="3000" dirty="0" smtClean="0"/>
              <a:t>つ  か  </a:t>
            </a:r>
            <a:r>
              <a:rPr lang="ja-JP" altLang="en-US" sz="3000" dirty="0" err="1" smtClean="0"/>
              <a:t>む</a:t>
            </a:r>
            <a:r>
              <a:rPr lang="en-US" altLang="ja-JP" sz="3000" dirty="0" smtClean="0"/>
              <a:t>】</a:t>
            </a:r>
            <a:r>
              <a:rPr lang="ja-JP" altLang="en-US" sz="3000" dirty="0"/>
              <a:t>様子</a:t>
            </a:r>
            <a:r>
              <a:rPr lang="ja-JP" altLang="en-US" sz="3000" dirty="0" smtClean="0"/>
              <a:t>をつかむ。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　  ↓</a:t>
            </a:r>
            <a:r>
              <a:rPr lang="ja-JP" altLang="en-US" sz="3000" dirty="0"/>
              <a:t>　　　　</a:t>
            </a:r>
            <a:endParaRPr lang="en-US" altLang="ja-JP" sz="3000" dirty="0"/>
          </a:p>
          <a:p>
            <a:pPr marL="0" indent="0">
              <a:buNone/>
            </a:pPr>
            <a:r>
              <a:rPr kumimoji="1" lang="en-US" altLang="ja-JP" sz="3000" dirty="0" smtClean="0"/>
              <a:t>【</a:t>
            </a:r>
            <a:r>
              <a:rPr lang="ja-JP" altLang="en-US" sz="3000" dirty="0" smtClean="0"/>
              <a:t>いかす</a:t>
            </a:r>
            <a:r>
              <a:rPr kumimoji="1" lang="en-US" altLang="ja-JP" sz="3000" dirty="0" smtClean="0"/>
              <a:t>】</a:t>
            </a:r>
            <a:r>
              <a:rPr lang="ja-JP" altLang="en-US" sz="3000" dirty="0" smtClean="0"/>
              <a:t>生活にいかす。</a:t>
            </a:r>
            <a:endParaRPr kumimoji="1" lang="en-US" altLang="ja-JP" sz="3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38" y="1484784"/>
            <a:ext cx="1436863" cy="15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FFFDF"/>
              </a:clrFrom>
              <a:clrTo>
                <a:srgbClr val="DFF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19303"/>
            <a:ext cx="1883191" cy="145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1440160" cy="205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07" y="5000731"/>
            <a:ext cx="1440160" cy="185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サブタイトル 2"/>
          <p:cNvSpPr txBox="1">
            <a:spLocks/>
          </p:cNvSpPr>
          <p:nvPr/>
        </p:nvSpPr>
        <p:spPr>
          <a:xfrm>
            <a:off x="814974" y="0"/>
            <a:ext cx="1735454" cy="268051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002060"/>
                </a:solidFill>
              </a:rPr>
              <a:t>　とう　　　 けい 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045193" y="727092"/>
            <a:ext cx="662473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 smtClean="0"/>
              <a:t>※</a:t>
            </a:r>
            <a:r>
              <a:rPr lang="ja-JP" altLang="en-US" sz="2800" dirty="0" smtClean="0"/>
              <a:t>統計：身のまわりのことを、数字でつかんで</a:t>
            </a:r>
            <a:endParaRPr lang="en-US" altLang="ja-JP" sz="2800" dirty="0" smtClean="0"/>
          </a:p>
          <a:p>
            <a:pPr algn="l"/>
            <a:r>
              <a:rPr lang="ja-JP" altLang="en-US" sz="2800" dirty="0"/>
              <a:t>　</a:t>
            </a:r>
            <a:r>
              <a:rPr lang="ja-JP" altLang="en-US" sz="2800" dirty="0" smtClean="0"/>
              <a:t>　　　　 表やグラフに表すこと（表したもの）</a:t>
            </a:r>
            <a:endParaRPr lang="ja-JP" altLang="en-US" sz="2800" dirty="0"/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1259632" y="814142"/>
            <a:ext cx="1506825" cy="201851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>
                <a:solidFill>
                  <a:srgbClr val="002060"/>
                </a:solidFill>
              </a:rPr>
              <a:t>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   とう   けい　　　</a:t>
            </a:r>
            <a:r>
              <a:rPr lang="ja-JP" altLang="en-US" sz="900" b="1" dirty="0" smtClean="0">
                <a:solidFill>
                  <a:srgbClr val="002060"/>
                </a:solidFill>
              </a:rPr>
              <a:t> 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み 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815914" y="3462660"/>
            <a:ext cx="2010881" cy="201851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>
                <a:solidFill>
                  <a:srgbClr val="002060"/>
                </a:solidFill>
              </a:rPr>
              <a:t>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ひつ　よう 　　　　   じょう   ほう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481084" y="1470090"/>
            <a:ext cx="54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rgbClr val="0BC1E5"/>
                </a:solidFill>
                <a:latin typeface="HGP創英角ﾎﾟｯﾌﾟ体" pitchFamily="50" charset="-128"/>
                <a:ea typeface="HGP創英角ﾎﾟｯﾌﾟ体" pitchFamily="50" charset="-128"/>
              </a:rPr>
              <a:t>？</a:t>
            </a: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1647072" y="5098638"/>
            <a:ext cx="2010881" cy="201851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>
                <a:solidFill>
                  <a:srgbClr val="002060"/>
                </a:solidFill>
              </a:rPr>
              <a:t> 　</a:t>
            </a:r>
            <a:r>
              <a:rPr lang="ja-JP" altLang="en-US" sz="900" b="1" dirty="0" smtClean="0">
                <a:solidFill>
                  <a:srgbClr val="002060"/>
                </a:solidFill>
              </a:rPr>
              <a:t>　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よう　 </a:t>
            </a:r>
            <a:r>
              <a:rPr lang="ja-JP" altLang="en-US" sz="900" b="1" dirty="0" smtClean="0">
                <a:solidFill>
                  <a:srgbClr val="002060"/>
                </a:solidFill>
              </a:rPr>
              <a:t>   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す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0" grpId="0"/>
      <p:bldP spid="11" grpId="0"/>
      <p:bldP spid="12" grpId="0"/>
      <p:bldP spid="4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pic>
        <p:nvPicPr>
          <p:cNvPr id="8" name="Picture 5" descr="X:\01情報\☆統計課キャラクター\うさカット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FC9"/>
              </a:clrFrom>
              <a:clrTo>
                <a:srgbClr val="E1FF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95" y="2894365"/>
            <a:ext cx="22009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X:\01情報\☆統計課キャラクター\ひつじカッ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24504"/>
            <a:ext cx="2418036" cy="20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6347"/>
            <a:ext cx="2485404" cy="20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4" y="0"/>
            <a:ext cx="2543012" cy="223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972828"/>
            <a:ext cx="9144000" cy="1472184"/>
          </a:xfrm>
        </p:spPr>
        <p:txBody>
          <a:bodyPr>
            <a:normAutofit fontScale="90000"/>
          </a:bodyPr>
          <a:lstStyle/>
          <a:p>
            <a:r>
              <a:rPr lang="ja-JP" altLang="en-US" sz="6000" dirty="0">
                <a:solidFill>
                  <a:srgbClr val="0070C0"/>
                </a:solidFill>
              </a:rPr>
              <a:t>表</a:t>
            </a:r>
            <a:r>
              <a:rPr lang="ja-JP" altLang="en-US" sz="6000" dirty="0" smtClean="0">
                <a:solidFill>
                  <a:srgbClr val="0070C0"/>
                </a:solidFill>
              </a:rPr>
              <a:t>やグラフに親しみましょう。</a:t>
            </a:r>
            <a:endParaRPr kumimoji="1" lang="ja-JP" alt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87824"/>
              </p:ext>
            </p:extLst>
          </p:nvPr>
        </p:nvGraphicFramePr>
        <p:xfrm>
          <a:off x="107504" y="0"/>
          <a:ext cx="8928986" cy="1340769"/>
        </p:xfrm>
        <a:graphic>
          <a:graphicData uri="http://schemas.openxmlformats.org/drawingml/2006/table">
            <a:tbl>
              <a:tblPr/>
              <a:tblGrid>
                <a:gridCol w="105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46923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　　　　　　　　　　　　　　　　　　　月別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の気温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2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３月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４月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５月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６月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７月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８月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９月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１０月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92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気温（度）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642785"/>
              </p:ext>
            </p:extLst>
          </p:nvPr>
        </p:nvGraphicFramePr>
        <p:xfrm>
          <a:off x="179512" y="1484784"/>
          <a:ext cx="885698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80866"/>
              </p:ext>
            </p:extLst>
          </p:nvPr>
        </p:nvGraphicFramePr>
        <p:xfrm>
          <a:off x="467544" y="1556792"/>
          <a:ext cx="82817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52061"/>
              </p:ext>
            </p:extLst>
          </p:nvPr>
        </p:nvGraphicFramePr>
        <p:xfrm>
          <a:off x="107505" y="0"/>
          <a:ext cx="8928998" cy="1628800"/>
        </p:xfrm>
        <a:graphic>
          <a:graphicData uri="http://schemas.openxmlformats.org/drawingml/2006/table">
            <a:tbl>
              <a:tblPr/>
              <a:tblGrid>
                <a:gridCol w="105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25760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奈良市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とキャンベラの月別の気温　　　　　　　　　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（度）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３月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４月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５月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６月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７月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８月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９月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１０月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奈良市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キャンベラ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60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年刊 理科年表）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68014"/>
            <a:ext cx="1801067" cy="232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7458038" y="1768014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err="1">
                <a:solidFill>
                  <a:srgbClr val="0070C0"/>
                </a:solidFill>
              </a:rPr>
              <a:t>しらびっ</a:t>
            </a:r>
            <a:r>
              <a:rPr lang="ja-JP" altLang="en-US" sz="1600" b="1" dirty="0">
                <a:solidFill>
                  <a:srgbClr val="0070C0"/>
                </a:solidFill>
              </a:rPr>
              <a:t>と</a:t>
            </a:r>
          </a:p>
        </p:txBody>
      </p:sp>
    </p:spTree>
    <p:extLst>
      <p:ext uri="{BB962C8B-B14F-4D97-AF65-F5344CB8AC3E}">
        <p14:creationId xmlns:p14="http://schemas.microsoft.com/office/powerpoint/2010/main" val="4199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67544" y="191686"/>
            <a:ext cx="8424936" cy="611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48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" y="3068960"/>
            <a:ext cx="2409668" cy="377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2411760" y="879421"/>
            <a:ext cx="6624736" cy="3600401"/>
          </a:xfrm>
          <a:prstGeom prst="wedgeRoundRectCallout">
            <a:avLst>
              <a:gd name="adj1" fmla="val -60449"/>
              <a:gd name="adj2" fmla="val 33526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那覇（沖縄）と札幌（北海道）とでは、どちら</a:t>
            </a:r>
            <a:r>
              <a:rPr lang="ja-JP" altLang="en-US" sz="3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の方が気温</a:t>
            </a:r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が</a:t>
            </a:r>
            <a:endParaRPr lang="en-US" altLang="ja-JP" sz="3400" dirty="0" smtClean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高い</a:t>
            </a:r>
            <a:r>
              <a:rPr lang="ja-JP" altLang="en-US" sz="3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でしょうか？</a:t>
            </a: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689222" y="1762690"/>
            <a:ext cx="5915226" cy="205112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　おき　なわ　　　　　　　　　 さっ　  ぽろ               ほっ   かい    どう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1475656" y="4623902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01情報\統計教育・出前授業\H25\大阪府\図・表・グラフ等資料\日本白地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12" y="-14542"/>
            <a:ext cx="6195900" cy="6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3707904" y="5157192"/>
            <a:ext cx="2376264" cy="708896"/>
          </a:xfrm>
          <a:prstGeom prst="wedgeRoundRectCallout">
            <a:avLst>
              <a:gd name="adj1" fmla="val -88133"/>
              <a:gd name="adj2" fmla="val 7383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那覇（沖縄）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881235" y="890225"/>
            <a:ext cx="2376264" cy="708896"/>
          </a:xfrm>
          <a:prstGeom prst="wedgeRoundRectCallout">
            <a:avLst>
              <a:gd name="adj1" fmla="val 123063"/>
              <a:gd name="adj2" fmla="val -25153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</a:rPr>
              <a:t>札幌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（北海道）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139952" y="5184508"/>
            <a:ext cx="1800200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FF0000"/>
                </a:solidFill>
              </a:rPr>
              <a:t>  な は　 </a:t>
            </a:r>
            <a:r>
              <a:rPr lang="ja-JP" altLang="en-US" sz="8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おきなわ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169267" y="905884"/>
            <a:ext cx="1800200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FF0000"/>
                </a:solidFill>
              </a:rPr>
              <a:t>さっぽろ   ほっかいどう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44966"/>
              </p:ext>
            </p:extLst>
          </p:nvPr>
        </p:nvGraphicFramePr>
        <p:xfrm>
          <a:off x="107498" y="188640"/>
          <a:ext cx="8928998" cy="1728190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45638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（沖縄）と札幌（北海道）の月別の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気温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28.5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札幌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-4.5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-2.3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38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267744" y="116632"/>
            <a:ext cx="3528392" cy="209500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chemeClr val="tx1"/>
                </a:solidFill>
              </a:rPr>
              <a:t>  な    は       おきなわ          さっぽろ     ほっかいどう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503564"/>
              </p:ext>
            </p:extLst>
          </p:nvPr>
        </p:nvGraphicFramePr>
        <p:xfrm>
          <a:off x="179512" y="1772816"/>
          <a:ext cx="8867775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2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67544" y="191686"/>
            <a:ext cx="8424936" cy="611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48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" y="2679622"/>
            <a:ext cx="2658192" cy="416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2842341" y="879421"/>
            <a:ext cx="6192688" cy="3600401"/>
          </a:xfrm>
          <a:prstGeom prst="wedgeRoundRectCallout">
            <a:avLst>
              <a:gd name="adj1" fmla="val -68313"/>
              <a:gd name="adj2" fmla="val 34707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沖縄と大阪とでは、どちらの方が気温が高いでしょうか？</a:t>
            </a:r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3059831" y="1484784"/>
            <a:ext cx="2952327" cy="342874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500" b="1" dirty="0" smtClean="0">
                <a:solidFill>
                  <a:srgbClr val="0070C0"/>
                </a:solidFill>
              </a:rPr>
              <a:t> おき　　なわ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630243" y="4448618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799177"/>
              </p:ext>
            </p:extLst>
          </p:nvPr>
        </p:nvGraphicFramePr>
        <p:xfrm>
          <a:off x="31233" y="1556792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28952"/>
              </p:ext>
            </p:extLst>
          </p:nvPr>
        </p:nvGraphicFramePr>
        <p:xfrm>
          <a:off x="107498" y="116632"/>
          <a:ext cx="8928998" cy="1561921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7553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　　　　　　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那覇（沖縄）と大阪の月別の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気温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（度）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28.5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大阪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53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623972" y="-10959"/>
            <a:ext cx="3528392" cy="209500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900" b="1" dirty="0" smtClean="0">
                <a:solidFill>
                  <a:schemeClr val="tx1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な    は       おきなわ 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 flipV="1">
            <a:off x="5580112" y="1052735"/>
            <a:ext cx="720080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2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/>
      <p:bldP spid="2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14876</TotalTime>
  <Words>1313</Words>
  <Application>Microsoft Office PowerPoint</Application>
  <PresentationFormat>画面に合わせる (4:3)</PresentationFormat>
  <Paragraphs>637</Paragraphs>
  <Slides>27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8" baseType="lpstr">
      <vt:lpstr>HGP創英角ﾎﾟｯﾌﾟ体</vt:lpstr>
      <vt:lpstr>HGP明朝E</vt:lpstr>
      <vt:lpstr>HGS創英角ﾎﾟｯﾌﾟ体</vt:lpstr>
      <vt:lpstr>HG丸ｺﾞｼｯｸM-PRO</vt:lpstr>
      <vt:lpstr>HG創英角ｺﾞｼｯｸUB</vt:lpstr>
      <vt:lpstr>HG創英角ﾎﾟｯﾌﾟ体</vt:lpstr>
      <vt:lpstr>ＭＳ Ｐゴシック</vt:lpstr>
      <vt:lpstr>Arial</vt:lpstr>
      <vt:lpstr>Calibri</vt:lpstr>
      <vt:lpstr>Wingdings 2</vt:lpstr>
      <vt:lpstr>Office ​​テーマ</vt:lpstr>
      <vt:lpstr>表やグラフに親しもう！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那覇（沖縄）と最高気温対決！ ２０１２年（平成２４年）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 グループのみんなで協力して、     早く正確にかこうね！</vt:lpstr>
      <vt:lpstr>（2013年気象庁「気象統計情報」）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ものすごく暑い時・・・</vt:lpstr>
      <vt:lpstr>PowerPoint プレゼンテーション</vt:lpstr>
      <vt:lpstr>統計をいかすために</vt:lpstr>
      <vt:lpstr>表やグラフに親しみましょう。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表やグラフに親しもう！</dc:title>
  <dc:creator>細川　祐司</dc:creator>
  <cp:lastModifiedBy>原　夏波</cp:lastModifiedBy>
  <cp:revision>1</cp:revision>
  <cp:lastPrinted>2013-10-18T02:04:22Z</cp:lastPrinted>
  <dcterms:created xsi:type="dcterms:W3CDTF">2012-12-12T05:33:15Z</dcterms:created>
  <dcterms:modified xsi:type="dcterms:W3CDTF">2019-10-30T04:58:05Z</dcterms:modified>
</cp:coreProperties>
</file>