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1"/>
  </p:notesMasterIdLst>
  <p:sldIdLst>
    <p:sldId id="404" r:id="rId2"/>
    <p:sldId id="486" r:id="rId3"/>
    <p:sldId id="462" r:id="rId4"/>
    <p:sldId id="463" r:id="rId5"/>
    <p:sldId id="456" r:id="rId6"/>
    <p:sldId id="487" r:id="rId7"/>
    <p:sldId id="432" r:id="rId8"/>
    <p:sldId id="477" r:id="rId9"/>
    <p:sldId id="452" r:id="rId10"/>
    <p:sldId id="488" r:id="rId11"/>
    <p:sldId id="484" r:id="rId12"/>
    <p:sldId id="461" r:id="rId13"/>
    <p:sldId id="489" r:id="rId14"/>
    <p:sldId id="478" r:id="rId15"/>
    <p:sldId id="485" r:id="rId16"/>
    <p:sldId id="479" r:id="rId17"/>
    <p:sldId id="476" r:id="rId18"/>
    <p:sldId id="490" r:id="rId19"/>
    <p:sldId id="470" r:id="rId2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39B06AB8-1F7C-4062-A8FE-77196D3BC89D}">
          <p14:sldIdLst>
            <p14:sldId id="404"/>
            <p14:sldId id="486"/>
            <p14:sldId id="462"/>
            <p14:sldId id="463"/>
            <p14:sldId id="456"/>
            <p14:sldId id="487"/>
            <p14:sldId id="432"/>
            <p14:sldId id="477"/>
            <p14:sldId id="452"/>
            <p14:sldId id="488"/>
            <p14:sldId id="484"/>
            <p14:sldId id="461"/>
            <p14:sldId id="489"/>
            <p14:sldId id="478"/>
            <p14:sldId id="485"/>
            <p14:sldId id="479"/>
            <p14:sldId id="476"/>
            <p14:sldId id="490"/>
            <p14:sldId id="470"/>
          </p14:sldIdLst>
        </p14:section>
        <p14:section name="タイトルなしのセクション" id="{80A46BD3-7B86-4900-B940-6A7224586DD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99FF"/>
    <a:srgbClr val="FFFFCC"/>
    <a:srgbClr val="FFCC66"/>
    <a:srgbClr val="ACC8EA"/>
    <a:srgbClr val="93DBFF"/>
    <a:srgbClr val="CCECFF"/>
    <a:srgbClr val="E46C0A"/>
    <a:srgbClr val="D5FFAB"/>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8" autoAdjust="0"/>
    <p:restoredTop sz="98921" autoAdjust="0"/>
  </p:normalViewPr>
  <p:slideViewPr>
    <p:cSldViewPr snapToGrid="0">
      <p:cViewPr varScale="1">
        <p:scale>
          <a:sx n="72" d="100"/>
          <a:sy n="72"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6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1163" cy="496888"/>
          </a:xfrm>
          <a:prstGeom prst="rect">
            <a:avLst/>
          </a:prstGeom>
        </p:spPr>
        <p:txBody>
          <a:bodyPr vert="horz" lIns="69921" tIns="34961" rIns="69921" bIns="34961" rtlCol="0"/>
          <a:lstStyle>
            <a:lvl1pPr algn="l">
              <a:defRPr sz="9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54451" y="0"/>
            <a:ext cx="2951163" cy="496888"/>
          </a:xfrm>
          <a:prstGeom prst="rect">
            <a:avLst/>
          </a:prstGeom>
        </p:spPr>
        <p:txBody>
          <a:bodyPr vert="horz" lIns="69921" tIns="34961" rIns="69921" bIns="34961" rtlCol="0"/>
          <a:lstStyle>
            <a:lvl1pPr algn="r">
              <a:defRPr sz="900">
                <a:ea typeface="ＭＳ Ｐゴシック" pitchFamily="50" charset="-128"/>
              </a:defRPr>
            </a:lvl1pPr>
          </a:lstStyle>
          <a:p>
            <a:pPr>
              <a:defRPr/>
            </a:pPr>
            <a:fld id="{B40C94F0-8150-4DA1-A03D-D93D445FC05D}" type="datetimeFigureOut">
              <a:rPr lang="ja-JP" altLang="en-US"/>
              <a:pPr>
                <a:defRPr/>
              </a:pPr>
              <a:t>2018/7/23</a:t>
            </a:fld>
            <a:endParaRPr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69921" tIns="34961" rIns="69921" bIns="34961" rtlCol="0" anchor="ctr"/>
          <a:lstStyle/>
          <a:p>
            <a:pPr lvl="0"/>
            <a:endParaRPr lang="ja-JP" altLang="en-US" noProof="0" smtClean="0"/>
          </a:p>
        </p:txBody>
      </p:sp>
      <p:sp>
        <p:nvSpPr>
          <p:cNvPr id="5" name="ノート プレースホルダ 4"/>
          <p:cNvSpPr>
            <a:spLocks noGrp="1"/>
          </p:cNvSpPr>
          <p:nvPr>
            <p:ph type="body" sz="quarter" idx="3"/>
          </p:nvPr>
        </p:nvSpPr>
        <p:spPr>
          <a:xfrm>
            <a:off x="679451" y="4721226"/>
            <a:ext cx="5448300" cy="4473575"/>
          </a:xfrm>
          <a:prstGeom prst="rect">
            <a:avLst/>
          </a:prstGeom>
        </p:spPr>
        <p:txBody>
          <a:bodyPr vert="horz" lIns="69921" tIns="34961" rIns="69921" bIns="3496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440863"/>
            <a:ext cx="2951163" cy="496887"/>
          </a:xfrm>
          <a:prstGeom prst="rect">
            <a:avLst/>
          </a:prstGeom>
        </p:spPr>
        <p:txBody>
          <a:bodyPr vert="horz" lIns="69921" tIns="34961" rIns="69921" bIns="34961" rtlCol="0" anchor="b"/>
          <a:lstStyle>
            <a:lvl1pPr algn="l">
              <a:defRPr sz="9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4451" y="9440863"/>
            <a:ext cx="2951163" cy="496887"/>
          </a:xfrm>
          <a:prstGeom prst="rect">
            <a:avLst/>
          </a:prstGeom>
        </p:spPr>
        <p:txBody>
          <a:bodyPr vert="horz" lIns="69921" tIns="34961" rIns="69921" bIns="34961" rtlCol="0" anchor="b"/>
          <a:lstStyle>
            <a:lvl1pPr algn="r">
              <a:defRPr sz="900">
                <a:ea typeface="ＭＳ Ｐゴシック" pitchFamily="50" charset="-128"/>
              </a:defRPr>
            </a:lvl1pPr>
          </a:lstStyle>
          <a:p>
            <a:pPr>
              <a:defRPr/>
            </a:pPr>
            <a:fld id="{7D133913-553B-4B04-9738-EE24D3001AFE}" type="slidenum">
              <a:rPr lang="ja-JP" altLang="en-US"/>
              <a:pPr>
                <a:defRPr/>
              </a:pPr>
              <a:t>‹#›</a:t>
            </a:fld>
            <a:endParaRPr lang="ja-JP" altLang="en-US"/>
          </a:p>
        </p:txBody>
      </p:sp>
    </p:spTree>
    <p:extLst>
      <p:ext uri="{BB962C8B-B14F-4D97-AF65-F5344CB8AC3E}">
        <p14:creationId xmlns:p14="http://schemas.microsoft.com/office/powerpoint/2010/main" val="4149971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5613" algn="l" rtl="0" eaLnBrk="0" fontAlgn="base" hangingPunct="0">
      <a:spcBef>
        <a:spcPct val="30000"/>
      </a:spcBef>
      <a:spcAft>
        <a:spcPct val="0"/>
      </a:spcAft>
      <a:defRPr kumimoji="1" sz="1200" kern="1200">
        <a:solidFill>
          <a:schemeClr val="tx1"/>
        </a:solidFill>
        <a:latin typeface="+mn-lt"/>
        <a:ea typeface="+mn-ea"/>
        <a:cs typeface="+mn-cs"/>
      </a:defRPr>
    </a:lvl2pPr>
    <a:lvl3pPr marL="912813" algn="l" rtl="0" eaLnBrk="0" fontAlgn="base" hangingPunct="0">
      <a:spcBef>
        <a:spcPct val="30000"/>
      </a:spcBef>
      <a:spcAft>
        <a:spcPct val="0"/>
      </a:spcAft>
      <a:defRPr kumimoji="1" sz="1200" kern="1200">
        <a:solidFill>
          <a:schemeClr val="tx1"/>
        </a:solidFill>
        <a:latin typeface="+mn-lt"/>
        <a:ea typeface="+mn-ea"/>
        <a:cs typeface="+mn-cs"/>
      </a:defRPr>
    </a:lvl3pPr>
    <a:lvl4pPr marL="1370013" algn="l" rtl="0" eaLnBrk="0" fontAlgn="base" hangingPunct="0">
      <a:spcBef>
        <a:spcPct val="30000"/>
      </a:spcBef>
      <a:spcAft>
        <a:spcPct val="0"/>
      </a:spcAft>
      <a:defRPr kumimoji="1" sz="1200" kern="1200">
        <a:solidFill>
          <a:schemeClr val="tx1"/>
        </a:solidFill>
        <a:latin typeface="+mn-lt"/>
        <a:ea typeface="+mn-ea"/>
        <a:cs typeface="+mn-cs"/>
      </a:defRPr>
    </a:lvl4pPr>
    <a:lvl5pPr marL="1827213" algn="l" rtl="0" eaLnBrk="0" fontAlgn="base" hangingPunct="0">
      <a:spcBef>
        <a:spcPct val="30000"/>
      </a:spcBef>
      <a:spcAft>
        <a:spcPct val="0"/>
      </a:spcAft>
      <a:defRPr kumimoji="1" sz="1200" kern="1200">
        <a:solidFill>
          <a:schemeClr val="tx1"/>
        </a:solidFill>
        <a:latin typeface="+mn-lt"/>
        <a:ea typeface="+mn-ea"/>
        <a:cs typeface="+mn-cs"/>
      </a:defRPr>
    </a:lvl5pPr>
    <a:lvl6pPr marL="2285694" algn="l" defTabSz="914278" rtl="0" eaLnBrk="1" latinLnBrk="0" hangingPunct="1">
      <a:defRPr kumimoji="1" sz="1200" kern="1200">
        <a:solidFill>
          <a:schemeClr val="tx1"/>
        </a:solidFill>
        <a:latin typeface="+mn-lt"/>
        <a:ea typeface="+mn-ea"/>
        <a:cs typeface="+mn-cs"/>
      </a:defRPr>
    </a:lvl6pPr>
    <a:lvl7pPr marL="2742833" algn="l" defTabSz="914278" rtl="0" eaLnBrk="1" latinLnBrk="0" hangingPunct="1">
      <a:defRPr kumimoji="1" sz="1200" kern="1200">
        <a:solidFill>
          <a:schemeClr val="tx1"/>
        </a:solidFill>
        <a:latin typeface="+mn-lt"/>
        <a:ea typeface="+mn-ea"/>
        <a:cs typeface="+mn-cs"/>
      </a:defRPr>
    </a:lvl7pPr>
    <a:lvl8pPr marL="3199972" algn="l" defTabSz="914278" rtl="0" eaLnBrk="1" latinLnBrk="0" hangingPunct="1">
      <a:defRPr kumimoji="1" sz="1200" kern="1200">
        <a:solidFill>
          <a:schemeClr val="tx1"/>
        </a:solidFill>
        <a:latin typeface="+mn-lt"/>
        <a:ea typeface="+mn-ea"/>
        <a:cs typeface="+mn-cs"/>
      </a:defRPr>
    </a:lvl8pPr>
    <a:lvl9pPr marL="3657111" algn="l" defTabSz="91427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133913-553B-4B04-9738-EE24D3001AFE}" type="slidenum">
              <a:rPr lang="ja-JP" altLang="en-US" smtClean="0"/>
              <a:pPr>
                <a:defRPr/>
              </a:pPr>
              <a:t>0</a:t>
            </a:fld>
            <a:endParaRPr lang="ja-JP" altLang="en-US"/>
          </a:p>
        </p:txBody>
      </p:sp>
    </p:spTree>
    <p:extLst>
      <p:ext uri="{BB962C8B-B14F-4D97-AF65-F5344CB8AC3E}">
        <p14:creationId xmlns:p14="http://schemas.microsoft.com/office/powerpoint/2010/main" val="422931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endParaRPr lang="ja-JP" altLang="en-US"/>
          </a:p>
        </p:txBody>
      </p:sp>
      <p:sp>
        <p:nvSpPr>
          <p:cNvPr id="3074" name="Rectangle 2"/>
          <p:cNvSpPr>
            <a:spLocks noGrp="1" noChangeArrowheads="1"/>
          </p:cNvSpPr>
          <p:nvPr>
            <p:ph type="ctrTitle"/>
          </p:nvPr>
        </p:nvSpPr>
        <p:spPr>
          <a:xfrm>
            <a:off x="1619250" y="2133619"/>
            <a:ext cx="7524750"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pPr>
                <a:defRPr/>
              </a:pPr>
              <a:t>‹#›</a:t>
            </a:fld>
            <a:endParaRPr lang="en-US" altLang="ja-JP"/>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a:spcAft>
                  <a:spcPts val="0"/>
                </a:spcAft>
                <a:defRPr/>
              </a:pPr>
              <a:r>
                <a:rPr lang="ja-JP" sz="1200" b="1" kern="100" dirty="0">
                  <a:solidFill>
                    <a:srgbClr val="002E8A"/>
                  </a:solidFill>
                  <a:ea typeface="ＭＳ ゴシック"/>
                  <a:cs typeface="Times New Roman"/>
                </a:rPr>
                <a:t>大阪府</a:t>
              </a:r>
              <a:endParaRPr lang="ja-JP" sz="1050" kern="100" dirty="0">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51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pPr>
                <a:defRPr/>
              </a:pPr>
              <a:t>‹#›</a:t>
            </a:fld>
            <a:endParaRPr lang="en-US" altLang="ja-JP"/>
          </a:p>
        </p:txBody>
      </p:sp>
    </p:spTree>
    <p:extLst>
      <p:ext uri="{BB962C8B-B14F-4D97-AF65-F5344CB8AC3E}">
        <p14:creationId xmlns:p14="http://schemas.microsoft.com/office/powerpoint/2010/main" val="90597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pPr>
                <a:defRPr/>
              </a:pPr>
              <a:t>‹#›</a:t>
            </a:fld>
            <a:endParaRPr lang="en-US" altLang="ja-JP"/>
          </a:p>
        </p:txBody>
      </p:sp>
    </p:spTree>
    <p:extLst>
      <p:ext uri="{BB962C8B-B14F-4D97-AF65-F5344CB8AC3E}">
        <p14:creationId xmlns:p14="http://schemas.microsoft.com/office/powerpoint/2010/main" val="39674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954CD4-AF95-4C78-B160-84012AB9CEDB}" type="slidenum">
              <a:rPr lang="en-US" altLang="ja-JP"/>
              <a:pPr>
                <a:defRPr/>
              </a:pPr>
              <a:t>‹#›</a:t>
            </a:fld>
            <a:endParaRPr lang="en-US" altLang="ja-JP"/>
          </a:p>
        </p:txBody>
      </p:sp>
    </p:spTree>
    <p:extLst>
      <p:ext uri="{BB962C8B-B14F-4D97-AF65-F5344CB8AC3E}">
        <p14:creationId xmlns:p14="http://schemas.microsoft.com/office/powerpoint/2010/main" val="91968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pPr>
                <a:defRPr/>
              </a:pPr>
              <a:t>‹#›</a:t>
            </a:fld>
            <a:endParaRPr lang="en-US" altLang="ja-JP"/>
          </a:p>
        </p:txBody>
      </p:sp>
    </p:spTree>
    <p:extLst>
      <p:ext uri="{BB962C8B-B14F-4D97-AF65-F5344CB8AC3E}">
        <p14:creationId xmlns:p14="http://schemas.microsoft.com/office/powerpoint/2010/main" val="316747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pPr>
                <a:defRPr/>
              </a:pPr>
              <a:t>‹#›</a:t>
            </a:fld>
            <a:endParaRPr lang="en-US" altLang="ja-JP"/>
          </a:p>
        </p:txBody>
      </p:sp>
    </p:spTree>
    <p:extLst>
      <p:ext uri="{BB962C8B-B14F-4D97-AF65-F5344CB8AC3E}">
        <p14:creationId xmlns:p14="http://schemas.microsoft.com/office/powerpoint/2010/main" val="126368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pPr>
                <a:defRPr/>
              </a:pPr>
              <a:t>‹#›</a:t>
            </a:fld>
            <a:endParaRPr lang="en-US" altLang="ja-JP"/>
          </a:p>
        </p:txBody>
      </p:sp>
    </p:spTree>
    <p:extLst>
      <p:ext uri="{BB962C8B-B14F-4D97-AF65-F5344CB8AC3E}">
        <p14:creationId xmlns:p14="http://schemas.microsoft.com/office/powerpoint/2010/main" val="58920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pPr>
                <a:defRPr/>
              </a:pPr>
              <a:t>‹#›</a:t>
            </a:fld>
            <a:endParaRPr lang="en-US" altLang="ja-JP"/>
          </a:p>
        </p:txBody>
      </p:sp>
    </p:spTree>
    <p:extLst>
      <p:ext uri="{BB962C8B-B14F-4D97-AF65-F5344CB8AC3E}">
        <p14:creationId xmlns:p14="http://schemas.microsoft.com/office/powerpoint/2010/main" val="17145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pPr>
                <a:defRPr/>
              </a:pPr>
              <a:t>‹#›</a:t>
            </a:fld>
            <a:endParaRPr lang="en-US" altLang="ja-JP"/>
          </a:p>
        </p:txBody>
      </p:sp>
    </p:spTree>
    <p:extLst>
      <p:ext uri="{BB962C8B-B14F-4D97-AF65-F5344CB8AC3E}">
        <p14:creationId xmlns:p14="http://schemas.microsoft.com/office/powerpoint/2010/main" val="143722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pPr>
                <a:defRPr/>
              </a:pPr>
              <a:t>‹#›</a:t>
            </a:fld>
            <a:endParaRPr lang="en-US" altLang="ja-JP"/>
          </a:p>
        </p:txBody>
      </p:sp>
    </p:spTree>
    <p:extLst>
      <p:ext uri="{BB962C8B-B14F-4D97-AF65-F5344CB8AC3E}">
        <p14:creationId xmlns:p14="http://schemas.microsoft.com/office/powerpoint/2010/main" val="379417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pPr>
                <a:defRPr/>
              </a:pPr>
              <a:t>‹#›</a:t>
            </a:fld>
            <a:endParaRPr lang="en-US" altLang="ja-JP"/>
          </a:p>
        </p:txBody>
      </p:sp>
    </p:spTree>
    <p:extLst>
      <p:ext uri="{BB962C8B-B14F-4D97-AF65-F5344CB8AC3E}">
        <p14:creationId xmlns:p14="http://schemas.microsoft.com/office/powerpoint/2010/main" val="239413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67488"/>
            <a:ext cx="2133600" cy="287337"/>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r">
              <a:defRPr sz="1100" smtClean="0">
                <a:ea typeface="ＭＳ Ｐゴシック" pitchFamily="50" charset="-128"/>
              </a:defRPr>
            </a:lvl1pPr>
          </a:lstStyle>
          <a:p>
            <a:pPr>
              <a:defRPr/>
            </a:pPr>
            <a:fld id="{CAE3EE41-3415-4202-BC91-CCBF9140DDB8}" type="slidenum">
              <a:rPr lang="en-US" altLang="ja-JP"/>
              <a:pPr>
                <a:defRPr/>
              </a:pPr>
              <a:t>‹#›</a:t>
            </a:fld>
            <a:endParaRPr lang="en-US" altLang="ja-JP"/>
          </a:p>
        </p:txBody>
      </p:sp>
      <p:sp>
        <p:nvSpPr>
          <p:cNvPr id="2" name="Rectangle 2"/>
          <p:cNvSpPr>
            <a:spLocks noGrp="1" noChangeArrowheads="1"/>
          </p:cNvSpPr>
          <p:nvPr userDrawn="1">
            <p:ph type="title"/>
          </p:nvPr>
        </p:nvSpPr>
        <p:spPr bwMode="auto">
          <a:xfrm>
            <a:off x="0" y="30480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grpSp>
        <p:nvGrpSpPr>
          <p:cNvPr id="1031" name="グループ化 4"/>
          <p:cNvGrpSpPr>
            <a:grpSpLocks/>
          </p:cNvGrpSpPr>
          <p:nvPr userDrawn="1"/>
        </p:nvGrpSpPr>
        <p:grpSpPr bwMode="auto">
          <a:xfrm>
            <a:off x="8101013" y="349250"/>
            <a:ext cx="1079500" cy="361950"/>
            <a:chOff x="7164536" y="392474"/>
            <a:chExt cx="1079872" cy="361316"/>
          </a:xfrm>
        </p:grpSpPr>
        <p:pic>
          <p:nvPicPr>
            <p:cNvPr id="1034"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a:spcAft>
                  <a:spcPts val="0"/>
                </a:spcAft>
                <a:defRPr/>
              </a:pPr>
              <a:r>
                <a:rPr lang="ja-JP" sz="1200" b="1" kern="100" dirty="0">
                  <a:solidFill>
                    <a:srgbClr val="002E8A"/>
                  </a:solidFill>
                  <a:ea typeface="ＭＳ ゴシック"/>
                  <a:cs typeface="Times New Roman"/>
                </a:rPr>
                <a:t>大阪府</a:t>
              </a:r>
              <a:endParaRPr lang="ja-JP" sz="1050" kern="100" dirty="0">
                <a:ea typeface="ＭＳ 明朝"/>
                <a:cs typeface="Times New Roman"/>
              </a:endParaRPr>
            </a:p>
          </p:txBody>
        </p:sp>
      </p:grpSp>
      <p:cxnSp>
        <p:nvCxnSpPr>
          <p:cNvPr id="7" name="直線コネクタ 6"/>
          <p:cNvCxnSpPr/>
          <p:nvPr userDrawn="1"/>
        </p:nvCxnSpPr>
        <p:spPr>
          <a:xfrm>
            <a:off x="0" y="7794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0" y="7413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866"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619250" y="1638319"/>
            <a:ext cx="7524750" cy="1470025"/>
          </a:xfrm>
        </p:spPr>
        <p:txBody>
          <a:bodyPr/>
          <a:lstStyle/>
          <a:p>
            <a:r>
              <a:rPr lang="ja-JP" altLang="en-US" sz="3600" dirty="0" smtClean="0"/>
              <a:t>大阪府北部を震源とする</a:t>
            </a:r>
            <a:r>
              <a:rPr lang="en-US" altLang="ja-JP" sz="3600" dirty="0" smtClean="0"/>
              <a:t/>
            </a:r>
            <a:br>
              <a:rPr lang="en-US" altLang="ja-JP" sz="3600" dirty="0" smtClean="0"/>
            </a:br>
            <a:r>
              <a:rPr lang="ja-JP" altLang="en-US" sz="3600" dirty="0" smtClean="0"/>
              <a:t>地震の被害を踏まえた</a:t>
            </a:r>
            <a:r>
              <a:rPr lang="en-US" altLang="ja-JP" sz="3600" dirty="0" smtClean="0"/>
              <a:t/>
            </a:r>
            <a:br>
              <a:rPr lang="en-US" altLang="ja-JP" sz="3600" dirty="0" smtClean="0"/>
            </a:br>
            <a:r>
              <a:rPr lang="ja-JP" altLang="en-US" sz="3600" dirty="0" smtClean="0"/>
              <a:t>耐震改修促進計画の取組みについて</a:t>
            </a:r>
            <a:endParaRPr kumimoji="1" lang="ja-JP" altLang="en-US" sz="3600" dirty="0"/>
          </a:p>
        </p:txBody>
      </p:sp>
      <p:sp>
        <p:nvSpPr>
          <p:cNvPr id="5" name="正方形/長方形 4"/>
          <p:cNvSpPr/>
          <p:nvPr/>
        </p:nvSpPr>
        <p:spPr>
          <a:xfrm>
            <a:off x="7328460" y="493824"/>
            <a:ext cx="1313181"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smtClean="0">
                <a:solidFill>
                  <a:srgbClr val="1F497D"/>
                </a:solidFill>
                <a:latin typeface="+mj-lt"/>
                <a:ea typeface="+mj-ea"/>
                <a:cs typeface="+mj-cs"/>
              </a:rPr>
              <a:t>資料３</a:t>
            </a:r>
            <a:endParaRPr lang="en-US" altLang="ja-JP" sz="3200" dirty="0" smtClean="0">
              <a:solidFill>
                <a:srgbClr val="1F497D"/>
              </a:solidFill>
              <a:latin typeface="+mj-lt"/>
              <a:ea typeface="+mj-ea"/>
              <a:cs typeface="+mj-cs"/>
            </a:endParaRPr>
          </a:p>
        </p:txBody>
      </p:sp>
      <p:sp>
        <p:nvSpPr>
          <p:cNvPr id="6" name="サブタイトル 2"/>
          <p:cNvSpPr>
            <a:spLocks noGrp="1"/>
          </p:cNvSpPr>
          <p:nvPr>
            <p:ph type="subTitle" idx="1"/>
          </p:nvPr>
        </p:nvSpPr>
        <p:spPr>
          <a:xfrm>
            <a:off x="2796210" y="3670300"/>
            <a:ext cx="6255026" cy="2692400"/>
          </a:xfrm>
        </p:spPr>
        <p:txBody>
          <a:bodyPr/>
          <a:lstStyle/>
          <a:p>
            <a:pPr algn="l"/>
            <a:r>
              <a:rPr kumimoji="1"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１．地震の</a:t>
            </a:r>
            <a:r>
              <a:rPr lang="ja-JP" altLang="en-US" sz="2400" dirty="0">
                <a:latin typeface="ＭＳ Ｐゴシック" panose="020B0600070205080204" pitchFamily="50" charset="-128"/>
                <a:ea typeface="ＭＳ Ｐゴシック" panose="020B0600070205080204" pitchFamily="50" charset="-128"/>
                <a:cs typeface="Meiryo UI" panose="020B0604030504040204" pitchFamily="50" charset="-128"/>
              </a:rPr>
              <a:t>概況</a:t>
            </a:r>
            <a:endParaRPr kumimoji="1"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２．被害状況</a:t>
            </a:r>
            <a:endParaRPr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kumimoji="1"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３．今回の地震に対する大阪府の取組み</a:t>
            </a:r>
            <a:endParaRPr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４．「住宅建築物耐震</a:t>
            </a:r>
            <a:r>
              <a:rPr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10</a:t>
            </a:r>
            <a:r>
              <a:rPr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ヶ年戦略・大阪」の</a:t>
            </a:r>
            <a:endParaRPr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spcBef>
                <a:spcPts val="0"/>
              </a:spcBef>
            </a:pPr>
            <a:r>
              <a:rPr lang="ja-JP" altLang="en-US" sz="24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取組みと今回の地震で明らかになった課題</a:t>
            </a:r>
            <a:endParaRPr lang="en-US" altLang="ja-JP" sz="24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l"/>
            <a:r>
              <a:rPr kumimoji="1" lang="ja-JP" altLang="en-US" sz="24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５．論点</a:t>
            </a:r>
            <a:endParaRPr kumimoji="1" lang="en-US" altLang="ja-JP" sz="2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365049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3227388"/>
            <a:ext cx="9144000" cy="404812"/>
          </a:xfrm>
        </p:spPr>
        <p:txBody>
          <a:bodyPr/>
          <a:lstStyle/>
          <a:p>
            <a:pPr algn="ctr"/>
            <a:r>
              <a:rPr lang="ja-JP" altLang="en-US" sz="3200" dirty="0" smtClean="0"/>
              <a:t>３．今回の地震に対する大阪府の取組み</a:t>
            </a:r>
          </a:p>
        </p:txBody>
      </p:sp>
    </p:spTree>
    <p:extLst>
      <p:ext uri="{BB962C8B-B14F-4D97-AF65-F5344CB8AC3E}">
        <p14:creationId xmlns:p14="http://schemas.microsoft.com/office/powerpoint/2010/main" val="368787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243220"/>
            <a:ext cx="7950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３　今回の地震に対する大阪府の</a:t>
            </a:r>
            <a:r>
              <a:rPr lang="ja-JP" altLang="en-US" sz="2400" dirty="0" smtClean="0"/>
              <a:t>取組み</a:t>
            </a:r>
            <a:r>
              <a:rPr lang="en-US" altLang="ja-JP" sz="2400" dirty="0" smtClean="0"/>
              <a:t>(1)</a:t>
            </a:r>
            <a:endParaRPr lang="ja-JP" altLang="en-US" sz="2400" b="0" kern="0" dirty="0" smtClean="0"/>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10</a:t>
            </a:fld>
            <a:endParaRPr lang="en-US" altLang="ja-JP"/>
          </a:p>
        </p:txBody>
      </p:sp>
      <p:sp>
        <p:nvSpPr>
          <p:cNvPr id="14" name="Text Box 5"/>
          <p:cNvSpPr txBox="1">
            <a:spLocks noChangeArrowheads="1"/>
          </p:cNvSpPr>
          <p:nvPr/>
        </p:nvSpPr>
        <p:spPr bwMode="auto">
          <a:xfrm>
            <a:off x="173293" y="3590841"/>
            <a:ext cx="67172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○「大阪版・みなし仮設住宅」を提供</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5" name="Text Box 5"/>
          <p:cNvSpPr txBox="1">
            <a:spLocks noChangeArrowheads="1"/>
          </p:cNvSpPr>
          <p:nvPr/>
        </p:nvSpPr>
        <p:spPr bwMode="auto">
          <a:xfrm>
            <a:off x="183741" y="2328548"/>
            <a:ext cx="67172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○「大阪版被災住宅無利子融資制度」の創設</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6" name="Text Box 5"/>
          <p:cNvSpPr txBox="1">
            <a:spLocks noChangeArrowheads="1"/>
          </p:cNvSpPr>
          <p:nvPr/>
        </p:nvSpPr>
        <p:spPr bwMode="auto">
          <a:xfrm>
            <a:off x="735752" y="2700981"/>
            <a:ext cx="7808961" cy="772107"/>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地震で被災した住宅の復旧に向け、一部損壊を含めた被災住宅について被災者又は親族等の金利をゼロにする</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7" name="Text Box 5"/>
          <p:cNvSpPr txBox="1">
            <a:spLocks noChangeArrowheads="1"/>
          </p:cNvSpPr>
          <p:nvPr/>
        </p:nvSpPr>
        <p:spPr bwMode="auto">
          <a:xfrm>
            <a:off x="756237" y="3944412"/>
            <a:ext cx="7808961" cy="772107"/>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・り災証明をお持ちで避難所から自宅に戻ることが困難な方など、市町が認める方を対象に、府営住宅、府公社住宅、</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UR</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賃貸住宅を、</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年間を上限に提供する</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2" name="Text Box 5"/>
          <p:cNvSpPr txBox="1">
            <a:spLocks noChangeArrowheads="1"/>
          </p:cNvSpPr>
          <p:nvPr/>
        </p:nvSpPr>
        <p:spPr bwMode="auto">
          <a:xfrm>
            <a:off x="193778" y="4948175"/>
            <a:ext cx="67172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○被災住宅の応急修理</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3" name="Text Box 5"/>
          <p:cNvSpPr txBox="1">
            <a:spLocks noChangeArrowheads="1"/>
          </p:cNvSpPr>
          <p:nvPr/>
        </p:nvSpPr>
        <p:spPr bwMode="auto">
          <a:xfrm>
            <a:off x="776723" y="5302286"/>
            <a:ext cx="7808961" cy="1049106"/>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災害対策法に基づき、同法の適用区域内において住宅が半壊又は大規模半壊を受けた世帯に対し、被災した住宅の居室、台所、トイレ等日常生活に必要不可欠な最小限度の部分を、一定の範囲内で応急的に修理する</a:t>
            </a:r>
            <a:r>
              <a:rPr kumimoji="0" lang="ja-JP" altLang="en-US" kern="0" dirty="0">
                <a:solidFill>
                  <a:sysClr val="windowText" lastClr="000000"/>
                </a:solidFill>
                <a:latin typeface="Meiryo UI" panose="020B0604030504040204" pitchFamily="50" charset="-128"/>
                <a:ea typeface="Meiryo UI" panose="020B0604030504040204" pitchFamily="50" charset="-128"/>
              </a:rPr>
              <a:t>制度</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を</a:t>
            </a:r>
            <a:r>
              <a:rPr kumimoji="0" lang="ja-JP" altLang="en-US" kern="0" dirty="0">
                <a:solidFill>
                  <a:sysClr val="windowText" lastClr="000000"/>
                </a:solidFill>
                <a:latin typeface="Meiryo UI" panose="020B0604030504040204" pitchFamily="50" charset="-128"/>
                <a:ea typeface="Meiryo UI" panose="020B0604030504040204" pitchFamily="50" charset="-128"/>
              </a:rPr>
              <a:t>実施</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2" name="Text Box 5"/>
          <p:cNvSpPr txBox="1">
            <a:spLocks noChangeArrowheads="1"/>
          </p:cNvSpPr>
          <p:nvPr/>
        </p:nvSpPr>
        <p:spPr bwMode="auto">
          <a:xfrm>
            <a:off x="756238" y="1494656"/>
            <a:ext cx="7808961" cy="772107"/>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・被害を受けた住宅の所有者、入居者に対し、住宅の損壊の状況や持ち家、借家の種別に応じて復旧や再建に関する相談や情報提供を実施</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3" name="Text Box 5"/>
          <p:cNvSpPr txBox="1">
            <a:spLocks noChangeArrowheads="1"/>
          </p:cNvSpPr>
          <p:nvPr/>
        </p:nvSpPr>
        <p:spPr bwMode="auto">
          <a:xfrm>
            <a:off x="204226" y="1103226"/>
            <a:ext cx="50789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○「被災者向け住まいの相談専用ダイヤル」の開設</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543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69AC889-3670-44DC-89A2-5E6DA9CE2B89}" type="slidenum">
              <a:rPr lang="en-US" altLang="ja-JP" smtClean="0"/>
              <a:pPr>
                <a:defRPr/>
              </a:pPr>
              <a:t>11</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916925893"/>
              </p:ext>
            </p:extLst>
          </p:nvPr>
        </p:nvGraphicFramePr>
        <p:xfrm>
          <a:off x="667490" y="1668903"/>
          <a:ext cx="7282710" cy="1090285"/>
        </p:xfrm>
        <a:graphic>
          <a:graphicData uri="http://schemas.openxmlformats.org/drawingml/2006/table">
            <a:tbl>
              <a:tblPr firstRow="1" bandRow="1">
                <a:tableStyleId>{5C22544A-7EE6-4342-B048-85BDC9FD1C3A}</a:tableStyleId>
              </a:tblPr>
              <a:tblGrid>
                <a:gridCol w="1456542"/>
                <a:gridCol w="1456542"/>
                <a:gridCol w="1456542"/>
                <a:gridCol w="1456542"/>
                <a:gridCol w="1456542"/>
              </a:tblGrid>
              <a:tr h="416444">
                <a:tc>
                  <a:txBody>
                    <a:bodyPr/>
                    <a:lstStyle/>
                    <a:p>
                      <a:endParaRPr kumimoji="1" lang="ja-JP" altLang="en-US" dirty="0"/>
                    </a:p>
                  </a:txBody>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危険（赤）</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要注意</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黄）</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調査済（緑）</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673841">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大阪市除く）</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459</a:t>
                      </a:r>
                    </a:p>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(446)</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2,142</a:t>
                      </a:r>
                    </a:p>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(1,907)</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6,759</a:t>
                      </a:r>
                    </a:p>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(1,395)</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9,360</a:t>
                      </a:r>
                    </a:p>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(3,748)</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テキスト ボックス 7"/>
          <p:cNvSpPr txBox="1"/>
          <p:nvPr/>
        </p:nvSpPr>
        <p:spPr>
          <a:xfrm>
            <a:off x="3109108" y="1372102"/>
            <a:ext cx="5430207" cy="307777"/>
          </a:xfrm>
          <a:prstGeom prst="rect">
            <a:avLst/>
          </a:prstGeom>
          <a:noFill/>
        </p:spPr>
        <p:txBody>
          <a:bodyPr wrap="squar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0" y="243220"/>
            <a:ext cx="7950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３　今回の地震に対する大阪府の</a:t>
            </a:r>
            <a:r>
              <a:rPr lang="ja-JP" altLang="en-US" sz="2400" dirty="0" smtClean="0"/>
              <a:t>取組み</a:t>
            </a:r>
            <a:r>
              <a:rPr lang="en-US" altLang="ja-JP" sz="2400" dirty="0" smtClean="0"/>
              <a:t>(2)</a:t>
            </a:r>
            <a:endParaRPr lang="ja-JP" altLang="en-US" sz="2400" b="0" kern="0" dirty="0" smtClean="0"/>
          </a:p>
        </p:txBody>
      </p:sp>
      <p:sp>
        <p:nvSpPr>
          <p:cNvPr id="12" name="Text Box 5"/>
          <p:cNvSpPr txBox="1">
            <a:spLocks noChangeArrowheads="1"/>
          </p:cNvSpPr>
          <p:nvPr/>
        </p:nvSpPr>
        <p:spPr bwMode="auto">
          <a:xfrm>
            <a:off x="204225" y="1046602"/>
            <a:ext cx="6898939"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○被災建築物応急危険度判定（</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6</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月</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19</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日～</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6</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月</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28</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日に実施）</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4" name="Text Box 5"/>
          <p:cNvSpPr txBox="1">
            <a:spLocks noChangeArrowheads="1"/>
          </p:cNvSpPr>
          <p:nvPr/>
        </p:nvSpPr>
        <p:spPr bwMode="auto">
          <a:xfrm>
            <a:off x="204225" y="3051998"/>
            <a:ext cx="50789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○ブロック塀に関する相談窓口の設置</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5" name="Text Box 5"/>
          <p:cNvSpPr txBox="1">
            <a:spLocks noChangeArrowheads="1"/>
          </p:cNvSpPr>
          <p:nvPr/>
        </p:nvSpPr>
        <p:spPr bwMode="auto">
          <a:xfrm>
            <a:off x="637479" y="3423542"/>
            <a:ext cx="7808961"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・安全性が課題となったブロック塀に関して、民間団体と協力して相談を行っている。</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3" name="Text Box 5"/>
          <p:cNvSpPr txBox="1">
            <a:spLocks noChangeArrowheads="1"/>
          </p:cNvSpPr>
          <p:nvPr/>
        </p:nvSpPr>
        <p:spPr bwMode="auto">
          <a:xfrm>
            <a:off x="198703" y="4221389"/>
            <a:ext cx="6717274"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a:solidFill>
                  <a:sysClr val="windowText" lastClr="000000"/>
                </a:solidFill>
                <a:latin typeface="Meiryo UI" panose="020B0604030504040204" pitchFamily="50" charset="-128"/>
                <a:ea typeface="Meiryo UI" panose="020B0604030504040204" pitchFamily="50" charset="-128"/>
              </a:rPr>
              <a:t>ブロック</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塀の安全性の調査</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743712" y="4320779"/>
            <a:ext cx="307340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大阪府教育庁会見資料）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63470" y="4677984"/>
            <a:ext cx="4536130" cy="707886"/>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・不適合のものがある府立学校数</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校／１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校</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37479" y="5451811"/>
            <a:ext cx="5320866" cy="707886"/>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・通学路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あるブロック塀（大阪市・堺市除く）</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8,924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日午前</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時現在）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125850" y="1140267"/>
            <a:ext cx="307340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大阪府住宅まちづくり部資料）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283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3227388"/>
            <a:ext cx="9144000" cy="404812"/>
          </a:xfrm>
        </p:spPr>
        <p:txBody>
          <a:bodyPr/>
          <a:lstStyle/>
          <a:p>
            <a:pPr algn="ctr"/>
            <a:r>
              <a:rPr lang="ja-JP" altLang="en-US" sz="3200" dirty="0" smtClean="0"/>
              <a:t>４．「住宅建築物耐震</a:t>
            </a:r>
            <a:r>
              <a:rPr lang="en-US" altLang="ja-JP" sz="3200" dirty="0" smtClean="0"/>
              <a:t>10</a:t>
            </a:r>
            <a:r>
              <a:rPr lang="ja-JP" altLang="en-US" sz="3200" dirty="0" smtClean="0"/>
              <a:t>ヶ年戦略・大阪」の取組みと</a:t>
            </a:r>
            <a:r>
              <a:rPr lang="en-US" altLang="ja-JP" sz="3200" dirty="0" smtClean="0"/>
              <a:t/>
            </a:r>
            <a:br>
              <a:rPr lang="en-US" altLang="ja-JP" sz="3200" dirty="0" smtClean="0"/>
            </a:br>
            <a:r>
              <a:rPr lang="ja-JP" altLang="en-US" sz="3200" dirty="0" smtClean="0"/>
              <a:t>今回の地震で明らかになった課題</a:t>
            </a:r>
          </a:p>
        </p:txBody>
      </p:sp>
    </p:spTree>
    <p:extLst>
      <p:ext uri="{BB962C8B-B14F-4D97-AF65-F5344CB8AC3E}">
        <p14:creationId xmlns:p14="http://schemas.microsoft.com/office/powerpoint/2010/main" val="208659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248400" y="1767217"/>
            <a:ext cx="2793217" cy="4699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185725" y="1767217"/>
            <a:ext cx="2793217" cy="4699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35513" y="1767216"/>
            <a:ext cx="2793217" cy="4699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bwMode="auto">
          <a:xfrm>
            <a:off x="0" y="48533"/>
            <a:ext cx="7950200" cy="7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nSpc>
                <a:spcPts val="2500"/>
              </a:lnSpc>
            </a:pPr>
            <a:r>
              <a:rPr lang="ja-JP" altLang="en-US" sz="2400" dirty="0"/>
              <a:t>４　</a:t>
            </a:r>
            <a:r>
              <a:rPr lang="ja-JP" altLang="en-US" sz="2400" dirty="0" smtClean="0"/>
              <a:t>「住宅建築物耐震</a:t>
            </a:r>
            <a:r>
              <a:rPr lang="en-US" altLang="ja-JP" sz="2400" dirty="0" smtClean="0"/>
              <a:t>10</a:t>
            </a:r>
            <a:r>
              <a:rPr lang="ja-JP" altLang="en-US" sz="2400" dirty="0" smtClean="0"/>
              <a:t>ヶ年戦略・大阪」の取組みと</a:t>
            </a:r>
            <a:endParaRPr lang="en-US" altLang="ja-JP" sz="2400" dirty="0" smtClean="0"/>
          </a:p>
          <a:p>
            <a:pPr>
              <a:lnSpc>
                <a:spcPts val="2500"/>
              </a:lnSpc>
            </a:pPr>
            <a:r>
              <a:rPr lang="ja-JP" altLang="en-US" sz="2400" b="0" kern="0" dirty="0"/>
              <a:t>　</a:t>
            </a:r>
            <a:r>
              <a:rPr lang="ja-JP" altLang="en-US" sz="2400" b="0" kern="0" dirty="0" smtClean="0"/>
              <a:t>　今回の地震で明らかになった課題</a:t>
            </a:r>
            <a:r>
              <a:rPr lang="en-US" altLang="ja-JP" sz="2400" b="0" kern="0" dirty="0" smtClean="0"/>
              <a:t>(1)</a:t>
            </a:r>
            <a:endParaRPr lang="ja-JP" altLang="en-US" sz="2400" b="0" kern="0" dirty="0" smtClean="0"/>
          </a:p>
        </p:txBody>
      </p:sp>
      <p:sp>
        <p:nvSpPr>
          <p:cNvPr id="8" name="Text Box 5"/>
          <p:cNvSpPr txBox="1">
            <a:spLocks noChangeArrowheads="1"/>
          </p:cNvSpPr>
          <p:nvPr/>
        </p:nvSpPr>
        <p:spPr bwMode="auto">
          <a:xfrm>
            <a:off x="208535" y="2884810"/>
            <a:ext cx="2638997" cy="1202994"/>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・木造戸建住宅約</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39</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万戸への確実な普及啓発</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・分譲マンション約</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15</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万戸への確実な普及啓発</a:t>
            </a:r>
            <a:endParaRPr kumimoji="0" lang="en-US" altLang="ja-JP" sz="1600" kern="0" dirty="0">
              <a:solidFill>
                <a:sysClr val="windowText" lastClr="0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13</a:t>
            </a:fld>
            <a:endParaRPr lang="en-US" altLang="ja-JP"/>
          </a:p>
        </p:txBody>
      </p:sp>
      <p:sp>
        <p:nvSpPr>
          <p:cNvPr id="9" name="Text Box 5"/>
          <p:cNvSpPr txBox="1">
            <a:spLocks noChangeArrowheads="1"/>
          </p:cNvSpPr>
          <p:nvPr/>
        </p:nvSpPr>
        <p:spPr bwMode="auto">
          <a:xfrm>
            <a:off x="215929" y="1867262"/>
            <a:ext cx="1207002" cy="587441"/>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① 住宅</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0" name="Text Box 5"/>
          <p:cNvSpPr txBox="1">
            <a:spLocks noChangeArrowheads="1"/>
          </p:cNvSpPr>
          <p:nvPr/>
        </p:nvSpPr>
        <p:spPr bwMode="auto">
          <a:xfrm>
            <a:off x="3262833" y="2877842"/>
            <a:ext cx="2638997" cy="710552"/>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・耐震性が不足する全ての建築物約</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5</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千棟に普及啓発</a:t>
            </a:r>
            <a:endParaRPr kumimoji="0" lang="en-US" altLang="ja-JP" sz="1600" kern="0" dirty="0">
              <a:solidFill>
                <a:sysClr val="windowText" lastClr="000000"/>
              </a:solidFill>
              <a:latin typeface="Meiryo UI" panose="020B0604030504040204" pitchFamily="50" charset="-128"/>
              <a:ea typeface="Meiryo UI" panose="020B0604030504040204" pitchFamily="50" charset="-128"/>
            </a:endParaRPr>
          </a:p>
        </p:txBody>
      </p:sp>
      <p:sp>
        <p:nvSpPr>
          <p:cNvPr id="13" name="Text Box 5"/>
          <p:cNvSpPr txBox="1">
            <a:spLocks noChangeArrowheads="1"/>
          </p:cNvSpPr>
          <p:nvPr/>
        </p:nvSpPr>
        <p:spPr bwMode="auto">
          <a:xfrm>
            <a:off x="6325509" y="2938198"/>
            <a:ext cx="2638997" cy="1449216"/>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・耐震性が不足する全ての建築物に確実な普及啓発</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・耐震性の低いものや道路を封鎖する危険性の高い建築物を優先して耐震化を促進</a:t>
            </a:r>
            <a:endParaRPr kumimoji="0" lang="en-US" altLang="ja-JP" kern="0" dirty="0">
              <a:solidFill>
                <a:sysClr val="windowText" lastClr="000000"/>
              </a:solidFill>
              <a:latin typeface="Meiryo UI" panose="020B0604030504040204" pitchFamily="50" charset="-128"/>
              <a:ea typeface="Meiryo UI" panose="020B0604030504040204" pitchFamily="50" charset="-128"/>
            </a:endParaRPr>
          </a:p>
        </p:txBody>
      </p:sp>
      <p:sp>
        <p:nvSpPr>
          <p:cNvPr id="15" name="Text Box 5"/>
          <p:cNvSpPr txBox="1">
            <a:spLocks noChangeArrowheads="1"/>
          </p:cNvSpPr>
          <p:nvPr/>
        </p:nvSpPr>
        <p:spPr bwMode="auto">
          <a:xfrm>
            <a:off x="3201973" y="1867262"/>
            <a:ext cx="2642499" cy="956773"/>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②多数の者が利用</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　 する建築物</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6" name="Text Box 5"/>
          <p:cNvSpPr txBox="1">
            <a:spLocks noChangeArrowheads="1"/>
          </p:cNvSpPr>
          <p:nvPr/>
        </p:nvSpPr>
        <p:spPr bwMode="auto">
          <a:xfrm>
            <a:off x="6288905" y="1867262"/>
            <a:ext cx="2685477" cy="956773"/>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③広域緊急交通路</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   沿道建築物</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7" name="角丸四角形 6"/>
          <p:cNvSpPr/>
          <p:nvPr/>
        </p:nvSpPr>
        <p:spPr>
          <a:xfrm>
            <a:off x="607085" y="5246004"/>
            <a:ext cx="8018929" cy="3829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p:cNvSpPr txBox="1">
            <a:spLocks noChangeArrowheads="1"/>
          </p:cNvSpPr>
          <p:nvPr/>
        </p:nvSpPr>
        <p:spPr bwMode="auto">
          <a:xfrm>
            <a:off x="1939989" y="5187732"/>
            <a:ext cx="5186594" cy="495108"/>
          </a:xfrm>
          <a:prstGeom prst="rect">
            <a:avLst/>
          </a:prstGeom>
          <a:noFill/>
          <a:ln w="9525">
            <a:noFill/>
            <a:miter lim="800000"/>
            <a:headEnd/>
            <a:tailEnd/>
          </a:ln>
        </p:spPr>
        <p:txBody>
          <a:bodyPr wrap="square" lIns="91357" tIns="108000" rIns="91357" bIns="108000">
            <a:spAutoFit/>
          </a:bodyPr>
          <a:lstStyle/>
          <a:p>
            <a:pPr algn="ctr"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ブロック塀等の安全対策</a:t>
            </a: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607086" y="5707252"/>
            <a:ext cx="8018929" cy="3829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 Box 5"/>
          <p:cNvSpPr txBox="1">
            <a:spLocks noChangeArrowheads="1"/>
          </p:cNvSpPr>
          <p:nvPr/>
        </p:nvSpPr>
        <p:spPr bwMode="auto">
          <a:xfrm>
            <a:off x="2183186" y="5682454"/>
            <a:ext cx="4866728" cy="464331"/>
          </a:xfrm>
          <a:prstGeom prst="rect">
            <a:avLst/>
          </a:prstGeom>
          <a:noFill/>
          <a:ln w="9525">
            <a:noFill/>
            <a:miter lim="800000"/>
            <a:headEnd/>
            <a:tailEnd/>
          </a:ln>
        </p:spPr>
        <p:txBody>
          <a:bodyPr wrap="square" lIns="91357" tIns="108000" rIns="91357" bIns="108000">
            <a:spAutoFit/>
          </a:bodyPr>
          <a:lstStyle/>
          <a:p>
            <a:pPr algn="ctr"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家具転倒防止の促進　</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6" name="Text Box 1233"/>
          <p:cNvSpPr txBox="1">
            <a:spLocks noChangeArrowheads="1"/>
          </p:cNvSpPr>
          <p:nvPr/>
        </p:nvSpPr>
        <p:spPr bwMode="auto">
          <a:xfrm>
            <a:off x="164712" y="1108148"/>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smtClean="0">
                <a:solidFill>
                  <a:sysClr val="window" lastClr="FFFFFF"/>
                </a:solidFill>
                <a:latin typeface="HGP創英角ｺﾞｼｯｸUB" pitchFamily="50" charset="-128"/>
                <a:ea typeface="HGP創英角ｺﾞｼｯｸUB" pitchFamily="50" charset="-128"/>
              </a:rPr>
              <a:t>（１） 「住宅建築物耐震</a:t>
            </a:r>
            <a:r>
              <a:rPr kumimoji="0" lang="en-US" altLang="ja-JP" kern="0" dirty="0" smtClean="0">
                <a:solidFill>
                  <a:sysClr val="window" lastClr="FFFFFF"/>
                </a:solidFill>
                <a:latin typeface="HGP創英角ｺﾞｼｯｸUB" pitchFamily="50" charset="-128"/>
                <a:ea typeface="HGP創英角ｺﾞｼｯｸUB" pitchFamily="50" charset="-128"/>
              </a:rPr>
              <a:t>10</a:t>
            </a:r>
            <a:r>
              <a:rPr kumimoji="0" lang="ja-JP" altLang="en-US" kern="0" dirty="0" smtClean="0">
                <a:solidFill>
                  <a:sysClr val="window" lastClr="FFFFFF"/>
                </a:solidFill>
                <a:latin typeface="HGP創英角ｺﾞｼｯｸUB" pitchFamily="50" charset="-128"/>
                <a:ea typeface="HGP創英角ｺﾞｼｯｸUB" pitchFamily="50" charset="-128"/>
              </a:rPr>
              <a:t>ヶ年戦略・大阪」の取組み</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
        <p:nvSpPr>
          <p:cNvPr id="28" name="角丸四角形 27"/>
          <p:cNvSpPr/>
          <p:nvPr/>
        </p:nvSpPr>
        <p:spPr>
          <a:xfrm>
            <a:off x="3259867" y="3715118"/>
            <a:ext cx="2664000" cy="1397050"/>
          </a:xfrm>
          <a:prstGeom prst="roundRect">
            <a:avLst>
              <a:gd name="adj" fmla="val 8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5"/>
          <p:cNvSpPr txBox="1">
            <a:spLocks noChangeArrowheads="1"/>
          </p:cNvSpPr>
          <p:nvPr/>
        </p:nvSpPr>
        <p:spPr bwMode="auto">
          <a:xfrm>
            <a:off x="3237779" y="3666404"/>
            <a:ext cx="2679378" cy="587441"/>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②</a:t>
            </a:r>
            <a:r>
              <a:rPr kumimoji="0" lang="en-US" altLang="ja-JP" sz="2400"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 </a:t>
            </a:r>
            <a:r>
              <a:rPr kumimoji="0" lang="ja-JP" altLang="en-US" sz="2400" kern="0" dirty="0" smtClean="0">
                <a:solidFill>
                  <a:sysClr val="windowText" lastClr="000000"/>
                </a:solidFill>
                <a:latin typeface="Meiryo UI" panose="020B0604030504040204" pitchFamily="50" charset="-128"/>
                <a:ea typeface="Meiryo UI" panose="020B0604030504040204" pitchFamily="50" charset="-128"/>
              </a:rPr>
              <a:t>大規模建築物</a:t>
            </a:r>
            <a:endParaRPr kumimoji="0" lang="en-US" altLang="ja-JP" sz="2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3" name="Text Box 5"/>
          <p:cNvSpPr txBox="1">
            <a:spLocks noChangeArrowheads="1"/>
          </p:cNvSpPr>
          <p:nvPr/>
        </p:nvSpPr>
        <p:spPr bwMode="auto">
          <a:xfrm>
            <a:off x="3339945" y="4086943"/>
            <a:ext cx="2638997" cy="956773"/>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・特に公共性の高いものや避難所として利用可能なホテル等を優先して耐震化を促進</a:t>
            </a:r>
          </a:p>
        </p:txBody>
      </p:sp>
    </p:spTree>
    <p:extLst>
      <p:ext uri="{BB962C8B-B14F-4D97-AF65-F5344CB8AC3E}">
        <p14:creationId xmlns:p14="http://schemas.microsoft.com/office/powerpoint/2010/main" val="415526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515020" y="1422717"/>
            <a:ext cx="7980411" cy="1326105"/>
          </a:xfrm>
          <a:prstGeom prst="rect">
            <a:avLst/>
          </a:prstGeom>
          <a:noFill/>
          <a:ln w="9525">
            <a:noFill/>
            <a:miter lim="800000"/>
            <a:headEnd/>
            <a:tailEnd/>
          </a:ln>
        </p:spPr>
        <p:txBody>
          <a:bodyPr wrap="square" lIns="91357" tIns="108000" rIns="91357" bIns="108000">
            <a:spAutoFit/>
          </a:bodyPr>
          <a:lstStyle/>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・ダイレクトメールや個別訪問等による普及啓発を市町村と連携して実施</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H29</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年度実施数　約</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7</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万戸）</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marL="108000" indent="-108000"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a:solidFill>
                  <a:sysClr val="windowText" lastClr="000000"/>
                </a:solidFill>
                <a:latin typeface="Meiryo UI" panose="020B0604030504040204" pitchFamily="50" charset="-128"/>
                <a:ea typeface="Meiryo UI" panose="020B0604030504040204" pitchFamily="50" charset="-128"/>
              </a:rPr>
              <a:t>密集市街地や</a:t>
            </a:r>
            <a:r>
              <a:rPr kumimoji="0" lang="en-US" altLang="ja-JP" kern="0" dirty="0">
                <a:solidFill>
                  <a:sysClr val="windowText" lastClr="000000"/>
                </a:solidFill>
                <a:latin typeface="Meiryo UI" panose="020B0604030504040204" pitchFamily="50" charset="-128"/>
                <a:ea typeface="Meiryo UI" panose="020B0604030504040204" pitchFamily="50" charset="-128"/>
              </a:rPr>
              <a:t>S56</a:t>
            </a:r>
            <a:r>
              <a:rPr kumimoji="0" lang="ja-JP" altLang="en-US" kern="0" dirty="0">
                <a:solidFill>
                  <a:sysClr val="windowText" lastClr="000000"/>
                </a:solidFill>
                <a:latin typeface="Meiryo UI" panose="020B0604030504040204" pitchFamily="50" charset="-128"/>
                <a:ea typeface="Meiryo UI" panose="020B0604030504040204" pitchFamily="50" charset="-128"/>
              </a:rPr>
              <a:t>年以前の住宅の集積地で、防災ワークショップ等の重点取組みを行い、効果的な耐震化を進める（</a:t>
            </a:r>
            <a:r>
              <a:rPr kumimoji="0" lang="en-US" altLang="ja-JP" kern="0" dirty="0">
                <a:solidFill>
                  <a:sysClr val="windowText" lastClr="000000"/>
                </a:solidFill>
                <a:latin typeface="Meiryo UI" panose="020B0604030504040204" pitchFamily="50" charset="-128"/>
                <a:ea typeface="Meiryo UI" panose="020B0604030504040204" pitchFamily="50" charset="-128"/>
              </a:rPr>
              <a:t>H29</a:t>
            </a:r>
            <a:r>
              <a:rPr kumimoji="0" lang="ja-JP" altLang="en-US" kern="0" dirty="0">
                <a:solidFill>
                  <a:sysClr val="windowText" lastClr="000000"/>
                </a:solidFill>
                <a:latin typeface="Meiryo UI" panose="020B0604030504040204" pitchFamily="50" charset="-128"/>
                <a:ea typeface="Meiryo UI" panose="020B0604030504040204" pitchFamily="50" charset="-128"/>
              </a:rPr>
              <a:t>年度　寝屋川市、吹田市で実施</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endParaRPr kumimoji="0" lang="en-US" altLang="ja-JP" kern="0" dirty="0">
              <a:solidFill>
                <a:sysClr val="windowText" lastClr="0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14</a:t>
            </a:fld>
            <a:endParaRPr lang="en-US" altLang="ja-JP"/>
          </a:p>
        </p:txBody>
      </p:sp>
      <p:graphicFrame>
        <p:nvGraphicFramePr>
          <p:cNvPr id="11" name="表 10"/>
          <p:cNvGraphicFramePr>
            <a:graphicFrameLocks noGrp="1"/>
          </p:cNvGraphicFramePr>
          <p:nvPr>
            <p:extLst>
              <p:ext uri="{D42A27DB-BD31-4B8C-83A1-F6EECF244321}">
                <p14:modId xmlns:p14="http://schemas.microsoft.com/office/powerpoint/2010/main" val="770238971"/>
              </p:ext>
            </p:extLst>
          </p:nvPr>
        </p:nvGraphicFramePr>
        <p:xfrm>
          <a:off x="309510" y="3393467"/>
          <a:ext cx="8696048" cy="2279175"/>
        </p:xfrm>
        <a:graphic>
          <a:graphicData uri="http://schemas.openxmlformats.org/drawingml/2006/table">
            <a:tbl>
              <a:tblPr firstRow="1" bandRow="1">
                <a:tableStyleId>{5C22544A-7EE6-4342-B048-85BDC9FD1C3A}</a:tableStyleId>
              </a:tblPr>
              <a:tblGrid>
                <a:gridCol w="626092"/>
                <a:gridCol w="578142"/>
                <a:gridCol w="678533"/>
                <a:gridCol w="653143"/>
                <a:gridCol w="674914"/>
                <a:gridCol w="674915"/>
                <a:gridCol w="674914"/>
                <a:gridCol w="653143"/>
                <a:gridCol w="674914"/>
                <a:gridCol w="664029"/>
                <a:gridCol w="664028"/>
                <a:gridCol w="674914"/>
                <a:gridCol w="804367"/>
              </a:tblGrid>
              <a:tr h="469509">
                <a:tc>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R w="12700" cap="flat" cmpd="sng" algn="ctr">
                      <a:solidFill>
                        <a:schemeClr val="accent2">
                          <a:lumMod val="60000"/>
                          <a:lumOff val="40000"/>
                        </a:schemeClr>
                      </a:solidFill>
                      <a:prstDash val="solid"/>
                      <a:round/>
                      <a:headEnd type="none" w="med" len="med"/>
                      <a:tailEnd type="none" w="med" len="med"/>
                    </a:lnR>
                  </a:tcPr>
                </a:tc>
                <a:tc>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合計</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L w="12700" cap="flat" cmpd="sng" algn="ctr">
                      <a:solidFill>
                        <a:schemeClr val="accent2">
                          <a:lumMod val="60000"/>
                          <a:lumOff val="40000"/>
                        </a:schemeClr>
                      </a:solidFill>
                      <a:prstDash val="solid"/>
                      <a:round/>
                      <a:headEnd type="none" w="med" len="med"/>
                      <a:tailEnd type="none" w="med" len="med"/>
                    </a:lnL>
                  </a:tcPr>
                </a:tc>
              </a:tr>
              <a:tr h="469509">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診断</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946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1,266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1,442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1,607</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2,039</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1,959</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2,073</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2,222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1,966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2,111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1,341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R w="12700" cap="flat" cmpd="sng" algn="ctr">
                      <a:solidFill>
                        <a:schemeClr val="accent2">
                          <a:lumMod val="60000"/>
                          <a:lumOff val="40000"/>
                        </a:schemeClr>
                      </a:solidFill>
                      <a:prstDash val="solid"/>
                      <a:round/>
                      <a:headEnd type="none" w="med" len="med"/>
                      <a:tailEnd type="none" w="med" len="med"/>
                    </a:lnR>
                  </a:tcPr>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18,972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L w="12700" cap="flat" cmpd="sng" algn="ctr">
                      <a:solidFill>
                        <a:schemeClr val="accent2">
                          <a:lumMod val="60000"/>
                          <a:lumOff val="40000"/>
                        </a:schemeClr>
                      </a:solidFill>
                      <a:prstDash val="solid"/>
                      <a:round/>
                      <a:headEnd type="none" w="med" len="med"/>
                      <a:tailEnd type="none" w="med" len="med"/>
                    </a:lnL>
                  </a:tcPr>
                </a:tc>
              </a:tr>
              <a:tr h="463076">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設計</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lang="ja-JP" altLang="en-US" sz="1800" dirty="0"/>
                    </a:p>
                  </a:txBody>
                  <a:tcPr marL="90002" marR="90002" marT="45001" marB="45001"/>
                </a:tc>
                <a:tc>
                  <a:txBody>
                    <a:bodyPr/>
                    <a:lstStyle/>
                    <a:p>
                      <a:pPr algn="r"/>
                      <a:endParaRPr lang="ja-JP" altLang="en-US" sz="1800" dirty="0"/>
                    </a:p>
                  </a:txBody>
                  <a:tcPr marL="90002" marR="90002" marT="45001" marB="45001"/>
                </a:tc>
                <a:tc>
                  <a:txBody>
                    <a:bodyPr/>
                    <a:lstStyle/>
                    <a:p>
                      <a:pPr algn="r"/>
                      <a:endParaRPr lang="ja-JP" altLang="en-US" sz="1800" dirty="0"/>
                    </a:p>
                  </a:txBody>
                  <a:tcPr marL="90002" marR="90002" marT="45001" marB="45001"/>
                </a:tc>
                <a:tc>
                  <a:txBody>
                    <a:bodyPr/>
                    <a:lstStyle/>
                    <a:p>
                      <a:pPr algn="r"/>
                      <a:endParaRPr lang="ja-JP" altLang="en-US" sz="1800" dirty="0"/>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485</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445</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482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481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516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462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350</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R w="12700" cap="flat" cmpd="sng" algn="ctr">
                      <a:solidFill>
                        <a:schemeClr val="accent2">
                          <a:lumMod val="60000"/>
                          <a:lumOff val="40000"/>
                        </a:schemeClr>
                      </a:solidFill>
                      <a:prstDash val="solid"/>
                      <a:round/>
                      <a:headEnd type="none" w="med" len="med"/>
                      <a:tailEnd type="none" w="med" len="med"/>
                    </a:lnR>
                  </a:tcPr>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3,221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L w="12700" cap="flat" cmpd="sng" algn="ctr">
                      <a:solidFill>
                        <a:schemeClr val="accent2">
                          <a:lumMod val="60000"/>
                          <a:lumOff val="40000"/>
                        </a:schemeClr>
                      </a:solidFill>
                      <a:prstDash val="solid"/>
                      <a:round/>
                      <a:headEnd type="none" w="med" len="med"/>
                      <a:tailEnd type="none" w="med" len="med"/>
                    </a:lnL>
                  </a:tcPr>
                </a:tc>
              </a:tr>
              <a:tr h="469509">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改修</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156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286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351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616</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502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598</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502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561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437</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R w="12700" cap="flat" cmpd="sng" algn="ctr">
                      <a:solidFill>
                        <a:schemeClr val="accent2">
                          <a:lumMod val="60000"/>
                          <a:lumOff val="40000"/>
                        </a:schemeClr>
                      </a:solidFill>
                      <a:prstDash val="solid"/>
                      <a:round/>
                      <a:headEnd type="none" w="med" len="med"/>
                      <a:tailEnd type="none" w="med" len="med"/>
                    </a:lnR>
                  </a:tcPr>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4,638</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L w="12700" cap="flat" cmpd="sng" algn="ctr">
                      <a:solidFill>
                        <a:schemeClr val="accent2">
                          <a:lumMod val="60000"/>
                          <a:lumOff val="40000"/>
                        </a:schemeClr>
                      </a:solidFill>
                      <a:prstDash val="solid"/>
                      <a:round/>
                      <a:headEnd type="none" w="med" len="med"/>
                      <a:tailEnd type="none" w="med" len="med"/>
                    </a:lnL>
                  </a:tcPr>
                </a:tc>
              </a:tr>
              <a:tr h="407572">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除却</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221</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382</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183</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R w="12700" cap="flat" cmpd="sng" algn="ctr">
                      <a:solidFill>
                        <a:schemeClr val="accent2">
                          <a:lumMod val="60000"/>
                          <a:lumOff val="40000"/>
                        </a:schemeClr>
                      </a:solidFill>
                      <a:prstDash val="solid"/>
                      <a:round/>
                      <a:headEnd type="none" w="med" len="med"/>
                      <a:tailEnd type="none" w="med" len="med"/>
                    </a:lnR>
                  </a:tcPr>
                </a:tc>
                <a:tc>
                  <a:txBody>
                    <a:bodyPr/>
                    <a:lstStyle/>
                    <a:p>
                      <a:pPr algn="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868</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0002" marR="90002" marT="45001" marB="45001">
                    <a:lnL w="12700" cap="flat" cmpd="sng" algn="ctr">
                      <a:solidFill>
                        <a:schemeClr val="accent2">
                          <a:lumMod val="60000"/>
                          <a:lumOff val="40000"/>
                        </a:schemeClr>
                      </a:solidFill>
                      <a:prstDash val="solid"/>
                      <a:round/>
                      <a:headEnd type="none" w="med" len="med"/>
                      <a:tailEnd type="none" w="med" len="med"/>
                    </a:lnL>
                  </a:tcPr>
                </a:tc>
              </a:tr>
            </a:tbl>
          </a:graphicData>
        </a:graphic>
      </p:graphicFrame>
      <p:sp>
        <p:nvSpPr>
          <p:cNvPr id="14" name="Text Box 5"/>
          <p:cNvSpPr txBox="1">
            <a:spLocks noChangeArrowheads="1"/>
          </p:cNvSpPr>
          <p:nvPr/>
        </p:nvSpPr>
        <p:spPr bwMode="auto">
          <a:xfrm>
            <a:off x="260083" y="2949636"/>
            <a:ext cx="3665590" cy="49510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■木造住宅の耐震改修の補助実績</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3" name="Text Box 5"/>
          <p:cNvSpPr txBox="1">
            <a:spLocks noChangeArrowheads="1"/>
          </p:cNvSpPr>
          <p:nvPr/>
        </p:nvSpPr>
        <p:spPr bwMode="auto">
          <a:xfrm>
            <a:off x="116313" y="1020332"/>
            <a:ext cx="1657885" cy="525886"/>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① 住宅</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0" y="48533"/>
            <a:ext cx="7950200" cy="7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nSpc>
                <a:spcPts val="2500"/>
              </a:lnSpc>
            </a:pPr>
            <a:r>
              <a:rPr lang="ja-JP" altLang="en-US" sz="2400" dirty="0"/>
              <a:t>４　</a:t>
            </a:r>
            <a:r>
              <a:rPr lang="ja-JP" altLang="en-US" sz="2400" dirty="0" smtClean="0"/>
              <a:t>「住宅建築物耐震</a:t>
            </a:r>
            <a:r>
              <a:rPr lang="en-US" altLang="ja-JP" sz="2400" dirty="0" smtClean="0"/>
              <a:t>10</a:t>
            </a:r>
            <a:r>
              <a:rPr lang="ja-JP" altLang="en-US" sz="2400" dirty="0" smtClean="0"/>
              <a:t>ヶ年戦略・大阪」の取組みと</a:t>
            </a:r>
            <a:endParaRPr lang="en-US" altLang="ja-JP" sz="2400" dirty="0" smtClean="0"/>
          </a:p>
          <a:p>
            <a:pPr>
              <a:lnSpc>
                <a:spcPts val="2500"/>
              </a:lnSpc>
            </a:pPr>
            <a:r>
              <a:rPr lang="ja-JP" altLang="en-US" sz="2400" b="0" kern="0" dirty="0"/>
              <a:t>　</a:t>
            </a:r>
            <a:r>
              <a:rPr lang="ja-JP" altLang="en-US" sz="2400" b="0" kern="0" dirty="0" smtClean="0"/>
              <a:t>　今回の地震で明らかになった課題</a:t>
            </a:r>
            <a:r>
              <a:rPr lang="en-US" altLang="ja-JP" sz="2400" b="0" kern="0" dirty="0" smtClean="0"/>
              <a:t>(2)</a:t>
            </a:r>
            <a:endParaRPr lang="ja-JP" altLang="en-US" sz="2400" b="0" kern="0" dirty="0" smtClean="0"/>
          </a:p>
        </p:txBody>
      </p:sp>
      <p:sp>
        <p:nvSpPr>
          <p:cNvPr id="10" name="Text Box 5"/>
          <p:cNvSpPr txBox="1">
            <a:spLocks noChangeArrowheads="1"/>
          </p:cNvSpPr>
          <p:nvPr/>
        </p:nvSpPr>
        <p:spPr bwMode="auto">
          <a:xfrm>
            <a:off x="8031898" y="3060849"/>
            <a:ext cx="1203838" cy="402775"/>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200" kern="0" dirty="0" smtClean="0">
                <a:solidFill>
                  <a:sysClr val="windowText" lastClr="000000"/>
                </a:solidFill>
                <a:latin typeface="Meiryo UI" panose="020B0604030504040204" pitchFamily="50" charset="-128"/>
                <a:ea typeface="Meiryo UI" panose="020B0604030504040204" pitchFamily="50" charset="-128"/>
              </a:rPr>
              <a:t>（単位：戸）</a:t>
            </a:r>
            <a:endParaRPr kumimoji="0" lang="en-US" altLang="ja-JP" sz="1200" kern="0" dirty="0" smtClean="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051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15</a:t>
            </a:fld>
            <a:endParaRPr lang="en-US" altLang="ja-JP"/>
          </a:p>
        </p:txBody>
      </p:sp>
      <p:sp>
        <p:nvSpPr>
          <p:cNvPr id="14" name="Text Box 5"/>
          <p:cNvSpPr txBox="1">
            <a:spLocks noChangeArrowheads="1"/>
          </p:cNvSpPr>
          <p:nvPr/>
        </p:nvSpPr>
        <p:spPr bwMode="auto">
          <a:xfrm>
            <a:off x="518349" y="5031399"/>
            <a:ext cx="8551508" cy="1377401"/>
          </a:xfrm>
          <a:prstGeom prst="rect">
            <a:avLst/>
          </a:prstGeom>
          <a:noFill/>
          <a:ln w="9525">
            <a:noFill/>
            <a:miter lim="800000"/>
            <a:headEnd/>
            <a:tailEnd/>
          </a:ln>
        </p:spPr>
        <p:txBody>
          <a:bodyPr wrap="square" lIns="91357" tIns="108000" rIns="91357" bIns="108000">
            <a:spAutoFit/>
          </a:bodyPr>
          <a:lstStyle/>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・未報告書及び耐震性が不足する建築物所有者に対して、個別訪問等により、所管行政庁と連携して働きかけを実施</a:t>
            </a:r>
            <a:endParaRPr kumimoji="0" lang="en-US" altLang="ja-JP" kern="0" dirty="0" smtClean="0">
              <a:latin typeface="Meiryo UI" panose="020B0604030504040204" pitchFamily="50" charset="-128"/>
              <a:ea typeface="Meiryo UI" panose="020B0604030504040204" pitchFamily="50" charset="-128"/>
            </a:endParaRPr>
          </a:p>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・耐震性が不足する建物所有者への個別訪問の際にヒアリングを実施（</a:t>
            </a:r>
            <a:r>
              <a:rPr kumimoji="0" lang="en-US" altLang="ja-JP" kern="0" dirty="0" smtClean="0">
                <a:latin typeface="Meiryo UI" panose="020B0604030504040204" pitchFamily="50" charset="-128"/>
                <a:ea typeface="Meiryo UI" panose="020B0604030504040204" pitchFamily="50" charset="-128"/>
              </a:rPr>
              <a:t>H29.7</a:t>
            </a:r>
            <a:r>
              <a:rPr kumimoji="0" lang="ja-JP" altLang="en-US" kern="0" dirty="0" smtClean="0">
                <a:latin typeface="Meiryo UI" panose="020B0604030504040204" pitchFamily="50" charset="-128"/>
                <a:ea typeface="Meiryo UI" panose="020B0604030504040204" pitchFamily="50" charset="-128"/>
              </a:rPr>
              <a:t>～</a:t>
            </a:r>
            <a:r>
              <a:rPr kumimoji="0" lang="en-US" altLang="ja-JP" kern="0" dirty="0" smtClean="0">
                <a:latin typeface="Meiryo UI" panose="020B0604030504040204" pitchFamily="50" charset="-128"/>
                <a:ea typeface="Meiryo UI" panose="020B0604030504040204" pitchFamily="50" charset="-128"/>
              </a:rPr>
              <a:t>29.12</a:t>
            </a:r>
            <a:r>
              <a:rPr kumimoji="0" lang="ja-JP" altLang="en-US" kern="0" dirty="0" smtClean="0">
                <a:latin typeface="Meiryo UI" panose="020B0604030504040204" pitchFamily="50" charset="-128"/>
                <a:ea typeface="Meiryo UI" panose="020B0604030504040204" pitchFamily="50" charset="-128"/>
              </a:rPr>
              <a:t>）</a:t>
            </a:r>
            <a:endParaRPr kumimoji="0" lang="en-US" altLang="ja-JP" kern="0" dirty="0" smtClean="0">
              <a:latin typeface="Meiryo UI" panose="020B0604030504040204" pitchFamily="50" charset="-128"/>
              <a:ea typeface="Meiryo UI" panose="020B0604030504040204" pitchFamily="50" charset="-128"/>
            </a:endParaRPr>
          </a:p>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・容積率の緩和による建替えの促進</a:t>
            </a:r>
            <a:r>
              <a:rPr kumimoji="0" lang="ja-JP" altLang="en-US" kern="0" dirty="0">
                <a:latin typeface="Meiryo UI" panose="020B0604030504040204" pitchFamily="50" charset="-128"/>
                <a:ea typeface="Meiryo UI" panose="020B0604030504040204" pitchFamily="50" charset="-128"/>
              </a:rPr>
              <a:t>（総合設計制度の拡充）</a:t>
            </a:r>
            <a:endParaRPr kumimoji="0" lang="en-US" altLang="ja-JP" kern="0" dirty="0">
              <a:latin typeface="Meiryo UI" panose="020B0604030504040204" pitchFamily="50" charset="-128"/>
              <a:ea typeface="Meiryo UI" panose="020B0604030504040204" pitchFamily="50" charset="-128"/>
            </a:endParaRPr>
          </a:p>
        </p:txBody>
      </p:sp>
      <p:sp>
        <p:nvSpPr>
          <p:cNvPr id="8" name="Text Box 5"/>
          <p:cNvSpPr txBox="1">
            <a:spLocks noChangeArrowheads="1"/>
          </p:cNvSpPr>
          <p:nvPr/>
        </p:nvSpPr>
        <p:spPr bwMode="auto">
          <a:xfrm>
            <a:off x="518350" y="1523131"/>
            <a:ext cx="7980411" cy="1074754"/>
          </a:xfrm>
          <a:prstGeom prst="rect">
            <a:avLst/>
          </a:prstGeom>
          <a:noFill/>
          <a:ln w="9525">
            <a:noFill/>
            <a:miter lim="800000"/>
            <a:headEnd/>
            <a:tailEnd/>
          </a:ln>
        </p:spPr>
        <p:txBody>
          <a:bodyPr wrap="square" lIns="91357" tIns="108000" rIns="91357" bIns="108000">
            <a:spAutoFit/>
          </a:bodyPr>
          <a:lstStyle/>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・耐震性が不足する建築物の所有者に対し、所管行政庁と協力してダイレクトメールや個別訪問等により、耐震化の働きかけを実施</a:t>
            </a:r>
          </a:p>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・容積率の緩和による建替えの促進</a:t>
            </a:r>
            <a:r>
              <a:rPr kumimoji="0" lang="ja-JP" altLang="en-US" kern="0" dirty="0">
                <a:latin typeface="Meiryo UI" panose="020B0604030504040204" pitchFamily="50" charset="-128"/>
                <a:ea typeface="Meiryo UI" panose="020B0604030504040204" pitchFamily="50" charset="-128"/>
              </a:rPr>
              <a:t>（総合設計制度の拡充</a:t>
            </a:r>
            <a:r>
              <a:rPr kumimoji="0" lang="ja-JP" altLang="en-US" kern="0" dirty="0" smtClean="0">
                <a:latin typeface="Meiryo UI" panose="020B0604030504040204" pitchFamily="50" charset="-128"/>
                <a:ea typeface="Meiryo UI" panose="020B0604030504040204" pitchFamily="50" charset="-128"/>
              </a:rPr>
              <a:t>）</a:t>
            </a:r>
            <a:endParaRPr kumimoji="0" lang="en-US" altLang="ja-JP" kern="0" dirty="0">
              <a:latin typeface="Meiryo UI" panose="020B0604030504040204" pitchFamily="50" charset="-128"/>
              <a:ea typeface="Meiryo UI" panose="020B0604030504040204" pitchFamily="50" charset="-128"/>
            </a:endParaRPr>
          </a:p>
        </p:txBody>
      </p:sp>
      <p:sp>
        <p:nvSpPr>
          <p:cNvPr id="20" name="Text Box 5"/>
          <p:cNvSpPr txBox="1">
            <a:spLocks noChangeArrowheads="1"/>
          </p:cNvSpPr>
          <p:nvPr/>
        </p:nvSpPr>
        <p:spPr bwMode="auto">
          <a:xfrm>
            <a:off x="116313" y="1041688"/>
            <a:ext cx="3858787" cy="525886"/>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② 多数の者が利用する建築物</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1" name="Text Box 5"/>
          <p:cNvSpPr txBox="1">
            <a:spLocks noChangeArrowheads="1"/>
          </p:cNvSpPr>
          <p:nvPr/>
        </p:nvSpPr>
        <p:spPr bwMode="auto">
          <a:xfrm>
            <a:off x="116310" y="4536291"/>
            <a:ext cx="3858787" cy="525886"/>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③ 広域緊急交通路沿道建築物</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2" name="Text Box 5"/>
          <p:cNvSpPr txBox="1">
            <a:spLocks noChangeArrowheads="1"/>
          </p:cNvSpPr>
          <p:nvPr/>
        </p:nvSpPr>
        <p:spPr bwMode="auto">
          <a:xfrm>
            <a:off x="385825" y="2557311"/>
            <a:ext cx="2789862" cy="525886"/>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②</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大規模建築物</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3" name="Text Box 5"/>
          <p:cNvSpPr txBox="1">
            <a:spLocks noChangeArrowheads="1"/>
          </p:cNvSpPr>
          <p:nvPr/>
        </p:nvSpPr>
        <p:spPr bwMode="auto">
          <a:xfrm>
            <a:off x="697878" y="2982577"/>
            <a:ext cx="7980411" cy="1351753"/>
          </a:xfrm>
          <a:prstGeom prst="rect">
            <a:avLst/>
          </a:prstGeom>
          <a:noFill/>
          <a:ln w="9525">
            <a:noFill/>
            <a:miter lim="800000"/>
            <a:headEnd/>
            <a:tailEnd/>
          </a:ln>
        </p:spPr>
        <p:txBody>
          <a:bodyPr wrap="square" lIns="91357" tIns="108000" rIns="91357" bIns="108000">
            <a:spAutoFit/>
          </a:bodyPr>
          <a:lstStyle/>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・学校、病院に関し、府内関係課と連携し建物所有者に対する各種説明会などで耐震改修等に関する補助制度の紹介</a:t>
            </a:r>
          </a:p>
          <a:p>
            <a:pPr marL="108000" indent="-108000" fontAlgn="auto">
              <a:spcBef>
                <a:spcPts val="200"/>
              </a:spcBef>
              <a:spcAft>
                <a:spcPts val="0"/>
              </a:spcAft>
              <a:defRPr/>
            </a:pPr>
            <a:r>
              <a:rPr kumimoji="0" lang="ja-JP" altLang="en-US" kern="0" dirty="0" smtClean="0">
                <a:latin typeface="Meiryo UI" panose="020B0604030504040204" pitchFamily="50" charset="-128"/>
                <a:ea typeface="Meiryo UI" panose="020B0604030504040204" pitchFamily="50" charset="-128"/>
              </a:rPr>
              <a:t>・ホテル・旅館業の団体に対して、補助制度を活用して耐震改修等を実施されるよう耐震化の働きかけを実施</a:t>
            </a:r>
            <a:endParaRPr kumimoji="0" lang="en-US" altLang="ja-JP" kern="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bwMode="auto">
          <a:xfrm>
            <a:off x="0" y="48533"/>
            <a:ext cx="7950200" cy="7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nSpc>
                <a:spcPts val="2500"/>
              </a:lnSpc>
            </a:pPr>
            <a:r>
              <a:rPr lang="ja-JP" altLang="en-US" sz="2400" dirty="0"/>
              <a:t>４　</a:t>
            </a:r>
            <a:r>
              <a:rPr lang="ja-JP" altLang="en-US" sz="2400" dirty="0" smtClean="0"/>
              <a:t>「住宅建築物耐震</a:t>
            </a:r>
            <a:r>
              <a:rPr lang="en-US" altLang="ja-JP" sz="2400" dirty="0" smtClean="0"/>
              <a:t>10</a:t>
            </a:r>
            <a:r>
              <a:rPr lang="ja-JP" altLang="en-US" sz="2400" dirty="0" smtClean="0"/>
              <a:t>ヶ年戦略・大阪」の取組みと</a:t>
            </a:r>
            <a:endParaRPr lang="en-US" altLang="ja-JP" sz="2400" dirty="0" smtClean="0"/>
          </a:p>
          <a:p>
            <a:pPr>
              <a:lnSpc>
                <a:spcPts val="2500"/>
              </a:lnSpc>
            </a:pPr>
            <a:r>
              <a:rPr lang="ja-JP" altLang="en-US" sz="2400" b="0" kern="0" dirty="0"/>
              <a:t>　</a:t>
            </a:r>
            <a:r>
              <a:rPr lang="ja-JP" altLang="en-US" sz="2400" b="0" kern="0" dirty="0" smtClean="0"/>
              <a:t>　今回の地震で明らかになった課題</a:t>
            </a:r>
            <a:r>
              <a:rPr lang="en-US" altLang="ja-JP" sz="2400" b="0" kern="0" dirty="0" smtClean="0"/>
              <a:t>(3)</a:t>
            </a:r>
            <a:endParaRPr lang="ja-JP" altLang="en-US" sz="2400" b="0" kern="0" dirty="0" smtClean="0"/>
          </a:p>
        </p:txBody>
      </p:sp>
    </p:spTree>
    <p:extLst>
      <p:ext uri="{BB962C8B-B14F-4D97-AF65-F5344CB8AC3E}">
        <p14:creationId xmlns:p14="http://schemas.microsoft.com/office/powerpoint/2010/main" val="156701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16</a:t>
            </a:fld>
            <a:endParaRPr lang="en-US" altLang="ja-JP"/>
          </a:p>
        </p:txBody>
      </p:sp>
      <p:sp>
        <p:nvSpPr>
          <p:cNvPr id="6" name="タイトル 1"/>
          <p:cNvSpPr txBox="1">
            <a:spLocks/>
          </p:cNvSpPr>
          <p:nvPr/>
        </p:nvSpPr>
        <p:spPr bwMode="auto">
          <a:xfrm>
            <a:off x="0" y="48533"/>
            <a:ext cx="7950200" cy="7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nSpc>
                <a:spcPts val="2500"/>
              </a:lnSpc>
            </a:pPr>
            <a:r>
              <a:rPr lang="ja-JP" altLang="en-US" sz="2400" dirty="0"/>
              <a:t>４　</a:t>
            </a:r>
            <a:r>
              <a:rPr lang="ja-JP" altLang="en-US" sz="2400" dirty="0" smtClean="0"/>
              <a:t>「住宅建築物耐震</a:t>
            </a:r>
            <a:r>
              <a:rPr lang="en-US" altLang="ja-JP" sz="2400" dirty="0" smtClean="0"/>
              <a:t>10</a:t>
            </a:r>
            <a:r>
              <a:rPr lang="ja-JP" altLang="en-US" sz="2400" dirty="0" smtClean="0"/>
              <a:t>ヶ年戦略・大阪」の取組みと</a:t>
            </a:r>
            <a:endParaRPr lang="en-US" altLang="ja-JP" sz="2400" dirty="0" smtClean="0"/>
          </a:p>
          <a:p>
            <a:pPr>
              <a:lnSpc>
                <a:spcPts val="2500"/>
              </a:lnSpc>
            </a:pPr>
            <a:r>
              <a:rPr lang="ja-JP" altLang="en-US" sz="2400" b="0" kern="0" dirty="0"/>
              <a:t>　</a:t>
            </a:r>
            <a:r>
              <a:rPr lang="ja-JP" altLang="en-US" sz="2400" b="0" kern="0" dirty="0" smtClean="0"/>
              <a:t>　今回の地震で明らかになった課題</a:t>
            </a:r>
            <a:r>
              <a:rPr lang="en-US" altLang="ja-JP" sz="2400" b="0" kern="0" dirty="0" smtClean="0"/>
              <a:t>(4)</a:t>
            </a:r>
            <a:endParaRPr lang="ja-JP" altLang="en-US" sz="2400" b="0" kern="0" dirty="0" smtClean="0"/>
          </a:p>
        </p:txBody>
      </p:sp>
      <p:sp>
        <p:nvSpPr>
          <p:cNvPr id="7" name="テキスト ボックス 6"/>
          <p:cNvSpPr txBox="1"/>
          <p:nvPr/>
        </p:nvSpPr>
        <p:spPr>
          <a:xfrm>
            <a:off x="188347" y="1693770"/>
            <a:ext cx="8818562" cy="2680322"/>
          </a:xfrm>
          <a:prstGeom prst="rect">
            <a:avLst/>
          </a:prstGeom>
          <a:solidFill>
            <a:schemeClr val="accent5"/>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52000" indent="-252000">
              <a:lnSpc>
                <a:spcPts val="2400"/>
              </a:lnSpc>
              <a:spcAft>
                <a:spcPts val="0"/>
              </a:spcAft>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回の地震動は、極短周期の成分が大きいものであったため、建物倒壊には至らなかったが、近い将来、高い確率で発生すると予想されている南海トラフ巨大地震や上町断層帯など大規模な地震に備え、住宅</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、多数の者が利用する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建築物（大規模建築物含む）及び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広域緊急交通路沿道建築物の耐震化の促進については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続き着実な取組みが必要</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400"/>
              </a:lnSpc>
              <a:spcAft>
                <a:spcPts val="0"/>
              </a:spcAft>
              <a:defRPr/>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400"/>
              </a:lnSpc>
              <a:spcAft>
                <a:spcPts val="0"/>
              </a:spcAft>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○危険なブロック塀が多数あり、倒壊は人命に関わるものであり、強力な取組みが必要</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400"/>
              </a:lnSpc>
              <a:spcAft>
                <a:spcPts val="0"/>
              </a:spcAft>
              <a:defRPr/>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400"/>
              </a:lnSpc>
              <a:spcAft>
                <a:spcPts val="0"/>
              </a:spcAft>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○家具転倒防止方策について、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なる啓発が必要</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Text Box 1233"/>
          <p:cNvSpPr txBox="1">
            <a:spLocks noChangeArrowheads="1"/>
          </p:cNvSpPr>
          <p:nvPr/>
        </p:nvSpPr>
        <p:spPr bwMode="auto">
          <a:xfrm>
            <a:off x="164712" y="1108148"/>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smtClean="0">
                <a:solidFill>
                  <a:sysClr val="window" lastClr="FFFFFF"/>
                </a:solidFill>
                <a:latin typeface="HGP創英角ｺﾞｼｯｸUB" pitchFamily="50" charset="-128"/>
                <a:ea typeface="HGP創英角ｺﾞｼｯｸUB" pitchFamily="50" charset="-128"/>
              </a:rPr>
              <a:t>（</a:t>
            </a:r>
            <a:r>
              <a:rPr kumimoji="0" lang="ja-JP" altLang="en-US" kern="0" dirty="0">
                <a:solidFill>
                  <a:sysClr val="window" lastClr="FFFFFF"/>
                </a:solidFill>
                <a:latin typeface="HGP創英角ｺﾞｼｯｸUB" pitchFamily="50" charset="-128"/>
                <a:ea typeface="HGP創英角ｺﾞｼｯｸUB" pitchFamily="50" charset="-128"/>
              </a:rPr>
              <a:t>２</a:t>
            </a:r>
            <a:r>
              <a:rPr kumimoji="0" lang="ja-JP" altLang="en-US" kern="0" dirty="0" smtClean="0">
                <a:solidFill>
                  <a:sysClr val="window" lastClr="FFFFFF"/>
                </a:solidFill>
                <a:latin typeface="HGP創英角ｺﾞｼｯｸUB" pitchFamily="50" charset="-128"/>
                <a:ea typeface="HGP創英角ｺﾞｼｯｸUB" pitchFamily="50" charset="-128"/>
              </a:rPr>
              <a:t>）　今回の地震で明らかになった課題</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25505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3227388"/>
            <a:ext cx="9144000" cy="404812"/>
          </a:xfrm>
        </p:spPr>
        <p:txBody>
          <a:bodyPr/>
          <a:lstStyle/>
          <a:p>
            <a:pPr algn="ctr"/>
            <a:r>
              <a:rPr lang="ja-JP" altLang="en-US" sz="3200" dirty="0" smtClean="0"/>
              <a:t>５．</a:t>
            </a:r>
            <a:r>
              <a:rPr lang="ja-JP" altLang="en-US" sz="3200" dirty="0"/>
              <a:t>論点</a:t>
            </a:r>
            <a:endParaRPr lang="ja-JP" altLang="en-US" sz="3200" dirty="0" smtClean="0"/>
          </a:p>
        </p:txBody>
      </p:sp>
    </p:spTree>
    <p:extLst>
      <p:ext uri="{BB962C8B-B14F-4D97-AF65-F5344CB8AC3E}">
        <p14:creationId xmlns:p14="http://schemas.microsoft.com/office/powerpoint/2010/main" val="316890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18</a:t>
            </a:fld>
            <a:endParaRPr lang="en-US" altLang="ja-JP"/>
          </a:p>
        </p:txBody>
      </p:sp>
      <p:sp>
        <p:nvSpPr>
          <p:cNvPr id="3" name="タイトル 1"/>
          <p:cNvSpPr txBox="1">
            <a:spLocks/>
          </p:cNvSpPr>
          <p:nvPr/>
        </p:nvSpPr>
        <p:spPr bwMode="auto">
          <a:xfrm>
            <a:off x="0" y="243220"/>
            <a:ext cx="7950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５　論点</a:t>
            </a:r>
            <a:endParaRPr lang="ja-JP" altLang="en-US" sz="2400" b="0" kern="0" dirty="0" smtClean="0"/>
          </a:p>
        </p:txBody>
      </p:sp>
      <p:sp>
        <p:nvSpPr>
          <p:cNvPr id="5" name="テキスト ボックス 4"/>
          <p:cNvSpPr txBox="1"/>
          <p:nvPr/>
        </p:nvSpPr>
        <p:spPr>
          <a:xfrm>
            <a:off x="147638" y="1000056"/>
            <a:ext cx="8818562" cy="2541822"/>
          </a:xfrm>
          <a:prstGeom prst="rect">
            <a:avLst/>
          </a:prstGeom>
          <a:solidFill>
            <a:schemeClr val="accent5"/>
          </a:solidFill>
          <a:ln w="6350">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52000" indent="-252000">
              <a:spcAft>
                <a:spcPts val="600"/>
              </a:spcAft>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○今回の地震の被害を踏まえ、「住宅建築物耐震</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ヵ年戦略・大阪」に記載の目標達成のための具体的な取組みやその他の関連施策の促進はどうあるべきか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住宅、多数の者が利用する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建築物（大規模建築物含む）、広域緊急交通路沿道</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建築物について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ブロック塀等の安全対策について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家具の転倒防止の促進について</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54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3227388"/>
            <a:ext cx="9144000" cy="404812"/>
          </a:xfrm>
        </p:spPr>
        <p:txBody>
          <a:bodyPr/>
          <a:lstStyle/>
          <a:p>
            <a:pPr algn="ctr"/>
            <a:r>
              <a:rPr lang="ja-JP" altLang="en-US" sz="3200" dirty="0"/>
              <a:t>１</a:t>
            </a:r>
            <a:r>
              <a:rPr lang="ja-JP" altLang="en-US" sz="3200" dirty="0" smtClean="0"/>
              <a:t>．</a:t>
            </a:r>
            <a:r>
              <a:rPr lang="ja-JP" altLang="en-US" sz="3200" dirty="0"/>
              <a:t>地震</a:t>
            </a:r>
            <a:r>
              <a:rPr lang="ja-JP" altLang="en-US" sz="3200" dirty="0" smtClean="0"/>
              <a:t>の概況</a:t>
            </a:r>
          </a:p>
        </p:txBody>
      </p:sp>
    </p:spTree>
    <p:extLst>
      <p:ext uri="{BB962C8B-B14F-4D97-AF65-F5344CB8AC3E}">
        <p14:creationId xmlns:p14="http://schemas.microsoft.com/office/powerpoint/2010/main" val="151616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243220"/>
            <a:ext cx="7112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１　</a:t>
            </a:r>
            <a:r>
              <a:rPr lang="ja-JP" altLang="en-US" sz="2400" dirty="0" smtClean="0"/>
              <a:t>地震</a:t>
            </a:r>
            <a:r>
              <a:rPr lang="ja-JP" altLang="en-US" sz="2400" dirty="0"/>
              <a:t>の</a:t>
            </a:r>
            <a:r>
              <a:rPr lang="ja-JP" altLang="en-US" sz="2400" dirty="0" smtClean="0"/>
              <a:t>概況</a:t>
            </a:r>
            <a:endParaRPr lang="ja-JP" altLang="en-US" sz="2400" kern="0" dirty="0"/>
          </a:p>
          <a:p>
            <a:endParaRPr lang="ja-JP" altLang="en-US" sz="2400" kern="0" dirty="0" smtClean="0"/>
          </a:p>
        </p:txBody>
      </p:sp>
      <p:sp>
        <p:nvSpPr>
          <p:cNvPr id="11" name="Text Box 5"/>
          <p:cNvSpPr txBox="1">
            <a:spLocks noChangeArrowheads="1"/>
          </p:cNvSpPr>
          <p:nvPr/>
        </p:nvSpPr>
        <p:spPr bwMode="auto">
          <a:xfrm>
            <a:off x="0" y="1141758"/>
            <a:ext cx="8813801" cy="4357704"/>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1200"/>
              </a:spcAft>
              <a:defRPr/>
            </a:pP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地震の</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状況</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（国土交通省　災害情報</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　</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a:solidFill>
                  <a:sysClr val="windowText" lastClr="000000"/>
                </a:solidFill>
                <a:latin typeface="Meiryo UI" panose="020B0604030504040204" pitchFamily="50" charset="-128"/>
                <a:ea typeface="Meiryo UI" panose="020B0604030504040204" pitchFamily="50" charset="-128"/>
              </a:rPr>
              <a:t>　</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○発生日時　　平成</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30</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年</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6</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月</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18</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日（月）</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7</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時</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58</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分</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　○震　源　地　 大阪府北部（北緯</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34.8</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度、東経</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135.6</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度）</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a:solidFill>
                  <a:sysClr val="windowText" lastClr="000000"/>
                </a:solidFill>
                <a:latin typeface="Meiryo UI" panose="020B0604030504040204" pitchFamily="50" charset="-128"/>
                <a:ea typeface="Meiryo UI" panose="020B0604030504040204" pitchFamily="50" charset="-128"/>
              </a:rPr>
              <a:t>　</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○震源の深さ　</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13</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キロ（暫定値）</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　○規　　　模　　マグニチュード</a:t>
            </a:r>
            <a:r>
              <a:rPr kumimoji="0" lang="en-US" altLang="ja-JP" sz="2000" kern="0" dirty="0" smtClean="0">
                <a:solidFill>
                  <a:sysClr val="windowText" lastClr="000000"/>
                </a:solidFill>
                <a:latin typeface="Meiryo UI" panose="020B0604030504040204" pitchFamily="50" charset="-128"/>
                <a:ea typeface="Meiryo UI" panose="020B0604030504040204" pitchFamily="50" charset="-128"/>
              </a:rPr>
              <a:t>6.1</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（暫定値）</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a:solidFill>
                  <a:sysClr val="windowText" lastClr="000000"/>
                </a:solidFill>
                <a:latin typeface="Meiryo UI" panose="020B0604030504040204" pitchFamily="50" charset="-128"/>
                <a:ea typeface="Meiryo UI" panose="020B0604030504040204" pitchFamily="50" charset="-128"/>
              </a:rPr>
              <a:t>　</a:t>
            </a: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○各地の震度</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marL="1800000" indent="-1188000"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震度６弱　高槻市、枚方市、茨木市、箕面市、大阪市北区</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marL="1800000" indent="-1188000"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震度５強　大阪市都島区・東淀川区・旭区・淀川区、豊中市、吹田市、寝屋川市、摂津市、交野市、島本町</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　○余 </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震  等  　</a:t>
            </a:r>
            <a:r>
              <a:rPr kumimoji="0" lang="en-US" altLang="ja-JP" sz="2000" kern="0" dirty="0">
                <a:solidFill>
                  <a:sysClr val="windowText" lastClr="000000"/>
                </a:solidFill>
                <a:latin typeface="Meiryo UI" panose="020B0604030504040204" pitchFamily="50" charset="-128"/>
                <a:ea typeface="Meiryo UI" panose="020B0604030504040204" pitchFamily="50" charset="-128"/>
              </a:rPr>
              <a:t>6</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月</a:t>
            </a:r>
            <a:r>
              <a:rPr kumimoji="0" lang="en-US" altLang="ja-JP" sz="2000" kern="0" dirty="0">
                <a:solidFill>
                  <a:sysClr val="windowText" lastClr="000000"/>
                </a:solidFill>
                <a:latin typeface="Meiryo UI" panose="020B0604030504040204" pitchFamily="50" charset="-128"/>
                <a:ea typeface="Meiryo UI" panose="020B0604030504040204" pitchFamily="50" charset="-128"/>
              </a:rPr>
              <a:t>19</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日（火）</a:t>
            </a:r>
            <a:r>
              <a:rPr kumimoji="0" lang="en-US" altLang="ja-JP" sz="2000" kern="0" dirty="0">
                <a:solidFill>
                  <a:sysClr val="windowText" lastClr="000000"/>
                </a:solidFill>
                <a:latin typeface="Meiryo UI" panose="020B0604030504040204" pitchFamily="50" charset="-128"/>
                <a:ea typeface="Meiryo UI" panose="020B0604030504040204" pitchFamily="50" charset="-128"/>
              </a:rPr>
              <a:t>0</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時</a:t>
            </a:r>
            <a:r>
              <a:rPr kumimoji="0" lang="en-US" altLang="ja-JP" sz="2000" kern="0" dirty="0">
                <a:solidFill>
                  <a:sysClr val="windowText" lastClr="000000"/>
                </a:solidFill>
                <a:latin typeface="Meiryo UI" panose="020B0604030504040204" pitchFamily="50" charset="-128"/>
                <a:ea typeface="Meiryo UI" panose="020B0604030504040204" pitchFamily="50" charset="-128"/>
              </a:rPr>
              <a:t>31</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分の震度４など　</a:t>
            </a:r>
            <a:r>
              <a:rPr kumimoji="0" lang="en-US" altLang="ja-JP" sz="2000" kern="0" dirty="0">
                <a:solidFill>
                  <a:sysClr val="windowText" lastClr="000000"/>
                </a:solidFill>
                <a:latin typeface="Meiryo UI" panose="020B0604030504040204" pitchFamily="50" charset="-128"/>
                <a:ea typeface="Meiryo UI" panose="020B0604030504040204" pitchFamily="50" charset="-128"/>
              </a:rPr>
              <a:t>44</a:t>
            </a:r>
            <a:r>
              <a:rPr kumimoji="0" lang="ja-JP" altLang="en-US" sz="2000" kern="0" dirty="0">
                <a:solidFill>
                  <a:sysClr val="windowText" lastClr="000000"/>
                </a:solidFill>
                <a:latin typeface="Meiryo UI" panose="020B0604030504040204" pitchFamily="50" charset="-128"/>
                <a:ea typeface="Meiryo UI" panose="020B0604030504040204" pitchFamily="50" charset="-128"/>
              </a:rPr>
              <a:t>回</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a:t>
            </a:r>
            <a:r>
              <a:rPr kumimoji="0" lang="en-US" altLang="ja-JP" sz="1600" kern="0" dirty="0">
                <a:solidFill>
                  <a:sysClr val="windowText" lastClr="000000"/>
                </a:solidFill>
                <a:latin typeface="Meiryo UI" panose="020B0604030504040204" pitchFamily="50" charset="-128"/>
                <a:ea typeface="Meiryo UI" panose="020B0604030504040204" pitchFamily="50" charset="-128"/>
              </a:rPr>
              <a:t>7</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月</a:t>
            </a:r>
            <a:r>
              <a:rPr kumimoji="0" lang="en-US" altLang="ja-JP" sz="1600" kern="0" dirty="0">
                <a:solidFill>
                  <a:sysClr val="windowText" lastClr="000000"/>
                </a:solidFill>
                <a:latin typeface="Meiryo UI" panose="020B0604030504040204" pitchFamily="50" charset="-128"/>
                <a:ea typeface="Meiryo UI" panose="020B0604030504040204" pitchFamily="50" charset="-128"/>
              </a:rPr>
              <a:t>4</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日</a:t>
            </a:r>
            <a:r>
              <a:rPr kumimoji="0" lang="en-US" altLang="ja-JP" sz="1600" kern="0" dirty="0">
                <a:solidFill>
                  <a:sysClr val="windowText" lastClr="000000"/>
                </a:solidFill>
                <a:latin typeface="Meiryo UI" panose="020B0604030504040204" pitchFamily="50" charset="-128"/>
                <a:ea typeface="Meiryo UI" panose="020B0604030504040204" pitchFamily="50" charset="-128"/>
              </a:rPr>
              <a:t>14</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時現在）</a:t>
            </a:r>
            <a:endParaRPr kumimoji="0" lang="en-US" altLang="ja-JP" sz="2000" kern="0" dirty="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600"/>
              </a:spcAft>
              <a:defRPr/>
            </a:pPr>
            <a:r>
              <a:rPr kumimoji="0" lang="ja-JP" altLang="en-US" sz="2000" kern="0" dirty="0" smtClean="0">
                <a:solidFill>
                  <a:sysClr val="windowText" lastClr="000000"/>
                </a:solidFill>
                <a:latin typeface="Meiryo UI" panose="020B0604030504040204" pitchFamily="50" charset="-128"/>
                <a:ea typeface="Meiryo UI" panose="020B0604030504040204" pitchFamily="50" charset="-128"/>
              </a:rPr>
              <a:t>　○津　　　波　　なし</a:t>
            </a:r>
            <a:endParaRPr kumimoji="0" lang="en-US" altLang="ja-JP" sz="20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E69AC889-3670-44DC-89A2-5E6DA9CE2B89}" type="slidenum">
              <a:rPr lang="en-US" altLang="ja-JP" smtClean="0"/>
              <a:pPr>
                <a:defRPr/>
              </a:pPr>
              <a:t>2</a:t>
            </a:fld>
            <a:endParaRPr lang="en-US" altLang="ja-JP"/>
          </a:p>
        </p:txBody>
      </p:sp>
    </p:spTree>
    <p:extLst>
      <p:ext uri="{BB962C8B-B14F-4D97-AF65-F5344CB8AC3E}">
        <p14:creationId xmlns:p14="http://schemas.microsoft.com/office/powerpoint/2010/main" val="136067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a:t>
            </a:r>
            <a:r>
              <a:rPr kumimoji="1" lang="ja-JP" altLang="en-US" dirty="0" smtClean="0"/>
              <a:t>　地震の概況（震度分布）</a:t>
            </a:r>
            <a:endParaRPr kumimoji="1" lang="ja-JP"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00" t="17708" r="6647" b="8507"/>
          <a:stretch/>
        </p:blipFill>
        <p:spPr bwMode="auto">
          <a:xfrm>
            <a:off x="584200" y="927100"/>
            <a:ext cx="8089900" cy="573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D42ED30A-551E-4436-A5B2-8E8C0EE1860D}" type="slidenum">
              <a:rPr lang="en-US" altLang="ja-JP" smtClean="0"/>
              <a:pPr>
                <a:defRPr/>
              </a:pPr>
              <a:t>3</a:t>
            </a:fld>
            <a:endParaRPr lang="en-US" altLang="ja-JP"/>
          </a:p>
        </p:txBody>
      </p:sp>
      <p:pic>
        <p:nvPicPr>
          <p:cNvPr id="1027" name="Picture 3" descr="https://www.arcgis.com/sharing/rest/content/items/7f61007cafa949708cd5471bc6c52188/resources/SnapCrab_NoName_2018-6-18_10-33-17_No-00__1529285627877__w1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927099"/>
            <a:ext cx="876300" cy="264512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759200" y="6652848"/>
            <a:ext cx="510540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　国立研究開発法人　防災科学技術研究所　総合防災情報センター）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乗算記号 3"/>
          <p:cNvSpPr/>
          <p:nvPr/>
        </p:nvSpPr>
        <p:spPr>
          <a:xfrm>
            <a:off x="4971397" y="3326814"/>
            <a:ext cx="324000" cy="324000"/>
          </a:xfrm>
          <a:prstGeom prst="mathMultiply">
            <a:avLst>
              <a:gd name="adj1" fmla="val 1251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5022850" y="3232009"/>
            <a:ext cx="98566" cy="98566"/>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95775" y="3797056"/>
            <a:ext cx="98566" cy="98566"/>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21224" y="2880808"/>
            <a:ext cx="1590676"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高槻市役所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772500" y="3895622"/>
            <a:ext cx="1590676"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茨木</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市役所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5545960" y="3816904"/>
            <a:ext cx="98566" cy="98566"/>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44526" y="3675528"/>
            <a:ext cx="1590676"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枚方市役所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939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243220"/>
            <a:ext cx="7112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１　</a:t>
            </a:r>
            <a:r>
              <a:rPr lang="ja-JP" altLang="en-US" sz="2400" dirty="0" smtClean="0"/>
              <a:t>地震の概況（地震波）</a:t>
            </a:r>
            <a:endParaRPr lang="ja-JP" altLang="en-US" sz="2400" kern="0" dirty="0"/>
          </a:p>
          <a:p>
            <a:endParaRPr lang="ja-JP" altLang="en-US" sz="2400" kern="0" dirty="0" smtClean="0"/>
          </a:p>
        </p:txBody>
      </p:sp>
      <p:pic>
        <p:nvPicPr>
          <p:cNvPr id="1027" name="Picture 3" descr="https://cdn.mainichi.jp/vol1/2018/06/20/20180620k0000e040294000p/9.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1" y="1358900"/>
            <a:ext cx="5364174" cy="503520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809130" y="2366623"/>
            <a:ext cx="3133164"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境有紀・筑波</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大学教授が、観測データから今回の地震波を分析した結果を、毎日新聞が掲載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E69AC889-3670-44DC-89A2-5E6DA9CE2B89}" type="slidenum">
              <a:rPr lang="en-US" altLang="ja-JP" smtClean="0"/>
              <a:pPr>
                <a:defRPr/>
              </a:pPr>
              <a:t>4</a:t>
            </a:fld>
            <a:endParaRPr lang="en-US" altLang="ja-JP"/>
          </a:p>
        </p:txBody>
      </p:sp>
      <p:sp>
        <p:nvSpPr>
          <p:cNvPr id="7" name="Text Box 1233"/>
          <p:cNvSpPr txBox="1">
            <a:spLocks noChangeArrowheads="1"/>
          </p:cNvSpPr>
          <p:nvPr/>
        </p:nvSpPr>
        <p:spPr bwMode="auto">
          <a:xfrm>
            <a:off x="115841" y="905181"/>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a:solidFill>
                  <a:sysClr val="window" lastClr="FFFFFF"/>
                </a:solidFill>
                <a:latin typeface="HGP創英角ｺﾞｼｯｸUB" pitchFamily="50" charset="-128"/>
                <a:ea typeface="HGP創英角ｺﾞｼｯｸUB" pitchFamily="50" charset="-128"/>
              </a:rPr>
              <a:t>地震波</a:t>
            </a:r>
            <a:r>
              <a:rPr kumimoji="0" lang="ja-JP" altLang="en-US" kern="0" dirty="0" smtClean="0">
                <a:solidFill>
                  <a:sysClr val="window" lastClr="FFFFFF"/>
                </a:solidFill>
                <a:latin typeface="HGP創英角ｺﾞｼｯｸUB" pitchFamily="50" charset="-128"/>
                <a:ea typeface="HGP創英角ｺﾞｼｯｸUB" pitchFamily="50" charset="-128"/>
              </a:rPr>
              <a:t>の比較</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96832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3227388"/>
            <a:ext cx="9144000" cy="404812"/>
          </a:xfrm>
        </p:spPr>
        <p:txBody>
          <a:bodyPr/>
          <a:lstStyle/>
          <a:p>
            <a:pPr algn="ctr"/>
            <a:r>
              <a:rPr lang="ja-JP" altLang="en-US" sz="3200" dirty="0" smtClean="0"/>
              <a:t>２．被害状況</a:t>
            </a:r>
          </a:p>
        </p:txBody>
      </p:sp>
    </p:spTree>
    <p:extLst>
      <p:ext uri="{BB962C8B-B14F-4D97-AF65-F5344CB8AC3E}">
        <p14:creationId xmlns:p14="http://schemas.microsoft.com/office/powerpoint/2010/main" val="61997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243220"/>
            <a:ext cx="7112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２　</a:t>
            </a:r>
            <a:r>
              <a:rPr lang="ja-JP" altLang="en-US" sz="2400" dirty="0" smtClean="0"/>
              <a:t>被害状況</a:t>
            </a:r>
            <a:r>
              <a:rPr lang="en-US" altLang="ja-JP" sz="2400" dirty="0" smtClean="0"/>
              <a:t>(1)</a:t>
            </a:r>
            <a:endParaRPr lang="ja-JP" altLang="en-US" sz="2400" kern="0" dirty="0" smtClean="0"/>
          </a:p>
        </p:txBody>
      </p:sp>
      <p:graphicFrame>
        <p:nvGraphicFramePr>
          <p:cNvPr id="2" name="表 1"/>
          <p:cNvGraphicFramePr>
            <a:graphicFrameLocks noGrp="1"/>
          </p:cNvGraphicFramePr>
          <p:nvPr>
            <p:extLst>
              <p:ext uri="{D42A27DB-BD31-4B8C-83A1-F6EECF244321}">
                <p14:modId xmlns:p14="http://schemas.microsoft.com/office/powerpoint/2010/main" val="3354947238"/>
              </p:ext>
            </p:extLst>
          </p:nvPr>
        </p:nvGraphicFramePr>
        <p:xfrm>
          <a:off x="187283" y="1810291"/>
          <a:ext cx="8763000" cy="1112520"/>
        </p:xfrm>
        <a:graphic>
          <a:graphicData uri="http://schemas.openxmlformats.org/drawingml/2006/table">
            <a:tbl>
              <a:tblPr firstRow="1" bandRow="1">
                <a:tableStyleId>{5C22544A-7EE6-4342-B048-85BDC9FD1C3A}</a:tableStyleId>
              </a:tblPr>
              <a:tblGrid>
                <a:gridCol w="939800"/>
                <a:gridCol w="1016000"/>
                <a:gridCol w="1193800"/>
                <a:gridCol w="1092200"/>
                <a:gridCol w="1187450"/>
                <a:gridCol w="971550"/>
                <a:gridCol w="1079500"/>
                <a:gridCol w="1282700"/>
              </a:tblGrid>
              <a:tr h="370840">
                <a:tc rowSpan="2">
                  <a:txBody>
                    <a:bodyPr/>
                    <a:lstStyle/>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人的被害（人）</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dirty="0">
                        <a:solidFill>
                          <a:schemeClr val="tx1"/>
                        </a:solidFill>
                      </a:endParaRPr>
                    </a:p>
                  </a:txBody>
                  <a:tcPr/>
                </a:tc>
                <a:tc hMerge="1">
                  <a:txBody>
                    <a:bodyPr/>
                    <a:lstStyle/>
                    <a:p>
                      <a:endParaRPr kumimoji="1" lang="ja-JP" altLang="en-US" dirty="0">
                        <a:solidFill>
                          <a:schemeClr val="tx1"/>
                        </a:solidFill>
                      </a:endParaRPr>
                    </a:p>
                  </a:txBody>
                  <a:tcPr/>
                </a:tc>
                <a:tc gridSpan="3">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住家被害（棟）</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dirty="0">
                        <a:solidFill>
                          <a:schemeClr val="tx1"/>
                        </a:solidFill>
                      </a:endParaRPr>
                    </a:p>
                  </a:txBody>
                  <a:tcPr/>
                </a:tc>
                <a:tc hMerge="1">
                  <a:txBody>
                    <a:bodyPr/>
                    <a:lstStyle/>
                    <a:p>
                      <a:endParaRPr kumimoji="1" lang="ja-JP" altLang="en-US" dirty="0">
                        <a:solidFill>
                          <a:schemeClr val="tx1"/>
                        </a:solidFill>
                      </a:endParaRPr>
                    </a:p>
                  </a:txBody>
                  <a:tcPr/>
                </a:tc>
                <a:tc rowSpan="2">
                  <a:txBody>
                    <a:bodyPr/>
                    <a:lstStyle/>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非住家被害</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vMerge="1">
                  <a:txBody>
                    <a:bodyPr/>
                    <a:lstStyle/>
                    <a:p>
                      <a:endParaRPr kumimoji="1" lang="ja-JP" altLang="en-US" dirty="0"/>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死者数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重傷者数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軽傷者数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全壊数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半壊数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一部損壊</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endParaRPr kumimoji="1" lang="ja-JP" altLang="en-US" dirty="0">
                        <a:solidFill>
                          <a:schemeClr val="tx1"/>
                        </a:solidFill>
                      </a:endParaRPr>
                    </a:p>
                  </a:txBody>
                  <a:tcPr/>
                </a:tc>
              </a:tr>
              <a:tr h="370840">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合計</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351</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28,669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3" name="Text Box 5"/>
          <p:cNvSpPr txBox="1">
            <a:spLocks noChangeArrowheads="1"/>
          </p:cNvSpPr>
          <p:nvPr/>
        </p:nvSpPr>
        <p:spPr bwMode="auto">
          <a:xfrm>
            <a:off x="187283" y="2904817"/>
            <a:ext cx="6581813" cy="648997"/>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死者数については、災害関連死であるかどうか確認中</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住家被害状況については、集計中の市町あり</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7" name="Text Box 5"/>
          <p:cNvSpPr txBox="1">
            <a:spLocks noChangeArrowheads="1"/>
          </p:cNvSpPr>
          <p:nvPr/>
        </p:nvSpPr>
        <p:spPr bwMode="auto">
          <a:xfrm>
            <a:off x="187283" y="3667554"/>
            <a:ext cx="8626479" cy="2988098"/>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１．</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人的</a:t>
            </a:r>
            <a:r>
              <a:rPr kumimoji="0" lang="ja-JP" altLang="en-US" kern="0" dirty="0">
                <a:solidFill>
                  <a:sysClr val="windowText" lastClr="000000"/>
                </a:solidFill>
                <a:latin typeface="Meiryo UI" panose="020B0604030504040204" pitchFamily="50" charset="-128"/>
                <a:ea typeface="Meiryo UI" panose="020B0604030504040204" pitchFamily="50" charset="-128"/>
              </a:rPr>
              <a:t>被害</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の原因</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・死亡（高槻市２、大阪市１、茨木市１）</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ブロック塀の</a:t>
            </a:r>
            <a:r>
              <a:rPr kumimoji="0" lang="ja-JP" altLang="en-US" kern="0" dirty="0">
                <a:solidFill>
                  <a:sysClr val="windowText" lastClr="000000"/>
                </a:solidFill>
                <a:latin typeface="Meiryo UI" panose="020B0604030504040204" pitchFamily="50" charset="-128"/>
                <a:ea typeface="Meiryo UI" panose="020B0604030504040204" pitchFamily="50" charset="-128"/>
              </a:rPr>
              <a:t>倒壊２、本棚の転倒</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１、自宅内での落下物１</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・重傷（吹田市４、箕面市２、豊中市１、高槻市１、茨木市１）</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揺れ</a:t>
            </a:r>
            <a:r>
              <a:rPr kumimoji="0" lang="ja-JP" altLang="en-US" kern="0" dirty="0">
                <a:solidFill>
                  <a:sysClr val="windowText" lastClr="000000"/>
                </a:solidFill>
                <a:latin typeface="Meiryo UI" panose="020B0604030504040204" pitchFamily="50" charset="-128"/>
                <a:ea typeface="Meiryo UI" panose="020B0604030504040204" pitchFamily="50" charset="-128"/>
              </a:rPr>
              <a:t>に</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よる転倒</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4</a:t>
            </a:r>
            <a:r>
              <a:rPr kumimoji="0" lang="ja-JP" altLang="en-US" kern="0" dirty="0" err="1"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家具の転倒</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2</a:t>
            </a:r>
            <a:r>
              <a:rPr kumimoji="0" lang="ja-JP" altLang="en-US" kern="0" dirty="0" err="1"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ベッドからの転落</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a:t>
            </a:r>
            <a:r>
              <a:rPr kumimoji="0" lang="ja-JP" altLang="en-US" kern="0" dirty="0" err="1"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a:solidFill>
                  <a:sysClr val="windowText" lastClr="000000"/>
                </a:solidFill>
                <a:latin typeface="Meiryo UI" panose="020B0604030504040204" pitchFamily="50" charset="-128"/>
                <a:ea typeface="Meiryo UI" panose="020B0604030504040204" pitchFamily="50" charset="-128"/>
              </a:rPr>
              <a:t>大型ヒーターの</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転倒</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a:t>
            </a: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外壁の崩れ１</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a:t>
            </a:r>
            <a:r>
              <a:rPr kumimoji="0" lang="ja-JP" altLang="en-US" kern="0" dirty="0">
                <a:solidFill>
                  <a:sysClr val="windowText" lastClr="000000"/>
                </a:solidFill>
                <a:latin typeface="Meiryo UI" panose="020B0604030504040204" pitchFamily="50" charset="-128"/>
                <a:ea typeface="Meiryo UI" panose="020B0604030504040204" pitchFamily="50" charset="-128"/>
              </a:rPr>
              <a:t>軽傷</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18</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市）</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a:t>
            </a: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揺れによる転倒、家具の転倒、屋内での落下物、破損したガラス・食器による　など</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E69AC889-3670-44DC-89A2-5E6DA9CE2B89}" type="slidenum">
              <a:rPr lang="en-US" altLang="ja-JP" smtClean="0"/>
              <a:pPr>
                <a:defRPr/>
              </a:pPr>
              <a:t>6</a:t>
            </a:fld>
            <a:endParaRPr lang="en-US" altLang="ja-JP"/>
          </a:p>
        </p:txBody>
      </p:sp>
      <p:sp>
        <p:nvSpPr>
          <p:cNvPr id="8" name="Text Box 1233"/>
          <p:cNvSpPr txBox="1">
            <a:spLocks noChangeArrowheads="1"/>
          </p:cNvSpPr>
          <p:nvPr/>
        </p:nvSpPr>
        <p:spPr bwMode="auto">
          <a:xfrm>
            <a:off x="153941" y="870809"/>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a:solidFill>
                  <a:sysClr val="window" lastClr="FFFFFF"/>
                </a:solidFill>
                <a:latin typeface="HGP創英角ｺﾞｼｯｸUB" pitchFamily="50" charset="-128"/>
                <a:ea typeface="HGP創英角ｺﾞｼｯｸUB" pitchFamily="50" charset="-128"/>
              </a:rPr>
              <a:t>（１） </a:t>
            </a:r>
            <a:r>
              <a:rPr kumimoji="0" lang="ja-JP" altLang="en-US" kern="0" dirty="0" smtClean="0">
                <a:solidFill>
                  <a:sysClr val="window" lastClr="FFFFFF"/>
                </a:solidFill>
                <a:latin typeface="HGP創英角ｺﾞｼｯｸUB" pitchFamily="50" charset="-128"/>
                <a:ea typeface="HGP創英角ｺﾞｼｯｸUB" pitchFamily="50" charset="-128"/>
              </a:rPr>
              <a:t>人的被害及び住家被害（速報値）</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1701800" y="1287071"/>
            <a:ext cx="7284407" cy="523220"/>
          </a:xfrm>
          <a:prstGeom prst="rect">
            <a:avLst/>
          </a:prstGeom>
          <a:noFill/>
        </p:spPr>
        <p:txBody>
          <a:bodyPr wrap="squar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　　大阪府災害対策本部 「大阪府北部を震源とする地震に関する被害状況について」）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463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243220"/>
            <a:ext cx="7112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２　</a:t>
            </a:r>
            <a:r>
              <a:rPr lang="ja-JP" altLang="en-US" sz="2400" dirty="0" smtClean="0"/>
              <a:t>被害状況</a:t>
            </a:r>
            <a:r>
              <a:rPr lang="en-US" altLang="ja-JP" sz="2400" dirty="0" smtClean="0"/>
              <a:t>(2)</a:t>
            </a:r>
            <a:endParaRPr lang="ja-JP" altLang="en-US" sz="2400" kern="0" dirty="0" smtClean="0"/>
          </a:p>
        </p:txBody>
      </p:sp>
      <p:sp>
        <p:nvSpPr>
          <p:cNvPr id="9" name="Text Box 5"/>
          <p:cNvSpPr txBox="1">
            <a:spLocks noChangeArrowheads="1"/>
          </p:cNvSpPr>
          <p:nvPr/>
        </p:nvSpPr>
        <p:spPr bwMode="auto">
          <a:xfrm>
            <a:off x="211931" y="736893"/>
            <a:ext cx="8932069" cy="4683434"/>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２．</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住家被害のある市及び被害建物の状況</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全壊（豊中市３、高槻市３、茨木市２、枚方市１）</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・擁壁が崩れたこと等による地面の亀裂等　</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7</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棟</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・建物の傾斜　１棟（木造戸建）</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・基礎の被害の大きいもの　</a:t>
            </a:r>
            <a:r>
              <a:rPr kumimoji="0" lang="en-US" altLang="ja-JP" kern="0" dirty="0">
                <a:solidFill>
                  <a:sysClr val="windowText" lastClr="000000"/>
                </a:solidFill>
                <a:latin typeface="Meiryo UI" panose="020B0604030504040204" pitchFamily="50" charset="-128"/>
                <a:ea typeface="Meiryo UI" panose="020B0604030504040204" pitchFamily="50" charset="-128"/>
              </a:rPr>
              <a:t>1</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棟（木造住宅）</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defRPr/>
            </a:pP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半壊</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a:t>
            </a:r>
            <a:r>
              <a:rPr kumimoji="0" lang="ja-JP" altLang="en-US" kern="0" dirty="0">
                <a:latin typeface="Meiryo UI" panose="020B0604030504040204" pitchFamily="50" charset="-128"/>
                <a:ea typeface="Meiryo UI" panose="020B0604030504040204" pitchFamily="50" charset="-128"/>
              </a:rPr>
              <a:t>茨木市</a:t>
            </a:r>
            <a:r>
              <a:rPr kumimoji="0" lang="en-US" altLang="ja-JP" kern="0" dirty="0">
                <a:latin typeface="Meiryo UI" panose="020B0604030504040204" pitchFamily="50" charset="-128"/>
                <a:ea typeface="Meiryo UI" panose="020B0604030504040204" pitchFamily="50" charset="-128"/>
              </a:rPr>
              <a:t>34</a:t>
            </a:r>
            <a:r>
              <a:rPr kumimoji="0" lang="en-US" altLang="ja-JP" kern="0" dirty="0" smtClean="0">
                <a:latin typeface="Meiryo UI" panose="020B0604030504040204" pitchFamily="50" charset="-128"/>
                <a:ea typeface="Meiryo UI" panose="020B0604030504040204" pitchFamily="50" charset="-128"/>
              </a:rPr>
              <a:t>､</a:t>
            </a:r>
            <a:r>
              <a:rPr kumimoji="0" lang="ja-JP" altLang="en-US" kern="0" dirty="0">
                <a:latin typeface="Meiryo UI" panose="020B0604030504040204" pitchFamily="50" charset="-128"/>
                <a:ea typeface="Meiryo UI" panose="020B0604030504040204" pitchFamily="50" charset="-128"/>
              </a:rPr>
              <a:t>豊中市</a:t>
            </a:r>
            <a:r>
              <a:rPr kumimoji="0" lang="en-US" altLang="ja-JP" kern="0" dirty="0">
                <a:latin typeface="Meiryo UI" panose="020B0604030504040204" pitchFamily="50" charset="-128"/>
                <a:ea typeface="Meiryo UI" panose="020B0604030504040204" pitchFamily="50" charset="-128"/>
              </a:rPr>
              <a:t>26､</a:t>
            </a:r>
            <a:r>
              <a:rPr kumimoji="0" lang="ja-JP" altLang="en-US" kern="0" dirty="0">
                <a:latin typeface="Meiryo UI" panose="020B0604030504040204" pitchFamily="50" charset="-128"/>
                <a:ea typeface="Meiryo UI" panose="020B0604030504040204" pitchFamily="50" charset="-128"/>
              </a:rPr>
              <a:t>高槻市</a:t>
            </a:r>
            <a:r>
              <a:rPr kumimoji="0" lang="en-US" altLang="ja-JP" kern="0" dirty="0">
                <a:latin typeface="Meiryo UI" panose="020B0604030504040204" pitchFamily="50" charset="-128"/>
                <a:ea typeface="Meiryo UI" panose="020B0604030504040204" pitchFamily="50" charset="-128"/>
              </a:rPr>
              <a:t>24､</a:t>
            </a:r>
            <a:r>
              <a:rPr kumimoji="0" lang="ja-JP" altLang="en-US" kern="0" dirty="0" smtClean="0">
                <a:latin typeface="Meiryo UI" panose="020B0604030504040204" pitchFamily="50" charset="-128"/>
                <a:ea typeface="Meiryo UI" panose="020B0604030504040204" pitchFamily="50" charset="-128"/>
              </a:rPr>
              <a:t>枚方市</a:t>
            </a:r>
            <a:r>
              <a:rPr kumimoji="0" lang="en-US" altLang="ja-JP" kern="0" dirty="0" smtClean="0">
                <a:latin typeface="Meiryo UI" panose="020B0604030504040204" pitchFamily="50" charset="-128"/>
                <a:ea typeface="Meiryo UI" panose="020B0604030504040204" pitchFamily="50" charset="-128"/>
              </a:rPr>
              <a:t>23</a:t>
            </a:r>
            <a:r>
              <a:rPr kumimoji="0" lang="en-US" altLang="ja-JP" kern="0" dirty="0" smtClean="0">
                <a:latin typeface="Meiryo UI" panose="020B0604030504040204" pitchFamily="50" charset="-128"/>
                <a:ea typeface="Meiryo UI" panose="020B0604030504040204" pitchFamily="50" charset="-128"/>
              </a:rPr>
              <a:t>､</a:t>
            </a:r>
            <a:r>
              <a:rPr kumimoji="0" lang="ja-JP" altLang="en-US" kern="0" dirty="0" smtClean="0">
                <a:latin typeface="Meiryo UI" panose="020B0604030504040204" pitchFamily="50" charset="-128"/>
                <a:ea typeface="Meiryo UI" panose="020B0604030504040204" pitchFamily="50" charset="-128"/>
              </a:rPr>
              <a:t>大阪市</a:t>
            </a:r>
            <a:r>
              <a:rPr kumimoji="0" lang="en-US" altLang="ja-JP" kern="0" dirty="0" smtClean="0">
                <a:latin typeface="Meiryo UI" panose="020B0604030504040204" pitchFamily="50" charset="-128"/>
                <a:ea typeface="Meiryo UI" panose="020B0604030504040204" pitchFamily="50" charset="-128"/>
              </a:rPr>
              <a:t>6</a:t>
            </a:r>
            <a:r>
              <a:rPr kumimoji="0" lang="en-US" altLang="ja-JP" kern="0" dirty="0" smtClean="0">
                <a:latin typeface="Meiryo UI" panose="020B0604030504040204" pitchFamily="50" charset="-128"/>
                <a:ea typeface="Meiryo UI" panose="020B0604030504040204" pitchFamily="50" charset="-128"/>
              </a:rPr>
              <a:t>､</a:t>
            </a:r>
            <a:r>
              <a:rPr kumimoji="0" lang="ja-JP" altLang="en-US" kern="0" dirty="0" smtClean="0">
                <a:latin typeface="Meiryo UI" panose="020B0604030504040204" pitchFamily="50" charset="-128"/>
                <a:ea typeface="Meiryo UI" panose="020B0604030504040204" pitchFamily="50" charset="-128"/>
              </a:rPr>
              <a:t>箕面市</a:t>
            </a:r>
            <a:r>
              <a:rPr kumimoji="0" lang="en-US" altLang="ja-JP" kern="0" dirty="0" smtClean="0">
                <a:latin typeface="Meiryo UI" panose="020B0604030504040204" pitchFamily="50" charset="-128"/>
                <a:ea typeface="Meiryo UI" panose="020B0604030504040204" pitchFamily="50" charset="-128"/>
              </a:rPr>
              <a:t>6､</a:t>
            </a:r>
            <a:r>
              <a:rPr kumimoji="0" lang="ja-JP" altLang="en-US" kern="0" dirty="0" smtClean="0">
                <a:latin typeface="Meiryo UI" panose="020B0604030504040204" pitchFamily="50" charset="-128"/>
                <a:ea typeface="Meiryo UI" panose="020B0604030504040204" pitchFamily="50" charset="-128"/>
              </a:rPr>
              <a:t>寝屋川市</a:t>
            </a:r>
            <a:r>
              <a:rPr kumimoji="0" lang="en-US" altLang="ja-JP" kern="0" dirty="0" smtClean="0">
                <a:latin typeface="Meiryo UI" panose="020B0604030504040204" pitchFamily="50" charset="-128"/>
                <a:ea typeface="Meiryo UI" panose="020B0604030504040204" pitchFamily="50" charset="-128"/>
              </a:rPr>
              <a:t>2</a:t>
            </a:r>
            <a:r>
              <a:rPr kumimoji="0" lang="en-US" altLang="ja-JP" kern="0" dirty="0" smtClean="0">
                <a:latin typeface="Meiryo UI" panose="020B0604030504040204" pitchFamily="50" charset="-128"/>
                <a:ea typeface="Meiryo UI" panose="020B0604030504040204" pitchFamily="50" charset="-128"/>
              </a:rPr>
              <a:t>､</a:t>
            </a:r>
          </a:p>
          <a:p>
            <a:pPr fontAlgn="auto">
              <a:spcBef>
                <a:spcPts val="0"/>
              </a:spcBef>
              <a:spcAft>
                <a:spcPts val="0"/>
              </a:spcAft>
              <a:defRPr/>
            </a:pPr>
            <a:r>
              <a:rPr kumimoji="0" lang="ja-JP" altLang="en-US" kern="0" dirty="0">
                <a:latin typeface="Meiryo UI" panose="020B0604030504040204" pitchFamily="50" charset="-128"/>
                <a:ea typeface="Meiryo UI" panose="020B0604030504040204" pitchFamily="50" charset="-128"/>
              </a:rPr>
              <a:t>　</a:t>
            </a:r>
            <a:r>
              <a:rPr kumimoji="0" lang="ja-JP" altLang="en-US" kern="0" dirty="0" smtClean="0">
                <a:latin typeface="Meiryo UI" panose="020B0604030504040204" pitchFamily="50" charset="-128"/>
                <a:ea typeface="Meiryo UI" panose="020B0604030504040204" pitchFamily="50" charset="-128"/>
              </a:rPr>
              <a:t>　　　</a:t>
            </a:r>
            <a:r>
              <a:rPr kumimoji="0" lang="ja-JP" altLang="en-US" kern="0" dirty="0" smtClean="0">
                <a:latin typeface="Meiryo UI" panose="020B0604030504040204" pitchFamily="50" charset="-128"/>
                <a:ea typeface="Meiryo UI" panose="020B0604030504040204" pitchFamily="50" charset="-128"/>
              </a:rPr>
              <a:t>摂津市</a:t>
            </a:r>
            <a:r>
              <a:rPr kumimoji="0" lang="en-US" altLang="ja-JP" kern="0" dirty="0" smtClean="0">
                <a:latin typeface="Meiryo UI" panose="020B0604030504040204" pitchFamily="50" charset="-128"/>
                <a:ea typeface="Meiryo UI" panose="020B0604030504040204" pitchFamily="50" charset="-128"/>
              </a:rPr>
              <a:t>2</a:t>
            </a:r>
            <a:r>
              <a:rPr kumimoji="0" lang="en-US" altLang="ja-JP" kern="0" dirty="0" smtClean="0">
                <a:latin typeface="Meiryo UI" panose="020B0604030504040204" pitchFamily="50" charset="-128"/>
                <a:ea typeface="Meiryo UI" panose="020B0604030504040204" pitchFamily="50" charset="-128"/>
              </a:rPr>
              <a:t>､</a:t>
            </a:r>
            <a:r>
              <a:rPr kumimoji="0" lang="ja-JP" altLang="en-US" kern="0" dirty="0" smtClean="0">
                <a:latin typeface="Meiryo UI" panose="020B0604030504040204" pitchFamily="50" charset="-128"/>
                <a:ea typeface="Meiryo UI" panose="020B0604030504040204" pitchFamily="50" charset="-128"/>
              </a:rPr>
              <a:t>吹田市</a:t>
            </a:r>
            <a:r>
              <a:rPr kumimoji="0" lang="en-US" altLang="ja-JP" kern="0" dirty="0" smtClean="0">
                <a:latin typeface="Meiryo UI" panose="020B0604030504040204" pitchFamily="50" charset="-128"/>
                <a:ea typeface="Meiryo UI" panose="020B0604030504040204" pitchFamily="50" charset="-128"/>
              </a:rPr>
              <a:t>2､</a:t>
            </a:r>
            <a:r>
              <a:rPr kumimoji="0" lang="ja-JP" altLang="en-US" kern="0" dirty="0" smtClean="0">
                <a:latin typeface="Meiryo UI" panose="020B0604030504040204" pitchFamily="50" charset="-128"/>
                <a:ea typeface="Meiryo UI" panose="020B0604030504040204" pitchFamily="50" charset="-128"/>
              </a:rPr>
              <a:t>四条畷市</a:t>
            </a:r>
            <a:r>
              <a:rPr kumimoji="0" lang="en-US" altLang="ja-JP" kern="0" dirty="0" smtClean="0">
                <a:latin typeface="Meiryo UI" panose="020B0604030504040204" pitchFamily="50" charset="-128"/>
                <a:ea typeface="Meiryo UI" panose="020B0604030504040204" pitchFamily="50" charset="-128"/>
              </a:rPr>
              <a:t>1､</a:t>
            </a:r>
            <a:r>
              <a:rPr kumimoji="0" lang="ja-JP" altLang="en-US" kern="0" dirty="0" smtClean="0">
                <a:latin typeface="Meiryo UI" panose="020B0604030504040204" pitchFamily="50" charset="-128"/>
                <a:ea typeface="Meiryo UI" panose="020B0604030504040204" pitchFamily="50" charset="-128"/>
              </a:rPr>
              <a:t>交野市</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・外壁や基礎のひび割れ、屋根瓦のずれ等</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lnSpc>
                <a:spcPts val="3000"/>
              </a:lnSpc>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　　　　　　　　損壊</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部分</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が延床面積の</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20</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％以上</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70</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％未満、又は住家の損害割合が</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a:p>
            <a:pPr fontAlgn="auto">
              <a:lnSpc>
                <a:spcPts val="2300"/>
              </a:lnSpc>
              <a:spcBef>
                <a:spcPts val="0"/>
              </a:spcBef>
              <a:spcAft>
                <a:spcPts val="0"/>
              </a:spcAft>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　　　　　　　</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20</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％以上</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rPr>
              <a:t>50</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％未満</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defRPr/>
            </a:pP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一部損壊（</a:t>
            </a:r>
            <a:r>
              <a:rPr kumimoji="0" lang="en-US" altLang="ja-JP" kern="0" dirty="0" smtClean="0">
                <a:solidFill>
                  <a:sysClr val="windowText" lastClr="000000"/>
                </a:solidFill>
                <a:latin typeface="Meiryo UI" panose="020B0604030504040204" pitchFamily="50" charset="-128"/>
                <a:ea typeface="Meiryo UI" panose="020B0604030504040204" pitchFamily="50" charset="-128"/>
              </a:rPr>
              <a:t>19</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市）</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・外壁や基礎のひび割れ、屋根瓦のずれ</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等</a:t>
            </a:r>
            <a:endParaRPr kumimoji="0" lang="en-US" altLang="ja-JP"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kern="0" dirty="0">
                <a:solidFill>
                  <a:sysClr val="windowText" lastClr="000000"/>
                </a:solidFill>
                <a:latin typeface="Meiryo UI" panose="020B0604030504040204" pitchFamily="50" charset="-128"/>
                <a:ea typeface="Meiryo UI" panose="020B0604030504040204" pitchFamily="50" charset="-128"/>
              </a:rPr>
              <a:t>　</a:t>
            </a:r>
            <a:r>
              <a:rPr kumimoji="0" lang="ja-JP" altLang="en-US" kern="0" dirty="0" smtClean="0">
                <a:solidFill>
                  <a:sysClr val="windowText" lastClr="000000"/>
                </a:solidFill>
                <a:latin typeface="Meiryo UI" panose="020B0604030504040204" pitchFamily="50" charset="-128"/>
                <a:ea typeface="Meiryo UI" panose="020B0604030504040204" pitchFamily="50" charset="-128"/>
              </a:rPr>
              <a:t>　　　　　　</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E69AC889-3670-44DC-89A2-5E6DA9CE2B89}" type="slidenum">
              <a:rPr lang="en-US" altLang="ja-JP" smtClean="0"/>
              <a:pPr>
                <a:defRPr/>
              </a:pPr>
              <a:t>7</a:t>
            </a:fld>
            <a:endParaRPr lang="en-US" altLang="ja-JP"/>
          </a:p>
        </p:txBody>
      </p:sp>
      <p:grpSp>
        <p:nvGrpSpPr>
          <p:cNvPr id="29" name="グループ化 28"/>
          <p:cNvGrpSpPr/>
          <p:nvPr/>
        </p:nvGrpSpPr>
        <p:grpSpPr>
          <a:xfrm>
            <a:off x="463148" y="5066787"/>
            <a:ext cx="6825162" cy="1589874"/>
            <a:chOff x="1700272" y="5093681"/>
            <a:chExt cx="6825162" cy="1589874"/>
          </a:xfrm>
        </p:grpSpPr>
        <p:sp>
          <p:nvSpPr>
            <p:cNvPr id="14" name="Text Box 5"/>
            <p:cNvSpPr txBox="1">
              <a:spLocks noChangeArrowheads="1"/>
            </p:cNvSpPr>
            <p:nvPr/>
          </p:nvSpPr>
          <p:spPr bwMode="auto">
            <a:xfrm>
              <a:off x="1710605" y="5496789"/>
              <a:ext cx="3377871" cy="433553"/>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○大規模建築物対象建築物の被害状況</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5" name="Text Box 5"/>
            <p:cNvSpPr txBox="1">
              <a:spLocks noChangeArrowheads="1"/>
            </p:cNvSpPr>
            <p:nvPr/>
          </p:nvSpPr>
          <p:spPr bwMode="auto">
            <a:xfrm>
              <a:off x="5063572" y="5493574"/>
              <a:ext cx="2937428" cy="648997"/>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豊中市　１棟（外壁のひび割れ）</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茨木市　２棟（外壁のひび割れ）</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6" name="Text Box 5"/>
            <p:cNvSpPr txBox="1">
              <a:spLocks noChangeArrowheads="1"/>
            </p:cNvSpPr>
            <p:nvPr/>
          </p:nvSpPr>
          <p:spPr bwMode="auto">
            <a:xfrm>
              <a:off x="1710605" y="6021112"/>
              <a:ext cx="3520296" cy="433553"/>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○広域緊急交通路沿道建築物の被害状況</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7" name="Text Box 5"/>
            <p:cNvSpPr txBox="1">
              <a:spLocks noChangeArrowheads="1"/>
            </p:cNvSpPr>
            <p:nvPr/>
          </p:nvSpPr>
          <p:spPr bwMode="auto">
            <a:xfrm>
              <a:off x="5077020" y="6034558"/>
              <a:ext cx="3448414" cy="648997"/>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茨木市　３棟（外壁のひび割れ）</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（国道</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171</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号</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1</a:t>
              </a:r>
              <a:r>
                <a:rPr kumimoji="0" lang="ja-JP" altLang="en-US" sz="1400" kern="0" dirty="0">
                  <a:solidFill>
                    <a:sysClr val="windowText" lastClr="000000"/>
                  </a:solidFill>
                  <a:latin typeface="Meiryo UI" panose="020B0604030504040204" pitchFamily="50" charset="-128"/>
                  <a:ea typeface="Meiryo UI" panose="020B0604030504040204" pitchFamily="50" charset="-128"/>
                </a:rPr>
                <a:t>棟</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、大阪高槻京都線</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2</a:t>
              </a:r>
              <a:r>
                <a:rPr kumimoji="0" lang="ja-JP" altLang="en-US" sz="1400" kern="0" dirty="0">
                  <a:solidFill>
                    <a:sysClr val="windowText" lastClr="000000"/>
                  </a:solidFill>
                  <a:latin typeface="Meiryo UI" panose="020B0604030504040204" pitchFamily="50" charset="-128"/>
                  <a:ea typeface="Meiryo UI" panose="020B0604030504040204" pitchFamily="50" charset="-128"/>
                </a:rPr>
                <a:t>棟</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1" name="Text Box 5"/>
            <p:cNvSpPr txBox="1">
              <a:spLocks noChangeArrowheads="1"/>
            </p:cNvSpPr>
            <p:nvPr/>
          </p:nvSpPr>
          <p:spPr bwMode="auto">
            <a:xfrm>
              <a:off x="1705316" y="5093681"/>
              <a:ext cx="4184496" cy="464331"/>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（参考）耐震診断義務化</a:t>
              </a:r>
              <a:r>
                <a:rPr kumimoji="0" lang="ja-JP" altLang="en-US" sz="1600" kern="0" dirty="0">
                  <a:solidFill>
                    <a:sysClr val="windowText" lastClr="000000"/>
                  </a:solidFill>
                  <a:latin typeface="Meiryo UI" panose="020B0604030504040204" pitchFamily="50" charset="-128"/>
                  <a:ea typeface="Meiryo UI" panose="020B0604030504040204" pitchFamily="50" charset="-128"/>
                </a:rPr>
                <a:t>建築物</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rPr>
                <a:t>の被害状況</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endParaRPr>
            </a:p>
          </p:txBody>
        </p:sp>
        <p:cxnSp>
          <p:nvCxnSpPr>
            <p:cNvPr id="4" name="直線コネクタ 3"/>
            <p:cNvCxnSpPr>
              <a:stCxn id="11" idx="3"/>
            </p:cNvCxnSpPr>
            <p:nvPr/>
          </p:nvCxnSpPr>
          <p:spPr>
            <a:xfrm>
              <a:off x="5889812" y="5325847"/>
              <a:ext cx="2373497" cy="165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710605" y="6649566"/>
              <a:ext cx="65527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263309" y="5342375"/>
              <a:ext cx="0" cy="13071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00272" y="5362319"/>
              <a:ext cx="0" cy="12872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3645563" y="3910968"/>
            <a:ext cx="467518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（内閣府「災害に係る住家の被害認定基準運用指針」より）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大かっこ 27"/>
          <p:cNvSpPr/>
          <p:nvPr/>
        </p:nvSpPr>
        <p:spPr>
          <a:xfrm>
            <a:off x="1183341" y="3638460"/>
            <a:ext cx="7059706" cy="580285"/>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47200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243220"/>
            <a:ext cx="7493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l" rtl="0" eaLnBrk="0" fontAlgn="base" hangingPunct="0">
              <a:spcBef>
                <a:spcPct val="0"/>
              </a:spcBef>
              <a:spcAft>
                <a:spcPct val="0"/>
              </a:spcAft>
              <a:defRPr kumimoji="1" sz="4000" b="1" cap="all">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dirty="0"/>
              <a:t>２　</a:t>
            </a:r>
            <a:r>
              <a:rPr lang="ja-JP" altLang="en-US" sz="2400" dirty="0" smtClean="0"/>
              <a:t>被害状況</a:t>
            </a:r>
            <a:r>
              <a:rPr lang="en-US" altLang="ja-JP" sz="2400" dirty="0" smtClean="0"/>
              <a:t>(3)</a:t>
            </a:r>
            <a:endParaRPr lang="ja-JP" altLang="en-US" sz="2400" b="0" kern="0" dirty="0" smtClean="0"/>
          </a:p>
        </p:txBody>
      </p:sp>
      <p:sp>
        <p:nvSpPr>
          <p:cNvPr id="8" name="テキスト ボックス 7"/>
          <p:cNvSpPr txBox="1"/>
          <p:nvPr/>
        </p:nvSpPr>
        <p:spPr>
          <a:xfrm>
            <a:off x="526183" y="2011396"/>
            <a:ext cx="4426066"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○府立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高等</a:t>
            </a:r>
            <a:r>
              <a:rPr lang="ja-JP" altLang="en-US" dirty="0">
                <a:latin typeface="Meiryo UI" panose="020B0604030504040204" pitchFamily="50" charset="-128"/>
                <a:ea typeface="Meiryo UI" panose="020B0604030504040204" pitchFamily="50" charset="-128"/>
                <a:cs typeface="Meiryo UI" panose="020B0604030504040204" pitchFamily="50" charset="-128"/>
              </a:rPr>
              <a:t>学校</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136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支援学校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57765" y="2011396"/>
            <a:ext cx="3695698" cy="120032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○市町立　幼稚園　　</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小学校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中学校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高等学校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pPr>
                <a:defRPr/>
              </a:pPr>
              <a:t>8</a:t>
            </a:fld>
            <a:endParaRPr lang="en-US" altLang="ja-JP"/>
          </a:p>
        </p:txBody>
      </p:sp>
      <p:sp>
        <p:nvSpPr>
          <p:cNvPr id="11" name="テキスト ボックス 10"/>
          <p:cNvSpPr txBox="1"/>
          <p:nvPr/>
        </p:nvSpPr>
        <p:spPr>
          <a:xfrm>
            <a:off x="540583" y="3694653"/>
            <a:ext cx="8234364" cy="1323439"/>
          </a:xfrm>
          <a:prstGeom prst="rect">
            <a:avLst/>
          </a:prstGeom>
          <a:noFill/>
        </p:spPr>
        <p:txBody>
          <a:bodyPr wrap="square" rtlCol="0">
            <a:spAutoFit/>
          </a:bodyPr>
          <a:lstStyle/>
          <a:p>
            <a:pPr>
              <a:lnSpc>
                <a:spcPts val="24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今回の地震の被害状況については、大学や研究者により様々な調査が実施されて</a:t>
            </a:r>
            <a:r>
              <a:rPr lang="ja-JP" altLang="en-US"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、地震周期がずれたこと</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dirty="0">
                <a:latin typeface="Meiryo UI" panose="020B0604030504040204" pitchFamily="50" charset="-128"/>
                <a:ea typeface="Meiryo UI" panose="020B0604030504040204" pitchFamily="50" charset="-128"/>
                <a:cs typeface="Meiryo UI" panose="020B0604030504040204" pitchFamily="50" charset="-128"/>
              </a:rPr>
              <a:t>建物構造まで被害を及ぼす半壊や全壊の被害が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少なく、一部損壊の殆どは瓦屋根被害であることや、ブロック塀の倒壊や割れ</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傾き等の被害が散見された等との報告がなされている。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 Box 1233"/>
          <p:cNvSpPr txBox="1">
            <a:spLocks noChangeArrowheads="1"/>
          </p:cNvSpPr>
          <p:nvPr/>
        </p:nvSpPr>
        <p:spPr bwMode="auto">
          <a:xfrm>
            <a:off x="196730" y="976670"/>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smtClean="0">
                <a:solidFill>
                  <a:sysClr val="window" lastClr="FFFFFF"/>
                </a:solidFill>
                <a:latin typeface="HGP創英角ｺﾞｼｯｸUB" pitchFamily="50" charset="-128"/>
                <a:ea typeface="HGP創英角ｺﾞｼｯｸUB" pitchFamily="50" charset="-128"/>
              </a:rPr>
              <a:t>（２） 学校のブロック塀の被害状況</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
        <p:nvSpPr>
          <p:cNvPr id="13" name="Text Box 1233"/>
          <p:cNvSpPr txBox="1">
            <a:spLocks noChangeArrowheads="1"/>
          </p:cNvSpPr>
          <p:nvPr/>
        </p:nvSpPr>
        <p:spPr bwMode="auto">
          <a:xfrm>
            <a:off x="196727" y="3315972"/>
            <a:ext cx="60420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kern="0" dirty="0" smtClean="0">
                <a:solidFill>
                  <a:sysClr val="window" lastClr="FFFFFF"/>
                </a:solidFill>
                <a:latin typeface="HGP創英角ｺﾞｼｯｸUB" pitchFamily="50" charset="-128"/>
                <a:ea typeface="HGP創英角ｺﾞｼｯｸUB" pitchFamily="50" charset="-128"/>
              </a:rPr>
              <a:t>（３） 専門家による被害状況の現地調査 </a:t>
            </a:r>
            <a:endParaRPr kumimoji="0" lang="ja-JP" altLang="en-US" kern="0" dirty="0">
              <a:solidFill>
                <a:sysClr val="window" lastClr="FFFFFF"/>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752600" y="1413917"/>
            <a:ext cx="6895347"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　大阪府災害対策本部 「大阪府北部を震源とする地震に関する被害状況について」）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5"/>
          <p:cNvSpPr txBox="1">
            <a:spLocks noChangeArrowheads="1"/>
          </p:cNvSpPr>
          <p:nvPr/>
        </p:nvSpPr>
        <p:spPr bwMode="auto">
          <a:xfrm>
            <a:off x="6238752" y="1595157"/>
            <a:ext cx="2351107" cy="433553"/>
          </a:xfrm>
          <a:prstGeom prst="rect">
            <a:avLst/>
          </a:prstGeom>
          <a:noFill/>
          <a:ln w="9525">
            <a:noFill/>
            <a:miter lim="800000"/>
            <a:headEnd/>
            <a:tailEnd/>
          </a:ln>
        </p:spPr>
        <p:txBody>
          <a:bodyPr wrap="square" lIns="91357" tIns="108000" rIns="91357" bIns="108000">
            <a:spAutoFit/>
          </a:bodyPr>
          <a:lstStyle/>
          <a:p>
            <a:pPr fontAlgn="auto">
              <a:spcBef>
                <a:spcPts val="0"/>
              </a:spcBef>
              <a:spcAft>
                <a:spcPts val="0"/>
              </a:spcAft>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a:t>
            </a:r>
            <a:r>
              <a:rPr kumimoji="0" lang="en-US" altLang="ja-JP" sz="1400" kern="0" dirty="0">
                <a:solidFill>
                  <a:sysClr val="windowText" lastClr="000000"/>
                </a:solidFill>
                <a:latin typeface="Meiryo UI" panose="020B0604030504040204" pitchFamily="50" charset="-128"/>
                <a:ea typeface="Meiryo UI" panose="020B0604030504040204" pitchFamily="50" charset="-128"/>
              </a:rPr>
              <a:t>7</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月</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3</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日</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14</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時</a:t>
            </a:r>
            <a:r>
              <a:rPr kumimoji="0" lang="en-US" altLang="ja-JP" sz="1400" kern="0" dirty="0" smtClean="0">
                <a:solidFill>
                  <a:sysClr val="windowText" lastClr="000000"/>
                </a:solidFill>
                <a:latin typeface="Meiryo UI" panose="020B0604030504040204" pitchFamily="50" charset="-128"/>
                <a:ea typeface="Meiryo UI" panose="020B0604030504040204" pitchFamily="50" charset="-128"/>
              </a:rPr>
              <a:t>00</a:t>
            </a: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rPr>
              <a:t>分現在）</a:t>
            </a:r>
            <a:endParaRPr kumimoji="0"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468480" y="4948679"/>
            <a:ext cx="7221538" cy="1754326"/>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茨木市</a:t>
            </a:r>
            <a:r>
              <a:rPr lang="ja-JP" altLang="en-US" dirty="0">
                <a:latin typeface="Meiryo UI" panose="020B0604030504040204" pitchFamily="50" charset="-128"/>
                <a:ea typeface="Meiryo UI" panose="020B0604030504040204" pitchFamily="50" charset="-128"/>
                <a:cs typeface="Meiryo UI" panose="020B0604030504040204" pitchFamily="50" charset="-128"/>
              </a:rPr>
              <a:t>・高槻市富田の大阪府北部地震被害調査</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近畿大学建築学部減災害研究室</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18</a:t>
            </a:r>
            <a:r>
              <a:rPr lang="ja-JP" altLang="en-US" dirty="0">
                <a:latin typeface="Meiryo UI" panose="020B0604030504040204" pitchFamily="50" charset="-128"/>
                <a:ea typeface="Meiryo UI" panose="020B0604030504040204" pitchFamily="50" charset="-128"/>
                <a:cs typeface="Meiryo UI" panose="020B0604030504040204" pitchFamily="50" charset="-128"/>
              </a:rPr>
              <a:t>日大阪府北部の地震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zh-TW" altLang="en-US" dirty="0">
                <a:latin typeface="Meiryo UI" panose="020B0604030504040204" pitchFamily="50" charset="-128"/>
                <a:ea typeface="Meiryo UI" panose="020B0604030504040204" pitchFamily="50" charset="-128"/>
                <a:cs typeface="Meiryo UI" panose="020B0604030504040204" pitchFamily="50" charset="-128"/>
              </a:rPr>
              <a:t>被害調査報告書（速報</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大阪大学　大阪工業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大学　</a:t>
            </a:r>
            <a:r>
              <a:rPr lang="zh-CN" altLang="en-US" dirty="0">
                <a:latin typeface="Meiryo UI" panose="020B0604030504040204" pitchFamily="50" charset="-128"/>
                <a:ea typeface="Meiryo UI" panose="020B0604030504040204" pitchFamily="50" charset="-128"/>
                <a:cs typeface="Meiryo UI" panose="020B0604030504040204" pitchFamily="50" charset="-128"/>
              </a:rPr>
              <a:t>奈良女子</a:t>
            </a:r>
            <a:r>
              <a:rPr lang="zh-CN" altLang="en-US"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zh-CN"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dirty="0">
                <a:latin typeface="Meiryo UI" panose="020B0604030504040204" pitchFamily="50" charset="-128"/>
                <a:ea typeface="Meiryo UI" panose="020B0604030504040204" pitchFamily="50" charset="-128"/>
                <a:cs typeface="Meiryo UI" panose="020B0604030504040204" pitchFamily="50" charset="-128"/>
              </a:rPr>
              <a:t>年大阪府北部の地震現地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東北大学災害科学国際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研究所　　　　　　　　など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223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9703</TotalTime>
  <Words>1254</Words>
  <Application>Microsoft Office PowerPoint</Application>
  <PresentationFormat>画面に合わせる (4:3)</PresentationFormat>
  <Paragraphs>266</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標準デザイン</vt:lpstr>
      <vt:lpstr>大阪府北部を震源とする 地震の被害を踏まえた 耐震改修促進計画の取組みについて</vt:lpstr>
      <vt:lpstr>１．地震の概況</vt:lpstr>
      <vt:lpstr>PowerPoint プレゼンテーション</vt:lpstr>
      <vt:lpstr>１　地震の概況（震度分布）</vt:lpstr>
      <vt:lpstr>PowerPoint プレゼンテーション</vt:lpstr>
      <vt:lpstr>２．被害状況</vt:lpstr>
      <vt:lpstr>PowerPoint プレゼンテーション</vt:lpstr>
      <vt:lpstr>PowerPoint プレゼンテーション</vt:lpstr>
      <vt:lpstr>PowerPoint プレゼンテーション</vt:lpstr>
      <vt:lpstr>３．今回の地震に対する大阪府の取組み</vt:lpstr>
      <vt:lpstr>PowerPoint プレゼンテーション</vt:lpstr>
      <vt:lpstr>PowerPoint プレゼンテーション</vt:lpstr>
      <vt:lpstr>４．「住宅建築物耐震10ヶ年戦略・大阪」の取組みと 今回の地震で明らかになった課題</vt:lpstr>
      <vt:lpstr>PowerPoint プレゼンテーション</vt:lpstr>
      <vt:lpstr>PowerPoint プレゼンテーション</vt:lpstr>
      <vt:lpstr>PowerPoint プレゼンテーション</vt:lpstr>
      <vt:lpstr>PowerPoint プレゼンテーション</vt:lpstr>
      <vt:lpstr>５．論点</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中尾　浩司</cp:lastModifiedBy>
  <cp:revision>891</cp:revision>
  <cp:lastPrinted>2018-07-23T09:10:31Z</cp:lastPrinted>
  <dcterms:created xsi:type="dcterms:W3CDTF">2007-11-06T12:19:33Z</dcterms:created>
  <dcterms:modified xsi:type="dcterms:W3CDTF">2018-07-23T09:13:16Z</dcterms:modified>
</cp:coreProperties>
</file>