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58" r:id="rId2"/>
    <p:sldId id="257" r:id="rId3"/>
  </p:sldIdLst>
  <p:sldSz cx="6858000" cy="9144000" type="screen4x3"/>
  <p:notesSz cx="6807200" cy="9939338"/>
  <p:defaultTextStyle>
    <a:defPPr>
      <a:defRPr lang="ja-JP"/>
    </a:defPPr>
    <a:lvl1pPr algn="l" rtl="0" fontAlgn="base">
      <a:spcBef>
        <a:spcPct val="0"/>
      </a:spcBef>
      <a:spcAft>
        <a:spcPct val="0"/>
      </a:spcAft>
      <a:defRPr kumimoji="1" sz="900"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pitchFamily="50" charset="-128"/>
        <a:cs typeface="+mn-cs"/>
      </a:defRPr>
    </a:lvl5pPr>
    <a:lvl6pPr marL="2286000" algn="l" defTabSz="914400" rtl="0" eaLnBrk="1" latinLnBrk="0" hangingPunct="1">
      <a:defRPr kumimoji="1" sz="900" kern="1200">
        <a:solidFill>
          <a:schemeClr val="tx1"/>
        </a:solidFill>
        <a:latin typeface="Arial" charset="0"/>
        <a:ea typeface="ＭＳ Ｐゴシック" pitchFamily="50" charset="-128"/>
        <a:cs typeface="+mn-cs"/>
      </a:defRPr>
    </a:lvl6pPr>
    <a:lvl7pPr marL="2743200" algn="l" defTabSz="914400" rtl="0" eaLnBrk="1" latinLnBrk="0" hangingPunct="1">
      <a:defRPr kumimoji="1" sz="900" kern="1200">
        <a:solidFill>
          <a:schemeClr val="tx1"/>
        </a:solidFill>
        <a:latin typeface="Arial" charset="0"/>
        <a:ea typeface="ＭＳ Ｐゴシック" pitchFamily="50" charset="-128"/>
        <a:cs typeface="+mn-cs"/>
      </a:defRPr>
    </a:lvl7pPr>
    <a:lvl8pPr marL="3200400" algn="l" defTabSz="914400" rtl="0" eaLnBrk="1" latinLnBrk="0" hangingPunct="1">
      <a:defRPr kumimoji="1" sz="900" kern="1200">
        <a:solidFill>
          <a:schemeClr val="tx1"/>
        </a:solidFill>
        <a:latin typeface="Arial" charset="0"/>
        <a:ea typeface="ＭＳ Ｐゴシック" pitchFamily="50" charset="-128"/>
        <a:cs typeface="+mn-cs"/>
      </a:defRPr>
    </a:lvl8pPr>
    <a:lvl9pPr marL="3657600" algn="l" defTabSz="914400" rtl="0" eaLnBrk="1" latinLnBrk="0" hangingPunct="1">
      <a:defRPr kumimoji="1" sz="900"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835">
          <p15:clr>
            <a:srgbClr val="A4A3A4"/>
          </p15:clr>
        </p15:guide>
        <p15:guide id="2" pos="2160">
          <p15:clr>
            <a:srgbClr val="A4A3A4"/>
          </p15:clr>
        </p15:guide>
      </p15:sldGuideLst>
    </p:ext>
    <p:ext uri="{2D200454-40CA-4A62-9FC3-DE9A4176ACB9}">
      <p15:notesGuideLst xmlns:p15="http://schemas.microsoft.com/office/powerpoint/2012/main">
        <p15:guide id="1" orient="horz" pos="3131" userDrawn="1">
          <p15:clr>
            <a:srgbClr val="A4A3A4"/>
          </p15:clr>
        </p15:guide>
        <p15:guide id="2" pos="214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CCFF"/>
    <a:srgbClr val="FFCC99"/>
    <a:srgbClr val="FFFFCC"/>
    <a:srgbClr val="FFCCCC"/>
    <a:srgbClr val="FF66FF"/>
    <a:srgbClr val="DDDDDD"/>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2" autoAdjust="0"/>
    <p:restoredTop sz="97662" autoAdjust="0"/>
  </p:normalViewPr>
  <p:slideViewPr>
    <p:cSldViewPr>
      <p:cViewPr>
        <p:scale>
          <a:sx n="100" d="100"/>
          <a:sy n="100" d="100"/>
        </p:scale>
        <p:origin x="510" y="72"/>
      </p:cViewPr>
      <p:guideLst>
        <p:guide orient="horz" pos="2835"/>
        <p:guide pos="216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1854" y="-84"/>
      </p:cViewPr>
      <p:guideLst>
        <p:guide orient="horz" pos="3131"/>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1"/>
            <a:ext cx="2949576" cy="496888"/>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lvl1pPr>
              <a:defRPr sz="1200">
                <a:ea typeface="ＭＳ Ｐゴシック" charset="-128"/>
              </a:defRPr>
            </a:lvl1pPr>
          </a:lstStyle>
          <a:p>
            <a:pPr>
              <a:defRPr/>
            </a:pPr>
            <a:endParaRPr lang="en-US" altLang="ja-JP"/>
          </a:p>
        </p:txBody>
      </p:sp>
      <p:sp>
        <p:nvSpPr>
          <p:cNvPr id="3075" name="Rectangle 3"/>
          <p:cNvSpPr>
            <a:spLocks noGrp="1" noChangeArrowheads="1"/>
          </p:cNvSpPr>
          <p:nvPr>
            <p:ph type="dt" sz="quarter" idx="1"/>
          </p:nvPr>
        </p:nvSpPr>
        <p:spPr bwMode="auto">
          <a:xfrm>
            <a:off x="3856038" y="1"/>
            <a:ext cx="2949576" cy="496888"/>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lvl1pPr algn="r">
              <a:defRPr sz="1200">
                <a:ea typeface="ＭＳ Ｐゴシック" charset="-128"/>
              </a:defRPr>
            </a:lvl1pPr>
          </a:lstStyle>
          <a:p>
            <a:pPr>
              <a:defRPr/>
            </a:pPr>
            <a:endParaRPr lang="en-US" altLang="ja-JP"/>
          </a:p>
        </p:txBody>
      </p:sp>
      <p:sp>
        <p:nvSpPr>
          <p:cNvPr id="3076" name="Rectangle 4"/>
          <p:cNvSpPr>
            <a:spLocks noGrp="1" noChangeArrowheads="1"/>
          </p:cNvSpPr>
          <p:nvPr>
            <p:ph type="ftr" sz="quarter" idx="2"/>
          </p:nvPr>
        </p:nvSpPr>
        <p:spPr bwMode="auto">
          <a:xfrm>
            <a:off x="0" y="9440864"/>
            <a:ext cx="2949576" cy="496887"/>
          </a:xfrm>
          <a:prstGeom prst="rect">
            <a:avLst/>
          </a:prstGeom>
          <a:noFill/>
          <a:ln w="9525">
            <a:noFill/>
            <a:miter lim="800000"/>
            <a:headEnd/>
            <a:tailEnd/>
          </a:ln>
          <a:effectLst/>
        </p:spPr>
        <p:txBody>
          <a:bodyPr vert="horz" wrap="square" lIns="91432" tIns="45716" rIns="91432" bIns="45716" numCol="1" anchor="b" anchorCtr="0" compatLnSpc="1">
            <a:prstTxWarp prst="textNoShape">
              <a:avLst/>
            </a:prstTxWarp>
          </a:bodyPr>
          <a:lstStyle>
            <a:lvl1pPr>
              <a:defRPr sz="1200">
                <a:ea typeface="ＭＳ Ｐゴシック" charset="-128"/>
              </a:defRPr>
            </a:lvl1pPr>
          </a:lstStyle>
          <a:p>
            <a:pPr>
              <a:defRPr/>
            </a:pPr>
            <a:endParaRPr lang="en-US" altLang="ja-JP"/>
          </a:p>
        </p:txBody>
      </p:sp>
      <p:sp>
        <p:nvSpPr>
          <p:cNvPr id="3077" name="Rectangle 5"/>
          <p:cNvSpPr>
            <a:spLocks noGrp="1" noChangeArrowheads="1"/>
          </p:cNvSpPr>
          <p:nvPr>
            <p:ph type="sldNum" sz="quarter" idx="3"/>
          </p:nvPr>
        </p:nvSpPr>
        <p:spPr bwMode="auto">
          <a:xfrm>
            <a:off x="3856038" y="9440864"/>
            <a:ext cx="2949576" cy="496887"/>
          </a:xfrm>
          <a:prstGeom prst="rect">
            <a:avLst/>
          </a:prstGeom>
          <a:noFill/>
          <a:ln w="9525">
            <a:noFill/>
            <a:miter lim="800000"/>
            <a:headEnd/>
            <a:tailEnd/>
          </a:ln>
          <a:effectLst/>
        </p:spPr>
        <p:txBody>
          <a:bodyPr vert="horz" wrap="square" lIns="91432" tIns="45716" rIns="91432" bIns="45716" numCol="1" anchor="b" anchorCtr="0" compatLnSpc="1">
            <a:prstTxWarp prst="textNoShape">
              <a:avLst/>
            </a:prstTxWarp>
          </a:bodyPr>
          <a:lstStyle>
            <a:lvl1pPr algn="r">
              <a:defRPr sz="1200">
                <a:ea typeface="ＭＳ Ｐゴシック" charset="-128"/>
              </a:defRPr>
            </a:lvl1pPr>
          </a:lstStyle>
          <a:p>
            <a:pPr>
              <a:defRPr/>
            </a:pPr>
            <a:fld id="{23F0B749-3602-4A1C-8741-133FCE7A0723}" type="slidenum">
              <a:rPr lang="en-US" altLang="ja-JP"/>
              <a:pPr>
                <a:defRPr/>
              </a:pPr>
              <a:t>‹#›</a:t>
            </a:fld>
            <a:endParaRPr lang="en-US" altLang="ja-JP"/>
          </a:p>
        </p:txBody>
      </p:sp>
    </p:spTree>
    <p:extLst>
      <p:ext uri="{BB962C8B-B14F-4D97-AF65-F5344CB8AC3E}">
        <p14:creationId xmlns:p14="http://schemas.microsoft.com/office/powerpoint/2010/main" val="5433325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1"/>
            <a:ext cx="2949576" cy="496888"/>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lvl1pPr>
              <a:defRPr sz="1200">
                <a:ea typeface="ＭＳ Ｐゴシック" charset="-128"/>
              </a:defRPr>
            </a:lvl1pPr>
          </a:lstStyle>
          <a:p>
            <a:pPr>
              <a:defRPr/>
            </a:pPr>
            <a:endParaRPr lang="en-US" altLang="ja-JP"/>
          </a:p>
        </p:txBody>
      </p:sp>
      <p:sp>
        <p:nvSpPr>
          <p:cNvPr id="5123" name="Rectangle 3"/>
          <p:cNvSpPr>
            <a:spLocks noGrp="1" noChangeArrowheads="1"/>
          </p:cNvSpPr>
          <p:nvPr>
            <p:ph type="dt" idx="1"/>
          </p:nvPr>
        </p:nvSpPr>
        <p:spPr bwMode="auto">
          <a:xfrm>
            <a:off x="3856038" y="1"/>
            <a:ext cx="2949576" cy="496888"/>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lvl1pPr algn="r">
              <a:defRPr sz="1200">
                <a:ea typeface="ＭＳ Ｐゴシック" charset="-128"/>
              </a:defRPr>
            </a:lvl1pPr>
          </a:lstStyle>
          <a:p>
            <a:pPr>
              <a:defRPr/>
            </a:pPr>
            <a:endParaRPr lang="en-US" altLang="ja-JP"/>
          </a:p>
        </p:txBody>
      </p:sp>
      <p:sp>
        <p:nvSpPr>
          <p:cNvPr id="4100" name="Rectangle 4"/>
          <p:cNvSpPr>
            <a:spLocks noGrp="1" noRot="1" noChangeAspect="1" noChangeArrowheads="1" noTextEdit="1"/>
          </p:cNvSpPr>
          <p:nvPr>
            <p:ph type="sldImg" idx="2"/>
          </p:nvPr>
        </p:nvSpPr>
        <p:spPr bwMode="auto">
          <a:xfrm>
            <a:off x="2005013" y="744538"/>
            <a:ext cx="2797175" cy="3727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681038" y="4721225"/>
            <a:ext cx="5445125" cy="4471988"/>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5126" name="Rectangle 6"/>
          <p:cNvSpPr>
            <a:spLocks noGrp="1" noChangeArrowheads="1"/>
          </p:cNvSpPr>
          <p:nvPr>
            <p:ph type="ftr" sz="quarter" idx="4"/>
          </p:nvPr>
        </p:nvSpPr>
        <p:spPr bwMode="auto">
          <a:xfrm>
            <a:off x="0" y="9440864"/>
            <a:ext cx="2949576" cy="496887"/>
          </a:xfrm>
          <a:prstGeom prst="rect">
            <a:avLst/>
          </a:prstGeom>
          <a:noFill/>
          <a:ln w="9525">
            <a:noFill/>
            <a:miter lim="800000"/>
            <a:headEnd/>
            <a:tailEnd/>
          </a:ln>
          <a:effectLst/>
        </p:spPr>
        <p:txBody>
          <a:bodyPr vert="horz" wrap="square" lIns="91432" tIns="45716" rIns="91432" bIns="45716" numCol="1" anchor="b" anchorCtr="0" compatLnSpc="1">
            <a:prstTxWarp prst="textNoShape">
              <a:avLst/>
            </a:prstTxWarp>
          </a:bodyPr>
          <a:lstStyle>
            <a:lvl1pPr>
              <a:defRPr sz="1200">
                <a:ea typeface="ＭＳ Ｐゴシック" charset="-128"/>
              </a:defRPr>
            </a:lvl1pPr>
          </a:lstStyle>
          <a:p>
            <a:pPr>
              <a:defRPr/>
            </a:pPr>
            <a:endParaRPr lang="en-US" altLang="ja-JP"/>
          </a:p>
        </p:txBody>
      </p:sp>
      <p:sp>
        <p:nvSpPr>
          <p:cNvPr id="5127" name="Rectangle 7"/>
          <p:cNvSpPr>
            <a:spLocks noGrp="1" noChangeArrowheads="1"/>
          </p:cNvSpPr>
          <p:nvPr>
            <p:ph type="sldNum" sz="quarter" idx="5"/>
          </p:nvPr>
        </p:nvSpPr>
        <p:spPr bwMode="auto">
          <a:xfrm>
            <a:off x="3856038" y="9440864"/>
            <a:ext cx="2949576" cy="496887"/>
          </a:xfrm>
          <a:prstGeom prst="rect">
            <a:avLst/>
          </a:prstGeom>
          <a:noFill/>
          <a:ln w="9525">
            <a:noFill/>
            <a:miter lim="800000"/>
            <a:headEnd/>
            <a:tailEnd/>
          </a:ln>
          <a:effectLst/>
        </p:spPr>
        <p:txBody>
          <a:bodyPr vert="horz" wrap="square" lIns="91432" tIns="45716" rIns="91432" bIns="45716" numCol="1" anchor="b" anchorCtr="0" compatLnSpc="1">
            <a:prstTxWarp prst="textNoShape">
              <a:avLst/>
            </a:prstTxWarp>
          </a:bodyPr>
          <a:lstStyle>
            <a:lvl1pPr algn="r">
              <a:defRPr sz="1200">
                <a:ea typeface="ＭＳ Ｐゴシック" charset="-128"/>
              </a:defRPr>
            </a:lvl1pPr>
          </a:lstStyle>
          <a:p>
            <a:pPr>
              <a:defRPr/>
            </a:pPr>
            <a:fld id="{93FF6CC0-232D-4159-BED6-36C7BDA70979}" type="slidenum">
              <a:rPr lang="en-US" altLang="ja-JP"/>
              <a:pPr>
                <a:defRPr/>
              </a:pPr>
              <a:t>‹#›</a:t>
            </a:fld>
            <a:endParaRPr lang="en-US" altLang="ja-JP"/>
          </a:p>
        </p:txBody>
      </p:sp>
    </p:spTree>
    <p:extLst>
      <p:ext uri="{BB962C8B-B14F-4D97-AF65-F5344CB8AC3E}">
        <p14:creationId xmlns:p14="http://schemas.microsoft.com/office/powerpoint/2010/main" val="321277002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txBox="1">
            <a:spLocks noGrp="1" noChangeArrowheads="1"/>
          </p:cNvSpPr>
          <p:nvPr/>
        </p:nvSpPr>
        <p:spPr bwMode="auto">
          <a:xfrm>
            <a:off x="3856038" y="9440864"/>
            <a:ext cx="2949576"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tIns="45716" rIns="91432" bIns="45716" anchor="b"/>
          <a:lstStyle>
            <a:lvl1pPr eaLnBrk="0" hangingPunct="0">
              <a:spcBef>
                <a:spcPct val="30000"/>
              </a:spcBef>
              <a:defRPr kumimoji="1" sz="1200">
                <a:solidFill>
                  <a:schemeClr val="tx1"/>
                </a:solidFill>
                <a:latin typeface="Arial" charset="0"/>
                <a:ea typeface="ＭＳ Ｐ明朝" pitchFamily="18" charset="-128"/>
              </a:defRPr>
            </a:lvl1pPr>
            <a:lvl2pPr marL="742950" indent="-285750" eaLnBrk="0" hangingPunct="0">
              <a:spcBef>
                <a:spcPct val="30000"/>
              </a:spcBef>
              <a:defRPr kumimoji="1" sz="1200">
                <a:solidFill>
                  <a:schemeClr val="tx1"/>
                </a:solidFill>
                <a:latin typeface="Arial" charset="0"/>
                <a:ea typeface="ＭＳ Ｐ明朝" pitchFamily="18" charset="-128"/>
              </a:defRPr>
            </a:lvl2pPr>
            <a:lvl3pPr marL="1143000" indent="-228600" eaLnBrk="0" hangingPunct="0">
              <a:spcBef>
                <a:spcPct val="30000"/>
              </a:spcBef>
              <a:defRPr kumimoji="1" sz="1200">
                <a:solidFill>
                  <a:schemeClr val="tx1"/>
                </a:solidFill>
                <a:latin typeface="Arial" charset="0"/>
                <a:ea typeface="ＭＳ Ｐ明朝" pitchFamily="18" charset="-128"/>
              </a:defRPr>
            </a:lvl3pPr>
            <a:lvl4pPr marL="1600200" indent="-228600" eaLnBrk="0" hangingPunct="0">
              <a:spcBef>
                <a:spcPct val="30000"/>
              </a:spcBef>
              <a:defRPr kumimoji="1" sz="1200">
                <a:solidFill>
                  <a:schemeClr val="tx1"/>
                </a:solidFill>
                <a:latin typeface="Arial" charset="0"/>
                <a:ea typeface="ＭＳ Ｐ明朝" pitchFamily="18" charset="-128"/>
              </a:defRPr>
            </a:lvl4pPr>
            <a:lvl5pPr marL="2057400" indent="-228600" eaLnBrk="0" hangingPunct="0">
              <a:spcBef>
                <a:spcPct val="30000"/>
              </a:spcBef>
              <a:defRPr kumimoji="1" sz="1200">
                <a:solidFill>
                  <a:schemeClr val="tx1"/>
                </a:solidFill>
                <a:latin typeface="Arial" charset="0"/>
                <a:ea typeface="ＭＳ Ｐ明朝" pitchFamily="18" charset="-128"/>
              </a:defRPr>
            </a:lvl5pPr>
            <a:lvl6pPr marL="2514600" indent="-228600" eaLnBrk="0" fontAlgn="base" hangingPunct="0">
              <a:spcBef>
                <a:spcPct val="30000"/>
              </a:spcBef>
              <a:spcAft>
                <a:spcPct val="0"/>
              </a:spcAft>
              <a:defRPr kumimoji="1" sz="1200">
                <a:solidFill>
                  <a:schemeClr val="tx1"/>
                </a:solidFill>
                <a:latin typeface="Arial" charset="0"/>
                <a:ea typeface="ＭＳ Ｐ明朝" pitchFamily="18" charset="-128"/>
              </a:defRPr>
            </a:lvl6pPr>
            <a:lvl7pPr marL="2971800" indent="-228600" eaLnBrk="0" fontAlgn="base" hangingPunct="0">
              <a:spcBef>
                <a:spcPct val="30000"/>
              </a:spcBef>
              <a:spcAft>
                <a:spcPct val="0"/>
              </a:spcAft>
              <a:defRPr kumimoji="1" sz="1200">
                <a:solidFill>
                  <a:schemeClr val="tx1"/>
                </a:solidFill>
                <a:latin typeface="Arial" charset="0"/>
                <a:ea typeface="ＭＳ Ｐ明朝" pitchFamily="18" charset="-128"/>
              </a:defRPr>
            </a:lvl7pPr>
            <a:lvl8pPr marL="3429000" indent="-228600" eaLnBrk="0" fontAlgn="base" hangingPunct="0">
              <a:spcBef>
                <a:spcPct val="30000"/>
              </a:spcBef>
              <a:spcAft>
                <a:spcPct val="0"/>
              </a:spcAft>
              <a:defRPr kumimoji="1" sz="1200">
                <a:solidFill>
                  <a:schemeClr val="tx1"/>
                </a:solidFill>
                <a:latin typeface="Arial" charset="0"/>
                <a:ea typeface="ＭＳ Ｐ明朝" pitchFamily="18" charset="-128"/>
              </a:defRPr>
            </a:lvl8pPr>
            <a:lvl9pPr marL="3886200" indent="-228600" eaLnBrk="0" fontAlgn="base" hangingPunct="0">
              <a:spcBef>
                <a:spcPct val="30000"/>
              </a:spcBef>
              <a:spcAft>
                <a:spcPct val="0"/>
              </a:spcAft>
              <a:defRPr kumimoji="1" sz="1200">
                <a:solidFill>
                  <a:schemeClr val="tx1"/>
                </a:solidFill>
                <a:latin typeface="Arial" charset="0"/>
                <a:ea typeface="ＭＳ Ｐ明朝" pitchFamily="18" charset="-128"/>
              </a:defRPr>
            </a:lvl9pPr>
          </a:lstStyle>
          <a:p>
            <a:pPr algn="r" eaLnBrk="1" hangingPunct="1">
              <a:spcBef>
                <a:spcPct val="0"/>
              </a:spcBef>
            </a:pPr>
            <a:fld id="{C084D724-93DE-4093-A17F-1E208E23FA5C}" type="slidenum">
              <a:rPr lang="en-US" altLang="ja-JP">
                <a:ea typeface="ＭＳ Ｐゴシック" pitchFamily="50" charset="-128"/>
              </a:rPr>
              <a:pPr algn="r" eaLnBrk="1" hangingPunct="1">
                <a:spcBef>
                  <a:spcPct val="0"/>
                </a:spcBef>
              </a:pPr>
              <a:t>1</a:t>
            </a:fld>
            <a:endParaRPr lang="en-US" altLang="ja-JP" dirty="0">
              <a:ea typeface="ＭＳ Ｐゴシック" pitchFamily="50" charset="-128"/>
            </a:endParaRPr>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dirty="0">
              <a:ea typeface="ＭＳ Ｐ明朝" pitchFamily="18"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93FF6CC0-232D-4159-BED6-36C7BDA70979}" type="slidenum">
              <a:rPr lang="en-US" altLang="ja-JP" smtClean="0"/>
              <a:pPr>
                <a:defRPr/>
              </a:pPr>
              <a:t>2</a:t>
            </a:fld>
            <a:endParaRPr lang="en-US" altLang="ja-JP"/>
          </a:p>
        </p:txBody>
      </p:sp>
    </p:spTree>
    <p:extLst>
      <p:ext uri="{BB962C8B-B14F-4D97-AF65-F5344CB8AC3E}">
        <p14:creationId xmlns:p14="http://schemas.microsoft.com/office/powerpoint/2010/main" val="291318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038"/>
            <a:ext cx="5829300" cy="1960562"/>
          </a:xfrm>
        </p:spPr>
        <p:txBody>
          <a:bodyPr/>
          <a:lstStyle/>
          <a:p>
            <a:r>
              <a:rPr lang="ja-JP" altLang="en-US"/>
              <a:t>マスタ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41EA6BCA-3CCA-4D34-A236-328BF7EF964D}" type="slidenum">
              <a:rPr lang="en-US" altLang="ja-JP"/>
              <a:pPr>
                <a:defRPr/>
              </a:pPr>
              <a:t>‹#›</a:t>
            </a:fld>
            <a:endParaRPr lang="en-US" altLang="ja-JP"/>
          </a:p>
        </p:txBody>
      </p:sp>
    </p:spTree>
    <p:extLst>
      <p:ext uri="{BB962C8B-B14F-4D97-AF65-F5344CB8AC3E}">
        <p14:creationId xmlns:p14="http://schemas.microsoft.com/office/powerpoint/2010/main" val="28631351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9E996F5-1D42-4962-A21F-5F23E4609CCE}" type="slidenum">
              <a:rPr lang="en-US" altLang="ja-JP"/>
              <a:pPr>
                <a:defRPr/>
              </a:pPr>
              <a:t>‹#›</a:t>
            </a:fld>
            <a:endParaRPr lang="en-US" altLang="ja-JP"/>
          </a:p>
        </p:txBody>
      </p:sp>
    </p:spTree>
    <p:extLst>
      <p:ext uri="{BB962C8B-B14F-4D97-AF65-F5344CB8AC3E}">
        <p14:creationId xmlns:p14="http://schemas.microsoft.com/office/powerpoint/2010/main" val="3914484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713"/>
            <a:ext cx="1543050" cy="780097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342900" y="366713"/>
            <a:ext cx="4476750" cy="780097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571B133-D59A-458C-84A8-2128CF5BAFC2}" type="slidenum">
              <a:rPr lang="en-US" altLang="ja-JP"/>
              <a:pPr>
                <a:defRPr/>
              </a:pPr>
              <a:t>‹#›</a:t>
            </a:fld>
            <a:endParaRPr lang="en-US" altLang="ja-JP"/>
          </a:p>
        </p:txBody>
      </p:sp>
    </p:spTree>
    <p:extLst>
      <p:ext uri="{BB962C8B-B14F-4D97-AF65-F5344CB8AC3E}">
        <p14:creationId xmlns:p14="http://schemas.microsoft.com/office/powerpoint/2010/main" val="1541542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915B92DD-2FEB-44D9-A687-AF6BC9474F9F}" type="slidenum">
              <a:rPr lang="en-US" altLang="ja-JP"/>
              <a:pPr>
                <a:defRPr/>
              </a:pPr>
              <a:t>‹#›</a:t>
            </a:fld>
            <a:endParaRPr lang="en-US" altLang="ja-JP"/>
          </a:p>
        </p:txBody>
      </p:sp>
    </p:spTree>
    <p:extLst>
      <p:ext uri="{BB962C8B-B14F-4D97-AF65-F5344CB8AC3E}">
        <p14:creationId xmlns:p14="http://schemas.microsoft.com/office/powerpoint/2010/main" val="2909686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338" y="5875338"/>
            <a:ext cx="5829300" cy="1816100"/>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541338" y="3875088"/>
            <a:ext cx="58293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0A406FA-3F5F-4B14-817D-991326D3A807}" type="slidenum">
              <a:rPr lang="en-US" altLang="ja-JP"/>
              <a:pPr>
                <a:defRPr/>
              </a:pPr>
              <a:t>‹#›</a:t>
            </a:fld>
            <a:endParaRPr lang="en-US" altLang="ja-JP"/>
          </a:p>
        </p:txBody>
      </p:sp>
    </p:spTree>
    <p:extLst>
      <p:ext uri="{BB962C8B-B14F-4D97-AF65-F5344CB8AC3E}">
        <p14:creationId xmlns:p14="http://schemas.microsoft.com/office/powerpoint/2010/main" val="1659273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3429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35052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26F30C59-1687-40FE-BEB6-935B90DCD40D}" type="slidenum">
              <a:rPr lang="en-US" altLang="ja-JP"/>
              <a:pPr>
                <a:defRPr/>
              </a:pPr>
              <a:t>‹#›</a:t>
            </a:fld>
            <a:endParaRPr lang="en-US" altLang="ja-JP"/>
          </a:p>
        </p:txBody>
      </p:sp>
    </p:spTree>
    <p:extLst>
      <p:ext uri="{BB962C8B-B14F-4D97-AF65-F5344CB8AC3E}">
        <p14:creationId xmlns:p14="http://schemas.microsoft.com/office/powerpoint/2010/main" val="3742190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C4101828-6E51-4F74-AA40-87DC71CEBB98}" type="slidenum">
              <a:rPr lang="en-US" altLang="ja-JP"/>
              <a:pPr>
                <a:defRPr/>
              </a:pPr>
              <a:t>‹#›</a:t>
            </a:fld>
            <a:endParaRPr lang="en-US" altLang="ja-JP"/>
          </a:p>
        </p:txBody>
      </p:sp>
    </p:spTree>
    <p:extLst>
      <p:ext uri="{BB962C8B-B14F-4D97-AF65-F5344CB8AC3E}">
        <p14:creationId xmlns:p14="http://schemas.microsoft.com/office/powerpoint/2010/main" val="578602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ACC85E35-AB24-4834-AC5E-BB2EB5AC6FCA}" type="slidenum">
              <a:rPr lang="en-US" altLang="ja-JP"/>
              <a:pPr>
                <a:defRPr/>
              </a:pPr>
              <a:t>‹#›</a:t>
            </a:fld>
            <a:endParaRPr lang="en-US" altLang="ja-JP"/>
          </a:p>
        </p:txBody>
      </p:sp>
    </p:spTree>
    <p:extLst>
      <p:ext uri="{BB962C8B-B14F-4D97-AF65-F5344CB8AC3E}">
        <p14:creationId xmlns:p14="http://schemas.microsoft.com/office/powerpoint/2010/main" val="8956675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34C55B08-58EC-484F-A5EE-960F1EF1E6F3}" type="slidenum">
              <a:rPr lang="en-US" altLang="ja-JP"/>
              <a:pPr>
                <a:defRPr/>
              </a:pPr>
              <a:t>‹#›</a:t>
            </a:fld>
            <a:endParaRPr lang="en-US" altLang="ja-JP"/>
          </a:p>
        </p:txBody>
      </p:sp>
    </p:spTree>
    <p:extLst>
      <p:ext uri="{BB962C8B-B14F-4D97-AF65-F5344CB8AC3E}">
        <p14:creationId xmlns:p14="http://schemas.microsoft.com/office/powerpoint/2010/main" val="15881595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3538"/>
            <a:ext cx="2255838" cy="154940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A4AE4F98-6BC8-40C4-A8C1-BC976223021A}" type="slidenum">
              <a:rPr lang="en-US" altLang="ja-JP"/>
              <a:pPr>
                <a:defRPr/>
              </a:pPr>
              <a:t>‹#›</a:t>
            </a:fld>
            <a:endParaRPr lang="en-US" altLang="ja-JP"/>
          </a:p>
        </p:txBody>
      </p:sp>
    </p:spTree>
    <p:extLst>
      <p:ext uri="{BB962C8B-B14F-4D97-AF65-F5344CB8AC3E}">
        <p14:creationId xmlns:p14="http://schemas.microsoft.com/office/powerpoint/2010/main" val="966649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613" y="6400800"/>
            <a:ext cx="4114800" cy="755650"/>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C8B061BB-5230-485E-AE29-E21160AB8462}" type="slidenum">
              <a:rPr lang="en-US" altLang="ja-JP"/>
              <a:pPr>
                <a:defRPr/>
              </a:pPr>
              <a:t>‹#›</a:t>
            </a:fld>
            <a:endParaRPr lang="en-US" altLang="ja-JP"/>
          </a:p>
        </p:txBody>
      </p:sp>
    </p:spTree>
    <p:extLst>
      <p:ext uri="{BB962C8B-B14F-4D97-AF65-F5344CB8AC3E}">
        <p14:creationId xmlns:p14="http://schemas.microsoft.com/office/powerpoint/2010/main" val="17533972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66713"/>
            <a:ext cx="6172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342900" y="2133600"/>
            <a:ext cx="6172200" cy="603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342900" y="8326438"/>
            <a:ext cx="1600200" cy="635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ＭＳ Ｐゴシック"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2343150" y="8326438"/>
            <a:ext cx="2171700" cy="635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ＭＳ Ｐゴシック"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4914900" y="8326438"/>
            <a:ext cx="1600200" cy="635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ＭＳ Ｐゴシック" charset="-128"/>
              </a:defRPr>
            </a:lvl1pPr>
          </a:lstStyle>
          <a:p>
            <a:pPr>
              <a:defRPr/>
            </a:pPr>
            <a:fld id="{B6486778-FD02-423F-B6EC-B6CAFE4015AD}"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charset="-128"/>
        </a:defRPr>
      </a:lvl2pPr>
      <a:lvl3pPr algn="ctr" rtl="0" eaLnBrk="0" fontAlgn="base" hangingPunct="0">
        <a:spcBef>
          <a:spcPct val="0"/>
        </a:spcBef>
        <a:spcAft>
          <a:spcPct val="0"/>
        </a:spcAft>
        <a:defRPr kumimoji="1" sz="4400">
          <a:solidFill>
            <a:schemeClr val="tx2"/>
          </a:solidFill>
          <a:latin typeface="Arial" charset="0"/>
          <a:ea typeface="ＭＳ Ｐゴシック" charset="-128"/>
        </a:defRPr>
      </a:lvl3pPr>
      <a:lvl4pPr algn="ctr" rtl="0" eaLnBrk="0" fontAlgn="base" hangingPunct="0">
        <a:spcBef>
          <a:spcPct val="0"/>
        </a:spcBef>
        <a:spcAft>
          <a:spcPct val="0"/>
        </a:spcAft>
        <a:defRPr kumimoji="1" sz="4400">
          <a:solidFill>
            <a:schemeClr val="tx2"/>
          </a:solidFill>
          <a:latin typeface="Arial" charset="0"/>
          <a:ea typeface="ＭＳ Ｐゴシック" charset="-128"/>
        </a:defRPr>
      </a:lvl4pPr>
      <a:lvl5pPr algn="ctr" rtl="0" eaLnBrk="0" fontAlgn="base" hangingPunct="0">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hyperlink" Target="mailto:shugyosokushin-g04@gbox.pref.osaka.lg.j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16"/>
          <p:cNvSpPr>
            <a:spLocks noChangeArrowheads="1"/>
          </p:cNvSpPr>
          <p:nvPr/>
        </p:nvSpPr>
        <p:spPr bwMode="auto">
          <a:xfrm>
            <a:off x="69325" y="8607177"/>
            <a:ext cx="6745287" cy="5623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ts val="200"/>
              </a:spcBef>
              <a:buFontTx/>
              <a:buNone/>
            </a:pPr>
            <a:r>
              <a:rPr lang="ja-JP" altLang="en-US" sz="1200" dirty="0">
                <a:latin typeface="+mn-lt"/>
                <a:ea typeface="メイリオ" panose="020B0604030504040204" pitchFamily="50" charset="-128"/>
                <a:cs typeface="メイリオ" panose="020B0604030504040204" pitchFamily="50" charset="-128"/>
              </a:rPr>
              <a:t>主　催：大阪府（商工労働部就業促進課）</a:t>
            </a:r>
            <a:endParaRPr lang="en-US" altLang="ja-JP" sz="1200" dirty="0">
              <a:latin typeface="+mn-lt"/>
              <a:ea typeface="メイリオ" panose="020B0604030504040204" pitchFamily="50" charset="-128"/>
              <a:cs typeface="メイリオ" panose="020B0604030504040204" pitchFamily="50" charset="-128"/>
            </a:endParaRPr>
          </a:p>
          <a:p>
            <a:pPr eaLnBrk="1" hangingPunct="1">
              <a:spcBef>
                <a:spcPts val="200"/>
              </a:spcBef>
              <a:buFontTx/>
              <a:buNone/>
            </a:pPr>
            <a:r>
              <a:rPr lang="ja-JP" altLang="en-US" sz="1200" dirty="0">
                <a:latin typeface="+mn-lt"/>
                <a:ea typeface="メイリオ" panose="020B0604030504040204" pitchFamily="50" charset="-128"/>
                <a:cs typeface="メイリオ" panose="020B0604030504040204" pitchFamily="50" charset="-128"/>
              </a:rPr>
              <a:t>共　催：塩野義製薬株式会社、損害保険ジャパン株式会社（団体名</a:t>
            </a:r>
            <a:r>
              <a:rPr lang="en-US" altLang="ja-JP" sz="1200" dirty="0">
                <a:latin typeface="+mn-lt"/>
                <a:ea typeface="メイリオ" panose="020B0604030504040204" pitchFamily="50" charset="-128"/>
                <a:cs typeface="メイリオ" panose="020B0604030504040204" pitchFamily="50" charset="-128"/>
              </a:rPr>
              <a:t>50</a:t>
            </a:r>
            <a:r>
              <a:rPr lang="ja-JP" altLang="en-US" sz="1200" dirty="0">
                <a:latin typeface="+mn-lt"/>
                <a:ea typeface="メイリオ" panose="020B0604030504040204" pitchFamily="50" charset="-128"/>
                <a:cs typeface="メイリオ" panose="020B0604030504040204" pitchFamily="50" charset="-128"/>
              </a:rPr>
              <a:t>音順）</a:t>
            </a:r>
            <a:endParaRPr lang="en-US" altLang="ja-JP" sz="1200" dirty="0">
              <a:latin typeface="+mn-lt"/>
              <a:ea typeface="メイリオ" panose="020B0604030504040204" pitchFamily="50" charset="-128"/>
              <a:cs typeface="メイリオ" panose="020B0604030504040204" pitchFamily="50" charset="-128"/>
            </a:endParaRPr>
          </a:p>
        </p:txBody>
      </p:sp>
      <p:sp>
        <p:nvSpPr>
          <p:cNvPr id="2052" name="Rectangle 23"/>
          <p:cNvSpPr>
            <a:spLocks noChangeArrowheads="1"/>
          </p:cNvSpPr>
          <p:nvPr/>
        </p:nvSpPr>
        <p:spPr bwMode="auto">
          <a:xfrm>
            <a:off x="-35227" y="8100392"/>
            <a:ext cx="6769100" cy="596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0"/>
              </a:spcBef>
              <a:buFontTx/>
              <a:buNone/>
            </a:pPr>
            <a:r>
              <a:rPr lang="en-US" altLang="ja-JP" sz="1400" b="1" dirty="0">
                <a:latin typeface="+mn-lt"/>
                <a:ea typeface="メイリオ" panose="020B0604030504040204" pitchFamily="50" charset="-128"/>
                <a:cs typeface="メイリオ" panose="020B0604030504040204" pitchFamily="50" charset="-128"/>
              </a:rPr>
              <a:t>《</a:t>
            </a:r>
            <a:r>
              <a:rPr lang="ja-JP" altLang="en-US" sz="1400" b="1" dirty="0">
                <a:latin typeface="+mn-lt"/>
                <a:ea typeface="メイリオ" panose="020B0604030504040204" pitchFamily="50" charset="-128"/>
                <a:cs typeface="メイリオ" panose="020B0604030504040204" pitchFamily="50" charset="-128"/>
              </a:rPr>
              <a:t>お申込み</a:t>
            </a:r>
            <a:r>
              <a:rPr lang="en-US" altLang="ja-JP" sz="1400" b="1" dirty="0">
                <a:latin typeface="+mn-lt"/>
                <a:ea typeface="メイリオ" panose="020B0604030504040204" pitchFamily="50" charset="-128"/>
                <a:cs typeface="メイリオ" panose="020B0604030504040204" pitchFamily="50" charset="-128"/>
              </a:rPr>
              <a:t>》</a:t>
            </a:r>
            <a:r>
              <a:rPr lang="ja-JP" altLang="en-US" sz="1400" b="1" dirty="0">
                <a:latin typeface="+mn-lt"/>
                <a:ea typeface="メイリオ" panose="020B0604030504040204" pitchFamily="50" charset="-128"/>
                <a:cs typeface="メイリオ" panose="020B0604030504040204" pitchFamily="50" charset="-128"/>
              </a:rPr>
              <a:t>裏面の申込書に必要事項を記入の上、</a:t>
            </a:r>
            <a:r>
              <a:rPr lang="en-US" altLang="ja-JP" sz="1400" b="1" dirty="0">
                <a:latin typeface="+mn-lt"/>
                <a:ea typeface="メイリオ" panose="020B0604030504040204" pitchFamily="50" charset="-128"/>
                <a:cs typeface="メイリオ" panose="020B0604030504040204" pitchFamily="50" charset="-128"/>
              </a:rPr>
              <a:t>FAX</a:t>
            </a:r>
            <a:r>
              <a:rPr lang="ja-JP" altLang="en-US" sz="1400" b="1" dirty="0" err="1">
                <a:latin typeface="+mn-lt"/>
                <a:ea typeface="メイリオ" panose="020B0604030504040204" pitchFamily="50" charset="-128"/>
                <a:cs typeface="メイリオ" panose="020B0604030504040204" pitchFamily="50" charset="-128"/>
              </a:rPr>
              <a:t>にて</a:t>
            </a:r>
            <a:r>
              <a:rPr lang="ja-JP" altLang="en-US" sz="1400" b="1" dirty="0">
                <a:latin typeface="+mn-lt"/>
                <a:ea typeface="メイリオ" panose="020B0604030504040204" pitchFamily="50" charset="-128"/>
                <a:cs typeface="メイリオ" panose="020B0604030504040204" pitchFamily="50" charset="-128"/>
              </a:rPr>
              <a:t>お申込み下さい。</a:t>
            </a:r>
            <a:endParaRPr lang="en-US" altLang="ja-JP" sz="1400" b="1" dirty="0">
              <a:latin typeface="+mn-lt"/>
              <a:ea typeface="メイリオ" panose="020B0604030504040204" pitchFamily="50" charset="-128"/>
              <a:cs typeface="メイリオ" panose="020B0604030504040204" pitchFamily="50" charset="-128"/>
            </a:endParaRPr>
          </a:p>
          <a:p>
            <a:pPr eaLnBrk="1" hangingPunct="1">
              <a:spcBef>
                <a:spcPct val="0"/>
              </a:spcBef>
              <a:buFontTx/>
              <a:buNone/>
            </a:pPr>
            <a:r>
              <a:rPr lang="en-US" altLang="ja-JP" sz="1400" b="1" dirty="0">
                <a:latin typeface="+mn-lt"/>
                <a:ea typeface="メイリオ" panose="020B0604030504040204" pitchFamily="50" charset="-128"/>
                <a:cs typeface="メイリオ" panose="020B0604030504040204" pitchFamily="50" charset="-128"/>
              </a:rPr>
              <a:t>《</a:t>
            </a:r>
            <a:r>
              <a:rPr lang="ja-JP" altLang="en-US" sz="1400" b="1" dirty="0">
                <a:latin typeface="+mn-lt"/>
                <a:ea typeface="メイリオ" panose="020B0604030504040204" pitchFamily="50" charset="-128"/>
                <a:cs typeface="メイリオ" panose="020B0604030504040204" pitchFamily="50" charset="-128"/>
              </a:rPr>
              <a:t>お申込み期日</a:t>
            </a:r>
            <a:r>
              <a:rPr lang="en-US" altLang="ja-JP" sz="1400" b="1" dirty="0" smtClean="0">
                <a:latin typeface="+mn-lt"/>
                <a:ea typeface="メイリオ" panose="020B0604030504040204" pitchFamily="50" charset="-128"/>
                <a:cs typeface="メイリオ" panose="020B0604030504040204" pitchFamily="50" charset="-128"/>
              </a:rPr>
              <a:t>》</a:t>
            </a:r>
            <a:r>
              <a:rPr lang="ja-JP" altLang="en-US" sz="1400" b="1" dirty="0" smtClean="0">
                <a:latin typeface="+mn-lt"/>
                <a:ea typeface="メイリオ" panose="020B0604030504040204" pitchFamily="50" charset="-128"/>
                <a:cs typeface="メイリオ" panose="020B0604030504040204" pitchFamily="50" charset="-128"/>
              </a:rPr>
              <a:t>１月８日</a:t>
            </a:r>
            <a:r>
              <a:rPr lang="ja-JP" altLang="en-US" sz="1400" b="1" dirty="0" smtClean="0">
                <a:latin typeface="+mn-lt"/>
                <a:ea typeface="メイリオ" panose="020B0604030504040204" pitchFamily="50" charset="-128"/>
                <a:cs typeface="メイリオ" panose="020B0604030504040204" pitchFamily="50" charset="-128"/>
              </a:rPr>
              <a:t>（金）</a:t>
            </a:r>
            <a:endParaRPr lang="ja-JP" altLang="en-US" sz="1400" b="1" dirty="0">
              <a:latin typeface="+mn-lt"/>
              <a:ea typeface="メイリオ" panose="020B0604030504040204" pitchFamily="50" charset="-128"/>
              <a:cs typeface="メイリオ" panose="020B0604030504040204" pitchFamily="50" charset="-128"/>
            </a:endParaRPr>
          </a:p>
        </p:txBody>
      </p:sp>
      <p:pic>
        <p:nvPicPr>
          <p:cNvPr id="10" name="図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130" y="65790"/>
            <a:ext cx="1100168" cy="317165"/>
          </a:xfrm>
          <a:prstGeom prst="rect">
            <a:avLst/>
          </a:prstGeom>
        </p:spPr>
      </p:pic>
      <p:pic>
        <p:nvPicPr>
          <p:cNvPr id="34" name="Picture 2" descr="C:\Users\SetoM\AppData\Local\Microsoft\Windows\Temporary Internet Files\Content.Outlook\Y53OOD95\symbol+SHIONOGI_4c.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84007" y="105233"/>
            <a:ext cx="1572994" cy="272949"/>
          </a:xfrm>
          <a:prstGeom prst="rect">
            <a:avLst/>
          </a:prstGeom>
          <a:noFill/>
          <a:extLst>
            <a:ext uri="{909E8E84-426E-40DD-AFC4-6F175D3DCCD1}">
              <a14:hiddenFill xmlns:a14="http://schemas.microsoft.com/office/drawing/2010/main">
                <a:solidFill>
                  <a:srgbClr val="FFFFFF"/>
                </a:solidFill>
              </a14:hiddenFill>
            </a:ext>
          </a:extLst>
        </p:spPr>
      </p:pic>
      <p:sp>
        <p:nvSpPr>
          <p:cNvPr id="39" name="乗算記号 36"/>
          <p:cNvSpPr/>
          <p:nvPr/>
        </p:nvSpPr>
        <p:spPr>
          <a:xfrm>
            <a:off x="1059680" y="88732"/>
            <a:ext cx="340360" cy="307975"/>
          </a:xfrm>
          <a:prstGeom prst="mathMultiply">
            <a:avLst>
              <a:gd name="adj1" fmla="val 4050"/>
            </a:avLst>
          </a:prstGeom>
          <a:solidFill>
            <a:schemeClr val="tx1"/>
          </a:solidFill>
          <a:ln w="6350"/>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nvGrpSpPr>
          <p:cNvPr id="6" name="グループ化 5"/>
          <p:cNvGrpSpPr/>
          <p:nvPr/>
        </p:nvGrpSpPr>
        <p:grpSpPr>
          <a:xfrm>
            <a:off x="610612" y="1674923"/>
            <a:ext cx="6558765" cy="3553572"/>
            <a:chOff x="180025" y="2534305"/>
            <a:chExt cx="6690302" cy="3324023"/>
          </a:xfrm>
        </p:grpSpPr>
        <p:sp>
          <p:nvSpPr>
            <p:cNvPr id="14" name="テキスト ボックス 13"/>
            <p:cNvSpPr txBox="1"/>
            <p:nvPr/>
          </p:nvSpPr>
          <p:spPr>
            <a:xfrm>
              <a:off x="180025" y="2534305"/>
              <a:ext cx="3802952" cy="287896"/>
            </a:xfrm>
            <a:prstGeom prst="rect">
              <a:avLst/>
            </a:prstGeom>
            <a:noFill/>
            <a:ln>
              <a:noFill/>
            </a:ln>
          </p:spPr>
          <p:txBody>
            <a:bodyPr wrap="square" rtlCol="0">
              <a:spAutoFit/>
            </a:bodyPr>
            <a:lstStyle/>
            <a:p>
              <a:r>
                <a:rPr lang="ja-JP" altLang="en-US" sz="1400" b="1" dirty="0" smtClean="0"/>
                <a:t>第３弾</a:t>
              </a:r>
              <a:r>
                <a:rPr lang="ja-JP" altLang="en-US" sz="1400" b="1" dirty="0"/>
                <a:t>　</a:t>
              </a:r>
              <a:r>
                <a:rPr lang="ja-JP" altLang="en-US" sz="1400" b="1" dirty="0" smtClean="0"/>
                <a:t>「</a:t>
              </a:r>
              <a:r>
                <a:rPr lang="ja-JP" altLang="en-US" sz="1400" b="1" dirty="0" err="1"/>
                <a:t>障がい</a:t>
              </a:r>
              <a:r>
                <a:rPr lang="ja-JP" altLang="en-US" sz="1400" b="1" dirty="0" smtClean="0"/>
                <a:t>者雇用とメンタルヘルス</a:t>
              </a:r>
              <a:r>
                <a:rPr lang="ja-JP" altLang="en-US" sz="1400" b="1" dirty="0" smtClean="0"/>
                <a:t>」</a:t>
              </a:r>
              <a:endParaRPr kumimoji="1" lang="ja-JP" altLang="en-US" sz="1400" b="1" dirty="0"/>
            </a:p>
          </p:txBody>
        </p:sp>
        <p:sp>
          <p:nvSpPr>
            <p:cNvPr id="15" name="テキスト ボックス 14"/>
            <p:cNvSpPr txBox="1"/>
            <p:nvPr/>
          </p:nvSpPr>
          <p:spPr>
            <a:xfrm>
              <a:off x="337207" y="2777849"/>
              <a:ext cx="6533120" cy="3080479"/>
            </a:xfrm>
            <a:prstGeom prst="rect">
              <a:avLst/>
            </a:prstGeom>
            <a:noFill/>
          </p:spPr>
          <p:txBody>
            <a:bodyPr wrap="square" rtlCol="0">
              <a:spAutoFit/>
            </a:bodyPr>
            <a:lstStyle/>
            <a:p>
              <a:r>
                <a:rPr kumimoji="1" lang="ja-JP" altLang="en-US" sz="1600" b="1" dirty="0"/>
                <a:t>日時：</a:t>
              </a:r>
              <a:r>
                <a:rPr lang="ja-JP" altLang="en-US" sz="1600" b="1" dirty="0" smtClean="0"/>
                <a:t>令和</a:t>
              </a:r>
              <a:r>
                <a:rPr lang="ja-JP" altLang="en-US" sz="1600" b="1" dirty="0"/>
                <a:t>３</a:t>
              </a:r>
              <a:r>
                <a:rPr lang="ja-JP" altLang="en-US" sz="1600" b="1" dirty="0" smtClean="0"/>
                <a:t>年１月</a:t>
              </a:r>
              <a:r>
                <a:rPr lang="ja-JP" altLang="en-US" sz="1600" b="1" dirty="0" smtClean="0"/>
                <a:t>２</a:t>
              </a:r>
              <a:r>
                <a:rPr lang="ja-JP" altLang="en-US" sz="1600" b="1" dirty="0"/>
                <a:t>０</a:t>
              </a:r>
              <a:r>
                <a:rPr lang="ja-JP" altLang="en-US" sz="1600" b="1" dirty="0" smtClean="0"/>
                <a:t>日（水）</a:t>
              </a:r>
              <a:r>
                <a:rPr kumimoji="1" lang="ja-JP" altLang="en-US" sz="1600" b="1" dirty="0"/>
                <a:t>　１３：００～</a:t>
              </a:r>
              <a:r>
                <a:rPr kumimoji="1" lang="ja-JP" altLang="en-US" sz="1600" b="1" dirty="0" smtClean="0"/>
                <a:t>１７：００</a:t>
              </a:r>
              <a:r>
                <a:rPr kumimoji="1" lang="ja-JP" altLang="en-US" sz="1600" b="1" dirty="0"/>
                <a:t>　　</a:t>
              </a:r>
              <a:r>
                <a:rPr kumimoji="1" lang="en-US" altLang="ja-JP" sz="1200" dirty="0"/>
                <a:t>(</a:t>
              </a:r>
              <a:r>
                <a:rPr kumimoji="1" lang="ja-JP" altLang="en-US" sz="1200" dirty="0"/>
                <a:t>受付　</a:t>
              </a:r>
              <a:r>
                <a:rPr kumimoji="1" lang="ja-JP" altLang="en-US" sz="1200" dirty="0" smtClean="0"/>
                <a:t>１２：３０～）</a:t>
              </a:r>
              <a:endParaRPr kumimoji="1" lang="en-US" altLang="ja-JP" sz="1200" dirty="0" smtClean="0"/>
            </a:p>
            <a:p>
              <a:endParaRPr kumimoji="1" lang="en-US" altLang="ja-JP" sz="1200" dirty="0"/>
            </a:p>
            <a:p>
              <a:r>
                <a:rPr lang="ja-JP" altLang="en-US" sz="1200" dirty="0"/>
                <a:t> 内容・講師：１</a:t>
              </a:r>
              <a:r>
                <a:rPr lang="ja-JP" altLang="en-US" sz="1200" dirty="0" smtClean="0"/>
                <a:t>．基調講演：</a:t>
              </a:r>
              <a:r>
                <a:rPr lang="ja-JP" altLang="en-US" sz="1200" dirty="0" err="1" smtClean="0"/>
                <a:t>障がい</a:t>
              </a:r>
              <a:r>
                <a:rPr lang="ja-JP" altLang="en-US" sz="1200" dirty="0" smtClean="0"/>
                <a:t>者雇用</a:t>
              </a:r>
              <a:r>
                <a:rPr lang="ja-JP" altLang="en-US" sz="1200" dirty="0" smtClean="0"/>
                <a:t>と</a:t>
              </a:r>
              <a:r>
                <a:rPr lang="ja-JP" altLang="en-US" sz="1200" dirty="0"/>
                <a:t>メンタルヘルス</a:t>
              </a:r>
              <a:endParaRPr lang="en-US" altLang="ja-JP" sz="1200" dirty="0"/>
            </a:p>
            <a:p>
              <a:r>
                <a:rPr kumimoji="1" lang="ja-JP" altLang="en-US" sz="1200" dirty="0"/>
                <a:t>　　　　　　　　　　　</a:t>
              </a:r>
              <a:r>
                <a:rPr kumimoji="1" lang="ja-JP" altLang="en-US" sz="1200" u="sng" dirty="0"/>
                <a:t>講師</a:t>
              </a:r>
              <a:r>
                <a:rPr kumimoji="1" lang="ja-JP" altLang="en-US" sz="1200" u="sng" dirty="0" smtClean="0"/>
                <a:t>：西梅田こころとからだのクリニック</a:t>
              </a:r>
              <a:r>
                <a:rPr lang="ja-JP" altLang="en-US" sz="1200" u="sng" dirty="0"/>
                <a:t>　</a:t>
              </a:r>
              <a:r>
                <a:rPr lang="ja-JP" altLang="en-US" sz="1200" u="sng" dirty="0" smtClean="0"/>
                <a:t>西澤　弘太郎　</a:t>
              </a:r>
              <a:r>
                <a:rPr lang="ja-JP" altLang="en-US" sz="1200" u="sng" dirty="0" smtClean="0"/>
                <a:t>氏</a:t>
              </a:r>
              <a:endParaRPr kumimoji="1" lang="en-US" altLang="ja-JP" sz="1200" u="sng" dirty="0"/>
            </a:p>
            <a:p>
              <a:r>
                <a:rPr lang="ja-JP" altLang="en-US" sz="1200" dirty="0"/>
                <a:t>　　　　　　　　２</a:t>
              </a:r>
              <a:r>
                <a:rPr lang="ja-JP" altLang="en-US" sz="1200" dirty="0" smtClean="0"/>
                <a:t>．メンタルヘルス支援について</a:t>
              </a:r>
              <a:endParaRPr lang="en-US" altLang="ja-JP" sz="1200" dirty="0"/>
            </a:p>
            <a:p>
              <a:r>
                <a:rPr kumimoji="1" lang="ja-JP" altLang="en-US" sz="1200" dirty="0"/>
                <a:t>　　　　　　　　　　　</a:t>
              </a:r>
              <a:r>
                <a:rPr kumimoji="1" lang="ja-JP" altLang="en-US" sz="1200" u="sng" dirty="0"/>
                <a:t>講師</a:t>
              </a:r>
              <a:r>
                <a:rPr kumimoji="1" lang="ja-JP" altLang="en-US" sz="1200" u="sng" dirty="0" smtClean="0"/>
                <a:t>：</a:t>
              </a:r>
              <a:r>
                <a:rPr lang="ja-JP" altLang="en-US" sz="1200" u="sng" dirty="0" smtClean="0"/>
                <a:t>大阪府　商工労働部　</a:t>
              </a:r>
              <a:r>
                <a:rPr lang="ja-JP" altLang="en-US" sz="1200" u="sng" dirty="0" smtClean="0"/>
                <a:t>労働環境</a:t>
              </a:r>
              <a:r>
                <a:rPr lang="ja-JP" altLang="en-US" sz="1200" u="sng" dirty="0" smtClean="0"/>
                <a:t>課</a:t>
              </a:r>
              <a:r>
                <a:rPr lang="ja-JP" altLang="en-US" sz="1200" u="sng" dirty="0"/>
                <a:t>　</a:t>
              </a:r>
              <a:r>
                <a:rPr lang="ja-JP" altLang="en-US" sz="1200" u="sng" dirty="0" smtClean="0"/>
                <a:t>職員</a:t>
              </a:r>
              <a:endParaRPr lang="en-US" altLang="ja-JP" sz="1200" u="sng" dirty="0" smtClean="0"/>
            </a:p>
            <a:p>
              <a:r>
                <a:rPr lang="ja-JP" altLang="en-US" sz="1200" dirty="0" smtClean="0"/>
                <a:t>　　　　　　　　３．難病への取組みについて</a:t>
              </a:r>
              <a:endParaRPr lang="en-US" altLang="ja-JP" sz="1200" dirty="0"/>
            </a:p>
            <a:p>
              <a:r>
                <a:rPr lang="ja-JP" altLang="en-US" sz="1200" dirty="0"/>
                <a:t>　　　　　　　　　　　</a:t>
              </a:r>
              <a:r>
                <a:rPr lang="ja-JP" altLang="en-US" sz="1200" u="sng" dirty="0"/>
                <a:t>講師：大阪府　</a:t>
              </a:r>
              <a:r>
                <a:rPr lang="ja-JP" altLang="en-US" sz="1200" u="sng" dirty="0" smtClean="0"/>
                <a:t>健康</a:t>
              </a:r>
              <a:r>
                <a:rPr lang="ja-JP" altLang="en-US" sz="1200" u="sng" dirty="0"/>
                <a:t>医療</a:t>
              </a:r>
              <a:r>
                <a:rPr lang="ja-JP" altLang="en-US" sz="1200" u="sng" dirty="0" smtClean="0"/>
                <a:t>部</a:t>
              </a:r>
              <a:r>
                <a:rPr lang="ja-JP" altLang="en-US" sz="1200" u="sng" dirty="0"/>
                <a:t>　地域</a:t>
              </a:r>
              <a:r>
                <a:rPr lang="ja-JP" altLang="en-US" sz="1200" u="sng" dirty="0" smtClean="0"/>
                <a:t>保健課</a:t>
              </a:r>
              <a:r>
                <a:rPr lang="ja-JP" altLang="en-US" sz="1200" u="sng"/>
                <a:t>　</a:t>
              </a:r>
              <a:r>
                <a:rPr lang="ja-JP" altLang="en-US" sz="1200" u="sng" smtClean="0"/>
                <a:t>職員</a:t>
              </a:r>
              <a:endParaRPr lang="en-US" altLang="ja-JP" sz="1200" u="sng" dirty="0" smtClean="0"/>
            </a:p>
            <a:p>
              <a:r>
                <a:rPr lang="ja-JP" altLang="en-US" sz="1200" dirty="0"/>
                <a:t>　　　　　　　　</a:t>
              </a:r>
              <a:r>
                <a:rPr lang="ja-JP" altLang="en-US" sz="1200" dirty="0" smtClean="0"/>
                <a:t>４．</a:t>
              </a:r>
              <a:r>
                <a:rPr lang="ja-JP" altLang="en-US" sz="1200" dirty="0" smtClean="0"/>
                <a:t>企業の事例紹介</a:t>
              </a:r>
              <a:endParaRPr lang="en-US" altLang="ja-JP" sz="1200" dirty="0"/>
            </a:p>
            <a:p>
              <a:r>
                <a:rPr kumimoji="1" lang="ja-JP" altLang="en-US" sz="1200" dirty="0"/>
                <a:t>　　　　　　　　　　　</a:t>
              </a:r>
              <a:r>
                <a:rPr kumimoji="1" lang="ja-JP" altLang="en-US" sz="1200" u="sng" dirty="0" smtClean="0"/>
                <a:t>講師</a:t>
              </a:r>
              <a:r>
                <a:rPr kumimoji="1" lang="ja-JP" altLang="en-US" sz="1200" u="sng" dirty="0" smtClean="0"/>
                <a:t>：</a:t>
              </a:r>
              <a:r>
                <a:rPr lang="ja-JP" altLang="en-US" sz="1200" u="sng" dirty="0" smtClean="0"/>
                <a:t>シオノギ総合サービス株式会社</a:t>
              </a:r>
              <a:r>
                <a:rPr lang="ja-JP" altLang="en-US" sz="1200" u="sng" dirty="0"/>
                <a:t>　</a:t>
              </a:r>
              <a:r>
                <a:rPr lang="ja-JP" altLang="en-US" sz="1200" u="sng" dirty="0" smtClean="0"/>
                <a:t>勝山　敏子　</a:t>
              </a:r>
              <a:r>
                <a:rPr lang="ja-JP" altLang="en-US" sz="1200" u="sng" dirty="0" smtClean="0"/>
                <a:t>氏</a:t>
              </a:r>
              <a:endParaRPr lang="en-US" altLang="ja-JP" sz="1200" u="sng" dirty="0" smtClean="0"/>
            </a:p>
            <a:p>
              <a:r>
                <a:rPr lang="ja-JP" altLang="en-US" sz="1200" dirty="0"/>
                <a:t>　　　　　　　　　　　　　　</a:t>
              </a:r>
              <a:r>
                <a:rPr lang="ja-JP" altLang="en-US" sz="1200" dirty="0" smtClean="0"/>
                <a:t>　</a:t>
              </a:r>
              <a:endParaRPr lang="en-US" altLang="ja-JP" sz="1200" dirty="0" smtClean="0"/>
            </a:p>
            <a:p>
              <a:r>
                <a:rPr lang="ja-JP" altLang="en-US" sz="1200" dirty="0"/>
                <a:t>　会　 場：損害保険ジャパン株式会社　大阪ビル１２階　</a:t>
              </a:r>
              <a:r>
                <a:rPr lang="ja-JP" altLang="en-US" sz="1200" dirty="0" smtClean="0"/>
                <a:t>会議室</a:t>
              </a:r>
              <a:endParaRPr lang="en-US" altLang="ja-JP" sz="1200" dirty="0"/>
            </a:p>
            <a:p>
              <a:r>
                <a:rPr lang="ja-JP" altLang="en-US" sz="1200" dirty="0"/>
                <a:t>　　　　　　（大阪市中央区瓦町</a:t>
              </a:r>
              <a:r>
                <a:rPr lang="en-US" altLang="ja-JP" sz="1200" dirty="0"/>
                <a:t>4</a:t>
              </a:r>
              <a:r>
                <a:rPr lang="ja-JP" altLang="en-US" sz="1200" dirty="0"/>
                <a:t>－</a:t>
              </a:r>
              <a:r>
                <a:rPr lang="en-US" altLang="ja-JP" sz="1200" dirty="0"/>
                <a:t>1</a:t>
              </a:r>
              <a:r>
                <a:rPr lang="ja-JP" altLang="en-US" sz="1200" dirty="0"/>
                <a:t>－</a:t>
              </a:r>
              <a:r>
                <a:rPr lang="en-US" altLang="ja-JP" sz="1200" dirty="0"/>
                <a:t>2 </a:t>
              </a:r>
              <a:r>
                <a:rPr lang="ja-JP" altLang="en-US" sz="1200" dirty="0"/>
                <a:t>）</a:t>
              </a:r>
              <a:endParaRPr lang="en-US" altLang="ja-JP" sz="1200" dirty="0"/>
            </a:p>
            <a:p>
              <a:r>
                <a:rPr lang="ja-JP" altLang="en-US" sz="1200" dirty="0"/>
                <a:t>　対象者：障がい者雇用をしている、または、障がい者雇用を検討している企業の方</a:t>
              </a:r>
              <a:endParaRPr lang="en-US" altLang="ja-JP" sz="1200" dirty="0"/>
            </a:p>
            <a:p>
              <a:r>
                <a:rPr lang="ja-JP" altLang="en-US" sz="1200" dirty="0"/>
                <a:t>　定 　員：５０名（状況に応じて変更の可能性があります。）</a:t>
              </a:r>
              <a:endParaRPr lang="en-US" altLang="ja-JP" sz="1200" dirty="0"/>
            </a:p>
            <a:p>
              <a:endParaRPr lang="en-US" altLang="ja-JP" sz="1200" dirty="0"/>
            </a:p>
            <a:p>
              <a:endParaRPr kumimoji="1" lang="ja-JP" altLang="en-US" sz="1200" dirty="0"/>
            </a:p>
          </p:txBody>
        </p:sp>
      </p:grpSp>
      <p:sp>
        <p:nvSpPr>
          <p:cNvPr id="16" name="テキスト ボックス 15"/>
          <p:cNvSpPr txBox="1"/>
          <p:nvPr/>
        </p:nvSpPr>
        <p:spPr>
          <a:xfrm>
            <a:off x="327310" y="7667750"/>
            <a:ext cx="6192688" cy="307777"/>
          </a:xfrm>
          <a:prstGeom prst="rect">
            <a:avLst/>
          </a:prstGeom>
          <a:noFill/>
          <a:ln w="28575">
            <a:solidFill>
              <a:srgbClr val="FFC000"/>
            </a:solidFill>
          </a:ln>
        </p:spPr>
        <p:txBody>
          <a:bodyPr wrap="square" rtlCol="0">
            <a:spAutoFit/>
          </a:bodyPr>
          <a:lstStyle/>
          <a:p>
            <a:r>
              <a:rPr kumimoji="1" lang="ja-JP" altLang="en-US" sz="1400" dirty="0"/>
              <a:t>手話通訳が必要な場合や、車椅子でご参加の場合等は事前にお申し出ください。</a:t>
            </a:r>
          </a:p>
        </p:txBody>
      </p:sp>
      <p:sp>
        <p:nvSpPr>
          <p:cNvPr id="3" name="テキスト ボックス 2"/>
          <p:cNvSpPr txBox="1"/>
          <p:nvPr/>
        </p:nvSpPr>
        <p:spPr>
          <a:xfrm>
            <a:off x="644148" y="1101539"/>
            <a:ext cx="5467594" cy="461665"/>
          </a:xfrm>
          <a:prstGeom prst="rect">
            <a:avLst/>
          </a:prstGeom>
          <a:noFill/>
        </p:spPr>
        <p:txBody>
          <a:bodyPr wrap="square" rtlCol="0">
            <a:spAutoFit/>
          </a:bodyPr>
          <a:lstStyle/>
          <a:p>
            <a:r>
              <a:rPr kumimoji="1" lang="ja-JP" altLang="en-US" sz="1200" b="1" dirty="0" err="1"/>
              <a:t>障がい</a:t>
            </a:r>
            <a:r>
              <a:rPr kumimoji="1" lang="ja-JP" altLang="en-US" sz="1200" b="1" dirty="0"/>
              <a:t>者の雇用や合理的配慮、コミュニケーションのコツやメンタルヘルス不調者への対応について</a:t>
            </a:r>
            <a:r>
              <a:rPr kumimoji="1" lang="en-US" altLang="ja-JP" sz="1200" b="1" dirty="0"/>
              <a:t>3</a:t>
            </a:r>
            <a:r>
              <a:rPr lang="ja-JP" altLang="en-US" sz="1200" b="1" dirty="0"/>
              <a:t>回</a:t>
            </a:r>
            <a:r>
              <a:rPr kumimoji="1" lang="ja-JP" altLang="en-US" sz="1200" b="1" dirty="0"/>
              <a:t>に分けてセミナー</a:t>
            </a:r>
            <a:r>
              <a:rPr lang="ja-JP" altLang="en-US" sz="1200" b="1" dirty="0"/>
              <a:t>を開催します。是非ご参加ください。</a:t>
            </a:r>
            <a:endParaRPr kumimoji="1" lang="ja-JP" altLang="en-US" sz="1200" b="1" dirty="0"/>
          </a:p>
        </p:txBody>
      </p:sp>
      <p:sp>
        <p:nvSpPr>
          <p:cNvPr id="32" name="テキスト ボックス 31"/>
          <p:cNvSpPr txBox="1"/>
          <p:nvPr/>
        </p:nvSpPr>
        <p:spPr>
          <a:xfrm>
            <a:off x="337962" y="5475662"/>
            <a:ext cx="6203340" cy="2031325"/>
          </a:xfrm>
          <a:prstGeom prst="rect">
            <a:avLst/>
          </a:prstGeom>
          <a:noFill/>
          <a:ln w="28575">
            <a:solidFill>
              <a:srgbClr val="FFC000"/>
            </a:solidFill>
          </a:ln>
        </p:spPr>
        <p:txBody>
          <a:bodyPr wrap="square" rtlCol="0">
            <a:spAutoFit/>
          </a:bodyPr>
          <a:lstStyle/>
          <a:p>
            <a:r>
              <a:rPr kumimoji="1" lang="ja-JP" altLang="en-US" sz="1400" b="1" dirty="0"/>
              <a:t>新型コロナ感染拡大防止について</a:t>
            </a:r>
            <a:endParaRPr kumimoji="1" lang="en-US" altLang="ja-JP" sz="1400" b="1" dirty="0"/>
          </a:p>
          <a:p>
            <a:r>
              <a:rPr kumimoji="1" lang="ja-JP" altLang="en-US" sz="1400" dirty="0"/>
              <a:t>本セミナーでは、十分な対人距離を保てるように定員を設けます。また、状況により中止や人数制限のご連絡をさせていただくことがございますので、あらかじめご了承ください。</a:t>
            </a:r>
            <a:endParaRPr kumimoji="1" lang="en-US" altLang="ja-JP" sz="1400" dirty="0"/>
          </a:p>
          <a:p>
            <a:r>
              <a:rPr lang="ja-JP" altLang="en-US" sz="1400" dirty="0"/>
              <a:t>◇参加者の皆さまへのお願い</a:t>
            </a:r>
            <a:endParaRPr kumimoji="1" lang="en-US" altLang="ja-JP" sz="1400" dirty="0"/>
          </a:p>
          <a:p>
            <a:r>
              <a:rPr lang="ja-JP" altLang="en-US" sz="1400" dirty="0"/>
              <a:t>・当日はマスクを着用の上、ご来場ください。</a:t>
            </a:r>
            <a:endParaRPr lang="en-US" altLang="ja-JP" sz="1400" dirty="0"/>
          </a:p>
          <a:p>
            <a:r>
              <a:rPr kumimoji="1" lang="ja-JP" altLang="en-US" sz="1400" dirty="0"/>
              <a:t>・発熱や軽度であっても咳・咽頭痛などの症状のある方はご参加をお控えください。</a:t>
            </a:r>
            <a:endParaRPr kumimoji="1" lang="en-US" altLang="ja-JP" sz="1400" dirty="0"/>
          </a:p>
          <a:p>
            <a:r>
              <a:rPr lang="ja-JP" altLang="en-US" sz="1400" dirty="0"/>
              <a:t>・参加にあたり、高齢者や持病のある方、妊婦の方など感染した場合の感染リスクの高い方は慎重に判断いただきますようお願いいたします。</a:t>
            </a:r>
            <a:endParaRPr kumimoji="1" lang="en-US" altLang="ja-JP" sz="1400" dirty="0"/>
          </a:p>
        </p:txBody>
      </p:sp>
      <p:pic>
        <p:nvPicPr>
          <p:cNvPr id="7" name="図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432745" y="41178"/>
            <a:ext cx="1584175" cy="398169"/>
          </a:xfrm>
          <a:prstGeom prst="rect">
            <a:avLst/>
          </a:prstGeom>
        </p:spPr>
      </p:pic>
      <p:sp>
        <p:nvSpPr>
          <p:cNvPr id="38" name="乗算記号 36"/>
          <p:cNvSpPr/>
          <p:nvPr/>
        </p:nvSpPr>
        <p:spPr>
          <a:xfrm>
            <a:off x="3140968" y="87719"/>
            <a:ext cx="340360" cy="307975"/>
          </a:xfrm>
          <a:prstGeom prst="mathMultiply">
            <a:avLst>
              <a:gd name="adj1" fmla="val 4050"/>
            </a:avLst>
          </a:prstGeom>
          <a:solidFill>
            <a:schemeClr val="tx1"/>
          </a:solidFill>
          <a:ln w="6350"/>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4" name="テキスト ボックス 3"/>
          <p:cNvSpPr txBox="1"/>
          <p:nvPr/>
        </p:nvSpPr>
        <p:spPr>
          <a:xfrm>
            <a:off x="0" y="449068"/>
            <a:ext cx="6498487" cy="677108"/>
          </a:xfrm>
          <a:prstGeom prst="rect">
            <a:avLst/>
          </a:prstGeom>
          <a:noFill/>
        </p:spPr>
        <p:txBody>
          <a:bodyPr wrap="square" rtlCol="0">
            <a:spAutoFit/>
          </a:bodyPr>
          <a:lstStyle/>
          <a:p>
            <a:r>
              <a:rPr kumimoji="1" lang="ja-JP" altLang="en-US" sz="1800" b="1" dirty="0">
                <a:effectLst>
                  <a:outerShdw blurRad="38100" dist="38100" dir="2700000" algn="tl">
                    <a:srgbClr val="000000">
                      <a:alpha val="43137"/>
                    </a:srgbClr>
                  </a:outerShdw>
                </a:effectLst>
              </a:rPr>
              <a:t>「</a:t>
            </a:r>
            <a:r>
              <a:rPr kumimoji="1" lang="ja-JP" altLang="en-US" sz="1800" b="1" dirty="0" err="1">
                <a:effectLst>
                  <a:outerShdw blurRad="38100" dist="38100" dir="2700000" algn="tl">
                    <a:srgbClr val="000000">
                      <a:alpha val="43137"/>
                    </a:srgbClr>
                  </a:outerShdw>
                </a:effectLst>
              </a:rPr>
              <a:t>精神障</a:t>
            </a:r>
            <a:r>
              <a:rPr kumimoji="1" lang="ja-JP" altLang="en-US" sz="2000" b="1" dirty="0" err="1">
                <a:effectLst>
                  <a:outerShdw blurRad="38100" dist="38100" dir="2700000" algn="tl">
                    <a:srgbClr val="000000">
                      <a:alpha val="43137"/>
                    </a:srgbClr>
                  </a:outerShdw>
                </a:effectLst>
              </a:rPr>
              <a:t>がい</a:t>
            </a:r>
            <a:r>
              <a:rPr kumimoji="1" lang="ja-JP" altLang="en-US" sz="1800" b="1" dirty="0">
                <a:effectLst>
                  <a:outerShdw blurRad="38100" dist="38100" dir="2700000" algn="tl">
                    <a:srgbClr val="000000">
                      <a:alpha val="43137"/>
                    </a:srgbClr>
                  </a:outerShdw>
                </a:effectLst>
              </a:rPr>
              <a:t>者・発達障がい者雇用</a:t>
            </a:r>
            <a:r>
              <a:rPr kumimoji="1" lang="ja-JP" altLang="en-US" sz="1800" b="1" dirty="0" smtClean="0">
                <a:effectLst>
                  <a:outerShdw blurRad="38100" dist="38100" dir="2700000" algn="tl">
                    <a:srgbClr val="000000">
                      <a:alpha val="43137"/>
                    </a:srgbClr>
                  </a:outerShdw>
                </a:effectLst>
              </a:rPr>
              <a:t>セミナー</a:t>
            </a:r>
            <a:endParaRPr kumimoji="1" lang="en-US" altLang="ja-JP" sz="1800" b="1" dirty="0" smtClean="0">
              <a:effectLst>
                <a:outerShdw blurRad="38100" dist="38100" dir="2700000" algn="tl">
                  <a:srgbClr val="000000">
                    <a:alpha val="43137"/>
                  </a:srgbClr>
                </a:outerShdw>
              </a:effectLst>
            </a:endParaRPr>
          </a:p>
          <a:p>
            <a:r>
              <a:rPr lang="ja-JP" altLang="en-US" sz="1800" b="1" dirty="0">
                <a:effectLst>
                  <a:outerShdw blurRad="38100" dist="38100" dir="2700000" algn="tl">
                    <a:srgbClr val="000000">
                      <a:alpha val="43137"/>
                    </a:srgbClr>
                  </a:outerShdw>
                </a:effectLst>
              </a:rPr>
              <a:t>　</a:t>
            </a:r>
            <a:r>
              <a:rPr lang="ja-JP" altLang="en-US" sz="1800" b="1" dirty="0" smtClean="0">
                <a:effectLst>
                  <a:outerShdw blurRad="38100" dist="38100" dir="2700000" algn="tl">
                    <a:srgbClr val="000000">
                      <a:alpha val="43137"/>
                    </a:srgbClr>
                  </a:outerShdw>
                </a:effectLst>
              </a:rPr>
              <a:t>　　　　　　　　　　　　　　　　　　　　　　　　</a:t>
            </a:r>
            <a:r>
              <a:rPr kumimoji="1" lang="en-US" altLang="ja-JP" sz="1800" b="1" dirty="0" smtClean="0">
                <a:effectLst>
                  <a:outerShdw blurRad="38100" dist="38100" dir="2700000" algn="tl">
                    <a:srgbClr val="000000">
                      <a:alpha val="43137"/>
                    </a:srgbClr>
                  </a:outerShdw>
                </a:effectLst>
              </a:rPr>
              <a:t>(</a:t>
            </a:r>
            <a:r>
              <a:rPr kumimoji="1" lang="ja-JP" altLang="en-US" sz="1800" b="1" dirty="0">
                <a:effectLst>
                  <a:outerShdw blurRad="38100" dist="38100" dir="2700000" algn="tl">
                    <a:srgbClr val="000000">
                      <a:alpha val="43137"/>
                    </a:srgbClr>
                  </a:outerShdw>
                </a:effectLst>
              </a:rPr>
              <a:t>３回シリーズ</a:t>
            </a:r>
            <a:r>
              <a:rPr kumimoji="1" lang="en-US" altLang="ja-JP" sz="1800" b="1" dirty="0">
                <a:effectLst>
                  <a:outerShdw blurRad="38100" dist="38100" dir="2700000" algn="tl">
                    <a:srgbClr val="000000">
                      <a:alpha val="43137"/>
                    </a:srgbClr>
                  </a:outerShdw>
                </a:effectLst>
              </a:rPr>
              <a:t>)</a:t>
            </a:r>
            <a:r>
              <a:rPr kumimoji="1" lang="ja-JP" altLang="en-US" sz="1800" b="1" dirty="0">
                <a:effectLst>
                  <a:outerShdw blurRad="38100" dist="38100" dir="2700000" algn="tl">
                    <a:srgbClr val="000000">
                      <a:alpha val="43137"/>
                    </a:srgbClr>
                  </a:outerShdw>
                </a:effectLst>
              </a:rPr>
              <a:t>」</a:t>
            </a:r>
          </a:p>
        </p:txBody>
      </p:sp>
      <p:sp>
        <p:nvSpPr>
          <p:cNvPr id="18" name="横巻き 17"/>
          <p:cNvSpPr/>
          <p:nvPr/>
        </p:nvSpPr>
        <p:spPr>
          <a:xfrm>
            <a:off x="69325" y="1060869"/>
            <a:ext cx="6617241" cy="4392391"/>
          </a:xfrm>
          <a:prstGeom prst="horizontalScroll">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0" name="雲 19"/>
          <p:cNvSpPr/>
          <p:nvPr/>
        </p:nvSpPr>
        <p:spPr>
          <a:xfrm>
            <a:off x="5358755" y="54551"/>
            <a:ext cx="1512168" cy="954580"/>
          </a:xfrm>
          <a:prstGeom prst="cloud">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bg1"/>
                </a:solidFill>
              </a:rPr>
              <a:t>参加費</a:t>
            </a:r>
            <a:endParaRPr kumimoji="1" lang="en-US" altLang="ja-JP" sz="1600" dirty="0" smtClean="0">
              <a:solidFill>
                <a:schemeClr val="bg1"/>
              </a:solidFill>
            </a:endParaRPr>
          </a:p>
          <a:p>
            <a:pPr algn="ctr"/>
            <a:r>
              <a:rPr lang="ja-JP" altLang="en-US" sz="1600" dirty="0">
                <a:solidFill>
                  <a:schemeClr val="bg1"/>
                </a:solidFill>
              </a:rPr>
              <a:t>無料</a:t>
            </a:r>
            <a:endParaRPr kumimoji="1" lang="ja-JP" altLang="en-US" sz="1600"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47"/>
          <p:cNvSpPr>
            <a:spLocks noChangeArrowheads="1"/>
          </p:cNvSpPr>
          <p:nvPr/>
        </p:nvSpPr>
        <p:spPr bwMode="auto">
          <a:xfrm>
            <a:off x="685800" y="3859213"/>
            <a:ext cx="18415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spcBef>
                <a:spcPct val="0"/>
              </a:spcBef>
              <a:buFontTx/>
              <a:buNone/>
            </a:pPr>
            <a:r>
              <a:rPr lang="ja-JP" altLang="en-US" sz="800" dirty="0">
                <a:latin typeface="+mn-ea"/>
                <a:ea typeface="+mn-ea"/>
              </a:rPr>
              <a:t/>
            </a:r>
            <a:br>
              <a:rPr lang="ja-JP" altLang="en-US" sz="800" dirty="0">
                <a:latin typeface="+mn-ea"/>
                <a:ea typeface="+mn-ea"/>
              </a:rPr>
            </a:br>
            <a:endParaRPr lang="ja-JP" altLang="en-US" sz="1800" dirty="0">
              <a:latin typeface="+mn-ea"/>
              <a:ea typeface="+mn-ea"/>
            </a:endParaRPr>
          </a:p>
        </p:txBody>
      </p:sp>
      <p:pic>
        <p:nvPicPr>
          <p:cNvPr id="3076" name="Picture 18" descr="spac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6288" y="2552700"/>
            <a:ext cx="95250"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 name="表 4"/>
          <p:cNvGraphicFramePr>
            <a:graphicFrameLocks noGrp="1"/>
          </p:cNvGraphicFramePr>
          <p:nvPr>
            <p:extLst>
              <p:ext uri="{D42A27DB-BD31-4B8C-83A1-F6EECF244321}">
                <p14:modId xmlns:p14="http://schemas.microsoft.com/office/powerpoint/2010/main" val="1849070874"/>
              </p:ext>
            </p:extLst>
          </p:nvPr>
        </p:nvGraphicFramePr>
        <p:xfrm>
          <a:off x="110274" y="1129299"/>
          <a:ext cx="6626225" cy="4306797"/>
        </p:xfrm>
        <a:graphic>
          <a:graphicData uri="http://schemas.openxmlformats.org/drawingml/2006/table">
            <a:tbl>
              <a:tblPr/>
              <a:tblGrid>
                <a:gridCol w="1143801">
                  <a:extLst>
                    <a:ext uri="{9D8B030D-6E8A-4147-A177-3AD203B41FA5}">
                      <a16:colId xmlns:a16="http://schemas.microsoft.com/office/drawing/2014/main" val="20000"/>
                    </a:ext>
                  </a:extLst>
                </a:gridCol>
                <a:gridCol w="5482424">
                  <a:extLst>
                    <a:ext uri="{9D8B030D-6E8A-4147-A177-3AD203B41FA5}">
                      <a16:colId xmlns:a16="http://schemas.microsoft.com/office/drawing/2014/main" val="20001"/>
                    </a:ext>
                  </a:extLst>
                </a:gridCol>
              </a:tblGrid>
              <a:tr h="267203">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200" b="1" dirty="0">
                          <a:latin typeface="+mn-ea"/>
                          <a:ea typeface="+mn-ea"/>
                        </a:rPr>
                        <a:t>参加申込書　</a:t>
                      </a:r>
                      <a:endParaRPr lang="ja-JP" altLang="en-US" sz="1050" b="0" dirty="0">
                        <a:latin typeface="+mn-ea"/>
                        <a:ea typeface="+mn-ea"/>
                      </a:endParaRPr>
                    </a:p>
                  </a:txBody>
                  <a:tcPr marL="36010" marR="36010" marT="45685" marB="45685" anchor="ct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ja-JP" altLang="en-US" sz="1800" b="1" dirty="0">
                        <a:ea typeface="HG丸ｺﾞｼｯｸM-PRO" pitchFamily="50" charset="-128"/>
                      </a:endParaRPr>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19432">
                <a:tc>
                  <a:txBody>
                    <a:bodyPr/>
                    <a:lstStyle/>
                    <a:p>
                      <a:pPr algn="ctr"/>
                      <a:r>
                        <a:rPr kumimoji="1" lang="ja-JP" altLang="en-US" sz="1100" dirty="0"/>
                        <a:t>企　業　名</a:t>
                      </a:r>
                    </a:p>
                  </a:txBody>
                  <a:tcPr marL="36010" marR="36010" marT="45685" marB="45685"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ja-JP" altLang="en-US" sz="1400" dirty="0"/>
                    </a:p>
                  </a:txBody>
                  <a:tcPr marL="91467" marR="91467" marT="45685" marB="45685">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432309">
                <a:tc>
                  <a:txBody>
                    <a:bodyPr/>
                    <a:lstStyle/>
                    <a:p>
                      <a:pPr algn="ctr"/>
                      <a:r>
                        <a:rPr kumimoji="1" lang="ja-JP" altLang="en-US" sz="1100" dirty="0"/>
                        <a:t>所　在　地</a:t>
                      </a:r>
                    </a:p>
                  </a:txBody>
                  <a:tcPr marL="36010" marR="36010" marT="45685" marB="4568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a:t>（〒　　　　　　－　　　　　　　　）</a:t>
                      </a:r>
                      <a:endParaRPr kumimoji="1" lang="en-US" altLang="ja-JP" sz="1000" dirty="0"/>
                    </a:p>
                    <a:p>
                      <a:pPr>
                        <a:spcBef>
                          <a:spcPts val="300"/>
                        </a:spcBef>
                      </a:pPr>
                      <a:endParaRPr kumimoji="1" lang="ja-JP" altLang="en-US" sz="1000" dirty="0"/>
                    </a:p>
                  </a:txBody>
                  <a:tcPr marL="91467" marR="91467" marT="45685" marB="456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08808">
                <a:tc>
                  <a:txBody>
                    <a:bodyPr/>
                    <a:lstStyle/>
                    <a:p>
                      <a:pPr algn="ctr"/>
                      <a:r>
                        <a:rPr kumimoji="1" lang="ja-JP" altLang="en-US" sz="1100" dirty="0"/>
                        <a:t>連　絡　先</a:t>
                      </a:r>
                    </a:p>
                  </a:txBody>
                  <a:tcPr marL="36010" marR="36010" marT="45685" marB="4568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100" dirty="0"/>
                        <a:t>TEL</a:t>
                      </a:r>
                      <a:r>
                        <a:rPr kumimoji="1" lang="ja-JP" altLang="en-US" sz="1100" dirty="0"/>
                        <a:t>：　　　　　　　　　　　　　　　　　　　　　　　</a:t>
                      </a:r>
                      <a:r>
                        <a:rPr kumimoji="1" lang="en-US" altLang="ja-JP" sz="1100" dirty="0"/>
                        <a:t>FAX</a:t>
                      </a:r>
                      <a:r>
                        <a:rPr kumimoji="1" lang="ja-JP" altLang="en-US" sz="1100" dirty="0"/>
                        <a:t>：</a:t>
                      </a:r>
                    </a:p>
                  </a:txBody>
                  <a:tcPr marL="91467" marR="91467" marT="45685" marB="4568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579020">
                <a:tc>
                  <a:txBody>
                    <a:bodyPr/>
                    <a:lstStyle/>
                    <a:p>
                      <a:pPr algn="ctr"/>
                      <a:r>
                        <a:rPr kumimoji="1" lang="ja-JP" altLang="en-US" sz="1100" dirty="0"/>
                        <a:t>参 加 者 名</a:t>
                      </a:r>
                    </a:p>
                  </a:txBody>
                  <a:tcPr marL="36010" marR="36010" marT="45685" marB="4568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dirty="0"/>
                        <a:t>所属・役職：　　　　 　　　　　　　　　　　　　　　　　　　　　　氏名：</a:t>
                      </a:r>
                      <a:endParaRPr kumimoji="1" lang="en-US" altLang="ja-JP" sz="1100" dirty="0"/>
                    </a:p>
                    <a:p>
                      <a:r>
                        <a:rPr kumimoji="1" lang="ja-JP" altLang="en-US" sz="1100" dirty="0"/>
                        <a:t>　　</a:t>
                      </a:r>
                      <a:endParaRPr kumimoji="1" lang="en-US" altLang="ja-JP" sz="1100" dirty="0"/>
                    </a:p>
                    <a:p>
                      <a:r>
                        <a:rPr kumimoji="1" lang="en-US" altLang="ja-JP" sz="1100" dirty="0"/>
                        <a:t>Email:</a:t>
                      </a:r>
                      <a:r>
                        <a:rPr kumimoji="1" lang="ja-JP" altLang="en-US" sz="1100" dirty="0"/>
                        <a:t>　　　　　　　　　　　　　　　　　　　　　　　　　　　　　　参加合計人数：　　　　　　　　　名</a:t>
                      </a:r>
                      <a:endParaRPr kumimoji="1" lang="en-US" altLang="ja-JP" sz="1100" dirty="0"/>
                    </a:p>
                  </a:txBody>
                  <a:tcPr marL="91467" marR="91467" marT="45685" marB="4568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36993512"/>
                  </a:ext>
                </a:extLst>
              </a:tr>
              <a:tr h="415687">
                <a:tc>
                  <a:txBody>
                    <a:bodyPr/>
                    <a:lstStyle/>
                    <a:p>
                      <a:pPr algn="ctr"/>
                      <a:r>
                        <a:rPr kumimoji="1" lang="ja-JP" altLang="en-US" sz="1100" dirty="0"/>
                        <a:t>要配慮について</a:t>
                      </a:r>
                    </a:p>
                  </a:txBody>
                  <a:tcPr marL="36010" marR="36010" marT="45685" marB="4568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dirty="0"/>
                        <a:t>□　あり（具体的配慮内容：　　　　　　　　　　　　　　　　　　　　　　　　　　　　　　　　　　　　　　　）</a:t>
                      </a:r>
                      <a:endParaRPr kumimoji="1" lang="en-US" altLang="ja-JP" sz="1100" dirty="0"/>
                    </a:p>
                    <a:p>
                      <a:r>
                        <a:rPr kumimoji="1" lang="ja-JP" altLang="en-US" sz="1100" dirty="0"/>
                        <a:t>□　なし</a:t>
                      </a:r>
                    </a:p>
                  </a:txBody>
                  <a:tcPr marL="91467" marR="91467" marT="45685" marB="4568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23687512"/>
                  </a:ext>
                </a:extLst>
              </a:tr>
              <a:tr h="742352">
                <a:tc>
                  <a:txBody>
                    <a:bodyPr/>
                    <a:lstStyle/>
                    <a:p>
                      <a:pPr algn="ctr"/>
                      <a:r>
                        <a:rPr kumimoji="1" lang="ja-JP" altLang="en-US" sz="1100" dirty="0" err="1" smtClean="0"/>
                        <a:t>障がい</a:t>
                      </a:r>
                      <a:r>
                        <a:rPr kumimoji="1" lang="ja-JP" altLang="en-US" sz="1100" dirty="0" smtClean="0"/>
                        <a:t>者</a:t>
                      </a:r>
                      <a:r>
                        <a:rPr kumimoji="1" lang="ja-JP" altLang="en-US" sz="1100" dirty="0"/>
                        <a:t>雇用の</a:t>
                      </a:r>
                      <a:endParaRPr kumimoji="1" lang="en-US" altLang="ja-JP" sz="1100" dirty="0"/>
                    </a:p>
                    <a:p>
                      <a:pPr algn="ctr"/>
                      <a:r>
                        <a:rPr kumimoji="1" lang="ja-JP" altLang="en-US" sz="1100" dirty="0"/>
                        <a:t>有無</a:t>
                      </a:r>
                      <a:endParaRPr kumimoji="1" lang="en-US" altLang="ja-JP" sz="1100" dirty="0"/>
                    </a:p>
                  </a:txBody>
                  <a:tcPr marL="36010" marR="36010" marT="45685" marB="4568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dirty="0"/>
                        <a:t>□　はい</a:t>
                      </a:r>
                      <a:endParaRPr kumimoji="1" lang="en-US" altLang="ja-JP" sz="1100" dirty="0"/>
                    </a:p>
                    <a:p>
                      <a:r>
                        <a:rPr kumimoji="1" lang="ja-JP" altLang="en-US" sz="1100" dirty="0"/>
                        <a:t>（障がい者手帳種別：□精神障害者</a:t>
                      </a:r>
                      <a:r>
                        <a:rPr kumimoji="1" lang="ja-JP" altLang="en-US" sz="1100" dirty="0" smtClean="0"/>
                        <a:t>保健福祉</a:t>
                      </a:r>
                      <a:r>
                        <a:rPr kumimoji="1" lang="ja-JP" altLang="en-US" sz="1100" dirty="0"/>
                        <a:t>手帳　　□療育手帳　　□身体障害者手帳）</a:t>
                      </a:r>
                      <a:endParaRPr kumimoji="1" lang="en-US" altLang="ja-JP" sz="1100" dirty="0"/>
                    </a:p>
                    <a:p>
                      <a:r>
                        <a:rPr kumimoji="1" lang="ja-JP" altLang="en-US" sz="1100" dirty="0"/>
                        <a:t>（　　診　　　　　断　　：□精神障がい　　　□発達障がい</a:t>
                      </a:r>
                      <a:endParaRPr kumimoji="1" lang="en-US" altLang="ja-JP" sz="1100" dirty="0"/>
                    </a:p>
                    <a:p>
                      <a:r>
                        <a:rPr kumimoji="1" lang="ja-JP" altLang="en-US" sz="1100" dirty="0"/>
                        <a:t>□　いいえ</a:t>
                      </a:r>
                    </a:p>
                  </a:txBody>
                  <a:tcPr marL="91467" marR="91467" marT="45685" marB="4568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19514513"/>
                  </a:ext>
                </a:extLst>
              </a:tr>
              <a:tr h="533691">
                <a:tc>
                  <a:txBody>
                    <a:bodyPr/>
                    <a:lstStyle/>
                    <a:p>
                      <a:pPr algn="ctr"/>
                      <a:r>
                        <a:rPr kumimoji="1" lang="ja-JP" altLang="en-US" sz="1100" dirty="0"/>
                        <a:t>案内</a:t>
                      </a:r>
                      <a:endParaRPr kumimoji="1" lang="en-US" altLang="ja-JP" sz="1100" dirty="0"/>
                    </a:p>
                  </a:txBody>
                  <a:tcPr marL="36010" marR="36010" marT="45685" marB="4568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dirty="0" smtClean="0"/>
                        <a:t>□来年度のセミナーの案内</a:t>
                      </a:r>
                      <a:r>
                        <a:rPr kumimoji="1" lang="ja-JP" altLang="en-US" sz="1100" dirty="0"/>
                        <a:t>を希望する。</a:t>
                      </a:r>
                      <a:endParaRPr kumimoji="1" lang="en-US" altLang="ja-JP" sz="1100" dirty="0"/>
                    </a:p>
                  </a:txBody>
                  <a:tcPr marL="91467" marR="91467" marT="45685" marB="4568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75562500"/>
                  </a:ext>
                </a:extLst>
              </a:tr>
              <a:tr h="653476">
                <a:tc>
                  <a:txBody>
                    <a:bodyPr/>
                    <a:lstStyle/>
                    <a:p>
                      <a:pPr algn="ctr"/>
                      <a:r>
                        <a:rPr kumimoji="1" lang="ja-JP" altLang="en-US" sz="1100" dirty="0"/>
                        <a:t>質問受付欄</a:t>
                      </a:r>
                      <a:endParaRPr kumimoji="1" lang="en-US" altLang="ja-JP" sz="1100" dirty="0"/>
                    </a:p>
                  </a:txBody>
                  <a:tcPr marL="36010" marR="36010" marT="45685" marB="4568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solidFill>
                        <a:schemeClr val="tx1"/>
                      </a:solidFill>
                      <a:prstDash val="solid"/>
                    </a:lnB>
                  </a:tcPr>
                </a:tc>
                <a:tc>
                  <a:txBody>
                    <a:bodyPr/>
                    <a:lstStyle/>
                    <a:p>
                      <a:r>
                        <a:rPr kumimoji="1" lang="ja-JP" altLang="en-US" sz="1100" dirty="0"/>
                        <a:t>（質問事項や特にお聞きになりたい事項がありましたら、ご記入ください。）</a:t>
                      </a:r>
                      <a:endParaRPr kumimoji="1" lang="en-US" altLang="ja-JP" sz="1100" dirty="0"/>
                    </a:p>
                    <a:p>
                      <a:endParaRPr kumimoji="1" lang="en-US" altLang="ja-JP" sz="1100" dirty="0"/>
                    </a:p>
                    <a:p>
                      <a:endParaRPr kumimoji="1" lang="en-US" altLang="ja-JP" sz="1100" dirty="0"/>
                    </a:p>
                  </a:txBody>
                  <a:tcPr marL="91467" marR="91467" marT="45685" marB="4568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87220956"/>
                  </a:ext>
                </a:extLst>
              </a:tr>
            </a:tbl>
          </a:graphicData>
        </a:graphic>
      </p:graphicFrame>
      <p:sp>
        <p:nvSpPr>
          <p:cNvPr id="21" name="正方形/長方形 20"/>
          <p:cNvSpPr/>
          <p:nvPr/>
        </p:nvSpPr>
        <p:spPr>
          <a:xfrm>
            <a:off x="-28714" y="-349"/>
            <a:ext cx="6986107" cy="1024602"/>
          </a:xfrm>
          <a:prstGeom prst="rect">
            <a:avLst/>
          </a:prstGeom>
          <a:solidFill>
            <a:srgbClr val="FFCC99"/>
          </a:solidFill>
          <a:ln>
            <a:solidFill>
              <a:srgbClr val="FFCCCC"/>
            </a:solidFill>
          </a:ln>
        </p:spPr>
        <p:style>
          <a:lnRef idx="2">
            <a:schemeClr val="accent1">
              <a:shade val="50000"/>
            </a:schemeClr>
          </a:lnRef>
          <a:fillRef idx="1">
            <a:schemeClr val="accent1"/>
          </a:fillRef>
          <a:effectRef idx="0">
            <a:schemeClr val="accent1"/>
          </a:effectRef>
          <a:fontRef idx="minor">
            <a:schemeClr val="lt1"/>
          </a:fontRef>
        </p:style>
        <p:txBody>
          <a:bodyPr lIns="91428" tIns="45714" rIns="91428" bIns="45714" anchor="ctr"/>
          <a:lstStyle/>
          <a:p>
            <a:pPr lvl="0">
              <a:defRPr/>
            </a:pP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以下必要事項をご記入の上、この面をＦＡＸまたはメール（用紙データをメール添付）でお送りください</a:t>
            </a:r>
            <a:r>
              <a:rPr lang="ja-JP" altLang="en-US" sz="1050" dirty="0">
                <a:solidFill>
                  <a:schemeClr val="tx1"/>
                </a:solidFill>
                <a:latin typeface="Times New Roman" pitchFamily="18" charset="0"/>
              </a:rPr>
              <a:t>。</a:t>
            </a:r>
            <a:r>
              <a:rPr lang="en-US" altLang="zh-TW" sz="3200" kern="1400" dirty="0">
                <a:solidFill>
                  <a:schemeClr val="tx1"/>
                </a:solidFill>
                <a:latin typeface="Calibri"/>
                <a:ea typeface="HGP創英角ｺﾞｼｯｸUB"/>
                <a:cs typeface="Meiryo UI"/>
              </a:rPr>
              <a:t/>
            </a:r>
            <a:br>
              <a:rPr lang="en-US" altLang="zh-TW" sz="3200" kern="1400" dirty="0">
                <a:solidFill>
                  <a:schemeClr val="tx1"/>
                </a:solidFill>
                <a:latin typeface="Calibri"/>
                <a:ea typeface="HGP創英角ｺﾞｼｯｸUB"/>
                <a:cs typeface="Meiryo UI"/>
              </a:rPr>
            </a:br>
            <a:r>
              <a:rPr lang="en-US" altLang="zh-TW" sz="2400" kern="1400" dirty="0">
                <a:solidFill>
                  <a:schemeClr val="tx1"/>
                </a:solidFill>
                <a:latin typeface="Calibri"/>
                <a:ea typeface="HGP創英角ｺﾞｼｯｸUB"/>
                <a:cs typeface="Meiryo UI"/>
              </a:rPr>
              <a:t>【 F A X  】 </a:t>
            </a:r>
            <a:r>
              <a:rPr lang="en-US" altLang="zh-TW" sz="3200" kern="1400" dirty="0">
                <a:solidFill>
                  <a:schemeClr val="tx1"/>
                </a:solidFill>
                <a:latin typeface="Calibri"/>
                <a:ea typeface="HGP創英角ｺﾞｼｯｸUB"/>
                <a:cs typeface="Meiryo UI"/>
              </a:rPr>
              <a:t>06-6360-9079</a:t>
            </a:r>
            <a:r>
              <a:rPr lang="zh-TW"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大阪府  就業促進課  障がい者雇用促進グループあて</a:t>
            </a:r>
            <a:r>
              <a:rPr lang="zh-TW" altLang="en-US" sz="2800" kern="1400" dirty="0">
                <a:solidFill>
                  <a:schemeClr val="tx1"/>
                </a:solidFill>
                <a:latin typeface="Calibri"/>
                <a:ea typeface="HGP創英角ｺﾞｼｯｸUB"/>
                <a:cs typeface="Meiryo UI"/>
              </a:rPr>
              <a:t>　</a:t>
            </a:r>
            <a:endParaRPr lang="en-US" altLang="zh-TW" sz="2800" kern="1400" dirty="0">
              <a:solidFill>
                <a:schemeClr val="tx1"/>
              </a:solidFill>
              <a:latin typeface="Calibri"/>
              <a:ea typeface="HGP創英角ｺﾞｼｯｸUB"/>
              <a:cs typeface="Meiryo UI"/>
            </a:endParaRPr>
          </a:p>
          <a:p>
            <a:pPr>
              <a:defRPr/>
            </a:pPr>
            <a:r>
              <a:rPr lang="en-US" altLang="zh-TW" sz="2400" kern="1400" dirty="0">
                <a:solidFill>
                  <a:schemeClr val="tx1"/>
                </a:solidFill>
                <a:latin typeface="Calibri"/>
                <a:ea typeface="HGP創英角ｺﾞｼｯｸUB"/>
                <a:cs typeface="Meiryo UI"/>
              </a:rPr>
              <a:t>【E-mail】 shugyosokushin-g04@gbox.pref.osaka.lg.jp</a:t>
            </a:r>
            <a:r>
              <a:rPr lang="ja-JP" altLang="en-US" sz="800" dirty="0">
                <a:solidFill>
                  <a:schemeClr val="tx1"/>
                </a:solidFill>
                <a:latin typeface="Times New Roman" pitchFamily="18" charset="0"/>
              </a:rPr>
              <a:t>　　　　　　　　　　　　　　　　　　　　　　　　　　　　　　　</a:t>
            </a:r>
          </a:p>
        </p:txBody>
      </p:sp>
      <p:sp>
        <p:nvSpPr>
          <p:cNvPr id="22" name="正方形/長方形 21"/>
          <p:cNvSpPr/>
          <p:nvPr/>
        </p:nvSpPr>
        <p:spPr>
          <a:xfrm>
            <a:off x="-44352" y="5436096"/>
            <a:ext cx="6497688" cy="1384982"/>
          </a:xfrm>
          <a:prstGeom prst="rect">
            <a:avLst/>
          </a:prstGeom>
        </p:spPr>
        <p:txBody>
          <a:bodyPr wrap="square" lIns="91428" tIns="45714" rIns="91428" bIns="45714">
            <a:spAutoFit/>
          </a:bodyPr>
          <a:lstStyle/>
          <a:p>
            <a:pPr lvl="0"/>
            <a:r>
              <a:rPr lang="en-US" altLang="ja-JP" sz="1400" b="1" dirty="0">
                <a:solidFill>
                  <a:srgbClr val="000000"/>
                </a:solidFill>
                <a:latin typeface="HG丸ｺﾞｼｯｸM-PRO" pitchFamily="49" charset="-128"/>
                <a:ea typeface="HG丸ｺﾞｼｯｸM-PRO" pitchFamily="49" charset="-128"/>
              </a:rPr>
              <a:t>【</a:t>
            </a:r>
            <a:r>
              <a:rPr lang="ja-JP" altLang="en-US" sz="1400" b="1" dirty="0">
                <a:solidFill>
                  <a:srgbClr val="000000"/>
                </a:solidFill>
                <a:latin typeface="HG丸ｺﾞｼｯｸM-PRO" pitchFamily="49" charset="-128"/>
                <a:ea typeface="HG丸ｺﾞｼｯｸM-PRO" pitchFamily="49" charset="-128"/>
              </a:rPr>
              <a:t>お申込み・お問合せ</a:t>
            </a:r>
            <a:r>
              <a:rPr lang="en-US" altLang="ja-JP" sz="1400" b="1" dirty="0">
                <a:solidFill>
                  <a:srgbClr val="000000"/>
                </a:solidFill>
                <a:latin typeface="HG丸ｺﾞｼｯｸM-PRO" pitchFamily="49" charset="-128"/>
                <a:ea typeface="HG丸ｺﾞｼｯｸM-PRO" pitchFamily="49" charset="-128"/>
              </a:rPr>
              <a:t>】</a:t>
            </a:r>
          </a:p>
          <a:p>
            <a:pPr lvl="0"/>
            <a:r>
              <a:rPr lang="ja-JP" altLang="en-US" sz="1400" b="1" dirty="0">
                <a:solidFill>
                  <a:srgbClr val="000000"/>
                </a:solidFill>
                <a:latin typeface="HG丸ｺﾞｼｯｸM-PRO" pitchFamily="49" charset="-128"/>
                <a:ea typeface="HG丸ｺﾞｼｯｸM-PRO" pitchFamily="49" charset="-128"/>
              </a:rPr>
              <a:t>◎大阪府商工労働部  雇用推進室  就業促進課  </a:t>
            </a:r>
            <a:r>
              <a:rPr lang="ja-JP" altLang="en-US" sz="1400" b="1" dirty="0" err="1">
                <a:solidFill>
                  <a:srgbClr val="000000"/>
                </a:solidFill>
                <a:latin typeface="HG丸ｺﾞｼｯｸM-PRO" pitchFamily="49" charset="-128"/>
                <a:ea typeface="HG丸ｺﾞｼｯｸM-PRO" pitchFamily="49" charset="-128"/>
              </a:rPr>
              <a:t>障がい</a:t>
            </a:r>
            <a:r>
              <a:rPr lang="ja-JP" altLang="en-US" sz="1400" b="1" dirty="0">
                <a:solidFill>
                  <a:srgbClr val="000000"/>
                </a:solidFill>
                <a:latin typeface="HG丸ｺﾞｼｯｸM-PRO" pitchFamily="49" charset="-128"/>
                <a:ea typeface="HG丸ｺﾞｼｯｸM-PRO" pitchFamily="49" charset="-128"/>
              </a:rPr>
              <a:t>者雇用促進ｸﾞﾙｰﾌﾟ　　</a:t>
            </a:r>
            <a:endParaRPr lang="en-US" altLang="ja-JP" sz="1400" b="1" dirty="0">
              <a:solidFill>
                <a:srgbClr val="000000"/>
              </a:solidFill>
              <a:latin typeface="HG丸ｺﾞｼｯｸM-PRO" pitchFamily="49" charset="-128"/>
              <a:ea typeface="HG丸ｺﾞｼｯｸM-PRO" pitchFamily="49" charset="-128"/>
            </a:endParaRPr>
          </a:p>
          <a:p>
            <a:r>
              <a:rPr lang="ja-JP" altLang="en-US" sz="1400" b="1" dirty="0">
                <a:solidFill>
                  <a:srgbClr val="000000"/>
                </a:solidFill>
                <a:latin typeface="HG丸ｺﾞｼｯｸM-PRO" pitchFamily="49" charset="-128"/>
                <a:ea typeface="HG丸ｺﾞｼｯｸM-PRO" pitchFamily="49" charset="-128"/>
              </a:rPr>
              <a:t>◎</a:t>
            </a:r>
            <a:r>
              <a:rPr lang="en-US" altLang="ja-JP" sz="1400" b="1" dirty="0">
                <a:solidFill>
                  <a:srgbClr val="000000"/>
                </a:solidFill>
                <a:latin typeface="HG丸ｺﾞｼｯｸM-PRO" pitchFamily="49" charset="-128"/>
                <a:ea typeface="HG丸ｺﾞｼｯｸM-PRO" pitchFamily="49" charset="-128"/>
              </a:rPr>
              <a:t>Email</a:t>
            </a:r>
            <a:r>
              <a:rPr lang="ja-JP" altLang="en-US" sz="1400" b="1" dirty="0">
                <a:solidFill>
                  <a:srgbClr val="000000"/>
                </a:solidFill>
                <a:latin typeface="HG丸ｺﾞｼｯｸM-PRO" pitchFamily="49" charset="-128"/>
                <a:ea typeface="HG丸ｺﾞｼｯｸM-PRO" pitchFamily="49" charset="-128"/>
              </a:rPr>
              <a:t>：</a:t>
            </a:r>
            <a:r>
              <a:rPr lang="en-US" altLang="ja-JP" sz="1400" b="1" dirty="0">
                <a:solidFill>
                  <a:srgbClr val="000000"/>
                </a:solidFill>
                <a:latin typeface="HG丸ｺﾞｼｯｸM-PRO" pitchFamily="49" charset="-128"/>
                <a:ea typeface="HG丸ｺﾞｼｯｸM-PRO" pitchFamily="49" charset="-128"/>
                <a:hlinkClick r:id="rId4"/>
              </a:rPr>
              <a:t>shugyosokushin-g04@gbox.pref.osaka.lg.jp</a:t>
            </a:r>
            <a:endParaRPr lang="en-US" altLang="ja-JP" sz="1400" b="1" dirty="0">
              <a:solidFill>
                <a:srgbClr val="000000"/>
              </a:solidFill>
              <a:latin typeface="HG丸ｺﾞｼｯｸM-PRO" pitchFamily="49" charset="-128"/>
              <a:ea typeface="HG丸ｺﾞｼｯｸM-PRO" pitchFamily="49" charset="-128"/>
            </a:endParaRPr>
          </a:p>
          <a:p>
            <a:r>
              <a:rPr lang="ja-JP" altLang="en-US" sz="1400" b="1" dirty="0">
                <a:solidFill>
                  <a:srgbClr val="000000"/>
                </a:solidFill>
                <a:latin typeface="HG丸ｺﾞｼｯｸM-PRO" pitchFamily="49" charset="-128"/>
                <a:ea typeface="HG丸ｺﾞｼｯｸM-PRO" pitchFamily="49" charset="-128"/>
              </a:rPr>
              <a:t>◎電  話：</a:t>
            </a:r>
            <a:r>
              <a:rPr lang="en-US" altLang="ja-JP" sz="1400" b="1" dirty="0">
                <a:solidFill>
                  <a:srgbClr val="000000"/>
                </a:solidFill>
                <a:latin typeface="HG丸ｺﾞｼｯｸM-PRO" pitchFamily="49" charset="-128"/>
                <a:ea typeface="HG丸ｺﾞｼｯｸM-PRO" pitchFamily="49" charset="-128"/>
              </a:rPr>
              <a:t>06-6360-9077 </a:t>
            </a:r>
            <a:r>
              <a:rPr lang="ja-JP" altLang="en-US" sz="1400" b="1" dirty="0">
                <a:solidFill>
                  <a:srgbClr val="000000"/>
                </a:solidFill>
                <a:latin typeface="HG丸ｺﾞｼｯｸM-PRO" pitchFamily="49" charset="-128"/>
                <a:ea typeface="HG丸ｺﾞｼｯｸM-PRO" pitchFamily="49" charset="-128"/>
              </a:rPr>
              <a:t>　</a:t>
            </a:r>
            <a:endParaRPr lang="en-US" altLang="ja-JP" sz="1400" b="1" dirty="0">
              <a:solidFill>
                <a:srgbClr val="000000"/>
              </a:solidFill>
              <a:latin typeface="HG丸ｺﾞｼｯｸM-PRO" pitchFamily="49" charset="-128"/>
              <a:ea typeface="HG丸ｺﾞｼｯｸM-PRO" pitchFamily="49" charset="-128"/>
            </a:endParaRPr>
          </a:p>
          <a:p>
            <a:r>
              <a:rPr lang="ja-JP" altLang="en-US" sz="1400" b="1" dirty="0">
                <a:solidFill>
                  <a:srgbClr val="000000"/>
                </a:solidFill>
                <a:latin typeface="HG丸ｺﾞｼｯｸM-PRO" pitchFamily="49" charset="-128"/>
                <a:ea typeface="HG丸ｺﾞｼｯｸM-PRO" pitchFamily="49" charset="-128"/>
              </a:rPr>
              <a:t>◎</a:t>
            </a:r>
            <a:r>
              <a:rPr lang="en-US" altLang="ja-JP" sz="1400" b="1" dirty="0">
                <a:solidFill>
                  <a:srgbClr val="000000"/>
                </a:solidFill>
                <a:latin typeface="HG丸ｺﾞｼｯｸM-PRO" pitchFamily="49" charset="-128"/>
                <a:ea typeface="HG丸ｺﾞｼｯｸM-PRO" pitchFamily="49" charset="-128"/>
              </a:rPr>
              <a:t>FAX</a:t>
            </a:r>
            <a:r>
              <a:rPr lang="ja-JP" altLang="en-US" sz="1400" b="1" dirty="0">
                <a:solidFill>
                  <a:srgbClr val="000000"/>
                </a:solidFill>
                <a:latin typeface="HG丸ｺﾞｼｯｸM-PRO" pitchFamily="49" charset="-128"/>
                <a:ea typeface="HG丸ｺﾞｼｯｸM-PRO" pitchFamily="49" charset="-128"/>
              </a:rPr>
              <a:t>：</a:t>
            </a:r>
            <a:r>
              <a:rPr lang="en-US" altLang="ja-JP" sz="1400" b="1" dirty="0">
                <a:solidFill>
                  <a:srgbClr val="000000"/>
                </a:solidFill>
                <a:latin typeface="HG丸ｺﾞｼｯｸM-PRO" pitchFamily="49" charset="-128"/>
                <a:ea typeface="HG丸ｺﾞｼｯｸM-PRO" pitchFamily="49" charset="-128"/>
              </a:rPr>
              <a:t>06-6360-9079</a:t>
            </a:r>
          </a:p>
          <a:p>
            <a:pPr lvl="0"/>
            <a:endParaRPr lang="en-US" altLang="ja-JP" sz="1400" b="1" dirty="0">
              <a:solidFill>
                <a:srgbClr val="000000"/>
              </a:solidFill>
              <a:latin typeface="HG丸ｺﾞｼｯｸM-PRO" pitchFamily="49" charset="-128"/>
              <a:ea typeface="HG丸ｺﾞｼｯｸM-PRO" pitchFamily="49" charset="-128"/>
            </a:endParaRPr>
          </a:p>
        </p:txBody>
      </p:sp>
      <p:sp>
        <p:nvSpPr>
          <p:cNvPr id="23" name="テキスト ボックス 23"/>
          <p:cNvSpPr txBox="1"/>
          <p:nvPr/>
        </p:nvSpPr>
        <p:spPr>
          <a:xfrm>
            <a:off x="0" y="8773044"/>
            <a:ext cx="6626225" cy="570720"/>
          </a:xfrm>
          <a:prstGeom prst="rect">
            <a:avLst/>
          </a:prstGeom>
          <a:noFill/>
          <a:ln w="6350">
            <a:noFill/>
          </a:ln>
        </p:spPr>
        <p:txBody>
          <a:bodyPr wrap="square" lIns="36000" tIns="36000" rIns="36000" bIns="72000" rtlCol="0" anchor="ctr" anchorCtr="0">
            <a:spAutoFit/>
          </a:bodyPr>
          <a:lstStyle/>
          <a:p>
            <a:pPr>
              <a:lnSpc>
                <a:spcPts val="1000"/>
              </a:lnSpc>
              <a:spcAft>
                <a:spcPts val="300"/>
              </a:spcAft>
              <a:tabLst>
                <a:tab pos="457200" algn="l"/>
              </a:tabLst>
            </a:pPr>
            <a:r>
              <a:rPr lang="en-US" altLang="ja-JP" sz="900" kern="1200" dirty="0">
                <a:solidFill>
                  <a:srgbClr val="000000"/>
                </a:solidFill>
                <a:effectLst/>
                <a:latin typeface="+mn-lt"/>
                <a:ea typeface="HGP明朝B" panose="02020800000000000000" pitchFamily="18" charset="-128"/>
                <a:cs typeface="Times New Roman" panose="02020603050405020304" pitchFamily="18" charset="0"/>
              </a:rPr>
              <a:t>※</a:t>
            </a:r>
            <a:r>
              <a:rPr lang="ja-JP" altLang="en-US" dirty="0">
                <a:solidFill>
                  <a:srgbClr val="000000"/>
                </a:solidFill>
                <a:latin typeface="+mn-lt"/>
                <a:ea typeface="HGP教科書体" panose="02020600000000000000" pitchFamily="18" charset="-128"/>
                <a:cs typeface="Times New Roman" panose="02020603050405020304" pitchFamily="18" charset="0"/>
              </a:rPr>
              <a:t> </a:t>
            </a:r>
            <a:r>
              <a:rPr lang="ja-JP" altLang="en-US" dirty="0">
                <a:solidFill>
                  <a:srgbClr val="000000"/>
                </a:solidFill>
                <a:latin typeface="+mn-lt"/>
                <a:ea typeface="HGP明朝B" panose="02020800000000000000" pitchFamily="18" charset="-128"/>
                <a:cs typeface="Times New Roman" panose="02020603050405020304" pitchFamily="18" charset="0"/>
              </a:rPr>
              <a:t>本セミナー参加申込にかかる個人情報は、主催の大阪府、共催の損害保険ジャパン</a:t>
            </a:r>
            <a:r>
              <a:rPr lang="ja-JP" altLang="ja-JP" dirty="0">
                <a:solidFill>
                  <a:srgbClr val="000000"/>
                </a:solidFill>
                <a:latin typeface="+mn-lt"/>
                <a:ea typeface="HGP明朝B" panose="02020800000000000000" pitchFamily="18" charset="-128"/>
                <a:cs typeface="Times New Roman" panose="02020603050405020304" pitchFamily="18" charset="0"/>
              </a:rPr>
              <a:t>株式会社</a:t>
            </a:r>
            <a:r>
              <a:rPr lang="ja-JP" altLang="en-US" dirty="0">
                <a:solidFill>
                  <a:srgbClr val="000000"/>
                </a:solidFill>
                <a:latin typeface="+mn-lt"/>
                <a:ea typeface="HGP明朝B" panose="02020800000000000000" pitchFamily="18" charset="-128"/>
                <a:cs typeface="Times New Roman" panose="02020603050405020304" pitchFamily="18" charset="0"/>
              </a:rPr>
              <a:t>で共有</a:t>
            </a:r>
            <a:r>
              <a:rPr lang="ja-JP" altLang="ja-JP" dirty="0">
                <a:solidFill>
                  <a:srgbClr val="000000"/>
                </a:solidFill>
                <a:latin typeface="+mn-lt"/>
                <a:ea typeface="HGP明朝B" panose="02020800000000000000" pitchFamily="18" charset="-128"/>
                <a:cs typeface="Times New Roman" panose="02020603050405020304" pitchFamily="18" charset="0"/>
              </a:rPr>
              <a:t>させて</a:t>
            </a:r>
            <a:r>
              <a:rPr lang="ja-JP" altLang="en-US" dirty="0">
                <a:solidFill>
                  <a:srgbClr val="000000"/>
                </a:solidFill>
                <a:latin typeface="+mn-lt"/>
                <a:ea typeface="HGP明朝B" panose="02020800000000000000" pitchFamily="18" charset="-128"/>
                <a:cs typeface="Times New Roman" panose="02020603050405020304" pitchFamily="18" charset="0"/>
              </a:rPr>
              <a:t>い</a:t>
            </a:r>
            <a:r>
              <a:rPr lang="ja-JP" altLang="ja-JP" dirty="0">
                <a:solidFill>
                  <a:srgbClr val="000000"/>
                </a:solidFill>
                <a:latin typeface="+mn-lt"/>
                <a:ea typeface="HGP明朝B" panose="02020800000000000000" pitchFamily="18" charset="-128"/>
                <a:cs typeface="Times New Roman" panose="02020603050405020304" pitchFamily="18" charset="0"/>
              </a:rPr>
              <a:t>ただ</a:t>
            </a:r>
            <a:r>
              <a:rPr lang="ja-JP" altLang="en-US" dirty="0">
                <a:solidFill>
                  <a:srgbClr val="000000"/>
                </a:solidFill>
                <a:latin typeface="+mn-lt"/>
                <a:ea typeface="HGP明朝B" panose="02020800000000000000" pitchFamily="18" charset="-128"/>
                <a:cs typeface="Times New Roman" panose="02020603050405020304" pitchFamily="18" charset="0"/>
              </a:rPr>
              <a:t>き、</a:t>
            </a:r>
            <a:endParaRPr lang="en-US" altLang="ja-JP" dirty="0">
              <a:solidFill>
                <a:srgbClr val="000000"/>
              </a:solidFill>
              <a:latin typeface="+mn-lt"/>
              <a:ea typeface="HGP明朝B" panose="02020800000000000000" pitchFamily="18" charset="-128"/>
              <a:cs typeface="Times New Roman" panose="02020603050405020304" pitchFamily="18" charset="0"/>
            </a:endParaRPr>
          </a:p>
          <a:p>
            <a:pPr>
              <a:lnSpc>
                <a:spcPts val="1000"/>
              </a:lnSpc>
              <a:spcAft>
                <a:spcPts val="300"/>
              </a:spcAft>
              <a:tabLst>
                <a:tab pos="457200" algn="l"/>
              </a:tabLst>
            </a:pPr>
            <a:r>
              <a:rPr lang="ja-JP" altLang="en-US" dirty="0">
                <a:solidFill>
                  <a:srgbClr val="000000"/>
                </a:solidFill>
                <a:latin typeface="+mn-lt"/>
                <a:ea typeface="HGP明朝B" panose="02020800000000000000" pitchFamily="18" charset="-128"/>
                <a:cs typeface="Times New Roman" panose="02020603050405020304" pitchFamily="18" charset="0"/>
              </a:rPr>
              <a:t>　　本セミナーの運営等に利用させていただきます。なお、共催の塩野義製薬株式会社は</a:t>
            </a:r>
            <a:r>
              <a:rPr lang="ja-JP" altLang="en-US" dirty="0" smtClean="0">
                <a:solidFill>
                  <a:srgbClr val="000000"/>
                </a:solidFill>
                <a:latin typeface="+mn-lt"/>
                <a:ea typeface="HGP明朝B" panose="02020800000000000000" pitchFamily="18" charset="-128"/>
                <a:cs typeface="Times New Roman" panose="02020603050405020304" pitchFamily="18" charset="0"/>
              </a:rPr>
              <a:t>、この参加申込</a:t>
            </a:r>
            <a:r>
              <a:rPr lang="ja-JP" altLang="en-US" dirty="0">
                <a:solidFill>
                  <a:srgbClr val="000000"/>
                </a:solidFill>
                <a:latin typeface="+mn-lt"/>
                <a:ea typeface="HGP明朝B" panose="02020800000000000000" pitchFamily="18" charset="-128"/>
                <a:cs typeface="Times New Roman" panose="02020603050405020304" pitchFamily="18" charset="0"/>
              </a:rPr>
              <a:t>書</a:t>
            </a:r>
            <a:r>
              <a:rPr lang="ja-JP" altLang="en-US" dirty="0" smtClean="0">
                <a:solidFill>
                  <a:srgbClr val="000000"/>
                </a:solidFill>
                <a:latin typeface="+mn-lt"/>
                <a:ea typeface="HGP明朝B" panose="02020800000000000000" pitchFamily="18" charset="-128"/>
                <a:cs typeface="Times New Roman" panose="02020603050405020304" pitchFamily="18" charset="0"/>
              </a:rPr>
              <a:t>の</a:t>
            </a:r>
            <a:r>
              <a:rPr lang="ja-JP" altLang="en-US" dirty="0">
                <a:solidFill>
                  <a:srgbClr val="000000"/>
                </a:solidFill>
                <a:latin typeface="+mn-lt"/>
                <a:ea typeface="HGP明朝B" panose="02020800000000000000" pitchFamily="18" charset="-128"/>
                <a:cs typeface="Times New Roman" panose="02020603050405020304" pitchFamily="18" charset="0"/>
              </a:rPr>
              <a:t>個人情報を取得しません。</a:t>
            </a:r>
          </a:p>
          <a:p>
            <a:pPr>
              <a:lnSpc>
                <a:spcPts val="1000"/>
              </a:lnSpc>
              <a:spcAft>
                <a:spcPts val="300"/>
              </a:spcAft>
              <a:tabLst>
                <a:tab pos="457200" algn="l"/>
              </a:tabLst>
            </a:pPr>
            <a:endParaRPr lang="en-US" altLang="ja-JP" sz="900" kern="1200" dirty="0">
              <a:solidFill>
                <a:srgbClr val="000000"/>
              </a:solidFill>
              <a:effectLst/>
              <a:latin typeface="+mn-lt"/>
              <a:ea typeface="HGP明朝B" panose="02020800000000000000" pitchFamily="18" charset="-128"/>
              <a:cs typeface="Times New Roman" panose="02020603050405020304" pitchFamily="18" charset="0"/>
            </a:endParaRPr>
          </a:p>
        </p:txBody>
      </p:sp>
      <p:pic>
        <p:nvPicPr>
          <p:cNvPr id="4" name="図 3">
            <a:extLst>
              <a:ext uri="{FF2B5EF4-FFF2-40B4-BE49-F238E27FC236}">
                <a16:creationId xmlns:a16="http://schemas.microsoft.com/office/drawing/2014/main" id="{D0CD13D7-519E-4DED-B8EE-E44DBB172260}"/>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b="8198"/>
          <a:stretch/>
        </p:blipFill>
        <p:spPr>
          <a:xfrm>
            <a:off x="3861048" y="6373145"/>
            <a:ext cx="2938229" cy="2399899"/>
          </a:xfrm>
          <a:prstGeom prst="rect">
            <a:avLst/>
          </a:prstGeom>
        </p:spPr>
      </p:pic>
      <p:sp>
        <p:nvSpPr>
          <p:cNvPr id="13" name="正方形/長方形 12">
            <a:extLst>
              <a:ext uri="{FF2B5EF4-FFF2-40B4-BE49-F238E27FC236}">
                <a16:creationId xmlns:a16="http://schemas.microsoft.com/office/drawing/2014/main" id="{269166D6-D02F-4C05-B3B6-3CBF18E53BDA}"/>
              </a:ext>
            </a:extLst>
          </p:cNvPr>
          <p:cNvSpPr/>
          <p:nvPr/>
        </p:nvSpPr>
        <p:spPr>
          <a:xfrm>
            <a:off x="44624" y="7020272"/>
            <a:ext cx="3470483" cy="738652"/>
          </a:xfrm>
          <a:prstGeom prst="rect">
            <a:avLst/>
          </a:prstGeom>
        </p:spPr>
        <p:txBody>
          <a:bodyPr wrap="square" lIns="91428" tIns="45714" rIns="91428" bIns="45714">
            <a:spAutoFit/>
          </a:bodyPr>
          <a:lstStyle/>
          <a:p>
            <a:pPr lvl="0"/>
            <a:r>
              <a:rPr lang="en-US" altLang="ja-JP" sz="1400" b="1" dirty="0">
                <a:solidFill>
                  <a:srgbClr val="000000"/>
                </a:solidFill>
                <a:latin typeface="HG丸ｺﾞｼｯｸM-PRO" pitchFamily="49" charset="-128"/>
                <a:ea typeface="HG丸ｺﾞｼｯｸM-PRO" pitchFamily="49" charset="-128"/>
              </a:rPr>
              <a:t>【</a:t>
            </a:r>
            <a:r>
              <a:rPr lang="ja-JP" altLang="en-US" sz="1400" b="1" dirty="0">
                <a:solidFill>
                  <a:srgbClr val="000000"/>
                </a:solidFill>
                <a:latin typeface="HG丸ｺﾞｼｯｸM-PRO" pitchFamily="49" charset="-128"/>
                <a:ea typeface="HG丸ｺﾞｼｯｸM-PRO" pitchFamily="49" charset="-128"/>
              </a:rPr>
              <a:t>会場アクセス</a:t>
            </a:r>
            <a:r>
              <a:rPr lang="en-US" altLang="ja-JP" sz="1400" b="1" dirty="0">
                <a:solidFill>
                  <a:srgbClr val="000000"/>
                </a:solidFill>
                <a:latin typeface="HG丸ｺﾞｼｯｸM-PRO" pitchFamily="49" charset="-128"/>
                <a:ea typeface="HG丸ｺﾞｼｯｸM-PRO" pitchFamily="49" charset="-128"/>
              </a:rPr>
              <a:t>】</a:t>
            </a:r>
          </a:p>
          <a:p>
            <a:pPr lvl="0"/>
            <a:r>
              <a:rPr lang="ja-JP" altLang="en-US" sz="1400" b="1" dirty="0">
                <a:solidFill>
                  <a:srgbClr val="000000"/>
                </a:solidFill>
                <a:latin typeface="HG丸ｺﾞｼｯｸM-PRO" pitchFamily="49" charset="-128"/>
                <a:ea typeface="HG丸ｺﾞｼｯｸM-PRO" pitchFamily="49" charset="-128"/>
              </a:rPr>
              <a:t>地下鉄御堂筋線本町駅</a:t>
            </a:r>
            <a:r>
              <a:rPr lang="en-US" altLang="ja-JP" sz="1400" b="1" dirty="0">
                <a:solidFill>
                  <a:srgbClr val="000000"/>
                </a:solidFill>
                <a:latin typeface="HG丸ｺﾞｼｯｸM-PRO" pitchFamily="49" charset="-128"/>
                <a:ea typeface="HG丸ｺﾞｼｯｸM-PRO" pitchFamily="49" charset="-128"/>
              </a:rPr>
              <a:t>2</a:t>
            </a:r>
            <a:r>
              <a:rPr lang="ja-JP" altLang="en-US" sz="1400" b="1" dirty="0">
                <a:solidFill>
                  <a:srgbClr val="000000"/>
                </a:solidFill>
                <a:latin typeface="HG丸ｺﾞｼｯｸM-PRO" pitchFamily="49" charset="-128"/>
                <a:ea typeface="HG丸ｺﾞｼｯｸM-PRO" pitchFamily="49" charset="-128"/>
              </a:rPr>
              <a:t>番出口より、</a:t>
            </a:r>
            <a:endParaRPr lang="en-US" altLang="ja-JP" sz="1400" b="1" dirty="0">
              <a:solidFill>
                <a:srgbClr val="000000"/>
              </a:solidFill>
              <a:latin typeface="HG丸ｺﾞｼｯｸM-PRO" pitchFamily="49" charset="-128"/>
              <a:ea typeface="HG丸ｺﾞｼｯｸM-PRO" pitchFamily="49" charset="-128"/>
            </a:endParaRPr>
          </a:p>
          <a:p>
            <a:pPr lvl="0"/>
            <a:r>
              <a:rPr lang="ja-JP" altLang="en-US" sz="1400" b="1" dirty="0">
                <a:solidFill>
                  <a:srgbClr val="000000"/>
                </a:solidFill>
                <a:latin typeface="HG丸ｺﾞｼｯｸM-PRO" pitchFamily="49" charset="-128"/>
                <a:ea typeface="HG丸ｺﾞｼｯｸM-PRO" pitchFamily="49" charset="-128"/>
              </a:rPr>
              <a:t>御堂筋沿いに北へ徒歩約</a:t>
            </a:r>
            <a:r>
              <a:rPr lang="en-US" altLang="ja-JP" sz="1400" b="1" dirty="0">
                <a:solidFill>
                  <a:srgbClr val="000000"/>
                </a:solidFill>
                <a:latin typeface="HG丸ｺﾞｼｯｸM-PRO" pitchFamily="49" charset="-128"/>
                <a:ea typeface="HG丸ｺﾞｼｯｸM-PRO" pitchFamily="49" charset="-128"/>
              </a:rPr>
              <a:t>5</a:t>
            </a:r>
            <a:r>
              <a:rPr lang="ja-JP" altLang="en-US" sz="1400" b="1" dirty="0">
                <a:solidFill>
                  <a:srgbClr val="000000"/>
                </a:solidFill>
                <a:latin typeface="HG丸ｺﾞｼｯｸM-PRO" pitchFamily="49" charset="-128"/>
                <a:ea typeface="HG丸ｺﾞｼｯｸM-PRO" pitchFamily="49" charset="-128"/>
              </a:rPr>
              <a:t>分。</a:t>
            </a:r>
            <a:endParaRPr lang="en-US" altLang="ja-JP" sz="1400" b="1" dirty="0">
              <a:solidFill>
                <a:srgbClr val="000000"/>
              </a:solidFill>
              <a:latin typeface="HG丸ｺﾞｼｯｸM-PRO" pitchFamily="49" charset="-128"/>
              <a:ea typeface="HG丸ｺﾞｼｯｸM-PRO" pitchFamily="49" charset="-128"/>
            </a:endParaRPr>
          </a:p>
        </p:txBody>
      </p:sp>
      <p:sp>
        <p:nvSpPr>
          <p:cNvPr id="7" name="吹き出し: 四角形 6">
            <a:extLst>
              <a:ext uri="{FF2B5EF4-FFF2-40B4-BE49-F238E27FC236}">
                <a16:creationId xmlns:a16="http://schemas.microsoft.com/office/drawing/2014/main" id="{4F0F0FE2-1EE7-477A-A85E-0605377A8617}"/>
              </a:ext>
            </a:extLst>
          </p:cNvPr>
          <p:cNvSpPr/>
          <p:nvPr/>
        </p:nvSpPr>
        <p:spPr>
          <a:xfrm>
            <a:off x="3789040" y="6372200"/>
            <a:ext cx="1440160" cy="684092"/>
          </a:xfrm>
          <a:prstGeom prst="wedgeRectCallout">
            <a:avLst>
              <a:gd name="adj1" fmla="val 50502"/>
              <a:gd name="adj2" fmla="val -5676"/>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00" dirty="0"/>
              <a:t>損害保険</a:t>
            </a:r>
            <a:r>
              <a:rPr kumimoji="1" lang="ja-JP" altLang="en-US" sz="1000" dirty="0"/>
              <a:t>ジャパン株式会社　大阪ビル</a:t>
            </a:r>
            <a:endParaRPr kumimoji="1" lang="en-US" altLang="ja-JP" sz="1000" dirty="0"/>
          </a:p>
          <a:p>
            <a:r>
              <a:rPr kumimoji="1" lang="en-US" altLang="ja-JP" sz="1000" dirty="0"/>
              <a:t>12</a:t>
            </a:r>
            <a:r>
              <a:rPr kumimoji="1" lang="ja-JP" altLang="en-US" sz="1000" dirty="0"/>
              <a:t>階会議室</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7875</TotalTime>
  <Words>1047</Words>
  <Application>Microsoft Office PowerPoint</Application>
  <PresentationFormat>画面に合わせる (4:3)</PresentationFormat>
  <Paragraphs>72</Paragraphs>
  <Slides>2</Slides>
  <Notes>2</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2</vt:i4>
      </vt:variant>
    </vt:vector>
  </HeadingPairs>
  <TitlesOfParts>
    <vt:vector size="14" baseType="lpstr">
      <vt:lpstr>HGP教科書体</vt:lpstr>
      <vt:lpstr>HGP創英角ｺﾞｼｯｸUB</vt:lpstr>
      <vt:lpstr>HGP明朝B</vt:lpstr>
      <vt:lpstr>HG丸ｺﾞｼｯｸM-PRO</vt:lpstr>
      <vt:lpstr>Meiryo UI</vt:lpstr>
      <vt:lpstr>ＭＳ Ｐゴシック</vt:lpstr>
      <vt:lpstr>ＭＳ Ｐ明朝</vt:lpstr>
      <vt:lpstr>メイリオ</vt:lpstr>
      <vt:lpstr>Arial</vt:lpstr>
      <vt:lpstr>Calibri</vt:lpstr>
      <vt:lpstr>Times New Roman</vt:lpstr>
      <vt:lpstr>標準デザイン</vt:lpstr>
      <vt:lpstr>PowerPoint プレゼンテーション</vt:lpstr>
      <vt:lpstr>PowerPoint プレゼンテーション</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特例子会社設立セミナー</dc:title>
  <dc:creator>大阪府職員端末機１７年度１２月調達</dc:creator>
  <cp:lastModifiedBy>目須田　絢子</cp:lastModifiedBy>
  <cp:revision>813</cp:revision>
  <cp:lastPrinted>2020-11-10T01:20:20Z</cp:lastPrinted>
  <dcterms:created xsi:type="dcterms:W3CDTF">2010-06-01T06:31:04Z</dcterms:created>
  <dcterms:modified xsi:type="dcterms:W3CDTF">2020-11-10T02:11:34Z</dcterms:modified>
</cp:coreProperties>
</file>