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6858000" cy="9144000" type="screen4x3"/>
  <p:notesSz cx="6646863" cy="97774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 userDrawn="1">
          <p15:clr>
            <a:srgbClr val="A4A3A4"/>
          </p15:clr>
        </p15:guide>
        <p15:guide id="2" pos="209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FF"/>
    <a:srgbClr val="FFCC99"/>
    <a:srgbClr val="FFFFCC"/>
    <a:srgbClr val="FFCCCC"/>
    <a:srgbClr val="FF66FF"/>
    <a:srgbClr val="DDDDDD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7662" autoAdjust="0"/>
  </p:normalViewPr>
  <p:slideViewPr>
    <p:cSldViewPr>
      <p:cViewPr varScale="1">
        <p:scale>
          <a:sx n="56" d="100"/>
          <a:sy n="56" d="100"/>
        </p:scale>
        <p:origin x="2658" y="84"/>
      </p:cViewPr>
      <p:guideLst>
        <p:guide orient="horz" pos="283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84"/>
      </p:cViewPr>
      <p:guideLst>
        <p:guide orient="horz" pos="3080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0101" cy="48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213" y="0"/>
            <a:ext cx="2880101" cy="48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7059"/>
            <a:ext cx="2880101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213" y="9287059"/>
            <a:ext cx="2880101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23F0B749-3602-4A1C-8741-133FCE7A07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3332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0101" cy="48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213" y="0"/>
            <a:ext cx="2880101" cy="48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49450" y="733425"/>
            <a:ext cx="2747963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4997" y="4644310"/>
            <a:ext cx="5316870" cy="439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7059"/>
            <a:ext cx="2880101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213" y="9287059"/>
            <a:ext cx="2880101" cy="4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3FF6CC0-232D-4159-BED6-36C7BDA709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277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765213" y="9287059"/>
            <a:ext cx="2880101" cy="48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75" tIns="44838" rIns="89675" bIns="44838"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84D724-93DE-4093-A17F-1E208E23FA5C}" type="slidenum">
              <a:rPr lang="en-US" altLang="ja-JP">
                <a:ea typeface="ＭＳ Ｐゴシック" pitchFamily="50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 dirty="0">
              <a:ea typeface="ＭＳ Ｐゴシック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FF6CC0-232D-4159-BED6-36C7BDA70979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1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A6BCA-3CCA-4D34-A236-328BF7EF96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313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96F5-1D42-4962-A21F-5F23E4609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448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1B133-D59A-458C-84A8-2128CF5BAF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154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B92DD-2FEB-44D9-A687-AF6BC9474F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968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406FA-3F5F-4B14-817D-991326D3A8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27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30C59-1687-40FE-BEB6-935B90DCD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219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01828-6E51-4F74-AA40-87DC71CEBB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860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85E35-AB24-4834-AC5E-BB2EB5AC6F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566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55B08-58EC-484F-A5EE-960F1EF1E6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815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E4F98-6BC8-40C4-A8C1-BC97622302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664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061BB-5230-485E-AE29-E21160AB84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339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B6486778-FD02-423F-B6EC-B6CAFE4015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6"/>
          <p:cNvSpPr>
            <a:spLocks noChangeArrowheads="1"/>
          </p:cNvSpPr>
          <p:nvPr/>
        </p:nvSpPr>
        <p:spPr bwMode="auto">
          <a:xfrm>
            <a:off x="69325" y="8607177"/>
            <a:ext cx="6745287" cy="56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200"/>
              </a:spcBef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　催：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大阪府（商工労働部就業促進課）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　催：塩野義製薬株式会社、損害保険ジャパン日本興亜株式会社（団体名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音順）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52" name="Rectangle 23"/>
          <p:cNvSpPr>
            <a:spLocks noChangeArrowheads="1"/>
          </p:cNvSpPr>
          <p:nvPr/>
        </p:nvSpPr>
        <p:spPr bwMode="auto">
          <a:xfrm>
            <a:off x="-35227" y="8399913"/>
            <a:ext cx="6769100" cy="27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《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》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裏面の申込書に必要事項を記入の上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400" b="1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にて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下さい。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0" y="7027"/>
            <a:ext cx="1100168" cy="317165"/>
          </a:xfrm>
          <a:prstGeom prst="rect">
            <a:avLst/>
          </a:prstGeom>
        </p:spPr>
      </p:pic>
      <p:pic>
        <p:nvPicPr>
          <p:cNvPr id="34" name="Picture 2" descr="C:\Users\SetoM\AppData\Local\Microsoft\Windows\Temporary Internet Files\Content.Outlook\Y53OOD95\symbol+SHIONOGI_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267" y="19819"/>
            <a:ext cx="1572994" cy="27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306" y="-2277"/>
            <a:ext cx="2059188" cy="38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乗算記号 36"/>
          <p:cNvSpPr/>
          <p:nvPr/>
        </p:nvSpPr>
        <p:spPr>
          <a:xfrm>
            <a:off x="3116661" y="2305"/>
            <a:ext cx="340360" cy="307975"/>
          </a:xfrm>
          <a:prstGeom prst="mathMultiply">
            <a:avLst>
              <a:gd name="adj1" fmla="val 4050"/>
            </a:avLst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9" name="乗算記号 36"/>
          <p:cNvSpPr/>
          <p:nvPr/>
        </p:nvSpPr>
        <p:spPr>
          <a:xfrm>
            <a:off x="1070507" y="15049"/>
            <a:ext cx="340360" cy="307975"/>
          </a:xfrm>
          <a:prstGeom prst="mathMultiply">
            <a:avLst>
              <a:gd name="adj1" fmla="val 4050"/>
            </a:avLst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" name="雲 7"/>
          <p:cNvSpPr/>
          <p:nvPr/>
        </p:nvSpPr>
        <p:spPr>
          <a:xfrm>
            <a:off x="5458223" y="47852"/>
            <a:ext cx="1368152" cy="723722"/>
          </a:xfrm>
          <a:prstGeom prst="cloud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参加費　無料</a:t>
            </a:r>
            <a:endParaRPr kumimoji="1" lang="ja-JP" alt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横巻き 1"/>
          <p:cNvSpPr/>
          <p:nvPr/>
        </p:nvSpPr>
        <p:spPr>
          <a:xfrm>
            <a:off x="24315" y="967486"/>
            <a:ext cx="6785859" cy="2638461"/>
          </a:xfrm>
          <a:prstGeom prst="horizontalScroll">
            <a:avLst/>
          </a:prstGeom>
          <a:solidFill>
            <a:srgbClr val="FFCC99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327310" y="1318624"/>
            <a:ext cx="6259421" cy="2172702"/>
            <a:chOff x="337207" y="2542376"/>
            <a:chExt cx="6384955" cy="2268038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366164" y="2547074"/>
              <a:ext cx="3802952" cy="2891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第１弾　「合理的配慮とは・・・　～先進事例より～」</a:t>
              </a:r>
              <a:endParaRPr kumimoji="1" lang="ja-JP" altLang="en-US" sz="1200" b="1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37207" y="2722084"/>
              <a:ext cx="6384955" cy="2088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/>
                <a:t>日時：</a:t>
              </a:r>
              <a:r>
                <a:rPr lang="ja-JP" altLang="en-US" sz="1600" b="1" dirty="0" smtClean="0"/>
                <a:t>令和元年７月</a:t>
              </a:r>
              <a:r>
                <a:rPr lang="en-US" altLang="ja-JP" sz="1600" dirty="0" smtClean="0"/>
                <a:t>29</a:t>
              </a:r>
              <a:r>
                <a:rPr lang="ja-JP" altLang="en-US" sz="1600" b="1" dirty="0" smtClean="0"/>
                <a:t>日（月）</a:t>
              </a:r>
              <a:r>
                <a:rPr kumimoji="1" lang="ja-JP" altLang="en-US" sz="1600" b="1" dirty="0" smtClean="0"/>
                <a:t>　１３：００～１７：３０　　</a:t>
              </a:r>
              <a:r>
                <a:rPr kumimoji="1" lang="en-US" altLang="ja-JP" sz="1200" dirty="0" smtClean="0"/>
                <a:t>(</a:t>
              </a:r>
              <a:r>
                <a:rPr kumimoji="1" lang="ja-JP" altLang="en-US" sz="1200" dirty="0" smtClean="0"/>
                <a:t>受付　１２：３０）</a:t>
              </a:r>
              <a:endParaRPr kumimoji="1" lang="en-US" altLang="ja-JP" sz="1200" dirty="0" smtClean="0"/>
            </a:p>
            <a:p>
              <a:r>
                <a:rPr lang="ja-JP" altLang="en-US" sz="1200" dirty="0" smtClean="0"/>
                <a:t> 内容・講師：１．</a:t>
              </a:r>
              <a:r>
                <a:rPr lang="ja-JP" altLang="en-US" sz="1200" dirty="0" err="1" smtClean="0"/>
                <a:t>障がい</a:t>
              </a:r>
              <a:r>
                <a:rPr lang="ja-JP" altLang="en-US" sz="1200" dirty="0" smtClean="0"/>
                <a:t>者雇用について企業の事例紹介</a:t>
              </a:r>
              <a:endParaRPr lang="en-US" altLang="ja-JP" sz="1200" dirty="0" smtClean="0"/>
            </a:p>
            <a:p>
              <a:r>
                <a:rPr kumimoji="1" lang="ja-JP" altLang="en-US" sz="1200" dirty="0"/>
                <a:t>　</a:t>
              </a:r>
              <a:r>
                <a:rPr kumimoji="1" lang="ja-JP" altLang="en-US" sz="1200" dirty="0" smtClean="0"/>
                <a:t>　　　　　　　　　　</a:t>
              </a:r>
              <a:r>
                <a:rPr kumimoji="1" lang="ja-JP" altLang="en-US" sz="1200" u="sng" dirty="0" smtClean="0"/>
                <a:t>講師：</a:t>
              </a:r>
              <a:r>
                <a:rPr lang="en-US" altLang="ja-JP" sz="1200" u="sng" dirty="0" smtClean="0"/>
                <a:t>Peach Aviation</a:t>
              </a:r>
              <a:r>
                <a:rPr lang="ja-JP" altLang="en-US" sz="1200" u="sng" dirty="0" smtClean="0"/>
                <a:t>株式会社　黒木均氏</a:t>
              </a:r>
              <a:endParaRPr kumimoji="1" lang="en-US" altLang="ja-JP" sz="1200" u="sng" dirty="0" smtClean="0"/>
            </a:p>
            <a:p>
              <a:r>
                <a:rPr lang="ja-JP" altLang="en-US" sz="1200" dirty="0"/>
                <a:t>　</a:t>
              </a:r>
              <a:r>
                <a:rPr lang="ja-JP" altLang="en-US" sz="1200" dirty="0" smtClean="0"/>
                <a:t>　　　　　　　２．基調講演：合理的配慮について</a:t>
              </a:r>
              <a:endParaRPr lang="en-US" altLang="ja-JP" sz="1200" dirty="0" smtClean="0"/>
            </a:p>
            <a:p>
              <a:r>
                <a:rPr kumimoji="1" lang="ja-JP" altLang="en-US" sz="1200" dirty="0"/>
                <a:t>　</a:t>
              </a:r>
              <a:r>
                <a:rPr kumimoji="1" lang="ja-JP" altLang="en-US" sz="1200" dirty="0" smtClean="0"/>
                <a:t>　　　　　　　　　　</a:t>
              </a:r>
              <a:r>
                <a:rPr kumimoji="1" lang="ja-JP" altLang="en-US" sz="1200" u="sng" dirty="0" smtClean="0"/>
                <a:t>講師：大阪ガス株式会社　産業医　</a:t>
              </a:r>
              <a:r>
                <a:rPr lang="ja-JP" altLang="ja-JP" sz="1200" u="sng" dirty="0"/>
                <a:t>濵</a:t>
              </a:r>
              <a:r>
                <a:rPr kumimoji="1" lang="ja-JP" altLang="en-US" sz="1200" u="sng" dirty="0" smtClean="0"/>
                <a:t>田千雅氏</a:t>
              </a:r>
              <a:endParaRPr kumimoji="1" lang="en-US" altLang="ja-JP" sz="1200" u="sng" dirty="0" smtClean="0"/>
            </a:p>
            <a:p>
              <a:r>
                <a:rPr lang="ja-JP" altLang="en-US" sz="1200" dirty="0"/>
                <a:t>　</a:t>
              </a:r>
              <a:r>
                <a:rPr lang="ja-JP" altLang="en-US" sz="1200" dirty="0" smtClean="0"/>
                <a:t>　　　　　　　３．企業での合理的配慮事例紹介</a:t>
              </a:r>
              <a:endParaRPr lang="en-US" altLang="ja-JP" sz="1200" dirty="0" smtClean="0"/>
            </a:p>
            <a:p>
              <a:r>
                <a:rPr kumimoji="1" lang="ja-JP" altLang="en-US" sz="1200" dirty="0"/>
                <a:t>　</a:t>
              </a:r>
              <a:r>
                <a:rPr kumimoji="1" lang="ja-JP" altLang="en-US" sz="1200" dirty="0" smtClean="0"/>
                <a:t>　　　　　　　　　　</a:t>
              </a:r>
              <a:r>
                <a:rPr kumimoji="1" lang="ja-JP" altLang="en-US" sz="1200" u="sng" dirty="0" smtClean="0"/>
                <a:t>講師：</a:t>
              </a:r>
              <a:r>
                <a:rPr lang="ja-JP" altLang="en-US" sz="1200" u="sng" dirty="0"/>
                <a:t>株式</a:t>
              </a:r>
              <a:r>
                <a:rPr lang="ja-JP" altLang="en-US" sz="1200" u="sng" dirty="0" smtClean="0"/>
                <a:t>会社トーコー　小澤公嗣氏　</a:t>
              </a:r>
              <a:r>
                <a:rPr lang="ja-JP" altLang="en-US" sz="1200" dirty="0"/>
                <a:t>　</a:t>
              </a:r>
              <a:endParaRPr lang="en-US" altLang="ja-JP" sz="1200" dirty="0"/>
            </a:p>
            <a:p>
              <a:r>
                <a:rPr lang="ja-JP" altLang="en-US" sz="1200" dirty="0" smtClean="0"/>
                <a:t>　会場：損害保険ジャパン日本興亜株式会社　肥後橋ビル３階　</a:t>
              </a:r>
              <a:r>
                <a:rPr lang="en-US" altLang="ja-JP" sz="1200" dirty="0" smtClean="0"/>
                <a:t>31</a:t>
              </a:r>
              <a:r>
                <a:rPr lang="ja-JP" altLang="en-US" sz="1200" dirty="0" err="1"/>
                <a:t>・</a:t>
              </a:r>
              <a:r>
                <a:rPr lang="en-US" altLang="ja-JP" sz="1200" dirty="0" smtClean="0"/>
                <a:t>32</a:t>
              </a:r>
              <a:r>
                <a:rPr lang="ja-JP" altLang="en-US" sz="1200" dirty="0" smtClean="0"/>
                <a:t>会議室</a:t>
              </a:r>
              <a:endParaRPr lang="en-US" altLang="ja-JP" sz="1200" dirty="0" smtClean="0"/>
            </a:p>
            <a:p>
              <a:r>
                <a:rPr lang="ja-JP" altLang="en-US" sz="1200" dirty="0"/>
                <a:t>　</a:t>
              </a:r>
              <a:r>
                <a:rPr lang="ja-JP" altLang="en-US" sz="1200" dirty="0" smtClean="0"/>
                <a:t>　　　　（大阪市西区江戸堀</a:t>
              </a:r>
              <a:r>
                <a:rPr lang="en-US" altLang="ja-JP" sz="1200" dirty="0" smtClean="0"/>
                <a:t>1</a:t>
              </a:r>
              <a:r>
                <a:rPr lang="ja-JP" altLang="en-US" sz="1200" dirty="0" smtClean="0"/>
                <a:t>－</a:t>
              </a:r>
              <a:r>
                <a:rPr lang="en-US" altLang="ja-JP" sz="1200" dirty="0" smtClean="0"/>
                <a:t>11</a:t>
              </a:r>
              <a:r>
                <a:rPr lang="ja-JP" altLang="en-US" sz="1200" dirty="0" smtClean="0"/>
                <a:t>－</a:t>
              </a:r>
              <a:r>
                <a:rPr lang="en-US" altLang="ja-JP" sz="1200" dirty="0" smtClean="0"/>
                <a:t>4</a:t>
              </a:r>
              <a:r>
                <a:rPr lang="ja-JP" altLang="en-US" sz="1200" dirty="0" smtClean="0"/>
                <a:t>）</a:t>
              </a:r>
              <a:endParaRPr lang="en-US" altLang="ja-JP" sz="1200" dirty="0" smtClean="0"/>
            </a:p>
            <a:p>
              <a:endParaRPr kumimoji="1" lang="ja-JP" altLang="en-US" sz="12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680051" y="2542376"/>
              <a:ext cx="1188132" cy="289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定員：７０名</a:t>
              </a:r>
              <a:r>
                <a:rPr kumimoji="1" lang="ja-JP" altLang="en-US" sz="1050" dirty="0" smtClean="0"/>
                <a:t>　</a:t>
              </a:r>
              <a:endParaRPr kumimoji="1" lang="ja-JP" altLang="en-US" sz="1050" dirty="0"/>
            </a:p>
          </p:txBody>
        </p:sp>
      </p:grpSp>
      <p:sp>
        <p:nvSpPr>
          <p:cNvPr id="68" name="横巻き 67"/>
          <p:cNvSpPr/>
          <p:nvPr/>
        </p:nvSpPr>
        <p:spPr>
          <a:xfrm>
            <a:off x="11447" y="3307495"/>
            <a:ext cx="6785859" cy="2578265"/>
          </a:xfrm>
          <a:prstGeom prst="horizontalScroll">
            <a:avLst/>
          </a:prstGeom>
          <a:solidFill>
            <a:srgbClr val="FFCC99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2" name="グループ化 41"/>
          <p:cNvGrpSpPr/>
          <p:nvPr/>
        </p:nvGrpSpPr>
        <p:grpSpPr>
          <a:xfrm>
            <a:off x="303217" y="3586128"/>
            <a:ext cx="6618423" cy="2027953"/>
            <a:chOff x="205052" y="2895361"/>
            <a:chExt cx="6751156" cy="2369960"/>
          </a:xfrm>
        </p:grpSpPr>
        <p:sp>
          <p:nvSpPr>
            <p:cNvPr id="49" name="テキスト ボックス 48"/>
            <p:cNvSpPr txBox="1"/>
            <p:nvPr/>
          </p:nvSpPr>
          <p:spPr>
            <a:xfrm>
              <a:off x="264072" y="2895361"/>
              <a:ext cx="4844798" cy="32371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第</a:t>
              </a:r>
              <a:r>
                <a:rPr lang="en-US" altLang="ja-JP" sz="1200" dirty="0" smtClean="0"/>
                <a:t>2</a:t>
              </a:r>
              <a:r>
                <a:rPr lang="ja-JP" altLang="en-US" sz="1200" dirty="0" smtClean="0"/>
                <a:t>弾「</a:t>
              </a:r>
              <a:r>
                <a:rPr lang="ja-JP" altLang="en-US" sz="1200" dirty="0" err="1" smtClean="0"/>
                <a:t>精神障がい</a:t>
              </a:r>
              <a:r>
                <a:rPr lang="ja-JP" altLang="en-US" sz="1200" dirty="0" smtClean="0"/>
                <a:t>者・発達障がい者の雇用とコミュニケーションのコツ」</a:t>
              </a:r>
              <a:endParaRPr kumimoji="1" lang="ja-JP" altLang="en-US" sz="1200" b="1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205052" y="3091770"/>
              <a:ext cx="6384955" cy="353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/>
                <a:t>日時：</a:t>
              </a:r>
              <a:r>
                <a:rPr lang="ja-JP" altLang="en-US" sz="1600" b="1" dirty="0" smtClean="0"/>
                <a:t>令和元年９</a:t>
              </a:r>
              <a:r>
                <a:rPr kumimoji="1" lang="ja-JP" altLang="en-US" sz="1600" b="1" dirty="0" smtClean="0"/>
                <a:t>月</a:t>
              </a:r>
              <a:r>
                <a:rPr lang="ja-JP" altLang="en-US" sz="1600" b="1" dirty="0" smtClean="0"/>
                <a:t>１８</a:t>
              </a:r>
              <a:r>
                <a:rPr kumimoji="1" lang="ja-JP" altLang="en-US" sz="1600" b="1" dirty="0" smtClean="0"/>
                <a:t>日</a:t>
              </a:r>
              <a:r>
                <a:rPr kumimoji="1" lang="en-US" altLang="ja-JP" sz="1600" b="1" dirty="0" smtClean="0"/>
                <a:t>(</a:t>
              </a:r>
              <a:r>
                <a:rPr lang="ja-JP" altLang="en-US" sz="1600" b="1" dirty="0" smtClean="0"/>
                <a:t>水</a:t>
              </a:r>
              <a:r>
                <a:rPr kumimoji="1" lang="en-US" altLang="ja-JP" sz="1600" b="1" dirty="0" smtClean="0"/>
                <a:t>)</a:t>
              </a:r>
              <a:r>
                <a:rPr kumimoji="1" lang="ja-JP" altLang="en-US" sz="1600" b="1" dirty="0" smtClean="0"/>
                <a:t>　１３：００～１７：３０　　</a:t>
              </a:r>
              <a:r>
                <a:rPr kumimoji="1" lang="en-US" altLang="ja-JP" sz="1200" dirty="0" smtClean="0"/>
                <a:t>(</a:t>
              </a:r>
              <a:r>
                <a:rPr kumimoji="1" lang="ja-JP" altLang="en-US" sz="1200" dirty="0" smtClean="0"/>
                <a:t>受付　１２：３０）</a:t>
              </a:r>
              <a:endParaRPr kumimoji="1" lang="ja-JP" altLang="en-US" sz="1200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253292" y="3363363"/>
              <a:ext cx="6702916" cy="539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内容・講師：１．講演：コミュニケーションの工夫①</a:t>
              </a:r>
              <a:r>
                <a:rPr lang="en-US" altLang="ja-JP" sz="1200" dirty="0" smtClean="0"/>
                <a:t>(</a:t>
              </a:r>
              <a:r>
                <a:rPr lang="ja-JP" altLang="en-US" sz="1200" dirty="0" err="1" smtClean="0"/>
                <a:t>発達障がいを</a:t>
              </a:r>
              <a:r>
                <a:rPr lang="ja-JP" altLang="en-US" sz="1200" dirty="0" smtClean="0"/>
                <a:t>中心に</a:t>
              </a:r>
              <a:r>
                <a:rPr lang="en-US" altLang="ja-JP" sz="1200" dirty="0" smtClean="0"/>
                <a:t>)</a:t>
              </a:r>
            </a:p>
            <a:p>
              <a:r>
                <a:rPr kumimoji="1" lang="ja-JP" altLang="en-US" sz="1200" dirty="0"/>
                <a:t>　</a:t>
              </a:r>
              <a:r>
                <a:rPr kumimoji="1" lang="ja-JP" altLang="en-US" sz="1200" dirty="0" smtClean="0"/>
                <a:t>　　　　　　　　　　</a:t>
              </a:r>
              <a:r>
                <a:rPr kumimoji="1" lang="ja-JP" altLang="en-US" sz="1200" u="sng" dirty="0" smtClean="0"/>
                <a:t>講師：産業医科大学　産業生態科学研究所　産業保健経営学　助教　永田昌子氏</a:t>
              </a:r>
              <a:endParaRPr kumimoji="1" lang="ja-JP" altLang="en-US" sz="1200" u="sng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220806" y="3829932"/>
              <a:ext cx="6531973" cy="1159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　</a:t>
              </a:r>
              <a:r>
                <a:rPr lang="ja-JP" altLang="en-US" dirty="0" smtClean="0"/>
                <a:t>　　　　　　　</a:t>
              </a:r>
              <a:r>
                <a:rPr lang="ja-JP" altLang="en-US" sz="1200" dirty="0" smtClean="0"/>
                <a:t>    ２．講演</a:t>
              </a:r>
              <a:r>
                <a:rPr lang="en-US" altLang="ja-JP" sz="1200" dirty="0" smtClean="0"/>
                <a:t>:</a:t>
              </a:r>
              <a:r>
                <a:rPr lang="ja-JP" altLang="en-US" sz="1200" dirty="0" smtClean="0"/>
                <a:t>コミュニケーションの工夫</a:t>
              </a:r>
              <a:r>
                <a:rPr lang="en-US" altLang="ja-JP" sz="1200" dirty="0" smtClean="0"/>
                <a:t>(</a:t>
              </a:r>
              <a:r>
                <a:rPr lang="ja-JP" altLang="en-US" sz="1200" dirty="0" err="1" smtClean="0"/>
                <a:t>精神障がいを</a:t>
              </a:r>
              <a:r>
                <a:rPr lang="ja-JP" altLang="en-US" sz="1200" dirty="0" smtClean="0"/>
                <a:t>中心に</a:t>
              </a:r>
              <a:r>
                <a:rPr lang="en-US" altLang="ja-JP" sz="1200" dirty="0" smtClean="0"/>
                <a:t>)</a:t>
              </a:r>
            </a:p>
            <a:p>
              <a:r>
                <a:rPr kumimoji="1" lang="ja-JP" altLang="en-US" sz="1200" dirty="0"/>
                <a:t>　</a:t>
              </a:r>
              <a:r>
                <a:rPr kumimoji="1" lang="ja-JP" altLang="en-US" sz="1200" dirty="0" smtClean="0"/>
                <a:t>　　　　　　　　　 　</a:t>
              </a:r>
              <a:r>
                <a:rPr kumimoji="1" lang="ja-JP" altLang="en-US" sz="1200" u="sng" dirty="0" smtClean="0"/>
                <a:t>講師</a:t>
              </a:r>
              <a:r>
                <a:rPr lang="ja-JP" altLang="en-US" sz="1200" u="sng" dirty="0" smtClean="0"/>
                <a:t>：大阪市立大学大学院　医学研究科　神経精神医学科　講師　出口裕彦氏</a:t>
              </a:r>
              <a:endParaRPr lang="en-US" altLang="ja-JP" sz="1200" u="sng" dirty="0" smtClean="0"/>
            </a:p>
            <a:p>
              <a:r>
                <a:rPr kumimoji="1" lang="ja-JP" altLang="en-US" sz="1200" dirty="0"/>
                <a:t>　</a:t>
              </a:r>
              <a:r>
                <a:rPr kumimoji="1" lang="ja-JP" altLang="en-US" sz="1200" dirty="0" smtClean="0"/>
                <a:t>　　　　　　  ３．雇用管理ツールの</a:t>
              </a:r>
              <a:r>
                <a:rPr lang="ja-JP" altLang="en-US" sz="1200" dirty="0" smtClean="0"/>
                <a:t>活用事例紹介</a:t>
              </a:r>
              <a:endParaRPr kumimoji="1" lang="en-US" altLang="ja-JP" sz="1200" dirty="0" smtClean="0"/>
            </a:p>
            <a:p>
              <a:r>
                <a:rPr lang="ja-JP" altLang="en-US" sz="1200" dirty="0"/>
                <a:t>　</a:t>
              </a:r>
              <a:r>
                <a:rPr lang="ja-JP" altLang="en-US" sz="1200" dirty="0" smtClean="0"/>
                <a:t>　　　　　　　　　　 </a:t>
              </a:r>
              <a:r>
                <a:rPr lang="ja-JP" altLang="en-US" sz="1200" u="sng" dirty="0" smtClean="0"/>
                <a:t>講師：</a:t>
              </a:r>
              <a:r>
                <a:rPr lang="ja-JP" altLang="en-US" sz="1200" u="sng" dirty="0"/>
                <a:t>株式</a:t>
              </a:r>
              <a:r>
                <a:rPr lang="ja-JP" altLang="en-US" sz="1200" u="sng" dirty="0" smtClean="0"/>
                <a:t>会社</a:t>
              </a:r>
              <a:r>
                <a:rPr lang="en-US" altLang="ja-JP" sz="1200" u="sng" dirty="0" smtClean="0"/>
                <a:t>NTT</a:t>
              </a:r>
              <a:r>
                <a:rPr lang="ja-JP" altLang="en-US" sz="1200" u="sng" dirty="0" smtClean="0"/>
                <a:t>西日本ルセント</a:t>
              </a:r>
              <a:endParaRPr kumimoji="1" lang="en-US" altLang="ja-JP" sz="1200" u="sng" dirty="0" smtClean="0"/>
            </a:p>
            <a:p>
              <a:r>
                <a:rPr kumimoji="1" lang="en-US" altLang="ja-JP" sz="1050" dirty="0"/>
                <a:t>	</a:t>
              </a:r>
              <a:r>
                <a:rPr kumimoji="1" lang="en-US" altLang="ja-JP" sz="1050" dirty="0" smtClean="0"/>
                <a:t>			</a:t>
              </a:r>
              <a:r>
                <a:rPr kumimoji="1" lang="ja-JP" altLang="en-US" sz="1050" dirty="0" smtClean="0"/>
                <a:t>　　　　</a:t>
              </a:r>
              <a:endParaRPr kumimoji="1" lang="ja-JP" altLang="en-US" sz="1050" dirty="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342585" y="4725798"/>
              <a:ext cx="6384955" cy="539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会場：損害保険ジャパン日本興亜株式会社　肥後橋ビル３階　</a:t>
              </a:r>
              <a:r>
                <a:rPr lang="en-US" altLang="ja-JP" sz="1200" dirty="0"/>
                <a:t> 31</a:t>
              </a:r>
              <a:r>
                <a:rPr lang="ja-JP" altLang="en-US" sz="1200" dirty="0"/>
                <a:t>・</a:t>
              </a:r>
              <a:r>
                <a:rPr lang="en-US" altLang="ja-JP" sz="1200" dirty="0"/>
                <a:t>32</a:t>
              </a:r>
              <a:r>
                <a:rPr lang="ja-JP" altLang="en-US" sz="1200" dirty="0" smtClean="0"/>
                <a:t>会議室</a:t>
              </a:r>
              <a:endParaRPr lang="en-US" altLang="ja-JP" sz="1200" dirty="0" smtClean="0"/>
            </a:p>
            <a:p>
              <a:r>
                <a:rPr kumimoji="1" lang="ja-JP" altLang="en-US" sz="1200" dirty="0"/>
                <a:t>　</a:t>
              </a:r>
              <a:r>
                <a:rPr kumimoji="1" lang="ja-JP" altLang="en-US" sz="1200" dirty="0" smtClean="0"/>
                <a:t>　　　（大阪市西区江戸堀</a:t>
              </a:r>
              <a:r>
                <a:rPr kumimoji="1" lang="en-US" altLang="ja-JP" sz="1200" dirty="0" smtClean="0"/>
                <a:t>1</a:t>
              </a:r>
              <a:r>
                <a:rPr kumimoji="1" lang="ja-JP" altLang="en-US" sz="1200" dirty="0" smtClean="0"/>
                <a:t>－</a:t>
              </a:r>
              <a:r>
                <a:rPr kumimoji="1" lang="en-US" altLang="ja-JP" sz="1200" dirty="0" smtClean="0"/>
                <a:t>11</a:t>
              </a:r>
              <a:r>
                <a:rPr kumimoji="1" lang="ja-JP" altLang="en-US" sz="1200" dirty="0" smtClean="0"/>
                <a:t>－</a:t>
              </a:r>
              <a:r>
                <a:rPr kumimoji="1" lang="en-US" altLang="ja-JP" sz="1200" dirty="0" smtClean="0"/>
                <a:t>4</a:t>
              </a:r>
              <a:r>
                <a:rPr kumimoji="1" lang="ja-JP" altLang="en-US" sz="1200" dirty="0" smtClean="0"/>
                <a:t>）</a:t>
              </a:r>
              <a:r>
                <a:rPr kumimoji="1" lang="ja-JP" altLang="en-US" sz="1050" dirty="0" smtClean="0"/>
                <a:t>　　</a:t>
              </a:r>
              <a:endParaRPr kumimoji="1" lang="ja-JP" altLang="en-US" sz="1050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5101363" y="2941382"/>
              <a:ext cx="1188132" cy="289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定員：７０名</a:t>
              </a:r>
              <a:r>
                <a:rPr kumimoji="1" lang="ja-JP" altLang="en-US" sz="1050" dirty="0" smtClean="0"/>
                <a:t>　</a:t>
              </a:r>
              <a:endParaRPr kumimoji="1" lang="ja-JP" altLang="en-US" sz="1050" dirty="0"/>
            </a:p>
          </p:txBody>
        </p:sp>
      </p:grpSp>
      <p:sp>
        <p:nvSpPr>
          <p:cNvPr id="69" name="横巻き 68"/>
          <p:cNvSpPr/>
          <p:nvPr/>
        </p:nvSpPr>
        <p:spPr>
          <a:xfrm>
            <a:off x="40516" y="5561095"/>
            <a:ext cx="6785859" cy="2739719"/>
          </a:xfrm>
          <a:prstGeom prst="horizontalScroll">
            <a:avLst/>
          </a:prstGeom>
          <a:solidFill>
            <a:srgbClr val="FFCC99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5" name="グループ化 54"/>
          <p:cNvGrpSpPr/>
          <p:nvPr/>
        </p:nvGrpSpPr>
        <p:grpSpPr>
          <a:xfrm>
            <a:off x="356689" y="5857949"/>
            <a:ext cx="6440617" cy="2297263"/>
            <a:chOff x="343816" y="2721453"/>
            <a:chExt cx="6569785" cy="2398064"/>
          </a:xfrm>
        </p:grpSpPr>
        <p:sp>
          <p:nvSpPr>
            <p:cNvPr id="56" name="テキスト ボックス 55"/>
            <p:cNvSpPr txBox="1"/>
            <p:nvPr/>
          </p:nvSpPr>
          <p:spPr>
            <a:xfrm>
              <a:off x="353266" y="2731003"/>
              <a:ext cx="4651360" cy="2891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第</a:t>
              </a:r>
              <a:r>
                <a:rPr lang="ja-JP" altLang="en-US" sz="1200" dirty="0"/>
                <a:t>３</a:t>
              </a:r>
              <a:r>
                <a:rPr lang="ja-JP" altLang="en-US" sz="1200" dirty="0" smtClean="0"/>
                <a:t>弾「</a:t>
              </a:r>
              <a:r>
                <a:rPr lang="ja-JP" altLang="en-US" sz="1200" dirty="0" err="1" smtClean="0"/>
                <a:t>障がい</a:t>
              </a:r>
              <a:r>
                <a:rPr lang="ja-JP" altLang="en-US" sz="1200" dirty="0" smtClean="0"/>
                <a:t>者雇用とメンタルヘルス　　～産業医の視点から</a:t>
              </a:r>
              <a:r>
                <a:rPr lang="en-US" altLang="ja-JP" sz="1200" dirty="0" smtClean="0"/>
                <a:t>~</a:t>
              </a:r>
              <a:r>
                <a:rPr lang="ja-JP" altLang="en-US" sz="1200" dirty="0" smtClean="0"/>
                <a:t>」</a:t>
              </a:r>
              <a:endParaRPr kumimoji="1" lang="ja-JP" altLang="en-US" sz="1200" b="1" dirty="0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343817" y="2925144"/>
              <a:ext cx="6384955" cy="353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/>
                <a:t>日時：</a:t>
              </a:r>
              <a:r>
                <a:rPr lang="ja-JP" altLang="en-US" sz="1600" b="1" dirty="0" smtClean="0"/>
                <a:t>令和元年１</a:t>
              </a:r>
              <a:r>
                <a:rPr lang="ja-JP" altLang="en-US" sz="1600" b="1" dirty="0"/>
                <a:t>１</a:t>
              </a:r>
              <a:r>
                <a:rPr kumimoji="1" lang="ja-JP" altLang="en-US" sz="1600" b="1" dirty="0" smtClean="0"/>
                <a:t>月</a:t>
              </a:r>
              <a:r>
                <a:rPr lang="ja-JP" altLang="en-US" sz="1600" b="1" dirty="0" smtClean="0"/>
                <a:t>１９</a:t>
              </a:r>
              <a:r>
                <a:rPr kumimoji="1" lang="ja-JP" altLang="en-US" sz="1600" b="1" dirty="0" smtClean="0"/>
                <a:t>日</a:t>
              </a:r>
              <a:r>
                <a:rPr kumimoji="1" lang="en-US" altLang="ja-JP" sz="1600" b="1" dirty="0" smtClean="0"/>
                <a:t>(</a:t>
              </a:r>
              <a:r>
                <a:rPr lang="ja-JP" altLang="en-US" sz="1600" b="1" dirty="0"/>
                <a:t>火</a:t>
              </a:r>
              <a:r>
                <a:rPr kumimoji="1" lang="en-US" altLang="ja-JP" sz="1600" b="1" dirty="0" smtClean="0"/>
                <a:t>)</a:t>
              </a:r>
              <a:r>
                <a:rPr kumimoji="1" lang="ja-JP" altLang="en-US" sz="1600" b="1" dirty="0" smtClean="0"/>
                <a:t>　１３：００～１７：００　　</a:t>
              </a:r>
              <a:r>
                <a:rPr kumimoji="1" lang="en-US" altLang="ja-JP" sz="1200" dirty="0" smtClean="0"/>
                <a:t>(</a:t>
              </a:r>
              <a:r>
                <a:rPr kumimoji="1" lang="ja-JP" altLang="en-US" sz="1200" dirty="0" smtClean="0"/>
                <a:t>受付　１２：３０）</a:t>
              </a:r>
              <a:endParaRPr kumimoji="1" lang="ja-JP" altLang="en-US" sz="1200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379021" y="3241996"/>
              <a:ext cx="6534580" cy="481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内容・講師：１．基調講演：</a:t>
              </a:r>
              <a:r>
                <a:rPr lang="ja-JP" altLang="en-US" sz="1200" dirty="0" err="1" smtClean="0"/>
                <a:t>障がい</a:t>
              </a:r>
              <a:r>
                <a:rPr lang="ja-JP" altLang="en-US" sz="1200" dirty="0" smtClean="0"/>
                <a:t>者雇用とメンタルヘルス不調者への対応</a:t>
              </a:r>
              <a:endParaRPr lang="en-US" altLang="ja-JP" sz="1200" dirty="0" smtClean="0"/>
            </a:p>
            <a:p>
              <a:r>
                <a:rPr kumimoji="1" lang="ja-JP" altLang="en-US" sz="1200" dirty="0"/>
                <a:t>　</a:t>
              </a:r>
              <a:r>
                <a:rPr kumimoji="1" lang="ja-JP" altLang="en-US" sz="1200" dirty="0" smtClean="0"/>
                <a:t>　　　　　　　　　　</a:t>
              </a:r>
              <a:r>
                <a:rPr kumimoji="1" lang="ja-JP" altLang="en-US" sz="1200" u="sng" dirty="0" smtClean="0"/>
                <a:t>講師：大阪市立大学大学院　医学研究科　神経精神医学</a:t>
              </a:r>
              <a:r>
                <a:rPr lang="ja-JP" altLang="en-US" sz="1200" u="sng" dirty="0" smtClean="0"/>
                <a:t>科　教授　井上幸紀氏</a:t>
              </a:r>
              <a:endParaRPr kumimoji="1" lang="en-US" altLang="ja-JP" sz="1200" u="sng" dirty="0" smtClean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343816" y="3642593"/>
              <a:ext cx="6384955" cy="1036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　</a:t>
              </a:r>
              <a:r>
                <a:rPr lang="ja-JP" altLang="en-US" dirty="0" smtClean="0"/>
                <a:t>　　　　　　　</a:t>
              </a:r>
              <a:r>
                <a:rPr lang="ja-JP" altLang="en-US" sz="1200" dirty="0" smtClean="0"/>
                <a:t>    ２．職場のメンタルヘルス支援等　</a:t>
              </a:r>
              <a:r>
                <a:rPr lang="ja-JP" altLang="en-US" sz="1200" u="sng" dirty="0" smtClean="0"/>
                <a:t>講師：大阪府総合労働事務所</a:t>
              </a:r>
              <a:endParaRPr lang="en-US" altLang="ja-JP" sz="1200" u="sng" dirty="0" smtClean="0"/>
            </a:p>
            <a:p>
              <a:r>
                <a:rPr kumimoji="1" lang="ja-JP" altLang="en-US" sz="1200" dirty="0"/>
                <a:t>　</a:t>
              </a:r>
              <a:r>
                <a:rPr kumimoji="1" lang="ja-JP" altLang="en-US" sz="1200" dirty="0" smtClean="0"/>
                <a:t>　　　　　</a:t>
              </a:r>
              <a:r>
                <a:rPr lang="ja-JP" altLang="en-US" sz="1200" dirty="0"/>
                <a:t>　  </a:t>
              </a:r>
              <a:r>
                <a:rPr kumimoji="1" lang="ja-JP" altLang="en-US" sz="1200" dirty="0" smtClean="0"/>
                <a:t>３．「難病」に対する支援等　</a:t>
              </a:r>
              <a:r>
                <a:rPr kumimoji="1" lang="ja-JP" altLang="en-US" sz="1200" u="sng" dirty="0" smtClean="0"/>
                <a:t>講師：大阪府健康医療部</a:t>
              </a:r>
              <a:endParaRPr kumimoji="1" lang="en-US" altLang="ja-JP" sz="1200" u="sng" dirty="0" smtClean="0"/>
            </a:p>
            <a:p>
              <a:r>
                <a:rPr lang="en-US" altLang="ja-JP" sz="1200" dirty="0"/>
                <a:t> </a:t>
              </a:r>
              <a:r>
                <a:rPr lang="en-US" altLang="ja-JP" sz="1200" dirty="0" smtClean="0"/>
                <a:t>                  </a:t>
              </a:r>
              <a:r>
                <a:rPr lang="ja-JP" altLang="en-US" sz="1200" dirty="0" smtClean="0"/>
                <a:t>４．職業センターの支援内容　</a:t>
              </a:r>
              <a:endParaRPr lang="en-US" altLang="ja-JP" sz="1200" dirty="0" smtClean="0"/>
            </a:p>
            <a:p>
              <a:r>
                <a:rPr lang="ja-JP" altLang="en-US" sz="1200" dirty="0"/>
                <a:t>　</a:t>
              </a:r>
              <a:r>
                <a:rPr lang="ja-JP" altLang="en-US" sz="1200" dirty="0" smtClean="0"/>
                <a:t>　　　　　　　　　　　</a:t>
              </a:r>
              <a:r>
                <a:rPr lang="ja-JP" altLang="en-US" sz="1200" u="sng" dirty="0" smtClean="0"/>
                <a:t>講師：大阪障害者職業センター</a:t>
              </a:r>
              <a:r>
                <a:rPr lang="ja-JP" altLang="en-US" sz="1200" dirty="0" smtClean="0"/>
                <a:t>　</a:t>
              </a:r>
              <a:r>
                <a:rPr kumimoji="1" lang="en-US" altLang="ja-JP" sz="1050" dirty="0"/>
                <a:t>	</a:t>
              </a:r>
              <a:r>
                <a:rPr kumimoji="1" lang="en-US" altLang="ja-JP" sz="1050" dirty="0" smtClean="0"/>
                <a:t>			</a:t>
              </a:r>
              <a:r>
                <a:rPr kumimoji="1" lang="ja-JP" altLang="en-US" sz="1050" dirty="0" smtClean="0"/>
                <a:t>　　　　</a:t>
              </a:r>
              <a:endParaRPr kumimoji="1" lang="ja-JP" altLang="en-US" sz="1050" dirty="0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526390" y="4444826"/>
              <a:ext cx="6384955" cy="674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会場：損害保険ジャパン日本興亜株式</a:t>
              </a:r>
              <a:r>
                <a:rPr lang="ja-JP" altLang="en-US" sz="1200" dirty="0"/>
                <a:t>会社　</a:t>
              </a:r>
              <a:r>
                <a:rPr lang="ja-JP" altLang="en-US" sz="1200" dirty="0" smtClean="0"/>
                <a:t>大阪ビル</a:t>
              </a:r>
              <a:r>
                <a:rPr lang="en-US" altLang="ja-JP" sz="1200" dirty="0" smtClean="0"/>
                <a:t>12</a:t>
              </a:r>
              <a:r>
                <a:rPr lang="ja-JP" altLang="en-US" sz="1200" dirty="0" smtClean="0"/>
                <a:t>階会議室</a:t>
              </a:r>
              <a:endParaRPr lang="en-US" altLang="ja-JP" sz="1200" dirty="0" smtClean="0"/>
            </a:p>
            <a:p>
              <a:r>
                <a:rPr lang="ja-JP" altLang="en-US" sz="1200" dirty="0"/>
                <a:t>　</a:t>
              </a:r>
              <a:r>
                <a:rPr lang="ja-JP" altLang="en-US" sz="1200" dirty="0" smtClean="0"/>
                <a:t>　　　（大阪市中央区瓦町</a:t>
              </a:r>
              <a:r>
                <a:rPr lang="en-US" altLang="ja-JP" sz="1200" dirty="0" smtClean="0"/>
                <a:t>4</a:t>
              </a:r>
              <a:r>
                <a:rPr lang="ja-JP" altLang="en-US" sz="1200" dirty="0" smtClean="0"/>
                <a:t>－</a:t>
              </a:r>
              <a:r>
                <a:rPr lang="en-US" altLang="ja-JP" sz="1200" dirty="0" smtClean="0"/>
                <a:t>1</a:t>
              </a:r>
              <a:r>
                <a:rPr lang="ja-JP" altLang="en-US" sz="1200" dirty="0" smtClean="0"/>
                <a:t>－</a:t>
              </a:r>
              <a:r>
                <a:rPr lang="en-US" altLang="ja-JP" sz="1200" dirty="0" smtClean="0"/>
                <a:t>2</a:t>
              </a:r>
              <a:r>
                <a:rPr lang="ja-JP" altLang="en-US" sz="1200" dirty="0" smtClean="0"/>
                <a:t>）</a:t>
              </a:r>
              <a:endParaRPr lang="en-US" altLang="ja-JP" sz="1200" dirty="0"/>
            </a:p>
            <a:p>
              <a:r>
                <a:rPr lang="ja-JP" altLang="en-US" sz="1200" dirty="0" smtClean="0"/>
                <a:t>　</a:t>
              </a:r>
              <a:r>
                <a:rPr kumimoji="1" lang="ja-JP" altLang="en-US" sz="1050" dirty="0" smtClean="0"/>
                <a:t>　　</a:t>
              </a:r>
              <a:endParaRPr kumimoji="1" lang="ja-JP" altLang="en-US" sz="1050" dirty="0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5062694" y="2721453"/>
              <a:ext cx="1188132" cy="289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定員：７０名</a:t>
              </a:r>
              <a:r>
                <a:rPr kumimoji="1" lang="ja-JP" altLang="en-US" sz="1050" dirty="0" smtClean="0"/>
                <a:t>　</a:t>
              </a:r>
              <a:endParaRPr kumimoji="1" lang="ja-JP" altLang="en-US" sz="1050" dirty="0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504780" y="8031967"/>
            <a:ext cx="6192688" cy="30777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手話通訳が必要な場合や、車椅子でご参加の場合等は事前にお申し出ください。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1948" y="851886"/>
            <a:ext cx="5467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err="1" smtClean="0"/>
              <a:t>障がい</a:t>
            </a:r>
            <a:r>
              <a:rPr kumimoji="1" lang="ja-JP" altLang="en-US" sz="1200" b="1" dirty="0" smtClean="0"/>
              <a:t>者の雇用や合理的配慮、コミュニケーションのコツやメンタルヘルス不調者への対応について</a:t>
            </a:r>
            <a:r>
              <a:rPr kumimoji="1" lang="en-US" altLang="ja-JP" sz="1200" b="1" dirty="0" smtClean="0"/>
              <a:t>3</a:t>
            </a:r>
            <a:r>
              <a:rPr lang="ja-JP" altLang="en-US" sz="1200" b="1" dirty="0"/>
              <a:t>回</a:t>
            </a:r>
            <a:r>
              <a:rPr kumimoji="1" lang="ja-JP" altLang="en-US" sz="1200" b="1" dirty="0" smtClean="0"/>
              <a:t>に分けてセミナー</a:t>
            </a:r>
            <a:r>
              <a:rPr lang="ja-JP" altLang="en-US" sz="1200" b="1" dirty="0" smtClean="0"/>
              <a:t>を開催します。是非ご参加ください。</a:t>
            </a:r>
            <a:endParaRPr kumimoji="1" lang="ja-JP" altLang="en-US" sz="12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449068"/>
            <a:ext cx="649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</a:t>
            </a:r>
            <a:r>
              <a:rPr kumimoji="1" lang="ja-JP" alt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精神障がい</a:t>
            </a:r>
            <a:r>
              <a:rPr kumimoji="1" lang="ja-JP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者・発達障がい者雇用セミナー</a:t>
            </a:r>
            <a:r>
              <a:rPr kumimoji="1" lang="en-US" altLang="ja-JP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kumimoji="1" lang="ja-JP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３回シリーズ</a:t>
            </a:r>
            <a:r>
              <a:rPr kumimoji="1" lang="en-US" altLang="ja-JP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kumimoji="1" lang="ja-JP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</a:t>
            </a:r>
            <a:endParaRPr kumimoji="1" lang="ja-JP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7"/>
          <p:cNvSpPr>
            <a:spLocks noChangeArrowheads="1"/>
          </p:cNvSpPr>
          <p:nvPr/>
        </p:nvSpPr>
        <p:spPr bwMode="auto">
          <a:xfrm>
            <a:off x="685800" y="3859213"/>
            <a:ext cx="1841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+mn-ea"/>
                <a:ea typeface="+mn-ea"/>
              </a:rPr>
              <a:t/>
            </a:r>
            <a:br>
              <a:rPr lang="ja-JP" altLang="en-US" sz="800" dirty="0">
                <a:latin typeface="+mn-ea"/>
                <a:ea typeface="+mn-ea"/>
              </a:rPr>
            </a:br>
            <a:endParaRPr lang="ja-JP" altLang="en-US" sz="1800" dirty="0">
              <a:latin typeface="+mn-ea"/>
              <a:ea typeface="+mn-ea"/>
            </a:endParaRPr>
          </a:p>
        </p:txBody>
      </p:sp>
      <p:pic>
        <p:nvPicPr>
          <p:cNvPr id="3076" name="Picture 18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2552700"/>
            <a:ext cx="9525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475102"/>
              </p:ext>
            </p:extLst>
          </p:nvPr>
        </p:nvGraphicFramePr>
        <p:xfrm>
          <a:off x="110274" y="1078098"/>
          <a:ext cx="6626225" cy="1656184"/>
        </p:xfrm>
        <a:graphic>
          <a:graphicData uri="http://schemas.openxmlformats.org/drawingml/2006/table">
            <a:tbl>
              <a:tblPr/>
              <a:tblGrid>
                <a:gridCol w="11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2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 smtClean="0">
                          <a:latin typeface="+mn-ea"/>
                          <a:ea typeface="+mn-ea"/>
                        </a:rPr>
                        <a:t>参加申込書　</a:t>
                      </a:r>
                      <a:endParaRPr lang="ja-JP" altLang="en-US" sz="1050" b="0" dirty="0" smtClean="0">
                        <a:latin typeface="+mn-ea"/>
                        <a:ea typeface="+mn-ea"/>
                      </a:endParaRPr>
                    </a:p>
                  </a:txBody>
                  <a:tcPr marL="36010" marR="36010" marT="45685" marB="45685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800" b="1" dirty="0" smtClean="0"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企　業　名</a:t>
                      </a:r>
                      <a:endParaRPr kumimoji="1" lang="ja-JP" altLang="en-US" sz="1100" dirty="0"/>
                    </a:p>
                  </a:txBody>
                  <a:tcPr marL="36010" marR="36010" marT="45685" marB="45685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67" marR="91467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8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所　在　地</a:t>
                      </a:r>
                      <a:endParaRPr kumimoji="1" lang="ja-JP" altLang="en-US" sz="1100" dirty="0"/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（〒　　　　　　－　　　　　　　　）</a:t>
                      </a:r>
                      <a:endParaRPr kumimoji="1" lang="en-US" altLang="ja-JP" sz="1000" dirty="0" smtClean="0"/>
                    </a:p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000" dirty="0"/>
                    </a:p>
                  </a:txBody>
                  <a:tcPr marL="91467" marR="91467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連　絡　先</a:t>
                      </a:r>
                      <a:endParaRPr kumimoji="1" lang="ja-JP" altLang="en-US" sz="1100" dirty="0"/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TEL</a:t>
                      </a:r>
                      <a:r>
                        <a:rPr kumimoji="1" lang="ja-JP" altLang="en-US" sz="1100" dirty="0" smtClean="0"/>
                        <a:t>：　　　　　　　　　　　　　　　　　　　　　　　</a:t>
                      </a:r>
                      <a:r>
                        <a:rPr kumimoji="1" lang="en-US" altLang="ja-JP" sz="1100" dirty="0" smtClean="0"/>
                        <a:t>FAX</a:t>
                      </a:r>
                      <a:r>
                        <a:rPr kumimoji="1" lang="ja-JP" altLang="en-US" sz="1100" dirty="0" smtClean="0"/>
                        <a:t>：</a:t>
                      </a:r>
                      <a:endParaRPr kumimoji="1" lang="ja-JP" altLang="en-US" sz="1100" dirty="0"/>
                    </a:p>
                  </a:txBody>
                  <a:tcPr marL="91467" marR="91467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329938"/>
              </p:ext>
            </p:extLst>
          </p:nvPr>
        </p:nvGraphicFramePr>
        <p:xfrm>
          <a:off x="110273" y="2788127"/>
          <a:ext cx="6626226" cy="4695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参加希望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/>
                          <a:ea typeface="ＭＳ Ｐゴシック"/>
                        </a:rPr>
                        <a:t>☑して下さい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開催日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参加者　所属・役職・氏名・メールアドレス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参加者合計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92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□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7/29</a:t>
                      </a:r>
                      <a:r>
                        <a:rPr kumimoji="1" lang="en-US" altLang="ja-JP" baseline="0" dirty="0" smtClean="0"/>
                        <a:t>  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Arial 本文"/>
                        </a:rPr>
                        <a:t>氏名</a:t>
                      </a:r>
                      <a:endParaRPr kumimoji="1" lang="en-US" altLang="ja-JP" sz="1050" dirty="0" smtClean="0">
                        <a:latin typeface="Arial 本文"/>
                      </a:endParaRPr>
                    </a:p>
                    <a:p>
                      <a:r>
                        <a:rPr kumimoji="1" lang="ja-JP" altLang="en-US" sz="1050" dirty="0" smtClean="0">
                          <a:latin typeface="Arial 本文"/>
                        </a:rPr>
                        <a:t>所属・役職</a:t>
                      </a:r>
                      <a:endParaRPr kumimoji="1" lang="ja-JP" altLang="en-US" sz="1050" dirty="0">
                        <a:latin typeface="Arial 本文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63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E-mail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92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□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9/18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Arial 本文"/>
                        </a:rPr>
                        <a:t>氏名</a:t>
                      </a:r>
                      <a:endParaRPr kumimoji="1" lang="en-US" altLang="ja-JP" sz="1050" dirty="0" smtClean="0">
                        <a:latin typeface="Arial 本文"/>
                      </a:endParaRPr>
                    </a:p>
                    <a:p>
                      <a:r>
                        <a:rPr kumimoji="1" lang="ja-JP" altLang="en-US" sz="1050" dirty="0" smtClean="0">
                          <a:latin typeface="Arial 本文"/>
                        </a:rPr>
                        <a:t>所属・役職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9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E-mail</a:t>
                      </a:r>
                      <a:endParaRPr kumimoji="1" lang="ja-JP" altLang="en-US" sz="105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92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□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11/19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Arial 本文"/>
                        </a:rPr>
                        <a:t>氏名</a:t>
                      </a:r>
                      <a:endParaRPr kumimoji="1" lang="en-US" altLang="ja-JP" sz="1050" dirty="0" smtClean="0">
                        <a:latin typeface="Arial 本文"/>
                      </a:endParaRPr>
                    </a:p>
                    <a:p>
                      <a:r>
                        <a:rPr kumimoji="1" lang="ja-JP" altLang="en-US" sz="1050" dirty="0" smtClean="0">
                          <a:latin typeface="Arial 本文"/>
                        </a:rPr>
                        <a:t>所属・役職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9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E-mail</a:t>
                      </a:r>
                      <a:endParaRPr kumimoji="1" lang="ja-JP" altLang="en-US" sz="105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9053"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smtClean="0"/>
                        <a:t>【</a:t>
                      </a:r>
                      <a:r>
                        <a:rPr kumimoji="1" lang="ja-JP" altLang="en-US" sz="1100" b="1" dirty="0" err="1" smtClean="0"/>
                        <a:t>障がい</a:t>
                      </a:r>
                      <a:r>
                        <a:rPr kumimoji="1" lang="ja-JP" altLang="en-US" sz="1100" b="1" dirty="0" smtClean="0"/>
                        <a:t>者の雇用状況</a:t>
                      </a:r>
                      <a:r>
                        <a:rPr kumimoji="1" lang="en-US" altLang="ja-JP" sz="1100" b="1" dirty="0" smtClean="0"/>
                        <a:t>】</a:t>
                      </a:r>
                    </a:p>
                    <a:p>
                      <a:pPr algn="l"/>
                      <a:r>
                        <a:rPr kumimoji="1" lang="ja-JP" altLang="en-US" sz="1100" b="0" dirty="0" smtClean="0"/>
                        <a:t>１</a:t>
                      </a:r>
                      <a:r>
                        <a:rPr kumimoji="1" lang="en-US" altLang="ja-JP" sz="1100" b="0" dirty="0" smtClean="0"/>
                        <a:t>.</a:t>
                      </a:r>
                      <a:r>
                        <a:rPr kumimoji="1" lang="ja-JP" altLang="en-US" sz="1100" b="0" dirty="0" smtClean="0"/>
                        <a:t>現在、</a:t>
                      </a:r>
                      <a:r>
                        <a:rPr kumimoji="1" lang="ja-JP" altLang="en-US" sz="1100" b="0" dirty="0" err="1" smtClean="0"/>
                        <a:t>障がい</a:t>
                      </a:r>
                      <a:r>
                        <a:rPr kumimoji="1" lang="ja-JP" altLang="en-US" sz="1100" b="0" dirty="0" smtClean="0"/>
                        <a:t>者を雇用している</a:t>
                      </a:r>
                      <a:endParaRPr kumimoji="1" lang="en-US" altLang="ja-JP" sz="1100" b="0" dirty="0" smtClean="0"/>
                    </a:p>
                    <a:p>
                      <a:pPr algn="l"/>
                      <a:r>
                        <a:rPr kumimoji="1" lang="ja-JP" altLang="en-US" sz="1100" b="0" dirty="0" smtClean="0"/>
                        <a:t>　</a:t>
                      </a:r>
                      <a:r>
                        <a:rPr kumimoji="1" lang="ja-JP" altLang="en-US" sz="1100" b="0" baseline="0" dirty="0" smtClean="0"/>
                        <a:t> □はい</a:t>
                      </a:r>
                      <a:r>
                        <a:rPr kumimoji="1" lang="en-US" altLang="ja-JP" sz="1100" b="0" baseline="0" dirty="0" smtClean="0"/>
                        <a:t>(</a:t>
                      </a:r>
                      <a:r>
                        <a:rPr kumimoji="1" lang="ja-JP" altLang="en-US" sz="1100" b="0" baseline="0" dirty="0" err="1" smtClean="0"/>
                        <a:t>障がい</a:t>
                      </a:r>
                      <a:r>
                        <a:rPr kumimoji="1" lang="ja-JP" altLang="en-US" sz="1100" b="0" baseline="0" dirty="0" smtClean="0"/>
                        <a:t>者手帳種別：□精神障害者保健福祉手帳　□療育手帳　□身体障害者手帳</a:t>
                      </a:r>
                      <a:r>
                        <a:rPr kumimoji="1" lang="en-US" altLang="ja-JP" sz="1100" b="0" baseline="0" dirty="0" smtClean="0"/>
                        <a:t>)</a:t>
                      </a:r>
                    </a:p>
                    <a:p>
                      <a:pPr algn="l"/>
                      <a:r>
                        <a:rPr kumimoji="1" lang="ja-JP" altLang="en-US" sz="1100" b="0" baseline="0" dirty="0" smtClean="0"/>
                        <a:t>　　　　　　</a:t>
                      </a:r>
                      <a:r>
                        <a:rPr kumimoji="1" lang="en-US" altLang="ja-JP" sz="1100" b="0" baseline="0" dirty="0" smtClean="0"/>
                        <a:t>(</a:t>
                      </a:r>
                      <a:r>
                        <a:rPr kumimoji="1" lang="ja-JP" altLang="en-US" sz="1100" b="0" baseline="0" dirty="0" smtClean="0"/>
                        <a:t>　　診　　　　　断　  ：□精神障がい　　　□</a:t>
                      </a:r>
                      <a:r>
                        <a:rPr kumimoji="1" lang="ja-JP" altLang="en-US" sz="1100" b="0" baseline="0" dirty="0" err="1" smtClean="0"/>
                        <a:t>発達障がい</a:t>
                      </a:r>
                      <a:r>
                        <a:rPr kumimoji="1" lang="en-US" altLang="ja-JP" sz="1100" b="0" baseline="0" dirty="0" smtClean="0"/>
                        <a:t>)</a:t>
                      </a:r>
                    </a:p>
                    <a:p>
                      <a:pPr algn="l"/>
                      <a:r>
                        <a:rPr kumimoji="1" lang="ja-JP" altLang="en-US" sz="1100" b="0" baseline="0" dirty="0" smtClean="0"/>
                        <a:t>　 □いいえ</a:t>
                      </a:r>
                      <a:endParaRPr kumimoji="1" lang="ja-JP" altLang="en-US" sz="11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28499"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smtClean="0"/>
                        <a:t>【</a:t>
                      </a:r>
                      <a:r>
                        <a:rPr kumimoji="1" lang="ja-JP" altLang="en-US" sz="1100" b="1" dirty="0" smtClean="0"/>
                        <a:t>質問等受付欄</a:t>
                      </a:r>
                      <a:r>
                        <a:rPr kumimoji="1" lang="en-US" altLang="ja-JP" sz="1100" b="1" dirty="0" smtClean="0"/>
                        <a:t>】</a:t>
                      </a:r>
                      <a:r>
                        <a:rPr kumimoji="1" lang="ja-JP" altLang="en-US" sz="1100" b="1" dirty="0" smtClean="0"/>
                        <a:t>（質問事項や特にお聞きになりたい事項がありましたら、ご記入ください。）</a:t>
                      </a:r>
                      <a:endParaRPr kumimoji="1" lang="en-US" altLang="ja-JP" sz="1100" b="1" dirty="0" smtClean="0"/>
                    </a:p>
                    <a:p>
                      <a:pPr algn="l"/>
                      <a:endParaRPr kumimoji="1" lang="ja-JP" altLang="en-US" sz="800" dirty="0" smtClean="0"/>
                    </a:p>
                    <a:p>
                      <a:pPr algn="l"/>
                      <a:endParaRPr kumimoji="1" lang="ja-JP" alt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518560"/>
                  </a:ext>
                </a:extLst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-28714" y="-349"/>
            <a:ext cx="6986107" cy="1024602"/>
          </a:xfrm>
          <a:prstGeom prst="rect">
            <a:avLst/>
          </a:prstGeom>
          <a:solidFill>
            <a:srgbClr val="FFCC99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lvl="0"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以下必要事項をご記入の上、この面をＦＡＸまたはメール（用紙データをメール添付）でお送りください</a:t>
            </a:r>
            <a:r>
              <a:rPr lang="ja-JP" altLang="en-US" sz="1050" dirty="0" smtClean="0">
                <a:solidFill>
                  <a:schemeClr val="tx1"/>
                </a:solidFill>
                <a:latin typeface="Times New Roman" pitchFamily="18" charset="0"/>
              </a:rPr>
              <a:t>。</a:t>
            </a:r>
            <a:r>
              <a:rPr lang="en-US" altLang="zh-TW" sz="3200" kern="1400" dirty="0" smtClean="0">
                <a:solidFill>
                  <a:schemeClr val="tx1"/>
                </a:solidFill>
                <a:latin typeface="Calibri"/>
                <a:ea typeface="HGP創英角ｺﾞｼｯｸUB"/>
                <a:cs typeface="Meiryo UI"/>
              </a:rPr>
              <a:t/>
            </a:r>
            <a:br>
              <a:rPr lang="en-US" altLang="zh-TW" sz="3200" kern="1400" dirty="0" smtClean="0">
                <a:solidFill>
                  <a:schemeClr val="tx1"/>
                </a:solidFill>
                <a:latin typeface="Calibri"/>
                <a:ea typeface="HGP創英角ｺﾞｼｯｸUB"/>
                <a:cs typeface="Meiryo UI"/>
              </a:rPr>
            </a:br>
            <a:r>
              <a:rPr lang="en-US" altLang="zh-TW" sz="2400" kern="1400" dirty="0" smtClean="0">
                <a:solidFill>
                  <a:schemeClr val="tx1"/>
                </a:solidFill>
                <a:latin typeface="Calibri"/>
                <a:ea typeface="HGP創英角ｺﾞｼｯｸUB"/>
                <a:cs typeface="Meiryo UI"/>
              </a:rPr>
              <a:t>【 F A X  】 </a:t>
            </a:r>
            <a:r>
              <a:rPr lang="en-US" altLang="zh-TW" sz="3200" kern="1400" dirty="0" smtClean="0">
                <a:solidFill>
                  <a:schemeClr val="tx1"/>
                </a:solidFill>
                <a:latin typeface="Calibri"/>
                <a:ea typeface="HGP創英角ｺﾞｼｯｸUB"/>
                <a:cs typeface="Meiryo UI"/>
              </a:rPr>
              <a:t>06-6360-9079</a:t>
            </a: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  就業促進課  障がい者雇用促進</a:t>
            </a:r>
            <a:r>
              <a:rPr lang="zh-TW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グループあて</a:t>
            </a:r>
            <a:r>
              <a:rPr lang="zh-TW" altLang="en-US" sz="2800" kern="1400" dirty="0" smtClean="0">
                <a:solidFill>
                  <a:schemeClr val="tx1"/>
                </a:solidFill>
                <a:latin typeface="Calibri"/>
                <a:ea typeface="HGP創英角ｺﾞｼｯｸUB"/>
                <a:cs typeface="Meiryo UI"/>
              </a:rPr>
              <a:t>　</a:t>
            </a:r>
            <a:endParaRPr lang="en-US" altLang="zh-TW" sz="2800" kern="1400" dirty="0" smtClean="0">
              <a:solidFill>
                <a:schemeClr val="tx1"/>
              </a:solidFill>
              <a:latin typeface="Calibri"/>
              <a:ea typeface="HGP創英角ｺﾞｼｯｸUB"/>
              <a:cs typeface="Meiryo UI"/>
            </a:endParaRPr>
          </a:p>
          <a:p>
            <a:pPr>
              <a:defRPr/>
            </a:pPr>
            <a:r>
              <a:rPr lang="en-US" altLang="zh-TW" sz="2400" kern="1400" dirty="0" smtClean="0">
                <a:solidFill>
                  <a:schemeClr val="tx1"/>
                </a:solidFill>
                <a:latin typeface="Calibri"/>
                <a:ea typeface="HGP創英角ｺﾞｼｯｸUB"/>
                <a:cs typeface="Meiryo UI"/>
              </a:rPr>
              <a:t>【E-mail】 shugyosokushin-g04@gbox.pref.osaka.lg.jp</a:t>
            </a:r>
            <a:r>
              <a:rPr lang="ja-JP" altLang="en-US" sz="800" dirty="0">
                <a:solidFill>
                  <a:schemeClr val="tx1"/>
                </a:solidFill>
                <a:latin typeface="Times New Roman" pitchFamily="18" charset="0"/>
              </a:rPr>
              <a:t>　　　　　　　　　　　　　　　　　　　　　　　　　　　　　　　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9510" y="7570454"/>
            <a:ext cx="6497688" cy="1169539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lvl="0"/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【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お申込み・お問合せ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】</a:t>
            </a: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◎大阪府商工労働部  雇用</a:t>
            </a:r>
            <a:r>
              <a:rPr lang="ja-JP" altLang="en-US" sz="1400" b="1" dirty="0" smtClean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推進室  就業促進課  </a:t>
            </a:r>
            <a:r>
              <a:rPr lang="ja-JP" altLang="en-US" sz="1400" b="1" dirty="0" err="1" smtClean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障</a:t>
            </a:r>
            <a:r>
              <a:rPr lang="ja-JP" altLang="en-US" sz="1400" b="1" dirty="0" err="1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がい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者雇用</a:t>
            </a:r>
            <a:r>
              <a:rPr lang="ja-JP" altLang="en-US" sz="1400" b="1" dirty="0" smtClean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促進ｸﾞﾙｰﾌﾟ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　　</a:t>
            </a:r>
            <a:endParaRPr lang="en-US" altLang="ja-JP" sz="1400" b="1" dirty="0">
              <a:solidFill>
                <a:srgbClr val="000000"/>
              </a:solidFill>
              <a:latin typeface="HG丸ｺﾞｼｯｸM-PRO" pitchFamily="49" charset="-128"/>
              <a:ea typeface="HG丸ｺﾞｼｯｸM-PRO" pitchFamily="49" charset="-128"/>
            </a:endParaRP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◎担  </a:t>
            </a:r>
            <a:r>
              <a:rPr lang="ja-JP" altLang="en-US" sz="1400" b="1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当</a:t>
            </a:r>
            <a:r>
              <a:rPr lang="ja-JP" altLang="en-US" sz="1400" b="1" smtClean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：瀬藤・鈴木</a:t>
            </a:r>
            <a:endParaRPr lang="en-US" altLang="ja-JP" sz="1400" b="1" dirty="0">
              <a:solidFill>
                <a:srgbClr val="000000"/>
              </a:solidFill>
              <a:latin typeface="HG丸ｺﾞｼｯｸM-PRO" pitchFamily="49" charset="-128"/>
              <a:ea typeface="HG丸ｺﾞｼｯｸM-PRO" pitchFamily="49" charset="-128"/>
            </a:endParaRP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◎電  話：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06-6360-9077 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　◎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FAX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：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06-6360-9079</a:t>
            </a: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◎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Email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：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shugyosokushin-g04@gbox.pref.osaka.lg.jp</a:t>
            </a:r>
          </a:p>
        </p:txBody>
      </p:sp>
      <p:sp>
        <p:nvSpPr>
          <p:cNvPr id="23" name="テキスト ボックス 23"/>
          <p:cNvSpPr txBox="1"/>
          <p:nvPr/>
        </p:nvSpPr>
        <p:spPr>
          <a:xfrm>
            <a:off x="23486" y="8739993"/>
            <a:ext cx="7001420" cy="404007"/>
          </a:xfrm>
          <a:prstGeom prst="rect">
            <a:avLst/>
          </a:prstGeom>
          <a:noFill/>
          <a:ln w="6350">
            <a:noFill/>
          </a:ln>
        </p:spPr>
        <p:txBody>
          <a:bodyPr wrap="square" lIns="36000" tIns="36000" rIns="36000" bIns="72000" rtlCol="0" anchor="ctr" anchorCtr="0">
            <a:spAutoFit/>
          </a:bodyPr>
          <a:lstStyle/>
          <a:p>
            <a:pPr>
              <a:lnSpc>
                <a:spcPts val="10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ja-JP" altLang="en-US" sz="900" kern="1200" dirty="0" smtClean="0">
                <a:solidFill>
                  <a:srgbClr val="000000"/>
                </a:solidFill>
                <a:effectLst/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  </a:t>
            </a:r>
            <a:r>
              <a:rPr lang="ja-JP" altLang="en-US" sz="900" kern="1200" dirty="0" smtClean="0">
                <a:solidFill>
                  <a:srgbClr val="000000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本セミナー参加申込にかかる個人情報は、主催者（大阪府</a:t>
            </a:r>
            <a:r>
              <a:rPr lang="ja-JP" altLang="en-US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en-US" sz="9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塩野義</a:t>
            </a:r>
            <a:r>
              <a:rPr lang="ja-JP" altLang="en-US" sz="9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製薬株式会社、損害保険ジャパン</a:t>
            </a:r>
            <a:r>
              <a:rPr lang="ja-JP" altLang="ja-JP" sz="9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日本興亜株式</a:t>
            </a:r>
            <a:r>
              <a:rPr lang="ja-JP" altLang="ja-JP" sz="9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会社</a:t>
            </a:r>
            <a:r>
              <a:rPr lang="ja-JP" altLang="en-US" sz="900" kern="1200" dirty="0" smtClean="0">
                <a:solidFill>
                  <a:srgbClr val="000000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）で共有</a:t>
            </a:r>
            <a:r>
              <a:rPr lang="ja-JP" sz="900" kern="1200" dirty="0" smtClean="0">
                <a:solidFill>
                  <a:srgbClr val="000000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させて</a:t>
            </a:r>
            <a:endParaRPr lang="en-US" altLang="ja-JP" sz="900" kern="1200" dirty="0" smtClean="0">
              <a:solidFill>
                <a:srgbClr val="000000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ja-JP" altLang="en-US" sz="9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9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い</a:t>
            </a:r>
            <a:r>
              <a:rPr lang="ja-JP" sz="900" kern="1200" dirty="0" smtClean="0">
                <a:solidFill>
                  <a:srgbClr val="000000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ただきます。</a:t>
            </a:r>
            <a:r>
              <a:rPr lang="ja-JP" altLang="en-US" sz="900" kern="1200" dirty="0" smtClean="0">
                <a:solidFill>
                  <a:srgbClr val="000000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また、本申込に</a:t>
            </a:r>
            <a:r>
              <a:rPr lang="ja-JP" altLang="en-US" sz="9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記載され</a:t>
            </a:r>
            <a:r>
              <a:rPr lang="ja-JP" altLang="en-US" sz="9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た</a:t>
            </a:r>
            <a:r>
              <a:rPr lang="ja-JP" altLang="en-US" sz="900" kern="1200" dirty="0" smtClean="0">
                <a:solidFill>
                  <a:srgbClr val="000000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個人情報は、本セミナーの運営等に利用させていただきます。</a:t>
            </a:r>
            <a:endParaRPr lang="en-US" altLang="ja-JP" sz="900" kern="1200" dirty="0" smtClean="0">
              <a:solidFill>
                <a:srgbClr val="000000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0417" y="3465760"/>
            <a:ext cx="323165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 smtClean="0">
                <a:latin typeface="+mj-lt"/>
              </a:rPr>
              <a:t>全て参加いただくことも可能です。</a:t>
            </a:r>
            <a:endParaRPr kumimoji="1" lang="ja-JP" alt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7293</TotalTime>
  <Words>376</Words>
  <Application>Microsoft Office PowerPoint</Application>
  <PresentationFormat>画面に合わせる (4:3)</PresentationFormat>
  <Paragraphs>89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Arial 本文</vt:lpstr>
      <vt:lpstr>HGP教科書体</vt:lpstr>
      <vt:lpstr>HGP創英角ｺﾞｼｯｸUB</vt:lpstr>
      <vt:lpstr>HGP明朝B</vt:lpstr>
      <vt:lpstr>HG丸ｺﾞｼｯｸM-PRO</vt:lpstr>
      <vt:lpstr>Meiryo UI</vt:lpstr>
      <vt:lpstr>ＭＳ Ｐゴシック</vt:lpstr>
      <vt:lpstr>ＭＳ Ｐ明朝</vt:lpstr>
      <vt:lpstr>メイリオ</vt:lpstr>
      <vt:lpstr>Arial</vt:lpstr>
      <vt:lpstr>Calibri</vt:lpstr>
      <vt:lpstr>Times New Roman</vt:lpstr>
      <vt:lpstr>標準デザイン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特例子会社設立セミナー</dc:title>
  <dc:creator>大阪府職員端末機１７年度１２月調達</dc:creator>
  <cp:lastModifiedBy>瀨藤　茉仁子</cp:lastModifiedBy>
  <cp:revision>748</cp:revision>
  <cp:lastPrinted>2019-10-04T04:01:53Z</cp:lastPrinted>
  <dcterms:created xsi:type="dcterms:W3CDTF">2010-06-01T06:31:04Z</dcterms:created>
  <dcterms:modified xsi:type="dcterms:W3CDTF">2019-10-04T04:03:17Z</dcterms:modified>
</cp:coreProperties>
</file>