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68" r:id="rId2"/>
    <p:sldId id="269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1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28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4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57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5717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2860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003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146" algn="l" defTabSz="914287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CCFF"/>
    <a:srgbClr val="65DB23"/>
    <a:srgbClr val="FFFF99"/>
    <a:srgbClr val="FFCCFF"/>
    <a:srgbClr val="FF5B5B"/>
    <a:srgbClr val="FFFF00"/>
    <a:srgbClr val="CC0066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98" autoAdjust="0"/>
    <p:restoredTop sz="95683" autoAdjust="0"/>
  </p:normalViewPr>
  <p:slideViewPr>
    <p:cSldViewPr>
      <p:cViewPr>
        <p:scale>
          <a:sx n="100" d="100"/>
          <a:sy n="100" d="100"/>
        </p:scale>
        <p:origin x="-1176" y="2052"/>
      </p:cViewPr>
      <p:guideLst>
        <p:guide orient="horz" pos="316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417" y="2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374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17" y="9442374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F58E54E-5AC2-4385-98BE-2BC8BB848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241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1" y="2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781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5"/>
            <a:ext cx="544576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48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1" y="9440648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BBC15D34-72B6-4292-AAC0-F48587F074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29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14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2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57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5717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03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46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F240C-8294-44D3-A4CD-2F214434CF90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6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15D34-72B6-4292-AAC0-F48587F074A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6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6709"/>
            <a:ext cx="5829300" cy="212394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144" indent="0" algn="ctr">
              <a:buNone/>
              <a:defRPr/>
            </a:lvl2pPr>
            <a:lvl3pPr marL="914287" indent="0" algn="ctr">
              <a:buNone/>
              <a:defRPr/>
            </a:lvl3pPr>
            <a:lvl4pPr marL="1371430" indent="0" algn="ctr">
              <a:buNone/>
              <a:defRPr/>
            </a:lvl4pPr>
            <a:lvl5pPr marL="1828573" indent="0" algn="ctr">
              <a:buNone/>
              <a:defRPr/>
            </a:lvl5pPr>
            <a:lvl6pPr marL="2285717" indent="0" algn="ctr">
              <a:buNone/>
              <a:defRPr/>
            </a:lvl6pPr>
            <a:lvl7pPr marL="2742860" indent="0" algn="ctr">
              <a:buNone/>
              <a:defRPr/>
            </a:lvl7pPr>
            <a:lvl8pPr marL="3200003" indent="0" algn="ctr">
              <a:buNone/>
              <a:defRPr/>
            </a:lvl8pPr>
            <a:lvl9pPr marL="3657146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ED3E-7D2B-4DAE-A89F-65F87847415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6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935B0-F3D6-4447-A0E9-F1299E67795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BAD0-C335-4136-91CF-FBACA03D75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5648D-C25B-4C44-8089-DC60271C583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1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9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9" y="4198013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4" indent="0">
              <a:buNone/>
              <a:defRPr sz="1800"/>
            </a:lvl2pPr>
            <a:lvl3pPr marL="914287" indent="0">
              <a:buNone/>
              <a:defRPr sz="1600"/>
            </a:lvl3pPr>
            <a:lvl4pPr marL="1371430" indent="0">
              <a:buNone/>
              <a:defRPr sz="1400"/>
            </a:lvl4pPr>
            <a:lvl5pPr marL="1828573" indent="0">
              <a:buNone/>
              <a:defRPr sz="1400"/>
            </a:lvl5pPr>
            <a:lvl6pPr marL="2285717" indent="0">
              <a:buNone/>
              <a:defRPr sz="1400"/>
            </a:lvl6pPr>
            <a:lvl7pPr marL="2742860" indent="0">
              <a:buNone/>
              <a:defRPr sz="1400"/>
            </a:lvl7pPr>
            <a:lvl8pPr marL="3200003" indent="0">
              <a:buNone/>
              <a:defRPr sz="1400"/>
            </a:lvl8pPr>
            <a:lvl9pPr marL="365714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1627-5870-4979-A759-E03A884C681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1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1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CBD3-9687-426F-B27B-345E0BD82D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2061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5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5" y="3142061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33CE-50D2-46B0-84B7-5413523DED5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6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D31A-0BA9-4151-97F4-D4D7A578332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8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1BE9-4585-413F-BD35-50F94A3BD0A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1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6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A210-944F-4079-9477-0BD3D1022C8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3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1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7" indent="0">
              <a:buNone/>
              <a:defRPr sz="2000"/>
            </a:lvl6pPr>
            <a:lvl7pPr marL="2742860" indent="0">
              <a:buNone/>
              <a:defRPr sz="2000"/>
            </a:lvl7pPr>
            <a:lvl8pPr marL="3200003" indent="0">
              <a:buNone/>
              <a:defRPr sz="2000"/>
            </a:lvl8pPr>
            <a:lvl9pPr marL="3657146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2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6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9D19-7026-4DA1-ADB0-20978F9B13E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6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1" y="9020176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6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D4215605-F258-43AD-A268-C530CD46E21F}" type="slidenum">
              <a:rPr lang="en-US" altLang="ja-JP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1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4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2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43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57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57" indent="-342857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4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58" indent="-228572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01" indent="-228572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145" indent="-228572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89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31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75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18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3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6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750" y="-141"/>
            <a:ext cx="2655609" cy="5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正方形/長方形 32"/>
          <p:cNvSpPr>
            <a:spLocks noChangeArrowheads="1"/>
          </p:cNvSpPr>
          <p:nvPr/>
        </p:nvSpPr>
        <p:spPr bwMode="auto">
          <a:xfrm>
            <a:off x="-31008" y="541383"/>
            <a:ext cx="6894711" cy="2150794"/>
          </a:xfrm>
          <a:prstGeom prst="rect">
            <a:avLst/>
          </a:prstGeom>
          <a:solidFill>
            <a:srgbClr val="92D050"/>
          </a:solidFill>
          <a:ln w="31750" algn="in">
            <a:solidFill>
              <a:srgbClr val="92D050"/>
            </a:solidFill>
            <a:miter lim="800000"/>
            <a:headEnd/>
            <a:tailEnd/>
          </a:ln>
          <a:effectLst/>
          <a:extLst/>
        </p:spPr>
        <p:txBody>
          <a:bodyPr rot="0" vert="horz" wrap="square" lIns="36572" tIns="36572" rIns="36572" bIns="36572" anchor="t" anchorCtr="0" upright="1">
            <a:noAutofit/>
          </a:bodyPr>
          <a:lstStyle/>
          <a:p>
            <a:pPr algn="just">
              <a:lnSpc>
                <a:spcPct val="118000"/>
              </a:lnSpc>
              <a:spcAft>
                <a:spcPts val="599"/>
              </a:spcAft>
            </a:pPr>
            <a:endParaRPr lang="en-US" sz="1100" kern="14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pic>
        <p:nvPicPr>
          <p:cNvPr id="34" name="図 3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5" y="137525"/>
            <a:ext cx="1163558" cy="33007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0" name="角丸四角形 69"/>
          <p:cNvSpPr/>
          <p:nvPr/>
        </p:nvSpPr>
        <p:spPr>
          <a:xfrm>
            <a:off x="233418" y="2980295"/>
            <a:ext cx="6564220" cy="434427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1100" b="1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  　</a:t>
            </a:r>
            <a:endParaRPr lang="en-US" altLang="ja-JP" sz="1100" b="1" kern="1400" dirty="0" smtClean="0">
              <a:solidFill>
                <a:srgbClr val="000000"/>
              </a:solidFill>
              <a:latin typeface="Calibri"/>
              <a:ea typeface="HGP創英角ｺﾞｼｯｸUB"/>
            </a:endParaRPr>
          </a:p>
          <a:p>
            <a:r>
              <a:rPr lang="ja-JP" altLang="en-US" sz="1100" b="1" kern="1400" dirty="0">
                <a:solidFill>
                  <a:srgbClr val="000000"/>
                </a:solidFill>
                <a:latin typeface="Calibri"/>
                <a:ea typeface="HGP創英角ｺﾞｼｯｸUB"/>
                <a:cs typeface="メイリオ" panose="020B0604030504040204" pitchFamily="50" charset="-128"/>
              </a:rPr>
              <a:t>　</a:t>
            </a:r>
            <a:r>
              <a:rPr lang="ja-JP" altLang="en-US" sz="1100" b="1" kern="1400" dirty="0" smtClean="0">
                <a:solidFill>
                  <a:srgbClr val="000000"/>
                </a:solidFill>
                <a:latin typeface="Calibri"/>
                <a:ea typeface="HGP創英角ｺﾞｼｯｸUB"/>
                <a:cs typeface="メイリオ" panose="020B0604030504040204" pitchFamily="50" charset="-128"/>
              </a:rPr>
              <a:t>　　　　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</a:t>
            </a:r>
            <a:r>
              <a:rPr lang="en-US" altLang="ja-JP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</a:t>
            </a:r>
            <a:r>
              <a:rPr lang="en-US" altLang="ja-JP" sz="2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13:00~17:10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(12:30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受付開始</a:t>
            </a:r>
            <a:r>
              <a:rPr lang="en-US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1910" y="2954143"/>
            <a:ext cx="687615" cy="48673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0" y="3763095"/>
            <a:ext cx="6714510" cy="594904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400" b="1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損害</a:t>
            </a:r>
            <a:r>
              <a:rPr lang="ja-JP" altLang="ja-JP" sz="1400" b="1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保険ジャパン日本興亜株式</a:t>
            </a:r>
            <a:r>
              <a:rPr lang="ja-JP" altLang="ja-JP" sz="1400" b="1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会社</a:t>
            </a:r>
            <a:r>
              <a:rPr lang="ja-JP" altLang="en-US" sz="1400" b="1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大阪ビル　</a:t>
            </a:r>
            <a:r>
              <a:rPr lang="en-US" altLang="ja-JP" sz="1400" b="1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階会議室</a:t>
            </a:r>
            <a:endParaRPr lang="en-US" altLang="ja-JP" sz="1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会場へのアクセスは裏面をご覧ください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2847" y="3763094"/>
            <a:ext cx="687615" cy="5949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</a:t>
            </a:r>
            <a:endParaRPr lang="ja-JP" altLang="en-US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76936" y="4628704"/>
            <a:ext cx="6445629" cy="5691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kern="1400" dirty="0" smtClean="0">
                <a:solidFill>
                  <a:srgbClr val="000000"/>
                </a:solidFill>
                <a:latin typeface="Calibri"/>
                <a:ea typeface="HGP創英角ｺﾞｼｯｸUB"/>
              </a:rPr>
              <a:t>  </a:t>
            </a:r>
            <a:r>
              <a:rPr lang="ja-JP" altLang="en-US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大阪府内の企業等の経営者及び人事担当者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　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（先着順・要予約）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836" y="5385048"/>
            <a:ext cx="687280" cy="367240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　容</a:t>
            </a:r>
            <a:endParaRPr lang="ja-JP" altLang="en-US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2142" y="4585090"/>
            <a:ext cx="687282" cy="584172"/>
          </a:xfrm>
          <a:prstGeom prst="roundRect">
            <a:avLst>
              <a:gd name="adj" fmla="val 18526"/>
            </a:avLst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象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員</a:t>
            </a:r>
            <a:endParaRPr lang="ja-JP" altLang="en-US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-31008" y="629962"/>
            <a:ext cx="68947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精神・</a:t>
            </a:r>
            <a:r>
              <a:rPr lang="ja-JP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発達障がい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者雇用」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「</a:t>
            </a: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職場定着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」セミナー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3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</a:t>
            </a:r>
            <a:endParaRPr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Rectangle 16"/>
          <p:cNvSpPr>
            <a:spLocks noChangeArrowheads="1"/>
          </p:cNvSpPr>
          <p:nvPr/>
        </p:nvSpPr>
        <p:spPr bwMode="auto">
          <a:xfrm>
            <a:off x="50125" y="9150856"/>
            <a:ext cx="6864800" cy="38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436701" y="8952616"/>
            <a:ext cx="6091647" cy="34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裏面に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必要事項を記入の上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又はメールにてお申込み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下さい。</a:t>
            </a:r>
          </a:p>
        </p:txBody>
      </p:sp>
      <p:sp>
        <p:nvSpPr>
          <p:cNvPr id="37" name="乗算記号 36"/>
          <p:cNvSpPr/>
          <p:nvPr/>
        </p:nvSpPr>
        <p:spPr>
          <a:xfrm>
            <a:off x="1250943" y="159621"/>
            <a:ext cx="340360" cy="307975"/>
          </a:xfrm>
          <a:prstGeom prst="mathMultiply">
            <a:avLst>
              <a:gd name="adj1" fmla="val 4050"/>
            </a:avLst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8" name="乗算記号 37"/>
          <p:cNvSpPr/>
          <p:nvPr/>
        </p:nvSpPr>
        <p:spPr>
          <a:xfrm>
            <a:off x="3406716" y="172656"/>
            <a:ext cx="340360" cy="307975"/>
          </a:xfrm>
          <a:prstGeom prst="mathMultiply">
            <a:avLst>
              <a:gd name="adj1" fmla="val 4050"/>
            </a:avLst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TextBox 44"/>
          <p:cNvSpPr txBox="1"/>
          <p:nvPr/>
        </p:nvSpPr>
        <p:spPr>
          <a:xfrm>
            <a:off x="-22285" y="9237297"/>
            <a:ext cx="6899332" cy="688135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txBody>
          <a:bodyPr wrap="square" lIns="82040" tIns="41020" rIns="82040" bIns="41020" rtlCol="0" anchor="ctr">
            <a:spAutoFit/>
          </a:bodyPr>
          <a:lstStyle/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催 ： 大阪府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（商工労働部雇用推進室就業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促進課）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 塩野義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製薬株式会社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損害保険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ジャパン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日本興亜株式会社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（団体名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協　力 ： 株式会社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NTT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西日本ルセント、日新電機株式会社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企業名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音順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719899" y="7479363"/>
            <a:ext cx="4646443" cy="611641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spcAft>
                <a:spcPts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助成金の活用について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講師：大阪労働局　職業安定部　職業対策課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　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-31008" y="2490031"/>
            <a:ext cx="6908055" cy="261610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spc="-150" dirty="0">
                <a:ln w="28575">
                  <a:noFill/>
                </a:ln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spc="-150" dirty="0" smtClean="0">
                <a:ln w="28575">
                  <a:noFill/>
                </a:ln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精神・発達障がいの正しい知識と支援機関との連携・雇用管理について</a:t>
            </a:r>
            <a:r>
              <a:rPr lang="en-US" altLang="ja-JP" sz="1100" spc="-150" dirty="0" smtClean="0">
                <a:ln w="28575">
                  <a:noFill/>
                </a:ln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100" spc="-150" dirty="0" smtClean="0">
                <a:ln w="28575">
                  <a:noFill/>
                </a:ln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実際の会社での取り組みを紹介します！</a:t>
            </a:r>
            <a:endParaRPr lang="en-US" altLang="ja-JP" sz="1100" spc="-150" dirty="0">
              <a:ln w="28575">
                <a:noFill/>
              </a:ln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 bwMode="auto">
          <a:xfrm>
            <a:off x="755486" y="5369883"/>
            <a:ext cx="580965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rIns="72000" rtlCol="0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①基調講演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精神・</a:t>
            </a:r>
            <a:r>
              <a:rPr lang="ja-JP" altLang="en-US" sz="1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発達障がい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者への雇用管理や支援機関との連携について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講師：相澤 欽一氏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独立行政法人高齢・障害・求職者雇用支援機構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障害者職業総合センター研究部門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障害者支援部門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主任研究員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783317" y="6418526"/>
            <a:ext cx="579135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rIns="72000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4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者雇用管理支援について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1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発達障がいを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中心に～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講師：石井 伸明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　　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独立行政法人高齢・障害・求職者雇用支援機構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大阪障害者職業センタ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　次長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乗算記号 2"/>
          <p:cNvSpPr/>
          <p:nvPr/>
        </p:nvSpPr>
        <p:spPr bwMode="auto">
          <a:xfrm>
            <a:off x="3300564" y="1280592"/>
            <a:ext cx="363920" cy="320099"/>
          </a:xfrm>
          <a:prstGeom prst="mathMultiply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rtlCol="0" anchor="ctr">
            <a:normAutofit fontScale="55000" lnSpcReduction="20000"/>
          </a:bodyPr>
          <a:lstStyle/>
          <a:p>
            <a:pPr algn="ctr"/>
            <a:endParaRPr kumimoji="1" lang="ja-JP" altLang="en-US" dirty="0" smtClean="0">
              <a:latin typeface="HG丸ｺﾞｼｯｸM-PRO" pitchFamily="49" charset="-128"/>
              <a:ea typeface="HG丸ｺﾞｼｯｸM-PRO" pitchFamily="49" charset="-128"/>
            </a:endParaRPr>
          </a:p>
        </p:txBody>
      </p:sp>
      <p:sp>
        <p:nvSpPr>
          <p:cNvPr id="5" name="ホームベース 4"/>
          <p:cNvSpPr/>
          <p:nvPr/>
        </p:nvSpPr>
        <p:spPr bwMode="auto">
          <a:xfrm>
            <a:off x="122589" y="1496616"/>
            <a:ext cx="1521157" cy="333674"/>
          </a:xfrm>
          <a:prstGeom prst="homePlate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49" charset="-128"/>
                <a:ea typeface="HG丸ｺﾞｼｯｸM-PRO" pitchFamily="49" charset="-128"/>
              </a:rPr>
              <a:t>定員</a:t>
            </a:r>
            <a:r>
              <a:rPr kumimoji="1" lang="en-US" altLang="ja-JP" b="1" dirty="0" smtClean="0">
                <a:solidFill>
                  <a:schemeClr val="bg1"/>
                </a:solidFill>
                <a:latin typeface="HG丸ｺﾞｼｯｸM-PRO" pitchFamily="49" charset="-128"/>
                <a:ea typeface="HG丸ｺﾞｼｯｸM-PRO" pitchFamily="49" charset="-128"/>
              </a:rPr>
              <a:t>100</a:t>
            </a:r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49" charset="-128"/>
                <a:ea typeface="HG丸ｺﾞｼｯｸM-PRO" pitchFamily="49" charset="-128"/>
              </a:rPr>
              <a:t>名</a:t>
            </a:r>
          </a:p>
        </p:txBody>
      </p:sp>
      <p:sp>
        <p:nvSpPr>
          <p:cNvPr id="6" name="ホームベース 5"/>
          <p:cNvSpPr/>
          <p:nvPr/>
        </p:nvSpPr>
        <p:spPr bwMode="auto">
          <a:xfrm>
            <a:off x="477215" y="1955686"/>
            <a:ext cx="1552139" cy="333018"/>
          </a:xfrm>
          <a:prstGeom prst="homePlate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49" charset="-128"/>
                <a:ea typeface="HG丸ｺﾞｼｯｸM-PRO" pitchFamily="49" charset="-128"/>
              </a:rPr>
              <a:t>参加費　無料</a:t>
            </a:r>
          </a:p>
        </p:txBody>
      </p:sp>
      <p:sp>
        <p:nvSpPr>
          <p:cNvPr id="8" name="ホームベース 7"/>
          <p:cNvSpPr/>
          <p:nvPr/>
        </p:nvSpPr>
        <p:spPr bwMode="auto">
          <a:xfrm>
            <a:off x="4338313" y="6955644"/>
            <a:ext cx="2412802" cy="846386"/>
          </a:xfrm>
          <a:prstGeom prst="homePlate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>
            <a:normAutofit/>
          </a:bodyPr>
          <a:lstStyle/>
          <a:p>
            <a:pPr algn="ctr"/>
            <a:endParaRPr kumimoji="1" lang="ja-JP" altLang="en-US" dirty="0" smtClean="0">
              <a:latin typeface="HG丸ｺﾞｼｯｸM-PRO" pitchFamily="49" charset="-128"/>
              <a:ea typeface="HG丸ｺﾞｼｯｸM-PRO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4258104" y="7028431"/>
            <a:ext cx="22986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rIns="72000" rtlCol="0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参加特典！！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精神障</a:t>
            </a:r>
            <a:r>
              <a:rPr lang="ja-JP" altLang="en-US" sz="1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がい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者と一緒に働く」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HANDBOOK</a:t>
            </a:r>
          </a:p>
          <a:p>
            <a:pPr algn="ctr"/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小冊子もれなく進呈</a:t>
            </a:r>
          </a:p>
          <a:p>
            <a:pPr algn="ctr"/>
            <a:endParaRPr kumimoji="1" lang="ja-JP" altLang="en-US" sz="2400" b="1" dirty="0">
              <a:solidFill>
                <a:schemeClr val="bg1"/>
              </a:solidFill>
              <a:latin typeface="HG丸ｺﾞｼｯｸM-PRO" pitchFamily="49" charset="-128"/>
              <a:ea typeface="HG丸ｺﾞｼｯｸM-PRO" pitchFamily="49" charset="-128"/>
            </a:endParaRPr>
          </a:p>
        </p:txBody>
      </p:sp>
      <p:pic>
        <p:nvPicPr>
          <p:cNvPr id="31" name="Picture 2" descr="C:\Users\SetoM\AppData\Local\Microsoft\Windows\Temporary Internet Files\Content.Outlook\Y53OOD95\symbol+SHIONOGI_4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934" y="145053"/>
            <a:ext cx="1815413" cy="31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角丸四角形 31"/>
          <p:cNvSpPr/>
          <p:nvPr/>
        </p:nvSpPr>
        <p:spPr>
          <a:xfrm>
            <a:off x="713616" y="7983810"/>
            <a:ext cx="4646443" cy="95749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spcAft>
                <a:spcPts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事例紹介</a:t>
            </a:r>
            <a:endParaRPr lang="en-US" altLang="ja-JP" sz="1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～大阪府作成雇用管理ツール使用企業による事例紹介～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プレゼンター：日新電機株式会社　人事部人事グループ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NTT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西日本ルセント　企画総務部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コメンテーター：相澤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欽一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6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Rectangle 17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8" tIns="45714" rIns="91428" bIns="45714" anchor="ctr">
            <a:spAutoFit/>
          </a:bodyPr>
          <a:lstStyle/>
          <a:p>
            <a:endParaRPr lang="ja-JP" altLang="en-US">
              <a:latin typeface="HG丸ｺﾞｼｯｸM-PRO" pitchFamily="49" charset="-128"/>
              <a:ea typeface="HG丸ｺﾞｼｯｸM-PRO" pitchFamily="49" charset="-128"/>
            </a:endParaRPr>
          </a:p>
        </p:txBody>
      </p:sp>
      <p:sp>
        <p:nvSpPr>
          <p:cNvPr id="21" name="テキスト ボックス 46"/>
          <p:cNvSpPr txBox="1">
            <a:spLocks noChangeArrowheads="1"/>
          </p:cNvSpPr>
          <p:nvPr/>
        </p:nvSpPr>
        <p:spPr bwMode="auto">
          <a:xfrm>
            <a:off x="-171400" y="-350"/>
            <a:ext cx="7128792" cy="102460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  <a:extLst/>
        </p:spPr>
        <p:txBody>
          <a:bodyPr rot="0" vert="horz" wrap="square" lIns="36572" tIns="36572" rIns="36572" bIns="36572" anchor="ctr" anchorCtr="0" upright="1">
            <a:noAutofit/>
          </a:bodyPr>
          <a:lstStyle/>
          <a:p>
            <a:pPr>
              <a:spcAft>
                <a:spcPts val="599"/>
              </a:spcAft>
            </a:pPr>
            <a:endParaRPr lang="en-US" altLang="ja-JP" sz="2800" kern="1400" dirty="0">
              <a:solidFill>
                <a:srgbClr val="FFFFFF"/>
              </a:solidFill>
              <a:latin typeface="Calibri"/>
              <a:ea typeface="HGP創英角ｺﾞｼｯｸUB"/>
              <a:cs typeface="Meiryo UI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-28714" y="-349"/>
            <a:ext cx="6986107" cy="102460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lvl="0"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以下必要事項をご記入の上、この面をＦＡＸまたはメール（用紙データをメール添付）でお送りください</a:t>
            </a:r>
            <a:r>
              <a:rPr lang="ja-JP" altLang="en-US" sz="1050" dirty="0" smtClean="0">
                <a:solidFill>
                  <a:schemeClr val="tx1"/>
                </a:solidFill>
                <a:latin typeface="Times New Roman" pitchFamily="18" charset="0"/>
              </a:rPr>
              <a:t>。</a:t>
            </a:r>
            <a:r>
              <a:rPr lang="en-US" altLang="zh-TW" sz="32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/>
            </a:r>
            <a:br>
              <a:rPr lang="en-US" altLang="zh-TW" sz="32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</a:br>
            <a:r>
              <a:rPr lang="en-US" altLang="zh-TW" sz="24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【 F A X  】 </a:t>
            </a:r>
            <a:r>
              <a:rPr lang="en-US" altLang="zh-TW" sz="32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06-6360-9079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  就業促進課  障がい者雇用促進</a:t>
            </a:r>
            <a:r>
              <a:rPr lang="zh-TW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グループあて</a:t>
            </a:r>
            <a:r>
              <a:rPr lang="zh-TW" altLang="en-US" sz="28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　</a:t>
            </a:r>
            <a:endParaRPr lang="en-US" altLang="zh-TW" sz="2800" kern="1400" dirty="0" smtClean="0">
              <a:solidFill>
                <a:schemeClr val="tx1"/>
              </a:solidFill>
              <a:latin typeface="Calibri"/>
              <a:ea typeface="HGP創英角ｺﾞｼｯｸUB"/>
              <a:cs typeface="Meiryo UI"/>
            </a:endParaRPr>
          </a:p>
          <a:p>
            <a:pPr>
              <a:defRPr/>
            </a:pPr>
            <a:r>
              <a:rPr lang="en-US" altLang="zh-TW" sz="2400" kern="1400" dirty="0" smtClean="0">
                <a:solidFill>
                  <a:schemeClr val="tx1"/>
                </a:solidFill>
                <a:latin typeface="Calibri"/>
                <a:ea typeface="HGP創英角ｺﾞｼｯｸUB"/>
                <a:cs typeface="Meiryo UI"/>
              </a:rPr>
              <a:t>【E-mail】 shugyosokushin-g04@gbox.pref.osaka.lg.jp</a:t>
            </a:r>
            <a:r>
              <a:rPr lang="ja-JP" altLang="en-US" sz="800" dirty="0">
                <a:solidFill>
                  <a:schemeClr val="tx1"/>
                </a:solidFill>
                <a:latin typeface="Times New Roman" pitchFamily="18" charset="0"/>
              </a:rPr>
              <a:t>　　　　　　　　　　　　　　　　　　　　　　　　　　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75394" y="8411597"/>
            <a:ext cx="6482259" cy="11162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spcCol="0" rtlCol="0" anchor="ctr">
            <a:normAutofit/>
          </a:bodyPr>
          <a:lstStyle/>
          <a:p>
            <a:pPr algn="ctr"/>
            <a:endParaRPr kumimoji="1" lang="ja-JP" altLang="en-US" dirty="0" smtClean="0">
              <a:latin typeface="HG丸ｺﾞｼｯｸM-PRO" pitchFamily="49" charset="-128"/>
              <a:ea typeface="HG丸ｺﾞｼｯｸM-PRO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4152" y="8402453"/>
            <a:ext cx="6497688" cy="1169539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お申込み・お問合せ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】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◎大阪府商工労働部  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推進室  就業促進課  </a:t>
            </a:r>
            <a:r>
              <a:rPr lang="ja-JP" altLang="en-US" sz="1400" b="1" dirty="0" err="1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障</a:t>
            </a:r>
            <a:r>
              <a:rPr lang="ja-JP" altLang="en-US" sz="1400" b="1" dirty="0" err="1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がい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者雇用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促進ｸﾞﾙｰﾌﾟ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HG丸ｺﾞｼｯｸM-PRO" pitchFamily="49" charset="-128"/>
              <a:ea typeface="HG丸ｺﾞｼｯｸM-PRO" pitchFamily="49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◎担  当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：鈴木・瀬藤</a:t>
            </a:r>
            <a:endParaRPr lang="en-US" altLang="ja-JP" sz="1400" b="1" dirty="0">
              <a:solidFill>
                <a:srgbClr val="000000"/>
              </a:solidFill>
              <a:latin typeface="HG丸ｺﾞｼｯｸM-PRO" pitchFamily="49" charset="-128"/>
              <a:ea typeface="HG丸ｺﾞｼｯｸM-PRO" pitchFamily="49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◎電  話：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06-6360-9077 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　◎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FAX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06-6360-9079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◎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Email</a:t>
            </a:r>
            <a:r>
              <a:rPr lang="ja-JP" altLang="en-US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HG丸ｺﾞｼｯｸM-PRO" pitchFamily="49" charset="-128"/>
                <a:ea typeface="HG丸ｺﾞｼｯｸM-PRO" pitchFamily="49" charset="-128"/>
              </a:rPr>
              <a:t>shugyosokushin-g04@gbox.pref.osaka.lg.jp</a:t>
            </a:r>
          </a:p>
        </p:txBody>
      </p:sp>
      <p:sp>
        <p:nvSpPr>
          <p:cNvPr id="30" name="テキスト ボックス 7"/>
          <p:cNvSpPr txBox="1"/>
          <p:nvPr/>
        </p:nvSpPr>
        <p:spPr bwMode="auto">
          <a:xfrm>
            <a:off x="-1" y="1095038"/>
            <a:ext cx="6858001" cy="16417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spcFirstLastPara="0" vert="horz" wrap="square" lIns="36572" tIns="36572" rIns="36572" bIns="36572" numCol="1" spcCol="0" rtlCol="0" fromWordArt="0" anchor="ctr" anchorCtr="0" forceAA="0" upright="1" compatLnSpc="1">
            <a:noAutofit/>
          </a:bodyPr>
          <a:lstStyle/>
          <a:p>
            <a:pPr algn="ctr">
              <a:lnSpc>
                <a:spcPct val="118000"/>
              </a:lnSpc>
              <a:spcAft>
                <a:spcPts val="599"/>
              </a:spcAft>
            </a:pPr>
            <a:endParaRPr lang="ja-JP" altLang="en-US" sz="700" kern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501008" y="3993126"/>
            <a:ext cx="3312368" cy="13553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損害保険ジャパン日本</a:t>
            </a:r>
            <a:r>
              <a:rPr lang="ja-JP" altLang="ja-JP" sz="105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興亜株式</a:t>
            </a:r>
            <a:r>
              <a:rPr lang="ja-JP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　</a:t>
            </a:r>
            <a:endParaRPr lang="en-US" altLang="ja-JP" sz="105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大阪ビル１２階　会議室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大阪市中央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区瓦町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4-1-2)</a:t>
            </a:r>
            <a:r>
              <a:rPr lang="ja-JP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/>
            </a:endParaRPr>
          </a:p>
          <a:p>
            <a:r>
              <a:rPr lang="ja-JP" altLang="en-US" sz="900" dirty="0" smtClean="0">
                <a:solidFill>
                  <a:srgbClr val="000000"/>
                </a:solidFill>
                <a:latin typeface="Meiryo UI"/>
              </a:rPr>
              <a:t>●</a:t>
            </a:r>
            <a:r>
              <a:rPr lang="en-US" altLang="ja-JP" sz="900" dirty="0" err="1" smtClean="0">
                <a:solidFill>
                  <a:srgbClr val="000000"/>
                </a:solidFill>
                <a:latin typeface="Meiryo UI"/>
              </a:rPr>
              <a:t>OsakaMetro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中央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線・御堂筋線・四ツ橋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線「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本町駅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番出口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94097" y="3800872"/>
            <a:ext cx="779184" cy="23614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     場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アクセス</a:t>
            </a:r>
            <a:endParaRPr lang="ja-JP" altLang="en-US" sz="10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23"/>
          <p:cNvSpPr txBox="1"/>
          <p:nvPr/>
        </p:nvSpPr>
        <p:spPr>
          <a:xfrm>
            <a:off x="-12839" y="9512611"/>
            <a:ext cx="7001420" cy="404007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36000" rIns="36000" bIns="72000" rtlCol="0" anchor="ctr" anchorCtr="0">
            <a:spAutoFit/>
          </a:bodyPr>
          <a:lstStyle/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本セミナー参加申込にかかる個人情報は、主催者（大阪府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塩野義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製薬株式会社、損害保険ジャパン</a:t>
            </a:r>
            <a:r>
              <a:rPr lang="ja-JP" altLang="ja-JP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日本興亜株式</a:t>
            </a:r>
            <a:r>
              <a:rPr lang="ja-JP" altLang="ja-JP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会社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）で共有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させて</a:t>
            </a:r>
            <a:endParaRPr lang="en-US" altLang="ja-JP" sz="900" kern="1200" dirty="0" smtClean="0">
              <a:solidFill>
                <a:srgbClr val="000000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い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ただきます。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また、本申込に</a:t>
            </a:r>
            <a:r>
              <a:rPr lang="ja-JP" altLang="en-US" sz="9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記載され</a:t>
            </a:r>
            <a:r>
              <a:rPr lang="ja-JP" altLang="en-US" sz="9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た</a:t>
            </a: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個人情報は、本セミナーの運営等に利用させていただきます。</a:t>
            </a:r>
            <a:endParaRPr lang="en-US" altLang="ja-JP" sz="900" kern="1200" dirty="0" smtClean="0">
              <a:solidFill>
                <a:srgbClr val="000000"/>
              </a:solidFill>
              <a:effectLst/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6523" y="1095038"/>
            <a:ext cx="6660000" cy="45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1" hangingPunct="1">
              <a:defRPr/>
            </a:pP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「</a:t>
            </a:r>
            <a:r>
              <a:rPr kumimoji="0" lang="en-US" altLang="ja-JP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(11/28)『</a:t>
            </a: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精神・</a:t>
            </a:r>
            <a:r>
              <a:rPr kumimoji="0" lang="ja-JP" altLang="en-US" sz="1050" dirty="0" err="1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発達障がい</a:t>
            </a: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者雇用</a:t>
            </a:r>
            <a:r>
              <a:rPr kumimoji="0" lang="en-US" altLang="ja-JP" sz="1050" dirty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』</a:t>
            </a:r>
            <a:r>
              <a:rPr kumimoji="0" lang="en-US" altLang="ja-JP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×『</a:t>
            </a: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職場定着</a:t>
            </a:r>
            <a:r>
              <a:rPr kumimoji="0" lang="en-US" altLang="ja-JP" sz="1050" dirty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』</a:t>
            </a: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セミナー」</a:t>
            </a:r>
            <a:endParaRPr kumimoji="0" lang="en-US" altLang="ja-JP" sz="1050" dirty="0" smtClean="0">
              <a:solidFill>
                <a:srgbClr val="11111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kumimoji="0" lang="ja-JP" altLang="en-US" sz="1050" dirty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個人</a:t>
            </a:r>
            <a:r>
              <a:rPr kumimoji="0" lang="ja-JP" altLang="en-US" sz="105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情報の取扱いに関して、下記利用目的を確認、同意の上、申し込みます。</a:t>
            </a:r>
            <a:endParaRPr kumimoji="0" lang="en-US" altLang="ja-JP" sz="1050" dirty="0" smtClean="0">
              <a:solidFill>
                <a:srgbClr val="11111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2201"/>
              </p:ext>
            </p:extLst>
          </p:nvPr>
        </p:nvGraphicFramePr>
        <p:xfrm>
          <a:off x="207520" y="1475212"/>
          <a:ext cx="6408000" cy="2268000"/>
        </p:xfrm>
        <a:graphic>
          <a:graphicData uri="http://schemas.openxmlformats.org/drawingml/2006/table">
            <a:tbl>
              <a:tblPr/>
              <a:tblGrid>
                <a:gridCol w="1080000"/>
                <a:gridCol w="708222"/>
                <a:gridCol w="1561170"/>
                <a:gridCol w="689500"/>
                <a:gridCol w="2369108"/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　業　名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67" marR="91467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　絡　先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　　　　　　　　　　　　　　　</a:t>
                      </a:r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67" marR="91467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　加　者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所属部署</a:t>
                      </a:r>
                      <a:endParaRPr kumimoji="1" lang="en-US" altLang="ja-JP" sz="1050" dirty="0" smtClean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・役職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所属部署</a:t>
                      </a:r>
                      <a:endParaRPr kumimoji="1" lang="en-US" altLang="ja-JP" sz="1050" dirty="0" smtClean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・役職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11111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rgbClr val="11111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10" marR="36010" marT="45685" marB="45685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7" name="テキスト ボックス 57"/>
          <p:cNvSpPr txBox="1">
            <a:spLocks noChangeArrowheads="1"/>
          </p:cNvSpPr>
          <p:nvPr/>
        </p:nvSpPr>
        <p:spPr bwMode="auto">
          <a:xfrm>
            <a:off x="1044173" y="6249145"/>
            <a:ext cx="2599901" cy="1737434"/>
          </a:xfrm>
          <a:prstGeom prst="rect">
            <a:avLst/>
          </a:prstGeom>
          <a:noFill/>
          <a:ln w="9525" algn="in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53993" tIns="36572" rIns="53993" bIns="36572" anchor="t" anchorCtr="0" upright="1">
            <a:noAutofit/>
          </a:bodyPr>
          <a:lstStyle/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相澤　欽一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あいざわ　きんいち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職業カウンセラーとして豊かな経験を持つ。山形障害者職業センター所長、福島障害者職業センター所長などを経て、２０１６年度より現職。</a:t>
            </a: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その他、日本職業リハビリテーション学会運営理事（学会誌編集長）、精神障害者リハビリテーション学会常任理事（総務及び政策担当）、早稲田大学人間科学部非常勤講師。</a:t>
            </a: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担当研究及び著作：「精神障害者の職場定着及び支援の状況に関する研究」、「精神障害者雇用管理ガイドブック」、「就労支援と精神科医療の情報交換マニュアル」、他多数。</a:t>
            </a:r>
            <a:endParaRPr lang="en-US" altLang="ja-JP" sz="800" kern="1400" dirty="0">
              <a:solidFill>
                <a:srgbClr val="000000"/>
              </a:solidFill>
              <a:latin typeface="Calibri"/>
              <a:ea typeface="Meiryo UI"/>
              <a:cs typeface="ＭＳ Ｐゴシック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84150" y="6249145"/>
            <a:ext cx="789131" cy="17374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　師</a:t>
            </a:r>
            <a:endParaRPr lang="en-US" altLang="ja-JP" sz="1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紹介</a:t>
            </a:r>
            <a:endParaRPr lang="en-US" altLang="ja-JP" sz="11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48" y="8701177"/>
            <a:ext cx="779538" cy="826653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6266267" y="8411597"/>
            <a:ext cx="349037" cy="1161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7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大阪府</a:t>
            </a:r>
            <a:r>
              <a:rPr kumimoji="1" lang="ja-JP" altLang="en-US" sz="7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広報担当副知事</a:t>
            </a:r>
            <a:endParaRPr kumimoji="1" lang="en-US" altLang="ja-JP" sz="700" b="1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もずやん</a:t>
            </a:r>
            <a:endParaRPr kumimoji="1" lang="ja-JP" altLang="en-US" sz="8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23838" y="7914431"/>
            <a:ext cx="6840473" cy="5691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en-US" altLang="ja-JP" sz="1100" dirty="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  <a:p>
            <a:r>
              <a:rPr lang="en-US" altLang="ja-JP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本セミナーは企業向けに実施するため、個人の方のご参加はできません。</a:t>
            </a:r>
            <a:endParaRPr lang="en-US" altLang="ja-JP" sz="11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手話通訳が必要な場合や、車椅子で参加の場合等は事前にお申し出ください。</a:t>
            </a:r>
            <a:r>
              <a:rPr lang="en-US" altLang="ja-JP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1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3800872"/>
            <a:ext cx="2196244" cy="236146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 bwMode="auto">
          <a:xfrm>
            <a:off x="3762367" y="6210729"/>
            <a:ext cx="2984155" cy="892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rIns="72000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日新電機株式会社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業種：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電機機械器具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の製造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紹介：電力エネルギー関連の設備を中心に、　　　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社会・産業基盤を支える製品やサービス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を提供している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 bwMode="auto">
          <a:xfrm>
            <a:off x="3762368" y="7137348"/>
            <a:ext cx="2984155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rIns="72000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NTT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西日本ルセント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特例子会社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業務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NTT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西日本グループ内の「本来業務」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紹介：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入力、集計業務を中心として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幅広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ja-JP" sz="10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を受託し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、各社員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がそれぞれの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性に応じて従事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3638858" y="5653168"/>
            <a:ext cx="29764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rIns="72000" rtlCol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HG丸ｺﾞｼｯｸM-PRO" pitchFamily="49" charset="-128"/>
                <a:ea typeface="HG丸ｺﾞｼｯｸM-PRO" pitchFamily="49" charset="-128"/>
              </a:rPr>
              <a:t>※</a:t>
            </a:r>
            <a:r>
              <a:rPr kumimoji="1" lang="ja-JP" altLang="en-US" sz="1100" b="1" dirty="0" smtClean="0">
                <a:latin typeface="HG丸ｺﾞｼｯｸM-PRO" pitchFamily="49" charset="-128"/>
                <a:ea typeface="HG丸ｺﾞｼｯｸM-PRO" pitchFamily="49" charset="-128"/>
              </a:rPr>
              <a:t>資料のみのお持ち帰りはお断りします。</a:t>
            </a:r>
            <a:endParaRPr kumimoji="1" lang="ja-JP" altLang="en-US" sz="1100" b="1" dirty="0">
              <a:latin typeface="HG丸ｺﾞｼｯｸM-PRO" pitchFamily="49" charset="-128"/>
              <a:ea typeface="HG丸ｺﾞｼｯｸM-PR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2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 wrap="none" anchor="ctr">
        <a:normAutofit/>
      </a:bodyPr>
      <a:lstStyle>
        <a:defPPr>
          <a:defRPr dirty="0" smtClean="0">
            <a:latin typeface="HG丸ｺﾞｼｯｸM-PRO" pitchFamily="49" charset="-128"/>
            <a:ea typeface="HG丸ｺﾞｼｯｸM-PRO" pitchFamily="49" charset="-128"/>
          </a:defRPr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wrap="square" lIns="72000" rIns="72000">
        <a:spAutoFit/>
      </a:bodyPr>
      <a:lstStyle>
        <a:defPPr algn="ctr">
          <a:defRPr sz="2400" b="1" dirty="0">
            <a:solidFill>
              <a:schemeClr val="bg1"/>
            </a:solidFill>
            <a:latin typeface="HG丸ｺﾞｼｯｸM-PRO" pitchFamily="49" charset="-128"/>
            <a:ea typeface="HG丸ｺﾞｼｯｸM-PRO" pitchFamily="49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10338</TotalTime>
  <Words>279</Words>
  <Application>Microsoft Office PowerPoint</Application>
  <PresentationFormat>A4 210 x 297 mm</PresentationFormat>
  <Paragraphs>100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　美帆</dc:creator>
  <cp:lastModifiedBy>瀨藤　茉仁子</cp:lastModifiedBy>
  <cp:revision>620</cp:revision>
  <cp:lastPrinted>2018-10-17T03:18:44Z</cp:lastPrinted>
  <dcterms:created xsi:type="dcterms:W3CDTF">2006-08-06T12:57:41Z</dcterms:created>
  <dcterms:modified xsi:type="dcterms:W3CDTF">2018-10-23T10:19:15Z</dcterms:modified>
</cp:coreProperties>
</file>