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5"/>
  </p:notesMasterIdLst>
  <p:handoutMasterIdLst>
    <p:handoutMasterId r:id="rId6"/>
  </p:handoutMasterIdLst>
  <p:sldIdLst>
    <p:sldId id="259" r:id="rId3"/>
    <p:sldId id="257" r:id="rId4"/>
  </p:sldIdLst>
  <p:sldSz cx="6858000" cy="9906000" type="A4"/>
  <p:notesSz cx="6807200" cy="9939338"/>
  <p:defaultTextStyle>
    <a:defPPr>
      <a:defRPr lang="ja-JP"/>
    </a:defPPr>
    <a:lvl1pPr algn="l" rtl="0" fontAlgn="base">
      <a:spcBef>
        <a:spcPct val="0"/>
      </a:spcBef>
      <a:spcAft>
        <a:spcPct val="0"/>
      </a:spcAft>
      <a:defRPr kumimoji="1" sz="9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pitchFamily="50" charset="-128"/>
        <a:cs typeface="+mn-cs"/>
      </a:defRPr>
    </a:lvl5pPr>
    <a:lvl6pPr marL="2286000" algn="l" defTabSz="914400" rtl="0" eaLnBrk="1" latinLnBrk="0" hangingPunct="1">
      <a:defRPr kumimoji="1" sz="900" kern="1200">
        <a:solidFill>
          <a:schemeClr val="tx1"/>
        </a:solidFill>
        <a:latin typeface="Arial" charset="0"/>
        <a:ea typeface="ＭＳ Ｐゴシック" pitchFamily="50" charset="-128"/>
        <a:cs typeface="+mn-cs"/>
      </a:defRPr>
    </a:lvl6pPr>
    <a:lvl7pPr marL="2743200" algn="l" defTabSz="914400" rtl="0" eaLnBrk="1" latinLnBrk="0" hangingPunct="1">
      <a:defRPr kumimoji="1" sz="900" kern="1200">
        <a:solidFill>
          <a:schemeClr val="tx1"/>
        </a:solidFill>
        <a:latin typeface="Arial" charset="0"/>
        <a:ea typeface="ＭＳ Ｐゴシック" pitchFamily="50" charset="-128"/>
        <a:cs typeface="+mn-cs"/>
      </a:defRPr>
    </a:lvl7pPr>
    <a:lvl8pPr marL="3200400" algn="l" defTabSz="914400" rtl="0" eaLnBrk="1" latinLnBrk="0" hangingPunct="1">
      <a:defRPr kumimoji="1" sz="900" kern="1200">
        <a:solidFill>
          <a:schemeClr val="tx1"/>
        </a:solidFill>
        <a:latin typeface="Arial" charset="0"/>
        <a:ea typeface="ＭＳ Ｐゴシック" pitchFamily="50" charset="-128"/>
        <a:cs typeface="+mn-cs"/>
      </a:defRPr>
    </a:lvl8pPr>
    <a:lvl9pPr marL="3657600" algn="l" defTabSz="914400" rtl="0" eaLnBrk="1" latinLnBrk="0" hangingPunct="1">
      <a:defRPr kumimoji="1" sz="9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075"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66FFFF"/>
    <a:srgbClr val="3399FF"/>
    <a:srgbClr val="66FFCC"/>
    <a:srgbClr val="99FF99"/>
    <a:srgbClr val="0066FF"/>
    <a:srgbClr val="0000FF"/>
    <a:srgbClr val="FF9900"/>
    <a:srgbClr val="FFCCF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9" autoAdjust="0"/>
    <p:restoredTop sz="97662" autoAdjust="0"/>
  </p:normalViewPr>
  <p:slideViewPr>
    <p:cSldViewPr>
      <p:cViewPr varScale="1">
        <p:scale>
          <a:sx n="57" d="100"/>
          <a:sy n="57" d="100"/>
        </p:scale>
        <p:origin x="2388" y="96"/>
      </p:cViewPr>
      <p:guideLst>
        <p:guide orient="horz" pos="3075"/>
        <p:guide pos="216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949576"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8" y="1"/>
            <a:ext cx="2949576"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0" y="9440864"/>
            <a:ext cx="2949576"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8" y="9440864"/>
            <a:ext cx="2949576"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2949576"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8" y="1"/>
            <a:ext cx="2949576"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4538"/>
            <a:ext cx="2581275"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440864"/>
            <a:ext cx="2949576"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8" y="9440864"/>
            <a:ext cx="2949576"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2963" y="744538"/>
            <a:ext cx="2581275" cy="37274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3FF6CC0-232D-4159-BED6-36C7BDA70979}" type="slidenum">
              <a:rPr lang="en-US" altLang="ja-JP" smtClean="0"/>
              <a:pPr>
                <a:defRPr/>
              </a:pPr>
              <a:t>2</a:t>
            </a:fld>
            <a:endParaRPr lang="en-US" altLang="ja-JP"/>
          </a:p>
        </p:txBody>
      </p:sp>
    </p:spTree>
    <p:extLst>
      <p:ext uri="{BB962C8B-B14F-4D97-AF65-F5344CB8AC3E}">
        <p14:creationId xmlns:p14="http://schemas.microsoft.com/office/powerpoint/2010/main" val="291318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708"/>
            <a:ext cx="5829300" cy="2123942"/>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1EA6BCA-3CCA-4D34-A236-328BF7EF964D}" type="slidenum">
              <a:rPr lang="en-US" altLang="ja-JP"/>
              <a:pPr>
                <a:defRPr/>
              </a:pPr>
              <a:t>‹#›</a:t>
            </a:fld>
            <a:endParaRPr lang="en-US" altLang="ja-JP"/>
          </a:p>
        </p:txBody>
      </p:sp>
    </p:spTree>
    <p:extLst>
      <p:ext uri="{BB962C8B-B14F-4D97-AF65-F5344CB8AC3E}">
        <p14:creationId xmlns:p14="http://schemas.microsoft.com/office/powerpoint/2010/main" val="2863135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9E996F5-1D42-4962-A21F-5F23E4609CCE}" type="slidenum">
              <a:rPr lang="en-US" altLang="ja-JP"/>
              <a:pPr>
                <a:defRPr/>
              </a:pPr>
              <a:t>‹#›</a:t>
            </a:fld>
            <a:endParaRPr lang="en-US" altLang="ja-JP"/>
          </a:p>
        </p:txBody>
      </p:sp>
    </p:spTree>
    <p:extLst>
      <p:ext uri="{BB962C8B-B14F-4D97-AF65-F5344CB8AC3E}">
        <p14:creationId xmlns:p14="http://schemas.microsoft.com/office/powerpoint/2010/main" val="391448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7273"/>
            <a:ext cx="1543050" cy="8451056"/>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97273"/>
            <a:ext cx="4476750" cy="8451056"/>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571B133-D59A-458C-84A8-2128CF5BAFC2}" type="slidenum">
              <a:rPr lang="en-US" altLang="ja-JP"/>
              <a:pPr>
                <a:defRPr/>
              </a:pPr>
              <a:t>‹#›</a:t>
            </a:fld>
            <a:endParaRPr lang="en-US" altLang="ja-JP"/>
          </a:p>
        </p:txBody>
      </p:sp>
    </p:spTree>
    <p:extLst>
      <p:ext uri="{BB962C8B-B14F-4D97-AF65-F5344CB8AC3E}">
        <p14:creationId xmlns:p14="http://schemas.microsoft.com/office/powerpoint/2010/main" val="1541542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CCA8181-C3C3-4D6F-97F0-5A39C920BCD0}" type="datetimeFigureOut">
              <a:rPr kumimoji="1" lang="ja-JP" altLang="en-US" smtClean="0"/>
              <a:t>2022/11/10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1667404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CA8181-C3C3-4D6F-97F0-5A39C920BCD0}" type="datetimeFigureOut">
              <a:rPr kumimoji="1" lang="ja-JP" altLang="en-US" smtClean="0"/>
              <a:t>2022/11/10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1259163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CA8181-C3C3-4D6F-97F0-5A39C920BCD0}" type="datetimeFigureOut">
              <a:rPr kumimoji="1" lang="ja-JP" altLang="en-US" smtClean="0"/>
              <a:t>2022/11/10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35469023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CCA8181-C3C3-4D6F-97F0-5A39C920BCD0}" type="datetimeFigureOut">
              <a:rPr kumimoji="1" lang="ja-JP" altLang="en-US" smtClean="0"/>
              <a:t>2022/11/10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3383221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CCA8181-C3C3-4D6F-97F0-5A39C920BCD0}" type="datetimeFigureOut">
              <a:rPr kumimoji="1" lang="ja-JP" altLang="en-US" smtClean="0"/>
              <a:t>2022/11/10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38161626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CCA8181-C3C3-4D6F-97F0-5A39C920BCD0}" type="datetimeFigureOut">
              <a:rPr kumimoji="1" lang="ja-JP" altLang="en-US" smtClean="0"/>
              <a:t>2022/11/10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19300654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A8181-C3C3-4D6F-97F0-5A39C920BCD0}" type="datetimeFigureOut">
              <a:rPr kumimoji="1" lang="ja-JP" altLang="en-US" smtClean="0"/>
              <a:t>2022/11/10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8603667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CA8181-C3C3-4D6F-97F0-5A39C920BCD0}" type="datetimeFigureOut">
              <a:rPr kumimoji="1" lang="ja-JP" altLang="en-US" smtClean="0"/>
              <a:t>2022/11/10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3111568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15B92DD-2FEB-44D9-A687-AF6BC9474F9F}" type="slidenum">
              <a:rPr lang="en-US" altLang="ja-JP"/>
              <a:pPr>
                <a:defRPr/>
              </a:pPr>
              <a:t>‹#›</a:t>
            </a:fld>
            <a:endParaRPr lang="en-US" altLang="ja-JP"/>
          </a:p>
        </p:txBody>
      </p:sp>
    </p:spTree>
    <p:extLst>
      <p:ext uri="{BB962C8B-B14F-4D97-AF65-F5344CB8AC3E}">
        <p14:creationId xmlns:p14="http://schemas.microsoft.com/office/powerpoint/2010/main" val="29096860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CA8181-C3C3-4D6F-97F0-5A39C920BCD0}" type="datetimeFigureOut">
              <a:rPr kumimoji="1" lang="ja-JP" altLang="en-US" smtClean="0"/>
              <a:t>2022/11/10</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27742240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CA8181-C3C3-4D6F-97F0-5A39C920BCD0}" type="datetimeFigureOut">
              <a:rPr kumimoji="1" lang="ja-JP" altLang="en-US" smtClean="0"/>
              <a:t>2022/11/10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21416069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CA8181-C3C3-4D6F-97F0-5A39C920BCD0}" type="datetimeFigureOut">
              <a:rPr kumimoji="1" lang="ja-JP" altLang="en-US" smtClean="0"/>
              <a:t>2022/11/10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143061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4949"/>
            <a:ext cx="5829300" cy="1967442"/>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012"/>
            <a:ext cx="5829300" cy="21669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0A406FA-3F5F-4B14-817D-991326D3A807}" type="slidenum">
              <a:rPr lang="en-US" altLang="ja-JP"/>
              <a:pPr>
                <a:defRPr/>
              </a:pPr>
              <a:t>‹#›</a:t>
            </a:fld>
            <a:endParaRPr lang="en-US" altLang="ja-JP"/>
          </a:p>
        </p:txBody>
      </p:sp>
    </p:spTree>
    <p:extLst>
      <p:ext uri="{BB962C8B-B14F-4D97-AF65-F5344CB8AC3E}">
        <p14:creationId xmlns:p14="http://schemas.microsoft.com/office/powerpoint/2010/main" val="1659273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6F30C59-1687-40FE-BEB6-935B90DCD40D}" type="slidenum">
              <a:rPr lang="en-US" altLang="ja-JP"/>
              <a:pPr>
                <a:defRPr/>
              </a:pPr>
              <a:t>‹#›</a:t>
            </a:fld>
            <a:endParaRPr lang="en-US" altLang="ja-JP"/>
          </a:p>
        </p:txBody>
      </p:sp>
    </p:spTree>
    <p:extLst>
      <p:ext uri="{BB962C8B-B14F-4D97-AF65-F5344CB8AC3E}">
        <p14:creationId xmlns:p14="http://schemas.microsoft.com/office/powerpoint/2010/main" val="374219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6812"/>
            <a:ext cx="3030538"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2060"/>
            <a:ext cx="3030538"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4" y="2216812"/>
            <a:ext cx="3030537"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4" y="3142060"/>
            <a:ext cx="3030537"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C4101828-6E51-4F74-AA40-87DC71CEBB98}" type="slidenum">
              <a:rPr lang="en-US" altLang="ja-JP"/>
              <a:pPr>
                <a:defRPr/>
              </a:pPr>
              <a:t>‹#›</a:t>
            </a:fld>
            <a:endParaRPr lang="en-US" altLang="ja-JP"/>
          </a:p>
        </p:txBody>
      </p:sp>
    </p:spTree>
    <p:extLst>
      <p:ext uri="{BB962C8B-B14F-4D97-AF65-F5344CB8AC3E}">
        <p14:creationId xmlns:p14="http://schemas.microsoft.com/office/powerpoint/2010/main" val="578602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CC85E35-AB24-4834-AC5E-BB2EB5AC6FCA}" type="slidenum">
              <a:rPr lang="en-US" altLang="ja-JP"/>
              <a:pPr>
                <a:defRPr/>
              </a:pPr>
              <a:t>‹#›</a:t>
            </a:fld>
            <a:endParaRPr lang="en-US" altLang="ja-JP"/>
          </a:p>
        </p:txBody>
      </p:sp>
    </p:spTree>
    <p:extLst>
      <p:ext uri="{BB962C8B-B14F-4D97-AF65-F5344CB8AC3E}">
        <p14:creationId xmlns:p14="http://schemas.microsoft.com/office/powerpoint/2010/main" val="895667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4C55B08-58EC-484F-A5EE-960F1EF1E6F3}" type="slidenum">
              <a:rPr lang="en-US" altLang="ja-JP"/>
              <a:pPr>
                <a:defRPr/>
              </a:pPr>
              <a:t>‹#›</a:t>
            </a:fld>
            <a:endParaRPr lang="en-US" altLang="ja-JP"/>
          </a:p>
        </p:txBody>
      </p:sp>
    </p:spTree>
    <p:extLst>
      <p:ext uri="{BB962C8B-B14F-4D97-AF65-F5344CB8AC3E}">
        <p14:creationId xmlns:p14="http://schemas.microsoft.com/office/powerpoint/2010/main" val="1588159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833"/>
            <a:ext cx="2255838" cy="1678517"/>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833"/>
            <a:ext cx="3833812" cy="84544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2350"/>
            <a:ext cx="2255838" cy="67759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4AE4F98-6BC8-40C4-A8C1-BC976223021A}" type="slidenum">
              <a:rPr lang="en-US" altLang="ja-JP"/>
              <a:pPr>
                <a:defRPr/>
              </a:pPr>
              <a:t>‹#›</a:t>
            </a:fld>
            <a:endParaRPr lang="en-US" altLang="ja-JP"/>
          </a:p>
        </p:txBody>
      </p:sp>
    </p:spTree>
    <p:extLst>
      <p:ext uri="{BB962C8B-B14F-4D97-AF65-F5344CB8AC3E}">
        <p14:creationId xmlns:p14="http://schemas.microsoft.com/office/powerpoint/2010/main" val="966649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862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693"/>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2821"/>
            <a:ext cx="4114800" cy="11625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B061BB-5230-485E-AE29-E21160AB8462}" type="slidenum">
              <a:rPr lang="en-US" altLang="ja-JP"/>
              <a:pPr>
                <a:defRPr/>
              </a:pPr>
              <a:t>‹#›</a:t>
            </a:fld>
            <a:endParaRPr lang="en-US" altLang="ja-JP"/>
          </a:p>
        </p:txBody>
      </p:sp>
    </p:spTree>
    <p:extLst>
      <p:ext uri="{BB962C8B-B14F-4D97-AF65-F5344CB8AC3E}">
        <p14:creationId xmlns:p14="http://schemas.microsoft.com/office/powerpoint/2010/main" val="1753397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7272"/>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42900" y="2311400"/>
            <a:ext cx="6172200" cy="6536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42900" y="9020308"/>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308"/>
            <a:ext cx="21717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308"/>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pPr>
              <a:defRPr/>
            </a:pPr>
            <a:fld id="{B6486778-FD02-423F-B6EC-B6CAFE4015A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094531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hyperlink" Target="https://www.shinsei.pref.osaka.lg.jp/ers/input?tetudukiId=2022100074" TargetMode="Externa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a:extLst>
              <a:ext uri="{FF2B5EF4-FFF2-40B4-BE49-F238E27FC236}">
                <a16:creationId xmlns:a16="http://schemas.microsoft.com/office/drawing/2014/main" id="{F5B97766-935B-4FF6-AD5F-C5A70D1E49D1}"/>
              </a:ext>
            </a:extLst>
          </p:cNvPr>
          <p:cNvGrpSpPr/>
          <p:nvPr/>
        </p:nvGrpSpPr>
        <p:grpSpPr>
          <a:xfrm>
            <a:off x="-20638" y="1858200"/>
            <a:ext cx="6858000" cy="862552"/>
            <a:chOff x="-43599" y="2257389"/>
            <a:chExt cx="6858000" cy="862552"/>
          </a:xfrm>
        </p:grpSpPr>
        <p:cxnSp>
          <p:nvCxnSpPr>
            <p:cNvPr id="21" name="直線コネクタ 20">
              <a:extLst>
                <a:ext uri="{FF2B5EF4-FFF2-40B4-BE49-F238E27FC236}">
                  <a16:creationId xmlns:a16="http://schemas.microsoft.com/office/drawing/2014/main" id="{0999F1E8-A052-4175-9734-F35B07A0807C}"/>
                </a:ext>
              </a:extLst>
            </p:cNvPr>
            <p:cNvCxnSpPr/>
            <p:nvPr/>
          </p:nvCxnSpPr>
          <p:spPr>
            <a:xfrm>
              <a:off x="-43599" y="3119941"/>
              <a:ext cx="6858000" cy="0"/>
            </a:xfrm>
            <a:prstGeom prst="line">
              <a:avLst/>
            </a:prstGeom>
            <a:ln w="76200">
              <a:solidFill>
                <a:srgbClr val="FF5050"/>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1F69CFA8-D19A-429F-A42F-83AE13AA1B49}"/>
                </a:ext>
              </a:extLst>
            </p:cNvPr>
            <p:cNvSpPr txBox="1"/>
            <p:nvPr/>
          </p:nvSpPr>
          <p:spPr>
            <a:xfrm>
              <a:off x="269412" y="2257389"/>
              <a:ext cx="5602816" cy="830997"/>
            </a:xfrm>
            <a:prstGeom prst="rect">
              <a:avLst/>
            </a:prstGeom>
            <a:noFill/>
          </p:spPr>
          <p:txBody>
            <a:bodyPr wrap="none" rtlCol="0">
              <a:spAutoFit/>
            </a:bodyPr>
            <a:lstStyle/>
            <a:p>
              <a:pPr fontAlgn="auto">
                <a:spcBef>
                  <a:spcPts val="0"/>
                </a:spcBef>
                <a:spcAft>
                  <a:spcPts val="0"/>
                </a:spcAft>
                <a:defRPr/>
              </a:pPr>
              <a:r>
                <a:rPr lang="ja-JP" altLang="en-US" sz="1600" b="1" dirty="0">
                  <a:solidFill>
                    <a:prstClr val="black"/>
                  </a:solidFill>
                  <a:latin typeface="BIZ UDPゴシック" panose="020B0400000000000000" pitchFamily="50" charset="-128"/>
                  <a:ea typeface="BIZ UDPゴシック" panose="020B0400000000000000" pitchFamily="50" charset="-128"/>
                </a:rPr>
                <a:t>第２回</a:t>
              </a:r>
              <a:r>
                <a:rPr lang="ja-JP" altLang="en-US" sz="2400" b="1" dirty="0">
                  <a:solidFill>
                    <a:prstClr val="black"/>
                  </a:solidFill>
                  <a:latin typeface="BIZ UDPゴシック" panose="020B0400000000000000" pitchFamily="50" charset="-128"/>
                  <a:ea typeface="BIZ UDPゴシック" panose="020B0400000000000000" pitchFamily="50" charset="-128"/>
                </a:rPr>
                <a:t>　　　社内で抱え込まない職場定着　</a:t>
              </a:r>
              <a:endParaRPr lang="en-US" altLang="ja-JP" sz="2400" b="1" dirty="0">
                <a:solidFill>
                  <a:prstClr val="black"/>
                </a:solidFill>
                <a:latin typeface="BIZ UDPゴシック" panose="020B0400000000000000" pitchFamily="50" charset="-128"/>
                <a:ea typeface="BIZ UDPゴシック" panose="020B0400000000000000" pitchFamily="50" charset="-128"/>
              </a:endParaRPr>
            </a:p>
            <a:p>
              <a:pPr fontAlgn="auto">
                <a:spcBef>
                  <a:spcPts val="0"/>
                </a:spcBef>
                <a:spcAft>
                  <a:spcPts val="0"/>
                </a:spcAft>
                <a:defRPr/>
              </a:pPr>
              <a:r>
                <a:rPr lang="ja-JP" altLang="en-US" sz="2400" b="1" dirty="0">
                  <a:solidFill>
                    <a:prstClr val="black"/>
                  </a:solidFill>
                  <a:latin typeface="BIZ UDPゴシック" panose="020B0400000000000000" pitchFamily="50" charset="-128"/>
                  <a:ea typeface="BIZ UDPゴシック" panose="020B0400000000000000" pitchFamily="50" charset="-128"/>
                </a:rPr>
                <a:t>　　　　　　～連携方法を事例から学ぶ～</a:t>
              </a:r>
              <a:endParaRPr lang="ja-JP" altLang="en-US" sz="3200" dirty="0">
                <a:solidFill>
                  <a:prstClr val="black"/>
                </a:solidFill>
                <a:latin typeface="BIZ UDPゴシック" panose="020B0400000000000000" pitchFamily="50" charset="-128"/>
                <a:ea typeface="BIZ UDPゴシック" panose="020B0400000000000000" pitchFamily="50" charset="-128"/>
              </a:endParaRPr>
            </a:p>
          </p:txBody>
        </p:sp>
      </p:grpSp>
      <p:grpSp>
        <p:nvGrpSpPr>
          <p:cNvPr id="27" name="グループ化 26">
            <a:extLst>
              <a:ext uri="{FF2B5EF4-FFF2-40B4-BE49-F238E27FC236}">
                <a16:creationId xmlns:a16="http://schemas.microsoft.com/office/drawing/2014/main" id="{A5CBED07-7408-4EDE-8651-5E6C2B0A8704}"/>
              </a:ext>
            </a:extLst>
          </p:cNvPr>
          <p:cNvGrpSpPr/>
          <p:nvPr/>
        </p:nvGrpSpPr>
        <p:grpSpPr>
          <a:xfrm>
            <a:off x="-1064976" y="385346"/>
            <a:ext cx="9090659" cy="1578115"/>
            <a:chOff x="-1325390" y="394142"/>
            <a:chExt cx="9090659" cy="1578115"/>
          </a:xfrm>
        </p:grpSpPr>
        <p:sp>
          <p:nvSpPr>
            <p:cNvPr id="4" name="テキスト ボックス 3">
              <a:extLst>
                <a:ext uri="{FF2B5EF4-FFF2-40B4-BE49-F238E27FC236}">
                  <a16:creationId xmlns:a16="http://schemas.microsoft.com/office/drawing/2014/main" id="{5F9F5D1F-0403-4150-8283-73D5420D0CCF}"/>
                </a:ext>
              </a:extLst>
            </p:cNvPr>
            <p:cNvSpPr txBox="1"/>
            <p:nvPr/>
          </p:nvSpPr>
          <p:spPr>
            <a:xfrm>
              <a:off x="1174495" y="394142"/>
              <a:ext cx="184731" cy="830997"/>
            </a:xfrm>
            <a:prstGeom prst="rect">
              <a:avLst/>
            </a:prstGeom>
            <a:noFill/>
          </p:spPr>
          <p:txBody>
            <a:bodyPr wrap="none" rtlCol="0">
              <a:spAutoFit/>
            </a:bodyPr>
            <a:lstStyle/>
            <a:p>
              <a:pPr fontAlgn="auto">
                <a:spcBef>
                  <a:spcPts val="0"/>
                </a:spcBef>
                <a:spcAft>
                  <a:spcPts val="0"/>
                </a:spcAft>
                <a:defRPr/>
              </a:pPr>
              <a:endParaRPr lang="ja-JP" altLang="en-US" sz="4800" b="1" dirty="0">
                <a:solidFill>
                  <a:prstClr val="black"/>
                </a:solidFill>
                <a:latin typeface="BIZ UDPゴシック" panose="020B0400000000000000" pitchFamily="50" charset="-128"/>
                <a:ea typeface="BIZ UDPゴシック" panose="020B0400000000000000" pitchFamily="50" charset="-128"/>
                <a:cs typeface="Aharoni" panose="020B0604020202020204" pitchFamily="2" charset="-79"/>
              </a:endParaRPr>
            </a:p>
          </p:txBody>
        </p:sp>
        <p:sp>
          <p:nvSpPr>
            <p:cNvPr id="9" name="楕円 8">
              <a:extLst>
                <a:ext uri="{FF2B5EF4-FFF2-40B4-BE49-F238E27FC236}">
                  <a16:creationId xmlns:a16="http://schemas.microsoft.com/office/drawing/2014/main" id="{7FF2BA49-567B-4A77-9ECF-A849FEF84B1A}"/>
                </a:ext>
              </a:extLst>
            </p:cNvPr>
            <p:cNvSpPr/>
            <p:nvPr/>
          </p:nvSpPr>
          <p:spPr>
            <a:xfrm>
              <a:off x="-1325390" y="1568595"/>
              <a:ext cx="9090659" cy="403662"/>
            </a:xfrm>
            <a:prstGeom prst="ellipse">
              <a:avLst/>
            </a:prstGeom>
            <a:solidFill>
              <a:schemeClr val="accent4">
                <a:lumMod val="60000"/>
                <a:lumOff val="4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a:solidFill>
                  <a:srgbClr val="FFC000"/>
                </a:solidFill>
                <a:latin typeface="游ゴシック" panose="020F0502020204030204"/>
                <a:ea typeface="游ゴシック" panose="020B0400000000000000" pitchFamily="50" charset="-128"/>
              </a:endParaRPr>
            </a:p>
          </p:txBody>
        </p:sp>
      </p:grpSp>
      <p:sp>
        <p:nvSpPr>
          <p:cNvPr id="25" name="正方形/長方形 24">
            <a:extLst>
              <a:ext uri="{FF2B5EF4-FFF2-40B4-BE49-F238E27FC236}">
                <a16:creationId xmlns:a16="http://schemas.microsoft.com/office/drawing/2014/main" id="{250A5475-A575-4DE1-9317-FE566D44F9D8}"/>
              </a:ext>
            </a:extLst>
          </p:cNvPr>
          <p:cNvSpPr/>
          <p:nvPr/>
        </p:nvSpPr>
        <p:spPr>
          <a:xfrm>
            <a:off x="1312301" y="3410966"/>
            <a:ext cx="5692140" cy="335989"/>
          </a:xfrm>
          <a:prstGeom prst="rect">
            <a:avLst/>
          </a:prstGeom>
        </p:spPr>
        <p:txBody>
          <a:bodyPr wrap="square">
            <a:spAutoFit/>
          </a:bodyPr>
          <a:lstStyle/>
          <a:p>
            <a:pPr fontAlgn="auto">
              <a:lnSpc>
                <a:spcPts val="1900"/>
              </a:lnSpc>
              <a:spcBef>
                <a:spcPts val="0"/>
              </a:spcBef>
              <a:spcAft>
                <a:spcPts val="0"/>
              </a:spcAft>
              <a:defRPr/>
            </a:pPr>
            <a:endParaRPr lang="ja-JP" altLang="en-US" sz="1600" dirty="0">
              <a:solidFill>
                <a:prstClr val="black"/>
              </a:solidFill>
              <a:latin typeface="BIZ UDPゴシック" panose="020B0400000000000000" pitchFamily="50" charset="-128"/>
              <a:ea typeface="BIZ UDPゴシック" panose="020B0400000000000000" pitchFamily="50" charset="-128"/>
            </a:endParaRPr>
          </a:p>
        </p:txBody>
      </p:sp>
      <p:sp>
        <p:nvSpPr>
          <p:cNvPr id="29" name="正方形/長方形 28">
            <a:extLst>
              <a:ext uri="{FF2B5EF4-FFF2-40B4-BE49-F238E27FC236}">
                <a16:creationId xmlns:a16="http://schemas.microsoft.com/office/drawing/2014/main" id="{88EBE85D-1468-415F-AF8B-F97B309B1A56}"/>
              </a:ext>
            </a:extLst>
          </p:cNvPr>
          <p:cNvSpPr/>
          <p:nvPr/>
        </p:nvSpPr>
        <p:spPr>
          <a:xfrm>
            <a:off x="-6694" y="4202325"/>
            <a:ext cx="6858000" cy="539819"/>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zh-TW"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日時：令和</a:t>
            </a:r>
            <a:r>
              <a:rPr lang="ja-JP"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５</a:t>
            </a:r>
            <a:r>
              <a:rPr lang="zh-TW"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年</a:t>
            </a:r>
            <a:r>
              <a:rPr lang="ja-JP"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a:t>
            </a:r>
            <a:r>
              <a:rPr lang="zh-TW"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月</a:t>
            </a:r>
            <a:r>
              <a:rPr lang="ja-JP"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２７</a:t>
            </a:r>
            <a:r>
              <a:rPr lang="zh-TW"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日（</a:t>
            </a:r>
            <a:r>
              <a:rPr lang="ja-JP"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金</a:t>
            </a:r>
            <a:r>
              <a:rPr lang="zh-TW"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１３：</a:t>
            </a:r>
            <a:r>
              <a:rPr lang="en-US" altLang="zh-TW"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30</a:t>
            </a:r>
            <a:r>
              <a:rPr lang="zh-TW"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～１６</a:t>
            </a:r>
            <a:r>
              <a:rPr lang="en-US" altLang="zh-TW"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a:t>
            </a:r>
            <a:r>
              <a:rPr lang="en-US" altLang="zh-TW"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0</a:t>
            </a:r>
          </a:p>
        </p:txBody>
      </p:sp>
      <p:cxnSp>
        <p:nvCxnSpPr>
          <p:cNvPr id="33" name="直線コネクタ 32">
            <a:extLst>
              <a:ext uri="{FF2B5EF4-FFF2-40B4-BE49-F238E27FC236}">
                <a16:creationId xmlns:a16="http://schemas.microsoft.com/office/drawing/2014/main" id="{36ABE4DA-103B-4B06-ACFF-66A8FE255B14}"/>
              </a:ext>
            </a:extLst>
          </p:cNvPr>
          <p:cNvCxnSpPr/>
          <p:nvPr/>
        </p:nvCxnSpPr>
        <p:spPr>
          <a:xfrm>
            <a:off x="22961" y="9390849"/>
            <a:ext cx="6858000" cy="0"/>
          </a:xfrm>
          <a:prstGeom prst="line">
            <a:avLst/>
          </a:prstGeom>
          <a:ln w="28575">
            <a:solidFill>
              <a:srgbClr val="FF5050"/>
            </a:solidFill>
          </a:ln>
        </p:spPr>
        <p:style>
          <a:lnRef idx="1">
            <a:schemeClr val="accent1"/>
          </a:lnRef>
          <a:fillRef idx="0">
            <a:schemeClr val="accent1"/>
          </a:fillRef>
          <a:effectRef idx="0">
            <a:schemeClr val="accent1"/>
          </a:effectRef>
          <a:fontRef idx="minor">
            <a:schemeClr val="tx1"/>
          </a:fontRef>
        </p:style>
      </p:cxnSp>
      <p:grpSp>
        <p:nvGrpSpPr>
          <p:cNvPr id="55" name="グループ化 54">
            <a:extLst>
              <a:ext uri="{FF2B5EF4-FFF2-40B4-BE49-F238E27FC236}">
                <a16:creationId xmlns:a16="http://schemas.microsoft.com/office/drawing/2014/main" id="{02527A0F-A7A1-45F8-99B2-4FB8C794CB17}"/>
              </a:ext>
            </a:extLst>
          </p:cNvPr>
          <p:cNvGrpSpPr/>
          <p:nvPr/>
        </p:nvGrpSpPr>
        <p:grpSpPr>
          <a:xfrm>
            <a:off x="34666" y="4797222"/>
            <a:ext cx="6917226" cy="2812672"/>
            <a:chOff x="96160" y="5420444"/>
            <a:chExt cx="6854267" cy="2812672"/>
          </a:xfrm>
        </p:grpSpPr>
        <p:grpSp>
          <p:nvGrpSpPr>
            <p:cNvPr id="46" name="グループ化 45">
              <a:extLst>
                <a:ext uri="{FF2B5EF4-FFF2-40B4-BE49-F238E27FC236}">
                  <a16:creationId xmlns:a16="http://schemas.microsoft.com/office/drawing/2014/main" id="{A4D17AD6-80E0-407C-90AB-424BF8ECE346}"/>
                </a:ext>
              </a:extLst>
            </p:cNvPr>
            <p:cNvGrpSpPr/>
            <p:nvPr/>
          </p:nvGrpSpPr>
          <p:grpSpPr>
            <a:xfrm>
              <a:off x="351521" y="6119813"/>
              <a:ext cx="6166195" cy="2113303"/>
              <a:chOff x="4072573" y="6703411"/>
              <a:chExt cx="6166195" cy="2113303"/>
            </a:xfrm>
          </p:grpSpPr>
          <p:sp>
            <p:nvSpPr>
              <p:cNvPr id="39" name="フローチャート: 結合子 38">
                <a:extLst>
                  <a:ext uri="{FF2B5EF4-FFF2-40B4-BE49-F238E27FC236}">
                    <a16:creationId xmlns:a16="http://schemas.microsoft.com/office/drawing/2014/main" id="{6618AA86-BC42-4629-899E-4A468E7D5432}"/>
                  </a:ext>
                </a:extLst>
              </p:cNvPr>
              <p:cNvSpPr/>
              <p:nvPr/>
            </p:nvSpPr>
            <p:spPr>
              <a:xfrm>
                <a:off x="4072573" y="6703411"/>
                <a:ext cx="287899" cy="307777"/>
              </a:xfrm>
              <a:prstGeom prst="flowChartConnector">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dirty="0">
                  <a:solidFill>
                    <a:schemeClr val="tx1"/>
                  </a:solidFill>
                  <a:latin typeface="游ゴシック" panose="020F0502020204030204"/>
                  <a:ea typeface="游ゴシック" panose="020B0400000000000000" pitchFamily="50" charset="-128"/>
                </a:endParaRPr>
              </a:p>
            </p:txBody>
          </p:sp>
          <p:sp>
            <p:nvSpPr>
              <p:cNvPr id="41" name="正方形/長方形 40">
                <a:extLst>
                  <a:ext uri="{FF2B5EF4-FFF2-40B4-BE49-F238E27FC236}">
                    <a16:creationId xmlns:a16="http://schemas.microsoft.com/office/drawing/2014/main" id="{F5C45BBE-BC2C-43AD-89B5-128A427CAB9D}"/>
                  </a:ext>
                </a:extLst>
              </p:cNvPr>
              <p:cNvSpPr/>
              <p:nvPr/>
            </p:nvSpPr>
            <p:spPr>
              <a:xfrm>
                <a:off x="5965779" y="7985717"/>
                <a:ext cx="4272989" cy="830997"/>
              </a:xfrm>
              <a:prstGeom prst="rect">
                <a:avLst/>
              </a:prstGeom>
            </p:spPr>
            <p:txBody>
              <a:bodyPr wrap="square">
                <a:spAutoFit/>
              </a:bodyPr>
              <a:lstStyle/>
              <a:p>
                <a:r>
                  <a:rPr lang="ja-JP" altLang="en-US" sz="1200" dirty="0">
                    <a:latin typeface="BIZ UDPゴシック" panose="020B0400000000000000" pitchFamily="50" charset="-128"/>
                    <a:ea typeface="BIZ UDPゴシック" panose="020B0400000000000000" pitchFamily="50" charset="-128"/>
                  </a:rPr>
                  <a:t>講師：</a:t>
                </a:r>
                <a:r>
                  <a:rPr lang="ja-JP" altLang="en-US" sz="1000" dirty="0">
                    <a:latin typeface="BIZ UDPゴシック" panose="020B0400000000000000" pitchFamily="50" charset="-128"/>
                    <a:ea typeface="BIZ UDPゴシック" panose="020B0400000000000000" pitchFamily="50" charset="-128"/>
                  </a:rPr>
                  <a:t>独立行政法人 高齢・障害・求職者雇用</a:t>
                </a:r>
                <a:r>
                  <a:rPr lang="ja-JP" altLang="en-US" sz="1000" dirty="0" smtClean="0">
                    <a:latin typeface="BIZ UDPゴシック" panose="020B0400000000000000" pitchFamily="50" charset="-128"/>
                    <a:ea typeface="BIZ UDPゴシック" panose="020B0400000000000000" pitchFamily="50" charset="-128"/>
                  </a:rPr>
                  <a:t>支援機構大阪支部</a:t>
                </a:r>
                <a:endParaRPr lang="en-US" altLang="ja-JP" sz="1000" dirty="0" smtClean="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大阪</a:t>
                </a:r>
                <a:r>
                  <a:rPr lang="ja-JP" altLang="en-US" sz="1200" dirty="0">
                    <a:latin typeface="BIZ UDPゴシック" panose="020B0400000000000000" pitchFamily="50" charset="-128"/>
                    <a:ea typeface="BIZ UDPゴシック" panose="020B0400000000000000" pitchFamily="50" charset="-128"/>
                  </a:rPr>
                  <a:t>障害者職業センター</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主任障害者職業カウンセラー</a:t>
                </a:r>
                <a:endParaRPr lang="en-US" altLang="ja-JP" sz="1200" dirty="0">
                  <a:latin typeface="BIZ UDPゴシック" panose="020B0400000000000000" pitchFamily="50" charset="-128"/>
                  <a:ea typeface="BIZ UDPゴシック" panose="020B0400000000000000" pitchFamily="50" charset="-128"/>
                </a:endParaRPr>
              </a:p>
              <a:p>
                <a:endParaRPr lang="en-US" altLang="ja-JP" sz="1200" dirty="0">
                  <a:latin typeface="BIZ UDPゴシック" panose="020B0400000000000000" pitchFamily="50" charset="-128"/>
                  <a:ea typeface="BIZ UDPゴシック" panose="020B0400000000000000" pitchFamily="50" charset="-128"/>
                </a:endParaRPr>
              </a:p>
            </p:txBody>
          </p:sp>
        </p:grpSp>
        <p:sp>
          <p:nvSpPr>
            <p:cNvPr id="45" name="正方形/長方形 44">
              <a:extLst>
                <a:ext uri="{FF2B5EF4-FFF2-40B4-BE49-F238E27FC236}">
                  <a16:creationId xmlns:a16="http://schemas.microsoft.com/office/drawing/2014/main" id="{A1744774-56D0-4D4F-863F-B03722D857E6}"/>
                </a:ext>
              </a:extLst>
            </p:cNvPr>
            <p:cNvSpPr/>
            <p:nvPr/>
          </p:nvSpPr>
          <p:spPr>
            <a:xfrm>
              <a:off x="96160" y="5420444"/>
              <a:ext cx="1369577" cy="338554"/>
            </a:xfrm>
            <a:prstGeom prst="rect">
              <a:avLst/>
            </a:prstGeom>
          </p:spPr>
          <p:txBody>
            <a:bodyPr wrap="square">
              <a:spAutoFit/>
            </a:bodyPr>
            <a:lstStyle/>
            <a:p>
              <a:pPr algn="ctr" fontAlgn="auto">
                <a:spcBef>
                  <a:spcPts val="0"/>
                </a:spcBef>
                <a:spcAft>
                  <a:spcPts val="0"/>
                </a:spcAft>
                <a:defRPr/>
              </a:pPr>
              <a:r>
                <a:rPr lang="ja-JP" altLang="en-US" sz="1600" b="1" dirty="0">
                  <a:latin typeface="BIZ UDPゴシック" panose="020B0400000000000000" pitchFamily="50" charset="-128"/>
                  <a:ea typeface="BIZ UDPゴシック" panose="020B0400000000000000" pitchFamily="50" charset="-128"/>
                </a:rPr>
                <a:t>講師・内容</a:t>
              </a:r>
              <a:endParaRPr lang="ja-JP" altLang="en-US" sz="1600" dirty="0">
                <a:latin typeface="BIZ UDPゴシック" panose="020B0400000000000000" pitchFamily="50" charset="-128"/>
                <a:ea typeface="BIZ UDPゴシック" panose="020B0400000000000000" pitchFamily="50" charset="-128"/>
              </a:endParaRPr>
            </a:p>
          </p:txBody>
        </p:sp>
        <p:sp>
          <p:nvSpPr>
            <p:cNvPr id="52" name="正方形/長方形 51">
              <a:extLst>
                <a:ext uri="{FF2B5EF4-FFF2-40B4-BE49-F238E27FC236}">
                  <a16:creationId xmlns:a16="http://schemas.microsoft.com/office/drawing/2014/main" id="{31458C99-F1C2-488C-BEAC-463AA597FED8}"/>
                </a:ext>
              </a:extLst>
            </p:cNvPr>
            <p:cNvSpPr/>
            <p:nvPr/>
          </p:nvSpPr>
          <p:spPr>
            <a:xfrm>
              <a:off x="2246797" y="6787758"/>
              <a:ext cx="4703630" cy="477054"/>
            </a:xfrm>
            <a:prstGeom prst="rect">
              <a:avLst/>
            </a:prstGeom>
          </p:spPr>
          <p:txBody>
            <a:bodyPr wrap="square">
              <a:spAutoFit/>
            </a:bodyPr>
            <a:lstStyle/>
            <a:p>
              <a:pPr fontAlgn="auto">
                <a:spcBef>
                  <a:spcPts val="0"/>
                </a:spcBef>
                <a:spcAft>
                  <a:spcPts val="0"/>
                </a:spcAft>
              </a:pPr>
              <a:r>
                <a:rPr lang="ja-JP" altLang="en-US" sz="1200" dirty="0">
                  <a:latin typeface="BIZ UDPゴシック" panose="020B0400000000000000" pitchFamily="50" charset="-128"/>
                  <a:ea typeface="BIZ UDPゴシック" panose="020B0400000000000000" pitchFamily="50" charset="-128"/>
                </a:rPr>
                <a:t>講師：株式会社ニッセイ・ニュークリエーション</a:t>
              </a:r>
              <a:endParaRPr lang="en-US" altLang="ja-JP" sz="1200" dirty="0">
                <a:latin typeface="BIZ UDPゴシック" panose="020B0400000000000000" pitchFamily="50" charset="-128"/>
                <a:ea typeface="BIZ UDPゴシック" panose="020B0400000000000000" pitchFamily="50" charset="-128"/>
              </a:endParaRPr>
            </a:p>
            <a:p>
              <a:pPr fontAlgn="auto">
                <a:spcBef>
                  <a:spcPts val="0"/>
                </a:spcBef>
                <a:spcAft>
                  <a:spcPts val="0"/>
                </a:spcAft>
              </a:pPr>
              <a:r>
                <a:rPr lang="ja-JP" altLang="en-US" sz="1200" dirty="0">
                  <a:latin typeface="BIZ UDPゴシック" panose="020B0400000000000000" pitchFamily="50" charset="-128"/>
                  <a:ea typeface="BIZ UDPゴシック" panose="020B0400000000000000" pitchFamily="50" charset="-128"/>
                </a:rPr>
                <a:t>　　　　業務第二部　担当部長</a:t>
              </a:r>
              <a:r>
                <a:rPr lang="ja-JP" altLang="en-US" sz="1100" dirty="0">
                  <a:latin typeface="BIZ UDPゴシック" panose="020B0400000000000000" pitchFamily="50" charset="-128"/>
                  <a:ea typeface="BIZ UDPゴシック" panose="020B0400000000000000" pitchFamily="50" charset="-128"/>
                </a:rPr>
                <a:t>　</a:t>
              </a:r>
              <a:r>
                <a:rPr lang="ja-JP" altLang="en-US" sz="1300" dirty="0">
                  <a:latin typeface="BIZ UDPゴシック" panose="020B0400000000000000" pitchFamily="50" charset="-128"/>
                  <a:ea typeface="BIZ UDPゴシック" panose="020B0400000000000000" pitchFamily="50" charset="-128"/>
                </a:rPr>
                <a:t>　</a:t>
              </a:r>
            </a:p>
          </p:txBody>
        </p:sp>
      </p:grpSp>
      <p:sp>
        <p:nvSpPr>
          <p:cNvPr id="56" name="四角形: 角を丸くする 55">
            <a:extLst>
              <a:ext uri="{FF2B5EF4-FFF2-40B4-BE49-F238E27FC236}">
                <a16:creationId xmlns:a16="http://schemas.microsoft.com/office/drawing/2014/main" id="{829BE968-3AB3-4628-98A5-4EA8A1CD226C}"/>
              </a:ext>
            </a:extLst>
          </p:cNvPr>
          <p:cNvSpPr/>
          <p:nvPr/>
        </p:nvSpPr>
        <p:spPr>
          <a:xfrm>
            <a:off x="1055071" y="3843046"/>
            <a:ext cx="1306523" cy="261610"/>
          </a:xfrm>
          <a:prstGeom prst="roundRect">
            <a:avLst>
              <a:gd name="adj" fmla="val 50000"/>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定員：</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100</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名　</a:t>
            </a:r>
          </a:p>
        </p:txBody>
      </p:sp>
      <p:sp>
        <p:nvSpPr>
          <p:cNvPr id="2" name="正方形/長方形 1"/>
          <p:cNvSpPr/>
          <p:nvPr/>
        </p:nvSpPr>
        <p:spPr>
          <a:xfrm>
            <a:off x="708919" y="430273"/>
            <a:ext cx="6437304" cy="1077218"/>
          </a:xfrm>
          <a:prstGeom prst="rect">
            <a:avLst/>
          </a:prstGeom>
        </p:spPr>
        <p:txBody>
          <a:bodyPr wrap="square">
            <a:spAutoFit/>
          </a:bodyPr>
          <a:lstStyle/>
          <a:p>
            <a:pPr fontAlgn="auto">
              <a:spcBef>
                <a:spcPts val="0"/>
              </a:spcBef>
              <a:spcAft>
                <a:spcPts val="0"/>
              </a:spcAft>
              <a:defRPr/>
            </a:pPr>
            <a:r>
              <a:rPr lang="ja-JP" altLang="en-US" sz="3200" b="1" dirty="0" err="1">
                <a:solidFill>
                  <a:prstClr val="black"/>
                </a:solidFill>
                <a:latin typeface="BIZ UDPゴシック" panose="020B0400000000000000" pitchFamily="50" charset="-128"/>
                <a:ea typeface="BIZ UDPゴシック" panose="020B0400000000000000" pitchFamily="50" charset="-128"/>
              </a:rPr>
              <a:t>精神障がい</a:t>
            </a:r>
            <a:r>
              <a:rPr lang="ja-JP" altLang="en-US" sz="3200" b="1" dirty="0">
                <a:solidFill>
                  <a:prstClr val="black"/>
                </a:solidFill>
                <a:latin typeface="BIZ UDPゴシック" panose="020B0400000000000000" pitchFamily="50" charset="-128"/>
                <a:ea typeface="BIZ UDPゴシック" panose="020B0400000000000000" pitchFamily="50" charset="-128"/>
              </a:rPr>
              <a:t>者・</a:t>
            </a:r>
            <a:endParaRPr lang="en-US" altLang="ja-JP" sz="3200" b="1" dirty="0">
              <a:solidFill>
                <a:prstClr val="black"/>
              </a:solidFill>
              <a:latin typeface="BIZ UDPゴシック" panose="020B0400000000000000" pitchFamily="50" charset="-128"/>
              <a:ea typeface="BIZ UDPゴシック" panose="020B0400000000000000" pitchFamily="50" charset="-128"/>
            </a:endParaRPr>
          </a:p>
          <a:p>
            <a:pPr fontAlgn="auto">
              <a:spcBef>
                <a:spcPts val="0"/>
              </a:spcBef>
              <a:spcAft>
                <a:spcPts val="0"/>
              </a:spcAft>
              <a:defRPr/>
            </a:pPr>
            <a:r>
              <a:rPr lang="ja-JP" altLang="en-US" sz="3200" b="1" dirty="0">
                <a:solidFill>
                  <a:prstClr val="black"/>
                </a:solidFill>
                <a:latin typeface="BIZ UDPゴシック" panose="020B0400000000000000" pitchFamily="50" charset="-128"/>
                <a:ea typeface="BIZ UDPゴシック" panose="020B0400000000000000" pitchFamily="50" charset="-128"/>
              </a:rPr>
              <a:t>　　　</a:t>
            </a:r>
            <a:r>
              <a:rPr lang="ja-JP" altLang="en-US" sz="3200" b="1" dirty="0" err="1">
                <a:solidFill>
                  <a:prstClr val="black"/>
                </a:solidFill>
                <a:latin typeface="BIZ UDPゴシック" panose="020B0400000000000000" pitchFamily="50" charset="-128"/>
                <a:ea typeface="BIZ UDPゴシック" panose="020B0400000000000000" pitchFamily="50" charset="-128"/>
              </a:rPr>
              <a:t>発達障がい</a:t>
            </a:r>
            <a:r>
              <a:rPr lang="ja-JP" altLang="en-US" sz="3200" b="1" dirty="0">
                <a:solidFill>
                  <a:prstClr val="black"/>
                </a:solidFill>
                <a:latin typeface="BIZ UDPゴシック" panose="020B0400000000000000" pitchFamily="50" charset="-128"/>
                <a:ea typeface="BIZ UDPゴシック" panose="020B0400000000000000" pitchFamily="50" charset="-128"/>
              </a:rPr>
              <a:t>者雇用セミナー</a:t>
            </a:r>
            <a:r>
              <a:rPr lang="ja-JP" altLang="en-US" sz="2800" b="1" dirty="0">
                <a:solidFill>
                  <a:prstClr val="black"/>
                </a:solidFill>
                <a:latin typeface="BIZ UDPゴシック" panose="020B0400000000000000" pitchFamily="50" charset="-128"/>
                <a:ea typeface="BIZ UDPゴシック" panose="020B0400000000000000" pitchFamily="50" charset="-128"/>
              </a:rPr>
              <a:t>　</a:t>
            </a:r>
          </a:p>
        </p:txBody>
      </p:sp>
      <p:sp>
        <p:nvSpPr>
          <p:cNvPr id="59" name="四角形: 角を丸くする 55">
            <a:extLst>
              <a:ext uri="{FF2B5EF4-FFF2-40B4-BE49-F238E27FC236}">
                <a16:creationId xmlns:a16="http://schemas.microsoft.com/office/drawing/2014/main" id="{829BE968-3AB3-4628-98A5-4EA8A1CD226C}"/>
              </a:ext>
            </a:extLst>
          </p:cNvPr>
          <p:cNvSpPr/>
          <p:nvPr/>
        </p:nvSpPr>
        <p:spPr>
          <a:xfrm>
            <a:off x="272450" y="7999167"/>
            <a:ext cx="3710836" cy="312647"/>
          </a:xfrm>
          <a:prstGeom prst="roundRect">
            <a:avLst>
              <a:gd name="adj" fmla="val 50000"/>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お申込み方法　</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〆切：令和</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5</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年</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月</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23</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日</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月</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60" name="Rectangle 16"/>
          <p:cNvSpPr>
            <a:spLocks noChangeArrowheads="1"/>
          </p:cNvSpPr>
          <p:nvPr/>
        </p:nvSpPr>
        <p:spPr bwMode="auto">
          <a:xfrm>
            <a:off x="265626" y="9390849"/>
            <a:ext cx="6745287" cy="562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ts val="200"/>
              </a:spcBef>
              <a:buNone/>
            </a:pPr>
            <a:r>
              <a:rPr lang="ja-JP" altLang="en-US" sz="1000" dirty="0">
                <a:latin typeface="BIZ UDPゴシック" panose="020B0400000000000000" pitchFamily="50" charset="-128"/>
                <a:ea typeface="BIZ UDPゴシック" panose="020B0400000000000000" pitchFamily="50" charset="-128"/>
                <a:cs typeface="メイリオ" panose="020B0604030504040204" pitchFamily="50" charset="-128"/>
              </a:rPr>
              <a:t>主　催 ： 大阪府、大阪商工会議所、独立行政法人 高齢・障害・求職者雇用支援機構大阪</a:t>
            </a:r>
            <a:r>
              <a:rPr lang="ja-JP" altLang="en-US" sz="1000" dirty="0" smtClean="0">
                <a:latin typeface="BIZ UDPゴシック" panose="020B0400000000000000" pitchFamily="50" charset="-128"/>
                <a:ea typeface="BIZ UDPゴシック" panose="020B0400000000000000" pitchFamily="50" charset="-128"/>
                <a:cs typeface="メイリオ" panose="020B0604030504040204" pitchFamily="50" charset="-128"/>
              </a:rPr>
              <a:t>支部 大阪</a:t>
            </a:r>
            <a:r>
              <a:rPr lang="ja-JP" altLang="en-US" sz="1000" dirty="0">
                <a:latin typeface="BIZ UDPゴシック" panose="020B0400000000000000" pitchFamily="50" charset="-128"/>
                <a:ea typeface="BIZ UDPゴシック" panose="020B0400000000000000" pitchFamily="50" charset="-128"/>
                <a:cs typeface="メイリオ" panose="020B0604030504040204" pitchFamily="50" charset="-128"/>
              </a:rPr>
              <a:t>障害者職業センター</a:t>
            </a:r>
            <a:endParaRPr lang="en-US" altLang="ja-JP" sz="1000" dirty="0">
              <a:latin typeface="BIZ UDPゴシック" panose="020B0400000000000000" pitchFamily="50" charset="-128"/>
              <a:ea typeface="BIZ UDPゴシック" panose="020B0400000000000000" pitchFamily="50" charset="-128"/>
              <a:cs typeface="メイリオ" panose="020B0604030504040204" pitchFamily="50" charset="-128"/>
            </a:endParaRPr>
          </a:p>
          <a:p>
            <a:pPr eaLnBrk="1" hangingPunct="1">
              <a:spcBef>
                <a:spcPts val="200"/>
              </a:spcBef>
              <a:buNone/>
            </a:pPr>
            <a:r>
              <a:rPr lang="ja-JP" altLang="en-US" sz="1000" dirty="0">
                <a:latin typeface="BIZ UDPゴシック" panose="020B0400000000000000" pitchFamily="50" charset="-128"/>
                <a:ea typeface="BIZ UDPゴシック" panose="020B0400000000000000" pitchFamily="50" charset="-128"/>
                <a:cs typeface="メイリオ" panose="020B0604030504040204" pitchFamily="50" charset="-128"/>
              </a:rPr>
              <a:t>共　催 ： 塩野義製薬株式会社、損害保険ジャパン株式会社  （団体名</a:t>
            </a:r>
            <a:r>
              <a:rPr lang="en-US" altLang="ja-JP" sz="1000" dirty="0">
                <a:latin typeface="BIZ UDPゴシック" panose="020B0400000000000000" pitchFamily="50" charset="-128"/>
                <a:ea typeface="BIZ UDPゴシック" panose="020B0400000000000000" pitchFamily="50" charset="-128"/>
                <a:cs typeface="メイリオ" panose="020B0604030504040204" pitchFamily="50" charset="-128"/>
              </a:rPr>
              <a:t>50</a:t>
            </a:r>
            <a:r>
              <a:rPr lang="ja-JP" altLang="en-US" sz="1000" dirty="0">
                <a:latin typeface="BIZ UDPゴシック" panose="020B0400000000000000" pitchFamily="50" charset="-128"/>
                <a:ea typeface="BIZ UDPゴシック" panose="020B0400000000000000" pitchFamily="50" charset="-128"/>
                <a:cs typeface="メイリオ" panose="020B0604030504040204" pitchFamily="50" charset="-128"/>
              </a:rPr>
              <a:t>音順</a:t>
            </a:r>
            <a:r>
              <a:rPr lang="ja-JP" altLang="en-US" sz="1000" dirty="0">
                <a:latin typeface="+mn-lt"/>
                <a:ea typeface="メイリオ" panose="020B0604030504040204" pitchFamily="50" charset="-128"/>
                <a:cs typeface="メイリオ" panose="020B0604030504040204" pitchFamily="50" charset="-128"/>
              </a:rPr>
              <a:t>）</a:t>
            </a:r>
            <a:endParaRPr lang="en-US" altLang="ja-JP" sz="1000" dirty="0">
              <a:latin typeface="+mn-lt"/>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94559" y="8430874"/>
            <a:ext cx="6571591" cy="830997"/>
          </a:xfrm>
          <a:prstGeom prst="rect">
            <a:avLst/>
          </a:prstGeom>
          <a:noFill/>
        </p:spPr>
        <p:txBody>
          <a:bodyPr wrap="square" rtlCol="0">
            <a:spAutoFit/>
          </a:bodyPr>
          <a:lstStyle/>
          <a:p>
            <a:r>
              <a:rPr lang="ja-JP" altLang="en-US" sz="1100" dirty="0">
                <a:latin typeface="BIZ UDPゴシック" panose="020B0400000000000000" pitchFamily="50" charset="-128"/>
                <a:ea typeface="BIZ UDPゴシック" panose="020B0400000000000000" pitchFamily="50" charset="-128"/>
              </a:rPr>
              <a:t>①インターネットでのお申込み：下記</a:t>
            </a:r>
            <a:r>
              <a:rPr lang="en-US" altLang="ja-JP" sz="1100" dirty="0">
                <a:latin typeface="BIZ UDPゴシック" panose="020B0400000000000000" pitchFamily="50" charset="-128"/>
                <a:ea typeface="BIZ UDPゴシック" panose="020B0400000000000000" pitchFamily="50" charset="-128"/>
              </a:rPr>
              <a:t>URL</a:t>
            </a:r>
            <a:r>
              <a:rPr lang="ja-JP" altLang="en-US" sz="1100" dirty="0">
                <a:latin typeface="BIZ UDPゴシック" panose="020B0400000000000000" pitchFamily="50" charset="-128"/>
                <a:ea typeface="BIZ UDPゴシック" panose="020B0400000000000000" pitchFamily="50" charset="-128"/>
              </a:rPr>
              <a:t>もしくは申込用二次元コードをご利用ください</a:t>
            </a:r>
            <a:endParaRPr lang="en-US" altLang="ja-JP" sz="1100" dirty="0">
              <a:latin typeface="BIZ UDPゴシック" panose="020B0400000000000000" pitchFamily="50" charset="-128"/>
              <a:ea typeface="BIZ UDPゴシック" panose="020B0400000000000000" pitchFamily="50" charset="-128"/>
            </a:endParaRPr>
          </a:p>
          <a:p>
            <a:r>
              <a:rPr lang="en-US" altLang="ja-JP" dirty="0">
                <a:latin typeface="BIZ UDPゴシック" panose="020B0400000000000000" pitchFamily="50" charset="-128"/>
                <a:ea typeface="BIZ UDPゴシック" panose="020B0400000000000000" pitchFamily="50" charset="-128"/>
                <a:hlinkClick r:id="rId2"/>
              </a:rPr>
              <a:t>https://www.shinsei.pref.osaka.lg.jp/ers/input?tetudukiId=2022100074</a:t>
            </a:r>
            <a:endParaRPr lang="en-US" altLang="ja-JP" dirty="0">
              <a:latin typeface="BIZ UDPゴシック" panose="020B0400000000000000" pitchFamily="50" charset="-128"/>
              <a:ea typeface="BIZ UDPゴシック" panose="020B0400000000000000" pitchFamily="50" charset="-128"/>
            </a:endParaRPr>
          </a:p>
          <a:p>
            <a:endParaRPr lang="en-US" altLang="ja-JP"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②メール又は</a:t>
            </a:r>
            <a:r>
              <a:rPr lang="en-US" altLang="ja-JP" sz="1100" dirty="0">
                <a:latin typeface="BIZ UDPゴシック" panose="020B0400000000000000" pitchFamily="50" charset="-128"/>
                <a:ea typeface="BIZ UDPゴシック" panose="020B0400000000000000" pitchFamily="50" charset="-128"/>
              </a:rPr>
              <a:t>FAX</a:t>
            </a:r>
            <a:r>
              <a:rPr lang="ja-JP" altLang="en-US" sz="1100" dirty="0" err="1">
                <a:latin typeface="BIZ UDPゴシック" panose="020B0400000000000000" pitchFamily="50" charset="-128"/>
                <a:ea typeface="BIZ UDPゴシック" panose="020B0400000000000000" pitchFamily="50" charset="-128"/>
              </a:rPr>
              <a:t>での</a:t>
            </a:r>
            <a:r>
              <a:rPr lang="ja-JP" altLang="en-US" sz="1100" dirty="0">
                <a:latin typeface="BIZ UDPゴシック" panose="020B0400000000000000" pitchFamily="50" charset="-128"/>
                <a:ea typeface="BIZ UDPゴシック" panose="020B0400000000000000" pitchFamily="50" charset="-128"/>
              </a:rPr>
              <a:t>お申込み：裏面の「参加申込用紙」にご記入の上、お送りください</a:t>
            </a:r>
            <a:endParaRPr lang="en-US" altLang="ja-JP" sz="1100" dirty="0">
              <a:latin typeface="BIZ UDPゴシック" panose="020B0400000000000000" pitchFamily="50" charset="-128"/>
              <a:ea typeface="BIZ UDPゴシック" panose="020B0400000000000000" pitchFamily="50" charset="-128"/>
            </a:endParaRPr>
          </a:p>
          <a:p>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障がいのある方を雇用している、又は雇用を検討している民間事業主が対象となります。応募者多数の場合はお断りする場合があります。</a:t>
            </a:r>
          </a:p>
        </p:txBody>
      </p:sp>
      <p:pic>
        <p:nvPicPr>
          <p:cNvPr id="8" name="図 7"/>
          <p:cNvPicPr>
            <a:picLocks noChangeAspect="1"/>
          </p:cNvPicPr>
          <p:nvPr/>
        </p:nvPicPr>
        <p:blipFill rotWithShape="1">
          <a:blip r:embed="rId3">
            <a:extLst>
              <a:ext uri="{28A0092B-C50C-407E-A947-70E740481C1C}">
                <a14:useLocalDpi xmlns:a14="http://schemas.microsoft.com/office/drawing/2010/main" val="0"/>
              </a:ext>
            </a:extLst>
          </a:blip>
          <a:srcRect l="49828" t="32784"/>
          <a:stretch/>
        </p:blipFill>
        <p:spPr>
          <a:xfrm>
            <a:off x="-8211" y="-15552"/>
            <a:ext cx="1416210" cy="1991654"/>
          </a:xfrm>
          <a:prstGeom prst="rect">
            <a:avLst/>
          </a:prstGeom>
        </p:spPr>
      </p:pic>
      <p:sp>
        <p:nvSpPr>
          <p:cNvPr id="61" name="四角形: 角を丸くする 55">
            <a:extLst>
              <a:ext uri="{FF2B5EF4-FFF2-40B4-BE49-F238E27FC236}">
                <a16:creationId xmlns:a16="http://schemas.microsoft.com/office/drawing/2014/main" id="{829BE968-3AB3-4628-98A5-4EA8A1CD226C}"/>
              </a:ext>
            </a:extLst>
          </p:cNvPr>
          <p:cNvSpPr/>
          <p:nvPr/>
        </p:nvSpPr>
        <p:spPr>
          <a:xfrm>
            <a:off x="2489107" y="3834071"/>
            <a:ext cx="2761691" cy="261610"/>
          </a:xfrm>
          <a:prstGeom prst="roundRect">
            <a:avLst>
              <a:gd name="adj" fmla="val 50000"/>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開催形式：オンライン</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(Zoom)</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p>
        </p:txBody>
      </p:sp>
      <p:sp>
        <p:nvSpPr>
          <p:cNvPr id="62" name="四角形: 角を丸くする 55">
            <a:extLst>
              <a:ext uri="{FF2B5EF4-FFF2-40B4-BE49-F238E27FC236}">
                <a16:creationId xmlns:a16="http://schemas.microsoft.com/office/drawing/2014/main" id="{829BE968-3AB3-4628-98A5-4EA8A1CD226C}"/>
              </a:ext>
            </a:extLst>
          </p:cNvPr>
          <p:cNvSpPr/>
          <p:nvPr/>
        </p:nvSpPr>
        <p:spPr>
          <a:xfrm>
            <a:off x="5387516" y="3834071"/>
            <a:ext cx="1289226" cy="261610"/>
          </a:xfrm>
          <a:prstGeom prst="roundRect">
            <a:avLst>
              <a:gd name="adj" fmla="val 50000"/>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参加無料　</a:t>
            </a:r>
          </a:p>
        </p:txBody>
      </p:sp>
      <p:sp>
        <p:nvSpPr>
          <p:cNvPr id="10" name="テキスト ボックス 9"/>
          <p:cNvSpPr txBox="1"/>
          <p:nvPr/>
        </p:nvSpPr>
        <p:spPr>
          <a:xfrm>
            <a:off x="537358" y="5293788"/>
            <a:ext cx="1728192" cy="707886"/>
          </a:xfrm>
          <a:prstGeom prst="rect">
            <a:avLst/>
          </a:prstGeom>
          <a:noFill/>
        </p:spPr>
        <p:txBody>
          <a:bodyPr wrap="square" rtlCol="0">
            <a:spAutoFit/>
          </a:bodyPr>
          <a:lstStyle/>
          <a:p>
            <a:pPr algn="ctr">
              <a:lnSpc>
                <a:spcPts val="1600"/>
              </a:lnSpc>
            </a:pPr>
            <a:r>
              <a:rPr lang="en-US" altLang="ja-JP" sz="1200" b="1" dirty="0">
                <a:latin typeface="BIZ UDPゴシック" panose="020B0400000000000000" pitchFamily="50" charset="-128"/>
                <a:ea typeface="BIZ UDPゴシック" panose="020B0400000000000000" pitchFamily="50" charset="-128"/>
              </a:rPr>
              <a:t>—</a:t>
            </a:r>
            <a:r>
              <a:rPr lang="ja-JP" altLang="en-US" sz="1200" b="1" dirty="0">
                <a:latin typeface="BIZ UDPゴシック" panose="020B0400000000000000" pitchFamily="50" charset="-128"/>
                <a:ea typeface="BIZ UDPゴシック" panose="020B0400000000000000" pitchFamily="50" charset="-128"/>
              </a:rPr>
              <a:t>基調講演</a:t>
            </a:r>
            <a:r>
              <a:rPr lang="en-US" altLang="ja-JP" sz="1200" b="1" dirty="0">
                <a:latin typeface="BIZ UDPゴシック" panose="020B0400000000000000" pitchFamily="50" charset="-128"/>
                <a:ea typeface="BIZ UDPゴシック" panose="020B0400000000000000" pitchFamily="50" charset="-128"/>
              </a:rPr>
              <a:t>—</a:t>
            </a:r>
            <a:endParaRPr lang="en-US" altLang="ja-JP" sz="1100" b="1" dirty="0">
              <a:latin typeface="BIZ UDPゴシック" panose="020B0400000000000000" pitchFamily="50" charset="-128"/>
              <a:ea typeface="BIZ UDPゴシック" panose="020B0400000000000000" pitchFamily="50" charset="-128"/>
            </a:endParaRPr>
          </a:p>
          <a:p>
            <a:pPr algn="ctr">
              <a:lnSpc>
                <a:spcPts val="1600"/>
              </a:lnSpc>
            </a:pPr>
            <a:r>
              <a:rPr lang="ja-JP" altLang="en-US" dirty="0">
                <a:latin typeface="BIZ UDPゴシック" panose="020B0400000000000000" pitchFamily="50" charset="-128"/>
                <a:ea typeface="BIZ UDPゴシック" panose="020B0400000000000000" pitchFamily="50" charset="-128"/>
              </a:rPr>
              <a:t>特性を有する従業員への対応　～職場定着を目指し～</a:t>
            </a:r>
            <a:r>
              <a:rPr lang="ja-JP" altLang="en-US" sz="800" dirty="0">
                <a:latin typeface="BIZ UDPゴシック" panose="020B0400000000000000" pitchFamily="50" charset="-128"/>
                <a:ea typeface="BIZ UDPゴシック" panose="020B0400000000000000" pitchFamily="50" charset="-128"/>
              </a:rPr>
              <a:t>　</a:t>
            </a:r>
            <a:r>
              <a:rPr lang="ja-JP" altLang="en-US" sz="1300" dirty="0">
                <a:latin typeface="BIZ UDPゴシック" panose="020B0400000000000000" pitchFamily="50" charset="-128"/>
                <a:ea typeface="BIZ UDPゴシック" panose="020B0400000000000000" pitchFamily="50" charset="-128"/>
              </a:rPr>
              <a:t>　</a:t>
            </a:r>
            <a:r>
              <a:rPr kumimoji="1" lang="ja-JP" altLang="en-US" sz="1300" dirty="0">
                <a:latin typeface="BIZ UDPゴシック" panose="020B0400000000000000" pitchFamily="50" charset="-128"/>
                <a:ea typeface="BIZ UDPゴシック" panose="020B0400000000000000" pitchFamily="50" charset="-128"/>
              </a:rPr>
              <a:t>　</a:t>
            </a:r>
          </a:p>
        </p:txBody>
      </p:sp>
      <p:grpSp>
        <p:nvGrpSpPr>
          <p:cNvPr id="53" name="グループ化 52">
            <a:extLst>
              <a:ext uri="{FF2B5EF4-FFF2-40B4-BE49-F238E27FC236}">
                <a16:creationId xmlns:a16="http://schemas.microsoft.com/office/drawing/2014/main" id="{F4DF1B60-49F4-46DC-9348-454429034601}"/>
              </a:ext>
            </a:extLst>
          </p:cNvPr>
          <p:cNvGrpSpPr/>
          <p:nvPr/>
        </p:nvGrpSpPr>
        <p:grpSpPr>
          <a:xfrm>
            <a:off x="4039178" y="7571740"/>
            <a:ext cx="2841783" cy="583750"/>
            <a:chOff x="4056044" y="7625304"/>
            <a:chExt cx="2779096" cy="381355"/>
          </a:xfrm>
          <a:noFill/>
        </p:grpSpPr>
        <p:pic>
          <p:nvPicPr>
            <p:cNvPr id="63" name="図 62">
              <a:extLst>
                <a:ext uri="{FF2B5EF4-FFF2-40B4-BE49-F238E27FC236}">
                  <a16:creationId xmlns:a16="http://schemas.microsoft.com/office/drawing/2014/main" id="{1D5B01BB-0646-4CC1-94AE-B2463872597E}"/>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6044" y="7625304"/>
              <a:ext cx="2779096" cy="381355"/>
            </a:xfrm>
            <a:prstGeom prst="rect">
              <a:avLst/>
            </a:prstGeom>
            <a:grpFill/>
            <a:ln>
              <a:noFill/>
            </a:ln>
          </p:spPr>
        </p:pic>
        <p:sp>
          <p:nvSpPr>
            <p:cNvPr id="64" name="テキスト ボックス 63">
              <a:extLst>
                <a:ext uri="{FF2B5EF4-FFF2-40B4-BE49-F238E27FC236}">
                  <a16:creationId xmlns:a16="http://schemas.microsoft.com/office/drawing/2014/main" id="{ACFFE085-EAFF-496F-ACE7-92485B6C7C53}"/>
                </a:ext>
              </a:extLst>
            </p:cNvPr>
            <p:cNvSpPr txBox="1"/>
            <p:nvPr/>
          </p:nvSpPr>
          <p:spPr>
            <a:xfrm>
              <a:off x="4093969" y="7657604"/>
              <a:ext cx="2461144" cy="200055"/>
            </a:xfrm>
            <a:prstGeom prst="rect">
              <a:avLst/>
            </a:prstGeom>
            <a:grpFill/>
          </p:spPr>
          <p:txBody>
            <a:bodyPr wrap="square" rtlCol="0">
              <a:spAutoFit/>
            </a:bodyPr>
            <a:lstStyle/>
            <a:p>
              <a:r>
                <a:rPr lang="ja-JP" altLang="en-US" sz="700" dirty="0">
                  <a:latin typeface="BIZ UDPゴシック" panose="020B0400000000000000" pitchFamily="50" charset="-128"/>
                  <a:ea typeface="BIZ UDPゴシック" panose="020B0400000000000000" pitchFamily="50" charset="-128"/>
                </a:rPr>
                <a:t>大阪府　</a:t>
              </a:r>
              <a:r>
                <a:rPr lang="ja-JP" altLang="en-US" sz="700" dirty="0" err="1">
                  <a:latin typeface="BIZ UDPゴシック" panose="020B0400000000000000" pitchFamily="50" charset="-128"/>
                  <a:ea typeface="BIZ UDPゴシック" panose="020B0400000000000000" pitchFamily="50" charset="-128"/>
                </a:rPr>
                <a:t>精神障がい</a:t>
              </a:r>
              <a:r>
                <a:rPr lang="ja-JP" altLang="en-US" sz="700" dirty="0">
                  <a:latin typeface="BIZ UDPゴシック" panose="020B0400000000000000" pitchFamily="50" charset="-128"/>
                  <a:ea typeface="BIZ UDPゴシック" panose="020B0400000000000000" pitchFamily="50" charset="-128"/>
                </a:rPr>
                <a:t>者・発達障がい者雇用セミナー</a:t>
              </a:r>
              <a:endParaRPr kumimoji="1" lang="ja-JP" altLang="en-US" sz="1100" dirty="0">
                <a:latin typeface="BIZ UDPゴシック" panose="020B0400000000000000" pitchFamily="50" charset="-128"/>
                <a:ea typeface="BIZ UDPゴシック" panose="020B0400000000000000" pitchFamily="50" charset="-128"/>
              </a:endParaRPr>
            </a:p>
          </p:txBody>
        </p:sp>
      </p:grpSp>
      <p:sp>
        <p:nvSpPr>
          <p:cNvPr id="65" name="テキスト ボックス 64"/>
          <p:cNvSpPr txBox="1"/>
          <p:nvPr/>
        </p:nvSpPr>
        <p:spPr>
          <a:xfrm>
            <a:off x="296859" y="7571452"/>
            <a:ext cx="3536523" cy="253916"/>
          </a:xfrm>
          <a:prstGeom prst="rect">
            <a:avLst/>
          </a:prstGeom>
          <a:noFill/>
          <a:ln w="28575">
            <a:solidFill>
              <a:srgbClr val="FFC000"/>
            </a:solidFill>
          </a:ln>
        </p:spPr>
        <p:txBody>
          <a:bodyPr wrap="square" rtlCol="0">
            <a:spAutoFit/>
          </a:bodyPr>
          <a:lstStyle/>
          <a:p>
            <a:r>
              <a:rPr lang="ja-JP" altLang="en-US" sz="1050" dirty="0">
                <a:latin typeface="BIZ UDPゴシック" panose="020B0400000000000000" pitchFamily="50" charset="-128"/>
                <a:ea typeface="BIZ UDPゴシック" panose="020B0400000000000000" pitchFamily="50" charset="-128"/>
              </a:rPr>
              <a:t>参加にあたり、配慮が必要な方は</a:t>
            </a:r>
            <a:r>
              <a:rPr kumimoji="1" lang="ja-JP" altLang="en-US" sz="1050" u="dbl" dirty="0">
                <a:latin typeface="BIZ UDPゴシック" panose="020B0400000000000000" pitchFamily="50" charset="-128"/>
                <a:ea typeface="BIZ UDPゴシック" panose="020B0400000000000000" pitchFamily="50" charset="-128"/>
              </a:rPr>
              <a:t>事前に</a:t>
            </a:r>
            <a:r>
              <a:rPr kumimoji="1" lang="ja-JP" altLang="en-US" sz="1050" dirty="0">
                <a:latin typeface="BIZ UDPゴシック" panose="020B0400000000000000" pitchFamily="50" charset="-128"/>
                <a:ea typeface="BIZ UDPゴシック" panose="020B0400000000000000" pitchFamily="50" charset="-128"/>
              </a:rPr>
              <a:t>お申出ください。</a:t>
            </a:r>
            <a:endParaRPr kumimoji="1" lang="ja-JP" altLang="en-US" sz="1050" dirty="0"/>
          </a:p>
        </p:txBody>
      </p:sp>
      <p:sp>
        <p:nvSpPr>
          <p:cNvPr id="11" name="テキスト ボックス 10"/>
          <p:cNvSpPr txBox="1"/>
          <p:nvPr/>
        </p:nvSpPr>
        <p:spPr>
          <a:xfrm>
            <a:off x="34666" y="1772417"/>
            <a:ext cx="1559017" cy="261610"/>
          </a:xfrm>
          <a:prstGeom prst="rect">
            <a:avLst/>
          </a:prstGeom>
          <a:noFill/>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（２回シリーズ）</a:t>
            </a:r>
            <a:endParaRPr kumimoji="1" lang="ja-JP" altLang="en-US" sz="600" dirty="0">
              <a:latin typeface="BIZ UDPゴシック" panose="020B0400000000000000" pitchFamily="50" charset="-128"/>
              <a:ea typeface="BIZ UDPゴシック" panose="020B0400000000000000" pitchFamily="50" charset="-128"/>
            </a:endParaRPr>
          </a:p>
        </p:txBody>
      </p:sp>
      <p:sp>
        <p:nvSpPr>
          <p:cNvPr id="47" name="四角形: 角を丸くする 55">
            <a:extLst>
              <a:ext uri="{FF2B5EF4-FFF2-40B4-BE49-F238E27FC236}">
                <a16:creationId xmlns:a16="http://schemas.microsoft.com/office/drawing/2014/main" id="{829BE968-3AB3-4628-98A5-4EA8A1CD226C}"/>
              </a:ext>
            </a:extLst>
          </p:cNvPr>
          <p:cNvSpPr/>
          <p:nvPr/>
        </p:nvSpPr>
        <p:spPr>
          <a:xfrm>
            <a:off x="4941168" y="8014517"/>
            <a:ext cx="1708020" cy="300780"/>
          </a:xfrm>
          <a:prstGeom prst="roundRect">
            <a:avLst>
              <a:gd name="adj" fmla="val 50000"/>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申込用二次元コード</a:t>
            </a:r>
          </a:p>
        </p:txBody>
      </p:sp>
      <p:sp>
        <p:nvSpPr>
          <p:cNvPr id="15" name="テキスト ボックス 14"/>
          <p:cNvSpPr txBox="1"/>
          <p:nvPr/>
        </p:nvSpPr>
        <p:spPr>
          <a:xfrm>
            <a:off x="2169567" y="5343455"/>
            <a:ext cx="3144392" cy="692497"/>
          </a:xfrm>
          <a:prstGeom prst="rect">
            <a:avLst/>
          </a:prstGeom>
          <a:noFill/>
        </p:spPr>
        <p:txBody>
          <a:bodyPr wrap="square" rtlCol="0">
            <a:spAutoFit/>
          </a:bodyPr>
          <a:lstStyle/>
          <a:p>
            <a:pPr fontAlgn="auto">
              <a:spcBef>
                <a:spcPts val="0"/>
              </a:spcBef>
              <a:spcAft>
                <a:spcPts val="0"/>
              </a:spcAft>
            </a:pPr>
            <a:r>
              <a:rPr lang="ja-JP" altLang="en-US" sz="1300" dirty="0">
                <a:solidFill>
                  <a:prstClr val="black"/>
                </a:solidFill>
                <a:latin typeface="BIZ UDPゴシック" panose="020B0400000000000000" pitchFamily="50" charset="-128"/>
                <a:ea typeface="BIZ UDPゴシック" panose="020B0400000000000000" pitchFamily="50" charset="-128"/>
              </a:rPr>
              <a:t> </a:t>
            </a:r>
            <a:r>
              <a:rPr lang="ja-JP" altLang="en-US" sz="1200" dirty="0">
                <a:solidFill>
                  <a:prstClr val="black"/>
                </a:solidFill>
                <a:latin typeface="BIZ UDPゴシック" panose="020B0400000000000000" pitchFamily="50" charset="-128"/>
                <a:ea typeface="BIZ UDPゴシック" panose="020B0400000000000000" pitchFamily="50" charset="-128"/>
              </a:rPr>
              <a:t>講師：</a:t>
            </a:r>
            <a:r>
              <a:rPr lang="zh-CN" altLang="en-US" sz="1200" dirty="0">
                <a:solidFill>
                  <a:prstClr val="black"/>
                </a:solidFill>
                <a:latin typeface="BIZ UDPゴシック" panose="020B0400000000000000" pitchFamily="50" charset="-128"/>
                <a:ea typeface="BIZ UDPゴシック" panose="020B0400000000000000" pitchFamily="50" charset="-128"/>
              </a:rPr>
              <a:t>産業医科大学</a:t>
            </a:r>
            <a:endParaRPr lang="en-US" altLang="zh-CN" sz="1200" dirty="0">
              <a:solidFill>
                <a:prstClr val="black"/>
              </a:solidFill>
              <a:latin typeface="BIZ UDPゴシック" panose="020B0400000000000000" pitchFamily="50" charset="-128"/>
              <a:ea typeface="BIZ UDPゴシック" panose="020B0400000000000000" pitchFamily="50" charset="-128"/>
            </a:endParaRPr>
          </a:p>
          <a:p>
            <a:pPr fontAlgn="auto">
              <a:spcBef>
                <a:spcPts val="0"/>
              </a:spcBef>
              <a:spcAft>
                <a:spcPts val="0"/>
              </a:spcAft>
            </a:pPr>
            <a:r>
              <a:rPr lang="en-US" altLang="zh-CN" sz="1200" dirty="0">
                <a:solidFill>
                  <a:prstClr val="black"/>
                </a:solidFill>
                <a:latin typeface="BIZ UDPゴシック" panose="020B0400000000000000" pitchFamily="50" charset="-128"/>
                <a:ea typeface="BIZ UDPゴシック" panose="020B0400000000000000" pitchFamily="50" charset="-128"/>
              </a:rPr>
              <a:t>         </a:t>
            </a:r>
            <a:r>
              <a:rPr lang="zh-CN" altLang="en-US" sz="1200" dirty="0">
                <a:solidFill>
                  <a:prstClr val="black"/>
                </a:solidFill>
                <a:latin typeface="BIZ UDPゴシック" panose="020B0400000000000000" pitchFamily="50" charset="-128"/>
                <a:ea typeface="BIZ UDPゴシック" panose="020B0400000000000000" pitchFamily="50" charset="-128"/>
              </a:rPr>
              <a:t>医学部</a:t>
            </a:r>
            <a:r>
              <a:rPr lang="ja-JP" altLang="en-US" sz="1200" dirty="0">
                <a:solidFill>
                  <a:prstClr val="black"/>
                </a:solidFill>
                <a:latin typeface="BIZ UDPゴシック" panose="020B0400000000000000" pitchFamily="50" charset="-128"/>
                <a:ea typeface="BIZ UDPゴシック" panose="020B0400000000000000" pitchFamily="50" charset="-128"/>
              </a:rPr>
              <a:t>　</a:t>
            </a:r>
            <a:r>
              <a:rPr lang="zh-CN" altLang="en-US" sz="1200" dirty="0">
                <a:solidFill>
                  <a:prstClr val="black"/>
                </a:solidFill>
                <a:latin typeface="BIZ UDPゴシック" panose="020B0400000000000000" pitchFamily="50" charset="-128"/>
                <a:ea typeface="BIZ UDPゴシック" panose="020B0400000000000000" pitchFamily="50" charset="-128"/>
              </a:rPr>
              <a:t>両立支援科学</a:t>
            </a:r>
            <a:r>
              <a:rPr lang="ja-JP" altLang="en-US" sz="1200" dirty="0">
                <a:solidFill>
                  <a:prstClr val="black"/>
                </a:solidFill>
                <a:latin typeface="BIZ UDPゴシック" panose="020B0400000000000000" pitchFamily="50" charset="-128"/>
                <a:ea typeface="BIZ UDPゴシック" panose="020B0400000000000000" pitchFamily="50" charset="-128"/>
              </a:rPr>
              <a:t>　准教授　　　 </a:t>
            </a:r>
            <a:endParaRPr lang="en-US" altLang="zh-CN" sz="1200" dirty="0">
              <a:solidFill>
                <a:prstClr val="black"/>
              </a:solidFill>
              <a:latin typeface="BIZ UDPゴシック" panose="020B0400000000000000" pitchFamily="50" charset="-128"/>
              <a:ea typeface="BIZ UDPゴシック" panose="020B0400000000000000" pitchFamily="50" charset="-128"/>
            </a:endParaRPr>
          </a:p>
          <a:p>
            <a:pPr fontAlgn="auto">
              <a:spcBef>
                <a:spcPts val="0"/>
              </a:spcBef>
              <a:spcAft>
                <a:spcPts val="0"/>
              </a:spcAft>
            </a:pPr>
            <a:r>
              <a:rPr lang="en-US" altLang="ja-JP" sz="1200" dirty="0">
                <a:solidFill>
                  <a:prstClr val="black"/>
                </a:solidFill>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　　　　　</a:t>
            </a:r>
            <a:endParaRPr lang="en-US" altLang="ja-JP" sz="1400" dirty="0">
              <a:solidFill>
                <a:prstClr val="black"/>
              </a:solidFill>
              <a:latin typeface="BIZ UDPゴシック" panose="020B0400000000000000" pitchFamily="50" charset="-128"/>
              <a:ea typeface="BIZ UDPゴシック" panose="020B0400000000000000" pitchFamily="50" charset="-128"/>
            </a:endParaRPr>
          </a:p>
        </p:txBody>
      </p:sp>
      <p:sp>
        <p:nvSpPr>
          <p:cNvPr id="18" name="テキスト ボックス 17"/>
          <p:cNvSpPr txBox="1"/>
          <p:nvPr/>
        </p:nvSpPr>
        <p:spPr>
          <a:xfrm>
            <a:off x="5265227" y="6173840"/>
            <a:ext cx="1550894" cy="338554"/>
          </a:xfrm>
          <a:prstGeom prst="rect">
            <a:avLst/>
          </a:prstGeom>
          <a:noFill/>
        </p:spPr>
        <p:txBody>
          <a:bodyPr wrap="square" rtlCol="0">
            <a:spAutoFit/>
          </a:bodyPr>
          <a:lstStyle/>
          <a:p>
            <a:r>
              <a:rPr lang="ja-JP" altLang="en-US" sz="1600" dirty="0">
                <a:latin typeface="BIZ UDPゴシック" panose="020B0400000000000000" pitchFamily="50" charset="-128"/>
                <a:ea typeface="BIZ UDPゴシック" panose="020B0400000000000000" pitchFamily="50" charset="-128"/>
              </a:rPr>
              <a:t>相井　弘幸 氏</a:t>
            </a:r>
          </a:p>
        </p:txBody>
      </p:sp>
      <p:sp>
        <p:nvSpPr>
          <p:cNvPr id="54" name="テキスト ボックス 53"/>
          <p:cNvSpPr txBox="1"/>
          <p:nvPr/>
        </p:nvSpPr>
        <p:spPr>
          <a:xfrm>
            <a:off x="5321410" y="5505637"/>
            <a:ext cx="1682694" cy="338554"/>
          </a:xfrm>
          <a:prstGeom prst="rect">
            <a:avLst/>
          </a:prstGeom>
          <a:noFill/>
        </p:spPr>
        <p:txBody>
          <a:bodyPr wrap="square" rtlCol="0">
            <a:spAutoFit/>
          </a:bodyPr>
          <a:lstStyle/>
          <a:p>
            <a:r>
              <a:rPr lang="ja-JP" altLang="en-US" sz="1600" dirty="0">
                <a:latin typeface="BIZ UDPゴシック" panose="020B0400000000000000" pitchFamily="50" charset="-128"/>
                <a:ea typeface="BIZ UDPゴシック" panose="020B0400000000000000" pitchFamily="50" charset="-128"/>
              </a:rPr>
              <a:t>永田 昌子 氏</a:t>
            </a:r>
          </a:p>
        </p:txBody>
      </p:sp>
      <p:sp>
        <p:nvSpPr>
          <p:cNvPr id="20" name="テキスト ボックス 19"/>
          <p:cNvSpPr txBox="1"/>
          <p:nvPr/>
        </p:nvSpPr>
        <p:spPr>
          <a:xfrm>
            <a:off x="5321410" y="6782818"/>
            <a:ext cx="1490587" cy="338554"/>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　　　　　</a:t>
            </a:r>
          </a:p>
        </p:txBody>
      </p:sp>
      <p:sp>
        <p:nvSpPr>
          <p:cNvPr id="12" name="テキスト ボックス 11"/>
          <p:cNvSpPr txBox="1"/>
          <p:nvPr/>
        </p:nvSpPr>
        <p:spPr>
          <a:xfrm>
            <a:off x="1406759" y="2938763"/>
            <a:ext cx="5213043" cy="1277273"/>
          </a:xfrm>
          <a:prstGeom prst="rect">
            <a:avLst/>
          </a:prstGeom>
          <a:noFill/>
        </p:spPr>
        <p:txBody>
          <a:bodyPr wrap="square" rtlCol="0">
            <a:spAutoFit/>
          </a:bodyPr>
          <a:lstStyle/>
          <a:p>
            <a:r>
              <a:rPr lang="ja-JP" altLang="ja-JP" sz="1100" dirty="0">
                <a:latin typeface="BIZ UDPゴシック" panose="020B0400000000000000" pitchFamily="50" charset="-128"/>
                <a:ea typeface="BIZ UDPゴシック" panose="020B0400000000000000" pitchFamily="50" charset="-128"/>
              </a:rPr>
              <a:t>今年度</a:t>
            </a:r>
            <a:r>
              <a:rPr lang="ja-JP" altLang="en-US" sz="1100" dirty="0">
                <a:latin typeface="BIZ UDPゴシック" panose="020B0400000000000000" pitchFamily="50" charset="-128"/>
                <a:ea typeface="BIZ UDPゴシック" panose="020B0400000000000000" pitchFamily="50" charset="-128"/>
              </a:rPr>
              <a:t>２</a:t>
            </a:r>
            <a:r>
              <a:rPr lang="ja-JP" altLang="ja-JP" sz="1100" dirty="0">
                <a:latin typeface="BIZ UDPゴシック" panose="020B0400000000000000" pitchFamily="50" charset="-128"/>
                <a:ea typeface="BIZ UDPゴシック" panose="020B0400000000000000" pitchFamily="50" charset="-128"/>
              </a:rPr>
              <a:t>回目のテーマは「</a:t>
            </a:r>
            <a:r>
              <a:rPr lang="ja-JP" altLang="en-US" sz="1100" dirty="0">
                <a:latin typeface="BIZ UDPゴシック" panose="020B0400000000000000" pitchFamily="50" charset="-128"/>
                <a:ea typeface="BIZ UDPゴシック" panose="020B0400000000000000" pitchFamily="50" charset="-128"/>
              </a:rPr>
              <a:t>職場定着</a:t>
            </a:r>
            <a:r>
              <a:rPr lang="ja-JP" altLang="ja-JP" sz="1100" dirty="0">
                <a:latin typeface="BIZ UDPゴシック" panose="020B0400000000000000" pitchFamily="50" charset="-128"/>
                <a:ea typeface="BIZ UDPゴシック" panose="020B0400000000000000" pitchFamily="50" charset="-128"/>
              </a:rPr>
              <a:t>」です。</a:t>
            </a:r>
            <a:r>
              <a:rPr lang="ja-JP" altLang="en-US" sz="1100" dirty="0">
                <a:latin typeface="BIZ UDPゴシック" panose="020B0400000000000000" pitchFamily="50" charset="-128"/>
                <a:ea typeface="BIZ UDPゴシック" panose="020B0400000000000000" pitchFamily="50" charset="-128"/>
              </a:rPr>
              <a:t> “働きやすい環境”の構築方法、関係機関との連携方法など、職場定着について悩んだことはないでしょうか。今年度２回目のセミナーは、職場定着について医療・企業・支援機関の経験豊富な</a:t>
            </a:r>
            <a:r>
              <a:rPr lang="en-US" altLang="ja-JP" sz="1100" dirty="0">
                <a:latin typeface="BIZ UDPゴシック" panose="020B0400000000000000" pitchFamily="50" charset="-128"/>
                <a:ea typeface="BIZ UDPゴシック" panose="020B0400000000000000" pitchFamily="50" charset="-128"/>
              </a:rPr>
              <a:t>3</a:t>
            </a:r>
            <a:r>
              <a:rPr lang="ja-JP" altLang="en-US" sz="1100" dirty="0">
                <a:latin typeface="BIZ UDPゴシック" panose="020B0400000000000000" pitchFamily="50" charset="-128"/>
                <a:ea typeface="BIZ UDPゴシック" panose="020B0400000000000000" pitchFamily="50" charset="-128"/>
              </a:rPr>
              <a:t>名の講師から、事例を交えつつ職場定着の方法を紹介してもらいます。ぜひご参加ください。</a:t>
            </a:r>
            <a:endParaRPr lang="en-US" altLang="ja-JP" sz="1100" dirty="0">
              <a:latin typeface="BIZ UDPゴシック" panose="020B0400000000000000" pitchFamily="50" charset="-128"/>
              <a:ea typeface="BIZ UDPゴシック" panose="020B0400000000000000" pitchFamily="50" charset="-128"/>
            </a:endParaRPr>
          </a:p>
          <a:p>
            <a:endParaRPr lang="en-US" altLang="ja-JP" sz="1100" dirty="0">
              <a:latin typeface="BIZ UDPゴシック" panose="020B0400000000000000" pitchFamily="50" charset="-128"/>
              <a:ea typeface="BIZ UDPゴシック" panose="020B0400000000000000" pitchFamily="50" charset="-128"/>
            </a:endParaRPr>
          </a:p>
          <a:p>
            <a:endParaRPr lang="en-US" altLang="ja-JP" sz="1100" dirty="0">
              <a:latin typeface="BIZ UDPゴシック" panose="020B0400000000000000" pitchFamily="50" charset="-128"/>
              <a:ea typeface="BIZ UDPゴシック" panose="020B0400000000000000" pitchFamily="50" charset="-128"/>
            </a:endParaRPr>
          </a:p>
          <a:p>
            <a:endParaRPr lang="ja-JP" altLang="ja-JP" sz="1100" dirty="0">
              <a:latin typeface="BIZ UDPゴシック" panose="020B0400000000000000" pitchFamily="50" charset="-128"/>
              <a:ea typeface="BIZ UDPゴシック" panose="020B0400000000000000" pitchFamily="50" charset="-128"/>
            </a:endParaRPr>
          </a:p>
        </p:txBody>
      </p:sp>
      <p:sp>
        <p:nvSpPr>
          <p:cNvPr id="74" name="フローチャート: 結合子 73">
            <a:extLst>
              <a:ext uri="{FF2B5EF4-FFF2-40B4-BE49-F238E27FC236}">
                <a16:creationId xmlns:a16="http://schemas.microsoft.com/office/drawing/2014/main" id="{6618AA86-BC42-4629-899E-4A468E7D5432}"/>
              </a:ext>
            </a:extLst>
          </p:cNvPr>
          <p:cNvSpPr/>
          <p:nvPr/>
        </p:nvSpPr>
        <p:spPr>
          <a:xfrm>
            <a:off x="279833" y="6148808"/>
            <a:ext cx="290543" cy="307777"/>
          </a:xfrm>
          <a:prstGeom prst="flowChartConnector">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dirty="0">
              <a:solidFill>
                <a:schemeClr val="tx1"/>
              </a:solidFill>
              <a:latin typeface="游ゴシック" panose="020F0502020204030204"/>
              <a:ea typeface="游ゴシック" panose="020B0400000000000000" pitchFamily="50" charset="-128"/>
            </a:endParaRPr>
          </a:p>
        </p:txBody>
      </p:sp>
      <p:sp>
        <p:nvSpPr>
          <p:cNvPr id="75" name="フローチャート: 結合子 74">
            <a:extLst>
              <a:ext uri="{FF2B5EF4-FFF2-40B4-BE49-F238E27FC236}">
                <a16:creationId xmlns:a16="http://schemas.microsoft.com/office/drawing/2014/main" id="{6618AA86-BC42-4629-899E-4A468E7D5432}"/>
              </a:ext>
            </a:extLst>
          </p:cNvPr>
          <p:cNvSpPr/>
          <p:nvPr/>
        </p:nvSpPr>
        <p:spPr>
          <a:xfrm>
            <a:off x="279391" y="6812273"/>
            <a:ext cx="290543" cy="307777"/>
          </a:xfrm>
          <a:prstGeom prst="flowChartConnector">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dirty="0">
              <a:solidFill>
                <a:schemeClr val="tx1"/>
              </a:solidFill>
              <a:latin typeface="游ゴシック" panose="020F0502020204030204"/>
              <a:ea typeface="游ゴシック" panose="020B0400000000000000" pitchFamily="50" charset="-128"/>
            </a:endParaRPr>
          </a:p>
        </p:txBody>
      </p:sp>
      <p:sp>
        <p:nvSpPr>
          <p:cNvPr id="66" name="テキスト ボックス 65"/>
          <p:cNvSpPr txBox="1"/>
          <p:nvPr/>
        </p:nvSpPr>
        <p:spPr>
          <a:xfrm>
            <a:off x="661604" y="6123058"/>
            <a:ext cx="1699990" cy="307777"/>
          </a:xfrm>
          <a:prstGeom prst="rect">
            <a:avLst/>
          </a:prstGeom>
          <a:noFill/>
        </p:spPr>
        <p:txBody>
          <a:bodyPr wrap="square" rtlCol="0">
            <a:spAutoFit/>
          </a:bodyPr>
          <a:lstStyle/>
          <a:p>
            <a:r>
              <a:rPr lang="ja-JP" altLang="en-US" sz="1400" b="1" dirty="0">
                <a:latin typeface="BIZ UDPゴシック" panose="020B0400000000000000" pitchFamily="50" charset="-128"/>
                <a:ea typeface="BIZ UDPゴシック" panose="020B0400000000000000" pitchFamily="50" charset="-128"/>
              </a:rPr>
              <a:t>企業の事例紹介</a:t>
            </a:r>
            <a:endParaRPr lang="en-US" altLang="ja-JP" sz="1400" b="1" dirty="0">
              <a:latin typeface="BIZ UDPゴシック" panose="020B0400000000000000" pitchFamily="50" charset="-128"/>
              <a:ea typeface="BIZ UDPゴシック" panose="020B0400000000000000" pitchFamily="50" charset="-128"/>
            </a:endParaRPr>
          </a:p>
        </p:txBody>
      </p:sp>
      <p:pic>
        <p:nvPicPr>
          <p:cNvPr id="67" name="図 66"/>
          <p:cNvPicPr>
            <a:picLocks noChangeAspect="1"/>
          </p:cNvPicPr>
          <p:nvPr/>
        </p:nvPicPr>
        <p:blipFill rotWithShape="1">
          <a:blip r:embed="rId3">
            <a:extLst>
              <a:ext uri="{28A0092B-C50C-407E-A947-70E740481C1C}">
                <a14:useLocalDpi xmlns:a14="http://schemas.microsoft.com/office/drawing/2010/main" val="0"/>
              </a:ext>
            </a:extLst>
          </a:blip>
          <a:srcRect l="49828" t="32784"/>
          <a:stretch/>
        </p:blipFill>
        <p:spPr>
          <a:xfrm flipH="1">
            <a:off x="5460069" y="-10031"/>
            <a:ext cx="1416210" cy="1991654"/>
          </a:xfrm>
          <a:prstGeom prst="rect">
            <a:avLst/>
          </a:prstGeom>
        </p:spPr>
      </p:pic>
      <p:pic>
        <p:nvPicPr>
          <p:cNvPr id="7" name="図 6"/>
          <p:cNvPicPr>
            <a:picLocks noChangeAspect="1"/>
          </p:cNvPicPr>
          <p:nvPr/>
        </p:nvPicPr>
        <p:blipFill>
          <a:blip r:embed="rId5"/>
          <a:stretch>
            <a:fillRect/>
          </a:stretch>
        </p:blipFill>
        <p:spPr>
          <a:xfrm>
            <a:off x="152684" y="4034548"/>
            <a:ext cx="1207113" cy="323116"/>
          </a:xfrm>
          <a:prstGeom prst="rect">
            <a:avLst/>
          </a:prstGeom>
        </p:spPr>
      </p:pic>
      <p:pic>
        <p:nvPicPr>
          <p:cNvPr id="13" name="図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8728" y="2816844"/>
            <a:ext cx="880222" cy="1163881"/>
          </a:xfrm>
          <a:prstGeom prst="rect">
            <a:avLst/>
          </a:prstGeom>
        </p:spPr>
      </p:pic>
      <p:sp>
        <p:nvSpPr>
          <p:cNvPr id="3" name="テキスト ボックス 2"/>
          <p:cNvSpPr txBox="1"/>
          <p:nvPr/>
        </p:nvSpPr>
        <p:spPr>
          <a:xfrm>
            <a:off x="608056" y="6791160"/>
            <a:ext cx="1652395"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職場定着に向けた障がい</a:t>
            </a:r>
            <a:r>
              <a:rPr lang="ja-JP" altLang="en-US" dirty="0">
                <a:latin typeface="BIZ UDPゴシック" panose="020B0400000000000000" pitchFamily="50" charset="-128"/>
                <a:ea typeface="BIZ UDPゴシック" panose="020B0400000000000000" pitchFamily="50" charset="-128"/>
              </a:rPr>
              <a:t>のある方・事業主へのサポート</a:t>
            </a:r>
            <a:endParaRPr lang="en-US" altLang="ja-JP" dirty="0">
              <a:latin typeface="BIZ UDPゴシック" panose="020B0400000000000000" pitchFamily="50" charset="-128"/>
              <a:ea typeface="BIZ UDPゴシック" panose="020B0400000000000000" pitchFamily="50" charset="-128"/>
            </a:endParaRPr>
          </a:p>
        </p:txBody>
      </p:sp>
      <p:sp>
        <p:nvSpPr>
          <p:cNvPr id="44" name="テキスト ボックス 43"/>
          <p:cNvSpPr txBox="1"/>
          <p:nvPr/>
        </p:nvSpPr>
        <p:spPr>
          <a:xfrm>
            <a:off x="5085183" y="7075395"/>
            <a:ext cx="1780725" cy="338554"/>
          </a:xfrm>
          <a:prstGeom prst="rect">
            <a:avLst/>
          </a:prstGeom>
          <a:noFill/>
        </p:spPr>
        <p:txBody>
          <a:bodyPr wrap="square" rtlCol="0">
            <a:spAutoFit/>
          </a:bodyPr>
          <a:lstStyle/>
          <a:p>
            <a:r>
              <a:rPr lang="ja-JP" altLang="en-US" sz="1600" dirty="0">
                <a:latin typeface="BIZ UDPゴシック" panose="020B0400000000000000" pitchFamily="50" charset="-128"/>
                <a:ea typeface="BIZ UDPゴシック" panose="020B0400000000000000" pitchFamily="50" charset="-128"/>
              </a:rPr>
              <a:t>清家　慎太郎 氏</a:t>
            </a:r>
          </a:p>
        </p:txBody>
      </p:sp>
      <p:pic>
        <p:nvPicPr>
          <p:cNvPr id="6" name="図 5"/>
          <p:cNvPicPr>
            <a:picLocks noChangeAspect="1"/>
          </p:cNvPicPr>
          <p:nvPr/>
        </p:nvPicPr>
        <p:blipFill>
          <a:blip r:embed="rId7"/>
          <a:stretch>
            <a:fillRect/>
          </a:stretch>
        </p:blipFill>
        <p:spPr>
          <a:xfrm>
            <a:off x="5810307" y="8375955"/>
            <a:ext cx="704900" cy="703160"/>
          </a:xfrm>
          <a:prstGeom prst="rect">
            <a:avLst/>
          </a:prstGeom>
        </p:spPr>
      </p:pic>
    </p:spTree>
    <p:extLst>
      <p:ext uri="{BB962C8B-B14F-4D97-AF65-F5344CB8AC3E}">
        <p14:creationId xmlns:p14="http://schemas.microsoft.com/office/powerpoint/2010/main" val="2438638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7"/>
          <p:cNvSpPr>
            <a:spLocks noChangeArrowheads="1"/>
          </p:cNvSpPr>
          <p:nvPr/>
        </p:nvSpPr>
        <p:spPr bwMode="auto">
          <a:xfrm>
            <a:off x="685800" y="4240213"/>
            <a:ext cx="1841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r>
              <a:rPr lang="ja-JP" altLang="en-US" sz="800" dirty="0">
                <a:latin typeface="+mn-ea"/>
                <a:ea typeface="+mn-ea"/>
              </a:rPr>
              <a:t/>
            </a:r>
            <a:br>
              <a:rPr lang="ja-JP" altLang="en-US" sz="800" dirty="0">
                <a:latin typeface="+mn-ea"/>
                <a:ea typeface="+mn-ea"/>
              </a:rPr>
            </a:br>
            <a:endParaRPr lang="ja-JP" altLang="en-US" sz="1800" dirty="0">
              <a:latin typeface="+mn-ea"/>
              <a:ea typeface="+mn-ea"/>
            </a:endParaRPr>
          </a:p>
        </p:txBody>
      </p:sp>
      <p:pic>
        <p:nvPicPr>
          <p:cNvPr id="3076" name="Picture 18" descr="spac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288" y="2933700"/>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表 4"/>
          <p:cNvGraphicFramePr>
            <a:graphicFrameLocks noGrp="1"/>
          </p:cNvGraphicFramePr>
          <p:nvPr>
            <p:extLst>
              <p:ext uri="{D42A27DB-BD31-4B8C-83A1-F6EECF244321}">
                <p14:modId xmlns:p14="http://schemas.microsoft.com/office/powerpoint/2010/main" val="648777419"/>
              </p:ext>
            </p:extLst>
          </p:nvPr>
        </p:nvGraphicFramePr>
        <p:xfrm>
          <a:off x="57150" y="1647825"/>
          <a:ext cx="6730289" cy="6442146"/>
        </p:xfrm>
        <a:graphic>
          <a:graphicData uri="http://schemas.openxmlformats.org/drawingml/2006/table">
            <a:tbl>
              <a:tblPr/>
              <a:tblGrid>
                <a:gridCol w="1155745">
                  <a:extLst>
                    <a:ext uri="{9D8B030D-6E8A-4147-A177-3AD203B41FA5}">
                      <a16:colId xmlns:a16="http://schemas.microsoft.com/office/drawing/2014/main" val="20000"/>
                    </a:ext>
                  </a:extLst>
                </a:gridCol>
                <a:gridCol w="657773">
                  <a:extLst>
                    <a:ext uri="{9D8B030D-6E8A-4147-A177-3AD203B41FA5}">
                      <a16:colId xmlns:a16="http://schemas.microsoft.com/office/drawing/2014/main" val="20001"/>
                    </a:ext>
                  </a:extLst>
                </a:gridCol>
                <a:gridCol w="4916771">
                  <a:extLst>
                    <a:ext uri="{9D8B030D-6E8A-4147-A177-3AD203B41FA5}">
                      <a16:colId xmlns:a16="http://schemas.microsoft.com/office/drawing/2014/main" val="3087237524"/>
                    </a:ext>
                  </a:extLst>
                </a:gridCol>
              </a:tblGrid>
              <a:tr h="499193">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精神障がい者・発達障がい者雇用セミナー　参 加 申 込 書</a:t>
                      </a:r>
                      <a:endParaRPr lang="en-US" altLang="ja-JP" sz="1600" b="1" dirty="0">
                        <a:latin typeface="BIZ UDPゴシック" panose="020B0400000000000000" pitchFamily="50" charset="-128"/>
                        <a:ea typeface="BIZ UDPゴシック" panose="020B04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b="1" dirty="0">
                          <a:latin typeface="BIZ UDPゴシック" panose="020B0400000000000000" pitchFamily="50" charset="-128"/>
                          <a:ea typeface="BIZ UDPゴシック" panose="020B0400000000000000" pitchFamily="50" charset="-128"/>
                        </a:rPr>
                        <a:t>　</a:t>
                      </a:r>
                      <a:r>
                        <a:rPr lang="en-US" altLang="ja-JP" sz="1200" b="1" dirty="0">
                          <a:latin typeface="BIZ UDPゴシック" panose="020B0400000000000000" pitchFamily="50" charset="-128"/>
                          <a:ea typeface="BIZ UDPゴシック" panose="020B0400000000000000" pitchFamily="50" charset="-128"/>
                        </a:rPr>
                        <a:t>※</a:t>
                      </a:r>
                      <a:r>
                        <a:rPr lang="ja-JP" altLang="en-US" sz="1200" b="1" dirty="0">
                          <a:latin typeface="BIZ UDPゴシック" panose="020B0400000000000000" pitchFamily="50" charset="-128"/>
                          <a:ea typeface="BIZ UDPゴシック" panose="020B0400000000000000" pitchFamily="50" charset="-128"/>
                        </a:rPr>
                        <a:t>メールアドレスと電話番号は必ず記載してください</a:t>
                      </a:r>
                      <a:endParaRPr lang="ja-JP" altLang="en-US" sz="1050" b="0" dirty="0">
                        <a:latin typeface="BIZ UDPゴシック" panose="020B0400000000000000" pitchFamily="50" charset="-128"/>
                        <a:ea typeface="BIZ UDPゴシック" panose="020B0400000000000000" pitchFamily="50" charset="-128"/>
                      </a:endParaRPr>
                    </a:p>
                  </a:txBody>
                  <a:tcPr marL="36010" marR="36010" marT="45685" marB="45685"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800" b="1" dirty="0">
                        <a:ea typeface="HG丸ｺﾞｼｯｸM-PRO"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303828">
                <a:tc>
                  <a:txBody>
                    <a:bodyPr/>
                    <a:lstStyle/>
                    <a:p>
                      <a:pPr algn="ctr"/>
                      <a:r>
                        <a:rPr kumimoji="1" lang="ja-JP" altLang="en-US" sz="1100" dirty="0">
                          <a:latin typeface="BIZ UDPゴシック" panose="020B0400000000000000" pitchFamily="50" charset="-128"/>
                          <a:ea typeface="BIZ UDPゴシック" panose="020B0400000000000000" pitchFamily="50" charset="-128"/>
                        </a:rPr>
                        <a:t>企　業　名</a:t>
                      </a:r>
                    </a:p>
                  </a:txBody>
                  <a:tcPr marL="36010" marR="36010" marT="45685" marB="45685"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ja-JP" altLang="en-US" sz="1400" dirty="0">
                        <a:latin typeface="BIZ UDPゴシック" panose="020B0400000000000000" pitchFamily="50" charset="-128"/>
                        <a:ea typeface="BIZ UDPゴシック" panose="020B0400000000000000" pitchFamily="50" charset="-128"/>
                      </a:endParaRPr>
                    </a:p>
                  </a:txBody>
                  <a:tcPr marL="91467" marR="91467" marT="45685" marB="45685">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1"/>
                  </a:ext>
                </a:extLst>
              </a:tr>
              <a:tr h="512116">
                <a:tc>
                  <a:txBody>
                    <a:bodyPr/>
                    <a:lstStyle/>
                    <a:p>
                      <a:r>
                        <a:rPr kumimoji="1" lang="ja-JP" altLang="en-US" sz="1100" dirty="0">
                          <a:latin typeface="BIZ UDPゴシック" panose="020B0400000000000000" pitchFamily="50" charset="-128"/>
                          <a:ea typeface="BIZ UDPゴシック" panose="020B0400000000000000" pitchFamily="50" charset="-128"/>
                        </a:rPr>
                        <a:t>　　　 企　業</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所　在　地</a:t>
                      </a: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000" dirty="0">
                          <a:latin typeface="BIZ UDPゴシック" panose="020B0400000000000000" pitchFamily="50" charset="-128"/>
                          <a:ea typeface="BIZ UDPゴシック" panose="020B0400000000000000" pitchFamily="50" charset="-128"/>
                        </a:rPr>
                        <a:t>（〒　　　　　　－　　　　　　　　）</a:t>
                      </a:r>
                      <a:endParaRPr kumimoji="1" lang="en-US" altLang="ja-JP" sz="1000" dirty="0">
                        <a:latin typeface="BIZ UDPゴシック" panose="020B0400000000000000" pitchFamily="50" charset="-128"/>
                        <a:ea typeface="BIZ UDPゴシック" panose="020B0400000000000000" pitchFamily="50" charset="-128"/>
                      </a:endParaRPr>
                    </a:p>
                    <a:p>
                      <a:pPr>
                        <a:spcBef>
                          <a:spcPts val="300"/>
                        </a:spcBef>
                      </a:pPr>
                      <a:endParaRPr kumimoji="1" lang="ja-JP" altLang="en-US" sz="1000" dirty="0">
                        <a:latin typeface="BIZ UDPゴシック" panose="020B0400000000000000" pitchFamily="50" charset="-128"/>
                        <a:ea typeface="BIZ UDPゴシック" panose="020B0400000000000000" pitchFamily="50" charset="-128"/>
                      </a:endParaRPr>
                    </a:p>
                  </a:txBody>
                  <a:tcPr marL="91467" marR="91467" marT="45685" marB="456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2"/>
                  </a:ext>
                </a:extLst>
              </a:tr>
              <a:tr h="602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参 加 者 名</a:t>
                      </a:r>
                    </a:p>
                    <a:p>
                      <a:pPr algn="ctr"/>
                      <a:endParaRPr kumimoji="1" lang="ja-JP" altLang="en-US" sz="1100" dirty="0">
                        <a:latin typeface="BIZ UDPゴシック" panose="020B0400000000000000" pitchFamily="50" charset="-128"/>
                        <a:ea typeface="BIZ UDPゴシック" panose="020B0400000000000000" pitchFamily="50" charset="-128"/>
                      </a:endParaRP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100" dirty="0">
                          <a:latin typeface="BIZ UDPゴシック" panose="020B0400000000000000" pitchFamily="50" charset="-128"/>
                          <a:ea typeface="BIZ UDPゴシック" panose="020B0400000000000000" pitchFamily="50" charset="-128"/>
                        </a:rPr>
                        <a:t>氏名：　　　　　　　　　　　　　　　　　　　役職：</a:t>
                      </a:r>
                      <a:endParaRPr kumimoji="1" lang="en-US" altLang="ja-JP" sz="1100" dirty="0">
                        <a:latin typeface="BIZ UDPゴシック" panose="020B0400000000000000" pitchFamily="50" charset="-128"/>
                        <a:ea typeface="BIZ UDPゴシック" panose="020B0400000000000000" pitchFamily="50" charset="-128"/>
                      </a:endParaRPr>
                    </a:p>
                    <a:p>
                      <a:r>
                        <a:rPr kumimoji="1" lang="en-US" altLang="ja-JP" sz="1100" dirty="0">
                          <a:latin typeface="BIZ UDPゴシック" panose="020B0400000000000000" pitchFamily="50" charset="-128"/>
                          <a:ea typeface="BIZ UDPゴシック" panose="020B0400000000000000" pitchFamily="50" charset="-128"/>
                        </a:rPr>
                        <a:t/>
                      </a:r>
                      <a:br>
                        <a:rPr kumimoji="1" lang="en-US" altLang="ja-JP" sz="1100" dirty="0">
                          <a:latin typeface="BIZ UDPゴシック" panose="020B0400000000000000" pitchFamily="50" charset="-128"/>
                          <a:ea typeface="BIZ UDPゴシック" panose="020B0400000000000000" pitchFamily="50" charset="-128"/>
                        </a:rPr>
                      </a:br>
                      <a:r>
                        <a:rPr kumimoji="1" lang="en-US" altLang="ja-JP" sz="1100" dirty="0">
                          <a:latin typeface="BIZ UDPゴシック" panose="020B0400000000000000" pitchFamily="50" charset="-128"/>
                          <a:ea typeface="BIZ UDPゴシック" panose="020B0400000000000000" pitchFamily="50" charset="-128"/>
                        </a:rPr>
                        <a:t>TEL</a:t>
                      </a:r>
                      <a:r>
                        <a:rPr kumimoji="1" lang="ja-JP" altLang="en-US" sz="1100" dirty="0">
                          <a:latin typeface="BIZ UDPゴシック" panose="020B0400000000000000" pitchFamily="50" charset="-128"/>
                          <a:ea typeface="BIZ UDPゴシック" panose="020B0400000000000000" pitchFamily="50" charset="-128"/>
                        </a:rPr>
                        <a:t>：　　　　　　　　　　　　　メールアドレス：</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3"/>
                  </a:ext>
                </a:extLst>
              </a:tr>
              <a:tr h="57582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strike="noStrike" dirty="0">
                          <a:latin typeface="BIZ UDPゴシック" panose="020B0400000000000000" pitchFamily="50" charset="-128"/>
                          <a:ea typeface="BIZ UDPゴシック" panose="020B0400000000000000" pitchFamily="50" charset="-128"/>
                        </a:rPr>
                        <a:t>参 加 者 名</a:t>
                      </a:r>
                      <a:endParaRPr kumimoji="1" lang="en-US" altLang="ja-JP" sz="1100" strike="noStrike"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i="0" u="sng" strike="noStrike" dirty="0">
                          <a:latin typeface="BIZ UDPゴシック" panose="020B0400000000000000" pitchFamily="50" charset="-128"/>
                          <a:ea typeface="BIZ UDPゴシック" panose="020B0400000000000000" pitchFamily="50" charset="-128"/>
                        </a:rPr>
                        <a:t>※2</a:t>
                      </a:r>
                      <a:r>
                        <a:rPr kumimoji="1" lang="ja-JP" altLang="en-US" sz="1000" i="0" u="sng" strike="noStrike" dirty="0">
                          <a:latin typeface="BIZ UDPゴシック" panose="020B0400000000000000" pitchFamily="50" charset="-128"/>
                          <a:ea typeface="BIZ UDPゴシック" panose="020B0400000000000000" pitchFamily="50" charset="-128"/>
                        </a:rPr>
                        <a:t>人目以降の</a:t>
                      </a:r>
                      <a:endParaRPr kumimoji="1" lang="en-US" altLang="ja-JP" sz="1000" i="0" u="sng" strike="noStrike"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i="0" u="none" strike="noStrike" dirty="0">
                          <a:latin typeface="BIZ UDPゴシック" panose="020B0400000000000000" pitchFamily="50" charset="-128"/>
                          <a:ea typeface="BIZ UDPゴシック" panose="020B0400000000000000" pitchFamily="50" charset="-128"/>
                        </a:rPr>
                        <a:t>  </a:t>
                      </a:r>
                      <a:r>
                        <a:rPr kumimoji="1" lang="ja-JP" altLang="en-US" sz="1000" i="0" u="sng" strike="noStrike" dirty="0">
                          <a:latin typeface="BIZ UDPゴシック" panose="020B0400000000000000" pitchFamily="50" charset="-128"/>
                          <a:ea typeface="BIZ UDPゴシック" panose="020B0400000000000000" pitchFamily="50" charset="-128"/>
                        </a:rPr>
                        <a:t>参加者の方は、</a:t>
                      </a:r>
                      <a:endParaRPr kumimoji="1" lang="en-US" altLang="ja-JP" sz="1000" i="0" u="sng" strike="noStrike"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i="0" u="none" strike="noStrike" dirty="0">
                          <a:latin typeface="BIZ UDPゴシック" panose="020B0400000000000000" pitchFamily="50" charset="-128"/>
                          <a:ea typeface="BIZ UDPゴシック" panose="020B0400000000000000" pitchFamily="50" charset="-128"/>
                        </a:rPr>
                        <a:t>  </a:t>
                      </a:r>
                      <a:r>
                        <a:rPr kumimoji="1" lang="ja-JP" altLang="en-US" sz="1000" i="0" u="sng" strike="noStrike" dirty="0">
                          <a:latin typeface="BIZ UDPゴシック" panose="020B0400000000000000" pitchFamily="50" charset="-128"/>
                          <a:ea typeface="BIZ UDPゴシック" panose="020B0400000000000000" pitchFamily="50" charset="-128"/>
                        </a:rPr>
                        <a:t>こちらにご記入</a:t>
                      </a:r>
                      <a:endParaRPr kumimoji="1" lang="en-US" altLang="ja-JP" sz="1000" i="0" u="sng" strike="noStrike"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i="0" u="none" strike="noStrike" dirty="0">
                          <a:latin typeface="BIZ UDPゴシック" panose="020B0400000000000000" pitchFamily="50" charset="-128"/>
                          <a:ea typeface="BIZ UDPゴシック" panose="020B0400000000000000" pitchFamily="50" charset="-128"/>
                        </a:rPr>
                        <a:t>  </a:t>
                      </a:r>
                      <a:r>
                        <a:rPr kumimoji="1" lang="ja-JP" altLang="en-US" sz="1000" i="0" u="sng" strike="noStrike" dirty="0">
                          <a:latin typeface="BIZ UDPゴシック" panose="020B0400000000000000" pitchFamily="50" charset="-128"/>
                          <a:ea typeface="BIZ UDPゴシック" panose="020B0400000000000000" pitchFamily="50" charset="-128"/>
                        </a:rPr>
                        <a:t>ください</a:t>
                      </a: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100" dirty="0">
                          <a:latin typeface="BIZ UDPゴシック" panose="020B0400000000000000" pitchFamily="50" charset="-128"/>
                          <a:ea typeface="BIZ UDPゴシック" panose="020B0400000000000000" pitchFamily="50" charset="-128"/>
                        </a:rPr>
                        <a:t>2</a:t>
                      </a:r>
                      <a:r>
                        <a:rPr kumimoji="1" lang="ja-JP" altLang="en-US" sz="1100" dirty="0">
                          <a:latin typeface="BIZ UDPゴシック" panose="020B0400000000000000" pitchFamily="50" charset="-128"/>
                          <a:ea typeface="BIZ UDPゴシック" panose="020B0400000000000000" pitchFamily="50" charset="-128"/>
                        </a:rPr>
                        <a:t>人目</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latin typeface="BIZ UDPゴシック" panose="020B0400000000000000" pitchFamily="50" charset="-128"/>
                          <a:ea typeface="BIZ UDPゴシック" panose="020B0400000000000000" pitchFamily="50" charset="-128"/>
                        </a:rPr>
                        <a:t>氏名：　　　　　　　　　　　　　　　　役職：</a:t>
                      </a:r>
                      <a:r>
                        <a:rPr kumimoji="1" lang="en-US" altLang="ja-JP" sz="1100">
                          <a:latin typeface="BIZ UDPゴシック" panose="020B0400000000000000" pitchFamily="50" charset="-128"/>
                          <a:ea typeface="BIZ UDPゴシック" panose="020B0400000000000000" pitchFamily="50" charset="-128"/>
                        </a:rPr>
                        <a:t/>
                      </a:r>
                      <a:br>
                        <a:rPr kumimoji="1" lang="en-US" altLang="ja-JP" sz="1100">
                          <a:latin typeface="BIZ UDPゴシック" panose="020B0400000000000000" pitchFamily="50" charset="-128"/>
                          <a:ea typeface="BIZ UDPゴシック" panose="020B0400000000000000" pitchFamily="50" charset="-128"/>
                        </a:rPr>
                      </a:br>
                      <a:r>
                        <a:rPr kumimoji="1" lang="ja-JP" altLang="en-US" sz="1100">
                          <a:latin typeface="BIZ UDPゴシック" panose="020B0400000000000000" pitchFamily="50" charset="-128"/>
                          <a:ea typeface="BIZ UDPゴシック" panose="020B0400000000000000" pitchFamily="50" charset="-128"/>
                        </a:rPr>
                        <a:t>メールアドレス</a:t>
                      </a:r>
                      <a:r>
                        <a:rPr kumimoji="1" lang="ja-JP" altLang="en-US" sz="1100" dirty="0">
                          <a:latin typeface="BIZ UDPゴシック" panose="020B0400000000000000" pitchFamily="50" charset="-128"/>
                          <a:ea typeface="BIZ UDPゴシック" panose="020B0400000000000000" pitchFamily="50" charset="-128"/>
                        </a:rPr>
                        <a:t>：</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6993512"/>
                  </a:ext>
                </a:extLst>
              </a:tr>
              <a:tr h="648072">
                <a:tc vMerge="1">
                  <a:txBody>
                    <a:bodyPr/>
                    <a:lstStyle/>
                    <a:p>
                      <a:endParaRPr kumimoji="1" lang="ja-JP" altLang="en-US"/>
                    </a:p>
                  </a:txBody>
                  <a:tcPr/>
                </a:tc>
                <a:tc>
                  <a:txBody>
                    <a:bodyPr/>
                    <a:lstStyle/>
                    <a:p>
                      <a:r>
                        <a:rPr kumimoji="1" lang="en-US" altLang="ja-JP" sz="1100" dirty="0">
                          <a:latin typeface="BIZ UDPゴシック" panose="020B0400000000000000" pitchFamily="50" charset="-128"/>
                          <a:ea typeface="BIZ UDPゴシック" panose="020B0400000000000000" pitchFamily="50" charset="-128"/>
                        </a:rPr>
                        <a:t>3</a:t>
                      </a:r>
                      <a:r>
                        <a:rPr kumimoji="1" lang="ja-JP" altLang="en-US" sz="1100" dirty="0">
                          <a:latin typeface="BIZ UDPゴシック" panose="020B0400000000000000" pitchFamily="50" charset="-128"/>
                          <a:ea typeface="BIZ UDPゴシック" panose="020B0400000000000000" pitchFamily="50" charset="-128"/>
                        </a:rPr>
                        <a:t>人目</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latin typeface="BIZ UDPゴシック" panose="020B0400000000000000" pitchFamily="50" charset="-128"/>
                          <a:ea typeface="BIZ UDPゴシック" panose="020B0400000000000000" pitchFamily="50" charset="-128"/>
                        </a:rPr>
                        <a:t>氏名：　　　　　　　　　　　　　　　　役職：</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メールアドレス：</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3010671"/>
                  </a:ext>
                </a:extLst>
              </a:tr>
              <a:tr h="572613">
                <a:tc>
                  <a:txBody>
                    <a:bodyPr/>
                    <a:lstStyle/>
                    <a:p>
                      <a:pPr algn="ctr"/>
                      <a:r>
                        <a:rPr kumimoji="1" lang="ja-JP" altLang="en-US" sz="1100" dirty="0">
                          <a:latin typeface="BIZ UDPゴシック" panose="020B0400000000000000" pitchFamily="50" charset="-128"/>
                          <a:ea typeface="BIZ UDPゴシック" panose="020B0400000000000000" pitchFamily="50" charset="-128"/>
                        </a:rPr>
                        <a:t>要配慮について</a:t>
                      </a: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100" dirty="0">
                          <a:latin typeface="BIZ UDPゴシック" panose="020B0400000000000000" pitchFamily="50" charset="-128"/>
                          <a:ea typeface="BIZ UDPゴシック" panose="020B0400000000000000" pitchFamily="50" charset="-128"/>
                        </a:rPr>
                        <a:t>□　あり　</a:t>
                      </a:r>
                      <a:endParaRPr kumimoji="1" lang="en-US" altLang="ja-JP" sz="1100" dirty="0">
                        <a:latin typeface="BIZ UDPゴシック" panose="020B0400000000000000" pitchFamily="50" charset="-128"/>
                        <a:ea typeface="BIZ UDPゴシック" panose="020B0400000000000000" pitchFamily="50" charset="-128"/>
                      </a:endParaRPr>
                    </a:p>
                    <a:p>
                      <a:pPr algn="l"/>
                      <a:r>
                        <a:rPr kumimoji="1" lang="ja-JP" altLang="en-US" sz="1100" dirty="0">
                          <a:latin typeface="BIZ UDPゴシック" panose="020B0400000000000000" pitchFamily="50" charset="-128"/>
                          <a:ea typeface="BIZ UDPゴシック" panose="020B0400000000000000" pitchFamily="50" charset="-128"/>
                        </a:rPr>
                        <a:t>　　（配慮内容：　　　　　　　　　　　　　　　　　　　　　　　　　　　　　　　　　　　　　　　　　　　　　　）</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なし</a:t>
                      </a: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823687512"/>
                  </a:ext>
                </a:extLst>
              </a:tr>
              <a:tr h="895664">
                <a:tc>
                  <a:txBody>
                    <a:bodyPr/>
                    <a:lstStyle/>
                    <a:p>
                      <a:pPr algn="ctr"/>
                      <a:r>
                        <a:rPr kumimoji="1" lang="ja-JP" altLang="en-US" sz="1100" dirty="0" err="1">
                          <a:latin typeface="BIZ UDPゴシック" panose="020B0400000000000000" pitchFamily="50" charset="-128"/>
                          <a:ea typeface="BIZ UDPゴシック" panose="020B0400000000000000" pitchFamily="50" charset="-128"/>
                        </a:rPr>
                        <a:t>障がい</a:t>
                      </a:r>
                      <a:r>
                        <a:rPr kumimoji="1" lang="ja-JP" altLang="en-US" sz="1100" dirty="0">
                          <a:latin typeface="BIZ UDPゴシック" panose="020B0400000000000000" pitchFamily="50" charset="-128"/>
                          <a:ea typeface="BIZ UDPゴシック" panose="020B0400000000000000" pitchFamily="50" charset="-128"/>
                        </a:rPr>
                        <a:t>者雇用の</a:t>
                      </a:r>
                      <a:endParaRPr kumimoji="1" lang="en-US" altLang="ja-JP" sz="1100" dirty="0">
                        <a:latin typeface="BIZ UDPゴシック" panose="020B0400000000000000" pitchFamily="50" charset="-128"/>
                        <a:ea typeface="BIZ UDPゴシック" panose="020B0400000000000000" pitchFamily="50" charset="-128"/>
                      </a:endParaRPr>
                    </a:p>
                    <a:p>
                      <a:pPr algn="ctr"/>
                      <a:r>
                        <a:rPr kumimoji="1" lang="ja-JP" altLang="en-US" sz="1100" dirty="0">
                          <a:latin typeface="BIZ UDPゴシック" panose="020B0400000000000000" pitchFamily="50" charset="-128"/>
                          <a:ea typeface="BIZ UDPゴシック" panose="020B0400000000000000" pitchFamily="50" charset="-128"/>
                        </a:rPr>
                        <a:t>状況</a:t>
                      </a:r>
                      <a:endParaRPr kumimoji="1" lang="en-US" altLang="ja-JP" sz="1100" dirty="0">
                        <a:latin typeface="BIZ UDPゴシック" panose="020B0400000000000000" pitchFamily="50" charset="-128"/>
                        <a:ea typeface="BIZ UDPゴシック" panose="020B0400000000000000" pitchFamily="50" charset="-128"/>
                      </a:endParaRP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100" dirty="0">
                          <a:latin typeface="BIZ UDPゴシック" panose="020B0400000000000000" pitchFamily="50" charset="-128"/>
                          <a:ea typeface="BIZ UDPゴシック" panose="020B0400000000000000" pitchFamily="50" charset="-128"/>
                        </a:rPr>
                        <a:t>□　現在障がい者を雇用している</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障がい者の雇用を検討している</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障がい者の雇用を検討していない</a:t>
                      </a: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319514513"/>
                  </a:ext>
                </a:extLst>
              </a:tr>
              <a:tr h="659917">
                <a:tc>
                  <a:txBody>
                    <a:bodyPr/>
                    <a:lstStyle/>
                    <a:p>
                      <a:pPr algn="ctr"/>
                      <a:r>
                        <a:rPr kumimoji="1" lang="ja-JP" altLang="en-US" sz="1100" dirty="0">
                          <a:latin typeface="BIZ UDPゴシック" panose="020B0400000000000000" pitchFamily="50" charset="-128"/>
                          <a:ea typeface="BIZ UDPゴシック" panose="020B0400000000000000" pitchFamily="50" charset="-128"/>
                        </a:rPr>
                        <a:t>案内</a:t>
                      </a:r>
                      <a:endParaRPr kumimoji="1" lang="en-US" altLang="ja-JP" sz="1100" dirty="0">
                        <a:latin typeface="BIZ UDPゴシック" panose="020B0400000000000000" pitchFamily="50" charset="-128"/>
                        <a:ea typeface="BIZ UDPゴシック" panose="020B0400000000000000" pitchFamily="50" charset="-128"/>
                      </a:endParaRP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100" dirty="0">
                          <a:latin typeface="BIZ UDPゴシック" panose="020B0400000000000000" pitchFamily="50" charset="-128"/>
                          <a:ea typeface="BIZ UDPゴシック" panose="020B0400000000000000" pitchFamily="50" charset="-128"/>
                        </a:rPr>
                        <a:t>□  次回の雇用セミナーの案内を希望する</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875562500"/>
                  </a:ext>
                </a:extLst>
              </a:tr>
              <a:tr h="1057189">
                <a:tc>
                  <a:txBody>
                    <a:bodyPr/>
                    <a:lstStyle/>
                    <a:p>
                      <a:pPr algn="ctr"/>
                      <a:r>
                        <a:rPr kumimoji="1" lang="ja-JP" altLang="en-US" sz="1100" dirty="0">
                          <a:latin typeface="BIZ UDPゴシック" panose="020B0400000000000000" pitchFamily="50" charset="-128"/>
                          <a:ea typeface="BIZ UDPゴシック" panose="020B0400000000000000" pitchFamily="50" charset="-128"/>
                        </a:rPr>
                        <a:t>質問欄</a:t>
                      </a:r>
                      <a:endParaRPr kumimoji="1" lang="en-US" altLang="ja-JP" sz="1100" dirty="0">
                        <a:latin typeface="BIZ UDPゴシック" panose="020B0400000000000000" pitchFamily="50" charset="-128"/>
                        <a:ea typeface="BIZ UDPゴシック" panose="020B0400000000000000" pitchFamily="50" charset="-128"/>
                      </a:endParaRP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gridSpan="2">
                  <a:txBody>
                    <a:bodyPr/>
                    <a:lstStyle/>
                    <a:p>
                      <a:r>
                        <a:rPr kumimoji="1" lang="ja-JP" altLang="en-US" sz="1100" dirty="0">
                          <a:latin typeface="BIZ UDPゴシック" panose="020B0400000000000000" pitchFamily="50" charset="-128"/>
                          <a:ea typeface="BIZ UDPゴシック" panose="020B0400000000000000" pitchFamily="50" charset="-128"/>
                        </a:rPr>
                        <a:t>（質問事項や特にお聞きになりたい事項がありましたら、ご記入ください）</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087220956"/>
                  </a:ext>
                </a:extLst>
              </a:tr>
            </a:tbl>
          </a:graphicData>
        </a:graphic>
      </p:graphicFrame>
      <p:sp>
        <p:nvSpPr>
          <p:cNvPr id="21" name="正方形/長方形 20"/>
          <p:cNvSpPr/>
          <p:nvPr/>
        </p:nvSpPr>
        <p:spPr>
          <a:xfrm>
            <a:off x="0" y="-11263"/>
            <a:ext cx="6849666" cy="1524446"/>
          </a:xfrm>
          <a:prstGeom prst="rect">
            <a:avLst/>
          </a:prstGeom>
          <a:solidFill>
            <a:srgbClr val="66FFFF"/>
          </a:solidFill>
          <a:ln w="28575">
            <a:solidFill>
              <a:srgbClr val="66FFCC"/>
            </a:solid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anchor="ctr"/>
          <a:lstStyle/>
          <a:p>
            <a:pPr lvl="0">
              <a:defRPr/>
            </a:pPr>
            <a:r>
              <a:rPr lang="ja-JP" altLang="en-US" sz="1400" b="1" u="sng"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インターネットでのお申込みの場合は表面をご覧ください。</a:t>
            </a:r>
            <a:endParaRPr lang="en-US" altLang="ja-JP" sz="1400" b="1" u="sng"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lvl="0">
              <a:defRPr/>
            </a:pPr>
            <a:endParaRPr lang="en-US" altLang="ja-JP" sz="1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lvl="0">
              <a:defRPr/>
            </a:pPr>
            <a:r>
              <a:rPr lang="ja-JP" altLang="en-US" sz="1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メール・</a:t>
            </a:r>
            <a:r>
              <a:rPr lang="en-US" altLang="ja-JP" sz="1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FAX</a:t>
            </a:r>
            <a:r>
              <a:rPr lang="ja-JP" altLang="en-US" sz="1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でお申込みの場合は、以下の参加申込書に必要事項をご記入の上、この面をメール（用紙データをメールに添付）またはＦＡＸでお送りください</a:t>
            </a:r>
            <a:r>
              <a:rPr lang="ja-JP" altLang="en-US" sz="1100" dirty="0">
                <a:solidFill>
                  <a:schemeClr val="tx1"/>
                </a:solidFill>
                <a:latin typeface="BIZ UDPゴシック" panose="020B0400000000000000" pitchFamily="50" charset="-128"/>
                <a:ea typeface="BIZ UDPゴシック" panose="020B0400000000000000" pitchFamily="50" charset="-128"/>
              </a:rPr>
              <a:t>。</a:t>
            </a:r>
            <a:r>
              <a:rPr lang="en-US" altLang="zh-TW" sz="3600" kern="1400" dirty="0">
                <a:solidFill>
                  <a:schemeClr val="tx1"/>
                </a:solidFill>
                <a:latin typeface="BIZ UDPゴシック" panose="020B0400000000000000" pitchFamily="50" charset="-128"/>
                <a:ea typeface="BIZ UDPゴシック" panose="020B0400000000000000" pitchFamily="50" charset="-128"/>
                <a:cs typeface="Meiryo UI"/>
              </a:rPr>
              <a:t/>
            </a:r>
            <a:br>
              <a:rPr lang="en-US" altLang="zh-TW" sz="3600" kern="1400" dirty="0">
                <a:solidFill>
                  <a:schemeClr val="tx1"/>
                </a:solidFill>
                <a:latin typeface="BIZ UDPゴシック" panose="020B0400000000000000" pitchFamily="50" charset="-128"/>
                <a:ea typeface="BIZ UDPゴシック" panose="020B0400000000000000" pitchFamily="50" charset="-128"/>
                <a:cs typeface="Meiryo UI"/>
              </a:rPr>
            </a:br>
            <a:r>
              <a:rPr lang="en-US" altLang="zh-TW" sz="1600" kern="1400" dirty="0">
                <a:solidFill>
                  <a:schemeClr val="tx1"/>
                </a:solidFill>
                <a:latin typeface="BIZ UDPゴシック" panose="020B0400000000000000" pitchFamily="50" charset="-128"/>
                <a:ea typeface="BIZ UDPゴシック" panose="020B0400000000000000" pitchFamily="50" charset="-128"/>
                <a:cs typeface="Meiryo UI"/>
              </a:rPr>
              <a:t>【 F A X  】 </a:t>
            </a:r>
            <a:r>
              <a:rPr lang="en-US" altLang="zh-TW" sz="2000" kern="1400" dirty="0">
                <a:solidFill>
                  <a:schemeClr val="tx1"/>
                </a:solidFill>
                <a:latin typeface="BIZ UDPゴシック" panose="020B0400000000000000" pitchFamily="50" charset="-128"/>
                <a:ea typeface="BIZ UDPゴシック" panose="020B0400000000000000" pitchFamily="50" charset="-128"/>
                <a:cs typeface="Meiryo UI"/>
              </a:rPr>
              <a:t>06-6360-9079</a:t>
            </a:r>
            <a:r>
              <a:rPr lang="ja-JP" altLang="en-US" sz="1050" kern="1400" dirty="0">
                <a:solidFill>
                  <a:schemeClr val="tx1"/>
                </a:solidFill>
                <a:latin typeface="BIZ UDPゴシック" panose="020B0400000000000000" pitchFamily="50" charset="-128"/>
                <a:ea typeface="BIZ UDPゴシック" panose="020B0400000000000000" pitchFamily="50" charset="-128"/>
                <a:cs typeface="Meiryo UI"/>
              </a:rPr>
              <a:t>　</a:t>
            </a:r>
            <a:r>
              <a:rPr lang="zh-TW" altLang="en-US" sz="1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大阪府  就業促進課  障がい者雇用促進グループ</a:t>
            </a:r>
            <a:r>
              <a:rPr lang="ja-JP" altLang="en-US" sz="110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あて</a:t>
            </a:r>
            <a:r>
              <a:rPr lang="zh-TW" altLang="en-US" sz="3200" kern="1400">
                <a:solidFill>
                  <a:schemeClr val="tx1"/>
                </a:solidFill>
                <a:latin typeface="BIZ UDPゴシック" panose="020B0400000000000000" pitchFamily="50" charset="-128"/>
                <a:ea typeface="BIZ UDPゴシック" panose="020B0400000000000000" pitchFamily="50" charset="-128"/>
                <a:cs typeface="Meiryo UI"/>
              </a:rPr>
              <a:t>　</a:t>
            </a:r>
            <a:endParaRPr lang="en-US" altLang="zh-TW" sz="3200" kern="1400" dirty="0">
              <a:solidFill>
                <a:schemeClr val="tx1"/>
              </a:solidFill>
              <a:latin typeface="BIZ UDPゴシック" panose="020B0400000000000000" pitchFamily="50" charset="-128"/>
              <a:ea typeface="BIZ UDPゴシック" panose="020B0400000000000000" pitchFamily="50" charset="-128"/>
              <a:cs typeface="Meiryo UI"/>
            </a:endParaRPr>
          </a:p>
          <a:p>
            <a:pPr>
              <a:defRPr/>
            </a:pPr>
            <a:r>
              <a:rPr lang="en-US" altLang="zh-TW" sz="1600" kern="1400" dirty="0">
                <a:solidFill>
                  <a:schemeClr val="tx1"/>
                </a:solidFill>
                <a:latin typeface="BIZ UDPゴシック" panose="020B0400000000000000" pitchFamily="50" charset="-128"/>
                <a:ea typeface="BIZ UDPゴシック" panose="020B0400000000000000" pitchFamily="50" charset="-128"/>
                <a:cs typeface="Meiryo UI"/>
              </a:rPr>
              <a:t>【E- mail】  shugyosokushin-g04@gbox.pref.osaka.lg.jp</a:t>
            </a:r>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ja-JP" altLang="en-US" sz="600" dirty="0">
                <a:solidFill>
                  <a:schemeClr val="tx1"/>
                </a:solidFill>
                <a:latin typeface="BIZ UDPゴシック" panose="020B0400000000000000" pitchFamily="50" charset="-128"/>
                <a:ea typeface="BIZ UDPゴシック" panose="020B0400000000000000" pitchFamily="50" charset="-128"/>
              </a:rPr>
              <a:t>　</a:t>
            </a:r>
            <a:r>
              <a:rPr lang="ja-JP" altLang="en-US" sz="800" dirty="0">
                <a:solidFill>
                  <a:schemeClr val="tx1"/>
                </a:solidFill>
                <a:latin typeface="BIZ UDPゴシック" panose="020B0400000000000000" pitchFamily="50" charset="-128"/>
                <a:ea typeface="BIZ UDPゴシック" panose="020B0400000000000000" pitchFamily="50" charset="-128"/>
              </a:rPr>
              <a:t>　　　　　　　　　　　　　　　　　　　　　　　　　　　</a:t>
            </a:r>
          </a:p>
        </p:txBody>
      </p:sp>
      <p:sp>
        <p:nvSpPr>
          <p:cNvPr id="22" name="正方形/長方形 21"/>
          <p:cNvSpPr/>
          <p:nvPr/>
        </p:nvSpPr>
        <p:spPr>
          <a:xfrm>
            <a:off x="115633" y="8340464"/>
            <a:ext cx="6682879" cy="954095"/>
          </a:xfrm>
          <a:prstGeom prst="rect">
            <a:avLst/>
          </a:prstGeom>
        </p:spPr>
        <p:txBody>
          <a:bodyPr wrap="square" lIns="91428" tIns="45714" rIns="91428" bIns="45714">
            <a:spAutoFit/>
          </a:bodyPr>
          <a:lstStyle/>
          <a:p>
            <a:pPr lvl="0"/>
            <a:r>
              <a:rPr lang="en-US" altLang="ja-JP" sz="1400" b="1" dirty="0">
                <a:solidFill>
                  <a:srgbClr val="000000"/>
                </a:solidFill>
                <a:latin typeface="BIZ UDPゴシック" panose="020B0400000000000000" pitchFamily="50" charset="-128"/>
                <a:ea typeface="BIZ UDPゴシック" panose="020B0400000000000000" pitchFamily="50" charset="-128"/>
              </a:rPr>
              <a:t>【</a:t>
            </a:r>
            <a:r>
              <a:rPr lang="ja-JP" altLang="en-US" sz="1400" b="1" dirty="0">
                <a:solidFill>
                  <a:srgbClr val="000000"/>
                </a:solidFill>
                <a:latin typeface="BIZ UDPゴシック" panose="020B0400000000000000" pitchFamily="50" charset="-128"/>
                <a:ea typeface="BIZ UDPゴシック" panose="020B0400000000000000" pitchFamily="50" charset="-128"/>
              </a:rPr>
              <a:t>お問合せ</a:t>
            </a:r>
            <a:r>
              <a:rPr lang="en-US" altLang="ja-JP" sz="1400" b="1" dirty="0">
                <a:solidFill>
                  <a:srgbClr val="000000"/>
                </a:solidFill>
                <a:latin typeface="BIZ UDPゴシック" panose="020B0400000000000000" pitchFamily="50" charset="-128"/>
                <a:ea typeface="BIZ UDPゴシック" panose="020B0400000000000000" pitchFamily="50" charset="-128"/>
              </a:rPr>
              <a:t>】</a:t>
            </a:r>
          </a:p>
          <a:p>
            <a:r>
              <a:rPr lang="ja-JP" altLang="en-US" sz="1400" b="1" dirty="0">
                <a:solidFill>
                  <a:srgbClr val="000000"/>
                </a:solidFill>
                <a:latin typeface="BIZ UDPゴシック" panose="020B0400000000000000" pitchFamily="50" charset="-128"/>
                <a:ea typeface="BIZ UDPゴシック" panose="020B0400000000000000" pitchFamily="50" charset="-128"/>
              </a:rPr>
              <a:t>  大阪府 商工労働部  雇用推進室  就業促進課     障がい者雇用促進グループ</a:t>
            </a:r>
            <a:endParaRPr lang="en-US" altLang="ja-JP" sz="1400" dirty="0">
              <a:latin typeface="BIZ UDPゴシック" panose="020B0400000000000000" pitchFamily="50" charset="-128"/>
              <a:ea typeface="BIZ UDPゴシック" panose="020B0400000000000000" pitchFamily="50" charset="-128"/>
            </a:endParaRPr>
          </a:p>
          <a:p>
            <a:r>
              <a:rPr lang="ja-JP" altLang="en-US" sz="1400" b="1" dirty="0">
                <a:solidFill>
                  <a:srgbClr val="000000"/>
                </a:solidFill>
                <a:latin typeface="BIZ UDPゴシック" panose="020B0400000000000000" pitchFamily="50" charset="-128"/>
                <a:ea typeface="BIZ UDPゴシック" panose="020B0400000000000000" pitchFamily="50" charset="-128"/>
              </a:rPr>
              <a:t>  電 話 ： </a:t>
            </a:r>
            <a:r>
              <a:rPr lang="en-US" altLang="ja-JP" sz="1400" b="1" dirty="0">
                <a:solidFill>
                  <a:srgbClr val="000000"/>
                </a:solidFill>
                <a:latin typeface="BIZ UDPゴシック" panose="020B0400000000000000" pitchFamily="50" charset="-128"/>
                <a:ea typeface="BIZ UDPゴシック" panose="020B0400000000000000" pitchFamily="50" charset="-128"/>
              </a:rPr>
              <a:t>06-6360-9077 </a:t>
            </a:r>
            <a:r>
              <a:rPr lang="ja-JP" altLang="en-US" sz="1400" b="1" dirty="0">
                <a:solidFill>
                  <a:srgbClr val="000000"/>
                </a:solidFill>
                <a:latin typeface="BIZ UDPゴシック" panose="020B0400000000000000" pitchFamily="50" charset="-128"/>
                <a:ea typeface="BIZ UDPゴシック" panose="020B0400000000000000" pitchFamily="50" charset="-128"/>
              </a:rPr>
              <a:t>　  </a:t>
            </a:r>
            <a:r>
              <a:rPr lang="en-US" altLang="ja-JP" sz="1400" b="1" dirty="0">
                <a:solidFill>
                  <a:srgbClr val="000000"/>
                </a:solidFill>
                <a:latin typeface="BIZ UDPゴシック" panose="020B0400000000000000" pitchFamily="50" charset="-128"/>
                <a:ea typeface="BIZ UDPゴシック" panose="020B0400000000000000" pitchFamily="50" charset="-128"/>
              </a:rPr>
              <a:t>FAX </a:t>
            </a:r>
            <a:r>
              <a:rPr lang="ja-JP" altLang="en-US" sz="1400" b="1" dirty="0">
                <a:solidFill>
                  <a:srgbClr val="000000"/>
                </a:solidFill>
                <a:latin typeface="BIZ UDPゴシック" panose="020B0400000000000000" pitchFamily="50" charset="-128"/>
                <a:ea typeface="BIZ UDPゴシック" panose="020B0400000000000000" pitchFamily="50" charset="-128"/>
              </a:rPr>
              <a:t>： </a:t>
            </a:r>
            <a:r>
              <a:rPr lang="en-US" altLang="ja-JP" sz="1400" b="1" dirty="0">
                <a:solidFill>
                  <a:srgbClr val="000000"/>
                </a:solidFill>
                <a:latin typeface="BIZ UDPゴシック" panose="020B0400000000000000" pitchFamily="50" charset="-128"/>
                <a:ea typeface="BIZ UDPゴシック" panose="020B0400000000000000" pitchFamily="50" charset="-128"/>
              </a:rPr>
              <a:t>06-6360-9079</a:t>
            </a:r>
          </a:p>
          <a:p>
            <a:r>
              <a:rPr lang="ja-JP" altLang="en-US" sz="1400" b="1" dirty="0">
                <a:solidFill>
                  <a:srgbClr val="000000"/>
                </a:solidFill>
                <a:latin typeface="BIZ UDPゴシック" panose="020B0400000000000000" pitchFamily="50" charset="-128"/>
                <a:ea typeface="BIZ UDPゴシック" panose="020B0400000000000000" pitchFamily="50" charset="-128"/>
              </a:rPr>
              <a:t>  メール ： </a:t>
            </a:r>
            <a:r>
              <a:rPr lang="en-US" altLang="ja-JP" sz="1400" b="1" dirty="0">
                <a:solidFill>
                  <a:srgbClr val="000000"/>
                </a:solidFill>
                <a:latin typeface="BIZ UDPゴシック" panose="020B0400000000000000" pitchFamily="50" charset="-128"/>
                <a:ea typeface="BIZ UDPゴシック" panose="020B0400000000000000" pitchFamily="50" charset="-128"/>
              </a:rPr>
              <a:t>shugyosokushin-g04@gbox.pref.osaka.lg.jp</a:t>
            </a:r>
            <a:r>
              <a:rPr lang="ja-JP" altLang="en-US" sz="1400" b="1" dirty="0">
                <a:solidFill>
                  <a:srgbClr val="000000"/>
                </a:solidFill>
                <a:latin typeface="BIZ UDPゴシック" panose="020B0400000000000000" pitchFamily="50" charset="-128"/>
                <a:ea typeface="BIZ UDPゴシック" panose="020B0400000000000000" pitchFamily="50" charset="-128"/>
              </a:rPr>
              <a:t>　　</a:t>
            </a:r>
            <a:endParaRPr lang="en-US" altLang="ja-JP" sz="1400" b="1" dirty="0">
              <a:solidFill>
                <a:srgbClr val="000000"/>
              </a:solidFill>
              <a:latin typeface="BIZ UDPゴシック" panose="020B0400000000000000" pitchFamily="50" charset="-128"/>
              <a:ea typeface="BIZ UDPゴシック" panose="020B0400000000000000" pitchFamily="50" charset="-128"/>
            </a:endParaRPr>
          </a:p>
        </p:txBody>
      </p:sp>
      <p:sp>
        <p:nvSpPr>
          <p:cNvPr id="23" name="テキスト ボックス 23"/>
          <p:cNvSpPr txBox="1"/>
          <p:nvPr/>
        </p:nvSpPr>
        <p:spPr>
          <a:xfrm>
            <a:off x="404664" y="9401659"/>
            <a:ext cx="7459420" cy="737432"/>
          </a:xfrm>
          <a:prstGeom prst="rect">
            <a:avLst/>
          </a:prstGeom>
          <a:noFill/>
          <a:ln w="6350">
            <a:noFill/>
          </a:ln>
        </p:spPr>
        <p:txBody>
          <a:bodyPr wrap="square" lIns="36000" tIns="36000" rIns="36000" bIns="72000" rtlCol="0" anchor="ctr" anchorCtr="0">
            <a:spAutoFit/>
          </a:bodyPr>
          <a:lstStyle/>
          <a:p>
            <a:pPr>
              <a:lnSpc>
                <a:spcPts val="1000"/>
              </a:lnSpc>
              <a:spcAft>
                <a:spcPts val="300"/>
              </a:spcAft>
              <a:tabLst>
                <a:tab pos="457200" algn="l"/>
              </a:tabLst>
            </a:pPr>
            <a:r>
              <a:rPr lang="en-US" altLang="ja-JP" sz="8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800" dirty="0">
                <a:latin typeface="BIZ UDPゴシック" panose="020B0400000000000000" pitchFamily="50" charset="-128"/>
                <a:ea typeface="BIZ UDPゴシック" panose="020B0400000000000000" pitchFamily="50" charset="-128"/>
                <a:cs typeface="Times New Roman" panose="02020603050405020304" pitchFamily="18" charset="0"/>
              </a:rPr>
              <a:t> 本セミナー参加申込にかかる個人情報は主催の大阪府と大阪商工会議所が保有し、本セミナー運営等に利用させていただきます。</a:t>
            </a:r>
            <a:endParaRPr lang="en-US" altLang="ja-JP" sz="8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ts val="1000"/>
              </a:lnSpc>
              <a:spcAft>
                <a:spcPts val="300"/>
              </a:spcAft>
              <a:tabLst>
                <a:tab pos="457200" algn="l"/>
              </a:tabLst>
            </a:pPr>
            <a:r>
              <a:rPr lang="ja-JP" altLang="en-US" sz="800" dirty="0">
                <a:latin typeface="BIZ UDPゴシック" panose="020B0400000000000000" pitchFamily="50" charset="-128"/>
                <a:ea typeface="BIZ UDPゴシック" panose="020B0400000000000000" pitchFamily="50" charset="-128"/>
                <a:cs typeface="Times New Roman" panose="02020603050405020304" pitchFamily="18" charset="0"/>
              </a:rPr>
              <a:t>　　なお、主催の独立行政法人 高齢・障害・求職者雇用支援機構大阪支部 大阪障害者職業</a:t>
            </a:r>
            <a:r>
              <a:rPr lang="ja-JP" altLang="en-US" sz="800" dirty="0" smtClean="0">
                <a:latin typeface="BIZ UDPゴシック" panose="020B0400000000000000" pitchFamily="50" charset="-128"/>
                <a:ea typeface="BIZ UDPゴシック" panose="020B0400000000000000" pitchFamily="50" charset="-128"/>
                <a:cs typeface="Times New Roman" panose="02020603050405020304" pitchFamily="18" charset="0"/>
              </a:rPr>
              <a:t>センター、共催</a:t>
            </a:r>
            <a:r>
              <a:rPr lang="ja-JP" altLang="en-US" sz="800" dirty="0">
                <a:latin typeface="BIZ UDPゴシック" panose="020B0400000000000000" pitchFamily="50" charset="-128"/>
                <a:ea typeface="BIZ UDPゴシック" panose="020B0400000000000000" pitchFamily="50" charset="-128"/>
                <a:cs typeface="Times New Roman" panose="02020603050405020304" pitchFamily="18" charset="0"/>
              </a:rPr>
              <a:t>の塩野義</a:t>
            </a:r>
            <a:r>
              <a:rPr lang="ja-JP" altLang="en-US" sz="800" dirty="0" smtClean="0">
                <a:latin typeface="BIZ UDPゴシック" panose="020B0400000000000000" pitchFamily="50" charset="-128"/>
                <a:ea typeface="BIZ UDPゴシック" panose="020B0400000000000000" pitchFamily="50" charset="-128"/>
                <a:cs typeface="Times New Roman" panose="02020603050405020304" pitchFamily="18" charset="0"/>
              </a:rPr>
              <a:t>製薬株式会社、</a:t>
            </a:r>
            <a:endParaRPr lang="en-US" altLang="ja-JP" sz="8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ts val="1000"/>
              </a:lnSpc>
              <a:spcAft>
                <a:spcPts val="300"/>
              </a:spcAft>
              <a:tabLst>
                <a:tab pos="457200" algn="l"/>
              </a:tabLst>
            </a:pPr>
            <a:r>
              <a:rPr lang="ja-JP" altLang="en-US" sz="800" dirty="0" smtClean="0">
                <a:latin typeface="BIZ UDPゴシック" panose="020B0400000000000000" pitchFamily="50" charset="-128"/>
                <a:ea typeface="BIZ UDPゴシック" panose="020B0400000000000000" pitchFamily="50" charset="-128"/>
                <a:cs typeface="Times New Roman" panose="02020603050405020304" pitchFamily="18" charset="0"/>
              </a:rPr>
              <a:t>　　損害保険ジャパン株式会社は、参加申込書の個人情報を取得しません。</a:t>
            </a:r>
          </a:p>
          <a:p>
            <a:pPr>
              <a:lnSpc>
                <a:spcPts val="1000"/>
              </a:lnSpc>
              <a:spcAft>
                <a:spcPts val="300"/>
              </a:spcAft>
              <a:tabLst>
                <a:tab pos="457200" algn="l"/>
              </a:tabLst>
            </a:pPr>
            <a:endParaRPr lang="en-US" altLang="ja-JP"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cxnSp>
        <p:nvCxnSpPr>
          <p:cNvPr id="8" name="直線コネクタ 7">
            <a:extLst>
              <a:ext uri="{FF2B5EF4-FFF2-40B4-BE49-F238E27FC236}">
                <a16:creationId xmlns:a16="http://schemas.microsoft.com/office/drawing/2014/main" id="{36ABE4DA-103B-4B06-ACFF-66A8FE255B14}"/>
              </a:ext>
            </a:extLst>
          </p:cNvPr>
          <p:cNvCxnSpPr/>
          <p:nvPr/>
        </p:nvCxnSpPr>
        <p:spPr>
          <a:xfrm>
            <a:off x="-8334" y="9381324"/>
            <a:ext cx="6858000" cy="0"/>
          </a:xfrm>
          <a:prstGeom prst="line">
            <a:avLst/>
          </a:prstGeom>
          <a:ln w="19050">
            <a:solidFill>
              <a:srgbClr val="FF5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9459</TotalTime>
  <Words>987</Words>
  <Application>Microsoft Office PowerPoint</Application>
  <PresentationFormat>A4 210 x 297 mm</PresentationFormat>
  <Paragraphs>90</Paragraphs>
  <Slides>2</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2</vt:i4>
      </vt:variant>
      <vt:variant>
        <vt:lpstr>スライド タイトル</vt:lpstr>
      </vt:variant>
      <vt:variant>
        <vt:i4>2</vt:i4>
      </vt:variant>
    </vt:vector>
  </HeadingPairs>
  <TitlesOfParts>
    <vt:vector size="16" baseType="lpstr">
      <vt:lpstr>Aharoni</vt:lpstr>
      <vt:lpstr>BIZ UDPゴシック</vt:lpstr>
      <vt:lpstr>Meiryo UI</vt:lpstr>
      <vt:lpstr>ＭＳ Ｐゴシック</vt:lpstr>
      <vt:lpstr>ＭＳ Ｐ明朝</vt:lpstr>
      <vt:lpstr>メイリオ</vt:lpstr>
      <vt:lpstr>游ゴシック</vt:lpstr>
      <vt:lpstr>游ゴシック Light</vt:lpstr>
      <vt:lpstr>Arial</vt:lpstr>
      <vt:lpstr>Calibri</vt:lpstr>
      <vt:lpstr>Calibri Light</vt:lpstr>
      <vt:lpstr>Times New Roman</vt:lpstr>
      <vt:lpstr>標準デザイン</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特例子会社設立セミナー</dc:title>
  <dc:creator>大阪府職員端末機１７年度１２月調達</dc:creator>
  <cp:lastModifiedBy>池増　亮太</cp:lastModifiedBy>
  <cp:revision>1028</cp:revision>
  <cp:lastPrinted>2022-11-09T00:13:18Z</cp:lastPrinted>
  <dcterms:created xsi:type="dcterms:W3CDTF">2010-06-01T06:31:04Z</dcterms:created>
  <dcterms:modified xsi:type="dcterms:W3CDTF">2022-11-10T06:39:48Z</dcterms:modified>
</cp:coreProperties>
</file>