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5"/>
  </p:notesMasterIdLst>
  <p:handoutMasterIdLst>
    <p:handoutMasterId r:id="rId6"/>
  </p:handoutMasterIdLst>
  <p:sldIdLst>
    <p:sldId id="259" r:id="rId3"/>
    <p:sldId id="257" r:id="rId4"/>
  </p:sldIdLst>
  <p:sldSz cx="6858000" cy="9906000" type="A4"/>
  <p:notesSz cx="6807200" cy="9939338"/>
  <p:defaultTextStyle>
    <a:defPPr>
      <a:defRPr lang="ja-JP"/>
    </a:defPPr>
    <a:lvl1pPr algn="l" rtl="0" fontAlgn="base">
      <a:spcBef>
        <a:spcPct val="0"/>
      </a:spcBef>
      <a:spcAft>
        <a:spcPct val="0"/>
      </a:spcAft>
      <a:defRPr kumimoji="1" sz="9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pitchFamily="50" charset="-128"/>
        <a:cs typeface="+mn-cs"/>
      </a:defRPr>
    </a:lvl5pPr>
    <a:lvl6pPr marL="2286000" algn="l" defTabSz="914400" rtl="0" eaLnBrk="1" latinLnBrk="0" hangingPunct="1">
      <a:defRPr kumimoji="1" sz="900" kern="1200">
        <a:solidFill>
          <a:schemeClr val="tx1"/>
        </a:solidFill>
        <a:latin typeface="Arial" charset="0"/>
        <a:ea typeface="ＭＳ Ｐゴシック" pitchFamily="50" charset="-128"/>
        <a:cs typeface="+mn-cs"/>
      </a:defRPr>
    </a:lvl6pPr>
    <a:lvl7pPr marL="2743200" algn="l" defTabSz="914400" rtl="0" eaLnBrk="1" latinLnBrk="0" hangingPunct="1">
      <a:defRPr kumimoji="1" sz="900" kern="1200">
        <a:solidFill>
          <a:schemeClr val="tx1"/>
        </a:solidFill>
        <a:latin typeface="Arial" charset="0"/>
        <a:ea typeface="ＭＳ Ｐゴシック" pitchFamily="50" charset="-128"/>
        <a:cs typeface="+mn-cs"/>
      </a:defRPr>
    </a:lvl7pPr>
    <a:lvl8pPr marL="3200400" algn="l" defTabSz="914400" rtl="0" eaLnBrk="1" latinLnBrk="0" hangingPunct="1">
      <a:defRPr kumimoji="1" sz="900" kern="1200">
        <a:solidFill>
          <a:schemeClr val="tx1"/>
        </a:solidFill>
        <a:latin typeface="Arial" charset="0"/>
        <a:ea typeface="ＭＳ Ｐゴシック" pitchFamily="50" charset="-128"/>
        <a:cs typeface="+mn-cs"/>
      </a:defRPr>
    </a:lvl8pPr>
    <a:lvl9pPr marL="3657600" algn="l" defTabSz="914400" rtl="0" eaLnBrk="1" latinLnBrk="0" hangingPunct="1">
      <a:defRPr kumimoji="1" sz="9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071"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3399FF"/>
    <a:srgbClr val="66FFCC"/>
    <a:srgbClr val="99FF99"/>
    <a:srgbClr val="0066FF"/>
    <a:srgbClr val="0000FF"/>
    <a:srgbClr val="FF9900"/>
    <a:srgbClr val="FFC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29" autoAdjust="0"/>
    <p:restoredTop sz="97662" autoAdjust="0"/>
  </p:normalViewPr>
  <p:slideViewPr>
    <p:cSldViewPr>
      <p:cViewPr varScale="1">
        <p:scale>
          <a:sx n="52" d="100"/>
          <a:sy n="52" d="100"/>
        </p:scale>
        <p:origin x="2580" y="78"/>
      </p:cViewPr>
      <p:guideLst>
        <p:guide orient="horz" pos="3071"/>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8"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8"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8"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4538"/>
            <a:ext cx="25812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2963" y="744538"/>
            <a:ext cx="2581275" cy="37274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3FF6CC0-232D-4159-BED6-36C7BDA70979}" type="slidenum">
              <a:rPr lang="en-US" altLang="ja-JP" smtClean="0"/>
              <a:pPr>
                <a:defRPr/>
              </a:pPr>
              <a:t>2</a:t>
            </a:fld>
            <a:endParaRPr lang="en-US" altLang="ja-JP"/>
          </a:p>
        </p:txBody>
      </p:sp>
    </p:spTree>
    <p:extLst>
      <p:ext uri="{BB962C8B-B14F-4D97-AF65-F5344CB8AC3E}">
        <p14:creationId xmlns:p14="http://schemas.microsoft.com/office/powerpoint/2010/main" val="29131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EA6BCA-3CCA-4D34-A236-328BF7EF964D}" type="slidenum">
              <a:rPr lang="en-US" altLang="ja-JP"/>
              <a:pPr>
                <a:defRPr/>
              </a:pPr>
              <a:t>‹#›</a:t>
            </a:fld>
            <a:endParaRPr lang="en-US" altLang="ja-JP"/>
          </a:p>
        </p:txBody>
      </p:sp>
    </p:spTree>
    <p:extLst>
      <p:ext uri="{BB962C8B-B14F-4D97-AF65-F5344CB8AC3E}">
        <p14:creationId xmlns:p14="http://schemas.microsoft.com/office/powerpoint/2010/main" val="286313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E996F5-1D42-4962-A21F-5F23E4609CCE}" type="slidenum">
              <a:rPr lang="en-US" altLang="ja-JP"/>
              <a:pPr>
                <a:defRPr/>
              </a:pPr>
              <a:t>‹#›</a:t>
            </a:fld>
            <a:endParaRPr lang="en-US" altLang="ja-JP"/>
          </a:p>
        </p:txBody>
      </p:sp>
    </p:spTree>
    <p:extLst>
      <p:ext uri="{BB962C8B-B14F-4D97-AF65-F5344CB8AC3E}">
        <p14:creationId xmlns:p14="http://schemas.microsoft.com/office/powerpoint/2010/main" val="391448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7273"/>
            <a:ext cx="1543050" cy="8451056"/>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7273"/>
            <a:ext cx="4476750" cy="8451056"/>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1B133-D59A-458C-84A8-2128CF5BAFC2}" type="slidenum">
              <a:rPr lang="en-US" altLang="ja-JP"/>
              <a:pPr>
                <a:defRPr/>
              </a:pPr>
              <a:t>‹#›</a:t>
            </a:fld>
            <a:endParaRPr lang="en-US" altLang="ja-JP"/>
          </a:p>
        </p:txBody>
      </p:sp>
    </p:spTree>
    <p:extLst>
      <p:ext uri="{BB962C8B-B14F-4D97-AF65-F5344CB8AC3E}">
        <p14:creationId xmlns:p14="http://schemas.microsoft.com/office/powerpoint/2010/main" val="1541542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667404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259163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546902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383221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816162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930065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8603667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11156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15B92DD-2FEB-44D9-A687-AF6BC9474F9F}" type="slidenum">
              <a:rPr lang="en-US" altLang="ja-JP"/>
              <a:pPr>
                <a:defRPr/>
              </a:pPr>
              <a:t>‹#›</a:t>
            </a:fld>
            <a:endParaRPr lang="en-US" altLang="ja-JP"/>
          </a:p>
        </p:txBody>
      </p:sp>
    </p:spTree>
    <p:extLst>
      <p:ext uri="{BB962C8B-B14F-4D97-AF65-F5344CB8AC3E}">
        <p14:creationId xmlns:p14="http://schemas.microsoft.com/office/powerpoint/2010/main" val="29096860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2774224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2141606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2021/10/18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43061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012"/>
            <a:ext cx="5829300" cy="21669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0A406FA-3F5F-4B14-817D-991326D3A807}" type="slidenum">
              <a:rPr lang="en-US" altLang="ja-JP"/>
              <a:pPr>
                <a:defRPr/>
              </a:pPr>
              <a:t>‹#›</a:t>
            </a:fld>
            <a:endParaRPr lang="en-US" altLang="ja-JP"/>
          </a:p>
        </p:txBody>
      </p:sp>
    </p:spTree>
    <p:extLst>
      <p:ext uri="{BB962C8B-B14F-4D97-AF65-F5344CB8AC3E}">
        <p14:creationId xmlns:p14="http://schemas.microsoft.com/office/powerpoint/2010/main" val="165927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6F30C59-1687-40FE-BEB6-935B90DCD40D}" type="slidenum">
              <a:rPr lang="en-US" altLang="ja-JP"/>
              <a:pPr>
                <a:defRPr/>
              </a:pPr>
              <a:t>‹#›</a:t>
            </a:fld>
            <a:endParaRPr lang="en-US" altLang="ja-JP"/>
          </a:p>
        </p:txBody>
      </p:sp>
    </p:spTree>
    <p:extLst>
      <p:ext uri="{BB962C8B-B14F-4D97-AF65-F5344CB8AC3E}">
        <p14:creationId xmlns:p14="http://schemas.microsoft.com/office/powerpoint/2010/main" val="374219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4101828-6E51-4F74-AA40-87DC71CEBB98}" type="slidenum">
              <a:rPr lang="en-US" altLang="ja-JP"/>
              <a:pPr>
                <a:defRPr/>
              </a:pPr>
              <a:t>‹#›</a:t>
            </a:fld>
            <a:endParaRPr lang="en-US" altLang="ja-JP"/>
          </a:p>
        </p:txBody>
      </p:sp>
    </p:spTree>
    <p:extLst>
      <p:ext uri="{BB962C8B-B14F-4D97-AF65-F5344CB8AC3E}">
        <p14:creationId xmlns:p14="http://schemas.microsoft.com/office/powerpoint/2010/main" val="57860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CC85E35-AB24-4834-AC5E-BB2EB5AC6FCA}" type="slidenum">
              <a:rPr lang="en-US" altLang="ja-JP"/>
              <a:pPr>
                <a:defRPr/>
              </a:pPr>
              <a:t>‹#›</a:t>
            </a:fld>
            <a:endParaRPr lang="en-US" altLang="ja-JP"/>
          </a:p>
        </p:txBody>
      </p:sp>
    </p:spTree>
    <p:extLst>
      <p:ext uri="{BB962C8B-B14F-4D97-AF65-F5344CB8AC3E}">
        <p14:creationId xmlns:p14="http://schemas.microsoft.com/office/powerpoint/2010/main" val="89566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C55B08-58EC-484F-A5EE-960F1EF1E6F3}" type="slidenum">
              <a:rPr lang="en-US" altLang="ja-JP"/>
              <a:pPr>
                <a:defRPr/>
              </a:pPr>
              <a:t>‹#›</a:t>
            </a:fld>
            <a:endParaRPr lang="en-US" altLang="ja-JP"/>
          </a:p>
        </p:txBody>
      </p:sp>
    </p:spTree>
    <p:extLst>
      <p:ext uri="{BB962C8B-B14F-4D97-AF65-F5344CB8AC3E}">
        <p14:creationId xmlns:p14="http://schemas.microsoft.com/office/powerpoint/2010/main" val="158815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4AE4F98-6BC8-40C4-A8C1-BC976223021A}" type="slidenum">
              <a:rPr lang="en-US" altLang="ja-JP"/>
              <a:pPr>
                <a:defRPr/>
              </a:pPr>
              <a:t>‹#›</a:t>
            </a:fld>
            <a:endParaRPr lang="en-US" altLang="ja-JP"/>
          </a:p>
        </p:txBody>
      </p:sp>
    </p:spTree>
    <p:extLst>
      <p:ext uri="{BB962C8B-B14F-4D97-AF65-F5344CB8AC3E}">
        <p14:creationId xmlns:p14="http://schemas.microsoft.com/office/powerpoint/2010/main" val="96664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B061BB-5230-485E-AE29-E21160AB8462}" type="slidenum">
              <a:rPr lang="en-US" altLang="ja-JP"/>
              <a:pPr>
                <a:defRPr/>
              </a:pPr>
              <a:t>‹#›</a:t>
            </a:fld>
            <a:endParaRPr lang="en-US" altLang="ja-JP"/>
          </a:p>
        </p:txBody>
      </p:sp>
    </p:spTree>
    <p:extLst>
      <p:ext uri="{BB962C8B-B14F-4D97-AF65-F5344CB8AC3E}">
        <p14:creationId xmlns:p14="http://schemas.microsoft.com/office/powerpoint/2010/main" val="175339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7272"/>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6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308"/>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308"/>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308"/>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B6486778-FD02-423F-B6EC-B6CAFE4015A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094531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hyperlink" Target="https://www.shinsei.pref.osaka.lg.jp/ers/input?tetudukiId=2021090083" TargetMode="External"/><Relationship Id="rId10" Type="http://schemas.openxmlformats.org/officeDocument/2006/relationships/image" Target="../media/image8.emf"/><Relationship Id="rId4" Type="http://schemas.openxmlformats.org/officeDocument/2006/relationships/image" Target="../media/image3.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F5B97766-935B-4FF6-AD5F-C5A70D1E49D1}"/>
              </a:ext>
            </a:extLst>
          </p:cNvPr>
          <p:cNvGrpSpPr/>
          <p:nvPr/>
        </p:nvGrpSpPr>
        <p:grpSpPr>
          <a:xfrm>
            <a:off x="-20638" y="2144688"/>
            <a:ext cx="6858000" cy="1015663"/>
            <a:chOff x="-43599" y="2543877"/>
            <a:chExt cx="6858000" cy="1015663"/>
          </a:xfrm>
        </p:grpSpPr>
        <p:cxnSp>
          <p:nvCxnSpPr>
            <p:cNvPr id="21" name="直線コネクタ 20">
              <a:extLst>
                <a:ext uri="{FF2B5EF4-FFF2-40B4-BE49-F238E27FC236}">
                  <a16:creationId xmlns:a16="http://schemas.microsoft.com/office/drawing/2014/main" id="{0999F1E8-A052-4175-9734-F35B07A0807C}"/>
                </a:ext>
              </a:extLst>
            </p:cNvPr>
            <p:cNvCxnSpPr/>
            <p:nvPr/>
          </p:nvCxnSpPr>
          <p:spPr>
            <a:xfrm>
              <a:off x="-43599" y="3119941"/>
              <a:ext cx="6858000" cy="0"/>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1F69CFA8-D19A-429F-A42F-83AE13AA1B49}"/>
                </a:ext>
              </a:extLst>
            </p:cNvPr>
            <p:cNvSpPr txBox="1"/>
            <p:nvPr/>
          </p:nvSpPr>
          <p:spPr>
            <a:xfrm>
              <a:off x="549321" y="2543877"/>
              <a:ext cx="5238935" cy="1015663"/>
            </a:xfrm>
            <a:prstGeom prst="rect">
              <a:avLst/>
            </a:prstGeom>
            <a:noFill/>
          </p:spPr>
          <p:txBody>
            <a:bodyPr wrap="none" rtlCol="0">
              <a:spAutoFit/>
            </a:bodyPr>
            <a:lstStyle/>
            <a:p>
              <a:pPr fontAlgn="auto">
                <a:spcBef>
                  <a:spcPts val="0"/>
                </a:spcBef>
                <a:spcAft>
                  <a:spcPts val="0"/>
                </a:spcAft>
                <a:defRPr/>
              </a:pPr>
              <a:r>
                <a:rPr lang="ja-JP" altLang="en-US" sz="2000" b="1" dirty="0">
                  <a:solidFill>
                    <a:prstClr val="black"/>
                  </a:solidFill>
                  <a:latin typeface="BIZ UDPゴシック" panose="020B0400000000000000" pitchFamily="50" charset="-128"/>
                  <a:ea typeface="BIZ UDPゴシック" panose="020B0400000000000000" pitchFamily="50" charset="-128"/>
                </a:rPr>
                <a:t>第</a:t>
              </a:r>
              <a:r>
                <a:rPr lang="en-US" altLang="ja-JP" sz="2000" b="1" dirty="0">
                  <a:solidFill>
                    <a:prstClr val="black"/>
                  </a:solidFill>
                  <a:latin typeface="BIZ UDPゴシック" panose="020B0400000000000000" pitchFamily="50" charset="-128"/>
                  <a:ea typeface="BIZ UDPゴシック" panose="020B0400000000000000" pitchFamily="50" charset="-128"/>
                </a:rPr>
                <a:t>3</a:t>
              </a:r>
              <a:r>
                <a:rPr lang="ja-JP" altLang="en-US" sz="2000" b="1" dirty="0">
                  <a:solidFill>
                    <a:prstClr val="black"/>
                  </a:solidFill>
                  <a:latin typeface="BIZ UDPゴシック" panose="020B0400000000000000" pitchFamily="50" charset="-128"/>
                  <a:ea typeface="BIZ UDPゴシック" panose="020B0400000000000000" pitchFamily="50" charset="-128"/>
                </a:rPr>
                <a:t>弾</a:t>
              </a:r>
              <a:r>
                <a:rPr lang="ja-JP" altLang="en-US" sz="2400" b="1" dirty="0">
                  <a:solidFill>
                    <a:prstClr val="black"/>
                  </a:solidFill>
                  <a:latin typeface="BIZ UDPゴシック" panose="020B0400000000000000" pitchFamily="50" charset="-128"/>
                  <a:ea typeface="BIZ UDPゴシック" panose="020B0400000000000000" pitchFamily="50" charset="-128"/>
                </a:rPr>
                <a:t>　　</a:t>
              </a:r>
              <a:r>
                <a:rPr lang="ja-JP" altLang="en-US" sz="2800" b="1" dirty="0">
                  <a:solidFill>
                    <a:prstClr val="black"/>
                  </a:solidFill>
                  <a:latin typeface="BIZ UDPゴシック" panose="020B0400000000000000" pitchFamily="50" charset="-128"/>
                  <a:ea typeface="BIZ UDPゴシック" panose="020B0400000000000000" pitchFamily="50" charset="-128"/>
                </a:rPr>
                <a:t>～職場環境整備と定着～</a:t>
              </a:r>
              <a:endParaRPr lang="ja-JP" altLang="en-US" sz="2800" dirty="0">
                <a:solidFill>
                  <a:prstClr val="black"/>
                </a:solidFill>
                <a:latin typeface="BIZ UDPゴシック" panose="020B0400000000000000" pitchFamily="50" charset="-128"/>
                <a:ea typeface="BIZ UDPゴシック" panose="020B0400000000000000" pitchFamily="50" charset="-128"/>
              </a:endParaRPr>
            </a:p>
            <a:p>
              <a:pPr fontAlgn="auto">
                <a:spcBef>
                  <a:spcPts val="0"/>
                </a:spcBef>
                <a:spcAft>
                  <a:spcPts val="0"/>
                </a:spcAft>
                <a:defRPr/>
              </a:pPr>
              <a:endParaRPr lang="ja-JP" altLang="en-US" sz="3200" dirty="0">
                <a:solidFill>
                  <a:prstClr val="black"/>
                </a:solidFill>
                <a:latin typeface="BIZ UDPゴシック" panose="020B0400000000000000" pitchFamily="50" charset="-128"/>
                <a:ea typeface="BIZ UDPゴシック" panose="020B0400000000000000" pitchFamily="50" charset="-128"/>
              </a:endParaRPr>
            </a:p>
          </p:txBody>
        </p:sp>
      </p:grpSp>
      <p:grpSp>
        <p:nvGrpSpPr>
          <p:cNvPr id="27" name="グループ化 26">
            <a:extLst>
              <a:ext uri="{FF2B5EF4-FFF2-40B4-BE49-F238E27FC236}">
                <a16:creationId xmlns:a16="http://schemas.microsoft.com/office/drawing/2014/main" id="{A5CBED07-7408-4EDE-8651-5E6C2B0A8704}"/>
              </a:ext>
            </a:extLst>
          </p:cNvPr>
          <p:cNvGrpSpPr/>
          <p:nvPr/>
        </p:nvGrpSpPr>
        <p:grpSpPr>
          <a:xfrm>
            <a:off x="-1053147" y="632520"/>
            <a:ext cx="9090659" cy="1578115"/>
            <a:chOff x="-1325390" y="394142"/>
            <a:chExt cx="9090659" cy="1578115"/>
          </a:xfrm>
        </p:grpSpPr>
        <p:sp>
          <p:nvSpPr>
            <p:cNvPr id="4" name="テキスト ボックス 3">
              <a:extLst>
                <a:ext uri="{FF2B5EF4-FFF2-40B4-BE49-F238E27FC236}">
                  <a16:creationId xmlns:a16="http://schemas.microsoft.com/office/drawing/2014/main" id="{5F9F5D1F-0403-4150-8283-73D5420D0CCF}"/>
                </a:ext>
              </a:extLst>
            </p:cNvPr>
            <p:cNvSpPr txBox="1"/>
            <p:nvPr/>
          </p:nvSpPr>
          <p:spPr>
            <a:xfrm>
              <a:off x="1174495" y="394142"/>
              <a:ext cx="184731" cy="830997"/>
            </a:xfrm>
            <a:prstGeom prst="rect">
              <a:avLst/>
            </a:prstGeom>
            <a:noFill/>
          </p:spPr>
          <p:txBody>
            <a:bodyPr wrap="none" rtlCol="0">
              <a:spAutoFit/>
            </a:bodyPr>
            <a:lstStyle/>
            <a:p>
              <a:pPr fontAlgn="auto">
                <a:spcBef>
                  <a:spcPts val="0"/>
                </a:spcBef>
                <a:spcAft>
                  <a:spcPts val="0"/>
                </a:spcAft>
                <a:defRPr/>
              </a:pPr>
              <a:endParaRPr lang="ja-JP" altLang="en-US" sz="4800" b="1" dirty="0">
                <a:solidFill>
                  <a:prstClr val="black"/>
                </a:solidFill>
                <a:latin typeface="BIZ UDPゴシック" panose="020B0400000000000000" pitchFamily="50" charset="-128"/>
                <a:ea typeface="BIZ UDPゴシック" panose="020B0400000000000000" pitchFamily="50" charset="-128"/>
                <a:cs typeface="Aharoni" panose="020B0604020202020204" pitchFamily="2" charset="-79"/>
              </a:endParaRPr>
            </a:p>
          </p:txBody>
        </p:sp>
        <p:sp>
          <p:nvSpPr>
            <p:cNvPr id="9" name="楕円 8">
              <a:extLst>
                <a:ext uri="{FF2B5EF4-FFF2-40B4-BE49-F238E27FC236}">
                  <a16:creationId xmlns:a16="http://schemas.microsoft.com/office/drawing/2014/main" id="{7FF2BA49-567B-4A77-9ECF-A849FEF84B1A}"/>
                </a:ext>
              </a:extLst>
            </p:cNvPr>
            <p:cNvSpPr/>
            <p:nvPr/>
          </p:nvSpPr>
          <p:spPr>
            <a:xfrm>
              <a:off x="-1325390" y="1568595"/>
              <a:ext cx="9090659" cy="403662"/>
            </a:xfrm>
            <a:prstGeom prst="ellipse">
              <a:avLst/>
            </a:prstGeom>
            <a:solidFill>
              <a:schemeClr val="accent4">
                <a:lumMod val="60000"/>
                <a:lumOff val="4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srgbClr val="FFC000"/>
                </a:solidFill>
                <a:latin typeface="游ゴシック" panose="020F0502020204030204"/>
                <a:ea typeface="游ゴシック" panose="020B0400000000000000" pitchFamily="50" charset="-128"/>
              </a:endParaRPr>
            </a:p>
          </p:txBody>
        </p:sp>
      </p:grpSp>
      <p:sp>
        <p:nvSpPr>
          <p:cNvPr id="25" name="正方形/長方形 24">
            <a:extLst>
              <a:ext uri="{FF2B5EF4-FFF2-40B4-BE49-F238E27FC236}">
                <a16:creationId xmlns:a16="http://schemas.microsoft.com/office/drawing/2014/main" id="{250A5475-A575-4DE1-9317-FE566D44F9D8}"/>
              </a:ext>
            </a:extLst>
          </p:cNvPr>
          <p:cNvSpPr/>
          <p:nvPr/>
        </p:nvSpPr>
        <p:spPr>
          <a:xfrm>
            <a:off x="1312301" y="3410966"/>
            <a:ext cx="5692140" cy="335989"/>
          </a:xfrm>
          <a:prstGeom prst="rect">
            <a:avLst/>
          </a:prstGeom>
        </p:spPr>
        <p:txBody>
          <a:bodyPr wrap="square">
            <a:spAutoFit/>
          </a:bodyPr>
          <a:lstStyle/>
          <a:p>
            <a:pPr fontAlgn="auto">
              <a:lnSpc>
                <a:spcPts val="1900"/>
              </a:lnSpc>
              <a:spcBef>
                <a:spcPts val="0"/>
              </a:spcBef>
              <a:spcAft>
                <a:spcPts val="0"/>
              </a:spcAft>
              <a:defRPr/>
            </a:pPr>
            <a:endParaRPr lang="ja-JP" altLang="en-US" sz="1600" dirty="0">
              <a:solidFill>
                <a:prstClr val="black"/>
              </a:solidFill>
              <a:latin typeface="BIZ UDPゴシック" panose="020B0400000000000000" pitchFamily="50" charset="-128"/>
              <a:ea typeface="BIZ UDPゴシック" panose="020B0400000000000000" pitchFamily="50" charset="-128"/>
            </a:endParaRPr>
          </a:p>
        </p:txBody>
      </p:sp>
      <p:sp>
        <p:nvSpPr>
          <p:cNvPr id="28" name="正方形/長方形 27">
            <a:extLst>
              <a:ext uri="{FF2B5EF4-FFF2-40B4-BE49-F238E27FC236}">
                <a16:creationId xmlns:a16="http://schemas.microsoft.com/office/drawing/2014/main" id="{6FC051D9-938E-4295-B65A-4A27300DFCEE}"/>
              </a:ext>
            </a:extLst>
          </p:cNvPr>
          <p:cNvSpPr/>
          <p:nvPr/>
        </p:nvSpPr>
        <p:spPr>
          <a:xfrm>
            <a:off x="1708333" y="4537490"/>
            <a:ext cx="5692140" cy="335989"/>
          </a:xfrm>
          <a:prstGeom prst="rect">
            <a:avLst/>
          </a:prstGeom>
        </p:spPr>
        <p:txBody>
          <a:bodyPr wrap="square">
            <a:spAutoFit/>
          </a:bodyPr>
          <a:lstStyle/>
          <a:p>
            <a:pPr fontAlgn="auto">
              <a:lnSpc>
                <a:spcPts val="1900"/>
              </a:lnSpc>
              <a:spcBef>
                <a:spcPts val="0"/>
              </a:spcBef>
              <a:spcAft>
                <a:spcPts val="0"/>
              </a:spcAft>
              <a:defRPr/>
            </a:pPr>
            <a:endParaRPr lang="ja-JP" altLang="en-US" sz="1400" dirty="0">
              <a:solidFill>
                <a:prstClr val="black"/>
              </a:solidFill>
              <a:latin typeface="BIZ UDPゴシック" panose="020B0400000000000000" pitchFamily="50" charset="-128"/>
              <a:ea typeface="BIZ UDPゴシック" panose="020B0400000000000000" pitchFamily="50" charset="-128"/>
            </a:endParaRPr>
          </a:p>
        </p:txBody>
      </p:sp>
      <p:sp>
        <p:nvSpPr>
          <p:cNvPr id="29" name="正方形/長方形 28">
            <a:extLst>
              <a:ext uri="{FF2B5EF4-FFF2-40B4-BE49-F238E27FC236}">
                <a16:creationId xmlns:a16="http://schemas.microsoft.com/office/drawing/2014/main" id="{88EBE85D-1468-415F-AF8B-F97B309B1A56}"/>
              </a:ext>
            </a:extLst>
          </p:cNvPr>
          <p:cNvSpPr/>
          <p:nvPr/>
        </p:nvSpPr>
        <p:spPr>
          <a:xfrm>
            <a:off x="0" y="4304928"/>
            <a:ext cx="6858000" cy="539819"/>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zh-TW" altLang="en-US" sz="18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日時：令和３年</a:t>
            </a:r>
            <a:r>
              <a:rPr lang="en-US" altLang="ja-JP" sz="18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12</a:t>
            </a:r>
            <a:r>
              <a:rPr lang="zh-TW" altLang="en-US" sz="18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a:t>
            </a:r>
            <a:r>
              <a:rPr lang="ja-JP" altLang="en-US" sz="18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７</a:t>
            </a:r>
            <a:r>
              <a:rPr lang="zh-TW" altLang="en-US" sz="18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a:t>
            </a:r>
            <a:r>
              <a:rPr lang="ja-JP" altLang="en-US" sz="18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火</a:t>
            </a:r>
            <a:r>
              <a:rPr lang="zh-TW" altLang="en-US" sz="18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１３：００～１６：００</a:t>
            </a:r>
            <a:endParaRPr lang="en-US" altLang="zh-TW" sz="18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a:p>
            <a:pPr algn="ctr" fontAlgn="auto">
              <a:spcBef>
                <a:spcPts val="0"/>
              </a:spcBef>
              <a:spcAft>
                <a:spcPts val="0"/>
              </a:spcAft>
            </a:pPr>
            <a:r>
              <a:rPr lang="ja-JP" altLang="en-US" sz="14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（グループディスカッション参加者は１７</a:t>
            </a:r>
            <a:r>
              <a:rPr lang="en-US" altLang="ja-JP" sz="14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4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００終了となります）</a:t>
            </a:r>
          </a:p>
        </p:txBody>
      </p:sp>
      <p:cxnSp>
        <p:nvCxnSpPr>
          <p:cNvPr id="33" name="直線コネクタ 32">
            <a:extLst>
              <a:ext uri="{FF2B5EF4-FFF2-40B4-BE49-F238E27FC236}">
                <a16:creationId xmlns:a16="http://schemas.microsoft.com/office/drawing/2014/main" id="{36ABE4DA-103B-4B06-ACFF-66A8FE255B14}"/>
              </a:ext>
            </a:extLst>
          </p:cNvPr>
          <p:cNvCxnSpPr/>
          <p:nvPr/>
        </p:nvCxnSpPr>
        <p:spPr>
          <a:xfrm>
            <a:off x="22961" y="9390849"/>
            <a:ext cx="6858000" cy="0"/>
          </a:xfrm>
          <a:prstGeom prst="line">
            <a:avLst/>
          </a:prstGeom>
          <a:ln w="28575">
            <a:solidFill>
              <a:srgbClr val="FF5050"/>
            </a:solidFill>
          </a:ln>
        </p:spPr>
        <p:style>
          <a:lnRef idx="1">
            <a:schemeClr val="accent1"/>
          </a:lnRef>
          <a:fillRef idx="0">
            <a:schemeClr val="accent1"/>
          </a:fillRef>
          <a:effectRef idx="0">
            <a:schemeClr val="accent1"/>
          </a:effectRef>
          <a:fontRef idx="minor">
            <a:schemeClr val="tx1"/>
          </a:fontRef>
        </p:style>
      </p:cxnSp>
      <p:grpSp>
        <p:nvGrpSpPr>
          <p:cNvPr id="55" name="グループ化 54">
            <a:extLst>
              <a:ext uri="{FF2B5EF4-FFF2-40B4-BE49-F238E27FC236}">
                <a16:creationId xmlns:a16="http://schemas.microsoft.com/office/drawing/2014/main" id="{02527A0F-A7A1-45F8-99B2-4FB8C794CB17}"/>
              </a:ext>
            </a:extLst>
          </p:cNvPr>
          <p:cNvGrpSpPr/>
          <p:nvPr/>
        </p:nvGrpSpPr>
        <p:grpSpPr>
          <a:xfrm>
            <a:off x="0" y="4870680"/>
            <a:ext cx="6858000" cy="2027328"/>
            <a:chOff x="106480" y="5852796"/>
            <a:chExt cx="6795581" cy="2027328"/>
          </a:xfrm>
        </p:grpSpPr>
        <p:grpSp>
          <p:nvGrpSpPr>
            <p:cNvPr id="46" name="グループ化 45">
              <a:extLst>
                <a:ext uri="{FF2B5EF4-FFF2-40B4-BE49-F238E27FC236}">
                  <a16:creationId xmlns:a16="http://schemas.microsoft.com/office/drawing/2014/main" id="{A4D17AD6-80E0-407C-90AB-424BF8ECE346}"/>
                </a:ext>
              </a:extLst>
            </p:cNvPr>
            <p:cNvGrpSpPr/>
            <p:nvPr/>
          </p:nvGrpSpPr>
          <p:grpSpPr>
            <a:xfrm>
              <a:off x="148852" y="6263036"/>
              <a:ext cx="6753209" cy="1617088"/>
              <a:chOff x="3869904" y="6846634"/>
              <a:chExt cx="6753209" cy="1617088"/>
            </a:xfrm>
          </p:grpSpPr>
          <p:sp>
            <p:nvSpPr>
              <p:cNvPr id="39" name="フローチャート: 結合子 38">
                <a:extLst>
                  <a:ext uri="{FF2B5EF4-FFF2-40B4-BE49-F238E27FC236}">
                    <a16:creationId xmlns:a16="http://schemas.microsoft.com/office/drawing/2014/main" id="{6618AA86-BC42-4629-899E-4A468E7D5432}"/>
                  </a:ext>
                </a:extLst>
              </p:cNvPr>
              <p:cNvSpPr/>
              <p:nvPr/>
            </p:nvSpPr>
            <p:spPr>
              <a:xfrm>
                <a:off x="3869904" y="6846634"/>
                <a:ext cx="287899" cy="307777"/>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800" dirty="0">
                    <a:solidFill>
                      <a:schemeClr val="tx1"/>
                    </a:solidFill>
                    <a:latin typeface="游ゴシック" panose="020F0502020204030204"/>
                    <a:ea typeface="游ゴシック" panose="020B0400000000000000" pitchFamily="50" charset="-128"/>
                  </a:rPr>
                  <a:t>１</a:t>
                </a:r>
              </a:p>
            </p:txBody>
          </p:sp>
          <p:sp>
            <p:nvSpPr>
              <p:cNvPr id="41" name="正方形/長方形 40">
                <a:extLst>
                  <a:ext uri="{FF2B5EF4-FFF2-40B4-BE49-F238E27FC236}">
                    <a16:creationId xmlns:a16="http://schemas.microsoft.com/office/drawing/2014/main" id="{F5C45BBE-BC2C-43AD-89B5-128A427CAB9D}"/>
                  </a:ext>
                </a:extLst>
              </p:cNvPr>
              <p:cNvSpPr/>
              <p:nvPr/>
            </p:nvSpPr>
            <p:spPr>
              <a:xfrm>
                <a:off x="4197622" y="7971279"/>
                <a:ext cx="6425491" cy="492443"/>
              </a:xfrm>
              <a:prstGeom prst="rect">
                <a:avLst/>
              </a:prstGeom>
            </p:spPr>
            <p:txBody>
              <a:bodyPr wrap="square">
                <a:spAutoFit/>
              </a:bodyPr>
              <a:lstStyle/>
              <a:p>
                <a:r>
                  <a:rPr lang="ja-JP" altLang="en-US" sz="1300" b="1" dirty="0">
                    <a:latin typeface="BIZ UDPゴシック" panose="020B0400000000000000" pitchFamily="50" charset="-128"/>
                    <a:ea typeface="BIZ UDPゴシック" panose="020B0400000000000000" pitchFamily="50" charset="-128"/>
                  </a:rPr>
                  <a:t>職場定着ツールの紹介</a:t>
                </a:r>
                <a:r>
                  <a:rPr lang="ja-JP" altLang="en-US" sz="1300" dirty="0">
                    <a:latin typeface="BIZ UDPゴシック" panose="020B0400000000000000" pitchFamily="50" charset="-128"/>
                    <a:ea typeface="BIZ UDPゴシック" panose="020B0400000000000000" pitchFamily="50" charset="-128"/>
                  </a:rPr>
                  <a:t>　　講師：大阪府　商工労働部 雇用推進室　就業促進課</a:t>
                </a:r>
                <a:endParaRPr lang="en-US" altLang="ja-JP" sz="1300" dirty="0">
                  <a:latin typeface="BIZ UDPゴシック" panose="020B0400000000000000" pitchFamily="50" charset="-128"/>
                  <a:ea typeface="BIZ UDPゴシック" panose="020B0400000000000000" pitchFamily="50" charset="-128"/>
                </a:endParaRPr>
              </a:p>
              <a:p>
                <a:r>
                  <a:rPr lang="ja-JP" altLang="en-US" sz="1300" dirty="0">
                    <a:latin typeface="BIZ UDPゴシック" panose="020B0400000000000000" pitchFamily="50" charset="-128"/>
                    <a:ea typeface="BIZ UDPゴシック" panose="020B0400000000000000" pitchFamily="50" charset="-128"/>
                  </a:rPr>
                  <a:t>　　　　　　　　　　　　　　　　　　　　</a:t>
                </a:r>
                <a:r>
                  <a:rPr lang="ja-JP" altLang="en-US" sz="1300" dirty="0" err="1">
                    <a:latin typeface="BIZ UDPゴシック" panose="020B0400000000000000" pitchFamily="50" charset="-128"/>
                    <a:ea typeface="BIZ UDPゴシック" panose="020B0400000000000000" pitchFamily="50" charset="-128"/>
                  </a:rPr>
                  <a:t>障がい</a:t>
                </a:r>
                <a:r>
                  <a:rPr lang="ja-JP" altLang="en-US" sz="1300" dirty="0">
                    <a:latin typeface="BIZ UDPゴシック" panose="020B0400000000000000" pitchFamily="50" charset="-128"/>
                    <a:ea typeface="BIZ UDPゴシック" panose="020B0400000000000000" pitchFamily="50" charset="-128"/>
                  </a:rPr>
                  <a:t>者雇用促進グループ　上席調査役　坂下　</a:t>
                </a:r>
                <a:r>
                  <a:rPr lang="ja-JP" altLang="en-US" sz="1300" dirty="0" smtClean="0">
                    <a:latin typeface="BIZ UDPゴシック" panose="020B0400000000000000" pitchFamily="50" charset="-128"/>
                    <a:ea typeface="BIZ UDPゴシック" panose="020B0400000000000000" pitchFamily="50" charset="-128"/>
                  </a:rPr>
                  <a:t>幸子</a:t>
                </a:r>
                <a:r>
                  <a:rPr lang="ja-JP" altLang="en-US" sz="1300" dirty="0">
                    <a:latin typeface="BIZ UDPゴシック" panose="020B0400000000000000" pitchFamily="50" charset="-128"/>
                    <a:ea typeface="BIZ UDPゴシック" panose="020B0400000000000000" pitchFamily="50" charset="-128"/>
                  </a:rPr>
                  <a:t>　</a:t>
                </a:r>
                <a:endParaRPr lang="en-US" altLang="ja-JP" sz="1300" dirty="0">
                  <a:latin typeface="BIZ UDPゴシック" panose="020B0400000000000000" pitchFamily="50" charset="-128"/>
                  <a:ea typeface="BIZ UDPゴシック" panose="020B0400000000000000" pitchFamily="50" charset="-128"/>
                </a:endParaRPr>
              </a:p>
            </p:txBody>
          </p:sp>
        </p:grpSp>
        <p:sp>
          <p:nvSpPr>
            <p:cNvPr id="45" name="正方形/長方形 44">
              <a:extLst>
                <a:ext uri="{FF2B5EF4-FFF2-40B4-BE49-F238E27FC236}">
                  <a16:creationId xmlns:a16="http://schemas.microsoft.com/office/drawing/2014/main" id="{A1744774-56D0-4D4F-863F-B03722D857E6}"/>
                </a:ext>
              </a:extLst>
            </p:cNvPr>
            <p:cNvSpPr/>
            <p:nvPr/>
          </p:nvSpPr>
          <p:spPr>
            <a:xfrm>
              <a:off x="106480" y="5852796"/>
              <a:ext cx="1369577" cy="338554"/>
            </a:xfrm>
            <a:prstGeom prst="rect">
              <a:avLst/>
            </a:prstGeom>
          </p:spPr>
          <p:txBody>
            <a:bodyPr wrap="square">
              <a:spAutoFit/>
            </a:bodyPr>
            <a:lstStyle/>
            <a:p>
              <a:pPr algn="ctr" fontAlgn="auto">
                <a:spcBef>
                  <a:spcPts val="0"/>
                </a:spcBef>
                <a:spcAft>
                  <a:spcPts val="0"/>
                </a:spcAft>
                <a:defRPr/>
              </a:pPr>
              <a:r>
                <a:rPr lang="ja-JP" altLang="en-US" sz="1600" b="1" dirty="0">
                  <a:latin typeface="BIZ UDPゴシック" panose="020B0400000000000000" pitchFamily="50" charset="-128"/>
                  <a:ea typeface="BIZ UDPゴシック" panose="020B0400000000000000" pitchFamily="50" charset="-128"/>
                </a:rPr>
                <a:t>講師・内容</a:t>
              </a:r>
              <a:endParaRPr lang="ja-JP" altLang="en-US" sz="1600" dirty="0">
                <a:latin typeface="BIZ UDPゴシック" panose="020B0400000000000000" pitchFamily="50" charset="-128"/>
                <a:ea typeface="BIZ UDPゴシック" panose="020B0400000000000000" pitchFamily="50" charset="-128"/>
              </a:endParaRPr>
            </a:p>
          </p:txBody>
        </p:sp>
        <p:sp>
          <p:nvSpPr>
            <p:cNvPr id="48" name="フローチャート: 結合子 47">
              <a:extLst>
                <a:ext uri="{FF2B5EF4-FFF2-40B4-BE49-F238E27FC236}">
                  <a16:creationId xmlns:a16="http://schemas.microsoft.com/office/drawing/2014/main" id="{EC8EF145-E01C-4D11-A429-DBC89BB03802}"/>
                </a:ext>
              </a:extLst>
            </p:cNvPr>
            <p:cNvSpPr/>
            <p:nvPr/>
          </p:nvSpPr>
          <p:spPr>
            <a:xfrm>
              <a:off x="155320" y="6887431"/>
              <a:ext cx="287899" cy="307777"/>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800" dirty="0">
                  <a:solidFill>
                    <a:schemeClr val="tx1"/>
                  </a:solidFill>
                  <a:latin typeface="游ゴシック" panose="020F0502020204030204"/>
                  <a:ea typeface="游ゴシック" panose="020B0400000000000000" pitchFamily="50" charset="-128"/>
                </a:rPr>
                <a:t>２</a:t>
              </a:r>
            </a:p>
          </p:txBody>
        </p:sp>
        <p:grpSp>
          <p:nvGrpSpPr>
            <p:cNvPr id="50" name="グループ化 49">
              <a:extLst>
                <a:ext uri="{FF2B5EF4-FFF2-40B4-BE49-F238E27FC236}">
                  <a16:creationId xmlns:a16="http://schemas.microsoft.com/office/drawing/2014/main" id="{DCC3EC72-AC6B-477C-B589-DBF8E2E212E4}"/>
                </a:ext>
              </a:extLst>
            </p:cNvPr>
            <p:cNvGrpSpPr/>
            <p:nvPr/>
          </p:nvGrpSpPr>
          <p:grpSpPr>
            <a:xfrm>
              <a:off x="155320" y="6889105"/>
              <a:ext cx="6640633" cy="785714"/>
              <a:chOff x="3876372" y="6542661"/>
              <a:chExt cx="6640633" cy="785714"/>
            </a:xfrm>
          </p:grpSpPr>
          <p:sp>
            <p:nvSpPr>
              <p:cNvPr id="51" name="フローチャート: 結合子 50">
                <a:extLst>
                  <a:ext uri="{FF2B5EF4-FFF2-40B4-BE49-F238E27FC236}">
                    <a16:creationId xmlns:a16="http://schemas.microsoft.com/office/drawing/2014/main" id="{D62F0D07-2A15-4DEB-B461-2BBED504E112}"/>
                  </a:ext>
                </a:extLst>
              </p:cNvPr>
              <p:cNvSpPr/>
              <p:nvPr/>
            </p:nvSpPr>
            <p:spPr>
              <a:xfrm>
                <a:off x="3876372" y="7039120"/>
                <a:ext cx="287899" cy="289255"/>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800" dirty="0">
                    <a:solidFill>
                      <a:schemeClr val="tx1"/>
                    </a:solidFill>
                    <a:latin typeface="游ゴシック" panose="020F0502020204030204"/>
                    <a:ea typeface="游ゴシック" panose="020B0400000000000000" pitchFamily="50" charset="-128"/>
                  </a:rPr>
                  <a:t>３</a:t>
                </a:r>
              </a:p>
            </p:txBody>
          </p:sp>
          <p:sp>
            <p:nvSpPr>
              <p:cNvPr id="52" name="正方形/長方形 51">
                <a:extLst>
                  <a:ext uri="{FF2B5EF4-FFF2-40B4-BE49-F238E27FC236}">
                    <a16:creationId xmlns:a16="http://schemas.microsoft.com/office/drawing/2014/main" id="{31458C99-F1C2-488C-BEAC-463AA597FED8}"/>
                  </a:ext>
                </a:extLst>
              </p:cNvPr>
              <p:cNvSpPr/>
              <p:nvPr/>
            </p:nvSpPr>
            <p:spPr>
              <a:xfrm>
                <a:off x="4186563" y="6542661"/>
                <a:ext cx="6330442" cy="692497"/>
              </a:xfrm>
              <a:prstGeom prst="rect">
                <a:avLst/>
              </a:prstGeom>
            </p:spPr>
            <p:txBody>
              <a:bodyPr wrap="square">
                <a:spAutoFit/>
              </a:bodyPr>
              <a:lstStyle/>
              <a:p>
                <a:pPr fontAlgn="auto">
                  <a:spcBef>
                    <a:spcPts val="0"/>
                  </a:spcBef>
                  <a:spcAft>
                    <a:spcPts val="0"/>
                  </a:spcAft>
                </a:pPr>
                <a:r>
                  <a:rPr lang="ja-JP" altLang="en-US" sz="1300" b="1" dirty="0">
                    <a:latin typeface="BIZ UDPゴシック" panose="020B0400000000000000" pitchFamily="50" charset="-128"/>
                    <a:ea typeface="BIZ UDPゴシック" panose="020B0400000000000000" pitchFamily="50" charset="-128"/>
                  </a:rPr>
                  <a:t>企業の事例紹介</a:t>
                </a:r>
                <a:r>
                  <a:rPr lang="ja-JP" altLang="en-US" sz="1300" dirty="0">
                    <a:latin typeface="BIZ UDPゴシック" panose="020B0400000000000000" pitchFamily="50" charset="-128"/>
                    <a:ea typeface="BIZ UDPゴシック" panose="020B0400000000000000" pitchFamily="50" charset="-128"/>
                  </a:rPr>
                  <a:t>　　講師：株式会社　良品計画　販売部　無印</a:t>
                </a:r>
                <a:r>
                  <a:rPr lang="ja-JP" altLang="en-US" sz="1300" dirty="0" smtClean="0">
                    <a:latin typeface="BIZ UDPゴシック" panose="020B0400000000000000" pitchFamily="50" charset="-128"/>
                    <a:ea typeface="BIZ UDPゴシック" panose="020B0400000000000000" pitchFamily="50" charset="-128"/>
                  </a:rPr>
                  <a:t>良品難波</a:t>
                </a:r>
                <a:r>
                  <a:rPr lang="ja-JP" altLang="en-US" sz="1300" dirty="0">
                    <a:latin typeface="BIZ UDPゴシック" panose="020B0400000000000000" pitchFamily="50" charset="-128"/>
                    <a:ea typeface="BIZ UDPゴシック" panose="020B0400000000000000" pitchFamily="50" charset="-128"/>
                  </a:rPr>
                  <a:t>　</a:t>
                </a:r>
                <a:endParaRPr lang="en-US" altLang="ja-JP" sz="1300" dirty="0">
                  <a:latin typeface="BIZ UDPゴシック" panose="020B0400000000000000" pitchFamily="50" charset="-128"/>
                  <a:ea typeface="BIZ UDPゴシック" panose="020B0400000000000000" pitchFamily="50" charset="-128"/>
                </a:endParaRPr>
              </a:p>
              <a:p>
                <a:pPr fontAlgn="auto">
                  <a:spcBef>
                    <a:spcPts val="0"/>
                  </a:spcBef>
                  <a:spcAft>
                    <a:spcPts val="0"/>
                  </a:spcAft>
                </a:pPr>
                <a:r>
                  <a:rPr lang="ja-JP" altLang="en-US" sz="1300" dirty="0">
                    <a:latin typeface="BIZ UDPゴシック" panose="020B0400000000000000" pitchFamily="50" charset="-128"/>
                    <a:ea typeface="BIZ UDPゴシック" panose="020B0400000000000000" pitchFamily="50" charset="-128"/>
                  </a:rPr>
                  <a:t>　　　　　　　　　　　　　　　　館長　柳澤　英夫　氏</a:t>
                </a:r>
              </a:p>
              <a:p>
                <a:pPr fontAlgn="auto">
                  <a:spcBef>
                    <a:spcPts val="0"/>
                  </a:spcBef>
                  <a:spcAft>
                    <a:spcPts val="0"/>
                  </a:spcAft>
                  <a:defRPr/>
                </a:pPr>
                <a:endParaRPr lang="ja-JP" altLang="en-US" sz="1300" dirty="0">
                  <a:latin typeface="BIZ UDPゴシック" panose="020B0400000000000000" pitchFamily="50" charset="-128"/>
                  <a:ea typeface="BIZ UDPゴシック" panose="020B0400000000000000" pitchFamily="50" charset="-128"/>
                </a:endParaRPr>
              </a:p>
            </p:txBody>
          </p:sp>
        </p:grpSp>
      </p:grpSp>
      <p:sp>
        <p:nvSpPr>
          <p:cNvPr id="56" name="四角形: 角を丸くする 55">
            <a:extLst>
              <a:ext uri="{FF2B5EF4-FFF2-40B4-BE49-F238E27FC236}">
                <a16:creationId xmlns:a16="http://schemas.microsoft.com/office/drawing/2014/main" id="{829BE968-3AB3-4628-98A5-4EA8A1CD226C}"/>
              </a:ext>
            </a:extLst>
          </p:cNvPr>
          <p:cNvSpPr/>
          <p:nvPr/>
        </p:nvSpPr>
        <p:spPr>
          <a:xfrm>
            <a:off x="1095894" y="3971632"/>
            <a:ext cx="1306523" cy="26161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定員：</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100</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名　</a:t>
            </a:r>
          </a:p>
        </p:txBody>
      </p:sp>
      <p:sp>
        <p:nvSpPr>
          <p:cNvPr id="2" name="正方形/長方形 1"/>
          <p:cNvSpPr/>
          <p:nvPr/>
        </p:nvSpPr>
        <p:spPr>
          <a:xfrm>
            <a:off x="437936" y="918457"/>
            <a:ext cx="7797583" cy="1077218"/>
          </a:xfrm>
          <a:prstGeom prst="rect">
            <a:avLst/>
          </a:prstGeom>
        </p:spPr>
        <p:txBody>
          <a:bodyPr wrap="square">
            <a:spAutoFit/>
          </a:bodyPr>
          <a:lstStyle/>
          <a:p>
            <a:pPr fontAlgn="auto">
              <a:spcBef>
                <a:spcPts val="0"/>
              </a:spcBef>
              <a:spcAft>
                <a:spcPts val="0"/>
              </a:spcAft>
              <a:defRPr/>
            </a:pPr>
            <a:r>
              <a:rPr lang="ja-JP" altLang="en-US" sz="3200" b="1" dirty="0" err="1">
                <a:solidFill>
                  <a:prstClr val="black"/>
                </a:solidFill>
                <a:latin typeface="BIZ UDPゴシック" panose="020B0400000000000000" pitchFamily="50" charset="-128"/>
                <a:ea typeface="BIZ UDPゴシック" panose="020B0400000000000000" pitchFamily="50" charset="-128"/>
              </a:rPr>
              <a:t>精神障がい</a:t>
            </a:r>
            <a:r>
              <a:rPr lang="ja-JP" altLang="en-US" sz="3200" b="1" dirty="0">
                <a:solidFill>
                  <a:prstClr val="black"/>
                </a:solidFill>
                <a:latin typeface="BIZ UDPゴシック" panose="020B0400000000000000" pitchFamily="50" charset="-128"/>
                <a:ea typeface="BIZ UDPゴシック" panose="020B0400000000000000" pitchFamily="50" charset="-128"/>
              </a:rPr>
              <a:t>者・</a:t>
            </a:r>
            <a:endParaRPr lang="en-US" altLang="ja-JP" sz="3200" b="1" dirty="0">
              <a:solidFill>
                <a:prstClr val="black"/>
              </a:solidFill>
              <a:latin typeface="BIZ UDPゴシック" panose="020B0400000000000000" pitchFamily="50" charset="-128"/>
              <a:ea typeface="BIZ UDPゴシック" panose="020B0400000000000000" pitchFamily="50" charset="-128"/>
            </a:endParaRPr>
          </a:p>
          <a:p>
            <a:pPr fontAlgn="auto">
              <a:spcBef>
                <a:spcPts val="0"/>
              </a:spcBef>
              <a:spcAft>
                <a:spcPts val="0"/>
              </a:spcAft>
              <a:defRPr/>
            </a:pPr>
            <a:r>
              <a:rPr lang="ja-JP" altLang="en-US" sz="3200" b="1" dirty="0">
                <a:solidFill>
                  <a:prstClr val="black"/>
                </a:solidFill>
                <a:latin typeface="BIZ UDPゴシック" panose="020B0400000000000000" pitchFamily="50" charset="-128"/>
                <a:ea typeface="BIZ UDPゴシック" panose="020B0400000000000000" pitchFamily="50" charset="-128"/>
              </a:rPr>
              <a:t>　　　</a:t>
            </a:r>
            <a:r>
              <a:rPr lang="ja-JP" altLang="en-US" sz="3200" b="1" dirty="0" err="1">
                <a:solidFill>
                  <a:prstClr val="black"/>
                </a:solidFill>
                <a:latin typeface="BIZ UDPゴシック" panose="020B0400000000000000" pitchFamily="50" charset="-128"/>
                <a:ea typeface="BIZ UDPゴシック" panose="020B0400000000000000" pitchFamily="50" charset="-128"/>
              </a:rPr>
              <a:t>発達障がい</a:t>
            </a:r>
            <a:r>
              <a:rPr lang="ja-JP" altLang="en-US" sz="3200" b="1" dirty="0">
                <a:solidFill>
                  <a:prstClr val="black"/>
                </a:solidFill>
                <a:latin typeface="BIZ UDPゴシック" panose="020B0400000000000000" pitchFamily="50" charset="-128"/>
                <a:ea typeface="BIZ UDPゴシック" panose="020B0400000000000000" pitchFamily="50" charset="-128"/>
              </a:rPr>
              <a:t>者雇用セミナー</a:t>
            </a:r>
            <a:r>
              <a:rPr lang="ja-JP" altLang="en-US" sz="2400" b="1" dirty="0">
                <a:solidFill>
                  <a:prstClr val="black"/>
                </a:solidFill>
                <a:latin typeface="BIZ UDPゴシック" panose="020B0400000000000000" pitchFamily="50" charset="-128"/>
                <a:ea typeface="BIZ UDPゴシック" panose="020B0400000000000000" pitchFamily="50" charset="-128"/>
              </a:rPr>
              <a:t>　</a:t>
            </a:r>
          </a:p>
        </p:txBody>
      </p:sp>
      <p:grpSp>
        <p:nvGrpSpPr>
          <p:cNvPr id="13" name="グループ化 12"/>
          <p:cNvGrpSpPr/>
          <p:nvPr/>
        </p:nvGrpSpPr>
        <p:grpSpPr>
          <a:xfrm>
            <a:off x="790589" y="466674"/>
            <a:ext cx="4935959" cy="398169"/>
            <a:chOff x="790589" y="466674"/>
            <a:chExt cx="4935959" cy="398169"/>
          </a:xfrm>
        </p:grpSpPr>
        <p:pic>
          <p:nvPicPr>
            <p:cNvPr id="40" name="図 3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589" y="473020"/>
              <a:ext cx="1100168" cy="317165"/>
            </a:xfrm>
            <a:prstGeom prst="rect">
              <a:avLst/>
            </a:prstGeom>
          </p:spPr>
        </p:pic>
        <p:pic>
          <p:nvPicPr>
            <p:cNvPr id="42" name="Picture 2" descr="C:\Users\SetoM\AppData\Local\Microsoft\Windows\Temporary Internet Files\Content.Outlook\Y53OOD95\symbol+SHIONOGI_4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4176" y="514874"/>
              <a:ext cx="1572994" cy="272949"/>
            </a:xfrm>
            <a:prstGeom prst="rect">
              <a:avLst/>
            </a:prstGeom>
            <a:noFill/>
            <a:extLst>
              <a:ext uri="{909E8E84-426E-40DD-AFC4-6F175D3DCCD1}">
                <a14:hiddenFill xmlns:a14="http://schemas.microsoft.com/office/drawing/2010/main">
                  <a:solidFill>
                    <a:srgbClr val="FFFFFF"/>
                  </a:solidFill>
                </a14:hiddenFill>
              </a:ext>
            </a:extLst>
          </p:spPr>
        </p:pic>
        <p:sp>
          <p:nvSpPr>
            <p:cNvPr id="43" name="乗算記号 36"/>
            <p:cNvSpPr/>
            <p:nvPr/>
          </p:nvSpPr>
          <p:spPr>
            <a:xfrm>
              <a:off x="1855720" y="466900"/>
              <a:ext cx="340360" cy="307975"/>
            </a:xfrm>
            <a:prstGeom prst="mathMultiply">
              <a:avLst>
                <a:gd name="adj1" fmla="val 4050"/>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defRPr/>
              </a:pPr>
              <a:endParaRPr lang="ja-JP" altLang="en-US" sz="1800">
                <a:solidFill>
                  <a:prstClr val="white"/>
                </a:solidFill>
                <a:latin typeface="游ゴシック" panose="020F0502020204030204"/>
                <a:ea typeface="游ゴシック" panose="020B0400000000000000" pitchFamily="50" charset="-128"/>
              </a:endParaRPr>
            </a:p>
          </p:txBody>
        </p:sp>
        <p:pic>
          <p:nvPicPr>
            <p:cNvPr id="57" name="図 5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42373" y="466674"/>
              <a:ext cx="1584175" cy="398169"/>
            </a:xfrm>
            <a:prstGeom prst="rect">
              <a:avLst/>
            </a:prstGeom>
          </p:spPr>
        </p:pic>
        <p:sp>
          <p:nvSpPr>
            <p:cNvPr id="58" name="乗算記号 36"/>
            <p:cNvSpPr/>
            <p:nvPr/>
          </p:nvSpPr>
          <p:spPr>
            <a:xfrm>
              <a:off x="3865266" y="485581"/>
              <a:ext cx="340360" cy="307975"/>
            </a:xfrm>
            <a:prstGeom prst="mathMultiply">
              <a:avLst>
                <a:gd name="adj1" fmla="val 4050"/>
              </a:avLst>
            </a:prstGeom>
            <a:solidFill>
              <a:schemeClr val="tx1"/>
            </a:solidFill>
            <a:ln w="6350"/>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fontAlgn="auto">
                <a:spcBef>
                  <a:spcPts val="0"/>
                </a:spcBef>
                <a:spcAft>
                  <a:spcPts val="0"/>
                </a:spcAft>
                <a:defRPr/>
              </a:pPr>
              <a:endParaRPr lang="ja-JP" altLang="en-US" sz="1800">
                <a:solidFill>
                  <a:prstClr val="white"/>
                </a:solidFill>
                <a:latin typeface="游ゴシック" panose="020F0502020204030204"/>
                <a:ea typeface="游ゴシック" panose="020B0400000000000000" pitchFamily="50" charset="-128"/>
              </a:endParaRPr>
            </a:p>
          </p:txBody>
        </p:sp>
      </p:grpSp>
      <p:sp>
        <p:nvSpPr>
          <p:cNvPr id="59" name="四角形: 角を丸くする 55">
            <a:extLst>
              <a:ext uri="{FF2B5EF4-FFF2-40B4-BE49-F238E27FC236}">
                <a16:creationId xmlns:a16="http://schemas.microsoft.com/office/drawing/2014/main" id="{829BE968-3AB3-4628-98A5-4EA8A1CD226C}"/>
              </a:ext>
            </a:extLst>
          </p:cNvPr>
          <p:cNvSpPr/>
          <p:nvPr/>
        </p:nvSpPr>
        <p:spPr>
          <a:xfrm>
            <a:off x="135849" y="7884519"/>
            <a:ext cx="3710836" cy="312647"/>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お申込み方法　</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〆切：令和</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年１２月３日</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金</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60" name="Rectangle 16"/>
          <p:cNvSpPr>
            <a:spLocks noChangeArrowheads="1"/>
          </p:cNvSpPr>
          <p:nvPr/>
        </p:nvSpPr>
        <p:spPr bwMode="auto">
          <a:xfrm>
            <a:off x="168684" y="9390849"/>
            <a:ext cx="6745287" cy="56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ts val="200"/>
              </a:spcBef>
              <a:buNone/>
            </a:pPr>
            <a:r>
              <a:rPr lang="ja-JP" altLang="en-US" sz="1400" dirty="0">
                <a:latin typeface="BIZ UDPゴシック" panose="020B0400000000000000" pitchFamily="50" charset="-128"/>
                <a:ea typeface="BIZ UDPゴシック" panose="020B0400000000000000" pitchFamily="50" charset="-128"/>
                <a:cs typeface="メイリオ" panose="020B0604030504040204" pitchFamily="50" charset="-128"/>
              </a:rPr>
              <a:t>主　催 ： 大阪府（商工労働部 雇用推進室 就業促進課）</a:t>
            </a:r>
            <a:endParaRPr lang="en-US" altLang="ja-JP" sz="14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eaLnBrk="1" hangingPunct="1">
              <a:spcBef>
                <a:spcPts val="200"/>
              </a:spcBef>
              <a:buNone/>
            </a:pPr>
            <a:r>
              <a:rPr lang="ja-JP" altLang="en-US" sz="1400" dirty="0">
                <a:latin typeface="BIZ UDPゴシック" panose="020B0400000000000000" pitchFamily="50" charset="-128"/>
                <a:ea typeface="BIZ UDPゴシック" panose="020B0400000000000000" pitchFamily="50" charset="-128"/>
                <a:cs typeface="メイリオ" panose="020B0604030504040204" pitchFamily="50" charset="-128"/>
              </a:rPr>
              <a:t>共　催 ： 塩野義製薬株式会社、損害保険ジャパン株式会社  （団体名</a:t>
            </a:r>
            <a:r>
              <a:rPr lang="en-US" altLang="ja-JP" sz="1400" dirty="0">
                <a:latin typeface="BIZ UDPゴシック" panose="020B0400000000000000" pitchFamily="50" charset="-128"/>
                <a:ea typeface="BIZ UDPゴシック" panose="020B0400000000000000" pitchFamily="50" charset="-128"/>
                <a:cs typeface="メイリオ" panose="020B0604030504040204" pitchFamily="50" charset="-128"/>
              </a:rPr>
              <a:t>50</a:t>
            </a:r>
            <a:r>
              <a:rPr lang="ja-JP" altLang="en-US" sz="1400" dirty="0">
                <a:latin typeface="BIZ UDPゴシック" panose="020B0400000000000000" pitchFamily="50" charset="-128"/>
                <a:ea typeface="BIZ UDPゴシック" panose="020B0400000000000000" pitchFamily="50" charset="-128"/>
                <a:cs typeface="メイリオ" panose="020B0604030504040204" pitchFamily="50" charset="-128"/>
              </a:rPr>
              <a:t>音順</a:t>
            </a:r>
            <a:r>
              <a:rPr lang="ja-JP" altLang="en-US" sz="1400" dirty="0">
                <a:latin typeface="+mn-lt"/>
                <a:ea typeface="メイリオ" panose="020B0604030504040204" pitchFamily="50" charset="-128"/>
                <a:cs typeface="メイリオ" panose="020B0604030504040204" pitchFamily="50" charset="-128"/>
              </a:rPr>
              <a:t>）</a:t>
            </a:r>
            <a:endParaRPr lang="en-US" altLang="ja-JP" sz="1400" dirty="0">
              <a:latin typeface="+mn-lt"/>
              <a:ea typeface="メイリオ" panose="020B0604030504040204" pitchFamily="50" charset="-128"/>
              <a:cs typeface="メイリオ" panose="020B0604030504040204" pitchFamily="50" charset="-128"/>
            </a:endParaRPr>
          </a:p>
        </p:txBody>
      </p:sp>
      <p:sp>
        <p:nvSpPr>
          <p:cNvPr id="3" name="テキスト ボックス 2"/>
          <p:cNvSpPr txBox="1"/>
          <p:nvPr/>
        </p:nvSpPr>
        <p:spPr>
          <a:xfrm>
            <a:off x="1095403" y="2824072"/>
            <a:ext cx="5598600" cy="1015663"/>
          </a:xfrm>
          <a:prstGeom prst="rect">
            <a:avLst/>
          </a:prstGeom>
          <a:noFill/>
        </p:spPr>
        <p:txBody>
          <a:bodyPr wrap="square" rtlCol="0">
            <a:spAutoFit/>
          </a:bodyPr>
          <a:lstStyle/>
          <a:p>
            <a:pPr algn="just"/>
            <a:r>
              <a:rPr lang="ja-JP" altLang="en-US" sz="1200" dirty="0">
                <a:latin typeface="BIZ UDPゴシック" panose="020B0400000000000000" pitchFamily="50" charset="-128"/>
                <a:ea typeface="BIZ UDPゴシック" panose="020B0400000000000000" pitchFamily="50" charset="-128"/>
              </a:rPr>
              <a:t>シリーズ最後のテーマは、</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職場環境整備と定着</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です。どのような職場環境だと働きやすく、定着につながりやすいのか、障がいのある方だけでなく社員全員が働きやすい職場環境を考えていきます。</a:t>
            </a:r>
            <a:endParaRPr lang="en-US" altLang="ja-JP" sz="1200" dirty="0">
              <a:latin typeface="BIZ UDPゴシック" panose="020B0400000000000000" pitchFamily="50" charset="-128"/>
              <a:ea typeface="BIZ UDPゴシック" panose="020B0400000000000000" pitchFamily="50" charset="-128"/>
            </a:endParaRPr>
          </a:p>
          <a:p>
            <a:pPr algn="just"/>
            <a:r>
              <a:rPr lang="ja-JP" altLang="en-US" sz="1200" dirty="0">
                <a:latin typeface="BIZ UDPゴシック" panose="020B0400000000000000" pitchFamily="50" charset="-128"/>
                <a:ea typeface="BIZ UDPゴシック" panose="020B0400000000000000" pitchFamily="50" charset="-128"/>
              </a:rPr>
              <a:t>今回は終了後、講演内容を踏まえたグループディスカッションを行います（希望者のみ）。情報交換・意見交換の場として、ぜひご活用ください。</a:t>
            </a:r>
            <a:endParaRPr lang="ja-JP" altLang="ja-JP" sz="1200" dirty="0">
              <a:latin typeface="BIZ UDPゴシック" panose="020B0400000000000000" pitchFamily="50" charset="-128"/>
              <a:ea typeface="BIZ UDPゴシック" panose="020B0400000000000000" pitchFamily="50" charset="-128"/>
            </a:endParaRPr>
          </a:p>
        </p:txBody>
      </p:sp>
      <p:sp>
        <p:nvSpPr>
          <p:cNvPr id="5" name="テキスト ボックス 4"/>
          <p:cNvSpPr txBox="1"/>
          <p:nvPr/>
        </p:nvSpPr>
        <p:spPr>
          <a:xfrm>
            <a:off x="234535" y="8317870"/>
            <a:ext cx="6571591" cy="1031051"/>
          </a:xfrm>
          <a:prstGeom prst="rect">
            <a:avLst/>
          </a:prstGeom>
          <a:noFill/>
        </p:spPr>
        <p:txBody>
          <a:bodyPr wrap="square" rtlCol="0">
            <a:spAutoFit/>
          </a:bodyPr>
          <a:lstStyle/>
          <a:p>
            <a:r>
              <a:rPr lang="ja-JP" altLang="en-US" sz="1100" dirty="0">
                <a:latin typeface="BIZ UDPゴシック" panose="020B0400000000000000" pitchFamily="50" charset="-128"/>
                <a:ea typeface="BIZ UDPゴシック" panose="020B0400000000000000" pitchFamily="50" charset="-128"/>
              </a:rPr>
              <a:t>①インターネットでのお申込み：申込用二次元コードをご利用ください</a:t>
            </a:r>
            <a:endParaRPr lang="en-US" altLang="ja-JP" sz="11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a:t>
            </a:r>
            <a:r>
              <a:rPr lang="en-US" altLang="ja-JP" sz="1000" dirty="0">
                <a:latin typeface="BIZ UDPゴシック" panose="020B0400000000000000" pitchFamily="50" charset="-128"/>
                <a:ea typeface="BIZ UDPゴシック" panose="020B0400000000000000" pitchFamily="50" charset="-128"/>
                <a:hlinkClick r:id="rId5"/>
              </a:rPr>
              <a:t>https://www.shinsei.pref.osaka.lg.jp/ers/input?tetudukiId=2021090083</a:t>
            </a:r>
            <a:endParaRPr lang="en-US" altLang="ja-JP" sz="1000" dirty="0">
              <a:latin typeface="BIZ UDPゴシック" panose="020B0400000000000000" pitchFamily="50" charset="-128"/>
              <a:ea typeface="BIZ UDPゴシック" panose="020B0400000000000000" pitchFamily="50" charset="-128"/>
            </a:endParaRPr>
          </a:p>
          <a:p>
            <a:r>
              <a:rPr lang="ja-JP" altLang="en-US" sz="1000" dirty="0">
                <a:latin typeface="BIZ UDPゴシック" panose="020B0400000000000000" pitchFamily="50" charset="-128"/>
                <a:ea typeface="BIZ UDPゴシック" panose="020B0400000000000000" pitchFamily="50" charset="-128"/>
              </a:rPr>
              <a:t>　　</a:t>
            </a:r>
            <a:endParaRPr lang="en-US" altLang="ja-JP" sz="10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②メール又は</a:t>
            </a:r>
            <a:r>
              <a:rPr lang="en-US" altLang="ja-JP" sz="1100" dirty="0">
                <a:latin typeface="BIZ UDPゴシック" panose="020B0400000000000000" pitchFamily="50" charset="-128"/>
                <a:ea typeface="BIZ UDPゴシック" panose="020B0400000000000000" pitchFamily="50" charset="-128"/>
              </a:rPr>
              <a:t>FAX</a:t>
            </a:r>
            <a:r>
              <a:rPr lang="ja-JP" altLang="en-US" sz="1100" dirty="0" err="1">
                <a:latin typeface="BIZ UDPゴシック" panose="020B0400000000000000" pitchFamily="50" charset="-128"/>
                <a:ea typeface="BIZ UDPゴシック" panose="020B0400000000000000" pitchFamily="50" charset="-128"/>
              </a:rPr>
              <a:t>での</a:t>
            </a:r>
            <a:r>
              <a:rPr lang="ja-JP" altLang="en-US" sz="1100" dirty="0">
                <a:latin typeface="BIZ UDPゴシック" panose="020B0400000000000000" pitchFamily="50" charset="-128"/>
                <a:ea typeface="BIZ UDPゴシック" panose="020B0400000000000000" pitchFamily="50" charset="-128"/>
              </a:rPr>
              <a:t>お申込み：裏面の「参加申込用紙」にご記入の上、お送りください</a:t>
            </a:r>
            <a:endParaRPr lang="en-US" altLang="ja-JP" sz="1100" dirty="0">
              <a:latin typeface="BIZ UDPゴシック" panose="020B0400000000000000" pitchFamily="50" charset="-128"/>
              <a:ea typeface="BIZ UDPゴシック" panose="020B0400000000000000" pitchFamily="50" charset="-128"/>
            </a:endParaRPr>
          </a:p>
          <a:p>
            <a:endParaRPr lang="en-US" altLang="ja-JP" sz="1100" dirty="0">
              <a:latin typeface="BIZ UDPゴシック" panose="020B0400000000000000" pitchFamily="50" charset="-128"/>
              <a:ea typeface="BIZ UDPゴシック" panose="020B0400000000000000" pitchFamily="50" charset="-128"/>
            </a:endParaRPr>
          </a:p>
          <a:p>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障がいのある方を雇用している、又は雇用を検討している民間事業主が対象となります。応募者多数の場合はお断りする場合があります。</a:t>
            </a:r>
          </a:p>
        </p:txBody>
      </p:sp>
      <p:pic>
        <p:nvPicPr>
          <p:cNvPr id="12" name="図 11"/>
          <p:cNvPicPr>
            <a:picLocks noChangeAspect="1"/>
          </p:cNvPicPr>
          <p:nvPr/>
        </p:nvPicPr>
        <p:blipFill>
          <a:blip r:embed="rId6"/>
          <a:stretch>
            <a:fillRect/>
          </a:stretch>
        </p:blipFill>
        <p:spPr>
          <a:xfrm>
            <a:off x="286118" y="2777932"/>
            <a:ext cx="663356" cy="1127998"/>
          </a:xfrm>
          <a:prstGeom prst="rect">
            <a:avLst/>
          </a:prstGeom>
        </p:spPr>
      </p:pic>
      <p:pic>
        <p:nvPicPr>
          <p:cNvPr id="7" name="図 6"/>
          <p:cNvPicPr>
            <a:picLocks noChangeAspect="1"/>
          </p:cNvPicPr>
          <p:nvPr/>
        </p:nvPicPr>
        <p:blipFill rotWithShape="1">
          <a:blip r:embed="rId7">
            <a:extLst>
              <a:ext uri="{28A0092B-C50C-407E-A947-70E740481C1C}">
                <a14:useLocalDpi xmlns:a14="http://schemas.microsoft.com/office/drawing/2010/main" val="0"/>
              </a:ext>
            </a:extLst>
          </a:blip>
          <a:srcRect l="-10042" t="15508" r="34651" b="-3435"/>
          <a:stretch/>
        </p:blipFill>
        <p:spPr>
          <a:xfrm>
            <a:off x="4941168" y="3725"/>
            <a:ext cx="1944216" cy="2160240"/>
          </a:xfrm>
          <a:prstGeom prst="rect">
            <a:avLst/>
          </a:prstGeom>
        </p:spPr>
      </p:pic>
      <p:pic>
        <p:nvPicPr>
          <p:cNvPr id="8" name="図 7"/>
          <p:cNvPicPr>
            <a:picLocks noChangeAspect="1"/>
          </p:cNvPicPr>
          <p:nvPr/>
        </p:nvPicPr>
        <p:blipFill rotWithShape="1">
          <a:blip r:embed="rId8">
            <a:extLst>
              <a:ext uri="{28A0092B-C50C-407E-A947-70E740481C1C}">
                <a14:useLocalDpi xmlns:a14="http://schemas.microsoft.com/office/drawing/2010/main" val="0"/>
              </a:ext>
            </a:extLst>
          </a:blip>
          <a:srcRect l="49828" t="32784"/>
          <a:stretch/>
        </p:blipFill>
        <p:spPr>
          <a:xfrm>
            <a:off x="-8211" y="-15552"/>
            <a:ext cx="1416210" cy="1991654"/>
          </a:xfrm>
          <a:prstGeom prst="rect">
            <a:avLst/>
          </a:prstGeom>
        </p:spPr>
      </p:pic>
      <p:sp>
        <p:nvSpPr>
          <p:cNvPr id="61" name="四角形: 角を丸くする 55">
            <a:extLst>
              <a:ext uri="{FF2B5EF4-FFF2-40B4-BE49-F238E27FC236}">
                <a16:creationId xmlns:a16="http://schemas.microsoft.com/office/drawing/2014/main" id="{829BE968-3AB3-4628-98A5-4EA8A1CD226C}"/>
              </a:ext>
            </a:extLst>
          </p:cNvPr>
          <p:cNvSpPr/>
          <p:nvPr/>
        </p:nvSpPr>
        <p:spPr>
          <a:xfrm>
            <a:off x="2492896" y="3972249"/>
            <a:ext cx="2761691" cy="26161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開催形式：オンライン</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en-US" altLang="ja-JP" sz="1300" dirty="0" err="1">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Webex</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p>
        </p:txBody>
      </p:sp>
      <p:sp>
        <p:nvSpPr>
          <p:cNvPr id="62" name="四角形: 角を丸くする 55">
            <a:extLst>
              <a:ext uri="{FF2B5EF4-FFF2-40B4-BE49-F238E27FC236}">
                <a16:creationId xmlns:a16="http://schemas.microsoft.com/office/drawing/2014/main" id="{829BE968-3AB3-4628-98A5-4EA8A1CD226C}"/>
              </a:ext>
            </a:extLst>
          </p:cNvPr>
          <p:cNvSpPr/>
          <p:nvPr/>
        </p:nvSpPr>
        <p:spPr>
          <a:xfrm>
            <a:off x="5345066" y="3965576"/>
            <a:ext cx="1289226" cy="26161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参加無料　</a:t>
            </a:r>
          </a:p>
        </p:txBody>
      </p:sp>
      <p:sp>
        <p:nvSpPr>
          <p:cNvPr id="10" name="テキスト ボックス 9"/>
          <p:cNvSpPr txBox="1"/>
          <p:nvPr/>
        </p:nvSpPr>
        <p:spPr>
          <a:xfrm>
            <a:off x="332979" y="5312976"/>
            <a:ext cx="6104194" cy="815608"/>
          </a:xfrm>
          <a:prstGeom prst="rect">
            <a:avLst/>
          </a:prstGeom>
          <a:noFill/>
        </p:spPr>
        <p:txBody>
          <a:bodyPr wrap="square" rtlCol="0">
            <a:spAutoFit/>
          </a:bodyPr>
          <a:lstStyle/>
          <a:p>
            <a:r>
              <a:rPr lang="ja-JP" altLang="en-US" sz="1300" b="1" dirty="0">
                <a:latin typeface="BIZ UDPゴシック" panose="020B0400000000000000" pitchFamily="50" charset="-128"/>
                <a:ea typeface="BIZ UDPゴシック" panose="020B0400000000000000" pitchFamily="50" charset="-128"/>
              </a:rPr>
              <a:t> 基調講演</a:t>
            </a:r>
            <a:r>
              <a:rPr lang="ja-JP" altLang="en-US" sz="1300" dirty="0">
                <a:latin typeface="BIZ UDPゴシック" panose="020B0400000000000000" pitchFamily="50" charset="-128"/>
                <a:ea typeface="BIZ UDPゴシック" panose="020B0400000000000000" pitchFamily="50" charset="-128"/>
              </a:rPr>
              <a:t>　　社員全員が働きやすい職場作り</a:t>
            </a:r>
            <a:r>
              <a:rPr kumimoji="1" lang="ja-JP" altLang="en-US" sz="1300" dirty="0">
                <a:latin typeface="BIZ UDPゴシック" panose="020B0400000000000000" pitchFamily="50" charset="-128"/>
                <a:ea typeface="BIZ UDPゴシック" panose="020B0400000000000000" pitchFamily="50" charset="-128"/>
              </a:rPr>
              <a:t>～認知行動療法（</a:t>
            </a:r>
            <a:r>
              <a:rPr kumimoji="1" lang="en-US" altLang="ja-JP" sz="1300" dirty="0">
                <a:latin typeface="BIZ UDPゴシック" panose="020B0400000000000000" pitchFamily="50" charset="-128"/>
                <a:ea typeface="BIZ UDPゴシック" panose="020B0400000000000000" pitchFamily="50" charset="-128"/>
              </a:rPr>
              <a:t>ACT</a:t>
            </a:r>
            <a:r>
              <a:rPr kumimoji="1" lang="ja-JP" altLang="en-US" sz="1300" dirty="0">
                <a:latin typeface="BIZ UDPゴシック" panose="020B0400000000000000" pitchFamily="50" charset="-128"/>
                <a:ea typeface="BIZ UDPゴシック" panose="020B0400000000000000" pitchFamily="50" charset="-128"/>
              </a:rPr>
              <a:t>）を使って～</a:t>
            </a:r>
            <a:endParaRPr kumimoji="1" lang="en-US" altLang="ja-JP" sz="1300" dirty="0">
              <a:latin typeface="BIZ UDPゴシック" panose="020B0400000000000000" pitchFamily="50" charset="-128"/>
              <a:ea typeface="BIZ UDPゴシック" panose="020B0400000000000000" pitchFamily="50" charset="-128"/>
            </a:endParaRPr>
          </a:p>
          <a:p>
            <a:endParaRPr kumimoji="1" lang="en-US" altLang="ja-JP" sz="800" dirty="0">
              <a:latin typeface="BIZ UDPゴシック" panose="020B0400000000000000" pitchFamily="50" charset="-128"/>
              <a:ea typeface="BIZ UDPゴシック" panose="020B0400000000000000" pitchFamily="50" charset="-128"/>
            </a:endParaRPr>
          </a:p>
          <a:p>
            <a:r>
              <a:rPr lang="ja-JP" altLang="en-US" sz="1300" dirty="0">
                <a:solidFill>
                  <a:prstClr val="black"/>
                </a:solidFill>
                <a:latin typeface="BIZ UDPゴシック" panose="020B0400000000000000" pitchFamily="50" charset="-128"/>
                <a:ea typeface="BIZ UDPゴシック" panose="020B0400000000000000" pitchFamily="50" charset="-128"/>
              </a:rPr>
              <a:t>　　　　　　　 　講師：立命館大学　総合心理学部　教授・副学部長　谷　晋二　氏</a:t>
            </a:r>
            <a:endParaRPr lang="ja-JP" altLang="ja-JP" sz="1300" dirty="0"/>
          </a:p>
          <a:p>
            <a:r>
              <a:rPr kumimoji="1" lang="ja-JP" altLang="en-US" sz="1300" dirty="0">
                <a:latin typeface="BIZ UDPゴシック" panose="020B0400000000000000" pitchFamily="50" charset="-128"/>
                <a:ea typeface="BIZ UDPゴシック" panose="020B0400000000000000" pitchFamily="50" charset="-128"/>
              </a:rPr>
              <a:t>　</a:t>
            </a:r>
          </a:p>
        </p:txBody>
      </p:sp>
      <p:grpSp>
        <p:nvGrpSpPr>
          <p:cNvPr id="53" name="グループ化 52">
            <a:extLst>
              <a:ext uri="{FF2B5EF4-FFF2-40B4-BE49-F238E27FC236}">
                <a16:creationId xmlns:a16="http://schemas.microsoft.com/office/drawing/2014/main" id="{F4DF1B60-49F4-46DC-9348-454429034601}"/>
              </a:ext>
            </a:extLst>
          </p:cNvPr>
          <p:cNvGrpSpPr/>
          <p:nvPr/>
        </p:nvGrpSpPr>
        <p:grpSpPr>
          <a:xfrm>
            <a:off x="4016217" y="7463952"/>
            <a:ext cx="2841783" cy="550869"/>
            <a:chOff x="4056044" y="7625304"/>
            <a:chExt cx="2779096" cy="381355"/>
          </a:xfrm>
          <a:noFill/>
        </p:grpSpPr>
        <p:pic>
          <p:nvPicPr>
            <p:cNvPr id="63" name="図 62">
              <a:extLst>
                <a:ext uri="{FF2B5EF4-FFF2-40B4-BE49-F238E27FC236}">
                  <a16:creationId xmlns:a16="http://schemas.microsoft.com/office/drawing/2014/main" id="{1D5B01BB-0646-4CC1-94AE-B2463872597E}"/>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056044" y="7625304"/>
              <a:ext cx="2779096" cy="381355"/>
            </a:xfrm>
            <a:prstGeom prst="rect">
              <a:avLst/>
            </a:prstGeom>
            <a:grpFill/>
            <a:ln>
              <a:noFill/>
            </a:ln>
          </p:spPr>
        </p:pic>
        <p:sp>
          <p:nvSpPr>
            <p:cNvPr id="64" name="テキスト ボックス 63">
              <a:extLst>
                <a:ext uri="{FF2B5EF4-FFF2-40B4-BE49-F238E27FC236}">
                  <a16:creationId xmlns:a16="http://schemas.microsoft.com/office/drawing/2014/main" id="{ACFFE085-EAFF-496F-ACE7-92485B6C7C53}"/>
                </a:ext>
              </a:extLst>
            </p:cNvPr>
            <p:cNvSpPr txBox="1"/>
            <p:nvPr/>
          </p:nvSpPr>
          <p:spPr>
            <a:xfrm>
              <a:off x="4093969" y="7657604"/>
              <a:ext cx="2461144" cy="200055"/>
            </a:xfrm>
            <a:prstGeom prst="rect">
              <a:avLst/>
            </a:prstGeom>
            <a:grpFill/>
          </p:spPr>
          <p:txBody>
            <a:bodyPr wrap="square" rtlCol="0">
              <a:spAutoFit/>
            </a:bodyPr>
            <a:lstStyle/>
            <a:p>
              <a:r>
                <a:rPr lang="ja-JP" altLang="en-US" sz="700" dirty="0">
                  <a:latin typeface="BIZ UDPゴシック" panose="020B0400000000000000" pitchFamily="50" charset="-128"/>
                  <a:ea typeface="BIZ UDPゴシック" panose="020B0400000000000000" pitchFamily="50" charset="-128"/>
                </a:rPr>
                <a:t>大阪府　</a:t>
              </a:r>
              <a:r>
                <a:rPr lang="ja-JP" altLang="en-US" sz="700" dirty="0" err="1">
                  <a:latin typeface="BIZ UDPゴシック" panose="020B0400000000000000" pitchFamily="50" charset="-128"/>
                  <a:ea typeface="BIZ UDPゴシック" panose="020B0400000000000000" pitchFamily="50" charset="-128"/>
                </a:rPr>
                <a:t>精神障がい</a:t>
              </a:r>
              <a:r>
                <a:rPr lang="ja-JP" altLang="en-US" sz="700" dirty="0">
                  <a:latin typeface="BIZ UDPゴシック" panose="020B0400000000000000" pitchFamily="50" charset="-128"/>
                  <a:ea typeface="BIZ UDPゴシック" panose="020B0400000000000000" pitchFamily="50" charset="-128"/>
                </a:rPr>
                <a:t>者・発達障がい者雇用セミナー</a:t>
              </a:r>
              <a:endParaRPr kumimoji="1" lang="ja-JP" altLang="en-US" sz="1100" dirty="0">
                <a:latin typeface="BIZ UDPゴシック" panose="020B0400000000000000" pitchFamily="50" charset="-128"/>
                <a:ea typeface="BIZ UDPゴシック" panose="020B0400000000000000" pitchFamily="50" charset="-128"/>
              </a:endParaRPr>
            </a:p>
          </p:txBody>
        </p:sp>
      </p:grpSp>
      <p:sp>
        <p:nvSpPr>
          <p:cNvPr id="65" name="テキスト ボックス 64"/>
          <p:cNvSpPr txBox="1"/>
          <p:nvPr/>
        </p:nvSpPr>
        <p:spPr>
          <a:xfrm>
            <a:off x="154431" y="7479090"/>
            <a:ext cx="3635192" cy="253916"/>
          </a:xfrm>
          <a:prstGeom prst="rect">
            <a:avLst/>
          </a:prstGeom>
          <a:noFill/>
          <a:ln w="28575">
            <a:solidFill>
              <a:srgbClr val="FFC000"/>
            </a:solidFill>
          </a:ln>
        </p:spPr>
        <p:txBody>
          <a:bodyPr wrap="square" rtlCol="0">
            <a:spAutoFit/>
          </a:bodyPr>
          <a:lstStyle/>
          <a:p>
            <a:r>
              <a:rPr lang="ja-JP" altLang="en-US" sz="1050" dirty="0">
                <a:latin typeface="BIZ UDPゴシック" panose="020B0400000000000000" pitchFamily="50" charset="-128"/>
                <a:ea typeface="BIZ UDPゴシック" panose="020B0400000000000000" pitchFamily="50" charset="-128"/>
              </a:rPr>
              <a:t>参加にあたり、配慮が必要な方は</a:t>
            </a:r>
            <a:r>
              <a:rPr kumimoji="1" lang="ja-JP" altLang="en-US" sz="1050" u="dbl" dirty="0">
                <a:latin typeface="BIZ UDPゴシック" panose="020B0400000000000000" pitchFamily="50" charset="-128"/>
                <a:ea typeface="BIZ UDPゴシック" panose="020B0400000000000000" pitchFamily="50" charset="-128"/>
              </a:rPr>
              <a:t>事前に</a:t>
            </a:r>
            <a:r>
              <a:rPr kumimoji="1" lang="ja-JP" altLang="en-US" sz="1050" dirty="0">
                <a:latin typeface="BIZ UDPゴシック" panose="020B0400000000000000" pitchFamily="50" charset="-128"/>
                <a:ea typeface="BIZ UDPゴシック" panose="020B0400000000000000" pitchFamily="50" charset="-128"/>
              </a:rPr>
              <a:t>お申出ください。</a:t>
            </a:r>
            <a:endParaRPr kumimoji="1" lang="ja-JP" altLang="en-US" sz="1050" dirty="0"/>
          </a:p>
        </p:txBody>
      </p:sp>
      <p:sp>
        <p:nvSpPr>
          <p:cNvPr id="11" name="テキスト ボックス 10"/>
          <p:cNvSpPr txBox="1"/>
          <p:nvPr/>
        </p:nvSpPr>
        <p:spPr>
          <a:xfrm>
            <a:off x="11080" y="2072680"/>
            <a:ext cx="1559017" cy="261610"/>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（３回シリーズ）</a:t>
            </a:r>
            <a:endParaRPr kumimoji="1" lang="ja-JP" altLang="en-US" sz="600" dirty="0">
              <a:latin typeface="BIZ UDPゴシック" panose="020B0400000000000000" pitchFamily="50" charset="-128"/>
              <a:ea typeface="BIZ UDPゴシック" panose="020B0400000000000000" pitchFamily="50" charset="-128"/>
            </a:endParaRPr>
          </a:p>
        </p:txBody>
      </p:sp>
      <p:sp>
        <p:nvSpPr>
          <p:cNvPr id="66" name="フローチャート: 結合子 65">
            <a:extLst>
              <a:ext uri="{FF2B5EF4-FFF2-40B4-BE49-F238E27FC236}">
                <a16:creationId xmlns:a16="http://schemas.microsoft.com/office/drawing/2014/main" id="{D62F0D07-2A15-4DEB-B461-2BBED504E112}"/>
              </a:ext>
            </a:extLst>
          </p:cNvPr>
          <p:cNvSpPr/>
          <p:nvPr/>
        </p:nvSpPr>
        <p:spPr>
          <a:xfrm>
            <a:off x="42760" y="7026408"/>
            <a:ext cx="290543" cy="307777"/>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800" dirty="0">
                <a:solidFill>
                  <a:schemeClr val="tx1"/>
                </a:solidFill>
                <a:latin typeface="游ゴシック" panose="020F0502020204030204"/>
                <a:ea typeface="游ゴシック" panose="020B0400000000000000" pitchFamily="50" charset="-128"/>
              </a:rPr>
              <a:t>４</a:t>
            </a:r>
          </a:p>
        </p:txBody>
      </p:sp>
      <p:sp>
        <p:nvSpPr>
          <p:cNvPr id="6" name="テキスト ボックス 5"/>
          <p:cNvSpPr txBox="1"/>
          <p:nvPr/>
        </p:nvSpPr>
        <p:spPr>
          <a:xfrm>
            <a:off x="364487" y="6929581"/>
            <a:ext cx="6361385" cy="492443"/>
          </a:xfrm>
          <a:prstGeom prst="rect">
            <a:avLst/>
          </a:prstGeom>
          <a:noFill/>
        </p:spPr>
        <p:txBody>
          <a:bodyPr wrap="square" rtlCol="0">
            <a:spAutoFit/>
          </a:bodyPr>
          <a:lstStyle/>
          <a:p>
            <a:r>
              <a:rPr lang="ja-JP" altLang="en-US" sz="1300" b="1" dirty="0">
                <a:latin typeface="BIZ UDPゴシック" panose="020B0400000000000000" pitchFamily="50" charset="-128"/>
                <a:ea typeface="BIZ UDPゴシック" panose="020B0400000000000000" pitchFamily="50" charset="-128"/>
              </a:rPr>
              <a:t>グループディスカッション</a:t>
            </a:r>
            <a:r>
              <a:rPr lang="ja-JP" altLang="en-US" sz="1400" b="1" dirty="0">
                <a:latin typeface="BIZ UDPゴシック" panose="020B0400000000000000" pitchFamily="50" charset="-128"/>
                <a:ea typeface="BIZ UDPゴシック" panose="020B0400000000000000" pitchFamily="50" charset="-128"/>
              </a:rPr>
              <a:t>　　</a:t>
            </a:r>
            <a:r>
              <a:rPr lang="ja-JP" altLang="en-US" sz="1300" dirty="0">
                <a:latin typeface="BIZ UDPゴシック" panose="020B0400000000000000" pitchFamily="50" charset="-128"/>
                <a:ea typeface="BIZ UDPゴシック" panose="020B0400000000000000" pitchFamily="50" charset="-128"/>
              </a:rPr>
              <a:t>テーマ：コミュニケーションのコツ　</a:t>
            </a:r>
            <a:r>
              <a:rPr lang="ja-JP" altLang="en-US" sz="1200" dirty="0">
                <a:latin typeface="BIZ UDPゴシック" panose="020B0400000000000000" pitchFamily="50" charset="-128"/>
                <a:ea typeface="BIZ UDPゴシック" panose="020B0400000000000000" pitchFamily="50" charset="-128"/>
              </a:rPr>
              <a:t> （定員</a:t>
            </a:r>
            <a:r>
              <a:rPr lang="en-US" altLang="ja-JP" sz="1200" dirty="0">
                <a:latin typeface="BIZ UDPゴシック" panose="020B0400000000000000" pitchFamily="50" charset="-128"/>
                <a:ea typeface="BIZ UDPゴシック" panose="020B0400000000000000" pitchFamily="50" charset="-128"/>
              </a:rPr>
              <a:t>20</a:t>
            </a:r>
            <a:r>
              <a:rPr lang="ja-JP" altLang="en-US" sz="1200" dirty="0">
                <a:latin typeface="BIZ UDPゴシック" panose="020B0400000000000000" pitchFamily="50" charset="-128"/>
                <a:ea typeface="BIZ UDPゴシック" panose="020B0400000000000000" pitchFamily="50" charset="-128"/>
              </a:rPr>
              <a:t>名） 　　　　　　　　　　　　　　　　　　　　　　　</a:t>
            </a:r>
            <a:endParaRPr lang="en-US" altLang="ja-JP" sz="1200" dirty="0">
              <a:latin typeface="BIZ UDPゴシック" panose="020B0400000000000000" pitchFamily="50" charset="-128"/>
              <a:ea typeface="BIZ UDPゴシック" panose="020B0400000000000000" pitchFamily="50" charset="-128"/>
            </a:endParaRPr>
          </a:p>
          <a:p>
            <a:r>
              <a:rPr lang="ja-JP" altLang="en-US" sz="12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&lt;</a:t>
            </a:r>
            <a:r>
              <a:rPr lang="ja-JP" altLang="en-US" sz="1100" dirty="0">
                <a:latin typeface="BIZ UDPゴシック" panose="020B0400000000000000" pitchFamily="50" charset="-128"/>
                <a:ea typeface="BIZ UDPゴシック" panose="020B0400000000000000" pitchFamily="50" charset="-128"/>
              </a:rPr>
              <a:t>希望者のみ</a:t>
            </a:r>
            <a:r>
              <a:rPr lang="en-US" altLang="ja-JP" sz="1100" dirty="0">
                <a:latin typeface="BIZ UDPゴシック" panose="020B0400000000000000" pitchFamily="50" charset="-128"/>
                <a:ea typeface="BIZ UDPゴシック" panose="020B0400000000000000" pitchFamily="50" charset="-128"/>
              </a:rPr>
              <a:t>&gt;</a:t>
            </a:r>
            <a:r>
              <a:rPr lang="ja-JP" altLang="en-US" sz="1100"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各企業</a:t>
            </a:r>
            <a:r>
              <a:rPr lang="en-US" altLang="ja-JP" sz="1200" dirty="0">
                <a:latin typeface="BIZ UDPゴシック" panose="020B0400000000000000" pitchFamily="50" charset="-128"/>
                <a:ea typeface="BIZ UDPゴシック" panose="020B0400000000000000" pitchFamily="50" charset="-128"/>
              </a:rPr>
              <a:t>1</a:t>
            </a:r>
            <a:r>
              <a:rPr lang="ja-JP" altLang="en-US" sz="1200" dirty="0">
                <a:latin typeface="BIZ UDPゴシック" panose="020B0400000000000000" pitchFamily="50" charset="-128"/>
                <a:ea typeface="BIZ UDPゴシック" panose="020B0400000000000000" pitchFamily="50" charset="-128"/>
              </a:rPr>
              <a:t>名までお申込みいただけます</a:t>
            </a:r>
            <a:endParaRPr kumimoji="1" lang="ja-JP" altLang="en-US" dirty="0"/>
          </a:p>
        </p:txBody>
      </p:sp>
      <p:sp>
        <p:nvSpPr>
          <p:cNvPr id="47" name="四角形: 角を丸くする 55">
            <a:extLst>
              <a:ext uri="{FF2B5EF4-FFF2-40B4-BE49-F238E27FC236}">
                <a16:creationId xmlns:a16="http://schemas.microsoft.com/office/drawing/2014/main" id="{829BE968-3AB3-4628-98A5-4EA8A1CD226C}"/>
              </a:ext>
            </a:extLst>
          </p:cNvPr>
          <p:cNvSpPr/>
          <p:nvPr/>
        </p:nvSpPr>
        <p:spPr>
          <a:xfrm>
            <a:off x="5085184" y="7911347"/>
            <a:ext cx="1708020" cy="30078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申込用二次元コード</a:t>
            </a:r>
          </a:p>
        </p:txBody>
      </p:sp>
      <p:pic>
        <p:nvPicPr>
          <p:cNvPr id="15" name="図 14"/>
          <p:cNvPicPr>
            <a:picLocks noChangeAspect="1"/>
          </p:cNvPicPr>
          <p:nvPr/>
        </p:nvPicPr>
        <p:blipFill>
          <a:blip r:embed="rId10"/>
          <a:stretch>
            <a:fillRect/>
          </a:stretch>
        </p:blipFill>
        <p:spPr>
          <a:xfrm>
            <a:off x="5818514" y="8390296"/>
            <a:ext cx="733125" cy="693612"/>
          </a:xfrm>
          <a:prstGeom prst="rect">
            <a:avLst/>
          </a:prstGeom>
        </p:spPr>
      </p:pic>
    </p:spTree>
    <p:extLst>
      <p:ext uri="{BB962C8B-B14F-4D97-AF65-F5344CB8AC3E}">
        <p14:creationId xmlns:p14="http://schemas.microsoft.com/office/powerpoint/2010/main" val="243863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7"/>
          <p:cNvSpPr>
            <a:spLocks noChangeArrowheads="1"/>
          </p:cNvSpPr>
          <p:nvPr/>
        </p:nvSpPr>
        <p:spPr bwMode="auto">
          <a:xfrm>
            <a:off x="685800" y="4240213"/>
            <a:ext cx="1841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r>
              <a:rPr lang="ja-JP" altLang="en-US" sz="800" dirty="0">
                <a:latin typeface="+mn-ea"/>
                <a:ea typeface="+mn-ea"/>
              </a:rPr>
              <a:t/>
            </a:r>
            <a:br>
              <a:rPr lang="ja-JP" altLang="en-US" sz="800" dirty="0">
                <a:latin typeface="+mn-ea"/>
                <a:ea typeface="+mn-ea"/>
              </a:rPr>
            </a:br>
            <a:endParaRPr lang="ja-JP" altLang="en-US" sz="1800" dirty="0">
              <a:latin typeface="+mn-ea"/>
              <a:ea typeface="+mn-ea"/>
            </a:endParaRPr>
          </a:p>
        </p:txBody>
      </p:sp>
      <p:pic>
        <p:nvPicPr>
          <p:cNvPr id="3076" name="Picture 18" descr="spac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288" y="2933700"/>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表 4"/>
          <p:cNvGraphicFramePr>
            <a:graphicFrameLocks noGrp="1"/>
          </p:cNvGraphicFramePr>
          <p:nvPr>
            <p:extLst>
              <p:ext uri="{D42A27DB-BD31-4B8C-83A1-F6EECF244321}">
                <p14:modId xmlns:p14="http://schemas.microsoft.com/office/powerpoint/2010/main" val="4064238644"/>
              </p:ext>
            </p:extLst>
          </p:nvPr>
        </p:nvGraphicFramePr>
        <p:xfrm>
          <a:off x="57150" y="1647825"/>
          <a:ext cx="6730289" cy="6746781"/>
        </p:xfrm>
        <a:graphic>
          <a:graphicData uri="http://schemas.openxmlformats.org/drawingml/2006/table">
            <a:tbl>
              <a:tblPr/>
              <a:tblGrid>
                <a:gridCol w="1155745">
                  <a:extLst>
                    <a:ext uri="{9D8B030D-6E8A-4147-A177-3AD203B41FA5}">
                      <a16:colId xmlns:a16="http://schemas.microsoft.com/office/drawing/2014/main" val="20000"/>
                    </a:ext>
                  </a:extLst>
                </a:gridCol>
                <a:gridCol w="657773">
                  <a:extLst>
                    <a:ext uri="{9D8B030D-6E8A-4147-A177-3AD203B41FA5}">
                      <a16:colId xmlns:a16="http://schemas.microsoft.com/office/drawing/2014/main" val="20001"/>
                    </a:ext>
                  </a:extLst>
                </a:gridCol>
                <a:gridCol w="4916771">
                  <a:extLst>
                    <a:ext uri="{9D8B030D-6E8A-4147-A177-3AD203B41FA5}">
                      <a16:colId xmlns:a16="http://schemas.microsoft.com/office/drawing/2014/main" val="3087237524"/>
                    </a:ext>
                  </a:extLst>
                </a:gridCol>
              </a:tblGrid>
              <a:tr h="49919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精神障がい者・発達障がい者雇用セミナー　参 加 申 込 書</a:t>
                      </a:r>
                      <a:endParaRPr lang="en-US" altLang="ja-JP" sz="1600" b="1" dirty="0">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1" dirty="0">
                          <a:latin typeface="BIZ UDPゴシック" panose="020B0400000000000000" pitchFamily="50" charset="-128"/>
                          <a:ea typeface="BIZ UDPゴシック" panose="020B0400000000000000" pitchFamily="50" charset="-128"/>
                        </a:rPr>
                        <a:t>　</a:t>
                      </a:r>
                      <a:r>
                        <a:rPr lang="en-US" altLang="ja-JP" sz="1200" b="1" dirty="0">
                          <a:latin typeface="BIZ UDPゴシック" panose="020B0400000000000000" pitchFamily="50" charset="-128"/>
                          <a:ea typeface="BIZ UDPゴシック" panose="020B0400000000000000" pitchFamily="50" charset="-128"/>
                        </a:rPr>
                        <a:t>※</a:t>
                      </a:r>
                      <a:r>
                        <a:rPr lang="ja-JP" altLang="en-US" sz="1200" b="1" dirty="0">
                          <a:latin typeface="BIZ UDPゴシック" panose="020B0400000000000000" pitchFamily="50" charset="-128"/>
                          <a:ea typeface="BIZ UDPゴシック" panose="020B0400000000000000" pitchFamily="50" charset="-128"/>
                        </a:rPr>
                        <a:t>メールアドレスと</a:t>
                      </a:r>
                      <a:r>
                        <a:rPr lang="ja-JP" altLang="en-US" sz="1200" b="1" dirty="0" smtClean="0">
                          <a:latin typeface="BIZ UDPゴシック" panose="020B0400000000000000" pitchFamily="50" charset="-128"/>
                          <a:ea typeface="BIZ UDPゴシック" panose="020B0400000000000000" pitchFamily="50" charset="-128"/>
                        </a:rPr>
                        <a:t>電話番号は必ず</a:t>
                      </a:r>
                      <a:r>
                        <a:rPr lang="ja-JP" altLang="en-US" sz="1200" b="1" dirty="0">
                          <a:latin typeface="BIZ UDPゴシック" panose="020B0400000000000000" pitchFamily="50" charset="-128"/>
                          <a:ea typeface="BIZ UDPゴシック" panose="020B0400000000000000" pitchFamily="50" charset="-128"/>
                        </a:rPr>
                        <a:t>記載してください</a:t>
                      </a:r>
                      <a:endParaRPr lang="ja-JP" altLang="en-US" sz="1050" b="0" dirty="0">
                        <a:latin typeface="BIZ UDPゴシック" panose="020B0400000000000000" pitchFamily="50" charset="-128"/>
                        <a:ea typeface="BIZ UDPゴシック" panose="020B0400000000000000" pitchFamily="50" charset="-128"/>
                      </a:endParaRPr>
                    </a:p>
                  </a:txBody>
                  <a:tcPr marL="36010" marR="36010" marT="45685" marB="45685"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800" b="1" dirty="0">
                        <a:ea typeface="HG丸ｺﾞｼｯｸM-PRO"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03828">
                <a:tc>
                  <a:txBody>
                    <a:bodyPr/>
                    <a:lstStyle/>
                    <a:p>
                      <a:pPr algn="ctr"/>
                      <a:r>
                        <a:rPr kumimoji="1" lang="ja-JP" altLang="en-US" sz="1100" dirty="0">
                          <a:latin typeface="BIZ UDPゴシック" panose="020B0400000000000000" pitchFamily="50" charset="-128"/>
                          <a:ea typeface="BIZ UDPゴシック" panose="020B0400000000000000" pitchFamily="50" charset="-128"/>
                        </a:rPr>
                        <a:t>企　業　名</a:t>
                      </a:r>
                    </a:p>
                  </a:txBody>
                  <a:tcPr marL="36010" marR="36010" marT="45685" marB="45685"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ja-JP" altLang="en-US" sz="1400" dirty="0">
                        <a:latin typeface="BIZ UDPゴシック" panose="020B0400000000000000" pitchFamily="50" charset="-128"/>
                        <a:ea typeface="BIZ UDPゴシック" panose="020B0400000000000000" pitchFamily="50" charset="-128"/>
                      </a:endParaRPr>
                    </a:p>
                  </a:txBody>
                  <a:tcPr marL="91467" marR="91467" marT="45685" marB="45685">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512116">
                <a:tc>
                  <a:txBody>
                    <a:bodyPr/>
                    <a:lstStyle/>
                    <a:p>
                      <a:r>
                        <a:rPr kumimoji="1" lang="ja-JP" altLang="en-US" sz="1100" dirty="0">
                          <a:latin typeface="BIZ UDPゴシック" panose="020B0400000000000000" pitchFamily="50" charset="-128"/>
                          <a:ea typeface="BIZ UDPゴシック" panose="020B0400000000000000" pitchFamily="50" charset="-128"/>
                        </a:rPr>
                        <a:t>　　　 企　業</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所　在　地</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000" dirty="0">
                          <a:latin typeface="BIZ UDPゴシック" panose="020B0400000000000000" pitchFamily="50" charset="-128"/>
                          <a:ea typeface="BIZ UDPゴシック" panose="020B0400000000000000" pitchFamily="50" charset="-128"/>
                        </a:rPr>
                        <a:t>（〒　　　　　　－　　　　　　　　）</a:t>
                      </a:r>
                      <a:endParaRPr kumimoji="1" lang="en-US" altLang="ja-JP" sz="1000" dirty="0">
                        <a:latin typeface="BIZ UDPゴシック" panose="020B0400000000000000" pitchFamily="50" charset="-128"/>
                        <a:ea typeface="BIZ UDPゴシック" panose="020B0400000000000000" pitchFamily="50" charset="-128"/>
                      </a:endParaRPr>
                    </a:p>
                    <a:p>
                      <a:pPr>
                        <a:spcBef>
                          <a:spcPts val="300"/>
                        </a:spcBef>
                      </a:pPr>
                      <a:endParaRPr kumimoji="1" lang="ja-JP" altLang="en-US" sz="1000" dirty="0">
                        <a:latin typeface="BIZ UDPゴシック" panose="020B0400000000000000" pitchFamily="50" charset="-128"/>
                        <a:ea typeface="BIZ UDPゴシック" panose="020B0400000000000000" pitchFamily="50" charset="-128"/>
                      </a:endParaRPr>
                    </a:p>
                  </a:txBody>
                  <a:tcPr marL="91467" marR="91467" marT="45685" marB="456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2"/>
                  </a:ext>
                </a:extLst>
              </a:tr>
              <a:tr h="602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参 加 者 名</a:t>
                      </a:r>
                    </a:p>
                    <a:p>
                      <a:pPr algn="ctr"/>
                      <a:endParaRPr kumimoji="1" lang="ja-JP" altLang="en-US"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氏名：　　　　　　　　　　　　　　　　　　　役職：</a:t>
                      </a:r>
                      <a:endParaRPr kumimoji="1" lang="en-US" altLang="ja-JP" sz="1100" dirty="0">
                        <a:latin typeface="BIZ UDPゴシック" panose="020B0400000000000000" pitchFamily="50" charset="-128"/>
                        <a:ea typeface="BIZ UDPゴシック" panose="020B0400000000000000" pitchFamily="50" charset="-128"/>
                      </a:endParaRPr>
                    </a:p>
                    <a:p>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en-US" altLang="ja-JP" sz="1100" dirty="0">
                          <a:latin typeface="BIZ UDPゴシック" panose="020B0400000000000000" pitchFamily="50" charset="-128"/>
                          <a:ea typeface="BIZ UDPゴシック" panose="020B0400000000000000" pitchFamily="50" charset="-128"/>
                        </a:rPr>
                        <a:t>TEL</a:t>
                      </a:r>
                      <a:r>
                        <a:rPr kumimoji="1" lang="ja-JP" altLang="en-US" sz="1100" dirty="0">
                          <a:latin typeface="BIZ UDPゴシック" panose="020B0400000000000000" pitchFamily="50" charset="-128"/>
                          <a:ea typeface="BIZ UDPゴシック" panose="020B0400000000000000" pitchFamily="50" charset="-128"/>
                        </a:rPr>
                        <a:t>：　　　　　　　　　　　　　メールアドレス：</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r h="41108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a:latin typeface="BIZ UDPゴシック" panose="020B0400000000000000" pitchFamily="50" charset="-128"/>
                          <a:ea typeface="BIZ UDPゴシック" panose="020B0400000000000000" pitchFamily="50" charset="-128"/>
                        </a:rPr>
                        <a:t>参 加 者 名</a:t>
                      </a:r>
                      <a:endParaRPr kumimoji="1" lang="en-US" altLang="ja-JP" sz="1100"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sng" strike="noStrike" dirty="0">
                          <a:latin typeface="BIZ UDPゴシック" panose="020B0400000000000000" pitchFamily="50" charset="-128"/>
                          <a:ea typeface="BIZ UDPゴシック" panose="020B0400000000000000" pitchFamily="50" charset="-128"/>
                        </a:rPr>
                        <a:t>※2</a:t>
                      </a:r>
                      <a:r>
                        <a:rPr kumimoji="1" lang="ja-JP" altLang="en-US" sz="1000" i="0" u="sng" strike="noStrike" dirty="0">
                          <a:latin typeface="BIZ UDPゴシック" panose="020B0400000000000000" pitchFamily="50" charset="-128"/>
                          <a:ea typeface="BIZ UDPゴシック" panose="020B0400000000000000" pitchFamily="50" charset="-128"/>
                        </a:rPr>
                        <a:t>人目以降の</a:t>
                      </a:r>
                      <a:endParaRPr kumimoji="1" lang="en-US" altLang="ja-JP" sz="1000" i="0" u="sng"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none" strike="noStrike" dirty="0">
                          <a:latin typeface="BIZ UDPゴシック" panose="020B0400000000000000" pitchFamily="50" charset="-128"/>
                          <a:ea typeface="BIZ UDPゴシック" panose="020B0400000000000000" pitchFamily="50" charset="-128"/>
                        </a:rPr>
                        <a:t>  </a:t>
                      </a:r>
                      <a:r>
                        <a:rPr kumimoji="1" lang="ja-JP" altLang="en-US" sz="1000" i="0" u="sng" strike="noStrike" dirty="0">
                          <a:latin typeface="BIZ UDPゴシック" panose="020B0400000000000000" pitchFamily="50" charset="-128"/>
                          <a:ea typeface="BIZ UDPゴシック" panose="020B0400000000000000" pitchFamily="50" charset="-128"/>
                        </a:rPr>
                        <a:t>参加者の方は、</a:t>
                      </a:r>
                      <a:endParaRPr kumimoji="1" lang="en-US" altLang="ja-JP" sz="1000" i="0" u="sng"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none" strike="noStrike" dirty="0">
                          <a:latin typeface="BIZ UDPゴシック" panose="020B0400000000000000" pitchFamily="50" charset="-128"/>
                          <a:ea typeface="BIZ UDPゴシック" panose="020B0400000000000000" pitchFamily="50" charset="-128"/>
                        </a:rPr>
                        <a:t>  </a:t>
                      </a:r>
                      <a:r>
                        <a:rPr kumimoji="1" lang="ja-JP" altLang="en-US" sz="1000" i="0" u="sng" strike="noStrike" dirty="0">
                          <a:latin typeface="BIZ UDPゴシック" panose="020B0400000000000000" pitchFamily="50" charset="-128"/>
                          <a:ea typeface="BIZ UDPゴシック" panose="020B0400000000000000" pitchFamily="50" charset="-128"/>
                        </a:rPr>
                        <a:t>こちらにご記入</a:t>
                      </a:r>
                      <a:endParaRPr kumimoji="1" lang="en-US" altLang="ja-JP" sz="1000" i="0" u="sng"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none" strike="noStrike" dirty="0">
                          <a:latin typeface="BIZ UDPゴシック" panose="020B0400000000000000" pitchFamily="50" charset="-128"/>
                          <a:ea typeface="BIZ UDPゴシック" panose="020B0400000000000000" pitchFamily="50" charset="-128"/>
                        </a:rPr>
                        <a:t>  </a:t>
                      </a:r>
                      <a:r>
                        <a:rPr kumimoji="1" lang="ja-JP" altLang="en-US" sz="1000" i="0" u="sng" strike="noStrike" dirty="0">
                          <a:latin typeface="BIZ UDPゴシック" panose="020B0400000000000000" pitchFamily="50" charset="-128"/>
                          <a:ea typeface="BIZ UDPゴシック" panose="020B0400000000000000" pitchFamily="50" charset="-128"/>
                        </a:rPr>
                        <a:t>ください</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a:latin typeface="BIZ UDPゴシック" panose="020B0400000000000000" pitchFamily="50" charset="-128"/>
                          <a:ea typeface="BIZ UDPゴシック" panose="020B0400000000000000" pitchFamily="50" charset="-128"/>
                        </a:rPr>
                        <a:t>2</a:t>
                      </a:r>
                      <a:r>
                        <a:rPr kumimoji="1" lang="ja-JP" altLang="en-US" sz="1100" dirty="0">
                          <a:latin typeface="BIZ UDPゴシック" panose="020B0400000000000000" pitchFamily="50" charset="-128"/>
                          <a:ea typeface="BIZ UDPゴシック" panose="020B0400000000000000" pitchFamily="50" charset="-128"/>
                        </a:rPr>
                        <a:t>人目</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BIZ UDPゴシック" panose="020B0400000000000000" pitchFamily="50" charset="-128"/>
                          <a:ea typeface="BIZ UDPゴシック" panose="020B0400000000000000" pitchFamily="50" charset="-128"/>
                        </a:rPr>
                        <a:t>氏名：　　　　　　　　　　　　　　　　役職：</a:t>
                      </a:r>
                      <a:r>
                        <a:rPr kumimoji="1" lang="en-US" altLang="ja-JP" sz="1100">
                          <a:latin typeface="BIZ UDPゴシック" panose="020B0400000000000000" pitchFamily="50" charset="-128"/>
                          <a:ea typeface="BIZ UDPゴシック" panose="020B0400000000000000" pitchFamily="50" charset="-128"/>
                        </a:rPr>
                        <a:t/>
                      </a:r>
                      <a:br>
                        <a:rPr kumimoji="1" lang="en-US" altLang="ja-JP" sz="1100">
                          <a:latin typeface="BIZ UDPゴシック" panose="020B0400000000000000" pitchFamily="50" charset="-128"/>
                          <a:ea typeface="BIZ UDPゴシック" panose="020B0400000000000000" pitchFamily="50" charset="-128"/>
                        </a:rPr>
                      </a:br>
                      <a:r>
                        <a:rPr kumimoji="1" lang="ja-JP" altLang="en-US" sz="1100">
                          <a:latin typeface="BIZ UDPゴシック" panose="020B0400000000000000" pitchFamily="50" charset="-128"/>
                          <a:ea typeface="BIZ UDPゴシック" panose="020B0400000000000000" pitchFamily="50" charset="-128"/>
                        </a:rPr>
                        <a:t>メールアドレス</a:t>
                      </a:r>
                      <a:r>
                        <a:rPr kumimoji="1" lang="ja-JP" altLang="en-US" sz="1100" dirty="0">
                          <a:latin typeface="BIZ UDPゴシック" panose="020B0400000000000000" pitchFamily="50" charset="-128"/>
                          <a:ea typeface="BIZ UDPゴシック" panose="020B0400000000000000" pitchFamily="50" charset="-128"/>
                        </a:rPr>
                        <a:t>：</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6993512"/>
                  </a:ext>
                </a:extLst>
              </a:tr>
              <a:tr h="425840">
                <a:tc vMerge="1">
                  <a:txBody>
                    <a:bodyPr/>
                    <a:lstStyle/>
                    <a:p>
                      <a:endParaRPr kumimoji="1" lang="ja-JP" altLang="en-US"/>
                    </a:p>
                  </a:txBody>
                  <a:tcPr/>
                </a:tc>
                <a:tc>
                  <a:txBody>
                    <a:bodyPr/>
                    <a:lstStyle/>
                    <a:p>
                      <a:r>
                        <a:rPr kumimoji="1" lang="en-US" altLang="ja-JP" sz="1100" dirty="0">
                          <a:latin typeface="BIZ UDPゴシック" panose="020B0400000000000000" pitchFamily="50" charset="-128"/>
                          <a:ea typeface="BIZ UDPゴシック" panose="020B0400000000000000" pitchFamily="50" charset="-128"/>
                        </a:rPr>
                        <a:t>3</a:t>
                      </a:r>
                      <a:r>
                        <a:rPr kumimoji="1" lang="ja-JP" altLang="en-US" sz="1100" dirty="0">
                          <a:latin typeface="BIZ UDPゴシック" panose="020B0400000000000000" pitchFamily="50" charset="-128"/>
                          <a:ea typeface="BIZ UDPゴシック" panose="020B0400000000000000" pitchFamily="50" charset="-128"/>
                        </a:rPr>
                        <a:t>人目</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BIZ UDPゴシック" panose="020B0400000000000000" pitchFamily="50" charset="-128"/>
                          <a:ea typeface="BIZ UDPゴシック" panose="020B0400000000000000" pitchFamily="50" charset="-128"/>
                        </a:rPr>
                        <a:t>氏名：　　　　　　　　　　　　　　　　役職：</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メールアドレス：</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3010671"/>
                  </a:ext>
                </a:extLst>
              </a:tr>
              <a:tr h="572613">
                <a:tc>
                  <a:txBody>
                    <a:bodyPr/>
                    <a:lstStyle/>
                    <a:p>
                      <a:pPr algn="ctr"/>
                      <a:r>
                        <a:rPr kumimoji="1" lang="ja-JP" altLang="en-US" sz="1100" dirty="0">
                          <a:latin typeface="BIZ UDPゴシック" panose="020B0400000000000000" pitchFamily="50" charset="-128"/>
                          <a:ea typeface="BIZ UDPゴシック" panose="020B0400000000000000" pitchFamily="50" charset="-128"/>
                        </a:rPr>
                        <a:t>要配慮について</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　あり　</a:t>
                      </a:r>
                      <a:endParaRPr kumimoji="1" lang="en-US" altLang="ja-JP" sz="1100" dirty="0">
                        <a:latin typeface="BIZ UDPゴシック" panose="020B0400000000000000" pitchFamily="50" charset="-128"/>
                        <a:ea typeface="BIZ UDPゴシック" panose="020B0400000000000000" pitchFamily="50" charset="-128"/>
                      </a:endParaRPr>
                    </a:p>
                    <a:p>
                      <a:pPr algn="l"/>
                      <a:r>
                        <a:rPr kumimoji="1" lang="ja-JP" altLang="en-US" sz="1100" dirty="0">
                          <a:latin typeface="BIZ UDPゴシック" panose="020B0400000000000000" pitchFamily="50" charset="-128"/>
                          <a:ea typeface="BIZ UDPゴシック" panose="020B0400000000000000" pitchFamily="50" charset="-128"/>
                        </a:rPr>
                        <a:t>　　（配慮内容：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なし</a:t>
                      </a: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23687512"/>
                  </a:ext>
                </a:extLst>
              </a:tr>
              <a:tr h="895664">
                <a:tc>
                  <a:txBody>
                    <a:bodyPr/>
                    <a:lstStyle/>
                    <a:p>
                      <a:pPr algn="ctr"/>
                      <a:r>
                        <a:rPr kumimoji="1" lang="ja-JP" altLang="en-US" sz="1100" dirty="0" err="1">
                          <a:latin typeface="BIZ UDPゴシック" panose="020B0400000000000000" pitchFamily="50" charset="-128"/>
                          <a:ea typeface="BIZ UDPゴシック" panose="020B0400000000000000" pitchFamily="50" charset="-128"/>
                        </a:rPr>
                        <a:t>障がい</a:t>
                      </a:r>
                      <a:r>
                        <a:rPr kumimoji="1" lang="ja-JP" altLang="en-US" sz="1100" dirty="0">
                          <a:latin typeface="BIZ UDPゴシック" panose="020B0400000000000000" pitchFamily="50" charset="-128"/>
                          <a:ea typeface="BIZ UDPゴシック" panose="020B0400000000000000" pitchFamily="50" charset="-128"/>
                        </a:rPr>
                        <a:t>者雇用の</a:t>
                      </a:r>
                      <a:endParaRPr kumimoji="1" lang="en-US" altLang="ja-JP" sz="1100" dirty="0">
                        <a:latin typeface="BIZ UDPゴシック" panose="020B0400000000000000" pitchFamily="50" charset="-128"/>
                        <a:ea typeface="BIZ UDPゴシック" panose="020B0400000000000000" pitchFamily="50" charset="-128"/>
                      </a:endParaRPr>
                    </a:p>
                    <a:p>
                      <a:pPr algn="ctr"/>
                      <a:r>
                        <a:rPr kumimoji="1" lang="ja-JP" altLang="en-US" sz="1100" dirty="0">
                          <a:latin typeface="BIZ UDPゴシック" panose="020B0400000000000000" pitchFamily="50" charset="-128"/>
                          <a:ea typeface="BIZ UDPゴシック" panose="020B0400000000000000" pitchFamily="50" charset="-128"/>
                        </a:rPr>
                        <a:t>状況</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　現在障がい者を雇用している</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障がい者の雇用を検討している</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障がい者の雇用を検討していない</a:t>
                      </a: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19514513"/>
                  </a:ext>
                </a:extLst>
              </a:tr>
              <a:tr h="659917">
                <a:tc>
                  <a:txBody>
                    <a:bodyPr/>
                    <a:lstStyle/>
                    <a:p>
                      <a:pPr algn="ctr"/>
                      <a:r>
                        <a:rPr kumimoji="1" lang="ja-JP" altLang="en-US" sz="1100" dirty="0">
                          <a:latin typeface="BIZ UDPゴシック" panose="020B0400000000000000" pitchFamily="50" charset="-128"/>
                          <a:ea typeface="BIZ UDPゴシック" panose="020B0400000000000000" pitchFamily="50" charset="-128"/>
                        </a:rPr>
                        <a:t>グループディスカッション</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  参加を希望する　</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定員に達しましたらお断りする場合がございます</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666639340"/>
                  </a:ext>
                </a:extLst>
              </a:tr>
              <a:tr h="659917">
                <a:tc>
                  <a:txBody>
                    <a:bodyPr/>
                    <a:lstStyle/>
                    <a:p>
                      <a:pPr algn="ctr"/>
                      <a:r>
                        <a:rPr kumimoji="1" lang="ja-JP" altLang="en-US" sz="1100" dirty="0">
                          <a:latin typeface="BIZ UDPゴシック" panose="020B0400000000000000" pitchFamily="50" charset="-128"/>
                          <a:ea typeface="BIZ UDPゴシック" panose="020B0400000000000000" pitchFamily="50" charset="-128"/>
                        </a:rPr>
                        <a:t>案内</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  次回の雇用セミナーの案内を希望する</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5562500"/>
                  </a:ext>
                </a:extLst>
              </a:tr>
              <a:tr h="1057189">
                <a:tc>
                  <a:txBody>
                    <a:bodyPr/>
                    <a:lstStyle/>
                    <a:p>
                      <a:pPr algn="ctr"/>
                      <a:r>
                        <a:rPr kumimoji="1" lang="ja-JP" altLang="en-US" sz="1100" dirty="0">
                          <a:latin typeface="BIZ UDPゴシック" panose="020B0400000000000000" pitchFamily="50" charset="-128"/>
                          <a:ea typeface="BIZ UDPゴシック" panose="020B0400000000000000" pitchFamily="50" charset="-128"/>
                        </a:rPr>
                        <a:t>質問欄</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（質問事項や特にお聞きになりたい事項がありましたら、ご記入ください）</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087220956"/>
                  </a:ext>
                </a:extLst>
              </a:tr>
            </a:tbl>
          </a:graphicData>
        </a:graphic>
      </p:graphicFrame>
      <p:sp>
        <p:nvSpPr>
          <p:cNvPr id="21" name="正方形/長方形 20"/>
          <p:cNvSpPr/>
          <p:nvPr/>
        </p:nvSpPr>
        <p:spPr>
          <a:xfrm>
            <a:off x="0" y="-11263"/>
            <a:ext cx="6849666" cy="1524446"/>
          </a:xfrm>
          <a:prstGeom prst="rect">
            <a:avLst/>
          </a:prstGeom>
          <a:solidFill>
            <a:srgbClr val="66FFFF"/>
          </a:solidFill>
          <a:ln w="28575">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anchor="ctr"/>
          <a:lstStyle/>
          <a:p>
            <a:pPr lvl="0">
              <a:defRPr/>
            </a:pPr>
            <a:r>
              <a:rPr lang="ja-JP" altLang="en-US" sz="1400" b="1" u="sng"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インターネットでのお申込みの場合は表面をご覧ください。</a:t>
            </a:r>
            <a:endParaRPr lang="en-US" altLang="ja-JP" sz="1400" b="1" u="sng"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lvl="0">
              <a:defRPr/>
            </a:pPr>
            <a:endParaRPr lang="en-US" altLang="ja-JP"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lvl="0">
              <a:defRPr/>
            </a:pPr>
            <a:r>
              <a:rPr lang="ja-JP"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メール・</a:t>
            </a:r>
            <a:r>
              <a:rPr lang="en-US" altLang="ja-JP"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FAX</a:t>
            </a:r>
            <a:r>
              <a:rPr lang="ja-JP"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でお申込みの場合は、以下の参加申込書に必要事項をご記入の上、この面をメール（用紙データをメールに添付）またはＦＡＸでお送りください</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en-US" altLang="zh-TW" sz="3600" kern="1400" dirty="0">
                <a:solidFill>
                  <a:schemeClr val="tx1"/>
                </a:solidFill>
                <a:latin typeface="BIZ UDPゴシック" panose="020B0400000000000000" pitchFamily="50" charset="-128"/>
                <a:ea typeface="BIZ UDPゴシック" panose="020B0400000000000000" pitchFamily="50" charset="-128"/>
                <a:cs typeface="Meiryo UI"/>
              </a:rPr>
              <a:t/>
            </a:r>
            <a:br>
              <a:rPr lang="en-US" altLang="zh-TW" sz="3600" kern="1400" dirty="0">
                <a:solidFill>
                  <a:schemeClr val="tx1"/>
                </a:solidFill>
                <a:latin typeface="BIZ UDPゴシック" panose="020B0400000000000000" pitchFamily="50" charset="-128"/>
                <a:ea typeface="BIZ UDPゴシック" panose="020B0400000000000000" pitchFamily="50" charset="-128"/>
                <a:cs typeface="Meiryo UI"/>
              </a:rPr>
            </a:br>
            <a:r>
              <a:rPr lang="en-US" altLang="zh-TW" sz="1600" kern="1400" dirty="0">
                <a:solidFill>
                  <a:schemeClr val="tx1"/>
                </a:solidFill>
                <a:latin typeface="BIZ UDPゴシック" panose="020B0400000000000000" pitchFamily="50" charset="-128"/>
                <a:ea typeface="BIZ UDPゴシック" panose="020B0400000000000000" pitchFamily="50" charset="-128"/>
                <a:cs typeface="Meiryo UI"/>
              </a:rPr>
              <a:t>【 F A X  】 </a:t>
            </a:r>
            <a:r>
              <a:rPr lang="en-US" altLang="zh-TW" sz="2000" kern="1400" dirty="0">
                <a:solidFill>
                  <a:schemeClr val="tx1"/>
                </a:solidFill>
                <a:latin typeface="BIZ UDPゴシック" panose="020B0400000000000000" pitchFamily="50" charset="-128"/>
                <a:ea typeface="BIZ UDPゴシック" panose="020B0400000000000000" pitchFamily="50" charset="-128"/>
                <a:cs typeface="Meiryo UI"/>
              </a:rPr>
              <a:t>06-6360-9079</a:t>
            </a:r>
            <a:r>
              <a:rPr lang="ja-JP" altLang="en-US" sz="1050" kern="1400" dirty="0">
                <a:solidFill>
                  <a:schemeClr val="tx1"/>
                </a:solidFill>
                <a:latin typeface="BIZ UDPゴシック" panose="020B0400000000000000" pitchFamily="50" charset="-128"/>
                <a:ea typeface="BIZ UDPゴシック" panose="020B0400000000000000" pitchFamily="50" charset="-128"/>
                <a:cs typeface="Meiryo UI"/>
              </a:rPr>
              <a:t>　</a:t>
            </a:r>
            <a:r>
              <a:rPr lang="zh-TW"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大阪府  就業促進課  障がい者雇用促進グループ</a:t>
            </a:r>
            <a:r>
              <a:rPr lang="ja-JP" altLang="en-US" sz="110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あて</a:t>
            </a:r>
            <a:r>
              <a:rPr lang="zh-TW" altLang="en-US" sz="3200" kern="1400">
                <a:solidFill>
                  <a:schemeClr val="tx1"/>
                </a:solidFill>
                <a:latin typeface="BIZ UDPゴシック" panose="020B0400000000000000" pitchFamily="50" charset="-128"/>
                <a:ea typeface="BIZ UDPゴシック" panose="020B0400000000000000" pitchFamily="50" charset="-128"/>
                <a:cs typeface="Meiryo UI"/>
              </a:rPr>
              <a:t>　</a:t>
            </a:r>
            <a:endParaRPr lang="en-US" altLang="zh-TW" sz="3200" kern="1400" dirty="0">
              <a:solidFill>
                <a:schemeClr val="tx1"/>
              </a:solidFill>
              <a:latin typeface="BIZ UDPゴシック" panose="020B0400000000000000" pitchFamily="50" charset="-128"/>
              <a:ea typeface="BIZ UDPゴシック" panose="020B0400000000000000" pitchFamily="50" charset="-128"/>
              <a:cs typeface="Meiryo UI"/>
            </a:endParaRPr>
          </a:p>
          <a:p>
            <a:pPr>
              <a:defRPr/>
            </a:pPr>
            <a:r>
              <a:rPr lang="en-US" altLang="zh-TW" sz="1600" kern="1400" dirty="0">
                <a:solidFill>
                  <a:schemeClr val="tx1"/>
                </a:solidFill>
                <a:latin typeface="BIZ UDPゴシック" panose="020B0400000000000000" pitchFamily="50" charset="-128"/>
                <a:ea typeface="BIZ UDPゴシック" panose="020B0400000000000000" pitchFamily="50" charset="-128"/>
                <a:cs typeface="Meiryo UI"/>
              </a:rPr>
              <a:t>【E- mail】  shugyosokushin-g04@gbox.pref.osaka.lg.jp</a:t>
            </a: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ja-JP" altLang="en-US" sz="600" dirty="0">
                <a:solidFill>
                  <a:schemeClr val="tx1"/>
                </a:solidFill>
                <a:latin typeface="BIZ UDPゴシック" panose="020B0400000000000000" pitchFamily="50" charset="-128"/>
                <a:ea typeface="BIZ UDPゴシック" panose="020B0400000000000000" pitchFamily="50" charset="-128"/>
              </a:rPr>
              <a:t>　</a:t>
            </a:r>
            <a:r>
              <a:rPr lang="ja-JP" altLang="en-US" sz="800" dirty="0">
                <a:solidFill>
                  <a:schemeClr val="tx1"/>
                </a:solidFill>
                <a:latin typeface="BIZ UDPゴシック" panose="020B0400000000000000" pitchFamily="50" charset="-128"/>
                <a:ea typeface="BIZ UDPゴシック" panose="020B0400000000000000" pitchFamily="50" charset="-128"/>
              </a:rPr>
              <a:t>　　　　　　　　　　　　　　　　　　　　　　　　　　　</a:t>
            </a:r>
          </a:p>
        </p:txBody>
      </p:sp>
      <p:sp>
        <p:nvSpPr>
          <p:cNvPr id="22" name="正方形/長方形 21"/>
          <p:cNvSpPr/>
          <p:nvPr/>
        </p:nvSpPr>
        <p:spPr>
          <a:xfrm>
            <a:off x="202505" y="8337376"/>
            <a:ext cx="6682879" cy="954095"/>
          </a:xfrm>
          <a:prstGeom prst="rect">
            <a:avLst/>
          </a:prstGeom>
        </p:spPr>
        <p:txBody>
          <a:bodyPr wrap="square" lIns="91428" tIns="45714" rIns="91428" bIns="45714">
            <a:spAutoFit/>
          </a:bodyPr>
          <a:lstStyle/>
          <a:p>
            <a:pPr lvl="0"/>
            <a:r>
              <a:rPr lang="en-US" altLang="ja-JP" sz="1400" b="1" dirty="0">
                <a:solidFill>
                  <a:srgbClr val="000000"/>
                </a:solidFill>
                <a:latin typeface="BIZ UDPゴシック" panose="020B0400000000000000" pitchFamily="50" charset="-128"/>
                <a:ea typeface="BIZ UDPゴシック" panose="020B0400000000000000" pitchFamily="50" charset="-128"/>
              </a:rPr>
              <a:t>【</a:t>
            </a:r>
            <a:r>
              <a:rPr lang="ja-JP" altLang="en-US" sz="1400" b="1" dirty="0">
                <a:solidFill>
                  <a:srgbClr val="000000"/>
                </a:solidFill>
                <a:latin typeface="BIZ UDPゴシック" panose="020B0400000000000000" pitchFamily="50" charset="-128"/>
                <a:ea typeface="BIZ UDPゴシック" panose="020B0400000000000000" pitchFamily="50" charset="-128"/>
              </a:rPr>
              <a:t>お問合せ</a:t>
            </a:r>
            <a:r>
              <a:rPr lang="en-US" altLang="ja-JP" sz="1400" b="1" dirty="0">
                <a:solidFill>
                  <a:srgbClr val="000000"/>
                </a:solidFill>
                <a:latin typeface="BIZ UDPゴシック" panose="020B0400000000000000" pitchFamily="50" charset="-128"/>
                <a:ea typeface="BIZ UDPゴシック" panose="020B0400000000000000" pitchFamily="50" charset="-128"/>
              </a:rPr>
              <a:t>】</a:t>
            </a:r>
          </a:p>
          <a:p>
            <a:r>
              <a:rPr lang="ja-JP" altLang="en-US" sz="1400" b="1" dirty="0">
                <a:solidFill>
                  <a:srgbClr val="000000"/>
                </a:solidFill>
                <a:latin typeface="BIZ UDPゴシック" panose="020B0400000000000000" pitchFamily="50" charset="-128"/>
                <a:ea typeface="BIZ UDPゴシック" panose="020B0400000000000000" pitchFamily="50" charset="-128"/>
              </a:rPr>
              <a:t>  大阪府 商工労働部  雇用推進室  就業促進課     障がい者雇用促進グループ</a:t>
            </a:r>
            <a:endParaRPr lang="en-US" altLang="ja-JP" sz="1400" dirty="0">
              <a:latin typeface="BIZ UDPゴシック" panose="020B0400000000000000" pitchFamily="50" charset="-128"/>
              <a:ea typeface="BIZ UDPゴシック" panose="020B0400000000000000" pitchFamily="50" charset="-128"/>
            </a:endParaRPr>
          </a:p>
          <a:p>
            <a:r>
              <a:rPr lang="ja-JP" altLang="en-US" sz="1400" b="1" dirty="0">
                <a:solidFill>
                  <a:srgbClr val="000000"/>
                </a:solidFill>
                <a:latin typeface="BIZ UDPゴシック" panose="020B0400000000000000" pitchFamily="50" charset="-128"/>
                <a:ea typeface="BIZ UDPゴシック" panose="020B0400000000000000" pitchFamily="50" charset="-128"/>
              </a:rPr>
              <a:t>  電 話 ： </a:t>
            </a:r>
            <a:r>
              <a:rPr lang="en-US" altLang="ja-JP" sz="1400" b="1" dirty="0">
                <a:solidFill>
                  <a:srgbClr val="000000"/>
                </a:solidFill>
                <a:latin typeface="BIZ UDPゴシック" panose="020B0400000000000000" pitchFamily="50" charset="-128"/>
                <a:ea typeface="BIZ UDPゴシック" panose="020B0400000000000000" pitchFamily="50" charset="-128"/>
              </a:rPr>
              <a:t>06-6360-9077 </a:t>
            </a:r>
            <a:r>
              <a:rPr lang="ja-JP" altLang="en-US" sz="1400" b="1" dirty="0">
                <a:solidFill>
                  <a:srgbClr val="000000"/>
                </a:solidFill>
                <a:latin typeface="BIZ UDPゴシック" panose="020B0400000000000000" pitchFamily="50" charset="-128"/>
                <a:ea typeface="BIZ UDPゴシック" panose="020B0400000000000000" pitchFamily="50" charset="-128"/>
              </a:rPr>
              <a:t>　  </a:t>
            </a:r>
            <a:r>
              <a:rPr lang="en-US" altLang="ja-JP" sz="1400" b="1" dirty="0">
                <a:solidFill>
                  <a:srgbClr val="000000"/>
                </a:solidFill>
                <a:latin typeface="BIZ UDPゴシック" panose="020B0400000000000000" pitchFamily="50" charset="-128"/>
                <a:ea typeface="BIZ UDPゴシック" panose="020B0400000000000000" pitchFamily="50" charset="-128"/>
              </a:rPr>
              <a:t>FAX </a:t>
            </a:r>
            <a:r>
              <a:rPr lang="ja-JP" altLang="en-US" sz="1400" b="1" dirty="0">
                <a:solidFill>
                  <a:srgbClr val="000000"/>
                </a:solidFill>
                <a:latin typeface="BIZ UDPゴシック" panose="020B0400000000000000" pitchFamily="50" charset="-128"/>
                <a:ea typeface="BIZ UDPゴシック" panose="020B0400000000000000" pitchFamily="50" charset="-128"/>
              </a:rPr>
              <a:t>： </a:t>
            </a:r>
            <a:r>
              <a:rPr lang="en-US" altLang="ja-JP" sz="1400" b="1" dirty="0">
                <a:solidFill>
                  <a:srgbClr val="000000"/>
                </a:solidFill>
                <a:latin typeface="BIZ UDPゴシック" panose="020B0400000000000000" pitchFamily="50" charset="-128"/>
                <a:ea typeface="BIZ UDPゴシック" panose="020B0400000000000000" pitchFamily="50" charset="-128"/>
              </a:rPr>
              <a:t>06-6360-9079</a:t>
            </a:r>
          </a:p>
          <a:p>
            <a:r>
              <a:rPr lang="ja-JP" altLang="en-US" sz="1400" b="1" dirty="0">
                <a:solidFill>
                  <a:srgbClr val="000000"/>
                </a:solidFill>
                <a:latin typeface="BIZ UDPゴシック" panose="020B0400000000000000" pitchFamily="50" charset="-128"/>
                <a:ea typeface="BIZ UDPゴシック" panose="020B0400000000000000" pitchFamily="50" charset="-128"/>
              </a:rPr>
              <a:t>  メール ： </a:t>
            </a:r>
            <a:r>
              <a:rPr lang="en-US" altLang="ja-JP" sz="1400" b="1" dirty="0">
                <a:solidFill>
                  <a:srgbClr val="000000"/>
                </a:solidFill>
                <a:latin typeface="BIZ UDPゴシック" panose="020B0400000000000000" pitchFamily="50" charset="-128"/>
                <a:ea typeface="BIZ UDPゴシック" panose="020B0400000000000000" pitchFamily="50" charset="-128"/>
              </a:rPr>
              <a:t>shugyosokushin-g04@gbox.pref.osaka.lg.jp</a:t>
            </a:r>
            <a:r>
              <a:rPr lang="ja-JP" altLang="en-US" sz="1400" b="1" dirty="0">
                <a:solidFill>
                  <a:srgbClr val="000000"/>
                </a:solidFill>
                <a:latin typeface="BIZ UDPゴシック" panose="020B0400000000000000" pitchFamily="50" charset="-128"/>
                <a:ea typeface="BIZ UDPゴシック" panose="020B0400000000000000" pitchFamily="50" charset="-128"/>
              </a:rPr>
              <a:t>　　</a:t>
            </a:r>
            <a:endParaRPr lang="en-US" altLang="ja-JP" sz="1400" b="1" dirty="0">
              <a:solidFill>
                <a:srgbClr val="000000"/>
              </a:solidFill>
              <a:latin typeface="BIZ UDPゴシック" panose="020B0400000000000000" pitchFamily="50" charset="-128"/>
              <a:ea typeface="BIZ UDPゴシック" panose="020B0400000000000000" pitchFamily="50" charset="-128"/>
            </a:endParaRPr>
          </a:p>
        </p:txBody>
      </p:sp>
      <p:sp>
        <p:nvSpPr>
          <p:cNvPr id="23" name="テキスト ボックス 23"/>
          <p:cNvSpPr txBox="1"/>
          <p:nvPr/>
        </p:nvSpPr>
        <p:spPr>
          <a:xfrm>
            <a:off x="174117" y="9470268"/>
            <a:ext cx="6565912" cy="570720"/>
          </a:xfrm>
          <a:prstGeom prst="rect">
            <a:avLst/>
          </a:prstGeom>
          <a:noFill/>
          <a:ln w="6350">
            <a:noFill/>
          </a:ln>
        </p:spPr>
        <p:txBody>
          <a:bodyPr wrap="square" lIns="36000" tIns="36000" rIns="36000" bIns="72000" rtlCol="0" anchor="ctr" anchorCtr="0">
            <a:spAutoFit/>
          </a:bodyPr>
          <a:lstStyle/>
          <a:p>
            <a:pPr>
              <a:lnSpc>
                <a:spcPts val="1000"/>
              </a:lnSpc>
              <a:spcAft>
                <a:spcPts val="300"/>
              </a:spcAft>
              <a:tabLst>
                <a:tab pos="457200" algn="l"/>
              </a:tabLst>
            </a:pPr>
            <a:r>
              <a:rPr lang="en-US" altLang="ja-JP"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dirty="0">
                <a:latin typeface="BIZ UDPゴシック" panose="020B0400000000000000" pitchFamily="50" charset="-128"/>
                <a:ea typeface="BIZ UDPゴシック" panose="020B0400000000000000" pitchFamily="50" charset="-128"/>
                <a:cs typeface="Times New Roman" panose="02020603050405020304" pitchFamily="18" charset="0"/>
              </a:rPr>
              <a:t> 本セミナー参加申込にかかる個人情報は主催の大阪府が保有し、本セミナー運営等に利用させていただきます。</a:t>
            </a:r>
            <a:endParaRPr lang="en-US" altLang="ja-JP"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ts val="1000"/>
              </a:lnSpc>
              <a:spcAft>
                <a:spcPts val="300"/>
              </a:spcAft>
              <a:tabLst>
                <a:tab pos="457200" algn="l"/>
              </a:tabLst>
            </a:pPr>
            <a:r>
              <a:rPr lang="en-US" altLang="ja-JP"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dirty="0">
                <a:latin typeface="BIZ UDPゴシック" panose="020B0400000000000000" pitchFamily="50" charset="-128"/>
                <a:ea typeface="BIZ UDPゴシック" panose="020B0400000000000000" pitchFamily="50" charset="-128"/>
                <a:cs typeface="Times New Roman" panose="02020603050405020304" pitchFamily="18" charset="0"/>
              </a:rPr>
              <a:t>なお、共催の塩野義製薬株式会社、損害保険ジャパン株式会社は、参加申込書の個人情報を取得しません。</a:t>
            </a:r>
          </a:p>
          <a:p>
            <a:pPr>
              <a:lnSpc>
                <a:spcPts val="1000"/>
              </a:lnSpc>
              <a:spcAft>
                <a:spcPts val="300"/>
              </a:spcAft>
              <a:tabLst>
                <a:tab pos="457200" algn="l"/>
              </a:tabLst>
            </a:pPr>
            <a:endParaRPr lang="en-US" altLang="ja-JP"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cxnSp>
        <p:nvCxnSpPr>
          <p:cNvPr id="8" name="直線コネクタ 7">
            <a:extLst>
              <a:ext uri="{FF2B5EF4-FFF2-40B4-BE49-F238E27FC236}">
                <a16:creationId xmlns:a16="http://schemas.microsoft.com/office/drawing/2014/main" id="{36ABE4DA-103B-4B06-ACFF-66A8FE255B14}"/>
              </a:ext>
            </a:extLst>
          </p:cNvPr>
          <p:cNvCxnSpPr/>
          <p:nvPr/>
        </p:nvCxnSpPr>
        <p:spPr>
          <a:xfrm>
            <a:off x="-8334" y="9381324"/>
            <a:ext cx="6858000" cy="0"/>
          </a:xfrm>
          <a:prstGeom prst="line">
            <a:avLst/>
          </a:prstGeom>
          <a:ln w="19050">
            <a:solidFill>
              <a:srgbClr val="FF5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8972</TotalTime>
  <Words>1028</Words>
  <Application>Microsoft Office PowerPoint</Application>
  <PresentationFormat>A4 210 x 297 mm</PresentationFormat>
  <Paragraphs>91</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2</vt:i4>
      </vt:variant>
      <vt:variant>
        <vt:lpstr>スライド タイトル</vt:lpstr>
      </vt:variant>
      <vt:variant>
        <vt:i4>2</vt:i4>
      </vt:variant>
    </vt:vector>
  </HeadingPairs>
  <TitlesOfParts>
    <vt:vector size="16" baseType="lpstr">
      <vt:lpstr>Aharoni</vt:lpstr>
      <vt:lpstr>BIZ UDPゴシック</vt:lpstr>
      <vt:lpstr>Meiryo UI</vt:lpstr>
      <vt:lpstr>ＭＳ Ｐゴシック</vt:lpstr>
      <vt:lpstr>ＭＳ Ｐ明朝</vt:lpstr>
      <vt:lpstr>メイリオ</vt:lpstr>
      <vt:lpstr>游ゴシック</vt:lpstr>
      <vt:lpstr>游ゴシック Light</vt:lpstr>
      <vt:lpstr>Arial</vt:lpstr>
      <vt:lpstr>Calibri</vt:lpstr>
      <vt:lpstr>Calibri Light</vt:lpstr>
      <vt:lpstr>Times New Roman</vt:lpstr>
      <vt:lpstr>標準デザイン</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特例子会社設立セミナー</dc:title>
  <dc:creator>大阪府職員端末機１７年度１２月調達</dc:creator>
  <cp:lastModifiedBy>池増　亮太</cp:lastModifiedBy>
  <cp:revision>964</cp:revision>
  <cp:lastPrinted>2021-10-01T00:30:27Z</cp:lastPrinted>
  <dcterms:created xsi:type="dcterms:W3CDTF">2010-06-01T06:31:04Z</dcterms:created>
  <dcterms:modified xsi:type="dcterms:W3CDTF">2021-10-18T09:28:54Z</dcterms:modified>
</cp:coreProperties>
</file>