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5"/>
  </p:notesMasterIdLst>
  <p:handoutMasterIdLst>
    <p:handoutMasterId r:id="rId6"/>
  </p:handoutMasterIdLst>
  <p:sldIdLst>
    <p:sldId id="259" r:id="rId3"/>
    <p:sldId id="257" r:id="rId4"/>
  </p:sldIdLst>
  <p:sldSz cx="6858000" cy="9906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FFCC"/>
    <a:srgbClr val="969696"/>
    <a:srgbClr val="66FFFF"/>
    <a:srgbClr val="3399FF"/>
    <a:srgbClr val="99FF99"/>
    <a:srgbClr val="0000FF"/>
    <a:srgbClr val="FF9900"/>
    <a:srgbClr val="FFC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9" autoAdjust="0"/>
    <p:restoredTop sz="97662" autoAdjust="0"/>
  </p:normalViewPr>
  <p:slideViewPr>
    <p:cSldViewPr>
      <p:cViewPr varScale="1">
        <p:scale>
          <a:sx n="69" d="100"/>
          <a:sy n="69" d="100"/>
        </p:scale>
        <p:origin x="2678" y="91"/>
      </p:cViewPr>
      <p:guideLst>
        <p:guide orient="horz" pos="3075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54" y="-8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9576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1"/>
            <a:ext cx="2949576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4"/>
            <a:ext cx="2949576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4"/>
            <a:ext cx="2949576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23F0B749-3602-4A1C-8741-133FCE7A07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3332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9576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1"/>
            <a:ext cx="2949576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2963" y="744538"/>
            <a:ext cx="25812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4"/>
            <a:ext cx="2949576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4"/>
            <a:ext cx="2949576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93FF6CC0-232D-4159-BED6-36C7BDA709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277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2963" y="744538"/>
            <a:ext cx="2581275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FF6CC0-232D-4159-BED6-36C7BDA70979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318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708"/>
            <a:ext cx="5829300" cy="212394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A6BCA-3CCA-4D34-A236-328BF7EF96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313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996F5-1D42-4962-A21F-5F23E4609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448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7273"/>
            <a:ext cx="1543050" cy="8451056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7273"/>
            <a:ext cx="4476750" cy="8451056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1B133-D59A-458C-84A8-2128CF5BAF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1542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404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163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902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221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162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065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366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56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B92DD-2FEB-44D9-A687-AF6BC9474F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96860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224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606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61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4949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012"/>
            <a:ext cx="5829300" cy="21669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406FA-3F5F-4B14-817D-991326D3A8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927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30C59-1687-40FE-BEB6-935B90DCD4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219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6812"/>
            <a:ext cx="3030538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2060"/>
            <a:ext cx="3030538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4" y="2216812"/>
            <a:ext cx="3030537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4" y="3142060"/>
            <a:ext cx="3030537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01828-6E51-4F74-AA40-87DC71CEBB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860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85E35-AB24-4834-AC5E-BB2EB5AC6F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566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55B08-58EC-484F-A5EE-960F1EF1E6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815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833"/>
            <a:ext cx="2255838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833"/>
            <a:ext cx="3833812" cy="84544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350"/>
            <a:ext cx="2255838" cy="67759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E4F98-6BC8-40C4-A8C1-BC97622302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664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86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693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2821"/>
            <a:ext cx="4114800" cy="11625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061BB-5230-485E-AE29-E21160AB84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339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7272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308"/>
            <a:ext cx="1600200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308"/>
            <a:ext cx="2171700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308"/>
            <a:ext cx="1600200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fld id="{B6486778-FD02-423F-B6EC-B6CAFE4015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945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hugyosokushin-g04@gbox.pref.osaka.lg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F5B97766-935B-4FF6-AD5F-C5A70D1E49D1}"/>
              </a:ext>
            </a:extLst>
          </p:cNvPr>
          <p:cNvGrpSpPr/>
          <p:nvPr/>
        </p:nvGrpSpPr>
        <p:grpSpPr>
          <a:xfrm>
            <a:off x="-8211" y="1738969"/>
            <a:ext cx="6866211" cy="844642"/>
            <a:chOff x="-68639" y="2243772"/>
            <a:chExt cx="6866211" cy="844642"/>
          </a:xfrm>
        </p:grpSpPr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0999F1E8-A052-4175-9734-F35B07A0807C}"/>
                </a:ext>
              </a:extLst>
            </p:cNvPr>
            <p:cNvCxnSpPr/>
            <p:nvPr/>
          </p:nvCxnSpPr>
          <p:spPr>
            <a:xfrm>
              <a:off x="-68639" y="3088414"/>
              <a:ext cx="6866211" cy="0"/>
            </a:xfrm>
            <a:prstGeom prst="line">
              <a:avLst/>
            </a:prstGeom>
            <a:ln w="76200">
              <a:solidFill>
                <a:srgbClr val="FF5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1F69CFA8-D19A-429F-A42F-83AE13AA1B49}"/>
                </a:ext>
              </a:extLst>
            </p:cNvPr>
            <p:cNvSpPr txBox="1"/>
            <p:nvPr/>
          </p:nvSpPr>
          <p:spPr>
            <a:xfrm>
              <a:off x="1229277" y="2243772"/>
              <a:ext cx="469712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ja-JP" sz="2000" b="1" spc="3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発達</a:t>
              </a:r>
              <a:r>
                <a:rPr lang="ja-JP" altLang="en-US" sz="2000" b="1" spc="3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特性のある就労者と</a:t>
              </a:r>
              <a:r>
                <a:rPr lang="ja-JP" altLang="en-US" sz="2000" b="1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信頼関係を</a:t>
              </a:r>
              <a:endPara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sz="2000" b="1" spc="3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築くためにできることを考える</a:t>
              </a:r>
              <a:endParaRPr lang="ja-JP" altLang="en-US" sz="3200" b="1" spc="3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A5CBED07-7408-4EDE-8651-5E6C2B0A8704}"/>
              </a:ext>
            </a:extLst>
          </p:cNvPr>
          <p:cNvGrpSpPr/>
          <p:nvPr/>
        </p:nvGrpSpPr>
        <p:grpSpPr>
          <a:xfrm>
            <a:off x="-1064976" y="195227"/>
            <a:ext cx="9090659" cy="1578115"/>
            <a:chOff x="-1325390" y="394142"/>
            <a:chExt cx="9090659" cy="1578115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F9F5D1F-0403-4150-8283-73D5420D0CCF}"/>
                </a:ext>
              </a:extLst>
            </p:cNvPr>
            <p:cNvSpPr txBox="1"/>
            <p:nvPr/>
          </p:nvSpPr>
          <p:spPr>
            <a:xfrm>
              <a:off x="1174495" y="394142"/>
              <a:ext cx="18473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48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haroni" panose="020B0604020202020204" pitchFamily="2" charset="-79"/>
              </a:endParaRPr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7FF2BA49-567B-4A77-9ECF-A849FEF84B1A}"/>
                </a:ext>
              </a:extLst>
            </p:cNvPr>
            <p:cNvSpPr/>
            <p:nvPr/>
          </p:nvSpPr>
          <p:spPr>
            <a:xfrm>
              <a:off x="-1325390" y="1568595"/>
              <a:ext cx="9090659" cy="40366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1800">
                <a:solidFill>
                  <a:srgbClr val="FFC000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</p:grp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50A5475-A575-4DE1-9317-FE566D44F9D8}"/>
              </a:ext>
            </a:extLst>
          </p:cNvPr>
          <p:cNvSpPr/>
          <p:nvPr/>
        </p:nvSpPr>
        <p:spPr>
          <a:xfrm>
            <a:off x="1312301" y="3410966"/>
            <a:ext cx="5692140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8EBE85D-1468-415F-AF8B-F97B309B1A56}"/>
              </a:ext>
            </a:extLst>
          </p:cNvPr>
          <p:cNvSpPr/>
          <p:nvPr/>
        </p:nvSpPr>
        <p:spPr>
          <a:xfrm>
            <a:off x="0" y="3866751"/>
            <a:ext cx="6866210" cy="832655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zh-TW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日時：令和</a:t>
            </a:r>
            <a:r>
              <a:rPr lang="ja-JP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  <a:r>
              <a:rPr lang="zh-TW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ja-JP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zh-TW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ja-JP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１７</a:t>
            </a:r>
            <a:r>
              <a:rPr lang="zh-TW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</a:t>
            </a:r>
            <a:r>
              <a:rPr lang="ja-JP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</a:t>
            </a:r>
            <a:r>
              <a:rPr lang="zh-TW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　１３：</a:t>
            </a:r>
            <a:r>
              <a:rPr lang="en-US" altLang="zh-TW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lang="zh-TW" altLang="en-US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～１６</a:t>
            </a:r>
            <a:r>
              <a:rPr lang="en-US" altLang="zh-TW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:30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36ABE4DA-103B-4B06-ACFF-66A8FE255B14}"/>
              </a:ext>
            </a:extLst>
          </p:cNvPr>
          <p:cNvCxnSpPr/>
          <p:nvPr/>
        </p:nvCxnSpPr>
        <p:spPr>
          <a:xfrm>
            <a:off x="22961" y="9390849"/>
            <a:ext cx="6858000" cy="0"/>
          </a:xfrm>
          <a:prstGeom prst="line">
            <a:avLst/>
          </a:prstGeom>
          <a:ln w="28575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31458C99-F1C2-488C-BEAC-463AA597FED8}"/>
              </a:ext>
            </a:extLst>
          </p:cNvPr>
          <p:cNvSpPr/>
          <p:nvPr/>
        </p:nvSpPr>
        <p:spPr>
          <a:xfrm>
            <a:off x="2132247" y="6114339"/>
            <a:ext cx="478201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講師：</a:t>
            </a:r>
            <a:r>
              <a:rPr lang="ja-JP" altLang="ja-JP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大阪経済法科大学　キャリアセンター</a:t>
            </a:r>
            <a:endParaRPr lang="en-US" altLang="ja-JP" sz="12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事務主任　キャリアアドバイザー</a:t>
            </a:r>
            <a:r>
              <a:rPr lang="ja-JP" altLang="ja-JP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上田</a:t>
            </a:r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ちえみ　氏</a:t>
            </a:r>
            <a:endParaRPr lang="ja-JP" altLang="ja-JP" sz="14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94704" y="354847"/>
            <a:ext cx="6437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 err="1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精神障がい</a:t>
            </a:r>
            <a:r>
              <a:rPr lang="ja-JP" altLang="en-US" sz="28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者・</a:t>
            </a:r>
            <a:endParaRPr lang="en-US" altLang="ja-JP" sz="28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en-US" sz="2800" b="1" dirty="0" err="1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発達障がい</a:t>
            </a:r>
            <a:r>
              <a:rPr lang="ja-JP" altLang="en-US" sz="28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者雇用セミナー</a:t>
            </a:r>
            <a:r>
              <a:rPr lang="ja-JP" altLang="en-US" sz="24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59" name="四角形: 角を丸くする 55">
            <a:extLst>
              <a:ext uri="{FF2B5EF4-FFF2-40B4-BE49-F238E27FC236}">
                <a16:creationId xmlns:a16="http://schemas.microsoft.com/office/drawing/2014/main" id="{829BE968-3AB3-4628-98A5-4EA8A1CD226C}"/>
              </a:ext>
            </a:extLst>
          </p:cNvPr>
          <p:cNvSpPr/>
          <p:nvPr/>
        </p:nvSpPr>
        <p:spPr>
          <a:xfrm>
            <a:off x="243751" y="8044944"/>
            <a:ext cx="3710836" cy="312647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お申込み方法　</a:t>
            </a:r>
            <a:r>
              <a:rPr lang="en-US" altLang="ja-JP" sz="13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《</a:t>
            </a:r>
            <a:r>
              <a:rPr lang="ja-JP" altLang="en-US" sz="13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〆切：令和６年１月１１日</a:t>
            </a:r>
            <a:r>
              <a:rPr lang="en-US" altLang="ja-JP" sz="13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3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木</a:t>
            </a:r>
            <a:r>
              <a:rPr lang="en-US" altLang="ja-JP" sz="13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)》</a:t>
            </a:r>
            <a:endParaRPr lang="ja-JP" altLang="en-US" sz="13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28" t="32784"/>
          <a:stretch/>
        </p:blipFill>
        <p:spPr>
          <a:xfrm>
            <a:off x="0" y="-9884"/>
            <a:ext cx="1443120" cy="2029498"/>
          </a:xfrm>
          <a:prstGeom prst="rect">
            <a:avLst/>
          </a:prstGeom>
        </p:spPr>
      </p:pic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F4DF1B60-49F4-46DC-9348-454429034601}"/>
              </a:ext>
            </a:extLst>
          </p:cNvPr>
          <p:cNvGrpSpPr/>
          <p:nvPr/>
        </p:nvGrpSpPr>
        <p:grpSpPr>
          <a:xfrm>
            <a:off x="4013181" y="7556888"/>
            <a:ext cx="2841783" cy="583750"/>
            <a:chOff x="4056044" y="7625304"/>
            <a:chExt cx="2779096" cy="381355"/>
          </a:xfrm>
          <a:noFill/>
        </p:grpSpPr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1D5B01BB-0646-4CC1-94AE-B2463872597E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6044" y="7625304"/>
              <a:ext cx="2779096" cy="381355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ACFFE085-EAFF-496F-ACE7-92485B6C7C53}"/>
                </a:ext>
              </a:extLst>
            </p:cNvPr>
            <p:cNvSpPr txBox="1"/>
            <p:nvPr/>
          </p:nvSpPr>
          <p:spPr>
            <a:xfrm>
              <a:off x="4093969" y="7657604"/>
              <a:ext cx="2461144" cy="20005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en-US" sz="7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大阪府　</a:t>
              </a:r>
              <a:r>
                <a:rPr lang="ja-JP" altLang="en-US" sz="70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精神障がい</a:t>
              </a:r>
              <a:r>
                <a:rPr lang="ja-JP" altLang="en-US" sz="7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者・発達障がい者雇用セミナー</a:t>
              </a:r>
              <a:endPara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65" name="テキスト ボックス 64"/>
          <p:cNvSpPr txBox="1"/>
          <p:nvPr/>
        </p:nvSpPr>
        <p:spPr>
          <a:xfrm>
            <a:off x="285281" y="7556888"/>
            <a:ext cx="3536523" cy="25391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参加にあたり、配慮が必要な方は</a:t>
            </a:r>
            <a:r>
              <a:rPr kumimoji="1" lang="ja-JP" altLang="en-US" sz="1050" u="dbl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事前に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お申出ください。</a:t>
            </a:r>
            <a:endParaRPr kumimoji="1" lang="ja-JP" altLang="en-US" sz="105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623" y="1710658"/>
            <a:ext cx="1559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（２回シリーズ）</a:t>
            </a:r>
            <a:endParaRPr kumimoji="1" lang="ja-JP" altLang="en-US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四角形: 角を丸くする 55">
            <a:extLst>
              <a:ext uri="{FF2B5EF4-FFF2-40B4-BE49-F238E27FC236}">
                <a16:creationId xmlns:a16="http://schemas.microsoft.com/office/drawing/2014/main" id="{829BE968-3AB3-4628-98A5-4EA8A1CD226C}"/>
              </a:ext>
            </a:extLst>
          </p:cNvPr>
          <p:cNvSpPr/>
          <p:nvPr/>
        </p:nvSpPr>
        <p:spPr>
          <a:xfrm>
            <a:off x="5261805" y="8023656"/>
            <a:ext cx="1485057" cy="300780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申込用二次元コード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48736" y="2696359"/>
            <a:ext cx="55461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今年度</a:t>
            </a: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lang="ja-JP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回目のテーマは「</a:t>
            </a: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発達特性のある就労者と信頼関係を築くためにできることを</a:t>
            </a:r>
            <a:endParaRPr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考える</a:t>
            </a:r>
            <a:r>
              <a:rPr lang="ja-JP" altLang="ja-JP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」です。</a:t>
            </a: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発達特性のある就労者とのコミュニケーション、信頼関係の構築を中心に、</a:t>
            </a:r>
            <a:endParaRPr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発達障がいの基礎知識から、事例まで幅広く学んでいただけるセミナーとなっています。</a:t>
            </a:r>
            <a:endParaRPr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b="1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</a:t>
            </a:r>
            <a:r>
              <a:rPr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者雇用に関心のある事業所のみなさま、ぜひご参加ください。</a:t>
            </a:r>
            <a:endParaRPr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67" name="図 6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28" t="32784"/>
          <a:stretch/>
        </p:blipFill>
        <p:spPr>
          <a:xfrm flipH="1">
            <a:off x="5426946" y="-9239"/>
            <a:ext cx="1431054" cy="201253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183" y="3693825"/>
            <a:ext cx="1231320" cy="366507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10" y="2698043"/>
            <a:ext cx="782105" cy="1034145"/>
          </a:xfrm>
          <a:prstGeom prst="rect">
            <a:avLst/>
          </a:prstGeom>
        </p:spPr>
      </p:pic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A1744774-56D0-4D4F-863F-B03722D857E6}"/>
              </a:ext>
            </a:extLst>
          </p:cNvPr>
          <p:cNvSpPr/>
          <p:nvPr/>
        </p:nvSpPr>
        <p:spPr>
          <a:xfrm>
            <a:off x="67200" y="4865329"/>
            <a:ext cx="13821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講師・内容</a:t>
            </a:r>
            <a:endParaRPr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5A0B835A-0BD7-4203-8FBD-F39FDE47CCD7}"/>
              </a:ext>
            </a:extLst>
          </p:cNvPr>
          <p:cNvSpPr/>
          <p:nvPr/>
        </p:nvSpPr>
        <p:spPr>
          <a:xfrm>
            <a:off x="2072008" y="5468353"/>
            <a:ext cx="58158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講師：</a:t>
            </a:r>
            <a:r>
              <a:rPr lang="ja-JP" altLang="ja-JP" sz="1200" kern="100" dirty="0" err="1">
                <a:latin typeface="BIZ UDPゴシック" panose="020B0400000000000000" pitchFamily="50" charset="-128"/>
                <a:ea typeface="BIZ UDPゴシック" panose="020B0400000000000000" pitchFamily="50" charset="-128"/>
                <a:cs typeface="Courier New" panose="02070309020205020404" pitchFamily="49" charset="0"/>
              </a:rPr>
              <a:t>大阪府発達障がい</a:t>
            </a:r>
            <a:r>
              <a:rPr lang="ja-JP" altLang="ja-JP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Courier New" panose="02070309020205020404" pitchFamily="49" charset="0"/>
              </a:rPr>
              <a:t>者支援センター　</a:t>
            </a:r>
            <a:endParaRPr lang="en-US" altLang="ja-JP" sz="12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Courier New" panose="02070309020205020404" pitchFamily="49" charset="0"/>
              </a:rPr>
              <a:t>　　　　 </a:t>
            </a:r>
            <a:r>
              <a:rPr lang="ja-JP" altLang="ja-JP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Courier New" panose="02070309020205020404" pitchFamily="49" charset="0"/>
              </a:rPr>
              <a:t>アクトおおさか</a:t>
            </a:r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Courier New" panose="02070309020205020404" pitchFamily="49" charset="0"/>
              </a:rPr>
              <a:t>　</a:t>
            </a:r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センター</a:t>
            </a:r>
            <a:r>
              <a:rPr lang="ja-JP" altLang="ja-JP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長</a:t>
            </a:r>
            <a:r>
              <a:rPr lang="ja-JP" altLang="en-US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代理</a:t>
            </a:r>
            <a:r>
              <a:rPr lang="en-US" altLang="ja-JP" sz="1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  </a:t>
            </a:r>
            <a:r>
              <a:rPr lang="ja-JP" altLang="ja-JP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岡　あゆみ</a:t>
            </a:r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氏</a:t>
            </a:r>
            <a:endParaRPr lang="ja-JP" altLang="ja-JP" sz="1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5" name="四角形: 角を丸くする 55">
            <a:extLst>
              <a:ext uri="{FF2B5EF4-FFF2-40B4-BE49-F238E27FC236}">
                <a16:creationId xmlns:a16="http://schemas.microsoft.com/office/drawing/2014/main" id="{829BE968-3AB3-4628-98A5-4EA8A1CD226C}"/>
              </a:ext>
            </a:extLst>
          </p:cNvPr>
          <p:cNvSpPr/>
          <p:nvPr/>
        </p:nvSpPr>
        <p:spPr>
          <a:xfrm>
            <a:off x="2608426" y="3561360"/>
            <a:ext cx="2761691" cy="261610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開催形式：オンライン</a:t>
            </a:r>
            <a:r>
              <a:rPr lang="en-US" altLang="ja-JP" sz="13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(Zoom)</a:t>
            </a:r>
            <a:r>
              <a:rPr lang="ja-JP" altLang="en-US" sz="13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49" name="四角形: 角を丸くする 55">
            <a:extLst>
              <a:ext uri="{FF2B5EF4-FFF2-40B4-BE49-F238E27FC236}">
                <a16:creationId xmlns:a16="http://schemas.microsoft.com/office/drawing/2014/main" id="{829BE968-3AB3-4628-98A5-4EA8A1CD226C}"/>
              </a:ext>
            </a:extLst>
          </p:cNvPr>
          <p:cNvSpPr/>
          <p:nvPr/>
        </p:nvSpPr>
        <p:spPr>
          <a:xfrm>
            <a:off x="5443170" y="3551096"/>
            <a:ext cx="1289226" cy="261610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参加無料　</a:t>
            </a:r>
          </a:p>
        </p:txBody>
      </p:sp>
      <p:sp>
        <p:nvSpPr>
          <p:cNvPr id="50" name="四角形: 角を丸くする 55">
            <a:extLst>
              <a:ext uri="{FF2B5EF4-FFF2-40B4-BE49-F238E27FC236}">
                <a16:creationId xmlns:a16="http://schemas.microsoft.com/office/drawing/2014/main" id="{829BE968-3AB3-4628-98A5-4EA8A1CD226C}"/>
              </a:ext>
            </a:extLst>
          </p:cNvPr>
          <p:cNvSpPr/>
          <p:nvPr/>
        </p:nvSpPr>
        <p:spPr>
          <a:xfrm>
            <a:off x="1228850" y="3564583"/>
            <a:ext cx="1306523" cy="261610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定員：</a:t>
            </a:r>
            <a:r>
              <a:rPr lang="en-US" altLang="ja-JP" sz="13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100</a:t>
            </a:r>
            <a:r>
              <a:rPr lang="ja-JP" altLang="en-US" sz="13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　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65626" y="8406245"/>
            <a:ext cx="56439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①インターネットでのお申込み：下記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もしくは申込用二次元コードをご利用ください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u="sng" dirty="0">
                <a:solidFill>
                  <a:srgbClr val="0066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https://lgpos.task-asp.net/cu/270008/ea/residents/procedures/apply/1ee6b739-b74a-4517-b08c-a5ab3f87b9ae/start</a:t>
            </a:r>
            <a:br>
              <a:rPr lang="en-US" altLang="ja-JP" u="sng" dirty="0">
                <a:solidFill>
                  <a:srgbClr val="0066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②メール又は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1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での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お申込み：裏面の「参加申込用紙」にご記入の上、お送りください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インターネットを含む応募者が多数の場合はお断りする場合があります。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F69CFA8-D19A-429F-A42F-83AE13AA1B49}"/>
              </a:ext>
            </a:extLst>
          </p:cNvPr>
          <p:cNvSpPr txBox="1"/>
          <p:nvPr/>
        </p:nvSpPr>
        <p:spPr>
          <a:xfrm>
            <a:off x="255542" y="1932201"/>
            <a:ext cx="893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第２回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417895" y="5303286"/>
            <a:ext cx="6030419" cy="2070768"/>
            <a:chOff x="236069" y="5272881"/>
            <a:chExt cx="6030419" cy="2070768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519433" y="5272881"/>
              <a:ext cx="14874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lang="en-US" altLang="ja-JP" sz="12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—</a:t>
              </a:r>
              <a:r>
                <a:rPr lang="ja-JP" altLang="en-US" sz="12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基調講演　</a:t>
              </a:r>
              <a:r>
                <a:rPr lang="en-US" altLang="ja-JP" sz="12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—</a:t>
              </a:r>
            </a:p>
            <a:p>
              <a:r>
                <a:rPr lang="ja-JP" altLang="en-US" sz="12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発達障がいの理解と支援</a:t>
              </a:r>
              <a:endParaRPr lang="en-US" altLang="ja-JP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4770495" y="7021493"/>
              <a:ext cx="1312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近藤　永二　氏</a:t>
              </a: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519433" y="6696145"/>
              <a:ext cx="13004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1200" b="1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職場定着支援の</a:t>
              </a:r>
              <a:r>
                <a:rPr lang="ja-JP" altLang="en-US" sz="1200" b="1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</a:rPr>
                <a:t>現状と対応</a:t>
              </a:r>
              <a:endParaRPr kumimoji="1"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4" name="フローチャート: 結合子 73">
              <a:extLst>
                <a:ext uri="{FF2B5EF4-FFF2-40B4-BE49-F238E27FC236}">
                  <a16:creationId xmlns:a16="http://schemas.microsoft.com/office/drawing/2014/main" id="{6618AA86-BC42-4629-899E-4A468E7D5432}"/>
                </a:ext>
              </a:extLst>
            </p:cNvPr>
            <p:cNvSpPr/>
            <p:nvPr/>
          </p:nvSpPr>
          <p:spPr>
            <a:xfrm>
              <a:off x="241476" y="5509184"/>
              <a:ext cx="215929" cy="225928"/>
            </a:xfrm>
            <a:prstGeom prst="flowChartConnector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00" dirty="0">
                <a:solidFill>
                  <a:schemeClr val="tx1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523391" y="6111152"/>
              <a:ext cx="12965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ja-JP" sz="12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大学と企業との連携</a:t>
              </a:r>
              <a:endPara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6" name="フローチャート: 結合子 45">
              <a:extLst>
                <a:ext uri="{FF2B5EF4-FFF2-40B4-BE49-F238E27FC236}">
                  <a16:creationId xmlns:a16="http://schemas.microsoft.com/office/drawing/2014/main" id="{6618AA86-BC42-4629-899E-4A468E7D5432}"/>
                </a:ext>
              </a:extLst>
            </p:cNvPr>
            <p:cNvSpPr/>
            <p:nvPr/>
          </p:nvSpPr>
          <p:spPr>
            <a:xfrm>
              <a:off x="241476" y="6166512"/>
              <a:ext cx="215929" cy="225928"/>
            </a:xfrm>
            <a:prstGeom prst="flowChartConnector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00" dirty="0">
                <a:solidFill>
                  <a:schemeClr val="tx1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48" name="フローチャート: 結合子 47">
              <a:extLst>
                <a:ext uri="{FF2B5EF4-FFF2-40B4-BE49-F238E27FC236}">
                  <a16:creationId xmlns:a16="http://schemas.microsoft.com/office/drawing/2014/main" id="{6618AA86-BC42-4629-899E-4A468E7D5432}"/>
                </a:ext>
              </a:extLst>
            </p:cNvPr>
            <p:cNvSpPr/>
            <p:nvPr/>
          </p:nvSpPr>
          <p:spPr>
            <a:xfrm>
              <a:off x="236069" y="6800040"/>
              <a:ext cx="215929" cy="225928"/>
            </a:xfrm>
            <a:prstGeom prst="flowChartConnector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600" dirty="0">
                <a:solidFill>
                  <a:schemeClr val="tx1"/>
                </a:solidFill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F5C45BBE-BC2C-43AD-89B5-128A427CAB9D}"/>
                </a:ext>
              </a:extLst>
            </p:cNvPr>
            <p:cNvSpPr/>
            <p:nvPr/>
          </p:nvSpPr>
          <p:spPr>
            <a:xfrm>
              <a:off x="1954250" y="6697318"/>
              <a:ext cx="4312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講師：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独立行政法人 高齢・障害・求職者雇用支援機構大阪支部</a:t>
              </a:r>
              <a:endPara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大阪障害者職業センター</a:t>
              </a:r>
              <a:endPara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主任障害者職業カウンセラー</a:t>
              </a:r>
              <a:endPara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79317" y="9373451"/>
            <a:ext cx="6745287" cy="562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200"/>
              </a:spcBef>
              <a:buNone/>
            </a:pP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共　催 ： 大阪府、大阪商工会議所、独立行政法人 高齢・障害・求職者雇用支援機構大阪支部 大阪障害者職業センター</a:t>
            </a:r>
            <a:b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</a:b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　　　　　  塩野義製薬株式会社、損害保険ジャパン株式会社  </a:t>
            </a:r>
            <a:endParaRPr lang="en-US" altLang="ja-JP" sz="1000" dirty="0">
              <a:latin typeface="+mn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097" y="8378208"/>
            <a:ext cx="856729" cy="85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638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7"/>
          <p:cNvSpPr>
            <a:spLocks noChangeArrowheads="1"/>
          </p:cNvSpPr>
          <p:nvPr/>
        </p:nvSpPr>
        <p:spPr bwMode="auto">
          <a:xfrm>
            <a:off x="685800" y="4240213"/>
            <a:ext cx="1841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br>
              <a:rPr lang="ja-JP" altLang="en-US" sz="800" dirty="0">
                <a:latin typeface="+mn-ea"/>
                <a:ea typeface="+mn-ea"/>
              </a:rPr>
            </a:br>
            <a:endParaRPr lang="ja-JP" altLang="en-US" sz="1800" dirty="0">
              <a:latin typeface="+mn-ea"/>
              <a:ea typeface="+mn-ea"/>
            </a:endParaRPr>
          </a:p>
        </p:txBody>
      </p:sp>
      <p:pic>
        <p:nvPicPr>
          <p:cNvPr id="3076" name="Picture 18" descr="spa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2933700"/>
            <a:ext cx="9525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777419"/>
              </p:ext>
            </p:extLst>
          </p:nvPr>
        </p:nvGraphicFramePr>
        <p:xfrm>
          <a:off x="57150" y="1647825"/>
          <a:ext cx="6730289" cy="6442146"/>
        </p:xfrm>
        <a:graphic>
          <a:graphicData uri="http://schemas.openxmlformats.org/drawingml/2006/table">
            <a:tbl>
              <a:tblPr/>
              <a:tblGrid>
                <a:gridCol w="1155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6771">
                  <a:extLst>
                    <a:ext uri="{9D8B030D-6E8A-4147-A177-3AD203B41FA5}">
                      <a16:colId xmlns:a16="http://schemas.microsoft.com/office/drawing/2014/main" val="3087237524"/>
                    </a:ext>
                  </a:extLst>
                </a:gridCol>
              </a:tblGrid>
              <a:tr h="49919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精神障がい者・発達障がい者雇用セミナー　参 加 申 込 書</a:t>
                      </a:r>
                      <a:endParaRPr lang="en-US" altLang="ja-JP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lang="en-US" altLang="ja-JP" sz="12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lang="ja-JP" altLang="en-US" sz="12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メールアドレスと電話番号は必ず記載してください</a:t>
                      </a:r>
                      <a:endParaRPr lang="ja-JP" altLang="en-US" sz="105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6010" marR="36010" marT="45685" marB="45685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800" b="1" dirty="0">
                        <a:ea typeface="HG丸ｺﾞｼｯｸM-PRO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8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企　業　名</a:t>
                      </a:r>
                    </a:p>
                  </a:txBody>
                  <a:tcPr marL="36010" marR="36010" marT="45685" marB="45685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67" marR="91467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116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 企　業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 所　在　地</a:t>
                      </a:r>
                    </a:p>
                  </a:txBody>
                  <a:tcPr marL="36010" marR="36010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（〒　　　　　　－　　　　　　　　）</a:t>
                      </a:r>
                      <a:endParaRPr kumimoji="1" lang="en-US" altLang="ja-JP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0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67" marR="91467" marT="45685" marB="456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3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参 加 者 名</a:t>
                      </a:r>
                    </a:p>
                    <a:p>
                      <a:pPr algn="ctr"/>
                      <a:endParaRPr kumimoji="1" lang="ja-JP" altLang="en-US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6010" marR="36010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氏名：　　　　　　　　　　　　　　　　　　　役職：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b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</a:b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TEL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　　　　　　　　　　　　　メールアドレス：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67" marR="91467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82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strike="noStrik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参 加 者 名</a:t>
                      </a:r>
                      <a:endParaRPr kumimoji="1" lang="en-US" altLang="ja-JP" sz="1100" strike="noStrik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0" u="sng" strike="noStrik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※2</a:t>
                      </a:r>
                      <a:r>
                        <a:rPr kumimoji="1" lang="ja-JP" altLang="en-US" sz="1000" i="0" u="sng" strike="noStrik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人目以降の</a:t>
                      </a:r>
                      <a:endParaRPr kumimoji="1" lang="en-US" altLang="ja-JP" sz="1000" i="0" u="sng" strike="noStrik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0" u="none" strike="noStrik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</a:t>
                      </a:r>
                      <a:r>
                        <a:rPr kumimoji="1" lang="ja-JP" altLang="en-US" sz="1000" i="0" u="sng" strike="noStrik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参加者の方は、</a:t>
                      </a:r>
                      <a:endParaRPr kumimoji="1" lang="en-US" altLang="ja-JP" sz="1000" i="0" u="sng" strike="noStrik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0" u="none" strike="noStrik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</a:t>
                      </a:r>
                      <a:r>
                        <a:rPr kumimoji="1" lang="ja-JP" altLang="en-US" sz="1000" i="0" u="sng" strike="noStrik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こちらにご記入</a:t>
                      </a:r>
                      <a:endParaRPr kumimoji="1" lang="en-US" altLang="ja-JP" sz="1000" i="0" u="sng" strike="noStrike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i="0" u="none" strike="noStrik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</a:t>
                      </a:r>
                      <a:r>
                        <a:rPr kumimoji="1" lang="ja-JP" altLang="en-US" sz="1000" i="0" u="sng" strike="noStrike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ください</a:t>
                      </a:r>
                    </a:p>
                  </a:txBody>
                  <a:tcPr marL="36010" marR="36010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人目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67" marR="91467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氏名：　　　　　　　　　　　　　　　　役職：</a:t>
                      </a:r>
                      <a:br>
                        <a:rPr kumimoji="1" lang="en-US" altLang="ja-JP" sz="11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</a:br>
                      <a:r>
                        <a:rPr kumimoji="1" lang="ja-JP" altLang="en-US" sz="11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メールアドレス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67" marR="91467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993512"/>
                  </a:ext>
                </a:extLst>
              </a:tr>
              <a:tr h="6480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人目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67" marR="91467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氏名：　　　　　　　　　　　　　　　　役職：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メールアドレス：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67" marR="91467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010671"/>
                  </a:ext>
                </a:extLst>
              </a:tr>
              <a:tr h="5726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要配慮について</a:t>
                      </a:r>
                    </a:p>
                  </a:txBody>
                  <a:tcPr marL="36010" marR="36010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　あり　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（配慮内容：　　　　　　　　　　　　　　　　　　　　　　　　　　　　　　　　　　　　　　　　　　　　　　）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　なし</a:t>
                      </a:r>
                    </a:p>
                  </a:txBody>
                  <a:tcPr marL="91467" marR="91467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687512"/>
                  </a:ext>
                </a:extLst>
              </a:tr>
              <a:tr h="8956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err="1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障がい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者雇用の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状況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6010" marR="36010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　現在障がい者を雇用している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　障がい者の雇用を検討している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  障がい者の雇用を検討していない</a:t>
                      </a:r>
                    </a:p>
                  </a:txBody>
                  <a:tcPr marL="91467" marR="91467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514513"/>
                  </a:ext>
                </a:extLst>
              </a:tr>
              <a:tr h="6599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案内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6010" marR="36010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  次回の雇用セミナーの案内を希望する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67" marR="91467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562500"/>
                  </a:ext>
                </a:extLst>
              </a:tr>
              <a:tr h="10571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質問欄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36010" marR="36010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（質問事項や特にお聞きになりたい事項がありましたら、ご記入ください）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91467" marR="91467" marT="45685" marB="456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220956"/>
                  </a:ext>
                </a:extLst>
              </a:tr>
            </a:tbl>
          </a:graphicData>
        </a:graphic>
      </p:graphicFrame>
      <p:sp>
        <p:nvSpPr>
          <p:cNvPr id="21" name="正方形/長方形 20"/>
          <p:cNvSpPr/>
          <p:nvPr/>
        </p:nvSpPr>
        <p:spPr>
          <a:xfrm>
            <a:off x="0" y="-11263"/>
            <a:ext cx="6849666" cy="1524446"/>
          </a:xfrm>
          <a:prstGeom prst="rect">
            <a:avLst/>
          </a:prstGeom>
          <a:solidFill>
            <a:srgbClr val="66FFFF"/>
          </a:solidFill>
          <a:ln w="28575">
            <a:solidFill>
              <a:srgbClr val="66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lvl="0">
              <a:defRPr/>
            </a:pPr>
            <a:r>
              <a:rPr lang="ja-JP" altLang="en-US" sz="14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インターネットでのお申込みの場合は表面をご覧ください。</a:t>
            </a:r>
            <a:endParaRPr lang="en-US" altLang="ja-JP" sz="14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endParaRPr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lvl="0">
              <a:defRPr/>
            </a:pPr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メール・</a:t>
            </a:r>
            <a:r>
              <a:rPr lang="en-US" altLang="ja-JP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でお申込みの場合は、以下の参加申込書に必要事項をご記入の上、この面をメール（用紙データをメールに添付）またはＦＡＸでお送りください</a:t>
            </a:r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br>
              <a:rPr lang="en-US" altLang="zh-TW" sz="3600" kern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/>
              </a:rPr>
            </a:br>
            <a:r>
              <a:rPr lang="en-US" altLang="zh-TW" sz="1600" kern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/>
              </a:rPr>
              <a:t>【 F A X  】 </a:t>
            </a:r>
            <a:r>
              <a:rPr lang="en-US" altLang="zh-TW" sz="2000" kern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/>
              </a:rPr>
              <a:t>06-6360-9079</a:t>
            </a:r>
            <a:r>
              <a:rPr lang="ja-JP" altLang="en-US" sz="1050" kern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/>
              </a:rPr>
              <a:t>　</a:t>
            </a:r>
            <a:r>
              <a:rPr lang="zh-TW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大阪府  就業促進課  障がい者雇用促進グループ</a:t>
            </a:r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あて</a:t>
            </a:r>
            <a:r>
              <a:rPr lang="zh-TW" altLang="en-US" sz="3200" kern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/>
              </a:rPr>
              <a:t>　</a:t>
            </a:r>
            <a:endParaRPr lang="en-US" altLang="zh-TW" sz="3200" kern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/>
            </a:endParaRPr>
          </a:p>
          <a:p>
            <a:pPr>
              <a:defRPr/>
            </a:pPr>
            <a:r>
              <a:rPr lang="en-US" altLang="zh-TW" sz="1600" kern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/>
              </a:rPr>
              <a:t>【E- mail】  shugyosokushin-g04@gbox.pref.osaka.lg.jp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en-US" sz="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　　　　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141480" y="8224613"/>
            <a:ext cx="6682879" cy="954095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lvl="0"/>
            <a:r>
              <a:rPr lang="en-US" altLang="ja-JP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お問合せ</a:t>
            </a:r>
            <a:r>
              <a:rPr lang="en-US" altLang="ja-JP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大阪府 商工労働部  雇用推進室  就業促進課     障がい者雇用促進グループ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電 話 ： </a:t>
            </a:r>
            <a:r>
              <a:rPr lang="en-US" altLang="ja-JP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06-6360-9077 </a:t>
            </a:r>
            <a:r>
              <a:rPr lang="ja-JP" altLang="en-US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 </a:t>
            </a:r>
            <a:r>
              <a:rPr lang="en-US" altLang="ja-JP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 </a:t>
            </a:r>
            <a:r>
              <a:rPr lang="ja-JP" altLang="en-US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 </a:t>
            </a:r>
            <a:r>
              <a:rPr lang="en-US" altLang="ja-JP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06-6360-9079</a:t>
            </a:r>
          </a:p>
          <a:p>
            <a:r>
              <a:rPr lang="ja-JP" altLang="en-US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メール ： </a:t>
            </a:r>
            <a:r>
              <a:rPr lang="en-US" altLang="ja-JP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hlinkClick r:id="rId4"/>
              </a:rPr>
              <a:t>shugyosokushin-g04@gbox.pref.osaka.lg.jp</a:t>
            </a:r>
            <a:r>
              <a:rPr lang="ja-JP" altLang="en-US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sz="1400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3"/>
          <p:cNvSpPr txBox="1"/>
          <p:nvPr/>
        </p:nvSpPr>
        <p:spPr>
          <a:xfrm>
            <a:off x="408754" y="9322875"/>
            <a:ext cx="6023824" cy="570720"/>
          </a:xfrm>
          <a:prstGeom prst="rect">
            <a:avLst/>
          </a:prstGeom>
          <a:noFill/>
          <a:ln w="6350">
            <a:noFill/>
          </a:ln>
        </p:spPr>
        <p:txBody>
          <a:bodyPr wrap="square" lIns="36000" tIns="36000" rIns="36000" bIns="72000" rtlCol="0" anchor="ctr" anchorCtr="0">
            <a:spAutoFit/>
          </a:bodyPr>
          <a:lstStyle/>
          <a:p>
            <a:pPr>
              <a:lnSpc>
                <a:spcPts val="1000"/>
              </a:lnSpc>
              <a:spcAft>
                <a:spcPts val="300"/>
              </a:spcAft>
              <a:tabLst>
                <a:tab pos="457200" algn="l"/>
              </a:tabLst>
            </a:pPr>
            <a:r>
              <a:rPr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本セミナー参加申込にかかる個人情報は大阪府と大阪商工会議所が保有し、本セミナー運営等に利用させていただきます。</a:t>
            </a:r>
            <a:endParaRPr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300"/>
              </a:spcAft>
              <a:tabLst>
                <a:tab pos="457200" algn="l"/>
              </a:tabLst>
            </a:pPr>
            <a:r>
              <a:rPr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なお、独立行政法人 高齢・障害・求職者雇用支援機構 大阪支部大阪障害者職業センター、塩野義製薬株式会社、</a:t>
            </a:r>
            <a:endParaRPr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300"/>
              </a:spcAft>
              <a:tabLst>
                <a:tab pos="457200" algn="l"/>
              </a:tabLst>
            </a:pPr>
            <a:r>
              <a:rPr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</a:t>
            </a:r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損害保険ジャパン株式会社は、参加申込書の個人情報を取得しません。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36ABE4DA-103B-4B06-ACFF-66A8FE255B14}"/>
              </a:ext>
            </a:extLst>
          </p:cNvPr>
          <p:cNvCxnSpPr/>
          <p:nvPr/>
        </p:nvCxnSpPr>
        <p:spPr>
          <a:xfrm>
            <a:off x="-8334" y="9273480"/>
            <a:ext cx="6858000" cy="0"/>
          </a:xfrm>
          <a:prstGeom prst="line">
            <a:avLst/>
          </a:prstGeom>
          <a:ln w="1905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23">
            <a:extLst>
              <a:ext uri="{FF2B5EF4-FFF2-40B4-BE49-F238E27FC236}">
                <a16:creationId xmlns:a16="http://schemas.microsoft.com/office/drawing/2014/main" id="{C52E8F0F-9BD3-6435-CAF5-56007F7B2621}"/>
              </a:ext>
            </a:extLst>
          </p:cNvPr>
          <p:cNvSpPr txBox="1"/>
          <p:nvPr/>
        </p:nvSpPr>
        <p:spPr>
          <a:xfrm>
            <a:off x="5631335" y="9583396"/>
            <a:ext cx="1182041" cy="338156"/>
          </a:xfrm>
          <a:prstGeom prst="rect">
            <a:avLst/>
          </a:prstGeom>
          <a:noFill/>
          <a:ln w="6350">
            <a:noFill/>
          </a:ln>
        </p:spPr>
        <p:txBody>
          <a:bodyPr wrap="square" lIns="36000" tIns="36000" rIns="36000" bIns="72000" rtlCol="0" anchor="ctr" anchorCtr="0">
            <a:spAutoFit/>
          </a:bodyPr>
          <a:lstStyle/>
          <a:p>
            <a:pPr>
              <a:lnSpc>
                <a:spcPts val="700"/>
              </a:lnSpc>
              <a:spcAft>
                <a:spcPts val="300"/>
              </a:spcAft>
              <a:tabLst>
                <a:tab pos="457200" algn="l"/>
              </a:tabLst>
            </a:pPr>
            <a:r>
              <a:rPr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CSR-A-0033(V01)</a:t>
            </a:r>
          </a:p>
          <a:p>
            <a:pPr>
              <a:lnSpc>
                <a:spcPts val="700"/>
              </a:lnSpc>
              <a:spcAft>
                <a:spcPts val="300"/>
              </a:spcAft>
              <a:tabLst>
                <a:tab pos="457200" algn="l"/>
              </a:tabLst>
            </a:pP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審 </a:t>
            </a:r>
            <a:r>
              <a:rPr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403410</a:t>
            </a: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2023</a:t>
            </a: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年１１月</a:t>
            </a:r>
            <a:endParaRPr lang="en-US" altLang="ja-JP" sz="6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10390</TotalTime>
  <Words>778</Words>
  <Application>Microsoft Office PowerPoint</Application>
  <PresentationFormat>A4 210 x 297 mm</PresentationFormat>
  <Paragraphs>88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UDPゴシック</vt:lpstr>
      <vt:lpstr>ＭＳ Ｐゴシック</vt:lpstr>
      <vt:lpstr>游ゴシック</vt:lpstr>
      <vt:lpstr>Arial</vt:lpstr>
      <vt:lpstr>Calibri</vt:lpstr>
      <vt:lpstr>Calibri Light</vt:lpstr>
      <vt:lpstr>標準デザイン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特例子会社設立セミナー</dc:title>
  <dc:creator>大阪府職員端末機１７年度１２月調達</dc:creator>
  <cp:lastModifiedBy>村田　直樹</cp:lastModifiedBy>
  <cp:revision>1090</cp:revision>
  <cp:lastPrinted>2023-10-27T03:57:50Z</cp:lastPrinted>
  <dcterms:created xsi:type="dcterms:W3CDTF">2010-06-01T06:31:04Z</dcterms:created>
  <dcterms:modified xsi:type="dcterms:W3CDTF">2023-11-24T07:34:26Z</dcterms:modified>
</cp:coreProperties>
</file>