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5"/>
  </p:notesMasterIdLst>
  <p:handoutMasterIdLst>
    <p:handoutMasterId r:id="rId6"/>
  </p:handoutMasterIdLst>
  <p:sldIdLst>
    <p:sldId id="259" r:id="rId3"/>
    <p:sldId id="257" r:id="rId4"/>
  </p:sldIdLst>
  <p:sldSz cx="6858000" cy="9906000" type="A4"/>
  <p:notesSz cx="6807200" cy="9939338"/>
  <p:defaultTextStyle>
    <a:defPPr>
      <a:defRPr lang="ja-JP"/>
    </a:defPPr>
    <a:lvl1pPr algn="l" rtl="0" fontAlgn="base">
      <a:spcBef>
        <a:spcPct val="0"/>
      </a:spcBef>
      <a:spcAft>
        <a:spcPct val="0"/>
      </a:spcAft>
      <a:defRPr kumimoji="1" sz="9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9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9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9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900" kern="1200">
        <a:solidFill>
          <a:schemeClr val="tx1"/>
        </a:solidFill>
        <a:latin typeface="Arial" charset="0"/>
        <a:ea typeface="ＭＳ Ｐゴシック" pitchFamily="50" charset="-128"/>
        <a:cs typeface="+mn-cs"/>
      </a:defRPr>
    </a:lvl5pPr>
    <a:lvl6pPr marL="2286000" algn="l" defTabSz="914400" rtl="0" eaLnBrk="1" latinLnBrk="0" hangingPunct="1">
      <a:defRPr kumimoji="1" sz="900" kern="1200">
        <a:solidFill>
          <a:schemeClr val="tx1"/>
        </a:solidFill>
        <a:latin typeface="Arial" charset="0"/>
        <a:ea typeface="ＭＳ Ｐゴシック" pitchFamily="50" charset="-128"/>
        <a:cs typeface="+mn-cs"/>
      </a:defRPr>
    </a:lvl6pPr>
    <a:lvl7pPr marL="2743200" algn="l" defTabSz="914400" rtl="0" eaLnBrk="1" latinLnBrk="0" hangingPunct="1">
      <a:defRPr kumimoji="1" sz="900" kern="1200">
        <a:solidFill>
          <a:schemeClr val="tx1"/>
        </a:solidFill>
        <a:latin typeface="Arial" charset="0"/>
        <a:ea typeface="ＭＳ Ｐゴシック" pitchFamily="50" charset="-128"/>
        <a:cs typeface="+mn-cs"/>
      </a:defRPr>
    </a:lvl7pPr>
    <a:lvl8pPr marL="3200400" algn="l" defTabSz="914400" rtl="0" eaLnBrk="1" latinLnBrk="0" hangingPunct="1">
      <a:defRPr kumimoji="1" sz="900" kern="1200">
        <a:solidFill>
          <a:schemeClr val="tx1"/>
        </a:solidFill>
        <a:latin typeface="Arial" charset="0"/>
        <a:ea typeface="ＭＳ Ｐゴシック" pitchFamily="50" charset="-128"/>
        <a:cs typeface="+mn-cs"/>
      </a:defRPr>
    </a:lvl8pPr>
    <a:lvl9pPr marL="3657600" algn="l" defTabSz="914400" rtl="0" eaLnBrk="1" latinLnBrk="0" hangingPunct="1">
      <a:defRPr kumimoji="1" sz="900"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3075" userDrawn="1">
          <p15:clr>
            <a:srgbClr val="A4A3A4"/>
          </p15:clr>
        </p15:guide>
        <p15:guide id="2" pos="216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66FFCC"/>
    <a:srgbClr val="969696"/>
    <a:srgbClr val="66FFFF"/>
    <a:srgbClr val="3399FF"/>
    <a:srgbClr val="99FF99"/>
    <a:srgbClr val="0000FF"/>
    <a:srgbClr val="FF9900"/>
    <a:srgbClr val="FFCC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29" autoAdjust="0"/>
    <p:restoredTop sz="97662" autoAdjust="0"/>
  </p:normalViewPr>
  <p:slideViewPr>
    <p:cSldViewPr>
      <p:cViewPr varScale="1">
        <p:scale>
          <a:sx n="94" d="100"/>
          <a:sy n="94" d="100"/>
        </p:scale>
        <p:origin x="2664" y="82"/>
      </p:cViewPr>
      <p:guideLst>
        <p:guide orient="horz" pos="3075"/>
        <p:guide pos="216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54" y="-84"/>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56038"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0"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56038"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ea typeface="ＭＳ Ｐゴシック" charset="-128"/>
              </a:defRPr>
            </a:lvl1pPr>
          </a:lstStyle>
          <a:p>
            <a:pPr>
              <a:defRPr/>
            </a:pPr>
            <a:fld id="{23F0B749-3602-4A1C-8741-133FCE7A0723}" type="slidenum">
              <a:rPr lang="en-US" altLang="ja-JP"/>
              <a:pPr>
                <a:defRPr/>
              </a:pPr>
              <a:t>‹#›</a:t>
            </a:fld>
            <a:endParaRPr lang="en-US" altLang="ja-JP"/>
          </a:p>
        </p:txBody>
      </p:sp>
    </p:spTree>
    <p:extLst>
      <p:ext uri="{BB962C8B-B14F-4D97-AF65-F5344CB8AC3E}">
        <p14:creationId xmlns:p14="http://schemas.microsoft.com/office/powerpoint/2010/main" val="543332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3" name="Rectangle 3"/>
          <p:cNvSpPr>
            <a:spLocks noGrp="1" noChangeArrowheads="1"/>
          </p:cNvSpPr>
          <p:nvPr>
            <p:ph type="dt" idx="1"/>
          </p:nvPr>
        </p:nvSpPr>
        <p:spPr bwMode="auto">
          <a:xfrm>
            <a:off x="3856038" y="1"/>
            <a:ext cx="2949576" cy="4968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lvl1pPr algn="r">
              <a:defRPr sz="1200">
                <a:ea typeface="ＭＳ Ｐゴシック"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2112963" y="744538"/>
            <a:ext cx="2581275" cy="3727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1038" y="4721225"/>
            <a:ext cx="5445125" cy="4471988"/>
          </a:xfrm>
          <a:prstGeom prst="rect">
            <a:avLst/>
          </a:prstGeom>
          <a:noFill/>
          <a:ln w="9525">
            <a:noFill/>
            <a:miter lim="800000"/>
            <a:headEnd/>
            <a:tailEnd/>
          </a:ln>
          <a:effectLst/>
        </p:spPr>
        <p:txBody>
          <a:bodyPr vert="horz" wrap="square" lIns="91432" tIns="45716" rIns="91432"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defRPr sz="1200">
                <a:ea typeface="ＭＳ Ｐゴシック" charset="-128"/>
              </a:defRPr>
            </a:lvl1pPr>
          </a:lstStyle>
          <a:p>
            <a:pPr>
              <a:defRPr/>
            </a:pPr>
            <a:endParaRPr lang="en-US" altLang="ja-JP"/>
          </a:p>
        </p:txBody>
      </p:sp>
      <p:sp>
        <p:nvSpPr>
          <p:cNvPr id="5127" name="Rectangle 7"/>
          <p:cNvSpPr>
            <a:spLocks noGrp="1" noChangeArrowheads="1"/>
          </p:cNvSpPr>
          <p:nvPr>
            <p:ph type="sldNum" sz="quarter" idx="5"/>
          </p:nvPr>
        </p:nvSpPr>
        <p:spPr bwMode="auto">
          <a:xfrm>
            <a:off x="3856038" y="9440864"/>
            <a:ext cx="2949576" cy="496887"/>
          </a:xfrm>
          <a:prstGeom prst="rect">
            <a:avLst/>
          </a:prstGeom>
          <a:noFill/>
          <a:ln w="9525">
            <a:noFill/>
            <a:miter lim="800000"/>
            <a:headEnd/>
            <a:tailEnd/>
          </a:ln>
          <a:effectLst/>
        </p:spPr>
        <p:txBody>
          <a:bodyPr vert="horz" wrap="square" lIns="91432" tIns="45716" rIns="91432" bIns="45716" numCol="1" anchor="b" anchorCtr="0" compatLnSpc="1">
            <a:prstTxWarp prst="textNoShape">
              <a:avLst/>
            </a:prstTxWarp>
          </a:bodyPr>
          <a:lstStyle>
            <a:lvl1pPr algn="r">
              <a:defRPr sz="1200">
                <a:ea typeface="ＭＳ Ｐゴシック" charset="-128"/>
              </a:defRPr>
            </a:lvl1pPr>
          </a:lstStyle>
          <a:p>
            <a:pPr>
              <a:defRPr/>
            </a:pPr>
            <a:fld id="{93FF6CC0-232D-4159-BED6-36C7BDA70979}" type="slidenum">
              <a:rPr lang="en-US" altLang="ja-JP"/>
              <a:pPr>
                <a:defRPr/>
              </a:pPr>
              <a:t>‹#›</a:t>
            </a:fld>
            <a:endParaRPr lang="en-US" altLang="ja-JP"/>
          </a:p>
        </p:txBody>
      </p:sp>
    </p:spTree>
    <p:extLst>
      <p:ext uri="{BB962C8B-B14F-4D97-AF65-F5344CB8AC3E}">
        <p14:creationId xmlns:p14="http://schemas.microsoft.com/office/powerpoint/2010/main" val="32127700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2963" y="744538"/>
            <a:ext cx="2581275" cy="372745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3FF6CC0-232D-4159-BED6-36C7BDA70979}" type="slidenum">
              <a:rPr lang="en-US" altLang="ja-JP" smtClean="0"/>
              <a:pPr>
                <a:defRPr/>
              </a:pPr>
              <a:t>2</a:t>
            </a:fld>
            <a:endParaRPr lang="en-US" altLang="ja-JP"/>
          </a:p>
        </p:txBody>
      </p:sp>
    </p:spTree>
    <p:extLst>
      <p:ext uri="{BB962C8B-B14F-4D97-AF65-F5344CB8AC3E}">
        <p14:creationId xmlns:p14="http://schemas.microsoft.com/office/powerpoint/2010/main" val="29131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708"/>
            <a:ext cx="5829300" cy="2123942"/>
          </a:xfrm>
        </p:spPr>
        <p:txBody>
          <a:bodyPr/>
          <a:lstStyle/>
          <a:p>
            <a:r>
              <a:rPr lang="ja-JP" altLang="en-US"/>
              <a:t>マスタ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1EA6BCA-3CCA-4D34-A236-328BF7EF964D}" type="slidenum">
              <a:rPr lang="en-US" altLang="ja-JP"/>
              <a:pPr>
                <a:defRPr/>
              </a:pPr>
              <a:t>‹#›</a:t>
            </a:fld>
            <a:endParaRPr lang="en-US" altLang="ja-JP"/>
          </a:p>
        </p:txBody>
      </p:sp>
    </p:spTree>
    <p:extLst>
      <p:ext uri="{BB962C8B-B14F-4D97-AF65-F5344CB8AC3E}">
        <p14:creationId xmlns:p14="http://schemas.microsoft.com/office/powerpoint/2010/main" val="286313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9E996F5-1D42-4962-A21F-5F23E4609CCE}" type="slidenum">
              <a:rPr lang="en-US" altLang="ja-JP"/>
              <a:pPr>
                <a:defRPr/>
              </a:pPr>
              <a:t>‹#›</a:t>
            </a:fld>
            <a:endParaRPr lang="en-US" altLang="ja-JP"/>
          </a:p>
        </p:txBody>
      </p:sp>
    </p:spTree>
    <p:extLst>
      <p:ext uri="{BB962C8B-B14F-4D97-AF65-F5344CB8AC3E}">
        <p14:creationId xmlns:p14="http://schemas.microsoft.com/office/powerpoint/2010/main" val="391448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7273"/>
            <a:ext cx="1543050" cy="8451056"/>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0" y="397273"/>
            <a:ext cx="4476750" cy="8451056"/>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571B133-D59A-458C-84A8-2128CF5BAFC2}" type="slidenum">
              <a:rPr lang="en-US" altLang="ja-JP"/>
              <a:pPr>
                <a:defRPr/>
              </a:pPr>
              <a:t>‹#›</a:t>
            </a:fld>
            <a:endParaRPr lang="en-US" altLang="ja-JP"/>
          </a:p>
        </p:txBody>
      </p:sp>
    </p:spTree>
    <p:extLst>
      <p:ext uri="{BB962C8B-B14F-4D97-AF65-F5344CB8AC3E}">
        <p14:creationId xmlns:p14="http://schemas.microsoft.com/office/powerpoint/2010/main" val="1541542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667404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2591632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5469023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383221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8161626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9300654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8603667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3111568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15B92DD-2FEB-44D9-A687-AF6BC9474F9F}" type="slidenum">
              <a:rPr lang="en-US" altLang="ja-JP"/>
              <a:pPr>
                <a:defRPr/>
              </a:pPr>
              <a:t>‹#›</a:t>
            </a:fld>
            <a:endParaRPr lang="en-US" altLang="ja-JP"/>
          </a:p>
        </p:txBody>
      </p:sp>
    </p:spTree>
    <p:extLst>
      <p:ext uri="{BB962C8B-B14F-4D97-AF65-F5344CB8AC3E}">
        <p14:creationId xmlns:p14="http://schemas.microsoft.com/office/powerpoint/2010/main" val="29096860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2774224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21416069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CCA8181-C3C3-4D6F-97F0-5A39C920BCD0}" type="datetimeFigureOut">
              <a:rPr kumimoji="1" lang="ja-JP" altLang="en-US" smtClean="0"/>
              <a:t>2023/7/31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3183B05-C0A3-445D-9B04-C5DC59A38C75}" type="slidenum">
              <a:rPr kumimoji="1" lang="ja-JP" altLang="en-US" smtClean="0"/>
              <a:t>‹#›</a:t>
            </a:fld>
            <a:endParaRPr kumimoji="1" lang="ja-JP" altLang="en-US"/>
          </a:p>
        </p:txBody>
      </p:sp>
    </p:spTree>
    <p:extLst>
      <p:ext uri="{BB962C8B-B14F-4D97-AF65-F5344CB8AC3E}">
        <p14:creationId xmlns:p14="http://schemas.microsoft.com/office/powerpoint/2010/main" val="1430614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4949"/>
            <a:ext cx="5829300" cy="1967442"/>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541338" y="4198012"/>
            <a:ext cx="5829300" cy="21669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0A406FA-3F5F-4B14-817D-991326D3A807}" type="slidenum">
              <a:rPr lang="en-US" altLang="ja-JP"/>
              <a:pPr>
                <a:defRPr/>
              </a:pPr>
              <a:t>‹#›</a:t>
            </a:fld>
            <a:endParaRPr lang="en-US" altLang="ja-JP"/>
          </a:p>
        </p:txBody>
      </p:sp>
    </p:spTree>
    <p:extLst>
      <p:ext uri="{BB962C8B-B14F-4D97-AF65-F5344CB8AC3E}">
        <p14:creationId xmlns:p14="http://schemas.microsoft.com/office/powerpoint/2010/main" val="1659273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505200" y="2311400"/>
            <a:ext cx="3009900" cy="653692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26F30C59-1687-40FE-BEB6-935B90DCD40D}" type="slidenum">
              <a:rPr lang="en-US" altLang="ja-JP"/>
              <a:pPr>
                <a:defRPr/>
              </a:pPr>
              <a:t>‹#›</a:t>
            </a:fld>
            <a:endParaRPr lang="en-US" altLang="ja-JP"/>
          </a:p>
        </p:txBody>
      </p:sp>
    </p:spTree>
    <p:extLst>
      <p:ext uri="{BB962C8B-B14F-4D97-AF65-F5344CB8AC3E}">
        <p14:creationId xmlns:p14="http://schemas.microsoft.com/office/powerpoint/2010/main" val="3742190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00" y="2216812"/>
            <a:ext cx="3030538"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00" y="3142060"/>
            <a:ext cx="3030538"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564" y="2216812"/>
            <a:ext cx="3030537" cy="92524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564" y="3142060"/>
            <a:ext cx="3030537" cy="57062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C4101828-6E51-4F74-AA40-87DC71CEBB98}" type="slidenum">
              <a:rPr lang="en-US" altLang="ja-JP"/>
              <a:pPr>
                <a:defRPr/>
              </a:pPr>
              <a:t>‹#›</a:t>
            </a:fld>
            <a:endParaRPr lang="en-US" altLang="ja-JP"/>
          </a:p>
        </p:txBody>
      </p:sp>
    </p:spTree>
    <p:extLst>
      <p:ext uri="{BB962C8B-B14F-4D97-AF65-F5344CB8AC3E}">
        <p14:creationId xmlns:p14="http://schemas.microsoft.com/office/powerpoint/2010/main" val="578602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ACC85E35-AB24-4834-AC5E-BB2EB5AC6FCA}" type="slidenum">
              <a:rPr lang="en-US" altLang="ja-JP"/>
              <a:pPr>
                <a:defRPr/>
              </a:pPr>
              <a:t>‹#›</a:t>
            </a:fld>
            <a:endParaRPr lang="en-US" altLang="ja-JP"/>
          </a:p>
        </p:txBody>
      </p:sp>
    </p:spTree>
    <p:extLst>
      <p:ext uri="{BB962C8B-B14F-4D97-AF65-F5344CB8AC3E}">
        <p14:creationId xmlns:p14="http://schemas.microsoft.com/office/powerpoint/2010/main" val="8956675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4C55B08-58EC-484F-A5EE-960F1EF1E6F3}" type="slidenum">
              <a:rPr lang="en-US" altLang="ja-JP"/>
              <a:pPr>
                <a:defRPr/>
              </a:pPr>
              <a:t>‹#›</a:t>
            </a:fld>
            <a:endParaRPr lang="en-US" altLang="ja-JP"/>
          </a:p>
        </p:txBody>
      </p:sp>
    </p:spTree>
    <p:extLst>
      <p:ext uri="{BB962C8B-B14F-4D97-AF65-F5344CB8AC3E}">
        <p14:creationId xmlns:p14="http://schemas.microsoft.com/office/powerpoint/2010/main" val="1588159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833"/>
            <a:ext cx="2255838" cy="1678517"/>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2681288" y="393833"/>
            <a:ext cx="3833812" cy="845449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2350"/>
            <a:ext cx="2255838" cy="67759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4AE4F98-6BC8-40C4-A8C1-BC976223021A}" type="slidenum">
              <a:rPr lang="en-US" altLang="ja-JP"/>
              <a:pPr>
                <a:defRPr/>
              </a:pPr>
              <a:t>‹#›</a:t>
            </a:fld>
            <a:endParaRPr lang="en-US" altLang="ja-JP"/>
          </a:p>
        </p:txBody>
      </p:sp>
    </p:spTree>
    <p:extLst>
      <p:ext uri="{BB962C8B-B14F-4D97-AF65-F5344CB8AC3E}">
        <p14:creationId xmlns:p14="http://schemas.microsoft.com/office/powerpoint/2010/main" val="96664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8621"/>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344613" y="885693"/>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613" y="7752821"/>
            <a:ext cx="4114800" cy="116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B061BB-5230-485E-AE29-E21160AB8462}" type="slidenum">
              <a:rPr lang="en-US" altLang="ja-JP"/>
              <a:pPr>
                <a:defRPr/>
              </a:pPr>
              <a:t>‹#›</a:t>
            </a:fld>
            <a:endParaRPr lang="en-US" altLang="ja-JP"/>
          </a:p>
        </p:txBody>
      </p:sp>
    </p:spTree>
    <p:extLst>
      <p:ext uri="{BB962C8B-B14F-4D97-AF65-F5344CB8AC3E}">
        <p14:creationId xmlns:p14="http://schemas.microsoft.com/office/powerpoint/2010/main" val="1753397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7272"/>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342900" y="2311400"/>
            <a:ext cx="6172200" cy="65369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42900" y="9020308"/>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0308"/>
            <a:ext cx="21717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0308"/>
            <a:ext cx="1600200" cy="68791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B6486778-FD02-423F-B6EC-B6CAFE4015AD}"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ltLang="ja-JP"/>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ltLang="ja-JP"/>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B6486778-FD02-423F-B6EC-B6CAFE4015AD}" type="slidenum">
              <a:rPr lang="en-US" altLang="ja-JP" smtClean="0"/>
              <a:pPr>
                <a:defRPr/>
              </a:pPr>
              <a:t>‹#›</a:t>
            </a:fld>
            <a:endParaRPr lang="en-US" altLang="ja-JP"/>
          </a:p>
        </p:txBody>
      </p:sp>
    </p:spTree>
    <p:extLst>
      <p:ext uri="{BB962C8B-B14F-4D97-AF65-F5344CB8AC3E}">
        <p14:creationId xmlns:p14="http://schemas.microsoft.com/office/powerpoint/2010/main" val="37094531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shugyosokushin-g04@gbox.pref.osaka.lg.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グループ化 21">
            <a:extLst>
              <a:ext uri="{FF2B5EF4-FFF2-40B4-BE49-F238E27FC236}">
                <a16:creationId xmlns:a16="http://schemas.microsoft.com/office/drawing/2014/main" id="{F5B97766-935B-4FF6-AD5F-C5A70D1E49D1}"/>
              </a:ext>
            </a:extLst>
          </p:cNvPr>
          <p:cNvGrpSpPr/>
          <p:nvPr/>
        </p:nvGrpSpPr>
        <p:grpSpPr>
          <a:xfrm>
            <a:off x="-8211" y="1738969"/>
            <a:ext cx="6866211" cy="844642"/>
            <a:chOff x="-68639" y="2243772"/>
            <a:chExt cx="6866211" cy="844642"/>
          </a:xfrm>
        </p:grpSpPr>
        <p:cxnSp>
          <p:nvCxnSpPr>
            <p:cNvPr id="21" name="直線コネクタ 20">
              <a:extLst>
                <a:ext uri="{FF2B5EF4-FFF2-40B4-BE49-F238E27FC236}">
                  <a16:creationId xmlns:a16="http://schemas.microsoft.com/office/drawing/2014/main" id="{0999F1E8-A052-4175-9734-F35B07A0807C}"/>
                </a:ext>
              </a:extLst>
            </p:cNvPr>
            <p:cNvCxnSpPr/>
            <p:nvPr/>
          </p:nvCxnSpPr>
          <p:spPr>
            <a:xfrm>
              <a:off x="-68639" y="3088414"/>
              <a:ext cx="6866211" cy="0"/>
            </a:xfrm>
            <a:prstGeom prst="line">
              <a:avLst/>
            </a:prstGeom>
            <a:ln w="76200">
              <a:solidFill>
                <a:srgbClr val="FF5050"/>
              </a:solidFill>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1F69CFA8-D19A-429F-A42F-83AE13AA1B49}"/>
                </a:ext>
              </a:extLst>
            </p:cNvPr>
            <p:cNvSpPr txBox="1"/>
            <p:nvPr/>
          </p:nvSpPr>
          <p:spPr>
            <a:xfrm>
              <a:off x="1355918" y="2243772"/>
              <a:ext cx="4443845" cy="707886"/>
            </a:xfrm>
            <a:prstGeom prst="rect">
              <a:avLst/>
            </a:prstGeom>
            <a:noFill/>
          </p:spPr>
          <p:txBody>
            <a:bodyPr wrap="none" rtlCol="0">
              <a:spAutoFit/>
            </a:bodyPr>
            <a:lstStyle/>
            <a:p>
              <a:pPr algn="ctr"/>
              <a:r>
                <a:rPr lang="ja-JP" altLang="ja-JP" sz="2000" b="1" dirty="0">
                  <a:latin typeface="BIZ UDPゴシック" panose="020B0400000000000000" pitchFamily="50" charset="-128"/>
                  <a:ea typeface="BIZ UDPゴシック" panose="020B0400000000000000" pitchFamily="50" charset="-128"/>
                </a:rPr>
                <a:t>メンタルヘルス不調に</a:t>
              </a:r>
              <a:r>
                <a:rPr lang="ja-JP" altLang="en-US" sz="2000" b="1" dirty="0">
                  <a:latin typeface="BIZ UDPゴシック" panose="020B0400000000000000" pitchFamily="50" charset="-128"/>
                  <a:ea typeface="BIZ UDPゴシック" panose="020B0400000000000000" pitchFamily="50" charset="-128"/>
                </a:rPr>
                <a:t>対応するための</a:t>
              </a:r>
              <a:br>
                <a:rPr lang="en-US" altLang="ja-JP" sz="2000" b="1" dirty="0">
                  <a:latin typeface="BIZ UDPゴシック" panose="020B0400000000000000" pitchFamily="50" charset="-128"/>
                  <a:ea typeface="BIZ UDPゴシック" panose="020B0400000000000000" pitchFamily="50" charset="-128"/>
                </a:rPr>
              </a:br>
              <a:r>
                <a:rPr lang="ja-JP" altLang="ja-JP" sz="2000" b="1" dirty="0">
                  <a:latin typeface="BIZ UDPゴシック" panose="020B0400000000000000" pitchFamily="50" charset="-128"/>
                  <a:ea typeface="BIZ UDPゴシック" panose="020B0400000000000000" pitchFamily="50" charset="-128"/>
                </a:rPr>
                <a:t>社内の仕組みを考える</a:t>
              </a:r>
              <a:endParaRPr lang="ja-JP" altLang="en-US" sz="3200" b="1" dirty="0">
                <a:solidFill>
                  <a:prstClr val="black"/>
                </a:solidFill>
                <a:latin typeface="BIZ UDPゴシック" panose="020B0400000000000000" pitchFamily="50" charset="-128"/>
                <a:ea typeface="BIZ UDPゴシック" panose="020B0400000000000000" pitchFamily="50" charset="-128"/>
              </a:endParaRPr>
            </a:p>
          </p:txBody>
        </p:sp>
      </p:grpSp>
      <p:grpSp>
        <p:nvGrpSpPr>
          <p:cNvPr id="27" name="グループ化 26">
            <a:extLst>
              <a:ext uri="{FF2B5EF4-FFF2-40B4-BE49-F238E27FC236}">
                <a16:creationId xmlns:a16="http://schemas.microsoft.com/office/drawing/2014/main" id="{A5CBED07-7408-4EDE-8651-5E6C2B0A8704}"/>
              </a:ext>
            </a:extLst>
          </p:cNvPr>
          <p:cNvGrpSpPr/>
          <p:nvPr/>
        </p:nvGrpSpPr>
        <p:grpSpPr>
          <a:xfrm>
            <a:off x="-1064976" y="195227"/>
            <a:ext cx="9090659" cy="1578115"/>
            <a:chOff x="-1325390" y="394142"/>
            <a:chExt cx="9090659" cy="1578115"/>
          </a:xfrm>
        </p:grpSpPr>
        <p:sp>
          <p:nvSpPr>
            <p:cNvPr id="4" name="テキスト ボックス 3">
              <a:extLst>
                <a:ext uri="{FF2B5EF4-FFF2-40B4-BE49-F238E27FC236}">
                  <a16:creationId xmlns:a16="http://schemas.microsoft.com/office/drawing/2014/main" id="{5F9F5D1F-0403-4150-8283-73D5420D0CCF}"/>
                </a:ext>
              </a:extLst>
            </p:cNvPr>
            <p:cNvSpPr txBox="1"/>
            <p:nvPr/>
          </p:nvSpPr>
          <p:spPr>
            <a:xfrm>
              <a:off x="1174495" y="394142"/>
              <a:ext cx="184731" cy="830997"/>
            </a:xfrm>
            <a:prstGeom prst="rect">
              <a:avLst/>
            </a:prstGeom>
            <a:noFill/>
          </p:spPr>
          <p:txBody>
            <a:bodyPr wrap="none" rtlCol="0">
              <a:spAutoFit/>
            </a:bodyPr>
            <a:lstStyle/>
            <a:p>
              <a:pPr fontAlgn="auto">
                <a:spcBef>
                  <a:spcPts val="0"/>
                </a:spcBef>
                <a:spcAft>
                  <a:spcPts val="0"/>
                </a:spcAft>
                <a:defRPr/>
              </a:pPr>
              <a:endParaRPr lang="ja-JP" altLang="en-US" sz="4800" b="1" dirty="0">
                <a:solidFill>
                  <a:prstClr val="black"/>
                </a:solidFill>
                <a:latin typeface="BIZ UDPゴシック" panose="020B0400000000000000" pitchFamily="50" charset="-128"/>
                <a:ea typeface="BIZ UDPゴシック" panose="020B0400000000000000" pitchFamily="50" charset="-128"/>
                <a:cs typeface="Aharoni" panose="020B0604020202020204" pitchFamily="2" charset="-79"/>
              </a:endParaRPr>
            </a:p>
          </p:txBody>
        </p:sp>
        <p:sp>
          <p:nvSpPr>
            <p:cNvPr id="9" name="楕円 8">
              <a:extLst>
                <a:ext uri="{FF2B5EF4-FFF2-40B4-BE49-F238E27FC236}">
                  <a16:creationId xmlns:a16="http://schemas.microsoft.com/office/drawing/2014/main" id="{7FF2BA49-567B-4A77-9ECF-A849FEF84B1A}"/>
                </a:ext>
              </a:extLst>
            </p:cNvPr>
            <p:cNvSpPr/>
            <p:nvPr/>
          </p:nvSpPr>
          <p:spPr>
            <a:xfrm>
              <a:off x="-1325390" y="1568595"/>
              <a:ext cx="9090659" cy="403662"/>
            </a:xfrm>
            <a:prstGeom prst="ellipse">
              <a:avLst/>
            </a:prstGeom>
            <a:solidFill>
              <a:schemeClr val="accent4">
                <a:lumMod val="60000"/>
                <a:lumOff val="40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1800">
                <a:solidFill>
                  <a:srgbClr val="FFC000"/>
                </a:solidFill>
                <a:latin typeface="游ゴシック" panose="020F0502020204030204"/>
                <a:ea typeface="游ゴシック" panose="020B0400000000000000" pitchFamily="50" charset="-128"/>
              </a:endParaRPr>
            </a:p>
          </p:txBody>
        </p:sp>
      </p:grpSp>
      <p:sp>
        <p:nvSpPr>
          <p:cNvPr id="25" name="正方形/長方形 24">
            <a:extLst>
              <a:ext uri="{FF2B5EF4-FFF2-40B4-BE49-F238E27FC236}">
                <a16:creationId xmlns:a16="http://schemas.microsoft.com/office/drawing/2014/main" id="{250A5475-A575-4DE1-9317-FE566D44F9D8}"/>
              </a:ext>
            </a:extLst>
          </p:cNvPr>
          <p:cNvSpPr/>
          <p:nvPr/>
        </p:nvSpPr>
        <p:spPr>
          <a:xfrm>
            <a:off x="1312301" y="3410966"/>
            <a:ext cx="5692140" cy="335989"/>
          </a:xfrm>
          <a:prstGeom prst="rect">
            <a:avLst/>
          </a:prstGeom>
        </p:spPr>
        <p:txBody>
          <a:bodyPr wrap="square">
            <a:spAutoFit/>
          </a:bodyPr>
          <a:lstStyle/>
          <a:p>
            <a:pPr fontAlgn="auto">
              <a:lnSpc>
                <a:spcPts val="1900"/>
              </a:lnSpc>
              <a:spcBef>
                <a:spcPts val="0"/>
              </a:spcBef>
              <a:spcAft>
                <a:spcPts val="0"/>
              </a:spcAft>
              <a:defRPr/>
            </a:pPr>
            <a:endParaRPr lang="ja-JP" altLang="en-US" sz="1600" dirty="0">
              <a:solidFill>
                <a:prstClr val="black"/>
              </a:solidFill>
              <a:latin typeface="BIZ UDPゴシック" panose="020B0400000000000000" pitchFamily="50" charset="-128"/>
              <a:ea typeface="BIZ UDPゴシック" panose="020B0400000000000000" pitchFamily="50" charset="-128"/>
            </a:endParaRPr>
          </a:p>
        </p:txBody>
      </p:sp>
      <p:sp>
        <p:nvSpPr>
          <p:cNvPr id="29" name="正方形/長方形 28">
            <a:extLst>
              <a:ext uri="{FF2B5EF4-FFF2-40B4-BE49-F238E27FC236}">
                <a16:creationId xmlns:a16="http://schemas.microsoft.com/office/drawing/2014/main" id="{88EBE85D-1468-415F-AF8B-F97B309B1A56}"/>
              </a:ext>
            </a:extLst>
          </p:cNvPr>
          <p:cNvSpPr/>
          <p:nvPr/>
        </p:nvSpPr>
        <p:spPr>
          <a:xfrm>
            <a:off x="0" y="3984415"/>
            <a:ext cx="6866210" cy="714991"/>
          </a:xfrm>
          <a:prstGeom prst="rect">
            <a:avLst/>
          </a:prstGeom>
          <a:solidFill>
            <a:srgbClr val="FF5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日時：令和</a:t>
            </a:r>
            <a:r>
              <a:rPr lang="ja-JP"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５</a:t>
            </a: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年</a:t>
            </a:r>
            <a:r>
              <a:rPr lang="ja-JP"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１０</a:t>
            </a: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月</a:t>
            </a:r>
            <a:r>
              <a:rPr lang="ja-JP"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３</a:t>
            </a: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a:t>
            </a:r>
            <a:r>
              <a:rPr lang="ja-JP"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火</a:t>
            </a: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１３：</a:t>
            </a:r>
            <a:r>
              <a:rPr lang="en-US" altLang="zh-TW"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30</a:t>
            </a:r>
            <a:r>
              <a:rPr lang="zh-TW" altLang="en-US"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～１６</a:t>
            </a:r>
            <a:r>
              <a:rPr lang="en-US" altLang="zh-TW" sz="2000" b="1"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:30</a:t>
            </a:r>
          </a:p>
        </p:txBody>
      </p:sp>
      <p:cxnSp>
        <p:nvCxnSpPr>
          <p:cNvPr id="33" name="直線コネクタ 32">
            <a:extLst>
              <a:ext uri="{FF2B5EF4-FFF2-40B4-BE49-F238E27FC236}">
                <a16:creationId xmlns:a16="http://schemas.microsoft.com/office/drawing/2014/main" id="{36ABE4DA-103B-4B06-ACFF-66A8FE255B14}"/>
              </a:ext>
            </a:extLst>
          </p:cNvPr>
          <p:cNvCxnSpPr/>
          <p:nvPr/>
        </p:nvCxnSpPr>
        <p:spPr>
          <a:xfrm>
            <a:off x="22961" y="9390849"/>
            <a:ext cx="6858000" cy="0"/>
          </a:xfrm>
          <a:prstGeom prst="line">
            <a:avLst/>
          </a:prstGeom>
          <a:ln w="28575">
            <a:solidFill>
              <a:srgbClr val="FF5050"/>
            </a:solidFill>
          </a:ln>
        </p:spPr>
        <p:style>
          <a:lnRef idx="1">
            <a:schemeClr val="accent1"/>
          </a:lnRef>
          <a:fillRef idx="0">
            <a:schemeClr val="accent1"/>
          </a:fillRef>
          <a:effectRef idx="0">
            <a:schemeClr val="accent1"/>
          </a:effectRef>
          <a:fontRef idx="minor">
            <a:schemeClr val="tx1"/>
          </a:fontRef>
        </p:style>
      </p:cxnSp>
      <p:grpSp>
        <p:nvGrpSpPr>
          <p:cNvPr id="55" name="グループ化 54">
            <a:extLst>
              <a:ext uri="{FF2B5EF4-FFF2-40B4-BE49-F238E27FC236}">
                <a16:creationId xmlns:a16="http://schemas.microsoft.com/office/drawing/2014/main" id="{02527A0F-A7A1-45F8-99B2-4FB8C794CB17}"/>
              </a:ext>
            </a:extLst>
          </p:cNvPr>
          <p:cNvGrpSpPr/>
          <p:nvPr/>
        </p:nvGrpSpPr>
        <p:grpSpPr>
          <a:xfrm>
            <a:off x="1984042" y="6063309"/>
            <a:ext cx="2935837" cy="1190550"/>
            <a:chOff x="2343941" y="6767112"/>
            <a:chExt cx="3738241" cy="1190550"/>
          </a:xfrm>
        </p:grpSpPr>
        <p:sp>
          <p:nvSpPr>
            <p:cNvPr id="41" name="正方形/長方形 40">
              <a:extLst>
                <a:ext uri="{FF2B5EF4-FFF2-40B4-BE49-F238E27FC236}">
                  <a16:creationId xmlns:a16="http://schemas.microsoft.com/office/drawing/2014/main" id="{F5C45BBE-BC2C-43AD-89B5-128A427CAB9D}"/>
                </a:ext>
              </a:extLst>
            </p:cNvPr>
            <p:cNvSpPr/>
            <p:nvPr/>
          </p:nvSpPr>
          <p:spPr>
            <a:xfrm>
              <a:off x="2343942" y="7311331"/>
              <a:ext cx="3738240" cy="646331"/>
            </a:xfrm>
            <a:prstGeom prst="rect">
              <a:avLst/>
            </a:prstGeom>
          </p:spPr>
          <p:txBody>
            <a:bodyPr wrap="square">
              <a:spAutoFit/>
            </a:bodyPr>
            <a:lstStyle/>
            <a:p>
              <a:r>
                <a:rPr lang="ja-JP" altLang="en-US" sz="1200" dirty="0">
                  <a:latin typeface="BIZ UDPゴシック" panose="020B0400000000000000" pitchFamily="50" charset="-128"/>
                  <a:ea typeface="BIZ UDPゴシック" panose="020B0400000000000000" pitchFamily="50" charset="-128"/>
                </a:rPr>
                <a:t>講師：</a:t>
              </a:r>
              <a:r>
                <a:rPr lang="ja-JP" altLang="en-US" sz="1200" dirty="0" err="1">
                  <a:latin typeface="BIZ UDPゴシック" panose="020B0400000000000000" pitchFamily="50" charset="-128"/>
                  <a:ea typeface="BIZ UDPゴシック" panose="020B0400000000000000" pitchFamily="50" charset="-128"/>
                </a:rPr>
                <a:t>大阪府障がい</a:t>
              </a:r>
              <a:r>
                <a:rPr lang="ja-JP" altLang="en-US" sz="1200" dirty="0">
                  <a:latin typeface="BIZ UDPゴシック" panose="020B0400000000000000" pitchFamily="50" charset="-128"/>
                  <a:ea typeface="BIZ UDPゴシック" panose="020B0400000000000000" pitchFamily="50" charset="-128"/>
                </a:rPr>
                <a:t>者雇用促進センター</a:t>
              </a:r>
              <a:br>
                <a:rPr lang="en-US" altLang="ja-JP" sz="1200" dirty="0">
                  <a:latin typeface="BIZ UDPゴシック" panose="020B0400000000000000" pitchFamily="50" charset="-128"/>
                  <a:ea typeface="BIZ UDPゴシック" panose="020B0400000000000000" pitchFamily="50" charset="-128"/>
                </a:rPr>
              </a:br>
              <a:r>
                <a:rPr lang="ja-JP" altLang="en-US" sz="1200" dirty="0">
                  <a:latin typeface="BIZ UDPゴシック" panose="020B0400000000000000" pitchFamily="50" charset="-128"/>
                  <a:ea typeface="BIZ UDPゴシック" panose="020B0400000000000000" pitchFamily="50" charset="-128"/>
                </a:rPr>
                <a:t>　　　　</a:t>
              </a:r>
              <a:r>
                <a:rPr lang="en-US" altLang="ja-JP" sz="1100"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大阪府　商工労働部 雇用推進室　就業促進課</a:t>
              </a:r>
              <a:r>
                <a:rPr lang="ja-JP" altLang="en-US" sz="1100" dirty="0">
                  <a:latin typeface="BIZ UDPゴシック" panose="020B0400000000000000" pitchFamily="50" charset="-128"/>
                  <a:ea typeface="BIZ UDPゴシック" panose="020B0400000000000000" pitchFamily="50" charset="-128"/>
                </a:rPr>
                <a:t>　  　　　</a:t>
              </a:r>
              <a:endParaRPr lang="en-US" altLang="ja-JP" sz="1100" dirty="0">
                <a:latin typeface="BIZ UDPゴシック" panose="020B0400000000000000" pitchFamily="50" charset="-128"/>
                <a:ea typeface="BIZ UDPゴシック" panose="020B0400000000000000" pitchFamily="50" charset="-128"/>
              </a:endParaRPr>
            </a:p>
            <a:p>
              <a:r>
                <a:rPr lang="ja-JP" altLang="en-US" sz="1100" dirty="0">
                  <a:latin typeface="BIZ UDPゴシック" panose="020B0400000000000000" pitchFamily="50" charset="-128"/>
                  <a:ea typeface="BIZ UDPゴシック" panose="020B0400000000000000" pitchFamily="50" charset="-128"/>
                </a:rPr>
                <a:t>　　　　　</a:t>
              </a:r>
              <a:r>
                <a:rPr lang="ja-JP" altLang="en-US" dirty="0" err="1">
                  <a:latin typeface="BIZ UDPゴシック" panose="020B0400000000000000" pitchFamily="50" charset="-128"/>
                  <a:ea typeface="BIZ UDPゴシック" panose="020B0400000000000000" pitchFamily="50" charset="-128"/>
                </a:rPr>
                <a:t>障がい</a:t>
              </a:r>
              <a:r>
                <a:rPr lang="ja-JP" altLang="en-US" dirty="0">
                  <a:latin typeface="BIZ UDPゴシック" panose="020B0400000000000000" pitchFamily="50" charset="-128"/>
                  <a:ea typeface="BIZ UDPゴシック" panose="020B0400000000000000" pitchFamily="50" charset="-128"/>
                </a:rPr>
                <a:t>者雇用促進グループ</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上席調査役</a:t>
              </a:r>
              <a:endParaRPr lang="en-US" altLang="ja-JP" sz="1200" dirty="0">
                <a:latin typeface="BIZ UDPゴシック" panose="020B0400000000000000" pitchFamily="50" charset="-128"/>
                <a:ea typeface="BIZ UDPゴシック" panose="020B0400000000000000" pitchFamily="50" charset="-128"/>
              </a:endParaRPr>
            </a:p>
          </p:txBody>
        </p:sp>
        <p:sp>
          <p:nvSpPr>
            <p:cNvPr id="52" name="正方形/長方形 51">
              <a:extLst>
                <a:ext uri="{FF2B5EF4-FFF2-40B4-BE49-F238E27FC236}">
                  <a16:creationId xmlns:a16="http://schemas.microsoft.com/office/drawing/2014/main" id="{31458C99-F1C2-488C-BEAC-463AA597FED8}"/>
                </a:ext>
              </a:extLst>
            </p:cNvPr>
            <p:cNvSpPr/>
            <p:nvPr/>
          </p:nvSpPr>
          <p:spPr>
            <a:xfrm>
              <a:off x="2343941" y="6767112"/>
              <a:ext cx="3695590" cy="461665"/>
            </a:xfrm>
            <a:prstGeom prst="rect">
              <a:avLst/>
            </a:prstGeom>
          </p:spPr>
          <p:txBody>
            <a:bodyPr wrap="square">
              <a:spAutoFit/>
            </a:bodyPr>
            <a:lstStyle/>
            <a:p>
              <a:pPr fontAlgn="auto">
                <a:spcBef>
                  <a:spcPts val="0"/>
                </a:spcBef>
                <a:spcAft>
                  <a:spcPts val="0"/>
                </a:spcAft>
              </a:pPr>
              <a:r>
                <a:rPr lang="ja-JP" altLang="en-US" sz="1200" dirty="0">
                  <a:latin typeface="BIZ UDPゴシック" panose="020B0400000000000000" pitchFamily="50" charset="-128"/>
                  <a:ea typeface="BIZ UDPゴシック" panose="020B0400000000000000" pitchFamily="50" charset="-128"/>
                </a:rPr>
                <a:t>講師：株式会社ダイキンサンライズ摂津</a:t>
              </a:r>
              <a:endParaRPr lang="en-US" altLang="ja-JP" sz="1200" dirty="0">
                <a:latin typeface="BIZ UDPゴシック" panose="020B0400000000000000" pitchFamily="50" charset="-128"/>
                <a:ea typeface="BIZ UDPゴシック" panose="020B0400000000000000" pitchFamily="50" charset="-128"/>
              </a:endParaRPr>
            </a:p>
            <a:p>
              <a:pPr fontAlgn="auto">
                <a:spcBef>
                  <a:spcPts val="0"/>
                </a:spcBef>
                <a:spcAft>
                  <a:spcPts val="0"/>
                </a:spcAft>
              </a:pPr>
              <a:r>
                <a:rPr lang="ja-JP" altLang="en-US" sz="1200" dirty="0">
                  <a:latin typeface="BIZ UDPゴシック" panose="020B0400000000000000" pitchFamily="50" charset="-128"/>
                  <a:ea typeface="BIZ UDPゴシック" panose="020B0400000000000000" pitchFamily="50" charset="-128"/>
                </a:rPr>
                <a:t>　　　　代表取締役</a:t>
              </a:r>
              <a:endParaRPr lang="ja-JP" altLang="en-US" sz="1300" dirty="0">
                <a:latin typeface="BIZ UDPゴシック" panose="020B0400000000000000" pitchFamily="50" charset="-128"/>
                <a:ea typeface="BIZ UDPゴシック" panose="020B0400000000000000" pitchFamily="50" charset="-128"/>
              </a:endParaRPr>
            </a:p>
          </p:txBody>
        </p:sp>
      </p:grpSp>
      <p:sp>
        <p:nvSpPr>
          <p:cNvPr id="2" name="正方形/長方形 1"/>
          <p:cNvSpPr/>
          <p:nvPr/>
        </p:nvSpPr>
        <p:spPr>
          <a:xfrm>
            <a:off x="994704" y="354847"/>
            <a:ext cx="6437304" cy="954107"/>
          </a:xfrm>
          <a:prstGeom prst="rect">
            <a:avLst/>
          </a:prstGeom>
        </p:spPr>
        <p:txBody>
          <a:bodyPr wrap="square">
            <a:spAutoFit/>
          </a:bodyPr>
          <a:lstStyle/>
          <a:p>
            <a:pPr fontAlgn="auto">
              <a:spcBef>
                <a:spcPts val="0"/>
              </a:spcBef>
              <a:spcAft>
                <a:spcPts val="0"/>
              </a:spcAft>
              <a:defRPr/>
            </a:pPr>
            <a:r>
              <a:rPr lang="ja-JP" altLang="en-US" sz="2800" b="1" dirty="0" err="1">
                <a:solidFill>
                  <a:prstClr val="black"/>
                </a:solidFill>
                <a:latin typeface="BIZ UDPゴシック" panose="020B0400000000000000" pitchFamily="50" charset="-128"/>
                <a:ea typeface="BIZ UDPゴシック" panose="020B0400000000000000" pitchFamily="50" charset="-128"/>
              </a:rPr>
              <a:t>精神障がい</a:t>
            </a:r>
            <a:r>
              <a:rPr lang="ja-JP" altLang="en-US" sz="2800" b="1" dirty="0">
                <a:solidFill>
                  <a:prstClr val="black"/>
                </a:solidFill>
                <a:latin typeface="BIZ UDPゴシック" panose="020B0400000000000000" pitchFamily="50" charset="-128"/>
                <a:ea typeface="BIZ UDPゴシック" panose="020B0400000000000000" pitchFamily="50" charset="-128"/>
              </a:rPr>
              <a:t>者・</a:t>
            </a:r>
            <a:endParaRPr lang="en-US" altLang="ja-JP" sz="2800" b="1" dirty="0">
              <a:solidFill>
                <a:prstClr val="black"/>
              </a:solidFill>
              <a:latin typeface="BIZ UDPゴシック" panose="020B0400000000000000" pitchFamily="50" charset="-128"/>
              <a:ea typeface="BIZ UDPゴシック" panose="020B0400000000000000" pitchFamily="50" charset="-128"/>
            </a:endParaRPr>
          </a:p>
          <a:p>
            <a:pPr fontAlgn="auto">
              <a:spcBef>
                <a:spcPts val="0"/>
              </a:spcBef>
              <a:spcAft>
                <a:spcPts val="0"/>
              </a:spcAft>
              <a:defRPr/>
            </a:pPr>
            <a:r>
              <a:rPr lang="ja-JP" altLang="en-US" sz="2800" b="1" dirty="0">
                <a:solidFill>
                  <a:prstClr val="black"/>
                </a:solidFill>
                <a:latin typeface="BIZ UDPゴシック" panose="020B0400000000000000" pitchFamily="50" charset="-128"/>
                <a:ea typeface="BIZ UDPゴシック" panose="020B0400000000000000" pitchFamily="50" charset="-128"/>
              </a:rPr>
              <a:t>　　　</a:t>
            </a:r>
            <a:r>
              <a:rPr lang="ja-JP" altLang="en-US" sz="2800" b="1" dirty="0" err="1">
                <a:solidFill>
                  <a:prstClr val="black"/>
                </a:solidFill>
                <a:latin typeface="BIZ UDPゴシック" panose="020B0400000000000000" pitchFamily="50" charset="-128"/>
                <a:ea typeface="BIZ UDPゴシック" panose="020B0400000000000000" pitchFamily="50" charset="-128"/>
              </a:rPr>
              <a:t>発達障がい</a:t>
            </a:r>
            <a:r>
              <a:rPr lang="ja-JP" altLang="en-US" sz="2800" b="1" dirty="0">
                <a:solidFill>
                  <a:prstClr val="black"/>
                </a:solidFill>
                <a:latin typeface="BIZ UDPゴシック" panose="020B0400000000000000" pitchFamily="50" charset="-128"/>
                <a:ea typeface="BIZ UDPゴシック" panose="020B0400000000000000" pitchFamily="50" charset="-128"/>
              </a:rPr>
              <a:t>者雇用セミナー</a:t>
            </a:r>
            <a:r>
              <a:rPr lang="ja-JP" altLang="en-US" sz="2400" b="1" dirty="0">
                <a:solidFill>
                  <a:prstClr val="black"/>
                </a:solidFill>
                <a:latin typeface="BIZ UDPゴシック" panose="020B0400000000000000" pitchFamily="50" charset="-128"/>
                <a:ea typeface="BIZ UDPゴシック" panose="020B0400000000000000" pitchFamily="50" charset="-128"/>
              </a:rPr>
              <a:t>　</a:t>
            </a:r>
          </a:p>
        </p:txBody>
      </p:sp>
      <p:sp>
        <p:nvSpPr>
          <p:cNvPr id="59" name="四角形: 角を丸くする 55">
            <a:extLst>
              <a:ext uri="{FF2B5EF4-FFF2-40B4-BE49-F238E27FC236}">
                <a16:creationId xmlns:a16="http://schemas.microsoft.com/office/drawing/2014/main" id="{829BE968-3AB3-4628-98A5-4EA8A1CD226C}"/>
              </a:ext>
            </a:extLst>
          </p:cNvPr>
          <p:cNvSpPr/>
          <p:nvPr/>
        </p:nvSpPr>
        <p:spPr>
          <a:xfrm>
            <a:off x="243751" y="8044944"/>
            <a:ext cx="3710836" cy="312647"/>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お申込み方法　</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〆切：令和</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5</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年</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9</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月</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27</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日</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水</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a:t>
            </a:r>
            <a:endPar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endParaRPr>
          </a:p>
        </p:txBody>
      </p:sp>
      <p:sp>
        <p:nvSpPr>
          <p:cNvPr id="60" name="Rectangle 16"/>
          <p:cNvSpPr>
            <a:spLocks noChangeArrowheads="1"/>
          </p:cNvSpPr>
          <p:nvPr/>
        </p:nvSpPr>
        <p:spPr bwMode="auto">
          <a:xfrm>
            <a:off x="265626" y="9390849"/>
            <a:ext cx="6745287" cy="562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eaLnBrk="1" hangingPunct="1">
              <a:spcBef>
                <a:spcPts val="200"/>
              </a:spcBef>
              <a:buNone/>
            </a:pP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主　催 ： 大阪府、大阪商工会議所</a:t>
            </a:r>
            <a:endPar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endParaRPr>
          </a:p>
          <a:p>
            <a:pPr eaLnBrk="1" hangingPunct="1">
              <a:spcBef>
                <a:spcPts val="200"/>
              </a:spcBef>
              <a:buNone/>
            </a:pP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共　催 ： 塩野義製薬株式会社、損害保険ジャパン株式会社  （団体名</a:t>
            </a:r>
            <a:r>
              <a:rPr lang="en-US" altLang="ja-JP" sz="1200" dirty="0">
                <a:latin typeface="BIZ UDPゴシック" panose="020B0400000000000000" pitchFamily="50" charset="-128"/>
                <a:ea typeface="BIZ UDPゴシック" panose="020B0400000000000000" pitchFamily="50" charset="-128"/>
                <a:cs typeface="メイリオ" panose="020B0604030504040204" pitchFamily="50" charset="-128"/>
              </a:rPr>
              <a:t>50</a:t>
            </a:r>
            <a:r>
              <a:rPr lang="ja-JP" altLang="en-US" sz="1200" dirty="0">
                <a:latin typeface="BIZ UDPゴシック" panose="020B0400000000000000" pitchFamily="50" charset="-128"/>
                <a:ea typeface="BIZ UDPゴシック" panose="020B0400000000000000" pitchFamily="50" charset="-128"/>
                <a:cs typeface="メイリオ" panose="020B0604030504040204" pitchFamily="50" charset="-128"/>
              </a:rPr>
              <a:t>音順</a:t>
            </a:r>
            <a:r>
              <a:rPr lang="ja-JP" altLang="en-US" sz="1200" dirty="0">
                <a:latin typeface="+mn-lt"/>
                <a:ea typeface="メイリオ" panose="020B0604030504040204" pitchFamily="50" charset="-128"/>
                <a:cs typeface="メイリオ" panose="020B0604030504040204" pitchFamily="50" charset="-128"/>
              </a:rPr>
              <a:t>）</a:t>
            </a:r>
            <a:endParaRPr lang="en-US" altLang="ja-JP" sz="1200" dirty="0">
              <a:latin typeface="+mn-lt"/>
              <a:ea typeface="メイリオ" panose="020B0604030504040204" pitchFamily="50" charset="-128"/>
              <a:cs typeface="メイリオ" panose="020B0604030504040204" pitchFamily="50" charset="-128"/>
            </a:endParaRPr>
          </a:p>
        </p:txBody>
      </p:sp>
      <p:pic>
        <p:nvPicPr>
          <p:cNvPr id="8" name="図 7"/>
          <p:cNvPicPr>
            <a:picLocks noChangeAspect="1"/>
          </p:cNvPicPr>
          <p:nvPr/>
        </p:nvPicPr>
        <p:blipFill rotWithShape="1">
          <a:blip r:embed="rId2">
            <a:extLst>
              <a:ext uri="{28A0092B-C50C-407E-A947-70E740481C1C}">
                <a14:useLocalDpi xmlns:a14="http://schemas.microsoft.com/office/drawing/2010/main" val="0"/>
              </a:ext>
            </a:extLst>
          </a:blip>
          <a:srcRect l="49828" t="32784"/>
          <a:stretch/>
        </p:blipFill>
        <p:spPr>
          <a:xfrm>
            <a:off x="0" y="-9884"/>
            <a:ext cx="1443120" cy="2029498"/>
          </a:xfrm>
          <a:prstGeom prst="rect">
            <a:avLst/>
          </a:prstGeom>
        </p:spPr>
      </p:pic>
      <p:sp>
        <p:nvSpPr>
          <p:cNvPr id="10" name="テキスト ボックス 9"/>
          <p:cNvSpPr txBox="1"/>
          <p:nvPr/>
        </p:nvSpPr>
        <p:spPr>
          <a:xfrm>
            <a:off x="466771" y="5273932"/>
            <a:ext cx="1487479" cy="615553"/>
          </a:xfrm>
          <a:prstGeom prst="rect">
            <a:avLst/>
          </a:prstGeom>
          <a:noFill/>
        </p:spPr>
        <p:txBody>
          <a:bodyPr wrap="square" rtlCol="0">
            <a:spAutoFit/>
          </a:bodyPr>
          <a:lstStyle/>
          <a:p>
            <a:r>
              <a:rPr lang="ja-JP" altLang="en-US" sz="1200" b="1" dirty="0">
                <a:latin typeface="BIZ UDPゴシック" panose="020B0400000000000000" pitchFamily="50" charset="-128"/>
                <a:ea typeface="BIZ UDPゴシック" panose="020B0400000000000000" pitchFamily="50" charset="-128"/>
              </a:rPr>
              <a:t> </a:t>
            </a:r>
            <a:r>
              <a:rPr lang="en-US" altLang="ja-JP" sz="1200" b="1" dirty="0">
                <a:latin typeface="BIZ UDPゴシック" panose="020B0400000000000000" pitchFamily="50" charset="-128"/>
                <a:ea typeface="BIZ UDPゴシック" panose="020B0400000000000000" pitchFamily="50" charset="-128"/>
              </a:rPr>
              <a:t>—</a:t>
            </a:r>
            <a:r>
              <a:rPr lang="ja-JP" altLang="en-US" sz="1200" b="1" dirty="0">
                <a:latin typeface="BIZ UDPゴシック" panose="020B0400000000000000" pitchFamily="50" charset="-128"/>
                <a:ea typeface="BIZ UDPゴシック" panose="020B0400000000000000" pitchFamily="50" charset="-128"/>
              </a:rPr>
              <a:t>　基調講演　</a:t>
            </a:r>
            <a:r>
              <a:rPr lang="en-US" altLang="ja-JP" sz="1200" b="1" dirty="0">
                <a:latin typeface="BIZ UDPゴシック" panose="020B0400000000000000" pitchFamily="50" charset="-128"/>
                <a:ea typeface="BIZ UDPゴシック" panose="020B0400000000000000" pitchFamily="50" charset="-128"/>
              </a:rPr>
              <a:t>—</a:t>
            </a:r>
          </a:p>
          <a:p>
            <a:r>
              <a:rPr lang="ja-JP" altLang="en-US" sz="1050" dirty="0">
                <a:latin typeface="BIZ UDPゴシック" panose="020B0400000000000000" pitchFamily="50" charset="-128"/>
                <a:ea typeface="BIZ UDPゴシック" panose="020B0400000000000000" pitchFamily="50" charset="-128"/>
              </a:rPr>
              <a:t>社員のメンタルヘルス不調にどう対応するか</a:t>
            </a:r>
            <a:endParaRPr lang="en-US" altLang="ja-JP" sz="1800" dirty="0">
              <a:latin typeface="BIZ UDPゴシック" panose="020B0400000000000000" pitchFamily="50" charset="-128"/>
              <a:ea typeface="BIZ UDPゴシック" panose="020B0400000000000000" pitchFamily="50" charset="-128"/>
            </a:endParaRPr>
          </a:p>
        </p:txBody>
      </p:sp>
      <p:grpSp>
        <p:nvGrpSpPr>
          <p:cNvPr id="53" name="グループ化 52">
            <a:extLst>
              <a:ext uri="{FF2B5EF4-FFF2-40B4-BE49-F238E27FC236}">
                <a16:creationId xmlns:a16="http://schemas.microsoft.com/office/drawing/2014/main" id="{F4DF1B60-49F4-46DC-9348-454429034601}"/>
              </a:ext>
            </a:extLst>
          </p:cNvPr>
          <p:cNvGrpSpPr/>
          <p:nvPr/>
        </p:nvGrpSpPr>
        <p:grpSpPr>
          <a:xfrm>
            <a:off x="4013181" y="7556888"/>
            <a:ext cx="2841783" cy="583750"/>
            <a:chOff x="4056044" y="7625304"/>
            <a:chExt cx="2779096" cy="381355"/>
          </a:xfrm>
          <a:noFill/>
        </p:grpSpPr>
        <p:pic>
          <p:nvPicPr>
            <p:cNvPr id="63" name="図 62">
              <a:extLst>
                <a:ext uri="{FF2B5EF4-FFF2-40B4-BE49-F238E27FC236}">
                  <a16:creationId xmlns:a16="http://schemas.microsoft.com/office/drawing/2014/main" id="{1D5B01BB-0646-4CC1-94AE-B2463872597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6044" y="7625304"/>
              <a:ext cx="2779096" cy="381355"/>
            </a:xfrm>
            <a:prstGeom prst="rect">
              <a:avLst/>
            </a:prstGeom>
            <a:grpFill/>
            <a:ln>
              <a:noFill/>
            </a:ln>
          </p:spPr>
        </p:pic>
        <p:sp>
          <p:nvSpPr>
            <p:cNvPr id="64" name="テキスト ボックス 63">
              <a:extLst>
                <a:ext uri="{FF2B5EF4-FFF2-40B4-BE49-F238E27FC236}">
                  <a16:creationId xmlns:a16="http://schemas.microsoft.com/office/drawing/2014/main" id="{ACFFE085-EAFF-496F-ACE7-92485B6C7C53}"/>
                </a:ext>
              </a:extLst>
            </p:cNvPr>
            <p:cNvSpPr txBox="1"/>
            <p:nvPr/>
          </p:nvSpPr>
          <p:spPr>
            <a:xfrm>
              <a:off x="4093969" y="7657604"/>
              <a:ext cx="2461144" cy="200055"/>
            </a:xfrm>
            <a:prstGeom prst="rect">
              <a:avLst/>
            </a:prstGeom>
            <a:grpFill/>
          </p:spPr>
          <p:txBody>
            <a:bodyPr wrap="square" rtlCol="0">
              <a:spAutoFit/>
            </a:bodyPr>
            <a:lstStyle/>
            <a:p>
              <a:r>
                <a:rPr lang="ja-JP" altLang="en-US" sz="700" dirty="0">
                  <a:latin typeface="BIZ UDPゴシック" panose="020B0400000000000000" pitchFamily="50" charset="-128"/>
                  <a:ea typeface="BIZ UDPゴシック" panose="020B0400000000000000" pitchFamily="50" charset="-128"/>
                </a:rPr>
                <a:t>大阪府　</a:t>
              </a:r>
              <a:r>
                <a:rPr lang="ja-JP" altLang="en-US" sz="700" dirty="0" err="1">
                  <a:latin typeface="BIZ UDPゴシック" panose="020B0400000000000000" pitchFamily="50" charset="-128"/>
                  <a:ea typeface="BIZ UDPゴシック" panose="020B0400000000000000" pitchFamily="50" charset="-128"/>
                </a:rPr>
                <a:t>精神障がい</a:t>
              </a:r>
              <a:r>
                <a:rPr lang="ja-JP" altLang="en-US" sz="700" dirty="0">
                  <a:latin typeface="BIZ UDPゴシック" panose="020B0400000000000000" pitchFamily="50" charset="-128"/>
                  <a:ea typeface="BIZ UDPゴシック" panose="020B0400000000000000" pitchFamily="50" charset="-128"/>
                </a:rPr>
                <a:t>者・発達障がい者雇用セミナー</a:t>
              </a:r>
              <a:endParaRPr kumimoji="1" lang="ja-JP" altLang="en-US" sz="1100" dirty="0">
                <a:latin typeface="BIZ UDPゴシック" panose="020B0400000000000000" pitchFamily="50" charset="-128"/>
                <a:ea typeface="BIZ UDPゴシック" panose="020B0400000000000000" pitchFamily="50" charset="-128"/>
              </a:endParaRPr>
            </a:p>
          </p:txBody>
        </p:sp>
      </p:grpSp>
      <p:sp>
        <p:nvSpPr>
          <p:cNvPr id="65" name="テキスト ボックス 64"/>
          <p:cNvSpPr txBox="1"/>
          <p:nvPr/>
        </p:nvSpPr>
        <p:spPr>
          <a:xfrm>
            <a:off x="285281" y="7556888"/>
            <a:ext cx="3536523" cy="253916"/>
          </a:xfrm>
          <a:prstGeom prst="rect">
            <a:avLst/>
          </a:prstGeom>
          <a:noFill/>
          <a:ln w="28575">
            <a:solidFill>
              <a:srgbClr val="FFC000"/>
            </a:solidFill>
          </a:ln>
        </p:spPr>
        <p:txBody>
          <a:bodyPr wrap="square" rtlCol="0">
            <a:spAutoFit/>
          </a:bodyPr>
          <a:lstStyle/>
          <a:p>
            <a:r>
              <a:rPr lang="ja-JP" altLang="en-US" sz="1050" dirty="0">
                <a:latin typeface="BIZ UDPゴシック" panose="020B0400000000000000" pitchFamily="50" charset="-128"/>
                <a:ea typeface="BIZ UDPゴシック" panose="020B0400000000000000" pitchFamily="50" charset="-128"/>
              </a:rPr>
              <a:t>参加にあたり、配慮が必要な方は</a:t>
            </a:r>
            <a:r>
              <a:rPr kumimoji="1" lang="ja-JP" altLang="en-US" sz="1050" u="dbl" dirty="0">
                <a:latin typeface="BIZ UDPゴシック" panose="020B0400000000000000" pitchFamily="50" charset="-128"/>
                <a:ea typeface="BIZ UDPゴシック" panose="020B0400000000000000" pitchFamily="50" charset="-128"/>
              </a:rPr>
              <a:t>事前に</a:t>
            </a:r>
            <a:r>
              <a:rPr kumimoji="1" lang="ja-JP" altLang="en-US" sz="1050" dirty="0">
                <a:latin typeface="BIZ UDPゴシック" panose="020B0400000000000000" pitchFamily="50" charset="-128"/>
                <a:ea typeface="BIZ UDPゴシック" panose="020B0400000000000000" pitchFamily="50" charset="-128"/>
              </a:rPr>
              <a:t>お申出ください。</a:t>
            </a:r>
            <a:endParaRPr kumimoji="1" lang="ja-JP" altLang="en-US" sz="1050" dirty="0"/>
          </a:p>
        </p:txBody>
      </p:sp>
      <p:sp>
        <p:nvSpPr>
          <p:cNvPr id="11" name="テキスト ボックス 10"/>
          <p:cNvSpPr txBox="1"/>
          <p:nvPr/>
        </p:nvSpPr>
        <p:spPr>
          <a:xfrm>
            <a:off x="60623" y="1710658"/>
            <a:ext cx="1559017" cy="261610"/>
          </a:xfrm>
          <a:prstGeom prst="rect">
            <a:avLst/>
          </a:prstGeom>
          <a:noFill/>
        </p:spPr>
        <p:txBody>
          <a:bodyPr wrap="square" rtlCol="0">
            <a:spAutoFit/>
          </a:bodyPr>
          <a:lstStyle/>
          <a:p>
            <a:r>
              <a:rPr kumimoji="1" lang="ja-JP" altLang="en-US" sz="1100" dirty="0">
                <a:latin typeface="BIZ UDPゴシック" panose="020B0400000000000000" pitchFamily="50" charset="-128"/>
                <a:ea typeface="BIZ UDPゴシック" panose="020B0400000000000000" pitchFamily="50" charset="-128"/>
              </a:rPr>
              <a:t>（２回シリーズ）</a:t>
            </a:r>
            <a:endParaRPr kumimoji="1" lang="ja-JP" altLang="en-US" sz="600" dirty="0">
              <a:latin typeface="BIZ UDPゴシック" panose="020B0400000000000000" pitchFamily="50" charset="-128"/>
              <a:ea typeface="BIZ UDPゴシック" panose="020B0400000000000000" pitchFamily="50" charset="-128"/>
            </a:endParaRPr>
          </a:p>
        </p:txBody>
      </p:sp>
      <p:sp>
        <p:nvSpPr>
          <p:cNvPr id="47" name="四角形: 角を丸くする 55">
            <a:extLst>
              <a:ext uri="{FF2B5EF4-FFF2-40B4-BE49-F238E27FC236}">
                <a16:creationId xmlns:a16="http://schemas.microsoft.com/office/drawing/2014/main" id="{829BE968-3AB3-4628-98A5-4EA8A1CD226C}"/>
              </a:ext>
            </a:extLst>
          </p:cNvPr>
          <p:cNvSpPr/>
          <p:nvPr/>
        </p:nvSpPr>
        <p:spPr>
          <a:xfrm>
            <a:off x="5261805" y="8023656"/>
            <a:ext cx="1485057" cy="30078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05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申込用二次元コード</a:t>
            </a:r>
          </a:p>
        </p:txBody>
      </p:sp>
      <p:sp>
        <p:nvSpPr>
          <p:cNvPr id="18" name="テキスト ボックス 17"/>
          <p:cNvSpPr txBox="1"/>
          <p:nvPr/>
        </p:nvSpPr>
        <p:spPr>
          <a:xfrm>
            <a:off x="5233664" y="6057863"/>
            <a:ext cx="1550894" cy="307777"/>
          </a:xfrm>
          <a:prstGeom prst="rect">
            <a:avLst/>
          </a:prstGeom>
          <a:noFill/>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澁谷 栄作 氏</a:t>
            </a:r>
          </a:p>
        </p:txBody>
      </p:sp>
      <p:sp>
        <p:nvSpPr>
          <p:cNvPr id="20" name="テキスト ボックス 19"/>
          <p:cNvSpPr txBox="1"/>
          <p:nvPr/>
        </p:nvSpPr>
        <p:spPr>
          <a:xfrm>
            <a:off x="5233664" y="6655195"/>
            <a:ext cx="1312901" cy="307777"/>
          </a:xfrm>
          <a:prstGeom prst="rect">
            <a:avLst/>
          </a:prstGeom>
          <a:noFill/>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坂下 幸子</a:t>
            </a:r>
            <a:endParaRPr kumimoji="1" lang="ja-JP" altLang="en-US" sz="1400" dirty="0"/>
          </a:p>
        </p:txBody>
      </p:sp>
      <p:sp>
        <p:nvSpPr>
          <p:cNvPr id="3" name="テキスト ボックス 2"/>
          <p:cNvSpPr txBox="1"/>
          <p:nvPr/>
        </p:nvSpPr>
        <p:spPr>
          <a:xfrm>
            <a:off x="535020" y="6659011"/>
            <a:ext cx="1434817" cy="461665"/>
          </a:xfrm>
          <a:prstGeom prst="rect">
            <a:avLst/>
          </a:prstGeom>
          <a:noFill/>
        </p:spPr>
        <p:txBody>
          <a:bodyPr wrap="square" rtlCol="0">
            <a:spAutoFit/>
          </a:bodyPr>
          <a:lstStyle/>
          <a:p>
            <a:r>
              <a:rPr kumimoji="1" lang="ja-JP" altLang="en-US" sz="1200" b="1" dirty="0">
                <a:latin typeface="BIZ UDPゴシック" panose="020B0400000000000000" pitchFamily="50" charset="-128"/>
                <a:ea typeface="BIZ UDPゴシック" panose="020B0400000000000000" pitchFamily="50" charset="-128"/>
              </a:rPr>
              <a:t>コミュニケーション</a:t>
            </a:r>
            <a:r>
              <a:rPr lang="ja-JP" altLang="en-US" sz="1200" b="1" dirty="0">
                <a:latin typeface="BIZ UDPゴシック" panose="020B0400000000000000" pitchFamily="50" charset="-128"/>
                <a:ea typeface="BIZ UDPゴシック" panose="020B0400000000000000" pitchFamily="50" charset="-128"/>
              </a:rPr>
              <a:t>技法と面談対応</a:t>
            </a:r>
            <a:endParaRPr kumimoji="1" lang="ja-JP" altLang="en-US" sz="1200" b="1" dirty="0">
              <a:latin typeface="BIZ UDPゴシック" panose="020B0400000000000000" pitchFamily="50" charset="-128"/>
              <a:ea typeface="BIZ UDPゴシック" panose="020B0400000000000000" pitchFamily="50" charset="-128"/>
            </a:endParaRPr>
          </a:p>
        </p:txBody>
      </p:sp>
      <p:sp>
        <p:nvSpPr>
          <p:cNvPr id="12" name="テキスト ボックス 11"/>
          <p:cNvSpPr txBox="1"/>
          <p:nvPr/>
        </p:nvSpPr>
        <p:spPr>
          <a:xfrm>
            <a:off x="1243769" y="2717716"/>
            <a:ext cx="5540789" cy="769441"/>
          </a:xfrm>
          <a:prstGeom prst="rect">
            <a:avLst/>
          </a:prstGeom>
          <a:noFill/>
        </p:spPr>
        <p:txBody>
          <a:bodyPr wrap="square" rtlCol="0">
            <a:spAutoFit/>
          </a:bodyPr>
          <a:lstStyle/>
          <a:p>
            <a:r>
              <a:rPr lang="ja-JP" altLang="ja-JP" sz="1100" b="1" dirty="0">
                <a:latin typeface="BIZ UDPゴシック" panose="020B0400000000000000" pitchFamily="50" charset="-128"/>
                <a:ea typeface="BIZ UDPゴシック" panose="020B0400000000000000" pitchFamily="50" charset="-128"/>
              </a:rPr>
              <a:t>今年度</a:t>
            </a:r>
            <a:r>
              <a:rPr lang="ja-JP" altLang="en-US" sz="1100" b="1" dirty="0">
                <a:latin typeface="BIZ UDPゴシック" panose="020B0400000000000000" pitchFamily="50" charset="-128"/>
                <a:ea typeface="BIZ UDPゴシック" panose="020B0400000000000000" pitchFamily="50" charset="-128"/>
              </a:rPr>
              <a:t>１</a:t>
            </a:r>
            <a:r>
              <a:rPr lang="ja-JP" altLang="ja-JP" sz="1100" b="1" dirty="0">
                <a:latin typeface="BIZ UDPゴシック" panose="020B0400000000000000" pitchFamily="50" charset="-128"/>
                <a:ea typeface="BIZ UDPゴシック" panose="020B0400000000000000" pitchFamily="50" charset="-128"/>
              </a:rPr>
              <a:t>回目のテーマは「メンタルヘルス不調に</a:t>
            </a:r>
            <a:r>
              <a:rPr lang="ja-JP" altLang="en-US" sz="1100" b="1" dirty="0">
                <a:latin typeface="BIZ UDPゴシック" panose="020B0400000000000000" pitchFamily="50" charset="-128"/>
                <a:ea typeface="BIZ UDPゴシック" panose="020B0400000000000000" pitchFamily="50" charset="-128"/>
              </a:rPr>
              <a:t>対応するための社内の仕組みを考える</a:t>
            </a:r>
            <a:r>
              <a:rPr lang="ja-JP" altLang="ja-JP" sz="1100" b="1" dirty="0">
                <a:latin typeface="BIZ UDPゴシック" panose="020B0400000000000000" pitchFamily="50" charset="-128"/>
                <a:ea typeface="BIZ UDPゴシック" panose="020B0400000000000000" pitchFamily="50" charset="-128"/>
              </a:rPr>
              <a:t>」です。</a:t>
            </a:r>
            <a:r>
              <a:rPr lang="ja-JP" altLang="en-US" sz="1100" b="1" dirty="0">
                <a:latin typeface="BIZ UDPゴシック" panose="020B0400000000000000" pitchFamily="50" charset="-128"/>
                <a:ea typeface="BIZ UDPゴシック" panose="020B0400000000000000" pitchFamily="50" charset="-128"/>
              </a:rPr>
              <a:t>精神・</a:t>
            </a:r>
            <a:r>
              <a:rPr lang="ja-JP" altLang="en-US" sz="1100" b="1" dirty="0" err="1">
                <a:latin typeface="BIZ UDPゴシック" panose="020B0400000000000000" pitchFamily="50" charset="-128"/>
                <a:ea typeface="BIZ UDPゴシック" panose="020B0400000000000000" pitchFamily="50" charset="-128"/>
              </a:rPr>
              <a:t>発達障がい</a:t>
            </a:r>
            <a:r>
              <a:rPr lang="ja-JP" altLang="en-US" sz="1100" b="1" dirty="0">
                <a:latin typeface="BIZ UDPゴシック" panose="020B0400000000000000" pitchFamily="50" charset="-128"/>
                <a:ea typeface="BIZ UDPゴシック" panose="020B0400000000000000" pitchFamily="50" charset="-128"/>
              </a:rPr>
              <a:t>者を雇用している事業所では、上司、人事労務担当者や精神保健福祉士などの専門職が連携していることも多いのではないでしょうか。</a:t>
            </a:r>
            <a:br>
              <a:rPr lang="en-US" altLang="ja-JP" sz="1100" b="1" dirty="0">
                <a:latin typeface="BIZ UDPゴシック" panose="020B0400000000000000" pitchFamily="50" charset="-128"/>
                <a:ea typeface="BIZ UDPゴシック" panose="020B0400000000000000" pitchFamily="50" charset="-128"/>
              </a:rPr>
            </a:br>
            <a:r>
              <a:rPr lang="ja-JP" altLang="en-US" sz="1100" b="1" dirty="0">
                <a:latin typeface="BIZ UDPゴシック" panose="020B0400000000000000" pitchFamily="50" charset="-128"/>
                <a:ea typeface="BIZ UDPゴシック" panose="020B0400000000000000" pitchFamily="50" charset="-128"/>
              </a:rPr>
              <a:t>どのような連携の仕組みを作っていくと良いのか事例を交えて学びたいと思います。</a:t>
            </a:r>
            <a:endParaRPr lang="en-US" altLang="ja-JP" sz="1100" b="1" dirty="0">
              <a:latin typeface="BIZ UDPゴシック" panose="020B0400000000000000" pitchFamily="50" charset="-128"/>
              <a:ea typeface="BIZ UDPゴシック" panose="020B0400000000000000" pitchFamily="50" charset="-128"/>
            </a:endParaRPr>
          </a:p>
        </p:txBody>
      </p:sp>
      <p:sp>
        <p:nvSpPr>
          <p:cNvPr id="74" name="フローチャート: 結合子 73">
            <a:extLst>
              <a:ext uri="{FF2B5EF4-FFF2-40B4-BE49-F238E27FC236}">
                <a16:creationId xmlns:a16="http://schemas.microsoft.com/office/drawing/2014/main" id="{6618AA86-BC42-4629-899E-4A468E7D5432}"/>
              </a:ext>
            </a:extLst>
          </p:cNvPr>
          <p:cNvSpPr/>
          <p:nvPr/>
        </p:nvSpPr>
        <p:spPr>
          <a:xfrm>
            <a:off x="241476" y="5509184"/>
            <a:ext cx="215929" cy="225928"/>
          </a:xfrm>
          <a:prstGeom prst="flowChartConnector">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600" dirty="0">
              <a:solidFill>
                <a:schemeClr val="tx1"/>
              </a:solidFill>
              <a:latin typeface="游ゴシック" panose="020F0502020204030204"/>
              <a:ea typeface="游ゴシック" panose="020B0400000000000000" pitchFamily="50" charset="-128"/>
            </a:endParaRPr>
          </a:p>
        </p:txBody>
      </p:sp>
      <p:sp>
        <p:nvSpPr>
          <p:cNvPr id="66" name="テキスト ボックス 65"/>
          <p:cNvSpPr txBox="1"/>
          <p:nvPr/>
        </p:nvSpPr>
        <p:spPr>
          <a:xfrm>
            <a:off x="571058" y="6108211"/>
            <a:ext cx="1482485" cy="276999"/>
          </a:xfrm>
          <a:prstGeom prst="rect">
            <a:avLst/>
          </a:prstGeom>
          <a:noFill/>
        </p:spPr>
        <p:txBody>
          <a:bodyPr wrap="square" rtlCol="0">
            <a:spAutoFit/>
          </a:bodyPr>
          <a:lstStyle/>
          <a:p>
            <a:r>
              <a:rPr lang="ja-JP" altLang="en-US" sz="1200" b="1" dirty="0">
                <a:latin typeface="BIZ UDPゴシック" panose="020B0400000000000000" pitchFamily="50" charset="-128"/>
                <a:ea typeface="BIZ UDPゴシック" panose="020B0400000000000000" pitchFamily="50" charset="-128"/>
              </a:rPr>
              <a:t>企業の事例紹介</a:t>
            </a:r>
            <a:endParaRPr lang="en-US" altLang="ja-JP" sz="1200" b="1" dirty="0">
              <a:latin typeface="BIZ UDPゴシック" panose="020B0400000000000000" pitchFamily="50" charset="-128"/>
              <a:ea typeface="BIZ UDPゴシック" panose="020B0400000000000000" pitchFamily="50" charset="-128"/>
            </a:endParaRPr>
          </a:p>
        </p:txBody>
      </p:sp>
      <p:pic>
        <p:nvPicPr>
          <p:cNvPr id="67" name="図 66"/>
          <p:cNvPicPr>
            <a:picLocks noChangeAspect="1"/>
          </p:cNvPicPr>
          <p:nvPr/>
        </p:nvPicPr>
        <p:blipFill rotWithShape="1">
          <a:blip r:embed="rId2">
            <a:extLst>
              <a:ext uri="{28A0092B-C50C-407E-A947-70E740481C1C}">
                <a14:useLocalDpi xmlns:a14="http://schemas.microsoft.com/office/drawing/2010/main" val="0"/>
              </a:ext>
            </a:extLst>
          </a:blip>
          <a:srcRect l="49828" t="32784"/>
          <a:stretch/>
        </p:blipFill>
        <p:spPr>
          <a:xfrm flipH="1">
            <a:off x="5426946" y="-9239"/>
            <a:ext cx="1431054" cy="2012530"/>
          </a:xfrm>
          <a:prstGeom prst="rect">
            <a:avLst/>
          </a:prstGeom>
        </p:spPr>
      </p:pic>
      <p:pic>
        <p:nvPicPr>
          <p:cNvPr id="7" name="図 6"/>
          <p:cNvPicPr>
            <a:picLocks noChangeAspect="1"/>
          </p:cNvPicPr>
          <p:nvPr/>
        </p:nvPicPr>
        <p:blipFill>
          <a:blip r:embed="rId4"/>
          <a:stretch>
            <a:fillRect/>
          </a:stretch>
        </p:blipFill>
        <p:spPr>
          <a:xfrm>
            <a:off x="132977" y="3768520"/>
            <a:ext cx="1231320" cy="355594"/>
          </a:xfrm>
          <a:prstGeom prst="rect">
            <a:avLst/>
          </a:prstGeom>
        </p:spPr>
      </p:pic>
      <p:pic>
        <p:nvPicPr>
          <p:cNvPr id="13" name="図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1528" y="2672522"/>
            <a:ext cx="782105" cy="1034145"/>
          </a:xfrm>
          <a:prstGeom prst="rect">
            <a:avLst/>
          </a:prstGeom>
        </p:spPr>
      </p:pic>
      <p:sp>
        <p:nvSpPr>
          <p:cNvPr id="51" name="正方形/長方形 50">
            <a:extLst>
              <a:ext uri="{FF2B5EF4-FFF2-40B4-BE49-F238E27FC236}">
                <a16:creationId xmlns:a16="http://schemas.microsoft.com/office/drawing/2014/main" id="{A1744774-56D0-4D4F-863F-B03722D857E6}"/>
              </a:ext>
            </a:extLst>
          </p:cNvPr>
          <p:cNvSpPr/>
          <p:nvPr/>
        </p:nvSpPr>
        <p:spPr>
          <a:xfrm>
            <a:off x="11060" y="4830419"/>
            <a:ext cx="1382157" cy="338554"/>
          </a:xfrm>
          <a:prstGeom prst="rect">
            <a:avLst/>
          </a:prstGeom>
        </p:spPr>
        <p:txBody>
          <a:bodyPr wrap="square">
            <a:spAutoFit/>
          </a:bodyPr>
          <a:lstStyle/>
          <a:p>
            <a:pPr algn="ctr" fontAlgn="auto">
              <a:spcBef>
                <a:spcPts val="0"/>
              </a:spcBef>
              <a:spcAft>
                <a:spcPts val="0"/>
              </a:spcAft>
              <a:defRPr/>
            </a:pPr>
            <a:r>
              <a:rPr lang="ja-JP" altLang="en-US" sz="1600" b="1" dirty="0">
                <a:latin typeface="BIZ UDPゴシック" panose="020B0400000000000000" pitchFamily="50" charset="-128"/>
                <a:ea typeface="BIZ UDPゴシック" panose="020B0400000000000000" pitchFamily="50" charset="-128"/>
              </a:rPr>
              <a:t>講師・内容</a:t>
            </a:r>
            <a:endParaRPr lang="ja-JP" altLang="en-US" sz="1600" dirty="0">
              <a:latin typeface="BIZ UDPゴシック" panose="020B0400000000000000" pitchFamily="50" charset="-128"/>
              <a:ea typeface="BIZ UDPゴシック" panose="020B0400000000000000" pitchFamily="50" charset="-128"/>
            </a:endParaRPr>
          </a:p>
        </p:txBody>
      </p:sp>
      <p:sp>
        <p:nvSpPr>
          <p:cNvPr id="46" name="フローチャート: 結合子 45">
            <a:extLst>
              <a:ext uri="{FF2B5EF4-FFF2-40B4-BE49-F238E27FC236}">
                <a16:creationId xmlns:a16="http://schemas.microsoft.com/office/drawing/2014/main" id="{6618AA86-BC42-4629-899E-4A468E7D5432}"/>
              </a:ext>
            </a:extLst>
          </p:cNvPr>
          <p:cNvSpPr/>
          <p:nvPr/>
        </p:nvSpPr>
        <p:spPr>
          <a:xfrm>
            <a:off x="241476" y="6166512"/>
            <a:ext cx="215929" cy="225928"/>
          </a:xfrm>
          <a:prstGeom prst="flowChartConnector">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600" dirty="0">
              <a:solidFill>
                <a:schemeClr val="tx1"/>
              </a:solidFill>
              <a:latin typeface="游ゴシック" panose="020F0502020204030204"/>
              <a:ea typeface="游ゴシック" panose="020B0400000000000000" pitchFamily="50" charset="-128"/>
            </a:endParaRPr>
          </a:p>
        </p:txBody>
      </p:sp>
      <p:sp>
        <p:nvSpPr>
          <p:cNvPr id="48" name="フローチャート: 結合子 47">
            <a:extLst>
              <a:ext uri="{FF2B5EF4-FFF2-40B4-BE49-F238E27FC236}">
                <a16:creationId xmlns:a16="http://schemas.microsoft.com/office/drawing/2014/main" id="{6618AA86-BC42-4629-899E-4A468E7D5432}"/>
              </a:ext>
            </a:extLst>
          </p:cNvPr>
          <p:cNvSpPr/>
          <p:nvPr/>
        </p:nvSpPr>
        <p:spPr>
          <a:xfrm>
            <a:off x="236069" y="6800040"/>
            <a:ext cx="215929" cy="225928"/>
          </a:xfrm>
          <a:prstGeom prst="flowChartConnector">
            <a:avLst/>
          </a:prstGeom>
          <a:solidFill>
            <a:srgbClr val="99C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endParaRPr lang="ja-JP" altLang="en-US" sz="600" dirty="0">
              <a:solidFill>
                <a:schemeClr val="tx1"/>
              </a:solidFill>
              <a:latin typeface="游ゴシック" panose="020F0502020204030204"/>
              <a:ea typeface="游ゴシック" panose="020B0400000000000000" pitchFamily="50" charset="-128"/>
            </a:endParaRPr>
          </a:p>
        </p:txBody>
      </p:sp>
      <p:sp>
        <p:nvSpPr>
          <p:cNvPr id="56" name="正方形/長方形 55">
            <a:extLst>
              <a:ext uri="{FF2B5EF4-FFF2-40B4-BE49-F238E27FC236}">
                <a16:creationId xmlns:a16="http://schemas.microsoft.com/office/drawing/2014/main" id="{5A0B835A-0BD7-4203-8FBD-F39FDE47CCD7}"/>
              </a:ext>
            </a:extLst>
          </p:cNvPr>
          <p:cNvSpPr/>
          <p:nvPr/>
        </p:nvSpPr>
        <p:spPr>
          <a:xfrm>
            <a:off x="1919347" y="5371930"/>
            <a:ext cx="5815863" cy="707886"/>
          </a:xfrm>
          <a:prstGeom prst="rect">
            <a:avLst/>
          </a:prstGeom>
        </p:spPr>
        <p:txBody>
          <a:bodyPr wrap="square">
            <a:spAutoFit/>
          </a:bodyPr>
          <a:lstStyle/>
          <a:p>
            <a:pPr fontAlgn="auto">
              <a:spcBef>
                <a:spcPts val="0"/>
              </a:spcBef>
              <a:spcAft>
                <a:spcPts val="0"/>
              </a:spcAft>
            </a:pPr>
            <a:r>
              <a:rPr lang="ja-JP" altLang="en-US" sz="1400" dirty="0">
                <a:solidFill>
                  <a:prstClr val="black"/>
                </a:solidFill>
                <a:latin typeface="BIZ UDPゴシック" panose="020B0400000000000000" pitchFamily="50" charset="-128"/>
                <a:ea typeface="BIZ UDPゴシック" panose="020B0400000000000000" pitchFamily="50" charset="-128"/>
              </a:rPr>
              <a:t> </a:t>
            </a:r>
            <a:r>
              <a:rPr lang="ja-JP" altLang="en-US" sz="1200" dirty="0">
                <a:solidFill>
                  <a:prstClr val="black"/>
                </a:solidFill>
                <a:latin typeface="BIZ UDPゴシック" panose="020B0400000000000000" pitchFamily="50" charset="-128"/>
                <a:ea typeface="BIZ UDPゴシック" panose="020B0400000000000000" pitchFamily="50" charset="-128"/>
              </a:rPr>
              <a:t>講師</a:t>
            </a:r>
            <a:r>
              <a:rPr lang="ja-JP" altLang="en-US" sz="1400" dirty="0">
                <a:solidFill>
                  <a:prstClr val="black"/>
                </a:solidFill>
                <a:latin typeface="BIZ UDPゴシック" panose="020B0400000000000000" pitchFamily="50" charset="-128"/>
                <a:ea typeface="BIZ UDPゴシック" panose="020B0400000000000000" pitchFamily="50" charset="-128"/>
              </a:rPr>
              <a:t>：</a:t>
            </a:r>
            <a:r>
              <a:rPr lang="ja-JP" altLang="en-US" sz="1200" dirty="0">
                <a:solidFill>
                  <a:prstClr val="black"/>
                </a:solidFill>
                <a:latin typeface="BIZ UDPゴシック" panose="020B0400000000000000" pitchFamily="50" charset="-128"/>
                <a:ea typeface="BIZ UDPゴシック" panose="020B0400000000000000" pitchFamily="50" charset="-128"/>
              </a:rPr>
              <a:t>医療法人横山・渡辺クリニック　名誉院長　</a:t>
            </a:r>
            <a:r>
              <a:rPr lang="ja-JP" altLang="en-US" sz="200" dirty="0">
                <a:solidFill>
                  <a:prstClr val="black"/>
                </a:solidFill>
                <a:latin typeface="BIZ UDPゴシック" panose="020B0400000000000000" pitchFamily="50" charset="-128"/>
                <a:ea typeface="BIZ UDPゴシック" panose="020B0400000000000000" pitchFamily="50" charset="-128"/>
              </a:rPr>
              <a:t>　　　　  </a:t>
            </a:r>
            <a:r>
              <a:rPr lang="ja-JP" altLang="en-US" sz="1400" dirty="0">
                <a:latin typeface="BIZ UDPゴシック" panose="020B0400000000000000" pitchFamily="50" charset="-128"/>
                <a:ea typeface="BIZ UDPゴシック" panose="020B0400000000000000" pitchFamily="50" charset="-128"/>
              </a:rPr>
              <a:t>渡辺　洋一郎　氏</a:t>
            </a:r>
            <a:r>
              <a:rPr lang="ja-JP" altLang="en-US" sz="1200" dirty="0">
                <a:solidFill>
                  <a:prstClr val="black"/>
                </a:solidFill>
                <a:latin typeface="BIZ UDPゴシック" panose="020B0400000000000000" pitchFamily="50" charset="-128"/>
                <a:ea typeface="BIZ UDPゴシック" panose="020B0400000000000000" pitchFamily="50" charset="-128"/>
              </a:rPr>
              <a:t>　</a:t>
            </a:r>
            <a:endParaRPr lang="en-US" altLang="ja-JP" sz="1200" dirty="0">
              <a:solidFill>
                <a:prstClr val="black"/>
              </a:solidFill>
              <a:latin typeface="BIZ UDPゴシック" panose="020B0400000000000000" pitchFamily="50" charset="-128"/>
              <a:ea typeface="BIZ UDPゴシック" panose="020B0400000000000000" pitchFamily="50" charset="-128"/>
            </a:endParaRPr>
          </a:p>
          <a:p>
            <a:pPr fontAlgn="auto">
              <a:spcBef>
                <a:spcPts val="0"/>
              </a:spcBef>
              <a:spcAft>
                <a:spcPts val="0"/>
              </a:spcAft>
            </a:pPr>
            <a:r>
              <a:rPr lang="en-US" altLang="ja-JP" sz="1200" dirty="0">
                <a:solidFill>
                  <a:prstClr val="black"/>
                </a:solidFill>
                <a:latin typeface="BIZ UDPゴシック" panose="020B0400000000000000" pitchFamily="50" charset="-128"/>
                <a:ea typeface="BIZ UDPゴシック" panose="020B0400000000000000" pitchFamily="50" charset="-128"/>
              </a:rPr>
              <a:t>        </a:t>
            </a:r>
            <a:r>
              <a:rPr lang="en-US" altLang="ja-JP" sz="1200" dirty="0">
                <a:latin typeface="BIZ UDPゴシック" panose="020B0400000000000000" pitchFamily="50" charset="-128"/>
                <a:ea typeface="BIZ UDPゴシック" panose="020B0400000000000000" pitchFamily="50" charset="-128"/>
              </a:rPr>
              <a:t>(</a:t>
            </a:r>
            <a:r>
              <a:rPr lang="ja-JP" altLang="ja-JP" sz="1200" dirty="0">
                <a:latin typeface="BIZ UDPゴシック" panose="020B0400000000000000" pitchFamily="50" charset="-128"/>
                <a:ea typeface="BIZ UDPゴシック" panose="020B0400000000000000" pitchFamily="50" charset="-128"/>
              </a:rPr>
              <a:t>日本</a:t>
            </a:r>
            <a:r>
              <a:rPr lang="en-US" altLang="ja-JP" sz="1200" dirty="0">
                <a:latin typeface="BIZ UDPゴシック" panose="020B0400000000000000" pitchFamily="50" charset="-128"/>
                <a:ea typeface="BIZ UDPゴシック" panose="020B0400000000000000" pitchFamily="50" charset="-128"/>
              </a:rPr>
              <a:t>CHR</a:t>
            </a:r>
            <a:r>
              <a:rPr lang="ja-JP" altLang="ja-JP" sz="1200" dirty="0">
                <a:latin typeface="BIZ UDPゴシック" panose="020B0400000000000000" pitchFamily="50" charset="-128"/>
                <a:ea typeface="BIZ UDPゴシック" panose="020B0400000000000000" pitchFamily="50" charset="-128"/>
              </a:rPr>
              <a:t>コンサルティング株式会社　代表取締役</a:t>
            </a:r>
            <a:r>
              <a:rPr lang="en-US" altLang="ja-JP" sz="1200" dirty="0">
                <a:latin typeface="BIZ UDPゴシック" panose="020B0400000000000000" pitchFamily="50" charset="-128"/>
                <a:ea typeface="BIZ UDPゴシック" panose="020B0400000000000000" pitchFamily="50" charset="-128"/>
              </a:rPr>
              <a:t>)</a:t>
            </a:r>
            <a:r>
              <a:rPr lang="ja-JP" altLang="en-US" sz="1400" dirty="0">
                <a:solidFill>
                  <a:prstClr val="black"/>
                </a:solidFill>
                <a:latin typeface="BIZ UDPゴシック" panose="020B0400000000000000" pitchFamily="50" charset="-128"/>
                <a:ea typeface="BIZ UDPゴシック" panose="020B0400000000000000" pitchFamily="50" charset="-128"/>
              </a:rPr>
              <a:t>　</a:t>
            </a:r>
          </a:p>
          <a:p>
            <a:pPr fontAlgn="auto">
              <a:spcBef>
                <a:spcPts val="0"/>
              </a:spcBef>
              <a:spcAft>
                <a:spcPts val="0"/>
              </a:spcAft>
            </a:pPr>
            <a:r>
              <a:rPr lang="ja-JP" altLang="en-US" sz="1200" dirty="0">
                <a:solidFill>
                  <a:prstClr val="black"/>
                </a:solidFill>
                <a:latin typeface="BIZ UDPゴシック" panose="020B0400000000000000" pitchFamily="50" charset="-128"/>
                <a:ea typeface="BIZ UDPゴシック" panose="020B0400000000000000" pitchFamily="50" charset="-128"/>
              </a:rPr>
              <a:t>　　　　　　</a:t>
            </a:r>
            <a:r>
              <a:rPr lang="ja-JP" altLang="en-US" sz="1200" dirty="0">
                <a:latin typeface="BIZ UDPゴシック" panose="020B0400000000000000" pitchFamily="50" charset="-128"/>
                <a:ea typeface="BIZ UDPゴシック" panose="020B0400000000000000" pitchFamily="50" charset="-128"/>
              </a:rPr>
              <a:t>　　　　　　　　　　　　</a:t>
            </a:r>
            <a:endParaRPr lang="ja-JP" altLang="en-US" sz="1200" dirty="0">
              <a:solidFill>
                <a:prstClr val="black"/>
              </a:solidFill>
              <a:latin typeface="BIZ UDPゴシック" panose="020B0400000000000000" pitchFamily="50" charset="-128"/>
              <a:ea typeface="BIZ UDPゴシック" panose="020B0400000000000000" pitchFamily="50" charset="-128"/>
            </a:endParaRPr>
          </a:p>
        </p:txBody>
      </p:sp>
      <p:sp>
        <p:nvSpPr>
          <p:cNvPr id="45" name="四角形: 角を丸くする 55">
            <a:extLst>
              <a:ext uri="{FF2B5EF4-FFF2-40B4-BE49-F238E27FC236}">
                <a16:creationId xmlns:a16="http://schemas.microsoft.com/office/drawing/2014/main" id="{829BE968-3AB3-4628-98A5-4EA8A1CD226C}"/>
              </a:ext>
            </a:extLst>
          </p:cNvPr>
          <p:cNvSpPr/>
          <p:nvPr/>
        </p:nvSpPr>
        <p:spPr>
          <a:xfrm>
            <a:off x="2654567" y="3599385"/>
            <a:ext cx="2761691" cy="26161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開催形式：オンライン</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(Zoom)</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　</a:t>
            </a:r>
          </a:p>
        </p:txBody>
      </p:sp>
      <p:sp>
        <p:nvSpPr>
          <p:cNvPr id="49" name="四角形: 角を丸くする 55">
            <a:extLst>
              <a:ext uri="{FF2B5EF4-FFF2-40B4-BE49-F238E27FC236}">
                <a16:creationId xmlns:a16="http://schemas.microsoft.com/office/drawing/2014/main" id="{829BE968-3AB3-4628-98A5-4EA8A1CD226C}"/>
              </a:ext>
            </a:extLst>
          </p:cNvPr>
          <p:cNvSpPr/>
          <p:nvPr/>
        </p:nvSpPr>
        <p:spPr>
          <a:xfrm>
            <a:off x="5476827" y="3589486"/>
            <a:ext cx="1289226" cy="26161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参加無料　</a:t>
            </a:r>
          </a:p>
        </p:txBody>
      </p:sp>
      <p:sp>
        <p:nvSpPr>
          <p:cNvPr id="50" name="四角形: 角を丸くする 55">
            <a:extLst>
              <a:ext uri="{FF2B5EF4-FFF2-40B4-BE49-F238E27FC236}">
                <a16:creationId xmlns:a16="http://schemas.microsoft.com/office/drawing/2014/main" id="{829BE968-3AB3-4628-98A5-4EA8A1CD226C}"/>
              </a:ext>
            </a:extLst>
          </p:cNvPr>
          <p:cNvSpPr/>
          <p:nvPr/>
        </p:nvSpPr>
        <p:spPr>
          <a:xfrm>
            <a:off x="1287475" y="3592116"/>
            <a:ext cx="1306523" cy="261610"/>
          </a:xfrm>
          <a:prstGeom prst="roundRect">
            <a:avLst>
              <a:gd name="adj" fmla="val 50000"/>
            </a:avLst>
          </a:prstGeom>
          <a:solidFill>
            <a:srgbClr val="0066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defRPr/>
            </a:pP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定員：</a:t>
            </a:r>
            <a:r>
              <a:rPr lang="en-US" altLang="ja-JP"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100</a:t>
            </a:r>
            <a:r>
              <a:rPr lang="ja-JP" altLang="en-US" sz="1300" dirty="0">
                <a:solidFill>
                  <a:prstClr val="white"/>
                </a:solidFill>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名　</a:t>
            </a:r>
          </a:p>
        </p:txBody>
      </p:sp>
      <p:sp>
        <p:nvSpPr>
          <p:cNvPr id="54" name="テキスト ボックス 53"/>
          <p:cNvSpPr txBox="1"/>
          <p:nvPr/>
        </p:nvSpPr>
        <p:spPr>
          <a:xfrm>
            <a:off x="265626" y="8406245"/>
            <a:ext cx="5643961" cy="861774"/>
          </a:xfrm>
          <a:prstGeom prst="rect">
            <a:avLst/>
          </a:prstGeom>
          <a:noFill/>
        </p:spPr>
        <p:txBody>
          <a:bodyPr wrap="square" rtlCol="0">
            <a:spAutoFit/>
          </a:bodyPr>
          <a:lstStyle/>
          <a:p>
            <a:r>
              <a:rPr lang="ja-JP" altLang="en-US" sz="1100" dirty="0">
                <a:latin typeface="BIZ UDPゴシック" panose="020B0400000000000000" pitchFamily="50" charset="-128"/>
                <a:ea typeface="BIZ UDPゴシック" panose="020B0400000000000000" pitchFamily="50" charset="-128"/>
              </a:rPr>
              <a:t>①インターネットでのお申込み：下記</a:t>
            </a:r>
            <a:r>
              <a:rPr lang="en-US" altLang="ja-JP" sz="1100" dirty="0">
                <a:latin typeface="BIZ UDPゴシック" panose="020B0400000000000000" pitchFamily="50" charset="-128"/>
                <a:ea typeface="BIZ UDPゴシック" panose="020B0400000000000000" pitchFamily="50" charset="-128"/>
              </a:rPr>
              <a:t>URL</a:t>
            </a:r>
            <a:r>
              <a:rPr lang="ja-JP" altLang="en-US" sz="1100" dirty="0">
                <a:latin typeface="BIZ UDPゴシック" panose="020B0400000000000000" pitchFamily="50" charset="-128"/>
                <a:ea typeface="BIZ UDPゴシック" panose="020B0400000000000000" pitchFamily="50" charset="-128"/>
              </a:rPr>
              <a:t>もしくは申込用二次元コードをご利用ください</a:t>
            </a:r>
            <a:endParaRPr lang="en-US" altLang="ja-JP" sz="1100" dirty="0">
              <a:latin typeface="BIZ UDPゴシック" panose="020B0400000000000000" pitchFamily="50" charset="-128"/>
              <a:ea typeface="BIZ UDPゴシック" panose="020B0400000000000000" pitchFamily="50" charset="-128"/>
            </a:endParaRPr>
          </a:p>
          <a:p>
            <a:r>
              <a:rPr lang="en-US" altLang="ja-JP" u="sng" dirty="0">
                <a:solidFill>
                  <a:srgbClr val="0066FF"/>
                </a:solidFill>
                <a:latin typeface="BIZ UDPゴシック" panose="020B0400000000000000" pitchFamily="50" charset="-128"/>
                <a:ea typeface="BIZ UDPゴシック" panose="020B0400000000000000" pitchFamily="50" charset="-128"/>
              </a:rPr>
              <a:t>https://lgpos.task-asp.net/cu/270008/ea/residents/procedures/apply/4db6e761-0b90-4471-9b4c-7f38879d6bbf/start</a:t>
            </a:r>
            <a:br>
              <a:rPr lang="en-US" altLang="ja-JP" u="sng" dirty="0">
                <a:solidFill>
                  <a:srgbClr val="0066FF"/>
                </a:solidFill>
                <a:latin typeface="BIZ UDPゴシック" panose="020B0400000000000000" pitchFamily="50" charset="-128"/>
                <a:ea typeface="BIZ UDPゴシック" panose="020B0400000000000000" pitchFamily="50" charset="-128"/>
              </a:rPr>
            </a:br>
            <a:r>
              <a:rPr lang="ja-JP" altLang="en-US" sz="1100" dirty="0">
                <a:latin typeface="BIZ UDPゴシック" panose="020B0400000000000000" pitchFamily="50" charset="-128"/>
                <a:ea typeface="BIZ UDPゴシック" panose="020B0400000000000000" pitchFamily="50" charset="-128"/>
              </a:rPr>
              <a:t>②メール又は</a:t>
            </a:r>
            <a:r>
              <a:rPr lang="en-US" altLang="ja-JP" sz="1100" dirty="0">
                <a:latin typeface="BIZ UDPゴシック" panose="020B0400000000000000" pitchFamily="50" charset="-128"/>
                <a:ea typeface="BIZ UDPゴシック" panose="020B0400000000000000" pitchFamily="50" charset="-128"/>
              </a:rPr>
              <a:t>FAX</a:t>
            </a:r>
            <a:r>
              <a:rPr lang="ja-JP" altLang="en-US" sz="1100" dirty="0" err="1">
                <a:latin typeface="BIZ UDPゴシック" panose="020B0400000000000000" pitchFamily="50" charset="-128"/>
                <a:ea typeface="BIZ UDPゴシック" panose="020B0400000000000000" pitchFamily="50" charset="-128"/>
              </a:rPr>
              <a:t>での</a:t>
            </a:r>
            <a:r>
              <a:rPr lang="ja-JP" altLang="en-US" sz="1100" dirty="0">
                <a:latin typeface="BIZ UDPゴシック" panose="020B0400000000000000" pitchFamily="50" charset="-128"/>
                <a:ea typeface="BIZ UDPゴシック" panose="020B0400000000000000" pitchFamily="50" charset="-128"/>
              </a:rPr>
              <a:t>お申込み：裏面の「参加申込用紙」にご記入の上、お送りください</a:t>
            </a:r>
            <a:endParaRPr lang="en-US" altLang="ja-JP" sz="1100" dirty="0">
              <a:latin typeface="BIZ UDPゴシック" panose="020B0400000000000000" pitchFamily="50" charset="-128"/>
              <a:ea typeface="BIZ UDPゴシック" panose="020B0400000000000000" pitchFamily="50" charset="-128"/>
            </a:endParaRPr>
          </a:p>
          <a:p>
            <a:r>
              <a:rPr lang="en-US" altLang="ja-JP" sz="800" dirty="0">
                <a:latin typeface="BIZ UDPゴシック" panose="020B0400000000000000" pitchFamily="50" charset="-128"/>
                <a:ea typeface="BIZ UDPゴシック" panose="020B0400000000000000" pitchFamily="50" charset="-128"/>
              </a:rPr>
              <a:t>※</a:t>
            </a:r>
            <a:r>
              <a:rPr lang="ja-JP" altLang="en-US" sz="800" dirty="0">
                <a:latin typeface="BIZ UDPゴシック" panose="020B0400000000000000" pitchFamily="50" charset="-128"/>
                <a:ea typeface="BIZ UDPゴシック" panose="020B0400000000000000" pitchFamily="50" charset="-128"/>
              </a:rPr>
              <a:t>インターネットを含む応募者が多数の場合はお断りする場合があります。</a:t>
            </a:r>
          </a:p>
        </p:txBody>
      </p:sp>
      <p:pic>
        <p:nvPicPr>
          <p:cNvPr id="14" name="図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744366" y="8357591"/>
            <a:ext cx="824254" cy="824254"/>
          </a:xfrm>
          <a:prstGeom prst="rect">
            <a:avLst/>
          </a:prstGeom>
        </p:spPr>
      </p:pic>
      <p:sp>
        <p:nvSpPr>
          <p:cNvPr id="43" name="テキスト ボックス 42">
            <a:extLst>
              <a:ext uri="{FF2B5EF4-FFF2-40B4-BE49-F238E27FC236}">
                <a16:creationId xmlns:a16="http://schemas.microsoft.com/office/drawing/2014/main" id="{1F69CFA8-D19A-429F-A42F-83AE13AA1B49}"/>
              </a:ext>
            </a:extLst>
          </p:cNvPr>
          <p:cNvSpPr txBox="1"/>
          <p:nvPr/>
        </p:nvSpPr>
        <p:spPr>
          <a:xfrm>
            <a:off x="272374" y="1932201"/>
            <a:ext cx="859530" cy="400110"/>
          </a:xfrm>
          <a:prstGeom prst="rect">
            <a:avLst/>
          </a:prstGeom>
          <a:noFill/>
        </p:spPr>
        <p:txBody>
          <a:bodyPr wrap="none" rtlCol="0">
            <a:spAutoFit/>
          </a:bodyPr>
          <a:lstStyle/>
          <a:p>
            <a:pPr algn="ctr"/>
            <a:r>
              <a:rPr lang="ja-JP" altLang="en-US" sz="2000" b="1" dirty="0">
                <a:solidFill>
                  <a:prstClr val="black"/>
                </a:solidFill>
                <a:latin typeface="BIZ UDPゴシック" panose="020B0400000000000000" pitchFamily="50" charset="-128"/>
                <a:ea typeface="BIZ UDPゴシック" panose="020B0400000000000000" pitchFamily="50" charset="-128"/>
              </a:rPr>
              <a:t>第１回</a:t>
            </a:r>
          </a:p>
        </p:txBody>
      </p:sp>
    </p:spTree>
    <p:extLst>
      <p:ext uri="{BB962C8B-B14F-4D97-AF65-F5344CB8AC3E}">
        <p14:creationId xmlns:p14="http://schemas.microsoft.com/office/powerpoint/2010/main" val="2438638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7"/>
          <p:cNvSpPr>
            <a:spLocks noChangeArrowheads="1"/>
          </p:cNvSpPr>
          <p:nvPr/>
        </p:nvSpPr>
        <p:spPr bwMode="auto">
          <a:xfrm>
            <a:off x="685800" y="4240213"/>
            <a:ext cx="184150"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spcBef>
                <a:spcPct val="0"/>
              </a:spcBef>
              <a:buFontTx/>
              <a:buNone/>
            </a:pPr>
            <a:br>
              <a:rPr lang="ja-JP" altLang="en-US" sz="800" dirty="0">
                <a:latin typeface="+mn-ea"/>
                <a:ea typeface="+mn-ea"/>
              </a:rPr>
            </a:br>
            <a:endParaRPr lang="ja-JP" altLang="en-US" sz="1800" dirty="0">
              <a:latin typeface="+mn-ea"/>
              <a:ea typeface="+mn-ea"/>
            </a:endParaRPr>
          </a:p>
        </p:txBody>
      </p:sp>
      <p:pic>
        <p:nvPicPr>
          <p:cNvPr id="3076" name="Picture 18" descr="spac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288" y="2933700"/>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表 4"/>
          <p:cNvGraphicFramePr>
            <a:graphicFrameLocks noGrp="1"/>
          </p:cNvGraphicFramePr>
          <p:nvPr>
            <p:extLst>
              <p:ext uri="{D42A27DB-BD31-4B8C-83A1-F6EECF244321}">
                <p14:modId xmlns:p14="http://schemas.microsoft.com/office/powerpoint/2010/main" val="648777419"/>
              </p:ext>
            </p:extLst>
          </p:nvPr>
        </p:nvGraphicFramePr>
        <p:xfrm>
          <a:off x="57150" y="1647825"/>
          <a:ext cx="6730289" cy="6442146"/>
        </p:xfrm>
        <a:graphic>
          <a:graphicData uri="http://schemas.openxmlformats.org/drawingml/2006/table">
            <a:tbl>
              <a:tblPr/>
              <a:tblGrid>
                <a:gridCol w="1155745">
                  <a:extLst>
                    <a:ext uri="{9D8B030D-6E8A-4147-A177-3AD203B41FA5}">
                      <a16:colId xmlns:a16="http://schemas.microsoft.com/office/drawing/2014/main" val="20000"/>
                    </a:ext>
                  </a:extLst>
                </a:gridCol>
                <a:gridCol w="657773">
                  <a:extLst>
                    <a:ext uri="{9D8B030D-6E8A-4147-A177-3AD203B41FA5}">
                      <a16:colId xmlns:a16="http://schemas.microsoft.com/office/drawing/2014/main" val="20001"/>
                    </a:ext>
                  </a:extLst>
                </a:gridCol>
                <a:gridCol w="4916771">
                  <a:extLst>
                    <a:ext uri="{9D8B030D-6E8A-4147-A177-3AD203B41FA5}">
                      <a16:colId xmlns:a16="http://schemas.microsoft.com/office/drawing/2014/main" val="3087237524"/>
                    </a:ext>
                  </a:extLst>
                </a:gridCol>
              </a:tblGrid>
              <a:tr h="499193">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600" b="1" dirty="0">
                          <a:latin typeface="BIZ UDPゴシック" panose="020B0400000000000000" pitchFamily="50" charset="-128"/>
                          <a:ea typeface="BIZ UDPゴシック" panose="020B0400000000000000" pitchFamily="50" charset="-128"/>
                        </a:rPr>
                        <a:t>精神障がい者・発達障がい者雇用セミナー　参 加 申 込 書</a:t>
                      </a:r>
                      <a:endParaRPr lang="en-US" altLang="ja-JP" sz="1600" b="1" dirty="0">
                        <a:latin typeface="BIZ UDPゴシック" panose="020B0400000000000000" pitchFamily="50" charset="-128"/>
                        <a:ea typeface="BIZ UDPゴシック" panose="020B04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200" b="1" dirty="0">
                          <a:latin typeface="BIZ UDPゴシック" panose="020B0400000000000000" pitchFamily="50" charset="-128"/>
                          <a:ea typeface="BIZ UDPゴシック" panose="020B0400000000000000" pitchFamily="50" charset="-128"/>
                        </a:rPr>
                        <a:t>　</a:t>
                      </a:r>
                      <a:r>
                        <a:rPr lang="en-US" altLang="ja-JP" sz="1200" b="1" dirty="0">
                          <a:latin typeface="BIZ UDPゴシック" panose="020B0400000000000000" pitchFamily="50" charset="-128"/>
                          <a:ea typeface="BIZ UDPゴシック" panose="020B0400000000000000" pitchFamily="50" charset="-128"/>
                        </a:rPr>
                        <a:t>※</a:t>
                      </a:r>
                      <a:r>
                        <a:rPr lang="ja-JP" altLang="en-US" sz="1200" b="1" dirty="0">
                          <a:latin typeface="BIZ UDPゴシック" panose="020B0400000000000000" pitchFamily="50" charset="-128"/>
                          <a:ea typeface="BIZ UDPゴシック" panose="020B0400000000000000" pitchFamily="50" charset="-128"/>
                        </a:rPr>
                        <a:t>メールアドレスと電話番号は必ず記載してください</a:t>
                      </a:r>
                      <a:endParaRPr lang="ja-JP" altLang="en-US" sz="1050" b="0" dirty="0">
                        <a:latin typeface="BIZ UDPゴシック" panose="020B0400000000000000" pitchFamily="50" charset="-128"/>
                        <a:ea typeface="BIZ UDPゴシック" panose="020B0400000000000000" pitchFamily="50" charset="-128"/>
                      </a:endParaRPr>
                    </a:p>
                  </a:txBody>
                  <a:tcPr marL="36010" marR="36010" marT="45685" marB="45685" anchor="ctr">
                    <a:lnL w="12700" cmpd="sng">
                      <a:solidFill>
                        <a:schemeClr val="tx1"/>
                      </a:solidFill>
                      <a:prstDash val="soli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sz="1800" b="1" dirty="0">
                        <a:ea typeface="HG丸ｺﾞｼｯｸM-PRO" pitchFamily="50" charset="-128"/>
                      </a:endParaRPr>
                    </a:p>
                  </a:txBody>
                  <a:tcPr>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0"/>
                  </a:ext>
                </a:extLst>
              </a:tr>
              <a:tr h="303828">
                <a:tc>
                  <a:txBody>
                    <a:bodyPr/>
                    <a:lstStyle/>
                    <a:p>
                      <a:pPr algn="ctr"/>
                      <a:r>
                        <a:rPr kumimoji="1" lang="ja-JP" altLang="en-US" sz="1100" dirty="0">
                          <a:latin typeface="BIZ UDPゴシック" panose="020B0400000000000000" pitchFamily="50" charset="-128"/>
                          <a:ea typeface="BIZ UDPゴシック" panose="020B0400000000000000" pitchFamily="50" charset="-128"/>
                        </a:rPr>
                        <a:t>企　業　名</a:t>
                      </a:r>
                    </a:p>
                  </a:txBody>
                  <a:tcPr marL="36010" marR="36010" marT="45685" marB="45685" anchor="ctr">
                    <a:lnL w="12700" cmpd="sng">
                      <a:solidFill>
                        <a:schemeClr val="tx1"/>
                      </a:solidFill>
                      <a:prstDash val="soli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endParaRPr lang="ja-JP" altLang="en-US" sz="1400" dirty="0">
                        <a:latin typeface="BIZ UDPゴシック" panose="020B0400000000000000" pitchFamily="50" charset="-128"/>
                        <a:ea typeface="BIZ UDPゴシック" panose="020B0400000000000000" pitchFamily="50" charset="-128"/>
                      </a:endParaRPr>
                    </a:p>
                  </a:txBody>
                  <a:tcPr marL="91467" marR="91467" marT="45685" marB="45685">
                    <a:lnL w="12700" cap="flat" cmpd="sng" algn="ctr">
                      <a:solidFill>
                        <a:schemeClr val="tx1"/>
                      </a:solidFill>
                      <a:prstDash val="solid"/>
                      <a:round/>
                      <a:headEnd type="none" w="med" len="med"/>
                      <a:tailEnd type="none" w="med" len="med"/>
                    </a:lnL>
                    <a:lnR w="12700" cmpd="sng">
                      <a:solidFill>
                        <a:schemeClr val="tx1"/>
                      </a:solid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1"/>
                  </a:ext>
                </a:extLst>
              </a:tr>
              <a:tr h="512116">
                <a:tc>
                  <a:txBody>
                    <a:bodyPr/>
                    <a:lstStyle/>
                    <a:p>
                      <a:r>
                        <a:rPr kumimoji="1" lang="ja-JP" altLang="en-US" sz="1100" dirty="0">
                          <a:latin typeface="BIZ UDPゴシック" panose="020B0400000000000000" pitchFamily="50" charset="-128"/>
                          <a:ea typeface="BIZ UDPゴシック" panose="020B0400000000000000" pitchFamily="50" charset="-128"/>
                        </a:rPr>
                        <a:t>　　　 企　業</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所　在　地</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000" dirty="0">
                          <a:latin typeface="BIZ UDPゴシック" panose="020B0400000000000000" pitchFamily="50" charset="-128"/>
                          <a:ea typeface="BIZ UDPゴシック" panose="020B0400000000000000" pitchFamily="50" charset="-128"/>
                        </a:rPr>
                        <a:t>（〒　　　　　　－　　　　　　　　）</a:t>
                      </a:r>
                      <a:endParaRPr kumimoji="1" lang="en-US" altLang="ja-JP" sz="1000" dirty="0">
                        <a:latin typeface="BIZ UDPゴシック" panose="020B0400000000000000" pitchFamily="50" charset="-128"/>
                        <a:ea typeface="BIZ UDPゴシック" panose="020B0400000000000000" pitchFamily="50" charset="-128"/>
                      </a:endParaRPr>
                    </a:p>
                    <a:p>
                      <a:pPr>
                        <a:spcBef>
                          <a:spcPts val="300"/>
                        </a:spcBef>
                      </a:pPr>
                      <a:endParaRPr kumimoji="1" lang="ja-JP" altLang="en-US" sz="1000" dirty="0">
                        <a:latin typeface="BIZ UDPゴシック" panose="020B0400000000000000" pitchFamily="50" charset="-128"/>
                        <a:ea typeface="BIZ UDPゴシック" panose="020B0400000000000000" pitchFamily="50" charset="-128"/>
                      </a:endParaRPr>
                    </a:p>
                  </a:txBody>
                  <a:tcPr marL="91467" marR="91467" marT="45685" marB="4568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2"/>
                  </a:ext>
                </a:extLst>
              </a:tr>
              <a:tr h="6023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参 加 者 名</a:t>
                      </a:r>
                    </a:p>
                    <a:p>
                      <a:pPr algn="ctr"/>
                      <a:endParaRPr kumimoji="1" lang="ja-JP" altLang="en-US"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氏名：　　　　　　　　　　　　　　　　　　　役職：</a:t>
                      </a:r>
                      <a:endParaRPr kumimoji="1" lang="en-US" altLang="ja-JP" sz="1100" dirty="0">
                        <a:latin typeface="BIZ UDPゴシック" panose="020B0400000000000000" pitchFamily="50" charset="-128"/>
                        <a:ea typeface="BIZ UDPゴシック" panose="020B0400000000000000" pitchFamily="50" charset="-128"/>
                      </a:endParaRPr>
                    </a:p>
                    <a:p>
                      <a:br>
                        <a:rPr kumimoji="1" lang="en-US" altLang="ja-JP" sz="1100" dirty="0">
                          <a:latin typeface="BIZ UDPゴシック" panose="020B0400000000000000" pitchFamily="50" charset="-128"/>
                          <a:ea typeface="BIZ UDPゴシック" panose="020B0400000000000000" pitchFamily="50" charset="-128"/>
                        </a:rPr>
                      </a:br>
                      <a:r>
                        <a:rPr kumimoji="1" lang="en-US" altLang="ja-JP" sz="1100" dirty="0">
                          <a:latin typeface="BIZ UDPゴシック" panose="020B0400000000000000" pitchFamily="50" charset="-128"/>
                          <a:ea typeface="BIZ UDPゴシック" panose="020B0400000000000000" pitchFamily="50" charset="-128"/>
                        </a:rPr>
                        <a:t>TEL</a:t>
                      </a:r>
                      <a:r>
                        <a:rPr kumimoji="1" lang="ja-JP" altLang="en-US" sz="1100" dirty="0">
                          <a:latin typeface="BIZ UDPゴシック" panose="020B0400000000000000" pitchFamily="50" charset="-128"/>
                          <a:ea typeface="BIZ UDPゴシック" panose="020B0400000000000000" pitchFamily="50" charset="-128"/>
                        </a:rPr>
                        <a:t>：　　　　　　　　　　　　　メールアドレス：</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03"/>
                  </a:ext>
                </a:extLst>
              </a:tr>
              <a:tr h="57582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strike="noStrike" dirty="0">
                          <a:latin typeface="BIZ UDPゴシック" panose="020B0400000000000000" pitchFamily="50" charset="-128"/>
                          <a:ea typeface="BIZ UDPゴシック" panose="020B0400000000000000" pitchFamily="50" charset="-128"/>
                        </a:rPr>
                        <a:t>参 加 者 名</a:t>
                      </a:r>
                      <a:endParaRPr kumimoji="1" lang="en-US" altLang="ja-JP" sz="1100"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sng" strike="noStrike" dirty="0">
                          <a:latin typeface="BIZ UDPゴシック" panose="020B0400000000000000" pitchFamily="50" charset="-128"/>
                          <a:ea typeface="BIZ UDPゴシック" panose="020B0400000000000000" pitchFamily="50" charset="-128"/>
                        </a:rPr>
                        <a:t>※2</a:t>
                      </a:r>
                      <a:r>
                        <a:rPr kumimoji="1" lang="ja-JP" altLang="en-US" sz="1000" i="0" u="sng" strike="noStrike" dirty="0">
                          <a:latin typeface="BIZ UDPゴシック" panose="020B0400000000000000" pitchFamily="50" charset="-128"/>
                          <a:ea typeface="BIZ UDPゴシック" panose="020B0400000000000000" pitchFamily="50" charset="-128"/>
                        </a:rPr>
                        <a:t>人目以降の</a:t>
                      </a:r>
                      <a:endParaRPr kumimoji="1" lang="en-US" altLang="ja-JP" sz="1000" i="0" u="sng"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none" strike="noStrike" dirty="0">
                          <a:latin typeface="BIZ UDPゴシック" panose="020B0400000000000000" pitchFamily="50" charset="-128"/>
                          <a:ea typeface="BIZ UDPゴシック" panose="020B0400000000000000" pitchFamily="50" charset="-128"/>
                        </a:rPr>
                        <a:t>  </a:t>
                      </a:r>
                      <a:r>
                        <a:rPr kumimoji="1" lang="ja-JP" altLang="en-US" sz="1000" i="0" u="sng" strike="noStrike" dirty="0">
                          <a:latin typeface="BIZ UDPゴシック" panose="020B0400000000000000" pitchFamily="50" charset="-128"/>
                          <a:ea typeface="BIZ UDPゴシック" panose="020B0400000000000000" pitchFamily="50" charset="-128"/>
                        </a:rPr>
                        <a:t>参加者の方は、</a:t>
                      </a:r>
                      <a:endParaRPr kumimoji="1" lang="en-US" altLang="ja-JP" sz="1000" i="0" u="sng"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none" strike="noStrike" dirty="0">
                          <a:latin typeface="BIZ UDPゴシック" panose="020B0400000000000000" pitchFamily="50" charset="-128"/>
                          <a:ea typeface="BIZ UDPゴシック" panose="020B0400000000000000" pitchFamily="50" charset="-128"/>
                        </a:rPr>
                        <a:t>  </a:t>
                      </a:r>
                      <a:r>
                        <a:rPr kumimoji="1" lang="ja-JP" altLang="en-US" sz="1000" i="0" u="sng" strike="noStrike" dirty="0">
                          <a:latin typeface="BIZ UDPゴシック" panose="020B0400000000000000" pitchFamily="50" charset="-128"/>
                          <a:ea typeface="BIZ UDPゴシック" panose="020B0400000000000000" pitchFamily="50" charset="-128"/>
                        </a:rPr>
                        <a:t>こちらにご記入</a:t>
                      </a:r>
                      <a:endParaRPr kumimoji="1" lang="en-US" altLang="ja-JP" sz="1000" i="0" u="sng" strike="noStrike"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i="0" u="none" strike="noStrike" dirty="0">
                          <a:latin typeface="BIZ UDPゴシック" panose="020B0400000000000000" pitchFamily="50" charset="-128"/>
                          <a:ea typeface="BIZ UDPゴシック" panose="020B0400000000000000" pitchFamily="50" charset="-128"/>
                        </a:rPr>
                        <a:t>  </a:t>
                      </a:r>
                      <a:r>
                        <a:rPr kumimoji="1" lang="ja-JP" altLang="en-US" sz="1000" i="0" u="sng" strike="noStrike" dirty="0">
                          <a:latin typeface="BIZ UDPゴシック" panose="020B0400000000000000" pitchFamily="50" charset="-128"/>
                          <a:ea typeface="BIZ UDPゴシック" panose="020B0400000000000000" pitchFamily="50" charset="-128"/>
                        </a:rPr>
                        <a:t>ください</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100" dirty="0">
                          <a:latin typeface="BIZ UDPゴシック" panose="020B0400000000000000" pitchFamily="50" charset="-128"/>
                          <a:ea typeface="BIZ UDPゴシック" panose="020B0400000000000000" pitchFamily="50" charset="-128"/>
                        </a:rPr>
                        <a:t>2</a:t>
                      </a:r>
                      <a:r>
                        <a:rPr kumimoji="1" lang="ja-JP" altLang="en-US" sz="1100" dirty="0">
                          <a:latin typeface="BIZ UDPゴシック" panose="020B0400000000000000" pitchFamily="50" charset="-128"/>
                          <a:ea typeface="BIZ UDPゴシック" panose="020B0400000000000000" pitchFamily="50" charset="-128"/>
                        </a:rPr>
                        <a:t>人目</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BIZ UDPゴシック" panose="020B0400000000000000" pitchFamily="50" charset="-128"/>
                          <a:ea typeface="BIZ UDPゴシック" panose="020B0400000000000000" pitchFamily="50" charset="-128"/>
                        </a:rPr>
                        <a:t>氏名：　　　　　　　　　　　　　　　　役職：</a:t>
                      </a:r>
                      <a:br>
                        <a:rPr kumimoji="1" lang="en-US" altLang="ja-JP" sz="1100">
                          <a:latin typeface="BIZ UDPゴシック" panose="020B0400000000000000" pitchFamily="50" charset="-128"/>
                          <a:ea typeface="BIZ UDPゴシック" panose="020B0400000000000000" pitchFamily="50" charset="-128"/>
                        </a:rPr>
                      </a:br>
                      <a:r>
                        <a:rPr kumimoji="1" lang="ja-JP" altLang="en-US" sz="1100">
                          <a:latin typeface="BIZ UDPゴシック" panose="020B0400000000000000" pitchFamily="50" charset="-128"/>
                          <a:ea typeface="BIZ UDPゴシック" panose="020B0400000000000000" pitchFamily="50" charset="-128"/>
                        </a:rPr>
                        <a:t>メールアドレス</a:t>
                      </a:r>
                      <a:r>
                        <a:rPr kumimoji="1" lang="ja-JP" altLang="en-US" sz="1100" dirty="0">
                          <a:latin typeface="BIZ UDPゴシック" panose="020B0400000000000000" pitchFamily="50" charset="-128"/>
                          <a:ea typeface="BIZ UDPゴシック" panose="020B0400000000000000" pitchFamily="50" charset="-128"/>
                        </a:rPr>
                        <a:t>：</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6993512"/>
                  </a:ext>
                </a:extLst>
              </a:tr>
              <a:tr h="648072">
                <a:tc vMerge="1">
                  <a:txBody>
                    <a:bodyPr/>
                    <a:lstStyle/>
                    <a:p>
                      <a:endParaRPr kumimoji="1" lang="ja-JP" altLang="en-US"/>
                    </a:p>
                  </a:txBody>
                  <a:tcPr/>
                </a:tc>
                <a:tc>
                  <a:txBody>
                    <a:bodyPr/>
                    <a:lstStyle/>
                    <a:p>
                      <a:r>
                        <a:rPr kumimoji="1" lang="en-US" altLang="ja-JP" sz="1100" dirty="0">
                          <a:latin typeface="BIZ UDPゴシック" panose="020B0400000000000000" pitchFamily="50" charset="-128"/>
                          <a:ea typeface="BIZ UDPゴシック" panose="020B0400000000000000" pitchFamily="50" charset="-128"/>
                        </a:rPr>
                        <a:t>3</a:t>
                      </a:r>
                      <a:r>
                        <a:rPr kumimoji="1" lang="ja-JP" altLang="en-US" sz="1100" dirty="0">
                          <a:latin typeface="BIZ UDPゴシック" panose="020B0400000000000000" pitchFamily="50" charset="-128"/>
                          <a:ea typeface="BIZ UDPゴシック" panose="020B0400000000000000" pitchFamily="50" charset="-128"/>
                        </a:rPr>
                        <a:t>人目</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a:latin typeface="BIZ UDPゴシック" panose="020B0400000000000000" pitchFamily="50" charset="-128"/>
                          <a:ea typeface="BIZ UDPゴシック" panose="020B0400000000000000" pitchFamily="50" charset="-128"/>
                        </a:rPr>
                        <a:t>氏名：　　　　　　　　　　　　　　　　役職：</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メールアドレス：</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3010671"/>
                  </a:ext>
                </a:extLst>
              </a:tr>
              <a:tr h="572613">
                <a:tc>
                  <a:txBody>
                    <a:bodyPr/>
                    <a:lstStyle/>
                    <a:p>
                      <a:pPr algn="ctr"/>
                      <a:r>
                        <a:rPr kumimoji="1" lang="ja-JP" altLang="en-US" sz="1100" dirty="0">
                          <a:latin typeface="BIZ UDPゴシック" panose="020B0400000000000000" pitchFamily="50" charset="-128"/>
                          <a:ea typeface="BIZ UDPゴシック" panose="020B0400000000000000" pitchFamily="50" charset="-128"/>
                        </a:rPr>
                        <a:t>要配慮について</a:t>
                      </a: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　あり　</a:t>
                      </a:r>
                      <a:endParaRPr kumimoji="1" lang="en-US" altLang="ja-JP" sz="1100" dirty="0">
                        <a:latin typeface="BIZ UDPゴシック" panose="020B0400000000000000" pitchFamily="50" charset="-128"/>
                        <a:ea typeface="BIZ UDPゴシック" panose="020B0400000000000000" pitchFamily="50" charset="-128"/>
                      </a:endParaRPr>
                    </a:p>
                    <a:p>
                      <a:pPr algn="l"/>
                      <a:r>
                        <a:rPr kumimoji="1" lang="ja-JP" altLang="en-US" sz="1100" dirty="0">
                          <a:latin typeface="BIZ UDPゴシック" panose="020B0400000000000000" pitchFamily="50" charset="-128"/>
                          <a:ea typeface="BIZ UDPゴシック" panose="020B0400000000000000" pitchFamily="50" charset="-128"/>
                        </a:rPr>
                        <a:t>　　（配慮内容：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なし</a:t>
                      </a: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823687512"/>
                  </a:ext>
                </a:extLst>
              </a:tr>
              <a:tr h="895664">
                <a:tc>
                  <a:txBody>
                    <a:bodyPr/>
                    <a:lstStyle/>
                    <a:p>
                      <a:pPr algn="ctr"/>
                      <a:r>
                        <a:rPr kumimoji="1" lang="ja-JP" altLang="en-US" sz="1100" dirty="0" err="1">
                          <a:latin typeface="BIZ UDPゴシック" panose="020B0400000000000000" pitchFamily="50" charset="-128"/>
                          <a:ea typeface="BIZ UDPゴシック" panose="020B0400000000000000" pitchFamily="50" charset="-128"/>
                        </a:rPr>
                        <a:t>障がい</a:t>
                      </a:r>
                      <a:r>
                        <a:rPr kumimoji="1" lang="ja-JP" altLang="en-US" sz="1100" dirty="0">
                          <a:latin typeface="BIZ UDPゴシック" panose="020B0400000000000000" pitchFamily="50" charset="-128"/>
                          <a:ea typeface="BIZ UDPゴシック" panose="020B0400000000000000" pitchFamily="50" charset="-128"/>
                        </a:rPr>
                        <a:t>者雇用の</a:t>
                      </a:r>
                      <a:endParaRPr kumimoji="1" lang="en-US" altLang="ja-JP" sz="1100" dirty="0">
                        <a:latin typeface="BIZ UDPゴシック" panose="020B0400000000000000" pitchFamily="50" charset="-128"/>
                        <a:ea typeface="BIZ UDPゴシック" panose="020B0400000000000000" pitchFamily="50" charset="-128"/>
                      </a:endParaRPr>
                    </a:p>
                    <a:p>
                      <a:pPr algn="ctr"/>
                      <a:r>
                        <a:rPr kumimoji="1" lang="ja-JP" altLang="en-US" sz="1100" dirty="0">
                          <a:latin typeface="BIZ UDPゴシック" panose="020B0400000000000000" pitchFamily="50" charset="-128"/>
                          <a:ea typeface="BIZ UDPゴシック" panose="020B0400000000000000" pitchFamily="50" charset="-128"/>
                        </a:rPr>
                        <a:t>状況</a:t>
                      </a:r>
                      <a:endParaRPr kumimoji="1" lang="en-US" altLang="ja-JP"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　現在障がい者を雇用している</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障がい者の雇用を検討している</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  障がい者の雇用を検討していない</a:t>
                      </a: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319514513"/>
                  </a:ext>
                </a:extLst>
              </a:tr>
              <a:tr h="659917">
                <a:tc>
                  <a:txBody>
                    <a:bodyPr/>
                    <a:lstStyle/>
                    <a:p>
                      <a:pPr algn="ctr"/>
                      <a:r>
                        <a:rPr kumimoji="1" lang="ja-JP" altLang="en-US" sz="1100" dirty="0">
                          <a:latin typeface="BIZ UDPゴシック" panose="020B0400000000000000" pitchFamily="50" charset="-128"/>
                          <a:ea typeface="BIZ UDPゴシック" panose="020B0400000000000000" pitchFamily="50" charset="-128"/>
                        </a:rPr>
                        <a:t>案内</a:t>
                      </a:r>
                      <a:endParaRPr kumimoji="1" lang="en-US" altLang="ja-JP"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  次回の雇用セミナーの案内を希望する</a:t>
                      </a:r>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75562500"/>
                  </a:ext>
                </a:extLst>
              </a:tr>
              <a:tr h="1057189">
                <a:tc>
                  <a:txBody>
                    <a:bodyPr/>
                    <a:lstStyle/>
                    <a:p>
                      <a:pPr algn="ctr"/>
                      <a:r>
                        <a:rPr kumimoji="1" lang="ja-JP" altLang="en-US" sz="1100" dirty="0">
                          <a:latin typeface="BIZ UDPゴシック" panose="020B0400000000000000" pitchFamily="50" charset="-128"/>
                          <a:ea typeface="BIZ UDPゴシック" panose="020B0400000000000000" pitchFamily="50" charset="-128"/>
                        </a:rPr>
                        <a:t>質問欄</a:t>
                      </a:r>
                      <a:endParaRPr kumimoji="1" lang="en-US" altLang="ja-JP" sz="1100" dirty="0">
                        <a:latin typeface="BIZ UDPゴシック" panose="020B0400000000000000" pitchFamily="50" charset="-128"/>
                        <a:ea typeface="BIZ UDPゴシック" panose="020B0400000000000000" pitchFamily="50" charset="-128"/>
                      </a:endParaRPr>
                    </a:p>
                  </a:txBody>
                  <a:tcPr marL="36010" marR="36010"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solidFill>
                        <a:schemeClr val="tx1"/>
                      </a:solidFill>
                      <a:prstDash val="solid"/>
                    </a:lnB>
                  </a:tcPr>
                </a:tc>
                <a:tc gridSpan="2">
                  <a:txBody>
                    <a:bodyPr/>
                    <a:lstStyle/>
                    <a:p>
                      <a:r>
                        <a:rPr kumimoji="1" lang="ja-JP" altLang="en-US" sz="1100" dirty="0">
                          <a:latin typeface="BIZ UDPゴシック" panose="020B0400000000000000" pitchFamily="50" charset="-128"/>
                          <a:ea typeface="BIZ UDPゴシック" panose="020B0400000000000000" pitchFamily="50" charset="-128"/>
                        </a:rPr>
                        <a:t>（質問事項や特にお聞きになりたい事項がありましたら、ご記入ください）</a:t>
                      </a:r>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p>
                      <a:endParaRPr kumimoji="1" lang="en-US" altLang="ja-JP" sz="1100" dirty="0">
                        <a:latin typeface="BIZ UDPゴシック" panose="020B0400000000000000" pitchFamily="50" charset="-128"/>
                        <a:ea typeface="BIZ UDPゴシック" panose="020B0400000000000000" pitchFamily="50" charset="-128"/>
                      </a:endParaRPr>
                    </a:p>
                  </a:txBody>
                  <a:tcPr marL="91467" marR="91467" marT="45685" marB="4568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087220956"/>
                  </a:ext>
                </a:extLst>
              </a:tr>
            </a:tbl>
          </a:graphicData>
        </a:graphic>
      </p:graphicFrame>
      <p:sp>
        <p:nvSpPr>
          <p:cNvPr id="21" name="正方形/長方形 20"/>
          <p:cNvSpPr/>
          <p:nvPr/>
        </p:nvSpPr>
        <p:spPr>
          <a:xfrm>
            <a:off x="0" y="-11263"/>
            <a:ext cx="6849666" cy="1524446"/>
          </a:xfrm>
          <a:prstGeom prst="rect">
            <a:avLst/>
          </a:prstGeom>
          <a:solidFill>
            <a:srgbClr val="66FFFF"/>
          </a:solidFill>
          <a:ln w="28575">
            <a:solidFill>
              <a:srgbClr val="66FFCC"/>
            </a:solid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anchor="ctr"/>
          <a:lstStyle/>
          <a:p>
            <a:pPr lvl="0">
              <a:defRPr/>
            </a:pPr>
            <a:r>
              <a:rPr lang="ja-JP" altLang="en-US" sz="1400" b="1" u="sng"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インターネットでのお申込みの場合は表面をご覧ください。</a:t>
            </a:r>
            <a:endParaRPr lang="en-US" altLang="ja-JP" sz="1400" b="1" u="sng"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lvl="0">
              <a:defRPr/>
            </a:pPr>
            <a:endParaRPr lang="en-US" altLang="ja-JP"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endParaRPr>
          </a:p>
          <a:p>
            <a:pPr lvl="0">
              <a:defRPr/>
            </a:pPr>
            <a:r>
              <a:rPr lang="ja-JP" altLang="en-US"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メール・</a:t>
            </a:r>
            <a:r>
              <a:rPr lang="en-US" altLang="ja-JP"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FAX</a:t>
            </a:r>
            <a:r>
              <a:rPr lang="ja-JP" altLang="en-US"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でお申込みの場合は、以下の参加申込書に必要事項をご記入の上、この面をメール（用紙データをメールに添付）またはＦＡＸでお送りください</a:t>
            </a:r>
            <a:r>
              <a:rPr lang="ja-JP" altLang="en-US" sz="1100" dirty="0">
                <a:solidFill>
                  <a:schemeClr val="tx1"/>
                </a:solidFill>
                <a:latin typeface="BIZ UDPゴシック" panose="020B0400000000000000" pitchFamily="50" charset="-128"/>
                <a:ea typeface="BIZ UDPゴシック" panose="020B0400000000000000" pitchFamily="50" charset="-128"/>
              </a:rPr>
              <a:t>。</a:t>
            </a:r>
            <a:br>
              <a:rPr lang="en-US" altLang="zh-TW" sz="3600" kern="1400" dirty="0">
                <a:solidFill>
                  <a:schemeClr val="tx1"/>
                </a:solidFill>
                <a:latin typeface="BIZ UDPゴシック" panose="020B0400000000000000" pitchFamily="50" charset="-128"/>
                <a:ea typeface="BIZ UDPゴシック" panose="020B0400000000000000" pitchFamily="50" charset="-128"/>
                <a:cs typeface="Meiryo UI"/>
              </a:rPr>
            </a:br>
            <a:r>
              <a:rPr lang="en-US" altLang="zh-TW" sz="1600" kern="1400" dirty="0">
                <a:solidFill>
                  <a:schemeClr val="tx1"/>
                </a:solidFill>
                <a:latin typeface="BIZ UDPゴシック" panose="020B0400000000000000" pitchFamily="50" charset="-128"/>
                <a:ea typeface="BIZ UDPゴシック" panose="020B0400000000000000" pitchFamily="50" charset="-128"/>
                <a:cs typeface="Meiryo UI"/>
              </a:rPr>
              <a:t>【 F A X  】 </a:t>
            </a:r>
            <a:r>
              <a:rPr lang="en-US" altLang="zh-TW" sz="2000" kern="1400" dirty="0">
                <a:solidFill>
                  <a:schemeClr val="tx1"/>
                </a:solidFill>
                <a:latin typeface="BIZ UDPゴシック" panose="020B0400000000000000" pitchFamily="50" charset="-128"/>
                <a:ea typeface="BIZ UDPゴシック" panose="020B0400000000000000" pitchFamily="50" charset="-128"/>
                <a:cs typeface="Meiryo UI"/>
              </a:rPr>
              <a:t>06-6360-9079</a:t>
            </a:r>
            <a:r>
              <a:rPr lang="ja-JP" altLang="en-US" sz="1050" kern="1400" dirty="0">
                <a:solidFill>
                  <a:schemeClr val="tx1"/>
                </a:solidFill>
                <a:latin typeface="BIZ UDPゴシック" panose="020B0400000000000000" pitchFamily="50" charset="-128"/>
                <a:ea typeface="BIZ UDPゴシック" panose="020B0400000000000000" pitchFamily="50" charset="-128"/>
                <a:cs typeface="Meiryo UI"/>
              </a:rPr>
              <a:t>　</a:t>
            </a:r>
            <a:r>
              <a:rPr lang="zh-TW" altLang="en-US"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大阪府  就業促進課  障がい者雇用促進グループ</a:t>
            </a:r>
            <a:r>
              <a:rPr lang="ja-JP" altLang="en-US" sz="1100" dirty="0">
                <a:solidFill>
                  <a:schemeClr val="tx1"/>
                </a:solidFill>
                <a:latin typeface="BIZ UDPゴシック" panose="020B0400000000000000" pitchFamily="50" charset="-128"/>
                <a:ea typeface="BIZ UDPゴシック" panose="020B0400000000000000" pitchFamily="50" charset="-128"/>
                <a:cs typeface="メイリオ" panose="020B0604030504040204" pitchFamily="50" charset="-128"/>
              </a:rPr>
              <a:t>あて</a:t>
            </a:r>
            <a:r>
              <a:rPr lang="zh-TW" altLang="en-US" sz="3200" kern="1400" dirty="0">
                <a:solidFill>
                  <a:schemeClr val="tx1"/>
                </a:solidFill>
                <a:latin typeface="BIZ UDPゴシック" panose="020B0400000000000000" pitchFamily="50" charset="-128"/>
                <a:ea typeface="BIZ UDPゴシック" panose="020B0400000000000000" pitchFamily="50" charset="-128"/>
                <a:cs typeface="Meiryo UI"/>
              </a:rPr>
              <a:t>　</a:t>
            </a:r>
            <a:endParaRPr lang="en-US" altLang="zh-TW" sz="3200" kern="1400" dirty="0">
              <a:solidFill>
                <a:schemeClr val="tx1"/>
              </a:solidFill>
              <a:latin typeface="BIZ UDPゴシック" panose="020B0400000000000000" pitchFamily="50" charset="-128"/>
              <a:ea typeface="BIZ UDPゴシック" panose="020B0400000000000000" pitchFamily="50" charset="-128"/>
              <a:cs typeface="Meiryo UI"/>
            </a:endParaRPr>
          </a:p>
          <a:p>
            <a:pPr>
              <a:defRPr/>
            </a:pPr>
            <a:r>
              <a:rPr lang="en-US" altLang="zh-TW" sz="1600" kern="1400" dirty="0">
                <a:solidFill>
                  <a:schemeClr val="tx1"/>
                </a:solidFill>
                <a:latin typeface="BIZ UDPゴシック" panose="020B0400000000000000" pitchFamily="50" charset="-128"/>
                <a:ea typeface="BIZ UDPゴシック" panose="020B0400000000000000" pitchFamily="50" charset="-128"/>
                <a:cs typeface="Meiryo UI"/>
              </a:rPr>
              <a:t>【E- mail】  shugyosokushin-g04@gbox.pref.osaka.lg.jp</a:t>
            </a:r>
            <a:r>
              <a:rPr lang="ja-JP" altLang="en-US" sz="1600" dirty="0">
                <a:solidFill>
                  <a:schemeClr val="tx1"/>
                </a:solidFill>
                <a:latin typeface="BIZ UDPゴシック" panose="020B0400000000000000" pitchFamily="50" charset="-128"/>
                <a:ea typeface="BIZ UDPゴシック" panose="020B0400000000000000" pitchFamily="50" charset="-128"/>
              </a:rPr>
              <a:t>　　　</a:t>
            </a:r>
            <a:r>
              <a:rPr lang="ja-JP" altLang="en-US" sz="600" dirty="0">
                <a:solidFill>
                  <a:schemeClr val="tx1"/>
                </a:solidFill>
                <a:latin typeface="BIZ UDPゴシック" panose="020B0400000000000000" pitchFamily="50" charset="-128"/>
                <a:ea typeface="BIZ UDPゴシック" panose="020B0400000000000000" pitchFamily="50" charset="-128"/>
              </a:rPr>
              <a:t>　</a:t>
            </a:r>
            <a:r>
              <a:rPr lang="ja-JP" altLang="en-US" sz="800" dirty="0">
                <a:solidFill>
                  <a:schemeClr val="tx1"/>
                </a:solidFill>
                <a:latin typeface="BIZ UDPゴシック" panose="020B0400000000000000" pitchFamily="50" charset="-128"/>
                <a:ea typeface="BIZ UDPゴシック" panose="020B0400000000000000" pitchFamily="50" charset="-128"/>
              </a:rPr>
              <a:t>　　　　　　　　　　　　　　　　　　　　　　　　　　　</a:t>
            </a:r>
          </a:p>
        </p:txBody>
      </p:sp>
      <p:sp>
        <p:nvSpPr>
          <p:cNvPr id="22" name="正方形/長方形 21"/>
          <p:cNvSpPr/>
          <p:nvPr/>
        </p:nvSpPr>
        <p:spPr>
          <a:xfrm>
            <a:off x="115633" y="8340464"/>
            <a:ext cx="6682879" cy="954095"/>
          </a:xfrm>
          <a:prstGeom prst="rect">
            <a:avLst/>
          </a:prstGeom>
        </p:spPr>
        <p:txBody>
          <a:bodyPr wrap="square" lIns="91428" tIns="45714" rIns="91428" bIns="45714">
            <a:spAutoFit/>
          </a:bodyPr>
          <a:lstStyle/>
          <a:p>
            <a:pPr lvl="0"/>
            <a:r>
              <a:rPr lang="en-US" altLang="ja-JP" sz="1400" b="1" dirty="0">
                <a:solidFill>
                  <a:srgbClr val="000000"/>
                </a:solidFill>
                <a:latin typeface="BIZ UDPゴシック" panose="020B0400000000000000" pitchFamily="50" charset="-128"/>
                <a:ea typeface="BIZ UDPゴシック" panose="020B0400000000000000" pitchFamily="50" charset="-128"/>
              </a:rPr>
              <a:t>【</a:t>
            </a:r>
            <a:r>
              <a:rPr lang="ja-JP" altLang="en-US" sz="1400" b="1" dirty="0">
                <a:solidFill>
                  <a:srgbClr val="000000"/>
                </a:solidFill>
                <a:latin typeface="BIZ UDPゴシック" panose="020B0400000000000000" pitchFamily="50" charset="-128"/>
                <a:ea typeface="BIZ UDPゴシック" panose="020B0400000000000000" pitchFamily="50" charset="-128"/>
              </a:rPr>
              <a:t>お問合せ</a:t>
            </a:r>
            <a:r>
              <a:rPr lang="en-US" altLang="ja-JP" sz="1400" b="1" dirty="0">
                <a:solidFill>
                  <a:srgbClr val="000000"/>
                </a:solidFill>
                <a:latin typeface="BIZ UDPゴシック" panose="020B0400000000000000" pitchFamily="50" charset="-128"/>
                <a:ea typeface="BIZ UDPゴシック" panose="020B0400000000000000" pitchFamily="50" charset="-128"/>
              </a:rPr>
              <a:t>】</a:t>
            </a:r>
          </a:p>
          <a:p>
            <a:r>
              <a:rPr lang="ja-JP" altLang="en-US" sz="1400" b="1" dirty="0">
                <a:solidFill>
                  <a:srgbClr val="000000"/>
                </a:solidFill>
                <a:latin typeface="BIZ UDPゴシック" panose="020B0400000000000000" pitchFamily="50" charset="-128"/>
                <a:ea typeface="BIZ UDPゴシック" panose="020B0400000000000000" pitchFamily="50" charset="-128"/>
              </a:rPr>
              <a:t>  大阪府 商工労働部  雇用推進室  就業促進課     障がい者雇用促進グループ</a:t>
            </a:r>
            <a:endParaRPr lang="en-US" altLang="ja-JP" sz="1400" dirty="0">
              <a:latin typeface="BIZ UDPゴシック" panose="020B0400000000000000" pitchFamily="50" charset="-128"/>
              <a:ea typeface="BIZ UDPゴシック" panose="020B0400000000000000" pitchFamily="50" charset="-128"/>
            </a:endParaRPr>
          </a:p>
          <a:p>
            <a:r>
              <a:rPr lang="ja-JP" altLang="en-US" sz="1400" b="1" dirty="0">
                <a:solidFill>
                  <a:srgbClr val="000000"/>
                </a:solidFill>
                <a:latin typeface="BIZ UDPゴシック" panose="020B0400000000000000" pitchFamily="50" charset="-128"/>
                <a:ea typeface="BIZ UDPゴシック" panose="020B0400000000000000" pitchFamily="50" charset="-128"/>
              </a:rPr>
              <a:t>  電 話 ： </a:t>
            </a:r>
            <a:r>
              <a:rPr lang="en-US" altLang="ja-JP" sz="1400" b="1" dirty="0">
                <a:solidFill>
                  <a:srgbClr val="000000"/>
                </a:solidFill>
                <a:latin typeface="BIZ UDPゴシック" panose="020B0400000000000000" pitchFamily="50" charset="-128"/>
                <a:ea typeface="BIZ UDPゴシック" panose="020B0400000000000000" pitchFamily="50" charset="-128"/>
              </a:rPr>
              <a:t>06-6360-9077 </a:t>
            </a:r>
            <a:r>
              <a:rPr lang="ja-JP" altLang="en-US" sz="1400" b="1" dirty="0">
                <a:solidFill>
                  <a:srgbClr val="000000"/>
                </a:solidFill>
                <a:latin typeface="BIZ UDPゴシック" panose="020B0400000000000000" pitchFamily="50" charset="-128"/>
                <a:ea typeface="BIZ UDPゴシック" panose="020B0400000000000000" pitchFamily="50" charset="-128"/>
              </a:rPr>
              <a:t>　  </a:t>
            </a:r>
            <a:r>
              <a:rPr lang="en-US" altLang="ja-JP" sz="1400" b="1" dirty="0">
                <a:solidFill>
                  <a:srgbClr val="000000"/>
                </a:solidFill>
                <a:latin typeface="BIZ UDPゴシック" panose="020B0400000000000000" pitchFamily="50" charset="-128"/>
                <a:ea typeface="BIZ UDPゴシック" panose="020B0400000000000000" pitchFamily="50" charset="-128"/>
              </a:rPr>
              <a:t>FAX </a:t>
            </a:r>
            <a:r>
              <a:rPr lang="ja-JP" altLang="en-US" sz="1400" b="1" dirty="0">
                <a:solidFill>
                  <a:srgbClr val="000000"/>
                </a:solidFill>
                <a:latin typeface="BIZ UDPゴシック" panose="020B0400000000000000" pitchFamily="50" charset="-128"/>
                <a:ea typeface="BIZ UDPゴシック" panose="020B0400000000000000" pitchFamily="50" charset="-128"/>
              </a:rPr>
              <a:t>： </a:t>
            </a:r>
            <a:r>
              <a:rPr lang="en-US" altLang="ja-JP" sz="1400" b="1" dirty="0">
                <a:solidFill>
                  <a:srgbClr val="000000"/>
                </a:solidFill>
                <a:latin typeface="BIZ UDPゴシック" panose="020B0400000000000000" pitchFamily="50" charset="-128"/>
                <a:ea typeface="BIZ UDPゴシック" panose="020B0400000000000000" pitchFamily="50" charset="-128"/>
              </a:rPr>
              <a:t>06-6360-9079</a:t>
            </a:r>
          </a:p>
          <a:p>
            <a:r>
              <a:rPr lang="ja-JP" altLang="en-US" sz="1400" b="1" dirty="0">
                <a:solidFill>
                  <a:srgbClr val="000000"/>
                </a:solidFill>
                <a:latin typeface="BIZ UDPゴシック" panose="020B0400000000000000" pitchFamily="50" charset="-128"/>
                <a:ea typeface="BIZ UDPゴシック" panose="020B0400000000000000" pitchFamily="50" charset="-128"/>
              </a:rPr>
              <a:t>  メール ： </a:t>
            </a:r>
            <a:r>
              <a:rPr lang="en-US" altLang="ja-JP" sz="1400" b="1" dirty="0">
                <a:solidFill>
                  <a:srgbClr val="000000"/>
                </a:solidFill>
                <a:latin typeface="BIZ UDPゴシック" panose="020B0400000000000000" pitchFamily="50" charset="-128"/>
                <a:ea typeface="BIZ UDPゴシック" panose="020B0400000000000000" pitchFamily="50" charset="-128"/>
                <a:hlinkClick r:id="rId4"/>
              </a:rPr>
              <a:t>shugyosokushin-g04@gbox.pref.osaka.lg.jp</a:t>
            </a:r>
            <a:r>
              <a:rPr lang="ja-JP" altLang="en-US" sz="1400" b="1" dirty="0">
                <a:solidFill>
                  <a:srgbClr val="000000"/>
                </a:solidFill>
                <a:latin typeface="BIZ UDPゴシック" panose="020B0400000000000000" pitchFamily="50" charset="-128"/>
                <a:ea typeface="BIZ UDPゴシック" panose="020B0400000000000000" pitchFamily="50" charset="-128"/>
              </a:rPr>
              <a:t>　　</a:t>
            </a:r>
            <a:endParaRPr lang="en-US" altLang="ja-JP" sz="1400" b="1" dirty="0">
              <a:solidFill>
                <a:srgbClr val="000000"/>
              </a:solidFill>
              <a:latin typeface="BIZ UDPゴシック" panose="020B0400000000000000" pitchFamily="50" charset="-128"/>
              <a:ea typeface="BIZ UDPゴシック" panose="020B0400000000000000" pitchFamily="50" charset="-128"/>
            </a:endParaRPr>
          </a:p>
        </p:txBody>
      </p:sp>
      <p:sp>
        <p:nvSpPr>
          <p:cNvPr id="23" name="テキスト ボックス 23"/>
          <p:cNvSpPr txBox="1"/>
          <p:nvPr/>
        </p:nvSpPr>
        <p:spPr>
          <a:xfrm>
            <a:off x="146044" y="9422840"/>
            <a:ext cx="6565912" cy="570720"/>
          </a:xfrm>
          <a:prstGeom prst="rect">
            <a:avLst/>
          </a:prstGeom>
          <a:noFill/>
          <a:ln w="6350">
            <a:noFill/>
          </a:ln>
        </p:spPr>
        <p:txBody>
          <a:bodyPr wrap="square" lIns="36000" tIns="36000" rIns="36000" bIns="72000" rtlCol="0" anchor="ctr" anchorCtr="0">
            <a:spAutoFit/>
          </a:bodyPr>
          <a:lstStyle/>
          <a:p>
            <a:pPr>
              <a:lnSpc>
                <a:spcPts val="1000"/>
              </a:lnSpc>
              <a:spcAft>
                <a:spcPts val="300"/>
              </a:spcAft>
              <a:tabLst>
                <a:tab pos="457200" algn="l"/>
              </a:tabLst>
            </a:pPr>
            <a:r>
              <a:rPr lang="en-US" altLang="ja-JP" dirty="0">
                <a:latin typeface="BIZ UDPゴシック" panose="020B0400000000000000" pitchFamily="50" charset="-128"/>
                <a:ea typeface="BIZ UDPゴシック" panose="020B0400000000000000" pitchFamily="50" charset="-128"/>
                <a:cs typeface="Times New Roman" panose="02020603050405020304" pitchFamily="18" charset="0"/>
              </a:rPr>
              <a:t>※</a:t>
            </a:r>
            <a:r>
              <a:rPr lang="ja-JP" altLang="en-US" dirty="0">
                <a:latin typeface="BIZ UDPゴシック" panose="020B0400000000000000" pitchFamily="50" charset="-128"/>
                <a:ea typeface="BIZ UDPゴシック" panose="020B0400000000000000" pitchFamily="50" charset="-128"/>
                <a:cs typeface="Times New Roman" panose="02020603050405020304" pitchFamily="18" charset="0"/>
              </a:rPr>
              <a:t> 本セミナー参加申込にかかる個人情報は主催の大阪府と大阪商工会議所が保有し、本セミナー運営等に利用させていただきます。</a:t>
            </a:r>
            <a:endParaRPr lang="en-US" altLang="ja-JP" dirty="0">
              <a:latin typeface="BIZ UDPゴシック" panose="020B0400000000000000" pitchFamily="50" charset="-128"/>
              <a:ea typeface="BIZ UDPゴシック" panose="020B0400000000000000" pitchFamily="50" charset="-128"/>
              <a:cs typeface="Times New Roman" panose="02020603050405020304" pitchFamily="18" charset="0"/>
            </a:endParaRPr>
          </a:p>
          <a:p>
            <a:pPr>
              <a:lnSpc>
                <a:spcPts val="1000"/>
              </a:lnSpc>
              <a:spcAft>
                <a:spcPts val="300"/>
              </a:spcAft>
              <a:tabLst>
                <a:tab pos="457200" algn="l"/>
              </a:tabLst>
            </a:pPr>
            <a:r>
              <a:rPr lang="en-US" altLang="ja-JP" dirty="0">
                <a:latin typeface="BIZ UDPゴシック" panose="020B0400000000000000" pitchFamily="50" charset="-128"/>
                <a:ea typeface="BIZ UDPゴシック" panose="020B0400000000000000" pitchFamily="50" charset="-128"/>
                <a:cs typeface="Times New Roman" panose="02020603050405020304" pitchFamily="18" charset="0"/>
              </a:rPr>
              <a:t>    </a:t>
            </a:r>
            <a:r>
              <a:rPr lang="ja-JP" altLang="en-US" dirty="0">
                <a:latin typeface="BIZ UDPゴシック" panose="020B0400000000000000" pitchFamily="50" charset="-128"/>
                <a:ea typeface="BIZ UDPゴシック" panose="020B0400000000000000" pitchFamily="50" charset="-128"/>
                <a:cs typeface="Times New Roman" panose="02020603050405020304" pitchFamily="18" charset="0"/>
              </a:rPr>
              <a:t>なお、共催の塩野義製薬株式会社、損害保険ジャパン株式会社は、参加申込書の個人情報を取得しません。</a:t>
            </a:r>
          </a:p>
          <a:p>
            <a:pPr>
              <a:lnSpc>
                <a:spcPts val="1000"/>
              </a:lnSpc>
              <a:spcAft>
                <a:spcPts val="300"/>
              </a:spcAft>
              <a:tabLst>
                <a:tab pos="457200" algn="l"/>
              </a:tabLst>
            </a:pPr>
            <a:endParaRPr lang="en-US" altLang="ja-JP" dirty="0">
              <a:solidFill>
                <a:srgbClr val="FF0000"/>
              </a:solidFill>
              <a:latin typeface="BIZ UDPゴシック" panose="020B0400000000000000" pitchFamily="50" charset="-128"/>
              <a:ea typeface="BIZ UDPゴシック" panose="020B0400000000000000" pitchFamily="50" charset="-128"/>
              <a:cs typeface="Times New Roman" panose="02020603050405020304" pitchFamily="18" charset="0"/>
            </a:endParaRPr>
          </a:p>
        </p:txBody>
      </p:sp>
      <p:cxnSp>
        <p:nvCxnSpPr>
          <p:cNvPr id="8" name="直線コネクタ 7">
            <a:extLst>
              <a:ext uri="{FF2B5EF4-FFF2-40B4-BE49-F238E27FC236}">
                <a16:creationId xmlns:a16="http://schemas.microsoft.com/office/drawing/2014/main" id="{36ABE4DA-103B-4B06-ACFF-66A8FE255B14}"/>
              </a:ext>
            </a:extLst>
          </p:cNvPr>
          <p:cNvCxnSpPr/>
          <p:nvPr/>
        </p:nvCxnSpPr>
        <p:spPr>
          <a:xfrm>
            <a:off x="-8334" y="9381324"/>
            <a:ext cx="6858000" cy="0"/>
          </a:xfrm>
          <a:prstGeom prst="line">
            <a:avLst/>
          </a:prstGeom>
          <a:ln w="19050">
            <a:solidFill>
              <a:srgbClr val="FF5050"/>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04212079-DC05-7D8B-4FE9-D037A2752261}"/>
              </a:ext>
            </a:extLst>
          </p:cNvPr>
          <p:cNvSpPr txBox="1"/>
          <p:nvPr/>
        </p:nvSpPr>
        <p:spPr>
          <a:xfrm>
            <a:off x="5589240" y="9598223"/>
            <a:ext cx="1584176" cy="307777"/>
          </a:xfrm>
          <a:prstGeom prst="rect">
            <a:avLst/>
          </a:prstGeom>
          <a:noFill/>
        </p:spPr>
        <p:txBody>
          <a:bodyPr wrap="square">
            <a:spAutoFit/>
          </a:bodyPr>
          <a:lstStyle/>
          <a:p>
            <a:r>
              <a:rPr lang="en-US" altLang="ja-JP" sz="700" dirty="0">
                <a:latin typeface="BIZ UDPゴシック" panose="020B0400000000000000" pitchFamily="50" charset="-128"/>
                <a:ea typeface="BIZ UDPゴシック" panose="020B0400000000000000" pitchFamily="50" charset="-128"/>
              </a:rPr>
              <a:t>CSR-A-0023(V01) </a:t>
            </a:r>
          </a:p>
          <a:p>
            <a:r>
              <a:rPr lang="ja-JP" altLang="en-US" sz="700" dirty="0">
                <a:latin typeface="BIZ UDPゴシック" panose="020B0400000000000000" pitchFamily="50" charset="-128"/>
                <a:ea typeface="BIZ UDPゴシック" panose="020B0400000000000000" pitchFamily="50" charset="-128"/>
              </a:rPr>
              <a:t>審 </a:t>
            </a:r>
            <a:r>
              <a:rPr lang="en-US" altLang="ja-JP" sz="700" dirty="0">
                <a:latin typeface="BIZ UDPゴシック" panose="020B0400000000000000" pitchFamily="50" charset="-128"/>
                <a:ea typeface="BIZ UDPゴシック" panose="020B0400000000000000" pitchFamily="50" charset="-128"/>
              </a:rPr>
              <a:t>046065 2023</a:t>
            </a:r>
            <a:r>
              <a:rPr lang="ja-JP" altLang="en-US" sz="700" dirty="0">
                <a:latin typeface="BIZ UDPゴシック" panose="020B0400000000000000" pitchFamily="50" charset="-128"/>
                <a:ea typeface="BIZ UDPゴシック" panose="020B0400000000000000" pitchFamily="50" charset="-128"/>
              </a:rPr>
              <a:t>年</a:t>
            </a:r>
            <a:r>
              <a:rPr lang="en-US" altLang="ja-JP" sz="700" dirty="0">
                <a:latin typeface="BIZ UDPゴシック" panose="020B0400000000000000" pitchFamily="50" charset="-128"/>
                <a:ea typeface="BIZ UDPゴシック" panose="020B0400000000000000" pitchFamily="50" charset="-128"/>
              </a:rPr>
              <a:t>7</a:t>
            </a:r>
            <a:r>
              <a:rPr lang="ja-JP" altLang="en-US" sz="700" dirty="0">
                <a:latin typeface="BIZ UDPゴシック" panose="020B0400000000000000" pitchFamily="50" charset="-128"/>
                <a:ea typeface="BIZ UDPゴシック" panose="020B0400000000000000" pitchFamily="50" charset="-128"/>
              </a:rPr>
              <a:t>月</a:t>
            </a:r>
          </a:p>
        </p:txBody>
      </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9917</TotalTime>
  <Words>734</Words>
  <Application>Microsoft Office PowerPoint</Application>
  <PresentationFormat>A4 210 x 297 mm</PresentationFormat>
  <Paragraphs>85</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2</vt:i4>
      </vt:variant>
    </vt:vector>
  </HeadingPairs>
  <TitlesOfParts>
    <vt:vector size="10" baseType="lpstr">
      <vt:lpstr>BIZ UDPゴシック</vt:lpstr>
      <vt:lpstr>ＭＳ Ｐゴシック</vt:lpstr>
      <vt:lpstr>游ゴシック</vt:lpstr>
      <vt:lpstr>Arial</vt:lpstr>
      <vt:lpstr>Calibri</vt:lpstr>
      <vt:lpstr>Calibri Light</vt:lpstr>
      <vt:lpstr>標準デザイン</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特例子会社設立セミナー</dc:title>
  <dc:creator>大阪府職員端末機１７年度１２月調達</dc:creator>
  <cp:lastModifiedBy>Motoi, Ryosuke(DCCBF)本井 良亮</cp:lastModifiedBy>
  <cp:revision>1066</cp:revision>
  <cp:lastPrinted>2023-07-13T04:50:41Z</cp:lastPrinted>
  <dcterms:created xsi:type="dcterms:W3CDTF">2010-06-01T06:31:04Z</dcterms:created>
  <dcterms:modified xsi:type="dcterms:W3CDTF">2023-07-31T01:20:14Z</dcterms:modified>
</cp:coreProperties>
</file>