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1"/>
  </p:notesMasterIdLst>
  <p:sldIdLst>
    <p:sldId id="256" r:id="rId2"/>
    <p:sldId id="257" r:id="rId3"/>
    <p:sldId id="270" r:id="rId4"/>
    <p:sldId id="279" r:id="rId5"/>
    <p:sldId id="271" r:id="rId6"/>
    <p:sldId id="276" r:id="rId7"/>
    <p:sldId id="274" r:id="rId8"/>
    <p:sldId id="275" r:id="rId9"/>
    <p:sldId id="280" r:id="rId10"/>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30" y="78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52703-F339-406E-92DD-EF0842CE537D}" type="doc">
      <dgm:prSet loTypeId="urn:microsoft.com/office/officeart/2005/8/layout/pyramid1" loCatId="pyramid" qsTypeId="urn:microsoft.com/office/officeart/2005/8/quickstyle/simple1" qsCatId="simple" csTypeId="urn:microsoft.com/office/officeart/2005/8/colors/accent1_2" csCatId="accent1" phldr="1"/>
      <dgm:spPr/>
    </dgm:pt>
    <dgm:pt modelId="{2BE7307C-0568-43A2-93C6-4573839E5A04}">
      <dgm:prSet phldrT="[テキスト]" custT="1"/>
      <dgm:spPr/>
      <dgm:t>
        <a:bodyPr/>
        <a:lstStyle/>
        <a:p>
          <a:r>
            <a:rPr kumimoji="1" lang="ja-JP" altLang="en-US" sz="1200" dirty="0" smtClean="0">
              <a:solidFill>
                <a:schemeClr val="bg1"/>
              </a:solidFill>
              <a:latin typeface="+mj-ea"/>
              <a:ea typeface="+mj-ea"/>
            </a:rPr>
            <a:t>配慮</a:t>
          </a:r>
          <a:endParaRPr kumimoji="1" lang="ja-JP" altLang="en-US" sz="1200" dirty="0">
            <a:solidFill>
              <a:schemeClr val="bg1"/>
            </a:solidFill>
            <a:latin typeface="+mj-ea"/>
            <a:ea typeface="+mj-ea"/>
          </a:endParaRPr>
        </a:p>
      </dgm:t>
    </dgm:pt>
    <dgm:pt modelId="{3CFDFC16-A481-466E-827E-2D3005B36CE2}" type="parTrans" cxnId="{F68BC7A4-B74E-456A-9550-AF22BE596812}">
      <dgm:prSet/>
      <dgm:spPr/>
      <dgm:t>
        <a:bodyPr/>
        <a:lstStyle/>
        <a:p>
          <a:endParaRPr kumimoji="1" lang="ja-JP" altLang="en-US"/>
        </a:p>
      </dgm:t>
    </dgm:pt>
    <dgm:pt modelId="{09586200-E732-4177-AE6B-BA76B031FB87}" type="sibTrans" cxnId="{F68BC7A4-B74E-456A-9550-AF22BE596812}">
      <dgm:prSet/>
      <dgm:spPr/>
      <dgm:t>
        <a:bodyPr/>
        <a:lstStyle/>
        <a:p>
          <a:endParaRPr kumimoji="1" lang="ja-JP" altLang="en-US"/>
        </a:p>
      </dgm:t>
    </dgm:pt>
    <dgm:pt modelId="{7916057A-809F-45F5-9617-8ABE2029392D}">
      <dgm:prSet phldrT="[テキスト]" custT="1"/>
      <dgm:spPr>
        <a:solidFill>
          <a:schemeClr val="accent1">
            <a:lumMod val="40000"/>
            <a:lumOff val="60000"/>
          </a:schemeClr>
        </a:solidFill>
      </dgm:spPr>
      <dgm:t>
        <a:bodyPr/>
        <a:lstStyle/>
        <a:p>
          <a:r>
            <a:rPr kumimoji="1" lang="ja-JP" altLang="en-US" sz="1200" dirty="0" smtClean="0">
              <a:solidFill>
                <a:schemeClr val="tx1"/>
              </a:solidFill>
              <a:latin typeface="+mj-ea"/>
              <a:ea typeface="+mj-ea"/>
            </a:rPr>
            <a:t>セルフケア</a:t>
          </a:r>
          <a:endParaRPr kumimoji="1" lang="ja-JP" altLang="en-US" sz="1200" dirty="0">
            <a:solidFill>
              <a:schemeClr val="tx1"/>
            </a:solidFill>
            <a:latin typeface="+mj-ea"/>
            <a:ea typeface="+mj-ea"/>
          </a:endParaRPr>
        </a:p>
      </dgm:t>
    </dgm:pt>
    <dgm:pt modelId="{389BBE8B-BCC1-4464-8CBB-4C4A2FD50BC1}" type="parTrans" cxnId="{6753CD3B-EDEA-4D80-9010-923B3CF7D24A}">
      <dgm:prSet/>
      <dgm:spPr/>
      <dgm:t>
        <a:bodyPr/>
        <a:lstStyle/>
        <a:p>
          <a:endParaRPr kumimoji="1" lang="ja-JP" altLang="en-US"/>
        </a:p>
      </dgm:t>
    </dgm:pt>
    <dgm:pt modelId="{C283AFE3-CA5F-4C43-BF16-3572B937DCA1}" type="sibTrans" cxnId="{6753CD3B-EDEA-4D80-9010-923B3CF7D24A}">
      <dgm:prSet/>
      <dgm:spPr/>
      <dgm:t>
        <a:bodyPr/>
        <a:lstStyle/>
        <a:p>
          <a:endParaRPr kumimoji="1" lang="ja-JP" altLang="en-US"/>
        </a:p>
      </dgm:t>
    </dgm:pt>
    <dgm:pt modelId="{1AED0417-0CA6-413E-BF4B-2BEF199E6C5C}">
      <dgm:prSet custT="1"/>
      <dgm:spPr>
        <a:solidFill>
          <a:schemeClr val="accent1">
            <a:lumMod val="40000"/>
            <a:lumOff val="60000"/>
          </a:schemeClr>
        </a:solidFill>
      </dgm:spPr>
      <dgm:t>
        <a:bodyPr/>
        <a:lstStyle/>
        <a:p>
          <a:r>
            <a:rPr lang="ja-JP" altLang="en-US" sz="1100" b="1" dirty="0" smtClean="0">
              <a:solidFill>
                <a:schemeClr val="tx1"/>
              </a:solidFill>
              <a:latin typeface="+mj-ea"/>
              <a:ea typeface="+mj-ea"/>
            </a:rPr>
            <a:t>能力の発揮・成長の気持ち</a:t>
          </a:r>
          <a:endParaRPr lang="ja-JP" altLang="en-US" sz="1100" dirty="0">
            <a:solidFill>
              <a:schemeClr val="tx1"/>
            </a:solidFill>
            <a:latin typeface="+mj-ea"/>
            <a:ea typeface="+mj-ea"/>
          </a:endParaRPr>
        </a:p>
      </dgm:t>
    </dgm:pt>
    <dgm:pt modelId="{06991FF1-4266-42C0-B5EC-86408666FFE0}" type="parTrans" cxnId="{025A6B18-2056-4DC5-A8D1-8E8986F97FE2}">
      <dgm:prSet/>
      <dgm:spPr/>
      <dgm:t>
        <a:bodyPr/>
        <a:lstStyle/>
        <a:p>
          <a:endParaRPr kumimoji="1" lang="ja-JP" altLang="en-US"/>
        </a:p>
      </dgm:t>
    </dgm:pt>
    <dgm:pt modelId="{1AE1C4C6-2ACD-4708-9667-C354D7C17B57}" type="sibTrans" cxnId="{025A6B18-2056-4DC5-A8D1-8E8986F97FE2}">
      <dgm:prSet/>
      <dgm:spPr/>
      <dgm:t>
        <a:bodyPr/>
        <a:lstStyle/>
        <a:p>
          <a:endParaRPr kumimoji="1" lang="ja-JP" altLang="en-US"/>
        </a:p>
      </dgm:t>
    </dgm:pt>
    <dgm:pt modelId="{2F9D68BF-E3D0-4B1D-A9FA-BB5EAF41BB02}" type="pres">
      <dgm:prSet presAssocID="{A0152703-F339-406E-92DD-EF0842CE537D}" presName="Name0" presStyleCnt="0">
        <dgm:presLayoutVars>
          <dgm:dir/>
          <dgm:animLvl val="lvl"/>
          <dgm:resizeHandles val="exact"/>
        </dgm:presLayoutVars>
      </dgm:prSet>
      <dgm:spPr/>
    </dgm:pt>
    <dgm:pt modelId="{ABFC41D4-81CD-4EAC-A80E-0840BB408AB4}" type="pres">
      <dgm:prSet presAssocID="{2BE7307C-0568-43A2-93C6-4573839E5A04}" presName="Name8" presStyleCnt="0"/>
      <dgm:spPr/>
    </dgm:pt>
    <dgm:pt modelId="{8C955CC9-CB9A-4D8E-8B0B-F432F44AB47B}" type="pres">
      <dgm:prSet presAssocID="{2BE7307C-0568-43A2-93C6-4573839E5A04}" presName="level" presStyleLbl="node1" presStyleIdx="0" presStyleCnt="3">
        <dgm:presLayoutVars>
          <dgm:chMax val="1"/>
          <dgm:bulletEnabled val="1"/>
        </dgm:presLayoutVars>
      </dgm:prSet>
      <dgm:spPr/>
      <dgm:t>
        <a:bodyPr/>
        <a:lstStyle/>
        <a:p>
          <a:endParaRPr kumimoji="1" lang="ja-JP" altLang="en-US"/>
        </a:p>
      </dgm:t>
    </dgm:pt>
    <dgm:pt modelId="{1EE8CB7F-D30F-4F09-9F1F-E1C0505CCC29}" type="pres">
      <dgm:prSet presAssocID="{2BE7307C-0568-43A2-93C6-4573839E5A04}" presName="levelTx" presStyleLbl="revTx" presStyleIdx="0" presStyleCnt="0">
        <dgm:presLayoutVars>
          <dgm:chMax val="1"/>
          <dgm:bulletEnabled val="1"/>
        </dgm:presLayoutVars>
      </dgm:prSet>
      <dgm:spPr/>
      <dgm:t>
        <a:bodyPr/>
        <a:lstStyle/>
        <a:p>
          <a:endParaRPr kumimoji="1" lang="ja-JP" altLang="en-US"/>
        </a:p>
      </dgm:t>
    </dgm:pt>
    <dgm:pt modelId="{CCB56516-5F8B-424F-95F5-CD4637FEBB74}" type="pres">
      <dgm:prSet presAssocID="{7916057A-809F-45F5-9617-8ABE2029392D}" presName="Name8" presStyleCnt="0"/>
      <dgm:spPr/>
    </dgm:pt>
    <dgm:pt modelId="{AFF451BB-FC0B-486E-B9BC-F022522E86D9}" type="pres">
      <dgm:prSet presAssocID="{7916057A-809F-45F5-9617-8ABE2029392D}" presName="level" presStyleLbl="node1" presStyleIdx="1" presStyleCnt="3">
        <dgm:presLayoutVars>
          <dgm:chMax val="1"/>
          <dgm:bulletEnabled val="1"/>
        </dgm:presLayoutVars>
      </dgm:prSet>
      <dgm:spPr/>
      <dgm:t>
        <a:bodyPr/>
        <a:lstStyle/>
        <a:p>
          <a:endParaRPr kumimoji="1" lang="ja-JP" altLang="en-US"/>
        </a:p>
      </dgm:t>
    </dgm:pt>
    <dgm:pt modelId="{702108E2-D9B1-411D-B3A1-455712F4E5E0}" type="pres">
      <dgm:prSet presAssocID="{7916057A-809F-45F5-9617-8ABE2029392D}" presName="levelTx" presStyleLbl="revTx" presStyleIdx="0" presStyleCnt="0">
        <dgm:presLayoutVars>
          <dgm:chMax val="1"/>
          <dgm:bulletEnabled val="1"/>
        </dgm:presLayoutVars>
      </dgm:prSet>
      <dgm:spPr/>
      <dgm:t>
        <a:bodyPr/>
        <a:lstStyle/>
        <a:p>
          <a:endParaRPr kumimoji="1" lang="ja-JP" altLang="en-US"/>
        </a:p>
      </dgm:t>
    </dgm:pt>
    <dgm:pt modelId="{3BF6DA0E-DC48-4843-ADE2-7C8EACE3CCC9}" type="pres">
      <dgm:prSet presAssocID="{1AED0417-0CA6-413E-BF4B-2BEF199E6C5C}" presName="Name8" presStyleCnt="0"/>
      <dgm:spPr/>
    </dgm:pt>
    <dgm:pt modelId="{D1623D7E-2F88-40B8-9FB4-19B739276556}" type="pres">
      <dgm:prSet presAssocID="{1AED0417-0CA6-413E-BF4B-2BEF199E6C5C}" presName="level" presStyleLbl="node1" presStyleIdx="2" presStyleCnt="3">
        <dgm:presLayoutVars>
          <dgm:chMax val="1"/>
          <dgm:bulletEnabled val="1"/>
        </dgm:presLayoutVars>
      </dgm:prSet>
      <dgm:spPr/>
      <dgm:t>
        <a:bodyPr/>
        <a:lstStyle/>
        <a:p>
          <a:endParaRPr kumimoji="1" lang="ja-JP" altLang="en-US"/>
        </a:p>
      </dgm:t>
    </dgm:pt>
    <dgm:pt modelId="{608CBC22-1708-4ABA-8470-BC12CB639780}" type="pres">
      <dgm:prSet presAssocID="{1AED0417-0CA6-413E-BF4B-2BEF199E6C5C}" presName="levelTx" presStyleLbl="revTx" presStyleIdx="0" presStyleCnt="0">
        <dgm:presLayoutVars>
          <dgm:chMax val="1"/>
          <dgm:bulletEnabled val="1"/>
        </dgm:presLayoutVars>
      </dgm:prSet>
      <dgm:spPr/>
      <dgm:t>
        <a:bodyPr/>
        <a:lstStyle/>
        <a:p>
          <a:endParaRPr kumimoji="1" lang="ja-JP" altLang="en-US"/>
        </a:p>
      </dgm:t>
    </dgm:pt>
  </dgm:ptLst>
  <dgm:cxnLst>
    <dgm:cxn modelId="{C647B0EA-5478-45CC-A7FB-7A2DC3089336}" type="presOf" srcId="{2BE7307C-0568-43A2-93C6-4573839E5A04}" destId="{1EE8CB7F-D30F-4F09-9F1F-E1C0505CCC29}" srcOrd="1" destOrd="0" presId="urn:microsoft.com/office/officeart/2005/8/layout/pyramid1"/>
    <dgm:cxn modelId="{3C21C591-F9A2-4CE7-B628-6CEB91362819}" type="presOf" srcId="{7916057A-809F-45F5-9617-8ABE2029392D}" destId="{AFF451BB-FC0B-486E-B9BC-F022522E86D9}" srcOrd="0" destOrd="0" presId="urn:microsoft.com/office/officeart/2005/8/layout/pyramid1"/>
    <dgm:cxn modelId="{16843493-41B0-4E3B-AEE5-FCE0DE798156}" type="presOf" srcId="{1AED0417-0CA6-413E-BF4B-2BEF199E6C5C}" destId="{608CBC22-1708-4ABA-8470-BC12CB639780}" srcOrd="1" destOrd="0" presId="urn:microsoft.com/office/officeart/2005/8/layout/pyramid1"/>
    <dgm:cxn modelId="{6753CD3B-EDEA-4D80-9010-923B3CF7D24A}" srcId="{A0152703-F339-406E-92DD-EF0842CE537D}" destId="{7916057A-809F-45F5-9617-8ABE2029392D}" srcOrd="1" destOrd="0" parTransId="{389BBE8B-BCC1-4464-8CBB-4C4A2FD50BC1}" sibTransId="{C283AFE3-CA5F-4C43-BF16-3572B937DCA1}"/>
    <dgm:cxn modelId="{26F2EE5D-7E84-4C83-9049-1CEC12752E91}" type="presOf" srcId="{2BE7307C-0568-43A2-93C6-4573839E5A04}" destId="{8C955CC9-CB9A-4D8E-8B0B-F432F44AB47B}" srcOrd="0" destOrd="0" presId="urn:microsoft.com/office/officeart/2005/8/layout/pyramid1"/>
    <dgm:cxn modelId="{BDA85F6C-003D-4FE9-B577-0717822F58BC}" type="presOf" srcId="{A0152703-F339-406E-92DD-EF0842CE537D}" destId="{2F9D68BF-E3D0-4B1D-A9FA-BB5EAF41BB02}" srcOrd="0" destOrd="0" presId="urn:microsoft.com/office/officeart/2005/8/layout/pyramid1"/>
    <dgm:cxn modelId="{446D9CE5-3FDC-4128-83BD-6ADA7FD147D7}" type="presOf" srcId="{7916057A-809F-45F5-9617-8ABE2029392D}" destId="{702108E2-D9B1-411D-B3A1-455712F4E5E0}" srcOrd="1" destOrd="0" presId="urn:microsoft.com/office/officeart/2005/8/layout/pyramid1"/>
    <dgm:cxn modelId="{025A6B18-2056-4DC5-A8D1-8E8986F97FE2}" srcId="{A0152703-F339-406E-92DD-EF0842CE537D}" destId="{1AED0417-0CA6-413E-BF4B-2BEF199E6C5C}" srcOrd="2" destOrd="0" parTransId="{06991FF1-4266-42C0-B5EC-86408666FFE0}" sibTransId="{1AE1C4C6-2ACD-4708-9667-C354D7C17B57}"/>
    <dgm:cxn modelId="{F68BC7A4-B74E-456A-9550-AF22BE596812}" srcId="{A0152703-F339-406E-92DD-EF0842CE537D}" destId="{2BE7307C-0568-43A2-93C6-4573839E5A04}" srcOrd="0" destOrd="0" parTransId="{3CFDFC16-A481-466E-827E-2D3005B36CE2}" sibTransId="{09586200-E732-4177-AE6B-BA76B031FB87}"/>
    <dgm:cxn modelId="{E0D0B5EC-2035-45DC-8C63-D04752A87E4B}" type="presOf" srcId="{1AED0417-0CA6-413E-BF4B-2BEF199E6C5C}" destId="{D1623D7E-2F88-40B8-9FB4-19B739276556}" srcOrd="0" destOrd="0" presId="urn:microsoft.com/office/officeart/2005/8/layout/pyramid1"/>
    <dgm:cxn modelId="{F1C4DC9B-2DF9-4CC1-AC0C-43F181428A99}" type="presParOf" srcId="{2F9D68BF-E3D0-4B1D-A9FA-BB5EAF41BB02}" destId="{ABFC41D4-81CD-4EAC-A80E-0840BB408AB4}" srcOrd="0" destOrd="0" presId="urn:microsoft.com/office/officeart/2005/8/layout/pyramid1"/>
    <dgm:cxn modelId="{920CC049-A7B3-4DEF-A1BA-94BE9D87CEE1}" type="presParOf" srcId="{ABFC41D4-81CD-4EAC-A80E-0840BB408AB4}" destId="{8C955CC9-CB9A-4D8E-8B0B-F432F44AB47B}" srcOrd="0" destOrd="0" presId="urn:microsoft.com/office/officeart/2005/8/layout/pyramid1"/>
    <dgm:cxn modelId="{D7E70849-1AEC-4A6D-9B15-61874CCF895B}" type="presParOf" srcId="{ABFC41D4-81CD-4EAC-A80E-0840BB408AB4}" destId="{1EE8CB7F-D30F-4F09-9F1F-E1C0505CCC29}" srcOrd="1" destOrd="0" presId="urn:microsoft.com/office/officeart/2005/8/layout/pyramid1"/>
    <dgm:cxn modelId="{B29055E7-252D-4753-9E11-09262E3F3648}" type="presParOf" srcId="{2F9D68BF-E3D0-4B1D-A9FA-BB5EAF41BB02}" destId="{CCB56516-5F8B-424F-95F5-CD4637FEBB74}" srcOrd="1" destOrd="0" presId="urn:microsoft.com/office/officeart/2005/8/layout/pyramid1"/>
    <dgm:cxn modelId="{645AC967-DDB8-48A7-AF78-E2FD0EA63D62}" type="presParOf" srcId="{CCB56516-5F8B-424F-95F5-CD4637FEBB74}" destId="{AFF451BB-FC0B-486E-B9BC-F022522E86D9}" srcOrd="0" destOrd="0" presId="urn:microsoft.com/office/officeart/2005/8/layout/pyramid1"/>
    <dgm:cxn modelId="{591FCE61-1F8F-48F4-9985-65F8F2B66FA0}" type="presParOf" srcId="{CCB56516-5F8B-424F-95F5-CD4637FEBB74}" destId="{702108E2-D9B1-411D-B3A1-455712F4E5E0}" srcOrd="1" destOrd="0" presId="urn:microsoft.com/office/officeart/2005/8/layout/pyramid1"/>
    <dgm:cxn modelId="{CE85EC41-F3A7-44F7-8D63-736E4916A8F0}" type="presParOf" srcId="{2F9D68BF-E3D0-4B1D-A9FA-BB5EAF41BB02}" destId="{3BF6DA0E-DC48-4843-ADE2-7C8EACE3CCC9}" srcOrd="2" destOrd="0" presId="urn:microsoft.com/office/officeart/2005/8/layout/pyramid1"/>
    <dgm:cxn modelId="{A710B293-9E46-4BA1-885E-4A47B78EF68C}" type="presParOf" srcId="{3BF6DA0E-DC48-4843-ADE2-7C8EACE3CCC9}" destId="{D1623D7E-2F88-40B8-9FB4-19B739276556}" srcOrd="0" destOrd="0" presId="urn:microsoft.com/office/officeart/2005/8/layout/pyramid1"/>
    <dgm:cxn modelId="{2BDBC79D-9297-43DE-8442-931B44D22D77}" type="presParOf" srcId="{3BF6DA0E-DC48-4843-ADE2-7C8EACE3CCC9}" destId="{608CBC22-1708-4ABA-8470-BC12CB639780}"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55CC9-CB9A-4D8E-8B0B-F432F44AB47B}">
      <dsp:nvSpPr>
        <dsp:cNvPr id="0" name=""/>
        <dsp:cNvSpPr/>
      </dsp:nvSpPr>
      <dsp:spPr>
        <a:xfrm>
          <a:off x="917407" y="0"/>
          <a:ext cx="917407" cy="360040"/>
        </a:xfrm>
        <a:prstGeom prst="trapezoid">
          <a:avLst>
            <a:gd name="adj" fmla="val 12740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bg1"/>
              </a:solidFill>
              <a:latin typeface="+mj-ea"/>
              <a:ea typeface="+mj-ea"/>
            </a:rPr>
            <a:t>配慮</a:t>
          </a:r>
          <a:endParaRPr kumimoji="1" lang="ja-JP" altLang="en-US" sz="1200" kern="1200" dirty="0">
            <a:solidFill>
              <a:schemeClr val="bg1"/>
            </a:solidFill>
            <a:latin typeface="+mj-ea"/>
            <a:ea typeface="+mj-ea"/>
          </a:endParaRPr>
        </a:p>
      </dsp:txBody>
      <dsp:txXfrm>
        <a:off x="917407" y="0"/>
        <a:ext cx="917407" cy="360040"/>
      </dsp:txXfrm>
    </dsp:sp>
    <dsp:sp modelId="{AFF451BB-FC0B-486E-B9BC-F022522E86D9}">
      <dsp:nvSpPr>
        <dsp:cNvPr id="0" name=""/>
        <dsp:cNvSpPr/>
      </dsp:nvSpPr>
      <dsp:spPr>
        <a:xfrm>
          <a:off x="458703" y="360040"/>
          <a:ext cx="1834815" cy="360040"/>
        </a:xfrm>
        <a:prstGeom prst="trapezoid">
          <a:avLst>
            <a:gd name="adj" fmla="val 127404"/>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tx1"/>
              </a:solidFill>
              <a:latin typeface="+mj-ea"/>
              <a:ea typeface="+mj-ea"/>
            </a:rPr>
            <a:t>セルフケア</a:t>
          </a:r>
          <a:endParaRPr kumimoji="1" lang="ja-JP" altLang="en-US" sz="1200" kern="1200" dirty="0">
            <a:solidFill>
              <a:schemeClr val="tx1"/>
            </a:solidFill>
            <a:latin typeface="+mj-ea"/>
            <a:ea typeface="+mj-ea"/>
          </a:endParaRPr>
        </a:p>
      </dsp:txBody>
      <dsp:txXfrm>
        <a:off x="779796" y="360040"/>
        <a:ext cx="1192629" cy="360040"/>
      </dsp:txXfrm>
    </dsp:sp>
    <dsp:sp modelId="{D1623D7E-2F88-40B8-9FB4-19B739276556}">
      <dsp:nvSpPr>
        <dsp:cNvPr id="0" name=""/>
        <dsp:cNvSpPr/>
      </dsp:nvSpPr>
      <dsp:spPr>
        <a:xfrm>
          <a:off x="0" y="720080"/>
          <a:ext cx="2752223" cy="360040"/>
        </a:xfrm>
        <a:prstGeom prst="trapezoid">
          <a:avLst>
            <a:gd name="adj" fmla="val 127404"/>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ja-JP" altLang="en-US" sz="1100" b="1" kern="1200" dirty="0" smtClean="0">
              <a:solidFill>
                <a:schemeClr val="tx1"/>
              </a:solidFill>
              <a:latin typeface="+mj-ea"/>
              <a:ea typeface="+mj-ea"/>
            </a:rPr>
            <a:t>能力の発揮・成長の気持ち</a:t>
          </a:r>
          <a:endParaRPr lang="ja-JP" altLang="en-US" sz="1100" kern="1200" dirty="0">
            <a:solidFill>
              <a:schemeClr val="tx1"/>
            </a:solidFill>
            <a:latin typeface="+mj-ea"/>
            <a:ea typeface="+mj-ea"/>
          </a:endParaRPr>
        </a:p>
      </dsp:txBody>
      <dsp:txXfrm>
        <a:off x="481639" y="720080"/>
        <a:ext cx="1788944" cy="3600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BCBDA1E-007E-4905-B20C-329F8BE9A473}" type="datetimeFigureOut">
              <a:rPr kumimoji="1" lang="ja-JP" altLang="en-US" smtClean="0"/>
              <a:t>2018/3/13</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94EAA78-3A84-4C66-B4E1-384986A7CAD7}" type="slidenum">
              <a:rPr kumimoji="1" lang="ja-JP" altLang="en-US" smtClean="0"/>
              <a:t>‹#›</a:t>
            </a:fld>
            <a:endParaRPr kumimoji="1" lang="ja-JP" altLang="en-US"/>
          </a:p>
        </p:txBody>
      </p:sp>
    </p:spTree>
    <p:extLst>
      <p:ext uri="{BB962C8B-B14F-4D97-AF65-F5344CB8AC3E}">
        <p14:creationId xmlns:p14="http://schemas.microsoft.com/office/powerpoint/2010/main" val="2929265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2</a:t>
            </a:fld>
            <a:endParaRPr kumimoji="1" lang="ja-JP" altLang="en-US"/>
          </a:p>
        </p:txBody>
      </p:sp>
    </p:spTree>
    <p:extLst>
      <p:ext uri="{BB962C8B-B14F-4D97-AF65-F5344CB8AC3E}">
        <p14:creationId xmlns:p14="http://schemas.microsoft.com/office/powerpoint/2010/main" val="3323555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D0E8ACA9-6CA2-4009-821D-78145661B91E}" type="datetimeFigureOut">
              <a:rPr kumimoji="1" lang="ja-JP" altLang="en-US" smtClean="0"/>
              <a:t>2018/3/13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8475134"/>
            <a:ext cx="457200" cy="486833"/>
          </a:xfrm>
        </p:spPr>
        <p:txBody>
          <a:bodyPr/>
          <a:lstStyle/>
          <a:p>
            <a:fld id="{F3E5EDE9-C1E3-4BA7-9C72-D92CDC7F1C7A}" type="slidenum">
              <a:rPr kumimoji="1" lang="ja-JP" altLang="en-US" smtClean="0"/>
              <a:t>‹#›</a:t>
            </a:fld>
            <a:endParaRPr kumimoji="1" lang="ja-JP" alt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E8ACA9-6CA2-4009-821D-78145661B91E}" type="datetimeFigureOut">
              <a:rPr kumimoji="1" lang="ja-JP" altLang="en-US" smtClean="0"/>
              <a:t>2018/3/13</a:t>
            </a:fld>
            <a:endParaRPr kumimoji="1" lang="ja-JP" alt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E5EDE9-C1E3-4BA7-9C72-D92CDC7F1C7A}" type="slidenum">
              <a:rPr kumimoji="1" lang="ja-JP" altLang="en-US" smtClean="0"/>
              <a:t>‹#›</a:t>
            </a:fld>
            <a:endParaRPr kumimoji="1" lang="ja-JP" alt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4664" y="5220072"/>
            <a:ext cx="5760640" cy="648072"/>
          </a:xfrm>
        </p:spPr>
        <p:txBody>
          <a:bodyPr>
            <a:normAutofit/>
          </a:bodyPr>
          <a:lstStyle/>
          <a:p>
            <a:r>
              <a:rPr lang="ja-JP" altLang="en-US" sz="2800" dirty="0" smtClean="0">
                <a:solidFill>
                  <a:schemeClr val="accent3"/>
                </a:solidFill>
                <a:latin typeface="+mj-ea"/>
                <a:ea typeface="+mj-ea"/>
              </a:rPr>
              <a:t>就労支援機関用 </a:t>
            </a:r>
            <a:r>
              <a:rPr kumimoji="1" lang="ja-JP" altLang="en-US" sz="2800" dirty="0" smtClean="0">
                <a:solidFill>
                  <a:schemeClr val="accent3"/>
                </a:solidFill>
                <a:latin typeface="+mj-ea"/>
                <a:ea typeface="+mj-ea"/>
              </a:rPr>
              <a:t>活用ガイド</a:t>
            </a:r>
            <a:endParaRPr kumimoji="1" lang="en-US" altLang="ja-JP" sz="2800" dirty="0" smtClean="0">
              <a:solidFill>
                <a:schemeClr val="accent3"/>
              </a:solidFill>
              <a:latin typeface="+mj-ea"/>
              <a:ea typeface="+mj-ea"/>
            </a:endParaRPr>
          </a:p>
          <a:p>
            <a:endParaRPr lang="en-US" altLang="ja-JP" sz="4000" dirty="0">
              <a:solidFill>
                <a:schemeClr val="accent3"/>
              </a:solidFill>
              <a:latin typeface="+mj-ea"/>
              <a:ea typeface="+mj-ea"/>
            </a:endParaRPr>
          </a:p>
          <a:p>
            <a:endParaRPr kumimoji="1" lang="en-US" altLang="ja-JP" sz="1600" dirty="0" smtClean="0">
              <a:latin typeface="+mj-ea"/>
              <a:ea typeface="+mj-ea"/>
            </a:endParaRPr>
          </a:p>
        </p:txBody>
      </p:sp>
      <p:sp>
        <p:nvSpPr>
          <p:cNvPr id="4" name="テキスト ボックス 3"/>
          <p:cNvSpPr txBox="1"/>
          <p:nvPr/>
        </p:nvSpPr>
        <p:spPr>
          <a:xfrm>
            <a:off x="1844824" y="8355842"/>
            <a:ext cx="3312368" cy="369332"/>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大阪府雇用推進室就業促進課</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116632" y="2555776"/>
            <a:ext cx="6552728" cy="2520280"/>
          </a:xfrm>
          <a:prstGeom prst="rect">
            <a:avLst/>
          </a:prstGeom>
          <a:ln>
            <a:noFill/>
          </a:ln>
        </p:spPr>
        <p:txBody>
          <a:bodyPr vert="horz" lIns="0" tIns="0" rIns="18288" bIns="0" anchor="t">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1"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ja-JP" altLang="ja-JP" sz="4000" dirty="0" smtClean="0">
                <a:effectLst>
                  <a:outerShdw blurRad="38100" dist="38100" dir="2700000" algn="tl">
                    <a:srgbClr val="000000">
                      <a:alpha val="43137"/>
                    </a:srgbClr>
                  </a:outerShdw>
                </a:effectLst>
              </a:rPr>
              <a:t>合理的配慮のための</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ja-JP" altLang="ja-JP" sz="4000" dirty="0" smtClean="0">
                <a:effectLst>
                  <a:outerShdw blurRad="38100" dist="38100" dir="2700000" algn="tl">
                    <a:srgbClr val="000000">
                      <a:alpha val="43137"/>
                    </a:srgbClr>
                  </a:outerShdw>
                </a:effectLst>
              </a:rPr>
              <a:t>対話シート</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en-US" altLang="ja-JP" sz="3200" dirty="0" smtClean="0">
                <a:effectLst>
                  <a:outerShdw blurRad="38100" dist="38100" dir="2700000" algn="tl">
                    <a:srgbClr val="000000">
                      <a:alpha val="43137"/>
                    </a:srgbClr>
                  </a:outerShdw>
                </a:effectLst>
              </a:rPr>
              <a:t/>
            </a:r>
            <a:br>
              <a:rPr lang="en-US" altLang="ja-JP" sz="3200" dirty="0" smtClean="0">
                <a:effectLst>
                  <a:outerShdw blurRad="38100" dist="38100" dir="2700000" algn="tl">
                    <a:srgbClr val="000000">
                      <a:alpha val="43137"/>
                    </a:srgbClr>
                  </a:outerShdw>
                </a:effectLst>
              </a:rPr>
            </a:br>
            <a:r>
              <a:rPr lang="en-US" altLang="ja-JP" sz="3200" dirty="0" smtClean="0">
                <a:effectLst>
                  <a:outerShdw blurRad="38100" dist="38100" dir="2700000" algn="tl">
                    <a:srgbClr val="000000">
                      <a:alpha val="43137"/>
                    </a:srgbClr>
                  </a:outerShdw>
                </a:effectLst>
              </a:rPr>
              <a:t> </a:t>
            </a:r>
            <a:r>
              <a:rPr lang="ja-JP" altLang="en-US" sz="3200" dirty="0" smtClean="0">
                <a:effectLst>
                  <a:outerShdw blurRad="38100" dist="38100" dir="2700000" algn="tl">
                    <a:srgbClr val="000000">
                      <a:alpha val="43137"/>
                    </a:srgbClr>
                  </a:outerShdw>
                </a:effectLst>
              </a:rPr>
              <a:t>～</a:t>
            </a:r>
            <a:r>
              <a:rPr lang="ja-JP" altLang="en-US" sz="3200" dirty="0" err="1" smtClean="0">
                <a:effectLst>
                  <a:outerShdw blurRad="38100" dist="38100" dir="2700000" algn="tl">
                    <a:srgbClr val="000000">
                      <a:alpha val="43137"/>
                    </a:srgbClr>
                  </a:outerShdw>
                </a:effectLst>
              </a:rPr>
              <a:t>障がい</a:t>
            </a:r>
            <a:r>
              <a:rPr lang="ja-JP" altLang="en-US" sz="3200" dirty="0" smtClean="0">
                <a:effectLst>
                  <a:outerShdw blurRad="38100" dist="38100" dir="2700000" algn="tl">
                    <a:srgbClr val="000000">
                      <a:alpha val="43137"/>
                    </a:srgbClr>
                  </a:outerShdw>
                </a:effectLst>
              </a:rPr>
              <a:t>者の安定就労のために～</a:t>
            </a:r>
            <a:endParaRPr lang="ja-JP" altLang="en-US" sz="4000" dirty="0"/>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293667" y="4427984"/>
            <a:ext cx="6159669" cy="123939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93667" y="2772229"/>
            <a:ext cx="6159669" cy="9965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32656" y="611560"/>
            <a:ext cx="3960440" cy="504056"/>
          </a:xfrm>
        </p:spPr>
        <p:txBody>
          <a:bodyPr>
            <a:normAutofit/>
          </a:bodyPr>
          <a:lstStyle/>
          <a:p>
            <a:r>
              <a:rPr kumimoji="1" lang="ja-JP" altLang="en-US" sz="1800" dirty="0" smtClean="0"/>
              <a:t>合理的配慮の提供義務について</a:t>
            </a:r>
            <a:endParaRPr kumimoji="1" lang="ja-JP" altLang="en-US" sz="1800" dirty="0"/>
          </a:p>
        </p:txBody>
      </p:sp>
      <p:sp>
        <p:nvSpPr>
          <p:cNvPr id="3" name="コンテンツ プレースホルダー 2"/>
          <p:cNvSpPr>
            <a:spLocks noGrp="1"/>
          </p:cNvSpPr>
          <p:nvPr>
            <p:ph idx="1"/>
          </p:nvPr>
        </p:nvSpPr>
        <p:spPr>
          <a:xfrm>
            <a:off x="332656" y="1259632"/>
            <a:ext cx="6136886" cy="7776864"/>
          </a:xfrm>
        </p:spPr>
        <p:txBody>
          <a:bodyPr>
            <a:normAutofit fontScale="92500"/>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平成２８年４月から、雇用の分野で</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者に対する合理的配慮の提供が義務となりました。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これらの配慮は</a:t>
            </a:r>
            <a:r>
              <a:rPr lang="ja-JP" altLang="en-US" sz="1200" dirty="0">
                <a:solidFill>
                  <a:prstClr val="black"/>
                </a:solidFill>
                <a:latin typeface="ＭＳ ゴシック" panose="020B0609070205080204" pitchFamily="49" charset="-128"/>
                <a:ea typeface="ＭＳ ゴシック" panose="020B0609070205080204" pitchFamily="49" charset="-128"/>
              </a:rPr>
              <a:t>必要なことです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が、以下のような不安を持たれるかもしれません。</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1200" u="sng"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300" dirty="0" smtClean="0">
                <a:solidFill>
                  <a:prstClr val="black"/>
                </a:solidFill>
                <a:latin typeface="ＭＳ ゴシック" panose="020B0609070205080204" pitchFamily="49" charset="-128"/>
                <a:ea typeface="ＭＳ ゴシック" panose="020B0609070205080204" pitchFamily="49" charset="-128"/>
              </a:rPr>
              <a:t>また、経験や状況によって当初の配慮は不要になったり、新たな配慮が必要となる等</a:t>
            </a:r>
            <a:endParaRPr lang="en-US" altLang="ja-JP" sz="13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300" dirty="0" smtClean="0">
                <a:solidFill>
                  <a:prstClr val="black"/>
                </a:solidFill>
                <a:latin typeface="ＭＳ ゴシック" panose="020B0609070205080204" pitchFamily="49" charset="-128"/>
                <a:ea typeface="ＭＳ ゴシック" panose="020B0609070205080204" pitchFamily="49" charset="-128"/>
              </a:rPr>
              <a:t>変化があるため、</a:t>
            </a:r>
            <a:r>
              <a:rPr lang="ja-JP" altLang="en-US" sz="1300" dirty="0">
                <a:solidFill>
                  <a:prstClr val="black"/>
                </a:solidFill>
                <a:latin typeface="ＭＳ ゴシック" panose="020B0609070205080204" pitchFamily="49" charset="-128"/>
                <a:ea typeface="ＭＳ ゴシック" panose="020B0609070205080204" pitchFamily="49" charset="-128"/>
              </a:rPr>
              <a:t>本シートに記入するだけでなく</a:t>
            </a:r>
            <a:r>
              <a:rPr lang="ja-JP" altLang="en-US" sz="1300" dirty="0" smtClean="0">
                <a:solidFill>
                  <a:prstClr val="black"/>
                </a:solidFill>
                <a:latin typeface="ＭＳ ゴシック" panose="020B0609070205080204" pitchFamily="49" charset="-128"/>
                <a:ea typeface="ＭＳ ゴシック" panose="020B0609070205080204" pitchFamily="49" charset="-128"/>
              </a:rPr>
              <a:t>、事業</a:t>
            </a:r>
            <a:r>
              <a:rPr lang="ja-JP" altLang="en-US" sz="1300" dirty="0">
                <a:solidFill>
                  <a:prstClr val="black"/>
                </a:solidFill>
                <a:latin typeface="ＭＳ ゴシック" panose="020B0609070205080204" pitchFamily="49" charset="-128"/>
                <a:ea typeface="ＭＳ ゴシック" panose="020B0609070205080204" pitchFamily="49" charset="-128"/>
              </a:rPr>
              <a:t>主も障がいのある方も</a:t>
            </a:r>
            <a:r>
              <a:rPr lang="ja-JP" altLang="en-US" sz="1300" dirty="0" smtClean="0">
                <a:solidFill>
                  <a:prstClr val="black"/>
                </a:solidFill>
                <a:latin typeface="ＭＳ ゴシック" panose="020B0609070205080204" pitchFamily="49" charset="-128"/>
                <a:ea typeface="ＭＳ ゴシック" panose="020B0609070205080204" pitchFamily="49" charset="-128"/>
              </a:rPr>
              <a:t>お互い</a:t>
            </a:r>
            <a:endParaRPr lang="en-US" altLang="ja-JP" sz="13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300" dirty="0" smtClean="0">
                <a:solidFill>
                  <a:prstClr val="black"/>
                </a:solidFill>
                <a:latin typeface="ＭＳ ゴシック" panose="020B0609070205080204" pitchFamily="49" charset="-128"/>
                <a:ea typeface="ＭＳ ゴシック" panose="020B0609070205080204" pitchFamily="49" charset="-128"/>
              </a:rPr>
              <a:t>プラス</a:t>
            </a:r>
            <a:r>
              <a:rPr lang="ja-JP" altLang="en-US" sz="1300" dirty="0">
                <a:solidFill>
                  <a:prstClr val="black"/>
                </a:solidFill>
                <a:latin typeface="ＭＳ ゴシック" panose="020B0609070205080204" pitchFamily="49" charset="-128"/>
                <a:ea typeface="ＭＳ ゴシック" panose="020B0609070205080204" pitchFamily="49" charset="-128"/>
              </a:rPr>
              <a:t>となる</a:t>
            </a:r>
            <a:r>
              <a:rPr lang="ja-JP" altLang="en-US" sz="1300" dirty="0" smtClean="0">
                <a:solidFill>
                  <a:prstClr val="black"/>
                </a:solidFill>
                <a:latin typeface="ＭＳ ゴシック" panose="020B0609070205080204" pitchFamily="49" charset="-128"/>
                <a:ea typeface="ＭＳ ゴシック" panose="020B0609070205080204" pitchFamily="49" charset="-128"/>
              </a:rPr>
              <a:t>よう定期的に状況の確認をする</a:t>
            </a:r>
            <a:r>
              <a:rPr lang="ja-JP" altLang="en-US" sz="1300" smtClean="0">
                <a:solidFill>
                  <a:prstClr val="black"/>
                </a:solidFill>
                <a:latin typeface="ＭＳ ゴシック" panose="020B0609070205080204" pitchFamily="49" charset="-128"/>
                <a:ea typeface="ＭＳ ゴシック" panose="020B0609070205080204" pitchFamily="49" charset="-128"/>
              </a:rPr>
              <a:t>機会をもつ</a:t>
            </a:r>
            <a:r>
              <a:rPr lang="ja-JP" altLang="en-US" sz="1300" dirty="0" smtClean="0">
                <a:solidFill>
                  <a:prstClr val="black"/>
                </a:solidFill>
                <a:latin typeface="ＭＳ ゴシック" panose="020B0609070205080204" pitchFamily="49" charset="-128"/>
                <a:ea typeface="ＭＳ ゴシック" panose="020B0609070205080204" pitchFamily="49" charset="-128"/>
              </a:rPr>
              <a:t>ことは大切なことです。</a:t>
            </a:r>
            <a:endParaRPr lang="en-US" altLang="ja-JP" sz="1300" dirty="0" smtClean="0">
              <a:solidFill>
                <a:prstClr val="black"/>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64982" y="1561843"/>
            <a:ext cx="4887281" cy="646331"/>
          </a:xfrm>
          <a:prstGeom prst="rect">
            <a:avLst/>
          </a:prstGeom>
          <a:noFill/>
          <a:ln w="31750">
            <a:solidFill>
              <a:schemeClr val="tx1"/>
            </a:solidFill>
            <a:prstDash val="sysDash"/>
          </a:ln>
        </p:spPr>
        <p:txBody>
          <a:bodyPr wrap="square" rtlCol="0">
            <a:spAutoFit/>
          </a:bodyPr>
          <a:lstStyle/>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職場</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で支障となっている事情の有無について、</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285750" indent="-285750">
              <a:buClr>
                <a:srgbClr val="E68422"/>
              </a:buClr>
              <a:buFont typeface="Arial" panose="020B0604020202020204" pitchFamily="34" charset="0"/>
              <a:buChar char="•"/>
            </a:pPr>
            <a:r>
              <a:rPr lang="ja-JP" altLang="en-US" sz="1200" dirty="0" smtClean="0">
                <a:solidFill>
                  <a:prstClr val="black"/>
                </a:solidFill>
                <a:latin typeface="ＭＳ ゴシック" panose="020B0609070205080204" pitchFamily="49" charset="-128"/>
                <a:ea typeface="ＭＳ ゴシック" panose="020B0609070205080204" pitchFamily="49" charset="-128"/>
              </a:rPr>
              <a:t>募集</a:t>
            </a:r>
            <a:r>
              <a:rPr lang="ja-JP" altLang="en-US" sz="1200" dirty="0">
                <a:solidFill>
                  <a:prstClr val="black"/>
                </a:solidFill>
                <a:latin typeface="ＭＳ ゴシック" panose="020B0609070205080204" pitchFamily="49" charset="-128"/>
                <a:ea typeface="ＭＳ ゴシック" panose="020B0609070205080204" pitchFamily="49" charset="-128"/>
              </a:rPr>
              <a:t>・採用時に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は、障</a:t>
            </a:r>
            <a:r>
              <a:rPr lang="ja-JP" altLang="en-US" sz="1200" dirty="0">
                <a:solidFill>
                  <a:prstClr val="black"/>
                </a:solidFill>
                <a:latin typeface="ＭＳ ゴシック" panose="020B0609070205080204" pitchFamily="49" charset="-128"/>
                <a:ea typeface="ＭＳ ゴシック" panose="020B0609070205080204" pitchFamily="49" charset="-128"/>
              </a:rPr>
              <a:t>がいのある方から事業主に申し出る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285750" indent="-285750">
              <a:buClr>
                <a:srgbClr val="E68422"/>
              </a:buClr>
              <a:buFont typeface="Arial" panose="020B0604020202020204" pitchFamily="34" charset="0"/>
              <a:buChar char="•"/>
            </a:pPr>
            <a:r>
              <a:rPr lang="ja-JP" altLang="en-US" sz="1200" dirty="0">
                <a:solidFill>
                  <a:prstClr val="black"/>
                </a:solidFill>
                <a:latin typeface="ＭＳ ゴシック" panose="020B0609070205080204" pitchFamily="49" charset="-128"/>
                <a:ea typeface="ＭＳ ゴシック" panose="020B0609070205080204" pitchFamily="49" charset="-128"/>
              </a:rPr>
              <a:t>採用後</a:t>
            </a:r>
            <a:r>
              <a:rPr lang="ja-JP" altLang="en-US" sz="1200" dirty="0" smtClean="0">
                <a:solidFill>
                  <a:prstClr val="black"/>
                </a:solidFill>
                <a:latin typeface="ＭＳ ゴシック" panose="020B0609070205080204" pitchFamily="49" charset="-128"/>
                <a:ea typeface="ＭＳ ゴシック" panose="020B0609070205080204" pitchFamily="49" charset="-128"/>
              </a:rPr>
              <a:t>は、事業</a:t>
            </a:r>
            <a:r>
              <a:rPr lang="ja-JP" altLang="en-US" sz="1200" dirty="0">
                <a:solidFill>
                  <a:prstClr val="black"/>
                </a:solidFill>
                <a:latin typeface="ＭＳ ゴシック" panose="020B0609070205080204" pitchFamily="49" charset="-128"/>
                <a:ea typeface="ＭＳ ゴシック" panose="020B0609070205080204" pitchFamily="49" charset="-128"/>
              </a:rPr>
              <a:t>主から障がいのある方に対し確認する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365045" y="2828065"/>
            <a:ext cx="831708"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事業主</a:t>
            </a:r>
            <a:endParaRPr kumimoji="1" lang="ja-JP" altLang="en-US" sz="1200" dirty="0">
              <a:latin typeface="+mj-ea"/>
              <a:ea typeface="+mj-ea"/>
            </a:endParaRPr>
          </a:p>
        </p:txBody>
      </p:sp>
      <p:sp>
        <p:nvSpPr>
          <p:cNvPr id="28" name="角丸四角形 27"/>
          <p:cNvSpPr/>
          <p:nvPr/>
        </p:nvSpPr>
        <p:spPr>
          <a:xfrm>
            <a:off x="3418756" y="2828065"/>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29" name="コンテンツ プレースホルダー 2"/>
          <p:cNvSpPr txBox="1">
            <a:spLocks/>
          </p:cNvSpPr>
          <p:nvPr/>
        </p:nvSpPr>
        <p:spPr>
          <a:xfrm>
            <a:off x="456589" y="4680911"/>
            <a:ext cx="2809506" cy="86140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障</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がいのある方がどのような配慮が</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必要かを知り、過重な負担とならない</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範囲で対応できるかを判断したり、</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代替案を提案する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30" name="コンテンツ プレースホルダー 2"/>
          <p:cNvSpPr txBox="1">
            <a:spLocks/>
          </p:cNvSpPr>
          <p:nvPr/>
        </p:nvSpPr>
        <p:spPr>
          <a:xfrm>
            <a:off x="3498714" y="4680911"/>
            <a:ext cx="2815952" cy="93161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事業主に対して、過度な要求ではなく、</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まずはセルフケア（</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）を行った上で、</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能力を発揮するための適切な配慮希望</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を伝える。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31" name="コンテンツ プレースホルダー 2"/>
          <p:cNvSpPr txBox="1">
            <a:spLocks/>
          </p:cNvSpPr>
          <p:nvPr/>
        </p:nvSpPr>
        <p:spPr>
          <a:xfrm>
            <a:off x="3324962" y="301595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できない面が強調されてしまわないか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どのように伝えればよい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61" name="グループ化 60"/>
          <p:cNvGrpSpPr/>
          <p:nvPr/>
        </p:nvGrpSpPr>
        <p:grpSpPr>
          <a:xfrm>
            <a:off x="2150808" y="3858591"/>
            <a:ext cx="2241919" cy="435993"/>
            <a:chOff x="2150808" y="3995935"/>
            <a:chExt cx="2241919" cy="435993"/>
          </a:xfrm>
        </p:grpSpPr>
        <p:sp>
          <p:nvSpPr>
            <p:cNvPr id="32" name="二等辺三角形 31"/>
            <p:cNvSpPr/>
            <p:nvPr/>
          </p:nvSpPr>
          <p:spPr>
            <a:xfrm rot="10800000">
              <a:off x="2155877" y="4035884"/>
              <a:ext cx="2027182" cy="396044"/>
            </a:xfrm>
            <a:prstGeom prst="triangle">
              <a:avLst/>
            </a:prstGeom>
            <a:gradFill flip="none" rotWithShape="1">
              <a:gsLst>
                <a:gs pos="100000">
                  <a:schemeClr val="accent1">
                    <a:tint val="66000"/>
                    <a:satMod val="160000"/>
                  </a:schemeClr>
                </a:gs>
                <a:gs pos="47000">
                  <a:schemeClr val="accent1">
                    <a:tint val="44500"/>
                    <a:satMod val="160000"/>
                  </a:schemeClr>
                </a:gs>
                <a:gs pos="21000">
                  <a:schemeClr val="accent1">
                    <a:tint val="23500"/>
                    <a:satMod val="160000"/>
                  </a:schemeClr>
                </a:gs>
              </a:gsLst>
              <a:lin ang="16200000" scaled="1"/>
              <a:tileRect/>
            </a:gradFill>
            <a:ln w="3175">
              <a:gradFill flip="none" rotWithShape="1">
                <a:gsLst>
                  <a:gs pos="0">
                    <a:schemeClr val="accent1">
                      <a:tint val="66000"/>
                      <a:satMod val="160000"/>
                    </a:schemeClr>
                  </a:gs>
                  <a:gs pos="50000">
                    <a:schemeClr val="tx2"/>
                  </a:gs>
                  <a:gs pos="100000">
                    <a:schemeClr val="accent1">
                      <a:tint val="23500"/>
                      <a:satMod val="160000"/>
                    </a:scheme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50808" y="3995935"/>
              <a:ext cx="224191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以下のことが大切です</a:t>
              </a:r>
              <a:endParaRPr kumimoji="1" lang="ja-JP" altLang="en-US" sz="1400" dirty="0">
                <a:latin typeface="ＭＳ ゴシック" panose="020B0609070205080204" pitchFamily="49" charset="-128"/>
                <a:ea typeface="ＭＳ ゴシック" panose="020B0609070205080204" pitchFamily="49" charset="-128"/>
              </a:endParaRPr>
            </a:p>
          </p:txBody>
        </p:sp>
      </p:grpSp>
      <p:sp>
        <p:nvSpPr>
          <p:cNvPr id="36" name="角丸四角形 35"/>
          <p:cNvSpPr/>
          <p:nvPr/>
        </p:nvSpPr>
        <p:spPr>
          <a:xfrm>
            <a:off x="349344" y="4481091"/>
            <a:ext cx="831708"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事業主</a:t>
            </a:r>
            <a:endParaRPr kumimoji="1" lang="ja-JP" altLang="en-US" sz="1200" dirty="0">
              <a:latin typeface="+mj-ea"/>
              <a:ea typeface="+mj-ea"/>
            </a:endParaRPr>
          </a:p>
        </p:txBody>
      </p:sp>
      <p:sp>
        <p:nvSpPr>
          <p:cNvPr id="37" name="角丸四角形 36"/>
          <p:cNvSpPr/>
          <p:nvPr/>
        </p:nvSpPr>
        <p:spPr>
          <a:xfrm>
            <a:off x="3403055" y="4481091"/>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grpSp>
        <p:nvGrpSpPr>
          <p:cNvPr id="59" name="グループ化 58"/>
          <p:cNvGrpSpPr/>
          <p:nvPr/>
        </p:nvGrpSpPr>
        <p:grpSpPr>
          <a:xfrm>
            <a:off x="236300" y="6588898"/>
            <a:ext cx="5744643" cy="1437014"/>
            <a:chOff x="244932" y="5612522"/>
            <a:chExt cx="5744643" cy="1437014"/>
          </a:xfrm>
        </p:grpSpPr>
        <p:graphicFrame>
          <p:nvGraphicFramePr>
            <p:cNvPr id="35" name="コンテンツ プレースホルダー 9"/>
            <p:cNvGraphicFramePr>
              <a:graphicFrameLocks/>
            </p:cNvGraphicFramePr>
            <p:nvPr>
              <p:extLst>
                <p:ext uri="{D42A27DB-BD31-4B8C-83A1-F6EECF244321}">
                  <p14:modId xmlns:p14="http://schemas.microsoft.com/office/powerpoint/2010/main" val="1351126368"/>
                </p:ext>
              </p:extLst>
            </p:nvPr>
          </p:nvGraphicFramePr>
          <p:xfrm>
            <a:off x="3237352" y="5969416"/>
            <a:ext cx="2752223" cy="1080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8" name="直線コネクタ 37"/>
            <p:cNvCxnSpPr/>
            <p:nvPr/>
          </p:nvCxnSpPr>
          <p:spPr>
            <a:xfrm flipH="1">
              <a:off x="1556792" y="5959756"/>
              <a:ext cx="3018128" cy="966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flipV="1">
              <a:off x="1556792" y="6288692"/>
              <a:ext cx="2569238" cy="11501"/>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1556792" y="7034970"/>
              <a:ext cx="1714976"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728692" y="6398622"/>
              <a:ext cx="936104" cy="523220"/>
            </a:xfrm>
            <a:prstGeom prst="rect">
              <a:avLst/>
            </a:prstGeom>
            <a:noFill/>
            <a:ln>
              <a:solidFill>
                <a:schemeClr val="accent1">
                  <a:shade val="50000"/>
                </a:schemeClr>
              </a:solidFill>
            </a:ln>
          </p:spPr>
          <p:txBody>
            <a:bodyPr wrap="square" rtlCol="0">
              <a:spAutoFit/>
            </a:bodyPr>
            <a:lstStyle/>
            <a:p>
              <a:pPr algn="ctr"/>
              <a:r>
                <a:rPr lang="ja-JP" altLang="en-US" sz="1400" dirty="0">
                  <a:latin typeface="ＭＳ ゴシック" panose="020B0609070205080204" pitchFamily="49" charset="-128"/>
                  <a:ea typeface="ＭＳ ゴシック" panose="020B0609070205080204" pitchFamily="49" charset="-128"/>
                </a:rPr>
                <a:t>障</a:t>
              </a:r>
              <a:r>
                <a:rPr lang="ja-JP" altLang="en-US" sz="1400" dirty="0" smtClean="0">
                  <a:latin typeface="ＭＳ ゴシック" panose="020B0609070205080204" pitchFamily="49" charset="-128"/>
                  <a:ea typeface="ＭＳ ゴシック" panose="020B0609070205080204" pitchFamily="49" charset="-128"/>
                </a:rPr>
                <a:t>がいのある方</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1728692" y="5969416"/>
              <a:ext cx="936104" cy="307777"/>
            </a:xfrm>
            <a:prstGeom prst="rect">
              <a:avLst/>
            </a:prstGeom>
            <a:solidFill>
              <a:schemeClr val="accent1"/>
            </a:solidFill>
            <a:ln>
              <a:solidFill>
                <a:schemeClr val="accent1">
                  <a:shade val="50000"/>
                </a:schemeClr>
              </a:solidFill>
            </a:ln>
          </p:spPr>
          <p:txBody>
            <a:bodyPr wrap="square" rtlCol="0">
              <a:spAutoFit/>
            </a:bodyPr>
            <a:lstStyle/>
            <a:p>
              <a:pPr algn="ctr"/>
              <a:r>
                <a:rPr lang="ja-JP" altLang="en-US" sz="1400" dirty="0">
                  <a:solidFill>
                    <a:schemeClr val="bg1"/>
                  </a:solidFill>
                  <a:latin typeface="ＭＳ ゴシック" panose="020B0609070205080204" pitchFamily="49" charset="-128"/>
                  <a:ea typeface="ＭＳ ゴシック" panose="020B0609070205080204" pitchFamily="49" charset="-128"/>
                </a:rPr>
                <a:t>事業主</a:t>
              </a:r>
              <a:endParaRPr kumimoji="1" lang="ja-JP" altLang="en-US" sz="1400" dirty="0">
                <a:solidFill>
                  <a:schemeClr val="bg1"/>
                </a:solidFill>
                <a:latin typeface="ＭＳ ゴシック" panose="020B0609070205080204" pitchFamily="49" charset="-128"/>
                <a:ea typeface="ＭＳ ゴシック" panose="020B0609070205080204" pitchFamily="49" charset="-128"/>
              </a:endParaRPr>
            </a:p>
          </p:txBody>
        </p:sp>
        <p:cxnSp>
          <p:nvCxnSpPr>
            <p:cNvPr id="49" name="直線矢印コネクタ 48"/>
            <p:cNvCxnSpPr/>
            <p:nvPr/>
          </p:nvCxnSpPr>
          <p:spPr>
            <a:xfrm>
              <a:off x="2926635" y="5969416"/>
              <a:ext cx="0" cy="330776"/>
            </a:xfrm>
            <a:prstGeom prst="straightConnector1">
              <a:avLst/>
            </a:prstGeom>
            <a:ln w="34925">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H="1">
              <a:off x="2918736" y="6300192"/>
              <a:ext cx="7899" cy="720080"/>
            </a:xfrm>
            <a:prstGeom prst="straightConnector1">
              <a:avLst/>
            </a:prstGeom>
            <a:ln w="34925">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57" name="タイトル 1"/>
            <p:cNvSpPr txBox="1">
              <a:spLocks/>
            </p:cNvSpPr>
            <p:nvPr/>
          </p:nvSpPr>
          <p:spPr>
            <a:xfrm>
              <a:off x="244932" y="5612522"/>
              <a:ext cx="2891403" cy="287133"/>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200" dirty="0" smtClean="0"/>
                <a:t>雇用の分野での合理的配慮（イメージ）</a:t>
              </a:r>
              <a:endParaRPr lang="ja-JP" altLang="en-US" sz="1200" dirty="0"/>
            </a:p>
          </p:txBody>
        </p:sp>
      </p:grpSp>
      <p:sp>
        <p:nvSpPr>
          <p:cNvPr id="58" name="テキスト ボックス 57"/>
          <p:cNvSpPr txBox="1"/>
          <p:nvPr/>
        </p:nvSpPr>
        <p:spPr>
          <a:xfrm>
            <a:off x="293667" y="5763535"/>
            <a:ext cx="6159670" cy="830997"/>
          </a:xfrm>
          <a:prstGeom prst="rect">
            <a:avLst/>
          </a:prstGeom>
          <a:noFill/>
          <a:ln w="25400">
            <a:solidFill>
              <a:schemeClr val="accent1">
                <a:shade val="50000"/>
              </a:schemeClr>
            </a:solidFill>
          </a:ln>
        </p:spPr>
        <p:txBody>
          <a:bodyPr wrap="square" rtlCol="0">
            <a:spAutoFit/>
          </a:bodyPr>
          <a:lstStyle/>
          <a:p>
            <a:r>
              <a:rPr lang="ja-JP" altLang="ja-JP" sz="1200" dirty="0">
                <a:latin typeface="ＭＳ ゴシック" panose="020B0609070205080204" pitchFamily="49" charset="-128"/>
                <a:ea typeface="ＭＳ ゴシック" panose="020B0609070205080204" pitchFamily="49" charset="-128"/>
              </a:rPr>
              <a:t>本シートでは障がいのある方</a:t>
            </a:r>
            <a:r>
              <a:rPr lang="ja-JP" altLang="ja-JP" sz="1200" dirty="0" smtClean="0">
                <a:latin typeface="ＭＳ ゴシック" panose="020B0609070205080204" pitchFamily="49" charset="-128"/>
                <a:ea typeface="ＭＳ ゴシック" panose="020B0609070205080204" pitchFamily="49" charset="-128"/>
              </a:rPr>
              <a:t>の「</a:t>
            </a:r>
            <a:r>
              <a:rPr lang="ja-JP" altLang="ja-JP" sz="1200" dirty="0">
                <a:latin typeface="ＭＳ ゴシック" panose="020B0609070205080204" pitchFamily="49" charset="-128"/>
                <a:ea typeface="ＭＳ ゴシック" panose="020B0609070205080204" pitchFamily="49" charset="-128"/>
              </a:rPr>
              <a:t>能力の</a:t>
            </a:r>
            <a:r>
              <a:rPr lang="ja-JP" altLang="ja-JP" sz="1200" dirty="0" smtClean="0">
                <a:latin typeface="ＭＳ ゴシック" panose="020B0609070205080204" pitchFamily="49" charset="-128"/>
                <a:ea typeface="ＭＳ ゴシック" panose="020B0609070205080204" pitchFamily="49" charset="-128"/>
              </a:rPr>
              <a:t>発揮</a:t>
            </a:r>
            <a:r>
              <a:rPr lang="ja-JP" altLang="en-US" sz="1200" dirty="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成長</a:t>
            </a:r>
            <a:r>
              <a:rPr lang="ja-JP" altLang="ja-JP" sz="1200" dirty="0">
                <a:latin typeface="ＭＳ ゴシック" panose="020B0609070205080204" pitchFamily="49" charset="-128"/>
                <a:ea typeface="ＭＳ ゴシック" panose="020B0609070205080204" pitchFamily="49" charset="-128"/>
              </a:rPr>
              <a:t>の気持ち</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基礎とし</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苦手</a:t>
            </a:r>
            <a:r>
              <a:rPr lang="ja-JP" altLang="ja-JP" sz="1200" dirty="0">
                <a:latin typeface="ＭＳ ゴシック" panose="020B0609070205080204" pitchFamily="49" charset="-128"/>
                <a:ea typeface="ＭＳ ゴシック" panose="020B0609070205080204" pitchFamily="49" charset="-128"/>
              </a:rPr>
              <a:t>なこと</a:t>
            </a:r>
            <a:r>
              <a:rPr lang="ja-JP" altLang="ja-JP" sz="1200" dirty="0" smtClean="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セルフケア</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できる</a:t>
            </a:r>
            <a:r>
              <a:rPr lang="ja-JP" altLang="ja-JP" sz="1200" dirty="0">
                <a:latin typeface="ＭＳ ゴシック" panose="020B0609070205080204" pitchFamily="49" charset="-128"/>
                <a:ea typeface="ＭＳ ゴシック" panose="020B0609070205080204" pitchFamily="49" charset="-128"/>
              </a:rPr>
              <a:t>ことを伝えながら</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a:latin typeface="ＭＳ ゴシック" panose="020B0609070205080204" pitchFamily="49" charset="-128"/>
                <a:ea typeface="ＭＳ ゴシック" panose="020B0609070205080204" pitchFamily="49" charset="-128"/>
              </a:rPr>
              <a:t>事業</a:t>
            </a:r>
            <a:r>
              <a:rPr lang="ja-JP" altLang="ja-JP" sz="1200" dirty="0" smtClean="0">
                <a:latin typeface="ＭＳ ゴシック" panose="020B0609070205080204" pitchFamily="49" charset="-128"/>
                <a:ea typeface="ＭＳ ゴシック" panose="020B0609070205080204" pitchFamily="49" charset="-128"/>
              </a:rPr>
              <a:t>主</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障</a:t>
            </a:r>
            <a:r>
              <a:rPr lang="ja-JP" altLang="ja-JP" sz="1200" dirty="0">
                <a:latin typeface="ＭＳ ゴシック" panose="020B0609070205080204" pitchFamily="49" charset="-128"/>
                <a:ea typeface="ＭＳ ゴシック" panose="020B0609070205080204" pitchFamily="49" charset="-128"/>
              </a:rPr>
              <a:t>がいのある方・就労支援</a:t>
            </a:r>
            <a:r>
              <a:rPr lang="ja-JP" altLang="ja-JP" sz="1200" dirty="0" smtClean="0">
                <a:latin typeface="ＭＳ ゴシック" panose="020B0609070205080204" pitchFamily="49" charset="-128"/>
                <a:ea typeface="ＭＳ ゴシック" panose="020B0609070205080204" pitchFamily="49" charset="-128"/>
              </a:rPr>
              <a:t>機関が</a:t>
            </a:r>
            <a:r>
              <a:rPr lang="ja-JP" altLang="ja-JP" sz="1200" dirty="0">
                <a:latin typeface="ＭＳ ゴシック" panose="020B0609070205080204" pitchFamily="49" charset="-128"/>
                <a:ea typeface="ＭＳ ゴシック" panose="020B0609070205080204" pitchFamily="49" charset="-128"/>
              </a:rPr>
              <a:t>、雇用分野で</a:t>
            </a:r>
            <a:r>
              <a:rPr lang="ja-JP" altLang="ja-JP" sz="1200" dirty="0" smtClean="0">
                <a:latin typeface="ＭＳ ゴシック" panose="020B0609070205080204" pitchFamily="49" charset="-128"/>
                <a:ea typeface="ＭＳ ゴシック" panose="020B0609070205080204" pitchFamily="49" charset="-128"/>
              </a:rPr>
              <a:t>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配慮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相互理解する</a:t>
            </a:r>
            <a:r>
              <a:rPr lang="ja-JP" altLang="ja-JP" sz="1200" dirty="0" smtClean="0">
                <a:latin typeface="ＭＳ ゴシック" panose="020B0609070205080204" pitchFamily="49" charset="-128"/>
                <a:ea typeface="ＭＳ ゴシック" panose="020B0609070205080204" pitchFamily="49" charset="-128"/>
              </a:rPr>
              <a:t>手段</a:t>
            </a:r>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と</a:t>
            </a:r>
            <a:r>
              <a:rPr lang="ja-JP" altLang="ja-JP" sz="1200" dirty="0">
                <a:latin typeface="ＭＳ ゴシック" panose="020B0609070205080204" pitchFamily="49" charset="-128"/>
                <a:ea typeface="ＭＳ ゴシック" panose="020B0609070205080204" pitchFamily="49" charset="-128"/>
              </a:rPr>
              <a:t>して活用していただくことを想定しています。</a:t>
            </a:r>
          </a:p>
        </p:txBody>
      </p:sp>
      <p:sp>
        <p:nvSpPr>
          <p:cNvPr id="60" name="コンテンツ プレースホルダー 2"/>
          <p:cNvSpPr txBox="1">
            <a:spLocks/>
          </p:cNvSpPr>
          <p:nvPr/>
        </p:nvSpPr>
        <p:spPr>
          <a:xfrm>
            <a:off x="457202" y="300849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過度な要求をされないか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どのように聞き取りをすればよいか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どんな準備が必要なのか</a:t>
            </a: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933056" y="6638404"/>
            <a:ext cx="2837227" cy="369332"/>
          </a:xfrm>
          <a:prstGeom prst="rect">
            <a:avLst/>
          </a:prstGeom>
          <a:noFill/>
        </p:spPr>
        <p:txBody>
          <a:bodyPr wrap="square" rtlCol="0">
            <a:spAutoFit/>
          </a:bodyPr>
          <a:lstStyle/>
          <a:p>
            <a:r>
              <a:rPr kumimoji="1" lang="ja-JP" altLang="en-US" sz="900" dirty="0" smtClean="0"/>
              <a:t>（</a:t>
            </a:r>
            <a:r>
              <a:rPr kumimoji="1" lang="en-US" altLang="ja-JP" sz="900" dirty="0" smtClean="0"/>
              <a:t>※</a:t>
            </a:r>
            <a:r>
              <a:rPr kumimoji="1" lang="ja-JP" altLang="en-US" sz="900" dirty="0" smtClean="0"/>
              <a:t>）</a:t>
            </a:r>
            <a:r>
              <a:rPr lang="ja-JP" altLang="en-US" sz="900" dirty="0"/>
              <a:t>セルフケア</a:t>
            </a:r>
            <a:r>
              <a:rPr lang="ja-JP" altLang="en-US" sz="900" dirty="0" smtClean="0"/>
              <a:t>：苦手なことをカバーするために</a:t>
            </a:r>
            <a:endParaRPr lang="en-US" altLang="ja-JP" sz="900" dirty="0" smtClean="0"/>
          </a:p>
          <a:p>
            <a:r>
              <a:rPr lang="ja-JP" altLang="en-US" sz="900" dirty="0" smtClean="0"/>
              <a:t>　　　　　　　　　自発的に行う自己管理</a:t>
            </a:r>
            <a:endParaRPr kumimoji="1" lang="ja-JP" altLang="en-US" sz="900" dirty="0"/>
          </a:p>
        </p:txBody>
      </p:sp>
    </p:spTree>
    <p:extLst>
      <p:ext uri="{BB962C8B-B14F-4D97-AF65-F5344CB8AC3E}">
        <p14:creationId xmlns:p14="http://schemas.microsoft.com/office/powerpoint/2010/main" val="15893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2656" y="539552"/>
            <a:ext cx="6172200" cy="936104"/>
          </a:xfrm>
        </p:spPr>
        <p:txBody>
          <a:bodyPr>
            <a:normAutofit/>
          </a:bodyPr>
          <a:lstStyle/>
          <a:p>
            <a:r>
              <a:rPr lang="ja-JP" altLang="en-US" sz="1800" dirty="0" smtClean="0"/>
              <a:t>職場</a:t>
            </a:r>
            <a:r>
              <a:rPr lang="ja-JP" altLang="en-US" sz="1800" dirty="0"/>
              <a:t>に居場所が</a:t>
            </a:r>
            <a:r>
              <a:rPr lang="ja-JP" altLang="en-US" sz="1800" dirty="0" smtClean="0"/>
              <a:t>あれば安心</a:t>
            </a:r>
            <a:r>
              <a:rPr lang="ja-JP" altLang="en-US" sz="1800" dirty="0"/>
              <a:t>して働き続けることが</a:t>
            </a:r>
            <a:r>
              <a:rPr lang="ja-JP" altLang="en-US" sz="1800" dirty="0" smtClean="0"/>
              <a:t>できます</a:t>
            </a:r>
            <a:r>
              <a:rPr lang="en-US" altLang="ja-JP" sz="1800" dirty="0" smtClean="0"/>
              <a:t/>
            </a:r>
            <a:br>
              <a:rPr lang="en-US" altLang="ja-JP" sz="1800" dirty="0" smtClean="0"/>
            </a:br>
            <a:r>
              <a:rPr lang="ja-JP" altLang="en-US" sz="1800" dirty="0"/>
              <a:t>　</a:t>
            </a:r>
            <a:r>
              <a:rPr lang="ja-JP" altLang="en-US" sz="1800" dirty="0" smtClean="0"/>
              <a:t>　　　～　ダイバーシティ経営の考え方　～</a:t>
            </a:r>
            <a:endParaRPr kumimoji="1" lang="ja-JP" altLang="en-US" sz="1800" dirty="0"/>
          </a:p>
        </p:txBody>
      </p:sp>
      <p:sp>
        <p:nvSpPr>
          <p:cNvPr id="3" name="コンテンツ プレースホルダー 2"/>
          <p:cNvSpPr>
            <a:spLocks noGrp="1"/>
          </p:cNvSpPr>
          <p:nvPr>
            <p:ph idx="1"/>
          </p:nvPr>
        </p:nvSpPr>
        <p:spPr>
          <a:xfrm>
            <a:off x="332656" y="1619672"/>
            <a:ext cx="6136886" cy="7344816"/>
          </a:xfrm>
        </p:spPr>
        <p:txBody>
          <a:bodyPr>
            <a:normAutofit/>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合理的配慮は「</a:t>
            </a:r>
            <a:r>
              <a:rPr lang="ja-JP" altLang="en-US" sz="1200" dirty="0">
                <a:solidFill>
                  <a:prstClr val="black"/>
                </a:solidFill>
                <a:latin typeface="ＭＳ ゴシック" panose="020B0609070205080204" pitchFamily="49" charset="-128"/>
                <a:ea typeface="ＭＳ ゴシック" panose="020B0609070205080204" pitchFamily="49" charset="-128"/>
              </a:rPr>
              <a:t>障がいの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ある方へ</a:t>
            </a:r>
            <a:r>
              <a:rPr lang="ja-JP" altLang="en-US" sz="1200" dirty="0">
                <a:solidFill>
                  <a:prstClr val="black"/>
                </a:solidFill>
                <a:latin typeface="ＭＳ ゴシック" panose="020B0609070205080204" pitchFamily="49" charset="-128"/>
                <a:ea typeface="ＭＳ ゴシック" panose="020B0609070205080204" pitchFamily="49" charset="-128"/>
              </a:rPr>
              <a:t>の特別な配慮</a:t>
            </a:r>
            <a:r>
              <a:rPr lang="ja-JP" altLang="en-US" sz="1200" dirty="0" smtClean="0">
                <a:solidFill>
                  <a:prstClr val="black"/>
                </a:solidFill>
                <a:latin typeface="ＭＳ ゴシック" panose="020B0609070205080204" pitchFamily="49" charset="-128"/>
                <a:ea typeface="ＭＳ ゴシック" panose="020B0609070205080204" pitchFamily="49" charset="-128"/>
              </a:rPr>
              <a:t>」とだけ捉えるのではなく、</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「ダイバーシティ経営」の考え方として捉えることも</a:t>
            </a:r>
            <a:r>
              <a:rPr lang="ja-JP" altLang="en-US" sz="1200" dirty="0">
                <a:solidFill>
                  <a:prstClr val="black"/>
                </a:solidFill>
                <a:latin typeface="ＭＳ ゴシック" panose="020B0609070205080204" pitchFamily="49" charset="-128"/>
                <a:ea typeface="ＭＳ ゴシック" panose="020B0609070205080204" pitchFamily="49" charset="-128"/>
              </a:rPr>
              <a:t>できます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従業員の中には、</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者だけでなく、育児中・介護中の方、外国人、高齢者等、</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多様</a:t>
            </a:r>
            <a:r>
              <a:rPr lang="ja-JP" altLang="en-US" sz="1200" dirty="0">
                <a:solidFill>
                  <a:prstClr val="black"/>
                </a:solidFill>
                <a:latin typeface="ＭＳ ゴシック" panose="020B0609070205080204" pitchFamily="49" charset="-128"/>
                <a:ea typeface="ＭＳ ゴシック" panose="020B0609070205080204" pitchFamily="49" charset="-128"/>
              </a:rPr>
              <a:t>な</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人材があります。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社会の中で個々の事業主が競争し、個性を発揮していくためには、「ダイバーシティ経営」は必要な人材活用戦略であり、多様な</a:t>
            </a:r>
            <a:r>
              <a:rPr lang="ja-JP" altLang="en-US" sz="1200" dirty="0">
                <a:solidFill>
                  <a:prstClr val="black"/>
                </a:solidFill>
                <a:latin typeface="ＭＳ ゴシック" panose="020B0609070205080204" pitchFamily="49" charset="-128"/>
                <a:ea typeface="ＭＳ ゴシック" panose="020B0609070205080204" pitchFamily="49" charset="-128"/>
              </a:rPr>
              <a:t>人材</a:t>
            </a:r>
            <a:r>
              <a:rPr lang="ja-JP" altLang="en-US" sz="1200" dirty="0" smtClean="0">
                <a:solidFill>
                  <a:prstClr val="black"/>
                </a:solidFill>
                <a:latin typeface="ＭＳ ゴシック" panose="020B0609070205080204" pitchFamily="49" charset="-128"/>
                <a:ea typeface="ＭＳ ゴシック" panose="020B0609070205080204" pitchFamily="49" charset="-128"/>
              </a:rPr>
              <a:t>を活かし、その能力を最大限発揮させることで、イノベーションを生み出し、価値創造につなげることなります。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そしてなにより、ダイバーシティの考え方を取り入れることにより、従業員が安心して働く環境が整い、職場定着に繋がることが、事業主にメリットをもたらします。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者雇用においては、身体障がい・知的障がいの順に雇用施策が進んできました。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平成</a:t>
            </a:r>
            <a:r>
              <a:rPr lang="en-US" altLang="ja-JP" sz="1200" dirty="0" smtClean="0">
                <a:solidFill>
                  <a:prstClr val="black"/>
                </a:solidFill>
                <a:latin typeface="ＭＳ ゴシック" panose="020B0609070205080204" pitchFamily="49" charset="-128"/>
                <a:ea typeface="ＭＳ ゴシック" panose="020B0609070205080204" pitchFamily="49" charset="-128"/>
              </a:rPr>
              <a:t>30</a:t>
            </a:r>
            <a:r>
              <a:rPr lang="ja-JP" altLang="en-US" sz="1200" dirty="0" smtClean="0">
                <a:solidFill>
                  <a:prstClr val="black"/>
                </a:solidFill>
                <a:latin typeface="ＭＳ ゴシック" panose="020B0609070205080204" pitchFamily="49" charset="-128"/>
                <a:ea typeface="ＭＳ ゴシック" panose="020B0609070205080204" pitchFamily="49" charset="-128"/>
              </a:rPr>
              <a:t>年</a:t>
            </a:r>
            <a:r>
              <a:rPr lang="en-US" altLang="ja-JP" sz="1200" dirty="0" smtClean="0">
                <a:solidFill>
                  <a:prstClr val="black"/>
                </a:solidFill>
                <a:latin typeface="ＭＳ ゴシック" panose="020B0609070205080204" pitchFamily="49" charset="-128"/>
                <a:ea typeface="ＭＳ ゴシック" panose="020B0609070205080204" pitchFamily="49" charset="-128"/>
              </a:rPr>
              <a:t>4</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月からは</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精神障がい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者も雇用率の算定基礎の対象に加わることが決まっており、雇用率の上昇も見込まれることから、ますます障がいのある方と共に働く職場作りが大切になってきます。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知らない・わからないだけで特別視せず、共に働く従業員という思いで、働くために必要な配慮を障がいのある方に聞き、前向きに話し合っていただくためにこのシートを作成しました。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400" u="sng" dirty="0" smtClean="0">
                <a:solidFill>
                  <a:prstClr val="black"/>
                </a:solidFill>
                <a:latin typeface="ＭＳ ゴシック" panose="020B0609070205080204" pitchFamily="49" charset="-128"/>
                <a:ea typeface="ＭＳ ゴシック" panose="020B0609070205080204" pitchFamily="49" charset="-128"/>
              </a:rPr>
              <a:t>その職場に居場所があれば安心して働き続けることができる</a:t>
            </a:r>
            <a:endParaRPr lang="en-US" altLang="ja-JP" sz="14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お互いの思いを話し合い、無理をしすぎず、職場に定着する一助となればと思います。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22" name="グループ化 21"/>
          <p:cNvGrpSpPr/>
          <p:nvPr/>
        </p:nvGrpSpPr>
        <p:grpSpPr>
          <a:xfrm>
            <a:off x="1455184" y="3987471"/>
            <a:ext cx="3384376" cy="1656184"/>
            <a:chOff x="1196752" y="6732241"/>
            <a:chExt cx="3384376" cy="1656184"/>
          </a:xfrm>
        </p:grpSpPr>
        <p:grpSp>
          <p:nvGrpSpPr>
            <p:cNvPr id="23" name="グループ化 22"/>
            <p:cNvGrpSpPr/>
            <p:nvPr/>
          </p:nvGrpSpPr>
          <p:grpSpPr>
            <a:xfrm>
              <a:off x="1387142" y="7077971"/>
              <a:ext cx="1107996" cy="650070"/>
              <a:chOff x="1201447" y="7154275"/>
              <a:chExt cx="1107996" cy="650070"/>
            </a:xfrm>
          </p:grpSpPr>
          <p:sp>
            <p:nvSpPr>
              <p:cNvPr id="34" name="円/楕円 33"/>
              <p:cNvSpPr/>
              <p:nvPr/>
            </p:nvSpPr>
            <p:spPr>
              <a:xfrm>
                <a:off x="1248696" y="7154275"/>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201447" y="7352779"/>
                <a:ext cx="1107996"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育児・介護中</a:t>
                </a:r>
                <a:endParaRPr kumimoji="1" lang="en-US" altLang="ja-JP" sz="1200" dirty="0" smtClean="0">
                  <a:latin typeface="ＭＳ ゴシック" panose="020B0609070205080204" pitchFamily="49" charset="-128"/>
                  <a:ea typeface="ＭＳ ゴシック" panose="020B0609070205080204" pitchFamily="49" charset="-128"/>
                </a:endParaRPr>
              </a:p>
            </p:txBody>
          </p:sp>
        </p:grpSp>
        <p:grpSp>
          <p:nvGrpSpPr>
            <p:cNvPr id="24" name="グループ化 23"/>
            <p:cNvGrpSpPr/>
            <p:nvPr/>
          </p:nvGrpSpPr>
          <p:grpSpPr>
            <a:xfrm>
              <a:off x="2304540" y="7629878"/>
              <a:ext cx="1053118" cy="650070"/>
              <a:chOff x="2083217" y="7804345"/>
              <a:chExt cx="1053118" cy="650070"/>
            </a:xfrm>
          </p:grpSpPr>
          <p:sp>
            <p:nvSpPr>
              <p:cNvPr id="32" name="円/楕円 31"/>
              <p:cNvSpPr/>
              <p:nvPr/>
            </p:nvSpPr>
            <p:spPr>
              <a:xfrm>
                <a:off x="2083217" y="7804345"/>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301814" y="7993969"/>
                <a:ext cx="646331"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外国人</a:t>
                </a:r>
                <a:endParaRPr kumimoji="1" lang="en-US" altLang="ja-JP" sz="1200" dirty="0" smtClean="0">
                  <a:latin typeface="ＭＳ ゴシック" panose="020B0609070205080204" pitchFamily="49" charset="-128"/>
                  <a:ea typeface="ＭＳ ゴシック" panose="020B0609070205080204" pitchFamily="49" charset="-128"/>
                </a:endParaRPr>
              </a:p>
            </p:txBody>
          </p:sp>
        </p:grpSp>
        <p:grpSp>
          <p:nvGrpSpPr>
            <p:cNvPr id="25" name="グループ化 24"/>
            <p:cNvGrpSpPr/>
            <p:nvPr/>
          </p:nvGrpSpPr>
          <p:grpSpPr>
            <a:xfrm>
              <a:off x="2495138" y="6909334"/>
              <a:ext cx="1053118" cy="650070"/>
              <a:chOff x="2495138" y="6909334"/>
              <a:chExt cx="1053118" cy="650070"/>
            </a:xfrm>
          </p:grpSpPr>
          <p:sp>
            <p:nvSpPr>
              <p:cNvPr id="30" name="円/楕円 29"/>
              <p:cNvSpPr/>
              <p:nvPr/>
            </p:nvSpPr>
            <p:spPr>
              <a:xfrm>
                <a:off x="2495138" y="6909334"/>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698532" y="7130734"/>
                <a:ext cx="646331"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高齢者</a:t>
                </a:r>
                <a:endParaRPr kumimoji="1" lang="en-US" altLang="ja-JP" sz="1200" dirty="0" smtClean="0">
                  <a:latin typeface="ＭＳ ゴシック" panose="020B0609070205080204" pitchFamily="49" charset="-128"/>
                  <a:ea typeface="ＭＳ ゴシック" panose="020B0609070205080204" pitchFamily="49" charset="-128"/>
                </a:endParaRPr>
              </a:p>
            </p:txBody>
          </p:sp>
        </p:grpSp>
        <p:sp>
          <p:nvSpPr>
            <p:cNvPr id="26" name="円/楕円 25"/>
            <p:cNvSpPr/>
            <p:nvPr/>
          </p:nvSpPr>
          <p:spPr>
            <a:xfrm>
              <a:off x="1196752" y="6732241"/>
              <a:ext cx="3384376"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3418756" y="7282916"/>
              <a:ext cx="1053118" cy="650070"/>
              <a:chOff x="3352762" y="7559404"/>
              <a:chExt cx="1053118" cy="650070"/>
            </a:xfrm>
          </p:grpSpPr>
          <p:sp>
            <p:nvSpPr>
              <p:cNvPr id="28" name="円/楕円 27"/>
              <p:cNvSpPr/>
              <p:nvPr/>
            </p:nvSpPr>
            <p:spPr>
              <a:xfrm>
                <a:off x="3352762" y="7559404"/>
                <a:ext cx="1053118" cy="650070"/>
              </a:xfrm>
              <a:prstGeom prst="ellipse">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526514" y="7745940"/>
                <a:ext cx="800219" cy="276999"/>
              </a:xfrm>
              <a:prstGeom prst="rect">
                <a:avLst/>
              </a:prstGeom>
              <a:noFill/>
            </p:spPr>
            <p:txBody>
              <a:bodyPr wrap="none" rtlCol="0">
                <a:spAutoFit/>
              </a:bodyPr>
              <a:lstStyle/>
              <a:p>
                <a:r>
                  <a:rPr kumimoji="1" lang="ja-JP" altLang="en-US" sz="1200" dirty="0" err="1" smtClean="0">
                    <a:latin typeface="ＭＳ ゴシック" panose="020B0609070205080204" pitchFamily="49" charset="-128"/>
                    <a:ea typeface="ＭＳ ゴシック" panose="020B0609070205080204" pitchFamily="49" charset="-128"/>
                  </a:rPr>
                  <a:t>障がい</a:t>
                </a:r>
                <a:r>
                  <a:rPr kumimoji="1" lang="ja-JP" altLang="en-US" sz="1200" dirty="0" smtClean="0">
                    <a:latin typeface="ＭＳ ゴシック" panose="020B0609070205080204" pitchFamily="49" charset="-128"/>
                    <a:ea typeface="ＭＳ ゴシック" panose="020B0609070205080204" pitchFamily="49" charset="-128"/>
                  </a:rPr>
                  <a:t>者</a:t>
                </a:r>
                <a:endParaRPr kumimoji="1" lang="en-US" altLang="ja-JP" sz="1200" dirty="0" smtClean="0">
                  <a:latin typeface="ＭＳ ゴシック" panose="020B0609070205080204" pitchFamily="49" charset="-128"/>
                  <a:ea typeface="ＭＳ ゴシック" panose="020B0609070205080204" pitchFamily="49" charset="-128"/>
                </a:endParaRPr>
              </a:p>
            </p:txBody>
          </p:sp>
        </p:grpSp>
      </p:grpSp>
    </p:spTree>
    <p:extLst>
      <p:ext uri="{BB962C8B-B14F-4D97-AF65-F5344CB8AC3E}">
        <p14:creationId xmlns:p14="http://schemas.microsoft.com/office/powerpoint/2010/main" val="3968934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211955" y="5323438"/>
            <a:ext cx="6486084" cy="3425026"/>
          </a:xfrm>
          <a:custGeom>
            <a:avLst/>
            <a:gdLst/>
            <a:ahLst/>
            <a:cxnLst/>
            <a:rect l="l" t="t" r="r" b="b"/>
            <a:pathLst>
              <a:path w="6486084" h="3425026">
                <a:moveTo>
                  <a:pt x="248102" y="0"/>
                </a:moveTo>
                <a:lnTo>
                  <a:pt x="2983232" y="0"/>
                </a:lnTo>
                <a:cubicBezTo>
                  <a:pt x="3120255" y="0"/>
                  <a:pt x="3231334" y="111079"/>
                  <a:pt x="3231334" y="248102"/>
                </a:cubicBezTo>
                <a:lnTo>
                  <a:pt x="3231334" y="650067"/>
                </a:lnTo>
                <a:cubicBezTo>
                  <a:pt x="3234450" y="645827"/>
                  <a:pt x="3238716" y="645179"/>
                  <a:pt x="3243133" y="645179"/>
                </a:cubicBezTo>
                <a:lnTo>
                  <a:pt x="6441854" y="645179"/>
                </a:lnTo>
                <a:cubicBezTo>
                  <a:pt x="6466282" y="645179"/>
                  <a:pt x="6486084" y="664981"/>
                  <a:pt x="6486084" y="689409"/>
                </a:cubicBezTo>
                <a:lnTo>
                  <a:pt x="6486084" y="1177013"/>
                </a:lnTo>
                <a:cubicBezTo>
                  <a:pt x="6486084" y="1201441"/>
                  <a:pt x="6466282" y="1221243"/>
                  <a:pt x="6441854" y="1221243"/>
                </a:cubicBezTo>
                <a:lnTo>
                  <a:pt x="3243133" y="1221243"/>
                </a:lnTo>
                <a:lnTo>
                  <a:pt x="3231334" y="1216356"/>
                </a:lnTo>
                <a:lnTo>
                  <a:pt x="3231334" y="3176924"/>
                </a:lnTo>
                <a:cubicBezTo>
                  <a:pt x="3231334" y="3313947"/>
                  <a:pt x="3120255" y="3425026"/>
                  <a:pt x="2983232" y="3425026"/>
                </a:cubicBezTo>
                <a:lnTo>
                  <a:pt x="248102" y="3425026"/>
                </a:lnTo>
                <a:cubicBezTo>
                  <a:pt x="111079" y="3425026"/>
                  <a:pt x="0" y="3313947"/>
                  <a:pt x="0" y="3176924"/>
                </a:cubicBezTo>
                <a:lnTo>
                  <a:pt x="0" y="248102"/>
                </a:lnTo>
                <a:cubicBezTo>
                  <a:pt x="0" y="111079"/>
                  <a:pt x="111079" y="0"/>
                  <a:pt x="248102" y="0"/>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79" y="1267349"/>
            <a:ext cx="5645671" cy="379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386286" y="403979"/>
            <a:ext cx="6172200" cy="771104"/>
          </a:xfrm>
        </p:spPr>
        <p:txBody>
          <a:bodyPr>
            <a:normAutofit/>
          </a:bodyPr>
          <a:lstStyle/>
          <a:p>
            <a:r>
              <a:rPr kumimoji="1" lang="ja-JP" altLang="en-US" sz="1800" dirty="0" smtClean="0"/>
              <a:t>記入内容</a:t>
            </a:r>
            <a:endParaRPr kumimoji="1" lang="ja-JP" altLang="en-US" sz="1800" dirty="0"/>
          </a:p>
        </p:txBody>
      </p:sp>
      <p:sp>
        <p:nvSpPr>
          <p:cNvPr id="3" name="コンテンツ プレースホルダー 2"/>
          <p:cNvSpPr>
            <a:spLocks noGrp="1"/>
          </p:cNvSpPr>
          <p:nvPr>
            <p:ph idx="1"/>
          </p:nvPr>
        </p:nvSpPr>
        <p:spPr>
          <a:xfrm>
            <a:off x="223175" y="5326172"/>
            <a:ext cx="6498422" cy="3494300"/>
          </a:xfrm>
          <a:ln w="15875">
            <a:solidFill>
              <a:schemeClr val="tx1"/>
            </a:solidFill>
            <a:prstDash val="sysDash"/>
          </a:ln>
        </p:spPr>
        <p:txBody>
          <a:bodyPr numCol="2">
            <a:normAutofit fontScale="70000" lnSpcReduction="20000"/>
          </a:bodyPr>
          <a:lstStyle/>
          <a:p>
            <a:pPr marL="0" indent="0">
              <a:buNone/>
            </a:pPr>
            <a:r>
              <a:rPr lang="ja-JP" altLang="en-US" sz="1700" dirty="0" smtClean="0">
                <a:latin typeface="ＭＳ ゴシック" panose="020B0609070205080204" pitchFamily="49" charset="-128"/>
                <a:ea typeface="ＭＳ ゴシック" panose="020B0609070205080204" pitchFamily="49" charset="-128"/>
              </a:rPr>
              <a:t>①氏名</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障がいのある方の氏名</a:t>
            </a:r>
            <a:r>
              <a:rPr lang="ja-JP" altLang="en-US" sz="1700" dirty="0">
                <a:latin typeface="ＭＳ ゴシック" panose="020B0609070205080204" pitchFamily="49" charset="-128"/>
                <a:ea typeface="ＭＳ ゴシック" panose="020B0609070205080204" pitchFamily="49" charset="-128"/>
              </a:rPr>
              <a:t>を記入</a:t>
            </a:r>
            <a:r>
              <a:rPr lang="ja-JP" altLang="en-US" sz="1700" dirty="0" smtClean="0">
                <a:latin typeface="ＭＳ ゴシック" panose="020B0609070205080204" pitchFamily="49" charset="-128"/>
                <a:ea typeface="ＭＳ ゴシック" panose="020B0609070205080204" pitchFamily="49" charset="-128"/>
              </a:rPr>
              <a:t>します</a:t>
            </a:r>
            <a:endParaRPr kumimoji="1"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②支援</a:t>
            </a:r>
            <a:r>
              <a:rPr lang="ja-JP" altLang="en-US" sz="1700" dirty="0">
                <a:latin typeface="ＭＳ ゴシック" panose="020B0609070205080204" pitchFamily="49" charset="-128"/>
                <a:ea typeface="ＭＳ ゴシック" panose="020B0609070205080204" pitchFamily="49" charset="-128"/>
              </a:rPr>
              <a:t>機関・担当</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障がいのある方とシートを共同作成</a:t>
            </a:r>
            <a:r>
              <a:rPr lang="ja-JP" altLang="en-US" sz="1700" dirty="0">
                <a:latin typeface="ＭＳ ゴシック" panose="020B0609070205080204" pitchFamily="49" charset="-128"/>
                <a:ea typeface="ＭＳ ゴシック" panose="020B0609070205080204" pitchFamily="49" charset="-128"/>
              </a:rPr>
              <a:t>した支援機関及び担当者名を記入</a:t>
            </a:r>
            <a:r>
              <a:rPr lang="ja-JP" altLang="en-US" sz="1700" dirty="0" smtClean="0">
                <a:latin typeface="ＭＳ ゴシック" panose="020B0609070205080204" pitchFamily="49" charset="-128"/>
                <a:ea typeface="ＭＳ ゴシック" panose="020B0609070205080204" pitchFamily="49" charset="-128"/>
              </a:rPr>
              <a:t>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③</a:t>
            </a:r>
            <a:r>
              <a:rPr lang="ja-JP" altLang="en-US" sz="1700" dirty="0" smtClean="0">
                <a:latin typeface="ＭＳ ゴシック" panose="020B0609070205080204" pitchFamily="49" charset="-128"/>
                <a:ea typeface="ＭＳ ゴシック" panose="020B0609070205080204" pitchFamily="49" charset="-128"/>
              </a:rPr>
              <a:t>事業</a:t>
            </a:r>
            <a:r>
              <a:rPr lang="ja-JP" altLang="en-US" sz="1700" dirty="0">
                <a:latin typeface="ＭＳ ゴシック" panose="020B0609070205080204" pitchFamily="49" charset="-128"/>
                <a:ea typeface="ＭＳ ゴシック" panose="020B0609070205080204" pitchFamily="49" charset="-128"/>
              </a:rPr>
              <a:t>主への配慮</a:t>
            </a:r>
            <a:r>
              <a:rPr lang="ja-JP" altLang="en-US" sz="1700" dirty="0" smtClean="0">
                <a:latin typeface="ＭＳ ゴシック" panose="020B0609070205080204" pitchFamily="49" charset="-128"/>
                <a:ea typeface="ＭＳ ゴシック" panose="020B0609070205080204" pitchFamily="49" charset="-128"/>
              </a:rPr>
              <a:t>希望</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障がいのある方が</a:t>
            </a:r>
            <a:r>
              <a:rPr lang="ja-JP" altLang="en-US" sz="1700" dirty="0">
                <a:latin typeface="ＭＳ ゴシック" panose="020B0609070205080204" pitchFamily="49" charset="-128"/>
                <a:ea typeface="ＭＳ ゴシック" panose="020B0609070205080204" pitchFamily="49" charset="-128"/>
              </a:rPr>
              <a:t>能力を発揮するために</a:t>
            </a:r>
            <a:r>
              <a:rPr lang="ja-JP" altLang="en-US" sz="1700" dirty="0" smtClean="0">
                <a:latin typeface="ＭＳ ゴシック" panose="020B0609070205080204" pitchFamily="49" charset="-128"/>
                <a:ea typeface="ＭＳ ゴシック" panose="020B0609070205080204" pitchFamily="49" charset="-128"/>
              </a:rPr>
              <a:t>必要な配慮</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kumimoji="1"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④</a:t>
            </a:r>
            <a:r>
              <a:rPr lang="ja-JP" altLang="en-US" sz="1700" dirty="0" smtClean="0">
                <a:latin typeface="ＭＳ ゴシック" panose="020B0609070205080204" pitchFamily="49" charset="-128"/>
                <a:ea typeface="ＭＳ ゴシック" panose="020B0609070205080204" pitchFamily="49" charset="-128"/>
              </a:rPr>
              <a:t>配慮</a:t>
            </a:r>
            <a:r>
              <a:rPr lang="ja-JP" altLang="en-US" sz="1700" dirty="0">
                <a:latin typeface="ＭＳ ゴシック" panose="020B0609070205080204" pitchFamily="49" charset="-128"/>
                <a:ea typeface="ＭＳ ゴシック" panose="020B0609070205080204" pitchFamily="49" charset="-128"/>
              </a:rPr>
              <a:t>の目的と</a:t>
            </a:r>
            <a:r>
              <a:rPr lang="ja-JP" altLang="en-US" sz="1700" dirty="0" smtClean="0">
                <a:latin typeface="ＭＳ ゴシック" panose="020B0609070205080204" pitchFamily="49" charset="-128"/>
                <a:ea typeface="ＭＳ ゴシック" panose="020B0609070205080204" pitchFamily="49" charset="-128"/>
              </a:rPr>
              <a:t>効果</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事業主にとっては配慮は生産性向上のために必要なことですので大切なポイントとなります</a:t>
            </a:r>
          </a:p>
          <a:p>
            <a:pPr marL="0" indent="0">
              <a:buNone/>
            </a:pP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⑤</a:t>
            </a:r>
            <a:r>
              <a:rPr lang="ja-JP" altLang="en-US" sz="1700" dirty="0" smtClean="0">
                <a:latin typeface="ＭＳ ゴシック" panose="020B0609070205080204" pitchFamily="49" charset="-128"/>
                <a:ea typeface="ＭＳ ゴシック" panose="020B0609070205080204" pitchFamily="49" charset="-128"/>
              </a:rPr>
              <a:t>セルフケア</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訓練中</a:t>
            </a:r>
            <a:r>
              <a:rPr lang="ja-JP" altLang="en-US" sz="1700" dirty="0">
                <a:latin typeface="ＭＳ ゴシック" panose="020B0609070205080204" pitchFamily="49" charset="-128"/>
                <a:ea typeface="ＭＳ ゴシック" panose="020B0609070205080204" pitchFamily="49" charset="-128"/>
              </a:rPr>
              <a:t>に行った苦手なこと</a:t>
            </a:r>
            <a:r>
              <a:rPr lang="ja-JP" altLang="en-US" sz="1700" dirty="0" smtClean="0">
                <a:latin typeface="ＭＳ ゴシック" panose="020B0609070205080204" pitchFamily="49" charset="-128"/>
                <a:ea typeface="ＭＳ ゴシック" panose="020B0609070205080204" pitchFamily="49" charset="-128"/>
              </a:rPr>
              <a:t>を</a:t>
            </a:r>
            <a:r>
              <a:rPr lang="ja-JP" altLang="en-US" sz="1700" dirty="0">
                <a:latin typeface="ＭＳ ゴシック" panose="020B0609070205080204" pitchFamily="49" charset="-128"/>
                <a:ea typeface="ＭＳ ゴシック" panose="020B0609070205080204" pitchFamily="49" charset="-128"/>
              </a:rPr>
              <a:t>カバー</a:t>
            </a:r>
            <a:r>
              <a:rPr lang="ja-JP" altLang="en-US" sz="1700" dirty="0" smtClean="0">
                <a:latin typeface="ＭＳ ゴシック" panose="020B0609070205080204" pitchFamily="49" charset="-128"/>
                <a:ea typeface="ＭＳ ゴシック" panose="020B0609070205080204" pitchFamily="49" charset="-128"/>
              </a:rPr>
              <a:t>する</a:t>
            </a:r>
            <a:r>
              <a:rPr lang="ja-JP" altLang="en-US" sz="1700" dirty="0">
                <a:latin typeface="ＭＳ ゴシック" panose="020B0609070205080204" pitchFamily="49" charset="-128"/>
                <a:ea typeface="ＭＳ ゴシック" panose="020B0609070205080204" pitchFamily="49" charset="-128"/>
              </a:rPr>
              <a:t>ための方法や気持ちの切り替え方など</a:t>
            </a:r>
            <a:r>
              <a:rPr lang="ja-JP" altLang="en-US" sz="1700" dirty="0" smtClean="0">
                <a:latin typeface="ＭＳ ゴシック" panose="020B0609070205080204" pitchFamily="49" charset="-128"/>
                <a:ea typeface="ＭＳ ゴシック" panose="020B0609070205080204" pitchFamily="49" charset="-128"/>
              </a:rPr>
              <a:t>、まず自分</a:t>
            </a:r>
            <a:r>
              <a:rPr lang="ja-JP" altLang="en-US" sz="1700" dirty="0">
                <a:latin typeface="ＭＳ ゴシック" panose="020B0609070205080204" pitchFamily="49" charset="-128"/>
                <a:ea typeface="ＭＳ ゴシック" panose="020B0609070205080204" pitchFamily="49" charset="-128"/>
              </a:rPr>
              <a:t>で</a:t>
            </a:r>
            <a:r>
              <a:rPr lang="ja-JP" altLang="en-US" sz="1700" dirty="0" smtClean="0">
                <a:latin typeface="ＭＳ ゴシック" panose="020B0609070205080204" pitchFamily="49" charset="-128"/>
                <a:ea typeface="ＭＳ ゴシック" panose="020B0609070205080204" pitchFamily="49" charset="-128"/>
              </a:rPr>
              <a:t>行えること</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a:t>
            </a:r>
            <a:r>
              <a:rPr lang="ja-JP" altLang="en-US" sz="1700" dirty="0">
                <a:latin typeface="ＭＳ ゴシック" panose="020B0609070205080204" pitchFamily="49" charset="-128"/>
                <a:ea typeface="ＭＳ ゴシック" panose="020B0609070205080204" pitchFamily="49" charset="-128"/>
              </a:rPr>
              <a:t>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⑥</a:t>
            </a: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事業</a:t>
            </a:r>
            <a:r>
              <a:rPr lang="ja-JP" altLang="en-US" sz="1700" dirty="0">
                <a:latin typeface="ＭＳ ゴシック" panose="020B0609070205080204" pitchFamily="49" charset="-128"/>
                <a:ea typeface="ＭＳ ゴシック" panose="020B0609070205080204" pitchFamily="49" charset="-128"/>
              </a:rPr>
              <a:t>主</a:t>
            </a:r>
            <a:r>
              <a:rPr lang="ja-JP" altLang="en-US" sz="1700" dirty="0" smtClean="0">
                <a:latin typeface="ＭＳ ゴシック" panose="020B0609070205080204" pitchFamily="49" charset="-128"/>
                <a:ea typeface="ＭＳ ゴシック" panose="020B0609070205080204" pitchFamily="49" charset="-128"/>
              </a:rPr>
              <a:t>と障がいのある方と</a:t>
            </a:r>
            <a:r>
              <a:rPr lang="ja-JP" altLang="en-US" sz="1700" dirty="0">
                <a:latin typeface="ＭＳ ゴシック" panose="020B0609070205080204" pitchFamily="49" charset="-128"/>
                <a:ea typeface="ＭＳ ゴシック" panose="020B0609070205080204" pitchFamily="49" charset="-128"/>
              </a:rPr>
              <a:t>支援者</a:t>
            </a:r>
            <a:r>
              <a:rPr lang="ja-JP" altLang="en-US" sz="1700" dirty="0" smtClean="0">
                <a:latin typeface="ＭＳ ゴシック" panose="020B0609070205080204" pitchFamily="49" charset="-128"/>
                <a:ea typeface="ＭＳ ゴシック" panose="020B0609070205080204" pitchFamily="49" charset="-128"/>
              </a:rPr>
              <a:t>で</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話し合った内容を記入してください</a:t>
            </a:r>
            <a:endParaRPr lang="en-US" altLang="ja-JP" sz="1800" dirty="0">
              <a:latin typeface="ＭＳ ゴシック" panose="020B0609070205080204" pitchFamily="49" charset="-128"/>
              <a:ea typeface="ＭＳ ゴシック" panose="020B0609070205080204" pitchFamily="49" charset="-128"/>
            </a:endParaRPr>
          </a:p>
          <a:p>
            <a:pPr marL="365760" lvl="1" indent="0">
              <a:buNone/>
            </a:pPr>
            <a:endParaRPr lang="en-US" altLang="ja-JP" sz="18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⑦得意</a:t>
            </a:r>
            <a:r>
              <a:rPr lang="ja-JP" altLang="en-US" sz="1700" dirty="0">
                <a:latin typeface="ＭＳ ゴシック" panose="020B0609070205080204" pitchFamily="49" charset="-128"/>
                <a:ea typeface="ＭＳ ゴシック" panose="020B0609070205080204" pitchFamily="49" charset="-128"/>
              </a:rPr>
              <a:t>・不得意・特性</a:t>
            </a:r>
            <a:r>
              <a:rPr lang="ja-JP" altLang="en-US" sz="1700" dirty="0" smtClean="0">
                <a:latin typeface="ＭＳ ゴシック" panose="020B0609070205080204" pitchFamily="49" charset="-128"/>
                <a:ea typeface="ＭＳ ゴシック" panose="020B0609070205080204" pitchFamily="49" charset="-128"/>
              </a:rPr>
              <a:t>等</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事業主</a:t>
            </a:r>
            <a:r>
              <a:rPr lang="ja-JP" altLang="en-US" sz="1700" dirty="0" smtClean="0">
                <a:latin typeface="ＭＳ ゴシック" panose="020B0609070205080204" pitchFamily="49" charset="-128"/>
                <a:ea typeface="ＭＳ ゴシック" panose="020B0609070205080204" pitchFamily="49" charset="-128"/>
              </a:rPr>
              <a:t>に伝えたい情報</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⑧</a:t>
            </a:r>
            <a:r>
              <a:rPr kumimoji="1" lang="ja-JP" altLang="en-US" sz="1700" dirty="0" smtClean="0">
                <a:latin typeface="ＭＳ ゴシック" panose="020B0609070205080204" pitchFamily="49" charset="-128"/>
                <a:ea typeface="ＭＳ ゴシック" panose="020B0609070205080204" pitchFamily="49" charset="-128"/>
              </a:rPr>
              <a:t>内容共有　</a:t>
            </a:r>
            <a:endParaRPr kumimoji="1"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このシートにかかる情報を共有する者を</a:t>
            </a:r>
            <a:r>
              <a:rPr lang="ja-JP" altLang="en-US" sz="1700" dirty="0" smtClean="0">
                <a:latin typeface="ＭＳ ゴシック" panose="020B0609070205080204" pitchFamily="49" charset="-128"/>
                <a:ea typeface="ＭＳ ゴシック" panose="020B0609070205080204" pitchFamily="49" charset="-128"/>
              </a:rPr>
              <a:t>記入してください</a:t>
            </a: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⑨日付　</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a:t>
            </a:r>
            <a:r>
              <a:rPr lang="ja-JP" altLang="en-US" sz="1700" dirty="0">
                <a:latin typeface="ＭＳ ゴシック" panose="020B0609070205080204" pitchFamily="49" charset="-128"/>
                <a:ea typeface="ＭＳ ゴシック" panose="020B0609070205080204" pitchFamily="49" charset="-128"/>
              </a:rPr>
              <a:t>を記入した</a:t>
            </a:r>
            <a:r>
              <a:rPr lang="ja-JP" altLang="en-US" sz="1700" dirty="0" smtClean="0">
                <a:latin typeface="ＭＳ ゴシック" panose="020B0609070205080204" pitchFamily="49" charset="-128"/>
                <a:ea typeface="ＭＳ ゴシック" panose="020B0609070205080204" pitchFamily="49" charset="-128"/>
              </a:rPr>
              <a:t>日付です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雇用後</a:t>
            </a:r>
            <a:r>
              <a:rPr lang="ja-JP" altLang="en-US" sz="1700" dirty="0">
                <a:latin typeface="ＭＳ ゴシック" panose="020B0609070205080204" pitchFamily="49" charset="-128"/>
                <a:ea typeface="ＭＳ ゴシック" panose="020B0609070205080204" pitchFamily="49" charset="-128"/>
              </a:rPr>
              <a:t>においては次回更新予定日も</a:t>
            </a:r>
            <a:r>
              <a:rPr lang="ja-JP" altLang="en-US" sz="1700" dirty="0" smtClean="0">
                <a:latin typeface="ＭＳ ゴシック" panose="020B0609070205080204" pitchFamily="49" charset="-128"/>
                <a:ea typeface="ＭＳ ゴシック" panose="020B0609070205080204" pitchFamily="49" charset="-128"/>
              </a:rPr>
              <a:t>記入</a:t>
            </a:r>
            <a:r>
              <a:rPr lang="ja-JP" altLang="en-US" sz="1700" dirty="0">
                <a:latin typeface="ＭＳ ゴシック" panose="020B0609070205080204" pitchFamily="49" charset="-128"/>
                <a:ea typeface="ＭＳ ゴシック" panose="020B0609070205080204" pitchFamily="49" charset="-128"/>
              </a:rPr>
              <a:t>してください</a:t>
            </a:r>
            <a:endParaRPr lang="en-US" altLang="ja-JP" sz="17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176781"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529830"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④</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886427"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⑤</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5266134"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880798" y="4168210"/>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⑦</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328235" y="4593226"/>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⑧</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865190" y="117508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①</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339687" y="1179845"/>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②</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310000" y="4847770"/>
            <a:ext cx="490194" cy="307777"/>
          </a:xfrm>
          <a:prstGeom prst="rect">
            <a:avLst/>
          </a:prstGeom>
          <a:noFill/>
        </p:spPr>
        <p:txBody>
          <a:bodyPr wrap="square" rtlCol="0">
            <a:spAutoFit/>
          </a:bodyPr>
          <a:lstStyle/>
          <a:p>
            <a:r>
              <a:rPr lang="ja-JP" altLang="en-US" sz="1400" dirty="0" smtClean="0">
                <a:solidFill>
                  <a:srgbClr val="FF0000"/>
                </a:solidFill>
                <a:latin typeface="ＭＳ ゴシック" panose="020B0609070205080204" pitchFamily="49" charset="-128"/>
                <a:ea typeface="ＭＳ ゴシック" panose="020B0609070205080204" pitchFamily="49" charset="-128"/>
              </a:rPr>
              <a:t>⑨</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788865" y="4189437"/>
            <a:ext cx="5304431" cy="2865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2389962" y="1214182"/>
            <a:ext cx="3703334" cy="2295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04864" y="913271"/>
            <a:ext cx="4653136" cy="276999"/>
          </a:xfrm>
          <a:prstGeom prst="rect">
            <a:avLst/>
          </a:prstGeom>
          <a:noFill/>
        </p:spPr>
        <p:txBody>
          <a:bodyPr wrap="square" rtlCol="0">
            <a:spAutoFit/>
          </a:bodyPr>
          <a:lstStyle/>
          <a:p>
            <a:r>
              <a:rPr kumimoji="1"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⑥</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⑧</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⑨ </a:t>
            </a:r>
            <a:r>
              <a:rPr kumimoji="1" lang="ja-JP" altLang="en-US" sz="1200" dirty="0" smtClean="0">
                <a:latin typeface="ＭＳ ゴシック" panose="020B0609070205080204" pitchFamily="49" charset="-128"/>
                <a:ea typeface="ＭＳ ゴシック" panose="020B0609070205080204" pitchFamily="49" charset="-128"/>
              </a:rPr>
              <a:t>は話し合い後に事業主担当者が記入してください</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p:txBody>
      </p:sp>
      <p:sp>
        <p:nvSpPr>
          <p:cNvPr id="47" name="テキスト ボックス 46"/>
          <p:cNvSpPr txBox="1"/>
          <p:nvPr/>
        </p:nvSpPr>
        <p:spPr>
          <a:xfrm>
            <a:off x="4391788" y="5323438"/>
            <a:ext cx="2061548" cy="184666"/>
          </a:xfrm>
          <a:prstGeom prst="rect">
            <a:avLst/>
          </a:prstGeom>
          <a:solidFill>
            <a:schemeClr val="tx2"/>
          </a:solidFill>
        </p:spPr>
        <p:txBody>
          <a:bodyPr wrap="square" tIns="0" bIns="0" rtlCol="0" anchor="ctr" anchorCtr="0">
            <a:spAutoFit/>
          </a:bodyPr>
          <a:lstStyle/>
          <a:p>
            <a:r>
              <a:rPr lang="ja-JP" altLang="en-US" sz="1200" dirty="0">
                <a:solidFill>
                  <a:schemeClr val="bg1"/>
                </a:solidFill>
              </a:rPr>
              <a:t>（</a:t>
            </a:r>
            <a:r>
              <a:rPr kumimoji="1" lang="ja-JP" altLang="en-US" sz="1200" dirty="0" smtClean="0">
                <a:solidFill>
                  <a:schemeClr val="bg1"/>
                </a:solidFill>
              </a:rPr>
              <a:t>★事業主担当者記入欄</a:t>
            </a:r>
            <a:r>
              <a:rPr lang="ja-JP" altLang="en-US" sz="1200" dirty="0">
                <a:solidFill>
                  <a:schemeClr val="bg1"/>
                </a:solidFill>
              </a:rPr>
              <a:t>）</a:t>
            </a:r>
            <a:endParaRPr kumimoji="1" lang="ja-JP" altLang="en-US" sz="1200" dirty="0">
              <a:solidFill>
                <a:schemeClr val="bg1"/>
              </a:solidFill>
            </a:endParaRPr>
          </a:p>
        </p:txBody>
      </p:sp>
      <p:sp>
        <p:nvSpPr>
          <p:cNvPr id="22" name="テキスト ボックス 21"/>
          <p:cNvSpPr txBox="1"/>
          <p:nvPr/>
        </p:nvSpPr>
        <p:spPr>
          <a:xfrm>
            <a:off x="4391135" y="6588224"/>
            <a:ext cx="2061548" cy="184666"/>
          </a:xfrm>
          <a:prstGeom prst="rect">
            <a:avLst/>
          </a:prstGeom>
          <a:solidFill>
            <a:schemeClr val="tx2"/>
          </a:solidFill>
        </p:spPr>
        <p:txBody>
          <a:bodyPr wrap="square" tIns="0" bIns="0" rtlCol="0" anchor="ctr" anchorCtr="0">
            <a:spAutoFit/>
          </a:bodyPr>
          <a:lstStyle/>
          <a:p>
            <a:r>
              <a:rPr lang="ja-JP" altLang="en-US" sz="1200" dirty="0">
                <a:solidFill>
                  <a:schemeClr val="bg1"/>
                </a:solidFill>
              </a:rPr>
              <a:t>（</a:t>
            </a:r>
            <a:r>
              <a:rPr kumimoji="1" lang="ja-JP" altLang="en-US" sz="1200" dirty="0" smtClean="0">
                <a:solidFill>
                  <a:schemeClr val="bg1"/>
                </a:solidFill>
              </a:rPr>
              <a:t>★事業主担当者記入欄</a:t>
            </a:r>
            <a:r>
              <a:rPr lang="ja-JP" altLang="en-US" sz="1200" dirty="0">
                <a:solidFill>
                  <a:schemeClr val="bg1"/>
                </a:solidFill>
              </a:rPr>
              <a:t>）</a:t>
            </a:r>
            <a:endParaRPr kumimoji="1" lang="ja-JP" altLang="en-US" sz="1200" dirty="0">
              <a:solidFill>
                <a:schemeClr val="bg1"/>
              </a:solidFill>
            </a:endParaRPr>
          </a:p>
        </p:txBody>
      </p:sp>
      <p:sp>
        <p:nvSpPr>
          <p:cNvPr id="23" name="テキスト ボックス 22"/>
          <p:cNvSpPr txBox="1"/>
          <p:nvPr/>
        </p:nvSpPr>
        <p:spPr>
          <a:xfrm>
            <a:off x="4391136" y="7302804"/>
            <a:ext cx="2061548" cy="184666"/>
          </a:xfrm>
          <a:prstGeom prst="rect">
            <a:avLst/>
          </a:prstGeom>
          <a:solidFill>
            <a:schemeClr val="tx2"/>
          </a:solidFill>
        </p:spPr>
        <p:txBody>
          <a:bodyPr wrap="square" tIns="0" bIns="0" rtlCol="0" anchor="ctr" anchorCtr="0">
            <a:spAutoFit/>
          </a:bodyPr>
          <a:lstStyle/>
          <a:p>
            <a:r>
              <a:rPr lang="ja-JP" altLang="en-US" sz="1200" dirty="0">
                <a:solidFill>
                  <a:schemeClr val="bg1"/>
                </a:solidFill>
              </a:rPr>
              <a:t>（</a:t>
            </a:r>
            <a:r>
              <a:rPr kumimoji="1" lang="ja-JP" altLang="en-US" sz="1200" dirty="0" smtClean="0">
                <a:solidFill>
                  <a:schemeClr val="bg1"/>
                </a:solidFill>
              </a:rPr>
              <a:t>★事業主担当者記入欄</a:t>
            </a:r>
            <a:r>
              <a:rPr lang="ja-JP" altLang="en-US" sz="1200" dirty="0">
                <a:solidFill>
                  <a:schemeClr val="bg1"/>
                </a:solidFill>
              </a:rPr>
              <a:t>）</a:t>
            </a:r>
            <a:endParaRPr kumimoji="1" lang="ja-JP" altLang="en-US" sz="1200" dirty="0">
              <a:solidFill>
                <a:schemeClr val="bg1"/>
              </a:solidFill>
            </a:endParaRPr>
          </a:p>
        </p:txBody>
      </p:sp>
      <p:sp>
        <p:nvSpPr>
          <p:cNvPr id="25" name="角丸四角形 24"/>
          <p:cNvSpPr/>
          <p:nvPr/>
        </p:nvSpPr>
        <p:spPr>
          <a:xfrm>
            <a:off x="764704" y="2255678"/>
            <a:ext cx="3985819" cy="72550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8865" y="5076638"/>
            <a:ext cx="2521135" cy="369332"/>
          </a:xfrm>
          <a:prstGeom prst="rect">
            <a:avLst/>
          </a:prstGeom>
          <a:solidFill>
            <a:srgbClr val="FFCC99"/>
          </a:solidFill>
        </p:spPr>
        <p:txBody>
          <a:bodyPr wrap="square" tIns="0" bIns="0" rtlCol="0" anchor="ctr" anchorCtr="0">
            <a:spAutoFit/>
          </a:bodyPr>
          <a:lstStyle/>
          <a:p>
            <a:r>
              <a:rPr kumimoji="1" lang="ja-JP" altLang="en-US" sz="1200" dirty="0" smtClean="0"/>
              <a:t>★支援者と共に障がいのある方が</a:t>
            </a:r>
            <a:endParaRPr kumimoji="1" lang="en-US" altLang="ja-JP" sz="1200" dirty="0" smtClean="0"/>
          </a:p>
          <a:p>
            <a:r>
              <a:rPr lang="ja-JP" altLang="en-US" sz="1200" dirty="0"/>
              <a:t>　</a:t>
            </a:r>
            <a:r>
              <a:rPr kumimoji="1" lang="ja-JP" altLang="en-US" sz="1200" dirty="0" smtClean="0"/>
              <a:t>記入欄</a:t>
            </a:r>
            <a:endParaRPr kumimoji="1" lang="ja-JP" altLang="en-US" sz="1200" dirty="0"/>
          </a:p>
        </p:txBody>
      </p:sp>
    </p:spTree>
    <p:extLst>
      <p:ext uri="{BB962C8B-B14F-4D97-AF65-F5344CB8AC3E}">
        <p14:creationId xmlns:p14="http://schemas.microsoft.com/office/powerpoint/2010/main" val="373610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1"/>
            <a:ext cx="6401570" cy="22212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lang="ja-JP" altLang="en-US" sz="2400" b="1" u="sng" dirty="0" smtClean="0"/>
              <a:t>職場実習</a:t>
            </a:r>
            <a:r>
              <a:rPr lang="ja-JP" altLang="en-US" sz="1800" u="sng" dirty="0" smtClean="0"/>
              <a:t>に</a:t>
            </a:r>
            <a:r>
              <a:rPr lang="ja-JP" altLang="en-US" sz="1800" u="sng" dirty="0"/>
              <a:t>ついて</a:t>
            </a:r>
            <a:r>
              <a:rPr kumimoji="1" lang="ja-JP" altLang="en-US" sz="1800" u="sng" dirty="0" smtClean="0"/>
              <a:t>お考えの</a:t>
            </a:r>
            <a:r>
              <a:rPr lang="ja-JP" altLang="en-US" sz="1800" u="sng" dirty="0"/>
              <a:t>支援機関</a:t>
            </a:r>
            <a:r>
              <a:rPr kumimoji="1" lang="ja-JP" altLang="en-US" sz="1800" u="sng" dirty="0" smtClean="0"/>
              <a:t>さまに</a:t>
            </a:r>
            <a:r>
              <a:rPr kumimoji="1" lang="ja-JP" altLang="en-US" sz="1800" dirty="0" smtClean="0"/>
              <a:t>　①</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1692425128"/>
              </p:ext>
            </p:extLst>
          </p:nvPr>
        </p:nvGraphicFramePr>
        <p:xfrm>
          <a:off x="399873" y="4675839"/>
          <a:ext cx="5976664" cy="1969565"/>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baseline="0" dirty="0" smtClean="0">
                          <a:ea typeface="ＭＳ Ｐゴシック" panose="020B0600070205080204" pitchFamily="50" charset="-128"/>
                        </a:rPr>
                        <a:t>複雑な作業になると</a:t>
                      </a:r>
                    </a:p>
                    <a:p>
                      <a:r>
                        <a:rPr kumimoji="1" lang="ja-JP" altLang="en-US" sz="1100" baseline="0" dirty="0" smtClean="0">
                          <a:ea typeface="ＭＳ Ｐゴシック" panose="020B0600070205080204" pitchFamily="50" charset="-128"/>
                        </a:rPr>
                        <a:t>わからなくなるので、工程表を用意いただけると有難いです。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baseline="0" dirty="0" smtClean="0">
                          <a:ea typeface="ＭＳ Ｐゴシック" panose="020B0600070205080204" pitchFamily="50" charset="-128"/>
                        </a:rPr>
                        <a:t>・ミスを防ぐため</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・確認の時間を短縮し</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生産性を向上させる</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・メモは常に持ち歩き</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記入します</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・わからないことは</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自分から質問します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みんなに役立つので、工程表を作成します。</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わからないことは○○さんに聞いてください。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・上司には緊張し言葉が少なくなりますが、必要なことは自分から伝えれるよう就労支援機関で</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訓練しました。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grpSp>
        <p:nvGrpSpPr>
          <p:cNvPr id="19" name="グループ化 18"/>
          <p:cNvGrpSpPr/>
          <p:nvPr/>
        </p:nvGrpSpPr>
        <p:grpSpPr>
          <a:xfrm>
            <a:off x="463276" y="2123728"/>
            <a:ext cx="6027380" cy="2067176"/>
            <a:chOff x="453751" y="1052500"/>
            <a:chExt cx="6027380" cy="2067176"/>
          </a:xfrm>
        </p:grpSpPr>
        <p:sp>
          <p:nvSpPr>
            <p:cNvPr id="4" name="下矢印 3"/>
            <p:cNvSpPr/>
            <p:nvPr/>
          </p:nvSpPr>
          <p:spPr>
            <a:xfrm>
              <a:off x="3109528" y="2687628"/>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052500"/>
              <a:ext cx="6027380" cy="1559534"/>
              <a:chOff x="578944" y="1035176"/>
              <a:chExt cx="6027380" cy="1559534"/>
            </a:xfrm>
          </p:grpSpPr>
          <p:sp>
            <p:nvSpPr>
              <p:cNvPr id="16" name="テキスト ボックス 15"/>
              <p:cNvSpPr txBox="1"/>
              <p:nvPr/>
            </p:nvSpPr>
            <p:spPr>
              <a:xfrm>
                <a:off x="997794" y="1302048"/>
                <a:ext cx="5608530" cy="1292662"/>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事前情報がほしいけれど、何を聞けばいいかわからない</a:t>
                </a:r>
                <a:endParaRPr lang="en-US" altLang="ja-JP" sz="1200" dirty="0" smtClean="0">
                  <a:solidFill>
                    <a:prstClr val="black"/>
                  </a:solidFill>
                </a:endParaRPr>
              </a:p>
              <a:p>
                <a:r>
                  <a:rPr lang="ja-JP" altLang="en-US" sz="1200" dirty="0" smtClean="0">
                    <a:solidFill>
                      <a:prstClr val="black"/>
                    </a:solidFill>
                  </a:rPr>
                  <a:t>　・　受け入れるには職場として何をすればいいの？</a:t>
                </a:r>
                <a:endParaRPr lang="ja-JP" altLang="en-US" sz="1200" dirty="0">
                  <a:solidFill>
                    <a:prstClr val="black"/>
                  </a:solidFill>
                </a:endParaRPr>
              </a:p>
              <a:p>
                <a:r>
                  <a:rPr lang="ja-JP" altLang="en-US" sz="1200" dirty="0" smtClean="0">
                    <a:solidFill>
                      <a:prstClr val="black"/>
                    </a:solidFill>
                  </a:rPr>
                  <a:t>　・　職場として、できない</a:t>
                </a:r>
                <a:r>
                  <a:rPr lang="ja-JP" altLang="en-US" sz="1200" dirty="0">
                    <a:solidFill>
                      <a:prstClr val="black"/>
                    </a:solidFill>
                  </a:rPr>
                  <a:t>ことばかり言われて</a:t>
                </a:r>
                <a:r>
                  <a:rPr lang="ja-JP" altLang="en-US" sz="1200" dirty="0" smtClean="0">
                    <a:solidFill>
                      <a:prstClr val="black"/>
                    </a:solidFill>
                  </a:rPr>
                  <a:t>も困るな・</a:t>
                </a:r>
                <a:r>
                  <a:rPr lang="ja-JP" altLang="en-US" sz="1200" dirty="0">
                    <a:solidFill>
                      <a:prstClr val="black"/>
                    </a:solidFill>
                  </a:rPr>
                  <a:t>・・</a:t>
                </a:r>
              </a:p>
              <a:p>
                <a:r>
                  <a:rPr lang="ja-JP" altLang="en-US" sz="1200" dirty="0" smtClean="0">
                    <a:solidFill>
                      <a:prstClr val="black"/>
                    </a:solidFill>
                  </a:rPr>
                  <a:t>　・　情報はほしいけれど、専門的なことではなく、忙しい</a:t>
                </a:r>
                <a:r>
                  <a:rPr lang="ja-JP" altLang="en-US" sz="1200" dirty="0">
                    <a:solidFill>
                      <a:prstClr val="black"/>
                    </a:solidFill>
                  </a:rPr>
                  <a:t>現場にも</a:t>
                </a:r>
                <a:r>
                  <a:rPr lang="ja-JP" altLang="en-US" sz="1200" dirty="0" smtClean="0">
                    <a:solidFill>
                      <a:prstClr val="black"/>
                    </a:solidFill>
                  </a:rPr>
                  <a:t>見て</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もらえる</a:t>
                </a:r>
                <a:r>
                  <a:rPr lang="ja-JP" altLang="en-US" sz="1200" dirty="0">
                    <a:solidFill>
                      <a:prstClr val="black"/>
                    </a:solidFill>
                  </a:rPr>
                  <a:t>くらい簡潔な</a:t>
                </a:r>
                <a:r>
                  <a:rPr lang="ja-JP" altLang="en-US" sz="1200" dirty="0" smtClean="0">
                    <a:solidFill>
                      <a:prstClr val="black"/>
                    </a:solidFill>
                  </a:rPr>
                  <a:t>ものがいい</a:t>
                </a:r>
                <a:endParaRPr lang="en-US" altLang="ja-JP" sz="1200" dirty="0" smtClean="0">
                  <a:solidFill>
                    <a:prstClr val="black"/>
                  </a:solidFill>
                </a:endParaRPr>
              </a:p>
              <a:p>
                <a:endParaRPr lang="ja-JP" altLang="en-US" sz="900" dirty="0">
                  <a:solidFill>
                    <a:prstClr val="black"/>
                  </a:solidFill>
                </a:endParaRPr>
              </a:p>
            </p:txBody>
          </p:sp>
          <p:sp>
            <p:nvSpPr>
              <p:cNvPr id="8" name="斜め縞 7"/>
              <p:cNvSpPr/>
              <p:nvPr/>
            </p:nvSpPr>
            <p:spPr>
              <a:xfrm>
                <a:off x="578944" y="1035176"/>
                <a:ext cx="1288282" cy="957363"/>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　 企業の </a:t>
                </a:r>
                <a:endParaRPr lang="en-US" altLang="ja-JP" sz="1400" dirty="0" smtClean="0">
                  <a:solidFill>
                    <a:prstClr val="white"/>
                  </a:solidFill>
                </a:endParaRPr>
              </a:p>
              <a:p>
                <a:pPr algn="ct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768007" y="1475656"/>
            <a:ext cx="5608530" cy="461665"/>
          </a:xfrm>
          <a:prstGeom prst="rect">
            <a:avLst/>
          </a:prstGeom>
          <a:noFill/>
        </p:spPr>
        <p:txBody>
          <a:bodyPr wrap="square" rtlCol="0">
            <a:spAutoFit/>
          </a:bodyPr>
          <a:lstStyle/>
          <a:p>
            <a:r>
              <a:rPr lang="ja-JP" altLang="en-US" sz="1200" dirty="0" smtClean="0">
                <a:solidFill>
                  <a:prstClr val="black"/>
                </a:solidFill>
              </a:rPr>
              <a:t>●</a:t>
            </a:r>
            <a:r>
              <a:rPr lang="ja-JP" altLang="en-US" sz="1200" dirty="0" err="1" smtClean="0">
                <a:solidFill>
                  <a:prstClr val="black"/>
                </a:solidFill>
              </a:rPr>
              <a:t>障がい</a:t>
            </a:r>
            <a:r>
              <a:rPr lang="ja-JP" altLang="en-US" sz="1200" dirty="0" smtClean="0">
                <a:solidFill>
                  <a:prstClr val="black"/>
                </a:solidFill>
              </a:rPr>
              <a:t>者を雇用したことがない企業に、まずは実習をしてもらうことにした</a:t>
            </a:r>
            <a:endParaRPr lang="en-US" altLang="ja-JP" sz="1200" dirty="0" smtClean="0">
              <a:solidFill>
                <a:prstClr val="black"/>
              </a:solidFill>
            </a:endParaRPr>
          </a:p>
          <a:p>
            <a:r>
              <a:rPr lang="ja-JP" altLang="en-US" sz="1200" dirty="0" smtClean="0">
                <a:solidFill>
                  <a:prstClr val="black"/>
                </a:solidFill>
              </a:rPr>
              <a:t>●実習にあたって、企業に注意点や配慮のお願いをしたい</a:t>
            </a:r>
            <a:endParaRPr lang="en-US" altLang="ja-JP" sz="1200" dirty="0" smtClean="0">
              <a:solidFill>
                <a:prstClr val="black"/>
              </a:solidFill>
            </a:endParaRPr>
          </a:p>
        </p:txBody>
      </p:sp>
      <p:grpSp>
        <p:nvGrpSpPr>
          <p:cNvPr id="30" name="グループ化 29"/>
          <p:cNvGrpSpPr/>
          <p:nvPr/>
        </p:nvGrpSpPr>
        <p:grpSpPr>
          <a:xfrm>
            <a:off x="1412775" y="3758856"/>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96176" y="7062038"/>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必要な配慮と特性が書かれているので、事前準備ができ、障がいのある方の理解に役立った。簡潔なので、社内で共有しやすい。</a:t>
              </a:r>
              <a:endParaRPr lang="ja-JP" altLang="en-US" sz="1200" dirty="0">
                <a:solidFill>
                  <a:prstClr val="black"/>
                </a:solidFill>
              </a:endParaRPr>
            </a:p>
          </p:txBody>
        </p:sp>
      </p:grpSp>
      <p:grpSp>
        <p:nvGrpSpPr>
          <p:cNvPr id="6" name="グループ化 5"/>
          <p:cNvGrpSpPr/>
          <p:nvPr/>
        </p:nvGrpSpPr>
        <p:grpSpPr>
          <a:xfrm>
            <a:off x="620688" y="7628274"/>
            <a:ext cx="5955408" cy="461665"/>
            <a:chOff x="620688" y="7628274"/>
            <a:chExt cx="5955408" cy="461665"/>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461665"/>
            </a:xfrm>
            <a:prstGeom prst="rect">
              <a:avLst/>
            </a:prstGeom>
            <a:noFill/>
          </p:spPr>
          <p:txBody>
            <a:bodyPr wrap="square" rtlCol="0">
              <a:spAutoFit/>
            </a:bodyPr>
            <a:lstStyle/>
            <a:p>
              <a:r>
                <a:rPr lang="ja-JP" altLang="en-US" sz="1200" dirty="0" smtClean="0">
                  <a:solidFill>
                    <a:prstClr val="black"/>
                  </a:solidFill>
                </a:rPr>
                <a:t>伝えるべきことを自分で考えてシートに書</a:t>
              </a:r>
              <a:r>
                <a:rPr lang="ja-JP" altLang="en-US" sz="1200" dirty="0">
                  <a:solidFill>
                    <a:prstClr val="black"/>
                  </a:solidFill>
                </a:rPr>
                <a:t>く</a:t>
              </a:r>
              <a:r>
                <a:rPr lang="ja-JP" altLang="en-US" sz="1200" dirty="0" smtClean="0">
                  <a:solidFill>
                    <a:prstClr val="black"/>
                  </a:solidFill>
                </a:rPr>
                <a:t>ので、口頭での説明もしやすい。</a:t>
              </a:r>
              <a:endParaRPr lang="ja-JP" altLang="en-US" sz="1200" dirty="0">
                <a:solidFill>
                  <a:prstClr val="black"/>
                </a:solidFill>
              </a:endParaRPr>
            </a:p>
          </p:txBody>
        </p:sp>
      </p:grpSp>
      <p:grpSp>
        <p:nvGrpSpPr>
          <p:cNvPr id="5" name="グループ化 4"/>
          <p:cNvGrpSpPr/>
          <p:nvPr/>
        </p:nvGrpSpPr>
        <p:grpSpPr>
          <a:xfrm>
            <a:off x="620688" y="821787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途中</a:t>
              </a:r>
              <a:r>
                <a:rPr lang="ja-JP" altLang="en-US" sz="1200" dirty="0" smtClean="0">
                  <a:solidFill>
                    <a:prstClr val="black"/>
                  </a:solidFill>
                </a:rPr>
                <a:t>で担当者が変わってもシートを引き継いでもらえるのでとても助か</a:t>
              </a:r>
              <a:r>
                <a:rPr lang="ja-JP" altLang="en-US" sz="1200" dirty="0">
                  <a:solidFill>
                    <a:prstClr val="black"/>
                  </a:solidFill>
                </a:rPr>
                <a:t>る</a:t>
              </a:r>
              <a:r>
                <a:rPr lang="ja-JP" altLang="en-US" sz="1200" dirty="0" smtClean="0">
                  <a:solidFill>
                    <a:prstClr val="black"/>
                  </a:solidFill>
                </a:rPr>
                <a:t>。企業の方は忙しいので、詳細なものより見てもらえる。</a:t>
              </a:r>
              <a:endParaRPr lang="ja-JP" altLang="en-US" sz="1200" dirty="0">
                <a:solidFill>
                  <a:prstClr val="black"/>
                </a:solidFill>
              </a:endParaRPr>
            </a:p>
          </p:txBody>
        </p:sp>
      </p:grpSp>
      <p:sp>
        <p:nvSpPr>
          <p:cNvPr id="3" name="テキスト ボックス 2"/>
          <p:cNvSpPr txBox="1"/>
          <p:nvPr/>
        </p:nvSpPr>
        <p:spPr>
          <a:xfrm>
            <a:off x="260647" y="4323260"/>
            <a:ext cx="6264697"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初めて</a:t>
            </a:r>
            <a:r>
              <a:rPr lang="ja-JP" altLang="en-US" sz="1200" b="1" dirty="0" err="1" smtClean="0">
                <a:solidFill>
                  <a:prstClr val="black"/>
                </a:solidFill>
              </a:rPr>
              <a:t>障がい</a:t>
            </a:r>
            <a:r>
              <a:rPr lang="ja-JP" altLang="en-US" sz="1200" b="1" dirty="0" smtClean="0">
                <a:solidFill>
                  <a:prstClr val="black"/>
                </a:solidFill>
              </a:rPr>
              <a:t>者雇用を考えている企業 Ａ社に、</a:t>
            </a:r>
            <a:r>
              <a:rPr lang="ja-JP" altLang="en-US" sz="1200" b="1" dirty="0">
                <a:solidFill>
                  <a:prstClr val="black"/>
                </a:solidFill>
              </a:rPr>
              <a:t>発達</a:t>
            </a:r>
            <a:r>
              <a:rPr lang="ja-JP" altLang="en-US" sz="1200" b="1" dirty="0" smtClean="0">
                <a:solidFill>
                  <a:prstClr val="black"/>
                </a:solidFill>
              </a:rPr>
              <a:t>障がい Ｂさんの実習依頼をする場合</a:t>
            </a:r>
            <a:endParaRPr lang="ja-JP" altLang="en-US" sz="1200" b="1" dirty="0">
              <a:solidFill>
                <a:prstClr val="black"/>
              </a:solidFill>
            </a:endParaRPr>
          </a:p>
        </p:txBody>
      </p:sp>
      <p:sp>
        <p:nvSpPr>
          <p:cNvPr id="31" name="円/楕円 30"/>
          <p:cNvSpPr/>
          <p:nvPr/>
        </p:nvSpPr>
        <p:spPr>
          <a:xfrm>
            <a:off x="531539" y="6187725"/>
            <a:ext cx="2533416" cy="300025"/>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4815805" y="5292080"/>
            <a:ext cx="1602999" cy="432048"/>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7" name="直線矢印コネクタ 46"/>
          <p:cNvCxnSpPr>
            <a:stCxn id="31" idx="7"/>
            <a:endCxn id="46" idx="3"/>
          </p:cNvCxnSpPr>
          <p:nvPr/>
        </p:nvCxnSpPr>
        <p:spPr>
          <a:xfrm flipV="1">
            <a:off x="2693945" y="5660856"/>
            <a:ext cx="2356614" cy="570807"/>
          </a:xfrm>
          <a:prstGeom prst="straightConnector1">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3335077" y="5892509"/>
            <a:ext cx="3190267" cy="246221"/>
          </a:xfrm>
          <a:prstGeom prst="rect">
            <a:avLst/>
          </a:prstGeom>
          <a:solidFill>
            <a:schemeClr val="bg2"/>
          </a:solidFill>
          <a:ln>
            <a:noFill/>
          </a:ln>
        </p:spPr>
        <p:txBody>
          <a:bodyPr wrap="square" rtlCol="0">
            <a:spAutoFit/>
          </a:bodyPr>
          <a:lstStyle/>
          <a:p>
            <a:r>
              <a:rPr lang="ja-JP" altLang="en-US" sz="1000" dirty="0" smtClean="0">
                <a:solidFill>
                  <a:srgbClr val="FF0000"/>
                </a:solidFill>
                <a:latin typeface="ＭＳ Ｐゴシック" panose="020B0600070205080204" pitchFamily="50" charset="-128"/>
                <a:ea typeface="ＭＳ Ｐゴシック" panose="020B0600070205080204" pitchFamily="50" charset="-128"/>
              </a:rPr>
              <a:t>上司に緊張と記載があるため、同僚の人に聞くよう調整</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6859" y="5884380"/>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50" name="テキスト ボックス 49"/>
          <p:cNvSpPr txBox="1"/>
          <p:nvPr/>
        </p:nvSpPr>
        <p:spPr>
          <a:xfrm>
            <a:off x="709569" y="7619042"/>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51" name="角丸四角形吹き出し 50"/>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吹き出し 51"/>
          <p:cNvSpPr/>
          <p:nvPr/>
        </p:nvSpPr>
        <p:spPr>
          <a:xfrm>
            <a:off x="1722363" y="7643083"/>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70014" y="8197411"/>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74708" y="682171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2761135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403171"/>
            <a:ext cx="6401570" cy="23597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lang="ja-JP" altLang="en-US" sz="2400" b="1" u="sng" dirty="0">
                <a:solidFill>
                  <a:srgbClr val="2F5897"/>
                </a:solidFill>
              </a:rPr>
              <a:t>職場実習</a:t>
            </a:r>
            <a:r>
              <a:rPr lang="ja-JP" altLang="en-US" sz="1800" u="sng" dirty="0">
                <a:solidFill>
                  <a:srgbClr val="2F5897"/>
                </a:solidFill>
              </a:rPr>
              <a:t>についてお考えの支援機関さまに</a:t>
            </a:r>
            <a:r>
              <a:rPr lang="ja-JP" altLang="en-US" sz="1800" dirty="0">
                <a:solidFill>
                  <a:srgbClr val="2F5897"/>
                </a:solidFill>
              </a:rPr>
              <a:t>　</a:t>
            </a:r>
            <a:r>
              <a:rPr lang="ja-JP" altLang="en-US" sz="1800" dirty="0" smtClean="0">
                <a:solidFill>
                  <a:srgbClr val="2F5897"/>
                </a:solidFill>
              </a:rPr>
              <a:t>②</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1685978833"/>
              </p:ext>
            </p:extLst>
          </p:nvPr>
        </p:nvGraphicFramePr>
        <p:xfrm>
          <a:off x="409736" y="4607743"/>
          <a:ext cx="5976664" cy="1825809"/>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3289">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運びにくいものがあるときに手伝ってもらいたい。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転倒事故がないようにするため。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必要なときには、自分から周囲の方にお願いします。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必要がある場合には同僚が代行します。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・半身麻痺があるため、重量物・高所作業は困難ですが、パソコン操作は資格を取得しており、基本的なデータ入力は就労支援機関での訓練時も得意としていました。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sp>
        <p:nvSpPr>
          <p:cNvPr id="27" name="テキスト ボックス 26"/>
          <p:cNvSpPr txBox="1"/>
          <p:nvPr/>
        </p:nvSpPr>
        <p:spPr>
          <a:xfrm>
            <a:off x="768007" y="1475656"/>
            <a:ext cx="5608530" cy="646331"/>
          </a:xfrm>
          <a:prstGeom prst="rect">
            <a:avLst/>
          </a:prstGeom>
          <a:noFill/>
        </p:spPr>
        <p:txBody>
          <a:bodyPr wrap="square" rtlCol="0">
            <a:spAutoFit/>
          </a:bodyPr>
          <a:lstStyle/>
          <a:p>
            <a:r>
              <a:rPr lang="ja-JP" altLang="en-US" sz="1200" dirty="0" smtClean="0">
                <a:solidFill>
                  <a:prstClr val="black"/>
                </a:solidFill>
              </a:rPr>
              <a:t>●実習生についての得意・不得意を伝えたい</a:t>
            </a:r>
            <a:endParaRPr lang="en-US" altLang="ja-JP" sz="1200" dirty="0" smtClean="0">
              <a:solidFill>
                <a:prstClr val="black"/>
              </a:solidFill>
            </a:endParaRPr>
          </a:p>
          <a:p>
            <a:r>
              <a:rPr lang="ja-JP" altLang="en-US" sz="1200" dirty="0" smtClean="0">
                <a:solidFill>
                  <a:prstClr val="black"/>
                </a:solidFill>
              </a:rPr>
              <a:t>●</a:t>
            </a:r>
            <a:r>
              <a:rPr lang="ja-JP" altLang="en-US" sz="1200" dirty="0" err="1" smtClean="0">
                <a:solidFill>
                  <a:prstClr val="black"/>
                </a:solidFill>
              </a:rPr>
              <a:t>障がいに</a:t>
            </a:r>
            <a:r>
              <a:rPr lang="ja-JP" altLang="en-US" sz="1200" dirty="0" smtClean="0">
                <a:solidFill>
                  <a:prstClr val="black"/>
                </a:solidFill>
              </a:rPr>
              <a:t>ついての知識が少ないため、必要な対応を知りたいと企業に言われ</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ている</a:t>
            </a:r>
            <a:endParaRPr lang="ja-JP" altLang="en-US" sz="1200" dirty="0">
              <a:solidFill>
                <a:prstClr val="black"/>
              </a:solidFill>
            </a:endParaRPr>
          </a:p>
        </p:txBody>
      </p:sp>
      <p:grpSp>
        <p:nvGrpSpPr>
          <p:cNvPr id="9" name="グループ化 8"/>
          <p:cNvGrpSpPr/>
          <p:nvPr/>
        </p:nvGrpSpPr>
        <p:grpSpPr>
          <a:xfrm>
            <a:off x="584895" y="7146811"/>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実習前に障がいのある方と支援者の方から具体的な状況を聞き、</a:t>
              </a:r>
              <a:endParaRPr lang="en-US" altLang="ja-JP" sz="1200" dirty="0" smtClean="0">
                <a:solidFill>
                  <a:prstClr val="black"/>
                </a:solidFill>
              </a:endParaRPr>
            </a:p>
            <a:p>
              <a:r>
                <a:rPr lang="ja-JP" altLang="en-US" sz="1200" dirty="0" smtClean="0">
                  <a:solidFill>
                    <a:prstClr val="black"/>
                  </a:solidFill>
                </a:rPr>
                <a:t>何をすれば良いかがわかると、安心して受け入れられる。</a:t>
              </a:r>
              <a:endParaRPr lang="ja-JP" altLang="en-US" sz="1200" dirty="0">
                <a:solidFill>
                  <a:prstClr val="black"/>
                </a:solidFill>
              </a:endParaRPr>
            </a:p>
          </p:txBody>
        </p:sp>
      </p:grpSp>
      <p:grpSp>
        <p:nvGrpSpPr>
          <p:cNvPr id="6" name="グループ化 5"/>
          <p:cNvGrpSpPr/>
          <p:nvPr/>
        </p:nvGrpSpPr>
        <p:grpSpPr>
          <a:xfrm>
            <a:off x="584895" y="7720607"/>
            <a:ext cx="5955408" cy="446857"/>
            <a:chOff x="620688" y="7628274"/>
            <a:chExt cx="5955408" cy="446857"/>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276999"/>
            </a:xfrm>
            <a:prstGeom prst="rect">
              <a:avLst/>
            </a:prstGeom>
            <a:noFill/>
          </p:spPr>
          <p:txBody>
            <a:bodyPr wrap="square" rtlCol="0">
              <a:spAutoFit/>
            </a:bodyPr>
            <a:lstStyle/>
            <a:p>
              <a:endParaRPr lang="ja-JP" altLang="en-US" sz="1200" dirty="0">
                <a:solidFill>
                  <a:prstClr val="black"/>
                </a:solidFill>
              </a:endParaRPr>
            </a:p>
          </p:txBody>
        </p:sp>
      </p:grpSp>
      <p:grpSp>
        <p:nvGrpSpPr>
          <p:cNvPr id="5" name="グループ化 4"/>
          <p:cNvGrpSpPr/>
          <p:nvPr/>
        </p:nvGrpSpPr>
        <p:grpSpPr>
          <a:xfrm>
            <a:off x="609703" y="8313403"/>
            <a:ext cx="5980507" cy="461665"/>
            <a:chOff x="620688" y="8261538"/>
            <a:chExt cx="5980507"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55401" y="8261538"/>
              <a:ext cx="4845794" cy="461665"/>
            </a:xfrm>
            <a:prstGeom prst="rect">
              <a:avLst/>
            </a:prstGeom>
            <a:noFill/>
          </p:spPr>
          <p:txBody>
            <a:bodyPr wrap="square" rtlCol="0">
              <a:spAutoFit/>
            </a:bodyPr>
            <a:lstStyle/>
            <a:p>
              <a:r>
                <a:rPr lang="ja-JP" altLang="en-US" sz="1200" dirty="0">
                  <a:solidFill>
                    <a:prstClr val="black"/>
                  </a:solidFill>
                </a:rPr>
                <a:t>シートに書くために障がいのある方の状況を整理でき、企業にも</a:t>
              </a:r>
              <a:endParaRPr lang="en-US" altLang="ja-JP" sz="1200" dirty="0">
                <a:solidFill>
                  <a:prstClr val="black"/>
                </a:solidFill>
              </a:endParaRPr>
            </a:p>
            <a:p>
              <a:r>
                <a:rPr lang="ja-JP" altLang="en-US" sz="1200" dirty="0">
                  <a:solidFill>
                    <a:prstClr val="black"/>
                  </a:solidFill>
                </a:rPr>
                <a:t>スムーズに説明できる。</a:t>
              </a:r>
            </a:p>
          </p:txBody>
        </p:sp>
      </p:grpSp>
      <p:sp>
        <p:nvSpPr>
          <p:cNvPr id="3" name="テキスト ボックス 2"/>
          <p:cNvSpPr txBox="1"/>
          <p:nvPr/>
        </p:nvSpPr>
        <p:spPr>
          <a:xfrm>
            <a:off x="260647" y="4264672"/>
            <a:ext cx="5472609"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得意・不得意を</a:t>
            </a:r>
            <a:r>
              <a:rPr lang="ja-JP" altLang="en-US" sz="1200" b="1" dirty="0">
                <a:solidFill>
                  <a:prstClr val="black"/>
                </a:solidFill>
                <a:latin typeface="ＭＳ Ｐゴシック" panose="020B0600070205080204" pitchFamily="50" charset="-128"/>
                <a:ea typeface="ＭＳ Ｐゴシック" panose="020B0600070205080204" pitchFamily="50" charset="-128"/>
              </a:rPr>
              <a:t>知りたい企業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C</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r>
              <a:rPr lang="ja-JP" altLang="en-US" sz="1200" b="1" dirty="0">
                <a:solidFill>
                  <a:prstClr val="black"/>
                </a:solidFill>
                <a:latin typeface="ＭＳ Ｐゴシック" panose="020B0600070205080204" pitchFamily="50" charset="-128"/>
                <a:ea typeface="ＭＳ Ｐゴシック" panose="020B0600070205080204" pitchFamily="50" charset="-128"/>
              </a:rPr>
              <a:t>に</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b="1" dirty="0">
                <a:solidFill>
                  <a:prstClr val="black"/>
                </a:solidFill>
                <a:latin typeface="ＭＳ Ｐゴシック" panose="020B0600070205080204" pitchFamily="50" charset="-128"/>
                <a:ea typeface="ＭＳ Ｐゴシック" panose="020B0600070205080204" pitchFamily="50" charset="-128"/>
              </a:rPr>
              <a:t>身体</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障</a:t>
            </a:r>
            <a:r>
              <a:rPr lang="ja-JP" altLang="en-US" sz="1200" b="1" dirty="0">
                <a:solidFill>
                  <a:prstClr val="black"/>
                </a:solidFill>
                <a:latin typeface="ＭＳ Ｐゴシック" panose="020B0600070205080204" pitchFamily="50" charset="-128"/>
                <a:ea typeface="ＭＳ Ｐゴシック" panose="020B0600070205080204" pitchFamily="50" charset="-128"/>
              </a:rPr>
              <a:t>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D</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さんの</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実習依頼をする場合</a:t>
            </a:r>
            <a:endParaRPr lang="ja-JP" altLang="en-US" sz="1200" b="1" dirty="0">
              <a:solidFill>
                <a:prstClr val="black"/>
              </a:solidFill>
              <a:latin typeface="ＭＳ Ｐゴシック" panose="020B0600070205080204" pitchFamily="50" charset="-128"/>
              <a:ea typeface="ＭＳ Ｐゴシック" panose="020B0600070205080204" pitchFamily="50" charset="-128"/>
            </a:endParaRPr>
          </a:p>
        </p:txBody>
      </p:sp>
      <p:sp>
        <p:nvSpPr>
          <p:cNvPr id="46" name="円/楕円 45"/>
          <p:cNvSpPr/>
          <p:nvPr/>
        </p:nvSpPr>
        <p:spPr>
          <a:xfrm>
            <a:off x="167108" y="5868144"/>
            <a:ext cx="6316885" cy="678137"/>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8" name="グループ化 7"/>
          <p:cNvGrpSpPr/>
          <p:nvPr/>
        </p:nvGrpSpPr>
        <p:grpSpPr>
          <a:xfrm>
            <a:off x="253276" y="6290952"/>
            <a:ext cx="3792973" cy="564014"/>
            <a:chOff x="336599" y="6395633"/>
            <a:chExt cx="3792973" cy="564014"/>
          </a:xfrm>
        </p:grpSpPr>
        <p:sp>
          <p:nvSpPr>
            <p:cNvPr id="47" name="テキスト ボックス 46"/>
            <p:cNvSpPr txBox="1"/>
            <p:nvPr/>
          </p:nvSpPr>
          <p:spPr>
            <a:xfrm>
              <a:off x="584895" y="6698037"/>
              <a:ext cx="3544677" cy="261610"/>
            </a:xfrm>
            <a:prstGeom prst="rect">
              <a:avLst/>
            </a:prstGeom>
            <a:solidFill>
              <a:schemeClr val="bg2"/>
            </a:solidFill>
            <a:ln>
              <a:noFill/>
            </a:ln>
          </p:spPr>
          <p:txBody>
            <a:bodyPr wrap="square" rtlCol="0">
              <a:spAutoFit/>
            </a:bodyPr>
            <a:lstStyle/>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配慮が必要な背景や、得意なことも伝えることができる</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
          <p:nvSpPr>
            <p:cNvPr id="48" name="曲折矢印 47"/>
            <p:cNvSpPr/>
            <p:nvPr/>
          </p:nvSpPr>
          <p:spPr>
            <a:xfrm>
              <a:off x="336599" y="6395633"/>
              <a:ext cx="193104" cy="433209"/>
            </a:xfrm>
            <a:prstGeom prst="bentArrow">
              <a:avLst/>
            </a:prstGeom>
            <a:solidFill>
              <a:srgbClr val="FF0000">
                <a:alpha val="50000"/>
              </a:srgbClr>
            </a:solidFill>
            <a:ln w="0">
              <a:solidFill>
                <a:srgbClr val="FF0000">
                  <a:alpha val="50000"/>
                </a:srgb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151" y="6484556"/>
              <a:ext cx="656193" cy="262477"/>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正方形/長方形 10"/>
          <p:cNvSpPr/>
          <p:nvPr/>
        </p:nvSpPr>
        <p:spPr>
          <a:xfrm>
            <a:off x="1737475" y="7720607"/>
            <a:ext cx="4852735" cy="461665"/>
          </a:xfrm>
          <a:prstGeom prst="rect">
            <a:avLst/>
          </a:prstGeom>
        </p:spPr>
        <p:txBody>
          <a:bodyPr wrap="square">
            <a:spAutoFit/>
          </a:bodyPr>
          <a:lstStyle/>
          <a:p>
            <a:r>
              <a:rPr lang="ja-JP" altLang="en-US" sz="1200" dirty="0">
                <a:solidFill>
                  <a:prstClr val="black"/>
                </a:solidFill>
              </a:rPr>
              <a:t>物を運ぶとき、「手伝わなくても大丈夫ですか？」</a:t>
            </a:r>
            <a:r>
              <a:rPr lang="ja-JP" altLang="en-US" sz="1200" dirty="0" smtClean="0">
                <a:solidFill>
                  <a:prstClr val="black"/>
                </a:solidFill>
              </a:rPr>
              <a:t>と</a:t>
            </a:r>
            <a:r>
              <a:rPr lang="ja-JP" altLang="en-US" sz="1200" dirty="0">
                <a:solidFill>
                  <a:prstClr val="black"/>
                </a:solidFill>
              </a:rPr>
              <a:t>同僚</a:t>
            </a:r>
            <a:r>
              <a:rPr lang="ja-JP" altLang="en-US" sz="1200" dirty="0" smtClean="0">
                <a:solidFill>
                  <a:prstClr val="black"/>
                </a:solidFill>
              </a:rPr>
              <a:t>の</a:t>
            </a:r>
            <a:r>
              <a:rPr lang="ja-JP" altLang="en-US" sz="1200" dirty="0">
                <a:solidFill>
                  <a:prstClr val="black"/>
                </a:solidFill>
              </a:rPr>
              <a:t>方</a:t>
            </a:r>
            <a:r>
              <a:rPr lang="ja-JP" altLang="en-US" sz="1200" dirty="0" smtClean="0">
                <a:solidFill>
                  <a:prstClr val="black"/>
                </a:solidFill>
              </a:rPr>
              <a:t>から</a:t>
            </a:r>
            <a:r>
              <a:rPr lang="ja-JP" altLang="en-US" sz="1200" dirty="0">
                <a:solidFill>
                  <a:prstClr val="black"/>
                </a:solidFill>
              </a:rPr>
              <a:t>声をかけて</a:t>
            </a:r>
            <a:r>
              <a:rPr lang="ja-JP" altLang="en-US" sz="1200" dirty="0" smtClean="0">
                <a:solidFill>
                  <a:prstClr val="black"/>
                </a:solidFill>
              </a:rPr>
              <a:t>もらい有難い。</a:t>
            </a:r>
            <a:endParaRPr lang="ja-JP" altLang="en-US" sz="1200" dirty="0"/>
          </a:p>
        </p:txBody>
      </p:sp>
      <p:grpSp>
        <p:nvGrpSpPr>
          <p:cNvPr id="10" name="グループ化 9"/>
          <p:cNvGrpSpPr/>
          <p:nvPr/>
        </p:nvGrpSpPr>
        <p:grpSpPr>
          <a:xfrm>
            <a:off x="516286" y="2267744"/>
            <a:ext cx="5893390" cy="1882463"/>
            <a:chOff x="516286" y="2267744"/>
            <a:chExt cx="5893390" cy="1882463"/>
          </a:xfrm>
        </p:grpSpPr>
        <p:sp>
          <p:nvSpPr>
            <p:cNvPr id="4" name="下矢印 3"/>
            <p:cNvSpPr/>
            <p:nvPr/>
          </p:nvSpPr>
          <p:spPr>
            <a:xfrm>
              <a:off x="3119053" y="3718159"/>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テキスト ボックス 15"/>
            <p:cNvSpPr txBox="1"/>
            <p:nvPr/>
          </p:nvSpPr>
          <p:spPr>
            <a:xfrm>
              <a:off x="801146" y="2625438"/>
              <a:ext cx="5608530" cy="907941"/>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a:t>
              </a:r>
              <a:r>
                <a:rPr lang="ja-JP" altLang="en-US" sz="1200" dirty="0" smtClean="0">
                  <a:solidFill>
                    <a:prstClr val="black"/>
                  </a:solidFill>
                </a:rPr>
                <a:t>どこまで調整しておく必要があるのか不安</a:t>
              </a:r>
              <a:endParaRPr lang="en-US" altLang="ja-JP" sz="1200" dirty="0" smtClean="0">
                <a:solidFill>
                  <a:prstClr val="black"/>
                </a:solidFill>
              </a:endParaRPr>
            </a:p>
            <a:p>
              <a:r>
                <a:rPr lang="ja-JP" altLang="en-US" sz="1200" dirty="0">
                  <a:solidFill>
                    <a:prstClr val="black"/>
                  </a:solidFill>
                </a:rPr>
                <a:t>　・　配慮事項</a:t>
              </a:r>
              <a:r>
                <a:rPr lang="ja-JP" altLang="en-US" sz="1200" dirty="0" smtClean="0">
                  <a:solidFill>
                    <a:prstClr val="black"/>
                  </a:solidFill>
                </a:rPr>
                <a:t>だけでなく、できることは何</a:t>
              </a:r>
              <a:r>
                <a:rPr lang="ja-JP" altLang="en-US" sz="1200" dirty="0">
                  <a:solidFill>
                    <a:prstClr val="black"/>
                  </a:solidFill>
                </a:rPr>
                <a:t>か</a:t>
              </a:r>
              <a:r>
                <a:rPr lang="ja-JP" altLang="en-US" sz="1200" dirty="0" smtClean="0">
                  <a:solidFill>
                    <a:prstClr val="black"/>
                  </a:solidFill>
                </a:rPr>
                <a:t>を伝えてもらわないと、</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作業を用意できないな・・・</a:t>
              </a:r>
              <a:endParaRPr lang="en-US" altLang="ja-JP" sz="1200" dirty="0">
                <a:solidFill>
                  <a:prstClr val="black"/>
                </a:solidFill>
              </a:endParaRPr>
            </a:p>
            <a:p>
              <a:r>
                <a:rPr lang="ja-JP" altLang="en-US" sz="800" dirty="0" smtClean="0">
                  <a:solidFill>
                    <a:prstClr val="black"/>
                  </a:solidFill>
                </a:rPr>
                <a:t>　</a:t>
              </a:r>
              <a:endParaRPr lang="ja-JP" altLang="en-US" sz="800" dirty="0">
                <a:solidFill>
                  <a:prstClr val="black"/>
                </a:solidFill>
              </a:endParaRPr>
            </a:p>
          </p:txBody>
        </p:sp>
        <p:grpSp>
          <p:nvGrpSpPr>
            <p:cNvPr id="30" name="グループ化 29"/>
            <p:cNvGrpSpPr/>
            <p:nvPr/>
          </p:nvGrpSpPr>
          <p:grpSpPr>
            <a:xfrm>
              <a:off x="1412775" y="3672649"/>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50" name="斜め縞 49"/>
            <p:cNvSpPr/>
            <p:nvPr/>
          </p:nvSpPr>
          <p:spPr>
            <a:xfrm>
              <a:off x="516286" y="2267744"/>
              <a:ext cx="1288282" cy="957363"/>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　 企業の </a:t>
              </a:r>
              <a:endParaRPr lang="en-US" altLang="ja-JP" sz="1400" dirty="0" smtClean="0">
                <a:solidFill>
                  <a:prstClr val="white"/>
                </a:solidFill>
              </a:endParaRPr>
            </a:p>
            <a:p>
              <a:pPr algn="ctr"/>
              <a:r>
                <a:rPr lang="ja-JP" altLang="en-US" sz="1400" dirty="0" smtClean="0">
                  <a:solidFill>
                    <a:prstClr val="white"/>
                  </a:solidFill>
                </a:rPr>
                <a:t>疑問</a:t>
              </a:r>
              <a:endParaRPr lang="en-US" altLang="ja-JP" sz="1400" dirty="0" smtClean="0">
                <a:solidFill>
                  <a:prstClr val="white"/>
                </a:solidFill>
              </a:endParaRPr>
            </a:p>
          </p:txBody>
        </p:sp>
      </p:grpSp>
      <p:sp>
        <p:nvSpPr>
          <p:cNvPr id="51" name="テキスト ボックス 50"/>
          <p:cNvSpPr txBox="1"/>
          <p:nvPr/>
        </p:nvSpPr>
        <p:spPr>
          <a:xfrm>
            <a:off x="709569" y="7705799"/>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52" name="角丸四角形吹き出し 51"/>
          <p:cNvSpPr/>
          <p:nvPr/>
        </p:nvSpPr>
        <p:spPr>
          <a:xfrm>
            <a:off x="1737701" y="7163515"/>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08506" y="7744560"/>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吹き出し 53"/>
          <p:cNvSpPr/>
          <p:nvPr/>
        </p:nvSpPr>
        <p:spPr>
          <a:xfrm>
            <a:off x="1756157" y="829888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74708" y="692318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4114672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2"/>
            <a:ext cx="6401570" cy="2280042"/>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lang="ja-JP" altLang="en-US" sz="2400" b="1" u="sng" dirty="0" smtClean="0"/>
              <a:t>職場定着</a:t>
            </a:r>
            <a:r>
              <a:rPr lang="ja-JP" altLang="en-US" sz="1800" u="sng" dirty="0" smtClean="0"/>
              <a:t>についてお悩み</a:t>
            </a:r>
            <a:r>
              <a:rPr kumimoji="1" lang="ja-JP" altLang="en-US" sz="1800" u="sng" dirty="0" smtClean="0"/>
              <a:t>の支援機関さまに</a:t>
            </a:r>
            <a:endParaRPr kumimoji="1" lang="ja-JP" altLang="en-US" sz="1800" u="sng" dirty="0"/>
          </a:p>
        </p:txBody>
      </p:sp>
      <p:graphicFrame>
        <p:nvGraphicFramePr>
          <p:cNvPr id="7" name="表 6"/>
          <p:cNvGraphicFramePr>
            <a:graphicFrameLocks noGrp="1"/>
          </p:cNvGraphicFramePr>
          <p:nvPr>
            <p:extLst>
              <p:ext uri="{D42A27DB-BD31-4B8C-83A1-F6EECF244321}">
                <p14:modId xmlns:p14="http://schemas.microsoft.com/office/powerpoint/2010/main" val="1002797898"/>
              </p:ext>
            </p:extLst>
          </p:nvPr>
        </p:nvGraphicFramePr>
        <p:xfrm>
          <a:off x="399873" y="4675839"/>
          <a:ext cx="5976664" cy="2042160"/>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リフレッシュの時間をいただけると有難い</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頭と気持ちの切り替えをし、次の仕事を効率的に行うため。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・仕事の区切りで状況</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の報告をします</a:t>
                      </a:r>
                      <a:br>
                        <a:rPr kumimoji="1" lang="ja-JP" altLang="en-US" sz="1100" dirty="0" smtClean="0">
                          <a:latin typeface="ＭＳ Ｐゴシック" panose="020B0600070205080204" pitchFamily="50" charset="-128"/>
                          <a:ea typeface="ＭＳ Ｐゴシック" panose="020B0600070205080204" pitchFamily="50" charset="-128"/>
                        </a:rPr>
                      </a:br>
                      <a:r>
                        <a:rPr kumimoji="1" lang="ja-JP" altLang="en-US" sz="1100" dirty="0" smtClean="0">
                          <a:latin typeface="ＭＳ Ｐゴシック" panose="020B0600070205080204" pitchFamily="50" charset="-128"/>
                          <a:ea typeface="ＭＳ Ｐゴシック" panose="020B0600070205080204" pitchFamily="50" charset="-128"/>
                        </a:rPr>
                        <a:t>・ストレッチをする、</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飲み物を飲む等をし</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切り替えます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他の人も適宜行っているので、気を遣いすぎず、仕事に取り組んでください。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・ミスがないように気負いすぎたり、周囲の人に気を遣いすぎて疲れやすくなったりします。</a:t>
                      </a:r>
                    </a:p>
                    <a:p>
                      <a:r>
                        <a:rPr kumimoji="1" lang="ja-JP" altLang="en-US" sz="1100" baseline="0" dirty="0" smtClean="0">
                          <a:ea typeface="ＭＳ Ｐゴシック" panose="020B0600070205080204" pitchFamily="50" charset="-128"/>
                        </a:rPr>
                        <a:t>　問題なく働いているように見えても、表情が硬い時は声をかけていただけると有難いです。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sp>
        <p:nvSpPr>
          <p:cNvPr id="27" name="テキスト ボックス 26"/>
          <p:cNvSpPr txBox="1"/>
          <p:nvPr/>
        </p:nvSpPr>
        <p:spPr>
          <a:xfrm>
            <a:off x="768007" y="1475656"/>
            <a:ext cx="5608530" cy="646331"/>
          </a:xfrm>
          <a:prstGeom prst="rect">
            <a:avLst/>
          </a:prstGeom>
          <a:noFill/>
        </p:spPr>
        <p:txBody>
          <a:bodyPr wrap="square" rtlCol="0">
            <a:spAutoFit/>
          </a:bodyPr>
          <a:lstStyle/>
          <a:p>
            <a:r>
              <a:rPr lang="ja-JP" altLang="en-US" sz="1200" dirty="0">
                <a:solidFill>
                  <a:prstClr val="black"/>
                </a:solidFill>
              </a:rPr>
              <a:t>●</a:t>
            </a:r>
            <a:r>
              <a:rPr lang="ja-JP" altLang="en-US" sz="1200" dirty="0" err="1">
                <a:solidFill>
                  <a:prstClr val="black"/>
                </a:solidFill>
              </a:rPr>
              <a:t>障がい</a:t>
            </a:r>
            <a:r>
              <a:rPr lang="ja-JP" altLang="en-US" sz="1200" dirty="0" smtClean="0">
                <a:solidFill>
                  <a:prstClr val="black"/>
                </a:solidFill>
              </a:rPr>
              <a:t>者が就職して</a:t>
            </a:r>
            <a:r>
              <a:rPr lang="ja-JP" altLang="en-US" sz="1200" dirty="0">
                <a:solidFill>
                  <a:prstClr val="black"/>
                </a:solidFill>
              </a:rPr>
              <a:t>も定着</a:t>
            </a:r>
            <a:r>
              <a:rPr lang="ja-JP" altLang="en-US" sz="1200" dirty="0" smtClean="0">
                <a:solidFill>
                  <a:prstClr val="black"/>
                </a:solidFill>
              </a:rPr>
              <a:t>しない</a:t>
            </a:r>
            <a:endParaRPr lang="ja-JP" altLang="en-US" sz="1200" dirty="0">
              <a:solidFill>
                <a:prstClr val="black"/>
              </a:solidFill>
            </a:endParaRPr>
          </a:p>
          <a:p>
            <a:r>
              <a:rPr lang="ja-JP" altLang="en-US" sz="1200" dirty="0" smtClean="0">
                <a:solidFill>
                  <a:prstClr val="black"/>
                </a:solidFill>
              </a:rPr>
              <a:t>●障がいのある方と職場とのコミュニケーション</a:t>
            </a:r>
            <a:r>
              <a:rPr lang="ja-JP" altLang="en-US" sz="1200" dirty="0">
                <a:solidFill>
                  <a:prstClr val="black"/>
                </a:solidFill>
              </a:rPr>
              <a:t>不足を感じて</a:t>
            </a:r>
            <a:r>
              <a:rPr lang="ja-JP" altLang="en-US" sz="1200" dirty="0" smtClean="0">
                <a:solidFill>
                  <a:prstClr val="black"/>
                </a:solidFill>
              </a:rPr>
              <a:t>いる</a:t>
            </a:r>
            <a:endParaRPr lang="ja-JP" altLang="en-US" sz="1200" dirty="0">
              <a:solidFill>
                <a:prstClr val="black"/>
              </a:solidFill>
            </a:endParaRPr>
          </a:p>
          <a:p>
            <a:r>
              <a:rPr lang="ja-JP" altLang="en-US" sz="1200" dirty="0">
                <a:solidFill>
                  <a:prstClr val="black"/>
                </a:solidFill>
              </a:rPr>
              <a:t>●雇い始め</a:t>
            </a:r>
            <a:r>
              <a:rPr lang="ja-JP" altLang="en-US" sz="1200" dirty="0" smtClean="0">
                <a:solidFill>
                  <a:prstClr val="black"/>
                </a:solidFill>
              </a:rPr>
              <a:t>で障がいのある方のことが職場にまだ</a:t>
            </a:r>
            <a:r>
              <a:rPr lang="ja-JP" altLang="en-US" sz="1200" dirty="0">
                <a:solidFill>
                  <a:prstClr val="black"/>
                </a:solidFill>
              </a:rPr>
              <a:t>よく</a:t>
            </a:r>
            <a:r>
              <a:rPr lang="ja-JP" altLang="en-US" sz="1200" dirty="0" smtClean="0">
                <a:solidFill>
                  <a:prstClr val="black"/>
                </a:solidFill>
              </a:rPr>
              <a:t>わかってもらえていない</a:t>
            </a:r>
            <a:endParaRPr lang="ja-JP" altLang="en-US" sz="1200" dirty="0">
              <a:solidFill>
                <a:prstClr val="black"/>
              </a:solidFill>
            </a:endParaRPr>
          </a:p>
        </p:txBody>
      </p:sp>
      <p:grpSp>
        <p:nvGrpSpPr>
          <p:cNvPr id="30" name="グループ化 29"/>
          <p:cNvGrpSpPr/>
          <p:nvPr/>
        </p:nvGrpSpPr>
        <p:grpSpPr>
          <a:xfrm>
            <a:off x="1457933" y="3713116"/>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96176" y="7062038"/>
            <a:ext cx="6001176" cy="516821"/>
            <a:chOff x="596176" y="6908194"/>
            <a:chExt cx="6001176" cy="516821"/>
          </a:xfrm>
        </p:grpSpPr>
        <p:grpSp>
          <p:nvGrpSpPr>
            <p:cNvPr id="33" name="グループ化 32"/>
            <p:cNvGrpSpPr/>
            <p:nvPr/>
          </p:nvGrpSpPr>
          <p:grpSpPr>
            <a:xfrm>
              <a:off x="596176" y="6992967"/>
              <a:ext cx="1117042" cy="432048"/>
              <a:chOff x="596176" y="5794092"/>
              <a:chExt cx="1117042" cy="432048"/>
            </a:xfrm>
          </p:grpSpPr>
          <p:sp>
            <p:nvSpPr>
              <p:cNvPr id="40" name="円/楕円 39"/>
              <p:cNvSpPr/>
              <p:nvPr/>
            </p:nvSpPr>
            <p:spPr>
              <a:xfrm>
                <a:off x="617161" y="5794092"/>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871616"/>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a:solidFill>
                    <a:prstClr val="black"/>
                  </a:solidFill>
                </a:rPr>
                <a:t>問題なく働いていると思っていたが、安心してリフレッシュ</a:t>
              </a:r>
              <a:r>
                <a:rPr lang="ja-JP" altLang="en-US" sz="1200" dirty="0" smtClean="0">
                  <a:solidFill>
                    <a:prstClr val="black"/>
                  </a:solidFill>
                </a:rPr>
                <a:t>して</a:t>
              </a:r>
              <a:endParaRPr lang="en-US" altLang="ja-JP" sz="1200" dirty="0" smtClean="0">
                <a:solidFill>
                  <a:prstClr val="black"/>
                </a:solidFill>
              </a:endParaRPr>
            </a:p>
            <a:p>
              <a:r>
                <a:rPr lang="ja-JP" altLang="en-US" sz="1200" dirty="0" smtClean="0">
                  <a:solidFill>
                    <a:prstClr val="black"/>
                  </a:solidFill>
                </a:rPr>
                <a:t>もらえる</a:t>
              </a:r>
              <a:r>
                <a:rPr lang="ja-JP" altLang="en-US" sz="1200" dirty="0">
                  <a:solidFill>
                    <a:prstClr val="black"/>
                  </a:solidFill>
                </a:rPr>
                <a:t>環境の見直しが</a:t>
              </a:r>
              <a:r>
                <a:rPr lang="ja-JP" altLang="en-US" sz="1200" dirty="0" smtClean="0">
                  <a:solidFill>
                    <a:prstClr val="black"/>
                  </a:solidFill>
                </a:rPr>
                <a:t>できる。</a:t>
              </a:r>
              <a:r>
                <a:rPr lang="ja-JP" altLang="en-US" sz="1200" dirty="0">
                  <a:solidFill>
                    <a:prstClr val="black"/>
                  </a:solidFill>
                </a:rPr>
                <a:t>声掛けの回数が</a:t>
              </a:r>
              <a:r>
                <a:rPr lang="ja-JP" altLang="en-US" sz="1200" dirty="0" smtClean="0">
                  <a:solidFill>
                    <a:prstClr val="black"/>
                  </a:solidFill>
                </a:rPr>
                <a:t>増える。</a:t>
              </a:r>
              <a:endParaRPr lang="ja-JP" altLang="en-US" sz="1200" dirty="0">
                <a:solidFill>
                  <a:prstClr val="black"/>
                </a:solidFill>
              </a:endParaRPr>
            </a:p>
          </p:txBody>
        </p:sp>
      </p:grpSp>
      <p:grpSp>
        <p:nvGrpSpPr>
          <p:cNvPr id="6" name="グループ化 5"/>
          <p:cNvGrpSpPr/>
          <p:nvPr/>
        </p:nvGrpSpPr>
        <p:grpSpPr>
          <a:xfrm>
            <a:off x="620688" y="7584731"/>
            <a:ext cx="5955408" cy="646331"/>
            <a:chOff x="620688" y="7584731"/>
            <a:chExt cx="5955408" cy="646331"/>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584731"/>
              <a:ext cx="4845794" cy="646331"/>
            </a:xfrm>
            <a:prstGeom prst="rect">
              <a:avLst/>
            </a:prstGeom>
            <a:noFill/>
          </p:spPr>
          <p:txBody>
            <a:bodyPr wrap="square" rtlCol="0">
              <a:spAutoFit/>
            </a:bodyPr>
            <a:lstStyle/>
            <a:p>
              <a:r>
                <a:rPr lang="ja-JP" altLang="en-US" sz="1200" dirty="0" smtClean="0">
                  <a:solidFill>
                    <a:prstClr val="black"/>
                  </a:solidFill>
                </a:rPr>
                <a:t>働き続けるために必要なことを職場</a:t>
              </a:r>
              <a:r>
                <a:rPr lang="ja-JP" altLang="en-US" sz="1200" dirty="0">
                  <a:solidFill>
                    <a:prstClr val="black"/>
                  </a:solidFill>
                </a:rPr>
                <a:t>の人から聞いて</a:t>
              </a:r>
              <a:r>
                <a:rPr lang="ja-JP" altLang="en-US" sz="1200" dirty="0" smtClean="0">
                  <a:solidFill>
                    <a:prstClr val="black"/>
                  </a:solidFill>
                </a:rPr>
                <a:t>もらえたので</a:t>
              </a:r>
              <a:r>
                <a:rPr lang="ja-JP" altLang="en-US" sz="1200" dirty="0">
                  <a:solidFill>
                    <a:prstClr val="black"/>
                  </a:solidFill>
                </a:rPr>
                <a:t>、希望を</a:t>
              </a:r>
              <a:r>
                <a:rPr lang="ja-JP" altLang="en-US" sz="1200" dirty="0" smtClean="0">
                  <a:solidFill>
                    <a:prstClr val="black"/>
                  </a:solidFill>
                </a:rPr>
                <a:t>伝えやすい。</a:t>
              </a:r>
              <a:endParaRPr lang="en-US" altLang="ja-JP" sz="1200" dirty="0" smtClean="0">
                <a:solidFill>
                  <a:prstClr val="black"/>
                </a:solidFill>
              </a:endParaRPr>
            </a:p>
            <a:p>
              <a:r>
                <a:rPr lang="ja-JP" altLang="en-US" sz="1200" dirty="0" smtClean="0">
                  <a:solidFill>
                    <a:prstClr val="black"/>
                  </a:solidFill>
                </a:rPr>
                <a:t>セルフケア</a:t>
              </a:r>
              <a:r>
                <a:rPr lang="ja-JP" altLang="en-US" sz="1200" dirty="0">
                  <a:solidFill>
                    <a:prstClr val="black"/>
                  </a:solidFill>
                </a:rPr>
                <a:t>を</a:t>
              </a:r>
              <a:r>
                <a:rPr lang="ja-JP" altLang="en-US" sz="1200" dirty="0" smtClean="0">
                  <a:solidFill>
                    <a:prstClr val="black"/>
                  </a:solidFill>
                </a:rPr>
                <a:t>記入</a:t>
              </a:r>
              <a:r>
                <a:rPr lang="ja-JP" altLang="en-US" sz="1200" dirty="0">
                  <a:solidFill>
                    <a:prstClr val="black"/>
                  </a:solidFill>
                </a:rPr>
                <a:t>すること</a:t>
              </a:r>
              <a:r>
                <a:rPr lang="ja-JP" altLang="en-US" sz="1200" dirty="0" smtClean="0">
                  <a:solidFill>
                    <a:prstClr val="black"/>
                  </a:solidFill>
                </a:rPr>
                <a:t>で、申し訳</a:t>
              </a:r>
              <a:r>
                <a:rPr lang="ja-JP" altLang="en-US" sz="1200" dirty="0">
                  <a:solidFill>
                    <a:prstClr val="black"/>
                  </a:solidFill>
                </a:rPr>
                <a:t>なさが軽減された。</a:t>
              </a:r>
            </a:p>
          </p:txBody>
        </p:sp>
      </p:grpSp>
      <p:grpSp>
        <p:nvGrpSpPr>
          <p:cNvPr id="5" name="グループ化 4"/>
          <p:cNvGrpSpPr/>
          <p:nvPr/>
        </p:nvGrpSpPr>
        <p:grpSpPr>
          <a:xfrm>
            <a:off x="620688" y="829118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気疲れが蓄積しやすい人なので、セルフケアも含めて企業に早めに伝えることが</a:t>
              </a:r>
              <a:r>
                <a:rPr lang="ja-JP" altLang="en-US" sz="1200" dirty="0" smtClean="0">
                  <a:solidFill>
                    <a:prstClr val="black"/>
                  </a:solidFill>
                </a:rPr>
                <a:t>できる。</a:t>
              </a:r>
              <a:endParaRPr lang="ja-JP" altLang="en-US" sz="1200" dirty="0">
                <a:solidFill>
                  <a:prstClr val="black"/>
                </a:solidFill>
              </a:endParaRPr>
            </a:p>
          </p:txBody>
        </p:sp>
      </p:grpSp>
      <p:sp>
        <p:nvSpPr>
          <p:cNvPr id="3" name="テキスト ボックス 2"/>
          <p:cNvSpPr txBox="1"/>
          <p:nvPr/>
        </p:nvSpPr>
        <p:spPr>
          <a:xfrm>
            <a:off x="260647" y="4140351"/>
            <a:ext cx="6264697" cy="461665"/>
          </a:xfrm>
          <a:prstGeom prst="rect">
            <a:avLst/>
          </a:prstGeom>
          <a:solidFill>
            <a:schemeClr val="bg1"/>
          </a:solidFill>
          <a:ln w="47625">
            <a:solidFill>
              <a:schemeClr val="tx2"/>
            </a:solidFill>
          </a:ln>
        </p:spPr>
        <p:txBody>
          <a:bodyPr wrap="square" rtlCol="0">
            <a:spAutoFit/>
          </a:bodyPr>
          <a:lstStyle/>
          <a:p>
            <a:r>
              <a:rPr lang="ja-JP" altLang="en-US" sz="1200" b="1" dirty="0" err="1">
                <a:solidFill>
                  <a:prstClr val="black"/>
                </a:solidFill>
                <a:latin typeface="ＭＳ Ｐゴシック" panose="020B0600070205080204" pitchFamily="50" charset="-128"/>
                <a:ea typeface="ＭＳ Ｐゴシック" panose="020B0600070205080204" pitchFamily="50" charset="-128"/>
              </a:rPr>
              <a:t>障がい</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者が職場定着しないことに悩む企業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E</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endParaRPr lang="en-US" altLang="ja-JP" sz="1200" b="1" dirty="0" smtClean="0">
              <a:solidFill>
                <a:prstClr val="black"/>
              </a:solidFill>
              <a:latin typeface="ＭＳ Ｐゴシック" panose="020B0600070205080204" pitchFamily="50" charset="-128"/>
              <a:ea typeface="ＭＳ Ｐゴシック" panose="020B0600070205080204" pitchFamily="50" charset="-128"/>
            </a:endParaRPr>
          </a:p>
          <a:p>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そこで働く精神障</a:t>
            </a:r>
            <a:r>
              <a:rPr lang="ja-JP" altLang="en-US" sz="1200" b="1" dirty="0">
                <a:solidFill>
                  <a:prstClr val="black"/>
                </a:solidFill>
                <a:latin typeface="ＭＳ Ｐゴシック" panose="020B0600070205080204" pitchFamily="50" charset="-128"/>
                <a:ea typeface="ＭＳ Ｐゴシック" panose="020B0600070205080204" pitchFamily="50" charset="-128"/>
              </a:rPr>
              <a:t>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F</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さんに、定期面談前</a:t>
            </a:r>
            <a:r>
              <a:rPr lang="ja-JP" altLang="en-US" sz="1200" b="1" dirty="0">
                <a:solidFill>
                  <a:prstClr val="black"/>
                </a:solidFill>
                <a:latin typeface="ＭＳ Ｐゴシック" panose="020B0600070205080204" pitchFamily="50" charset="-128"/>
                <a:ea typeface="ＭＳ Ｐゴシック" panose="020B0600070205080204" pitchFamily="50" charset="-128"/>
              </a:rPr>
              <a:t>に書いてもらった場合</a:t>
            </a:r>
          </a:p>
        </p:txBody>
      </p:sp>
      <p:sp>
        <p:nvSpPr>
          <p:cNvPr id="50" name="円/楕円 49"/>
          <p:cNvSpPr/>
          <p:nvPr/>
        </p:nvSpPr>
        <p:spPr>
          <a:xfrm>
            <a:off x="293017" y="4890881"/>
            <a:ext cx="1613669" cy="864097"/>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4776166" y="4890881"/>
            <a:ext cx="1602999" cy="832462"/>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弧 51"/>
          <p:cNvSpPr/>
          <p:nvPr/>
        </p:nvSpPr>
        <p:spPr>
          <a:xfrm rot="8531392">
            <a:off x="1297757" y="2223321"/>
            <a:ext cx="4856650" cy="3629110"/>
          </a:xfrm>
          <a:prstGeom prst="arc">
            <a:avLst/>
          </a:prstGeom>
          <a:noFill/>
          <a:ln w="28575">
            <a:solidFill>
              <a:srgbClr val="FF0000">
                <a:alpha val="50000"/>
              </a:srgbClr>
            </a:solidFill>
            <a:headEnd type="triangle" w="lg" len="me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3" name="テキスト ボックス 52"/>
          <p:cNvSpPr txBox="1"/>
          <p:nvPr/>
        </p:nvSpPr>
        <p:spPr>
          <a:xfrm>
            <a:off x="2636912" y="5955384"/>
            <a:ext cx="3739625" cy="246221"/>
          </a:xfrm>
          <a:prstGeom prst="rect">
            <a:avLst/>
          </a:prstGeom>
          <a:solidFill>
            <a:schemeClr val="bg2"/>
          </a:solidFill>
          <a:ln>
            <a:noFill/>
          </a:ln>
        </p:spPr>
        <p:txBody>
          <a:bodyPr wrap="square" rtlCol="0">
            <a:spAutoFit/>
          </a:bodyPr>
          <a:lstStyle/>
          <a:p>
            <a:r>
              <a:rPr lang="ja-JP" altLang="en-US" sz="1000" dirty="0">
                <a:solidFill>
                  <a:srgbClr val="FF0000"/>
                </a:solidFill>
                <a:latin typeface="ＭＳ Ｐゴシック" panose="020B0600070205080204" pitchFamily="50" charset="-128"/>
                <a:ea typeface="ＭＳ Ｐゴシック" panose="020B0600070205080204" pitchFamily="50" charset="-128"/>
              </a:rPr>
              <a:t>周囲が気づいていなかった疲れ</a:t>
            </a:r>
            <a:r>
              <a:rPr lang="ja-JP" altLang="en-US" sz="1000" dirty="0" smtClean="0">
                <a:solidFill>
                  <a:srgbClr val="FF0000"/>
                </a:solidFill>
                <a:latin typeface="ＭＳ Ｐゴシック" panose="020B0600070205080204" pitchFamily="50" charset="-128"/>
                <a:ea typeface="ＭＳ Ｐゴシック" panose="020B0600070205080204" pitchFamily="50" charset="-128"/>
              </a:rPr>
              <a:t>やストレスの蓄積を知ってもらえる</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54"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9315" y="5956880"/>
            <a:ext cx="656193" cy="262477"/>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グループ化 9"/>
          <p:cNvGrpSpPr/>
          <p:nvPr/>
        </p:nvGrpSpPr>
        <p:grpSpPr>
          <a:xfrm>
            <a:off x="468829" y="2229749"/>
            <a:ext cx="5696475" cy="1883571"/>
            <a:chOff x="468829" y="2229749"/>
            <a:chExt cx="5696475" cy="1883571"/>
          </a:xfrm>
        </p:grpSpPr>
        <p:grpSp>
          <p:nvGrpSpPr>
            <p:cNvPr id="19" name="グループ化 18"/>
            <p:cNvGrpSpPr/>
            <p:nvPr/>
          </p:nvGrpSpPr>
          <p:grpSpPr>
            <a:xfrm>
              <a:off x="908062" y="2483768"/>
              <a:ext cx="5257242" cy="1629552"/>
              <a:chOff x="898537" y="1300557"/>
              <a:chExt cx="5257242" cy="1629552"/>
            </a:xfrm>
          </p:grpSpPr>
          <p:sp>
            <p:nvSpPr>
              <p:cNvPr id="4" name="下矢印 3"/>
              <p:cNvSpPr/>
              <p:nvPr/>
            </p:nvSpPr>
            <p:spPr>
              <a:xfrm>
                <a:off x="3109528" y="249806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テキスト ボックス 15"/>
              <p:cNvSpPr txBox="1"/>
              <p:nvPr/>
            </p:nvSpPr>
            <p:spPr>
              <a:xfrm>
                <a:off x="898537" y="1300557"/>
                <a:ext cx="5257242" cy="1107996"/>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辞めないように事前にできることはないか？</a:t>
                </a:r>
              </a:p>
              <a:p>
                <a:r>
                  <a:rPr lang="ja-JP" altLang="en-US" sz="1200" dirty="0">
                    <a:solidFill>
                      <a:prstClr val="black"/>
                    </a:solidFill>
                  </a:rPr>
                  <a:t>　・　定期面談</a:t>
                </a:r>
                <a:r>
                  <a:rPr lang="ja-JP" altLang="en-US" sz="1200" dirty="0" smtClean="0">
                    <a:solidFill>
                      <a:prstClr val="black"/>
                    </a:solidFill>
                  </a:rPr>
                  <a:t>で何</a:t>
                </a:r>
                <a:r>
                  <a:rPr lang="ja-JP" altLang="en-US" sz="1200" dirty="0">
                    <a:solidFill>
                      <a:prstClr val="black"/>
                    </a:solidFill>
                  </a:rPr>
                  <a:t>を聞けばいいかわからない</a:t>
                </a:r>
              </a:p>
              <a:p>
                <a:r>
                  <a:rPr lang="ja-JP" altLang="en-US" sz="1200" dirty="0">
                    <a:solidFill>
                      <a:prstClr val="black"/>
                    </a:solidFill>
                  </a:rPr>
                  <a:t>　・　どうすれば働きやすくなるかわからない</a:t>
                </a:r>
              </a:p>
              <a:p>
                <a:r>
                  <a:rPr lang="ja-JP" altLang="en-US" sz="1200" dirty="0">
                    <a:solidFill>
                      <a:prstClr val="black"/>
                    </a:solidFill>
                  </a:rPr>
                  <a:t>　・　支援者は何をしてくれる人？</a:t>
                </a:r>
              </a:p>
              <a:p>
                <a:endParaRPr lang="ja-JP" altLang="en-US" sz="900" dirty="0">
                  <a:solidFill>
                    <a:prstClr val="black"/>
                  </a:solidFill>
                </a:endParaRPr>
              </a:p>
            </p:txBody>
          </p:sp>
        </p:grpSp>
        <p:sp>
          <p:nvSpPr>
            <p:cNvPr id="46" name="斜め縞 45"/>
            <p:cNvSpPr/>
            <p:nvPr/>
          </p:nvSpPr>
          <p:spPr>
            <a:xfrm>
              <a:off x="468829" y="2229749"/>
              <a:ext cx="1288282" cy="957363"/>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　 企業の </a:t>
              </a:r>
              <a:endParaRPr lang="en-US" altLang="ja-JP" sz="1400" dirty="0" smtClean="0">
                <a:solidFill>
                  <a:prstClr val="white"/>
                </a:solidFill>
              </a:endParaRPr>
            </a:p>
            <a:p>
              <a:pPr algn="ctr"/>
              <a:r>
                <a:rPr lang="ja-JP" altLang="en-US" sz="1400" dirty="0" smtClean="0">
                  <a:solidFill>
                    <a:prstClr val="white"/>
                  </a:solidFill>
                </a:rPr>
                <a:t>疑問</a:t>
              </a:r>
              <a:endParaRPr lang="en-US" altLang="ja-JP" sz="1400" dirty="0" smtClean="0">
                <a:solidFill>
                  <a:prstClr val="white"/>
                </a:solidFill>
              </a:endParaRPr>
            </a:p>
          </p:txBody>
        </p:sp>
      </p:grpSp>
      <p:sp>
        <p:nvSpPr>
          <p:cNvPr id="47" name="テキスト ボックス 46"/>
          <p:cNvSpPr txBox="1"/>
          <p:nvPr/>
        </p:nvSpPr>
        <p:spPr>
          <a:xfrm>
            <a:off x="709569" y="7619042"/>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48" name="角丸四角形吹き出し 47"/>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吹き出し 48"/>
          <p:cNvSpPr/>
          <p:nvPr/>
        </p:nvSpPr>
        <p:spPr>
          <a:xfrm>
            <a:off x="1722363" y="7605486"/>
            <a:ext cx="4773786" cy="624114"/>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吹き出し 54"/>
          <p:cNvSpPr/>
          <p:nvPr/>
        </p:nvSpPr>
        <p:spPr>
          <a:xfrm>
            <a:off x="1756796" y="8300885"/>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60194" y="6887707"/>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169753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403171"/>
            <a:ext cx="6401570" cy="23597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40615" y="611560"/>
            <a:ext cx="5551127" cy="860985"/>
          </a:xfrm>
        </p:spPr>
        <p:txBody>
          <a:bodyPr>
            <a:normAutofit fontScale="90000"/>
          </a:bodyPr>
          <a:lstStyle/>
          <a:p>
            <a:r>
              <a:rPr lang="ja-JP" altLang="en-US" sz="2400" b="1" u="sng" dirty="0" smtClean="0"/>
              <a:t>選考後・入社までの準備</a:t>
            </a:r>
            <a:r>
              <a:rPr lang="en-US" altLang="ja-JP" sz="2400" u="sng" dirty="0" smtClean="0"/>
              <a:t/>
            </a:r>
            <a:br>
              <a:rPr lang="en-US" altLang="ja-JP" sz="2400" u="sng" dirty="0" smtClean="0"/>
            </a:br>
            <a:r>
              <a:rPr lang="ja-JP" altLang="en-US" sz="2400" dirty="0"/>
              <a:t>　</a:t>
            </a:r>
            <a:r>
              <a:rPr lang="ja-JP" altLang="en-US" sz="2400" dirty="0" smtClean="0"/>
              <a:t>　　　　　　</a:t>
            </a:r>
            <a:r>
              <a:rPr lang="ja-JP" altLang="en-US" sz="2000" u="sng" dirty="0" smtClean="0"/>
              <a:t>についてお悩み</a:t>
            </a:r>
            <a:r>
              <a:rPr kumimoji="1" lang="ja-JP" altLang="en-US" sz="2000" u="sng" dirty="0" smtClean="0"/>
              <a:t>の支援機関さまに</a:t>
            </a:r>
            <a:endParaRPr kumimoji="1" lang="ja-JP" altLang="en-US" sz="2000" u="sng" dirty="0"/>
          </a:p>
        </p:txBody>
      </p:sp>
      <p:graphicFrame>
        <p:nvGraphicFramePr>
          <p:cNvPr id="7" name="表 6"/>
          <p:cNvGraphicFramePr>
            <a:graphicFrameLocks noGrp="1"/>
          </p:cNvGraphicFramePr>
          <p:nvPr>
            <p:extLst>
              <p:ext uri="{D42A27DB-BD31-4B8C-83A1-F6EECF244321}">
                <p14:modId xmlns:p14="http://schemas.microsoft.com/office/powerpoint/2010/main" val="4253581309"/>
              </p:ext>
            </p:extLst>
          </p:nvPr>
        </p:nvGraphicFramePr>
        <p:xfrm>
          <a:off x="409736" y="4607743"/>
          <a:ext cx="5976664" cy="1969565"/>
        </p:xfrm>
        <a:graphic>
          <a:graphicData uri="http://schemas.openxmlformats.org/drawingml/2006/table">
            <a:tbl>
              <a:tblPr firstRow="1" bandRow="1">
                <a:tableStyleId>{5C22544A-7EE6-4342-B048-85BDC9FD1C3A}</a:tableStyleId>
              </a:tblPr>
              <a:tblGrid>
                <a:gridCol w="1494166"/>
                <a:gridCol w="1494166"/>
                <a:gridCol w="1494166"/>
                <a:gridCol w="1494166"/>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045">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初めて会う人が苦手なので、声が小さい</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ことをわかっておいてもらいたい。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不安が減り、安心して仕事に集中することができる。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・家で発声練習をする</a:t>
                      </a:r>
                      <a:br>
                        <a:rPr kumimoji="1" lang="ja-JP" altLang="en-US" sz="1100" dirty="0" smtClean="0">
                          <a:latin typeface="ＭＳ Ｐゴシック" panose="020B0600070205080204" pitchFamily="50" charset="-128"/>
                          <a:ea typeface="ＭＳ Ｐゴシック" panose="020B0600070205080204" pitchFamily="50" charset="-128"/>
                        </a:rPr>
                      </a:br>
                      <a:r>
                        <a:rPr kumimoji="1" lang="ja-JP" altLang="en-US" sz="1100" dirty="0" smtClean="0">
                          <a:latin typeface="ＭＳ Ｐゴシック" panose="020B0600070205080204" pitchFamily="50" charset="-128"/>
                          <a:ea typeface="ＭＳ Ｐゴシック" panose="020B0600070205080204" pitchFamily="50" charset="-128"/>
                        </a:rPr>
                        <a:t>・知っている人には</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大きな声で挨拶する</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ように努力します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smtClean="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739">
                <a:tc gridSpan="4">
                  <a:txBody>
                    <a:bodyPr/>
                    <a:lstStyle/>
                    <a:p>
                      <a:r>
                        <a:rPr kumimoji="1" lang="ja-JP" altLang="en-US" sz="1100" baseline="0" dirty="0" smtClean="0">
                          <a:ea typeface="ＭＳ Ｐゴシック" panose="020B0600070205080204" pitchFamily="50" charset="-128"/>
                        </a:rPr>
                        <a:t>・新しい環境や事柄に慣れるのに少し時間がかかりますが、コツコツと目の前の仕事に取り組む</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努力をしますので、慣れるまで声掛けしていただけると有難いです。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bl>
          </a:graphicData>
        </a:graphic>
      </p:graphicFrame>
      <p:grpSp>
        <p:nvGrpSpPr>
          <p:cNvPr id="19" name="グループ化 18"/>
          <p:cNvGrpSpPr/>
          <p:nvPr/>
        </p:nvGrpSpPr>
        <p:grpSpPr>
          <a:xfrm>
            <a:off x="898542" y="2492200"/>
            <a:ext cx="5416855" cy="1658007"/>
            <a:chOff x="889017" y="1420972"/>
            <a:chExt cx="5416855" cy="1658007"/>
          </a:xfrm>
        </p:grpSpPr>
        <p:sp>
          <p:nvSpPr>
            <p:cNvPr id="4" name="下矢印 3"/>
            <p:cNvSpPr/>
            <p:nvPr/>
          </p:nvSpPr>
          <p:spPr>
            <a:xfrm>
              <a:off x="3109528" y="264693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テキスト ボックス 15"/>
            <p:cNvSpPr txBox="1"/>
            <p:nvPr/>
          </p:nvSpPr>
          <p:spPr>
            <a:xfrm>
              <a:off x="889017" y="1420972"/>
              <a:ext cx="5416855" cy="969496"/>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a:t>
              </a:r>
              <a:r>
                <a:rPr lang="ja-JP" altLang="en-US" sz="1200" dirty="0" err="1" smtClean="0">
                  <a:solidFill>
                    <a:prstClr val="black"/>
                  </a:solidFill>
                </a:rPr>
                <a:t>障</a:t>
              </a:r>
              <a:r>
                <a:rPr lang="ja-JP" altLang="en-US" sz="1200" dirty="0" err="1">
                  <a:solidFill>
                    <a:prstClr val="black"/>
                  </a:solidFill>
                </a:rPr>
                <a:t>がいにつ</a:t>
              </a:r>
              <a:r>
                <a:rPr lang="ja-JP" altLang="en-US" sz="1200" dirty="0">
                  <a:solidFill>
                    <a:prstClr val="black"/>
                  </a:solidFill>
                </a:rPr>
                <a:t>いて何を聞けばいいかわからない</a:t>
              </a:r>
            </a:p>
            <a:p>
              <a:r>
                <a:rPr lang="ja-JP" altLang="en-US" sz="1200" dirty="0">
                  <a:solidFill>
                    <a:prstClr val="black"/>
                  </a:solidFill>
                </a:rPr>
                <a:t>　・　</a:t>
              </a:r>
              <a:r>
                <a:rPr lang="ja-JP" altLang="en-US" sz="1200" dirty="0" smtClean="0">
                  <a:solidFill>
                    <a:prstClr val="black"/>
                  </a:solidFill>
                </a:rPr>
                <a:t>障がいのある方から</a:t>
              </a:r>
              <a:r>
                <a:rPr lang="ja-JP" altLang="en-US" sz="1200" dirty="0">
                  <a:solidFill>
                    <a:prstClr val="black"/>
                  </a:solidFill>
                </a:rPr>
                <a:t>要望ばかりを押し付けられないか不安</a:t>
              </a:r>
            </a:p>
            <a:p>
              <a:r>
                <a:rPr lang="ja-JP" altLang="en-US" sz="1200" dirty="0">
                  <a:solidFill>
                    <a:prstClr val="black"/>
                  </a:solidFill>
                </a:rPr>
                <a:t>　・　支援者といっても何をしてくれるのかわからない</a:t>
              </a:r>
            </a:p>
            <a:p>
              <a:endParaRPr lang="ja-JP" altLang="en-US" sz="1200" dirty="0">
                <a:solidFill>
                  <a:prstClr val="black"/>
                </a:solidFill>
              </a:endParaRPr>
            </a:p>
          </p:txBody>
        </p:sp>
      </p:grpSp>
      <p:sp>
        <p:nvSpPr>
          <p:cNvPr id="27" name="テキスト ボックス 26"/>
          <p:cNvSpPr txBox="1"/>
          <p:nvPr/>
        </p:nvSpPr>
        <p:spPr>
          <a:xfrm>
            <a:off x="784572" y="1604888"/>
            <a:ext cx="5608530" cy="461665"/>
          </a:xfrm>
          <a:prstGeom prst="rect">
            <a:avLst/>
          </a:prstGeom>
          <a:noFill/>
        </p:spPr>
        <p:txBody>
          <a:bodyPr wrap="square" rtlCol="0">
            <a:spAutoFit/>
          </a:bodyPr>
          <a:lstStyle/>
          <a:p>
            <a:r>
              <a:rPr lang="ja-JP" altLang="en-US" sz="1200" dirty="0" smtClean="0">
                <a:solidFill>
                  <a:prstClr val="black"/>
                </a:solidFill>
              </a:rPr>
              <a:t>●職場・障がいのある方・支援者で情報を共有</a:t>
            </a:r>
            <a:r>
              <a:rPr lang="ja-JP" altLang="en-US" sz="1200" dirty="0">
                <a:solidFill>
                  <a:prstClr val="black"/>
                </a:solidFill>
              </a:rPr>
              <a:t>して</a:t>
            </a:r>
            <a:r>
              <a:rPr lang="ja-JP" altLang="en-US" sz="1200" dirty="0" smtClean="0">
                <a:solidFill>
                  <a:prstClr val="black"/>
                </a:solidFill>
              </a:rPr>
              <a:t>おきたい</a:t>
            </a:r>
            <a:endParaRPr lang="en-US" altLang="ja-JP" sz="1200" dirty="0" smtClean="0">
              <a:solidFill>
                <a:prstClr val="black"/>
              </a:solidFill>
            </a:endParaRPr>
          </a:p>
          <a:p>
            <a:r>
              <a:rPr lang="ja-JP" altLang="en-US" sz="1200" dirty="0" smtClean="0">
                <a:solidFill>
                  <a:prstClr val="black"/>
                </a:solidFill>
              </a:rPr>
              <a:t>●定期的に振り</a:t>
            </a:r>
            <a:r>
              <a:rPr lang="ja-JP" altLang="en-US" sz="1200" dirty="0">
                <a:solidFill>
                  <a:prstClr val="black"/>
                </a:solidFill>
              </a:rPr>
              <a:t>返り</a:t>
            </a:r>
            <a:r>
              <a:rPr lang="ja-JP" altLang="en-US" sz="1200" dirty="0" smtClean="0">
                <a:solidFill>
                  <a:prstClr val="black"/>
                </a:solidFill>
              </a:rPr>
              <a:t>をできる関係作りをしたい</a:t>
            </a:r>
            <a:endParaRPr lang="ja-JP" altLang="en-US" sz="1200" dirty="0">
              <a:solidFill>
                <a:prstClr val="black"/>
              </a:solidFill>
            </a:endParaRPr>
          </a:p>
        </p:txBody>
      </p:sp>
      <p:grpSp>
        <p:nvGrpSpPr>
          <p:cNvPr id="30" name="グループ化 29"/>
          <p:cNvGrpSpPr/>
          <p:nvPr/>
        </p:nvGrpSpPr>
        <p:grpSpPr>
          <a:xfrm>
            <a:off x="1412775" y="3672649"/>
            <a:ext cx="1707853" cy="307777"/>
            <a:chOff x="641027" y="4235038"/>
            <a:chExt cx="1707853" cy="307777"/>
          </a:xfrm>
        </p:grpSpPr>
        <p:sp>
          <p:nvSpPr>
            <p:cNvPr id="28" name="テキスト ボックス 27"/>
            <p:cNvSpPr txBox="1"/>
            <p:nvPr/>
          </p:nvSpPr>
          <p:spPr>
            <a:xfrm>
              <a:off x="791621" y="4235038"/>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641027" y="4259646"/>
              <a:ext cx="189173" cy="19985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84895" y="7146811"/>
            <a:ext cx="6001176" cy="515684"/>
            <a:chOff x="596176" y="6908194"/>
            <a:chExt cx="6001176" cy="515684"/>
          </a:xfrm>
        </p:grpSpPr>
        <p:grpSp>
          <p:nvGrpSpPr>
            <p:cNvPr id="33" name="グループ化 32"/>
            <p:cNvGrpSpPr/>
            <p:nvPr/>
          </p:nvGrpSpPr>
          <p:grpSpPr>
            <a:xfrm>
              <a:off x="596176" y="6991830"/>
              <a:ext cx="1117042" cy="432048"/>
              <a:chOff x="596176" y="5792955"/>
              <a:chExt cx="1117042" cy="432048"/>
            </a:xfrm>
          </p:grpSpPr>
          <p:sp>
            <p:nvSpPr>
              <p:cNvPr id="40" name="円/楕円 39"/>
              <p:cNvSpPr/>
              <p:nvPr/>
            </p:nvSpPr>
            <p:spPr>
              <a:xfrm>
                <a:off x="620688" y="5792955"/>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870479"/>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a:solidFill>
                    <a:prstClr val="black"/>
                  </a:solidFill>
                </a:rPr>
                <a:t>配慮や得意・不得意が具体的に</a:t>
              </a:r>
              <a:r>
                <a:rPr lang="ja-JP" altLang="en-US" sz="1200" dirty="0" smtClean="0">
                  <a:solidFill>
                    <a:prstClr val="black"/>
                  </a:solidFill>
                </a:rPr>
                <a:t>示され役に立つ。当初はお互いを知らないため、職場に馴染んでもらうには必要な情報と思う。</a:t>
              </a:r>
              <a:endParaRPr lang="ja-JP" altLang="en-US" sz="1200" dirty="0">
                <a:solidFill>
                  <a:prstClr val="black"/>
                </a:solidFill>
              </a:endParaRPr>
            </a:p>
          </p:txBody>
        </p:sp>
      </p:grpSp>
      <p:grpSp>
        <p:nvGrpSpPr>
          <p:cNvPr id="6" name="グループ化 5"/>
          <p:cNvGrpSpPr/>
          <p:nvPr/>
        </p:nvGrpSpPr>
        <p:grpSpPr>
          <a:xfrm>
            <a:off x="584895" y="7720607"/>
            <a:ext cx="5955408" cy="461665"/>
            <a:chOff x="620688" y="7628274"/>
            <a:chExt cx="5955408" cy="461665"/>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461665"/>
            </a:xfrm>
            <a:prstGeom prst="rect">
              <a:avLst/>
            </a:prstGeom>
            <a:noFill/>
          </p:spPr>
          <p:txBody>
            <a:bodyPr wrap="square" rtlCol="0">
              <a:spAutoFit/>
            </a:bodyPr>
            <a:lstStyle/>
            <a:p>
              <a:r>
                <a:rPr lang="ja-JP" altLang="en-US" sz="1200" dirty="0" smtClean="0">
                  <a:solidFill>
                    <a:prstClr val="black"/>
                  </a:solidFill>
                </a:rPr>
                <a:t>仕事の内容以外のことでも働く上で必要なことを伝えられてよい。</a:t>
              </a:r>
              <a:endParaRPr lang="en-US" altLang="ja-JP" sz="1200" dirty="0" smtClean="0">
                <a:solidFill>
                  <a:prstClr val="black"/>
                </a:solidFill>
              </a:endParaRPr>
            </a:p>
            <a:p>
              <a:r>
                <a:rPr lang="ja-JP" altLang="en-US" sz="1200" dirty="0">
                  <a:solidFill>
                    <a:prstClr val="black"/>
                  </a:solidFill>
                </a:rPr>
                <a:t>お願いばかりでは</a:t>
              </a:r>
              <a:r>
                <a:rPr lang="ja-JP" altLang="en-US" sz="1200" dirty="0" smtClean="0">
                  <a:solidFill>
                    <a:prstClr val="black"/>
                  </a:solidFill>
                </a:rPr>
                <a:t>なく、セルフケアも書けるのでよい。</a:t>
              </a:r>
              <a:endParaRPr lang="ja-JP" altLang="en-US" sz="1200" dirty="0">
                <a:solidFill>
                  <a:prstClr val="black"/>
                </a:solidFill>
              </a:endParaRPr>
            </a:p>
          </p:txBody>
        </p:sp>
      </p:grpSp>
      <p:grpSp>
        <p:nvGrpSpPr>
          <p:cNvPr id="5" name="グループ化 4"/>
          <p:cNvGrpSpPr/>
          <p:nvPr/>
        </p:nvGrpSpPr>
        <p:grpSpPr>
          <a:xfrm>
            <a:off x="609703" y="8283046"/>
            <a:ext cx="5982459" cy="492022"/>
            <a:chOff x="620688" y="8231181"/>
            <a:chExt cx="5982459" cy="492022"/>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57353" y="8231181"/>
              <a:ext cx="4845794" cy="461665"/>
            </a:xfrm>
            <a:prstGeom prst="rect">
              <a:avLst/>
            </a:prstGeom>
            <a:noFill/>
          </p:spPr>
          <p:txBody>
            <a:bodyPr wrap="square" rtlCol="0">
              <a:spAutoFit/>
            </a:bodyPr>
            <a:lstStyle/>
            <a:p>
              <a:r>
                <a:rPr lang="ja-JP" altLang="en-US" sz="1200" dirty="0" smtClean="0">
                  <a:solidFill>
                    <a:prstClr val="black"/>
                  </a:solidFill>
                </a:rPr>
                <a:t>最初に職場で共有してもらうことで、安心感がある。定期的に更新していけるので、成長やそのときの課題が整理しやすい。</a:t>
              </a:r>
              <a:endParaRPr lang="ja-JP" altLang="en-US" sz="1200" dirty="0">
                <a:solidFill>
                  <a:prstClr val="black"/>
                </a:solidFill>
              </a:endParaRPr>
            </a:p>
          </p:txBody>
        </p:sp>
      </p:grpSp>
      <p:sp>
        <p:nvSpPr>
          <p:cNvPr id="3" name="テキスト ボックス 2"/>
          <p:cNvSpPr txBox="1"/>
          <p:nvPr/>
        </p:nvSpPr>
        <p:spPr>
          <a:xfrm>
            <a:off x="260647" y="4264672"/>
            <a:ext cx="5198775"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G</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社の選考後入社前に、</a:t>
            </a:r>
            <a:r>
              <a:rPr lang="ja-JP" altLang="en-US" sz="1200" b="1" dirty="0">
                <a:solidFill>
                  <a:prstClr val="black"/>
                </a:solidFill>
                <a:latin typeface="ＭＳ Ｐゴシック" panose="020B0600070205080204" pitchFamily="50" charset="-128"/>
                <a:ea typeface="ＭＳ Ｐゴシック" panose="020B0600070205080204" pitchFamily="50" charset="-128"/>
              </a:rPr>
              <a:t>知的</a:t>
            </a:r>
            <a:r>
              <a:rPr lang="ja-JP" altLang="en-US" sz="1200" b="1" dirty="0" err="1">
                <a:solidFill>
                  <a:prstClr val="black"/>
                </a:solidFill>
                <a:latin typeface="ＭＳ Ｐゴシック" panose="020B0600070205080204" pitchFamily="50" charset="-128"/>
                <a:ea typeface="ＭＳ Ｐゴシック" panose="020B0600070205080204" pitchFamily="50" charset="-128"/>
              </a:rPr>
              <a:t>障がい</a:t>
            </a:r>
            <a:r>
              <a:rPr lang="ja-JP" altLang="en-US" sz="1200" b="1" dirty="0">
                <a:solidFill>
                  <a:prstClr val="black"/>
                </a:solidFill>
                <a:latin typeface="ＭＳ Ｐゴシック" panose="020B0600070205080204" pitchFamily="50" charset="-128"/>
                <a:ea typeface="ＭＳ Ｐゴシック" panose="020B0600070205080204" pitchFamily="50" charset="-128"/>
              </a:rPr>
              <a:t>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H</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さんの</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必要な配慮を伝える場合</a:t>
            </a:r>
            <a:endParaRPr lang="ja-JP" altLang="en-US" sz="1200" b="1" dirty="0">
              <a:solidFill>
                <a:prstClr val="black"/>
              </a:solidFill>
              <a:latin typeface="ＭＳ Ｐゴシック" panose="020B0600070205080204" pitchFamily="50" charset="-128"/>
              <a:ea typeface="ＭＳ Ｐゴシック" panose="020B0600070205080204" pitchFamily="50" charset="-128"/>
            </a:endParaRPr>
          </a:p>
        </p:txBody>
      </p:sp>
      <p:sp>
        <p:nvSpPr>
          <p:cNvPr id="46" name="円/楕円 45"/>
          <p:cNvSpPr/>
          <p:nvPr/>
        </p:nvSpPr>
        <p:spPr>
          <a:xfrm>
            <a:off x="167108" y="6012160"/>
            <a:ext cx="6316885" cy="692249"/>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8" name="グループ化 7"/>
          <p:cNvGrpSpPr/>
          <p:nvPr/>
        </p:nvGrpSpPr>
        <p:grpSpPr>
          <a:xfrm>
            <a:off x="261916" y="6451350"/>
            <a:ext cx="6416936" cy="506118"/>
            <a:chOff x="324432" y="6546281"/>
            <a:chExt cx="6416936" cy="506118"/>
          </a:xfrm>
        </p:grpSpPr>
        <p:sp>
          <p:nvSpPr>
            <p:cNvPr id="47" name="テキスト ボックス 46"/>
            <p:cNvSpPr txBox="1"/>
            <p:nvPr/>
          </p:nvSpPr>
          <p:spPr>
            <a:xfrm>
              <a:off x="572728" y="6790789"/>
              <a:ext cx="6168640" cy="261610"/>
            </a:xfrm>
            <a:prstGeom prst="rect">
              <a:avLst/>
            </a:prstGeom>
            <a:solidFill>
              <a:schemeClr val="bg2"/>
            </a:solidFill>
            <a:ln>
              <a:noFill/>
            </a:ln>
          </p:spPr>
          <p:txBody>
            <a:bodyPr wrap="square" rtlCol="0">
              <a:spAutoFit/>
            </a:bodyPr>
            <a:lstStyle/>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お互い安心して働き始められるよう、入社前に体験実習をしてもらう等、具体的な提案がしやすくなる</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sp>
          <p:nvSpPr>
            <p:cNvPr id="48" name="曲折矢印 47"/>
            <p:cNvSpPr/>
            <p:nvPr/>
          </p:nvSpPr>
          <p:spPr>
            <a:xfrm>
              <a:off x="324432" y="6546281"/>
              <a:ext cx="193104" cy="433209"/>
            </a:xfrm>
            <a:prstGeom prst="bentArrow">
              <a:avLst/>
            </a:prstGeom>
            <a:solidFill>
              <a:srgbClr val="FF0000">
                <a:alpha val="50000"/>
              </a:srgbClr>
            </a:solidFill>
            <a:ln w="0">
              <a:solidFill>
                <a:srgbClr val="FF0000">
                  <a:alpha val="50000"/>
                </a:srgbClr>
              </a:solidFill>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984" y="6577308"/>
              <a:ext cx="656193" cy="262477"/>
            </a:xfrm>
            <a:prstGeom prst="rect">
              <a:avLst/>
            </a:prstGeom>
            <a:noFill/>
            <a:extLst>
              <a:ext uri="{909E8E84-426E-40DD-AFC4-6F175D3DCCD1}">
                <a14:hiddenFill xmlns:a14="http://schemas.microsoft.com/office/drawing/2010/main">
                  <a:solidFill>
                    <a:srgbClr val="FFFFFF"/>
                  </a:solidFill>
                </a14:hiddenFill>
              </a:ext>
            </a:extLst>
          </p:spPr>
        </p:pic>
      </p:grpSp>
      <p:sp>
        <p:nvSpPr>
          <p:cNvPr id="55" name="円/楕円 54"/>
          <p:cNvSpPr/>
          <p:nvPr/>
        </p:nvSpPr>
        <p:spPr>
          <a:xfrm>
            <a:off x="4829821" y="4871628"/>
            <a:ext cx="1602999" cy="924508"/>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テキスト ボックス 55"/>
          <p:cNvSpPr txBox="1"/>
          <p:nvPr/>
        </p:nvSpPr>
        <p:spPr>
          <a:xfrm>
            <a:off x="4947245" y="5124800"/>
            <a:ext cx="1368152" cy="430887"/>
          </a:xfrm>
          <a:prstGeom prst="rect">
            <a:avLst/>
          </a:prstGeom>
          <a:solidFill>
            <a:schemeClr val="bg2"/>
          </a:solidFill>
          <a:ln>
            <a:solidFill>
              <a:schemeClr val="accent5">
                <a:lumMod val="20000"/>
                <a:lumOff val="80000"/>
              </a:schemeClr>
            </a:solidFill>
          </a:ln>
        </p:spPr>
        <p:txBody>
          <a:bodyPr wrap="square" rtlCol="0">
            <a:spAutoFit/>
          </a:bodyPr>
          <a:lstStyle/>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入社後に記入で</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endParaRPr>
          </a:p>
          <a:p>
            <a:r>
              <a:rPr lang="ja-JP" altLang="en-US" sz="1100" dirty="0" smtClean="0">
                <a:solidFill>
                  <a:srgbClr val="FF0000"/>
                </a:solidFill>
                <a:latin typeface="ＭＳ Ｐゴシック" panose="020B0600070205080204" pitchFamily="50" charset="-128"/>
                <a:ea typeface="ＭＳ Ｐゴシック" panose="020B0600070205080204" pitchFamily="50" charset="-128"/>
              </a:rPr>
              <a:t>よい</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pic>
        <p:nvPicPr>
          <p:cNvPr id="57"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3229" y="4871628"/>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51" name="斜め縞 50"/>
          <p:cNvSpPr/>
          <p:nvPr/>
        </p:nvSpPr>
        <p:spPr>
          <a:xfrm>
            <a:off x="468829" y="2229749"/>
            <a:ext cx="1288282" cy="957363"/>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　 企業の </a:t>
            </a:r>
            <a:endParaRPr lang="en-US" altLang="ja-JP" sz="1400" dirty="0" smtClean="0">
              <a:solidFill>
                <a:prstClr val="white"/>
              </a:solidFill>
            </a:endParaRPr>
          </a:p>
          <a:p>
            <a:pPr algn="ctr"/>
            <a:r>
              <a:rPr lang="ja-JP" altLang="en-US" sz="1400" dirty="0" smtClean="0">
                <a:solidFill>
                  <a:prstClr val="white"/>
                </a:solidFill>
              </a:rPr>
              <a:t>疑問</a:t>
            </a:r>
            <a:endParaRPr lang="en-US" altLang="ja-JP" sz="1400" dirty="0" smtClean="0">
              <a:solidFill>
                <a:prstClr val="white"/>
              </a:solidFill>
            </a:endParaRPr>
          </a:p>
        </p:txBody>
      </p:sp>
      <p:sp>
        <p:nvSpPr>
          <p:cNvPr id="50" name="テキスト ボックス 49"/>
          <p:cNvSpPr txBox="1"/>
          <p:nvPr/>
        </p:nvSpPr>
        <p:spPr>
          <a:xfrm>
            <a:off x="709569" y="7735416"/>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sp>
        <p:nvSpPr>
          <p:cNvPr id="52" name="角丸四角形吹き出し 51"/>
          <p:cNvSpPr/>
          <p:nvPr/>
        </p:nvSpPr>
        <p:spPr>
          <a:xfrm>
            <a:off x="1751558" y="7147673"/>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22363" y="772871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吹き出し 53"/>
          <p:cNvSpPr/>
          <p:nvPr/>
        </p:nvSpPr>
        <p:spPr>
          <a:xfrm>
            <a:off x="1756311" y="8283046"/>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79697" y="698529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Tree>
    <p:extLst>
      <p:ext uri="{BB962C8B-B14F-4D97-AF65-F5344CB8AC3E}">
        <p14:creationId xmlns:p14="http://schemas.microsoft.com/office/powerpoint/2010/main" val="137682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1619672"/>
            <a:ext cx="6172200" cy="6813128"/>
          </a:xfrm>
        </p:spPr>
        <p:txBody>
          <a:bodyPr/>
          <a:lstStyle/>
          <a:p>
            <a:r>
              <a:rPr lang="ja-JP" altLang="en-US" sz="1200" dirty="0" smtClean="0"/>
              <a:t>本シート</a:t>
            </a:r>
            <a:r>
              <a:rPr lang="ja-JP" altLang="en-US" sz="1200" dirty="0"/>
              <a:t>は話し合いを円滑に進めるための手法の一つとして</a:t>
            </a:r>
            <a:r>
              <a:rPr lang="ja-JP" altLang="en-US" sz="1200" dirty="0" smtClean="0"/>
              <a:t>作成した</a:t>
            </a:r>
            <a:r>
              <a:rPr lang="ja-JP" altLang="en-US" sz="1200" dirty="0"/>
              <a:t>ものです。</a:t>
            </a:r>
          </a:p>
          <a:p>
            <a:pPr marL="0" indent="0">
              <a:buNone/>
            </a:pPr>
            <a:r>
              <a:rPr lang="ja-JP" altLang="en-US" sz="1200" dirty="0"/>
              <a:t> </a:t>
            </a:r>
            <a:r>
              <a:rPr lang="ja-JP" altLang="en-US" sz="1200" dirty="0" smtClean="0"/>
              <a:t>  </a:t>
            </a:r>
            <a:r>
              <a:rPr lang="ja-JP" altLang="en-US" sz="1200" dirty="0"/>
              <a:t>　そのためシートに記したものには、強制力や拘束力はありません</a:t>
            </a:r>
            <a:r>
              <a:rPr lang="ja-JP" altLang="en-US" sz="1200" dirty="0" smtClean="0"/>
              <a:t>。</a:t>
            </a:r>
            <a:endParaRPr lang="en-US" altLang="ja-JP" sz="1200" dirty="0" smtClean="0"/>
          </a:p>
          <a:p>
            <a:pPr marL="0" indent="0">
              <a:buNone/>
            </a:pPr>
            <a:endParaRPr lang="ja-JP" altLang="en-US" sz="1200" dirty="0"/>
          </a:p>
          <a:p>
            <a:r>
              <a:rPr lang="ja-JP" altLang="en-US" sz="1200" dirty="0" smtClean="0"/>
              <a:t>本シート</a:t>
            </a:r>
            <a:r>
              <a:rPr lang="ja-JP" altLang="en-US" sz="1200" dirty="0"/>
              <a:t>は、すべての事業主や障がいのある方に作成義務を</a:t>
            </a:r>
            <a:r>
              <a:rPr lang="ja-JP" altLang="en-US" sz="1200" dirty="0" smtClean="0"/>
              <a:t>想定して</a:t>
            </a:r>
            <a:r>
              <a:rPr lang="ja-JP" altLang="en-US" sz="1200" dirty="0"/>
              <a:t>いるものではありません</a:t>
            </a:r>
            <a:r>
              <a:rPr lang="ja-JP" altLang="en-US" sz="1200" dirty="0" smtClean="0"/>
              <a:t>。</a:t>
            </a:r>
            <a:endParaRPr lang="en-US" altLang="ja-JP" sz="1200" dirty="0" smtClean="0"/>
          </a:p>
          <a:p>
            <a:endParaRPr lang="ja-JP" altLang="en-US" sz="1200" dirty="0"/>
          </a:p>
          <a:p>
            <a:r>
              <a:rPr lang="ja-JP" altLang="en-US" sz="1200" dirty="0" smtClean="0"/>
              <a:t>本シート</a:t>
            </a:r>
            <a:r>
              <a:rPr lang="ja-JP" altLang="en-US" sz="1200" dirty="0"/>
              <a:t>での配慮希望は生活全般ではなく、雇用分野で就業</a:t>
            </a:r>
            <a:r>
              <a:rPr lang="ja-JP" altLang="en-US" sz="1200" dirty="0" smtClean="0"/>
              <a:t>するため</a:t>
            </a:r>
            <a:r>
              <a:rPr lang="ja-JP" altLang="en-US" sz="1200" dirty="0"/>
              <a:t>のものです</a:t>
            </a:r>
            <a:r>
              <a:rPr lang="ja-JP" altLang="en-US" sz="1200" dirty="0" smtClean="0"/>
              <a:t>。</a:t>
            </a:r>
            <a:endParaRPr lang="en-US" altLang="ja-JP" sz="1200" dirty="0" smtClean="0"/>
          </a:p>
          <a:p>
            <a:endParaRPr lang="en-US" altLang="ja-JP" sz="1200" dirty="0"/>
          </a:p>
          <a:p>
            <a:r>
              <a:rPr lang="ja-JP" altLang="en-US" sz="1200" dirty="0" smtClean="0"/>
              <a:t>本シートの内容は個人情報になりますので、情報共有の範囲は障がいのある</a:t>
            </a:r>
            <a:r>
              <a:rPr lang="ja-JP" altLang="en-US" sz="1200" dirty="0"/>
              <a:t>方と</a:t>
            </a:r>
            <a:endParaRPr lang="en-US" altLang="ja-JP" sz="1200" dirty="0" smtClean="0"/>
          </a:p>
          <a:p>
            <a:pPr marL="0" indent="0">
              <a:buNone/>
            </a:pPr>
            <a:r>
              <a:rPr lang="ja-JP" altLang="en-US" sz="1200" dirty="0"/>
              <a:t>　</a:t>
            </a:r>
            <a:r>
              <a:rPr lang="ja-JP" altLang="en-US" sz="1200" dirty="0" smtClean="0"/>
              <a:t>　話し合い、同意のもと、必要に応じて提供するようにしてください。</a:t>
            </a:r>
            <a:endParaRPr lang="en-US" altLang="ja-JP" sz="1200" dirty="0" smtClean="0"/>
          </a:p>
          <a:p>
            <a:pPr marL="0" indent="0">
              <a:buNone/>
            </a:pPr>
            <a:r>
              <a:rPr lang="ja-JP" altLang="en-US" sz="1200" dirty="0"/>
              <a:t>　</a:t>
            </a:r>
            <a:r>
              <a:rPr lang="ja-JP" altLang="en-US" sz="1200" dirty="0" smtClean="0"/>
              <a:t>　情報を共有している人は、できるだけ面談に参加し、よりよい職場環境になる</a:t>
            </a:r>
            <a:endParaRPr lang="en-US" altLang="ja-JP" sz="1200" dirty="0" smtClean="0"/>
          </a:p>
          <a:p>
            <a:pPr marL="0" indent="0">
              <a:buNone/>
            </a:pPr>
            <a:r>
              <a:rPr lang="ja-JP" altLang="en-US" sz="1200" dirty="0"/>
              <a:t>　</a:t>
            </a:r>
            <a:r>
              <a:rPr lang="ja-JP" altLang="en-US" sz="1200" dirty="0" smtClean="0"/>
              <a:t>　ように対話を重ねてください。</a:t>
            </a:r>
            <a:endParaRPr lang="en-US" altLang="ja-JP" sz="1200" dirty="0" smtClean="0"/>
          </a:p>
          <a:p>
            <a:pPr marL="0" indent="0">
              <a:buNone/>
            </a:pPr>
            <a:endParaRPr lang="ja-JP" altLang="en-US" sz="1200" dirty="0"/>
          </a:p>
          <a:p>
            <a:r>
              <a:rPr lang="ja-JP" altLang="en-US" sz="1200" dirty="0" smtClean="0"/>
              <a:t>また、シートの保管につきましても、他の個人情報と</a:t>
            </a:r>
            <a:r>
              <a:rPr lang="ja-JP" altLang="en-US" sz="1200" dirty="0"/>
              <a:t>同様に</a:t>
            </a:r>
            <a:r>
              <a:rPr lang="ja-JP" altLang="en-US" sz="1200" dirty="0" smtClean="0"/>
              <a:t>厳重に管理してください。</a:t>
            </a:r>
            <a:endParaRPr kumimoji="1" lang="en-US" altLang="ja-JP" sz="1200" dirty="0" smtClean="0"/>
          </a:p>
          <a:p>
            <a:endParaRPr kumimoji="1" lang="ja-JP" altLang="en-US" sz="1200" dirty="0"/>
          </a:p>
        </p:txBody>
      </p:sp>
      <p:sp>
        <p:nvSpPr>
          <p:cNvPr id="4" name="タイトル 1"/>
          <p:cNvSpPr>
            <a:spLocks noGrp="1"/>
          </p:cNvSpPr>
          <p:nvPr>
            <p:ph type="title"/>
          </p:nvPr>
        </p:nvSpPr>
        <p:spPr>
          <a:xfrm>
            <a:off x="531539" y="440517"/>
            <a:ext cx="5551127" cy="792088"/>
          </a:xfrm>
        </p:spPr>
        <p:txBody>
          <a:bodyPr>
            <a:normAutofit/>
          </a:bodyPr>
          <a:lstStyle/>
          <a:p>
            <a:r>
              <a:rPr kumimoji="1" lang="ja-JP" altLang="en-US" sz="1800" dirty="0" smtClean="0"/>
              <a:t>シートの取り扱いについて</a:t>
            </a:r>
            <a:endParaRPr kumimoji="1" lang="ja-JP" altLang="en-US" sz="1800" dirty="0"/>
          </a:p>
        </p:txBody>
      </p:sp>
    </p:spTree>
    <p:extLst>
      <p:ext uri="{BB962C8B-B14F-4D97-AF65-F5344CB8AC3E}">
        <p14:creationId xmlns:p14="http://schemas.microsoft.com/office/powerpoint/2010/main" val="3316204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3224</TotalTime>
  <Words>1912</Words>
  <Application>Microsoft Office PowerPoint</Application>
  <PresentationFormat>画面に合わせる (4:3)</PresentationFormat>
  <Paragraphs>309</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リゾート</vt:lpstr>
      <vt:lpstr>PowerPoint プレゼンテーション</vt:lpstr>
      <vt:lpstr>合理的配慮の提供義務について</vt:lpstr>
      <vt:lpstr>職場に居場所があれば安心して働き続けることができます 　　　　～　ダイバーシティ経営の考え方　～</vt:lpstr>
      <vt:lpstr>記入内容</vt:lpstr>
      <vt:lpstr>職場実習についてお考えの支援機関さまに　①</vt:lpstr>
      <vt:lpstr>職場実習についてお考えの支援機関さまに　②</vt:lpstr>
      <vt:lpstr>職場定着についてお悩みの支援機関さまに</vt:lpstr>
      <vt:lpstr>選考後・入社までの準備 　　　　　　　についてお悩みの支援機関さまに</vt:lpstr>
      <vt:lpstr>シートの取り扱いについて</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 職場実習ガイド</dc:title>
  <cp:lastModifiedBy>林　美帆</cp:lastModifiedBy>
  <cp:revision>244</cp:revision>
  <cp:lastPrinted>2017-02-08T06:29:06Z</cp:lastPrinted>
  <dcterms:created xsi:type="dcterms:W3CDTF">2015-12-16T05:26:53Z</dcterms:created>
  <dcterms:modified xsi:type="dcterms:W3CDTF">2018-03-13T02:37:12Z</dcterms:modified>
</cp:coreProperties>
</file>