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2F2F2"/>
    <a:srgbClr val="FD9D24"/>
    <a:srgbClr val="A3F94D"/>
    <a:srgbClr val="EFFEE0"/>
    <a:srgbClr val="FFC000"/>
    <a:srgbClr val="D7FCB2"/>
    <a:srgbClr val="FFFFCC"/>
    <a:srgbClr val="4C9F38"/>
    <a:srgbClr val="FFF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660"/>
  </p:normalViewPr>
  <p:slideViewPr>
    <p:cSldViewPr snapToGrid="0" showGuides="1">
      <p:cViewPr>
        <p:scale>
          <a:sx n="148" d="100"/>
          <a:sy n="148" d="100"/>
        </p:scale>
        <p:origin x="624" y="-29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20" cy="497597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210" y="0"/>
            <a:ext cx="2949420" cy="497597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FFEE521E-F6FE-489E-B32D-D10A5F2B71B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7" y="4783857"/>
            <a:ext cx="5445446" cy="3913064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741"/>
            <a:ext cx="2949420" cy="497597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210" y="9441741"/>
            <a:ext cx="2949420" cy="497597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7B64396E-353E-48DD-87A8-31C626BA8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5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4396E-353E-48DD-87A8-31C626BA8B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8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22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36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64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7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17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77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0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8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2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62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7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8A37-0DD3-4DDD-8429-35C3E7F3D031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EFCBD-D9EB-43DB-A169-C6A8A891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31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C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88BBC040-A2B0-173A-3142-E9FC51A55BD7}"/>
              </a:ext>
            </a:extLst>
          </p:cNvPr>
          <p:cNvSpPr/>
          <p:nvPr/>
        </p:nvSpPr>
        <p:spPr>
          <a:xfrm>
            <a:off x="70707" y="7173514"/>
            <a:ext cx="6698514" cy="1803095"/>
          </a:xfrm>
          <a:prstGeom prst="rect">
            <a:avLst/>
          </a:prstGeom>
          <a:solidFill>
            <a:srgbClr val="EFFEE0"/>
          </a:solidFill>
          <a:ln w="28575">
            <a:solidFill>
              <a:srgbClr val="A3F94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88BBC040-A2B0-173A-3142-E9FC51A55BD7}"/>
              </a:ext>
            </a:extLst>
          </p:cNvPr>
          <p:cNvSpPr/>
          <p:nvPr/>
        </p:nvSpPr>
        <p:spPr>
          <a:xfrm>
            <a:off x="70708" y="9042032"/>
            <a:ext cx="4651180" cy="793481"/>
          </a:xfrm>
          <a:prstGeom prst="rect">
            <a:avLst/>
          </a:prstGeom>
          <a:solidFill>
            <a:srgbClr val="EFFEE0"/>
          </a:solidFill>
          <a:ln w="28575">
            <a:solidFill>
              <a:srgbClr val="A3F94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12">
            <a:extLst>
              <a:ext uri="{FF2B5EF4-FFF2-40B4-BE49-F238E27FC236}">
                <a16:creationId xmlns:a16="http://schemas.microsoft.com/office/drawing/2014/main" id="{22735695-2D70-48F4-80A1-FC0FC5E2EEC5}"/>
              </a:ext>
            </a:extLst>
          </p:cNvPr>
          <p:cNvSpPr/>
          <p:nvPr/>
        </p:nvSpPr>
        <p:spPr>
          <a:xfrm>
            <a:off x="146123" y="1051833"/>
            <a:ext cx="6547681" cy="841371"/>
          </a:xfrm>
          <a:prstGeom prst="round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大阪府では、大阪湾にのぞむ産業廃棄物処分場</a:t>
            </a:r>
            <a:r>
              <a:rPr lang="zh-CN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「堺第７－３区 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」において、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約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100ha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の森づくりを進めるため、「共生の森づくり基金」を設置しています。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令和４年度は、府民参加による森づくり活動を計７回実施すると共に、自然観察会等の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イベントを計４回開催し、大阪湾ベイエリアにおける自然環境の創出に取り組みました。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1137" y="8688904"/>
            <a:ext cx="6768084" cy="8026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ja-JP" sz="1200" dirty="0">
              <a:latin typeface="A-OTF 丸フォーク Pro M" panose="020F0500000000000000" pitchFamily="34" charset="-128"/>
              <a:ea typeface="A-OTF 丸フォーク Pro M" panose="020F0500000000000000" pitchFamily="34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BBC040-A2B0-173A-3142-E9FC51A55BD7}"/>
              </a:ext>
            </a:extLst>
          </p:cNvPr>
          <p:cNvSpPr/>
          <p:nvPr/>
        </p:nvSpPr>
        <p:spPr>
          <a:xfrm>
            <a:off x="4791459" y="9024487"/>
            <a:ext cx="2006329" cy="841376"/>
          </a:xfrm>
          <a:prstGeom prst="rect">
            <a:avLst/>
          </a:prstGeom>
          <a:solidFill>
            <a:srgbClr val="A3F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963AF1C-1C34-EC3F-928B-4FA8D402DF29}"/>
              </a:ext>
            </a:extLst>
          </p:cNvPr>
          <p:cNvSpPr txBox="1"/>
          <p:nvPr/>
        </p:nvSpPr>
        <p:spPr>
          <a:xfrm>
            <a:off x="5355368" y="9146265"/>
            <a:ext cx="155299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共生の森づくり基金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000"/>
              </a:lnSpc>
            </a:pP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ホームページはこちら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07DA25F-0413-71D0-F77B-4080B280A75A}"/>
              </a:ext>
            </a:extLst>
          </p:cNvPr>
          <p:cNvSpPr txBox="1"/>
          <p:nvPr/>
        </p:nvSpPr>
        <p:spPr>
          <a:xfrm>
            <a:off x="70707" y="7579905"/>
            <a:ext cx="3871061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・大阪湾臨海部の産業廃棄物処分場「堺第７－３区 」の一部である　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約</a:t>
            </a:r>
            <a:r>
              <a:rPr lang="en-US" altLang="ja-JP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100ha</a:t>
            </a: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において、平成</a:t>
            </a:r>
            <a:r>
              <a:rPr lang="en-US" altLang="ja-JP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年に「共生の森づくり」がスタートし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ました。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・森林やビオトープ空間などの自然環境・生物多様性の創出をめざし、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NPO</a:t>
            </a: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・企業等の多様な主体との協働により森づくり活動に取り組</a:t>
            </a:r>
            <a:r>
              <a:rPr lang="ja-JP" altLang="en-US" sz="900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ん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でいます。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・活動の開始から約</a:t>
            </a:r>
            <a:r>
              <a:rPr lang="en-US" altLang="ja-JP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20</a:t>
            </a: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年が経過し、これまでの森づくりにより様々な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動植物が生息・生育し始め、新たな生態系がはぐくまれつつあります。</a:t>
            </a:r>
            <a:endParaRPr lang="en-US" altLang="ja-JP" sz="9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7E1FA9-DFE4-2494-6304-A82311C0DA31}"/>
              </a:ext>
            </a:extLst>
          </p:cNvPr>
          <p:cNvSpPr/>
          <p:nvPr/>
        </p:nvSpPr>
        <p:spPr>
          <a:xfrm>
            <a:off x="0" y="1"/>
            <a:ext cx="6858000" cy="961892"/>
          </a:xfrm>
          <a:prstGeom prst="rect">
            <a:avLst/>
          </a:prstGeom>
          <a:solidFill>
            <a:srgbClr val="A3F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B23C5D0-934A-EE6A-76F5-5B9C2AF898A6}"/>
              </a:ext>
            </a:extLst>
          </p:cNvPr>
          <p:cNvSpPr/>
          <p:nvPr/>
        </p:nvSpPr>
        <p:spPr>
          <a:xfrm>
            <a:off x="-1031096" y="-57693"/>
            <a:ext cx="8969157" cy="13098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effectLst>
                  <a:glow rad="1778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令和４年度</a:t>
            </a:r>
            <a:endParaRPr lang="en-US" altLang="ja-JP" sz="2000" b="1" dirty="0">
              <a:solidFill>
                <a:schemeClr val="tx1"/>
              </a:solidFill>
              <a:effectLst>
                <a:glow rad="177800">
                  <a:schemeClr val="bg1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  <a:effectLst>
                  <a:glow rad="1778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共生の森づくり</a:t>
            </a:r>
            <a:r>
              <a:rPr kumimoji="1" lang="ja-JP" altLang="en-US" sz="2400" b="1" dirty="0">
                <a:solidFill>
                  <a:schemeClr val="tx1"/>
                </a:solidFill>
                <a:effectLst>
                  <a:glow rad="1778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基金を活用した取組について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52" y="9127199"/>
            <a:ext cx="648724" cy="648724"/>
          </a:xfrm>
          <a:prstGeom prst="rect">
            <a:avLst/>
          </a:prstGeom>
        </p:spPr>
      </p:pic>
      <p:pic>
        <p:nvPicPr>
          <p:cNvPr id="1027" name="Picture 3" descr="kyousei-m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293" y="7267152"/>
            <a:ext cx="1496547" cy="163384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13" name="角丸四角形吹き出し 12"/>
          <p:cNvSpPr/>
          <p:nvPr/>
        </p:nvSpPr>
        <p:spPr>
          <a:xfrm>
            <a:off x="3941768" y="7295697"/>
            <a:ext cx="1191010" cy="1557486"/>
          </a:xfrm>
          <a:prstGeom prst="wedgeRoundRectCallout">
            <a:avLst>
              <a:gd name="adj1" fmla="val 80991"/>
              <a:gd name="adj2" fmla="val -429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9093" y="7299225"/>
            <a:ext cx="1224702" cy="155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5" name="角丸四角形 130">
            <a:extLst>
              <a:ext uri="{FF2B5EF4-FFF2-40B4-BE49-F238E27FC236}">
                <a16:creationId xmlns:a16="http://schemas.microsoft.com/office/drawing/2014/main" id="{41864B89-221C-C97D-EE9C-42732F819805}"/>
              </a:ext>
            </a:extLst>
          </p:cNvPr>
          <p:cNvSpPr/>
          <p:nvPr/>
        </p:nvSpPr>
        <p:spPr>
          <a:xfrm>
            <a:off x="215172" y="7329191"/>
            <a:ext cx="2121581" cy="21399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堺第７－３区「共生の森」とは</a:t>
            </a:r>
            <a:r>
              <a:rPr lang="en-US" altLang="ja-JP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…</a:t>
            </a:r>
            <a:endParaRPr lang="ja-JP" altLang="en-US" sz="105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4447308" y="0"/>
            <a:ext cx="2410692" cy="495291"/>
            <a:chOff x="3990106" y="9169200"/>
            <a:chExt cx="2410692" cy="495291"/>
          </a:xfrm>
        </p:grpSpPr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11F1A5B8-01B4-14B6-20E6-E1A20A949705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01324" y="9224659"/>
              <a:ext cx="388800" cy="388509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4F17BD58-D557-E8D5-65E5-6FAFF9BF8789}"/>
                </a:ext>
              </a:extLst>
            </p:cNvPr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90124" y="9224659"/>
              <a:ext cx="388800" cy="388800"/>
            </a:xfrm>
            <a:prstGeom prst="rect">
              <a:avLst/>
            </a:prstGeom>
          </p:spPr>
        </p:pic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894BEF68-1DD8-12FC-835E-9B46C7F13B9D}"/>
                </a:ext>
              </a:extLst>
            </p:cNvPr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778924" y="9224659"/>
              <a:ext cx="388800" cy="388509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CC8E6E50-2779-9479-7F99-0CCB706428F4}"/>
                </a:ext>
              </a:extLst>
            </p:cNvPr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67724" y="9224659"/>
              <a:ext cx="388800" cy="388800"/>
            </a:xfrm>
            <a:prstGeom prst="rect">
              <a:avLst/>
            </a:prstGeom>
          </p:spPr>
        </p:pic>
        <p:pic>
          <p:nvPicPr>
            <p:cNvPr id="87" name="図 86">
              <a:extLst>
                <a:ext uri="{FF2B5EF4-FFF2-40B4-BE49-F238E27FC236}">
                  <a16:creationId xmlns:a16="http://schemas.microsoft.com/office/drawing/2014/main" id="{D5951132-1848-F419-4890-96CB0A7A6F6F}"/>
                </a:ext>
              </a:extLst>
            </p:cNvPr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556524" y="9224659"/>
              <a:ext cx="388800" cy="388800"/>
            </a:xfrm>
            <a:prstGeom prst="rect">
              <a:avLst/>
            </a:prstGeom>
          </p:spPr>
        </p:pic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FBC05982-F8E0-E4BD-B482-328A8BDA168C}"/>
                </a:ext>
              </a:extLst>
            </p:cNvPr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945324" y="9224659"/>
              <a:ext cx="388800" cy="388728"/>
            </a:xfrm>
            <a:prstGeom prst="rect">
              <a:avLst/>
            </a:prstGeom>
          </p:spPr>
        </p:pic>
        <p:sp>
          <p:nvSpPr>
            <p:cNvPr id="89" name="正方形/長方形 88"/>
            <p:cNvSpPr/>
            <p:nvPr/>
          </p:nvSpPr>
          <p:spPr>
            <a:xfrm>
              <a:off x="3990106" y="9169200"/>
              <a:ext cx="2410691" cy="59495"/>
            </a:xfrm>
            <a:prstGeom prst="rect">
              <a:avLst/>
            </a:prstGeom>
            <a:solidFill>
              <a:srgbClr val="A3F94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990107" y="9604996"/>
              <a:ext cx="2410691" cy="59495"/>
            </a:xfrm>
            <a:prstGeom prst="rect">
              <a:avLst/>
            </a:prstGeom>
            <a:solidFill>
              <a:srgbClr val="A3F94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507DA25F-0413-71D0-F77B-4080B280A75A}"/>
              </a:ext>
            </a:extLst>
          </p:cNvPr>
          <p:cNvSpPr txBox="1"/>
          <p:nvPr/>
        </p:nvSpPr>
        <p:spPr>
          <a:xfrm>
            <a:off x="42141" y="9141305"/>
            <a:ext cx="48369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〒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559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－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8555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大阪市住之江区南港北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－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－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16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大阪府咲洲庁舎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22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階</a:t>
            </a:r>
          </a:p>
          <a:p>
            <a:pPr>
              <a:lnSpc>
                <a:spcPct val="120000"/>
              </a:lnSpc>
            </a:pPr>
            <a:r>
              <a:rPr lang="ja-JP" altLang="en-US" sz="1000" b="1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大阪府環境農林水産部みどり推進室 みどり企画課 都市緑化・自然環境グループ</a:t>
            </a: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電話番号：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06-6210-9557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E-mail</a:t>
            </a:r>
            <a:r>
              <a:rPr lang="ja-JP" altLang="en-US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sz="1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midorikikaku@sbox.pref.osaka.lg.jp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F963AF1C-1C34-EC3F-928B-4FA8D402DF29}"/>
              </a:ext>
            </a:extLst>
          </p:cNvPr>
          <p:cNvSpPr txBox="1"/>
          <p:nvPr/>
        </p:nvSpPr>
        <p:spPr>
          <a:xfrm>
            <a:off x="5355368" y="9461544"/>
            <a:ext cx="1552995" cy="33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本基金へのご寄附は税制上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000"/>
              </a:lnSpc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の特典を受けられます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88BBC040-A2B0-173A-3142-E9FC51A55BD7}"/>
              </a:ext>
            </a:extLst>
          </p:cNvPr>
          <p:cNvSpPr/>
          <p:nvPr/>
        </p:nvSpPr>
        <p:spPr>
          <a:xfrm>
            <a:off x="70707" y="1983144"/>
            <a:ext cx="6698514" cy="2506958"/>
          </a:xfrm>
          <a:prstGeom prst="rect">
            <a:avLst/>
          </a:prstGeom>
          <a:solidFill>
            <a:srgbClr val="EFFEE0"/>
          </a:solidFill>
          <a:ln w="28575">
            <a:solidFill>
              <a:srgbClr val="A3F94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88BBC040-A2B0-173A-3142-E9FC51A55BD7}"/>
              </a:ext>
            </a:extLst>
          </p:cNvPr>
          <p:cNvSpPr/>
          <p:nvPr/>
        </p:nvSpPr>
        <p:spPr>
          <a:xfrm>
            <a:off x="78101" y="4591249"/>
            <a:ext cx="6698514" cy="2506958"/>
          </a:xfrm>
          <a:prstGeom prst="rect">
            <a:avLst/>
          </a:prstGeom>
          <a:solidFill>
            <a:srgbClr val="EFFEE0"/>
          </a:solidFill>
          <a:ln w="28575">
            <a:solidFill>
              <a:srgbClr val="A3F94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角丸四角形 25">
            <a:extLst>
              <a:ext uri="{FF2B5EF4-FFF2-40B4-BE49-F238E27FC236}">
                <a16:creationId xmlns:a16="http://schemas.microsoft.com/office/drawing/2014/main" id="{CF2171CF-A4DE-5C57-5EA8-BB7D335F5D61}"/>
              </a:ext>
            </a:extLst>
          </p:cNvPr>
          <p:cNvSpPr/>
          <p:nvPr/>
        </p:nvSpPr>
        <p:spPr>
          <a:xfrm>
            <a:off x="120598" y="2055079"/>
            <a:ext cx="2340000" cy="313659"/>
          </a:xfrm>
          <a:prstGeom prst="roundRect">
            <a:avLst/>
          </a:prstGeom>
          <a:solidFill>
            <a:srgbClr val="FD9D2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府民参加による森づくり活動の実施</a:t>
            </a:r>
          </a:p>
        </p:txBody>
      </p:sp>
      <p:sp>
        <p:nvSpPr>
          <p:cNvPr id="112" name="角丸四角形 25">
            <a:extLst>
              <a:ext uri="{FF2B5EF4-FFF2-40B4-BE49-F238E27FC236}">
                <a16:creationId xmlns:a16="http://schemas.microsoft.com/office/drawing/2014/main" id="{CF2171CF-A4DE-5C57-5EA8-BB7D335F5D61}"/>
              </a:ext>
            </a:extLst>
          </p:cNvPr>
          <p:cNvSpPr/>
          <p:nvPr/>
        </p:nvSpPr>
        <p:spPr>
          <a:xfrm>
            <a:off x="146123" y="4657857"/>
            <a:ext cx="2340000" cy="313659"/>
          </a:xfrm>
          <a:prstGeom prst="roundRect">
            <a:avLst/>
          </a:prstGeom>
          <a:solidFill>
            <a:srgbClr val="FD9D2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自然観察会等のイベントの実施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B8BFADC0-F970-F4C5-7040-CFC4C52D76E0}"/>
              </a:ext>
            </a:extLst>
          </p:cNvPr>
          <p:cNvSpPr txBox="1"/>
          <p:nvPr/>
        </p:nvSpPr>
        <p:spPr>
          <a:xfrm>
            <a:off x="2425819" y="2120030"/>
            <a:ext cx="44477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府民参加による森づくり活動を計７回開催しました。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B8BFADC0-F970-F4C5-7040-CFC4C52D76E0}"/>
              </a:ext>
            </a:extLst>
          </p:cNvPr>
          <p:cNvSpPr txBox="1"/>
          <p:nvPr/>
        </p:nvSpPr>
        <p:spPr>
          <a:xfrm>
            <a:off x="2453824" y="4716364"/>
            <a:ext cx="44477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自然観察会等のイベントを計４回開催しました。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79478"/>
              </p:ext>
            </p:extLst>
          </p:nvPr>
        </p:nvGraphicFramePr>
        <p:xfrm>
          <a:off x="338104" y="2595007"/>
          <a:ext cx="1394443" cy="1627173"/>
        </p:xfrm>
        <a:graphic>
          <a:graphicData uri="http://schemas.openxmlformats.org/drawingml/2006/table">
            <a:tbl>
              <a:tblPr/>
              <a:tblGrid>
                <a:gridCol w="1394443">
                  <a:extLst>
                    <a:ext uri="{9D8B030D-6E8A-4147-A177-3AD203B41FA5}">
                      <a16:colId xmlns:a16="http://schemas.microsoft.com/office/drawing/2014/main" val="1556165887"/>
                    </a:ext>
                  </a:extLst>
                </a:gridCol>
              </a:tblGrid>
              <a:tr h="2534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14871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６月２６日（日）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96292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７月２３日（土）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43569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９月２７日（火）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36311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１０月</a:t>
                      </a:r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３０日</a:t>
                      </a:r>
                      <a:r>
                        <a:rPr lang="ja-JP" alt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（日）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794948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１１月２６日（土）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59379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１２月１８日（日）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53394"/>
                  </a:ext>
                </a:extLst>
              </a:tr>
              <a:tr h="1962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２月１９日（日）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81203"/>
                  </a:ext>
                </a:extLst>
              </a:tr>
            </a:tbl>
          </a:graphicData>
        </a:graphic>
      </p:graphicFrame>
      <p:sp>
        <p:nvSpPr>
          <p:cNvPr id="126" name="角丸四角形 125"/>
          <p:cNvSpPr/>
          <p:nvPr/>
        </p:nvSpPr>
        <p:spPr>
          <a:xfrm>
            <a:off x="3610576" y="4117424"/>
            <a:ext cx="1337128" cy="2862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枝払い作業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2027032" y="3612312"/>
            <a:ext cx="1303992" cy="2922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草刈り作業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26" y="2612321"/>
            <a:ext cx="1264689" cy="948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8" name="角丸四角形 127"/>
          <p:cNvSpPr/>
          <p:nvPr/>
        </p:nvSpPr>
        <p:spPr>
          <a:xfrm>
            <a:off x="5206293" y="3640922"/>
            <a:ext cx="1356893" cy="3448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植栽木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（山頂付近）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18" y="2597570"/>
            <a:ext cx="1304027" cy="978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728" y="3094599"/>
            <a:ext cx="1339995" cy="1004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4" name="グループ化 3"/>
          <p:cNvGrpSpPr/>
          <p:nvPr/>
        </p:nvGrpSpPr>
        <p:grpSpPr>
          <a:xfrm>
            <a:off x="4247539" y="5011540"/>
            <a:ext cx="2505791" cy="2105733"/>
            <a:chOff x="4276829" y="5001665"/>
            <a:chExt cx="2505791" cy="2105733"/>
          </a:xfrm>
        </p:grpSpPr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0129" y="5001665"/>
              <a:ext cx="1000198" cy="75014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2" name="角丸四角形 125">
              <a:extLst>
                <a:ext uri="{FF2B5EF4-FFF2-40B4-BE49-F238E27FC236}">
                  <a16:creationId xmlns:a16="http://schemas.microsoft.com/office/drawing/2014/main" id="{56833EA8-A849-985D-B7A4-B99861AB0E58}"/>
                </a:ext>
              </a:extLst>
            </p:cNvPr>
            <p:cNvSpPr/>
            <p:nvPr/>
          </p:nvSpPr>
          <p:spPr>
            <a:xfrm>
              <a:off x="4276829" y="5762965"/>
              <a:ext cx="1337128" cy="28621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探検ツアー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57624556-2885-25C8-3653-372CD88EAB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64" t="-4959" r="2525" b="970"/>
            <a:stretch/>
          </p:blipFill>
          <p:spPr>
            <a:xfrm>
              <a:off x="5613957" y="5570774"/>
              <a:ext cx="1000198" cy="74063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5" name="角丸四角形 125">
              <a:extLst>
                <a:ext uri="{FF2B5EF4-FFF2-40B4-BE49-F238E27FC236}">
                  <a16:creationId xmlns:a16="http://schemas.microsoft.com/office/drawing/2014/main" id="{DAB82D98-BA3C-143E-15C4-5FA0366E94C6}"/>
                </a:ext>
              </a:extLst>
            </p:cNvPr>
            <p:cNvSpPr/>
            <p:nvPr/>
          </p:nvSpPr>
          <p:spPr>
            <a:xfrm>
              <a:off x="4287331" y="6821182"/>
              <a:ext cx="1337128" cy="28621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植樹作業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6" name="角丸四角形 125">
              <a:extLst>
                <a:ext uri="{FF2B5EF4-FFF2-40B4-BE49-F238E27FC236}">
                  <a16:creationId xmlns:a16="http://schemas.microsoft.com/office/drawing/2014/main" id="{E4A823B2-AF39-2D11-0B6C-534EBB111A98}"/>
                </a:ext>
              </a:extLst>
            </p:cNvPr>
            <p:cNvSpPr/>
            <p:nvPr/>
          </p:nvSpPr>
          <p:spPr>
            <a:xfrm>
              <a:off x="5445492" y="6314682"/>
              <a:ext cx="1337128" cy="28621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今回の植栽木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744" y="6076268"/>
              <a:ext cx="994303" cy="74572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6" name="グループ化 5"/>
          <p:cNvGrpSpPr/>
          <p:nvPr/>
        </p:nvGrpSpPr>
        <p:grpSpPr>
          <a:xfrm>
            <a:off x="177191" y="4878730"/>
            <a:ext cx="2080021" cy="2144470"/>
            <a:chOff x="126185" y="4888048"/>
            <a:chExt cx="2080021" cy="2144470"/>
          </a:xfrm>
        </p:grpSpPr>
        <p:sp>
          <p:nvSpPr>
            <p:cNvPr id="59" name="楕円 58"/>
            <p:cNvSpPr/>
            <p:nvPr/>
          </p:nvSpPr>
          <p:spPr>
            <a:xfrm>
              <a:off x="234362" y="5058831"/>
              <a:ext cx="1813556" cy="1000791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角丸四角形 113">
              <a:extLst>
                <a:ext uri="{FF2B5EF4-FFF2-40B4-BE49-F238E27FC236}">
                  <a16:creationId xmlns:a16="http://schemas.microsoft.com/office/drawing/2014/main" id="{08103F34-56FF-6FD1-F099-760050F8F13B}"/>
                </a:ext>
              </a:extLst>
            </p:cNvPr>
            <p:cNvSpPr/>
            <p:nvPr/>
          </p:nvSpPr>
          <p:spPr>
            <a:xfrm>
              <a:off x="192635" y="4888048"/>
              <a:ext cx="1953404" cy="7227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草刈イベント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【7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23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土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)】</a:t>
              </a:r>
            </a:p>
          </p:txBody>
        </p:sp>
        <p:sp>
          <p:nvSpPr>
            <p:cNvPr id="12" name="角丸四角形 119">
              <a:extLst>
                <a:ext uri="{FF2B5EF4-FFF2-40B4-BE49-F238E27FC236}">
                  <a16:creationId xmlns:a16="http://schemas.microsoft.com/office/drawing/2014/main" id="{CE2B3DD7-3DD5-9CB5-ACE9-E36B8912BCDA}"/>
                </a:ext>
              </a:extLst>
            </p:cNvPr>
            <p:cNvSpPr/>
            <p:nvPr/>
          </p:nvSpPr>
          <p:spPr>
            <a:xfrm>
              <a:off x="126185" y="5187426"/>
              <a:ext cx="2080021" cy="103137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過去の植樹木の周りの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雑草の刈り取りを行いました。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(22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名参加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</a:t>
              </a:r>
            </a:p>
          </p:txBody>
        </p:sp>
        <p:sp>
          <p:nvSpPr>
            <p:cNvPr id="61" name="楕円 60"/>
            <p:cNvSpPr/>
            <p:nvPr/>
          </p:nvSpPr>
          <p:spPr>
            <a:xfrm>
              <a:off x="259462" y="6134999"/>
              <a:ext cx="1813556" cy="897519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角丸四角形 15">
              <a:extLst>
                <a:ext uri="{FF2B5EF4-FFF2-40B4-BE49-F238E27FC236}">
                  <a16:creationId xmlns:a16="http://schemas.microsoft.com/office/drawing/2014/main" id="{962BC443-D657-895F-B336-C2A074D44720}"/>
                </a:ext>
              </a:extLst>
            </p:cNvPr>
            <p:cNvSpPr/>
            <p:nvPr/>
          </p:nvSpPr>
          <p:spPr>
            <a:xfrm>
              <a:off x="198453" y="6023735"/>
              <a:ext cx="1953404" cy="7227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自然観察会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【9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27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火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)】</a:t>
              </a:r>
            </a:p>
          </p:txBody>
        </p:sp>
      </p:grpSp>
      <p:sp>
        <p:nvSpPr>
          <p:cNvPr id="29" name="角丸四角形 118">
            <a:extLst>
              <a:ext uri="{FF2B5EF4-FFF2-40B4-BE49-F238E27FC236}">
                <a16:creationId xmlns:a16="http://schemas.microsoft.com/office/drawing/2014/main" id="{B58020B7-CA33-D5EF-1BE5-14CC60526DA4}"/>
              </a:ext>
            </a:extLst>
          </p:cNvPr>
          <p:cNvSpPr/>
          <p:nvPr/>
        </p:nvSpPr>
        <p:spPr>
          <a:xfrm>
            <a:off x="-98968" y="6396666"/>
            <a:ext cx="2564612" cy="7227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33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種の野鳥を確認しました。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(27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名参加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841578" y="4873902"/>
            <a:ext cx="2781890" cy="2244380"/>
            <a:chOff x="1887984" y="4897749"/>
            <a:chExt cx="2781890" cy="2244380"/>
          </a:xfrm>
        </p:grpSpPr>
        <p:sp>
          <p:nvSpPr>
            <p:cNvPr id="60" name="楕円 59"/>
            <p:cNvSpPr/>
            <p:nvPr/>
          </p:nvSpPr>
          <p:spPr>
            <a:xfrm>
              <a:off x="2366169" y="5052560"/>
              <a:ext cx="1813556" cy="1000791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角丸四角形 137"/>
            <p:cNvSpPr/>
            <p:nvPr/>
          </p:nvSpPr>
          <p:spPr>
            <a:xfrm>
              <a:off x="2129941" y="5022220"/>
              <a:ext cx="2318124" cy="139794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自然発見ビンゴゲームをしながら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森を探検、採集したツルや木の実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でリースを作りました。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(61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名参加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</a:t>
              </a:r>
            </a:p>
          </p:txBody>
        </p:sp>
        <p:sp>
          <p:nvSpPr>
            <p:cNvPr id="135" name="角丸四角形 134"/>
            <p:cNvSpPr/>
            <p:nvPr/>
          </p:nvSpPr>
          <p:spPr>
            <a:xfrm>
              <a:off x="1887984" y="4897749"/>
              <a:ext cx="2781890" cy="7227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共生の森探検ツアー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【11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26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土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)】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2" name="楕円 61"/>
            <p:cNvSpPr/>
            <p:nvPr/>
          </p:nvSpPr>
          <p:spPr>
            <a:xfrm>
              <a:off x="2359673" y="6138921"/>
              <a:ext cx="1813556" cy="897519"/>
            </a:xfrm>
            <a:prstGeom prst="ellipse">
              <a:avLst/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角丸四角形 114">
              <a:extLst>
                <a:ext uri="{FF2B5EF4-FFF2-40B4-BE49-F238E27FC236}">
                  <a16:creationId xmlns:a16="http://schemas.microsoft.com/office/drawing/2014/main" id="{793B6597-BB64-3B77-3E5B-8DBE71E173AD}"/>
                </a:ext>
              </a:extLst>
            </p:cNvPr>
            <p:cNvSpPr/>
            <p:nvPr/>
          </p:nvSpPr>
          <p:spPr>
            <a:xfrm>
              <a:off x="2056845" y="6037730"/>
              <a:ext cx="2419213" cy="7227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植樹イベント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【3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日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土</a:t>
              </a:r>
              <a:r>
                <a:rPr lang="en-US" altLang="ja-JP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)】</a:t>
              </a:r>
            </a:p>
          </p:txBody>
        </p:sp>
        <p:sp>
          <p:nvSpPr>
            <p:cNvPr id="31" name="角丸四角形 121">
              <a:extLst>
                <a:ext uri="{FF2B5EF4-FFF2-40B4-BE49-F238E27FC236}">
                  <a16:creationId xmlns:a16="http://schemas.microsoft.com/office/drawing/2014/main" id="{6709E762-85AD-BEB3-9F96-2F93CE1C6CE3}"/>
                </a:ext>
              </a:extLst>
            </p:cNvPr>
            <p:cNvSpPr/>
            <p:nvPr/>
          </p:nvSpPr>
          <p:spPr>
            <a:xfrm>
              <a:off x="2169815" y="6419411"/>
              <a:ext cx="2166308" cy="7227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山頂付近に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500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本の植樹を</a:t>
              </a:r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行いました。（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125</a:t>
              </a:r>
              <a:r>
                <a:rPr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名参加</a:t>
              </a:r>
              <a:r>
                <a: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315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486</Words>
  <Application>Microsoft Office PowerPoint</Application>
  <PresentationFormat>A4 210 x 297 mm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A-OTF 丸フォーク Pro M</vt:lpstr>
      <vt:lpstr>BIZ UDPゴシック</vt:lpstr>
      <vt:lpstr>BIZ UDゴシック</vt:lpstr>
      <vt:lpstr>Meiryo UI</vt:lpstr>
      <vt:lpstr>ＭＳ Ｐゴシック</vt:lpstr>
      <vt:lpstr>Yu Gothic UI</vt:lpstr>
      <vt:lpstr>メイリオ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2022-07-26T05:20:43Z</dcterms:created>
  <dcterms:modified xsi:type="dcterms:W3CDTF">2023-05-23T00:26:58Z</dcterms:modified>
</cp:coreProperties>
</file>