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
  </p:notesMasterIdLst>
  <p:sldIdLst>
    <p:sldId id="258" r:id="rId2"/>
  </p:sldIdLst>
  <p:sldSz cx="6858000" cy="9906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99"/>
    <a:srgbClr val="FFFFCC"/>
    <a:srgbClr val="4C9F38"/>
    <a:srgbClr val="FFFF2D"/>
    <a:srgbClr val="C4ED9A"/>
    <a:srgbClr val="FD9D24"/>
    <a:srgbClr val="FCC30B"/>
    <a:srgbClr val="D3F2B4"/>
    <a:srgbClr val="FCFFFF"/>
    <a:srgbClr val="0A97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294" autoAdjust="0"/>
    <p:restoredTop sz="94660"/>
  </p:normalViewPr>
  <p:slideViewPr>
    <p:cSldViewPr snapToGrid="0" showGuides="1">
      <p:cViewPr varScale="1">
        <p:scale>
          <a:sx n="52" d="100"/>
          <a:sy n="52" d="100"/>
        </p:scale>
        <p:origin x="2808" y="78"/>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420" cy="497597"/>
          </a:xfrm>
          <a:prstGeom prst="rect">
            <a:avLst/>
          </a:prstGeom>
        </p:spPr>
        <p:txBody>
          <a:bodyPr vert="horz" lIns="90562" tIns="45281" rIns="90562" bIns="4528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210" y="0"/>
            <a:ext cx="2949420" cy="497597"/>
          </a:xfrm>
          <a:prstGeom prst="rect">
            <a:avLst/>
          </a:prstGeom>
        </p:spPr>
        <p:txBody>
          <a:bodyPr vert="horz" lIns="90562" tIns="45281" rIns="90562" bIns="45281" rtlCol="0"/>
          <a:lstStyle>
            <a:lvl1pPr algn="r">
              <a:defRPr sz="1200"/>
            </a:lvl1pPr>
          </a:lstStyle>
          <a:p>
            <a:fld id="{FFEE521E-F6FE-489E-B32D-D10A5F2B71B1}" type="datetimeFigureOut">
              <a:rPr kumimoji="1" lang="ja-JP" altLang="en-US" smtClean="0"/>
              <a:t>2023/2/10</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2800"/>
          </a:xfrm>
          <a:prstGeom prst="rect">
            <a:avLst/>
          </a:prstGeom>
          <a:noFill/>
          <a:ln w="12700">
            <a:solidFill>
              <a:prstClr val="black"/>
            </a:solidFill>
          </a:ln>
        </p:spPr>
        <p:txBody>
          <a:bodyPr vert="horz" lIns="90562" tIns="45281" rIns="90562" bIns="45281" rtlCol="0" anchor="ctr"/>
          <a:lstStyle/>
          <a:p>
            <a:endParaRPr lang="ja-JP" altLang="en-US"/>
          </a:p>
        </p:txBody>
      </p:sp>
      <p:sp>
        <p:nvSpPr>
          <p:cNvPr id="5" name="ノート プレースホルダー 4"/>
          <p:cNvSpPr>
            <a:spLocks noGrp="1"/>
          </p:cNvSpPr>
          <p:nvPr>
            <p:ph type="body" sz="quarter" idx="3"/>
          </p:nvPr>
        </p:nvSpPr>
        <p:spPr>
          <a:xfrm>
            <a:off x="680877" y="4783857"/>
            <a:ext cx="5445446" cy="3913064"/>
          </a:xfrm>
          <a:prstGeom prst="rect">
            <a:avLst/>
          </a:prstGeom>
        </p:spPr>
        <p:txBody>
          <a:bodyPr vert="horz" lIns="90562" tIns="45281" rIns="90562" bIns="4528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1741"/>
            <a:ext cx="2949420" cy="497597"/>
          </a:xfrm>
          <a:prstGeom prst="rect">
            <a:avLst/>
          </a:prstGeom>
        </p:spPr>
        <p:txBody>
          <a:bodyPr vert="horz" lIns="90562" tIns="45281" rIns="90562" bIns="4528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210" y="9441741"/>
            <a:ext cx="2949420" cy="497597"/>
          </a:xfrm>
          <a:prstGeom prst="rect">
            <a:avLst/>
          </a:prstGeom>
        </p:spPr>
        <p:txBody>
          <a:bodyPr vert="horz" lIns="90562" tIns="45281" rIns="90562" bIns="45281" rtlCol="0" anchor="b"/>
          <a:lstStyle>
            <a:lvl1pPr algn="r">
              <a:defRPr sz="1200"/>
            </a:lvl1pPr>
          </a:lstStyle>
          <a:p>
            <a:fld id="{7B64396E-353E-48DD-87A8-31C626BA8B3F}" type="slidenum">
              <a:rPr kumimoji="1" lang="ja-JP" altLang="en-US" smtClean="0"/>
              <a:t>‹#›</a:t>
            </a:fld>
            <a:endParaRPr kumimoji="1" lang="ja-JP" altLang="en-US"/>
          </a:p>
        </p:txBody>
      </p:sp>
    </p:spTree>
    <p:extLst>
      <p:ext uri="{BB962C8B-B14F-4D97-AF65-F5344CB8AC3E}">
        <p14:creationId xmlns:p14="http://schemas.microsoft.com/office/powerpoint/2010/main" val="245565278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B64396E-353E-48DD-87A8-31C626BA8B3F}" type="slidenum">
              <a:rPr kumimoji="1" lang="ja-JP" altLang="en-US" smtClean="0"/>
              <a:t>1</a:t>
            </a:fld>
            <a:endParaRPr kumimoji="1" lang="ja-JP" altLang="en-US"/>
          </a:p>
        </p:txBody>
      </p:sp>
    </p:spTree>
    <p:extLst>
      <p:ext uri="{BB962C8B-B14F-4D97-AF65-F5344CB8AC3E}">
        <p14:creationId xmlns:p14="http://schemas.microsoft.com/office/powerpoint/2010/main" val="3602285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CEE8A37-0DD3-4DDD-8429-35C3E7F3D031}" type="datetimeFigureOut">
              <a:rPr kumimoji="1" lang="ja-JP" altLang="en-US" smtClean="0"/>
              <a:t>2023/2/10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BEFCBD-D9EB-43DB-A169-C6A8A891452E}" type="slidenum">
              <a:rPr kumimoji="1" lang="ja-JP" altLang="en-US" smtClean="0"/>
              <a:t>‹#›</a:t>
            </a:fld>
            <a:endParaRPr kumimoji="1" lang="ja-JP" altLang="en-US"/>
          </a:p>
        </p:txBody>
      </p:sp>
    </p:spTree>
    <p:extLst>
      <p:ext uri="{BB962C8B-B14F-4D97-AF65-F5344CB8AC3E}">
        <p14:creationId xmlns:p14="http://schemas.microsoft.com/office/powerpoint/2010/main" val="4185223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CEE8A37-0DD3-4DDD-8429-35C3E7F3D031}" type="datetimeFigureOut">
              <a:rPr kumimoji="1" lang="ja-JP" altLang="en-US" smtClean="0"/>
              <a:t>2023/2/10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BEFCBD-D9EB-43DB-A169-C6A8A891452E}" type="slidenum">
              <a:rPr kumimoji="1" lang="ja-JP" altLang="en-US" smtClean="0"/>
              <a:t>‹#›</a:t>
            </a:fld>
            <a:endParaRPr kumimoji="1" lang="ja-JP" altLang="en-US"/>
          </a:p>
        </p:txBody>
      </p:sp>
    </p:spTree>
    <p:extLst>
      <p:ext uri="{BB962C8B-B14F-4D97-AF65-F5344CB8AC3E}">
        <p14:creationId xmlns:p14="http://schemas.microsoft.com/office/powerpoint/2010/main" val="717362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CEE8A37-0DD3-4DDD-8429-35C3E7F3D031}" type="datetimeFigureOut">
              <a:rPr kumimoji="1" lang="ja-JP" altLang="en-US" smtClean="0"/>
              <a:t>2023/2/10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BEFCBD-D9EB-43DB-A169-C6A8A891452E}" type="slidenum">
              <a:rPr kumimoji="1" lang="ja-JP" altLang="en-US" smtClean="0"/>
              <a:t>‹#›</a:t>
            </a:fld>
            <a:endParaRPr kumimoji="1" lang="ja-JP" altLang="en-US"/>
          </a:p>
        </p:txBody>
      </p:sp>
    </p:spTree>
    <p:extLst>
      <p:ext uri="{BB962C8B-B14F-4D97-AF65-F5344CB8AC3E}">
        <p14:creationId xmlns:p14="http://schemas.microsoft.com/office/powerpoint/2010/main" val="1436641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CEE8A37-0DD3-4DDD-8429-35C3E7F3D031}" type="datetimeFigureOut">
              <a:rPr kumimoji="1" lang="ja-JP" altLang="en-US" smtClean="0"/>
              <a:t>2023/2/10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BEFCBD-D9EB-43DB-A169-C6A8A891452E}" type="slidenum">
              <a:rPr kumimoji="1" lang="ja-JP" altLang="en-US" smtClean="0"/>
              <a:t>‹#›</a:t>
            </a:fld>
            <a:endParaRPr kumimoji="1" lang="ja-JP" altLang="en-US"/>
          </a:p>
        </p:txBody>
      </p:sp>
    </p:spTree>
    <p:extLst>
      <p:ext uri="{BB962C8B-B14F-4D97-AF65-F5344CB8AC3E}">
        <p14:creationId xmlns:p14="http://schemas.microsoft.com/office/powerpoint/2010/main" val="3829970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CEE8A37-0DD3-4DDD-8429-35C3E7F3D031}" type="datetimeFigureOut">
              <a:rPr kumimoji="1" lang="ja-JP" altLang="en-US" smtClean="0"/>
              <a:t>2023/2/10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BEFCBD-D9EB-43DB-A169-C6A8A891452E}" type="slidenum">
              <a:rPr kumimoji="1" lang="ja-JP" altLang="en-US" smtClean="0"/>
              <a:t>‹#›</a:t>
            </a:fld>
            <a:endParaRPr kumimoji="1" lang="ja-JP" altLang="en-US"/>
          </a:p>
        </p:txBody>
      </p:sp>
    </p:spTree>
    <p:extLst>
      <p:ext uri="{BB962C8B-B14F-4D97-AF65-F5344CB8AC3E}">
        <p14:creationId xmlns:p14="http://schemas.microsoft.com/office/powerpoint/2010/main" val="1629174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CEE8A37-0DD3-4DDD-8429-35C3E7F3D031}" type="datetimeFigureOut">
              <a:rPr kumimoji="1" lang="ja-JP" altLang="en-US" smtClean="0"/>
              <a:t>2023/2/10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ABEFCBD-D9EB-43DB-A169-C6A8A891452E}" type="slidenum">
              <a:rPr kumimoji="1" lang="ja-JP" altLang="en-US" smtClean="0"/>
              <a:t>‹#›</a:t>
            </a:fld>
            <a:endParaRPr kumimoji="1" lang="ja-JP" altLang="en-US"/>
          </a:p>
        </p:txBody>
      </p:sp>
    </p:spTree>
    <p:extLst>
      <p:ext uri="{BB962C8B-B14F-4D97-AF65-F5344CB8AC3E}">
        <p14:creationId xmlns:p14="http://schemas.microsoft.com/office/powerpoint/2010/main" val="4077777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CEE8A37-0DD3-4DDD-8429-35C3E7F3D031}" type="datetimeFigureOut">
              <a:rPr kumimoji="1" lang="ja-JP" altLang="en-US" smtClean="0"/>
              <a:t>2023/2/10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ABEFCBD-D9EB-43DB-A169-C6A8A891452E}" type="slidenum">
              <a:rPr kumimoji="1" lang="ja-JP" altLang="en-US" smtClean="0"/>
              <a:t>‹#›</a:t>
            </a:fld>
            <a:endParaRPr kumimoji="1" lang="ja-JP" altLang="en-US"/>
          </a:p>
        </p:txBody>
      </p:sp>
    </p:spTree>
    <p:extLst>
      <p:ext uri="{BB962C8B-B14F-4D97-AF65-F5344CB8AC3E}">
        <p14:creationId xmlns:p14="http://schemas.microsoft.com/office/powerpoint/2010/main" val="700807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CEE8A37-0DD3-4DDD-8429-35C3E7F3D031}" type="datetimeFigureOut">
              <a:rPr kumimoji="1" lang="ja-JP" altLang="en-US" smtClean="0"/>
              <a:t>2023/2/10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ABEFCBD-D9EB-43DB-A169-C6A8A891452E}" type="slidenum">
              <a:rPr kumimoji="1" lang="ja-JP" altLang="en-US" smtClean="0"/>
              <a:t>‹#›</a:t>
            </a:fld>
            <a:endParaRPr kumimoji="1" lang="ja-JP" altLang="en-US"/>
          </a:p>
        </p:txBody>
      </p:sp>
    </p:spTree>
    <p:extLst>
      <p:ext uri="{BB962C8B-B14F-4D97-AF65-F5344CB8AC3E}">
        <p14:creationId xmlns:p14="http://schemas.microsoft.com/office/powerpoint/2010/main" val="2410680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EE8A37-0DD3-4DDD-8429-35C3E7F3D031}" type="datetimeFigureOut">
              <a:rPr kumimoji="1" lang="ja-JP" altLang="en-US" smtClean="0"/>
              <a:t>2023/2/10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ABEFCBD-D9EB-43DB-A169-C6A8A891452E}" type="slidenum">
              <a:rPr kumimoji="1" lang="ja-JP" altLang="en-US" smtClean="0"/>
              <a:t>‹#›</a:t>
            </a:fld>
            <a:endParaRPr kumimoji="1" lang="ja-JP" altLang="en-US"/>
          </a:p>
        </p:txBody>
      </p:sp>
    </p:spTree>
    <p:extLst>
      <p:ext uri="{BB962C8B-B14F-4D97-AF65-F5344CB8AC3E}">
        <p14:creationId xmlns:p14="http://schemas.microsoft.com/office/powerpoint/2010/main" val="668235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CEE8A37-0DD3-4DDD-8429-35C3E7F3D031}" type="datetimeFigureOut">
              <a:rPr kumimoji="1" lang="ja-JP" altLang="en-US" smtClean="0"/>
              <a:t>2023/2/10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ABEFCBD-D9EB-43DB-A169-C6A8A891452E}" type="slidenum">
              <a:rPr kumimoji="1" lang="ja-JP" altLang="en-US" smtClean="0"/>
              <a:t>‹#›</a:t>
            </a:fld>
            <a:endParaRPr kumimoji="1" lang="ja-JP" altLang="en-US"/>
          </a:p>
        </p:txBody>
      </p:sp>
    </p:spTree>
    <p:extLst>
      <p:ext uri="{BB962C8B-B14F-4D97-AF65-F5344CB8AC3E}">
        <p14:creationId xmlns:p14="http://schemas.microsoft.com/office/powerpoint/2010/main" val="1442627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CEE8A37-0DD3-4DDD-8429-35C3E7F3D031}" type="datetimeFigureOut">
              <a:rPr kumimoji="1" lang="ja-JP" altLang="en-US" smtClean="0"/>
              <a:t>2023/2/10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ABEFCBD-D9EB-43DB-A169-C6A8A891452E}" type="slidenum">
              <a:rPr kumimoji="1" lang="ja-JP" altLang="en-US" smtClean="0"/>
              <a:t>‹#›</a:t>
            </a:fld>
            <a:endParaRPr kumimoji="1" lang="ja-JP" altLang="en-US"/>
          </a:p>
        </p:txBody>
      </p:sp>
    </p:spTree>
    <p:extLst>
      <p:ext uri="{BB962C8B-B14F-4D97-AF65-F5344CB8AC3E}">
        <p14:creationId xmlns:p14="http://schemas.microsoft.com/office/powerpoint/2010/main" val="3061578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7CEE8A37-0DD3-4DDD-8429-35C3E7F3D031}" type="datetimeFigureOut">
              <a:rPr kumimoji="1" lang="ja-JP" altLang="en-US" smtClean="0"/>
              <a:t>2023/2/10</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FABEFCBD-D9EB-43DB-A169-C6A8A891452E}" type="slidenum">
              <a:rPr kumimoji="1" lang="ja-JP" altLang="en-US" smtClean="0"/>
              <a:t>‹#›</a:t>
            </a:fld>
            <a:endParaRPr kumimoji="1" lang="ja-JP" altLang="en-US"/>
          </a:p>
        </p:txBody>
      </p:sp>
    </p:spTree>
    <p:extLst>
      <p:ext uri="{BB962C8B-B14F-4D97-AF65-F5344CB8AC3E}">
        <p14:creationId xmlns:p14="http://schemas.microsoft.com/office/powerpoint/2010/main" val="39863101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jpeg"/><Relationship Id="rId17" Type="http://schemas.openxmlformats.org/officeDocument/2006/relationships/image" Target="../media/image15.jpe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3F2B4"/>
        </a:solidFill>
        <a:effectLst/>
      </p:bgPr>
    </p:bg>
    <p:spTree>
      <p:nvGrpSpPr>
        <p:cNvPr id="1" name=""/>
        <p:cNvGrpSpPr/>
        <p:nvPr/>
      </p:nvGrpSpPr>
      <p:grpSpPr>
        <a:xfrm>
          <a:off x="0" y="0"/>
          <a:ext cx="0" cy="0"/>
          <a:chOff x="0" y="0"/>
          <a:chExt cx="0" cy="0"/>
        </a:xfrm>
      </p:grpSpPr>
      <p:sp>
        <p:nvSpPr>
          <p:cNvPr id="35" name="雲 34"/>
          <p:cNvSpPr/>
          <p:nvPr/>
        </p:nvSpPr>
        <p:spPr>
          <a:xfrm>
            <a:off x="5024908" y="5063041"/>
            <a:ext cx="1711538" cy="1185553"/>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15"/>
          <p:cNvSpPr/>
          <p:nvPr/>
        </p:nvSpPr>
        <p:spPr>
          <a:xfrm>
            <a:off x="247663" y="1998967"/>
            <a:ext cx="2759371" cy="510994"/>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nSpc>
                <a:spcPct val="120000"/>
              </a:lnSpc>
            </a:pPr>
            <a:r>
              <a:rPr lang="ja-JP" altLang="en-US" sz="1600" b="1" dirty="0">
                <a:solidFill>
                  <a:schemeClr val="tx1"/>
                </a:solidFill>
                <a:latin typeface="A-OTF 丸フォーク Pro M" panose="020F0500000000000000" pitchFamily="34" charset="-128"/>
                <a:ea typeface="A-OTF 丸フォーク Pro M" panose="020F0500000000000000" pitchFamily="34" charset="-128"/>
                <a:cs typeface="メイリオ" panose="020B0604030504040204" pitchFamily="50" charset="-128"/>
              </a:rPr>
              <a:t>１</a:t>
            </a:r>
            <a:r>
              <a:rPr lang="ja-JP" altLang="en-US" sz="1600" b="1" dirty="0" smtClean="0">
                <a:solidFill>
                  <a:schemeClr val="tx1"/>
                </a:solidFill>
                <a:latin typeface="A-OTF 丸フォーク Pro M" panose="020F0500000000000000" pitchFamily="34" charset="-128"/>
                <a:ea typeface="A-OTF 丸フォーク Pro M" panose="020F0500000000000000" pitchFamily="34" charset="-128"/>
                <a:cs typeface="メイリオ" panose="020B0604030504040204" pitchFamily="50" charset="-128"/>
              </a:rPr>
              <a:t>．「共生の森」と</a:t>
            </a:r>
            <a:r>
              <a:rPr lang="ja-JP" altLang="en-US" sz="1600" b="1" dirty="0">
                <a:solidFill>
                  <a:schemeClr val="tx1"/>
                </a:solidFill>
                <a:latin typeface="A-OTF 丸フォーク Pro M" panose="020F0500000000000000" pitchFamily="34" charset="-128"/>
                <a:ea typeface="A-OTF 丸フォーク Pro M" panose="020F0500000000000000" pitchFamily="34" charset="-128"/>
                <a:cs typeface="メイリオ" panose="020B0604030504040204" pitchFamily="50" charset="-128"/>
              </a:rPr>
              <a:t>は？</a:t>
            </a:r>
            <a:endParaRPr lang="en-US" altLang="ja-JP" sz="1200" dirty="0">
              <a:solidFill>
                <a:schemeClr val="tx1"/>
              </a:solidFill>
              <a:latin typeface="A-OTF 丸フォーク Pro M" panose="020F0500000000000000" pitchFamily="34" charset="-128"/>
              <a:ea typeface="A-OTF 丸フォーク Pro M" panose="020F0500000000000000" pitchFamily="34" charset="-128"/>
              <a:cs typeface="メイリオ" panose="020B0604030504040204" pitchFamily="50" charset="-128"/>
            </a:endParaRPr>
          </a:p>
        </p:txBody>
      </p:sp>
      <p:cxnSp>
        <p:nvCxnSpPr>
          <p:cNvPr id="27" name="直線コネクタ 26"/>
          <p:cNvCxnSpPr/>
          <p:nvPr/>
        </p:nvCxnSpPr>
        <p:spPr>
          <a:xfrm>
            <a:off x="87344" y="9252000"/>
            <a:ext cx="6715995"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2" name="四角形: 角を丸くする 12">
            <a:extLst>
              <a:ext uri="{FF2B5EF4-FFF2-40B4-BE49-F238E27FC236}">
                <a16:creationId xmlns:a16="http://schemas.microsoft.com/office/drawing/2014/main" id="{22735695-2D70-48F4-80A1-FC0FC5E2EEC5}"/>
              </a:ext>
            </a:extLst>
          </p:cNvPr>
          <p:cNvSpPr/>
          <p:nvPr/>
        </p:nvSpPr>
        <p:spPr>
          <a:xfrm>
            <a:off x="155159" y="1225569"/>
            <a:ext cx="6547681" cy="819939"/>
          </a:xfrm>
          <a:prstGeom prst="roundRect">
            <a:avLst/>
          </a:prstGeom>
          <a:solidFill>
            <a:schemeClr val="bg1">
              <a:alpha val="6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lnSpc>
                <a:spcPct val="120000"/>
              </a:lnSpc>
            </a:pPr>
            <a:r>
              <a:rPr lang="ja-JP" altLang="en-US" sz="1200" dirty="0">
                <a:solidFill>
                  <a:schemeClr val="tx1"/>
                </a:solidFill>
                <a:latin typeface="メイリオ" panose="020B0604030504040204" pitchFamily="50" charset="-128"/>
                <a:ea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rPr>
              <a:t>大阪府</a:t>
            </a:r>
            <a:r>
              <a:rPr lang="ja-JP" altLang="en-US" sz="1200" dirty="0">
                <a:solidFill>
                  <a:schemeClr val="tx1"/>
                </a:solidFill>
                <a:latin typeface="メイリオ" panose="020B0604030504040204" pitchFamily="50" charset="-128"/>
                <a:ea typeface="メイリオ" panose="020B0604030504040204" pitchFamily="50" charset="-128"/>
              </a:rPr>
              <a:t>で</a:t>
            </a:r>
            <a:r>
              <a:rPr lang="ja-JP" altLang="en-US" sz="1200" dirty="0" smtClean="0">
                <a:solidFill>
                  <a:schemeClr val="tx1"/>
                </a:solidFill>
                <a:latin typeface="メイリオ" panose="020B0604030504040204" pitchFamily="50" charset="-128"/>
                <a:ea typeface="メイリオ" panose="020B0604030504040204" pitchFamily="50" charset="-128"/>
              </a:rPr>
              <a:t>は</a:t>
            </a:r>
            <a:r>
              <a:rPr lang="ja-JP" altLang="en-US" sz="1200" dirty="0">
                <a:solidFill>
                  <a:schemeClr val="tx1"/>
                </a:solidFill>
                <a:latin typeface="メイリオ" panose="020B0604030504040204" pitchFamily="50" charset="-128"/>
                <a:ea typeface="メイリオ" panose="020B0604030504040204" pitchFamily="50" charset="-128"/>
              </a:rPr>
              <a:t>、大阪湾に</a:t>
            </a:r>
            <a:r>
              <a:rPr lang="ja-JP" altLang="en-US" sz="1200" dirty="0" smtClean="0">
                <a:solidFill>
                  <a:schemeClr val="tx1"/>
                </a:solidFill>
                <a:latin typeface="メイリオ" panose="020B0604030504040204" pitchFamily="50" charset="-128"/>
                <a:ea typeface="メイリオ" panose="020B0604030504040204" pitchFamily="50" charset="-128"/>
              </a:rPr>
              <a:t>のぞむ産業廃棄物処分場</a:t>
            </a:r>
            <a:r>
              <a:rPr lang="zh-CN" altLang="en-US" sz="1200" dirty="0">
                <a:solidFill>
                  <a:schemeClr val="tx1"/>
                </a:solidFill>
                <a:latin typeface="メイリオ" panose="020B0604030504040204" pitchFamily="50" charset="-128"/>
                <a:ea typeface="メイリオ" panose="020B0604030504040204" pitchFamily="50" charset="-128"/>
              </a:rPr>
              <a:t>「堺第７－３区 </a:t>
            </a:r>
            <a:r>
              <a:rPr lang="ja-JP" altLang="en-US" sz="1200" dirty="0" smtClean="0">
                <a:solidFill>
                  <a:schemeClr val="tx1"/>
                </a:solidFill>
                <a:latin typeface="メイリオ" panose="020B0604030504040204" pitchFamily="50" charset="-128"/>
                <a:ea typeface="メイリオ" panose="020B0604030504040204" pitchFamily="50" charset="-128"/>
              </a:rPr>
              <a:t>」に</a:t>
            </a:r>
            <a:r>
              <a:rPr lang="ja-JP" altLang="en-US" sz="1200" dirty="0">
                <a:solidFill>
                  <a:schemeClr val="tx1"/>
                </a:solidFill>
                <a:latin typeface="メイリオ" panose="020B0604030504040204" pitchFamily="50" charset="-128"/>
                <a:ea typeface="メイリオ" panose="020B0604030504040204" pitchFamily="50" charset="-128"/>
              </a:rPr>
              <a:t>おいて</a:t>
            </a:r>
            <a:r>
              <a:rPr lang="ja-JP" altLang="en-US" sz="1200" dirty="0" smtClean="0">
                <a:solidFill>
                  <a:schemeClr val="tx1"/>
                </a:solidFill>
                <a:latin typeface="メイリオ" panose="020B0604030504040204" pitchFamily="50" charset="-128"/>
                <a:ea typeface="メイリオ" panose="020B0604030504040204" pitchFamily="50" charset="-128"/>
              </a:rPr>
              <a:t>、</a:t>
            </a:r>
            <a:endParaRPr lang="en-US" altLang="ja-JP" sz="1200" dirty="0" smtClean="0">
              <a:solidFill>
                <a:schemeClr val="tx1"/>
              </a:solidFill>
              <a:latin typeface="メイリオ" panose="020B0604030504040204" pitchFamily="50" charset="-128"/>
              <a:ea typeface="メイリオ" panose="020B0604030504040204" pitchFamily="50" charset="-128"/>
            </a:endParaRPr>
          </a:p>
          <a:p>
            <a:pPr algn="ctr">
              <a:lnSpc>
                <a:spcPct val="120000"/>
              </a:lnSpc>
            </a:pPr>
            <a:r>
              <a:rPr lang="en-US" altLang="ja-JP" sz="1200" dirty="0">
                <a:solidFill>
                  <a:schemeClr val="tx1"/>
                </a:solidFill>
                <a:latin typeface="メイリオ" panose="020B0604030504040204" pitchFamily="50" charset="-128"/>
                <a:ea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rPr>
              <a:t>約</a:t>
            </a:r>
            <a:r>
              <a:rPr lang="en-US" altLang="ja-JP" sz="1200" dirty="0">
                <a:solidFill>
                  <a:schemeClr val="tx1"/>
                </a:solidFill>
                <a:latin typeface="メイリオ" panose="020B0604030504040204" pitchFamily="50" charset="-128"/>
                <a:ea typeface="メイリオ" panose="020B0604030504040204" pitchFamily="50" charset="-128"/>
              </a:rPr>
              <a:t>100ha</a:t>
            </a:r>
            <a:r>
              <a:rPr lang="ja-JP" altLang="en-US" sz="1200" dirty="0" smtClean="0">
                <a:solidFill>
                  <a:schemeClr val="tx1"/>
                </a:solidFill>
                <a:latin typeface="メイリオ" panose="020B0604030504040204" pitchFamily="50" charset="-128"/>
                <a:ea typeface="メイリオ" panose="020B0604030504040204" pitchFamily="50" charset="-128"/>
              </a:rPr>
              <a:t>の森づくりを</a:t>
            </a:r>
            <a:r>
              <a:rPr lang="ja-JP" altLang="en-US" sz="1200" dirty="0">
                <a:solidFill>
                  <a:schemeClr val="tx1"/>
                </a:solidFill>
                <a:latin typeface="メイリオ" panose="020B0604030504040204" pitchFamily="50" charset="-128"/>
                <a:ea typeface="メイリオ" panose="020B0604030504040204" pitchFamily="50" charset="-128"/>
              </a:rPr>
              <a:t>進めるため、「共生の森づくり基金</a:t>
            </a:r>
            <a:r>
              <a:rPr lang="ja-JP" altLang="en-US" sz="1200" dirty="0" smtClean="0">
                <a:solidFill>
                  <a:schemeClr val="tx1"/>
                </a:solidFill>
                <a:latin typeface="メイリオ" panose="020B0604030504040204" pitchFamily="50" charset="-128"/>
                <a:ea typeface="メイリオ" panose="020B0604030504040204" pitchFamily="50" charset="-128"/>
              </a:rPr>
              <a:t>」を</a:t>
            </a:r>
            <a:r>
              <a:rPr lang="ja-JP" altLang="en-US" sz="1200" dirty="0">
                <a:solidFill>
                  <a:schemeClr val="tx1"/>
                </a:solidFill>
                <a:latin typeface="メイリオ" panose="020B0604030504040204" pitchFamily="50" charset="-128"/>
                <a:ea typeface="メイリオ" panose="020B0604030504040204" pitchFamily="50" charset="-128"/>
              </a:rPr>
              <a:t>設置しています</a:t>
            </a:r>
            <a:r>
              <a:rPr lang="ja-JP" altLang="en-US" sz="1200" dirty="0" smtClean="0">
                <a:solidFill>
                  <a:schemeClr val="tx1"/>
                </a:solidFill>
                <a:latin typeface="メイリオ" panose="020B0604030504040204" pitchFamily="50" charset="-128"/>
                <a:ea typeface="メイリオ" panose="020B0604030504040204" pitchFamily="50" charset="-128"/>
              </a:rPr>
              <a:t>。</a:t>
            </a:r>
            <a:endParaRPr lang="en-US" altLang="ja-JP" sz="1200" dirty="0" smtClean="0">
              <a:solidFill>
                <a:schemeClr val="tx1"/>
              </a:solidFill>
              <a:latin typeface="メイリオ" panose="020B0604030504040204" pitchFamily="50" charset="-128"/>
              <a:ea typeface="メイリオ" panose="020B0604030504040204" pitchFamily="50" charset="-128"/>
            </a:endParaRPr>
          </a:p>
          <a:p>
            <a:pPr algn="ctr">
              <a:lnSpc>
                <a:spcPct val="120000"/>
              </a:lnSpc>
            </a:pPr>
            <a:r>
              <a:rPr lang="ja-JP" altLang="en-US" sz="1200" dirty="0" smtClean="0">
                <a:solidFill>
                  <a:schemeClr val="tx1"/>
                </a:solidFill>
                <a:latin typeface="メイリオ" panose="020B0604030504040204" pitchFamily="50" charset="-128"/>
                <a:ea typeface="メイリオ" panose="020B0604030504040204" pitchFamily="50" charset="-128"/>
              </a:rPr>
              <a:t> 大阪</a:t>
            </a:r>
            <a:r>
              <a:rPr lang="ja-JP" altLang="en-US" sz="1200" dirty="0">
                <a:solidFill>
                  <a:schemeClr val="tx1"/>
                </a:solidFill>
                <a:latin typeface="メイリオ" panose="020B0604030504040204" pitchFamily="50" charset="-128"/>
                <a:ea typeface="メイリオ" panose="020B0604030504040204" pitchFamily="50" charset="-128"/>
              </a:rPr>
              <a:t>湾ベイエリアにおける自然環境の創出のため</a:t>
            </a:r>
            <a:r>
              <a:rPr lang="ja-JP" altLang="en-US" sz="1200" dirty="0" smtClean="0">
                <a:solidFill>
                  <a:schemeClr val="tx1"/>
                </a:solidFill>
                <a:latin typeface="メイリオ" panose="020B0604030504040204" pitchFamily="50" charset="-128"/>
                <a:ea typeface="メイリオ" panose="020B0604030504040204" pitchFamily="50" charset="-128"/>
              </a:rPr>
              <a:t>、</a:t>
            </a:r>
            <a:r>
              <a:rPr lang="en-US" altLang="ja-JP" sz="1200" dirty="0" smtClean="0">
                <a:solidFill>
                  <a:schemeClr val="tx1"/>
                </a:solidFill>
                <a:latin typeface="メイリオ" panose="020B0604030504040204" pitchFamily="50" charset="-128"/>
                <a:ea typeface="メイリオ" panose="020B0604030504040204" pitchFamily="50" charset="-128"/>
              </a:rPr>
              <a:t> </a:t>
            </a:r>
            <a:r>
              <a:rPr lang="ja-JP" altLang="en-US" sz="1200" dirty="0">
                <a:solidFill>
                  <a:schemeClr val="tx1"/>
                </a:solidFill>
                <a:latin typeface="メイリオ" panose="020B0604030504040204" pitchFamily="50" charset="-128"/>
                <a:ea typeface="メイリオ" panose="020B0604030504040204" pitchFamily="50" charset="-128"/>
              </a:rPr>
              <a:t>ご</a:t>
            </a:r>
            <a:r>
              <a:rPr lang="ja-JP" altLang="en-US" sz="1200" dirty="0" smtClean="0">
                <a:solidFill>
                  <a:schemeClr val="tx1"/>
                </a:solidFill>
                <a:latin typeface="メイリオ" panose="020B0604030504040204" pitchFamily="50" charset="-128"/>
                <a:ea typeface="メイリオ" panose="020B0604030504040204" pitchFamily="50" charset="-128"/>
              </a:rPr>
              <a:t>協力をお願いします。</a:t>
            </a:r>
            <a:endParaRPr lang="ja-JP" altLang="en-US" sz="1200" dirty="0">
              <a:solidFill>
                <a:schemeClr val="tx1"/>
              </a:solidFill>
              <a:latin typeface="メイリオ" panose="020B0604030504040204" pitchFamily="50" charset="-128"/>
              <a:ea typeface="メイリオ" panose="020B0604030504040204" pitchFamily="50" charset="-128"/>
            </a:endParaRPr>
          </a:p>
        </p:txBody>
      </p:sp>
      <p:grpSp>
        <p:nvGrpSpPr>
          <p:cNvPr id="59" name="グループ化 58"/>
          <p:cNvGrpSpPr/>
          <p:nvPr/>
        </p:nvGrpSpPr>
        <p:grpSpPr>
          <a:xfrm>
            <a:off x="116231" y="6572811"/>
            <a:ext cx="5760000" cy="342541"/>
            <a:chOff x="60293" y="4411048"/>
            <a:chExt cx="5400000" cy="342541"/>
          </a:xfrm>
        </p:grpSpPr>
        <p:sp>
          <p:nvSpPr>
            <p:cNvPr id="60" name="正方形/長方形 59"/>
            <p:cNvSpPr/>
            <p:nvPr/>
          </p:nvSpPr>
          <p:spPr>
            <a:xfrm>
              <a:off x="64795" y="4411048"/>
              <a:ext cx="180109" cy="324000"/>
            </a:xfrm>
            <a:prstGeom prst="rect">
              <a:avLst/>
            </a:prstGeom>
            <a:solidFill>
              <a:srgbClr val="4C9F38"/>
            </a:solidFill>
            <a:ln>
              <a:solidFill>
                <a:srgbClr val="4C9F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p:cNvSpPr/>
            <p:nvPr/>
          </p:nvSpPr>
          <p:spPr>
            <a:xfrm>
              <a:off x="60293" y="4717589"/>
              <a:ext cx="5400000" cy="36000"/>
            </a:xfrm>
            <a:prstGeom prst="rect">
              <a:avLst/>
            </a:prstGeom>
            <a:gradFill>
              <a:gsLst>
                <a:gs pos="41000">
                  <a:srgbClr val="4C9F38"/>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5" name="タイトル 1"/>
          <p:cNvSpPr txBox="1">
            <a:spLocks/>
          </p:cNvSpPr>
          <p:nvPr/>
        </p:nvSpPr>
        <p:spPr>
          <a:xfrm>
            <a:off x="16764" y="8672458"/>
            <a:ext cx="6768084" cy="802621"/>
          </a:xfrm>
          <a:prstGeom prst="rect">
            <a:avLst/>
          </a:prstGeom>
        </p:spPr>
        <p:txBody>
          <a:bodyPr vert="horz" lIns="91440" tIns="45720" rIns="91440" bIns="45720" rtlCol="0" anchor="t">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marL="171450" indent="-171450" algn="l">
              <a:lnSpc>
                <a:spcPct val="120000"/>
              </a:lnSpc>
              <a:buFont typeface="Arial" panose="020B0604020202020204" pitchFamily="34" charset="0"/>
              <a:buChar char="•"/>
            </a:pPr>
            <a:endParaRPr lang="en-US" altLang="ja-JP" sz="1200" dirty="0">
              <a:latin typeface="A-OTF 丸フォーク Pro M" panose="020F0500000000000000" pitchFamily="34" charset="-128"/>
              <a:ea typeface="A-OTF 丸フォーク Pro M" panose="020F0500000000000000" pitchFamily="34" charset="-128"/>
              <a:cs typeface="メイリオ" panose="020B0604030504040204" pitchFamily="50" charset="-128"/>
            </a:endParaRPr>
          </a:p>
        </p:txBody>
      </p:sp>
      <p:sp>
        <p:nvSpPr>
          <p:cNvPr id="29" name="角丸四角形 15">
            <a:extLst>
              <a:ext uri="{FF2B5EF4-FFF2-40B4-BE49-F238E27FC236}">
                <a16:creationId xmlns:a16="http://schemas.microsoft.com/office/drawing/2014/main" id="{F17E8E97-0A5A-61D0-5F9B-6CDFBE1A20E0}"/>
              </a:ext>
            </a:extLst>
          </p:cNvPr>
          <p:cNvSpPr/>
          <p:nvPr/>
        </p:nvSpPr>
        <p:spPr>
          <a:xfrm>
            <a:off x="237876" y="3928129"/>
            <a:ext cx="3527742" cy="510994"/>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nSpc>
                <a:spcPct val="120000"/>
              </a:lnSpc>
            </a:pPr>
            <a:r>
              <a:rPr lang="ja-JP" altLang="en-US" sz="1600" b="1" dirty="0">
                <a:solidFill>
                  <a:schemeClr val="tx1"/>
                </a:solidFill>
                <a:latin typeface="A-OTF 丸フォーク Pro M" panose="020F0500000000000000" pitchFamily="34" charset="-128"/>
                <a:ea typeface="A-OTF 丸フォーク Pro M" panose="020F0500000000000000" pitchFamily="34" charset="-128"/>
                <a:cs typeface="メイリオ" panose="020B0604030504040204" pitchFamily="50" charset="-128"/>
              </a:rPr>
              <a:t>２</a:t>
            </a:r>
            <a:r>
              <a:rPr lang="ja-JP" altLang="en-US" sz="1600" b="1" dirty="0" smtClean="0">
                <a:solidFill>
                  <a:schemeClr val="tx1"/>
                </a:solidFill>
                <a:latin typeface="A-OTF 丸フォーク Pro M" panose="020F0500000000000000" pitchFamily="34" charset="-128"/>
                <a:ea typeface="A-OTF 丸フォーク Pro M" panose="020F0500000000000000" pitchFamily="34" charset="-128"/>
                <a:cs typeface="メイリオ" panose="020B0604030504040204" pitchFamily="50" charset="-128"/>
              </a:rPr>
              <a:t>．</a:t>
            </a:r>
            <a:r>
              <a:rPr lang="ja-JP" altLang="en-US" sz="1600" b="1" dirty="0">
                <a:solidFill>
                  <a:schemeClr val="tx1"/>
                </a:solidFill>
                <a:latin typeface="A-OTF 丸フォーク Pro M" panose="020F0500000000000000" pitchFamily="34" charset="-128"/>
                <a:ea typeface="A-OTF 丸フォーク Pro M" panose="020F0500000000000000" pitchFamily="34" charset="-128"/>
                <a:cs typeface="メイリオ" panose="020B0604030504040204" pitchFamily="50" charset="-128"/>
              </a:rPr>
              <a:t>共生</a:t>
            </a:r>
            <a:r>
              <a:rPr lang="ja-JP" altLang="en-US" sz="1600" b="1" dirty="0" smtClean="0">
                <a:solidFill>
                  <a:schemeClr val="tx1"/>
                </a:solidFill>
                <a:latin typeface="A-OTF 丸フォーク Pro M" panose="020F0500000000000000" pitchFamily="34" charset="-128"/>
                <a:ea typeface="A-OTF 丸フォーク Pro M" panose="020F0500000000000000" pitchFamily="34" charset="-128"/>
                <a:cs typeface="メイリオ" panose="020B0604030504040204" pitchFamily="50" charset="-128"/>
              </a:rPr>
              <a:t>の森づくり基金</a:t>
            </a:r>
            <a:r>
              <a:rPr lang="ja-JP" altLang="en-US" sz="1600" b="1" dirty="0">
                <a:solidFill>
                  <a:schemeClr val="tx1"/>
                </a:solidFill>
                <a:latin typeface="A-OTF 丸フォーク Pro M" panose="020F0500000000000000" pitchFamily="34" charset="-128"/>
                <a:ea typeface="A-OTF 丸フォーク Pro M" panose="020F0500000000000000" pitchFamily="34" charset="-128"/>
                <a:cs typeface="メイリオ" panose="020B0604030504040204" pitchFamily="50" charset="-128"/>
              </a:rPr>
              <a:t>の活用実績</a:t>
            </a:r>
            <a:endParaRPr lang="en-US" altLang="ja-JP" sz="1200" dirty="0">
              <a:solidFill>
                <a:schemeClr val="tx1"/>
              </a:solidFill>
              <a:latin typeface="A-OTF 丸フォーク Pro M" panose="020F0500000000000000" pitchFamily="34" charset="-128"/>
              <a:ea typeface="A-OTF 丸フォーク Pro M" panose="020F0500000000000000" pitchFamily="34" charset="-128"/>
              <a:cs typeface="メイリオ" panose="020B0604030504040204" pitchFamily="50" charset="-128"/>
            </a:endParaRPr>
          </a:p>
        </p:txBody>
      </p:sp>
      <p:sp>
        <p:nvSpPr>
          <p:cNvPr id="40" name="テキスト ボックス 39">
            <a:extLst>
              <a:ext uri="{FF2B5EF4-FFF2-40B4-BE49-F238E27FC236}">
                <a16:creationId xmlns:a16="http://schemas.microsoft.com/office/drawing/2014/main" id="{7DB411D3-B8B8-856C-B905-A68BA5586634}"/>
              </a:ext>
            </a:extLst>
          </p:cNvPr>
          <p:cNvSpPr txBox="1"/>
          <p:nvPr/>
        </p:nvSpPr>
        <p:spPr>
          <a:xfrm>
            <a:off x="94627" y="9247703"/>
            <a:ext cx="3246953" cy="669414"/>
          </a:xfrm>
          <a:prstGeom prst="rect">
            <a:avLst/>
          </a:prstGeom>
          <a:noFill/>
        </p:spPr>
        <p:txBody>
          <a:bodyPr wrap="square" rtlCol="0">
            <a:spAutoFit/>
          </a:bodyPr>
          <a:lstStyle/>
          <a:p>
            <a:pPr>
              <a:lnSpc>
                <a:spcPts val="900"/>
              </a:lnSpc>
            </a:pPr>
            <a:r>
              <a:rPr lang="ja-JP" altLang="en-US" sz="700" dirty="0">
                <a:solidFill>
                  <a:srgbClr val="000000"/>
                </a:solidFill>
                <a:latin typeface="Meiryo" panose="020B0604030504040204" pitchFamily="50" charset="-128"/>
                <a:ea typeface="Meiryo" panose="020B0604030504040204" pitchFamily="50" charset="-128"/>
              </a:rPr>
              <a:t>国連では、</a:t>
            </a:r>
            <a:r>
              <a:rPr lang="en-US" altLang="ja-JP" sz="700" dirty="0">
                <a:solidFill>
                  <a:srgbClr val="000000"/>
                </a:solidFill>
                <a:latin typeface="Meiryo" panose="020B0604030504040204" pitchFamily="50" charset="-128"/>
                <a:ea typeface="Meiryo" panose="020B0604030504040204" pitchFamily="50" charset="-128"/>
              </a:rPr>
              <a:t>2030</a:t>
            </a:r>
            <a:r>
              <a:rPr lang="ja-JP" altLang="en-US" sz="700" dirty="0">
                <a:solidFill>
                  <a:srgbClr val="000000"/>
                </a:solidFill>
                <a:latin typeface="Meiryo" panose="020B0604030504040204" pitchFamily="50" charset="-128"/>
                <a:ea typeface="Meiryo" panose="020B0604030504040204" pitchFamily="50" charset="-128"/>
              </a:rPr>
              <a:t>年までの国際目標として、「持続可能な開発目標</a:t>
            </a:r>
            <a:r>
              <a:rPr lang="en-US" altLang="ja-JP" sz="700" dirty="0">
                <a:solidFill>
                  <a:srgbClr val="000000"/>
                </a:solidFill>
                <a:latin typeface="Meiryo" panose="020B0604030504040204" pitchFamily="50" charset="-128"/>
                <a:ea typeface="Meiryo" panose="020B0604030504040204" pitchFamily="50" charset="-128"/>
              </a:rPr>
              <a:t>(SDGs)</a:t>
            </a:r>
            <a:r>
              <a:rPr lang="ja-JP" altLang="en-US" sz="700" dirty="0">
                <a:solidFill>
                  <a:srgbClr val="000000"/>
                </a:solidFill>
                <a:latin typeface="Meiryo" panose="020B0604030504040204" pitchFamily="50" charset="-128"/>
                <a:ea typeface="Meiryo" panose="020B0604030504040204" pitchFamily="50" charset="-128"/>
              </a:rPr>
              <a:t>」が</a:t>
            </a:r>
            <a:r>
              <a:rPr lang="en-US" altLang="ja-JP" sz="700" dirty="0">
                <a:solidFill>
                  <a:srgbClr val="000000"/>
                </a:solidFill>
                <a:latin typeface="Meiryo" panose="020B0604030504040204" pitchFamily="50" charset="-128"/>
                <a:ea typeface="Meiryo" panose="020B0604030504040204" pitchFamily="50" charset="-128"/>
              </a:rPr>
              <a:t>2015</a:t>
            </a:r>
            <a:r>
              <a:rPr lang="ja-JP" altLang="en-US" sz="700" dirty="0">
                <a:solidFill>
                  <a:srgbClr val="000000"/>
                </a:solidFill>
                <a:latin typeface="Meiryo" panose="020B0604030504040204" pitchFamily="50" charset="-128"/>
                <a:ea typeface="Meiryo" panose="020B0604030504040204" pitchFamily="50" charset="-128"/>
              </a:rPr>
              <a:t>年</a:t>
            </a:r>
            <a:r>
              <a:rPr lang="en-US" altLang="ja-JP" sz="700" dirty="0">
                <a:solidFill>
                  <a:srgbClr val="000000"/>
                </a:solidFill>
                <a:latin typeface="Meiryo" panose="020B0604030504040204" pitchFamily="50" charset="-128"/>
                <a:ea typeface="Meiryo" panose="020B0604030504040204" pitchFamily="50" charset="-128"/>
              </a:rPr>
              <a:t>9</a:t>
            </a:r>
            <a:r>
              <a:rPr lang="ja-JP" altLang="en-US" sz="700" dirty="0">
                <a:solidFill>
                  <a:srgbClr val="000000"/>
                </a:solidFill>
                <a:latin typeface="Meiryo" panose="020B0604030504040204" pitchFamily="50" charset="-128"/>
                <a:ea typeface="Meiryo" panose="020B0604030504040204" pitchFamily="50" charset="-128"/>
              </a:rPr>
              <a:t>月に策定されました。</a:t>
            </a:r>
            <a:endParaRPr lang="en-US" altLang="ja-JP" sz="700" b="0" i="0" dirty="0">
              <a:solidFill>
                <a:srgbClr val="000000"/>
              </a:solidFill>
              <a:effectLst/>
              <a:latin typeface="Meiryo" panose="020B0604030504040204" pitchFamily="50" charset="-128"/>
              <a:ea typeface="Meiryo" panose="020B0604030504040204" pitchFamily="50" charset="-128"/>
            </a:endParaRPr>
          </a:p>
          <a:p>
            <a:pPr>
              <a:lnSpc>
                <a:spcPts val="900"/>
              </a:lnSpc>
            </a:pPr>
            <a:r>
              <a:rPr lang="ja-JP" altLang="en-US" sz="700" b="0" i="0" dirty="0">
                <a:solidFill>
                  <a:srgbClr val="000000"/>
                </a:solidFill>
                <a:effectLst/>
                <a:latin typeface="Meiryo" panose="020B0604030504040204" pitchFamily="50" charset="-128"/>
                <a:ea typeface="Meiryo" panose="020B0604030504040204" pitchFamily="50" charset="-128"/>
              </a:rPr>
              <a:t>本基金は、</a:t>
            </a:r>
            <a:r>
              <a:rPr lang="en-US" altLang="ja-JP" sz="700" b="0" i="0" dirty="0">
                <a:solidFill>
                  <a:srgbClr val="000000"/>
                </a:solidFill>
                <a:effectLst/>
                <a:latin typeface="Meiryo" panose="020B0604030504040204" pitchFamily="50" charset="-128"/>
                <a:ea typeface="Meiryo" panose="020B0604030504040204" pitchFamily="50" charset="-128"/>
              </a:rPr>
              <a:t>SDGs</a:t>
            </a:r>
            <a:r>
              <a:rPr lang="ja-JP" altLang="en-US" sz="700" b="0" i="0" dirty="0">
                <a:solidFill>
                  <a:srgbClr val="000000"/>
                </a:solidFill>
                <a:effectLst/>
                <a:latin typeface="Meiryo" panose="020B0604030504040204" pitchFamily="50" charset="-128"/>
                <a:ea typeface="Meiryo" panose="020B0604030504040204" pitchFamily="50" charset="-128"/>
              </a:rPr>
              <a:t>に掲げる</a:t>
            </a:r>
            <a:r>
              <a:rPr lang="en-US" altLang="ja-JP" sz="700" b="0" i="0" dirty="0">
                <a:solidFill>
                  <a:srgbClr val="000000"/>
                </a:solidFill>
                <a:effectLst/>
                <a:latin typeface="Meiryo" panose="020B0604030504040204" pitchFamily="50" charset="-128"/>
                <a:ea typeface="Meiryo" panose="020B0604030504040204" pitchFamily="50" charset="-128"/>
              </a:rPr>
              <a:t>17</a:t>
            </a:r>
            <a:r>
              <a:rPr lang="ja-JP" altLang="en-US" sz="700" b="0" i="0" dirty="0">
                <a:solidFill>
                  <a:srgbClr val="000000"/>
                </a:solidFill>
                <a:effectLst/>
                <a:latin typeface="Meiryo" panose="020B0604030504040204" pitchFamily="50" charset="-128"/>
                <a:ea typeface="Meiryo" panose="020B0604030504040204" pitchFamily="50" charset="-128"/>
              </a:rPr>
              <a:t>のゴールのうち</a:t>
            </a:r>
            <a:r>
              <a:rPr lang="ja-JP" altLang="en-US" sz="700" b="0" i="0" dirty="0">
                <a:effectLst/>
                <a:latin typeface="Meiryo" panose="020B0604030504040204" pitchFamily="50" charset="-128"/>
                <a:ea typeface="Meiryo" panose="020B0604030504040204" pitchFamily="50" charset="-128"/>
              </a:rPr>
              <a:t>主に</a:t>
            </a:r>
            <a:r>
              <a:rPr lang="ja-JP" altLang="en-US" sz="700" dirty="0">
                <a:latin typeface="Meiryo" panose="020B0604030504040204" pitchFamily="50" charset="-128"/>
                <a:ea typeface="Meiryo" panose="020B0604030504040204" pitchFamily="50" charset="-128"/>
              </a:rPr>
              <a:t>右記</a:t>
            </a:r>
            <a:r>
              <a:rPr lang="ja-JP" altLang="en-US" sz="700" b="0" i="0" dirty="0">
                <a:solidFill>
                  <a:srgbClr val="000000"/>
                </a:solidFill>
                <a:effectLst/>
                <a:latin typeface="Meiryo" panose="020B0604030504040204" pitchFamily="50" charset="-128"/>
                <a:ea typeface="Meiryo" panose="020B0604030504040204" pitchFamily="50" charset="-128"/>
              </a:rPr>
              <a:t>のゴールの達成に寄与するものです。</a:t>
            </a:r>
            <a:endParaRPr lang="en-US" altLang="ja-JP" sz="700" b="0" i="0" dirty="0">
              <a:solidFill>
                <a:srgbClr val="000000"/>
              </a:solidFill>
              <a:effectLst/>
              <a:latin typeface="Meiryo" panose="020B0604030504040204" pitchFamily="50" charset="-128"/>
              <a:ea typeface="Meiryo" panose="020B0604030504040204" pitchFamily="50" charset="-128"/>
            </a:endParaRPr>
          </a:p>
          <a:p>
            <a:pPr>
              <a:lnSpc>
                <a:spcPts val="900"/>
              </a:lnSpc>
            </a:pPr>
            <a:r>
              <a:rPr kumimoji="1" lang="ja-JP" altLang="en-US" sz="700" dirty="0">
                <a:solidFill>
                  <a:srgbClr val="000000"/>
                </a:solidFill>
                <a:latin typeface="Meiryo" panose="020B0604030504040204" pitchFamily="50" charset="-128"/>
                <a:ea typeface="Meiryo" panose="020B0604030504040204" pitchFamily="50" charset="-128"/>
              </a:rPr>
              <a:t>大阪府では、「</a:t>
            </a:r>
            <a:r>
              <a:rPr kumimoji="1" lang="en-US" altLang="ja-JP" sz="700" dirty="0">
                <a:solidFill>
                  <a:srgbClr val="000000"/>
                </a:solidFill>
                <a:latin typeface="Meiryo" panose="020B0604030504040204" pitchFamily="50" charset="-128"/>
                <a:ea typeface="Meiryo" panose="020B0604030504040204" pitchFamily="50" charset="-128"/>
              </a:rPr>
              <a:t>SDGs</a:t>
            </a:r>
            <a:r>
              <a:rPr kumimoji="1" lang="ja-JP" altLang="en-US" sz="700" dirty="0">
                <a:solidFill>
                  <a:srgbClr val="000000"/>
                </a:solidFill>
                <a:latin typeface="Meiryo" panose="020B0604030504040204" pitchFamily="50" charset="-128"/>
                <a:ea typeface="Meiryo" panose="020B0604030504040204" pitchFamily="50" charset="-128"/>
              </a:rPr>
              <a:t>未来都市」として、</a:t>
            </a:r>
            <a:r>
              <a:rPr kumimoji="1" lang="en-US" altLang="ja-JP" sz="700" dirty="0">
                <a:solidFill>
                  <a:srgbClr val="000000"/>
                </a:solidFill>
                <a:latin typeface="Meiryo" panose="020B0604030504040204" pitchFamily="50" charset="-128"/>
                <a:ea typeface="Meiryo" panose="020B0604030504040204" pitchFamily="50" charset="-128"/>
              </a:rPr>
              <a:t>SDGs</a:t>
            </a:r>
            <a:r>
              <a:rPr kumimoji="1" lang="ja-JP" altLang="en-US" sz="700" dirty="0">
                <a:solidFill>
                  <a:srgbClr val="000000"/>
                </a:solidFill>
                <a:latin typeface="Meiryo" panose="020B0604030504040204" pitchFamily="50" charset="-128"/>
                <a:ea typeface="Meiryo" panose="020B0604030504040204" pitchFamily="50" charset="-128"/>
              </a:rPr>
              <a:t>の推進を図ってまいります。</a:t>
            </a:r>
            <a:endParaRPr kumimoji="1" lang="ja-JP" altLang="en-US" sz="700" dirty="0"/>
          </a:p>
        </p:txBody>
      </p:sp>
      <p:sp>
        <p:nvSpPr>
          <p:cNvPr id="53" name="角丸四角形 15">
            <a:extLst>
              <a:ext uri="{FF2B5EF4-FFF2-40B4-BE49-F238E27FC236}">
                <a16:creationId xmlns:a16="http://schemas.microsoft.com/office/drawing/2014/main" id="{4DB1BE04-51EC-72E6-D8F3-E392F2BEC0F7}"/>
              </a:ext>
            </a:extLst>
          </p:cNvPr>
          <p:cNvSpPr/>
          <p:nvPr/>
        </p:nvSpPr>
        <p:spPr>
          <a:xfrm>
            <a:off x="87344" y="8104361"/>
            <a:ext cx="6685756" cy="1098457"/>
          </a:xfrm>
          <a:prstGeom prst="roundRect">
            <a:avLst/>
          </a:prstGeom>
          <a:solidFill>
            <a:schemeClr val="bg1">
              <a:alpha val="6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nSpc>
                <a:spcPct val="120000"/>
              </a:lnSpc>
            </a:pPr>
            <a:endParaRPr lang="en-US" altLang="ja-JP" sz="1200" b="1" dirty="0">
              <a:solidFill>
                <a:schemeClr val="tx1"/>
              </a:solidFill>
              <a:latin typeface="A-OTF 丸フォーク Pro M" panose="020F0500000000000000" pitchFamily="34" charset="-128"/>
              <a:ea typeface="A-OTF 丸フォーク Pro M" panose="020F0500000000000000" pitchFamily="34" charset="-128"/>
              <a:cs typeface="メイリオ" panose="020B0604030504040204" pitchFamily="50" charset="-128"/>
            </a:endParaRPr>
          </a:p>
          <a:p>
            <a:pPr>
              <a:lnSpc>
                <a:spcPts val="1500"/>
              </a:lnSpc>
            </a:pPr>
            <a:r>
              <a:rPr lang="ja-JP" altLang="en-US" sz="1200" b="1" dirty="0">
                <a:solidFill>
                  <a:schemeClr val="tx1"/>
                </a:solidFill>
                <a:latin typeface="A-OTF 丸フォーク Pro M" panose="020F0500000000000000" pitchFamily="34" charset="-128"/>
                <a:ea typeface="A-OTF 丸フォーク Pro M" panose="020F0500000000000000" pitchFamily="34" charset="-128"/>
                <a:cs typeface="メイリオ" panose="020B0604030504040204" pitchFamily="50" charset="-128"/>
              </a:rPr>
              <a:t>〒</a:t>
            </a:r>
            <a:r>
              <a:rPr lang="en-US" altLang="ja-JP" sz="1200" b="1" dirty="0">
                <a:solidFill>
                  <a:schemeClr val="tx1"/>
                </a:solidFill>
                <a:latin typeface="A-OTF 丸フォーク Pro M" panose="020F0500000000000000" pitchFamily="34" charset="-128"/>
                <a:ea typeface="A-OTF 丸フォーク Pro M" panose="020F0500000000000000" pitchFamily="34" charset="-128"/>
                <a:cs typeface="メイリオ" panose="020B0604030504040204" pitchFamily="50" charset="-128"/>
              </a:rPr>
              <a:t>559</a:t>
            </a:r>
            <a:r>
              <a:rPr lang="ja-JP" altLang="en-US" sz="1200" b="1" dirty="0">
                <a:solidFill>
                  <a:schemeClr val="tx1"/>
                </a:solidFill>
                <a:latin typeface="A-OTF 丸フォーク Pro M" panose="020F0500000000000000" pitchFamily="34" charset="-128"/>
                <a:ea typeface="A-OTF 丸フォーク Pro M" panose="020F0500000000000000" pitchFamily="34" charset="-128"/>
                <a:cs typeface="メイリオ" panose="020B0604030504040204" pitchFamily="50" charset="-128"/>
              </a:rPr>
              <a:t>－</a:t>
            </a:r>
            <a:r>
              <a:rPr lang="en-US" altLang="ja-JP" sz="1200" b="1" dirty="0">
                <a:solidFill>
                  <a:schemeClr val="tx1"/>
                </a:solidFill>
                <a:latin typeface="A-OTF 丸フォーク Pro M" panose="020F0500000000000000" pitchFamily="34" charset="-128"/>
                <a:ea typeface="A-OTF 丸フォーク Pro M" panose="020F0500000000000000" pitchFamily="34" charset="-128"/>
                <a:cs typeface="メイリオ" panose="020B0604030504040204" pitchFamily="50" charset="-128"/>
              </a:rPr>
              <a:t>8555</a:t>
            </a:r>
            <a:r>
              <a:rPr lang="ja-JP" altLang="en-US" sz="1200" b="1" dirty="0">
                <a:solidFill>
                  <a:schemeClr val="tx1"/>
                </a:solidFill>
                <a:latin typeface="A-OTF 丸フォーク Pro M" panose="020F0500000000000000" pitchFamily="34" charset="-128"/>
                <a:ea typeface="A-OTF 丸フォーク Pro M" panose="020F0500000000000000" pitchFamily="34" charset="-128"/>
                <a:cs typeface="メイリオ" panose="020B0604030504040204" pitchFamily="50" charset="-128"/>
              </a:rPr>
              <a:t>　大阪市住之江区南港北</a:t>
            </a:r>
            <a:r>
              <a:rPr lang="en-US" altLang="ja-JP" sz="1200" b="1" dirty="0">
                <a:solidFill>
                  <a:schemeClr val="tx1"/>
                </a:solidFill>
                <a:latin typeface="A-OTF 丸フォーク Pro M" panose="020F0500000000000000" pitchFamily="34" charset="-128"/>
                <a:ea typeface="A-OTF 丸フォーク Pro M" panose="020F0500000000000000" pitchFamily="34" charset="-128"/>
                <a:cs typeface="メイリオ" panose="020B0604030504040204" pitchFamily="50" charset="-128"/>
              </a:rPr>
              <a:t>1</a:t>
            </a:r>
            <a:r>
              <a:rPr lang="ja-JP" altLang="en-US" sz="1200" b="1" dirty="0">
                <a:solidFill>
                  <a:schemeClr val="tx1"/>
                </a:solidFill>
                <a:latin typeface="A-OTF 丸フォーク Pro M" panose="020F0500000000000000" pitchFamily="34" charset="-128"/>
                <a:ea typeface="A-OTF 丸フォーク Pro M" panose="020F0500000000000000" pitchFamily="34" charset="-128"/>
                <a:cs typeface="メイリオ" panose="020B0604030504040204" pitchFamily="50" charset="-128"/>
              </a:rPr>
              <a:t>－</a:t>
            </a:r>
            <a:r>
              <a:rPr lang="en-US" altLang="ja-JP" sz="1200" b="1" dirty="0">
                <a:solidFill>
                  <a:schemeClr val="tx1"/>
                </a:solidFill>
                <a:latin typeface="A-OTF 丸フォーク Pro M" panose="020F0500000000000000" pitchFamily="34" charset="-128"/>
                <a:ea typeface="A-OTF 丸フォーク Pro M" panose="020F0500000000000000" pitchFamily="34" charset="-128"/>
                <a:cs typeface="メイリオ" panose="020B0604030504040204" pitchFamily="50" charset="-128"/>
              </a:rPr>
              <a:t>14</a:t>
            </a:r>
            <a:r>
              <a:rPr lang="ja-JP" altLang="en-US" sz="1200" b="1" dirty="0">
                <a:solidFill>
                  <a:schemeClr val="tx1"/>
                </a:solidFill>
                <a:latin typeface="A-OTF 丸フォーク Pro M" panose="020F0500000000000000" pitchFamily="34" charset="-128"/>
                <a:ea typeface="A-OTF 丸フォーク Pro M" panose="020F0500000000000000" pitchFamily="34" charset="-128"/>
                <a:cs typeface="メイリオ" panose="020B0604030504040204" pitchFamily="50" charset="-128"/>
              </a:rPr>
              <a:t>－</a:t>
            </a:r>
            <a:r>
              <a:rPr lang="en-US" altLang="ja-JP" sz="1200" b="1" dirty="0">
                <a:solidFill>
                  <a:schemeClr val="tx1"/>
                </a:solidFill>
                <a:latin typeface="A-OTF 丸フォーク Pro M" panose="020F0500000000000000" pitchFamily="34" charset="-128"/>
                <a:ea typeface="A-OTF 丸フォーク Pro M" panose="020F0500000000000000" pitchFamily="34" charset="-128"/>
                <a:cs typeface="メイリオ" panose="020B0604030504040204" pitchFamily="50" charset="-128"/>
              </a:rPr>
              <a:t>16</a:t>
            </a:r>
            <a:r>
              <a:rPr lang="ja-JP" altLang="en-US" sz="1200" b="1" dirty="0">
                <a:solidFill>
                  <a:schemeClr val="tx1"/>
                </a:solidFill>
                <a:latin typeface="A-OTF 丸フォーク Pro M" panose="020F0500000000000000" pitchFamily="34" charset="-128"/>
                <a:ea typeface="A-OTF 丸フォーク Pro M" panose="020F0500000000000000" pitchFamily="34" charset="-128"/>
                <a:cs typeface="メイリオ" panose="020B0604030504040204" pitchFamily="50" charset="-128"/>
              </a:rPr>
              <a:t>　大阪府咲洲庁舎</a:t>
            </a:r>
            <a:r>
              <a:rPr lang="en-US" altLang="ja-JP" sz="1200" b="1" dirty="0">
                <a:solidFill>
                  <a:schemeClr val="tx1"/>
                </a:solidFill>
                <a:latin typeface="A-OTF 丸フォーク Pro M" panose="020F0500000000000000" pitchFamily="34" charset="-128"/>
                <a:ea typeface="A-OTF 丸フォーク Pro M" panose="020F0500000000000000" pitchFamily="34" charset="-128"/>
                <a:cs typeface="メイリオ" panose="020B0604030504040204" pitchFamily="50" charset="-128"/>
              </a:rPr>
              <a:t>22</a:t>
            </a:r>
            <a:r>
              <a:rPr lang="ja-JP" altLang="en-US" sz="1200" b="1" dirty="0">
                <a:solidFill>
                  <a:schemeClr val="tx1"/>
                </a:solidFill>
                <a:latin typeface="A-OTF 丸フォーク Pro M" panose="020F0500000000000000" pitchFamily="34" charset="-128"/>
                <a:ea typeface="A-OTF 丸フォーク Pro M" panose="020F0500000000000000" pitchFamily="34" charset="-128"/>
                <a:cs typeface="メイリオ" panose="020B0604030504040204" pitchFamily="50" charset="-128"/>
              </a:rPr>
              <a:t>階</a:t>
            </a:r>
          </a:p>
          <a:p>
            <a:pPr>
              <a:lnSpc>
                <a:spcPts val="1500"/>
              </a:lnSpc>
            </a:pPr>
            <a:r>
              <a:rPr lang="ja-JP" altLang="en-US" sz="1200" b="1" dirty="0">
                <a:solidFill>
                  <a:schemeClr val="tx1"/>
                </a:solidFill>
                <a:latin typeface="A-OTF 丸フォーク Pro M" panose="020F0500000000000000" pitchFamily="34" charset="-128"/>
                <a:ea typeface="A-OTF 丸フォーク Pro M" panose="020F0500000000000000" pitchFamily="34" charset="-128"/>
                <a:cs typeface="メイリオ" panose="020B0604030504040204" pitchFamily="50" charset="-128"/>
              </a:rPr>
              <a:t>大阪府環境農林水産部みどり推進室 みどり企画課 都市緑化・自然環境グループ</a:t>
            </a:r>
            <a:endParaRPr lang="en-US" altLang="ja-JP" sz="1200" b="1" dirty="0">
              <a:solidFill>
                <a:schemeClr val="tx1"/>
              </a:solidFill>
              <a:latin typeface="A-OTF 丸フォーク Pro M" panose="020F0500000000000000" pitchFamily="34" charset="-128"/>
              <a:ea typeface="A-OTF 丸フォーク Pro M" panose="020F0500000000000000" pitchFamily="34" charset="-128"/>
              <a:cs typeface="メイリオ" panose="020B0604030504040204" pitchFamily="50" charset="-128"/>
            </a:endParaRPr>
          </a:p>
          <a:p>
            <a:pPr>
              <a:lnSpc>
                <a:spcPts val="1500"/>
              </a:lnSpc>
            </a:pPr>
            <a:r>
              <a:rPr lang="ja-JP" altLang="en-US" sz="1200" b="1" dirty="0">
                <a:solidFill>
                  <a:schemeClr val="tx1"/>
                </a:solidFill>
                <a:latin typeface="A-OTF 丸フォーク Pro M" panose="020F0500000000000000" pitchFamily="34" charset="-128"/>
                <a:ea typeface="A-OTF 丸フォーク Pro M" panose="020F0500000000000000" pitchFamily="34" charset="-128"/>
                <a:cs typeface="メイリオ" panose="020B0604030504040204" pitchFamily="50" charset="-128"/>
              </a:rPr>
              <a:t>電話番号：</a:t>
            </a:r>
            <a:r>
              <a:rPr lang="en-US" altLang="ja-JP" sz="1200" b="1" dirty="0">
                <a:solidFill>
                  <a:schemeClr val="tx1"/>
                </a:solidFill>
                <a:latin typeface="A-OTF 丸フォーク Pro M" panose="020F0500000000000000" pitchFamily="34" charset="-128"/>
                <a:ea typeface="A-OTF 丸フォーク Pro M" panose="020F0500000000000000" pitchFamily="34" charset="-128"/>
                <a:cs typeface="メイリオ" panose="020B0604030504040204" pitchFamily="50" charset="-128"/>
              </a:rPr>
              <a:t>06-6210-9557</a:t>
            </a:r>
          </a:p>
          <a:p>
            <a:pPr>
              <a:lnSpc>
                <a:spcPts val="1300"/>
              </a:lnSpc>
            </a:pPr>
            <a:r>
              <a:rPr lang="en-US" altLang="ja-JP" sz="1200" b="1" dirty="0">
                <a:solidFill>
                  <a:schemeClr val="tx1"/>
                </a:solidFill>
                <a:latin typeface="A-OTF 丸フォーク Pro M" panose="020F0500000000000000" pitchFamily="34" charset="-128"/>
                <a:ea typeface="A-OTF 丸フォーク Pro M" panose="020F0500000000000000" pitchFamily="34" charset="-128"/>
                <a:cs typeface="メイリオ" panose="020B0604030504040204" pitchFamily="50" charset="-128"/>
              </a:rPr>
              <a:t>E-mail</a:t>
            </a:r>
            <a:r>
              <a:rPr lang="ja-JP" altLang="en-US" sz="1200" b="1" dirty="0">
                <a:solidFill>
                  <a:schemeClr val="tx1"/>
                </a:solidFill>
                <a:latin typeface="A-OTF 丸フォーク Pro M" panose="020F0500000000000000" pitchFamily="34" charset="-128"/>
                <a:ea typeface="A-OTF 丸フォーク Pro M" panose="020F0500000000000000" pitchFamily="34" charset="-128"/>
                <a:cs typeface="メイリオ" panose="020B0604030504040204" pitchFamily="50" charset="-128"/>
              </a:rPr>
              <a:t>：</a:t>
            </a:r>
            <a:r>
              <a:rPr lang="en-US" altLang="ja-JP" sz="1200" b="1" dirty="0">
                <a:solidFill>
                  <a:schemeClr val="tx1"/>
                </a:solidFill>
                <a:latin typeface="A-OTF 丸フォーク Pro M" panose="020F0500000000000000" pitchFamily="34" charset="-128"/>
                <a:ea typeface="A-OTF 丸フォーク Pro M" panose="020F0500000000000000" pitchFamily="34" charset="-128"/>
                <a:cs typeface="メイリオ" panose="020B0604030504040204" pitchFamily="50" charset="-128"/>
              </a:rPr>
              <a:t>midorikikaku@sbox.pref.osaka.lg.jp</a:t>
            </a:r>
            <a:endParaRPr lang="ja-JP" altLang="en-US" sz="1200" b="1" dirty="0">
              <a:solidFill>
                <a:schemeClr val="tx1"/>
              </a:solidFill>
              <a:latin typeface="A-OTF 丸フォーク Pro M" panose="020F0500000000000000" pitchFamily="34" charset="-128"/>
              <a:ea typeface="A-OTF 丸フォーク Pro M" panose="020F0500000000000000" pitchFamily="34" charset="-128"/>
              <a:cs typeface="メイリオ" panose="020B0604030504040204" pitchFamily="50" charset="-128"/>
            </a:endParaRPr>
          </a:p>
        </p:txBody>
      </p:sp>
      <p:sp>
        <p:nvSpPr>
          <p:cNvPr id="31" name="角丸四角形 30"/>
          <p:cNvSpPr/>
          <p:nvPr/>
        </p:nvSpPr>
        <p:spPr>
          <a:xfrm>
            <a:off x="109179" y="8024974"/>
            <a:ext cx="1735356" cy="351360"/>
          </a:xfrm>
          <a:prstGeom prst="roundRect">
            <a:avLst/>
          </a:prstGeom>
          <a:solidFill>
            <a:srgbClr val="FD9D24"/>
          </a:solidFill>
          <a:ln>
            <a:noFill/>
          </a:ln>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algn="ctr"/>
            <a:r>
              <a:rPr kumimoji="1" lang="ja-JP" altLang="en-US" sz="1600" b="1" dirty="0">
                <a:solidFill>
                  <a:schemeClr val="bg1"/>
                </a:solidFill>
                <a:latin typeface="A-OTF 丸フォーク Pro M" panose="020F0500000000000000" pitchFamily="34" charset="-128"/>
                <a:ea typeface="A-OTF 丸フォーク Pro M" panose="020F0500000000000000" pitchFamily="34" charset="-128"/>
                <a:cs typeface="メイリオ" panose="020B0604030504040204" pitchFamily="50" charset="-128"/>
              </a:rPr>
              <a:t>お問い合わせ先</a:t>
            </a:r>
          </a:p>
        </p:txBody>
      </p:sp>
      <p:sp>
        <p:nvSpPr>
          <p:cNvPr id="54" name="角丸四角形 15">
            <a:extLst>
              <a:ext uri="{FF2B5EF4-FFF2-40B4-BE49-F238E27FC236}">
                <a16:creationId xmlns:a16="http://schemas.microsoft.com/office/drawing/2014/main" id="{64ADF6F3-080B-C88D-8E63-C253847FFA62}"/>
              </a:ext>
            </a:extLst>
          </p:cNvPr>
          <p:cNvSpPr/>
          <p:nvPr/>
        </p:nvSpPr>
        <p:spPr>
          <a:xfrm>
            <a:off x="272753" y="6469482"/>
            <a:ext cx="3527742" cy="510994"/>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nSpc>
                <a:spcPct val="120000"/>
              </a:lnSpc>
            </a:pPr>
            <a:r>
              <a:rPr lang="ja-JP" altLang="en-US" sz="1600" b="1" dirty="0">
                <a:solidFill>
                  <a:schemeClr val="tx1"/>
                </a:solidFill>
                <a:latin typeface="A-OTF 丸フォーク Pro M" panose="020F0500000000000000" pitchFamily="34" charset="-128"/>
                <a:ea typeface="A-OTF 丸フォーク Pro M" panose="020F0500000000000000" pitchFamily="34" charset="-128"/>
                <a:cs typeface="メイリオ" panose="020B0604030504040204" pitchFamily="50" charset="-128"/>
              </a:rPr>
              <a:t>３．ご寄附のお申し込みについて</a:t>
            </a:r>
            <a:endParaRPr lang="en-US" altLang="ja-JP" sz="1200" dirty="0">
              <a:solidFill>
                <a:schemeClr val="tx1"/>
              </a:solidFill>
              <a:latin typeface="A-OTF 丸フォーク Pro M" panose="020F0500000000000000" pitchFamily="34" charset="-128"/>
              <a:ea typeface="A-OTF 丸フォーク Pro M" panose="020F0500000000000000" pitchFamily="34" charset="-128"/>
              <a:cs typeface="メイリオ" panose="020B0604030504040204" pitchFamily="50" charset="-128"/>
            </a:endParaRPr>
          </a:p>
        </p:txBody>
      </p:sp>
      <p:sp>
        <p:nvSpPr>
          <p:cNvPr id="48" name="テキスト ボックス 47">
            <a:extLst>
              <a:ext uri="{FF2B5EF4-FFF2-40B4-BE49-F238E27FC236}">
                <a16:creationId xmlns:a16="http://schemas.microsoft.com/office/drawing/2014/main" id="{23ADED6A-D720-0476-9F2A-1B0F458FA8DA}"/>
              </a:ext>
            </a:extLst>
          </p:cNvPr>
          <p:cNvSpPr txBox="1"/>
          <p:nvPr/>
        </p:nvSpPr>
        <p:spPr>
          <a:xfrm>
            <a:off x="908621" y="4689233"/>
            <a:ext cx="2490995" cy="400110"/>
          </a:xfrm>
          <a:prstGeom prst="rect">
            <a:avLst/>
          </a:prstGeom>
          <a:noFill/>
        </p:spPr>
        <p:txBody>
          <a:bodyPr wrap="square">
            <a:spAutoFit/>
          </a:bodyPr>
          <a:lstStyle/>
          <a:p>
            <a:pPr algn="l"/>
            <a:r>
              <a:rPr lang="ja-JP" altLang="en-US" sz="1000" b="1" dirty="0">
                <a:solidFill>
                  <a:srgbClr val="000000"/>
                </a:solidFill>
                <a:latin typeface="Meiryo" panose="020B0604030504040204" pitchFamily="50" charset="-128"/>
                <a:ea typeface="Meiryo" panose="020B0604030504040204" pitchFamily="50" charset="-128"/>
              </a:rPr>
              <a:t>植樹</a:t>
            </a:r>
            <a:r>
              <a:rPr lang="ja-JP" altLang="en-US" sz="1000" b="1" dirty="0" smtClean="0">
                <a:solidFill>
                  <a:srgbClr val="000000"/>
                </a:solidFill>
                <a:latin typeface="Meiryo" panose="020B0604030504040204" pitchFamily="50" charset="-128"/>
                <a:ea typeface="Meiryo" panose="020B0604030504040204" pitchFamily="50" charset="-128"/>
              </a:rPr>
              <a:t>や草刈り・間伐などの森の手入れに活用しています。</a:t>
            </a:r>
            <a:endParaRPr lang="en-US" altLang="ja-JP" sz="1000" b="1" dirty="0">
              <a:solidFill>
                <a:srgbClr val="000000"/>
              </a:solidFill>
              <a:latin typeface="Meiryo" panose="020B0604030504040204" pitchFamily="50" charset="-128"/>
              <a:ea typeface="Meiryo" panose="020B0604030504040204" pitchFamily="50" charset="-128"/>
            </a:endParaRPr>
          </a:p>
        </p:txBody>
      </p:sp>
      <p:sp>
        <p:nvSpPr>
          <p:cNvPr id="62" name="角丸四角形 25">
            <a:extLst>
              <a:ext uri="{FF2B5EF4-FFF2-40B4-BE49-F238E27FC236}">
                <a16:creationId xmlns:a16="http://schemas.microsoft.com/office/drawing/2014/main" id="{CF2171CF-A4DE-5C57-5EA8-BB7D335F5D61}"/>
              </a:ext>
            </a:extLst>
          </p:cNvPr>
          <p:cNvSpPr/>
          <p:nvPr/>
        </p:nvSpPr>
        <p:spPr>
          <a:xfrm>
            <a:off x="117201" y="4698867"/>
            <a:ext cx="832590" cy="308218"/>
          </a:xfrm>
          <a:prstGeom prst="roundRect">
            <a:avLst/>
          </a:prstGeom>
          <a:solidFill>
            <a:srgbClr val="FD9D24"/>
          </a:solidFill>
          <a:ln>
            <a:noFill/>
          </a:ln>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algn="ctr"/>
            <a:r>
              <a:rPr kumimoji="1" lang="ja-JP" altLang="en-US" sz="1050" b="1" dirty="0">
                <a:solidFill>
                  <a:schemeClr val="bg1"/>
                </a:solidFill>
                <a:latin typeface="A-OTF 丸フォーク Pro M" panose="020F0500000000000000" pitchFamily="34" charset="-128"/>
                <a:ea typeface="A-OTF 丸フォーク Pro M" panose="020F0500000000000000" pitchFamily="34" charset="-128"/>
                <a:cs typeface="メイリオ" panose="020B0604030504040204" pitchFamily="50" charset="-128"/>
              </a:rPr>
              <a:t>活用事例①</a:t>
            </a:r>
          </a:p>
        </p:txBody>
      </p:sp>
      <p:sp>
        <p:nvSpPr>
          <p:cNvPr id="64" name="テキスト ボックス 63">
            <a:extLst>
              <a:ext uri="{FF2B5EF4-FFF2-40B4-BE49-F238E27FC236}">
                <a16:creationId xmlns:a16="http://schemas.microsoft.com/office/drawing/2014/main" id="{B273F48B-6968-735F-8DAA-79E35528DF41}"/>
              </a:ext>
            </a:extLst>
          </p:cNvPr>
          <p:cNvSpPr txBox="1"/>
          <p:nvPr/>
        </p:nvSpPr>
        <p:spPr>
          <a:xfrm>
            <a:off x="4248797" y="4703916"/>
            <a:ext cx="2609203" cy="400110"/>
          </a:xfrm>
          <a:prstGeom prst="rect">
            <a:avLst/>
          </a:prstGeom>
          <a:noFill/>
        </p:spPr>
        <p:txBody>
          <a:bodyPr wrap="square">
            <a:spAutoFit/>
          </a:bodyPr>
          <a:lstStyle/>
          <a:p>
            <a:pPr algn="l"/>
            <a:r>
              <a:rPr lang="ja-JP" altLang="en-US" sz="1000" b="1" dirty="0" smtClean="0">
                <a:solidFill>
                  <a:srgbClr val="000000"/>
                </a:solidFill>
                <a:latin typeface="Meiryo" panose="020B0604030504040204" pitchFamily="50" charset="-128"/>
                <a:ea typeface="Meiryo" panose="020B0604030504040204" pitchFamily="50" charset="-128"/>
              </a:rPr>
              <a:t>森で見られる</a:t>
            </a:r>
            <a:r>
              <a:rPr lang="ja-JP" altLang="en-US" sz="1000" b="1" i="0" dirty="0" smtClean="0">
                <a:solidFill>
                  <a:srgbClr val="000000"/>
                </a:solidFill>
                <a:effectLst/>
                <a:latin typeface="Meiryo" panose="020B0604030504040204" pitchFamily="50" charset="-128"/>
                <a:ea typeface="Meiryo" panose="020B0604030504040204" pitchFamily="50" charset="-128"/>
              </a:rPr>
              <a:t>生き物や自然について</a:t>
            </a:r>
            <a:r>
              <a:rPr lang="ja-JP" altLang="en-US" sz="1000" b="1" i="0" dirty="0">
                <a:solidFill>
                  <a:srgbClr val="000000"/>
                </a:solidFill>
                <a:effectLst/>
                <a:latin typeface="Meiryo" panose="020B0604030504040204" pitchFamily="50" charset="-128"/>
                <a:ea typeface="Meiryo" panose="020B0604030504040204" pitchFamily="50" charset="-128"/>
              </a:rPr>
              <a:t>知って</a:t>
            </a:r>
            <a:endParaRPr lang="en-US" altLang="ja-JP" sz="1000" b="1" i="0" dirty="0">
              <a:solidFill>
                <a:srgbClr val="000000"/>
              </a:solidFill>
              <a:effectLst/>
              <a:latin typeface="Meiryo" panose="020B0604030504040204" pitchFamily="50" charset="-128"/>
              <a:ea typeface="Meiryo" panose="020B0604030504040204" pitchFamily="50" charset="-128"/>
            </a:endParaRPr>
          </a:p>
          <a:p>
            <a:pPr algn="l"/>
            <a:r>
              <a:rPr lang="ja-JP" altLang="en-US" sz="1000" b="1" i="0" dirty="0">
                <a:solidFill>
                  <a:srgbClr val="000000"/>
                </a:solidFill>
                <a:effectLst/>
                <a:latin typeface="Meiryo" panose="020B0604030504040204" pitchFamily="50" charset="-128"/>
                <a:ea typeface="Meiryo" panose="020B0604030504040204" pitchFamily="50" charset="-128"/>
              </a:rPr>
              <a:t>いただくため</a:t>
            </a:r>
            <a:r>
              <a:rPr lang="ja-JP" altLang="en-US" sz="1000" b="1" i="0" dirty="0" smtClean="0">
                <a:solidFill>
                  <a:srgbClr val="000000"/>
                </a:solidFill>
                <a:effectLst/>
                <a:latin typeface="Meiryo" panose="020B0604030504040204" pitchFamily="50" charset="-128"/>
                <a:ea typeface="Meiryo" panose="020B0604030504040204" pitchFamily="50" charset="-128"/>
              </a:rPr>
              <a:t>の</a:t>
            </a:r>
            <a:r>
              <a:rPr lang="ja-JP" altLang="en-US" sz="1000" b="1" dirty="0" smtClean="0">
                <a:solidFill>
                  <a:srgbClr val="000000"/>
                </a:solidFill>
                <a:latin typeface="Meiryo" panose="020B0604030504040204" pitchFamily="50" charset="-128"/>
                <a:ea typeface="Meiryo" panose="020B0604030504040204" pitchFamily="50" charset="-128"/>
              </a:rPr>
              <a:t>イベントを</a:t>
            </a:r>
            <a:r>
              <a:rPr lang="ja-JP" altLang="en-US" sz="1000" b="1" dirty="0">
                <a:solidFill>
                  <a:srgbClr val="000000"/>
                </a:solidFill>
                <a:latin typeface="Meiryo" panose="020B0604030504040204" pitchFamily="50" charset="-128"/>
                <a:ea typeface="Meiryo" panose="020B0604030504040204" pitchFamily="50" charset="-128"/>
              </a:rPr>
              <a:t>開催</a:t>
            </a:r>
            <a:r>
              <a:rPr lang="ja-JP" altLang="en-US" sz="1000" b="1" i="0" dirty="0" smtClean="0">
                <a:solidFill>
                  <a:srgbClr val="000000"/>
                </a:solidFill>
                <a:effectLst/>
                <a:latin typeface="Meiryo" panose="020B0604030504040204" pitchFamily="50" charset="-128"/>
                <a:ea typeface="Meiryo" panose="020B0604030504040204" pitchFamily="50" charset="-128"/>
              </a:rPr>
              <a:t>して</a:t>
            </a:r>
            <a:r>
              <a:rPr lang="ja-JP" altLang="en-US" sz="1000" b="1" i="0" dirty="0">
                <a:solidFill>
                  <a:srgbClr val="000000"/>
                </a:solidFill>
                <a:effectLst/>
                <a:latin typeface="Meiryo" panose="020B0604030504040204" pitchFamily="50" charset="-128"/>
                <a:ea typeface="Meiryo" panose="020B0604030504040204" pitchFamily="50" charset="-128"/>
              </a:rPr>
              <a:t>います。</a:t>
            </a:r>
            <a:endParaRPr lang="ja-JP" altLang="en-US" sz="1000" b="1" i="0" dirty="0">
              <a:solidFill>
                <a:srgbClr val="669900"/>
              </a:solidFill>
              <a:effectLst/>
              <a:latin typeface="Meiryo" panose="020B0604030504040204" pitchFamily="50" charset="-128"/>
              <a:ea typeface="Meiryo" panose="020B0604030504040204" pitchFamily="50" charset="-128"/>
            </a:endParaRPr>
          </a:p>
        </p:txBody>
      </p:sp>
      <p:sp>
        <p:nvSpPr>
          <p:cNvPr id="65" name="角丸四角形 25">
            <a:extLst>
              <a:ext uri="{FF2B5EF4-FFF2-40B4-BE49-F238E27FC236}">
                <a16:creationId xmlns:a16="http://schemas.microsoft.com/office/drawing/2014/main" id="{69326D4D-D9AE-F8A4-7015-68BE8C72887C}"/>
              </a:ext>
            </a:extLst>
          </p:cNvPr>
          <p:cNvSpPr/>
          <p:nvPr/>
        </p:nvSpPr>
        <p:spPr>
          <a:xfrm>
            <a:off x="3476844" y="4719397"/>
            <a:ext cx="832590" cy="308091"/>
          </a:xfrm>
          <a:prstGeom prst="roundRect">
            <a:avLst/>
          </a:prstGeom>
          <a:solidFill>
            <a:srgbClr val="FD9D24"/>
          </a:solidFill>
          <a:ln>
            <a:noFill/>
          </a:ln>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algn="ctr"/>
            <a:r>
              <a:rPr kumimoji="1" lang="ja-JP" altLang="en-US" sz="1050" b="1" dirty="0">
                <a:solidFill>
                  <a:schemeClr val="bg1"/>
                </a:solidFill>
                <a:latin typeface="A-OTF 丸フォーク Pro M" panose="020F0500000000000000" pitchFamily="34" charset="-128"/>
                <a:ea typeface="A-OTF 丸フォーク Pro M" panose="020F0500000000000000" pitchFamily="34" charset="-128"/>
                <a:cs typeface="メイリオ" panose="020B0604030504040204" pitchFamily="50" charset="-128"/>
              </a:rPr>
              <a:t>活用事例②</a:t>
            </a:r>
          </a:p>
        </p:txBody>
      </p:sp>
      <p:sp>
        <p:nvSpPr>
          <p:cNvPr id="66" name="テキスト ボックス 65">
            <a:extLst>
              <a:ext uri="{FF2B5EF4-FFF2-40B4-BE49-F238E27FC236}">
                <a16:creationId xmlns:a16="http://schemas.microsoft.com/office/drawing/2014/main" id="{B8BFADC0-F970-F4C5-7040-CFC4C52D76E0}"/>
              </a:ext>
            </a:extLst>
          </p:cNvPr>
          <p:cNvSpPr txBox="1"/>
          <p:nvPr/>
        </p:nvSpPr>
        <p:spPr>
          <a:xfrm>
            <a:off x="116231" y="6904219"/>
            <a:ext cx="5272870" cy="1169551"/>
          </a:xfrm>
          <a:prstGeom prst="rect">
            <a:avLst/>
          </a:prstGeom>
          <a:noFill/>
        </p:spPr>
        <p:txBody>
          <a:bodyPr wrap="square">
            <a:spAutoFit/>
          </a:bodyPr>
          <a:lstStyle/>
          <a:p>
            <a:pPr marL="171450" indent="-171450" algn="l">
              <a:buFont typeface="Wingdings" panose="05000000000000000000" pitchFamily="2" charset="2"/>
              <a:buChar char="l"/>
            </a:pPr>
            <a:r>
              <a:rPr lang="ja-JP" altLang="en-US" sz="1000" dirty="0">
                <a:solidFill>
                  <a:srgbClr val="000000"/>
                </a:solidFill>
                <a:latin typeface="Meiryo" panose="020B0604030504040204" pitchFamily="50" charset="-128"/>
                <a:ea typeface="Meiryo" panose="020B0604030504040204" pitchFamily="50" charset="-128"/>
              </a:rPr>
              <a:t>郵送もしくは電子申請によりお申し込みいただけます。</a:t>
            </a:r>
            <a:endParaRPr lang="en-US" altLang="ja-JP" sz="1000" dirty="0">
              <a:solidFill>
                <a:srgbClr val="000000"/>
              </a:solidFill>
              <a:latin typeface="Meiryo" panose="020B0604030504040204" pitchFamily="50" charset="-128"/>
              <a:ea typeface="Meiryo" panose="020B0604030504040204" pitchFamily="50" charset="-128"/>
            </a:endParaRPr>
          </a:p>
          <a:p>
            <a:pPr marL="171450" indent="-171450" algn="l">
              <a:buFont typeface="Wingdings" panose="05000000000000000000" pitchFamily="2" charset="2"/>
              <a:buChar char="l"/>
            </a:pPr>
            <a:r>
              <a:rPr lang="ja-JP" altLang="en-US" sz="1000" dirty="0">
                <a:solidFill>
                  <a:srgbClr val="000000"/>
                </a:solidFill>
                <a:latin typeface="Meiryo" panose="020B0604030504040204" pitchFamily="50" charset="-128"/>
                <a:ea typeface="Meiryo" panose="020B0604030504040204" pitchFamily="50" charset="-128"/>
              </a:rPr>
              <a:t>詳しくは、下記「お問い合わせ先」</a:t>
            </a:r>
            <a:r>
              <a:rPr lang="en-US" altLang="ja-JP" sz="1000" dirty="0">
                <a:solidFill>
                  <a:srgbClr val="000000"/>
                </a:solidFill>
                <a:latin typeface="Meiryo" panose="020B0604030504040204" pitchFamily="50" charset="-128"/>
                <a:ea typeface="Meiryo" panose="020B0604030504040204" pitchFamily="50" charset="-128"/>
              </a:rPr>
              <a:t>HP</a:t>
            </a:r>
            <a:r>
              <a:rPr lang="ja-JP" altLang="en-US" sz="1000" dirty="0">
                <a:solidFill>
                  <a:srgbClr val="000000"/>
                </a:solidFill>
                <a:latin typeface="Meiryo" panose="020B0604030504040204" pitchFamily="50" charset="-128"/>
                <a:ea typeface="Meiryo" panose="020B0604030504040204" pitchFamily="50" charset="-128"/>
              </a:rPr>
              <a:t>をご覧ください。</a:t>
            </a:r>
            <a:endParaRPr lang="en-US" altLang="ja-JP" sz="1000" dirty="0">
              <a:solidFill>
                <a:srgbClr val="000000"/>
              </a:solidFill>
              <a:latin typeface="Meiryo" panose="020B0604030504040204" pitchFamily="50" charset="-128"/>
              <a:ea typeface="Meiryo" panose="020B0604030504040204" pitchFamily="50" charset="-128"/>
            </a:endParaRPr>
          </a:p>
          <a:p>
            <a:pPr marL="171450" indent="-171450" algn="l">
              <a:buFont typeface="Wingdings" panose="05000000000000000000" pitchFamily="2" charset="2"/>
              <a:buChar char="l"/>
            </a:pPr>
            <a:r>
              <a:rPr lang="ja-JP" altLang="en-US" sz="1000" dirty="0">
                <a:solidFill>
                  <a:srgbClr val="000000"/>
                </a:solidFill>
                <a:latin typeface="Meiryo" panose="020B0604030504040204" pitchFamily="50" charset="-128"/>
                <a:ea typeface="Meiryo" panose="020B0604030504040204" pitchFamily="50" charset="-128"/>
              </a:rPr>
              <a:t>１０万円以上の寄附者には、大阪府からの感謝状を贈呈します。</a:t>
            </a:r>
            <a:endParaRPr lang="en-US" altLang="ja-JP" sz="1000" dirty="0">
              <a:solidFill>
                <a:srgbClr val="000000"/>
              </a:solidFill>
              <a:latin typeface="Meiryo" panose="020B0604030504040204" pitchFamily="50" charset="-128"/>
              <a:ea typeface="Meiryo" panose="020B0604030504040204" pitchFamily="50" charset="-128"/>
            </a:endParaRPr>
          </a:p>
          <a:p>
            <a:pPr marL="171450" indent="-171450">
              <a:buFont typeface="Wingdings" panose="05000000000000000000" pitchFamily="2" charset="2"/>
              <a:buChar char="l"/>
            </a:pPr>
            <a:r>
              <a:rPr lang="ja-JP" altLang="en-US" sz="1000" dirty="0">
                <a:solidFill>
                  <a:srgbClr val="000000"/>
                </a:solidFill>
                <a:latin typeface="Meiryo" panose="020B0604030504040204" pitchFamily="50" charset="-128"/>
                <a:ea typeface="Meiryo" panose="020B0604030504040204" pitchFamily="50" charset="-128"/>
              </a:rPr>
              <a:t>５０万円以上のご寄附に関しましては合同感謝状贈呈式にて、</a:t>
            </a:r>
            <a:endParaRPr lang="en-US" altLang="ja-JP" sz="1000" dirty="0">
              <a:solidFill>
                <a:srgbClr val="000000"/>
              </a:solidFill>
              <a:latin typeface="Meiryo" panose="020B0604030504040204" pitchFamily="50" charset="-128"/>
              <a:ea typeface="Meiryo" panose="020B0604030504040204" pitchFamily="50" charset="-128"/>
            </a:endParaRPr>
          </a:p>
          <a:p>
            <a:r>
              <a:rPr lang="ja-JP" altLang="en-US" sz="1000" dirty="0">
                <a:solidFill>
                  <a:srgbClr val="000000"/>
                </a:solidFill>
                <a:latin typeface="Meiryo" panose="020B0604030504040204" pitchFamily="50" charset="-128"/>
                <a:ea typeface="Meiryo" panose="020B0604030504040204" pitchFamily="50" charset="-128"/>
              </a:rPr>
              <a:t>　 １００万円以上ご寄附いただいた個人、１０００万円以上ご寄</a:t>
            </a:r>
            <a:endParaRPr lang="en-US" altLang="ja-JP" sz="1000" dirty="0">
              <a:solidFill>
                <a:srgbClr val="000000"/>
              </a:solidFill>
              <a:latin typeface="Meiryo" panose="020B0604030504040204" pitchFamily="50" charset="-128"/>
              <a:ea typeface="Meiryo" panose="020B0604030504040204" pitchFamily="50" charset="-128"/>
            </a:endParaRPr>
          </a:p>
          <a:p>
            <a:r>
              <a:rPr lang="ja-JP" altLang="en-US" sz="1000" dirty="0">
                <a:solidFill>
                  <a:srgbClr val="000000"/>
                </a:solidFill>
                <a:latin typeface="Meiryo" panose="020B0604030504040204" pitchFamily="50" charset="-128"/>
                <a:ea typeface="Meiryo" panose="020B0604030504040204" pitchFamily="50" charset="-128"/>
              </a:rPr>
              <a:t>　 附いただいた団体に関しましては、ご希望に応じて個別に、大</a:t>
            </a:r>
            <a:endParaRPr lang="en-US" altLang="ja-JP" sz="1000" dirty="0">
              <a:solidFill>
                <a:srgbClr val="000000"/>
              </a:solidFill>
              <a:latin typeface="Meiryo" panose="020B0604030504040204" pitchFamily="50" charset="-128"/>
              <a:ea typeface="Meiryo" panose="020B0604030504040204" pitchFamily="50" charset="-128"/>
            </a:endParaRPr>
          </a:p>
          <a:p>
            <a:r>
              <a:rPr lang="en-US" altLang="ja-JP" sz="1000" dirty="0">
                <a:solidFill>
                  <a:srgbClr val="000000"/>
                </a:solidFill>
                <a:latin typeface="Meiryo" panose="020B0604030504040204" pitchFamily="50" charset="-128"/>
                <a:ea typeface="Meiryo" panose="020B0604030504040204" pitchFamily="50" charset="-128"/>
              </a:rPr>
              <a:t>    </a:t>
            </a:r>
            <a:r>
              <a:rPr lang="ja-JP" altLang="en-US" sz="1000" dirty="0">
                <a:solidFill>
                  <a:srgbClr val="000000"/>
                </a:solidFill>
                <a:latin typeface="Meiryo" panose="020B0604030504040204" pitchFamily="50" charset="-128"/>
                <a:ea typeface="Meiryo" panose="020B0604030504040204" pitchFamily="50" charset="-128"/>
              </a:rPr>
              <a:t>阪府知事より感謝状を贈呈いたします。</a:t>
            </a:r>
            <a:endParaRPr lang="en-US" altLang="ja-JP" sz="1000" dirty="0">
              <a:solidFill>
                <a:srgbClr val="000000"/>
              </a:solidFill>
              <a:latin typeface="Meiryo" panose="020B0604030504040204" pitchFamily="50" charset="-128"/>
              <a:ea typeface="Meiryo" panose="020B0604030504040204" pitchFamily="50" charset="-128"/>
            </a:endParaRPr>
          </a:p>
        </p:txBody>
      </p:sp>
      <p:sp>
        <p:nvSpPr>
          <p:cNvPr id="67" name="テキスト ボックス 66">
            <a:extLst>
              <a:ext uri="{FF2B5EF4-FFF2-40B4-BE49-F238E27FC236}">
                <a16:creationId xmlns:a16="http://schemas.microsoft.com/office/drawing/2014/main" id="{94E58A00-9212-9FBE-65EF-BEFD39145E98}"/>
              </a:ext>
            </a:extLst>
          </p:cNvPr>
          <p:cNvSpPr txBox="1"/>
          <p:nvPr/>
        </p:nvSpPr>
        <p:spPr>
          <a:xfrm>
            <a:off x="4047798" y="7318493"/>
            <a:ext cx="2894711" cy="707886"/>
          </a:xfrm>
          <a:prstGeom prst="rect">
            <a:avLst/>
          </a:prstGeom>
          <a:noFill/>
        </p:spPr>
        <p:txBody>
          <a:bodyPr wrap="square">
            <a:spAutoFit/>
          </a:bodyPr>
          <a:lstStyle/>
          <a:p>
            <a:pPr algn="l"/>
            <a:r>
              <a:rPr lang="ja-JP" altLang="en-US" sz="800" dirty="0">
                <a:solidFill>
                  <a:srgbClr val="000000"/>
                </a:solidFill>
                <a:latin typeface="Meiryo" panose="020B0604030504040204" pitchFamily="50" charset="-128"/>
                <a:ea typeface="Meiryo" panose="020B0604030504040204" pitchFamily="50" charset="-128"/>
              </a:rPr>
              <a:t>・法人のご寄附は、寄附金相当額が損金扱いになります。</a:t>
            </a:r>
            <a:endParaRPr lang="en-US" altLang="ja-JP" sz="800" dirty="0">
              <a:solidFill>
                <a:srgbClr val="000000"/>
              </a:solidFill>
              <a:latin typeface="Meiryo" panose="020B0604030504040204" pitchFamily="50" charset="-128"/>
              <a:ea typeface="Meiryo" panose="020B0604030504040204" pitchFamily="50" charset="-128"/>
            </a:endParaRPr>
          </a:p>
          <a:p>
            <a:pPr algn="l"/>
            <a:r>
              <a:rPr lang="ja-JP" altLang="en-US" sz="800" dirty="0">
                <a:solidFill>
                  <a:srgbClr val="000000"/>
                </a:solidFill>
                <a:latin typeface="Meiryo" panose="020B0604030504040204" pitchFamily="50" charset="-128"/>
                <a:ea typeface="Meiryo" panose="020B0604030504040204" pitchFamily="50" charset="-128"/>
              </a:rPr>
              <a:t>・個人からのご寄附は、個人住民税及び所得税の寄附金</a:t>
            </a:r>
            <a:endParaRPr lang="en-US" altLang="ja-JP" sz="800" dirty="0">
              <a:solidFill>
                <a:srgbClr val="000000"/>
              </a:solidFill>
              <a:latin typeface="Meiryo" panose="020B0604030504040204" pitchFamily="50" charset="-128"/>
              <a:ea typeface="Meiryo" panose="020B0604030504040204" pitchFamily="50" charset="-128"/>
            </a:endParaRPr>
          </a:p>
          <a:p>
            <a:pPr algn="l"/>
            <a:r>
              <a:rPr lang="ja-JP" altLang="en-US" sz="800" dirty="0">
                <a:solidFill>
                  <a:srgbClr val="000000"/>
                </a:solidFill>
                <a:latin typeface="Meiryo" panose="020B0604030504040204" pitchFamily="50" charset="-128"/>
                <a:ea typeface="Meiryo" panose="020B0604030504040204" pitchFamily="50" charset="-128"/>
              </a:rPr>
              <a:t>　控除が受けられます。</a:t>
            </a:r>
          </a:p>
          <a:p>
            <a:pPr algn="l"/>
            <a:r>
              <a:rPr lang="ja-JP" altLang="en-US" sz="800" dirty="0">
                <a:solidFill>
                  <a:srgbClr val="000000"/>
                </a:solidFill>
                <a:latin typeface="Meiryo" panose="020B0604030504040204" pitchFamily="50" charset="-128"/>
                <a:ea typeface="Meiryo" panose="020B0604030504040204" pitchFamily="50" charset="-128"/>
              </a:rPr>
              <a:t>・相続した財産を申告期限内までに寄附された場合は、</a:t>
            </a:r>
            <a:endParaRPr lang="en-US" altLang="ja-JP" sz="800" dirty="0">
              <a:solidFill>
                <a:srgbClr val="000000"/>
              </a:solidFill>
              <a:latin typeface="Meiryo" panose="020B0604030504040204" pitchFamily="50" charset="-128"/>
              <a:ea typeface="Meiryo" panose="020B0604030504040204" pitchFamily="50" charset="-128"/>
            </a:endParaRPr>
          </a:p>
          <a:p>
            <a:pPr algn="l"/>
            <a:r>
              <a:rPr lang="ja-JP" altLang="en-US" sz="800" dirty="0">
                <a:solidFill>
                  <a:srgbClr val="000000"/>
                </a:solidFill>
                <a:latin typeface="Meiryo" panose="020B0604030504040204" pitchFamily="50" charset="-128"/>
                <a:ea typeface="Meiryo" panose="020B0604030504040204" pitchFamily="50" charset="-128"/>
              </a:rPr>
              <a:t>　寄附金相当額に対する相続税は非課税となります。</a:t>
            </a:r>
          </a:p>
        </p:txBody>
      </p:sp>
      <p:sp>
        <p:nvSpPr>
          <p:cNvPr id="41" name="角丸四角形 130">
            <a:extLst>
              <a:ext uri="{FF2B5EF4-FFF2-40B4-BE49-F238E27FC236}">
                <a16:creationId xmlns:a16="http://schemas.microsoft.com/office/drawing/2014/main" id="{41864B89-221C-C97D-EE9C-42732F819805}"/>
              </a:ext>
            </a:extLst>
          </p:cNvPr>
          <p:cNvSpPr/>
          <p:nvPr/>
        </p:nvSpPr>
        <p:spPr>
          <a:xfrm>
            <a:off x="4490353" y="7082600"/>
            <a:ext cx="1881043" cy="219319"/>
          </a:xfrm>
          <a:prstGeom prst="roundRect">
            <a:avLst>
              <a:gd name="adj" fmla="val 50000"/>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ctr"/>
            <a:r>
              <a:rPr lang="ja-JP" altLang="en-US" sz="1050" b="1" dirty="0">
                <a:solidFill>
                  <a:schemeClr val="bg1"/>
                </a:solidFill>
                <a:latin typeface="Yu Gothic UI" panose="020B0500000000000000" pitchFamily="50" charset="-128"/>
                <a:ea typeface="Yu Gothic UI" panose="020B0500000000000000" pitchFamily="50" charset="-128"/>
              </a:rPr>
              <a:t>税制上の特典について</a:t>
            </a:r>
          </a:p>
        </p:txBody>
      </p:sp>
      <p:sp>
        <p:nvSpPr>
          <p:cNvPr id="2" name="正方形/長方形 1">
            <a:extLst>
              <a:ext uri="{FF2B5EF4-FFF2-40B4-BE49-F238E27FC236}">
                <a16:creationId xmlns:a16="http://schemas.microsoft.com/office/drawing/2014/main" id="{AC5562F5-69DC-CE71-9762-7808FAEA003E}"/>
              </a:ext>
            </a:extLst>
          </p:cNvPr>
          <p:cNvSpPr/>
          <p:nvPr/>
        </p:nvSpPr>
        <p:spPr>
          <a:xfrm>
            <a:off x="4047798" y="7018009"/>
            <a:ext cx="2766154" cy="995454"/>
          </a:xfrm>
          <a:prstGeom prst="rect">
            <a:avLst/>
          </a:prstGeom>
          <a:noFill/>
          <a:ln w="285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a:extLst>
              <a:ext uri="{FF2B5EF4-FFF2-40B4-BE49-F238E27FC236}">
                <a16:creationId xmlns:a16="http://schemas.microsoft.com/office/drawing/2014/main" id="{13D7708B-93C5-4C3A-2045-BFE6BA6945CF}"/>
              </a:ext>
            </a:extLst>
          </p:cNvPr>
          <p:cNvSpPr txBox="1"/>
          <p:nvPr/>
        </p:nvSpPr>
        <p:spPr>
          <a:xfrm>
            <a:off x="339448" y="6193793"/>
            <a:ext cx="1222956" cy="223138"/>
          </a:xfrm>
          <a:prstGeom prst="rect">
            <a:avLst/>
          </a:prstGeom>
          <a:noFill/>
        </p:spPr>
        <p:txBody>
          <a:bodyPr wrap="square" rtlCol="0">
            <a:spAutoFit/>
          </a:bodyPr>
          <a:lstStyle/>
          <a:p>
            <a:pPr algn="ctr">
              <a:lnSpc>
                <a:spcPts val="1000"/>
              </a:lnSpc>
            </a:pPr>
            <a:r>
              <a:rPr lang="ja-JP" altLang="en-US" sz="900" dirty="0" smtClean="0">
                <a:latin typeface="メイリオ" panose="020B0604030504040204" pitchFamily="50" charset="-128"/>
                <a:ea typeface="メイリオ" panose="020B0604030504040204" pitchFamily="50" charset="-128"/>
              </a:rPr>
              <a:t>植樹の</a:t>
            </a:r>
            <a:r>
              <a:rPr lang="ja-JP" altLang="en-US" sz="900" dirty="0">
                <a:latin typeface="メイリオ" panose="020B0604030504040204" pitchFamily="50" charset="-128"/>
                <a:ea typeface="メイリオ" panose="020B0604030504040204" pitchFamily="50" charset="-128"/>
              </a:rPr>
              <a:t>様子</a:t>
            </a:r>
            <a:endParaRPr kumimoji="1" lang="ja-JP" altLang="en-US" sz="900" dirty="0">
              <a:latin typeface="メイリオ" panose="020B0604030504040204" pitchFamily="50" charset="-128"/>
              <a:ea typeface="メイリオ" panose="020B0604030504040204" pitchFamily="50" charset="-128"/>
            </a:endParaRPr>
          </a:p>
        </p:txBody>
      </p:sp>
      <p:grpSp>
        <p:nvGrpSpPr>
          <p:cNvPr id="49" name="グループ化 48">
            <a:extLst>
              <a:ext uri="{FF2B5EF4-FFF2-40B4-BE49-F238E27FC236}">
                <a16:creationId xmlns:a16="http://schemas.microsoft.com/office/drawing/2014/main" id="{9814D1AC-EC9F-CC5B-3158-B2380911A615}"/>
              </a:ext>
            </a:extLst>
          </p:cNvPr>
          <p:cNvGrpSpPr/>
          <p:nvPr/>
        </p:nvGrpSpPr>
        <p:grpSpPr>
          <a:xfrm>
            <a:off x="105061" y="4041994"/>
            <a:ext cx="5766368" cy="332765"/>
            <a:chOff x="54323" y="4420824"/>
            <a:chExt cx="5405970" cy="332765"/>
          </a:xfrm>
        </p:grpSpPr>
        <p:sp>
          <p:nvSpPr>
            <p:cNvPr id="50" name="正方形/長方形 49">
              <a:extLst>
                <a:ext uri="{FF2B5EF4-FFF2-40B4-BE49-F238E27FC236}">
                  <a16:creationId xmlns:a16="http://schemas.microsoft.com/office/drawing/2014/main" id="{2907CE13-FB40-E200-CC77-BD7D356D96D8}"/>
                </a:ext>
              </a:extLst>
            </p:cNvPr>
            <p:cNvSpPr/>
            <p:nvPr/>
          </p:nvSpPr>
          <p:spPr>
            <a:xfrm>
              <a:off x="54323" y="4420824"/>
              <a:ext cx="180109" cy="324000"/>
            </a:xfrm>
            <a:prstGeom prst="rect">
              <a:avLst/>
            </a:prstGeom>
            <a:solidFill>
              <a:srgbClr val="4C9F38"/>
            </a:solidFill>
            <a:ln>
              <a:solidFill>
                <a:srgbClr val="4C9F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a:extLst>
                <a:ext uri="{FF2B5EF4-FFF2-40B4-BE49-F238E27FC236}">
                  <a16:creationId xmlns:a16="http://schemas.microsoft.com/office/drawing/2014/main" id="{1BBA0E9C-C81C-C6D6-0128-70CBC1ED2AAC}"/>
                </a:ext>
              </a:extLst>
            </p:cNvPr>
            <p:cNvSpPr/>
            <p:nvPr/>
          </p:nvSpPr>
          <p:spPr>
            <a:xfrm>
              <a:off x="60293" y="4717589"/>
              <a:ext cx="5400000" cy="36000"/>
            </a:xfrm>
            <a:prstGeom prst="rect">
              <a:avLst/>
            </a:prstGeom>
            <a:gradFill>
              <a:gsLst>
                <a:gs pos="41000">
                  <a:srgbClr val="4C9F38"/>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2" name="グループ化 51">
            <a:extLst>
              <a:ext uri="{FF2B5EF4-FFF2-40B4-BE49-F238E27FC236}">
                <a16:creationId xmlns:a16="http://schemas.microsoft.com/office/drawing/2014/main" id="{1B2132FE-3D55-FF6E-7EC9-2FB0EEEC850E}"/>
              </a:ext>
            </a:extLst>
          </p:cNvPr>
          <p:cNvGrpSpPr/>
          <p:nvPr/>
        </p:nvGrpSpPr>
        <p:grpSpPr>
          <a:xfrm>
            <a:off x="104784" y="2114319"/>
            <a:ext cx="3460395" cy="343536"/>
            <a:chOff x="56173" y="4410053"/>
            <a:chExt cx="3244120" cy="343536"/>
          </a:xfrm>
        </p:grpSpPr>
        <p:sp>
          <p:nvSpPr>
            <p:cNvPr id="63" name="正方形/長方形 62">
              <a:extLst>
                <a:ext uri="{FF2B5EF4-FFF2-40B4-BE49-F238E27FC236}">
                  <a16:creationId xmlns:a16="http://schemas.microsoft.com/office/drawing/2014/main" id="{4982EEC1-117F-5CC9-80CD-0C3D7DF19443}"/>
                </a:ext>
              </a:extLst>
            </p:cNvPr>
            <p:cNvSpPr/>
            <p:nvPr/>
          </p:nvSpPr>
          <p:spPr>
            <a:xfrm>
              <a:off x="56173" y="4410053"/>
              <a:ext cx="180109" cy="324000"/>
            </a:xfrm>
            <a:prstGeom prst="rect">
              <a:avLst/>
            </a:prstGeom>
            <a:solidFill>
              <a:srgbClr val="4C9F38"/>
            </a:solidFill>
            <a:ln>
              <a:solidFill>
                <a:srgbClr val="4C9F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正方形/長方形 67">
              <a:extLst>
                <a:ext uri="{FF2B5EF4-FFF2-40B4-BE49-F238E27FC236}">
                  <a16:creationId xmlns:a16="http://schemas.microsoft.com/office/drawing/2014/main" id="{35AE0B7C-1654-A6BD-CC10-4F07638CC73A}"/>
                </a:ext>
              </a:extLst>
            </p:cNvPr>
            <p:cNvSpPr/>
            <p:nvPr/>
          </p:nvSpPr>
          <p:spPr>
            <a:xfrm>
              <a:off x="60293" y="4717589"/>
              <a:ext cx="3240000" cy="36000"/>
            </a:xfrm>
            <a:prstGeom prst="rect">
              <a:avLst/>
            </a:prstGeom>
            <a:gradFill>
              <a:gsLst>
                <a:gs pos="41000">
                  <a:srgbClr val="4C9F38"/>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69" name="テキスト ボックス 68">
            <a:extLst>
              <a:ext uri="{FF2B5EF4-FFF2-40B4-BE49-F238E27FC236}">
                <a16:creationId xmlns:a16="http://schemas.microsoft.com/office/drawing/2014/main" id="{8F06CE2C-8B1A-DCF9-43CA-4C8C4EF9A040}"/>
              </a:ext>
            </a:extLst>
          </p:cNvPr>
          <p:cNvSpPr txBox="1"/>
          <p:nvPr/>
        </p:nvSpPr>
        <p:spPr>
          <a:xfrm>
            <a:off x="1691320" y="6176149"/>
            <a:ext cx="1677506" cy="348813"/>
          </a:xfrm>
          <a:prstGeom prst="rect">
            <a:avLst/>
          </a:prstGeom>
          <a:noFill/>
        </p:spPr>
        <p:txBody>
          <a:bodyPr wrap="square" rtlCol="0">
            <a:spAutoFit/>
          </a:bodyPr>
          <a:lstStyle/>
          <a:p>
            <a:pPr algn="ctr">
              <a:lnSpc>
                <a:spcPts val="1000"/>
              </a:lnSpc>
            </a:pPr>
            <a:r>
              <a:rPr kumimoji="1" lang="ja-JP" altLang="en-US" sz="900" dirty="0" smtClean="0">
                <a:latin typeface="メイリオ" panose="020B0604030504040204" pitchFamily="50" charset="-128"/>
                <a:ea typeface="メイリオ" panose="020B0604030504040204" pitchFamily="50" charset="-128"/>
              </a:rPr>
              <a:t>府民参加型定例活動の様子</a:t>
            </a:r>
            <a:endParaRPr kumimoji="1" lang="en-US" altLang="ja-JP" sz="900" dirty="0" smtClean="0">
              <a:latin typeface="メイリオ" panose="020B0604030504040204" pitchFamily="50" charset="-128"/>
              <a:ea typeface="メイリオ" panose="020B0604030504040204" pitchFamily="50" charset="-128"/>
            </a:endParaRPr>
          </a:p>
          <a:p>
            <a:pPr algn="ctr">
              <a:lnSpc>
                <a:spcPts val="1000"/>
              </a:lnSpc>
            </a:pPr>
            <a:endParaRPr kumimoji="1" lang="ja-JP" altLang="en-US" sz="900" dirty="0">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88BBC040-A2B0-173A-3142-E9FC51A55BD7}"/>
              </a:ext>
            </a:extLst>
          </p:cNvPr>
          <p:cNvSpPr/>
          <p:nvPr/>
        </p:nvSpPr>
        <p:spPr>
          <a:xfrm>
            <a:off x="5728109" y="8178494"/>
            <a:ext cx="892698" cy="94993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テキスト ボックス 69">
            <a:extLst>
              <a:ext uri="{FF2B5EF4-FFF2-40B4-BE49-F238E27FC236}">
                <a16:creationId xmlns:a16="http://schemas.microsoft.com/office/drawing/2014/main" id="{F963AF1C-1C34-EC3F-928B-4FA8D402DF29}"/>
              </a:ext>
            </a:extLst>
          </p:cNvPr>
          <p:cNvSpPr txBox="1"/>
          <p:nvPr/>
        </p:nvSpPr>
        <p:spPr>
          <a:xfrm>
            <a:off x="5226170" y="8907859"/>
            <a:ext cx="1878213" cy="220573"/>
          </a:xfrm>
          <a:prstGeom prst="rect">
            <a:avLst/>
          </a:prstGeom>
          <a:noFill/>
        </p:spPr>
        <p:txBody>
          <a:bodyPr wrap="square" rtlCol="0">
            <a:spAutoFit/>
          </a:bodyPr>
          <a:lstStyle/>
          <a:p>
            <a:pPr algn="ctr">
              <a:lnSpc>
                <a:spcPts val="1000"/>
              </a:lnSpc>
            </a:pPr>
            <a:r>
              <a:rPr kumimoji="1" lang="en-US" altLang="ja-JP" sz="900" b="1" dirty="0">
                <a:latin typeface="BIZ UDPゴシック" panose="020B0400000000000000" pitchFamily="50" charset="-128"/>
                <a:ea typeface="BIZ UDPゴシック" panose="020B0400000000000000" pitchFamily="50" charset="-128"/>
              </a:rPr>
              <a:t>HP</a:t>
            </a:r>
            <a:r>
              <a:rPr kumimoji="1" lang="ja-JP" altLang="en-US" sz="900" b="1" dirty="0">
                <a:latin typeface="BIZ UDPゴシック" panose="020B0400000000000000" pitchFamily="50" charset="-128"/>
                <a:ea typeface="BIZ UDPゴシック" panose="020B0400000000000000" pitchFamily="50" charset="-128"/>
              </a:rPr>
              <a:t>はこちら</a:t>
            </a:r>
          </a:p>
        </p:txBody>
      </p:sp>
      <p:sp>
        <p:nvSpPr>
          <p:cNvPr id="80" name="テキスト ボックス 79">
            <a:extLst>
              <a:ext uri="{FF2B5EF4-FFF2-40B4-BE49-F238E27FC236}">
                <a16:creationId xmlns:a16="http://schemas.microsoft.com/office/drawing/2014/main" id="{507DA25F-0413-71D0-F77B-4080B280A75A}"/>
              </a:ext>
            </a:extLst>
          </p:cNvPr>
          <p:cNvSpPr txBox="1"/>
          <p:nvPr/>
        </p:nvSpPr>
        <p:spPr>
          <a:xfrm>
            <a:off x="114786" y="2421194"/>
            <a:ext cx="3527742" cy="1615827"/>
          </a:xfrm>
          <a:prstGeom prst="rect">
            <a:avLst/>
          </a:prstGeom>
          <a:noFill/>
        </p:spPr>
        <p:txBody>
          <a:bodyPr wrap="square">
            <a:spAutoFit/>
          </a:bodyPr>
          <a:lstStyle/>
          <a:p>
            <a:pPr marL="171450" indent="-171450">
              <a:lnSpc>
                <a:spcPct val="110000"/>
              </a:lnSpc>
              <a:buFont typeface="Wingdings" panose="05000000000000000000" pitchFamily="2" charset="2"/>
              <a:buChar char="l"/>
            </a:pPr>
            <a:r>
              <a:rPr lang="ja-JP" altLang="en-US" sz="1000" dirty="0" smtClean="0">
                <a:solidFill>
                  <a:srgbClr val="000000"/>
                </a:solidFill>
                <a:latin typeface="Meiryo" panose="020B0604030504040204" pitchFamily="50" charset="-128"/>
                <a:ea typeface="Meiryo" panose="020B0604030504040204" pitchFamily="50" charset="-128"/>
              </a:rPr>
              <a:t>大阪湾</a:t>
            </a:r>
            <a:r>
              <a:rPr lang="ja-JP" altLang="en-US" sz="1000" dirty="0">
                <a:solidFill>
                  <a:srgbClr val="000000"/>
                </a:solidFill>
                <a:latin typeface="Meiryo" panose="020B0604030504040204" pitchFamily="50" charset="-128"/>
                <a:ea typeface="Meiryo" panose="020B0604030504040204" pitchFamily="50" charset="-128"/>
              </a:rPr>
              <a:t>臨海部の産業廃棄物処分場「</a:t>
            </a:r>
            <a:r>
              <a:rPr lang="ja-JP" altLang="en-US" sz="1000" dirty="0" smtClean="0">
                <a:solidFill>
                  <a:srgbClr val="000000"/>
                </a:solidFill>
                <a:latin typeface="Meiryo" panose="020B0604030504040204" pitchFamily="50" charset="-128"/>
                <a:ea typeface="Meiryo" panose="020B0604030504040204" pitchFamily="50" charset="-128"/>
              </a:rPr>
              <a:t>堺第７－</a:t>
            </a:r>
            <a:r>
              <a:rPr lang="ja-JP" altLang="en-US" sz="1000" dirty="0">
                <a:solidFill>
                  <a:srgbClr val="000000"/>
                </a:solidFill>
                <a:latin typeface="Meiryo" panose="020B0604030504040204" pitchFamily="50" charset="-128"/>
                <a:ea typeface="Meiryo" panose="020B0604030504040204" pitchFamily="50" charset="-128"/>
              </a:rPr>
              <a:t>３</a:t>
            </a:r>
            <a:r>
              <a:rPr lang="ja-JP" altLang="en-US" sz="1000" dirty="0" smtClean="0">
                <a:solidFill>
                  <a:srgbClr val="000000"/>
                </a:solidFill>
                <a:latin typeface="Meiryo" panose="020B0604030504040204" pitchFamily="50" charset="-128"/>
                <a:ea typeface="Meiryo" panose="020B0604030504040204" pitchFamily="50" charset="-128"/>
              </a:rPr>
              <a:t>区 </a:t>
            </a:r>
            <a:r>
              <a:rPr lang="ja-JP" altLang="en-US" sz="1000" dirty="0">
                <a:solidFill>
                  <a:srgbClr val="000000"/>
                </a:solidFill>
                <a:latin typeface="Meiryo" panose="020B0604030504040204" pitchFamily="50" charset="-128"/>
                <a:ea typeface="Meiryo" panose="020B0604030504040204" pitchFamily="50" charset="-128"/>
              </a:rPr>
              <a:t>」</a:t>
            </a:r>
            <a:r>
              <a:rPr lang="ja-JP" altLang="en-US" sz="1000" dirty="0" smtClean="0">
                <a:solidFill>
                  <a:srgbClr val="000000"/>
                </a:solidFill>
                <a:latin typeface="Meiryo" panose="020B0604030504040204" pitchFamily="50" charset="-128"/>
                <a:ea typeface="Meiryo" panose="020B0604030504040204" pitchFamily="50" charset="-128"/>
              </a:rPr>
              <a:t>の一部である約</a:t>
            </a:r>
            <a:r>
              <a:rPr lang="en-US" altLang="ja-JP" sz="1000" dirty="0" smtClean="0">
                <a:solidFill>
                  <a:srgbClr val="000000"/>
                </a:solidFill>
                <a:latin typeface="Meiryo" panose="020B0604030504040204" pitchFamily="50" charset="-128"/>
                <a:ea typeface="Meiryo" panose="020B0604030504040204" pitchFamily="50" charset="-128"/>
              </a:rPr>
              <a:t>100ha</a:t>
            </a:r>
            <a:r>
              <a:rPr lang="ja-JP" altLang="en-US" sz="1000" dirty="0" smtClean="0">
                <a:solidFill>
                  <a:srgbClr val="000000"/>
                </a:solidFill>
                <a:latin typeface="Meiryo" panose="020B0604030504040204" pitchFamily="50" charset="-128"/>
                <a:ea typeface="Meiryo" panose="020B0604030504040204" pitchFamily="50" charset="-128"/>
              </a:rPr>
              <a:t>において、平成</a:t>
            </a:r>
            <a:r>
              <a:rPr lang="en-US" altLang="ja-JP" sz="1000" dirty="0" smtClean="0">
                <a:solidFill>
                  <a:srgbClr val="000000"/>
                </a:solidFill>
                <a:latin typeface="Meiryo" panose="020B0604030504040204" pitchFamily="50" charset="-128"/>
                <a:ea typeface="Meiryo" panose="020B0604030504040204" pitchFamily="50" charset="-128"/>
              </a:rPr>
              <a:t>16</a:t>
            </a:r>
            <a:r>
              <a:rPr lang="ja-JP" altLang="en-US" sz="1000" dirty="0" smtClean="0">
                <a:solidFill>
                  <a:srgbClr val="000000"/>
                </a:solidFill>
                <a:latin typeface="Meiryo" panose="020B0604030504040204" pitchFamily="50" charset="-128"/>
                <a:ea typeface="Meiryo" panose="020B0604030504040204" pitchFamily="50" charset="-128"/>
              </a:rPr>
              <a:t>年に「共生の森づくり」がスタートしました。</a:t>
            </a:r>
            <a:endParaRPr lang="en-US" altLang="ja-JP" sz="1000" dirty="0" smtClean="0">
              <a:solidFill>
                <a:srgbClr val="000000"/>
              </a:solidFill>
              <a:latin typeface="Meiryo" panose="020B0604030504040204" pitchFamily="50" charset="-128"/>
              <a:ea typeface="Meiryo" panose="020B0604030504040204" pitchFamily="50" charset="-128"/>
            </a:endParaRPr>
          </a:p>
          <a:p>
            <a:pPr marL="171450" indent="-171450" algn="l">
              <a:lnSpc>
                <a:spcPct val="110000"/>
              </a:lnSpc>
              <a:buFont typeface="Wingdings" panose="05000000000000000000" pitchFamily="2" charset="2"/>
              <a:buChar char="l"/>
            </a:pPr>
            <a:r>
              <a:rPr lang="ja-JP" altLang="en-US" sz="1000" dirty="0" smtClean="0">
                <a:solidFill>
                  <a:srgbClr val="000000"/>
                </a:solidFill>
                <a:latin typeface="Meiryo" panose="020B0604030504040204" pitchFamily="50" charset="-128"/>
                <a:ea typeface="Meiryo" panose="020B0604030504040204" pitchFamily="50" charset="-128"/>
              </a:rPr>
              <a:t>森林やビオトープ空間などの自然環境・生物多様性の創出をめざし、</a:t>
            </a:r>
            <a:r>
              <a:rPr lang="en-US" altLang="ja-JP" sz="1000" dirty="0" smtClean="0">
                <a:solidFill>
                  <a:srgbClr val="000000"/>
                </a:solidFill>
                <a:latin typeface="Meiryo" panose="020B0604030504040204" pitchFamily="50" charset="-128"/>
                <a:ea typeface="Meiryo" panose="020B0604030504040204" pitchFamily="50" charset="-128"/>
              </a:rPr>
              <a:t>NPO</a:t>
            </a:r>
            <a:r>
              <a:rPr lang="ja-JP" altLang="en-US" sz="1000" dirty="0" smtClean="0">
                <a:solidFill>
                  <a:srgbClr val="000000"/>
                </a:solidFill>
                <a:latin typeface="Meiryo" panose="020B0604030504040204" pitchFamily="50" charset="-128"/>
                <a:ea typeface="Meiryo" panose="020B0604030504040204" pitchFamily="50" charset="-128"/>
              </a:rPr>
              <a:t>・企業等の多様な主体との協働により森づくり活動に取り組んでいます。</a:t>
            </a:r>
            <a:endParaRPr lang="en-US" altLang="ja-JP" sz="1000" dirty="0" smtClean="0">
              <a:solidFill>
                <a:srgbClr val="000000"/>
              </a:solidFill>
              <a:latin typeface="Meiryo" panose="020B0604030504040204" pitchFamily="50" charset="-128"/>
              <a:ea typeface="Meiryo" panose="020B0604030504040204" pitchFamily="50" charset="-128"/>
            </a:endParaRPr>
          </a:p>
          <a:p>
            <a:pPr marL="171450" indent="-171450" algn="l">
              <a:lnSpc>
                <a:spcPct val="110000"/>
              </a:lnSpc>
              <a:buFont typeface="Wingdings" panose="05000000000000000000" pitchFamily="2" charset="2"/>
              <a:buChar char="l"/>
            </a:pPr>
            <a:r>
              <a:rPr lang="ja-JP" altLang="en-US" sz="1000" dirty="0" smtClean="0">
                <a:solidFill>
                  <a:srgbClr val="000000"/>
                </a:solidFill>
                <a:latin typeface="Meiryo" panose="020B0604030504040204" pitchFamily="50" charset="-128"/>
                <a:ea typeface="Meiryo" panose="020B0604030504040204" pitchFamily="50" charset="-128"/>
              </a:rPr>
              <a:t>活動の開始から約</a:t>
            </a:r>
            <a:r>
              <a:rPr lang="en-US" altLang="ja-JP" sz="1000" dirty="0" smtClean="0">
                <a:solidFill>
                  <a:srgbClr val="000000"/>
                </a:solidFill>
                <a:latin typeface="Meiryo" panose="020B0604030504040204" pitchFamily="50" charset="-128"/>
                <a:ea typeface="Meiryo" panose="020B0604030504040204" pitchFamily="50" charset="-128"/>
              </a:rPr>
              <a:t>20</a:t>
            </a:r>
            <a:r>
              <a:rPr lang="ja-JP" altLang="en-US" sz="1000" dirty="0" smtClean="0">
                <a:solidFill>
                  <a:srgbClr val="000000"/>
                </a:solidFill>
                <a:latin typeface="Meiryo" panose="020B0604030504040204" pitchFamily="50" charset="-128"/>
                <a:ea typeface="Meiryo" panose="020B0604030504040204" pitchFamily="50" charset="-128"/>
              </a:rPr>
              <a:t>年が経過し、これまでの森づくり</a:t>
            </a:r>
            <a:r>
              <a:rPr lang="ja-JP" altLang="en-US" sz="1000" smtClean="0">
                <a:solidFill>
                  <a:srgbClr val="000000"/>
                </a:solidFill>
                <a:latin typeface="Meiryo" panose="020B0604030504040204" pitchFamily="50" charset="-128"/>
                <a:ea typeface="Meiryo" panose="020B0604030504040204" pitchFamily="50" charset="-128"/>
              </a:rPr>
              <a:t>により様々</a:t>
            </a:r>
            <a:r>
              <a:rPr lang="ja-JP" altLang="en-US" sz="1000" dirty="0" smtClean="0">
                <a:solidFill>
                  <a:srgbClr val="000000"/>
                </a:solidFill>
                <a:latin typeface="Meiryo" panose="020B0604030504040204" pitchFamily="50" charset="-128"/>
                <a:ea typeface="Meiryo" panose="020B0604030504040204" pitchFamily="50" charset="-128"/>
              </a:rPr>
              <a:t>な動植物が生息・生育し始め、新たな生態系がはぐくまれつつあります。</a:t>
            </a:r>
            <a:endParaRPr lang="en-US" altLang="ja-JP" sz="1000" dirty="0">
              <a:solidFill>
                <a:srgbClr val="000000"/>
              </a:solidFill>
              <a:latin typeface="Meiryo" panose="020B0604030504040204" pitchFamily="50" charset="-128"/>
              <a:ea typeface="Meiryo" panose="020B0604030504040204" pitchFamily="50" charset="-128"/>
            </a:endParaRPr>
          </a:p>
        </p:txBody>
      </p:sp>
      <p:sp>
        <p:nvSpPr>
          <p:cNvPr id="10" name="正方形/長方形 9">
            <a:extLst>
              <a:ext uri="{FF2B5EF4-FFF2-40B4-BE49-F238E27FC236}">
                <a16:creationId xmlns:a16="http://schemas.microsoft.com/office/drawing/2014/main" id="{BD7E1FA9-DFE4-2494-6304-A82311C0DA31}"/>
              </a:ext>
            </a:extLst>
          </p:cNvPr>
          <p:cNvSpPr/>
          <p:nvPr/>
        </p:nvSpPr>
        <p:spPr>
          <a:xfrm>
            <a:off x="0" y="0"/>
            <a:ext cx="6858000" cy="1147587"/>
          </a:xfrm>
          <a:prstGeom prst="rect">
            <a:avLst/>
          </a:prstGeom>
          <a:solidFill>
            <a:srgbClr val="4C9F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a:extLst>
              <a:ext uri="{FF2B5EF4-FFF2-40B4-BE49-F238E27FC236}">
                <a16:creationId xmlns:a16="http://schemas.microsoft.com/office/drawing/2014/main" id="{8B23C5D0-934A-EE6A-76F5-5B9C2AF898A6}"/>
              </a:ext>
            </a:extLst>
          </p:cNvPr>
          <p:cNvSpPr/>
          <p:nvPr/>
        </p:nvSpPr>
        <p:spPr>
          <a:xfrm>
            <a:off x="398778" y="-81108"/>
            <a:ext cx="6060441" cy="13098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4500"/>
              </a:lnSpc>
            </a:pPr>
            <a:r>
              <a:rPr kumimoji="1" lang="ja-JP" altLang="en-US" sz="2000" b="1" dirty="0">
                <a:solidFill>
                  <a:schemeClr val="tx1"/>
                </a:solidFill>
                <a:effectLst>
                  <a:glow rad="177800">
                    <a:schemeClr val="bg1"/>
                  </a:glow>
                </a:effectLst>
                <a:latin typeface="メイリオ" panose="020B0604030504040204" pitchFamily="50" charset="-128"/>
                <a:ea typeface="メイリオ" panose="020B0604030504040204" pitchFamily="50" charset="-128"/>
              </a:rPr>
              <a:t>大阪府</a:t>
            </a:r>
            <a:r>
              <a:rPr lang="ja-JP" altLang="en-US" sz="2000" b="1" dirty="0">
                <a:solidFill>
                  <a:schemeClr val="tx1"/>
                </a:solidFill>
                <a:effectLst>
                  <a:glow rad="177800">
                    <a:schemeClr val="bg1"/>
                  </a:glow>
                </a:effectLst>
                <a:latin typeface="メイリオ" panose="020B0604030504040204" pitchFamily="50" charset="-128"/>
                <a:ea typeface="メイリオ" panose="020B0604030504040204" pitchFamily="50" charset="-128"/>
              </a:rPr>
              <a:t>みどりの基金</a:t>
            </a:r>
            <a:endParaRPr lang="en-US" altLang="ja-JP" sz="2000" b="1" dirty="0">
              <a:solidFill>
                <a:schemeClr val="tx1"/>
              </a:solidFill>
              <a:effectLst>
                <a:glow rad="177800">
                  <a:schemeClr val="bg1"/>
                </a:glow>
              </a:effectLst>
              <a:latin typeface="メイリオ" panose="020B0604030504040204" pitchFamily="50" charset="-128"/>
              <a:ea typeface="メイリオ" panose="020B0604030504040204" pitchFamily="50" charset="-128"/>
            </a:endParaRPr>
          </a:p>
          <a:p>
            <a:pPr algn="ctr">
              <a:lnSpc>
                <a:spcPts val="4500"/>
              </a:lnSpc>
            </a:pPr>
            <a:r>
              <a:rPr lang="ja-JP" altLang="en-US" sz="3600" b="1" dirty="0">
                <a:solidFill>
                  <a:schemeClr val="tx1"/>
                </a:solidFill>
                <a:effectLst>
                  <a:glow rad="177800">
                    <a:schemeClr val="bg1"/>
                  </a:glow>
                </a:effectLst>
                <a:latin typeface="メイリオ" panose="020B0604030504040204" pitchFamily="50" charset="-128"/>
                <a:ea typeface="メイリオ" panose="020B0604030504040204" pitchFamily="50" charset="-128"/>
              </a:rPr>
              <a:t>共生</a:t>
            </a:r>
            <a:r>
              <a:rPr lang="ja-JP" altLang="en-US" sz="3600" b="1" dirty="0" smtClean="0">
                <a:solidFill>
                  <a:schemeClr val="tx1"/>
                </a:solidFill>
                <a:effectLst>
                  <a:glow rad="177800">
                    <a:schemeClr val="bg1"/>
                  </a:glow>
                </a:effectLst>
                <a:latin typeface="メイリオ" panose="020B0604030504040204" pitchFamily="50" charset="-128"/>
                <a:ea typeface="メイリオ" panose="020B0604030504040204" pitchFamily="50" charset="-128"/>
              </a:rPr>
              <a:t>の森づくり</a:t>
            </a:r>
            <a:r>
              <a:rPr kumimoji="1" lang="ja-JP" altLang="en-US" sz="3600" b="1" dirty="0" smtClean="0">
                <a:solidFill>
                  <a:schemeClr val="tx1"/>
                </a:solidFill>
                <a:effectLst>
                  <a:glow rad="177800">
                    <a:schemeClr val="bg1"/>
                  </a:glow>
                </a:effectLst>
                <a:latin typeface="メイリオ" panose="020B0604030504040204" pitchFamily="50" charset="-128"/>
                <a:ea typeface="メイリオ" panose="020B0604030504040204" pitchFamily="50" charset="-128"/>
              </a:rPr>
              <a:t>基金</a:t>
            </a:r>
            <a:endParaRPr kumimoji="1" lang="en-US" altLang="ja-JP" dirty="0">
              <a:solidFill>
                <a:schemeClr val="tx1"/>
              </a:solidFill>
              <a:latin typeface="メイリオ" panose="020B0604030504040204" pitchFamily="50" charset="-128"/>
              <a:ea typeface="メイリオ" panose="020B0604030504040204" pitchFamily="50" charset="-128"/>
            </a:endParaRPr>
          </a:p>
        </p:txBody>
      </p:sp>
      <p:sp>
        <p:nvSpPr>
          <p:cNvPr id="82" name="テキスト ボックス 81">
            <a:extLst>
              <a:ext uri="{FF2B5EF4-FFF2-40B4-BE49-F238E27FC236}">
                <a16:creationId xmlns:a16="http://schemas.microsoft.com/office/drawing/2014/main" id="{13D7708B-93C5-4C3A-2045-BFE6BA6945CF}"/>
              </a:ext>
            </a:extLst>
          </p:cNvPr>
          <p:cNvSpPr txBox="1"/>
          <p:nvPr/>
        </p:nvSpPr>
        <p:spPr>
          <a:xfrm>
            <a:off x="3374181" y="6170519"/>
            <a:ext cx="1728233" cy="223138"/>
          </a:xfrm>
          <a:prstGeom prst="rect">
            <a:avLst/>
          </a:prstGeom>
          <a:noFill/>
        </p:spPr>
        <p:txBody>
          <a:bodyPr wrap="square" rtlCol="0">
            <a:spAutoFit/>
          </a:bodyPr>
          <a:lstStyle/>
          <a:p>
            <a:pPr algn="ctr">
              <a:lnSpc>
                <a:spcPts val="1000"/>
              </a:lnSpc>
            </a:pPr>
            <a:r>
              <a:rPr lang="ja-JP" altLang="en-US" sz="900" dirty="0" smtClean="0">
                <a:latin typeface="メイリオ" panose="020B0604030504040204" pitchFamily="50" charset="-128"/>
                <a:ea typeface="メイリオ" panose="020B0604030504040204" pitchFamily="50" charset="-128"/>
              </a:rPr>
              <a:t>自然体験ハイキングの</a:t>
            </a:r>
            <a:r>
              <a:rPr lang="ja-JP" altLang="en-US" sz="900" dirty="0">
                <a:latin typeface="メイリオ" panose="020B0604030504040204" pitchFamily="50" charset="-128"/>
                <a:ea typeface="メイリオ" panose="020B0604030504040204" pitchFamily="50" charset="-128"/>
              </a:rPr>
              <a:t>様子</a:t>
            </a:r>
            <a:endParaRPr kumimoji="1" lang="ja-JP" altLang="en-US" sz="900" dirty="0">
              <a:latin typeface="メイリオ" panose="020B0604030504040204" pitchFamily="50" charset="-128"/>
              <a:ea typeface="メイリオ" panose="020B0604030504040204" pitchFamily="50" charset="-128"/>
            </a:endParaRPr>
          </a:p>
        </p:txBody>
      </p:sp>
      <p:sp>
        <p:nvSpPr>
          <p:cNvPr id="83" name="テキスト ボックス 82">
            <a:extLst>
              <a:ext uri="{FF2B5EF4-FFF2-40B4-BE49-F238E27FC236}">
                <a16:creationId xmlns:a16="http://schemas.microsoft.com/office/drawing/2014/main" id="{B8BFADC0-F970-F4C5-7040-CFC4C52D76E0}"/>
              </a:ext>
            </a:extLst>
          </p:cNvPr>
          <p:cNvSpPr txBox="1"/>
          <p:nvPr/>
        </p:nvSpPr>
        <p:spPr>
          <a:xfrm>
            <a:off x="109179" y="4436731"/>
            <a:ext cx="6688609" cy="246221"/>
          </a:xfrm>
          <a:prstGeom prst="rect">
            <a:avLst/>
          </a:prstGeom>
          <a:noFill/>
        </p:spPr>
        <p:txBody>
          <a:bodyPr wrap="square">
            <a:spAutoFit/>
          </a:bodyPr>
          <a:lstStyle/>
          <a:p>
            <a:pPr marL="171450" indent="-171450">
              <a:buFont typeface="Wingdings" panose="05000000000000000000" pitchFamily="2" charset="2"/>
              <a:buChar char="l"/>
            </a:pPr>
            <a:r>
              <a:rPr lang="ja-JP" altLang="en-US" sz="1000" dirty="0" smtClean="0">
                <a:solidFill>
                  <a:srgbClr val="000000"/>
                </a:solidFill>
                <a:latin typeface="Meiryo" panose="020B0604030504040204" pitchFamily="50" charset="-128"/>
                <a:ea typeface="Meiryo" panose="020B0604030504040204" pitchFamily="50" charset="-128"/>
              </a:rPr>
              <a:t>「共生の森」における植樹や森の手入れ、森を活用した自然環境教育などに</a:t>
            </a:r>
            <a:r>
              <a:rPr lang="ja-JP" altLang="en-US" sz="1000" dirty="0">
                <a:solidFill>
                  <a:srgbClr val="000000"/>
                </a:solidFill>
                <a:latin typeface="Meiryo" panose="020B0604030504040204" pitchFamily="50" charset="-128"/>
                <a:ea typeface="Meiryo" panose="020B0604030504040204" pitchFamily="50" charset="-128"/>
              </a:rPr>
              <a:t>活用しています</a:t>
            </a:r>
            <a:r>
              <a:rPr lang="ja-JP" altLang="en-US" sz="1000" dirty="0" smtClean="0">
                <a:solidFill>
                  <a:srgbClr val="000000"/>
                </a:solidFill>
                <a:latin typeface="Meiryo" panose="020B0604030504040204" pitchFamily="50" charset="-128"/>
                <a:ea typeface="Meiryo" panose="020B0604030504040204" pitchFamily="50" charset="-128"/>
              </a:rPr>
              <a:t>。</a:t>
            </a:r>
            <a:endParaRPr lang="ja-JP" altLang="en-US" sz="1000" dirty="0">
              <a:solidFill>
                <a:srgbClr val="000000"/>
              </a:solidFill>
              <a:latin typeface="Meiryo" panose="020B0604030504040204" pitchFamily="50" charset="-128"/>
              <a:ea typeface="Meiryo" panose="020B0604030504040204" pitchFamily="50" charset="-128"/>
            </a:endParaRPr>
          </a:p>
        </p:txBody>
      </p:sp>
      <p:grpSp>
        <p:nvGrpSpPr>
          <p:cNvPr id="90" name="グループ化 89"/>
          <p:cNvGrpSpPr/>
          <p:nvPr/>
        </p:nvGrpSpPr>
        <p:grpSpPr>
          <a:xfrm>
            <a:off x="3276987" y="9319991"/>
            <a:ext cx="3411457" cy="527157"/>
            <a:chOff x="1787437" y="1598748"/>
            <a:chExt cx="5730009" cy="959745"/>
          </a:xfrm>
        </p:grpSpPr>
        <p:pic>
          <p:nvPicPr>
            <p:cNvPr id="91" name="図 90"/>
            <p:cNvPicPr>
              <a:picLocks noChangeAspect="1"/>
            </p:cNvPicPr>
            <p:nvPr/>
          </p:nvPicPr>
          <p:blipFill>
            <a:blip r:embed="rId3"/>
            <a:stretch>
              <a:fillRect/>
            </a:stretch>
          </p:blipFill>
          <p:spPr>
            <a:xfrm>
              <a:off x="1787437" y="1599288"/>
              <a:ext cx="954376" cy="954376"/>
            </a:xfrm>
            <a:prstGeom prst="rect">
              <a:avLst/>
            </a:prstGeom>
          </p:spPr>
        </p:pic>
        <p:pic>
          <p:nvPicPr>
            <p:cNvPr id="92" name="図 91"/>
            <p:cNvPicPr>
              <a:picLocks noChangeAspect="1"/>
            </p:cNvPicPr>
            <p:nvPr/>
          </p:nvPicPr>
          <p:blipFill>
            <a:blip r:embed="rId4"/>
            <a:stretch>
              <a:fillRect/>
            </a:stretch>
          </p:blipFill>
          <p:spPr>
            <a:xfrm>
              <a:off x="2741813" y="1599288"/>
              <a:ext cx="954376" cy="954376"/>
            </a:xfrm>
            <a:prstGeom prst="rect">
              <a:avLst/>
            </a:prstGeom>
          </p:spPr>
        </p:pic>
        <p:pic>
          <p:nvPicPr>
            <p:cNvPr id="93" name="図 92"/>
            <p:cNvPicPr>
              <a:picLocks noChangeAspect="1"/>
            </p:cNvPicPr>
            <p:nvPr/>
          </p:nvPicPr>
          <p:blipFill>
            <a:blip r:embed="rId5"/>
            <a:stretch>
              <a:fillRect/>
            </a:stretch>
          </p:blipFill>
          <p:spPr>
            <a:xfrm>
              <a:off x="3696189" y="1599288"/>
              <a:ext cx="954377" cy="954377"/>
            </a:xfrm>
            <a:prstGeom prst="rect">
              <a:avLst/>
            </a:prstGeom>
          </p:spPr>
        </p:pic>
        <p:pic>
          <p:nvPicPr>
            <p:cNvPr id="94" name="図 93"/>
            <p:cNvPicPr>
              <a:picLocks noChangeAspect="1"/>
            </p:cNvPicPr>
            <p:nvPr/>
          </p:nvPicPr>
          <p:blipFill>
            <a:blip r:embed="rId6"/>
            <a:stretch>
              <a:fillRect/>
            </a:stretch>
          </p:blipFill>
          <p:spPr>
            <a:xfrm>
              <a:off x="4650295" y="1599824"/>
              <a:ext cx="958669" cy="958669"/>
            </a:xfrm>
            <a:prstGeom prst="rect">
              <a:avLst/>
            </a:prstGeom>
          </p:spPr>
        </p:pic>
        <p:pic>
          <p:nvPicPr>
            <p:cNvPr id="95" name="図 94"/>
            <p:cNvPicPr>
              <a:picLocks noChangeAspect="1"/>
            </p:cNvPicPr>
            <p:nvPr/>
          </p:nvPicPr>
          <p:blipFill>
            <a:blip r:embed="rId7"/>
            <a:stretch>
              <a:fillRect/>
            </a:stretch>
          </p:blipFill>
          <p:spPr>
            <a:xfrm>
              <a:off x="5601113" y="1598749"/>
              <a:ext cx="959743" cy="959743"/>
            </a:xfrm>
            <a:prstGeom prst="rect">
              <a:avLst/>
            </a:prstGeom>
          </p:spPr>
        </p:pic>
        <p:pic>
          <p:nvPicPr>
            <p:cNvPr id="96" name="図 95"/>
            <p:cNvPicPr>
              <a:picLocks noChangeAspect="1"/>
            </p:cNvPicPr>
            <p:nvPr/>
          </p:nvPicPr>
          <p:blipFill>
            <a:blip r:embed="rId8"/>
            <a:stretch>
              <a:fillRect/>
            </a:stretch>
          </p:blipFill>
          <p:spPr>
            <a:xfrm>
              <a:off x="6555488" y="1598748"/>
              <a:ext cx="961958" cy="954916"/>
            </a:xfrm>
            <a:prstGeom prst="rect">
              <a:avLst/>
            </a:prstGeom>
          </p:spPr>
        </p:pic>
      </p:grpSp>
      <p:sp>
        <p:nvSpPr>
          <p:cNvPr id="84" name="テキスト ボックス 83">
            <a:extLst>
              <a:ext uri="{FF2B5EF4-FFF2-40B4-BE49-F238E27FC236}">
                <a16:creationId xmlns:a16="http://schemas.microsoft.com/office/drawing/2014/main" id="{7DB411D3-B8B8-856C-B905-A68BA5586634}"/>
              </a:ext>
            </a:extLst>
          </p:cNvPr>
          <p:cNvSpPr txBox="1"/>
          <p:nvPr/>
        </p:nvSpPr>
        <p:spPr>
          <a:xfrm>
            <a:off x="-13921" y="9246569"/>
            <a:ext cx="292723" cy="207749"/>
          </a:xfrm>
          <a:prstGeom prst="rect">
            <a:avLst/>
          </a:prstGeom>
          <a:noFill/>
        </p:spPr>
        <p:txBody>
          <a:bodyPr wrap="square" rtlCol="0">
            <a:spAutoFit/>
          </a:bodyPr>
          <a:lstStyle/>
          <a:p>
            <a:pPr>
              <a:lnSpc>
                <a:spcPts val="900"/>
              </a:lnSpc>
            </a:pPr>
            <a:r>
              <a:rPr lang="en-US" altLang="ja-JP" sz="700" dirty="0"/>
              <a:t>※</a:t>
            </a:r>
            <a:endParaRPr kumimoji="1" lang="ja-JP" altLang="en-US" sz="700" dirty="0"/>
          </a:p>
        </p:txBody>
      </p:sp>
      <p:sp>
        <p:nvSpPr>
          <p:cNvPr id="6" name="楕円 5"/>
          <p:cNvSpPr/>
          <p:nvPr/>
        </p:nvSpPr>
        <p:spPr>
          <a:xfrm>
            <a:off x="5574484" y="119870"/>
            <a:ext cx="1155315" cy="678482"/>
          </a:xfrm>
          <a:prstGeom prst="ellipse">
            <a:avLst/>
          </a:prstGeom>
          <a:solidFill>
            <a:srgbClr val="FFFF2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5469753" y="213576"/>
            <a:ext cx="1364776" cy="584775"/>
          </a:xfrm>
          <a:prstGeom prst="rect">
            <a:avLst/>
          </a:prstGeom>
          <a:noFill/>
        </p:spPr>
        <p:txBody>
          <a:bodyPr wrap="square" rtlCol="0">
            <a:spAutoFit/>
          </a:bodyPr>
          <a:lstStyle/>
          <a:p>
            <a:pPr algn="ctr"/>
            <a:r>
              <a:rPr kumimoji="1" lang="ja-JP" altLang="en-US" sz="1600" b="1" dirty="0">
                <a:latin typeface="メイリオ" panose="020B0604030504040204" pitchFamily="50" charset="-128"/>
                <a:ea typeface="メイリオ" panose="020B0604030504040204" pitchFamily="50" charset="-128"/>
              </a:rPr>
              <a:t>ご寄附</a:t>
            </a:r>
            <a:endParaRPr kumimoji="1" lang="en-US" altLang="ja-JP" sz="1600" b="1" dirty="0">
              <a:latin typeface="メイリオ" panose="020B0604030504040204" pitchFamily="50" charset="-128"/>
              <a:ea typeface="メイリオ" panose="020B0604030504040204" pitchFamily="50" charset="-128"/>
            </a:endParaRPr>
          </a:p>
          <a:p>
            <a:pPr algn="ctr"/>
            <a:r>
              <a:rPr lang="ja-JP" altLang="en-US" sz="1600" b="1" dirty="0">
                <a:latin typeface="メイリオ" panose="020B0604030504040204" pitchFamily="50" charset="-128"/>
                <a:ea typeface="メイリオ" panose="020B0604030504040204" pitchFamily="50" charset="-128"/>
              </a:rPr>
              <a:t>募集中</a:t>
            </a:r>
            <a:endParaRPr kumimoji="1" lang="ja-JP" altLang="en-US" sz="1600" b="1" dirty="0">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25804" y="8240035"/>
            <a:ext cx="697307" cy="697307"/>
          </a:xfrm>
          <a:prstGeom prst="rect">
            <a:avLst/>
          </a:prstGeom>
        </p:spPr>
      </p:pic>
      <p:pic>
        <p:nvPicPr>
          <p:cNvPr id="1027" name="Picture 3" descr="kyousei-map"/>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08481" y="2477969"/>
            <a:ext cx="1496547" cy="1633846"/>
          </a:xfrm>
          <a:prstGeom prst="rect">
            <a:avLst/>
          </a:prstGeom>
          <a:noFill/>
          <a:ln w="635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53882" dir="2700000" algn="ctr" rotWithShape="0">
                    <a:srgbClr val="808080">
                      <a:alpha val="50000"/>
                    </a:srgbClr>
                  </a:outerShdw>
                </a:effectLst>
              </a14:hiddenEffects>
            </a:ext>
          </a:extLst>
        </p:spPr>
      </p:pic>
      <p:sp>
        <p:nvSpPr>
          <p:cNvPr id="13" name="角丸四角形吹き出し 12"/>
          <p:cNvSpPr/>
          <p:nvPr/>
        </p:nvSpPr>
        <p:spPr>
          <a:xfrm>
            <a:off x="3843956" y="2506514"/>
            <a:ext cx="1191010" cy="1557486"/>
          </a:xfrm>
          <a:prstGeom prst="wedgeRoundRectCallout">
            <a:avLst>
              <a:gd name="adj1" fmla="val 80991"/>
              <a:gd name="adj2" fmla="val -4291"/>
              <a:gd name="adj3" fmla="val 1666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p:cNvPicPr>
            <a:picLocks noChangeAspect="1"/>
          </p:cNvPicPr>
          <p:nvPr/>
        </p:nvPicPr>
        <p:blipFill>
          <a:blip r:embed="rId11"/>
          <a:stretch>
            <a:fillRect/>
          </a:stretch>
        </p:blipFill>
        <p:spPr>
          <a:xfrm>
            <a:off x="3821281" y="2510042"/>
            <a:ext cx="1224702" cy="1558712"/>
          </a:xfrm>
          <a:prstGeom prst="rect">
            <a:avLst/>
          </a:prstGeom>
          <a:ln>
            <a:noFill/>
          </a:ln>
          <a:effectLst>
            <a:softEdge rad="112500"/>
          </a:effectLst>
        </p:spPr>
      </p:pic>
      <p:sp>
        <p:nvSpPr>
          <p:cNvPr id="75" name="角丸四角形 130">
            <a:extLst>
              <a:ext uri="{FF2B5EF4-FFF2-40B4-BE49-F238E27FC236}">
                <a16:creationId xmlns:a16="http://schemas.microsoft.com/office/drawing/2014/main" id="{41864B89-221C-C97D-EE9C-42732F819805}"/>
              </a:ext>
            </a:extLst>
          </p:cNvPr>
          <p:cNvSpPr/>
          <p:nvPr/>
        </p:nvSpPr>
        <p:spPr>
          <a:xfrm>
            <a:off x="4326296" y="2203720"/>
            <a:ext cx="1881043" cy="219319"/>
          </a:xfrm>
          <a:prstGeom prst="roundRect">
            <a:avLst>
              <a:gd name="adj" fmla="val 50000"/>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ctr"/>
            <a:r>
              <a:rPr lang="ja-JP" altLang="en-US" sz="1050" b="1" dirty="0" smtClean="0">
                <a:solidFill>
                  <a:schemeClr val="bg1"/>
                </a:solidFill>
                <a:latin typeface="Yu Gothic UI" panose="020B0500000000000000" pitchFamily="50" charset="-128"/>
                <a:ea typeface="Yu Gothic UI" panose="020B0500000000000000" pitchFamily="50" charset="-128"/>
              </a:rPr>
              <a:t>堺第７－</a:t>
            </a:r>
            <a:r>
              <a:rPr lang="ja-JP" altLang="en-US" sz="1050" b="1" dirty="0">
                <a:solidFill>
                  <a:schemeClr val="bg1"/>
                </a:solidFill>
                <a:latin typeface="Yu Gothic UI" panose="020B0500000000000000" pitchFamily="50" charset="-128"/>
                <a:ea typeface="Yu Gothic UI" panose="020B0500000000000000" pitchFamily="50" charset="-128"/>
              </a:rPr>
              <a:t>３</a:t>
            </a:r>
            <a:r>
              <a:rPr lang="ja-JP" altLang="en-US" sz="1050" b="1" dirty="0" smtClean="0">
                <a:solidFill>
                  <a:schemeClr val="bg1"/>
                </a:solidFill>
                <a:latin typeface="Yu Gothic UI" panose="020B0500000000000000" pitchFamily="50" charset="-128"/>
                <a:ea typeface="Yu Gothic UI" panose="020B0500000000000000" pitchFamily="50" charset="-128"/>
              </a:rPr>
              <a:t>区「共生の森」</a:t>
            </a:r>
            <a:endParaRPr lang="ja-JP" altLang="en-US" sz="1050" b="1" dirty="0">
              <a:solidFill>
                <a:schemeClr val="bg1"/>
              </a:solidFill>
              <a:latin typeface="Yu Gothic UI" panose="020B0500000000000000" pitchFamily="50" charset="-128"/>
              <a:ea typeface="Yu Gothic UI" panose="020B0500000000000000" pitchFamily="50" charset="-128"/>
            </a:endParaRPr>
          </a:p>
        </p:txBody>
      </p:sp>
      <p:pic>
        <p:nvPicPr>
          <p:cNvPr id="5" name="図 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13573" y="5059983"/>
            <a:ext cx="1474707" cy="11045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図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3498561" y="5063364"/>
            <a:ext cx="1450316" cy="10877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図 1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797722" y="5059983"/>
            <a:ext cx="1479265" cy="10950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1" name="テキスト ボックス 70">
            <a:extLst>
              <a:ext uri="{FF2B5EF4-FFF2-40B4-BE49-F238E27FC236}">
                <a16:creationId xmlns:a16="http://schemas.microsoft.com/office/drawing/2014/main" id="{13D7708B-93C5-4C3A-2045-BFE6BA6945CF}"/>
              </a:ext>
            </a:extLst>
          </p:cNvPr>
          <p:cNvSpPr txBox="1"/>
          <p:nvPr/>
        </p:nvSpPr>
        <p:spPr>
          <a:xfrm>
            <a:off x="113905" y="6331477"/>
            <a:ext cx="6491123" cy="220573"/>
          </a:xfrm>
          <a:prstGeom prst="rect">
            <a:avLst/>
          </a:prstGeom>
          <a:noFill/>
        </p:spPr>
        <p:txBody>
          <a:bodyPr wrap="square" rtlCol="0">
            <a:spAutoFit/>
          </a:bodyPr>
          <a:lstStyle/>
          <a:p>
            <a:pPr>
              <a:lnSpc>
                <a:spcPts val="1000"/>
              </a:lnSpc>
            </a:pPr>
            <a:r>
              <a:rPr lang="en-US" altLang="ja-JP" sz="800" dirty="0" smtClean="0">
                <a:latin typeface="メイリオ" panose="020B0604030504040204" pitchFamily="50" charset="-128"/>
                <a:ea typeface="メイリオ" panose="020B0604030504040204" pitchFamily="50" charset="-128"/>
              </a:rPr>
              <a:t>※</a:t>
            </a:r>
            <a:r>
              <a:rPr lang="ja-JP" altLang="en-US" sz="800" dirty="0" smtClean="0">
                <a:latin typeface="メイリオ" panose="020B0604030504040204" pitchFamily="50" charset="-128"/>
                <a:ea typeface="メイリオ" panose="020B0604030504040204" pitchFamily="50" charset="-128"/>
              </a:rPr>
              <a:t>「共生の森」のある堺第</a:t>
            </a:r>
            <a:r>
              <a:rPr lang="en-US" altLang="ja-JP" sz="800" dirty="0" smtClean="0">
                <a:latin typeface="メイリオ" panose="020B0604030504040204" pitchFamily="50" charset="-128"/>
                <a:ea typeface="メイリオ" panose="020B0604030504040204" pitchFamily="50" charset="-128"/>
              </a:rPr>
              <a:t>7-3</a:t>
            </a:r>
            <a:r>
              <a:rPr lang="ja-JP" altLang="en-US" sz="800" dirty="0" smtClean="0">
                <a:latin typeface="メイリオ" panose="020B0604030504040204" pitchFamily="50" charset="-128"/>
                <a:ea typeface="メイリオ" panose="020B0604030504040204" pitchFamily="50" charset="-128"/>
              </a:rPr>
              <a:t>区は産業廃棄物処分場であり、上記活動以外で一般の方が利用することはできません。</a:t>
            </a:r>
            <a:endParaRPr kumimoji="1" lang="ja-JP" altLang="en-US" sz="800" dirty="0">
              <a:latin typeface="メイリオ" panose="020B0604030504040204" pitchFamily="50" charset="-128"/>
              <a:ea typeface="メイリオ" panose="020B0604030504040204" pitchFamily="50" charset="-128"/>
            </a:endParaRPr>
          </a:p>
        </p:txBody>
      </p:sp>
      <p:grpSp>
        <p:nvGrpSpPr>
          <p:cNvPr id="32" name="グループ化 31"/>
          <p:cNvGrpSpPr/>
          <p:nvPr/>
        </p:nvGrpSpPr>
        <p:grpSpPr>
          <a:xfrm>
            <a:off x="5546705" y="5792984"/>
            <a:ext cx="704662" cy="523689"/>
            <a:chOff x="7191374" y="6694061"/>
            <a:chExt cx="737504" cy="583504"/>
          </a:xfrm>
        </p:grpSpPr>
        <p:sp>
          <p:nvSpPr>
            <p:cNvPr id="76" name="正方形/長方形 75"/>
            <p:cNvSpPr/>
            <p:nvPr/>
          </p:nvSpPr>
          <p:spPr>
            <a:xfrm>
              <a:off x="7191374" y="6694061"/>
              <a:ext cx="737504" cy="583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14" descr="ツチイナゴ"/>
            <p:cNvSpPr>
              <a:spLocks noChangeArrowheads="1"/>
            </p:cNvSpPr>
            <p:nvPr/>
          </p:nvSpPr>
          <p:spPr bwMode="auto">
            <a:xfrm>
              <a:off x="7221497" y="6715923"/>
              <a:ext cx="672173" cy="534826"/>
            </a:xfrm>
            <a:prstGeom prst="rect">
              <a:avLst/>
            </a:prstGeom>
            <a:blipFill dpi="0" rotWithShape="1">
              <a:blip r:embed="rId15">
                <a:lum bright="4000"/>
              </a:blip>
              <a:srcRect/>
              <a:stretch>
                <a:fillRect/>
              </a:stretch>
            </a:blipFill>
            <a:ln w="6350" algn="ctr">
              <a:solidFill>
                <a:srgbClr val="FFFFFF"/>
              </a:solidFill>
              <a:miter lim="800000"/>
              <a:headEnd/>
              <a:tailEnd/>
            </a:ln>
          </p:spPr>
          <p:txBody>
            <a:bodyPr vert="horz" wrap="square" lIns="91440" tIns="45720" rIns="91440" bIns="45720" numCol="1" anchor="ctr" anchorCtr="0" compatLnSpc="1">
              <a:prstTxWarp prst="textNoShape">
                <a:avLst/>
              </a:prstTxWarp>
            </a:bodyPr>
            <a:lstStyle/>
            <a:p>
              <a:endParaRPr lang="ja-JP" altLang="en-US"/>
            </a:p>
          </p:txBody>
        </p:sp>
      </p:grpSp>
      <p:grpSp>
        <p:nvGrpSpPr>
          <p:cNvPr id="33" name="グループ化 32"/>
          <p:cNvGrpSpPr/>
          <p:nvPr/>
        </p:nvGrpSpPr>
        <p:grpSpPr>
          <a:xfrm>
            <a:off x="5941063" y="5124664"/>
            <a:ext cx="665366" cy="641330"/>
            <a:chOff x="7475575" y="3241817"/>
            <a:chExt cx="684000" cy="686312"/>
          </a:xfrm>
        </p:grpSpPr>
        <p:sp>
          <p:nvSpPr>
            <p:cNvPr id="74" name="正方形/長方形 73"/>
            <p:cNvSpPr/>
            <p:nvPr/>
          </p:nvSpPr>
          <p:spPr>
            <a:xfrm>
              <a:off x="7475575" y="3241817"/>
              <a:ext cx="684000" cy="686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 name="図 20"/>
            <p:cNvPicPr>
              <a:picLocks noChangeAspect="1"/>
            </p:cNvPicPr>
            <p:nvPr/>
          </p:nvPicPr>
          <p:blipFill>
            <a:blip r:embed="rId16"/>
            <a:stretch>
              <a:fillRect/>
            </a:stretch>
          </p:blipFill>
          <p:spPr>
            <a:xfrm>
              <a:off x="7513331" y="3278960"/>
              <a:ext cx="627139" cy="620123"/>
            </a:xfrm>
            <a:prstGeom prst="rect">
              <a:avLst/>
            </a:prstGeom>
          </p:spPr>
        </p:pic>
      </p:grpSp>
      <p:sp>
        <p:nvSpPr>
          <p:cNvPr id="36" name="楕円 35"/>
          <p:cNvSpPr/>
          <p:nvPr/>
        </p:nvSpPr>
        <p:spPr>
          <a:xfrm>
            <a:off x="5087103" y="6052765"/>
            <a:ext cx="146711" cy="92481"/>
          </a:xfrm>
          <a:prstGeom prst="ellipse">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楕円 80"/>
          <p:cNvSpPr/>
          <p:nvPr/>
        </p:nvSpPr>
        <p:spPr>
          <a:xfrm>
            <a:off x="4955118" y="6113020"/>
            <a:ext cx="99609" cy="57112"/>
          </a:xfrm>
          <a:prstGeom prst="ellipse">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3" name="図 5" descr="写真の説明はありません。"/>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a:stretch/>
        </p:blipFill>
        <p:spPr bwMode="auto">
          <a:xfrm>
            <a:off x="5226170" y="5165541"/>
            <a:ext cx="608684" cy="559593"/>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7" name="テキスト ボックス 76">
            <a:extLst>
              <a:ext uri="{FF2B5EF4-FFF2-40B4-BE49-F238E27FC236}">
                <a16:creationId xmlns:a16="http://schemas.microsoft.com/office/drawing/2014/main" id="{FCDD8682-431F-4405-AFEB-802C9146F8EB}"/>
              </a:ext>
            </a:extLst>
          </p:cNvPr>
          <p:cNvSpPr txBox="1"/>
          <p:nvPr/>
        </p:nvSpPr>
        <p:spPr>
          <a:xfrm>
            <a:off x="5553330" y="6289771"/>
            <a:ext cx="1283655" cy="184666"/>
          </a:xfrm>
          <a:prstGeom prst="rect">
            <a:avLst/>
          </a:prstGeom>
          <a:noFill/>
        </p:spPr>
        <p:txBody>
          <a:bodyPr wrap="square">
            <a:spAutoFit/>
          </a:bodyPr>
          <a:lstStyle/>
          <a:p>
            <a:r>
              <a:rPr lang="ja-JP" altLang="en-US" sz="600" kern="100" dirty="0">
                <a:latin typeface="Meiryo UI" panose="020B0604030504040204" pitchFamily="50" charset="-128"/>
                <a:ea typeface="Meiryo UI" panose="020B0604030504040204" pitchFamily="50" charset="-128"/>
                <a:cs typeface="Times New Roman" panose="02020603050405020304" pitchFamily="18" charset="0"/>
              </a:rPr>
              <a:t>（写真提供</a:t>
            </a:r>
            <a:r>
              <a:rPr lang="en-US" altLang="ja-JP" sz="600" kern="100" dirty="0">
                <a:latin typeface="Meiryo UI" panose="020B0604030504040204" pitchFamily="50" charset="-128"/>
                <a:ea typeface="Meiryo UI" panose="020B0604030504040204" pitchFamily="50" charset="-128"/>
                <a:cs typeface="Times New Roman" panose="02020603050405020304" pitchFamily="18" charset="0"/>
                <a:sym typeface="Wingdings" panose="05000000000000000000" pitchFamily="2" charset="2"/>
              </a:rPr>
              <a:t>:NPO</a:t>
            </a:r>
            <a:r>
              <a:rPr lang="ja-JP" altLang="en-US" sz="600" kern="100" dirty="0">
                <a:latin typeface="Meiryo UI" panose="020B0604030504040204" pitchFamily="50" charset="-128"/>
                <a:ea typeface="Meiryo UI" panose="020B0604030504040204" pitchFamily="50" charset="-128"/>
                <a:cs typeface="Times New Roman" panose="02020603050405020304" pitchFamily="18" charset="0"/>
                <a:sym typeface="Wingdings" panose="05000000000000000000" pitchFamily="2" charset="2"/>
              </a:rPr>
              <a:t>法人共生の森</a:t>
            </a:r>
            <a:r>
              <a:rPr lang="ja-JP" altLang="en-US" sz="600" kern="100" dirty="0" smtClean="0">
                <a:latin typeface="Meiryo UI" panose="020B0604030504040204" pitchFamily="50" charset="-128"/>
                <a:ea typeface="Meiryo UI" panose="020B0604030504040204" pitchFamily="50" charset="-128"/>
                <a:cs typeface="Times New Roman" panose="02020603050405020304" pitchFamily="18" charset="0"/>
              </a:rPr>
              <a:t>）</a:t>
            </a:r>
            <a:endParaRPr lang="en-US" altLang="ja-JP" sz="600" kern="100" dirty="0">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147315259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593</Words>
  <Application>Microsoft Office PowerPoint</Application>
  <PresentationFormat>A4 210 x 297 mm</PresentationFormat>
  <Paragraphs>50</Paragraphs>
  <Slides>1</Slides>
  <Notes>1</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1</vt:i4>
      </vt:variant>
    </vt:vector>
  </HeadingPairs>
  <TitlesOfParts>
    <vt:vector size="14" baseType="lpstr">
      <vt:lpstr>A-OTF 丸フォーク Pro M</vt:lpstr>
      <vt:lpstr>BIZ UDPゴシック</vt:lpstr>
      <vt:lpstr>Meiryo UI</vt:lpstr>
      <vt:lpstr>ＭＳ Ｐゴシック</vt:lpstr>
      <vt:lpstr>Yu Gothic UI</vt:lpstr>
      <vt:lpstr>Meiryo</vt:lpstr>
      <vt:lpstr>Meiryo</vt:lpstr>
      <vt:lpstr>Arial</vt:lpstr>
      <vt:lpstr>Calibri</vt:lpstr>
      <vt:lpstr>Calibri Light</vt:lpstr>
      <vt:lpstr>Times New Roman</vt:lpstr>
      <vt:lpstr>Wingdings</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2022-07-26T05:20:43Z</dcterms:created>
  <dcterms:modified xsi:type="dcterms:W3CDTF">2023-02-10T04:08:10Z</dcterms:modified>
</cp:coreProperties>
</file>