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58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2D"/>
    <a:srgbClr val="C4ED9A"/>
    <a:srgbClr val="4C9F38"/>
    <a:srgbClr val="FFFFCC"/>
    <a:srgbClr val="FD9D24"/>
    <a:srgbClr val="FCC30B"/>
    <a:srgbClr val="D3F2B4"/>
    <a:srgbClr val="FCFFFF"/>
    <a:srgbClr val="0A97D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274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210" y="0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FFEE521E-F6FE-489E-B32D-D10A5F2B71B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1" rIns="90562" bIns="4528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877" y="4783857"/>
            <a:ext cx="5445446" cy="3913064"/>
          </a:xfrm>
          <a:prstGeom prst="rect">
            <a:avLst/>
          </a:prstGeom>
        </p:spPr>
        <p:txBody>
          <a:bodyPr vert="horz" lIns="90562" tIns="45281" rIns="90562" bIns="4528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741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210" y="9441741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7B64396E-353E-48DD-87A8-31C626BA8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65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4396E-353E-48DD-87A8-31C626BA8B3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28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8A37-0DD3-4DDD-8429-35C3E7F3D03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FCBD-D9EB-43DB-A169-C6A8A8914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22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8A37-0DD3-4DDD-8429-35C3E7F3D03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FCBD-D9EB-43DB-A169-C6A8A8914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3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8A37-0DD3-4DDD-8429-35C3E7F3D03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FCBD-D9EB-43DB-A169-C6A8A8914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64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8A37-0DD3-4DDD-8429-35C3E7F3D03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FCBD-D9EB-43DB-A169-C6A8A8914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97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8A37-0DD3-4DDD-8429-35C3E7F3D03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FCBD-D9EB-43DB-A169-C6A8A8914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17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8A37-0DD3-4DDD-8429-35C3E7F3D03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FCBD-D9EB-43DB-A169-C6A8A8914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77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8A37-0DD3-4DDD-8429-35C3E7F3D03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FCBD-D9EB-43DB-A169-C6A8A8914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80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8A37-0DD3-4DDD-8429-35C3E7F3D03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FCBD-D9EB-43DB-A169-C6A8A8914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68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8A37-0DD3-4DDD-8429-35C3E7F3D03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FCBD-D9EB-43DB-A169-C6A8A8914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23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8A37-0DD3-4DDD-8429-35C3E7F3D03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FCBD-D9EB-43DB-A169-C6A8A8914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62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8A37-0DD3-4DDD-8429-35C3E7F3D03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FCBD-D9EB-43DB-A169-C6A8A8914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57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E8A37-0DD3-4DDD-8429-35C3E7F3D03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FCBD-D9EB-43DB-A169-C6A8A8914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31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247663" y="1998967"/>
            <a:ext cx="2759371" cy="5109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１．生物多様性とは？</a:t>
            </a:r>
            <a:endParaRPr lang="en-US" altLang="ja-JP" sz="1200" dirty="0">
              <a:solidFill>
                <a:schemeClr val="tx1"/>
              </a:solidFill>
              <a:latin typeface="A-OTF 丸フォーク Pro M" panose="020F0500000000000000" pitchFamily="34" charset="-128"/>
              <a:ea typeface="A-OTF 丸フォーク Pro M" panose="020F0500000000000000" pitchFamily="34" charset="-128"/>
              <a:cs typeface="メイリオ" panose="020B0604030504040204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87344" y="9252000"/>
            <a:ext cx="671599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四角形: 角を丸くする 12">
            <a:extLst>
              <a:ext uri="{FF2B5EF4-FFF2-40B4-BE49-F238E27FC236}">
                <a16:creationId xmlns:a16="http://schemas.microsoft.com/office/drawing/2014/main" id="{22735695-2D70-48F4-80A1-FC0FC5E2EEC5}"/>
              </a:ext>
            </a:extLst>
          </p:cNvPr>
          <p:cNvSpPr/>
          <p:nvPr/>
        </p:nvSpPr>
        <p:spPr>
          <a:xfrm>
            <a:off x="155159" y="1225569"/>
            <a:ext cx="6547681" cy="819939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大阪府では、府内の生物多様性保全のため、「生物多様性保全基金」を設置し、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本基金を活用した生物多様性保全の取組を進めています。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府内の生物多様性保全推進のため、皆様からの温かいご寄附をお待ちしております。</a:t>
            </a:r>
          </a:p>
        </p:txBody>
      </p:sp>
      <p:grpSp>
        <p:nvGrpSpPr>
          <p:cNvPr id="59" name="グループ化 58"/>
          <p:cNvGrpSpPr/>
          <p:nvPr/>
        </p:nvGrpSpPr>
        <p:grpSpPr>
          <a:xfrm>
            <a:off x="116231" y="6572811"/>
            <a:ext cx="5760000" cy="342541"/>
            <a:chOff x="60293" y="4411048"/>
            <a:chExt cx="5400000" cy="342541"/>
          </a:xfrm>
        </p:grpSpPr>
        <p:sp>
          <p:nvSpPr>
            <p:cNvPr id="60" name="正方形/長方形 59"/>
            <p:cNvSpPr/>
            <p:nvPr/>
          </p:nvSpPr>
          <p:spPr>
            <a:xfrm>
              <a:off x="64795" y="4411048"/>
              <a:ext cx="180109" cy="324000"/>
            </a:xfrm>
            <a:prstGeom prst="rect">
              <a:avLst/>
            </a:prstGeom>
            <a:solidFill>
              <a:srgbClr val="4C9F38"/>
            </a:solidFill>
            <a:ln>
              <a:solidFill>
                <a:srgbClr val="4C9F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0293" y="4717589"/>
              <a:ext cx="5400000" cy="36000"/>
            </a:xfrm>
            <a:prstGeom prst="rect">
              <a:avLst/>
            </a:prstGeom>
            <a:gradFill>
              <a:gsLst>
                <a:gs pos="41000">
                  <a:srgbClr val="4C9F38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タイトル 1"/>
          <p:cNvSpPr txBox="1">
            <a:spLocks/>
          </p:cNvSpPr>
          <p:nvPr/>
        </p:nvSpPr>
        <p:spPr>
          <a:xfrm>
            <a:off x="16764" y="8672458"/>
            <a:ext cx="6768084" cy="802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ja-JP" sz="1200" dirty="0">
              <a:latin typeface="A-OTF 丸フォーク Pro M" panose="020F0500000000000000" pitchFamily="34" charset="-128"/>
              <a:ea typeface="A-OTF 丸フォーク Pro M" panose="020F0500000000000000" pitchFamily="34" charset="-128"/>
              <a:cs typeface="メイリオ" panose="020B0604030504040204" pitchFamily="50" charset="-128"/>
            </a:endParaRPr>
          </a:p>
        </p:txBody>
      </p:sp>
      <p:sp>
        <p:nvSpPr>
          <p:cNvPr id="29" name="角丸四角形 15">
            <a:extLst>
              <a:ext uri="{FF2B5EF4-FFF2-40B4-BE49-F238E27FC236}">
                <a16:creationId xmlns:a16="http://schemas.microsoft.com/office/drawing/2014/main" id="{F17E8E97-0A5A-61D0-5F9B-6CDFBE1A20E0}"/>
              </a:ext>
            </a:extLst>
          </p:cNvPr>
          <p:cNvSpPr/>
          <p:nvPr/>
        </p:nvSpPr>
        <p:spPr>
          <a:xfrm>
            <a:off x="237876" y="3928129"/>
            <a:ext cx="3527742" cy="5109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２．生物多様性保全基金の活用実績</a:t>
            </a:r>
            <a:endParaRPr lang="en-US" altLang="ja-JP" sz="1200" dirty="0">
              <a:solidFill>
                <a:schemeClr val="tx1"/>
              </a:solidFill>
              <a:latin typeface="A-OTF 丸フォーク Pro M" panose="020F0500000000000000" pitchFamily="34" charset="-128"/>
              <a:ea typeface="A-OTF 丸フォーク Pro M" panose="020F0500000000000000" pitchFamily="34" charset="-128"/>
              <a:cs typeface="メイリオ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DB411D3-B8B8-856C-B905-A68BA5586634}"/>
              </a:ext>
            </a:extLst>
          </p:cNvPr>
          <p:cNvSpPr txBox="1"/>
          <p:nvPr/>
        </p:nvSpPr>
        <p:spPr>
          <a:xfrm>
            <a:off x="94627" y="9247703"/>
            <a:ext cx="32469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ja-JP" altLang="en-US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国連では、</a:t>
            </a:r>
            <a:r>
              <a:rPr lang="en-US" altLang="ja-JP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2030</a:t>
            </a:r>
            <a:r>
              <a:rPr lang="ja-JP" altLang="en-US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年までの国際目標として、「持続可能な開発目標</a:t>
            </a:r>
            <a:r>
              <a:rPr lang="en-US" altLang="ja-JP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(SDGs)</a:t>
            </a:r>
            <a:r>
              <a:rPr lang="ja-JP" altLang="en-US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」が</a:t>
            </a:r>
            <a:r>
              <a:rPr lang="en-US" altLang="ja-JP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2015</a:t>
            </a:r>
            <a:r>
              <a:rPr lang="ja-JP" altLang="en-US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年</a:t>
            </a:r>
            <a:r>
              <a:rPr lang="en-US" altLang="ja-JP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9</a:t>
            </a:r>
            <a:r>
              <a:rPr lang="ja-JP" altLang="en-US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月に策定されました。</a:t>
            </a:r>
            <a:endParaRPr lang="en-US" altLang="ja-JP" sz="700" b="0" i="0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lang="ja-JP" altLang="en-US" sz="7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本基金は、</a:t>
            </a:r>
            <a:r>
              <a:rPr lang="en-US" altLang="ja-JP" sz="7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SDGs</a:t>
            </a:r>
            <a:r>
              <a:rPr lang="ja-JP" altLang="en-US" sz="7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に掲げる</a:t>
            </a:r>
            <a:r>
              <a:rPr lang="en-US" altLang="ja-JP" sz="7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17</a:t>
            </a:r>
            <a:r>
              <a:rPr lang="ja-JP" altLang="en-US" sz="7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のゴールのうち</a:t>
            </a:r>
            <a:r>
              <a:rPr lang="ja-JP" altLang="en-US" sz="700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主に</a:t>
            </a:r>
            <a:r>
              <a:rPr lang="ja-JP" altLang="en-US" sz="700" dirty="0">
                <a:latin typeface="Meiryo" panose="020B0604030504040204" pitchFamily="50" charset="-128"/>
                <a:ea typeface="Meiryo" panose="020B0604030504040204" pitchFamily="50" charset="-128"/>
              </a:rPr>
              <a:t>右記</a:t>
            </a:r>
            <a:r>
              <a:rPr lang="ja-JP" altLang="en-US" sz="7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のゴールの達成に寄与するものです。</a:t>
            </a:r>
            <a:endParaRPr lang="en-US" altLang="ja-JP" sz="700" b="0" i="0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>
              <a:lnSpc>
                <a:spcPts val="900"/>
              </a:lnSpc>
            </a:pPr>
            <a:r>
              <a:rPr kumimoji="1" lang="ja-JP" altLang="en-US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大阪府では、「</a:t>
            </a:r>
            <a:r>
              <a:rPr kumimoji="1" lang="en-US" altLang="ja-JP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SDGs</a:t>
            </a:r>
            <a:r>
              <a:rPr kumimoji="1" lang="ja-JP" altLang="en-US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未来都市」として、</a:t>
            </a:r>
            <a:r>
              <a:rPr kumimoji="1" lang="en-US" altLang="ja-JP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SDGs</a:t>
            </a:r>
            <a:r>
              <a:rPr kumimoji="1" lang="ja-JP" altLang="en-US" sz="7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の推進を図ってまいります。</a:t>
            </a:r>
            <a:endParaRPr kumimoji="1" lang="ja-JP" altLang="en-US" sz="700" dirty="0"/>
          </a:p>
        </p:txBody>
      </p:sp>
      <p:sp>
        <p:nvSpPr>
          <p:cNvPr id="53" name="角丸四角形 15">
            <a:extLst>
              <a:ext uri="{FF2B5EF4-FFF2-40B4-BE49-F238E27FC236}">
                <a16:creationId xmlns:a16="http://schemas.microsoft.com/office/drawing/2014/main" id="{4DB1BE04-51EC-72E6-D8F3-E392F2BEC0F7}"/>
              </a:ext>
            </a:extLst>
          </p:cNvPr>
          <p:cNvSpPr/>
          <p:nvPr/>
        </p:nvSpPr>
        <p:spPr>
          <a:xfrm>
            <a:off x="87344" y="8104361"/>
            <a:ext cx="6685756" cy="1098457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altLang="ja-JP" sz="1200" b="1" dirty="0">
              <a:solidFill>
                <a:schemeClr val="tx1"/>
              </a:solidFill>
              <a:latin typeface="A-OTF 丸フォーク Pro M" panose="020F0500000000000000" pitchFamily="34" charset="-128"/>
              <a:ea typeface="A-OTF 丸フォーク Pro M" panose="020F0500000000000000" pitchFamily="34" charset="-128"/>
              <a:cs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〒</a:t>
            </a:r>
            <a:r>
              <a:rPr lang="en-US" altLang="ja-JP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559</a:t>
            </a:r>
            <a:r>
              <a:rPr lang="ja-JP" altLang="en-US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－</a:t>
            </a:r>
            <a:r>
              <a:rPr lang="en-US" altLang="ja-JP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8555</a:t>
            </a:r>
            <a:r>
              <a:rPr lang="ja-JP" altLang="en-US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　大阪市住之江区南港北</a:t>
            </a:r>
            <a:r>
              <a:rPr lang="en-US" altLang="ja-JP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1</a:t>
            </a:r>
            <a:r>
              <a:rPr lang="ja-JP" altLang="en-US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－</a:t>
            </a:r>
            <a:r>
              <a:rPr lang="en-US" altLang="ja-JP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14</a:t>
            </a:r>
            <a:r>
              <a:rPr lang="ja-JP" altLang="en-US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－</a:t>
            </a:r>
            <a:r>
              <a:rPr lang="en-US" altLang="ja-JP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16</a:t>
            </a:r>
            <a:r>
              <a:rPr lang="ja-JP" altLang="en-US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　大阪府咲洲庁舎</a:t>
            </a:r>
            <a:r>
              <a:rPr lang="en-US" altLang="ja-JP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22</a:t>
            </a:r>
            <a:r>
              <a:rPr lang="ja-JP" altLang="en-US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階</a:t>
            </a:r>
          </a:p>
          <a:p>
            <a:pPr>
              <a:lnSpc>
                <a:spcPts val="1500"/>
              </a:lnSpc>
            </a:pPr>
            <a:r>
              <a:rPr lang="ja-JP" altLang="en-US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大阪府環境農林水産部みどり推進室 みどり企画課 都市緑化・自然環境グループ</a:t>
            </a:r>
            <a:endParaRPr lang="en-US" altLang="ja-JP" sz="1200" b="1" dirty="0">
              <a:solidFill>
                <a:schemeClr val="tx1"/>
              </a:solidFill>
              <a:latin typeface="A-OTF 丸フォーク Pro M" panose="020F0500000000000000" pitchFamily="34" charset="-128"/>
              <a:ea typeface="A-OTF 丸フォーク Pro M" panose="020F0500000000000000" pitchFamily="34" charset="-128"/>
              <a:cs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電話番号：</a:t>
            </a:r>
            <a:r>
              <a:rPr lang="en-US" altLang="ja-JP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06-6210-9557</a:t>
            </a:r>
          </a:p>
          <a:p>
            <a:pPr>
              <a:lnSpc>
                <a:spcPts val="1300"/>
              </a:lnSpc>
            </a:pPr>
            <a:r>
              <a:rPr lang="en-US" altLang="ja-JP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E-mail</a:t>
            </a:r>
            <a:r>
              <a:rPr lang="ja-JP" altLang="en-US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midorikikaku@sbox.pref.osaka.lg.jp</a:t>
            </a:r>
            <a:endParaRPr lang="ja-JP" altLang="en-US" sz="1200" b="1" dirty="0">
              <a:solidFill>
                <a:schemeClr val="tx1"/>
              </a:solidFill>
              <a:latin typeface="A-OTF 丸フォーク Pro M" panose="020F0500000000000000" pitchFamily="34" charset="-128"/>
              <a:ea typeface="A-OTF 丸フォーク Pro M" panose="020F0500000000000000" pitchFamily="34" charset="-128"/>
              <a:cs typeface="メイリオ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109179" y="8024974"/>
            <a:ext cx="1735356" cy="351360"/>
          </a:xfrm>
          <a:prstGeom prst="roundRect">
            <a:avLst/>
          </a:prstGeom>
          <a:solidFill>
            <a:srgbClr val="FD9D2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お問い合わせ先</a:t>
            </a:r>
          </a:p>
        </p:txBody>
      </p:sp>
      <p:sp>
        <p:nvSpPr>
          <p:cNvPr id="54" name="角丸四角形 15">
            <a:extLst>
              <a:ext uri="{FF2B5EF4-FFF2-40B4-BE49-F238E27FC236}">
                <a16:creationId xmlns:a16="http://schemas.microsoft.com/office/drawing/2014/main" id="{64ADF6F3-080B-C88D-8E63-C253847FFA62}"/>
              </a:ext>
            </a:extLst>
          </p:cNvPr>
          <p:cNvSpPr/>
          <p:nvPr/>
        </p:nvSpPr>
        <p:spPr>
          <a:xfrm>
            <a:off x="272753" y="6469482"/>
            <a:ext cx="3527742" cy="5109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３．ご寄附のお申し込みについて</a:t>
            </a:r>
            <a:endParaRPr lang="en-US" altLang="ja-JP" sz="1200" dirty="0">
              <a:solidFill>
                <a:schemeClr val="tx1"/>
              </a:solidFill>
              <a:latin typeface="A-OTF 丸フォーク Pro M" panose="020F0500000000000000" pitchFamily="34" charset="-128"/>
              <a:ea typeface="A-OTF 丸フォーク Pro M" panose="020F0500000000000000" pitchFamily="34" charset="-128"/>
              <a:cs typeface="メイリオ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3ADED6A-D720-0476-9F2A-1B0F458FA8DA}"/>
              </a:ext>
            </a:extLst>
          </p:cNvPr>
          <p:cNvSpPr txBox="1"/>
          <p:nvPr/>
        </p:nvSpPr>
        <p:spPr>
          <a:xfrm>
            <a:off x="923861" y="4850888"/>
            <a:ext cx="24909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000" b="1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岬町多奈川多目的公園内のビオトープで</a:t>
            </a:r>
            <a:endParaRPr lang="en-US" altLang="ja-JP" sz="1000" b="1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ja-JP" altLang="en-US" sz="1000" b="1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自然観察イベント等を開催しています</a:t>
            </a:r>
            <a:r>
              <a:rPr lang="ja-JP" altLang="en-US" sz="1000" b="1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。</a:t>
            </a:r>
            <a:endParaRPr lang="en-US" altLang="ja-JP" sz="1000" b="1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  <p:sp>
        <p:nvSpPr>
          <p:cNvPr id="62" name="角丸四角形 25">
            <a:extLst>
              <a:ext uri="{FF2B5EF4-FFF2-40B4-BE49-F238E27FC236}">
                <a16:creationId xmlns:a16="http://schemas.microsoft.com/office/drawing/2014/main" id="{CF2171CF-A4DE-5C57-5EA8-BB7D335F5D61}"/>
              </a:ext>
            </a:extLst>
          </p:cNvPr>
          <p:cNvSpPr/>
          <p:nvPr/>
        </p:nvSpPr>
        <p:spPr>
          <a:xfrm>
            <a:off x="132441" y="4860522"/>
            <a:ext cx="832590" cy="308218"/>
          </a:xfrm>
          <a:prstGeom prst="roundRect">
            <a:avLst/>
          </a:prstGeom>
          <a:solidFill>
            <a:srgbClr val="FD9D2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活用事例①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273F48B-6968-735F-8DAA-79E35528DF41}"/>
              </a:ext>
            </a:extLst>
          </p:cNvPr>
          <p:cNvSpPr txBox="1"/>
          <p:nvPr/>
        </p:nvSpPr>
        <p:spPr>
          <a:xfrm>
            <a:off x="4294235" y="4847485"/>
            <a:ext cx="26092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000" b="1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府民の皆様に生物多様性について知って</a:t>
            </a:r>
            <a:endParaRPr lang="en-US" altLang="ja-JP" sz="1000" b="1" i="0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ja-JP" altLang="en-US" sz="1000" b="1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いただくための事業に活用しています。</a:t>
            </a:r>
            <a:endParaRPr lang="ja-JP" altLang="en-US" sz="1000" b="1" i="0" dirty="0">
              <a:solidFill>
                <a:srgbClr val="6699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  <p:sp>
        <p:nvSpPr>
          <p:cNvPr id="65" name="角丸四角形 25">
            <a:extLst>
              <a:ext uri="{FF2B5EF4-FFF2-40B4-BE49-F238E27FC236}">
                <a16:creationId xmlns:a16="http://schemas.microsoft.com/office/drawing/2014/main" id="{69326D4D-D9AE-F8A4-7015-68BE8C72887C}"/>
              </a:ext>
            </a:extLst>
          </p:cNvPr>
          <p:cNvSpPr/>
          <p:nvPr/>
        </p:nvSpPr>
        <p:spPr>
          <a:xfrm>
            <a:off x="3492084" y="4881052"/>
            <a:ext cx="832590" cy="308091"/>
          </a:xfrm>
          <a:prstGeom prst="roundRect">
            <a:avLst/>
          </a:prstGeom>
          <a:solidFill>
            <a:srgbClr val="FD9D2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latin typeface="A-OTF 丸フォーク Pro M" panose="020F0500000000000000" pitchFamily="34" charset="-128"/>
                <a:ea typeface="A-OTF 丸フォーク Pro M" panose="020F0500000000000000" pitchFamily="34" charset="-128"/>
                <a:cs typeface="メイリオ" panose="020B0604030504040204" pitchFamily="50" charset="-128"/>
              </a:rPr>
              <a:t>活用事例②</a:t>
            </a:r>
          </a:p>
        </p:txBody>
      </p:sp>
      <p:pic>
        <p:nvPicPr>
          <p:cNvPr id="1028" name="Picture 4" descr="ハイキングの様子">
            <a:extLst>
              <a:ext uri="{FF2B5EF4-FFF2-40B4-BE49-F238E27FC236}">
                <a16:creationId xmlns:a16="http://schemas.microsoft.com/office/drawing/2014/main" id="{9CE2886F-BE53-43E4-0ABC-5576D1A1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5" y="5290381"/>
            <a:ext cx="1374858" cy="1009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生物多様性普及啓発冊子">
            <a:extLst>
              <a:ext uri="{FF2B5EF4-FFF2-40B4-BE49-F238E27FC236}">
                <a16:creationId xmlns:a16="http://schemas.microsoft.com/office/drawing/2014/main" id="{6900DC90-CF86-44B9-4250-20C68474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0" y="5347355"/>
            <a:ext cx="830107" cy="11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8BFADC0-F970-F4C5-7040-CFC4C52D76E0}"/>
              </a:ext>
            </a:extLst>
          </p:cNvPr>
          <p:cNvSpPr txBox="1"/>
          <p:nvPr/>
        </p:nvSpPr>
        <p:spPr>
          <a:xfrm>
            <a:off x="116231" y="6904219"/>
            <a:ext cx="52728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郵送もしくは電子申請によりお申し込みいただけます。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詳しくは、下記「お問い合わせ先」</a:t>
            </a:r>
            <a:r>
              <a:rPr lang="en-US" altLang="ja-JP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HP</a:t>
            </a: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をご覧ください。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１０万円以上の寄附者には、大阪府からの感謝状を贈呈します。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５０万円以上のご寄附に関しましては合同感謝状贈呈式にて、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　 １００万円以上ご寄附いただいた個人、１０００万円以上ご寄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　 附いただいた団体に関しましては、ご希望に応じて個別に、大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r>
              <a:rPr lang="en-US" altLang="ja-JP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    </a:t>
            </a: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阪府知事より感謝状を贈呈いたします。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4E58A00-9212-9FBE-65EF-BEFD39145E98}"/>
              </a:ext>
            </a:extLst>
          </p:cNvPr>
          <p:cNvSpPr txBox="1"/>
          <p:nvPr/>
        </p:nvSpPr>
        <p:spPr>
          <a:xfrm>
            <a:off x="4047798" y="7318493"/>
            <a:ext cx="2894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・法人のご寄附は、寄附金相当額が損金扱いになります。</a:t>
            </a:r>
            <a:endParaRPr lang="en-US" altLang="ja-JP" sz="8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ja-JP" altLang="en-US" sz="8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・個人からのご寄附は、個人住民税及び所得税の寄附金</a:t>
            </a:r>
            <a:endParaRPr lang="en-US" altLang="ja-JP" sz="8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ja-JP" altLang="en-US" sz="8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　控除が受けられます。</a:t>
            </a:r>
          </a:p>
          <a:p>
            <a:pPr algn="l"/>
            <a:r>
              <a:rPr lang="ja-JP" altLang="en-US" sz="8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・相続した財産を申告期限内までに寄附された場合は、</a:t>
            </a:r>
            <a:endParaRPr lang="en-US" altLang="ja-JP" sz="8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ja-JP" altLang="en-US" sz="8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　寄附金相当額に対する相続税は非課税となります。</a:t>
            </a:r>
          </a:p>
        </p:txBody>
      </p:sp>
      <p:sp>
        <p:nvSpPr>
          <p:cNvPr id="41" name="角丸四角形 130">
            <a:extLst>
              <a:ext uri="{FF2B5EF4-FFF2-40B4-BE49-F238E27FC236}">
                <a16:creationId xmlns:a16="http://schemas.microsoft.com/office/drawing/2014/main" id="{41864B89-221C-C97D-EE9C-42732F819805}"/>
              </a:ext>
            </a:extLst>
          </p:cNvPr>
          <p:cNvSpPr/>
          <p:nvPr/>
        </p:nvSpPr>
        <p:spPr>
          <a:xfrm>
            <a:off x="4490353" y="7082600"/>
            <a:ext cx="1881043" cy="2193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05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税制上の特典について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C5562F5-69DC-CE71-9762-7808FAEA003E}"/>
              </a:ext>
            </a:extLst>
          </p:cNvPr>
          <p:cNvSpPr/>
          <p:nvPr/>
        </p:nvSpPr>
        <p:spPr>
          <a:xfrm>
            <a:off x="4047798" y="7018009"/>
            <a:ext cx="2766154" cy="995454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3D7708B-93C5-4C3A-2045-BFE6BA6945CF}"/>
              </a:ext>
            </a:extLst>
          </p:cNvPr>
          <p:cNvSpPr txBox="1"/>
          <p:nvPr/>
        </p:nvSpPr>
        <p:spPr>
          <a:xfrm>
            <a:off x="452857" y="6316028"/>
            <a:ext cx="2445912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ビオトープにおけるイベントの様子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9814D1AC-EC9F-CC5B-3158-B2380911A615}"/>
              </a:ext>
            </a:extLst>
          </p:cNvPr>
          <p:cNvGrpSpPr/>
          <p:nvPr/>
        </p:nvGrpSpPr>
        <p:grpSpPr>
          <a:xfrm>
            <a:off x="111429" y="4032218"/>
            <a:ext cx="5760000" cy="342541"/>
            <a:chOff x="60293" y="4411048"/>
            <a:chExt cx="5400000" cy="342541"/>
          </a:xfrm>
        </p:grpSpPr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2907CE13-FB40-E200-CC77-BD7D356D96D8}"/>
                </a:ext>
              </a:extLst>
            </p:cNvPr>
            <p:cNvSpPr/>
            <p:nvPr/>
          </p:nvSpPr>
          <p:spPr>
            <a:xfrm>
              <a:off x="64795" y="4411048"/>
              <a:ext cx="180109" cy="324000"/>
            </a:xfrm>
            <a:prstGeom prst="rect">
              <a:avLst/>
            </a:prstGeom>
            <a:solidFill>
              <a:srgbClr val="4C9F38"/>
            </a:solidFill>
            <a:ln>
              <a:solidFill>
                <a:srgbClr val="4C9F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1BBA0E9C-C81C-C6D6-0128-70CBC1ED2AAC}"/>
                </a:ext>
              </a:extLst>
            </p:cNvPr>
            <p:cNvSpPr/>
            <p:nvPr/>
          </p:nvSpPr>
          <p:spPr>
            <a:xfrm>
              <a:off x="60293" y="4717589"/>
              <a:ext cx="5400000" cy="36000"/>
            </a:xfrm>
            <a:prstGeom prst="rect">
              <a:avLst/>
            </a:prstGeom>
            <a:gradFill>
              <a:gsLst>
                <a:gs pos="41000">
                  <a:srgbClr val="4C9F38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1B2132FE-3D55-FF6E-7EC9-2FB0EEEC850E}"/>
              </a:ext>
            </a:extLst>
          </p:cNvPr>
          <p:cNvGrpSpPr/>
          <p:nvPr/>
        </p:nvGrpSpPr>
        <p:grpSpPr>
          <a:xfrm>
            <a:off x="109179" y="2115314"/>
            <a:ext cx="3456000" cy="342541"/>
            <a:chOff x="60293" y="4411048"/>
            <a:chExt cx="3240000" cy="342541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4982EEC1-117F-5CC9-80CD-0C3D7DF19443}"/>
                </a:ext>
              </a:extLst>
            </p:cNvPr>
            <p:cNvSpPr/>
            <p:nvPr/>
          </p:nvSpPr>
          <p:spPr>
            <a:xfrm>
              <a:off x="64795" y="4411048"/>
              <a:ext cx="180109" cy="324000"/>
            </a:xfrm>
            <a:prstGeom prst="rect">
              <a:avLst/>
            </a:prstGeom>
            <a:solidFill>
              <a:srgbClr val="4C9F38"/>
            </a:solidFill>
            <a:ln>
              <a:solidFill>
                <a:srgbClr val="4C9F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35AE0B7C-1654-A6BD-CC10-4F07638CC73A}"/>
                </a:ext>
              </a:extLst>
            </p:cNvPr>
            <p:cNvSpPr/>
            <p:nvPr/>
          </p:nvSpPr>
          <p:spPr>
            <a:xfrm>
              <a:off x="60293" y="4717589"/>
              <a:ext cx="3240000" cy="36000"/>
            </a:xfrm>
            <a:prstGeom prst="rect">
              <a:avLst/>
            </a:prstGeom>
            <a:gradFill>
              <a:gsLst>
                <a:gs pos="41000">
                  <a:srgbClr val="4C9F38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8F06CE2C-8B1A-DCF9-43CA-4C8C4EF9A040}"/>
              </a:ext>
            </a:extLst>
          </p:cNvPr>
          <p:cNvSpPr txBox="1"/>
          <p:nvPr/>
        </p:nvSpPr>
        <p:spPr>
          <a:xfrm>
            <a:off x="3663387" y="6509003"/>
            <a:ext cx="150620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生物多様性普及啓発ツール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8BBC040-A2B0-173A-3142-E9FC51A55BD7}"/>
              </a:ext>
            </a:extLst>
          </p:cNvPr>
          <p:cNvSpPr/>
          <p:nvPr/>
        </p:nvSpPr>
        <p:spPr>
          <a:xfrm>
            <a:off x="5728109" y="8178494"/>
            <a:ext cx="892698" cy="949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6D6AB09-5A8F-F8E1-3A2D-0856BDCB2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95" y="8234903"/>
            <a:ext cx="695325" cy="695325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963AF1C-1C34-EC3F-928B-4FA8D402DF29}"/>
              </a:ext>
            </a:extLst>
          </p:cNvPr>
          <p:cNvSpPr txBox="1"/>
          <p:nvPr/>
        </p:nvSpPr>
        <p:spPr>
          <a:xfrm>
            <a:off x="5244418" y="8922936"/>
            <a:ext cx="187821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kumimoji="1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はこちら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0DCF50E7-002F-FA2E-028D-8758A7526EE5}"/>
              </a:ext>
            </a:extLst>
          </p:cNvPr>
          <p:cNvSpPr/>
          <p:nvPr/>
        </p:nvSpPr>
        <p:spPr>
          <a:xfrm>
            <a:off x="2958713" y="2070375"/>
            <a:ext cx="4149469" cy="750674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18169" tIns="59084" rIns="118169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775"/>
              </a:spcAft>
              <a:defRPr/>
            </a:pPr>
            <a:r>
              <a:rPr lang="ja-JP" altLang="en-US" sz="10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（参考）大阪に生息する多様な野生動植物種</a:t>
            </a:r>
            <a:endParaRPr lang="en-US" altLang="ja-JP" sz="1050" b="1" dirty="0">
              <a:latin typeface="+mj-ea"/>
              <a:ea typeface="+mj-ea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A8AC2BD-AEBB-CC1C-8A34-5F1C2BEEA14D}"/>
              </a:ext>
            </a:extLst>
          </p:cNvPr>
          <p:cNvSpPr txBox="1"/>
          <p:nvPr/>
        </p:nvSpPr>
        <p:spPr>
          <a:xfrm>
            <a:off x="3127122" y="3434962"/>
            <a:ext cx="1647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ヒロオビ</a:t>
            </a:r>
            <a:endParaRPr kumimoji="1" lang="en-US" altLang="ja-JP" sz="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ミドリシジミ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AEEA223C-C19E-2FBE-C989-E6B4915A87D3}"/>
              </a:ext>
            </a:extLst>
          </p:cNvPr>
          <p:cNvSpPr txBox="1"/>
          <p:nvPr/>
        </p:nvSpPr>
        <p:spPr>
          <a:xfrm>
            <a:off x="3948834" y="3984555"/>
            <a:ext cx="17367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ハッチョウトンボ</a:t>
            </a:r>
            <a:endParaRPr kumimoji="1" lang="en-US" altLang="ja-JP" sz="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0A5ACD2-5801-4259-5CE9-5B0C6217044A}"/>
              </a:ext>
            </a:extLst>
          </p:cNvPr>
          <p:cNvSpPr txBox="1"/>
          <p:nvPr/>
        </p:nvSpPr>
        <p:spPr>
          <a:xfrm>
            <a:off x="5424562" y="2981687"/>
            <a:ext cx="16850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イタセンパラ</a:t>
            </a:r>
            <a:endParaRPr kumimoji="1" lang="en-US" altLang="ja-JP" sz="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19F4554-40DC-20B8-2F93-4A79DEE3C0A7}"/>
              </a:ext>
            </a:extLst>
          </p:cNvPr>
          <p:cNvSpPr txBox="1"/>
          <p:nvPr/>
        </p:nvSpPr>
        <p:spPr>
          <a:xfrm>
            <a:off x="6042363" y="3926228"/>
            <a:ext cx="10035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サギソウ</a:t>
            </a:r>
            <a:endParaRPr kumimoji="1" lang="en-US" altLang="ja-JP" sz="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07DA25F-0413-71D0-F77B-4080B280A75A}"/>
              </a:ext>
            </a:extLst>
          </p:cNvPr>
          <p:cNvSpPr txBox="1"/>
          <p:nvPr/>
        </p:nvSpPr>
        <p:spPr>
          <a:xfrm>
            <a:off x="121033" y="2454895"/>
            <a:ext cx="35277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「生物多様性」とは、多様な生き物の豊かな個性と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　 つながりを示す概念であり、その恵みは「食い倒れ」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　 の街・大阪の豊かな食文化を支えるなど、暮らしに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en-US" altLang="ja-JP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    </a:t>
            </a: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欠かせません。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しかし、持続可能な開発目標</a:t>
            </a:r>
            <a:r>
              <a:rPr lang="en-US" altLang="ja-JP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(SDGs)※</a:t>
            </a: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の達成に向け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　 て、生物多様性の損失は気候危機と並ぶ世界的な課題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r>
              <a:rPr lang="en-US" altLang="ja-JP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    </a:t>
            </a: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となっています。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大阪は、小さな面積ながらも森・里・川・海の多様な自然環境と生き物が存在しており、大阪府では、府内の生物多様性の保全に取り組んでいます。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191B6F8-EE42-D888-4C9B-E34B18DD815F}"/>
              </a:ext>
            </a:extLst>
          </p:cNvPr>
          <p:cNvSpPr txBox="1"/>
          <p:nvPr/>
        </p:nvSpPr>
        <p:spPr>
          <a:xfrm>
            <a:off x="3625748" y="2497984"/>
            <a:ext cx="29861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～大阪には</a:t>
            </a:r>
            <a:r>
              <a:rPr lang="en-US" altLang="ja-JP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8,700</a:t>
            </a:r>
            <a:r>
              <a:rPr lang="ja-JP" altLang="en-US" sz="10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種以上の生き物が生息しています～　　　</a:t>
            </a:r>
            <a:endParaRPr lang="en-US" altLang="ja-JP" sz="10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D7E1FA9-DFE4-2494-6304-A82311C0DA31}"/>
              </a:ext>
            </a:extLst>
          </p:cNvPr>
          <p:cNvSpPr/>
          <p:nvPr/>
        </p:nvSpPr>
        <p:spPr>
          <a:xfrm>
            <a:off x="0" y="0"/>
            <a:ext cx="6858000" cy="1147587"/>
          </a:xfrm>
          <a:prstGeom prst="rect">
            <a:avLst/>
          </a:prstGeom>
          <a:solidFill>
            <a:srgbClr val="4C9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B23C5D0-934A-EE6A-76F5-5B9C2AF898A6}"/>
              </a:ext>
            </a:extLst>
          </p:cNvPr>
          <p:cNvSpPr/>
          <p:nvPr/>
        </p:nvSpPr>
        <p:spPr>
          <a:xfrm>
            <a:off x="409073" y="-115907"/>
            <a:ext cx="6060441" cy="1604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大阪府</a:t>
            </a:r>
            <a:r>
              <a:rPr lang="ja-JP" altLang="en-US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みどりの基金</a:t>
            </a:r>
            <a:endParaRPr lang="en-US" altLang="ja-JP" sz="2000" b="1" dirty="0">
              <a:solidFill>
                <a:schemeClr val="tx1"/>
              </a:solidFill>
              <a:effectLst>
                <a:glow rad="1778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生物多様性保全基金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41" y="5284689"/>
            <a:ext cx="1373234" cy="101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画像です。キャンペーンのぼ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21" y="5256519"/>
            <a:ext cx="317755" cy="12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39" y="5451678"/>
            <a:ext cx="1276456" cy="957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3D7708B-93C5-4C3A-2045-BFE6BA6945CF}"/>
              </a:ext>
            </a:extLst>
          </p:cNvPr>
          <p:cNvSpPr txBox="1"/>
          <p:nvPr/>
        </p:nvSpPr>
        <p:spPr>
          <a:xfrm>
            <a:off x="5046922" y="6411943"/>
            <a:ext cx="1728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生物多様性普及啓発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000"/>
              </a:lnSpc>
            </a:pP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イベントの様子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B8BFADC0-F970-F4C5-7040-CFC4C52D76E0}"/>
              </a:ext>
            </a:extLst>
          </p:cNvPr>
          <p:cNvSpPr txBox="1"/>
          <p:nvPr/>
        </p:nvSpPr>
        <p:spPr>
          <a:xfrm>
            <a:off x="109179" y="4436731"/>
            <a:ext cx="6688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府内における野生動植物の生息・生育環境の保全・再生・創出や、自然環境教育の推進などに活用しています。</a:t>
            </a:r>
            <a:endParaRPr lang="en-US" altLang="ja-JP" sz="10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今後も、基金活用事業の充実を図っていきます。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276987" y="9319991"/>
            <a:ext cx="3411457" cy="527157"/>
            <a:chOff x="1787437" y="1598748"/>
            <a:chExt cx="5730009" cy="959745"/>
          </a:xfrm>
        </p:grpSpPr>
        <p:pic>
          <p:nvPicPr>
            <p:cNvPr id="91" name="図 9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87437" y="1599288"/>
              <a:ext cx="954376" cy="954376"/>
            </a:xfrm>
            <a:prstGeom prst="rect">
              <a:avLst/>
            </a:prstGeom>
          </p:spPr>
        </p:pic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41813" y="1599288"/>
              <a:ext cx="954376" cy="954376"/>
            </a:xfrm>
            <a:prstGeom prst="rect">
              <a:avLst/>
            </a:prstGeom>
          </p:spPr>
        </p:pic>
        <p:pic>
          <p:nvPicPr>
            <p:cNvPr id="93" name="図 9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96189" y="1599288"/>
              <a:ext cx="954377" cy="954377"/>
            </a:xfrm>
            <a:prstGeom prst="rect">
              <a:avLst/>
            </a:prstGeom>
          </p:spPr>
        </p:pic>
        <p:pic>
          <p:nvPicPr>
            <p:cNvPr id="94" name="図 9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50295" y="1599824"/>
              <a:ext cx="958669" cy="958669"/>
            </a:xfrm>
            <a:prstGeom prst="rect">
              <a:avLst/>
            </a:prstGeom>
          </p:spPr>
        </p:pic>
        <p:pic>
          <p:nvPicPr>
            <p:cNvPr id="95" name="図 9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01113" y="1598749"/>
              <a:ext cx="959743" cy="959743"/>
            </a:xfrm>
            <a:prstGeom prst="rect">
              <a:avLst/>
            </a:prstGeom>
          </p:spPr>
        </p:pic>
        <p:pic>
          <p:nvPicPr>
            <p:cNvPr id="96" name="図 9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555488" y="1598748"/>
              <a:ext cx="961958" cy="954916"/>
            </a:xfrm>
            <a:prstGeom prst="rect">
              <a:avLst/>
            </a:prstGeom>
          </p:spPr>
        </p:pic>
      </p:grp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DB411D3-B8B8-856C-B905-A68BA5586634}"/>
              </a:ext>
            </a:extLst>
          </p:cNvPr>
          <p:cNvSpPr txBox="1"/>
          <p:nvPr/>
        </p:nvSpPr>
        <p:spPr>
          <a:xfrm>
            <a:off x="-13921" y="9246569"/>
            <a:ext cx="29272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ja-JP" sz="700" dirty="0"/>
              <a:t>※</a:t>
            </a:r>
            <a:endParaRPr kumimoji="1" lang="ja-JP" altLang="en-US" sz="700" dirty="0"/>
          </a:p>
        </p:txBody>
      </p:sp>
      <p:pic>
        <p:nvPicPr>
          <p:cNvPr id="85" name="図 8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39" y="3212274"/>
            <a:ext cx="1183326" cy="909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22941" y="2645271"/>
            <a:ext cx="1278659" cy="903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" name="図 87"/>
          <p:cNvPicPr>
            <a:picLocks noChangeAspect="1"/>
          </p:cNvPicPr>
          <p:nvPr/>
        </p:nvPicPr>
        <p:blipFill rotWithShape="1">
          <a:blip r:embed="rId17"/>
          <a:srcRect l="15816" t="12245" r="18335" b="15251"/>
          <a:stretch/>
        </p:blipFill>
        <p:spPr>
          <a:xfrm>
            <a:off x="5478684" y="3231956"/>
            <a:ext cx="1165730" cy="898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4" y="2661005"/>
            <a:ext cx="1262734" cy="895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楕円 5"/>
          <p:cNvSpPr/>
          <p:nvPr/>
        </p:nvSpPr>
        <p:spPr>
          <a:xfrm>
            <a:off x="5574484" y="119870"/>
            <a:ext cx="1155315" cy="678482"/>
          </a:xfrm>
          <a:prstGeom prst="ellipse">
            <a:avLst/>
          </a:prstGeom>
          <a:solidFill>
            <a:srgbClr val="FFFF2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69753" y="213576"/>
            <a:ext cx="136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ご寄附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募集中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FCDD8682-431F-4405-AFEB-802C9146F8EB}"/>
              </a:ext>
            </a:extLst>
          </p:cNvPr>
          <p:cNvSpPr txBox="1"/>
          <p:nvPr/>
        </p:nvSpPr>
        <p:spPr>
          <a:xfrm>
            <a:off x="3839274" y="4109790"/>
            <a:ext cx="316074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（写真提供</a:t>
            </a:r>
            <a:r>
              <a:rPr lang="en-US" altLang="ja-JP" sz="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:(</a:t>
            </a:r>
            <a:r>
              <a:rPr lang="ja-JP" altLang="en-US" sz="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地独</a:t>
            </a:r>
            <a:r>
              <a:rPr lang="en-US" altLang="ja-JP" sz="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ja-JP" altLang="en-US" sz="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大阪府立環境農林水産総合研究所、</a:t>
            </a:r>
            <a:r>
              <a:rPr lang="en-US" altLang="ja-JP" sz="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ja-JP" altLang="en-US" sz="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公財</a:t>
            </a:r>
            <a:r>
              <a:rPr lang="en-US" altLang="ja-JP" sz="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ja-JP" altLang="en-US" sz="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大阪みどりのトラスト協会</a:t>
            </a:r>
            <a:r>
              <a:rPr lang="ja-JP" altLang="en-US" sz="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endParaRPr lang="en-US" altLang="ja-JP" sz="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52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644</Words>
  <Application>Microsoft Office PowerPoint</Application>
  <PresentationFormat>A4 210 x 297 mm</PresentationFormat>
  <Paragraphs>63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5" baseType="lpstr">
      <vt:lpstr>A-OTF 丸フォーク Pro M</vt:lpstr>
      <vt:lpstr>BIZ UDPゴシック</vt:lpstr>
      <vt:lpstr>HG丸ｺﾞｼｯｸM-PRO</vt:lpstr>
      <vt:lpstr>Meiryo UI</vt:lpstr>
      <vt:lpstr>ＭＳ Ｐゴシック</vt:lpstr>
      <vt:lpstr>Yu Gothic UI</vt:lpstr>
      <vt:lpstr>Meiryo</vt:lpstr>
      <vt:lpstr>Meiryo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2022-07-26T05:20:43Z</dcterms:created>
  <dcterms:modified xsi:type="dcterms:W3CDTF">2022-07-26T05:21:12Z</dcterms:modified>
</cp:coreProperties>
</file>