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58"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3F94D"/>
    <a:srgbClr val="F2F2F2"/>
    <a:srgbClr val="FD9D24"/>
    <a:srgbClr val="EFFEE0"/>
    <a:srgbClr val="FFC000"/>
    <a:srgbClr val="D7FCB2"/>
    <a:srgbClr val="FFFFCC"/>
    <a:srgbClr val="4C9F38"/>
    <a:srgbClr val="FF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94" autoAdjust="0"/>
    <p:restoredTop sz="94660"/>
  </p:normalViewPr>
  <p:slideViewPr>
    <p:cSldViewPr snapToGrid="0" showGuides="1">
      <p:cViewPr>
        <p:scale>
          <a:sx n="94" d="100"/>
          <a:sy n="94" d="100"/>
        </p:scale>
        <p:origin x="1474" y="-917"/>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420" cy="497597"/>
          </a:xfrm>
          <a:prstGeom prst="rect">
            <a:avLst/>
          </a:prstGeom>
        </p:spPr>
        <p:txBody>
          <a:bodyPr vert="horz" lIns="90562" tIns="45281" rIns="90562" bIns="452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210" y="0"/>
            <a:ext cx="2949420" cy="497597"/>
          </a:xfrm>
          <a:prstGeom prst="rect">
            <a:avLst/>
          </a:prstGeom>
        </p:spPr>
        <p:txBody>
          <a:bodyPr vert="horz" lIns="90562" tIns="45281" rIns="90562" bIns="45281" rtlCol="0"/>
          <a:lstStyle>
            <a:lvl1pPr algn="r">
              <a:defRPr sz="1200"/>
            </a:lvl1pPr>
          </a:lstStyle>
          <a:p>
            <a:fld id="{FFEE521E-F6FE-489E-B32D-D10A5F2B71B1}" type="datetimeFigureOut">
              <a:rPr kumimoji="1" lang="ja-JP" altLang="en-US" smtClean="0"/>
              <a:t>2023/5/21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0562" tIns="45281" rIns="90562" bIns="45281" rtlCol="0" anchor="ctr"/>
          <a:lstStyle/>
          <a:p>
            <a:endParaRPr lang="ja-JP" altLang="en-US"/>
          </a:p>
        </p:txBody>
      </p:sp>
      <p:sp>
        <p:nvSpPr>
          <p:cNvPr id="5" name="ノート プレースホルダー 4"/>
          <p:cNvSpPr>
            <a:spLocks noGrp="1"/>
          </p:cNvSpPr>
          <p:nvPr>
            <p:ph type="body" sz="quarter" idx="3"/>
          </p:nvPr>
        </p:nvSpPr>
        <p:spPr>
          <a:xfrm>
            <a:off x="680877" y="4783857"/>
            <a:ext cx="5445446" cy="3913064"/>
          </a:xfrm>
          <a:prstGeom prst="rect">
            <a:avLst/>
          </a:prstGeom>
        </p:spPr>
        <p:txBody>
          <a:bodyPr vert="horz" lIns="90562" tIns="45281" rIns="90562" bIns="4528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741"/>
            <a:ext cx="2949420" cy="497597"/>
          </a:xfrm>
          <a:prstGeom prst="rect">
            <a:avLst/>
          </a:prstGeom>
        </p:spPr>
        <p:txBody>
          <a:bodyPr vert="horz" lIns="90562" tIns="45281" rIns="90562" bIns="452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210" y="9441741"/>
            <a:ext cx="2949420" cy="497597"/>
          </a:xfrm>
          <a:prstGeom prst="rect">
            <a:avLst/>
          </a:prstGeom>
        </p:spPr>
        <p:txBody>
          <a:bodyPr vert="horz" lIns="90562" tIns="45281" rIns="90562" bIns="45281" rtlCol="0" anchor="b"/>
          <a:lstStyle>
            <a:lvl1pPr algn="r">
              <a:defRPr sz="1200"/>
            </a:lvl1pPr>
          </a:lstStyle>
          <a:p>
            <a:fld id="{7B64396E-353E-48DD-87A8-31C626BA8B3F}" type="slidenum">
              <a:rPr kumimoji="1" lang="ja-JP" altLang="en-US" smtClean="0"/>
              <a:t>‹#›</a:t>
            </a:fld>
            <a:endParaRPr kumimoji="1" lang="ja-JP" altLang="en-US"/>
          </a:p>
        </p:txBody>
      </p:sp>
    </p:spTree>
    <p:extLst>
      <p:ext uri="{BB962C8B-B14F-4D97-AF65-F5344CB8AC3E}">
        <p14:creationId xmlns:p14="http://schemas.microsoft.com/office/powerpoint/2010/main" val="24556527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B64396E-353E-48DD-87A8-31C626BA8B3F}" type="slidenum">
              <a:rPr kumimoji="1" lang="ja-JP" altLang="en-US" smtClean="0"/>
              <a:t>1</a:t>
            </a:fld>
            <a:endParaRPr kumimoji="1" lang="ja-JP" altLang="en-US"/>
          </a:p>
        </p:txBody>
      </p:sp>
    </p:spTree>
    <p:extLst>
      <p:ext uri="{BB962C8B-B14F-4D97-AF65-F5344CB8AC3E}">
        <p14:creationId xmlns:p14="http://schemas.microsoft.com/office/powerpoint/2010/main" val="36022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418522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71736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43664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8299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62917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407777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70080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241068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66823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144262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EE8A37-0DD3-4DDD-8429-35C3E7F3D031}" type="datetimeFigureOut">
              <a:rPr kumimoji="1" lang="ja-JP" altLang="en-US" smtClean="0"/>
              <a:t>2023/5/21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06157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CEE8A37-0DD3-4DDD-8429-35C3E7F3D031}" type="datetimeFigureOut">
              <a:rPr kumimoji="1" lang="ja-JP" altLang="en-US" smtClean="0"/>
              <a:t>2023/5/21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ABEFCBD-D9EB-43DB-A169-C6A8A891452E}" type="slidenum">
              <a:rPr kumimoji="1" lang="ja-JP" altLang="en-US" smtClean="0"/>
              <a:t>‹#›</a:t>
            </a:fld>
            <a:endParaRPr kumimoji="1" lang="ja-JP" altLang="en-US"/>
          </a:p>
        </p:txBody>
      </p:sp>
    </p:spTree>
    <p:extLst>
      <p:ext uri="{BB962C8B-B14F-4D97-AF65-F5344CB8AC3E}">
        <p14:creationId xmlns:p14="http://schemas.microsoft.com/office/powerpoint/2010/main" val="398631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FCB2"/>
        </a:solidFill>
        <a:effectLst/>
      </p:bgPr>
    </p:bg>
    <p:spTree>
      <p:nvGrpSpPr>
        <p:cNvPr id="1" name=""/>
        <p:cNvGrpSpPr/>
        <p:nvPr/>
      </p:nvGrpSpPr>
      <p:grpSpPr>
        <a:xfrm>
          <a:off x="0" y="0"/>
          <a:ext cx="0" cy="0"/>
          <a:chOff x="0" y="0"/>
          <a:chExt cx="0" cy="0"/>
        </a:xfrm>
      </p:grpSpPr>
      <p:sp>
        <p:nvSpPr>
          <p:cNvPr id="108" name="正方形/長方形 107">
            <a:extLst>
              <a:ext uri="{FF2B5EF4-FFF2-40B4-BE49-F238E27FC236}">
                <a16:creationId xmlns:a16="http://schemas.microsoft.com/office/drawing/2014/main" id="{88BBC040-A2B0-173A-3142-E9FC51A55BD7}"/>
              </a:ext>
            </a:extLst>
          </p:cNvPr>
          <p:cNvSpPr/>
          <p:nvPr/>
        </p:nvSpPr>
        <p:spPr>
          <a:xfrm>
            <a:off x="70707" y="7376328"/>
            <a:ext cx="6698514" cy="1600281"/>
          </a:xfrm>
          <a:prstGeom prst="rect">
            <a:avLst/>
          </a:prstGeom>
          <a:solidFill>
            <a:srgbClr val="EFFEE0"/>
          </a:solidFill>
          <a:ln w="28575">
            <a:solidFill>
              <a:srgbClr val="A3F9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88BBC040-A2B0-173A-3142-E9FC51A55BD7}"/>
              </a:ext>
            </a:extLst>
          </p:cNvPr>
          <p:cNvSpPr/>
          <p:nvPr/>
        </p:nvSpPr>
        <p:spPr>
          <a:xfrm>
            <a:off x="70708" y="9042032"/>
            <a:ext cx="4651180" cy="793481"/>
          </a:xfrm>
          <a:prstGeom prst="rect">
            <a:avLst/>
          </a:prstGeom>
          <a:solidFill>
            <a:srgbClr val="EFFEE0"/>
          </a:solidFill>
          <a:ln w="28575">
            <a:solidFill>
              <a:srgbClr val="A3F9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12">
            <a:extLst>
              <a:ext uri="{FF2B5EF4-FFF2-40B4-BE49-F238E27FC236}">
                <a16:creationId xmlns:a16="http://schemas.microsoft.com/office/drawing/2014/main" id="{22735695-2D70-48F4-80A1-FC0FC5E2EEC5}"/>
              </a:ext>
            </a:extLst>
          </p:cNvPr>
          <p:cNvSpPr/>
          <p:nvPr/>
        </p:nvSpPr>
        <p:spPr>
          <a:xfrm>
            <a:off x="146123" y="1051833"/>
            <a:ext cx="6547681" cy="841371"/>
          </a:xfrm>
          <a:prstGeom prst="roundRect">
            <a:avLst/>
          </a:prstGeom>
          <a:solidFill>
            <a:schemeClr val="bg1">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大阪府では、野生動植物の生息・生育環境の保全・再生・創出や、自然環境教育を進めるため、「生物多様性保全基金」を設置しています。</a:t>
            </a:r>
          </a:p>
          <a:p>
            <a:pPr marL="171450" indent="-171450">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令和４年度は、「多奈川ビオトープ」（岬町）における保全活動や、生物多様性関連施設と連携した生物多様性普及啓発等に取り組みました。</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25" name="タイトル 1"/>
          <p:cNvSpPr txBox="1">
            <a:spLocks/>
          </p:cNvSpPr>
          <p:nvPr/>
        </p:nvSpPr>
        <p:spPr>
          <a:xfrm>
            <a:off x="1137" y="8688904"/>
            <a:ext cx="6768084" cy="802621"/>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marL="171450" indent="-171450" algn="l">
              <a:lnSpc>
                <a:spcPct val="120000"/>
              </a:lnSpc>
              <a:buFont typeface="Arial" panose="020B0604020202020204" pitchFamily="34" charset="0"/>
              <a:buChar char="•"/>
            </a:pPr>
            <a:endParaRPr lang="en-US" altLang="ja-JP" sz="1200" dirty="0">
              <a:latin typeface="A-OTF 丸フォーク Pro M" panose="020F0500000000000000" pitchFamily="34" charset="-128"/>
              <a:ea typeface="A-OTF 丸フォーク Pro M" panose="020F0500000000000000" pitchFamily="34"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88BBC040-A2B0-173A-3142-E9FC51A55BD7}"/>
              </a:ext>
            </a:extLst>
          </p:cNvPr>
          <p:cNvSpPr/>
          <p:nvPr/>
        </p:nvSpPr>
        <p:spPr>
          <a:xfrm>
            <a:off x="4791459" y="9024487"/>
            <a:ext cx="2006329" cy="841376"/>
          </a:xfrm>
          <a:prstGeom prst="rect">
            <a:avLst/>
          </a:prstGeom>
          <a:solidFill>
            <a:srgbClr val="A3F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F963AF1C-1C34-EC3F-928B-4FA8D402DF29}"/>
              </a:ext>
            </a:extLst>
          </p:cNvPr>
          <p:cNvSpPr txBox="1"/>
          <p:nvPr/>
        </p:nvSpPr>
        <p:spPr>
          <a:xfrm>
            <a:off x="5355368" y="9146265"/>
            <a:ext cx="1552995" cy="348813"/>
          </a:xfrm>
          <a:prstGeom prst="rect">
            <a:avLst/>
          </a:prstGeom>
          <a:noFill/>
        </p:spPr>
        <p:txBody>
          <a:bodyPr wrap="square" rtlCol="0">
            <a:spAutoFit/>
          </a:bodyPr>
          <a:lstStyle/>
          <a:p>
            <a:pPr algn="ctr">
              <a:lnSpc>
                <a:spcPts val="1000"/>
              </a:lnSpc>
            </a:pPr>
            <a:r>
              <a:rPr lang="ja-JP" altLang="en-US" sz="900" b="1" dirty="0">
                <a:latin typeface="BIZ UDPゴシック" panose="020B0400000000000000" pitchFamily="50" charset="-128"/>
                <a:ea typeface="BIZ UDPゴシック" panose="020B0400000000000000" pitchFamily="50" charset="-128"/>
              </a:rPr>
              <a:t>生物多様性保全基金</a:t>
            </a:r>
            <a:endParaRPr lang="en-US" altLang="ja-JP" sz="900" b="1" dirty="0">
              <a:latin typeface="BIZ UDPゴシック" panose="020B0400000000000000" pitchFamily="50" charset="-128"/>
              <a:ea typeface="BIZ UDPゴシック" panose="020B0400000000000000" pitchFamily="50" charset="-128"/>
            </a:endParaRPr>
          </a:p>
          <a:p>
            <a:pPr algn="ctr">
              <a:lnSpc>
                <a:spcPts val="1000"/>
              </a:lnSpc>
            </a:pPr>
            <a:r>
              <a:rPr lang="ja-JP" altLang="en-US" sz="900" b="1" dirty="0">
                <a:latin typeface="BIZ UDPゴシック" panose="020B0400000000000000" pitchFamily="50" charset="-128"/>
                <a:ea typeface="BIZ UDPゴシック" panose="020B0400000000000000" pitchFamily="50" charset="-128"/>
              </a:rPr>
              <a:t>ホームページはこちら</a:t>
            </a:r>
            <a:endParaRPr kumimoji="1" lang="ja-JP" altLang="en-US" sz="900" b="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D7E1FA9-DFE4-2494-6304-A82311C0DA31}"/>
              </a:ext>
            </a:extLst>
          </p:cNvPr>
          <p:cNvSpPr/>
          <p:nvPr/>
        </p:nvSpPr>
        <p:spPr>
          <a:xfrm>
            <a:off x="0" y="1"/>
            <a:ext cx="6858000" cy="961892"/>
          </a:xfrm>
          <a:prstGeom prst="rect">
            <a:avLst/>
          </a:prstGeom>
          <a:solidFill>
            <a:srgbClr val="A3F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B23C5D0-934A-EE6A-76F5-5B9C2AF898A6}"/>
              </a:ext>
            </a:extLst>
          </p:cNvPr>
          <p:cNvSpPr/>
          <p:nvPr/>
        </p:nvSpPr>
        <p:spPr>
          <a:xfrm>
            <a:off x="-1031096" y="-57693"/>
            <a:ext cx="8969157" cy="1309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令和４年度</a:t>
            </a:r>
            <a:endParaRPr lang="en-US" altLang="ja-JP" sz="2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r>
              <a:rPr kumimoji="1" lang="ja-JP" altLang="en-US" sz="2400" b="1" dirty="0">
                <a:solidFill>
                  <a:schemeClr val="tx1"/>
                </a:solidFill>
                <a:effectLst>
                  <a:glow rad="177800">
                    <a:schemeClr val="bg1"/>
                  </a:glow>
                </a:effectLst>
                <a:latin typeface="メイリオ" panose="020B0604030504040204" pitchFamily="50" charset="-128"/>
                <a:ea typeface="メイリオ" panose="020B0604030504040204" pitchFamily="50" charset="-128"/>
              </a:rPr>
              <a:t>生物多様性保全基金を活用した取組について</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75" name="角丸四角形 130">
            <a:extLst>
              <a:ext uri="{FF2B5EF4-FFF2-40B4-BE49-F238E27FC236}">
                <a16:creationId xmlns:a16="http://schemas.microsoft.com/office/drawing/2014/main" id="{41864B89-221C-C97D-EE9C-42732F819805}"/>
              </a:ext>
            </a:extLst>
          </p:cNvPr>
          <p:cNvSpPr/>
          <p:nvPr/>
        </p:nvSpPr>
        <p:spPr>
          <a:xfrm>
            <a:off x="225841" y="7455345"/>
            <a:ext cx="2121581" cy="213992"/>
          </a:xfrm>
          <a:prstGeom prst="roundRect">
            <a:avLst>
              <a:gd name="adj" fmla="val 50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ja-JP" altLang="en-US" sz="1050" b="1" dirty="0">
                <a:solidFill>
                  <a:schemeClr val="bg1"/>
                </a:solidFill>
                <a:latin typeface="Yu Gothic UI" panose="020B0500000000000000" pitchFamily="50" charset="-128"/>
                <a:ea typeface="Yu Gothic UI" panose="020B0500000000000000" pitchFamily="50" charset="-128"/>
              </a:rPr>
              <a:t>生物多様性とは</a:t>
            </a:r>
            <a:r>
              <a:rPr lang="en-US" altLang="ja-JP" sz="1050" b="1" dirty="0">
                <a:solidFill>
                  <a:schemeClr val="bg1"/>
                </a:solidFill>
                <a:latin typeface="Yu Gothic UI" panose="020B0500000000000000" pitchFamily="50" charset="-128"/>
                <a:ea typeface="Yu Gothic UI" panose="020B0500000000000000" pitchFamily="50" charset="-128"/>
              </a:rPr>
              <a:t>…</a:t>
            </a:r>
            <a:endParaRPr lang="ja-JP" altLang="en-US" sz="1050" b="1" dirty="0">
              <a:solidFill>
                <a:schemeClr val="bg1"/>
              </a:solidFill>
              <a:latin typeface="Yu Gothic UI" panose="020B0500000000000000" pitchFamily="50" charset="-128"/>
              <a:ea typeface="Yu Gothic UI" panose="020B0500000000000000" pitchFamily="50" charset="-128"/>
            </a:endParaRPr>
          </a:p>
        </p:txBody>
      </p:sp>
      <p:grpSp>
        <p:nvGrpSpPr>
          <p:cNvPr id="72" name="グループ化 71"/>
          <p:cNvGrpSpPr/>
          <p:nvPr/>
        </p:nvGrpSpPr>
        <p:grpSpPr>
          <a:xfrm>
            <a:off x="4447308" y="0"/>
            <a:ext cx="2410692" cy="495291"/>
            <a:chOff x="3990106" y="9169200"/>
            <a:chExt cx="2410692" cy="495291"/>
          </a:xfrm>
        </p:grpSpPr>
        <p:pic>
          <p:nvPicPr>
            <p:cNvPr id="78" name="図 77">
              <a:extLst>
                <a:ext uri="{FF2B5EF4-FFF2-40B4-BE49-F238E27FC236}">
                  <a16:creationId xmlns:a16="http://schemas.microsoft.com/office/drawing/2014/main" id="{11F1A5B8-01B4-14B6-20E6-E1A20A949705}"/>
                </a:ext>
              </a:extLst>
            </p:cNvPr>
            <p:cNvPicPr>
              <a:picLocks/>
            </p:cNvPicPr>
            <p:nvPr/>
          </p:nvPicPr>
          <p:blipFill>
            <a:blip r:embed="rId3"/>
            <a:stretch>
              <a:fillRect/>
            </a:stretch>
          </p:blipFill>
          <p:spPr>
            <a:xfrm>
              <a:off x="4001324" y="9224659"/>
              <a:ext cx="388800" cy="388509"/>
            </a:xfrm>
            <a:prstGeom prst="rect">
              <a:avLst/>
            </a:prstGeom>
          </p:spPr>
        </p:pic>
        <p:pic>
          <p:nvPicPr>
            <p:cNvPr id="79" name="図 78">
              <a:extLst>
                <a:ext uri="{FF2B5EF4-FFF2-40B4-BE49-F238E27FC236}">
                  <a16:creationId xmlns:a16="http://schemas.microsoft.com/office/drawing/2014/main" id="{4F17BD58-D557-E8D5-65E5-6FAFF9BF8789}"/>
                </a:ext>
              </a:extLst>
            </p:cNvPr>
            <p:cNvPicPr>
              <a:picLocks/>
            </p:cNvPicPr>
            <p:nvPr/>
          </p:nvPicPr>
          <p:blipFill>
            <a:blip r:embed="rId4"/>
            <a:stretch>
              <a:fillRect/>
            </a:stretch>
          </p:blipFill>
          <p:spPr>
            <a:xfrm>
              <a:off x="4390124" y="9224659"/>
              <a:ext cx="388800" cy="388800"/>
            </a:xfrm>
            <a:prstGeom prst="rect">
              <a:avLst/>
            </a:prstGeom>
          </p:spPr>
        </p:pic>
        <p:pic>
          <p:nvPicPr>
            <p:cNvPr id="85" name="図 84">
              <a:extLst>
                <a:ext uri="{FF2B5EF4-FFF2-40B4-BE49-F238E27FC236}">
                  <a16:creationId xmlns:a16="http://schemas.microsoft.com/office/drawing/2014/main" id="{894BEF68-1DD8-12FC-835E-9B46C7F13B9D}"/>
                </a:ext>
              </a:extLst>
            </p:cNvPr>
            <p:cNvPicPr>
              <a:picLocks/>
            </p:cNvPicPr>
            <p:nvPr/>
          </p:nvPicPr>
          <p:blipFill>
            <a:blip r:embed="rId5"/>
            <a:stretch>
              <a:fillRect/>
            </a:stretch>
          </p:blipFill>
          <p:spPr>
            <a:xfrm>
              <a:off x="4778924" y="9224659"/>
              <a:ext cx="388800" cy="388509"/>
            </a:xfrm>
            <a:prstGeom prst="rect">
              <a:avLst/>
            </a:prstGeom>
          </p:spPr>
        </p:pic>
        <p:pic>
          <p:nvPicPr>
            <p:cNvPr id="86" name="図 85">
              <a:extLst>
                <a:ext uri="{FF2B5EF4-FFF2-40B4-BE49-F238E27FC236}">
                  <a16:creationId xmlns:a16="http://schemas.microsoft.com/office/drawing/2014/main" id="{CC8E6E50-2779-9479-7F99-0CCB706428F4}"/>
                </a:ext>
              </a:extLst>
            </p:cNvPr>
            <p:cNvPicPr>
              <a:picLocks/>
            </p:cNvPicPr>
            <p:nvPr/>
          </p:nvPicPr>
          <p:blipFill>
            <a:blip r:embed="rId6"/>
            <a:stretch>
              <a:fillRect/>
            </a:stretch>
          </p:blipFill>
          <p:spPr>
            <a:xfrm>
              <a:off x="5167724" y="9224659"/>
              <a:ext cx="388800" cy="388800"/>
            </a:xfrm>
            <a:prstGeom prst="rect">
              <a:avLst/>
            </a:prstGeom>
          </p:spPr>
        </p:pic>
        <p:pic>
          <p:nvPicPr>
            <p:cNvPr id="87" name="図 86">
              <a:extLst>
                <a:ext uri="{FF2B5EF4-FFF2-40B4-BE49-F238E27FC236}">
                  <a16:creationId xmlns:a16="http://schemas.microsoft.com/office/drawing/2014/main" id="{D5951132-1848-F419-4890-96CB0A7A6F6F}"/>
                </a:ext>
              </a:extLst>
            </p:cNvPr>
            <p:cNvPicPr>
              <a:picLocks/>
            </p:cNvPicPr>
            <p:nvPr/>
          </p:nvPicPr>
          <p:blipFill>
            <a:blip r:embed="rId7"/>
            <a:stretch>
              <a:fillRect/>
            </a:stretch>
          </p:blipFill>
          <p:spPr>
            <a:xfrm>
              <a:off x="5556524" y="9224659"/>
              <a:ext cx="388800" cy="388800"/>
            </a:xfrm>
            <a:prstGeom prst="rect">
              <a:avLst/>
            </a:prstGeom>
          </p:spPr>
        </p:pic>
        <p:pic>
          <p:nvPicPr>
            <p:cNvPr id="88" name="図 87">
              <a:extLst>
                <a:ext uri="{FF2B5EF4-FFF2-40B4-BE49-F238E27FC236}">
                  <a16:creationId xmlns:a16="http://schemas.microsoft.com/office/drawing/2014/main" id="{FBC05982-F8E0-E4BD-B482-328A8BDA168C}"/>
                </a:ext>
              </a:extLst>
            </p:cNvPr>
            <p:cNvPicPr>
              <a:picLocks/>
            </p:cNvPicPr>
            <p:nvPr/>
          </p:nvPicPr>
          <p:blipFill>
            <a:blip r:embed="rId8"/>
            <a:stretch>
              <a:fillRect/>
            </a:stretch>
          </p:blipFill>
          <p:spPr>
            <a:xfrm>
              <a:off x="5945324" y="9224659"/>
              <a:ext cx="388800" cy="388728"/>
            </a:xfrm>
            <a:prstGeom prst="rect">
              <a:avLst/>
            </a:prstGeom>
          </p:spPr>
        </p:pic>
        <p:sp>
          <p:nvSpPr>
            <p:cNvPr id="89" name="正方形/長方形 88"/>
            <p:cNvSpPr/>
            <p:nvPr/>
          </p:nvSpPr>
          <p:spPr>
            <a:xfrm>
              <a:off x="3990106" y="9169200"/>
              <a:ext cx="2410691" cy="59495"/>
            </a:xfrm>
            <a:prstGeom prst="rect">
              <a:avLst/>
            </a:prstGeom>
            <a:solidFill>
              <a:srgbClr val="A3F94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3990107" y="9604996"/>
              <a:ext cx="2410691" cy="59495"/>
            </a:xfrm>
            <a:prstGeom prst="rect">
              <a:avLst/>
            </a:prstGeom>
            <a:solidFill>
              <a:srgbClr val="A3F94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4" name="テキスト ボックス 103">
            <a:extLst>
              <a:ext uri="{FF2B5EF4-FFF2-40B4-BE49-F238E27FC236}">
                <a16:creationId xmlns:a16="http://schemas.microsoft.com/office/drawing/2014/main" id="{507DA25F-0413-71D0-F77B-4080B280A75A}"/>
              </a:ext>
            </a:extLst>
          </p:cNvPr>
          <p:cNvSpPr txBox="1"/>
          <p:nvPr/>
        </p:nvSpPr>
        <p:spPr>
          <a:xfrm>
            <a:off x="42141" y="9141305"/>
            <a:ext cx="4836915" cy="646331"/>
          </a:xfrm>
          <a:prstGeom prst="rect">
            <a:avLst/>
          </a:prstGeom>
          <a:noFill/>
        </p:spPr>
        <p:txBody>
          <a:bodyPr wrap="square">
            <a:spAutoFit/>
          </a:bodyPr>
          <a:lstStyle/>
          <a:p>
            <a:pPr>
              <a:lnSpc>
                <a:spcPct val="120000"/>
              </a:lnSpc>
            </a:pPr>
            <a:r>
              <a:rPr lang="ja-JP" altLang="en-US" sz="1000" dirty="0">
                <a:solidFill>
                  <a:srgbClr val="000000"/>
                </a:solidFill>
                <a:latin typeface="Meiryo" panose="020B0604030504040204" pitchFamily="50" charset="-128"/>
                <a:ea typeface="Meiryo" panose="020B0604030504040204" pitchFamily="50" charset="-128"/>
              </a:rPr>
              <a:t>〒</a:t>
            </a:r>
            <a:r>
              <a:rPr lang="en-US" altLang="ja-JP" sz="1000" dirty="0">
                <a:solidFill>
                  <a:srgbClr val="000000"/>
                </a:solidFill>
                <a:latin typeface="Meiryo" panose="020B0604030504040204" pitchFamily="50" charset="-128"/>
                <a:ea typeface="Meiryo" panose="020B0604030504040204" pitchFamily="50" charset="-128"/>
              </a:rPr>
              <a:t>559</a:t>
            </a:r>
            <a:r>
              <a:rPr lang="ja-JP" altLang="en-US" sz="1000" dirty="0">
                <a:solidFill>
                  <a:srgbClr val="000000"/>
                </a:solidFill>
                <a:latin typeface="Meiryo" panose="020B0604030504040204" pitchFamily="50" charset="-128"/>
                <a:ea typeface="Meiryo" panose="020B0604030504040204" pitchFamily="50" charset="-128"/>
              </a:rPr>
              <a:t>－</a:t>
            </a:r>
            <a:r>
              <a:rPr lang="en-US" altLang="ja-JP" sz="1000" dirty="0">
                <a:solidFill>
                  <a:srgbClr val="000000"/>
                </a:solidFill>
                <a:latin typeface="Meiryo" panose="020B0604030504040204" pitchFamily="50" charset="-128"/>
                <a:ea typeface="Meiryo" panose="020B0604030504040204" pitchFamily="50" charset="-128"/>
              </a:rPr>
              <a:t>8555</a:t>
            </a:r>
            <a:r>
              <a:rPr lang="ja-JP" altLang="en-US" sz="1000" dirty="0">
                <a:solidFill>
                  <a:srgbClr val="000000"/>
                </a:solidFill>
                <a:latin typeface="Meiryo" panose="020B0604030504040204" pitchFamily="50" charset="-128"/>
                <a:ea typeface="Meiryo" panose="020B0604030504040204" pitchFamily="50" charset="-128"/>
              </a:rPr>
              <a:t>　大阪市住之江区南港北</a:t>
            </a:r>
            <a:r>
              <a:rPr lang="en-US" altLang="ja-JP" sz="1000" dirty="0">
                <a:solidFill>
                  <a:srgbClr val="000000"/>
                </a:solidFill>
                <a:latin typeface="Meiryo" panose="020B0604030504040204" pitchFamily="50" charset="-128"/>
                <a:ea typeface="Meiryo" panose="020B0604030504040204" pitchFamily="50" charset="-128"/>
              </a:rPr>
              <a:t>1</a:t>
            </a:r>
            <a:r>
              <a:rPr lang="ja-JP" altLang="en-US" sz="1000" dirty="0">
                <a:solidFill>
                  <a:srgbClr val="000000"/>
                </a:solidFill>
                <a:latin typeface="Meiryo" panose="020B0604030504040204" pitchFamily="50" charset="-128"/>
                <a:ea typeface="Meiryo" panose="020B0604030504040204" pitchFamily="50" charset="-128"/>
              </a:rPr>
              <a:t>－</a:t>
            </a:r>
            <a:r>
              <a:rPr lang="en-US" altLang="ja-JP" sz="1000" dirty="0">
                <a:solidFill>
                  <a:srgbClr val="000000"/>
                </a:solidFill>
                <a:latin typeface="Meiryo" panose="020B0604030504040204" pitchFamily="50" charset="-128"/>
                <a:ea typeface="Meiryo" panose="020B0604030504040204" pitchFamily="50" charset="-128"/>
              </a:rPr>
              <a:t>14</a:t>
            </a:r>
            <a:r>
              <a:rPr lang="ja-JP" altLang="en-US" sz="1000" dirty="0">
                <a:solidFill>
                  <a:srgbClr val="000000"/>
                </a:solidFill>
                <a:latin typeface="Meiryo" panose="020B0604030504040204" pitchFamily="50" charset="-128"/>
                <a:ea typeface="Meiryo" panose="020B0604030504040204" pitchFamily="50" charset="-128"/>
              </a:rPr>
              <a:t>－</a:t>
            </a:r>
            <a:r>
              <a:rPr lang="en-US" altLang="ja-JP" sz="1000" dirty="0">
                <a:solidFill>
                  <a:srgbClr val="000000"/>
                </a:solidFill>
                <a:latin typeface="Meiryo" panose="020B0604030504040204" pitchFamily="50" charset="-128"/>
                <a:ea typeface="Meiryo" panose="020B0604030504040204" pitchFamily="50" charset="-128"/>
              </a:rPr>
              <a:t>16</a:t>
            </a:r>
            <a:r>
              <a:rPr lang="ja-JP" altLang="en-US" sz="1000" dirty="0">
                <a:solidFill>
                  <a:srgbClr val="000000"/>
                </a:solidFill>
                <a:latin typeface="Meiryo" panose="020B0604030504040204" pitchFamily="50" charset="-128"/>
                <a:ea typeface="Meiryo" panose="020B0604030504040204" pitchFamily="50" charset="-128"/>
              </a:rPr>
              <a:t>　大阪府咲洲庁舎</a:t>
            </a:r>
            <a:r>
              <a:rPr lang="en-US" altLang="ja-JP" sz="1000" dirty="0">
                <a:solidFill>
                  <a:srgbClr val="000000"/>
                </a:solidFill>
                <a:latin typeface="Meiryo" panose="020B0604030504040204" pitchFamily="50" charset="-128"/>
                <a:ea typeface="Meiryo" panose="020B0604030504040204" pitchFamily="50" charset="-128"/>
              </a:rPr>
              <a:t>22</a:t>
            </a:r>
            <a:r>
              <a:rPr lang="ja-JP" altLang="en-US" sz="1000" dirty="0">
                <a:solidFill>
                  <a:srgbClr val="000000"/>
                </a:solidFill>
                <a:latin typeface="Meiryo" panose="020B0604030504040204" pitchFamily="50" charset="-128"/>
                <a:ea typeface="Meiryo" panose="020B0604030504040204" pitchFamily="50" charset="-128"/>
              </a:rPr>
              <a:t>階</a:t>
            </a:r>
          </a:p>
          <a:p>
            <a:pPr>
              <a:lnSpc>
                <a:spcPct val="120000"/>
              </a:lnSpc>
            </a:pPr>
            <a:r>
              <a:rPr lang="ja-JP" altLang="en-US" sz="1000" b="1" dirty="0">
                <a:solidFill>
                  <a:srgbClr val="000000"/>
                </a:solidFill>
                <a:latin typeface="Meiryo" panose="020B0604030504040204" pitchFamily="50" charset="-128"/>
                <a:ea typeface="Meiryo" panose="020B0604030504040204" pitchFamily="50" charset="-128"/>
              </a:rPr>
              <a:t>大阪府環境農林水産部みどり推進室 みどり企画課 都市緑化・自然環境グループ</a:t>
            </a:r>
          </a:p>
          <a:p>
            <a:pPr>
              <a:lnSpc>
                <a:spcPct val="120000"/>
              </a:lnSpc>
            </a:pPr>
            <a:r>
              <a:rPr lang="ja-JP" altLang="en-US" sz="1000" dirty="0">
                <a:solidFill>
                  <a:srgbClr val="000000"/>
                </a:solidFill>
                <a:latin typeface="Meiryo" panose="020B0604030504040204" pitchFamily="50" charset="-128"/>
                <a:ea typeface="Meiryo" panose="020B0604030504040204" pitchFamily="50" charset="-128"/>
              </a:rPr>
              <a:t>電話番号：</a:t>
            </a:r>
            <a:r>
              <a:rPr lang="en-US" altLang="ja-JP" sz="1000" dirty="0">
                <a:solidFill>
                  <a:srgbClr val="000000"/>
                </a:solidFill>
                <a:latin typeface="Meiryo" panose="020B0604030504040204" pitchFamily="50" charset="-128"/>
                <a:ea typeface="Meiryo" panose="020B0604030504040204" pitchFamily="50" charset="-128"/>
              </a:rPr>
              <a:t>06-6210-9557</a:t>
            </a:r>
            <a:r>
              <a:rPr lang="ja-JP" altLang="en-US" sz="1000" dirty="0">
                <a:solidFill>
                  <a:srgbClr val="000000"/>
                </a:solidFill>
                <a:latin typeface="Meiryo" panose="020B0604030504040204" pitchFamily="50" charset="-128"/>
                <a:ea typeface="Meiryo" panose="020B0604030504040204" pitchFamily="50" charset="-128"/>
              </a:rPr>
              <a:t>　</a:t>
            </a:r>
            <a:r>
              <a:rPr lang="en-US" altLang="ja-JP" sz="1000" dirty="0">
                <a:solidFill>
                  <a:srgbClr val="000000"/>
                </a:solidFill>
                <a:latin typeface="Meiryo" panose="020B0604030504040204" pitchFamily="50" charset="-128"/>
                <a:ea typeface="Meiryo" panose="020B0604030504040204" pitchFamily="50" charset="-128"/>
              </a:rPr>
              <a:t>E-mail</a:t>
            </a:r>
            <a:r>
              <a:rPr lang="ja-JP" altLang="en-US" sz="1000" dirty="0">
                <a:solidFill>
                  <a:srgbClr val="000000"/>
                </a:solidFill>
                <a:latin typeface="Meiryo" panose="020B0604030504040204" pitchFamily="50" charset="-128"/>
                <a:ea typeface="Meiryo" panose="020B0604030504040204" pitchFamily="50" charset="-128"/>
              </a:rPr>
              <a:t>：</a:t>
            </a:r>
            <a:r>
              <a:rPr lang="en-US" altLang="ja-JP" sz="1000" dirty="0">
                <a:solidFill>
                  <a:srgbClr val="000000"/>
                </a:solidFill>
                <a:latin typeface="Meiryo" panose="020B0604030504040204" pitchFamily="50" charset="-128"/>
                <a:ea typeface="Meiryo" panose="020B0604030504040204" pitchFamily="50" charset="-128"/>
              </a:rPr>
              <a:t>midorikikaku@sbox.pref.osaka.lg.jp</a:t>
            </a:r>
          </a:p>
        </p:txBody>
      </p:sp>
      <p:sp>
        <p:nvSpPr>
          <p:cNvPr id="106" name="テキスト ボックス 105">
            <a:extLst>
              <a:ext uri="{FF2B5EF4-FFF2-40B4-BE49-F238E27FC236}">
                <a16:creationId xmlns:a16="http://schemas.microsoft.com/office/drawing/2014/main" id="{F963AF1C-1C34-EC3F-928B-4FA8D402DF29}"/>
              </a:ext>
            </a:extLst>
          </p:cNvPr>
          <p:cNvSpPr txBox="1"/>
          <p:nvPr/>
        </p:nvSpPr>
        <p:spPr>
          <a:xfrm>
            <a:off x="5355368" y="9461544"/>
            <a:ext cx="1552995" cy="331501"/>
          </a:xfrm>
          <a:prstGeom prst="rect">
            <a:avLst/>
          </a:prstGeom>
          <a:noFill/>
        </p:spPr>
        <p:txBody>
          <a:bodyPr wrap="square" rtlCol="0">
            <a:spAutoFit/>
          </a:bodyPr>
          <a:lstStyle/>
          <a:p>
            <a:pPr algn="ctr">
              <a:lnSpc>
                <a:spcPts val="1000"/>
              </a:lnSpc>
            </a:pPr>
            <a:r>
              <a:rPr lang="ja-JP" altLang="en-US" sz="800" b="1" dirty="0">
                <a:latin typeface="BIZ UDPゴシック" panose="020B0400000000000000" pitchFamily="50" charset="-128"/>
                <a:ea typeface="BIZ UDPゴシック" panose="020B0400000000000000" pitchFamily="50" charset="-128"/>
              </a:rPr>
              <a:t>本基金へのご寄附は税制上</a:t>
            </a:r>
            <a:endParaRPr lang="en-US" altLang="ja-JP" sz="800" b="1" dirty="0">
              <a:latin typeface="BIZ UDPゴシック" panose="020B0400000000000000" pitchFamily="50" charset="-128"/>
              <a:ea typeface="BIZ UDPゴシック" panose="020B0400000000000000" pitchFamily="50" charset="-128"/>
            </a:endParaRPr>
          </a:p>
          <a:p>
            <a:pPr algn="ctr">
              <a:lnSpc>
                <a:spcPts val="1000"/>
              </a:lnSpc>
            </a:pPr>
            <a:r>
              <a:rPr lang="ja-JP" altLang="en-US" sz="800" b="1" dirty="0">
                <a:latin typeface="BIZ UDPゴシック" panose="020B0400000000000000" pitchFamily="50" charset="-128"/>
                <a:ea typeface="BIZ UDPゴシック" panose="020B0400000000000000" pitchFamily="50" charset="-128"/>
              </a:rPr>
              <a:t>の特典を受けられます</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09" name="正方形/長方形 108">
            <a:extLst>
              <a:ext uri="{FF2B5EF4-FFF2-40B4-BE49-F238E27FC236}">
                <a16:creationId xmlns:a16="http://schemas.microsoft.com/office/drawing/2014/main" id="{88BBC040-A2B0-173A-3142-E9FC51A55BD7}"/>
              </a:ext>
            </a:extLst>
          </p:cNvPr>
          <p:cNvSpPr/>
          <p:nvPr/>
        </p:nvSpPr>
        <p:spPr>
          <a:xfrm>
            <a:off x="70707" y="1983144"/>
            <a:ext cx="6698514" cy="2370395"/>
          </a:xfrm>
          <a:prstGeom prst="rect">
            <a:avLst/>
          </a:prstGeom>
          <a:solidFill>
            <a:srgbClr val="EFFEE0"/>
          </a:solidFill>
          <a:ln w="28575">
            <a:solidFill>
              <a:srgbClr val="A3F9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88BBC040-A2B0-173A-3142-E9FC51A55BD7}"/>
              </a:ext>
            </a:extLst>
          </p:cNvPr>
          <p:cNvSpPr/>
          <p:nvPr/>
        </p:nvSpPr>
        <p:spPr>
          <a:xfrm>
            <a:off x="70666" y="4439245"/>
            <a:ext cx="6698514" cy="2855027"/>
          </a:xfrm>
          <a:prstGeom prst="rect">
            <a:avLst/>
          </a:prstGeom>
          <a:solidFill>
            <a:srgbClr val="EFFEE0"/>
          </a:solidFill>
          <a:ln w="28575">
            <a:solidFill>
              <a:srgbClr val="A3F94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111" name="角丸四角形 25">
            <a:extLst>
              <a:ext uri="{FF2B5EF4-FFF2-40B4-BE49-F238E27FC236}">
                <a16:creationId xmlns:a16="http://schemas.microsoft.com/office/drawing/2014/main" id="{CF2171CF-A4DE-5C57-5EA8-BB7D335F5D61}"/>
              </a:ext>
            </a:extLst>
          </p:cNvPr>
          <p:cNvSpPr/>
          <p:nvPr/>
        </p:nvSpPr>
        <p:spPr>
          <a:xfrm>
            <a:off x="120598" y="2055079"/>
            <a:ext cx="2700000" cy="313659"/>
          </a:xfrm>
          <a:prstGeom prst="roundRect">
            <a:avLst/>
          </a:prstGeom>
          <a:solidFill>
            <a:srgbClr val="FD9D24"/>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ja-JP" altLang="en-US" sz="100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「多奈川ビオトープ」</a:t>
            </a:r>
            <a:r>
              <a:rPr lang="en-US" altLang="ja-JP" sz="90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90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岬町</a:t>
            </a:r>
            <a:r>
              <a:rPr lang="en-US" altLang="ja-JP" sz="90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a:t>
            </a:r>
            <a:r>
              <a:rPr lang="ja-JP" altLang="en-US" sz="100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における保全活動</a:t>
            </a:r>
          </a:p>
        </p:txBody>
      </p:sp>
      <p:sp>
        <p:nvSpPr>
          <p:cNvPr id="112" name="角丸四角形 25">
            <a:extLst>
              <a:ext uri="{FF2B5EF4-FFF2-40B4-BE49-F238E27FC236}">
                <a16:creationId xmlns:a16="http://schemas.microsoft.com/office/drawing/2014/main" id="{CF2171CF-A4DE-5C57-5EA8-BB7D335F5D61}"/>
              </a:ext>
            </a:extLst>
          </p:cNvPr>
          <p:cNvSpPr/>
          <p:nvPr/>
        </p:nvSpPr>
        <p:spPr>
          <a:xfrm>
            <a:off x="138688" y="4505854"/>
            <a:ext cx="2700000" cy="313659"/>
          </a:xfrm>
          <a:prstGeom prst="roundRect">
            <a:avLst/>
          </a:prstGeom>
          <a:solidFill>
            <a:srgbClr val="FD9D24"/>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ja-JP" altLang="en-US" sz="1050" b="1" dirty="0">
                <a:solidFill>
                  <a:schemeClr val="bg1"/>
                </a:solidFill>
                <a:latin typeface="BIZ UDゴシック" panose="020B0400000000000000" pitchFamily="49" charset="-128"/>
                <a:ea typeface="BIZ UDゴシック" panose="020B0400000000000000" pitchFamily="49" charset="-128"/>
                <a:cs typeface="メイリオ" panose="020B0604030504040204" pitchFamily="50" charset="-128"/>
              </a:rPr>
              <a:t>生物多様性普及啓発の主な取組み</a:t>
            </a:r>
          </a:p>
        </p:txBody>
      </p:sp>
      <p:sp>
        <p:nvSpPr>
          <p:cNvPr id="83" name="テキスト ボックス 82">
            <a:extLst>
              <a:ext uri="{FF2B5EF4-FFF2-40B4-BE49-F238E27FC236}">
                <a16:creationId xmlns:a16="http://schemas.microsoft.com/office/drawing/2014/main" id="{B8BFADC0-F970-F4C5-7040-CFC4C52D76E0}"/>
              </a:ext>
            </a:extLst>
          </p:cNvPr>
          <p:cNvSpPr txBox="1"/>
          <p:nvPr/>
        </p:nvSpPr>
        <p:spPr>
          <a:xfrm>
            <a:off x="2817843" y="2042839"/>
            <a:ext cx="4447765" cy="415498"/>
          </a:xfrm>
          <a:prstGeom prst="rect">
            <a:avLst/>
          </a:prstGeom>
          <a:noFill/>
        </p:spPr>
        <p:txBody>
          <a:bodyPr wrap="square">
            <a:spAutoFit/>
          </a:bodyPr>
          <a:lstStyle/>
          <a:p>
            <a:r>
              <a:rPr lang="ja-JP" altLang="en-US" sz="1000" b="1" dirty="0">
                <a:solidFill>
                  <a:srgbClr val="000000"/>
                </a:solidFill>
                <a:latin typeface="Meiryo" panose="020B0604030504040204" pitchFamily="50" charset="-128"/>
                <a:ea typeface="Meiryo" panose="020B0604030504040204" pitchFamily="50" charset="-128"/>
              </a:rPr>
              <a:t>毎月の保全活動や</a:t>
            </a:r>
            <a:r>
              <a:rPr lang="en-US" altLang="ja-JP" sz="1000" b="1" dirty="0">
                <a:solidFill>
                  <a:srgbClr val="000000"/>
                </a:solidFill>
                <a:latin typeface="Meiryo" panose="020B0604030504040204" pitchFamily="50" charset="-128"/>
                <a:ea typeface="Meiryo" panose="020B0604030504040204" pitchFamily="50" charset="-128"/>
              </a:rPr>
              <a:t>6</a:t>
            </a:r>
            <a:r>
              <a:rPr lang="ja-JP" altLang="en-US" sz="1000" b="1" dirty="0">
                <a:solidFill>
                  <a:srgbClr val="000000"/>
                </a:solidFill>
                <a:latin typeface="Meiryo" panose="020B0604030504040204" pitchFamily="50" charset="-128"/>
                <a:ea typeface="Meiryo" panose="020B0604030504040204" pitchFamily="50" charset="-128"/>
              </a:rPr>
              <a:t>回の自然観察会等を開催し、</a:t>
            </a:r>
            <a:endParaRPr lang="en-US" altLang="ja-JP" sz="1000" b="1" dirty="0">
              <a:solidFill>
                <a:srgbClr val="000000"/>
              </a:solidFill>
              <a:latin typeface="Meiryo" panose="020B0604030504040204" pitchFamily="50" charset="-128"/>
              <a:ea typeface="Meiryo" panose="020B0604030504040204" pitchFamily="50" charset="-128"/>
            </a:endParaRPr>
          </a:p>
          <a:p>
            <a:r>
              <a:rPr lang="ja-JP" altLang="en-US" sz="1000" b="1" dirty="0">
                <a:solidFill>
                  <a:srgbClr val="000000"/>
                </a:solidFill>
                <a:latin typeface="Meiryo" panose="020B0604030504040204" pitchFamily="50" charset="-128"/>
                <a:ea typeface="Meiryo" panose="020B0604030504040204" pitchFamily="50" charset="-128"/>
              </a:rPr>
              <a:t>延べ</a:t>
            </a:r>
            <a:r>
              <a:rPr lang="en-US" altLang="ja-JP" sz="1000" b="1" dirty="0">
                <a:solidFill>
                  <a:srgbClr val="000000"/>
                </a:solidFill>
                <a:latin typeface="Meiryo" panose="020B0604030504040204" pitchFamily="50" charset="-128"/>
                <a:ea typeface="Meiryo" panose="020B0604030504040204" pitchFamily="50" charset="-128"/>
              </a:rPr>
              <a:t>150</a:t>
            </a:r>
            <a:r>
              <a:rPr lang="ja-JP" altLang="en-US" sz="1000" b="1" dirty="0">
                <a:solidFill>
                  <a:srgbClr val="000000"/>
                </a:solidFill>
                <a:latin typeface="Meiryo" panose="020B0604030504040204" pitchFamily="50" charset="-128"/>
                <a:ea typeface="Meiryo" panose="020B0604030504040204" pitchFamily="50" charset="-128"/>
              </a:rPr>
              <a:t>名以上の府民の方にご参加いただきました。</a:t>
            </a:r>
          </a:p>
        </p:txBody>
      </p:sp>
      <p:sp>
        <p:nvSpPr>
          <p:cNvPr id="113" name="テキスト ボックス 112">
            <a:extLst>
              <a:ext uri="{FF2B5EF4-FFF2-40B4-BE49-F238E27FC236}">
                <a16:creationId xmlns:a16="http://schemas.microsoft.com/office/drawing/2014/main" id="{B8BFADC0-F970-F4C5-7040-CFC4C52D76E0}"/>
              </a:ext>
            </a:extLst>
          </p:cNvPr>
          <p:cNvSpPr txBox="1"/>
          <p:nvPr/>
        </p:nvSpPr>
        <p:spPr>
          <a:xfrm>
            <a:off x="2810408" y="4550659"/>
            <a:ext cx="4161926" cy="253916"/>
          </a:xfrm>
          <a:prstGeom prst="rect">
            <a:avLst/>
          </a:prstGeom>
          <a:noFill/>
        </p:spPr>
        <p:txBody>
          <a:bodyPr wrap="square">
            <a:spAutoFit/>
          </a:bodyPr>
          <a:lstStyle/>
          <a:p>
            <a:r>
              <a:rPr lang="ja-JP" altLang="en-US" sz="1000" b="1" dirty="0">
                <a:solidFill>
                  <a:srgbClr val="000000"/>
                </a:solidFill>
                <a:latin typeface="Meiryo" panose="020B0604030504040204" pitchFamily="50" charset="-128"/>
                <a:ea typeface="Meiryo" panose="020B0604030504040204" pitchFamily="50" charset="-128"/>
              </a:rPr>
              <a:t>生物多様性に関する府民理解促進のため、各種取組を行いました。</a:t>
            </a:r>
          </a:p>
        </p:txBody>
      </p:sp>
      <p:sp>
        <p:nvSpPr>
          <p:cNvPr id="7" name="タイトル 5">
            <a:extLst>
              <a:ext uri="{FF2B5EF4-FFF2-40B4-BE49-F238E27FC236}">
                <a16:creationId xmlns:a16="http://schemas.microsoft.com/office/drawing/2014/main" id="{584BB0E6-D07D-63CA-EB2C-23AE110F7647}"/>
              </a:ext>
            </a:extLst>
          </p:cNvPr>
          <p:cNvSpPr txBox="1">
            <a:spLocks/>
          </p:cNvSpPr>
          <p:nvPr/>
        </p:nvSpPr>
        <p:spPr>
          <a:xfrm>
            <a:off x="329329" y="3749884"/>
            <a:ext cx="6507873" cy="1072407"/>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  「多奈川ビオトープ」は、「関西空港二期事業」の土砂採取場所跡地に整備された「多奈川多目的公園」内にあります。</a:t>
            </a:r>
          </a:p>
          <a:p>
            <a:pPr>
              <a:buFont typeface="Arial" panose="020B0604020202020204" pitchFamily="34" charset="0"/>
              <a:buChar char="•"/>
            </a:pPr>
            <a:r>
              <a:rPr lang="ja-JP" altLang="en-US" sz="900" dirty="0">
                <a:solidFill>
                  <a:schemeClr val="tx1"/>
                </a:solidFill>
                <a:latin typeface="Meiryo UI" panose="020B0604030504040204" pitchFamily="50" charset="-128"/>
                <a:ea typeface="Meiryo UI" panose="020B0604030504040204" pitchFamily="50" charset="-128"/>
              </a:rPr>
              <a:t>  大阪府では、かつて豊かな自然環境の中で暮らしていた生き物たちを呼び戻そうと、地元市町村やボランティアの皆様等と連携し、</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湿地や草地の創出・維持管理等に取り組んでいます。</a:t>
            </a:r>
            <a:br>
              <a:rPr lang="ja-JP" altLang="en-US" sz="900" dirty="0">
                <a:solidFill>
                  <a:schemeClr val="tx1"/>
                </a:solidFill>
                <a:latin typeface="Meiryo UI" panose="020B0604030504040204" pitchFamily="50" charset="-128"/>
                <a:ea typeface="Meiryo UI" panose="020B0604030504040204" pitchFamily="50" charset="-128"/>
              </a:rPr>
            </a:br>
            <a:endParaRPr lang="ja-JP" altLang="en-US" sz="900" dirty="0">
              <a:solidFill>
                <a:schemeClr val="tx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BB0E5842-1F16-52DB-8273-5514B0190E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528" y="2525367"/>
            <a:ext cx="1226890" cy="81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図 15">
            <a:extLst>
              <a:ext uri="{FF2B5EF4-FFF2-40B4-BE49-F238E27FC236}">
                <a16:creationId xmlns:a16="http://schemas.microsoft.com/office/drawing/2014/main" id="{398E864C-B14B-E451-3BCF-080A190942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5680" y="2524213"/>
            <a:ext cx="1226890" cy="819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図 16">
            <a:extLst>
              <a:ext uri="{FF2B5EF4-FFF2-40B4-BE49-F238E27FC236}">
                <a16:creationId xmlns:a16="http://schemas.microsoft.com/office/drawing/2014/main" id="{673F4AC1-8F52-BE92-C376-7930446CEF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6849" y="2528698"/>
            <a:ext cx="1226890" cy="818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テキスト ボックス 17">
            <a:extLst>
              <a:ext uri="{FF2B5EF4-FFF2-40B4-BE49-F238E27FC236}">
                <a16:creationId xmlns:a16="http://schemas.microsoft.com/office/drawing/2014/main" id="{E681D3C7-8ABD-9BD1-00D3-DCE9DE1BC9CC}"/>
              </a:ext>
            </a:extLst>
          </p:cNvPr>
          <p:cNvSpPr txBox="1"/>
          <p:nvPr/>
        </p:nvSpPr>
        <p:spPr>
          <a:xfrm>
            <a:off x="269189" y="3399535"/>
            <a:ext cx="1425567" cy="246221"/>
          </a:xfrm>
          <a:prstGeom prst="rect">
            <a:avLst/>
          </a:prstGeom>
          <a:noFill/>
          <a:ln>
            <a:noFill/>
          </a:ln>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保全活動の様子</a:t>
            </a:r>
            <a:endParaRPr lang="en-US" altLang="ja-JP" sz="10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8F21AAF-25FF-CC3D-4183-3AB62BD31171}"/>
              </a:ext>
            </a:extLst>
          </p:cNvPr>
          <p:cNvSpPr txBox="1"/>
          <p:nvPr/>
        </p:nvSpPr>
        <p:spPr>
          <a:xfrm>
            <a:off x="1944993" y="3415696"/>
            <a:ext cx="2859110" cy="246221"/>
          </a:xfrm>
          <a:prstGeom prst="rect">
            <a:avLst/>
          </a:prstGeom>
          <a:noFill/>
          <a:ln>
            <a:noFill/>
          </a:ln>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自然観察会の様子</a:t>
            </a:r>
            <a:endParaRPr lang="en-US" altLang="ja-JP" sz="10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20A2F33C-D266-3BC3-A8F0-0C6EB9F27AC0}"/>
              </a:ext>
            </a:extLst>
          </p:cNvPr>
          <p:cNvSpPr/>
          <p:nvPr/>
        </p:nvSpPr>
        <p:spPr>
          <a:xfrm>
            <a:off x="264722" y="3728513"/>
            <a:ext cx="6310402" cy="551120"/>
          </a:xfrm>
          <a:prstGeom prst="rect">
            <a:avLst/>
          </a:prstGeom>
          <a:noFill/>
          <a:ln w="28575">
            <a:solidFill>
              <a:srgbClr val="A3F9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BB3A0A2-0EBE-CD58-C47C-C350E5063BEA}"/>
              </a:ext>
            </a:extLst>
          </p:cNvPr>
          <p:cNvSpPr/>
          <p:nvPr/>
        </p:nvSpPr>
        <p:spPr>
          <a:xfrm>
            <a:off x="5148965" y="2461429"/>
            <a:ext cx="1309922" cy="1004531"/>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119">
            <a:extLst>
              <a:ext uri="{FF2B5EF4-FFF2-40B4-BE49-F238E27FC236}">
                <a16:creationId xmlns:a16="http://schemas.microsoft.com/office/drawing/2014/main" id="{068ADD9C-7976-7D7B-FE59-7FA3569E256E}"/>
              </a:ext>
            </a:extLst>
          </p:cNvPr>
          <p:cNvSpPr/>
          <p:nvPr/>
        </p:nvSpPr>
        <p:spPr>
          <a:xfrm>
            <a:off x="4761322" y="2472969"/>
            <a:ext cx="2080021" cy="103137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「多奈川ビオトープ」は、</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府内の「</a:t>
            </a:r>
            <a:r>
              <a:rPr lang="ja-JP" altLang="en-US" sz="9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生物多様性ホットスポット</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（希少な野生動植物が生息・生育し、</a:t>
            </a:r>
            <a:endParaRPr lang="en-US" altLang="ja-JP"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種の多様性が高い地域）</a:t>
            </a:r>
            <a:endParaRPr lang="en-US" altLang="ja-JP"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に選定されています</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6" name="図 25">
            <a:extLst>
              <a:ext uri="{FF2B5EF4-FFF2-40B4-BE49-F238E27FC236}">
                <a16:creationId xmlns:a16="http://schemas.microsoft.com/office/drawing/2014/main" id="{E6D6AB09-5A8F-F8E1-3A2D-0856BDCB24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7835" y="9121175"/>
            <a:ext cx="648000" cy="648000"/>
          </a:xfrm>
          <a:prstGeom prst="rect">
            <a:avLst/>
          </a:prstGeom>
        </p:spPr>
      </p:pic>
      <p:sp>
        <p:nvSpPr>
          <p:cNvPr id="27" name="正方形/長方形 26">
            <a:extLst>
              <a:ext uri="{FF2B5EF4-FFF2-40B4-BE49-F238E27FC236}">
                <a16:creationId xmlns:a16="http://schemas.microsoft.com/office/drawing/2014/main" id="{0DCF50E7-002F-FA2E-028D-8758A7526EE5}"/>
              </a:ext>
            </a:extLst>
          </p:cNvPr>
          <p:cNvSpPr/>
          <p:nvPr/>
        </p:nvSpPr>
        <p:spPr>
          <a:xfrm>
            <a:off x="3461430" y="7366496"/>
            <a:ext cx="3465668" cy="321039"/>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spcAft>
                <a:spcPts val="775"/>
              </a:spcAft>
              <a:defRPr/>
            </a:pP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（参考）大阪に生息する多様な野生動植物種</a:t>
            </a:r>
            <a:endParaRPr lang="en-US" altLang="ja-JP" sz="1000" b="1" dirty="0">
              <a:latin typeface="+mj-ea"/>
              <a:ea typeface="+mj-ea"/>
            </a:endParaRPr>
          </a:p>
        </p:txBody>
      </p:sp>
      <p:sp>
        <p:nvSpPr>
          <p:cNvPr id="34" name="テキスト ボックス 75">
            <a:extLst>
              <a:ext uri="{FF2B5EF4-FFF2-40B4-BE49-F238E27FC236}">
                <a16:creationId xmlns:a16="http://schemas.microsoft.com/office/drawing/2014/main" id="{0A8AC2BD-AEBB-CC1C-8A34-5F1C2BEEA14D}"/>
              </a:ext>
            </a:extLst>
          </p:cNvPr>
          <p:cNvSpPr txBox="1"/>
          <p:nvPr/>
        </p:nvSpPr>
        <p:spPr>
          <a:xfrm>
            <a:off x="3421331" y="8262750"/>
            <a:ext cx="1647552"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700" b="1" dirty="0">
                <a:latin typeface="HG丸ｺﾞｼｯｸM-PRO" panose="020F0600000000000000" pitchFamily="50" charset="-128"/>
                <a:ea typeface="HG丸ｺﾞｼｯｸM-PRO" panose="020F0600000000000000" pitchFamily="50" charset="-128"/>
              </a:rPr>
              <a:t>ヒロオビ</a:t>
            </a:r>
            <a:endParaRPr kumimoji="1" lang="en-US" altLang="ja-JP" sz="700" b="1" dirty="0">
              <a:latin typeface="HG丸ｺﾞｼｯｸM-PRO" panose="020F0600000000000000" pitchFamily="50" charset="-128"/>
              <a:ea typeface="HG丸ｺﾞｼｯｸM-PRO" panose="020F0600000000000000" pitchFamily="50" charset="-128"/>
            </a:endParaRPr>
          </a:p>
          <a:p>
            <a:pPr algn="ctr"/>
            <a:r>
              <a:rPr kumimoji="1" lang="ja-JP" altLang="en-US" sz="700" b="1" dirty="0">
                <a:latin typeface="HG丸ｺﾞｼｯｸM-PRO" panose="020F0600000000000000" pitchFamily="50" charset="-128"/>
                <a:ea typeface="HG丸ｺﾞｼｯｸM-PRO" panose="020F0600000000000000" pitchFamily="50" charset="-128"/>
              </a:rPr>
              <a:t>ミドリシジミ</a:t>
            </a:r>
          </a:p>
        </p:txBody>
      </p:sp>
      <p:sp>
        <p:nvSpPr>
          <p:cNvPr id="40" name="テキスト ボックス 76">
            <a:extLst>
              <a:ext uri="{FF2B5EF4-FFF2-40B4-BE49-F238E27FC236}">
                <a16:creationId xmlns:a16="http://schemas.microsoft.com/office/drawing/2014/main" id="{AEEA223C-C19E-2FBE-C989-E6B4915A87D3}"/>
              </a:ext>
            </a:extLst>
          </p:cNvPr>
          <p:cNvSpPr txBox="1"/>
          <p:nvPr/>
        </p:nvSpPr>
        <p:spPr>
          <a:xfrm>
            <a:off x="3491451" y="8598207"/>
            <a:ext cx="1736706"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700" b="1" dirty="0">
                <a:latin typeface="HG丸ｺﾞｼｯｸM-PRO" panose="020F0600000000000000" pitchFamily="50" charset="-128"/>
                <a:ea typeface="HG丸ｺﾞｼｯｸM-PRO" panose="020F0600000000000000" pitchFamily="50" charset="-128"/>
              </a:rPr>
              <a:t>ハッチョウトンボ</a:t>
            </a:r>
            <a:endParaRPr kumimoji="1" lang="en-US" altLang="ja-JP" sz="700" b="1" dirty="0">
              <a:latin typeface="HG丸ｺﾞｼｯｸM-PRO" panose="020F0600000000000000" pitchFamily="50" charset="-128"/>
              <a:ea typeface="HG丸ｺﾞｼｯｸM-PRO" panose="020F0600000000000000" pitchFamily="50" charset="-128"/>
            </a:endParaRPr>
          </a:p>
        </p:txBody>
      </p:sp>
      <p:sp>
        <p:nvSpPr>
          <p:cNvPr id="41" name="テキスト ボックス 77">
            <a:extLst>
              <a:ext uri="{FF2B5EF4-FFF2-40B4-BE49-F238E27FC236}">
                <a16:creationId xmlns:a16="http://schemas.microsoft.com/office/drawing/2014/main" id="{30A5ACD2-5801-4259-5CE9-5B0C6217044A}"/>
              </a:ext>
            </a:extLst>
          </p:cNvPr>
          <p:cNvSpPr txBox="1"/>
          <p:nvPr/>
        </p:nvSpPr>
        <p:spPr>
          <a:xfrm>
            <a:off x="5237604" y="7924849"/>
            <a:ext cx="1685002"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700" b="1" dirty="0">
                <a:latin typeface="HG丸ｺﾞｼｯｸM-PRO" panose="020F0600000000000000" pitchFamily="50" charset="-128"/>
                <a:ea typeface="HG丸ｺﾞｼｯｸM-PRO" panose="020F0600000000000000" pitchFamily="50" charset="-128"/>
              </a:rPr>
              <a:t>イタセンパラ</a:t>
            </a:r>
            <a:endParaRPr kumimoji="1" lang="en-US" altLang="ja-JP" sz="700" b="1" dirty="0">
              <a:latin typeface="HG丸ｺﾞｼｯｸM-PRO" panose="020F0600000000000000" pitchFamily="50" charset="-128"/>
              <a:ea typeface="HG丸ｺﾞｼｯｸM-PRO" panose="020F0600000000000000" pitchFamily="50" charset="-128"/>
            </a:endParaRPr>
          </a:p>
        </p:txBody>
      </p:sp>
      <p:sp>
        <p:nvSpPr>
          <p:cNvPr id="43" name="テキスト ボックス 78">
            <a:extLst>
              <a:ext uri="{FF2B5EF4-FFF2-40B4-BE49-F238E27FC236}">
                <a16:creationId xmlns:a16="http://schemas.microsoft.com/office/drawing/2014/main" id="{E19F4554-40DC-20B8-2F93-4A79DEE3C0A7}"/>
              </a:ext>
            </a:extLst>
          </p:cNvPr>
          <p:cNvSpPr txBox="1"/>
          <p:nvPr/>
        </p:nvSpPr>
        <p:spPr>
          <a:xfrm>
            <a:off x="5919658" y="8492714"/>
            <a:ext cx="1003563"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700" b="1" dirty="0">
                <a:latin typeface="HG丸ｺﾞｼｯｸM-PRO" panose="020F0600000000000000" pitchFamily="50" charset="-128"/>
                <a:ea typeface="HG丸ｺﾞｼｯｸM-PRO" panose="020F0600000000000000" pitchFamily="50" charset="-128"/>
              </a:rPr>
              <a:t>サギソウ</a:t>
            </a:r>
            <a:endParaRPr kumimoji="1" lang="en-US" altLang="ja-JP" sz="700" b="1" dirty="0">
              <a:latin typeface="HG丸ｺﾞｼｯｸM-PRO" panose="020F0600000000000000" pitchFamily="50" charset="-128"/>
              <a:ea typeface="HG丸ｺﾞｼｯｸM-PRO" panose="020F0600000000000000" pitchFamily="50" charset="-128"/>
            </a:endParaRPr>
          </a:p>
        </p:txBody>
      </p:sp>
      <p:sp>
        <p:nvSpPr>
          <p:cNvPr id="44" name="テキスト ボックス 80">
            <a:extLst>
              <a:ext uri="{FF2B5EF4-FFF2-40B4-BE49-F238E27FC236}">
                <a16:creationId xmlns:a16="http://schemas.microsoft.com/office/drawing/2014/main" id="{B191B6F8-EE42-D888-4C9B-E34B18DD815F}"/>
              </a:ext>
            </a:extLst>
          </p:cNvPr>
          <p:cNvSpPr txBox="1"/>
          <p:nvPr/>
        </p:nvSpPr>
        <p:spPr>
          <a:xfrm>
            <a:off x="4080915" y="7576652"/>
            <a:ext cx="2551244" cy="21544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～大阪には</a:t>
            </a:r>
            <a:r>
              <a:rPr lang="en-US" altLang="ja-JP" sz="800" kern="100" dirty="0">
                <a:latin typeface="Meiryo UI" panose="020B0604030504040204" pitchFamily="50" charset="-128"/>
                <a:ea typeface="Meiryo UI" panose="020B0604030504040204" pitchFamily="50" charset="-128"/>
                <a:cs typeface="Times New Roman" panose="02020603050405020304" pitchFamily="18" charset="0"/>
              </a:rPr>
              <a:t>8,700</a:t>
            </a:r>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種以上の生き物が生息しています～　　　</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5" name="図 44">
            <a:extLst>
              <a:ext uri="{FF2B5EF4-FFF2-40B4-BE49-F238E27FC236}">
                <a16:creationId xmlns:a16="http://schemas.microsoft.com/office/drawing/2014/main" id="{3FD44D59-811C-8630-0D10-9747526957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45938" y="8149574"/>
            <a:ext cx="882566" cy="678493"/>
          </a:xfrm>
          <a:prstGeom prst="ellipse">
            <a:avLst/>
          </a:prstGeom>
          <a:ln>
            <a:noFill/>
          </a:ln>
          <a:effectLst>
            <a:softEdge rad="112500"/>
          </a:effectLst>
        </p:spPr>
      </p:pic>
      <p:pic>
        <p:nvPicPr>
          <p:cNvPr id="46" name="図 45">
            <a:extLst>
              <a:ext uri="{FF2B5EF4-FFF2-40B4-BE49-F238E27FC236}">
                <a16:creationId xmlns:a16="http://schemas.microsoft.com/office/drawing/2014/main" id="{511A2D6B-126F-F657-948F-EC99F6430CB2}"/>
              </a:ext>
            </a:extLst>
          </p:cNvPr>
          <p:cNvPicPr>
            <a:picLocks noChangeAspect="1"/>
          </p:cNvPicPr>
          <p:nvPr/>
        </p:nvPicPr>
        <p:blipFill>
          <a:blip r:embed="rId14"/>
          <a:stretch>
            <a:fillRect/>
          </a:stretch>
        </p:blipFill>
        <p:spPr>
          <a:xfrm>
            <a:off x="3986874" y="7708643"/>
            <a:ext cx="949292" cy="671135"/>
          </a:xfrm>
          <a:prstGeom prst="ellipse">
            <a:avLst/>
          </a:prstGeom>
          <a:ln>
            <a:noFill/>
          </a:ln>
          <a:effectLst>
            <a:softEdge rad="112500"/>
          </a:effectLst>
        </p:spPr>
      </p:pic>
      <p:pic>
        <p:nvPicPr>
          <p:cNvPr id="48" name="図 47">
            <a:extLst>
              <a:ext uri="{FF2B5EF4-FFF2-40B4-BE49-F238E27FC236}">
                <a16:creationId xmlns:a16="http://schemas.microsoft.com/office/drawing/2014/main" id="{82DAB779-43F7-63A8-0F72-0C3D620A8E5D}"/>
              </a:ext>
            </a:extLst>
          </p:cNvPr>
          <p:cNvPicPr>
            <a:picLocks noChangeAspect="1"/>
          </p:cNvPicPr>
          <p:nvPr/>
        </p:nvPicPr>
        <p:blipFill rotWithShape="1">
          <a:blip r:embed="rId15"/>
          <a:srcRect l="15816" t="12245" r="18335" b="15251"/>
          <a:stretch/>
        </p:blipFill>
        <p:spPr>
          <a:xfrm>
            <a:off x="5442233" y="8133191"/>
            <a:ext cx="871556" cy="671694"/>
          </a:xfrm>
          <a:prstGeom prst="ellipse">
            <a:avLst/>
          </a:prstGeom>
          <a:ln>
            <a:noFill/>
          </a:ln>
          <a:effectLst>
            <a:softEdge rad="112500"/>
          </a:effectLst>
        </p:spPr>
      </p:pic>
      <p:pic>
        <p:nvPicPr>
          <p:cNvPr id="49" name="図 48">
            <a:extLst>
              <a:ext uri="{FF2B5EF4-FFF2-40B4-BE49-F238E27FC236}">
                <a16:creationId xmlns:a16="http://schemas.microsoft.com/office/drawing/2014/main" id="{2BEACC82-DD9C-E897-C494-C7BD36B38F6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96328" y="7724032"/>
            <a:ext cx="882566" cy="625696"/>
          </a:xfrm>
          <a:prstGeom prst="ellipse">
            <a:avLst/>
          </a:prstGeom>
          <a:ln>
            <a:noFill/>
          </a:ln>
          <a:effectLst>
            <a:softEdge rad="112500"/>
          </a:effectLst>
        </p:spPr>
      </p:pic>
      <p:sp>
        <p:nvSpPr>
          <p:cNvPr id="50" name="テキスト ボックス 71">
            <a:extLst>
              <a:ext uri="{FF2B5EF4-FFF2-40B4-BE49-F238E27FC236}">
                <a16:creationId xmlns:a16="http://schemas.microsoft.com/office/drawing/2014/main" id="{FCDD8682-431F-4405-AFEB-802C9146F8EB}"/>
              </a:ext>
            </a:extLst>
          </p:cNvPr>
          <p:cNvSpPr txBox="1"/>
          <p:nvPr/>
        </p:nvSpPr>
        <p:spPr>
          <a:xfrm>
            <a:off x="3775124" y="8800805"/>
            <a:ext cx="3160742" cy="184666"/>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（写真提供</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公財</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大阪みどりのトラスト協会</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テキスト ボックス 79">
            <a:extLst>
              <a:ext uri="{FF2B5EF4-FFF2-40B4-BE49-F238E27FC236}">
                <a16:creationId xmlns:a16="http://schemas.microsoft.com/office/drawing/2014/main" id="{507DA25F-0413-71D0-F77B-4080B280A75A}"/>
              </a:ext>
            </a:extLst>
          </p:cNvPr>
          <p:cNvSpPr txBox="1"/>
          <p:nvPr/>
        </p:nvSpPr>
        <p:spPr>
          <a:xfrm>
            <a:off x="175260" y="7744969"/>
            <a:ext cx="4128234" cy="1200329"/>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buFont typeface="Arial" panose="020B0604020202020204" pitchFamily="34" charset="0"/>
              <a:buChar char="•"/>
            </a:pPr>
            <a:r>
              <a:rPr lang="ja-JP" altLang="en-US" sz="900" dirty="0">
                <a:solidFill>
                  <a:srgbClr val="000000"/>
                </a:solidFill>
                <a:latin typeface="Meiryo" panose="020B0604030504040204" pitchFamily="50" charset="-128"/>
                <a:ea typeface="Meiryo" panose="020B0604030504040204" pitchFamily="50" charset="-128"/>
              </a:rPr>
              <a:t> 「生物多様性」とは、多様な生き物の豊かな個性とつながりを</a:t>
            </a:r>
            <a:endParaRPr lang="en-US" altLang="ja-JP" sz="900" dirty="0">
              <a:solidFill>
                <a:srgbClr val="000000"/>
              </a:solidFill>
              <a:latin typeface="Meiryo" panose="020B0604030504040204" pitchFamily="50" charset="-128"/>
              <a:ea typeface="Meiryo" panose="020B0604030504040204" pitchFamily="50" charset="-128"/>
            </a:endParaRPr>
          </a:p>
          <a:p>
            <a:pPr algn="l"/>
            <a:r>
              <a:rPr lang="en-US" altLang="ja-JP" sz="900" dirty="0">
                <a:solidFill>
                  <a:srgbClr val="000000"/>
                </a:solidFill>
                <a:latin typeface="Meiryo" panose="020B0604030504040204" pitchFamily="50" charset="-128"/>
                <a:ea typeface="Meiryo" panose="020B0604030504040204" pitchFamily="50" charset="-128"/>
              </a:rPr>
              <a:t>  </a:t>
            </a:r>
            <a:r>
              <a:rPr lang="ja-JP" altLang="en-US" sz="900" dirty="0">
                <a:solidFill>
                  <a:srgbClr val="000000"/>
                </a:solidFill>
                <a:latin typeface="Meiryo" panose="020B0604030504040204" pitchFamily="50" charset="-128"/>
                <a:ea typeface="Meiryo" panose="020B0604030504040204" pitchFamily="50" charset="-128"/>
              </a:rPr>
              <a:t>示す概念であり、その恵みは「食い倒れ」 の街・大阪の豊かな</a:t>
            </a:r>
            <a:endParaRPr lang="en-US" altLang="ja-JP" sz="900" dirty="0">
              <a:solidFill>
                <a:srgbClr val="000000"/>
              </a:solidFill>
              <a:latin typeface="Meiryo" panose="020B0604030504040204" pitchFamily="50" charset="-128"/>
              <a:ea typeface="Meiryo" panose="020B0604030504040204" pitchFamily="50" charset="-128"/>
            </a:endParaRPr>
          </a:p>
          <a:p>
            <a:pPr algn="l"/>
            <a:r>
              <a:rPr lang="en-US" altLang="ja-JP" sz="900" dirty="0">
                <a:solidFill>
                  <a:srgbClr val="000000"/>
                </a:solidFill>
                <a:latin typeface="Meiryo" panose="020B0604030504040204" pitchFamily="50" charset="-128"/>
                <a:ea typeface="Meiryo" panose="020B0604030504040204" pitchFamily="50" charset="-128"/>
              </a:rPr>
              <a:t>  </a:t>
            </a:r>
            <a:r>
              <a:rPr lang="ja-JP" altLang="en-US" sz="900" dirty="0">
                <a:solidFill>
                  <a:srgbClr val="000000"/>
                </a:solidFill>
                <a:latin typeface="Meiryo" panose="020B0604030504040204" pitchFamily="50" charset="-128"/>
                <a:ea typeface="Meiryo" panose="020B0604030504040204" pitchFamily="50" charset="-128"/>
              </a:rPr>
              <a:t>食文化を支えるなど、暮らしに欠かせません。</a:t>
            </a:r>
            <a:endParaRPr lang="en-US" altLang="ja-JP" sz="900" dirty="0">
              <a:solidFill>
                <a:srgbClr val="000000"/>
              </a:solidFill>
              <a:latin typeface="Meiryo" panose="020B0604030504040204" pitchFamily="50" charset="-128"/>
              <a:ea typeface="Meiryo" panose="020B0604030504040204" pitchFamily="50" charset="-128"/>
            </a:endParaRPr>
          </a:p>
          <a:p>
            <a:pPr>
              <a:buFont typeface="Arial" panose="020B0604020202020204" pitchFamily="34" charset="0"/>
              <a:buChar char="•"/>
            </a:pPr>
            <a:r>
              <a:rPr lang="ja-JP" altLang="en-US" sz="900" dirty="0">
                <a:solidFill>
                  <a:srgbClr val="000000"/>
                </a:solidFill>
                <a:latin typeface="Meiryo" panose="020B0604030504040204" pitchFamily="50" charset="-128"/>
                <a:ea typeface="Meiryo" panose="020B0604030504040204" pitchFamily="50" charset="-128"/>
              </a:rPr>
              <a:t> しかし、持続可能な開発目標</a:t>
            </a:r>
            <a:r>
              <a:rPr lang="en-US" altLang="ja-JP" sz="900" dirty="0">
                <a:solidFill>
                  <a:srgbClr val="000000"/>
                </a:solidFill>
                <a:latin typeface="Meiryo" panose="020B0604030504040204" pitchFamily="50" charset="-128"/>
                <a:ea typeface="Meiryo" panose="020B0604030504040204" pitchFamily="50" charset="-128"/>
              </a:rPr>
              <a:t>(SDGs)※</a:t>
            </a:r>
            <a:r>
              <a:rPr lang="ja-JP" altLang="en-US" sz="900" dirty="0">
                <a:solidFill>
                  <a:srgbClr val="000000"/>
                </a:solidFill>
                <a:latin typeface="Meiryo" panose="020B0604030504040204" pitchFamily="50" charset="-128"/>
                <a:ea typeface="Meiryo" panose="020B0604030504040204" pitchFamily="50" charset="-128"/>
              </a:rPr>
              <a:t>の達成に向けて、</a:t>
            </a:r>
            <a:endParaRPr lang="en-US" altLang="ja-JP" sz="900" dirty="0">
              <a:solidFill>
                <a:srgbClr val="000000"/>
              </a:solidFill>
              <a:latin typeface="Meiryo" panose="020B0604030504040204" pitchFamily="50" charset="-128"/>
              <a:ea typeface="Meiryo" panose="020B0604030504040204" pitchFamily="50" charset="-128"/>
            </a:endParaRPr>
          </a:p>
          <a:p>
            <a:r>
              <a:rPr lang="en-US" altLang="ja-JP" sz="900" dirty="0">
                <a:solidFill>
                  <a:srgbClr val="000000"/>
                </a:solidFill>
                <a:latin typeface="Meiryo" panose="020B0604030504040204" pitchFamily="50" charset="-128"/>
                <a:ea typeface="Meiryo" panose="020B0604030504040204" pitchFamily="50" charset="-128"/>
              </a:rPr>
              <a:t>  </a:t>
            </a:r>
            <a:r>
              <a:rPr lang="ja-JP" altLang="en-US" sz="900" dirty="0">
                <a:solidFill>
                  <a:srgbClr val="000000"/>
                </a:solidFill>
                <a:latin typeface="Meiryo" panose="020B0604030504040204" pitchFamily="50" charset="-128"/>
                <a:ea typeface="Meiryo" panose="020B0604030504040204" pitchFamily="50" charset="-128"/>
              </a:rPr>
              <a:t>生物多様性の損失は気候危機と並ぶ世界的な課題となっています。</a:t>
            </a:r>
            <a:endParaRPr lang="en-US" altLang="ja-JP" sz="900" dirty="0">
              <a:solidFill>
                <a:srgbClr val="000000"/>
              </a:solidFill>
              <a:latin typeface="Meiryo" panose="020B0604030504040204" pitchFamily="50" charset="-128"/>
              <a:ea typeface="Meiryo" panose="020B0604030504040204" pitchFamily="50" charset="-128"/>
            </a:endParaRPr>
          </a:p>
          <a:p>
            <a:pPr algn="l">
              <a:buFont typeface="Arial" panose="020B0604020202020204" pitchFamily="34" charset="0"/>
              <a:buChar char="•"/>
            </a:pPr>
            <a:r>
              <a:rPr lang="ja-JP" altLang="en-US" sz="900" dirty="0">
                <a:solidFill>
                  <a:srgbClr val="000000"/>
                </a:solidFill>
                <a:latin typeface="Meiryo" panose="020B0604030504040204" pitchFamily="50" charset="-128"/>
                <a:ea typeface="Meiryo" panose="020B0604030504040204" pitchFamily="50" charset="-128"/>
              </a:rPr>
              <a:t> 大阪は、小さな面積ながらも森・里・川・海の多様な自然環境と</a:t>
            </a:r>
            <a:endParaRPr lang="en-US" altLang="ja-JP" sz="900" dirty="0">
              <a:solidFill>
                <a:srgbClr val="000000"/>
              </a:solidFill>
              <a:latin typeface="Meiryo" panose="020B0604030504040204" pitchFamily="50" charset="-128"/>
              <a:ea typeface="Meiryo" panose="020B0604030504040204" pitchFamily="50" charset="-128"/>
            </a:endParaRPr>
          </a:p>
          <a:p>
            <a:pPr algn="l"/>
            <a:r>
              <a:rPr lang="en-US" altLang="ja-JP" sz="900" dirty="0">
                <a:solidFill>
                  <a:srgbClr val="000000"/>
                </a:solidFill>
                <a:latin typeface="Meiryo" panose="020B0604030504040204" pitchFamily="50" charset="-128"/>
                <a:ea typeface="Meiryo" panose="020B0604030504040204" pitchFamily="50" charset="-128"/>
              </a:rPr>
              <a:t>  </a:t>
            </a:r>
            <a:r>
              <a:rPr lang="ja-JP" altLang="en-US" sz="900" dirty="0">
                <a:solidFill>
                  <a:srgbClr val="000000"/>
                </a:solidFill>
                <a:latin typeface="Meiryo" panose="020B0604030504040204" pitchFamily="50" charset="-128"/>
                <a:ea typeface="Meiryo" panose="020B0604030504040204" pitchFamily="50" charset="-128"/>
              </a:rPr>
              <a:t>生き物が存在しており、大阪府では、府内の生物多様性の保全に</a:t>
            </a:r>
            <a:endParaRPr lang="en-US" altLang="ja-JP" sz="900" dirty="0">
              <a:solidFill>
                <a:srgbClr val="000000"/>
              </a:solidFill>
              <a:latin typeface="Meiryo" panose="020B0604030504040204" pitchFamily="50" charset="-128"/>
              <a:ea typeface="Meiryo" panose="020B0604030504040204" pitchFamily="50" charset="-128"/>
            </a:endParaRPr>
          </a:p>
          <a:p>
            <a:pPr algn="l"/>
            <a:r>
              <a:rPr lang="en-US" altLang="ja-JP" sz="900" dirty="0">
                <a:solidFill>
                  <a:srgbClr val="000000"/>
                </a:solidFill>
                <a:latin typeface="Meiryo" panose="020B0604030504040204" pitchFamily="50" charset="-128"/>
                <a:ea typeface="Meiryo" panose="020B0604030504040204" pitchFamily="50" charset="-128"/>
              </a:rPr>
              <a:t>  </a:t>
            </a:r>
            <a:r>
              <a:rPr lang="ja-JP" altLang="en-US" sz="900" dirty="0">
                <a:solidFill>
                  <a:srgbClr val="000000"/>
                </a:solidFill>
                <a:latin typeface="Meiryo" panose="020B0604030504040204" pitchFamily="50" charset="-128"/>
                <a:ea typeface="Meiryo" panose="020B0604030504040204" pitchFamily="50" charset="-128"/>
              </a:rPr>
              <a:t>取り組んでいます。</a:t>
            </a:r>
            <a:endParaRPr lang="en-US" altLang="ja-JP" sz="900" dirty="0">
              <a:solidFill>
                <a:srgbClr val="000000"/>
              </a:solidFill>
              <a:latin typeface="Meiryo" panose="020B0604030504040204" pitchFamily="50" charset="-128"/>
              <a:ea typeface="Meiryo" panose="020B0604030504040204" pitchFamily="50" charset="-128"/>
            </a:endParaRPr>
          </a:p>
        </p:txBody>
      </p:sp>
      <p:sp>
        <p:nvSpPr>
          <p:cNvPr id="53" name="四角形: 角を丸くする 52">
            <a:extLst>
              <a:ext uri="{FF2B5EF4-FFF2-40B4-BE49-F238E27FC236}">
                <a16:creationId xmlns:a16="http://schemas.microsoft.com/office/drawing/2014/main" id="{0D797594-8677-0602-C34C-9847CB85244B}"/>
              </a:ext>
            </a:extLst>
          </p:cNvPr>
          <p:cNvSpPr/>
          <p:nvPr/>
        </p:nvSpPr>
        <p:spPr>
          <a:xfrm>
            <a:off x="193307" y="4865144"/>
            <a:ext cx="1963499" cy="2332680"/>
          </a:xfrm>
          <a:prstGeom prst="roundRect">
            <a:avLst>
              <a:gd name="adj" fmla="val 7576"/>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9">
            <a:extLst>
              <a:ext uri="{FF2B5EF4-FFF2-40B4-BE49-F238E27FC236}">
                <a16:creationId xmlns:a16="http://schemas.microsoft.com/office/drawing/2014/main" id="{CE2B3DD7-3DD5-9CB5-ACE9-E36B8912BCDA}"/>
              </a:ext>
            </a:extLst>
          </p:cNvPr>
          <p:cNvSpPr/>
          <p:nvPr/>
        </p:nvSpPr>
        <p:spPr>
          <a:xfrm>
            <a:off x="61924" y="5076923"/>
            <a:ext cx="2209189" cy="103137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「大阪の生物多様性」をテーマに</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開催し、現地及びオンラインで</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計</a:t>
            </a:r>
            <a:r>
              <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118</a:t>
            </a: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名に参加いただきました。</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角丸四角形 113">
            <a:extLst>
              <a:ext uri="{FF2B5EF4-FFF2-40B4-BE49-F238E27FC236}">
                <a16:creationId xmlns:a16="http://schemas.microsoft.com/office/drawing/2014/main" id="{08103F34-56FF-6FD1-F099-760050F8F13B}"/>
              </a:ext>
            </a:extLst>
          </p:cNvPr>
          <p:cNvSpPr/>
          <p:nvPr/>
        </p:nvSpPr>
        <p:spPr>
          <a:xfrm>
            <a:off x="105789" y="4740635"/>
            <a:ext cx="2140958" cy="72271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「おおさか生物多様性フォーラム」</a:t>
            </a: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の開催（令和４年７月）</a:t>
            </a:r>
            <a:endParaRPr lang="en-US" altLang="ja-JP"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4" name="四角形: 角を丸くする 53">
            <a:extLst>
              <a:ext uri="{FF2B5EF4-FFF2-40B4-BE49-F238E27FC236}">
                <a16:creationId xmlns:a16="http://schemas.microsoft.com/office/drawing/2014/main" id="{6501008A-571B-3231-9A00-1DAC19DE2E92}"/>
              </a:ext>
            </a:extLst>
          </p:cNvPr>
          <p:cNvSpPr/>
          <p:nvPr/>
        </p:nvSpPr>
        <p:spPr>
          <a:xfrm>
            <a:off x="2246160" y="4893569"/>
            <a:ext cx="2313723" cy="2280825"/>
          </a:xfrm>
          <a:prstGeom prst="roundRect">
            <a:avLst>
              <a:gd name="adj" fmla="val 7576"/>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D5EC69E0-F2D4-DF40-EF50-EDFC8FB88871}"/>
              </a:ext>
            </a:extLst>
          </p:cNvPr>
          <p:cNvSpPr/>
          <p:nvPr/>
        </p:nvSpPr>
        <p:spPr>
          <a:xfrm>
            <a:off x="4643176" y="4893569"/>
            <a:ext cx="1963499" cy="2284541"/>
          </a:xfrm>
          <a:prstGeom prst="roundRect">
            <a:avLst>
              <a:gd name="adj" fmla="val 7576"/>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descr="\\10.247.109.35\disk1\kankyou\014_令和４年度\101_R4地域戦略\■フォーラム関係\220717_当日写真\P7170844.JPG">
            <a:extLst>
              <a:ext uri="{FF2B5EF4-FFF2-40B4-BE49-F238E27FC236}">
                <a16:creationId xmlns:a16="http://schemas.microsoft.com/office/drawing/2014/main" id="{8D149229-EC97-A421-BCA4-453CB86A26E5}"/>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1611" y="5993141"/>
            <a:ext cx="1226890" cy="819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7" name="テキスト ボックス 56">
            <a:extLst>
              <a:ext uri="{FF2B5EF4-FFF2-40B4-BE49-F238E27FC236}">
                <a16:creationId xmlns:a16="http://schemas.microsoft.com/office/drawing/2014/main" id="{D967C0EC-629A-6AC7-CBBE-81122874CCA9}"/>
              </a:ext>
            </a:extLst>
          </p:cNvPr>
          <p:cNvSpPr txBox="1"/>
          <p:nvPr/>
        </p:nvSpPr>
        <p:spPr>
          <a:xfrm>
            <a:off x="441380" y="6869813"/>
            <a:ext cx="1467351" cy="323165"/>
          </a:xfrm>
          <a:prstGeom prst="rect">
            <a:avLst/>
          </a:prstGeom>
          <a:noFill/>
          <a:ln>
            <a:noFill/>
          </a:ln>
        </p:spPr>
        <p:txBody>
          <a:bodyPr wrap="square" rtlCol="0">
            <a:spAutoFit/>
          </a:bodyPr>
          <a:lstStyle/>
          <a:p>
            <a:pPr algn="ctr">
              <a:lnSpc>
                <a:spcPts val="900"/>
              </a:lnSpc>
            </a:pPr>
            <a:r>
              <a:rPr lang="ja-JP" altLang="en-US" sz="900" dirty="0">
                <a:latin typeface="Meiryo UI" panose="020B0604030504040204" pitchFamily="50" charset="-128"/>
                <a:ea typeface="Meiryo UI" panose="020B0604030504040204" pitchFamily="50" charset="-128"/>
              </a:rPr>
              <a:t>会場の様子</a:t>
            </a:r>
            <a:endParaRPr lang="en-US" altLang="ja-JP" sz="900" dirty="0">
              <a:latin typeface="Meiryo UI" panose="020B0604030504040204" pitchFamily="50" charset="-128"/>
              <a:ea typeface="Meiryo UI" panose="020B0604030504040204" pitchFamily="50" charset="-128"/>
            </a:endParaRPr>
          </a:p>
          <a:p>
            <a:pPr algn="ctr">
              <a:lnSpc>
                <a:spcPts val="900"/>
              </a:lnSpc>
            </a:pPr>
            <a:r>
              <a:rPr lang="ja-JP" altLang="en-US" sz="800" dirty="0">
                <a:latin typeface="Meiryo UI" panose="020B0604030504040204" pitchFamily="50" charset="-128"/>
                <a:ea typeface="Meiryo UI" panose="020B0604030504040204" pitchFamily="50" charset="-128"/>
              </a:rPr>
              <a:t>（大阪自然史博物館）</a:t>
            </a:r>
            <a:endParaRPr lang="en-US" altLang="ja-JP" sz="800" dirty="0">
              <a:latin typeface="Meiryo UI" panose="020B0604030504040204" pitchFamily="50" charset="-128"/>
              <a:ea typeface="Meiryo UI" panose="020B0604030504040204" pitchFamily="50" charset="-128"/>
            </a:endParaRPr>
          </a:p>
        </p:txBody>
      </p:sp>
      <p:sp>
        <p:nvSpPr>
          <p:cNvPr id="138" name="角丸四角形 137"/>
          <p:cNvSpPr/>
          <p:nvPr/>
        </p:nvSpPr>
        <p:spPr>
          <a:xfrm>
            <a:off x="2206311" y="5076923"/>
            <a:ext cx="2545770" cy="103137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各施設が行う生き物・自然関係イベントのチラシを作成するとともに、連携した</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イベントを開催しました。</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35" name="角丸四角形 134"/>
          <p:cNvSpPr/>
          <p:nvPr/>
        </p:nvSpPr>
        <p:spPr>
          <a:xfrm>
            <a:off x="1995680" y="4765505"/>
            <a:ext cx="2781890" cy="72271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府内の生物多様性関連施設と</a:t>
            </a:r>
            <a:endPar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連携した取組み</a:t>
            </a:r>
            <a:endPar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4" name="図 63">
            <a:extLst>
              <a:ext uri="{FF2B5EF4-FFF2-40B4-BE49-F238E27FC236}">
                <a16:creationId xmlns:a16="http://schemas.microsoft.com/office/drawing/2014/main" id="{F014EDA3-1BCA-3891-72FC-D8ED39A73D10}"/>
              </a:ext>
            </a:extLst>
          </p:cNvPr>
          <p:cNvPicPr>
            <a:picLocks noChangeAspect="1"/>
          </p:cNvPicPr>
          <p:nvPr/>
        </p:nvPicPr>
        <p:blipFill>
          <a:blip r:embed="rId18"/>
          <a:stretch>
            <a:fillRect/>
          </a:stretch>
        </p:blipFill>
        <p:spPr>
          <a:xfrm>
            <a:off x="2540485" y="5995489"/>
            <a:ext cx="1249652" cy="8017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5" name="Picture 2" descr="画像です。キャンペーンのぼり">
            <a:extLst>
              <a:ext uri="{FF2B5EF4-FFF2-40B4-BE49-F238E27FC236}">
                <a16:creationId xmlns:a16="http://schemas.microsoft.com/office/drawing/2014/main" id="{D7DFD44D-4A5F-3D04-8F61-9DBA2D84477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26696" y="5759282"/>
            <a:ext cx="317755" cy="1274200"/>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788FD774-D5B7-19ED-1600-D53FCBED6D44}"/>
              </a:ext>
            </a:extLst>
          </p:cNvPr>
          <p:cNvSpPr txBox="1"/>
          <p:nvPr/>
        </p:nvSpPr>
        <p:spPr>
          <a:xfrm>
            <a:off x="2196655" y="6856576"/>
            <a:ext cx="1963499" cy="323165"/>
          </a:xfrm>
          <a:prstGeom prst="rect">
            <a:avLst/>
          </a:prstGeom>
          <a:noFill/>
          <a:ln>
            <a:noFill/>
          </a:ln>
        </p:spPr>
        <p:txBody>
          <a:bodyPr wrap="square" rtlCol="0">
            <a:spAutoFit/>
          </a:bodyPr>
          <a:lstStyle/>
          <a:p>
            <a:pPr algn="ctr">
              <a:lnSpc>
                <a:spcPts val="900"/>
              </a:lnSpc>
            </a:pPr>
            <a:r>
              <a:rPr lang="ja-JP" altLang="en-US" sz="900" dirty="0">
                <a:latin typeface="Meiryo UI" panose="020B0604030504040204" pitchFamily="50" charset="-128"/>
                <a:ea typeface="Meiryo UI" panose="020B0604030504040204" pitchFamily="50" charset="-128"/>
              </a:rPr>
              <a:t>イベントの様子</a:t>
            </a:r>
            <a:endParaRPr lang="en-US" altLang="ja-JP" sz="900" dirty="0">
              <a:latin typeface="Meiryo UI" panose="020B0604030504040204" pitchFamily="50" charset="-128"/>
              <a:ea typeface="Meiryo UI" panose="020B0604030504040204" pitchFamily="50" charset="-128"/>
            </a:endParaRPr>
          </a:p>
          <a:p>
            <a:pPr algn="ctr">
              <a:lnSpc>
                <a:spcPts val="900"/>
              </a:lnSpc>
            </a:pPr>
            <a:r>
              <a:rPr lang="ja-JP" altLang="en-US" sz="800" dirty="0">
                <a:latin typeface="Meiryo UI" panose="020B0604030504040204" pitchFamily="50" charset="-128"/>
                <a:ea typeface="Meiryo UI" panose="020B0604030504040204" pitchFamily="50" charset="-128"/>
              </a:rPr>
              <a:t>（天王寺動物園）</a:t>
            </a:r>
            <a:endParaRPr lang="en-US" altLang="ja-JP" sz="800" dirty="0">
              <a:latin typeface="Meiryo UI" panose="020B0604030504040204" pitchFamily="50" charset="-128"/>
              <a:ea typeface="Meiryo UI" panose="020B0604030504040204" pitchFamily="50" charset="-128"/>
            </a:endParaRPr>
          </a:p>
        </p:txBody>
      </p:sp>
      <p:sp>
        <p:nvSpPr>
          <p:cNvPr id="28" name="角丸四角形 15">
            <a:extLst>
              <a:ext uri="{FF2B5EF4-FFF2-40B4-BE49-F238E27FC236}">
                <a16:creationId xmlns:a16="http://schemas.microsoft.com/office/drawing/2014/main" id="{962BC443-D657-895F-B336-C2A074D44720}"/>
              </a:ext>
            </a:extLst>
          </p:cNvPr>
          <p:cNvSpPr/>
          <p:nvPr/>
        </p:nvSpPr>
        <p:spPr>
          <a:xfrm>
            <a:off x="4549303" y="4730262"/>
            <a:ext cx="2151243" cy="72271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特定外来生物</a:t>
            </a:r>
            <a:r>
              <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に対する取組み</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9" name="角丸四角形 118">
            <a:extLst>
              <a:ext uri="{FF2B5EF4-FFF2-40B4-BE49-F238E27FC236}">
                <a16:creationId xmlns:a16="http://schemas.microsoft.com/office/drawing/2014/main" id="{B58020B7-CA33-D5EF-1BE5-14CC60526DA4}"/>
              </a:ext>
            </a:extLst>
          </p:cNvPr>
          <p:cNvSpPr/>
          <p:nvPr/>
        </p:nvSpPr>
        <p:spPr>
          <a:xfrm>
            <a:off x="4551175" y="5127627"/>
            <a:ext cx="2188417" cy="72271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特定外来生物「</a:t>
            </a: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クビアカツヤカミキリ</a:t>
            </a:r>
            <a:r>
              <a:rPr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」防除対策研修会を開催するとともに、防除推進計画を改定しました。</a:t>
            </a:r>
            <a:endParaRPr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7" name="Picture 3" descr="IMG_9284">
            <a:extLst>
              <a:ext uri="{FF2B5EF4-FFF2-40B4-BE49-F238E27FC236}">
                <a16:creationId xmlns:a16="http://schemas.microsoft.com/office/drawing/2014/main" id="{DB0ECC96-C9DC-1C8B-942B-A77164DF6A5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01586" y="5857570"/>
            <a:ext cx="889895" cy="580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 name="タイトル 5">
            <a:extLst>
              <a:ext uri="{FF2B5EF4-FFF2-40B4-BE49-F238E27FC236}">
                <a16:creationId xmlns:a16="http://schemas.microsoft.com/office/drawing/2014/main" id="{9EF8DD28-2281-7EFD-DA67-6B8AB2DBA46C}"/>
              </a:ext>
            </a:extLst>
          </p:cNvPr>
          <p:cNvSpPr txBox="1">
            <a:spLocks/>
          </p:cNvSpPr>
          <p:nvPr/>
        </p:nvSpPr>
        <p:spPr>
          <a:xfrm>
            <a:off x="4398758" y="6475552"/>
            <a:ext cx="1695549" cy="36529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ts val="900"/>
              </a:lnSpc>
            </a:pPr>
            <a:r>
              <a:rPr lang="ja-JP" altLang="en-US" sz="900" dirty="0">
                <a:solidFill>
                  <a:schemeClr val="tx1"/>
                </a:solidFill>
                <a:latin typeface="Meiryo UI" panose="020B0604030504040204" pitchFamily="50" charset="-128"/>
                <a:ea typeface="Meiryo UI" panose="020B0604030504040204" pitchFamily="50" charset="-128"/>
              </a:rPr>
              <a:t>研修会の様子</a:t>
            </a:r>
            <a:endParaRPr lang="en-US" altLang="ja-JP" sz="900" dirty="0">
              <a:solidFill>
                <a:schemeClr val="tx1"/>
              </a:solidFill>
              <a:latin typeface="Meiryo UI" panose="020B0604030504040204" pitchFamily="50" charset="-128"/>
              <a:ea typeface="Meiryo UI" panose="020B0604030504040204" pitchFamily="50" charset="-128"/>
            </a:endParaRPr>
          </a:p>
          <a:p>
            <a:pPr algn="ctr">
              <a:lnSpc>
                <a:spcPts val="900"/>
              </a:lnSpc>
            </a:pPr>
            <a:r>
              <a:rPr lang="ja-JP" altLang="en-US" sz="800" dirty="0">
                <a:solidFill>
                  <a:schemeClr val="tx1"/>
                </a:solidFill>
                <a:latin typeface="Meiryo UI" panose="020B0604030504040204" pitchFamily="50" charset="-128"/>
                <a:ea typeface="Meiryo UI" panose="020B0604030504040204" pitchFamily="50" charset="-128"/>
              </a:rPr>
              <a:t>（大阪府営大泉緑地）</a:t>
            </a:r>
            <a:endParaRPr lang="en-US" altLang="ja-JP" sz="800" dirty="0">
              <a:solidFill>
                <a:schemeClr val="tx1"/>
              </a:solidFill>
              <a:latin typeface="Meiryo UI" panose="020B0604030504040204" pitchFamily="50" charset="-128"/>
              <a:ea typeface="Meiryo UI" panose="020B0604030504040204" pitchFamily="50" charset="-128"/>
            </a:endParaRPr>
          </a:p>
        </p:txBody>
      </p:sp>
      <p:sp>
        <p:nvSpPr>
          <p:cNvPr id="69" name="タイトル 5">
            <a:extLst>
              <a:ext uri="{FF2B5EF4-FFF2-40B4-BE49-F238E27FC236}">
                <a16:creationId xmlns:a16="http://schemas.microsoft.com/office/drawing/2014/main" id="{C2A776A1-7CD5-3295-0DE7-63A080C5326F}"/>
              </a:ext>
            </a:extLst>
          </p:cNvPr>
          <p:cNvSpPr txBox="1">
            <a:spLocks/>
          </p:cNvSpPr>
          <p:nvPr/>
        </p:nvSpPr>
        <p:spPr>
          <a:xfrm>
            <a:off x="4609388" y="6743772"/>
            <a:ext cx="2349921" cy="60552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700" dirty="0">
                <a:solidFill>
                  <a:schemeClr val="tx1"/>
                </a:solidFill>
                <a:latin typeface="Meiryo UI" panose="020B0604030504040204" pitchFamily="50" charset="-128"/>
                <a:ea typeface="Meiryo UI" panose="020B0604030504040204" pitchFamily="50" charset="-128"/>
              </a:rPr>
              <a:t>*</a:t>
            </a:r>
            <a:r>
              <a:rPr lang="ja-JP" altLang="en-US" sz="700" dirty="0">
                <a:solidFill>
                  <a:schemeClr val="tx1"/>
                </a:solidFill>
                <a:latin typeface="Meiryo UI" panose="020B0604030504040204" pitchFamily="50" charset="-128"/>
                <a:ea typeface="Meiryo UI" panose="020B0604030504040204" pitchFamily="50" charset="-128"/>
              </a:rPr>
              <a:t>外来生物法で指定された、外来生物（海外起源</a:t>
            </a:r>
            <a:endParaRPr lang="en-US" altLang="ja-JP" sz="700" dirty="0">
              <a:solidFill>
                <a:schemeClr val="tx1"/>
              </a:solidFill>
              <a:latin typeface="Meiryo UI" panose="020B0604030504040204" pitchFamily="50" charset="-128"/>
              <a:ea typeface="Meiryo UI"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　の外来種）であって、従来の生態系や人間に及ぼ</a:t>
            </a:r>
            <a:endParaRPr lang="en-US" altLang="ja-JP" sz="700" dirty="0">
              <a:solidFill>
                <a:schemeClr val="tx1"/>
              </a:solidFill>
              <a:latin typeface="Meiryo UI" panose="020B0604030504040204" pitchFamily="50" charset="-128"/>
              <a:ea typeface="Meiryo UI" panose="020B0604030504040204" pitchFamily="50" charset="-128"/>
            </a:endParaRPr>
          </a:p>
          <a:p>
            <a:r>
              <a:rPr lang="ja-JP" altLang="en-US" sz="700" dirty="0">
                <a:solidFill>
                  <a:schemeClr val="tx1"/>
                </a:solidFill>
                <a:latin typeface="Meiryo UI" panose="020B0604030504040204" pitchFamily="50" charset="-128"/>
                <a:ea typeface="Meiryo UI" panose="020B0604030504040204" pitchFamily="50" charset="-128"/>
              </a:rPr>
              <a:t>　す被害が大きい生物のこと。</a:t>
            </a:r>
          </a:p>
        </p:txBody>
      </p:sp>
      <p:pic>
        <p:nvPicPr>
          <p:cNvPr id="71" name="図 70">
            <a:extLst>
              <a:ext uri="{FF2B5EF4-FFF2-40B4-BE49-F238E27FC236}">
                <a16:creationId xmlns:a16="http://schemas.microsoft.com/office/drawing/2014/main" id="{E4F362B9-4CCC-E27A-8682-56C5A12ACF62}"/>
              </a:ext>
            </a:extLst>
          </p:cNvPr>
          <p:cNvPicPr>
            <a:picLocks noChangeAspect="1"/>
          </p:cNvPicPr>
          <p:nvPr/>
        </p:nvPicPr>
        <p:blipFill rotWithShape="1">
          <a:blip r:embed="rId21"/>
          <a:srcRect l="19656" r="23315"/>
          <a:stretch/>
        </p:blipFill>
        <p:spPr>
          <a:xfrm>
            <a:off x="5952314" y="5857812"/>
            <a:ext cx="450212" cy="521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3" name="タイトル 5">
            <a:extLst>
              <a:ext uri="{FF2B5EF4-FFF2-40B4-BE49-F238E27FC236}">
                <a16:creationId xmlns:a16="http://schemas.microsoft.com/office/drawing/2014/main" id="{73B8E99E-5747-997C-E453-BF32BB5B11DC}"/>
              </a:ext>
            </a:extLst>
          </p:cNvPr>
          <p:cNvSpPr txBox="1">
            <a:spLocks/>
          </p:cNvSpPr>
          <p:nvPr/>
        </p:nvSpPr>
        <p:spPr>
          <a:xfrm>
            <a:off x="5314793" y="6375265"/>
            <a:ext cx="1695549" cy="365293"/>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ts val="900"/>
              </a:lnSpc>
            </a:pPr>
            <a:r>
              <a:rPr lang="ja-JP" altLang="en-US" sz="700" dirty="0">
                <a:solidFill>
                  <a:schemeClr val="tx1"/>
                </a:solidFill>
                <a:latin typeface="Meiryo UI" panose="020B0604030504040204" pitchFamily="50" charset="-128"/>
                <a:ea typeface="Meiryo UI" panose="020B0604030504040204" pitchFamily="50" charset="-128"/>
              </a:rPr>
              <a:t>特定外来生物</a:t>
            </a:r>
            <a:endParaRPr lang="en-US" altLang="ja-JP" sz="700" dirty="0">
              <a:solidFill>
                <a:schemeClr val="tx1"/>
              </a:solidFill>
              <a:latin typeface="Meiryo UI" panose="020B0604030504040204" pitchFamily="50" charset="-128"/>
              <a:ea typeface="Meiryo UI" panose="020B0604030504040204" pitchFamily="50" charset="-128"/>
            </a:endParaRPr>
          </a:p>
          <a:p>
            <a:pPr algn="ctr">
              <a:lnSpc>
                <a:spcPts val="900"/>
              </a:lnSpc>
            </a:pPr>
            <a:r>
              <a:rPr lang="ja-JP" altLang="en-US" sz="700" dirty="0">
                <a:solidFill>
                  <a:schemeClr val="tx1"/>
                </a:solidFill>
                <a:latin typeface="Meiryo UI" panose="020B0604030504040204" pitchFamily="50" charset="-128"/>
                <a:ea typeface="Meiryo UI" panose="020B0604030504040204" pitchFamily="50" charset="-128"/>
              </a:rPr>
              <a:t>クビアカツヤカミキリ</a:t>
            </a:r>
            <a:endParaRPr lang="en-US" altLang="ja-JP"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1525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669</Words>
  <Application>Microsoft Office PowerPoint</Application>
  <PresentationFormat>A4 210 x 297 mm</PresentationFormat>
  <Paragraphs>65</Paragraphs>
  <Slides>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vt:i4>
      </vt:variant>
    </vt:vector>
  </HeadingPairs>
  <TitlesOfParts>
    <vt:vector size="15" baseType="lpstr">
      <vt:lpstr>A-OTF 丸フォーク Pro M</vt:lpstr>
      <vt:lpstr>BIZ UDPゴシック</vt:lpstr>
      <vt:lpstr>BIZ UDゴシック</vt:lpstr>
      <vt:lpstr>HG丸ｺﾞｼｯｸM-PRO</vt:lpstr>
      <vt:lpstr>Meiryo UI</vt:lpstr>
      <vt:lpstr>ＭＳ Ｐゴシック</vt:lpstr>
      <vt:lpstr>Yu Gothic UI</vt:lpstr>
      <vt:lpstr>メイリオ</vt:lpstr>
      <vt:lpstr>メイリオ</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2022-07-26T05:20:43Z</dcterms:created>
  <dcterms:modified xsi:type="dcterms:W3CDTF">2023-05-21T15:20:40Z</dcterms:modified>
</cp:coreProperties>
</file>