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906000" cy="6858000" type="A4"/>
  <p:notesSz cx="9939338" cy="14368463"/>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44" autoAdjust="0"/>
  </p:normalViewPr>
  <p:slideViewPr>
    <p:cSldViewPr>
      <p:cViewPr varScale="1">
        <p:scale>
          <a:sx n="71" d="100"/>
          <a:sy n="71" d="100"/>
        </p:scale>
        <p:origin x="1104"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6737" cy="720603"/>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4" y="1"/>
            <a:ext cx="4306737" cy="720603"/>
          </a:xfrm>
          <a:prstGeom prst="rect">
            <a:avLst/>
          </a:prstGeom>
        </p:spPr>
        <p:txBody>
          <a:bodyPr vert="horz" lIns="132725" tIns="66363" rIns="132725" bIns="66363" rtlCol="0"/>
          <a:lstStyle>
            <a:lvl1pPr algn="r">
              <a:defRPr sz="1700"/>
            </a:lvl1pPr>
          </a:lstStyle>
          <a:p>
            <a:fld id="{8FE10A51-BD35-4354-B438-EE591FB7B9D9}" type="datetimeFigureOut">
              <a:rPr kumimoji="1" lang="ja-JP" altLang="en-US" smtClean="0"/>
              <a:t>2019/1/17</a:t>
            </a:fld>
            <a:endParaRPr kumimoji="1" lang="ja-JP" altLang="en-US"/>
          </a:p>
        </p:txBody>
      </p:sp>
      <p:sp>
        <p:nvSpPr>
          <p:cNvPr id="4" name="スライド イメージ プレースホルダー 3"/>
          <p:cNvSpPr>
            <a:spLocks noGrp="1" noRot="1" noChangeAspect="1"/>
          </p:cNvSpPr>
          <p:nvPr>
            <p:ph type="sldImg" idx="2"/>
          </p:nvPr>
        </p:nvSpPr>
        <p:spPr>
          <a:xfrm>
            <a:off x="1466850" y="1797050"/>
            <a:ext cx="7005638" cy="4849813"/>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4399" y="6914580"/>
            <a:ext cx="7950543" cy="5656965"/>
          </a:xfrm>
          <a:prstGeom prst="rect">
            <a:avLst/>
          </a:prstGeom>
        </p:spPr>
        <p:txBody>
          <a:bodyPr vert="horz" lIns="132725" tIns="66363" rIns="132725" bIns="663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7861"/>
            <a:ext cx="4306737" cy="720603"/>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4" y="13647861"/>
            <a:ext cx="4306737" cy="720603"/>
          </a:xfrm>
          <a:prstGeom prst="rect">
            <a:avLst/>
          </a:prstGeom>
        </p:spPr>
        <p:txBody>
          <a:bodyPr vert="horz" lIns="132725" tIns="66363" rIns="132725" bIns="66363" rtlCol="0" anchor="b"/>
          <a:lstStyle>
            <a:lvl1pPr algn="r">
              <a:defRPr sz="1700"/>
            </a:lvl1pPr>
          </a:lstStyle>
          <a:p>
            <a:fld id="{90DB517B-F027-4F90-99C7-3EFCC16F8825}" type="slidenum">
              <a:rPr kumimoji="1" lang="ja-JP" altLang="en-US" smtClean="0"/>
              <a:t>‹#›</a:t>
            </a:fld>
            <a:endParaRPr kumimoji="1" lang="ja-JP" altLang="en-US"/>
          </a:p>
        </p:txBody>
      </p:sp>
    </p:spTree>
    <p:extLst>
      <p:ext uri="{BB962C8B-B14F-4D97-AF65-F5344CB8AC3E}">
        <p14:creationId xmlns:p14="http://schemas.microsoft.com/office/powerpoint/2010/main" val="14952512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DB517B-F027-4F90-99C7-3EFCC16F8825}" type="slidenum">
              <a:rPr kumimoji="1" lang="ja-JP" altLang="en-US" smtClean="0"/>
              <a:t>1</a:t>
            </a:fld>
            <a:endParaRPr kumimoji="1" lang="ja-JP" altLang="en-US"/>
          </a:p>
        </p:txBody>
      </p:sp>
    </p:spTree>
    <p:extLst>
      <p:ext uri="{BB962C8B-B14F-4D97-AF65-F5344CB8AC3E}">
        <p14:creationId xmlns:p14="http://schemas.microsoft.com/office/powerpoint/2010/main" val="2298430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3324194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2517385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055623" y="384175"/>
            <a:ext cx="3119702" cy="81930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93076" y="384175"/>
            <a:ext cx="9197446" cy="81930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242260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2082666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878091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93077"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016751" y="2239963"/>
            <a:ext cx="6158574" cy="633730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208636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2538374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1209906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44405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366622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D3DFE5E-EAD4-4368-A76E-6B222B73D31A}" type="datetimeFigureOut">
              <a:rPr kumimoji="1" lang="ja-JP" altLang="en-US" smtClean="0"/>
              <a:pPr/>
              <a:t>2019/1/17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364912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5D3DFE5E-EAD4-4368-A76E-6B222B73D31A}" type="datetimeFigureOut">
              <a:rPr kumimoji="1" lang="ja-JP" altLang="en-US" smtClean="0"/>
              <a:pPr/>
              <a:t>2019/1/17</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485E6220-3173-42FC-B585-FDB1CBF41037}" type="slidenum">
              <a:rPr kumimoji="1" lang="ja-JP" altLang="en-US" smtClean="0"/>
              <a:pPr/>
              <a:t>‹#›</a:t>
            </a:fld>
            <a:endParaRPr kumimoji="1" lang="ja-JP" altLang="en-US"/>
          </a:p>
        </p:txBody>
      </p:sp>
    </p:spTree>
    <p:extLst>
      <p:ext uri="{BB962C8B-B14F-4D97-AF65-F5344CB8AC3E}">
        <p14:creationId xmlns:p14="http://schemas.microsoft.com/office/powerpoint/2010/main" val="4015277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角丸四角形 31"/>
          <p:cNvSpPr/>
          <p:nvPr/>
        </p:nvSpPr>
        <p:spPr>
          <a:xfrm>
            <a:off x="128464" y="5229200"/>
            <a:ext cx="9655626" cy="1584176"/>
          </a:xfrm>
          <a:prstGeom prst="roundRect">
            <a:avLst>
              <a:gd name="adj" fmla="val 4637"/>
            </a:avLst>
          </a:prstGeom>
          <a:solidFill>
            <a:schemeClr val="bg2">
              <a:lumMod val="25000"/>
            </a:schemeClr>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128464" y="548682"/>
            <a:ext cx="5035727" cy="6264694"/>
          </a:xfrm>
          <a:prstGeom prst="roundRect">
            <a:avLst>
              <a:gd name="adj" fmla="val 1006"/>
            </a:avLst>
          </a:prstGeom>
          <a:solidFill>
            <a:schemeClr val="bg2">
              <a:lumMod val="25000"/>
            </a:schemeClr>
          </a:solidFill>
          <a:ln w="127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1"/>
          <p:cNvSpPr txBox="1">
            <a:spLocks/>
          </p:cNvSpPr>
          <p:nvPr/>
        </p:nvSpPr>
        <p:spPr>
          <a:xfrm>
            <a:off x="344488" y="404664"/>
            <a:ext cx="3168352" cy="288031"/>
          </a:xfrm>
          <a:prstGeom prst="rect">
            <a:avLst/>
          </a:prstGeom>
          <a:solidFill>
            <a:schemeClr val="bg1"/>
          </a:solidFill>
          <a:ln w="12700" cmpd="thickThin">
            <a:solidFill>
              <a:schemeClr val="tx1"/>
            </a:solidFill>
          </a:ln>
        </p:spPr>
        <p:txBody>
          <a:bodyPr vert="horz" lIns="95782" tIns="47891" rIns="95782" bIns="47891" rtlCol="0" anchor="ctr">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pPr algn="l"/>
            <a:r>
              <a:rPr lang="ja-JP" altLang="en-US" sz="1400" dirty="0" smtClean="0">
                <a:latin typeface="HGP創英角ｺﾞｼｯｸUB" panose="020B0900000000000000" pitchFamily="50" charset="-128"/>
                <a:ea typeface="HGP創英角ｺﾞｼｯｸUB" panose="020B0900000000000000" pitchFamily="50" charset="-128"/>
              </a:rPr>
              <a:t>◯大阪府災害等応急対策実施要領</a:t>
            </a:r>
            <a:endParaRPr lang="ja-JP" altLang="en-US" sz="14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229051" y="781834"/>
            <a:ext cx="4727226" cy="656590"/>
          </a:xfrm>
          <a:prstGeom prst="rect">
            <a:avLst/>
          </a:prstGeom>
          <a:solidFill>
            <a:schemeClr val="bg1"/>
          </a:solidFill>
          <a:ln w="19050">
            <a:solidFill>
              <a:schemeClr val="accent1"/>
            </a:solidFill>
            <a:prstDash val="sysDash"/>
          </a:ln>
        </p:spPr>
        <p:txBody>
          <a:bodyPr wrap="square" rtlCol="0">
            <a:spAutoFit/>
          </a:bodyPr>
          <a:lstStyle/>
          <a:p>
            <a:pPr marL="61764">
              <a:lnSpc>
                <a:spcPts val="1100"/>
              </a:lnSpc>
            </a:pPr>
            <a:r>
              <a:rPr lang="ja-JP" altLang="en-US" sz="800" dirty="0" smtClean="0">
                <a:latin typeface="+mn-ea"/>
              </a:rPr>
              <a:t>◆応急対策実施要領とは</a:t>
            </a:r>
            <a:endParaRPr lang="en-US" altLang="ja-JP" sz="800" dirty="0" smtClean="0">
              <a:latin typeface="+mn-ea"/>
            </a:endParaRPr>
          </a:p>
          <a:p>
            <a:pPr marL="61764">
              <a:lnSpc>
                <a:spcPts val="1100"/>
              </a:lnSpc>
            </a:pPr>
            <a:r>
              <a:rPr lang="en-US" altLang="ja-JP" sz="800" dirty="0">
                <a:latin typeface="+mn-ea"/>
              </a:rPr>
              <a:t> </a:t>
            </a:r>
            <a:r>
              <a:rPr lang="en-US" altLang="ja-JP" sz="800" dirty="0" smtClean="0">
                <a:latin typeface="+mn-ea"/>
              </a:rPr>
              <a:t> </a:t>
            </a:r>
            <a:r>
              <a:rPr lang="ja-JP" altLang="en-US" sz="800" dirty="0" smtClean="0">
                <a:latin typeface="+mn-ea"/>
              </a:rPr>
              <a:t>大阪府地域防災計画に記載されている災害時応急対策に係る府の災害等応急対策活動に関する事項を定めるものであり、初動体制、動員配備、各部局の活動内容及び各段階（時系列）による応急対策の</a:t>
            </a:r>
            <a:r>
              <a:rPr lang="ja-JP" altLang="en-US" sz="800" dirty="0">
                <a:latin typeface="+mn-ea"/>
              </a:rPr>
              <a:t>具体的</a:t>
            </a:r>
            <a:r>
              <a:rPr lang="ja-JP" altLang="en-US" sz="800" dirty="0" smtClean="0">
                <a:latin typeface="+mn-ea"/>
              </a:rPr>
              <a:t>な内容について取りまとめたもの。　</a:t>
            </a:r>
            <a:r>
              <a:rPr lang="ja-JP" altLang="en-US" sz="900" dirty="0" smtClean="0">
                <a:latin typeface="+mn-ea"/>
              </a:rPr>
              <a:t>　　</a:t>
            </a:r>
            <a:r>
              <a:rPr lang="ja-JP" altLang="en-US" sz="1100" dirty="0" smtClean="0">
                <a:latin typeface="+mn-ea"/>
              </a:rPr>
              <a:t>　　</a:t>
            </a:r>
            <a:r>
              <a:rPr lang="ja-JP" altLang="en-US" sz="1050" dirty="0" smtClean="0">
                <a:latin typeface="+mn-ea"/>
              </a:rPr>
              <a:t>　　</a:t>
            </a:r>
            <a:endParaRPr lang="en-US" altLang="ja-JP" sz="1050" dirty="0" smtClean="0">
              <a:latin typeface="+mn-ea"/>
            </a:endParaRPr>
          </a:p>
        </p:txBody>
      </p:sp>
      <p:sp>
        <p:nvSpPr>
          <p:cNvPr id="3" name="角丸四角形 2"/>
          <p:cNvSpPr/>
          <p:nvPr/>
        </p:nvSpPr>
        <p:spPr>
          <a:xfrm>
            <a:off x="213279" y="1478016"/>
            <a:ext cx="4844021" cy="5263351"/>
          </a:xfrm>
          <a:prstGeom prst="roundRect">
            <a:avLst>
              <a:gd name="adj" fmla="val 1521"/>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①府の初動体制と市町村支援</a:t>
            </a:r>
            <a:endParaRPr kumimoji="1" lang="en-US" altLang="ja-JP" sz="1000" u="sng"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800" dirty="0" smtClean="0">
                <a:solidFill>
                  <a:schemeClr val="tx1"/>
                </a:solidFill>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＜府の初動体制＞</a:t>
            </a:r>
            <a:endParaRPr lang="en-US" altLang="ja-JP" sz="1000" dirty="0">
              <a:solidFill>
                <a:schemeClr val="tx1"/>
              </a:solidFill>
              <a:latin typeface="HGP創英角ｺﾞｼｯｸUB" panose="020B0900000000000000" pitchFamily="50" charset="-128"/>
              <a:ea typeface="HGP創英角ｺﾞｼｯｸUB" panose="020B0900000000000000" pitchFamily="50" charset="-128"/>
            </a:endParaRPr>
          </a:p>
          <a:p>
            <a:pPr>
              <a:lnSpc>
                <a:spcPts val="1100"/>
              </a:lnSpc>
            </a:pPr>
            <a:r>
              <a:rPr kumimoji="1"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8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職員</a:t>
            </a:r>
            <a:r>
              <a:rPr lang="ja-JP" altLang="en-US" sz="800" b="1" dirty="0">
                <a:solidFill>
                  <a:schemeClr val="tx1"/>
                </a:solidFill>
                <a:latin typeface="HG丸ｺﾞｼｯｸM-PRO" panose="020F0600000000000000" pitchFamily="50" charset="-128"/>
                <a:ea typeface="HG丸ｺﾞｼｯｸM-PRO" panose="020F0600000000000000" pitchFamily="50" charset="-128"/>
              </a:rPr>
              <a:t>配備</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基準の再整理及び配備人員の見直し</a:t>
            </a:r>
            <a:endParaRPr lang="en-US" altLang="ja-JP" sz="800" b="1" dirty="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▸震度４以上の地震を</a:t>
            </a:r>
            <a:r>
              <a:rPr lang="ja-JP" altLang="en-US" sz="700" dirty="0">
                <a:solidFill>
                  <a:schemeClr val="tx1"/>
                </a:solidFill>
                <a:latin typeface="HG丸ｺﾞｼｯｸM-PRO" panose="020F0600000000000000" pitchFamily="50" charset="-128"/>
                <a:ea typeface="HG丸ｺﾞｼｯｸM-PRO" panose="020F0600000000000000" pitchFamily="50" charset="-128"/>
              </a:rPr>
              <a:t>除く</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災害等の場合は、指令部において配備を決定</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（震度４以上の地震については非常１～３号自動配備：変更なし）</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▸発災後</a:t>
            </a:r>
            <a:r>
              <a:rPr lang="ja-JP" altLang="en-US" sz="700" dirty="0">
                <a:solidFill>
                  <a:schemeClr val="tx1"/>
                </a:solidFill>
                <a:latin typeface="HG丸ｺﾞｼｯｸM-PRO" panose="020F0600000000000000" pitchFamily="50" charset="-128"/>
                <a:ea typeface="HG丸ｺﾞｼｯｸM-PRO" panose="020F0600000000000000" pitchFamily="50" charset="-128"/>
              </a:rPr>
              <a:t>の時間経過に伴う応急対策活動状況に応じた柔軟な人員配置</a:t>
            </a:r>
            <a:endParaRPr lang="en-US" altLang="ja-JP" sz="700" dirty="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700" dirty="0">
                <a:solidFill>
                  <a:schemeClr val="tx1"/>
                </a:solidFill>
                <a:latin typeface="HG丸ｺﾞｼｯｸM-PRO" panose="020F0600000000000000" pitchFamily="50" charset="-128"/>
                <a:ea typeface="HG丸ｺﾞｼｯｸM-PRO" panose="020F0600000000000000" pitchFamily="50" charset="-128"/>
              </a:rPr>
              <a:t>知事・部局長判断による配備職員の増減</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▸各部局</a:t>
            </a:r>
            <a:r>
              <a:rPr lang="en-US" altLang="ja-JP" sz="700" dirty="0" smtClean="0">
                <a:solidFill>
                  <a:schemeClr val="tx1"/>
                </a:solidFill>
                <a:latin typeface="HG丸ｺﾞｼｯｸM-PRO" panose="020F0600000000000000" pitchFamily="50" charset="-128"/>
                <a:ea typeface="HG丸ｺﾞｼｯｸM-PRO" panose="020F0600000000000000" pitchFamily="50" charset="-128"/>
              </a:rPr>
              <a:t>BCP</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等に合わせた配備人員の見直し</a:t>
            </a:r>
            <a:endParaRPr lang="en-US" altLang="ja-JP" sz="700" dirty="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800" b="1" dirty="0">
                <a:solidFill>
                  <a:schemeClr val="tx1"/>
                </a:solidFill>
                <a:latin typeface="HG丸ｺﾞｼｯｸM-PRO" panose="020F0600000000000000" pitchFamily="50" charset="-128"/>
                <a:ea typeface="HG丸ｺﾞｼｯｸM-PRO" panose="020F0600000000000000" pitchFamily="50" charset="-128"/>
              </a:rPr>
              <a:t>自然災害における水防本部との連携</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強化</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▸防災・危機管理指令部に、水防本部の都市整備部幹部（事業管理室長</a:t>
            </a:r>
            <a:r>
              <a:rPr lang="ja-JP" altLang="en-US" sz="700" dirty="0">
                <a:solidFill>
                  <a:schemeClr val="tx1"/>
                </a:solidFill>
                <a:latin typeface="HG丸ｺﾞｼｯｸM-PRO" panose="020F0600000000000000" pitchFamily="50" charset="-128"/>
                <a:ea typeface="HG丸ｺﾞｼｯｸM-PRO" panose="020F0600000000000000" pitchFamily="50" charset="-128"/>
              </a:rPr>
              <a:t>）を</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副部長として追加</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○台風</a:t>
            </a:r>
            <a:r>
              <a:rPr lang="ja-JP" altLang="en-US" sz="800" b="1" dirty="0">
                <a:solidFill>
                  <a:schemeClr val="tx1"/>
                </a:solidFill>
                <a:latin typeface="HG丸ｺﾞｼｯｸM-PRO" panose="020F0600000000000000" pitchFamily="50" charset="-128"/>
                <a:ea typeface="HG丸ｺﾞｼｯｸM-PRO" panose="020F0600000000000000" pitchFamily="50" charset="-128"/>
              </a:rPr>
              <a:t>災害に対する事前の備え（体制）の</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強化</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▸府域が台風の暴風域に入ることが予想されるとき、最接近予測時刻の３時間前までに活動開始</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○津波災害に対する体制の強化</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▸津波注意報、津波警報、大津波警報発令時における体制開始・設置の自動化</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▸遠地津波への対策追記</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800" b="1" dirty="0">
                <a:solidFill>
                  <a:schemeClr val="tx1"/>
                </a:solidFill>
                <a:latin typeface="HG丸ｺﾞｼｯｸM-PRO" panose="020F0600000000000000" pitchFamily="50" charset="-128"/>
                <a:ea typeface="HG丸ｺﾞｼｯｸM-PRO" panose="020F0600000000000000" pitchFamily="50" charset="-128"/>
              </a:rPr>
              <a:t>防災関係機関との連携体制の</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強化</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▸災害対策本部事務局体制において関係機関リエゾンの配置要請を位置づけ</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800" b="1" dirty="0">
                <a:solidFill>
                  <a:schemeClr val="tx1"/>
                </a:solidFill>
                <a:latin typeface="HG丸ｺﾞｼｯｸM-PRO" panose="020F0600000000000000" pitchFamily="50" charset="-128"/>
                <a:ea typeface="HG丸ｺﾞｼｯｸM-PRO" panose="020F0600000000000000" pitchFamily="50" charset="-128"/>
              </a:rPr>
              <a:t>緊急消防援助隊への府職員による後方支援を</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明確化</a:t>
            </a:r>
            <a:endParaRPr lang="en-US" altLang="ja-JP" sz="800" b="1" dirty="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▸緊急</a:t>
            </a:r>
            <a:r>
              <a:rPr lang="ja-JP" altLang="en-US" sz="700" dirty="0">
                <a:solidFill>
                  <a:schemeClr val="tx1"/>
                </a:solidFill>
                <a:latin typeface="HG丸ｺﾞｼｯｸM-PRO" panose="020F0600000000000000" pitchFamily="50" charset="-128"/>
                <a:ea typeface="HG丸ｺﾞｼｯｸM-PRO" panose="020F0600000000000000" pitchFamily="50" charset="-128"/>
              </a:rPr>
              <a:t>消防援助隊大阪府大隊への府職員による支援を明確化</a:t>
            </a: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○府民への情報</a:t>
            </a:r>
            <a:r>
              <a:rPr lang="ja-JP" altLang="en-US" sz="800" b="1" dirty="0">
                <a:solidFill>
                  <a:schemeClr val="tx1"/>
                </a:solidFill>
                <a:latin typeface="HG丸ｺﾞｼｯｸM-PRO" panose="020F0600000000000000" pitchFamily="50" charset="-128"/>
                <a:ea typeface="HG丸ｺﾞｼｯｸM-PRO" panose="020F0600000000000000" pitchFamily="50" charset="-128"/>
              </a:rPr>
              <a:t>発信の</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充実・強化</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▸災害</a:t>
            </a:r>
            <a:r>
              <a:rPr lang="ja-JP" altLang="en-US" sz="700" dirty="0">
                <a:solidFill>
                  <a:schemeClr val="tx1"/>
                </a:solidFill>
                <a:latin typeface="HG丸ｺﾞｼｯｸM-PRO" panose="020F0600000000000000" pitchFamily="50" charset="-128"/>
                <a:ea typeface="HG丸ｺﾞｼｯｸM-PRO" panose="020F0600000000000000" pitchFamily="50" charset="-128"/>
              </a:rPr>
              <a:t>対策本部事務局への関係部局職員の</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配置</a:t>
            </a:r>
            <a:endParaRPr lang="en-US" altLang="ja-JP" sz="7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100"/>
              </a:lnSpc>
            </a:pPr>
            <a:endParaRPr lang="en-US" altLang="ja-JP" sz="7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800" dirty="0" smtClean="0">
                <a:solidFill>
                  <a:schemeClr val="tx1"/>
                </a:solidFill>
                <a:latin typeface="+mj-ea"/>
              </a:rPr>
              <a:t>　</a:t>
            </a:r>
            <a:r>
              <a:rPr lang="ja-JP" altLang="en-US" sz="1000" dirty="0" smtClean="0">
                <a:solidFill>
                  <a:schemeClr val="tx1"/>
                </a:solidFill>
                <a:latin typeface="HGP創英角ｺﾞｼｯｸUB" panose="020B0900000000000000" pitchFamily="50" charset="-128"/>
                <a:ea typeface="HGP創英角ｺﾞｼｯｸUB" panose="020B0900000000000000" pitchFamily="50" charset="-128"/>
              </a:rPr>
              <a:t>＜市町村支援＞</a:t>
            </a:r>
            <a:endParaRPr lang="en-US" altLang="ja-JP" sz="100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○市</a:t>
            </a:r>
            <a:r>
              <a:rPr lang="ja-JP" altLang="en-US" sz="800" b="1" dirty="0">
                <a:solidFill>
                  <a:schemeClr val="tx1"/>
                </a:solidFill>
                <a:latin typeface="HG丸ｺﾞｼｯｸM-PRO" panose="020F0600000000000000" pitchFamily="50" charset="-128"/>
                <a:ea typeface="HG丸ｺﾞｼｯｸM-PRO" panose="020F0600000000000000" pitchFamily="50" charset="-128"/>
              </a:rPr>
              <a:t>町村への応援・派遣</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職員の整理</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▸人材派遣の</a:t>
            </a:r>
            <a:r>
              <a:rPr lang="ja-JP" altLang="en-US" sz="700" dirty="0">
                <a:solidFill>
                  <a:schemeClr val="tx1"/>
                </a:solidFill>
                <a:latin typeface="HG丸ｺﾞｼｯｸM-PRO" panose="020F0600000000000000" pitchFamily="50" charset="-128"/>
                <a:ea typeface="HG丸ｺﾞｼｯｸM-PRO" panose="020F0600000000000000" pitchFamily="50" charset="-128"/>
              </a:rPr>
              <a:t>分類や</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派遣</a:t>
            </a:r>
            <a:r>
              <a:rPr lang="ja-JP" altLang="en-US" sz="700" dirty="0">
                <a:solidFill>
                  <a:schemeClr val="tx1"/>
                </a:solidFill>
                <a:latin typeface="HG丸ｺﾞｼｯｸM-PRO" panose="020F0600000000000000" pitchFamily="50" charset="-128"/>
                <a:ea typeface="HG丸ｺﾞｼｯｸM-PRO" panose="020F0600000000000000" pitchFamily="50" charset="-128"/>
              </a:rPr>
              <a:t>時期の</a:t>
            </a:r>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明確化</a:t>
            </a:r>
            <a:endParaRPr lang="en-US" altLang="ja-JP" sz="700" dirty="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800" dirty="0" smtClean="0">
              <a:solidFill>
                <a:schemeClr val="tx1"/>
              </a:solidFill>
            </a:endParaRPr>
          </a:p>
          <a:p>
            <a:endParaRPr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endParaRPr kumimoji="1" lang="en-US" altLang="ja-JP" sz="800" dirty="0" smtClean="0">
              <a:solidFill>
                <a:schemeClr val="tx1"/>
              </a:solidFill>
            </a:endParaRPr>
          </a:p>
          <a:p>
            <a:endParaRPr lang="en-US" altLang="ja-JP" sz="800" dirty="0">
              <a:solidFill>
                <a:schemeClr val="tx1"/>
              </a:solidFill>
            </a:endParaRPr>
          </a:p>
          <a:p>
            <a:r>
              <a:rPr lang="ja-JP" altLang="en-US" sz="800" dirty="0" smtClean="0">
                <a:solidFill>
                  <a:schemeClr val="tx1"/>
                </a:solidFill>
              </a:rPr>
              <a:t>　　　　　 　</a:t>
            </a:r>
            <a:r>
              <a:rPr lang="en-US" altLang="ja-JP" sz="800" dirty="0" smtClean="0">
                <a:solidFill>
                  <a:schemeClr val="tx1"/>
                </a:solidFill>
              </a:rPr>
              <a:t>※</a:t>
            </a:r>
            <a:r>
              <a:rPr lang="ja-JP" altLang="en-US" sz="800" dirty="0" smtClean="0">
                <a:solidFill>
                  <a:schemeClr val="tx1"/>
                </a:solidFill>
              </a:rPr>
              <a:t>プッシュ型：市町村からの要請を待たずに職員を派遣する方式</a:t>
            </a:r>
            <a:endParaRPr lang="en-US" altLang="ja-JP" sz="800" dirty="0" smtClean="0">
              <a:solidFill>
                <a:schemeClr val="tx1"/>
              </a:solidFill>
            </a:endParaRPr>
          </a:p>
          <a:p>
            <a:r>
              <a:rPr kumimoji="1" lang="ja-JP" altLang="en-US" sz="800" dirty="0" smtClean="0">
                <a:solidFill>
                  <a:schemeClr val="tx1"/>
                </a:solidFill>
              </a:rPr>
              <a:t>　　　　　　</a:t>
            </a:r>
            <a:r>
              <a:rPr kumimoji="1" lang="ja-JP" altLang="en-US" sz="800" dirty="0">
                <a:solidFill>
                  <a:schemeClr val="tx1"/>
                </a:solidFill>
              </a:rPr>
              <a:t>　</a:t>
            </a:r>
            <a:r>
              <a:rPr kumimoji="1" lang="ja-JP" altLang="en-US" sz="800" dirty="0" smtClean="0">
                <a:solidFill>
                  <a:schemeClr val="tx1"/>
                </a:solidFill>
              </a:rPr>
              <a:t>  プル型　　：市町村からの要請に応じて職員を派遣する方式</a:t>
            </a:r>
            <a:endParaRPr kumimoji="1" lang="ja-JP" altLang="en-US" sz="800" dirty="0">
              <a:solidFill>
                <a:schemeClr val="tx1"/>
              </a:solidFill>
            </a:endParaRPr>
          </a:p>
        </p:txBody>
      </p:sp>
      <p:sp>
        <p:nvSpPr>
          <p:cNvPr id="15" name="角丸四角形 14"/>
          <p:cNvSpPr/>
          <p:nvPr/>
        </p:nvSpPr>
        <p:spPr>
          <a:xfrm>
            <a:off x="5264463" y="5347216"/>
            <a:ext cx="4392000" cy="483433"/>
          </a:xfrm>
          <a:prstGeom prst="roundRect">
            <a:avLst>
              <a:gd name="adj" fmla="val 4164"/>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②訪日外国人等への対応</a:t>
            </a:r>
            <a:endParaRPr lang="en-US" altLang="ja-JP" sz="1000" u="sng"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○多言語情報発信の充実を目的とした、災害対策本部事務局への関係部局職員の配置</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○各種外国人支援に関する業務等の手順の明確化</a:t>
            </a:r>
            <a:endParaRPr lang="en-US" altLang="ja-JP" sz="7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6" name="角丸四角形 15"/>
          <p:cNvSpPr/>
          <p:nvPr/>
        </p:nvSpPr>
        <p:spPr>
          <a:xfrm>
            <a:off x="5264463" y="5904342"/>
            <a:ext cx="4392000" cy="360041"/>
          </a:xfrm>
          <a:prstGeom prst="roundRect">
            <a:avLst>
              <a:gd name="adj" fmla="val 4164"/>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③医療・福祉</a:t>
            </a:r>
            <a:endParaRPr lang="en-US" altLang="ja-JP" sz="1000" u="sng"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7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○保健医療活動のための組織改編、及びそれに伴う業務等の手順の明確化</a:t>
            </a:r>
            <a:endParaRPr lang="en-US" altLang="ja-JP" sz="8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5264463" y="6338075"/>
            <a:ext cx="4392000" cy="360039"/>
          </a:xfrm>
          <a:prstGeom prst="roundRect">
            <a:avLst>
              <a:gd name="adj" fmla="val 4164"/>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u="sng" dirty="0" smtClean="0">
                <a:solidFill>
                  <a:schemeClr val="tx1"/>
                </a:solidFill>
                <a:latin typeface="HGP創英角ｺﾞｼｯｸUB" panose="020B0900000000000000" pitchFamily="50" charset="-128"/>
                <a:ea typeface="HGP創英角ｺﾞｼｯｸUB" panose="020B0900000000000000" pitchFamily="50" charset="-128"/>
              </a:rPr>
              <a:t>④その他</a:t>
            </a:r>
            <a:endParaRPr lang="en-US" altLang="ja-JP" sz="1000" u="sng"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700" dirty="0">
                <a:solidFill>
                  <a:schemeClr val="tx1"/>
                </a:solidFill>
                <a:latin typeface="HG丸ｺﾞｼｯｸM-PRO" panose="020F0600000000000000" pitchFamily="50" charset="-128"/>
                <a:ea typeface="HG丸ｺﾞｼｯｸM-PRO" panose="020F0600000000000000" pitchFamily="50" charset="-128"/>
              </a:rPr>
              <a:t>　</a:t>
            </a:r>
            <a:r>
              <a:rPr lang="ja-JP" altLang="en-US" sz="800" b="1" dirty="0" smtClean="0">
                <a:solidFill>
                  <a:schemeClr val="tx1"/>
                </a:solidFill>
                <a:latin typeface="HG丸ｺﾞｼｯｸM-PRO" panose="020F0600000000000000" pitchFamily="50" charset="-128"/>
                <a:ea typeface="HG丸ｺﾞｼｯｸM-PRO" panose="020F0600000000000000" pitchFamily="50" charset="-128"/>
              </a:rPr>
              <a:t>○その他、各部局の応急対策業務、事務分掌の見直し等</a:t>
            </a:r>
            <a:endParaRPr lang="en-US" altLang="ja-JP" sz="8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5313040" y="535587"/>
            <a:ext cx="4471050" cy="4523410"/>
          </a:xfrm>
          <a:prstGeom prst="roundRect">
            <a:avLst>
              <a:gd name="adj" fmla="val 2193"/>
            </a:avLst>
          </a:prstGeom>
          <a:solidFill>
            <a:schemeClr val="bg2">
              <a:lumMod val="2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p:cNvSpPr txBox="1">
            <a:spLocks/>
          </p:cNvSpPr>
          <p:nvPr/>
        </p:nvSpPr>
        <p:spPr>
          <a:xfrm>
            <a:off x="5457056" y="404664"/>
            <a:ext cx="2736304" cy="261846"/>
          </a:xfrm>
          <a:prstGeom prst="rect">
            <a:avLst/>
          </a:prstGeom>
          <a:solidFill>
            <a:schemeClr val="bg1"/>
          </a:solidFill>
          <a:ln w="9525" cmpd="thickThin">
            <a:solidFill>
              <a:schemeClr val="tx1"/>
            </a:solidFill>
          </a:ln>
        </p:spPr>
        <p:txBody>
          <a:bodyPr vert="horz" lIns="95782" tIns="47891" rIns="95782" bIns="47891" rtlCol="0" anchor="ctr">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pPr algn="l"/>
            <a:r>
              <a:rPr lang="ja-JP" altLang="en-US" sz="1400" dirty="0" smtClean="0">
                <a:latin typeface="HGP創英角ｺﾞｼｯｸUB" panose="020B0900000000000000" pitchFamily="50" charset="-128"/>
                <a:ea typeface="HGP創英角ｺﾞｼｯｸUB" panose="020B0900000000000000" pitchFamily="50" charset="-128"/>
              </a:rPr>
              <a:t>◯大阪府庁業務継続計画（ＢＣＰ）</a:t>
            </a:r>
            <a:endParaRPr lang="ja-JP" altLang="en-US" sz="1100" dirty="0">
              <a:latin typeface="HGP創英角ｺﾞｼｯｸUB" panose="020B0900000000000000" pitchFamily="50" charset="-128"/>
              <a:ea typeface="HGP創英角ｺﾞｼｯｸUB" panose="020B0900000000000000" pitchFamily="50" charset="-128"/>
            </a:endParaRPr>
          </a:p>
        </p:txBody>
      </p:sp>
      <p:sp>
        <p:nvSpPr>
          <p:cNvPr id="23" name="テキスト ボックス 22"/>
          <p:cNvSpPr txBox="1"/>
          <p:nvPr/>
        </p:nvSpPr>
        <p:spPr>
          <a:xfrm>
            <a:off x="5441135" y="3186790"/>
            <a:ext cx="4264393" cy="1736207"/>
          </a:xfrm>
          <a:prstGeom prst="rect">
            <a:avLst/>
          </a:prstGeom>
          <a:solidFill>
            <a:schemeClr val="bg1"/>
          </a:solidFill>
          <a:ln w="9525">
            <a:solidFill>
              <a:schemeClr val="tx1"/>
            </a:solidFill>
            <a:prstDash val="solid"/>
          </a:ln>
        </p:spPr>
        <p:txBody>
          <a:bodyPr wrap="square" lIns="68415" tIns="34208" rIns="68415" bIns="34208" rtlCol="0">
            <a:spAutoFit/>
          </a:bodyPr>
          <a:lstStyle/>
          <a:p>
            <a:pPr>
              <a:lnSpc>
                <a:spcPts val="1000"/>
              </a:lnSpc>
            </a:pPr>
            <a:r>
              <a:rPr lang="en-US" altLang="ja-JP" sz="900" dirty="0" smtClean="0">
                <a:latin typeface="HGP創英角ｺﾞｼｯｸUB" panose="020B0900000000000000" pitchFamily="50" charset="-128"/>
                <a:ea typeface="HGP創英角ｺﾞｼｯｸUB" panose="020B0900000000000000" pitchFamily="50" charset="-128"/>
              </a:rPr>
              <a:t>【</a:t>
            </a:r>
            <a:r>
              <a:rPr lang="ja-JP" altLang="en-US" sz="900" dirty="0" smtClean="0">
                <a:latin typeface="HGP創英角ｺﾞｼｯｸUB" panose="020B0900000000000000" pitchFamily="50" charset="-128"/>
                <a:ea typeface="HGP創英角ｺﾞｼｯｸUB" panose="020B0900000000000000" pitchFamily="50" charset="-128"/>
              </a:rPr>
              <a:t>改訂概要</a:t>
            </a:r>
            <a:r>
              <a:rPr lang="en-US" altLang="ja-JP" sz="900" dirty="0" smtClean="0">
                <a:latin typeface="HGP創英角ｺﾞｼｯｸUB" panose="020B0900000000000000" pitchFamily="50" charset="-128"/>
                <a:ea typeface="HGP創英角ｺﾞｼｯｸUB" panose="020B0900000000000000" pitchFamily="50" charset="-128"/>
              </a:rPr>
              <a:t>】</a:t>
            </a:r>
          </a:p>
          <a:p>
            <a:pPr>
              <a:lnSpc>
                <a:spcPts val="1000"/>
              </a:lnSpc>
            </a:pPr>
            <a:r>
              <a:rPr lang="ja-JP" altLang="en-US" sz="800" u="sng" dirty="0" smtClean="0">
                <a:latin typeface="HG丸ｺﾞｼｯｸM-PRO" panose="020F0600000000000000" pitchFamily="50" charset="-128"/>
                <a:ea typeface="HG丸ｺﾞｼｯｸM-PRO" panose="020F0600000000000000" pitchFamily="50" charset="-128"/>
              </a:rPr>
              <a:t>◆</a:t>
            </a:r>
            <a:r>
              <a:rPr lang="ja-JP" altLang="en-US" sz="800" u="sng" dirty="0" smtClean="0">
                <a:latin typeface="HGP創英角ｺﾞｼｯｸUB" panose="020B0900000000000000" pitchFamily="50" charset="-128"/>
                <a:ea typeface="HGP創英角ｺﾞｼｯｸUB" panose="020B0900000000000000" pitchFamily="50" charset="-128"/>
              </a:rPr>
              <a:t>改訂理由</a:t>
            </a:r>
            <a:endParaRPr lang="en-US" altLang="ja-JP" sz="800" u="sng" dirty="0" smtClean="0">
              <a:latin typeface="HGP創英角ｺﾞｼｯｸUB" panose="020B0900000000000000" pitchFamily="50" charset="-128"/>
              <a:ea typeface="HGP創英角ｺﾞｼｯｸUB" panose="020B0900000000000000" pitchFamily="50" charset="-128"/>
            </a:endParaRPr>
          </a:p>
          <a:p>
            <a:pPr>
              <a:lnSpc>
                <a:spcPts val="1000"/>
              </a:lnSpc>
            </a:pPr>
            <a:r>
              <a:rPr lang="ja-JP" altLang="en-US" sz="700" dirty="0">
                <a:latin typeface="HG丸ｺﾞｼｯｸM-PRO" panose="020F0600000000000000" pitchFamily="50" charset="-128"/>
                <a:ea typeface="HG丸ｺﾞｼｯｸM-PRO" panose="020F0600000000000000" pitchFamily="50" charset="-128"/>
              </a:rPr>
              <a:t>　</a:t>
            </a:r>
            <a:r>
              <a:rPr lang="ja-JP" altLang="en-US" sz="700" dirty="0" smtClean="0">
                <a:latin typeface="HG丸ｺﾞｼｯｸM-PRO" panose="020F0600000000000000" pitchFamily="50" charset="-128"/>
                <a:ea typeface="HG丸ｺﾞｼｯｸM-PRO" panose="020F0600000000000000" pitchFamily="50" charset="-128"/>
              </a:rPr>
              <a:t>➣「大阪府災害等応急対策実施要領」の改訂に合わせた非常時優先業務と必要職員数の見直し</a:t>
            </a:r>
            <a:endParaRPr lang="en-US" altLang="ja-JP" sz="700"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800" u="sng" dirty="0" smtClean="0">
                <a:latin typeface="HG丸ｺﾞｼｯｸM-PRO" panose="020F0600000000000000" pitchFamily="50" charset="-128"/>
                <a:ea typeface="HG丸ｺﾞｼｯｸM-PRO" panose="020F0600000000000000" pitchFamily="50" charset="-128"/>
              </a:rPr>
              <a:t>◆</a:t>
            </a:r>
            <a:r>
              <a:rPr lang="ja-JP" altLang="en-US" sz="800" u="sng" dirty="0" smtClean="0">
                <a:latin typeface="HGP創英角ｺﾞｼｯｸUB" panose="020B0900000000000000" pitchFamily="50" charset="-128"/>
                <a:ea typeface="HGP創英角ｺﾞｼｯｸUB" panose="020B0900000000000000" pitchFamily="50" charset="-128"/>
              </a:rPr>
              <a:t>改訂内容</a:t>
            </a:r>
            <a:endParaRPr lang="en-US" altLang="ja-JP" sz="800" u="sng" dirty="0" smtClean="0">
              <a:latin typeface="HGP創英角ｺﾞｼｯｸUB" panose="020B0900000000000000" pitchFamily="50" charset="-128"/>
              <a:ea typeface="HGP創英角ｺﾞｼｯｸUB" panose="020B0900000000000000" pitchFamily="50" charset="-128"/>
            </a:endParaRPr>
          </a:p>
          <a:p>
            <a:pPr>
              <a:lnSpc>
                <a:spcPts val="1000"/>
              </a:lnSpc>
            </a:pPr>
            <a:r>
              <a:rPr lang="ja-JP" altLang="en-US" sz="700" dirty="0" smtClean="0">
                <a:latin typeface="HG丸ｺﾞｼｯｸM-PRO" panose="020F0600000000000000" pitchFamily="50" charset="-128"/>
                <a:ea typeface="HG丸ｺﾞｼｯｸM-PRO" panose="020F0600000000000000" pitchFamily="50" charset="-128"/>
              </a:rPr>
              <a:t>　➣非常時優先業務とその必要職員数について、内容を修正</a:t>
            </a:r>
            <a:endParaRPr lang="en-US" altLang="ja-JP" sz="700"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700" dirty="0" smtClean="0">
                <a:latin typeface="HG丸ｺﾞｼｯｸM-PRO" panose="020F0600000000000000" pitchFamily="50" charset="-128"/>
                <a:ea typeface="HG丸ｺﾞｼｯｸM-PRO" panose="020F0600000000000000" pitchFamily="50" charset="-128"/>
              </a:rPr>
              <a:t>　　　・</a:t>
            </a:r>
            <a:r>
              <a:rPr lang="ja-JP" altLang="en-US" sz="700" dirty="0">
                <a:latin typeface="HG丸ｺﾞｼｯｸM-PRO" panose="020F0600000000000000" pitchFamily="50" charset="-128"/>
                <a:ea typeface="HG丸ｺﾞｼｯｸM-PRO" panose="020F0600000000000000" pitchFamily="50" charset="-128"/>
              </a:rPr>
              <a:t>保健</a:t>
            </a:r>
            <a:r>
              <a:rPr lang="ja-JP" altLang="en-US" sz="700" dirty="0" smtClean="0">
                <a:latin typeface="HG丸ｺﾞｼｯｸM-PRO" panose="020F0600000000000000" pitchFamily="50" charset="-128"/>
                <a:ea typeface="HG丸ｺﾞｼｯｸM-PRO" panose="020F0600000000000000" pitchFamily="50" charset="-128"/>
              </a:rPr>
              <a:t>医療調整</a:t>
            </a:r>
            <a:r>
              <a:rPr lang="ja-JP" altLang="en-US" sz="700" dirty="0">
                <a:latin typeface="HG丸ｺﾞｼｯｸM-PRO" panose="020F0600000000000000" pitchFamily="50" charset="-128"/>
                <a:ea typeface="HG丸ｺﾞｼｯｸM-PRO" panose="020F0600000000000000" pitchFamily="50" charset="-128"/>
              </a:rPr>
              <a:t>本部の運営・ＤＨＥＡＴ等の</a:t>
            </a:r>
            <a:r>
              <a:rPr lang="ja-JP" altLang="en-US" sz="700" dirty="0" smtClean="0">
                <a:latin typeface="HG丸ｺﾞｼｯｸM-PRO" panose="020F0600000000000000" pitchFamily="50" charset="-128"/>
                <a:ea typeface="HG丸ｺﾞｼｯｸM-PRO" panose="020F0600000000000000" pitchFamily="50" charset="-128"/>
              </a:rPr>
              <a:t>調整、府内立地企業・中小企業の情報収集、</a:t>
            </a:r>
            <a:r>
              <a:rPr lang="ja-JP" altLang="en-US" sz="700" dirty="0">
                <a:latin typeface="HG丸ｺﾞｼｯｸM-PRO" panose="020F0600000000000000" pitchFamily="50" charset="-128"/>
                <a:ea typeface="HG丸ｺﾞｼｯｸM-PRO" panose="020F0600000000000000" pitchFamily="50" charset="-128"/>
              </a:rPr>
              <a:t>道路</a:t>
            </a:r>
            <a:r>
              <a:rPr lang="ja-JP" altLang="en-US" sz="700" dirty="0" smtClean="0">
                <a:latin typeface="HG丸ｺﾞｼｯｸM-PRO" panose="020F0600000000000000" pitchFamily="50" charset="-128"/>
                <a:ea typeface="HG丸ｺﾞｼｯｸM-PRO" panose="020F0600000000000000" pitchFamily="50" charset="-128"/>
              </a:rPr>
              <a:t>啓　</a:t>
            </a:r>
            <a:endParaRPr lang="en-US" altLang="ja-JP" sz="700"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700" dirty="0">
                <a:latin typeface="HG丸ｺﾞｼｯｸM-PRO" panose="020F0600000000000000" pitchFamily="50" charset="-128"/>
                <a:ea typeface="HG丸ｺﾞｼｯｸM-PRO" panose="020F0600000000000000" pitchFamily="50" charset="-128"/>
              </a:rPr>
              <a:t>　</a:t>
            </a:r>
            <a:r>
              <a:rPr lang="ja-JP" altLang="en-US" sz="700" dirty="0" smtClean="0">
                <a:latin typeface="HG丸ｺﾞｼｯｸM-PRO" panose="020F0600000000000000" pitchFamily="50" charset="-128"/>
                <a:ea typeface="HG丸ｺﾞｼｯｸM-PRO" panose="020F0600000000000000" pitchFamily="50" charset="-128"/>
              </a:rPr>
              <a:t>　　　開</a:t>
            </a:r>
            <a:r>
              <a:rPr lang="ja-JP" altLang="en-US" sz="700" dirty="0">
                <a:latin typeface="HG丸ｺﾞｼｯｸM-PRO" panose="020F0600000000000000" pitchFamily="50" charset="-128"/>
                <a:ea typeface="HG丸ｺﾞｼｯｸM-PRO" panose="020F0600000000000000" pitchFamily="50" charset="-128"/>
              </a:rPr>
              <a:t>計画</a:t>
            </a:r>
            <a:r>
              <a:rPr lang="ja-JP" altLang="en-US" sz="700" dirty="0" smtClean="0">
                <a:latin typeface="HG丸ｺﾞｼｯｸM-PRO" panose="020F0600000000000000" pitchFamily="50" charset="-128"/>
                <a:ea typeface="HG丸ｺﾞｼｯｸM-PRO" panose="020F0600000000000000" pitchFamily="50" charset="-128"/>
              </a:rPr>
              <a:t>の策定の新規業務を追加</a:t>
            </a:r>
            <a:endParaRPr lang="en-US" altLang="ja-JP" sz="700"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700" dirty="0">
                <a:latin typeface="HG丸ｺﾞｼｯｸM-PRO" panose="020F0600000000000000" pitchFamily="50" charset="-128"/>
                <a:ea typeface="HG丸ｺﾞｼｯｸM-PRO" panose="020F0600000000000000" pitchFamily="50" charset="-128"/>
              </a:rPr>
              <a:t>　</a:t>
            </a:r>
            <a:r>
              <a:rPr lang="ja-JP" altLang="en-US" sz="700" dirty="0" smtClean="0">
                <a:latin typeface="HG丸ｺﾞｼｯｸM-PRO" panose="020F0600000000000000" pitchFamily="50" charset="-128"/>
                <a:ea typeface="HG丸ｺﾞｼｯｸM-PRO" panose="020F0600000000000000" pitchFamily="50" charset="-128"/>
              </a:rPr>
              <a:t>　　・発災後</a:t>
            </a:r>
            <a:r>
              <a:rPr lang="en-US" altLang="ja-JP" sz="700" dirty="0" smtClean="0">
                <a:latin typeface="HG丸ｺﾞｼｯｸM-PRO" panose="020F0600000000000000" pitchFamily="50" charset="-128"/>
                <a:ea typeface="HG丸ｺﾞｼｯｸM-PRO" panose="020F0600000000000000" pitchFamily="50" charset="-128"/>
              </a:rPr>
              <a:t>3</a:t>
            </a:r>
            <a:r>
              <a:rPr lang="ja-JP" altLang="en-US" sz="700" dirty="0" smtClean="0">
                <a:latin typeface="HG丸ｺﾞｼｯｸM-PRO" panose="020F0600000000000000" pitchFamily="50" charset="-128"/>
                <a:ea typeface="HG丸ｺﾞｼｯｸM-PRO" panose="020F0600000000000000" pitchFamily="50" charset="-128"/>
              </a:rPr>
              <a:t>時間まで（第</a:t>
            </a:r>
            <a:r>
              <a:rPr lang="en-US" altLang="ja-JP" sz="700" dirty="0" smtClean="0">
                <a:latin typeface="HG丸ｺﾞｼｯｸM-PRO" panose="020F0600000000000000" pitchFamily="50" charset="-128"/>
                <a:ea typeface="HG丸ｺﾞｼｯｸM-PRO" panose="020F0600000000000000" pitchFamily="50" charset="-128"/>
              </a:rPr>
              <a:t>1</a:t>
            </a:r>
            <a:r>
              <a:rPr lang="ja-JP" altLang="en-US" sz="700" dirty="0" smtClean="0">
                <a:latin typeface="HG丸ｺﾞｼｯｸM-PRO" panose="020F0600000000000000" pitchFamily="50" charset="-128"/>
                <a:ea typeface="HG丸ｺﾞｼｯｸM-PRO" panose="020F0600000000000000" pitchFamily="50" charset="-128"/>
              </a:rPr>
              <a:t>フェーズ）の必要職員数の増加</a:t>
            </a:r>
            <a:endParaRPr lang="en-US" altLang="ja-JP" sz="700"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700" dirty="0">
                <a:latin typeface="HG丸ｺﾞｼｯｸM-PRO" panose="020F0600000000000000" pitchFamily="50" charset="-128"/>
                <a:ea typeface="HG丸ｺﾞｼｯｸM-PRO" panose="020F0600000000000000" pitchFamily="50" charset="-128"/>
              </a:rPr>
              <a:t>　</a:t>
            </a:r>
            <a:r>
              <a:rPr lang="ja-JP" altLang="en-US" sz="700" dirty="0" smtClean="0">
                <a:latin typeface="HG丸ｺﾞｼｯｸM-PRO" panose="020F0600000000000000" pitchFamily="50" charset="-128"/>
                <a:ea typeface="HG丸ｺﾞｼｯｸM-PRO" panose="020F0600000000000000" pitchFamily="50" charset="-128"/>
              </a:rPr>
              <a:t>　　　（参集する職員で必要となる職員の確保は可能）</a:t>
            </a:r>
            <a:endParaRPr lang="en-US" altLang="ja-JP" sz="700"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700" dirty="0" smtClean="0">
                <a:latin typeface="HG丸ｺﾞｼｯｸM-PRO" panose="020F0600000000000000" pitchFamily="50" charset="-128"/>
                <a:ea typeface="HG丸ｺﾞｼｯｸM-PRO" panose="020F0600000000000000" pitchFamily="50" charset="-128"/>
              </a:rPr>
              <a:t>　➣受援計画について、「大阪府応援・受援計画」の内容を明記</a:t>
            </a:r>
            <a:endParaRPr lang="en-US" altLang="ja-JP" sz="700" dirty="0">
              <a:latin typeface="HG丸ｺﾞｼｯｸM-PRO" panose="020F0600000000000000" pitchFamily="50" charset="-128"/>
              <a:ea typeface="HG丸ｺﾞｼｯｸM-PRO" panose="020F0600000000000000" pitchFamily="50" charset="-128"/>
            </a:endParaRPr>
          </a:p>
          <a:p>
            <a:pPr>
              <a:lnSpc>
                <a:spcPts val="1000"/>
              </a:lnSpc>
            </a:pPr>
            <a:r>
              <a:rPr lang="ja-JP" altLang="en-US" sz="700" dirty="0" smtClean="0">
                <a:latin typeface="HG丸ｺﾞｼｯｸM-PRO" panose="020F0600000000000000" pitchFamily="50" charset="-128"/>
                <a:ea typeface="HG丸ｺﾞｼｯｸM-PRO" panose="020F0600000000000000" pitchFamily="50" charset="-128"/>
              </a:rPr>
              <a:t>　　　・外部への応援や外部からの受援に関する業務を災害対策本部事務局内に設置</a:t>
            </a:r>
            <a:endParaRPr lang="en-US" altLang="ja-JP" sz="700" dirty="0" smtClean="0">
              <a:latin typeface="HG丸ｺﾞｼｯｸM-PRO" panose="020F0600000000000000" pitchFamily="50" charset="-128"/>
              <a:ea typeface="HG丸ｺﾞｼｯｸM-PRO" panose="020F0600000000000000" pitchFamily="50" charset="-128"/>
            </a:endParaRPr>
          </a:p>
          <a:p>
            <a:pPr>
              <a:lnSpc>
                <a:spcPts val="1000"/>
              </a:lnSpc>
            </a:pPr>
            <a:r>
              <a:rPr lang="ja-JP" altLang="en-US" sz="800" u="sng" dirty="0" smtClean="0">
                <a:latin typeface="HG丸ｺﾞｼｯｸM-PRO" panose="020F0600000000000000" pitchFamily="50" charset="-128"/>
                <a:ea typeface="HG丸ｺﾞｼｯｸM-PRO" panose="020F0600000000000000" pitchFamily="50" charset="-128"/>
              </a:rPr>
              <a:t>◆</a:t>
            </a:r>
            <a:r>
              <a:rPr lang="ja-JP" altLang="en-US" sz="800" u="sng" dirty="0" smtClean="0">
                <a:latin typeface="HGP創英角ｺﾞｼｯｸUB" panose="020B0900000000000000" pitchFamily="50" charset="-128"/>
                <a:ea typeface="HGP創英角ｺﾞｼｯｸUB" panose="020B0900000000000000" pitchFamily="50" charset="-128"/>
              </a:rPr>
              <a:t>部局版ＢＣＰ</a:t>
            </a:r>
            <a:endParaRPr lang="en-US" altLang="ja-JP" sz="800" u="sng" dirty="0" smtClean="0">
              <a:latin typeface="HGP創英角ｺﾞｼｯｸUB" panose="020B0900000000000000" pitchFamily="50" charset="-128"/>
              <a:ea typeface="HGP創英角ｺﾞｼｯｸUB" panose="020B0900000000000000" pitchFamily="50" charset="-128"/>
            </a:endParaRPr>
          </a:p>
          <a:p>
            <a:pPr>
              <a:lnSpc>
                <a:spcPts val="1000"/>
              </a:lnSpc>
            </a:pPr>
            <a:r>
              <a:rPr lang="ja-JP" altLang="en-US" sz="700" dirty="0">
                <a:latin typeface="HG丸ｺﾞｼｯｸM-PRO" panose="020F0600000000000000" pitchFamily="50" charset="-128"/>
                <a:ea typeface="HG丸ｺﾞｼｯｸM-PRO" panose="020F0600000000000000" pitchFamily="50" charset="-128"/>
              </a:rPr>
              <a:t>　</a:t>
            </a:r>
            <a:r>
              <a:rPr lang="ja-JP" altLang="en-US" sz="700" dirty="0" smtClean="0">
                <a:latin typeface="HG丸ｺﾞｼｯｸM-PRO" panose="020F0600000000000000" pitchFamily="50" charset="-128"/>
                <a:ea typeface="HG丸ｺﾞｼｯｸM-PRO" panose="020F0600000000000000" pitchFamily="50" charset="-128"/>
              </a:rPr>
              <a:t>➣部局版</a:t>
            </a:r>
            <a:r>
              <a:rPr lang="ja-JP" altLang="en-US" sz="700" dirty="0">
                <a:latin typeface="HG丸ｺﾞｼｯｸM-PRO" panose="020F0600000000000000" pitchFamily="50" charset="-128"/>
                <a:ea typeface="HG丸ｺﾞｼｯｸM-PRO" panose="020F0600000000000000" pitchFamily="50" charset="-128"/>
              </a:rPr>
              <a:t>ＢＣＰについても、同時</a:t>
            </a:r>
            <a:r>
              <a:rPr lang="ja-JP" altLang="en-US" sz="700" dirty="0" smtClean="0">
                <a:latin typeface="HG丸ｺﾞｼｯｸM-PRO" panose="020F0600000000000000" pitchFamily="50" charset="-128"/>
                <a:ea typeface="HG丸ｺﾞｼｯｸM-PRO" panose="020F0600000000000000" pitchFamily="50" charset="-128"/>
              </a:rPr>
              <a:t>並行で改訂を実施</a:t>
            </a:r>
            <a:endParaRPr lang="en-US" altLang="ja-JP" sz="700" dirty="0" smtClean="0">
              <a:latin typeface="HG丸ｺﾞｼｯｸM-PRO" panose="020F0600000000000000" pitchFamily="50" charset="-128"/>
              <a:ea typeface="HG丸ｺﾞｼｯｸM-PRO" panose="020F0600000000000000" pitchFamily="50" charset="-128"/>
            </a:endParaRPr>
          </a:p>
        </p:txBody>
      </p:sp>
      <p:sp>
        <p:nvSpPr>
          <p:cNvPr id="24" name="下矢印 23"/>
          <p:cNvSpPr/>
          <p:nvPr/>
        </p:nvSpPr>
        <p:spPr>
          <a:xfrm>
            <a:off x="6996782" y="2959092"/>
            <a:ext cx="1196578" cy="200995"/>
          </a:xfrm>
          <a:prstGeom prst="downArrow">
            <a:avLst/>
          </a:prstGeom>
          <a:solidFill>
            <a:schemeClr val="bg1">
              <a:lumMod val="95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grpSp>
        <p:nvGrpSpPr>
          <p:cNvPr id="2" name="グループ化 1"/>
          <p:cNvGrpSpPr/>
          <p:nvPr/>
        </p:nvGrpSpPr>
        <p:grpSpPr>
          <a:xfrm>
            <a:off x="5466936" y="716108"/>
            <a:ext cx="4166584" cy="2182649"/>
            <a:chOff x="5466936" y="1260709"/>
            <a:chExt cx="4166584" cy="2182649"/>
          </a:xfrm>
          <a:solidFill>
            <a:srgbClr val="FFC000"/>
          </a:solidFill>
        </p:grpSpPr>
        <p:grpSp>
          <p:nvGrpSpPr>
            <p:cNvPr id="26" name="グループ化 25"/>
            <p:cNvGrpSpPr/>
            <p:nvPr/>
          </p:nvGrpSpPr>
          <p:grpSpPr>
            <a:xfrm>
              <a:off x="5466936" y="1260709"/>
              <a:ext cx="4166584" cy="2182649"/>
              <a:chOff x="5466936" y="1239203"/>
              <a:chExt cx="4166584" cy="2344049"/>
            </a:xfrm>
            <a:grpFill/>
          </p:grpSpPr>
          <p:sp>
            <p:nvSpPr>
              <p:cNvPr id="28" name="テキスト ボックス 27"/>
              <p:cNvSpPr txBox="1"/>
              <p:nvPr/>
            </p:nvSpPr>
            <p:spPr>
              <a:xfrm>
                <a:off x="5466936" y="1239203"/>
                <a:ext cx="4166584" cy="2344049"/>
              </a:xfrm>
              <a:prstGeom prst="rect">
                <a:avLst/>
              </a:prstGeom>
              <a:solidFill>
                <a:schemeClr val="bg1"/>
              </a:solidFill>
              <a:ln w="9525">
                <a:solidFill>
                  <a:schemeClr val="accent1"/>
                </a:solidFill>
                <a:prstDash val="sysDash"/>
              </a:ln>
            </p:spPr>
            <p:txBody>
              <a:bodyPr wrap="square" rtlCol="0">
                <a:spAutoFit/>
              </a:bodyPr>
              <a:lstStyle/>
              <a:p>
                <a:pPr marL="61764">
                  <a:lnSpc>
                    <a:spcPts val="1400"/>
                  </a:lnSpc>
                </a:pPr>
                <a:r>
                  <a:rPr lang="ja-JP" altLang="en-US" sz="800" u="sng" dirty="0" smtClean="0">
                    <a:latin typeface="+mn-ea"/>
                  </a:rPr>
                  <a:t>◆</a:t>
                </a:r>
                <a:r>
                  <a:rPr lang="ja-JP" altLang="en-US" sz="800" u="sng" dirty="0" smtClean="0">
                    <a:latin typeface="HGP創英角ｺﾞｼｯｸUB" panose="020B0900000000000000" pitchFamily="50" charset="-128"/>
                    <a:ea typeface="HGP創英角ｺﾞｼｯｸUB" panose="020B0900000000000000" pitchFamily="50" charset="-128"/>
                  </a:rPr>
                  <a:t>業務継続計画（ＢＣＰ）とは</a:t>
                </a:r>
                <a:endParaRPr lang="en-US" altLang="ja-JP" sz="800" u="sng" dirty="0" smtClean="0">
                  <a:latin typeface="HGP創英角ｺﾞｼｯｸUB" panose="020B0900000000000000" pitchFamily="50" charset="-128"/>
                  <a:ea typeface="HGP創英角ｺﾞｼｯｸUB" panose="020B0900000000000000" pitchFamily="50" charset="-128"/>
                </a:endParaRPr>
              </a:p>
              <a:p>
                <a:pPr marL="61764">
                  <a:lnSpc>
                    <a:spcPts val="1400"/>
                  </a:lnSpc>
                </a:pPr>
                <a:r>
                  <a:rPr lang="ja-JP" altLang="en-US" sz="700" dirty="0" smtClean="0">
                    <a:latin typeface="+mn-ea"/>
                  </a:rPr>
                  <a:t>　 </a:t>
                </a:r>
                <a:r>
                  <a:rPr lang="ja-JP" altLang="en-US" sz="700" dirty="0" smtClean="0">
                    <a:latin typeface="HG丸ｺﾞｼｯｸM-PRO" panose="020F0600000000000000" pitchFamily="50" charset="-128"/>
                    <a:ea typeface="HG丸ｺﾞｼｯｸM-PRO" panose="020F0600000000000000" pitchFamily="50" charset="-128"/>
                  </a:rPr>
                  <a:t>大規模災害時に、限られた業務資源を非常時優先業務</a:t>
                </a:r>
                <a:r>
                  <a:rPr lang="en-US" altLang="ja-JP" sz="700" dirty="0" smtClean="0">
                    <a:latin typeface="HG丸ｺﾞｼｯｸM-PRO" panose="020F0600000000000000" pitchFamily="50" charset="-128"/>
                    <a:ea typeface="HG丸ｺﾞｼｯｸM-PRO" panose="020F0600000000000000" pitchFamily="50" charset="-128"/>
                  </a:rPr>
                  <a:t>※</a:t>
                </a:r>
                <a:r>
                  <a:rPr lang="ja-JP" altLang="en-US" sz="700" dirty="0" smtClean="0">
                    <a:latin typeface="HG丸ｺﾞｼｯｸM-PRO" panose="020F0600000000000000" pitchFamily="50" charset="-128"/>
                    <a:ea typeface="HG丸ｺﾞｼｯｸM-PRO" panose="020F0600000000000000" pitchFamily="50" charset="-128"/>
                  </a:rPr>
                  <a:t>に効果的に投入し、業務の継続と早期復旧を図るための計画。</a:t>
                </a:r>
                <a:endParaRPr lang="en-US" altLang="ja-JP" sz="700" dirty="0" smtClean="0">
                  <a:latin typeface="HG丸ｺﾞｼｯｸM-PRO" panose="020F0600000000000000" pitchFamily="50" charset="-128"/>
                  <a:ea typeface="HG丸ｺﾞｼｯｸM-PRO" panose="020F0600000000000000" pitchFamily="50" charset="-128"/>
                </a:endParaRPr>
              </a:p>
              <a:p>
                <a:pPr marL="61764">
                  <a:lnSpc>
                    <a:spcPts val="1100"/>
                  </a:lnSpc>
                </a:pPr>
                <a:r>
                  <a:rPr lang="ja-JP" altLang="en-US" sz="700" dirty="0" smtClean="0">
                    <a:latin typeface="HG丸ｺﾞｼｯｸM-PRO" panose="020F0600000000000000" pitchFamily="50" charset="-128"/>
                    <a:ea typeface="HG丸ｺﾞｼｯｸM-PRO" panose="020F0600000000000000" pitchFamily="50" charset="-128"/>
                  </a:rPr>
                  <a:t>　　</a:t>
                </a:r>
                <a:r>
                  <a:rPr lang="en-US" altLang="ja-JP" sz="700" dirty="0" smtClean="0">
                    <a:latin typeface="HG丸ｺﾞｼｯｸM-PRO" panose="020F0600000000000000" pitchFamily="50" charset="-128"/>
                    <a:ea typeface="HG丸ｺﾞｼｯｸM-PRO" panose="020F0600000000000000" pitchFamily="50" charset="-128"/>
                  </a:rPr>
                  <a:t>※ </a:t>
                </a:r>
                <a:r>
                  <a:rPr lang="ja-JP" altLang="en-US" sz="700" dirty="0" smtClean="0">
                    <a:latin typeface="HG丸ｺﾞｼｯｸM-PRO" panose="020F0600000000000000" pitchFamily="50" charset="-128"/>
                    <a:ea typeface="HG丸ｺﾞｼｯｸM-PRO" panose="020F0600000000000000" pitchFamily="50" charset="-128"/>
                  </a:rPr>
                  <a:t>非常時優先業務 ： 大規模災害時においても優先すべき業務</a:t>
                </a:r>
                <a:endParaRPr lang="en-US" altLang="ja-JP" sz="700" dirty="0" smtClean="0">
                  <a:latin typeface="HG丸ｺﾞｼｯｸM-PRO" panose="020F0600000000000000" pitchFamily="50" charset="-128"/>
                  <a:ea typeface="HG丸ｺﾞｼｯｸM-PRO" panose="020F0600000000000000" pitchFamily="50" charset="-128"/>
                </a:endParaRPr>
              </a:p>
              <a:p>
                <a:pPr marL="61764">
                  <a:lnSpc>
                    <a:spcPts val="1100"/>
                  </a:lnSpc>
                </a:pPr>
                <a:r>
                  <a:rPr lang="ja-JP" altLang="en-US" sz="700" dirty="0">
                    <a:latin typeface="HG丸ｺﾞｼｯｸM-PRO" panose="020F0600000000000000" pitchFamily="50" charset="-128"/>
                    <a:ea typeface="HG丸ｺﾞｼｯｸM-PRO" panose="020F0600000000000000" pitchFamily="50" charset="-128"/>
                  </a:rPr>
                  <a:t>　</a:t>
                </a:r>
                <a:r>
                  <a:rPr lang="ja-JP" altLang="en-US" sz="700" dirty="0" smtClean="0">
                    <a:latin typeface="HG丸ｺﾞｼｯｸM-PRO" panose="020F0600000000000000" pitchFamily="50" charset="-128"/>
                    <a:ea typeface="HG丸ｺﾞｼｯｸM-PRO" panose="020F0600000000000000" pitchFamily="50" charset="-128"/>
                  </a:rPr>
                  <a:t>　　　　　　　　　　　　（災害応急対策業務＋優先度の高い通常業務）</a:t>
                </a:r>
                <a:endParaRPr lang="en-US" altLang="ja-JP" sz="700" dirty="0" smtClean="0">
                  <a:latin typeface="HG丸ｺﾞｼｯｸM-PRO" panose="020F0600000000000000" pitchFamily="50" charset="-128"/>
                  <a:ea typeface="HG丸ｺﾞｼｯｸM-PRO" panose="020F0600000000000000" pitchFamily="50" charset="-128"/>
                </a:endParaRPr>
              </a:p>
              <a:p>
                <a:pPr marL="61764"/>
                <a:r>
                  <a:rPr lang="ja-JP" altLang="en-US" sz="1050" dirty="0" smtClean="0">
                    <a:latin typeface="+mn-ea"/>
                  </a:rPr>
                  <a:t>　　　　　　　</a:t>
                </a:r>
                <a:endParaRPr lang="en-US" altLang="ja-JP" sz="1050" dirty="0" smtClean="0">
                  <a:latin typeface="+mn-ea"/>
                </a:endParaRPr>
              </a:p>
              <a:p>
                <a:pPr marL="61764"/>
                <a:endParaRPr lang="en-US" altLang="ja-JP" sz="1050" dirty="0" smtClean="0">
                  <a:latin typeface="+mn-ea"/>
                </a:endParaRPr>
              </a:p>
              <a:p>
                <a:pPr marL="61764"/>
                <a:endParaRPr lang="en-US" altLang="ja-JP" sz="1050" dirty="0">
                  <a:latin typeface="+mn-ea"/>
                </a:endParaRPr>
              </a:p>
              <a:p>
                <a:pPr marL="61764"/>
                <a:endParaRPr lang="en-US" altLang="ja-JP" sz="1050" dirty="0" smtClean="0">
                  <a:latin typeface="+mn-ea"/>
                </a:endParaRPr>
              </a:p>
              <a:p>
                <a:pPr marL="61764"/>
                <a:endParaRPr lang="en-US" altLang="ja-JP" sz="1050" dirty="0">
                  <a:latin typeface="+mn-ea"/>
                </a:endParaRPr>
              </a:p>
              <a:p>
                <a:pPr marL="61764"/>
                <a:endParaRPr lang="en-US" altLang="ja-JP" sz="1050" dirty="0" smtClean="0">
                  <a:latin typeface="+mn-ea"/>
                </a:endParaRPr>
              </a:p>
              <a:p>
                <a:pPr marL="61764"/>
                <a:endParaRPr lang="en-US" altLang="ja-JP" sz="1050" dirty="0">
                  <a:latin typeface="+mn-ea"/>
                </a:endParaRPr>
              </a:p>
              <a:p>
                <a:pPr marL="61764"/>
                <a:r>
                  <a:rPr lang="ja-JP" altLang="en-US" sz="600" dirty="0" smtClean="0">
                    <a:latin typeface="+mn-ea"/>
                  </a:rPr>
                  <a:t>　　　　　　　　　　　　　　　　　　ＢＣＰの主な対象領域           </a:t>
                </a:r>
                <a:r>
                  <a:rPr lang="ja-JP" altLang="en-US" sz="900" dirty="0" smtClean="0">
                    <a:latin typeface="+mn-ea"/>
                  </a:rPr>
                  <a:t>　　　　</a:t>
                </a:r>
                <a:r>
                  <a:rPr lang="ja-JP" altLang="en-US" sz="700" dirty="0" smtClean="0">
                    <a:latin typeface="+mn-ea"/>
                  </a:rPr>
                  <a:t>＊直近の改定は、平成</a:t>
                </a:r>
                <a:r>
                  <a:rPr lang="en-US" altLang="ja-JP" sz="700" dirty="0" smtClean="0">
                    <a:latin typeface="+mn-ea"/>
                  </a:rPr>
                  <a:t>29</a:t>
                </a:r>
                <a:r>
                  <a:rPr lang="ja-JP" altLang="en-US" sz="700" dirty="0" smtClean="0">
                    <a:latin typeface="+mn-ea"/>
                  </a:rPr>
                  <a:t>年</a:t>
                </a:r>
                <a:r>
                  <a:rPr lang="en-US" altLang="ja-JP" sz="700" dirty="0" smtClean="0">
                    <a:latin typeface="+mn-ea"/>
                  </a:rPr>
                  <a:t>2</a:t>
                </a:r>
                <a:r>
                  <a:rPr lang="ja-JP" altLang="en-US" sz="700" dirty="0" smtClean="0">
                    <a:latin typeface="+mn-ea"/>
                  </a:rPr>
                  <a:t>月に実施</a:t>
                </a:r>
                <a:endParaRPr lang="en-US" altLang="ja-JP" sz="700" dirty="0" smtClean="0">
                  <a:latin typeface="+mn-ea"/>
                </a:endParaRPr>
              </a:p>
            </p:txBody>
          </p:sp>
          <p:pic>
            <p:nvPicPr>
              <p:cNvPr id="29" name="図 28"/>
              <p:cNvPicPr>
                <a:picLocks noChangeAspect="1"/>
              </p:cNvPicPr>
              <p:nvPr/>
            </p:nvPicPr>
            <p:blipFill>
              <a:blip r:embed="rId3">
                <a:extLst>
                  <a:ext uri="{BEBA8EAE-BF5A-486C-A8C5-ECC9F3942E4B}">
                    <a14:imgProps xmlns:a14="http://schemas.microsoft.com/office/drawing/2010/main">
                      <a14:imgLayer r:embed="rId4">
                        <a14:imgEffect>
                          <a14:brightnessContrast bright="-10000"/>
                        </a14:imgEffect>
                      </a14:imgLayer>
                    </a14:imgProps>
                  </a:ext>
                </a:extLst>
              </a:blip>
              <a:stretch>
                <a:fillRect/>
              </a:stretch>
            </p:blipFill>
            <p:spPr>
              <a:xfrm>
                <a:off x="6134601" y="2209935"/>
                <a:ext cx="2418800" cy="1141594"/>
              </a:xfrm>
              <a:prstGeom prst="rect">
                <a:avLst/>
              </a:prstGeom>
              <a:noFill/>
              <a:ln w="9525">
                <a:solidFill>
                  <a:schemeClr val="tx1"/>
                </a:solidFill>
              </a:ln>
            </p:spPr>
          </p:pic>
        </p:grpSp>
        <p:sp>
          <p:nvSpPr>
            <p:cNvPr id="27" name="正方形/長方形 26"/>
            <p:cNvSpPr/>
            <p:nvPr/>
          </p:nvSpPr>
          <p:spPr>
            <a:xfrm>
              <a:off x="6202536" y="3272204"/>
              <a:ext cx="216024" cy="108202"/>
            </a:xfrm>
            <a:prstGeom prst="rect">
              <a:avLst/>
            </a:prstGeom>
            <a:pattFill prst="pct10">
              <a:fgClr>
                <a:srgbClr val="00B0F0"/>
              </a:fgClr>
              <a:bgClr>
                <a:schemeClr val="bg1"/>
              </a:bgClr>
            </a:pattFill>
            <a:ln w="952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　</a:t>
              </a:r>
              <a:endParaRPr kumimoji="1" lang="ja-JP" altLang="en-US" dirty="0"/>
            </a:p>
          </p:txBody>
        </p:sp>
      </p:grpSp>
      <p:sp>
        <p:nvSpPr>
          <p:cNvPr id="31" name="タイトル 1"/>
          <p:cNvSpPr txBox="1">
            <a:spLocks/>
          </p:cNvSpPr>
          <p:nvPr/>
        </p:nvSpPr>
        <p:spPr>
          <a:xfrm>
            <a:off x="-15552" y="116633"/>
            <a:ext cx="7776864" cy="288031"/>
          </a:xfrm>
          <a:prstGeom prst="rect">
            <a:avLst/>
          </a:prstGeom>
          <a:noFill/>
          <a:ln w="57150" cmpd="thickThin">
            <a:noFill/>
          </a:ln>
        </p:spPr>
        <p:txBody>
          <a:bodyPr vert="horz" lIns="95782" tIns="47891" rIns="95782" bIns="47891" rtlCol="0" anchor="ctr">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pPr algn="l"/>
            <a:r>
              <a:rPr lang="ja-JP" altLang="en-US" sz="1600" dirty="0" smtClean="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大阪府災害等応急対策実施要領・大阪府庁業務継続計画（府庁ＢＣＰ）の改訂について</a:t>
            </a:r>
            <a:endParaRPr lang="ja-JP" altLang="en-US" sz="1200" dirty="0">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3531432597"/>
              </p:ext>
            </p:extLst>
          </p:nvPr>
        </p:nvGraphicFramePr>
        <p:xfrm>
          <a:off x="560513" y="5101386"/>
          <a:ext cx="4320479" cy="1351950"/>
        </p:xfrm>
        <a:graphic>
          <a:graphicData uri="http://schemas.openxmlformats.org/drawingml/2006/table">
            <a:tbl>
              <a:tblPr firstRow="1" bandRow="1">
                <a:tableStyleId>{9D7B26C5-4107-4FEC-AEDC-1716B250A1EF}</a:tableStyleId>
              </a:tblPr>
              <a:tblGrid>
                <a:gridCol w="882354">
                  <a:extLst>
                    <a:ext uri="{9D8B030D-6E8A-4147-A177-3AD203B41FA5}">
                      <a16:colId xmlns:a16="http://schemas.microsoft.com/office/drawing/2014/main" val="20000"/>
                    </a:ext>
                  </a:extLst>
                </a:gridCol>
                <a:gridCol w="930714">
                  <a:extLst>
                    <a:ext uri="{9D8B030D-6E8A-4147-A177-3AD203B41FA5}">
                      <a16:colId xmlns:a16="http://schemas.microsoft.com/office/drawing/2014/main" val="20001"/>
                    </a:ext>
                  </a:extLst>
                </a:gridCol>
                <a:gridCol w="598316">
                  <a:extLst>
                    <a:ext uri="{9D8B030D-6E8A-4147-A177-3AD203B41FA5}">
                      <a16:colId xmlns:a16="http://schemas.microsoft.com/office/drawing/2014/main" val="20002"/>
                    </a:ext>
                  </a:extLst>
                </a:gridCol>
                <a:gridCol w="1909095">
                  <a:extLst>
                    <a:ext uri="{9D8B030D-6E8A-4147-A177-3AD203B41FA5}">
                      <a16:colId xmlns:a16="http://schemas.microsoft.com/office/drawing/2014/main" val="20003"/>
                    </a:ext>
                  </a:extLst>
                </a:gridCol>
              </a:tblGrid>
              <a:tr h="209430">
                <a:tc>
                  <a:txBody>
                    <a:bodyPr/>
                    <a:lstStyle/>
                    <a:p>
                      <a:pPr algn="ctr"/>
                      <a:r>
                        <a:rPr kumimoji="1" lang="ja-JP" altLang="en-US" sz="700" dirty="0" smtClean="0"/>
                        <a:t>名　　称</a:t>
                      </a:r>
                      <a:endParaRPr kumimoji="1" lang="ja-JP" altLang="en-US" sz="700" dirty="0"/>
                    </a:p>
                  </a:txBody>
                  <a:tcPr anchor="ctr"/>
                </a:tc>
                <a:tc>
                  <a:txBody>
                    <a:bodyPr/>
                    <a:lstStyle/>
                    <a:p>
                      <a:pPr algn="ctr"/>
                      <a:r>
                        <a:rPr kumimoji="1" lang="ja-JP" altLang="en-US" sz="700" dirty="0" smtClean="0"/>
                        <a:t>派遣時期の目安</a:t>
                      </a:r>
                      <a:endParaRPr kumimoji="1" lang="ja-JP" altLang="en-US" sz="700" dirty="0"/>
                    </a:p>
                  </a:txBody>
                  <a:tcPr anchor="ctr"/>
                </a:tc>
                <a:tc>
                  <a:txBody>
                    <a:bodyPr/>
                    <a:lstStyle/>
                    <a:p>
                      <a:pPr algn="ctr"/>
                      <a:r>
                        <a:rPr kumimoji="1" lang="ja-JP" altLang="en-US" sz="700" dirty="0" smtClean="0"/>
                        <a:t>タイプ</a:t>
                      </a:r>
                      <a:endParaRPr kumimoji="1" lang="ja-JP" altLang="en-US" sz="700" dirty="0"/>
                    </a:p>
                  </a:txBody>
                  <a:tcPr anchor="ctr"/>
                </a:tc>
                <a:tc>
                  <a:txBody>
                    <a:bodyPr/>
                    <a:lstStyle/>
                    <a:p>
                      <a:pPr algn="ctr"/>
                      <a:r>
                        <a:rPr kumimoji="1" lang="ja-JP" altLang="en-US" sz="700" dirty="0" smtClean="0"/>
                        <a:t>業　務　内　容</a:t>
                      </a:r>
                      <a:endParaRPr kumimoji="1" lang="ja-JP" altLang="en-US" sz="700" dirty="0"/>
                    </a:p>
                  </a:txBody>
                  <a:tcPr anchor="ctr"/>
                </a:tc>
                <a:extLst>
                  <a:ext uri="{0D108BD9-81ED-4DB2-BD59-A6C34878D82A}">
                    <a16:rowId xmlns:a16="http://schemas.microsoft.com/office/drawing/2014/main" val="10000"/>
                  </a:ext>
                </a:extLst>
              </a:tr>
              <a:tr h="209430">
                <a:tc>
                  <a:txBody>
                    <a:bodyPr/>
                    <a:lstStyle/>
                    <a:p>
                      <a:pPr algn="ctr"/>
                      <a:r>
                        <a:rPr kumimoji="1" lang="ja-JP" altLang="en-US" sz="700" dirty="0" smtClean="0"/>
                        <a:t>緊急防災推進員</a:t>
                      </a:r>
                      <a:endParaRPr kumimoji="1" lang="ja-JP" altLang="en-US" sz="700" dirty="0"/>
                    </a:p>
                  </a:txBody>
                  <a:tcPr anchor="ctr"/>
                </a:tc>
                <a:tc>
                  <a:txBody>
                    <a:bodyPr/>
                    <a:lstStyle/>
                    <a:p>
                      <a:pPr algn="ctr"/>
                      <a:r>
                        <a:rPr kumimoji="1" lang="ja-JP" altLang="en-US" sz="700" dirty="0" smtClean="0"/>
                        <a:t>発災～３時間</a:t>
                      </a:r>
                      <a:endParaRPr kumimoji="1" lang="ja-JP" altLang="en-US" sz="700" dirty="0"/>
                    </a:p>
                  </a:txBody>
                  <a:tcPr anchor="ctr"/>
                </a:tc>
                <a:tc>
                  <a:txBody>
                    <a:bodyPr/>
                    <a:lstStyle/>
                    <a:p>
                      <a:pPr algn="ctr"/>
                      <a:r>
                        <a:rPr kumimoji="1" lang="ja-JP" altLang="en-US" sz="700" dirty="0" smtClean="0"/>
                        <a:t>自動</a:t>
                      </a:r>
                      <a:endParaRPr kumimoji="1" lang="ja-JP" altLang="en-US" sz="700" dirty="0"/>
                    </a:p>
                  </a:txBody>
                  <a:tcPr anchor="ctr"/>
                </a:tc>
                <a:tc>
                  <a:txBody>
                    <a:bodyPr/>
                    <a:lstStyle/>
                    <a:p>
                      <a:pPr algn="ctr"/>
                      <a:r>
                        <a:rPr kumimoji="1" lang="ja-JP" altLang="en-US" sz="700" dirty="0" smtClean="0"/>
                        <a:t>初動体制確立補助、情報収集</a:t>
                      </a:r>
                      <a:endParaRPr kumimoji="1" lang="ja-JP" altLang="en-US" sz="700" dirty="0"/>
                    </a:p>
                  </a:txBody>
                  <a:tcPr anchor="ctr"/>
                </a:tc>
                <a:extLst>
                  <a:ext uri="{0D108BD9-81ED-4DB2-BD59-A6C34878D82A}">
                    <a16:rowId xmlns:a16="http://schemas.microsoft.com/office/drawing/2014/main" val="10001"/>
                  </a:ext>
                </a:extLst>
              </a:tr>
              <a:tr h="209430">
                <a:tc>
                  <a:txBody>
                    <a:bodyPr/>
                    <a:lstStyle/>
                    <a:p>
                      <a:pPr algn="ctr"/>
                      <a:r>
                        <a:rPr kumimoji="1" lang="ja-JP" altLang="en-US" sz="700" dirty="0" smtClean="0"/>
                        <a:t>災害時先遣隊</a:t>
                      </a:r>
                      <a:endParaRPr kumimoji="1" lang="ja-JP" altLang="en-US" sz="700" dirty="0"/>
                    </a:p>
                  </a:txBody>
                  <a:tcPr anchor="ct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700" dirty="0" smtClean="0"/>
                        <a:t>発災～２４時間</a:t>
                      </a:r>
                    </a:p>
                  </a:txBody>
                  <a:tcPr anchor="ctr"/>
                </a:tc>
                <a:tc>
                  <a:txBody>
                    <a:bodyPr/>
                    <a:lstStyle/>
                    <a:p>
                      <a:pPr algn="ctr"/>
                      <a:r>
                        <a:rPr kumimoji="1" lang="ja-JP" altLang="en-US" sz="700" dirty="0" smtClean="0"/>
                        <a:t>プッシュ</a:t>
                      </a:r>
                      <a:endParaRPr kumimoji="1" lang="ja-JP" altLang="en-US" sz="700" dirty="0"/>
                    </a:p>
                  </a:txBody>
                  <a:tcPr anchor="ctr"/>
                </a:tc>
                <a:tc>
                  <a:txBody>
                    <a:bodyPr/>
                    <a:lstStyle/>
                    <a:p>
                      <a:pPr algn="ctr"/>
                      <a:r>
                        <a:rPr kumimoji="1" lang="ja-JP" altLang="en-US" sz="700" dirty="0" smtClean="0"/>
                        <a:t>被災状況の把握</a:t>
                      </a:r>
                      <a:endParaRPr kumimoji="1" lang="ja-JP" altLang="en-US" sz="700" dirty="0"/>
                    </a:p>
                  </a:txBody>
                  <a:tcPr anchor="ctr"/>
                </a:tc>
                <a:extLst>
                  <a:ext uri="{0D108BD9-81ED-4DB2-BD59-A6C34878D82A}">
                    <a16:rowId xmlns:a16="http://schemas.microsoft.com/office/drawing/2014/main" val="10002"/>
                  </a:ext>
                </a:extLst>
              </a:tr>
              <a:tr h="276064">
                <a:tc>
                  <a:txBody>
                    <a:bodyPr/>
                    <a:lstStyle/>
                    <a:p>
                      <a:pPr algn="ctr"/>
                      <a:r>
                        <a:rPr kumimoji="1" lang="ja-JP" altLang="en-US" sz="700" dirty="0" smtClean="0"/>
                        <a:t>現地情報連絡員</a:t>
                      </a:r>
                      <a:endParaRPr kumimoji="1" lang="en-US" altLang="ja-JP" sz="700" dirty="0" smtClean="0"/>
                    </a:p>
                    <a:p>
                      <a:pPr algn="ctr"/>
                      <a:r>
                        <a:rPr kumimoji="1" lang="ja-JP" altLang="en-US" sz="700" dirty="0" smtClean="0"/>
                        <a:t>（リエゾン）</a:t>
                      </a:r>
                      <a:endParaRPr kumimoji="1" lang="ja-JP" altLang="en-US" sz="700" dirty="0"/>
                    </a:p>
                  </a:txBody>
                  <a:tcPr anchor="ct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700" dirty="0" smtClean="0"/>
                        <a:t>発災～７２時間</a:t>
                      </a:r>
                    </a:p>
                  </a:txBody>
                  <a:tcPr anchor="ctr"/>
                </a:tc>
                <a:tc>
                  <a:txBody>
                    <a:bodyPr/>
                    <a:lstStyle/>
                    <a:p>
                      <a:pPr algn="ctr"/>
                      <a:r>
                        <a:rPr kumimoji="1" lang="ja-JP" altLang="en-US" sz="700" dirty="0" smtClean="0"/>
                        <a:t>プッシュ</a:t>
                      </a:r>
                      <a:endParaRPr kumimoji="1" lang="ja-JP" altLang="en-US" sz="700" dirty="0"/>
                    </a:p>
                  </a:txBody>
                  <a:tcPr anchor="ctr"/>
                </a:tc>
                <a:tc>
                  <a:txBody>
                    <a:bodyPr/>
                    <a:lstStyle/>
                    <a:p>
                      <a:pPr algn="ctr"/>
                      <a:r>
                        <a:rPr kumimoji="1" lang="ja-JP" altLang="en-US" sz="700" dirty="0" smtClean="0"/>
                        <a:t>必要な物的・人的支援等に関する情報収集</a:t>
                      </a:r>
                      <a:endParaRPr kumimoji="1" lang="ja-JP" altLang="en-US" sz="700" dirty="0"/>
                    </a:p>
                  </a:txBody>
                  <a:tcPr anchor="ctr"/>
                </a:tc>
                <a:extLst>
                  <a:ext uri="{0D108BD9-81ED-4DB2-BD59-A6C34878D82A}">
                    <a16:rowId xmlns:a16="http://schemas.microsoft.com/office/drawing/2014/main" val="10003"/>
                  </a:ext>
                </a:extLst>
              </a:tr>
              <a:tr h="209430">
                <a:tc>
                  <a:txBody>
                    <a:bodyPr/>
                    <a:lstStyle/>
                    <a:p>
                      <a:pPr algn="ctr"/>
                      <a:r>
                        <a:rPr kumimoji="1" lang="ja-JP" altLang="en-US" sz="700" dirty="0" smtClean="0"/>
                        <a:t>派遣職員</a:t>
                      </a:r>
                      <a:endParaRPr kumimoji="1" lang="ja-JP" altLang="en-US" sz="700" dirty="0"/>
                    </a:p>
                  </a:txBody>
                  <a:tcPr anchor="ctr"/>
                </a:tc>
                <a:tc>
                  <a:txBody>
                    <a:bodyPr/>
                    <a:lstStyle/>
                    <a:p>
                      <a:pPr marL="0" marR="0" indent="0" algn="ctr" defTabSz="957816" rtl="0" eaLnBrk="1" fontAlgn="auto" latinLnBrk="0" hangingPunct="1">
                        <a:lnSpc>
                          <a:spcPct val="100000"/>
                        </a:lnSpc>
                        <a:spcBef>
                          <a:spcPts val="0"/>
                        </a:spcBef>
                        <a:spcAft>
                          <a:spcPts val="0"/>
                        </a:spcAft>
                        <a:buClrTx/>
                        <a:buSzTx/>
                        <a:buFontTx/>
                        <a:buNone/>
                        <a:tabLst/>
                        <a:defRPr/>
                      </a:pPr>
                      <a:r>
                        <a:rPr kumimoji="1" lang="ja-JP" altLang="en-US" sz="700" dirty="0" smtClean="0"/>
                        <a:t>発災～７２時間</a:t>
                      </a:r>
                    </a:p>
                  </a:txBody>
                  <a:tcPr anchor="ctr"/>
                </a:tc>
                <a:tc>
                  <a:txBody>
                    <a:bodyPr/>
                    <a:lstStyle/>
                    <a:p>
                      <a:pPr algn="ctr"/>
                      <a:r>
                        <a:rPr kumimoji="1" lang="ja-JP" altLang="en-US" sz="700" dirty="0" smtClean="0"/>
                        <a:t>プッシュ</a:t>
                      </a:r>
                      <a:endParaRPr kumimoji="1" lang="ja-JP" altLang="en-US" sz="700" dirty="0"/>
                    </a:p>
                  </a:txBody>
                  <a:tcPr anchor="ctr"/>
                </a:tc>
                <a:tc>
                  <a:txBody>
                    <a:bodyPr/>
                    <a:lstStyle/>
                    <a:p>
                      <a:pPr algn="ctr"/>
                      <a:r>
                        <a:rPr kumimoji="1" lang="ja-JP" altLang="en-US" sz="700" dirty="0" smtClean="0"/>
                        <a:t>リエゾンからの情報に基づき業務を設定</a:t>
                      </a:r>
                      <a:endParaRPr kumimoji="1" lang="ja-JP" altLang="en-US" sz="700" dirty="0"/>
                    </a:p>
                  </a:txBody>
                  <a:tcPr anchor="ctr"/>
                </a:tc>
                <a:extLst>
                  <a:ext uri="{0D108BD9-81ED-4DB2-BD59-A6C34878D82A}">
                    <a16:rowId xmlns:a16="http://schemas.microsoft.com/office/drawing/2014/main" val="10004"/>
                  </a:ext>
                </a:extLst>
              </a:tr>
              <a:tr h="209430">
                <a:tc>
                  <a:txBody>
                    <a:bodyPr/>
                    <a:lstStyle/>
                    <a:p>
                      <a:pPr algn="ctr"/>
                      <a:r>
                        <a:rPr kumimoji="1" lang="ja-JP" altLang="en-US" sz="700" dirty="0" smtClean="0"/>
                        <a:t>派遣職員</a:t>
                      </a:r>
                      <a:endParaRPr kumimoji="1" lang="ja-JP" altLang="en-US" sz="700" dirty="0"/>
                    </a:p>
                  </a:txBody>
                  <a:tcPr anchor="ctr"/>
                </a:tc>
                <a:tc>
                  <a:txBody>
                    <a:bodyPr/>
                    <a:lstStyle/>
                    <a:p>
                      <a:pPr algn="ctr"/>
                      <a:r>
                        <a:rPr kumimoji="1" lang="ja-JP" altLang="en-US" sz="700" dirty="0" smtClean="0"/>
                        <a:t>７２時間～</a:t>
                      </a:r>
                      <a:endParaRPr kumimoji="1" lang="ja-JP" altLang="en-US" sz="700" dirty="0"/>
                    </a:p>
                  </a:txBody>
                  <a:tcPr anchor="ctr"/>
                </a:tc>
                <a:tc>
                  <a:txBody>
                    <a:bodyPr/>
                    <a:lstStyle/>
                    <a:p>
                      <a:pPr algn="ctr"/>
                      <a:r>
                        <a:rPr kumimoji="1" lang="ja-JP" altLang="en-US" sz="700" dirty="0" smtClean="0"/>
                        <a:t>プル</a:t>
                      </a:r>
                      <a:endParaRPr kumimoji="1" lang="ja-JP" altLang="en-US" sz="700" dirty="0"/>
                    </a:p>
                  </a:txBody>
                  <a:tcPr anchor="ctr"/>
                </a:tc>
                <a:tc>
                  <a:txBody>
                    <a:bodyPr/>
                    <a:lstStyle/>
                    <a:p>
                      <a:pPr algn="ctr"/>
                      <a:r>
                        <a:rPr kumimoji="1" lang="ja-JP" altLang="en-US" sz="700" dirty="0" smtClean="0"/>
                        <a:t>市町村要請に基づく業務</a:t>
                      </a:r>
                      <a:endParaRPr kumimoji="1" lang="ja-JP" altLang="en-US" sz="700" dirty="0"/>
                    </a:p>
                  </a:txBody>
                  <a:tcPr anchor="ctr"/>
                </a:tc>
                <a:extLst>
                  <a:ext uri="{0D108BD9-81ED-4DB2-BD59-A6C34878D82A}">
                    <a16:rowId xmlns:a16="http://schemas.microsoft.com/office/drawing/2014/main" val="10005"/>
                  </a:ext>
                </a:extLst>
              </a:tr>
            </a:tbl>
          </a:graphicData>
        </a:graphic>
      </p:graphicFrame>
      <p:pic>
        <p:nvPicPr>
          <p:cNvPr id="7" name="図 6"/>
          <p:cNvPicPr>
            <a:picLocks noChangeAspect="1"/>
          </p:cNvPicPr>
          <p:nvPr/>
        </p:nvPicPr>
        <p:blipFill>
          <a:blip r:embed="rId5"/>
          <a:stretch>
            <a:fillRect/>
          </a:stretch>
        </p:blipFill>
        <p:spPr>
          <a:xfrm>
            <a:off x="8892000" y="18000"/>
            <a:ext cx="995563" cy="268369"/>
          </a:xfrm>
          <a:prstGeom prst="rect">
            <a:avLst/>
          </a:prstGeom>
        </p:spPr>
      </p:pic>
    </p:spTree>
    <p:extLst>
      <p:ext uri="{BB962C8B-B14F-4D97-AF65-F5344CB8AC3E}">
        <p14:creationId xmlns:p14="http://schemas.microsoft.com/office/powerpoint/2010/main" val="358628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2484</TotalTime>
  <Words>220</Words>
  <Application>Microsoft Office PowerPoint</Application>
  <PresentationFormat>A4 210 x 297 mm</PresentationFormat>
  <Paragraphs>104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HGP創英角ｺﾞｼｯｸUB</vt:lpstr>
      <vt:lpstr>HG丸ｺﾞｼｯｸM-PRO</vt:lpstr>
      <vt:lpstr>ＭＳ Ｐゴシック</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高藤　真輝</cp:lastModifiedBy>
  <cp:revision>181</cp:revision>
  <cp:lastPrinted>2019-01-16T04:32:25Z</cp:lastPrinted>
  <dcterms:created xsi:type="dcterms:W3CDTF">2016-01-13T08:25:23Z</dcterms:created>
  <dcterms:modified xsi:type="dcterms:W3CDTF">2019-01-17T08:21:57Z</dcterms:modified>
</cp:coreProperties>
</file>