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6" r:id="rId5"/>
  </p:sldIdLst>
  <p:sldSz cx="12801600" cy="9601200" type="A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640080" algn="l" rtl="0" fontAlgn="base">
      <a:spcBef>
        <a:spcPct val="0"/>
      </a:spcBef>
      <a:spcAft>
        <a:spcPct val="0"/>
      </a:spcAft>
      <a:defRPr kumimoji="1" kern="1200">
        <a:solidFill>
          <a:schemeClr val="tx1"/>
        </a:solidFill>
        <a:latin typeface="Arial" charset="0"/>
        <a:ea typeface="ＭＳ Ｐゴシック" charset="-128"/>
        <a:cs typeface="+mn-cs"/>
      </a:defRPr>
    </a:lvl2pPr>
    <a:lvl3pPr marL="1280160" algn="l" rtl="0" fontAlgn="base">
      <a:spcBef>
        <a:spcPct val="0"/>
      </a:spcBef>
      <a:spcAft>
        <a:spcPct val="0"/>
      </a:spcAft>
      <a:defRPr kumimoji="1" kern="1200">
        <a:solidFill>
          <a:schemeClr val="tx1"/>
        </a:solidFill>
        <a:latin typeface="Arial" charset="0"/>
        <a:ea typeface="ＭＳ Ｐゴシック" charset="-128"/>
        <a:cs typeface="+mn-cs"/>
      </a:defRPr>
    </a:lvl3pPr>
    <a:lvl4pPr marL="1920240" algn="l" rtl="0" fontAlgn="base">
      <a:spcBef>
        <a:spcPct val="0"/>
      </a:spcBef>
      <a:spcAft>
        <a:spcPct val="0"/>
      </a:spcAft>
      <a:defRPr kumimoji="1" kern="1200">
        <a:solidFill>
          <a:schemeClr val="tx1"/>
        </a:solidFill>
        <a:latin typeface="Arial" charset="0"/>
        <a:ea typeface="ＭＳ Ｐゴシック" charset="-128"/>
        <a:cs typeface="+mn-cs"/>
      </a:defRPr>
    </a:lvl4pPr>
    <a:lvl5pPr marL="2560320" algn="l" rtl="0" fontAlgn="base">
      <a:spcBef>
        <a:spcPct val="0"/>
      </a:spcBef>
      <a:spcAft>
        <a:spcPct val="0"/>
      </a:spcAft>
      <a:defRPr kumimoji="1" kern="1200">
        <a:solidFill>
          <a:schemeClr val="tx1"/>
        </a:solidFill>
        <a:latin typeface="Arial" charset="0"/>
        <a:ea typeface="ＭＳ Ｐゴシック" charset="-128"/>
        <a:cs typeface="+mn-cs"/>
      </a:defRPr>
    </a:lvl5pPr>
    <a:lvl6pPr marL="3200400" algn="l" defTabSz="1280160" rtl="0" eaLnBrk="1" latinLnBrk="0" hangingPunct="1">
      <a:defRPr kumimoji="1" kern="1200">
        <a:solidFill>
          <a:schemeClr val="tx1"/>
        </a:solidFill>
        <a:latin typeface="Arial" charset="0"/>
        <a:ea typeface="ＭＳ Ｐゴシック" charset="-128"/>
        <a:cs typeface="+mn-cs"/>
      </a:defRPr>
    </a:lvl6pPr>
    <a:lvl7pPr marL="3840480" algn="l" defTabSz="1280160" rtl="0" eaLnBrk="1" latinLnBrk="0" hangingPunct="1">
      <a:defRPr kumimoji="1" kern="1200">
        <a:solidFill>
          <a:schemeClr val="tx1"/>
        </a:solidFill>
        <a:latin typeface="Arial" charset="0"/>
        <a:ea typeface="ＭＳ Ｐゴシック" charset="-128"/>
        <a:cs typeface="+mn-cs"/>
      </a:defRPr>
    </a:lvl7pPr>
    <a:lvl8pPr marL="4480560" algn="l" defTabSz="1280160" rtl="0" eaLnBrk="1" latinLnBrk="0" hangingPunct="1">
      <a:defRPr kumimoji="1" kern="1200">
        <a:solidFill>
          <a:schemeClr val="tx1"/>
        </a:solidFill>
        <a:latin typeface="Arial" charset="0"/>
        <a:ea typeface="ＭＳ Ｐゴシック" charset="-128"/>
        <a:cs typeface="+mn-cs"/>
      </a:defRPr>
    </a:lvl8pPr>
    <a:lvl9pPr marL="5120640" algn="l" defTabSz="128016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90" d="100"/>
          <a:sy n="90" d="100"/>
        </p:scale>
        <p:origin x="-420" y="-72"/>
      </p:cViewPr>
      <p:guideLst>
        <p:guide orient="horz" pos="3024"/>
        <p:guide orient="horz" pos="6018"/>
        <p:guide orient="horz" pos="30"/>
        <p:guide pos="4032"/>
        <p:guide pos="40"/>
        <p:guide pos="8024"/>
        <p:guide pos="3987"/>
        <p:guide pos="407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lvl1pPr>
            <a:lvl2pPr marL="640080" indent="0" algn="ctr">
              <a:buNone/>
              <a:defRPr/>
            </a:lvl2pPr>
            <a:lvl3pPr marL="1280160" indent="0" algn="ctr">
              <a:buNone/>
              <a:defRPr/>
            </a:lvl3pPr>
            <a:lvl4pPr marL="1920240" indent="0" algn="ctr">
              <a:buNone/>
              <a:defRPr/>
            </a:lvl4pPr>
            <a:lvl5pPr marL="2560320" indent="0" algn="ctr">
              <a:buNone/>
              <a:defRPr/>
            </a:lvl5pPr>
            <a:lvl6pPr marL="3200400" indent="0" algn="ctr">
              <a:buNone/>
              <a:defRPr/>
            </a:lvl6pPr>
            <a:lvl7pPr marL="3840480" indent="0" algn="ctr">
              <a:buNone/>
              <a:defRPr/>
            </a:lvl7pPr>
            <a:lvl8pPr marL="4480560" indent="0" algn="ctr">
              <a:buNone/>
              <a:defRPr/>
            </a:lvl8pPr>
            <a:lvl9pPr marL="512064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BB42E6C6-5C47-414B-84E8-DBB2723163BF}"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4C96948-ABD0-4239-A8CD-D4251C5FCEE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D2339D1-250B-4E52-864A-152E200A2258}"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9943E07-7794-4050-9970-B13B5E59E174}"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lvl1pPr>
            <a:lvl2pPr marL="640080" indent="0">
              <a:buNone/>
              <a:defRPr sz="2500"/>
            </a:lvl2pPr>
            <a:lvl3pPr marL="1280160" indent="0">
              <a:buNone/>
              <a:defRPr sz="2200"/>
            </a:lvl3pPr>
            <a:lvl4pPr marL="1920240" indent="0">
              <a:buNone/>
              <a:defRPr sz="2000"/>
            </a:lvl4pPr>
            <a:lvl5pPr marL="2560320" indent="0">
              <a:buNone/>
              <a:defRPr sz="2000"/>
            </a:lvl5pPr>
            <a:lvl6pPr marL="3200400" indent="0">
              <a:buNone/>
              <a:defRPr sz="2000"/>
            </a:lvl6pPr>
            <a:lvl7pPr marL="3840480" indent="0">
              <a:buNone/>
              <a:defRPr sz="2000"/>
            </a:lvl7pPr>
            <a:lvl8pPr marL="4480560" indent="0">
              <a:buNone/>
              <a:defRPr sz="2000"/>
            </a:lvl8pPr>
            <a:lvl9pPr marL="5120640" indent="0">
              <a:buNone/>
              <a:defRPr sz="20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EA3D885-7D1A-43AC-94C2-3363ADC97CD4}"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BC0448A-4713-48DD-B173-10A15EAF33F4}"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09C98FD1-4D62-4D3B-A44A-17A1C332C892}"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C1B2EE49-AD9C-49D5-9144-CE025A9471A6}"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824B60FA-3937-47DE-BAAA-0BF171485074}"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976B86B-78F1-4053-951B-76C866B2C110}"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03952589-A97F-4018-AD47-4CBDDB277399}"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0080" y="384493"/>
            <a:ext cx="11521440" cy="1600200"/>
          </a:xfrm>
          <a:prstGeom prst="rect">
            <a:avLst/>
          </a:prstGeom>
          <a:noFill/>
          <a:ln w="9525">
            <a:noFill/>
            <a:miter lim="800000"/>
            <a:headEnd/>
            <a:tailEnd/>
          </a:ln>
          <a:effectLst/>
        </p:spPr>
        <p:txBody>
          <a:bodyPr vert="horz" wrap="square" lIns="128016" tIns="64008" rIns="128016" bIns="6400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40080" y="2240281"/>
            <a:ext cx="11521440" cy="6336348"/>
          </a:xfrm>
          <a:prstGeom prst="rect">
            <a:avLst/>
          </a:prstGeom>
          <a:noFill/>
          <a:ln w="9525">
            <a:noFill/>
            <a:miter lim="800000"/>
            <a:headEnd/>
            <a:tailEnd/>
          </a:ln>
          <a:effectLst/>
        </p:spPr>
        <p:txBody>
          <a:bodyPr vert="horz" wrap="square" lIns="128016" tIns="64008" rIns="128016" bIns="640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40080" y="8743315"/>
            <a:ext cx="2987040" cy="666750"/>
          </a:xfrm>
          <a:prstGeom prst="rect">
            <a:avLst/>
          </a:prstGeom>
          <a:noFill/>
          <a:ln w="9525">
            <a:noFill/>
            <a:miter lim="800000"/>
            <a:headEnd/>
            <a:tailEnd/>
          </a:ln>
          <a:effectLst/>
        </p:spPr>
        <p:txBody>
          <a:bodyPr vert="horz" wrap="square" lIns="128016" tIns="64008" rIns="128016" bIns="64008" numCol="1" anchor="t" anchorCtr="0" compatLnSpc="1">
            <a:prstTxWarp prst="textNoShape">
              <a:avLst/>
            </a:prstTxWarp>
          </a:bodyPr>
          <a:lstStyle>
            <a:lvl1pPr>
              <a:defRPr sz="2000"/>
            </a:lvl1pPr>
          </a:lstStyle>
          <a:p>
            <a:endParaRPr lang="en-US" altLang="ja-JP"/>
          </a:p>
        </p:txBody>
      </p:sp>
      <p:sp>
        <p:nvSpPr>
          <p:cNvPr id="1029" name="Rectangle 5"/>
          <p:cNvSpPr>
            <a:spLocks noGrp="1" noChangeArrowheads="1"/>
          </p:cNvSpPr>
          <p:nvPr>
            <p:ph type="ftr" sz="quarter" idx="3"/>
          </p:nvPr>
        </p:nvSpPr>
        <p:spPr bwMode="auto">
          <a:xfrm>
            <a:off x="4373880" y="8743315"/>
            <a:ext cx="4053840" cy="666750"/>
          </a:xfrm>
          <a:prstGeom prst="rect">
            <a:avLst/>
          </a:prstGeom>
          <a:noFill/>
          <a:ln w="9525">
            <a:noFill/>
            <a:miter lim="800000"/>
            <a:headEnd/>
            <a:tailEnd/>
          </a:ln>
          <a:effectLst/>
        </p:spPr>
        <p:txBody>
          <a:bodyPr vert="horz" wrap="square" lIns="128016" tIns="64008" rIns="128016" bIns="64008" numCol="1" anchor="t" anchorCtr="0" compatLnSpc="1">
            <a:prstTxWarp prst="textNoShape">
              <a:avLst/>
            </a:prstTxWarp>
          </a:bodyPr>
          <a:lstStyle>
            <a:lvl1pPr algn="ctr">
              <a:defRPr sz="2000"/>
            </a:lvl1pPr>
          </a:lstStyle>
          <a:p>
            <a:endParaRPr lang="en-US" altLang="ja-JP"/>
          </a:p>
        </p:txBody>
      </p:sp>
      <p:sp>
        <p:nvSpPr>
          <p:cNvPr id="1030" name="Rectangle 6"/>
          <p:cNvSpPr>
            <a:spLocks noGrp="1" noChangeArrowheads="1"/>
          </p:cNvSpPr>
          <p:nvPr>
            <p:ph type="sldNum" sz="quarter" idx="4"/>
          </p:nvPr>
        </p:nvSpPr>
        <p:spPr bwMode="auto">
          <a:xfrm>
            <a:off x="9174480" y="8743315"/>
            <a:ext cx="2987040" cy="666750"/>
          </a:xfrm>
          <a:prstGeom prst="rect">
            <a:avLst/>
          </a:prstGeom>
          <a:noFill/>
          <a:ln w="9525">
            <a:noFill/>
            <a:miter lim="800000"/>
            <a:headEnd/>
            <a:tailEnd/>
          </a:ln>
          <a:effectLst/>
        </p:spPr>
        <p:txBody>
          <a:bodyPr vert="horz" wrap="square" lIns="128016" tIns="64008" rIns="128016" bIns="64008" numCol="1" anchor="t" anchorCtr="0" compatLnSpc="1">
            <a:prstTxWarp prst="textNoShape">
              <a:avLst/>
            </a:prstTxWarp>
          </a:bodyPr>
          <a:lstStyle>
            <a:lvl1pPr algn="r">
              <a:defRPr sz="2000"/>
            </a:lvl1pPr>
          </a:lstStyle>
          <a:p>
            <a:fld id="{5F74E548-1AFD-4BD4-B57E-38B719C2CCB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kumimoji="1" sz="6200">
          <a:solidFill>
            <a:schemeClr val="tx2"/>
          </a:solidFill>
          <a:latin typeface="+mj-lt"/>
          <a:ea typeface="+mj-ea"/>
          <a:cs typeface="+mj-cs"/>
        </a:defRPr>
      </a:lvl1pPr>
      <a:lvl2pPr algn="ctr" rtl="0" eaLnBrk="1" fontAlgn="base" hangingPunct="1">
        <a:spcBef>
          <a:spcPct val="0"/>
        </a:spcBef>
        <a:spcAft>
          <a:spcPct val="0"/>
        </a:spcAft>
        <a:defRPr kumimoji="1" sz="6200">
          <a:solidFill>
            <a:schemeClr val="tx2"/>
          </a:solidFill>
          <a:latin typeface="Arial" charset="0"/>
          <a:ea typeface="ＭＳ Ｐゴシック" charset="-128"/>
        </a:defRPr>
      </a:lvl2pPr>
      <a:lvl3pPr algn="ctr" rtl="0" eaLnBrk="1" fontAlgn="base" hangingPunct="1">
        <a:spcBef>
          <a:spcPct val="0"/>
        </a:spcBef>
        <a:spcAft>
          <a:spcPct val="0"/>
        </a:spcAft>
        <a:defRPr kumimoji="1" sz="6200">
          <a:solidFill>
            <a:schemeClr val="tx2"/>
          </a:solidFill>
          <a:latin typeface="Arial" charset="0"/>
          <a:ea typeface="ＭＳ Ｐゴシック" charset="-128"/>
        </a:defRPr>
      </a:lvl3pPr>
      <a:lvl4pPr algn="ctr" rtl="0" eaLnBrk="1" fontAlgn="base" hangingPunct="1">
        <a:spcBef>
          <a:spcPct val="0"/>
        </a:spcBef>
        <a:spcAft>
          <a:spcPct val="0"/>
        </a:spcAft>
        <a:defRPr kumimoji="1" sz="6200">
          <a:solidFill>
            <a:schemeClr val="tx2"/>
          </a:solidFill>
          <a:latin typeface="Arial" charset="0"/>
          <a:ea typeface="ＭＳ Ｐゴシック" charset="-128"/>
        </a:defRPr>
      </a:lvl4pPr>
      <a:lvl5pPr algn="ctr" rtl="0" eaLnBrk="1" fontAlgn="base" hangingPunct="1">
        <a:spcBef>
          <a:spcPct val="0"/>
        </a:spcBef>
        <a:spcAft>
          <a:spcPct val="0"/>
        </a:spcAft>
        <a:defRPr kumimoji="1" sz="6200">
          <a:solidFill>
            <a:schemeClr val="tx2"/>
          </a:solidFill>
          <a:latin typeface="Arial" charset="0"/>
          <a:ea typeface="ＭＳ Ｐゴシック" charset="-128"/>
        </a:defRPr>
      </a:lvl5pPr>
      <a:lvl6pPr marL="640080" algn="ctr" rtl="0" eaLnBrk="1" fontAlgn="base" hangingPunct="1">
        <a:spcBef>
          <a:spcPct val="0"/>
        </a:spcBef>
        <a:spcAft>
          <a:spcPct val="0"/>
        </a:spcAft>
        <a:defRPr kumimoji="1" sz="6200">
          <a:solidFill>
            <a:schemeClr val="tx2"/>
          </a:solidFill>
          <a:latin typeface="Arial" charset="0"/>
          <a:ea typeface="ＭＳ Ｐゴシック" charset="-128"/>
        </a:defRPr>
      </a:lvl6pPr>
      <a:lvl7pPr marL="1280160" algn="ctr" rtl="0" eaLnBrk="1" fontAlgn="base" hangingPunct="1">
        <a:spcBef>
          <a:spcPct val="0"/>
        </a:spcBef>
        <a:spcAft>
          <a:spcPct val="0"/>
        </a:spcAft>
        <a:defRPr kumimoji="1" sz="6200">
          <a:solidFill>
            <a:schemeClr val="tx2"/>
          </a:solidFill>
          <a:latin typeface="Arial" charset="0"/>
          <a:ea typeface="ＭＳ Ｐゴシック" charset="-128"/>
        </a:defRPr>
      </a:lvl7pPr>
      <a:lvl8pPr marL="1920240" algn="ctr" rtl="0" eaLnBrk="1" fontAlgn="base" hangingPunct="1">
        <a:spcBef>
          <a:spcPct val="0"/>
        </a:spcBef>
        <a:spcAft>
          <a:spcPct val="0"/>
        </a:spcAft>
        <a:defRPr kumimoji="1" sz="6200">
          <a:solidFill>
            <a:schemeClr val="tx2"/>
          </a:solidFill>
          <a:latin typeface="Arial" charset="0"/>
          <a:ea typeface="ＭＳ Ｐゴシック" charset="-128"/>
        </a:defRPr>
      </a:lvl8pPr>
      <a:lvl9pPr marL="2560320" algn="ctr" rtl="0" eaLnBrk="1" fontAlgn="base" hangingPunct="1">
        <a:spcBef>
          <a:spcPct val="0"/>
        </a:spcBef>
        <a:spcAft>
          <a:spcPct val="0"/>
        </a:spcAft>
        <a:defRPr kumimoji="1" sz="6200">
          <a:solidFill>
            <a:schemeClr val="tx2"/>
          </a:solidFill>
          <a:latin typeface="Arial" charset="0"/>
          <a:ea typeface="ＭＳ Ｐゴシック" charset="-128"/>
        </a:defRPr>
      </a:lvl9pPr>
    </p:titleStyle>
    <p:bodyStyle>
      <a:lvl1pPr marL="480060" indent="-480060" algn="l" rtl="0" eaLnBrk="1" fontAlgn="base" hangingPunct="1">
        <a:spcBef>
          <a:spcPct val="20000"/>
        </a:spcBef>
        <a:spcAft>
          <a:spcPct val="0"/>
        </a:spcAft>
        <a:buChar char="•"/>
        <a:defRPr kumimoji="1" sz="4500">
          <a:solidFill>
            <a:schemeClr val="tx1"/>
          </a:solidFill>
          <a:latin typeface="+mn-lt"/>
          <a:ea typeface="+mn-ea"/>
          <a:cs typeface="+mn-cs"/>
        </a:defRPr>
      </a:lvl1pPr>
      <a:lvl2pPr marL="1040130" indent="-400050" algn="l" rtl="0" eaLnBrk="1" fontAlgn="base" hangingPunct="1">
        <a:spcBef>
          <a:spcPct val="20000"/>
        </a:spcBef>
        <a:spcAft>
          <a:spcPct val="0"/>
        </a:spcAft>
        <a:buChar char="–"/>
        <a:defRPr kumimoji="1" sz="3900">
          <a:solidFill>
            <a:schemeClr val="tx1"/>
          </a:solidFill>
          <a:latin typeface="+mn-lt"/>
          <a:ea typeface="+mn-ea"/>
        </a:defRPr>
      </a:lvl2pPr>
      <a:lvl3pPr marL="1600200" indent="-320040" algn="l" rtl="0" eaLnBrk="1" fontAlgn="base" hangingPunct="1">
        <a:spcBef>
          <a:spcPct val="20000"/>
        </a:spcBef>
        <a:spcAft>
          <a:spcPct val="0"/>
        </a:spcAft>
        <a:buChar char="•"/>
        <a:defRPr kumimoji="1" sz="3400">
          <a:solidFill>
            <a:schemeClr val="tx1"/>
          </a:solidFill>
          <a:latin typeface="+mn-lt"/>
          <a:ea typeface="+mn-ea"/>
        </a:defRPr>
      </a:lvl3pPr>
      <a:lvl4pPr marL="2240280" indent="-320040" algn="l" rtl="0" eaLnBrk="1" fontAlgn="base" hangingPunct="1">
        <a:spcBef>
          <a:spcPct val="20000"/>
        </a:spcBef>
        <a:spcAft>
          <a:spcPct val="0"/>
        </a:spcAft>
        <a:buChar char="–"/>
        <a:defRPr kumimoji="1" sz="2800">
          <a:solidFill>
            <a:schemeClr val="tx1"/>
          </a:solidFill>
          <a:latin typeface="+mn-lt"/>
          <a:ea typeface="+mn-ea"/>
        </a:defRPr>
      </a:lvl4pPr>
      <a:lvl5pPr marL="2880360" indent="-320040" algn="l" rtl="0" eaLnBrk="1" fontAlgn="base" hangingPunct="1">
        <a:spcBef>
          <a:spcPct val="20000"/>
        </a:spcBef>
        <a:spcAft>
          <a:spcPct val="0"/>
        </a:spcAft>
        <a:buChar char="»"/>
        <a:defRPr kumimoji="1" sz="2800">
          <a:solidFill>
            <a:schemeClr val="tx1"/>
          </a:solidFill>
          <a:latin typeface="+mn-lt"/>
          <a:ea typeface="+mn-ea"/>
        </a:defRPr>
      </a:lvl5pPr>
      <a:lvl6pPr marL="3520440" indent="-320040" algn="l" rtl="0" eaLnBrk="1" fontAlgn="base" hangingPunct="1">
        <a:spcBef>
          <a:spcPct val="20000"/>
        </a:spcBef>
        <a:spcAft>
          <a:spcPct val="0"/>
        </a:spcAft>
        <a:buChar char="»"/>
        <a:defRPr kumimoji="1" sz="2800">
          <a:solidFill>
            <a:schemeClr val="tx1"/>
          </a:solidFill>
          <a:latin typeface="+mn-lt"/>
          <a:ea typeface="+mn-ea"/>
        </a:defRPr>
      </a:lvl6pPr>
      <a:lvl7pPr marL="4160520" indent="-320040" algn="l" rtl="0" eaLnBrk="1" fontAlgn="base" hangingPunct="1">
        <a:spcBef>
          <a:spcPct val="20000"/>
        </a:spcBef>
        <a:spcAft>
          <a:spcPct val="0"/>
        </a:spcAft>
        <a:buChar char="»"/>
        <a:defRPr kumimoji="1" sz="2800">
          <a:solidFill>
            <a:schemeClr val="tx1"/>
          </a:solidFill>
          <a:latin typeface="+mn-lt"/>
          <a:ea typeface="+mn-ea"/>
        </a:defRPr>
      </a:lvl7pPr>
      <a:lvl8pPr marL="4800600" indent="-320040" algn="l" rtl="0" eaLnBrk="1" fontAlgn="base" hangingPunct="1">
        <a:spcBef>
          <a:spcPct val="20000"/>
        </a:spcBef>
        <a:spcAft>
          <a:spcPct val="0"/>
        </a:spcAft>
        <a:buChar char="»"/>
        <a:defRPr kumimoji="1" sz="2800">
          <a:solidFill>
            <a:schemeClr val="tx1"/>
          </a:solidFill>
          <a:latin typeface="+mn-lt"/>
          <a:ea typeface="+mn-ea"/>
        </a:defRPr>
      </a:lvl8pPr>
      <a:lvl9pPr marL="5440680" indent="-320040" algn="l" rtl="0" eaLnBrk="1" fontAlgn="base" hangingPunct="1">
        <a:spcBef>
          <a:spcPct val="20000"/>
        </a:spcBef>
        <a:spcAft>
          <a:spcPct val="0"/>
        </a:spcAft>
        <a:buChar char="»"/>
        <a:defRPr kumimoji="1" sz="2800">
          <a:solidFill>
            <a:schemeClr val="tx1"/>
          </a:solidFill>
          <a:latin typeface="+mn-lt"/>
          <a:ea typeface="+mn-ea"/>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ローチャート: 処理 5"/>
          <p:cNvSpPr/>
          <p:nvPr/>
        </p:nvSpPr>
        <p:spPr>
          <a:xfrm>
            <a:off x="1792288" y="47624"/>
            <a:ext cx="9217024" cy="504503"/>
          </a:xfrm>
          <a:prstGeom prst="flowChartProcess">
            <a:avLst/>
          </a:prstGeom>
          <a:ln w="19050"/>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000" dirty="0" smtClean="0">
                <a:solidFill>
                  <a:schemeClr val="tx1"/>
                </a:solidFill>
                <a:latin typeface="HGSｺﾞｼｯｸE" pitchFamily="50" charset="-128"/>
                <a:ea typeface="HGSｺﾞｼｯｸE" pitchFamily="50" charset="-128"/>
              </a:rPr>
              <a:t>大阪府災害等応急対策実施</a:t>
            </a:r>
            <a:r>
              <a:rPr kumimoji="1" lang="ja-JP" altLang="en-US" sz="2000" smtClean="0">
                <a:solidFill>
                  <a:schemeClr val="tx1"/>
                </a:solidFill>
                <a:latin typeface="HGSｺﾞｼｯｸE" pitchFamily="50" charset="-128"/>
                <a:ea typeface="HGSｺﾞｼｯｸE" pitchFamily="50" charset="-128"/>
              </a:rPr>
              <a:t>要領</a:t>
            </a:r>
            <a:r>
              <a:rPr lang="ja-JP" altLang="en-US" sz="2000">
                <a:solidFill>
                  <a:schemeClr val="tx1"/>
                </a:solidFill>
                <a:latin typeface="HGSｺﾞｼｯｸE" pitchFamily="50" charset="-128"/>
                <a:ea typeface="HGSｺﾞｼｯｸE" pitchFamily="50" charset="-128"/>
              </a:rPr>
              <a:t> 改訂</a:t>
            </a:r>
            <a:r>
              <a:rPr kumimoji="1" lang="ja-JP" altLang="en-US" sz="2000" smtClean="0">
                <a:solidFill>
                  <a:schemeClr val="tx1"/>
                </a:solidFill>
                <a:latin typeface="HGSｺﾞｼｯｸE" pitchFamily="50" charset="-128"/>
                <a:ea typeface="HGSｺﾞｼｯｸE" pitchFamily="50" charset="-128"/>
              </a:rPr>
              <a:t>案</a:t>
            </a:r>
            <a:r>
              <a:rPr kumimoji="1" lang="ja-JP" altLang="en-US" sz="2000" dirty="0" smtClean="0">
                <a:solidFill>
                  <a:schemeClr val="tx1"/>
                </a:solidFill>
                <a:latin typeface="HGSｺﾞｼｯｸE" pitchFamily="50" charset="-128"/>
                <a:ea typeface="HGSｺﾞｼｯｸE" pitchFamily="50" charset="-128"/>
              </a:rPr>
              <a:t>の概要</a:t>
            </a:r>
            <a:endParaRPr kumimoji="1" lang="ja-JP" altLang="en-US" sz="2000" dirty="0">
              <a:solidFill>
                <a:schemeClr val="tx1"/>
              </a:solidFill>
              <a:latin typeface="HGSｺﾞｼｯｸE" pitchFamily="50" charset="-128"/>
              <a:ea typeface="HGSｺﾞｼｯｸE" pitchFamily="50" charset="-128"/>
            </a:endParaRPr>
          </a:p>
        </p:txBody>
      </p:sp>
      <p:sp>
        <p:nvSpPr>
          <p:cNvPr id="7" name="フローチャート: 処理 6"/>
          <p:cNvSpPr/>
          <p:nvPr/>
        </p:nvSpPr>
        <p:spPr>
          <a:xfrm>
            <a:off x="82550" y="705669"/>
            <a:ext cx="12583640" cy="284931"/>
          </a:xfrm>
          <a:prstGeom prst="flowChartProcess">
            <a:avLst/>
          </a:prstGeom>
          <a:solidFill>
            <a:srgbClr val="CCFFC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SｺﾞｼｯｸE" pitchFamily="50" charset="-128"/>
                <a:ea typeface="HGSｺﾞｼｯｸE" pitchFamily="50" charset="-128"/>
              </a:rPr>
              <a:t>大阪府災害等応急対策実施要領改正にあたっての基本的な考え方</a:t>
            </a:r>
            <a:endParaRPr kumimoji="1" lang="ja-JP" altLang="en-US" sz="1400" dirty="0">
              <a:solidFill>
                <a:schemeClr val="tx1"/>
              </a:solidFill>
              <a:latin typeface="HGSｺﾞｼｯｸE" pitchFamily="50" charset="-128"/>
              <a:ea typeface="HGSｺﾞｼｯｸE" pitchFamily="50" charset="-128"/>
            </a:endParaRPr>
          </a:p>
        </p:txBody>
      </p:sp>
      <p:sp>
        <p:nvSpPr>
          <p:cNvPr id="8" name="フローチャート: 処理 7"/>
          <p:cNvSpPr/>
          <p:nvPr/>
        </p:nvSpPr>
        <p:spPr>
          <a:xfrm>
            <a:off x="92075" y="994841"/>
            <a:ext cx="12574115" cy="8558734"/>
          </a:xfrm>
          <a:prstGeom prst="flowChartProcess">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HGSｺﾞｼｯｸE" pitchFamily="50" charset="-128"/>
                <a:ea typeface="HGSｺﾞｼｯｸE" pitchFamily="50" charset="-128"/>
              </a:rPr>
              <a:t>■</a:t>
            </a:r>
            <a:r>
              <a:rPr lang="ja-JP" altLang="en-US" sz="1200" dirty="0" smtClean="0">
                <a:solidFill>
                  <a:schemeClr val="tx1"/>
                </a:solidFill>
                <a:latin typeface="HGSｺﾞｼｯｸE" pitchFamily="50" charset="-128"/>
                <a:ea typeface="HGSｺﾞｼｯｸE" pitchFamily="50" charset="-128"/>
              </a:rPr>
              <a:t>大阪府災害等応急対策実施要領とは</a:t>
            </a:r>
            <a:endParaRPr lang="en-US" altLang="ja-JP" sz="1200" dirty="0" smtClean="0">
              <a:solidFill>
                <a:schemeClr val="tx1"/>
              </a:solidFill>
              <a:latin typeface="HGSｺﾞｼｯｸE" pitchFamily="50" charset="-128"/>
              <a:ea typeface="HGSｺﾞｼｯｸE" pitchFamily="50" charset="-128"/>
            </a:endParaRPr>
          </a:p>
          <a:p>
            <a:r>
              <a:rPr lang="ja-JP" altLang="en-US" sz="1200" dirty="0" smtClean="0">
                <a:solidFill>
                  <a:schemeClr val="tx1"/>
                </a:solidFill>
                <a:latin typeface="HG丸ｺﾞｼｯｸM-PRO" pitchFamily="50" charset="-128"/>
                <a:ea typeface="HG丸ｺﾞｼｯｸM-PRO" pitchFamily="50" charset="-128"/>
              </a:rPr>
              <a:t>　大阪府地域防災計画の災害応急対策において、大阪府が実施すべき災害等応急対策活動に関し、詳細な事項や担当課を定めたもの。</a:t>
            </a:r>
            <a:endParaRPr lang="en-US" altLang="ja-JP" sz="1200" dirty="0" smtClean="0">
              <a:solidFill>
                <a:schemeClr val="tx1"/>
              </a:solidFill>
              <a:latin typeface="HG丸ｺﾞｼｯｸM-PRO" pitchFamily="50" charset="-128"/>
              <a:ea typeface="HG丸ｺﾞｼｯｸM-PRO" pitchFamily="50" charset="-128"/>
            </a:endParaRPr>
          </a:p>
          <a:p>
            <a:r>
              <a:rPr lang="ja-JP" altLang="en-US" sz="1200" dirty="0">
                <a:solidFill>
                  <a:schemeClr val="tx1"/>
                </a:solidFill>
                <a:latin typeface="HGSｺﾞｼｯｸE" pitchFamily="50" charset="-128"/>
                <a:ea typeface="HGSｺﾞｼｯｸE" pitchFamily="50" charset="-128"/>
              </a:rPr>
              <a:t>■大阪府災害等応急対策実施</a:t>
            </a:r>
            <a:r>
              <a:rPr lang="ja-JP" altLang="en-US" sz="1200" dirty="0" smtClean="0">
                <a:solidFill>
                  <a:schemeClr val="tx1"/>
                </a:solidFill>
                <a:latin typeface="HGSｺﾞｼｯｸE" pitchFamily="50" charset="-128"/>
                <a:ea typeface="HGSｺﾞｼｯｸE" pitchFamily="50" charset="-128"/>
              </a:rPr>
              <a:t>要領</a:t>
            </a:r>
            <a:r>
              <a:rPr lang="ja-JP" altLang="en-US" sz="1200" dirty="0">
                <a:solidFill>
                  <a:schemeClr val="tx1"/>
                </a:solidFill>
                <a:latin typeface="HGSｺﾞｼｯｸE" pitchFamily="50" charset="-128"/>
                <a:ea typeface="HGSｺﾞｼｯｸE" pitchFamily="50" charset="-128"/>
              </a:rPr>
              <a:t> </a:t>
            </a:r>
            <a:r>
              <a:rPr lang="ja-JP" altLang="en-US" sz="1200" dirty="0" smtClean="0">
                <a:solidFill>
                  <a:schemeClr val="tx1"/>
                </a:solidFill>
                <a:latin typeface="HGSｺﾞｼｯｸE" pitchFamily="50" charset="-128"/>
                <a:ea typeface="HGSｺﾞｼｯｸE" pitchFamily="50" charset="-128"/>
              </a:rPr>
              <a:t>改正の背景</a:t>
            </a:r>
            <a:endParaRPr lang="en-US" altLang="ja-JP" sz="1200" dirty="0" smtClean="0">
              <a:solidFill>
                <a:schemeClr val="tx1"/>
              </a:solidFill>
              <a:latin typeface="HGSｺﾞｼｯｸE" pitchFamily="50" charset="-128"/>
              <a:ea typeface="HGSｺﾞｼｯｸE" pitchFamily="50" charset="-128"/>
            </a:endParaRPr>
          </a:p>
          <a:p>
            <a:r>
              <a:rPr lang="ja-JP" altLang="en-US" sz="1200" dirty="0">
                <a:solidFill>
                  <a:schemeClr val="tx1"/>
                </a:solidFill>
                <a:latin typeface="HGSｺﾞｼｯｸE" pitchFamily="50" charset="-128"/>
                <a:ea typeface="HGSｺﾞｼｯｸE" pitchFamily="50" charset="-128"/>
              </a:rPr>
              <a:t>　</a:t>
            </a:r>
            <a:r>
              <a:rPr lang="ja-JP" altLang="en-US" sz="1200" dirty="0" smtClean="0">
                <a:solidFill>
                  <a:schemeClr val="tx1"/>
                </a:solidFill>
                <a:latin typeface="HG丸ｺﾞｼｯｸM-PRO" pitchFamily="50" charset="-128"/>
                <a:ea typeface="HG丸ｺﾞｼｯｸM-PRO" pitchFamily="50" charset="-128"/>
              </a:rPr>
              <a:t>南海トラフ巨大地震における大阪府の被害想定を踏まえ、平成</a:t>
            </a:r>
            <a:r>
              <a:rPr lang="en-US" altLang="ja-JP" sz="1200" dirty="0" smtClean="0">
                <a:solidFill>
                  <a:schemeClr val="tx1"/>
                </a:solidFill>
                <a:latin typeface="HG丸ｺﾞｼｯｸM-PRO" pitchFamily="50" charset="-128"/>
                <a:ea typeface="HG丸ｺﾞｼｯｸM-PRO" pitchFamily="50" charset="-128"/>
              </a:rPr>
              <a:t>26</a:t>
            </a:r>
            <a:r>
              <a:rPr lang="ja-JP" altLang="en-US" sz="1200" dirty="0" smtClean="0">
                <a:solidFill>
                  <a:schemeClr val="tx1"/>
                </a:solidFill>
                <a:latin typeface="HG丸ｺﾞｼｯｸM-PRO" pitchFamily="50" charset="-128"/>
                <a:ea typeface="HG丸ｺﾞｼｯｸM-PRO" pitchFamily="50" charset="-128"/>
              </a:rPr>
              <a:t>年</a:t>
            </a:r>
            <a:r>
              <a:rPr lang="en-US" altLang="ja-JP" sz="1200" dirty="0" smtClean="0">
                <a:solidFill>
                  <a:schemeClr val="tx1"/>
                </a:solidFill>
                <a:latin typeface="HG丸ｺﾞｼｯｸM-PRO" pitchFamily="50" charset="-128"/>
                <a:ea typeface="HG丸ｺﾞｼｯｸM-PRO" pitchFamily="50" charset="-128"/>
              </a:rPr>
              <a:t>3</a:t>
            </a:r>
            <a:r>
              <a:rPr lang="ja-JP" altLang="en-US" sz="1200" dirty="0" smtClean="0">
                <a:solidFill>
                  <a:schemeClr val="tx1"/>
                </a:solidFill>
                <a:latin typeface="HG丸ｺﾞｼｯｸM-PRO" pitchFamily="50" charset="-128"/>
                <a:ea typeface="HG丸ｺﾞｼｯｸM-PRO" pitchFamily="50" charset="-128"/>
              </a:rPr>
              <a:t>月</a:t>
            </a:r>
            <a:r>
              <a:rPr lang="en-US" altLang="ja-JP" sz="1200" dirty="0" smtClean="0">
                <a:solidFill>
                  <a:schemeClr val="tx1"/>
                </a:solidFill>
                <a:latin typeface="HG丸ｺﾞｼｯｸM-PRO" pitchFamily="50" charset="-128"/>
                <a:ea typeface="HG丸ｺﾞｼｯｸM-PRO" pitchFamily="50" charset="-128"/>
              </a:rPr>
              <a:t>25</a:t>
            </a:r>
            <a:r>
              <a:rPr lang="ja-JP" altLang="en-US" sz="1200" dirty="0" smtClean="0">
                <a:solidFill>
                  <a:schemeClr val="tx1"/>
                </a:solidFill>
                <a:latin typeface="HG丸ｺﾞｼｯｸM-PRO" pitchFamily="50" charset="-128"/>
                <a:ea typeface="HG丸ｺﾞｼｯｸM-PRO" pitchFamily="50" charset="-128"/>
              </a:rPr>
              <a:t>日付けで大阪府地域防災計画が改正されたことから、その改正内容に加え、次の３つの視点から改正を行うもの。</a:t>
            </a:r>
            <a:endParaRPr lang="en-US" altLang="ja-JP" sz="1200" dirty="0" smtClean="0">
              <a:solidFill>
                <a:schemeClr val="tx1"/>
              </a:solidFill>
              <a:latin typeface="HG丸ｺﾞｼｯｸM-PRO" pitchFamily="50" charset="-128"/>
              <a:ea typeface="HG丸ｺﾞｼｯｸM-PRO" pitchFamily="50" charset="-128"/>
            </a:endParaRPr>
          </a:p>
          <a:p>
            <a:endParaRPr lang="en-US" altLang="ja-JP" sz="1100" dirty="0" smtClean="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200" b="1" dirty="0" smtClean="0">
                <a:solidFill>
                  <a:schemeClr val="tx1"/>
                </a:solidFill>
                <a:latin typeface="HG丸ｺﾞｼｯｸM-PRO" pitchFamily="50" charset="-128"/>
                <a:ea typeface="HG丸ｺﾞｼｯｸM-PRO" pitchFamily="50" charset="-128"/>
              </a:rPr>
              <a:t>長期化への対応</a:t>
            </a:r>
            <a:r>
              <a:rPr kumimoji="1" lang="en-US" altLang="ja-JP" sz="1200" dirty="0" smtClean="0">
                <a:solidFill>
                  <a:schemeClr val="tx1"/>
                </a:solidFill>
                <a:latin typeface="HG丸ｺﾞｼｯｸM-PRO" pitchFamily="50" charset="-128"/>
                <a:ea typeface="HG丸ｺﾞｼｯｸM-PRO" pitchFamily="50" charset="-128"/>
              </a:rPr>
              <a:t>…</a:t>
            </a:r>
            <a:r>
              <a:rPr kumimoji="1" lang="ja-JP" altLang="en-US" sz="1200" dirty="0" smtClean="0">
                <a:solidFill>
                  <a:schemeClr val="tx1"/>
                </a:solidFill>
                <a:latin typeface="HG丸ｺﾞｼｯｸM-PRO" pitchFamily="50" charset="-128"/>
                <a:ea typeface="HG丸ｺﾞｼｯｸM-PRO" pitchFamily="50" charset="-128"/>
              </a:rPr>
              <a:t>南海トラフ巨大地震においては被</a:t>
            </a:r>
            <a:r>
              <a:rPr lang="ja-JP" altLang="en-US" sz="1200" dirty="0" smtClean="0">
                <a:solidFill>
                  <a:schemeClr val="tx1"/>
                </a:solidFill>
                <a:latin typeface="HG丸ｺﾞｼｯｸM-PRO" pitchFamily="50" charset="-128"/>
                <a:ea typeface="HG丸ｺﾞｼｯｸM-PRO" pitchFamily="50" charset="-128"/>
              </a:rPr>
              <a:t>害が甚大かつ広域化することが見込まれていることから、応急対策</a:t>
            </a:r>
            <a:r>
              <a:rPr lang="ja-JP" altLang="en-US" sz="1200" dirty="0">
                <a:solidFill>
                  <a:schemeClr val="tx1"/>
                </a:solidFill>
                <a:latin typeface="HG丸ｺﾞｼｯｸM-PRO" pitchFamily="50" charset="-128"/>
                <a:ea typeface="HG丸ｺﾞｼｯｸM-PRO" pitchFamily="50" charset="-128"/>
              </a:rPr>
              <a:t>について</a:t>
            </a:r>
            <a:r>
              <a:rPr lang="ja-JP" altLang="en-US" sz="1200" dirty="0" smtClean="0">
                <a:solidFill>
                  <a:schemeClr val="tx1"/>
                </a:solidFill>
                <a:latin typeface="HG丸ｺﾞｼｯｸM-PRO" pitchFamily="50" charset="-128"/>
                <a:ea typeface="HG丸ｺﾞｼｯｸM-PRO" pitchFamily="50" charset="-128"/>
              </a:rPr>
              <a:t>も長期的対応（</a:t>
            </a:r>
            <a:r>
              <a:rPr lang="en-US" altLang="ja-JP" sz="1200" dirty="0" smtClean="0">
                <a:solidFill>
                  <a:schemeClr val="tx1"/>
                </a:solidFill>
                <a:latin typeface="HG丸ｺﾞｼｯｸM-PRO" pitchFamily="50" charset="-128"/>
                <a:ea typeface="HG丸ｺﾞｼｯｸM-PRO" pitchFamily="50" charset="-128"/>
              </a:rPr>
              <a:t>1</a:t>
            </a:r>
            <a:r>
              <a:rPr lang="ja-JP" altLang="en-US" sz="1200" dirty="0" smtClean="0">
                <a:solidFill>
                  <a:schemeClr val="tx1"/>
                </a:solidFill>
                <a:latin typeface="HG丸ｺﾞｼｯｸM-PRO" pitchFamily="50" charset="-128"/>
                <a:ea typeface="HG丸ｺﾞｼｯｸM-PRO" pitchFamily="50" charset="-128"/>
              </a:rPr>
              <a:t>か月まで）を見込んだ改正が必要</a:t>
            </a:r>
            <a:endParaRPr kumimoji="1" lang="en-US" altLang="ja-JP" sz="1200" dirty="0" smtClean="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200" b="1" dirty="0">
                <a:solidFill>
                  <a:schemeClr val="tx1"/>
                </a:solidFill>
                <a:latin typeface="HG丸ｺﾞｼｯｸM-PRO" pitchFamily="50" charset="-128"/>
                <a:ea typeface="HG丸ｺﾞｼｯｸM-PRO" pitchFamily="50" charset="-128"/>
              </a:rPr>
              <a:t>対策</a:t>
            </a:r>
            <a:r>
              <a:rPr lang="ja-JP" altLang="en-US" sz="1200" b="1" dirty="0" smtClean="0">
                <a:solidFill>
                  <a:schemeClr val="tx1"/>
                </a:solidFill>
                <a:latin typeface="HG丸ｺﾞｼｯｸM-PRO" pitchFamily="50" charset="-128"/>
                <a:ea typeface="HG丸ｺﾞｼｯｸM-PRO" pitchFamily="50" charset="-128"/>
              </a:rPr>
              <a:t>の目標化</a:t>
            </a:r>
            <a:r>
              <a:rPr lang="en-US" altLang="ja-JP" sz="1200" dirty="0" smtClean="0">
                <a:solidFill>
                  <a:schemeClr val="tx1"/>
                </a:solidFill>
                <a:latin typeface="HG丸ｺﾞｼｯｸM-PRO" pitchFamily="50" charset="-128"/>
                <a:ea typeface="HG丸ｺﾞｼｯｸM-PRO" pitchFamily="50" charset="-128"/>
              </a:rPr>
              <a:t>…</a:t>
            </a:r>
            <a:r>
              <a:rPr lang="ja-JP" altLang="en-US" sz="1200" dirty="0" smtClean="0">
                <a:solidFill>
                  <a:schemeClr val="tx1"/>
                </a:solidFill>
                <a:latin typeface="HG丸ｺﾞｼｯｸM-PRO" pitchFamily="50" charset="-128"/>
                <a:ea typeface="HG丸ｺﾞｼｯｸM-PRO" pitchFamily="50" charset="-128"/>
              </a:rPr>
              <a:t>長期的対応を見込み、各対策内容についても時系列で目標を立て、着実に推進する体制の整備が必要</a:t>
            </a:r>
            <a:endParaRPr lang="en-US" altLang="ja-JP" sz="1200" dirty="0" smtClean="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200" b="1" dirty="0" smtClean="0">
                <a:solidFill>
                  <a:schemeClr val="tx1"/>
                </a:solidFill>
                <a:latin typeface="HG丸ｺﾞｼｯｸM-PRO" pitchFamily="50" charset="-128"/>
                <a:ea typeface="HG丸ｺﾞｼｯｸM-PRO" pitchFamily="50" charset="-128"/>
              </a:rPr>
              <a:t>府庁業務継続計画との整合性</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非常時優先業務（災害応急対策業務、災害時でも継続実施する優先度の高い通常業務）を示した府庁業務継続計画との整合性を確保</a:t>
            </a:r>
            <a:r>
              <a:rPr lang="en-US" altLang="ja-JP" sz="900" dirty="0" smtClean="0">
                <a:solidFill>
                  <a:schemeClr val="tx1"/>
                </a:solidFill>
                <a:latin typeface="HG丸ｺﾞｼｯｸM-PRO" panose="020F0600000000000000" pitchFamily="50" charset="-128"/>
                <a:ea typeface="HG丸ｺﾞｼｯｸM-PRO" panose="020F0600000000000000" pitchFamily="50" charset="-128"/>
              </a:rPr>
              <a:t/>
            </a:r>
            <a:br>
              <a:rPr lang="en-US" altLang="ja-JP" sz="900" dirty="0" smtClean="0">
                <a:solidFill>
                  <a:schemeClr val="tx1"/>
                </a:solidFill>
                <a:latin typeface="HG丸ｺﾞｼｯｸM-PRO" panose="020F0600000000000000" pitchFamily="50" charset="-128"/>
                <a:ea typeface="HG丸ｺﾞｼｯｸM-PRO" panose="020F0600000000000000" pitchFamily="50" charset="-128"/>
              </a:rPr>
            </a:br>
            <a:r>
              <a:rPr lang="ja-JP" altLang="en-US" sz="1200" dirty="0" smtClean="0">
                <a:solidFill>
                  <a:schemeClr val="tx1"/>
                </a:solidFill>
                <a:latin typeface="HGSｺﾞｼｯｸE" pitchFamily="50" charset="-128"/>
                <a:ea typeface="HGSｺﾞｼｯｸE" pitchFamily="50" charset="-128"/>
              </a:rPr>
              <a:t>　 </a:t>
            </a:r>
            <a:endParaRPr lang="en-US" altLang="ja-JP" sz="1200" dirty="0" smtClean="0">
              <a:solidFill>
                <a:schemeClr val="tx1"/>
              </a:solidFill>
              <a:latin typeface="HGSｺﾞｼｯｸE" pitchFamily="50" charset="-128"/>
              <a:ea typeface="HGSｺﾞｼｯｸE" pitchFamily="50" charset="-128"/>
            </a:endParaRPr>
          </a:p>
          <a:p>
            <a:endParaRPr lang="en-US" altLang="ja-JP" sz="1200" dirty="0" smtClean="0">
              <a:solidFill>
                <a:schemeClr val="tx1"/>
              </a:solidFill>
              <a:latin typeface="HG丸ｺﾞｼｯｸM-PRO" pitchFamily="50" charset="-128"/>
              <a:ea typeface="HG丸ｺﾞｼｯｸM-PRO"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266157051"/>
              </p:ext>
            </p:extLst>
          </p:nvPr>
        </p:nvGraphicFramePr>
        <p:xfrm>
          <a:off x="197272" y="3261921"/>
          <a:ext cx="6132884" cy="5672035"/>
        </p:xfrm>
        <a:graphic>
          <a:graphicData uri="http://schemas.openxmlformats.org/drawingml/2006/table">
            <a:tbl>
              <a:tblPr firstRow="1" bandRow="1">
                <a:tableStyleId>{5C22544A-7EE6-4342-B048-85BDC9FD1C3A}</a:tableStyleId>
              </a:tblPr>
              <a:tblGrid>
                <a:gridCol w="822704"/>
                <a:gridCol w="897496"/>
                <a:gridCol w="2168948"/>
                <a:gridCol w="2243736"/>
              </a:tblGrid>
              <a:tr h="211001">
                <a:tc>
                  <a:txBody>
                    <a:bodyPr/>
                    <a:lstStyle/>
                    <a:p>
                      <a:pPr algn="ctr"/>
                      <a:r>
                        <a:rPr kumimoji="1" lang="ja-JP" altLang="en-US" sz="900" b="1" dirty="0" smtClean="0">
                          <a:solidFill>
                            <a:schemeClr val="tx1"/>
                          </a:solidFill>
                          <a:latin typeface="HG丸ｺﾞｼｯｸM-PRO" pitchFamily="50" charset="-128"/>
                          <a:ea typeface="HG丸ｺﾞｼｯｸM-PRO" pitchFamily="50" charset="-128"/>
                        </a:rPr>
                        <a:t>フェーズ</a:t>
                      </a:r>
                      <a:endParaRPr kumimoji="1" lang="ja-JP" altLang="en-US" sz="9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ja-JP" sz="900" b="1" kern="100" dirty="0">
                          <a:solidFill>
                            <a:schemeClr val="tx1"/>
                          </a:solidFill>
                          <a:latin typeface="HG丸ｺﾞｼｯｸM-PRO" pitchFamily="50" charset="-128"/>
                          <a:ea typeface="HG丸ｺﾞｼｯｸM-PRO" pitchFamily="50" charset="-128"/>
                          <a:cs typeface="Times New Roman"/>
                        </a:rPr>
                        <a:t>時間区分</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ja-JP" sz="900" b="1" kern="100" dirty="0">
                          <a:solidFill>
                            <a:schemeClr val="tx1"/>
                          </a:solidFill>
                          <a:latin typeface="HG丸ｺﾞｼｯｸM-PRO" pitchFamily="50" charset="-128"/>
                          <a:ea typeface="HG丸ｺﾞｼｯｸM-PRO" pitchFamily="50" charset="-128"/>
                          <a:cs typeface="Times New Roman"/>
                        </a:rPr>
                        <a:t>考え方</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algn="ctr">
                        <a:spcAft>
                          <a:spcPts val="0"/>
                        </a:spcAft>
                      </a:pPr>
                      <a:r>
                        <a:rPr lang="ja-JP" altLang="en-US" sz="900" b="1" kern="100" dirty="0" smtClean="0">
                          <a:solidFill>
                            <a:schemeClr val="tx1"/>
                          </a:solidFill>
                          <a:latin typeface="HG丸ｺﾞｼｯｸM-PRO" pitchFamily="50" charset="-128"/>
                          <a:ea typeface="HG丸ｺﾞｼｯｸM-PRO" pitchFamily="50" charset="-128"/>
                          <a:cs typeface="Times New Roman"/>
                        </a:rPr>
                        <a:t>各部局における主な応急対策業務</a:t>
                      </a:r>
                      <a:endParaRPr lang="ja-JP" sz="900" b="1" kern="100" dirty="0">
                        <a:solidFill>
                          <a:schemeClr val="tx1"/>
                        </a:solidFill>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r>
              <a:tr h="777074">
                <a:tc>
                  <a:txBody>
                    <a:bodyPr/>
                    <a:lstStyle/>
                    <a:p>
                      <a:pPr algn="ctr"/>
                      <a:r>
                        <a:rPr kumimoji="1" lang="ja-JP" altLang="en-US" sz="900" dirty="0" smtClean="0">
                          <a:latin typeface="HG丸ｺﾞｼｯｸM-PRO" pitchFamily="50" charset="-128"/>
                          <a:ea typeface="HG丸ｺﾞｼｯｸM-PRO" pitchFamily="50" charset="-128"/>
                        </a:rPr>
                        <a:t>第１</a:t>
                      </a:r>
                      <a:endParaRPr kumimoji="1" lang="en-US" altLang="ja-JP" sz="900" dirty="0" smtClean="0">
                        <a:latin typeface="HG丸ｺﾞｼｯｸM-PRO" pitchFamily="50" charset="-128"/>
                        <a:ea typeface="HG丸ｺﾞｼｯｸM-PRO" pitchFamily="50" charset="-128"/>
                      </a:endParaRPr>
                    </a:p>
                    <a:p>
                      <a:pPr algn="ctr"/>
                      <a:r>
                        <a:rPr kumimoji="1" lang="ja-JP" altLang="en-US" sz="900" dirty="0" smtClean="0">
                          <a:latin typeface="HG丸ｺﾞｼｯｸM-PRO" pitchFamily="50" charset="-128"/>
                          <a:ea typeface="HG丸ｺﾞｼｯｸM-PRO" pitchFamily="50" charset="-128"/>
                        </a:rPr>
                        <a:t>フェーズ</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spcAft>
                          <a:spcPts val="0"/>
                        </a:spcAft>
                      </a:pPr>
                      <a:r>
                        <a:rPr lang="ja-JP" sz="900" kern="100" dirty="0">
                          <a:latin typeface="HG丸ｺﾞｼｯｸM-PRO" pitchFamily="50" charset="-128"/>
                          <a:ea typeface="HG丸ｺﾞｼｯｸM-PRO" pitchFamily="50" charset="-128"/>
                          <a:cs typeface="Times New Roman"/>
                        </a:rPr>
                        <a:t>災害発生</a:t>
                      </a:r>
                      <a:r>
                        <a:rPr lang="ja-JP" sz="900" kern="100" dirty="0" smtClean="0">
                          <a:latin typeface="HG丸ｺﾞｼｯｸM-PRO" pitchFamily="50" charset="-128"/>
                          <a:ea typeface="HG丸ｺﾞｼｯｸM-PRO" pitchFamily="50" charset="-128"/>
                          <a:cs typeface="Times New Roman"/>
                        </a:rPr>
                        <a:t>から</a:t>
                      </a:r>
                      <a:r>
                        <a:rPr lang="ja-JP" altLang="ja-JP" sz="900" kern="100" dirty="0" smtClean="0">
                          <a:latin typeface="HG丸ｺﾞｼｯｸM-PRO" pitchFamily="50" charset="-128"/>
                          <a:ea typeface="HG丸ｺﾞｼｯｸM-PRO" pitchFamily="50" charset="-128"/>
                          <a:cs typeface="Times New Roman"/>
                        </a:rPr>
                        <a:t>発災後３時間まで</a:t>
                      </a: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indent="123825" algn="just">
                        <a:spcAft>
                          <a:spcPts val="0"/>
                        </a:spcAft>
                      </a:pPr>
                      <a:r>
                        <a:rPr lang="ja-JP" sz="900" kern="100" dirty="0">
                          <a:latin typeface="HG丸ｺﾞｼｯｸM-PRO" pitchFamily="50" charset="-128"/>
                          <a:ea typeface="HG丸ｺﾞｼｯｸM-PRO" pitchFamily="50" charset="-128"/>
                          <a:cs typeface="Times New Roman"/>
                        </a:rPr>
                        <a:t>発災後、迅速な体制の確立とともに、府民に対し避難情報など緊急情報の確実な発出と応援機関に対する速やかな救助要請の伝達などを最優先する。</a:t>
                      </a:r>
                    </a:p>
                    <a:p>
                      <a:pPr algn="just">
                        <a:spcAft>
                          <a:spcPts val="0"/>
                        </a:spcAft>
                      </a:pPr>
                      <a:r>
                        <a:rPr lang="ja-JP" sz="900" kern="100" dirty="0">
                          <a:latin typeface="HG丸ｺﾞｼｯｸM-PRO" pitchFamily="50" charset="-128"/>
                          <a:ea typeface="HG丸ｺﾞｼｯｸM-PRO" pitchFamily="50" charset="-128"/>
                          <a:cs typeface="Times New Roman"/>
                        </a:rPr>
                        <a:t>また、災害対策本部会議を通じて、全庁の情報共有と対応方針の統一を図る。</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u="sng" dirty="0" smtClean="0">
                          <a:latin typeface="HG丸ｺﾞｼｯｸM-PRO" pitchFamily="50" charset="-128"/>
                          <a:ea typeface="HG丸ｺﾞｼｯｸM-PRO" pitchFamily="50" charset="-128"/>
                        </a:rPr>
                        <a:t>初動対応、体制の確立</a:t>
                      </a:r>
                      <a:endParaRPr kumimoji="1" lang="en-US" altLang="ja-JP" sz="900" u="sng"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sng" dirty="0" smtClean="0">
                          <a:latin typeface="HG丸ｺﾞｼｯｸM-PRO" pitchFamily="50" charset="-128"/>
                          <a:ea typeface="HG丸ｺﾞｼｯｸM-PRO" pitchFamily="50" charset="-128"/>
                        </a:rPr>
                        <a:t>所管施設の利用者の安全確認</a:t>
                      </a:r>
                      <a:endParaRPr kumimoji="1" lang="en-US" altLang="ja-JP" sz="900" u="sng"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sng" dirty="0" smtClean="0">
                          <a:latin typeface="HG丸ｺﾞｼｯｸM-PRO" pitchFamily="50" charset="-128"/>
                          <a:ea typeface="HG丸ｺﾞｼｯｸM-PRO" pitchFamily="50" charset="-128"/>
                        </a:rPr>
                        <a:t>部内職員の安否確認と参集状況の把握、報告</a:t>
                      </a:r>
                      <a:endParaRPr kumimoji="1" lang="en-US" altLang="ja-JP" sz="900" u="sng"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sng" dirty="0" smtClean="0">
                          <a:latin typeface="HG丸ｺﾞｼｯｸM-PRO" pitchFamily="50" charset="-128"/>
                          <a:ea typeface="HG丸ｺﾞｼｯｸM-PRO" pitchFamily="50" charset="-128"/>
                        </a:rPr>
                        <a:t>部内及び関係機関からの情報収集及び連絡調整</a:t>
                      </a:r>
                      <a:r>
                        <a:rPr kumimoji="1" lang="ja-JP" altLang="en-US" sz="900" dirty="0" smtClean="0">
                          <a:latin typeface="HG丸ｺﾞｼｯｸM-PRO" pitchFamily="50" charset="-128"/>
                          <a:ea typeface="HG丸ｺﾞｼｯｸM-PRO" pitchFamily="50" charset="-128"/>
                        </a:rPr>
                        <a:t>　</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自衛隊・</a:t>
                      </a:r>
                      <a:r>
                        <a:rPr kumimoji="1" lang="en-US" altLang="ja-JP" sz="900" dirty="0" smtClean="0">
                          <a:latin typeface="HG丸ｺﾞｼｯｸM-PRO" pitchFamily="50" charset="-128"/>
                          <a:ea typeface="HG丸ｺﾞｼｯｸM-PRO" pitchFamily="50" charset="-128"/>
                        </a:rPr>
                        <a:t>DMAT</a:t>
                      </a:r>
                      <a:r>
                        <a:rPr kumimoji="1" lang="ja-JP" altLang="en-US" sz="900" dirty="0" smtClean="0">
                          <a:latin typeface="HG丸ｺﾞｼｯｸM-PRO" pitchFamily="50" charset="-128"/>
                          <a:ea typeface="HG丸ｺﾞｼｯｸM-PRO" pitchFamily="50" charset="-128"/>
                        </a:rPr>
                        <a:t>等の派遣要請　など</a:t>
                      </a: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886206">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第</a:t>
                      </a:r>
                      <a:r>
                        <a:rPr kumimoji="1" lang="en-US" altLang="ja-JP" sz="900" dirty="0" smtClean="0">
                          <a:latin typeface="HG丸ｺﾞｼｯｸM-PRO" pitchFamily="50" charset="-128"/>
                          <a:ea typeface="HG丸ｺﾞｼｯｸM-PRO" pitchFamily="50" charset="-128"/>
                        </a:rPr>
                        <a:t>2</a:t>
                      </a: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フェーズ</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spcAft>
                          <a:spcPts val="0"/>
                        </a:spcAft>
                      </a:pPr>
                      <a:r>
                        <a:rPr lang="ja-JP" sz="900" kern="100" smtClean="0">
                          <a:latin typeface="HG丸ｺﾞｼｯｸM-PRO" pitchFamily="50" charset="-128"/>
                          <a:ea typeface="HG丸ｺﾞｼｯｸM-PRO" pitchFamily="50" charset="-128"/>
                          <a:cs typeface="Times New Roman"/>
                        </a:rPr>
                        <a:t>発災後</a:t>
                      </a:r>
                      <a:endParaRPr lang="en-US" altLang="ja-JP" sz="900" kern="100" smtClean="0">
                        <a:latin typeface="HG丸ｺﾞｼｯｸM-PRO" pitchFamily="50" charset="-128"/>
                        <a:ea typeface="HG丸ｺﾞｼｯｸM-PRO" pitchFamily="50" charset="-128"/>
                        <a:cs typeface="Times New Roman"/>
                      </a:endParaRPr>
                    </a:p>
                    <a:p>
                      <a:pPr algn="just">
                        <a:spcAft>
                          <a:spcPts val="0"/>
                        </a:spcAft>
                      </a:pPr>
                      <a:r>
                        <a:rPr lang="en-US" altLang="ja-JP" sz="900" kern="100" smtClean="0">
                          <a:latin typeface="HG丸ｺﾞｼｯｸM-PRO" pitchFamily="50" charset="-128"/>
                          <a:ea typeface="HG丸ｺﾞｼｯｸM-PRO" pitchFamily="50" charset="-128"/>
                          <a:cs typeface="Times New Roman"/>
                        </a:rPr>
                        <a:t>24</a:t>
                      </a:r>
                      <a:r>
                        <a:rPr lang="ja-JP" sz="900" kern="100" smtClean="0">
                          <a:latin typeface="HG丸ｺﾞｼｯｸM-PRO" pitchFamily="50" charset="-128"/>
                          <a:ea typeface="HG丸ｺﾞｼｯｸM-PRO" pitchFamily="50" charset="-128"/>
                          <a:cs typeface="Times New Roman"/>
                        </a:rPr>
                        <a:t>時間</a:t>
                      </a:r>
                      <a:r>
                        <a:rPr lang="ja-JP" sz="900" kern="100">
                          <a:latin typeface="HG丸ｺﾞｼｯｸM-PRO" pitchFamily="50" charset="-128"/>
                          <a:ea typeface="HG丸ｺﾞｼｯｸM-PRO" pitchFamily="50" charset="-128"/>
                          <a:cs typeface="Times New Roman"/>
                        </a:rPr>
                        <a:t>まで</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indent="123825" algn="just">
                        <a:spcAft>
                          <a:spcPts val="0"/>
                        </a:spcAft>
                      </a:pPr>
                      <a:r>
                        <a:rPr lang="ja-JP" sz="900" kern="100" dirty="0">
                          <a:latin typeface="HG丸ｺﾞｼｯｸM-PRO" pitchFamily="50" charset="-128"/>
                          <a:ea typeface="HG丸ｺﾞｼｯｸM-PRO" pitchFamily="50" charset="-128"/>
                          <a:cs typeface="Times New Roman"/>
                        </a:rPr>
                        <a:t>迅速かつ円滑な救出・救助活動を行うため、人命確保を最優先した被害情報の収集と各機関への提供及び交通路等の確保と二次災害を防ぐ活動を実施する。</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u="sng" dirty="0" smtClean="0">
                          <a:latin typeface="HG丸ｺﾞｼｯｸM-PRO" pitchFamily="50" charset="-128"/>
                          <a:ea typeface="HG丸ｺﾞｼｯｸM-PRO" pitchFamily="50" charset="-128"/>
                        </a:rPr>
                        <a:t>所管施設の被害状況の把握、報告、及び二次災害防止対策の実施</a:t>
                      </a:r>
                      <a:endParaRPr kumimoji="1" lang="en-US" altLang="ja-JP" sz="900" u="sng"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大手前・咲洲庁舎の応急復旧開始</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lang="ja-JP" altLang="en-US" sz="900" kern="100" dirty="0" smtClean="0">
                          <a:latin typeface="HG丸ｺﾞｼｯｸM-PRO" pitchFamily="50" charset="-128"/>
                          <a:ea typeface="HG丸ｺﾞｼｯｸM-PRO" pitchFamily="50" charset="-128"/>
                          <a:cs typeface="Times New Roman"/>
                        </a:rPr>
                        <a:t>緊急交通路の確保及び道路啓開作業の開始</a:t>
                      </a:r>
                      <a:endParaRPr lang="en-US" altLang="ja-JP" sz="900" kern="100" dirty="0" smtClean="0">
                        <a:latin typeface="HG丸ｺﾞｼｯｸM-PRO" pitchFamily="50" charset="-128"/>
                        <a:ea typeface="HG丸ｺﾞｼｯｸM-PRO" pitchFamily="50" charset="-128"/>
                        <a:cs typeface="Times New Roman"/>
                      </a:endParaRPr>
                    </a:p>
                    <a:p>
                      <a:pPr marL="177800" indent="-177800">
                        <a:buFont typeface="Wingdings" pitchFamily="2" charset="2"/>
                        <a:buChar char="q"/>
                      </a:pPr>
                      <a:r>
                        <a:rPr lang="ja-JP" altLang="en-US" sz="900" kern="100" dirty="0" smtClean="0">
                          <a:latin typeface="HG丸ｺﾞｼｯｸM-PRO" pitchFamily="50" charset="-128"/>
                          <a:ea typeface="HG丸ｺﾞｼｯｸM-PRO" pitchFamily="50" charset="-128"/>
                          <a:cs typeface="Times New Roman"/>
                        </a:rPr>
                        <a:t>広域防災拠点・後方支援活動拠点の運営開始　など</a:t>
                      </a: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654085">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第</a:t>
                      </a:r>
                      <a:r>
                        <a:rPr kumimoji="1" lang="en-US" altLang="ja-JP" sz="900" dirty="0" smtClean="0">
                          <a:latin typeface="HG丸ｺﾞｼｯｸM-PRO" pitchFamily="50" charset="-128"/>
                          <a:ea typeface="HG丸ｺﾞｼｯｸM-PRO" pitchFamily="50" charset="-128"/>
                        </a:rPr>
                        <a:t>3</a:t>
                      </a: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フェーズ</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spcAft>
                          <a:spcPts val="0"/>
                        </a:spcAft>
                      </a:pPr>
                      <a:r>
                        <a:rPr lang="ja-JP" sz="900" kern="100" dirty="0" smtClean="0">
                          <a:latin typeface="HG丸ｺﾞｼｯｸM-PRO" pitchFamily="50" charset="-128"/>
                          <a:ea typeface="HG丸ｺﾞｼｯｸM-PRO" pitchFamily="50" charset="-128"/>
                          <a:cs typeface="Times New Roman"/>
                        </a:rPr>
                        <a:t>発災後</a:t>
                      </a:r>
                      <a:endParaRPr lang="en-US" altLang="ja-JP" sz="900" kern="100" dirty="0" smtClean="0">
                        <a:latin typeface="HG丸ｺﾞｼｯｸM-PRO" pitchFamily="50" charset="-128"/>
                        <a:ea typeface="HG丸ｺﾞｼｯｸM-PRO" pitchFamily="50" charset="-128"/>
                        <a:cs typeface="Times New Roman"/>
                      </a:endParaRPr>
                    </a:p>
                    <a:p>
                      <a:pPr algn="just">
                        <a:spcAft>
                          <a:spcPts val="0"/>
                        </a:spcAft>
                      </a:pPr>
                      <a:r>
                        <a:rPr lang="en-US" altLang="ja-JP" sz="900" kern="100" dirty="0" smtClean="0">
                          <a:latin typeface="HG丸ｺﾞｼｯｸM-PRO" pitchFamily="50" charset="-128"/>
                          <a:ea typeface="HG丸ｺﾞｼｯｸM-PRO" pitchFamily="50" charset="-128"/>
                          <a:cs typeface="Times New Roman"/>
                        </a:rPr>
                        <a:t>72</a:t>
                      </a:r>
                      <a:r>
                        <a:rPr lang="ja-JP" sz="900" kern="100" dirty="0" smtClean="0">
                          <a:latin typeface="HG丸ｺﾞｼｯｸM-PRO" pitchFamily="50" charset="-128"/>
                          <a:ea typeface="HG丸ｺﾞｼｯｸM-PRO" pitchFamily="50" charset="-128"/>
                          <a:cs typeface="Times New Roman"/>
                        </a:rPr>
                        <a:t>時間</a:t>
                      </a:r>
                      <a:r>
                        <a:rPr lang="ja-JP" sz="900" kern="100" dirty="0">
                          <a:latin typeface="HG丸ｺﾞｼｯｸM-PRO" pitchFamily="50" charset="-128"/>
                          <a:ea typeface="HG丸ｺﾞｼｯｸM-PRO" pitchFamily="50" charset="-128"/>
                          <a:cs typeface="Times New Roman"/>
                        </a:rPr>
                        <a:t>まで</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indent="123825" algn="just">
                        <a:spcAft>
                          <a:spcPts val="0"/>
                        </a:spcAft>
                      </a:pPr>
                      <a:r>
                        <a:rPr lang="ja-JP" sz="900" kern="100" dirty="0" smtClean="0">
                          <a:latin typeface="HG丸ｺﾞｼｯｸM-PRO" pitchFamily="50" charset="-128"/>
                          <a:ea typeface="HG丸ｺﾞｼｯｸM-PRO" pitchFamily="50" charset="-128"/>
                          <a:cs typeface="Times New Roman"/>
                        </a:rPr>
                        <a:t>発災後</a:t>
                      </a:r>
                      <a:r>
                        <a:rPr lang="en-US" altLang="ja-JP" sz="900" kern="100" dirty="0" smtClean="0">
                          <a:latin typeface="HG丸ｺﾞｼｯｸM-PRO" pitchFamily="50" charset="-128"/>
                          <a:ea typeface="HG丸ｺﾞｼｯｸM-PRO" pitchFamily="50" charset="-128"/>
                          <a:cs typeface="Times New Roman"/>
                        </a:rPr>
                        <a:t>72</a:t>
                      </a:r>
                      <a:r>
                        <a:rPr lang="ja-JP" sz="900" kern="100" dirty="0" smtClean="0">
                          <a:latin typeface="HG丸ｺﾞｼｯｸM-PRO" pitchFamily="50" charset="-128"/>
                          <a:ea typeface="HG丸ｺﾞｼｯｸM-PRO" pitchFamily="50" charset="-128"/>
                          <a:cs typeface="Times New Roman"/>
                        </a:rPr>
                        <a:t>時間</a:t>
                      </a:r>
                      <a:r>
                        <a:rPr lang="ja-JP" sz="900" kern="100" dirty="0">
                          <a:latin typeface="HG丸ｺﾞｼｯｸM-PRO" pitchFamily="50" charset="-128"/>
                          <a:ea typeface="HG丸ｺﾞｼｯｸM-PRO" pitchFamily="50" charset="-128"/>
                          <a:cs typeface="Times New Roman"/>
                        </a:rPr>
                        <a:t>が経過すると生存率が急激に低下するため、確保しうるマンパワーを人命確保にかかわる業務に最大限投入する。</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国への緊急要望の取りまとめ</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災害関連予算の調整開始</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義援金の受付開始</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lang="ja-JP" altLang="en-US" sz="900" kern="100" dirty="0" smtClean="0">
                          <a:latin typeface="HG丸ｺﾞｼｯｸM-PRO" pitchFamily="50" charset="-128"/>
                          <a:ea typeface="HG丸ｺﾞｼｯｸM-PRO" pitchFamily="50" charset="-128"/>
                          <a:cs typeface="Times New Roman"/>
                        </a:rPr>
                        <a:t>緊急物資（生活必需品）の調達斡旋</a:t>
                      </a:r>
                      <a:endParaRPr lang="en-US" altLang="ja-JP" sz="900" kern="100" dirty="0" smtClean="0">
                        <a:latin typeface="HG丸ｺﾞｼｯｸM-PRO" pitchFamily="50" charset="-128"/>
                        <a:ea typeface="HG丸ｺﾞｼｯｸM-PRO" pitchFamily="50" charset="-128"/>
                        <a:cs typeface="Times New Roman"/>
                      </a:endParaRPr>
                    </a:p>
                    <a:p>
                      <a:pPr marL="177800" marR="0" indent="-177800" algn="l" defTabSz="1280160" rtl="0" eaLnBrk="1" fontAlgn="auto" latinLnBrk="0" hangingPunct="1">
                        <a:lnSpc>
                          <a:spcPct val="100000"/>
                        </a:lnSpc>
                        <a:spcBef>
                          <a:spcPts val="0"/>
                        </a:spcBef>
                        <a:spcAft>
                          <a:spcPts val="0"/>
                        </a:spcAft>
                        <a:buClrTx/>
                        <a:buSzTx/>
                        <a:buFont typeface="Wingdings" pitchFamily="2" charset="2"/>
                        <a:buChar char="q"/>
                        <a:tabLst/>
                        <a:defRPr/>
                      </a:pPr>
                      <a:r>
                        <a:rPr lang="ja-JP" altLang="en-US" sz="900" kern="100" dirty="0" smtClean="0">
                          <a:latin typeface="HG丸ｺﾞｼｯｸM-PRO" pitchFamily="50" charset="-128"/>
                          <a:ea typeface="HG丸ｺﾞｼｯｸM-PRO" pitchFamily="50" charset="-128"/>
                          <a:cs typeface="Times New Roman"/>
                        </a:rPr>
                        <a:t>府内外公営住宅等（民間賃貸住宅含む）の空き家情報の収集　など　</a:t>
                      </a:r>
                      <a:r>
                        <a:rPr lang="ja-JP" altLang="en-US" sz="900" kern="100" baseline="0" dirty="0" smtClean="0">
                          <a:latin typeface="HG丸ｺﾞｼｯｸM-PRO" pitchFamily="50" charset="-128"/>
                          <a:ea typeface="HG丸ｺﾞｼｯｸM-PRO" pitchFamily="50" charset="-128"/>
                          <a:cs typeface="Times New Roman"/>
                        </a:rPr>
                        <a:t>  </a:t>
                      </a: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236443">
                <a:tc gridSpan="4">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ここまでは、人命救助に関する業務を最優先！可能な限りの人命救助に努める！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FF00"/>
                    </a:solidFill>
                  </a:tcPr>
                </a:tc>
                <a:tc hMerge="1">
                  <a:txBody>
                    <a:bodyPr/>
                    <a:lstStyle/>
                    <a:p>
                      <a:pPr algn="just">
                        <a:spcAft>
                          <a:spcPts val="0"/>
                        </a:spcAft>
                      </a:pP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hMerge="1">
                  <a:txBody>
                    <a:bodyPr/>
                    <a:lstStyle/>
                    <a:p>
                      <a:pPr marL="0" indent="123825" algn="just">
                        <a:spcAft>
                          <a:spcPts val="0"/>
                        </a:spcAft>
                      </a:pP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hMerge="1">
                  <a:txBody>
                    <a:bodyPr/>
                    <a:lstStyle/>
                    <a:p>
                      <a:pPr marL="0" indent="0">
                        <a:buFont typeface="Wingdings" pitchFamily="2" charset="2"/>
                        <a:buNone/>
                      </a:pP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759605">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第</a:t>
                      </a:r>
                      <a:r>
                        <a:rPr kumimoji="1" lang="en-US" altLang="ja-JP" sz="900" dirty="0" smtClean="0">
                          <a:latin typeface="HG丸ｺﾞｼｯｸM-PRO" pitchFamily="50" charset="-128"/>
                          <a:ea typeface="HG丸ｺﾞｼｯｸM-PRO" pitchFamily="50" charset="-128"/>
                        </a:rPr>
                        <a:t>4</a:t>
                      </a: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フェーズ</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spcAft>
                          <a:spcPts val="0"/>
                        </a:spcAft>
                      </a:pPr>
                      <a:r>
                        <a:rPr lang="ja-JP" sz="900" kern="100" dirty="0" smtClean="0">
                          <a:latin typeface="HG丸ｺﾞｼｯｸM-PRO" pitchFamily="50" charset="-128"/>
                          <a:ea typeface="HG丸ｺﾞｼｯｸM-PRO" pitchFamily="50" charset="-128"/>
                          <a:cs typeface="Times New Roman"/>
                        </a:rPr>
                        <a:t>発災後</a:t>
                      </a:r>
                      <a:endParaRPr lang="en-US" altLang="ja-JP" sz="900" kern="100" dirty="0" smtClean="0">
                        <a:latin typeface="HG丸ｺﾞｼｯｸM-PRO" pitchFamily="50" charset="-128"/>
                        <a:ea typeface="HG丸ｺﾞｼｯｸM-PRO" pitchFamily="50" charset="-128"/>
                        <a:cs typeface="Times New Roman"/>
                      </a:endParaRPr>
                    </a:p>
                    <a:p>
                      <a:pPr algn="just">
                        <a:spcAft>
                          <a:spcPts val="0"/>
                        </a:spcAft>
                      </a:pPr>
                      <a:r>
                        <a:rPr lang="ja-JP" sz="900" kern="100" dirty="0" smtClean="0">
                          <a:latin typeface="HG丸ｺﾞｼｯｸM-PRO" pitchFamily="50" charset="-128"/>
                          <a:ea typeface="HG丸ｺﾞｼｯｸM-PRO" pitchFamily="50" charset="-128"/>
                          <a:cs typeface="Times New Roman"/>
                        </a:rPr>
                        <a:t>１週間</a:t>
                      </a:r>
                      <a:r>
                        <a:rPr lang="ja-JP" sz="900" kern="100" dirty="0">
                          <a:latin typeface="HG丸ｺﾞｼｯｸM-PRO" pitchFamily="50" charset="-128"/>
                          <a:ea typeface="HG丸ｺﾞｼｯｸM-PRO" pitchFamily="50" charset="-128"/>
                          <a:cs typeface="Times New Roman"/>
                        </a:rPr>
                        <a:t>まで</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indent="123825" algn="just">
                        <a:spcAft>
                          <a:spcPts val="0"/>
                        </a:spcAft>
                      </a:pPr>
                      <a:r>
                        <a:rPr lang="ja-JP" sz="900" kern="100" dirty="0">
                          <a:latin typeface="HG丸ｺﾞｼｯｸM-PRO" pitchFamily="50" charset="-128"/>
                          <a:ea typeface="HG丸ｺﾞｼｯｸM-PRO" pitchFamily="50" charset="-128"/>
                          <a:cs typeface="Times New Roman"/>
                        </a:rPr>
                        <a:t>避難者は発災直後のショック状態を脱しつつも、多様なニーズの発生が予測される。</a:t>
                      </a:r>
                    </a:p>
                    <a:p>
                      <a:pPr marL="0" indent="123825" algn="just">
                        <a:spcAft>
                          <a:spcPts val="0"/>
                        </a:spcAft>
                      </a:pPr>
                      <a:r>
                        <a:rPr lang="ja-JP" sz="900" kern="100" dirty="0">
                          <a:latin typeface="HG丸ｺﾞｼｯｸM-PRO" pitchFamily="50" charset="-128"/>
                          <a:ea typeface="HG丸ｺﾞｼｯｸM-PRO" pitchFamily="50" charset="-128"/>
                          <a:cs typeface="Times New Roman"/>
                        </a:rPr>
                        <a:t>避難者</a:t>
                      </a:r>
                      <a:r>
                        <a:rPr lang="ja-JP" sz="900" kern="100" dirty="0" smtClean="0">
                          <a:latin typeface="HG丸ｺﾞｼｯｸM-PRO" pitchFamily="50" charset="-128"/>
                          <a:ea typeface="HG丸ｺﾞｼｯｸM-PRO" pitchFamily="50" charset="-128"/>
                          <a:cs typeface="Times New Roman"/>
                        </a:rPr>
                        <a:t>の</a:t>
                      </a:r>
                      <a:r>
                        <a:rPr lang="en-US" altLang="ja-JP" sz="900" kern="100" dirty="0" smtClean="0">
                          <a:latin typeface="HG丸ｺﾞｼｯｸM-PRO" pitchFamily="50" charset="-128"/>
                          <a:ea typeface="HG丸ｺﾞｼｯｸM-PRO" pitchFamily="50" charset="-128"/>
                          <a:cs typeface="Times New Roman"/>
                        </a:rPr>
                        <a:t>QOL</a:t>
                      </a:r>
                      <a:r>
                        <a:rPr lang="ja-JP" sz="900" kern="100" dirty="0" smtClean="0">
                          <a:latin typeface="HG丸ｺﾞｼｯｸM-PRO" pitchFamily="50" charset="-128"/>
                          <a:ea typeface="HG丸ｺﾞｼｯｸM-PRO" pitchFamily="50" charset="-128"/>
                          <a:cs typeface="Times New Roman"/>
                        </a:rPr>
                        <a:t>確保</a:t>
                      </a:r>
                      <a:r>
                        <a:rPr lang="ja-JP" sz="900" kern="100" dirty="0">
                          <a:latin typeface="HG丸ｺﾞｼｯｸM-PRO" pitchFamily="50" charset="-128"/>
                          <a:ea typeface="HG丸ｺﾞｼｯｸM-PRO" pitchFamily="50" charset="-128"/>
                          <a:cs typeface="Times New Roman"/>
                        </a:rPr>
                        <a:t>を優先業務とする。</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被災市町村支援に関する調整開始</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ボランティア活動に係る支援・調整</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被災児童・生徒の他府県への受け入れ調整　など</a:t>
                      </a:r>
                      <a:endParaRPr lang="ja-JP" sz="105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683988">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第</a:t>
                      </a:r>
                      <a:r>
                        <a:rPr kumimoji="1" lang="en-US" altLang="ja-JP" sz="900" dirty="0" smtClean="0">
                          <a:latin typeface="HG丸ｺﾞｼｯｸM-PRO" pitchFamily="50" charset="-128"/>
                          <a:ea typeface="HG丸ｺﾞｼｯｸM-PRO" pitchFamily="50" charset="-128"/>
                        </a:rPr>
                        <a:t>5</a:t>
                      </a: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フェーズ</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spcAft>
                          <a:spcPts val="0"/>
                        </a:spcAft>
                      </a:pPr>
                      <a:r>
                        <a:rPr lang="ja-JP" sz="900" kern="100" dirty="0" smtClean="0">
                          <a:latin typeface="HG丸ｺﾞｼｯｸM-PRO" pitchFamily="50" charset="-128"/>
                          <a:ea typeface="HG丸ｺﾞｼｯｸM-PRO" pitchFamily="50" charset="-128"/>
                          <a:cs typeface="Times New Roman"/>
                        </a:rPr>
                        <a:t>発災後</a:t>
                      </a:r>
                      <a:endParaRPr lang="en-US" altLang="ja-JP" sz="900" kern="100" dirty="0" smtClean="0">
                        <a:latin typeface="HG丸ｺﾞｼｯｸM-PRO" pitchFamily="50" charset="-128"/>
                        <a:ea typeface="HG丸ｺﾞｼｯｸM-PRO" pitchFamily="50" charset="-128"/>
                        <a:cs typeface="Times New Roman"/>
                      </a:endParaRPr>
                    </a:p>
                    <a:p>
                      <a:pPr algn="just">
                        <a:spcAft>
                          <a:spcPts val="0"/>
                        </a:spcAft>
                      </a:pPr>
                      <a:r>
                        <a:rPr lang="ja-JP" sz="900" kern="100" dirty="0" smtClean="0">
                          <a:latin typeface="HG丸ｺﾞｼｯｸM-PRO" pitchFamily="50" charset="-128"/>
                          <a:ea typeface="HG丸ｺﾞｼｯｸM-PRO" pitchFamily="50" charset="-128"/>
                          <a:cs typeface="Times New Roman"/>
                        </a:rPr>
                        <a:t>２週間</a:t>
                      </a:r>
                      <a:r>
                        <a:rPr lang="ja-JP" sz="900" kern="100" dirty="0">
                          <a:latin typeface="HG丸ｺﾞｼｯｸM-PRO" pitchFamily="50" charset="-128"/>
                          <a:ea typeface="HG丸ｺﾞｼｯｸM-PRO" pitchFamily="50" charset="-128"/>
                          <a:cs typeface="Times New Roman"/>
                        </a:rPr>
                        <a:t>まで</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indent="123825" algn="just">
                        <a:spcAft>
                          <a:spcPts val="0"/>
                        </a:spcAft>
                      </a:pPr>
                      <a:r>
                        <a:rPr lang="ja-JP" sz="900" kern="100" dirty="0">
                          <a:latin typeface="HG丸ｺﾞｼｯｸM-PRO" pitchFamily="50" charset="-128"/>
                          <a:ea typeface="HG丸ｺﾞｼｯｸM-PRO" pitchFamily="50" charset="-128"/>
                          <a:cs typeface="Times New Roman"/>
                        </a:rPr>
                        <a:t>ライフラインなど社会フローシステムの復旧が始まり、府民は生活の再建を意識し行動し始める。</a:t>
                      </a:r>
                    </a:p>
                    <a:p>
                      <a:pPr marL="0" indent="123825" algn="just">
                        <a:spcAft>
                          <a:spcPts val="0"/>
                        </a:spcAft>
                      </a:pPr>
                      <a:r>
                        <a:rPr lang="ja-JP" sz="900" kern="100" dirty="0">
                          <a:latin typeface="HG丸ｺﾞｼｯｸM-PRO" pitchFamily="50" charset="-128"/>
                          <a:ea typeface="HG丸ｺﾞｼｯｸM-PRO" pitchFamily="50" charset="-128"/>
                          <a:cs typeface="Times New Roman"/>
                        </a:rPr>
                        <a:t>避難者</a:t>
                      </a:r>
                      <a:r>
                        <a:rPr lang="ja-JP" sz="900" kern="100" dirty="0" smtClean="0">
                          <a:latin typeface="HG丸ｺﾞｼｯｸM-PRO" pitchFamily="50" charset="-128"/>
                          <a:ea typeface="HG丸ｺﾞｼｯｸM-PRO" pitchFamily="50" charset="-128"/>
                          <a:cs typeface="Times New Roman"/>
                        </a:rPr>
                        <a:t>の</a:t>
                      </a:r>
                      <a:r>
                        <a:rPr lang="en-US" altLang="ja-JP" sz="900" kern="100" dirty="0" smtClean="0">
                          <a:latin typeface="HG丸ｺﾞｼｯｸM-PRO" pitchFamily="50" charset="-128"/>
                          <a:ea typeface="HG丸ｺﾞｼｯｸM-PRO" pitchFamily="50" charset="-128"/>
                          <a:cs typeface="Times New Roman"/>
                        </a:rPr>
                        <a:t>QOL</a:t>
                      </a:r>
                      <a:r>
                        <a:rPr lang="ja-JP" sz="900" kern="100" dirty="0" smtClean="0">
                          <a:latin typeface="HG丸ｺﾞｼｯｸM-PRO" pitchFamily="50" charset="-128"/>
                          <a:ea typeface="HG丸ｺﾞｼｯｸM-PRO" pitchFamily="50" charset="-128"/>
                          <a:cs typeface="Times New Roman"/>
                        </a:rPr>
                        <a:t>を</a:t>
                      </a:r>
                      <a:r>
                        <a:rPr lang="ja-JP" sz="900" kern="100" dirty="0">
                          <a:latin typeface="HG丸ｺﾞｼｯｸM-PRO" pitchFamily="50" charset="-128"/>
                          <a:ea typeface="HG丸ｺﾞｼｯｸM-PRO" pitchFamily="50" charset="-128"/>
                          <a:cs typeface="Times New Roman"/>
                        </a:rPr>
                        <a:t>優先しつつ、生活再建に向けた動きを開始する。</a:t>
                      </a: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u="sng" dirty="0" smtClean="0">
                          <a:latin typeface="HG丸ｺﾞｼｯｸM-PRO" pitchFamily="50" charset="-128"/>
                          <a:ea typeface="HG丸ｺﾞｼｯｸM-PRO" pitchFamily="50" charset="-128"/>
                        </a:rPr>
                        <a:t>被災所管施設の応急復旧開始</a:t>
                      </a:r>
                      <a:endParaRPr kumimoji="1" lang="en-US" altLang="ja-JP" sz="900" u="sng"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復興対策本部の設置</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府税の減免措置の決定、広報</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kern="1200" dirty="0" smtClean="0">
                          <a:latin typeface="HG丸ｺﾞｼｯｸM-PRO" pitchFamily="50" charset="-128"/>
                          <a:ea typeface="HG丸ｺﾞｼｯｸM-PRO" pitchFamily="50" charset="-128"/>
                          <a:cs typeface="+mn-cs"/>
                        </a:rPr>
                        <a:t>災害対策融資関連</a:t>
                      </a:r>
                      <a:endParaRPr kumimoji="1" lang="en-US" altLang="ja-JP" sz="900" kern="1200" dirty="0" smtClean="0">
                        <a:latin typeface="HG丸ｺﾞｼｯｸM-PRO" pitchFamily="50" charset="-128"/>
                        <a:ea typeface="HG丸ｺﾞｼｯｸM-PRO" pitchFamily="50" charset="-128"/>
                        <a:cs typeface="+mn-cs"/>
                      </a:endParaRPr>
                    </a:p>
                    <a:p>
                      <a:pPr marL="177800" indent="-177800">
                        <a:buFont typeface="Wingdings" pitchFamily="2" charset="2"/>
                        <a:buChar char="q"/>
                      </a:pPr>
                      <a:r>
                        <a:rPr kumimoji="1" lang="ja-JP" altLang="en-US" sz="900" kern="1200" dirty="0" smtClean="0">
                          <a:latin typeface="HG丸ｺﾞｼｯｸM-PRO" pitchFamily="50" charset="-128"/>
                          <a:ea typeface="HG丸ｺﾞｼｯｸM-PRO" pitchFamily="50" charset="-128"/>
                          <a:cs typeface="+mn-cs"/>
                        </a:rPr>
                        <a:t>教育再開に向けた調整開始　など</a:t>
                      </a:r>
                      <a:endParaRPr lang="ja-JP" sz="105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759605">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第</a:t>
                      </a:r>
                      <a:r>
                        <a:rPr kumimoji="1" lang="en-US" altLang="ja-JP" sz="900" dirty="0" smtClean="0">
                          <a:latin typeface="HG丸ｺﾞｼｯｸM-PRO" pitchFamily="50" charset="-128"/>
                          <a:ea typeface="HG丸ｺﾞｼｯｸM-PRO" pitchFamily="50" charset="-128"/>
                        </a:rPr>
                        <a:t>6</a:t>
                      </a: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フェーズ</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r>
                        <a:rPr lang="ja-JP" altLang="en-US" sz="900" dirty="0" smtClean="0">
                          <a:latin typeface="HG丸ｺﾞｼｯｸM-PRO" pitchFamily="50" charset="-128"/>
                          <a:ea typeface="HG丸ｺﾞｼｯｸM-PRO" pitchFamily="50" charset="-128"/>
                        </a:rPr>
                        <a:t>発災後</a:t>
                      </a:r>
                      <a:endParaRPr lang="en-US" altLang="ja-JP" sz="900" dirty="0" smtClean="0">
                        <a:latin typeface="HG丸ｺﾞｼｯｸM-PRO" pitchFamily="50" charset="-128"/>
                        <a:ea typeface="HG丸ｺﾞｼｯｸM-PRO" pitchFamily="50" charset="-128"/>
                      </a:endParaRPr>
                    </a:p>
                    <a:p>
                      <a:r>
                        <a:rPr lang="ja-JP" altLang="en-US" sz="900" dirty="0" smtClean="0">
                          <a:latin typeface="HG丸ｺﾞｼｯｸM-PRO" pitchFamily="50" charset="-128"/>
                          <a:ea typeface="HG丸ｺﾞｼｯｸM-PRO" pitchFamily="50" charset="-128"/>
                        </a:rPr>
                        <a:t>１ヶ月まで</a:t>
                      </a:r>
                      <a:endParaRPr lang="ja-JP" altLang="en-US" sz="900" dirty="0">
                        <a:latin typeface="HG丸ｺﾞｼｯｸM-PRO" pitchFamily="50" charset="-128"/>
                        <a:ea typeface="HG丸ｺﾞｼｯｸM-PRO" pitchFamily="50" charset="-128"/>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indent="123825" algn="just">
                        <a:spcAft>
                          <a:spcPts val="0"/>
                        </a:spcAft>
                      </a:pPr>
                      <a:r>
                        <a:rPr lang="ja-JP" sz="900" kern="100" dirty="0">
                          <a:latin typeface="HG丸ｺﾞｼｯｸM-PRO" pitchFamily="50" charset="-128"/>
                          <a:ea typeface="HG丸ｺﾞｼｯｸM-PRO" pitchFamily="50" charset="-128"/>
                          <a:cs typeface="Times New Roman"/>
                        </a:rPr>
                        <a:t>災害発生後の非常体制から復旧・復興に向けた体制に変更する</a:t>
                      </a:r>
                      <a:r>
                        <a:rPr lang="ja-JP" sz="900" kern="100" dirty="0" smtClean="0">
                          <a:latin typeface="HG丸ｺﾞｼｯｸM-PRO" pitchFamily="50" charset="-128"/>
                          <a:ea typeface="HG丸ｺﾞｼｯｸM-PRO" pitchFamily="50" charset="-128"/>
                          <a:cs typeface="Times New Roman"/>
                        </a:rPr>
                        <a:t>時期。</a:t>
                      </a:r>
                      <a:r>
                        <a:rPr lang="ja-JP" sz="900" kern="100" dirty="0">
                          <a:latin typeface="HG丸ｺﾞｼｯｸM-PRO" pitchFamily="50" charset="-128"/>
                          <a:ea typeface="HG丸ｺﾞｼｯｸM-PRO" pitchFamily="50" charset="-128"/>
                          <a:cs typeface="Times New Roman"/>
                        </a:rPr>
                        <a:t>応急対策業務は概ねこの時期で完了させる。</a:t>
                      </a:r>
                    </a:p>
                    <a:p>
                      <a:pPr marL="0" indent="123825" algn="just">
                        <a:spcAft>
                          <a:spcPts val="0"/>
                        </a:spcAft>
                      </a:pPr>
                      <a:r>
                        <a:rPr lang="ja-JP" sz="900" kern="100" dirty="0">
                          <a:latin typeface="HG丸ｺﾞｼｯｸM-PRO" pitchFamily="50" charset="-128"/>
                          <a:ea typeface="HG丸ｺﾞｼｯｸM-PRO" pitchFamily="50" charset="-128"/>
                          <a:cs typeface="Times New Roman"/>
                        </a:rPr>
                        <a:t>以降</a:t>
                      </a:r>
                      <a:r>
                        <a:rPr lang="ja-JP" sz="900" kern="100" dirty="0" smtClean="0">
                          <a:latin typeface="HG丸ｺﾞｼｯｸM-PRO" pitchFamily="50" charset="-128"/>
                          <a:ea typeface="HG丸ｺﾞｼｯｸM-PRO" pitchFamily="50" charset="-128"/>
                          <a:cs typeface="Times New Roman"/>
                        </a:rPr>
                        <a:t>、中長期</a:t>
                      </a:r>
                      <a:r>
                        <a:rPr lang="ja-JP" sz="900" kern="100" dirty="0">
                          <a:latin typeface="HG丸ｺﾞｼｯｸM-PRO" pitchFamily="50" charset="-128"/>
                          <a:ea typeface="HG丸ｺﾞｼｯｸM-PRO" pitchFamily="50" charset="-128"/>
                          <a:cs typeface="Times New Roman"/>
                        </a:rPr>
                        <a:t>視野</a:t>
                      </a:r>
                      <a:r>
                        <a:rPr lang="ja-JP" sz="900" kern="100" dirty="0" smtClean="0">
                          <a:latin typeface="HG丸ｺﾞｼｯｸM-PRO" pitchFamily="50" charset="-128"/>
                          <a:ea typeface="HG丸ｺﾞｼｯｸM-PRO" pitchFamily="50" charset="-128"/>
                          <a:cs typeface="Times New Roman"/>
                        </a:rPr>
                        <a:t>で</a:t>
                      </a:r>
                      <a:r>
                        <a:rPr lang="ja-JP" altLang="en-US" sz="900" kern="100" dirty="0" smtClean="0">
                          <a:latin typeface="HG丸ｺﾞｼｯｸM-PRO" pitchFamily="50" charset="-128"/>
                          <a:ea typeface="HG丸ｺﾞｼｯｸM-PRO" pitchFamily="50" charset="-128"/>
                          <a:cs typeface="Times New Roman"/>
                        </a:rPr>
                        <a:t>復旧・復興を進めていく。</a:t>
                      </a: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u="sng" dirty="0" smtClean="0">
                          <a:latin typeface="HG丸ｺﾞｼｯｸM-PRO" pitchFamily="50" charset="-128"/>
                          <a:ea typeface="HG丸ｺﾞｼｯｸM-PRO" pitchFamily="50" charset="-128"/>
                        </a:rPr>
                        <a:t>被災所管施設の応急復旧</a:t>
                      </a:r>
                      <a:endParaRPr kumimoji="1" lang="en-US" altLang="ja-JP" sz="900" u="sng"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復興基本方針</a:t>
                      </a:r>
                      <a:r>
                        <a:rPr kumimoji="1" lang="ja-JP" altLang="en-US" sz="900" smtClean="0">
                          <a:latin typeface="HG丸ｺﾞｼｯｸM-PRO" pitchFamily="50" charset="-128"/>
                          <a:ea typeface="HG丸ｺﾞｼｯｸM-PRO" pitchFamily="50" charset="-128"/>
                        </a:rPr>
                        <a:t>の策定</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kern="1200" dirty="0" smtClean="0">
                          <a:latin typeface="HG丸ｺﾞｼｯｸM-PRO" pitchFamily="50" charset="-128"/>
                          <a:ea typeface="HG丸ｺﾞｼｯｸM-PRO" pitchFamily="50" charset="-128"/>
                          <a:cs typeface="+mn-cs"/>
                        </a:rPr>
                        <a:t>災害廃棄物の処理計画策定着手</a:t>
                      </a:r>
                      <a:endParaRPr kumimoji="1" lang="en-US" altLang="ja-JP" sz="900" kern="1200" dirty="0" smtClean="0">
                        <a:latin typeface="HG丸ｺﾞｼｯｸM-PRO" pitchFamily="50" charset="-128"/>
                        <a:ea typeface="HG丸ｺﾞｼｯｸM-PRO" pitchFamily="50" charset="-128"/>
                        <a:cs typeface="+mn-cs"/>
                      </a:endParaRPr>
                    </a:p>
                    <a:p>
                      <a:pPr marL="177800" indent="-177800">
                        <a:buFont typeface="Wingdings" pitchFamily="2" charset="2"/>
                        <a:buChar char="q"/>
                      </a:pPr>
                      <a:r>
                        <a:rPr lang="ja-JP" altLang="en-US" sz="900" kern="100" dirty="0" smtClean="0">
                          <a:latin typeface="HG丸ｺﾞｼｯｸM-PRO" pitchFamily="50" charset="-128"/>
                          <a:ea typeface="HG丸ｺﾞｼｯｸM-PRO" pitchFamily="50" charset="-128"/>
                          <a:cs typeface="Times New Roman"/>
                        </a:rPr>
                        <a:t>応急教育等の準備　など</a:t>
                      </a: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258782">
                <a:tc gridSpan="4">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HG丸ｺﾞｼｯｸM-PRO" pitchFamily="50" charset="-128"/>
                          <a:ea typeface="HG丸ｺﾞｼｯｸM-PRO" pitchFamily="50" charset="-128"/>
                        </a:rPr>
                        <a:t>発災後</a:t>
                      </a:r>
                      <a:r>
                        <a:rPr kumimoji="1" lang="en-US" altLang="ja-JP" sz="900" dirty="0" smtClean="0">
                          <a:latin typeface="HG丸ｺﾞｼｯｸM-PRO" pitchFamily="50" charset="-128"/>
                          <a:ea typeface="HG丸ｺﾞｼｯｸM-PRO" pitchFamily="50" charset="-128"/>
                        </a:rPr>
                        <a:t>1</a:t>
                      </a:r>
                      <a:r>
                        <a:rPr kumimoji="1" lang="ja-JP" altLang="en-US" sz="900" dirty="0" smtClean="0">
                          <a:latin typeface="HG丸ｺﾞｼｯｸM-PRO" pitchFamily="50" charset="-128"/>
                          <a:ea typeface="HG丸ｺﾞｼｯｸM-PRO" pitchFamily="50" charset="-128"/>
                        </a:rPr>
                        <a:t>か月までに応急対策業務をほぼ完了させる→復旧・復興に向けたステージへ！</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rgbClr val="FFFF00"/>
                    </a:solidFill>
                  </a:tcPr>
                </a:tc>
                <a:tc hMerge="1">
                  <a:txBody>
                    <a:bodyPr/>
                    <a:lstStyle/>
                    <a:p>
                      <a:endParaRPr lang="ja-JP" altLang="en-US" sz="900" dirty="0">
                        <a:latin typeface="HG丸ｺﾞｼｯｸM-PRO" pitchFamily="50" charset="-128"/>
                        <a:ea typeface="HG丸ｺﾞｼｯｸM-PRO" pitchFamily="50" charset="-128"/>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hMerge="1">
                  <a:txBody>
                    <a:bodyPr/>
                    <a:lstStyle/>
                    <a:p>
                      <a:pPr marL="0" indent="123825" algn="just">
                        <a:spcAft>
                          <a:spcPts val="0"/>
                        </a:spcAft>
                      </a:pP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hMerge="1">
                  <a:txBody>
                    <a:bodyPr/>
                    <a:lstStyle/>
                    <a:p>
                      <a:pPr marL="177800" indent="-177800">
                        <a:buFont typeface="Wingdings" pitchFamily="2" charset="2"/>
                        <a:buChar char="q"/>
                      </a:pPr>
                      <a:endParaRPr lang="ja-JP" sz="900" kern="100" dirty="0">
                        <a:latin typeface="HG丸ｺﾞｼｯｸM-PRO" pitchFamily="50" charset="-128"/>
                        <a:ea typeface="HG丸ｺﾞｼｯｸM-PRO" pitchFamily="50" charset="-128"/>
                        <a:cs typeface="Times New Roman"/>
                      </a:endParaRPr>
                    </a:p>
                  </a:txBody>
                  <a:tcPr marL="68580" marR="68580" marT="0" marB="0"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221654031"/>
              </p:ext>
            </p:extLst>
          </p:nvPr>
        </p:nvGraphicFramePr>
        <p:xfrm>
          <a:off x="6519255" y="3232372"/>
          <a:ext cx="6120680" cy="5998864"/>
        </p:xfrm>
        <a:graphic>
          <a:graphicData uri="http://schemas.openxmlformats.org/drawingml/2006/table">
            <a:tbl>
              <a:tblPr firstRow="1" bandRow="1">
                <a:tableStyleId>{5C22544A-7EE6-4342-B048-85BDC9FD1C3A}</a:tableStyleId>
              </a:tblPr>
              <a:tblGrid>
                <a:gridCol w="648072"/>
                <a:gridCol w="3024336"/>
                <a:gridCol w="2448272"/>
              </a:tblGrid>
              <a:tr h="237121">
                <a:tc>
                  <a:txBody>
                    <a:bodyPr/>
                    <a:lstStyle/>
                    <a:p>
                      <a:pPr algn="ctr"/>
                      <a:r>
                        <a:rPr kumimoji="1" lang="ja-JP" altLang="en-US" sz="900" dirty="0" smtClean="0">
                          <a:solidFill>
                            <a:schemeClr val="tx1"/>
                          </a:solidFill>
                          <a:latin typeface="HG丸ｺﾞｼｯｸM-PRO" pitchFamily="50" charset="-128"/>
                          <a:ea typeface="HG丸ｺﾞｼｯｸM-PRO" pitchFamily="50" charset="-128"/>
                        </a:rPr>
                        <a:t>業務分野</a:t>
                      </a:r>
                      <a:endParaRPr kumimoji="1" lang="ja-JP" altLang="en-US" sz="9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900" dirty="0" smtClean="0">
                          <a:solidFill>
                            <a:schemeClr val="tx1"/>
                          </a:solidFill>
                          <a:latin typeface="HG丸ｺﾞｼｯｸM-PRO" pitchFamily="50" charset="-128"/>
                          <a:ea typeface="HG丸ｺﾞｼｯｸM-PRO" pitchFamily="50" charset="-128"/>
                        </a:rPr>
                        <a:t>主な項目</a:t>
                      </a:r>
                      <a:endParaRPr kumimoji="1" lang="ja-JP" altLang="en-US" sz="900" dirty="0">
                        <a:solidFill>
                          <a:schemeClr val="tx1"/>
                        </a:solidFill>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900" dirty="0" smtClean="0">
                          <a:solidFill>
                            <a:schemeClr val="tx1"/>
                          </a:solidFill>
                          <a:latin typeface="HG丸ｺﾞｼｯｸM-PRO" pitchFamily="50" charset="-128"/>
                          <a:ea typeface="HG丸ｺﾞｼｯｸM-PRO" pitchFamily="50" charset="-128"/>
                        </a:rPr>
                        <a:t>主な応急対策業務</a:t>
                      </a:r>
                      <a:endParaRPr kumimoji="1" lang="ja-JP" altLang="en-US" sz="900" dirty="0">
                        <a:solidFill>
                          <a:schemeClr val="tx1"/>
                        </a:solidFill>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r>
              <a:tr h="547864">
                <a:tc>
                  <a:txBody>
                    <a:bodyPr/>
                    <a:lstStyle/>
                    <a:p>
                      <a:pPr algn="ctr"/>
                      <a:r>
                        <a:rPr kumimoji="1" lang="ja-JP" altLang="en-US" sz="900" dirty="0" smtClean="0">
                          <a:latin typeface="HG丸ｺﾞｼｯｸM-PRO" pitchFamily="50" charset="-128"/>
                          <a:ea typeface="HG丸ｺﾞｼｯｸM-PRO" pitchFamily="50" charset="-128"/>
                        </a:rPr>
                        <a:t>活動体制の確立</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組織動員</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自衛隊の災害派遣</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広域応援等の要請・受入れ・支援</a:t>
                      </a:r>
                      <a:endParaRPr kumimoji="1" lang="en-US" altLang="ja-JP" sz="900"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災害対策本部の設置、運営開始</a:t>
                      </a:r>
                      <a:endParaRPr kumimoji="1" lang="en-US" altLang="ja-JP" sz="900" u="none"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自衛隊、緊急消防援助隊等への派遣要請</a:t>
                      </a:r>
                      <a:endParaRPr kumimoji="1" lang="en-US" altLang="ja-JP" sz="900" u="none"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関西広域連合等への応援要請　など</a:t>
                      </a:r>
                      <a:endParaRPr kumimoji="1" lang="en-US" altLang="ja-JP" sz="900" u="none"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864">
                <a:tc>
                  <a:txBody>
                    <a:bodyPr/>
                    <a:lstStyle/>
                    <a:p>
                      <a:pPr algn="ctr"/>
                      <a:r>
                        <a:rPr kumimoji="1" lang="ja-JP" altLang="en-US" sz="900" dirty="0" smtClean="0">
                          <a:latin typeface="HG丸ｺﾞｼｯｸM-PRO" pitchFamily="50" charset="-128"/>
                          <a:ea typeface="HG丸ｺﾞｼｯｸM-PRO" pitchFamily="50" charset="-128"/>
                        </a:rPr>
                        <a:t>情報収集伝達・</a:t>
                      </a:r>
                      <a:endParaRPr kumimoji="1" lang="en-US" altLang="ja-JP" sz="900" dirty="0" smtClean="0">
                        <a:latin typeface="HG丸ｺﾞｼｯｸM-PRO" pitchFamily="50" charset="-128"/>
                        <a:ea typeface="HG丸ｺﾞｼｯｸM-PRO" pitchFamily="50" charset="-128"/>
                      </a:endParaRPr>
                    </a:p>
                    <a:p>
                      <a:pPr algn="ctr"/>
                      <a:r>
                        <a:rPr kumimoji="1" lang="ja-JP" altLang="en-US" sz="900" dirty="0" smtClean="0">
                          <a:latin typeface="HG丸ｺﾞｼｯｸM-PRO" pitchFamily="50" charset="-128"/>
                          <a:ea typeface="HG丸ｺﾞｼｯｸM-PRO" pitchFamily="50" charset="-128"/>
                        </a:rPr>
                        <a:t>警戒活動</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警戒期の情報伝達</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（津波）警戒活動</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発災直後の情報収集伝達　❑災害広報</a:t>
                      </a:r>
                      <a:endParaRPr kumimoji="1" lang="en-US" altLang="ja-JP" sz="900"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Wingdings" pitchFamily="2" charset="2"/>
                        <a:buNone/>
                      </a:pPr>
                      <a:endParaRPr kumimoji="1" lang="en-US" altLang="ja-JP" sz="900" u="none"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避難情報等の発出確認、伝達</a:t>
                      </a:r>
                      <a:endParaRPr kumimoji="1" lang="en-US" altLang="ja-JP" sz="900" u="none"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被害情報の収集、状況地図の作成　など</a:t>
                      </a:r>
                      <a:endParaRPr kumimoji="1" lang="en-US" altLang="ja-JP" sz="900" u="none"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1803">
                <a:tc>
                  <a:txBody>
                    <a:bodyPr/>
                    <a:lstStyle/>
                    <a:p>
                      <a:pPr algn="ctr"/>
                      <a:r>
                        <a:rPr kumimoji="1" lang="ja-JP" altLang="en-US" sz="900" dirty="0" smtClean="0">
                          <a:latin typeface="HG丸ｺﾞｼｯｸM-PRO" pitchFamily="50" charset="-128"/>
                          <a:ea typeface="HG丸ｺﾞｼｯｸM-PRO" pitchFamily="50" charset="-128"/>
                        </a:rPr>
                        <a:t>消火</a:t>
                      </a:r>
                      <a:endParaRPr kumimoji="1" lang="en-US" altLang="ja-JP" sz="900" dirty="0" smtClean="0">
                        <a:latin typeface="HG丸ｺﾞｼｯｸM-PRO" pitchFamily="50" charset="-128"/>
                        <a:ea typeface="HG丸ｺﾞｼｯｸM-PRO" pitchFamily="50" charset="-128"/>
                      </a:endParaRPr>
                    </a:p>
                    <a:p>
                      <a:pPr algn="ctr"/>
                      <a:r>
                        <a:rPr kumimoji="1" lang="ja-JP" altLang="en-US" sz="900" dirty="0" smtClean="0">
                          <a:latin typeface="HG丸ｺﾞｼｯｸM-PRO" pitchFamily="50" charset="-128"/>
                          <a:ea typeface="HG丸ｺﾞｼｯｸM-PRO" pitchFamily="50" charset="-128"/>
                        </a:rPr>
                        <a:t>救助</a:t>
                      </a:r>
                      <a:endParaRPr kumimoji="1" lang="en-US" altLang="ja-JP" sz="900" dirty="0" smtClean="0">
                        <a:latin typeface="HG丸ｺﾞｼｯｸM-PRO" pitchFamily="50" charset="-128"/>
                        <a:ea typeface="HG丸ｺﾞｼｯｸM-PRO" pitchFamily="50" charset="-128"/>
                      </a:endParaRPr>
                    </a:p>
                    <a:p>
                      <a:pPr algn="ctr"/>
                      <a:r>
                        <a:rPr kumimoji="1" lang="ja-JP" altLang="en-US" sz="900" dirty="0" smtClean="0">
                          <a:latin typeface="HG丸ｺﾞｼｯｸM-PRO" pitchFamily="50" charset="-128"/>
                          <a:ea typeface="HG丸ｺﾞｼｯｸM-PRO" pitchFamily="50" charset="-128"/>
                        </a:rPr>
                        <a:t>救急活動</a:t>
                      </a:r>
                      <a:endParaRPr kumimoji="1" lang="ja-JP" altLang="en-US" sz="900" dirty="0">
                        <a:latin typeface="HG丸ｺﾞｼｯｸM-PRO" pitchFamily="50" charset="-128"/>
                        <a:ea typeface="HG丸ｺﾞｼｯｸM-PRO" pitchFamily="50" charset="-128"/>
                      </a:endParaRPr>
                    </a:p>
                    <a:p>
                      <a:pPr algn="ctr"/>
                      <a:r>
                        <a:rPr kumimoji="1" lang="ja-JP" altLang="en-US" sz="900" dirty="0" smtClean="0">
                          <a:latin typeface="HG丸ｺﾞｼｯｸM-PRO" pitchFamily="50" charset="-128"/>
                          <a:ea typeface="HG丸ｺﾞｼｯｸM-PRO" pitchFamily="50" charset="-128"/>
                        </a:rPr>
                        <a:t>医療救護</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災害発生状況の把握</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消火活動　</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救助・救急活動</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医療情報の収集・提供</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現地医療対策　❑後方医療活動</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医薬品等の確保・供給活動</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個別疾病対策</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広域防災連絡会議の設置・運営開始</a:t>
                      </a:r>
                      <a:endParaRPr kumimoji="1" lang="en-US" altLang="ja-JP" sz="900" u="none" dirty="0" smtClean="0">
                        <a:latin typeface="HG丸ｺﾞｼｯｸM-PRO" pitchFamily="50" charset="-128"/>
                        <a:ea typeface="HG丸ｺﾞｼｯｸM-PRO" pitchFamily="50" charset="-128"/>
                      </a:endParaRPr>
                    </a:p>
                    <a:p>
                      <a:pPr marL="177800" indent="-177800">
                        <a:buFont typeface="Wingdings" pitchFamily="2" charset="2"/>
                        <a:buChar char="q"/>
                      </a:pPr>
                      <a:endParaRPr kumimoji="1" lang="en-US" altLang="ja-JP" sz="900" u="none" dirty="0" smtClean="0">
                        <a:latin typeface="HG丸ｺﾞｼｯｸM-PRO" pitchFamily="50" charset="-128"/>
                        <a:ea typeface="HG丸ｺﾞｼｯｸM-PRO" pitchFamily="50" charset="-128"/>
                      </a:endParaRPr>
                    </a:p>
                    <a:p>
                      <a:pPr marL="0" indent="0">
                        <a:buFont typeface="Wingdings" pitchFamily="2" charset="2"/>
                        <a:buNone/>
                      </a:pPr>
                      <a:endParaRPr kumimoji="1" lang="en-US" altLang="ja-JP" sz="900" u="none"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災害医療本部等の設置・運営開始</a:t>
                      </a:r>
                      <a:endParaRPr kumimoji="1" lang="en-US" altLang="ja-JP" sz="900" u="none"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医療救護班の設置・派遣調整開始</a:t>
                      </a:r>
                      <a:endParaRPr kumimoji="1" lang="en-US" altLang="ja-JP" sz="900" u="none"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u="none" dirty="0" smtClean="0">
                          <a:latin typeface="HG丸ｺﾞｼｯｸM-PRO" pitchFamily="50" charset="-128"/>
                          <a:ea typeface="HG丸ｺﾞｼｯｸM-PRO" pitchFamily="50" charset="-128"/>
                        </a:rPr>
                        <a:t>災害時医薬品等確保供給体制業務　など</a:t>
                      </a:r>
                      <a:endParaRPr kumimoji="1" lang="en-US" altLang="ja-JP" sz="900" u="none"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521666">
                <a:tc>
                  <a:txBody>
                    <a:bodyPr/>
                    <a:lstStyle/>
                    <a:p>
                      <a:pPr algn="ctr"/>
                      <a:r>
                        <a:rPr kumimoji="1" lang="ja-JP" altLang="en-US" sz="900" dirty="0" smtClean="0">
                          <a:latin typeface="HG丸ｺﾞｼｯｸM-PRO" pitchFamily="50" charset="-128"/>
                          <a:ea typeface="HG丸ｺﾞｼｯｸM-PRO" pitchFamily="50" charset="-128"/>
                        </a:rPr>
                        <a:t>避難行動</a:t>
                      </a:r>
                      <a:endParaRPr kumimoji="1" lang="en-US" altLang="ja-JP" sz="900" dirty="0" smtClean="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避難誘導（避難指示・避難勧告・避難準備情報）</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避難所の開設・運営等</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避難行動要支援者への支援　❑広域一時滞在</a:t>
                      </a:r>
                      <a:endParaRPr kumimoji="1" lang="en-US" altLang="ja-JP" sz="900"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smtClean="0">
                          <a:latin typeface="HG丸ｺﾞｼｯｸM-PRO" pitchFamily="50" charset="-128"/>
                          <a:ea typeface="HG丸ｺﾞｼｯｸM-PRO" pitchFamily="50" charset="-128"/>
                        </a:rPr>
                        <a:t>避難情報等の発出確認、伝達</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備蓄物資の拠出・支援物資の調達</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避難行動要支援者に係る状況把握　など</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521666">
                <a:tc>
                  <a:txBody>
                    <a:bodyPr/>
                    <a:lstStyle/>
                    <a:p>
                      <a:pPr algn="ctr"/>
                      <a:r>
                        <a:rPr kumimoji="1" lang="ja-JP" altLang="en-US" sz="900" dirty="0" smtClean="0">
                          <a:latin typeface="HG丸ｺﾞｼｯｸM-PRO" pitchFamily="50" charset="-128"/>
                          <a:ea typeface="HG丸ｺﾞｼｯｸM-PRO" pitchFamily="50" charset="-128"/>
                        </a:rPr>
                        <a:t>交通対策</a:t>
                      </a:r>
                      <a:endParaRPr kumimoji="1" lang="en-US" altLang="ja-JP" sz="900" dirty="0" smtClean="0">
                        <a:latin typeface="HG丸ｺﾞｼｯｸM-PRO" pitchFamily="50" charset="-128"/>
                        <a:ea typeface="HG丸ｺﾞｼｯｸM-PRO" pitchFamily="50" charset="-128"/>
                      </a:endParaRPr>
                    </a:p>
                    <a:p>
                      <a:pPr algn="ctr"/>
                      <a:r>
                        <a:rPr kumimoji="1" lang="ja-JP" altLang="en-US" sz="900" dirty="0" smtClean="0">
                          <a:latin typeface="HG丸ｺﾞｼｯｸM-PRO" pitchFamily="50" charset="-128"/>
                          <a:ea typeface="HG丸ｺﾞｼｯｸM-PRO" pitchFamily="50" charset="-128"/>
                        </a:rPr>
                        <a:t>緊急輸送活動</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陸上輸送</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水上輸送</a:t>
                      </a:r>
                      <a:endParaRPr kumimoji="1" lang="en-US" altLang="ja-JP" sz="900" dirty="0" smtClean="0">
                        <a:latin typeface="HG丸ｺﾞｼｯｸM-PRO" pitchFamily="50" charset="-128"/>
                        <a:ea typeface="HG丸ｺﾞｼｯｸM-PRO" pitchFamily="50" charset="-128"/>
                      </a:endParaRPr>
                    </a:p>
                    <a:p>
                      <a:pPr marL="177800" indent="-177800">
                        <a:buFont typeface="Wingdings" pitchFamily="2" charset="2"/>
                        <a:buChar char="q"/>
                      </a:pPr>
                      <a:r>
                        <a:rPr kumimoji="1" lang="ja-JP" altLang="en-US" sz="900" dirty="0" smtClean="0">
                          <a:latin typeface="HG丸ｺﾞｼｯｸM-PRO" pitchFamily="50" charset="-128"/>
                          <a:ea typeface="HG丸ｺﾞｼｯｸM-PRO" pitchFamily="50" charset="-128"/>
                        </a:rPr>
                        <a:t>航空輸送</a:t>
                      </a:r>
                      <a:endParaRPr kumimoji="1" lang="en-US" altLang="ja-JP" sz="900"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緊急交通路の確保・道路啓開作業</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港湾・船着場の被害状況把握</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後方支援活動拠点の運営　など</a:t>
                      </a:r>
                      <a:endParaRPr kumimoji="1" lang="en-US" altLang="ja-JP" sz="900" baseline="0"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379394">
                <a:tc>
                  <a:txBody>
                    <a:bodyPr/>
                    <a:lstStyle/>
                    <a:p>
                      <a:pPr algn="ctr"/>
                      <a:r>
                        <a:rPr kumimoji="1" lang="ja-JP" altLang="en-US" sz="900" dirty="0" smtClean="0">
                          <a:latin typeface="HG丸ｺﾞｼｯｸM-PRO" pitchFamily="50" charset="-128"/>
                          <a:ea typeface="HG丸ｺﾞｼｯｸM-PRO" pitchFamily="50" charset="-128"/>
                        </a:rPr>
                        <a:t>交通の</a:t>
                      </a:r>
                      <a:endParaRPr kumimoji="1" lang="en-US" altLang="ja-JP" sz="900" dirty="0" smtClean="0">
                        <a:latin typeface="HG丸ｺﾞｼｯｸM-PRO" pitchFamily="50" charset="-128"/>
                        <a:ea typeface="HG丸ｺﾞｼｯｸM-PRO" pitchFamily="50" charset="-128"/>
                      </a:endParaRPr>
                    </a:p>
                    <a:p>
                      <a:pPr algn="ctr"/>
                      <a:r>
                        <a:rPr kumimoji="1" lang="ja-JP" altLang="en-US" sz="900" dirty="0" smtClean="0">
                          <a:latin typeface="HG丸ｺﾞｼｯｸM-PRO" pitchFamily="50" charset="-128"/>
                          <a:ea typeface="HG丸ｺﾞｼｯｸM-PRO" pitchFamily="50" charset="-128"/>
                        </a:rPr>
                        <a:t>維持復旧</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交通の安全確保</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交通の機能確保</a:t>
                      </a:r>
                      <a:endParaRPr kumimoji="1" lang="en-US" altLang="ja-JP" sz="900"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各施設に係る被害状況の把握</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公共交通の運行</a:t>
                      </a:r>
                      <a:r>
                        <a:rPr kumimoji="1" lang="ja-JP" altLang="en-US" sz="900" smtClean="0">
                          <a:latin typeface="HG丸ｺﾞｼｯｸM-PRO" pitchFamily="50" charset="-128"/>
                          <a:ea typeface="HG丸ｺﾞｼｯｸM-PRO" pitchFamily="50" charset="-128"/>
                        </a:rPr>
                        <a:t>情報の収集</a:t>
                      </a:r>
                      <a:r>
                        <a:rPr kumimoji="1" lang="ja-JP" altLang="en-US" sz="900" dirty="0" smtClean="0">
                          <a:latin typeface="HG丸ｺﾞｼｯｸM-PRO" pitchFamily="50" charset="-128"/>
                          <a:ea typeface="HG丸ｺﾞｼｯｸM-PRO" pitchFamily="50" charset="-128"/>
                        </a:rPr>
                        <a:t>　など</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716998">
                <a:tc>
                  <a:txBody>
                    <a:bodyPr/>
                    <a:lstStyle/>
                    <a:p>
                      <a:pPr algn="ctr"/>
                      <a:r>
                        <a:rPr kumimoji="1" lang="ja-JP" altLang="en-US" sz="900" dirty="0" smtClean="0">
                          <a:latin typeface="HG丸ｺﾞｼｯｸM-PRO" pitchFamily="50" charset="-128"/>
                          <a:ea typeface="HG丸ｺﾞｼｯｸM-PRO" pitchFamily="50" charset="-128"/>
                        </a:rPr>
                        <a:t>二次災害防止</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公共施設応急対策（公共土木施設・公共建築物等）</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民間建築物等応急対策</a:t>
                      </a:r>
                      <a:endParaRPr kumimoji="1" lang="en-US" altLang="ja-JP" sz="900" dirty="0" smtClean="0">
                        <a:latin typeface="HG丸ｺﾞｼｯｸM-PRO" pitchFamily="50" charset="-128"/>
                        <a:ea typeface="HG丸ｺﾞｼｯｸM-PRO" pitchFamily="50" charset="-128"/>
                      </a:endParaRPr>
                    </a:p>
                    <a:p>
                      <a:pPr marL="0" indent="0">
                        <a:buFont typeface="Wingdings" pitchFamily="2" charset="2"/>
                        <a:buNone/>
                      </a:pPr>
                      <a:r>
                        <a:rPr kumimoji="1" lang="en-US" altLang="ja-JP" sz="900" baseline="0" dirty="0" smtClean="0">
                          <a:latin typeface="HG丸ｺﾞｼｯｸM-PRO" pitchFamily="50" charset="-128"/>
                          <a:ea typeface="HG丸ｺﾞｼｯｸM-PRO" pitchFamily="50" charset="-128"/>
                        </a:rPr>
                        <a:t>  </a:t>
                      </a:r>
                      <a:r>
                        <a:rPr kumimoji="1" lang="ja-JP" altLang="en-US" sz="900" dirty="0" smtClean="0">
                          <a:latin typeface="HG丸ｺﾞｼｯｸM-PRO" pitchFamily="50" charset="-128"/>
                          <a:ea typeface="HG丸ｺﾞｼｯｸM-PRO" pitchFamily="50" charset="-128"/>
                        </a:rPr>
                        <a:t>（民間建築物等、危険物等、放射性物質、文化財等）</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農林水産関係応急対策（農業用施設・漁港施設等）</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所管施設の被害状況の把握</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被災建築物応急危険度判定支援本部等</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文化財の被害状況の把握　など</a:t>
                      </a:r>
                      <a:endParaRPr kumimoji="1" lang="en-US" altLang="ja-JP" sz="900" dirty="0" smtClean="0">
                        <a:latin typeface="HG丸ｺﾞｼｯｸM-PRO" pitchFamily="50" charset="-128"/>
                        <a:ea typeface="HG丸ｺﾞｼｯｸM-PRO" pitchFamily="50" charset="-128"/>
                      </a:endParaRPr>
                    </a:p>
                    <a:p>
                      <a:pPr marL="0" indent="0">
                        <a:buFont typeface="Wingdings" pitchFamily="2" charset="2"/>
                        <a:buNone/>
                      </a:pP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413238">
                <a:tc>
                  <a:txBody>
                    <a:bodyPr/>
                    <a:lstStyle/>
                    <a:p>
                      <a:pPr algn="ctr"/>
                      <a:r>
                        <a:rPr kumimoji="1" lang="ja-JP" altLang="en-US" sz="900" dirty="0" smtClean="0">
                          <a:latin typeface="HG丸ｺﾞｼｯｸM-PRO" pitchFamily="50" charset="-128"/>
                          <a:ea typeface="HG丸ｺﾞｼｯｸM-PRO" pitchFamily="50" charset="-128"/>
                        </a:rPr>
                        <a:t>ライフライン確保</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被害状況の報告</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各事業者（ライフライン・放送）における対応</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大阪府広域水道震災対策中央本部　など</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398330">
                <a:tc>
                  <a:txBody>
                    <a:bodyPr/>
                    <a:lstStyle/>
                    <a:p>
                      <a:pPr algn="ctr"/>
                      <a:r>
                        <a:rPr kumimoji="1" lang="ja-JP" altLang="en-US" sz="900" dirty="0" smtClean="0">
                          <a:latin typeface="HG丸ｺﾞｼｯｸM-PRO" pitchFamily="50" charset="-128"/>
                          <a:ea typeface="HG丸ｺﾞｼｯｸM-PRO" pitchFamily="50" charset="-128"/>
                        </a:rPr>
                        <a:t>被災者の生活支援</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災害救助法の適用　❑緊急物資の供給</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住宅の応急確保　❑応急教育　❑自発的支援の受入</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災害救助法の適用</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空き家情報の収集、応急仮設住宅の建設</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r>
              <a:tr h="379394">
                <a:tc>
                  <a:txBody>
                    <a:bodyPr/>
                    <a:lstStyle/>
                    <a:p>
                      <a:pPr algn="ctr"/>
                      <a:r>
                        <a:rPr kumimoji="1" lang="ja-JP" altLang="en-US" sz="900" dirty="0" smtClean="0">
                          <a:latin typeface="HG丸ｺﾞｼｯｸM-PRO" pitchFamily="50" charset="-128"/>
                          <a:ea typeface="HG丸ｺﾞｼｯｸM-PRO" pitchFamily="50" charset="-128"/>
                        </a:rPr>
                        <a:t>社会環境の確保</a:t>
                      </a:r>
                      <a:endParaRPr kumimoji="1" lang="ja-JP" altLang="en-US" sz="900" dirty="0">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182563" marR="0" indent="-182563" algn="l" defTabSz="1280160" rtl="0" eaLnBrk="1" fontAlgn="auto" latinLnBrk="0" hangingPunct="1">
                        <a:lnSpc>
                          <a:spcPct val="100000"/>
                        </a:lnSpc>
                        <a:spcBef>
                          <a:spcPts val="0"/>
                        </a:spcBef>
                        <a:spcAft>
                          <a:spcPts val="0"/>
                        </a:spcAft>
                        <a:buClrTx/>
                        <a:buSzTx/>
                        <a:buFont typeface="Wingdings" pitchFamily="2" charset="2"/>
                        <a:buChar char="q"/>
                        <a:tabLst/>
                        <a:defRPr/>
                      </a:pPr>
                      <a:r>
                        <a:rPr kumimoji="1" lang="ja-JP" altLang="en-US" sz="900" dirty="0" smtClean="0">
                          <a:latin typeface="HG丸ｺﾞｼｯｸM-PRO" pitchFamily="50" charset="-128"/>
                          <a:ea typeface="HG丸ｺﾞｼｯｸM-PRO" pitchFamily="50" charset="-128"/>
                        </a:rPr>
                        <a:t>保健衛生活動（防疫・被災者の健康維持等）</a:t>
                      </a: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廃棄物の処理（し尿・ごみ・災害廃棄物等）</a:t>
                      </a:r>
                      <a:endParaRPr kumimoji="1" lang="en-US" altLang="ja-JP" sz="900" dirty="0" smtClean="0">
                        <a:latin typeface="HG丸ｺﾞｼｯｸM-PRO" pitchFamily="50" charset="-128"/>
                        <a:ea typeface="HG丸ｺﾞｼｯｸM-PRO" pitchFamily="50" charset="-128"/>
                      </a:endParaRPr>
                    </a:p>
                    <a:p>
                      <a:pPr marL="0" indent="0">
                        <a:buFont typeface="Wingdings" pitchFamily="2" charset="2"/>
                        <a:buNone/>
                      </a:pPr>
                      <a:r>
                        <a:rPr kumimoji="1" lang="ja-JP" altLang="en-US" sz="900" dirty="0" smtClean="0">
                          <a:latin typeface="HG丸ｺﾞｼｯｸM-PRO" pitchFamily="50" charset="-128"/>
                          <a:ea typeface="HG丸ｺﾞｼｯｸM-PRO" pitchFamily="50" charset="-128"/>
                        </a:rPr>
                        <a:t>❑  遺体の処理、火葬等</a:t>
                      </a:r>
                      <a:endParaRPr kumimoji="1" lang="en-US" altLang="ja-JP" sz="900" dirty="0" smtClean="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182563" indent="-182563">
                        <a:buFont typeface="Wingdings" pitchFamily="2" charset="2"/>
                        <a:buChar char="q"/>
                      </a:pPr>
                      <a:r>
                        <a:rPr kumimoji="1" lang="ja-JP" altLang="en-US" sz="900" smtClean="0">
                          <a:latin typeface="HG丸ｺﾞｼｯｸM-PRO" pitchFamily="50" charset="-128"/>
                          <a:ea typeface="HG丸ｺﾞｼｯｸM-PRO" pitchFamily="50" charset="-128"/>
                        </a:rPr>
                        <a:t>こころの健康相談活動開始</a:t>
                      </a:r>
                      <a:endParaRPr kumimoji="1" lang="en-US" altLang="ja-JP" sz="90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災害廃棄物の処理計画策定着手</a:t>
                      </a:r>
                      <a:endParaRPr kumimoji="1" lang="en-US" altLang="ja-JP" sz="900" dirty="0" smtClean="0">
                        <a:latin typeface="HG丸ｺﾞｼｯｸM-PRO" pitchFamily="50" charset="-128"/>
                        <a:ea typeface="HG丸ｺﾞｼｯｸM-PRO" pitchFamily="50" charset="-128"/>
                      </a:endParaRPr>
                    </a:p>
                    <a:p>
                      <a:pPr marL="182563" indent="-182563">
                        <a:buFont typeface="Wingdings" pitchFamily="2" charset="2"/>
                        <a:buChar char="q"/>
                      </a:pPr>
                      <a:r>
                        <a:rPr kumimoji="1" lang="ja-JP" altLang="en-US" sz="900" dirty="0" smtClean="0">
                          <a:latin typeface="HG丸ｺﾞｼｯｸM-PRO" pitchFamily="50" charset="-128"/>
                          <a:ea typeface="HG丸ｺﾞｼｯｸM-PRO" pitchFamily="50" charset="-128"/>
                        </a:rPr>
                        <a:t>広域火葬計画等に基づく支援調整　など</a:t>
                      </a:r>
                      <a:endParaRPr kumimoji="1" lang="ja-JP" altLang="en-US" sz="900" dirty="0">
                        <a:latin typeface="HG丸ｺﾞｼｯｸM-PRO" pitchFamily="50" charset="-128"/>
                        <a:ea typeface="HG丸ｺﾞｼｯｸM-PRO" pitchFamily="50" charset="-128"/>
                      </a:endParaRPr>
                    </a:p>
                  </a:txBody>
                  <a:tcP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r>
            </a:tbl>
          </a:graphicData>
        </a:graphic>
      </p:graphicFrame>
      <p:sp>
        <p:nvSpPr>
          <p:cNvPr id="4" name="正方形/長方形 3"/>
          <p:cNvSpPr/>
          <p:nvPr/>
        </p:nvSpPr>
        <p:spPr>
          <a:xfrm>
            <a:off x="159307" y="2064296"/>
            <a:ext cx="12362173" cy="720080"/>
          </a:xfrm>
          <a:prstGeom prst="rect">
            <a:avLst/>
          </a:prstGeom>
          <a:noFill/>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7" name="フローチャート: 処理 26"/>
          <p:cNvSpPr/>
          <p:nvPr/>
        </p:nvSpPr>
        <p:spPr>
          <a:xfrm>
            <a:off x="194728" y="2960013"/>
            <a:ext cx="6153150" cy="284931"/>
          </a:xfrm>
          <a:prstGeom prst="flowChartProcess">
            <a:avLst/>
          </a:prstGeom>
          <a:solidFill>
            <a:srgbClr val="CCFFC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SｺﾞｼｯｸE" pitchFamily="50" charset="-128"/>
                <a:ea typeface="HGSｺﾞｼｯｸE" pitchFamily="50" charset="-128"/>
              </a:rPr>
              <a:t>フェーズ</a:t>
            </a:r>
            <a:r>
              <a:rPr lang="ja-JP" altLang="en-US" sz="1400" dirty="0" smtClean="0">
                <a:solidFill>
                  <a:schemeClr val="tx1"/>
                </a:solidFill>
                <a:latin typeface="HGSｺﾞｼｯｸE" pitchFamily="50" charset="-128"/>
                <a:ea typeface="HGSｺﾞｼｯｸE" pitchFamily="50" charset="-128"/>
              </a:rPr>
              <a:t>ごとの各部局における主</a:t>
            </a:r>
            <a:r>
              <a:rPr lang="ja-JP" altLang="en-US" sz="1400" dirty="0">
                <a:solidFill>
                  <a:schemeClr val="tx1"/>
                </a:solidFill>
                <a:latin typeface="HGSｺﾞｼｯｸE" pitchFamily="50" charset="-128"/>
                <a:ea typeface="HGSｺﾞｼｯｸE" pitchFamily="50" charset="-128"/>
              </a:rPr>
              <a:t>な災害応急対策業務（案</a:t>
            </a:r>
            <a:r>
              <a:rPr lang="ja-JP" altLang="en-US" sz="1400" dirty="0" smtClean="0">
                <a:solidFill>
                  <a:schemeClr val="tx1"/>
                </a:solidFill>
                <a:latin typeface="HGSｺﾞｼｯｸE" pitchFamily="50" charset="-128"/>
                <a:ea typeface="HGSｺﾞｼｯｸE" pitchFamily="50" charset="-128"/>
              </a:rPr>
              <a:t>）</a:t>
            </a:r>
            <a:endParaRPr lang="en-US" altLang="ja-JP" sz="1400" dirty="0">
              <a:solidFill>
                <a:schemeClr val="tx1"/>
              </a:solidFill>
              <a:latin typeface="HGSｺﾞｼｯｸE" pitchFamily="50" charset="-128"/>
              <a:ea typeface="HGSｺﾞｼｯｸE" pitchFamily="50" charset="-128"/>
            </a:endParaRPr>
          </a:p>
        </p:txBody>
      </p:sp>
      <p:sp>
        <p:nvSpPr>
          <p:cNvPr id="28" name="フローチャート: 処理 27"/>
          <p:cNvSpPr/>
          <p:nvPr/>
        </p:nvSpPr>
        <p:spPr>
          <a:xfrm>
            <a:off x="6517891" y="2960012"/>
            <a:ext cx="6122044" cy="284931"/>
          </a:xfrm>
          <a:prstGeom prst="flowChartProcess">
            <a:avLst/>
          </a:prstGeom>
          <a:solidFill>
            <a:srgbClr val="CCFFC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SｺﾞｼｯｸE" pitchFamily="50" charset="-128"/>
                <a:ea typeface="HGSｺﾞｼｯｸE" pitchFamily="50" charset="-128"/>
              </a:rPr>
              <a:t>業務分野</a:t>
            </a:r>
            <a:r>
              <a:rPr lang="ja-JP" altLang="en-US" sz="1400" dirty="0">
                <a:solidFill>
                  <a:schemeClr val="tx1"/>
                </a:solidFill>
                <a:latin typeface="HGSｺﾞｼｯｸE" pitchFamily="50" charset="-128"/>
                <a:ea typeface="HGSｺﾞｼｯｸE" pitchFamily="50" charset="-128"/>
              </a:rPr>
              <a:t>ごとの主な災害応急対策業務（案</a:t>
            </a:r>
            <a:r>
              <a:rPr lang="ja-JP" altLang="en-US" sz="1400" dirty="0" smtClean="0">
                <a:solidFill>
                  <a:schemeClr val="tx1"/>
                </a:solidFill>
                <a:latin typeface="HGSｺﾞｼｯｸE" pitchFamily="50" charset="-128"/>
                <a:ea typeface="HGSｺﾞｼｯｸE" pitchFamily="50" charset="-128"/>
              </a:rPr>
              <a:t>）</a:t>
            </a:r>
            <a:endParaRPr lang="ja-JP" altLang="en-US" sz="1400" dirty="0">
              <a:solidFill>
                <a:schemeClr val="tx1"/>
              </a:solidFill>
              <a:latin typeface="HGSｺﾞｼｯｸE" pitchFamily="50" charset="-128"/>
              <a:ea typeface="HGSｺﾞｼｯｸE" pitchFamily="50" charset="-128"/>
            </a:endParaRPr>
          </a:p>
        </p:txBody>
      </p:sp>
      <p:sp>
        <p:nvSpPr>
          <p:cNvPr id="2" name="テキスト ボックス 1"/>
          <p:cNvSpPr txBox="1"/>
          <p:nvPr/>
        </p:nvSpPr>
        <p:spPr>
          <a:xfrm>
            <a:off x="4308599" y="9107710"/>
            <a:ext cx="2021557" cy="230832"/>
          </a:xfrm>
          <a:prstGeom prst="rect">
            <a:avLst/>
          </a:prstGeom>
          <a:noFill/>
        </p:spPr>
        <p:txBody>
          <a:bodyPr wrap="square" rtlCol="0">
            <a:spAutoFit/>
          </a:bodyPr>
          <a:lstStyle/>
          <a:p>
            <a:r>
              <a:rPr lang="en-US" altLang="ja-JP" sz="900" u="sng" dirty="0" smtClean="0">
                <a:latin typeface="HG丸ｺﾞｼｯｸM-PRO" panose="020F0600000000000000" pitchFamily="50" charset="-128"/>
                <a:ea typeface="HG丸ｺﾞｼｯｸM-PRO" panose="020F0600000000000000" pitchFamily="50" charset="-128"/>
              </a:rPr>
              <a:t>※</a:t>
            </a:r>
            <a:r>
              <a:rPr lang="ja-JP" altLang="en-US" sz="900" u="sng" dirty="0" smtClean="0">
                <a:latin typeface="HG丸ｺﾞｼｯｸM-PRO" panose="020F0600000000000000" pitchFamily="50" charset="-128"/>
                <a:ea typeface="HG丸ｺﾞｼｯｸM-PRO" panose="020F0600000000000000" pitchFamily="50" charset="-128"/>
              </a:rPr>
              <a:t>下線部</a:t>
            </a:r>
            <a:r>
              <a:rPr lang="ja-JP" altLang="en-US" sz="900" dirty="0" smtClean="0">
                <a:latin typeface="HG丸ｺﾞｼｯｸM-PRO" panose="020F0600000000000000" pitchFamily="50" charset="-128"/>
                <a:ea typeface="HG丸ｺﾞｼｯｸM-PRO" panose="020F0600000000000000" pitchFamily="50" charset="-128"/>
              </a:rPr>
              <a:t>は各部局共通応急対策業務</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1671603" y="161530"/>
            <a:ext cx="864096" cy="369332"/>
          </a:xfrm>
          <a:prstGeom prst="rect">
            <a:avLst/>
          </a:prstGeom>
          <a:noFill/>
          <a:ln w="12700">
            <a:solidFill>
              <a:schemeClr val="tx1"/>
            </a:solidFill>
          </a:ln>
        </p:spPr>
        <p:txBody>
          <a:bodyPr wrap="square" rtlCol="0">
            <a:spAutoFit/>
          </a:bodyPr>
          <a:lstStyle/>
          <a:p>
            <a:r>
              <a:rPr kumimoji="1" lang="ja-JP" altLang="en-US" b="1" dirty="0" smtClean="0"/>
              <a:t>資料３</a:t>
            </a:r>
            <a:endParaRPr kumimoji="1" lang="ja-JP" alt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70329C59BA15A4880D3AB4E328F1830" ma:contentTypeVersion="0" ma:contentTypeDescription="新しいドキュメントを作成します。" ma:contentTypeScope="" ma:versionID="33f755d2805ccaa8b310f72fb5e9ecda">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96766EA-1A76-489C-B7F5-C5DBD9461410}"/>
</file>

<file path=customXml/itemProps2.xml><?xml version="1.0" encoding="utf-8"?>
<ds:datastoreItem xmlns:ds="http://schemas.openxmlformats.org/officeDocument/2006/customXml" ds:itemID="{8370396D-243C-447D-8859-0CE9F7C1B012}"/>
</file>

<file path=customXml/itemProps3.xml><?xml version="1.0" encoding="utf-8"?>
<ds:datastoreItem xmlns:ds="http://schemas.openxmlformats.org/officeDocument/2006/customXml" ds:itemID="{C2656359-F915-40BF-9FA7-F502242DBB8B}"/>
</file>

<file path=docProps/app.xml><?xml version="1.0" encoding="utf-8"?>
<Properties xmlns="http://schemas.openxmlformats.org/officeDocument/2006/extended-properties" xmlns:vt="http://schemas.openxmlformats.org/officeDocument/2006/docPropsVTypes">
  <Template>blank</Template>
  <TotalTime>0</TotalTime>
  <Words>1035</Words>
  <Application>Microsoft Office PowerPoint</Application>
  <PresentationFormat>A3 297x420 mm</PresentationFormat>
  <Paragraphs>159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blank</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2014-08-06T05:23:11Z</dcterms:created>
  <dcterms:modified xsi:type="dcterms:W3CDTF">2015-02-06T10:29:53Z</dcterms:modified>
</cp:coreProperties>
</file>