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092" r:id="rId4"/>
  </p:sldMasterIdLst>
  <p:notesMasterIdLst>
    <p:notesMasterId r:id="rId88"/>
  </p:notesMasterIdLst>
  <p:handoutMasterIdLst>
    <p:handoutMasterId r:id="rId89"/>
  </p:handoutMasterIdLst>
  <p:sldIdLst>
    <p:sldId id="947" r:id="rId5"/>
    <p:sldId id="999" r:id="rId6"/>
    <p:sldId id="949" r:id="rId7"/>
    <p:sldId id="950" r:id="rId8"/>
    <p:sldId id="1125" r:id="rId9"/>
    <p:sldId id="951" r:id="rId10"/>
    <p:sldId id="952" r:id="rId11"/>
    <p:sldId id="1161" r:id="rId12"/>
    <p:sldId id="1162" r:id="rId13"/>
    <p:sldId id="1163" r:id="rId14"/>
    <p:sldId id="1164" r:id="rId15"/>
    <p:sldId id="1160" r:id="rId16"/>
    <p:sldId id="1111" r:id="rId17"/>
    <p:sldId id="1137" r:id="rId18"/>
    <p:sldId id="1138" r:id="rId19"/>
    <p:sldId id="1139" r:id="rId20"/>
    <p:sldId id="1140" r:id="rId21"/>
    <p:sldId id="1141" r:id="rId22"/>
    <p:sldId id="1012" r:id="rId23"/>
    <p:sldId id="967" r:id="rId24"/>
    <p:sldId id="1115" r:id="rId25"/>
    <p:sldId id="855" r:id="rId26"/>
    <p:sldId id="1078" r:id="rId27"/>
    <p:sldId id="1133" r:id="rId28"/>
    <p:sldId id="1134" r:id="rId29"/>
    <p:sldId id="1038" r:id="rId30"/>
    <p:sldId id="969" r:id="rId31"/>
    <p:sldId id="1081" r:id="rId32"/>
    <p:sldId id="1082" r:id="rId33"/>
    <p:sldId id="1131" r:id="rId34"/>
    <p:sldId id="1083" r:id="rId35"/>
    <p:sldId id="1142" r:id="rId36"/>
    <p:sldId id="1132" r:id="rId37"/>
    <p:sldId id="1073" r:id="rId38"/>
    <p:sldId id="1149" r:id="rId39"/>
    <p:sldId id="1129" r:id="rId40"/>
    <p:sldId id="1075" r:id="rId41"/>
    <p:sldId id="1150" r:id="rId42"/>
    <p:sldId id="1143" r:id="rId43"/>
    <p:sldId id="1144" r:id="rId44"/>
    <p:sldId id="1145" r:id="rId45"/>
    <p:sldId id="1146" r:id="rId46"/>
    <p:sldId id="1147" r:id="rId47"/>
    <p:sldId id="1148" r:id="rId48"/>
    <p:sldId id="1168" r:id="rId49"/>
    <p:sldId id="928" r:id="rId50"/>
    <p:sldId id="1046" r:id="rId51"/>
    <p:sldId id="1087" r:id="rId52"/>
    <p:sldId id="1088" r:id="rId53"/>
    <p:sldId id="1127" r:id="rId54"/>
    <p:sldId id="1155" r:id="rId55"/>
    <p:sldId id="1090" r:id="rId56"/>
    <p:sldId id="1020" r:id="rId57"/>
    <p:sldId id="1128" r:id="rId58"/>
    <p:sldId id="895" r:id="rId59"/>
    <p:sldId id="1092" r:id="rId60"/>
    <p:sldId id="1093" r:id="rId61"/>
    <p:sldId id="1167" r:id="rId62"/>
    <p:sldId id="1095" r:id="rId63"/>
    <p:sldId id="1169" r:id="rId64"/>
    <p:sldId id="1151" r:id="rId65"/>
    <p:sldId id="1166" r:id="rId66"/>
    <p:sldId id="1152" r:id="rId67"/>
    <p:sldId id="1097" r:id="rId68"/>
    <p:sldId id="1098" r:id="rId69"/>
    <p:sldId id="1099" r:id="rId70"/>
    <p:sldId id="1159" r:id="rId71"/>
    <p:sldId id="1027" r:id="rId72"/>
    <p:sldId id="1153" r:id="rId73"/>
    <p:sldId id="1101" r:id="rId74"/>
    <p:sldId id="1157" r:id="rId75"/>
    <p:sldId id="1170" r:id="rId76"/>
    <p:sldId id="1102" r:id="rId77"/>
    <p:sldId id="1103" r:id="rId78"/>
    <p:sldId id="1104" r:id="rId79"/>
    <p:sldId id="1171" r:id="rId80"/>
    <p:sldId id="1165" r:id="rId81"/>
    <p:sldId id="1107" r:id="rId82"/>
    <p:sldId id="1120" r:id="rId83"/>
    <p:sldId id="1121" r:id="rId84"/>
    <p:sldId id="1122" r:id="rId85"/>
    <p:sldId id="1135" r:id="rId86"/>
    <p:sldId id="1124" r:id="rId87"/>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41" clrIdx="0">
    <p:extLst>
      <p:ext uri="{19B8F6BF-5375-455C-9EA6-DF929625EA0E}">
        <p15:presenceInfo xmlns:p15="http://schemas.microsoft.com/office/powerpoint/2012/main" userId="中島　誠隆" providerId="None"/>
      </p:ext>
    </p:extLst>
  </p:cmAuthor>
  <p:cmAuthor id="2" name="中谷　泰治" initials="中谷　泰治" lastIdx="9" clrIdx="1">
    <p:extLst>
      <p:ext uri="{19B8F6BF-5375-455C-9EA6-DF929625EA0E}">
        <p15:presenceInfo xmlns:p15="http://schemas.microsoft.com/office/powerpoint/2012/main" userId="中谷　泰治" providerId="None"/>
      </p:ext>
    </p:extLst>
  </p:cmAuthor>
  <p:cmAuthor id="3" name="原野　利暢" initials="原野　利暢" lastIdx="1" clrIdx="2">
    <p:extLst>
      <p:ext uri="{19B8F6BF-5375-455C-9EA6-DF929625EA0E}">
        <p15:presenceInfo xmlns:p15="http://schemas.microsoft.com/office/powerpoint/2012/main" userId="S-1-5-21-161959346-1900351369-444732941-45688" providerId="AD"/>
      </p:ext>
    </p:extLst>
  </p:cmAuthor>
  <p:cmAuthor id="4" name="尾上　律子" initials="尾上　律子" lastIdx="22" clrIdx="3">
    <p:extLst>
      <p:ext uri="{19B8F6BF-5375-455C-9EA6-DF929625EA0E}">
        <p15:presenceInfo xmlns:p15="http://schemas.microsoft.com/office/powerpoint/2012/main" userId="S::OnoeR@lan.pref.osaka.jp::39fe45aa-1c20-4d6b-a2bf-626db9be3a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49244"/>
    <a:srgbClr val="3A73B8"/>
    <a:srgbClr val="6060FF"/>
    <a:srgbClr val="05BC58"/>
    <a:srgbClr val="33CF7D"/>
    <a:srgbClr val="05BC57"/>
    <a:srgbClr val="8BF52B"/>
    <a:srgbClr val="82F030"/>
    <a:srgbClr val="9AF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5" autoAdjust="0"/>
    <p:restoredTop sz="94434" autoAdjust="0"/>
  </p:normalViewPr>
  <p:slideViewPr>
    <p:cSldViewPr snapToGrid="0">
      <p:cViewPr>
        <p:scale>
          <a:sx n="75" d="100"/>
          <a:sy n="75" d="100"/>
        </p:scale>
        <p:origin x="894" y="-138"/>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100" d="100"/>
        <a:sy n="100" d="100"/>
      </p:scale>
      <p:origin x="0" y="-3774"/>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APFF001C\OA-ja0088$\&#12518;&#12540;&#12470;&#20316;&#26989;&#29992;&#12501;&#12457;&#12523;&#12480;\&#12435;&#12288;&#9733;&#12456;&#12493;&#12523;&#12462;&#12540;&#25919;&#31574;&#23460;\&#9734;&#22320;&#29987;&#22320;&#28040;&#25512;&#36914;&#12503;&#12521;&#12531;&#12539;&#12450;&#12463;&#12471;&#12519;&#12531;&#12503;&#12525;&#12464;&#12521;&#12512;\&#9670;&#12450;&#12463;&#12471;&#12519;&#12531;&#12503;&#12525;&#12464;&#12521;&#12512;\&#20196;&#21644;05&#24180;&#24230;\221223&#21021;&#26657;\05&#24220;&#12363;&#12425;&#30446;&#27161;&#20516;&#26356;&#26032;&#12487;&#12540;&#12479;\&#12362;&#12362;&#12373;&#12363;&#12473;&#12510;&#12540;&#12488;&#12456;&#12493;&#12523;&#12462;&#12540;&#12503;&#12521;&#12531;&#36914;&#25431;&#31649;&#297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自立・分散型エネルギー導入量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v>自立・分散型エネルギー導入量</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16"/>
            <c:invertIfNegative val="0"/>
            <c:bubble3D val="0"/>
            <c:spPr>
              <a:pattFill prst="wdUpDiag">
                <a:fgClr>
                  <a:schemeClr val="accent5"/>
                </a:fgClr>
                <a:bgClr>
                  <a:schemeClr val="bg1"/>
                </a:bgClr>
              </a:pattFill>
              <a:ln>
                <a:solidFill>
                  <a:schemeClr val="accent1"/>
                </a:solidFill>
              </a:ln>
              <a:effectLst/>
            </c:spPr>
            <c:extLst>
              <c:ext xmlns:c16="http://schemas.microsoft.com/office/drawing/2014/chart" uri="{C3380CC4-5D6E-409C-BE32-E72D297353CC}">
                <c16:uniqueId val="{00000001-CCEC-46A9-95BD-8EAB000671E4}"/>
              </c:ext>
            </c:extLst>
          </c:dPt>
          <c:cat>
            <c:numRef>
              <c:f>目標①!$F$45:$V$45</c:f>
              <c:numCache>
                <c:formatCode>General</c:formatCode>
                <c:ptCount val="17"/>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numCache>
            </c:numRef>
          </c:cat>
          <c:val>
            <c:numRef>
              <c:f>目標①!$F$22:$V$22</c:f>
              <c:numCache>
                <c:formatCode>0.0</c:formatCode>
                <c:ptCount val="17"/>
                <c:pt idx="0">
                  <c:v>147.56676296299997</c:v>
                </c:pt>
                <c:pt idx="1">
                  <c:v>158.16352502799998</c:v>
                </c:pt>
                <c:pt idx="2">
                  <c:v>166.53095026299999</c:v>
                </c:pt>
                <c:pt idx="3">
                  <c:v>175.13153684299999</c:v>
                </c:pt>
                <c:pt idx="4">
                  <c:v>182.3079586879997</c:v>
                </c:pt>
                <c:pt idx="5">
                  <c:v>185.31380366799874</c:v>
                </c:pt>
                <c:pt idx="6">
                  <c:v>191.28345879299772</c:v>
                </c:pt>
                <c:pt idx="7">
                  <c:v>196.63611243619911</c:v>
                </c:pt>
                <c:pt idx="8">
                  <c:v>0</c:v>
                </c:pt>
                <c:pt idx="9">
                  <c:v>0</c:v>
                </c:pt>
                <c:pt idx="10">
                  <c:v>0</c:v>
                </c:pt>
                <c:pt idx="11">
                  <c:v>0</c:v>
                </c:pt>
                <c:pt idx="12">
                  <c:v>0</c:v>
                </c:pt>
                <c:pt idx="13">
                  <c:v>0</c:v>
                </c:pt>
                <c:pt idx="14">
                  <c:v>0</c:v>
                </c:pt>
                <c:pt idx="15">
                  <c:v>0</c:v>
                </c:pt>
                <c:pt idx="16">
                  <c:v>250</c:v>
                </c:pt>
              </c:numCache>
            </c:numRef>
          </c:val>
          <c:extLst>
            <c:ext xmlns:c16="http://schemas.microsoft.com/office/drawing/2014/chart" uri="{C3380CC4-5D6E-409C-BE32-E72D297353CC}">
              <c16:uniqueId val="{00000002-CCEC-46A9-95BD-8EAB000671E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tickLblSkip val="2"/>
        <c:noMultiLvlLbl val="0"/>
      </c:catAx>
      <c:valAx>
        <c:axId val="381752368"/>
        <c:scaling>
          <c:orientation val="minMax"/>
          <c:max val="25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100" b="0">
                <a:solidFill>
                  <a:schemeClr val="tx1"/>
                </a:solidFill>
              </a:rPr>
              <a:t>大阪に本社を有する再エネ電気利用表明事業者</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2319335083114606E-2"/>
          <c:y val="0.16157572073924339"/>
          <c:w val="0.88712510936132993"/>
          <c:h val="0.7239838572269085"/>
        </c:manualLayout>
      </c:layout>
      <c:barChart>
        <c:barDir val="col"/>
        <c:grouping val="clustered"/>
        <c:varyColors val="0"/>
        <c:ser>
          <c:idx val="0"/>
          <c:order val="0"/>
          <c:tx>
            <c:strRef>
              <c:f>'サブ指標（グラフ転記元）'!$A$9</c:f>
              <c:strCache>
                <c:ptCount val="1"/>
                <c:pt idx="0">
                  <c:v>RE100参画企業</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'サブ指標（グラフ転記元）'!$C$9:$J$9</c:f>
              <c:numCache>
                <c:formatCode>General</c:formatCode>
                <c:ptCount val="8"/>
                <c:pt idx="0">
                  <c:v>0</c:v>
                </c:pt>
                <c:pt idx="3">
                  <c:v>2</c:v>
                </c:pt>
                <c:pt idx="4">
                  <c:v>2</c:v>
                </c:pt>
                <c:pt idx="5">
                  <c:v>4</c:v>
                </c:pt>
                <c:pt idx="6">
                  <c:v>8</c:v>
                </c:pt>
                <c:pt idx="7">
                  <c:v>8</c:v>
                </c:pt>
              </c:numCache>
            </c:numRef>
          </c:val>
          <c:extLst>
            <c:ext xmlns:c16="http://schemas.microsoft.com/office/drawing/2014/chart" uri="{C3380CC4-5D6E-409C-BE32-E72D297353CC}">
              <c16:uniqueId val="{00000000-D43C-4378-AA7E-B41F5498D8EB}"/>
            </c:ext>
          </c:extLst>
        </c:ser>
        <c:ser>
          <c:idx val="2"/>
          <c:order val="1"/>
          <c:tx>
            <c:strRef>
              <c:f>'サブ指標（グラフ転記元）'!$A$11</c:f>
              <c:strCache>
                <c:ptCount val="1"/>
                <c:pt idx="0">
                  <c:v>SBT認証企業</c:v>
                </c:pt>
              </c:strCache>
            </c:strRef>
          </c:tx>
          <c:spPr>
            <a:pattFill prst="lgCheck">
              <a:fgClr>
                <a:schemeClr val="accent1"/>
              </a:fgClr>
              <a:bgClr>
                <a:schemeClr val="bg1"/>
              </a:bgClr>
            </a:pattFill>
            <a:ln>
              <a:solidFill>
                <a:schemeClr val="accent1"/>
              </a:solid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'サブ指標（グラフ転記元）'!$C$11:$J$11</c:f>
              <c:numCache>
                <c:formatCode>General</c:formatCode>
                <c:ptCount val="8"/>
                <c:pt idx="0">
                  <c:v>0</c:v>
                </c:pt>
                <c:pt idx="3">
                  <c:v>1</c:v>
                </c:pt>
                <c:pt idx="4">
                  <c:v>3</c:v>
                </c:pt>
                <c:pt idx="5">
                  <c:v>5</c:v>
                </c:pt>
                <c:pt idx="6">
                  <c:v>10</c:v>
                </c:pt>
                <c:pt idx="7">
                  <c:v>20</c:v>
                </c:pt>
              </c:numCache>
            </c:numRef>
          </c:val>
          <c:extLst>
            <c:ext xmlns:c16="http://schemas.microsoft.com/office/drawing/2014/chart" uri="{C3380CC4-5D6E-409C-BE32-E72D297353CC}">
              <c16:uniqueId val="{00000001-D43C-4378-AA7E-B41F5498D8EB}"/>
            </c:ext>
          </c:extLst>
        </c:ser>
        <c:ser>
          <c:idx val="1"/>
          <c:order val="2"/>
          <c:tx>
            <c:strRef>
              <c:f>'サブ指標（グラフ転記元）'!$A$10</c:f>
              <c:strCache>
                <c:ptCount val="1"/>
                <c:pt idx="0">
                  <c:v>再エネ100宣言参画企業</c:v>
                </c:pt>
              </c:strCache>
            </c:strRef>
          </c:tx>
          <c:spPr>
            <a:pattFill prst="ltHorz">
              <a:fgClr>
                <a:schemeClr val="accent1"/>
              </a:fgClr>
              <a:bgClr>
                <a:schemeClr val="bg1"/>
              </a:bgClr>
            </a:pattFill>
            <a:ln>
              <a:solidFill>
                <a:schemeClr val="accent5"/>
              </a:solid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'サブ指標（グラフ転記元）'!$C$10:$J$10</c:f>
              <c:numCache>
                <c:formatCode>General</c:formatCode>
                <c:ptCount val="8"/>
                <c:pt idx="0">
                  <c:v>0</c:v>
                </c:pt>
                <c:pt idx="5">
                  <c:v>3</c:v>
                </c:pt>
                <c:pt idx="6">
                  <c:v>6</c:v>
                </c:pt>
                <c:pt idx="7">
                  <c:v>16</c:v>
                </c:pt>
              </c:numCache>
            </c:numRef>
          </c:val>
          <c:extLst>
            <c:ext xmlns:c16="http://schemas.microsoft.com/office/drawing/2014/chart" uri="{C3380CC4-5D6E-409C-BE32-E72D297353CC}">
              <c16:uniqueId val="{00000002-D43C-4378-AA7E-B41F5498D8EB}"/>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legend>
      <c:legendPos val="r"/>
      <c:layout>
        <c:manualLayout>
          <c:xMode val="edge"/>
          <c:yMode val="edge"/>
          <c:x val="9.9742295099710471E-2"/>
          <c:y val="0.21270422415525175"/>
          <c:w val="0.30293324674621858"/>
          <c:h val="0.237548510775891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dirty="0">
                <a:solidFill>
                  <a:schemeClr val="tx1"/>
                </a:solidFill>
              </a:rPr>
              <a:t>庁舎等において再生可能エネルギー電気を</a:t>
            </a:r>
            <a:endParaRPr lang="en-US" altLang="ja-JP" dirty="0">
              <a:solidFill>
                <a:schemeClr val="tx1"/>
              </a:solidFill>
            </a:endParaRPr>
          </a:p>
          <a:p>
            <a:pPr>
              <a:defRPr sz="1100" b="0">
                <a:solidFill>
                  <a:schemeClr val="tx1"/>
                </a:solidFill>
              </a:defRPr>
            </a:pPr>
            <a:r>
              <a:rPr lang="ja-JP" altLang="en-US" dirty="0">
                <a:solidFill>
                  <a:schemeClr val="tx1"/>
                </a:solidFill>
              </a:rPr>
              <a:t>購入している府域</a:t>
            </a:r>
            <a:r>
              <a:rPr lang="ja-JP" altLang="en-US" dirty="0" smtClean="0">
                <a:solidFill>
                  <a:schemeClr val="tx1"/>
                </a:solidFill>
              </a:rPr>
              <a:t>の自治体</a:t>
            </a:r>
            <a:endParaRPr lang="ja-JP" altLang="en-US" dirty="0">
              <a:solidFill>
                <a:schemeClr val="tx1"/>
              </a:solidFill>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7690613415591091E-2"/>
          <c:y val="0.23886204234908062"/>
          <c:w val="0.91206883675623018"/>
          <c:h val="0.63852682052794452"/>
        </c:manualLayout>
      </c:layout>
      <c:barChart>
        <c:barDir val="col"/>
        <c:grouping val="clustered"/>
        <c:varyColors val="0"/>
        <c:ser>
          <c:idx val="0"/>
          <c:order val="0"/>
          <c:tx>
            <c:strRef>
              <c:f>'サブ指標（グラフ転記元）'!$A$12</c:f>
              <c:strCache>
                <c:ptCount val="1"/>
                <c:pt idx="0">
                  <c:v>再エネ調達自治体</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'サブ指標（グラフ転記元）'!$C$12:$J$12</c:f>
              <c:numCache>
                <c:formatCode>General</c:formatCode>
                <c:ptCount val="8"/>
                <c:pt idx="0">
                  <c:v>0</c:v>
                </c:pt>
                <c:pt idx="4">
                  <c:v>1</c:v>
                </c:pt>
                <c:pt idx="5">
                  <c:v>1</c:v>
                </c:pt>
                <c:pt idx="6">
                  <c:v>2</c:v>
                </c:pt>
                <c:pt idx="7">
                  <c:v>3</c:v>
                </c:pt>
              </c:numCache>
            </c:numRef>
          </c:val>
          <c:extLst>
            <c:ext xmlns:c16="http://schemas.microsoft.com/office/drawing/2014/chart" uri="{C3380CC4-5D6E-409C-BE32-E72D297353CC}">
              <c16:uniqueId val="{00000000-9B12-4F2D-A74B-329C33BAF442}"/>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majorUnit val="1"/>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府内総生産（農林水産、鉱業、製造業、建設業）</a:t>
            </a:r>
            <a:endParaRPr lang="en-US" altLang="ja-JP">
              <a:solidFill>
                <a:schemeClr val="tx1"/>
              </a:solidFill>
            </a:endParaRPr>
          </a:p>
          <a:p>
            <a:pPr>
              <a:defRPr sz="1100" b="0">
                <a:solidFill>
                  <a:schemeClr val="tx1"/>
                </a:solidFill>
              </a:defRPr>
            </a:pPr>
            <a:r>
              <a:rPr lang="ja-JP" altLang="en-US">
                <a:solidFill>
                  <a:schemeClr val="tx1"/>
                </a:solidFill>
              </a:rPr>
              <a:t>あたりの部門別エネルギー消費量（産業）</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'サブ指標（グラフ転記元）'!$A$13</c:f>
              <c:strCache>
                <c:ptCount val="1"/>
                <c:pt idx="0">
                  <c:v>府内総生産（農林水産、鉱業、製造業、建設業）あたりの部門別エネルギー消費量（産業）</c:v>
                </c:pt>
              </c:strCache>
            </c:strRef>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'サブ指標（グラフ転記元）'!$C$13:$H$13</c:f>
              <c:numCache>
                <c:formatCode>#,##0</c:formatCode>
                <c:ptCount val="6"/>
                <c:pt idx="0">
                  <c:v>20568</c:v>
                </c:pt>
                <c:pt idx="1">
                  <c:v>19460</c:v>
                </c:pt>
                <c:pt idx="2">
                  <c:v>19801</c:v>
                </c:pt>
                <c:pt idx="3">
                  <c:v>17965</c:v>
                </c:pt>
                <c:pt idx="4">
                  <c:v>18294</c:v>
                </c:pt>
                <c:pt idx="5" formatCode="General">
                  <c:v>17865</c:v>
                </c:pt>
              </c:numCache>
            </c:numRef>
          </c:yVal>
          <c:smooth val="0"/>
          <c:extLst>
            <c:ext xmlns:c16="http://schemas.microsoft.com/office/drawing/2014/chart" uri="{C3380CC4-5D6E-409C-BE32-E72D297353CC}">
              <c16:uniqueId val="{00000000-32CB-4C9F-829C-79AA703307AA}"/>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１世帯・１人あたりのエネルギー消費量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7.3166073428819367E-2"/>
          <c:y val="0.25754694085952201"/>
          <c:w val="0.87578425436408636"/>
          <c:h val="0.63137679505173883"/>
        </c:manualLayout>
      </c:layout>
      <c:scatterChart>
        <c:scatterStyle val="lineMarker"/>
        <c:varyColors val="0"/>
        <c:ser>
          <c:idx val="0"/>
          <c:order val="0"/>
          <c:tx>
            <c:v>１世帯あたり</c:v>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'サブ指標（グラフ転記元）'!$C$15:$H$15</c:f>
              <c:numCache>
                <c:formatCode>General</c:formatCode>
                <c:ptCount val="6"/>
                <c:pt idx="0">
                  <c:v>32.200000000000003</c:v>
                </c:pt>
                <c:pt idx="1">
                  <c:v>30.9</c:v>
                </c:pt>
                <c:pt idx="2">
                  <c:v>31.5</c:v>
                </c:pt>
                <c:pt idx="3">
                  <c:v>32.9</c:v>
                </c:pt>
                <c:pt idx="4">
                  <c:v>31.2</c:v>
                </c:pt>
                <c:pt idx="5">
                  <c:v>28.5</c:v>
                </c:pt>
              </c:numCache>
            </c:numRef>
          </c:yVal>
          <c:smooth val="0"/>
          <c:extLst>
            <c:ext xmlns:c16="http://schemas.microsoft.com/office/drawing/2014/chart" uri="{C3380CC4-5D6E-409C-BE32-E72D297353CC}">
              <c16:uniqueId val="{00000000-723D-477F-B5E6-3594DFF24E8D}"/>
            </c:ext>
          </c:extLst>
        </c:ser>
        <c:ser>
          <c:idx val="1"/>
          <c:order val="1"/>
          <c:tx>
            <c:v>１人あたり</c:v>
          </c:tx>
          <c:spPr>
            <a:ln w="25400" cap="rnd">
              <a:noFill/>
              <a:round/>
            </a:ln>
            <a:effectLst/>
          </c:spPr>
          <c:marker>
            <c:symbol val="square"/>
            <c:size val="1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chemeClr val="lt2"/>
                </a:solidFill>
                <a:round/>
              </a:ln>
              <a:effectLst/>
            </c:spPr>
          </c:marker>
          <c:xVal>
            <c:numRef>
              <c:f>'サブ指標（グラフ転記元）'!$C$2:$H$2</c:f>
              <c:numCache>
                <c:formatCode>General</c:formatCode>
                <c:ptCount val="6"/>
                <c:pt idx="0">
                  <c:v>2014</c:v>
                </c:pt>
                <c:pt idx="1">
                  <c:v>2015</c:v>
                </c:pt>
                <c:pt idx="2">
                  <c:v>2016</c:v>
                </c:pt>
                <c:pt idx="3">
                  <c:v>2017</c:v>
                </c:pt>
                <c:pt idx="4">
                  <c:v>2018</c:v>
                </c:pt>
                <c:pt idx="5">
                  <c:v>2019</c:v>
                </c:pt>
              </c:numCache>
            </c:numRef>
          </c:xVal>
          <c:yVal>
            <c:numRef>
              <c:f>'サブ指標（グラフ転記元）'!$C$16:$H$16</c:f>
              <c:numCache>
                <c:formatCode>General</c:formatCode>
                <c:ptCount val="6"/>
                <c:pt idx="0">
                  <c:v>14.2</c:v>
                </c:pt>
                <c:pt idx="1">
                  <c:v>13.7</c:v>
                </c:pt>
                <c:pt idx="2">
                  <c:v>14.1</c:v>
                </c:pt>
                <c:pt idx="3">
                  <c:v>14.9</c:v>
                </c:pt>
                <c:pt idx="4">
                  <c:v>14.3</c:v>
                </c:pt>
                <c:pt idx="5">
                  <c:v>13.2</c:v>
                </c:pt>
              </c:numCache>
            </c:numRef>
          </c:yVal>
          <c:smooth val="0"/>
          <c:extLst>
            <c:ext xmlns:c16="http://schemas.microsoft.com/office/drawing/2014/chart" uri="{C3380CC4-5D6E-409C-BE32-E72D297353CC}">
              <c16:uniqueId val="{00000001-723D-477F-B5E6-3594DFF24E8D}"/>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legend>
      <c:legendPos val="r"/>
      <c:layout>
        <c:manualLayout>
          <c:xMode val="edge"/>
          <c:yMode val="edge"/>
          <c:x val="7.6682793457626061E-2"/>
          <c:y val="0.71650226953735707"/>
          <c:w val="0.17444791376036486"/>
          <c:h val="0.174811383074199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'サブ指標（グラフ転記元）'!$A$17</c:f>
              <c:strCache>
                <c:ptCount val="1"/>
                <c:pt idx="0">
                  <c:v>非住宅建築物に占める新築ZEBの割合</c:v>
                </c:pt>
              </c:strCache>
            </c:strRef>
          </c:tx>
          <c:spPr>
            <a:ln w="25400" cap="rnd">
              <a:noFill/>
              <a:round/>
            </a:ln>
            <a:effectLst/>
          </c:spPr>
          <c:marker>
            <c:symbol val="circle"/>
            <c:size val="10"/>
            <c:spPr>
              <a:noFill/>
              <a:ln w="12700">
                <a:solidFill>
                  <a:schemeClr val="accent1"/>
                </a:solidFill>
                <a:round/>
              </a:ln>
              <a:effectLst/>
            </c:spPr>
          </c:marker>
          <c:dPt>
            <c:idx val="0"/>
            <c:marker>
              <c:symbol val="circle"/>
              <c:size val="10"/>
              <c:spPr>
                <a:noFill/>
                <a:ln w="127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1-3C04-46D9-A99B-B92647775961}"/>
              </c:ext>
            </c:extLst>
          </c:dPt>
          <c:dPt>
            <c:idx val="1"/>
            <c:marker>
              <c:symbol val="circle"/>
              <c:size val="10"/>
              <c:spPr>
                <a:noFill/>
                <a:ln w="127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3-3C04-46D9-A99B-B92647775961}"/>
              </c:ext>
            </c:extLst>
          </c:dPt>
          <c:dPt>
            <c:idx val="2"/>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4-3C04-46D9-A99B-B92647775961}"/>
              </c:ext>
            </c:extLst>
          </c:dPt>
          <c:dPt>
            <c:idx val="3"/>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5-3C04-46D9-A99B-B92647775961}"/>
              </c:ext>
            </c:extLst>
          </c:dPt>
          <c:dPt>
            <c:idx val="4"/>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6-3C04-46D9-A99B-B92647775961}"/>
              </c:ext>
            </c:extLst>
          </c:dPt>
          <c:dPt>
            <c:idx val="5"/>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7-3C04-46D9-A99B-B92647775961}"/>
              </c:ext>
            </c:extLst>
          </c:dPt>
          <c:dPt>
            <c:idx val="6"/>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8-3C04-46D9-A99B-B92647775961}"/>
              </c:ext>
            </c:extLst>
          </c:dPt>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'サブ指標（グラフ転記元）'!$C$17:$J$17</c:f>
              <c:numCache>
                <c:formatCode>General</c:formatCode>
                <c:ptCount val="8"/>
                <c:pt idx="0">
                  <c:v>0</c:v>
                </c:pt>
                <c:pt idx="1">
                  <c:v>0</c:v>
                </c:pt>
                <c:pt idx="2" formatCode="#,##0.00_);[Red]\(#,##0.00\)">
                  <c:v>5.0971751784011317E-2</c:v>
                </c:pt>
                <c:pt idx="3" formatCode="#,##0.00_);[Red]\(#,##0.00\)">
                  <c:v>0.25569278270937862</c:v>
                </c:pt>
                <c:pt idx="4" formatCode="#,##0.00_);[Red]\(#,##0.00\)">
                  <c:v>0.13983186481796586</c:v>
                </c:pt>
                <c:pt idx="5" formatCode="#,##0.00_);[Red]\(#,##0.00\)">
                  <c:v>0.2534452716616506</c:v>
                </c:pt>
                <c:pt idx="6" formatCode="#,##0.00_);[Red]\(#,##0.00\)">
                  <c:v>0.4239753928007316</c:v>
                </c:pt>
                <c:pt idx="7">
                  <c:v>0.4</c:v>
                </c:pt>
              </c:numCache>
            </c:numRef>
          </c:yVal>
          <c:smooth val="0"/>
          <c:extLst>
            <c:ext xmlns:c16="http://schemas.microsoft.com/office/drawing/2014/chart" uri="{C3380CC4-5D6E-409C-BE32-E72D297353CC}">
              <c16:uniqueId val="{00000009-3C04-46D9-A99B-B92647775961}"/>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100" b="0" i="0">
                <a:solidFill>
                  <a:schemeClr val="tx1"/>
                </a:solidFill>
              </a:rPr>
              <a:t>府内総生産（第</a:t>
            </a:r>
            <a:r>
              <a:rPr lang="en-US" altLang="ja-JP" sz="1100" b="0" i="0">
                <a:solidFill>
                  <a:schemeClr val="tx1"/>
                </a:solidFill>
              </a:rPr>
              <a:t>3</a:t>
            </a:r>
            <a:r>
              <a:rPr lang="ja-JP" altLang="en-US" sz="1100" b="0" i="0">
                <a:solidFill>
                  <a:schemeClr val="tx1"/>
                </a:solidFill>
              </a:rPr>
              <a:t>次産業）</a:t>
            </a:r>
            <a:endParaRPr lang="en-US" altLang="ja-JP" sz="1100" b="0" i="0">
              <a:solidFill>
                <a:schemeClr val="tx1"/>
              </a:solidFill>
            </a:endParaRPr>
          </a:p>
          <a:p>
            <a:pPr>
              <a:defRPr sz="1100" b="0">
                <a:solidFill>
                  <a:schemeClr val="tx1"/>
                </a:solidFill>
              </a:defRPr>
            </a:pPr>
            <a:r>
              <a:rPr lang="ja-JP" altLang="en-US" sz="1100" b="0" i="0">
                <a:solidFill>
                  <a:schemeClr val="tx1"/>
                </a:solidFill>
              </a:rPr>
              <a:t>あたりの部門別エネルギー消費量（業務）</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'サブ指標（グラフ転記元）'!$A$14</c:f>
              <c:strCache>
                <c:ptCount val="1"/>
                <c:pt idx="0">
                  <c:v>府内総生産（第3次産業）あたりの部門別エネルギー消費量（業務）</c:v>
                </c:pt>
              </c:strCache>
            </c:strRef>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'サブ指標（グラフ転記元）'!$C$14:$H$14</c:f>
              <c:numCache>
                <c:formatCode>#,##0</c:formatCode>
                <c:ptCount val="6"/>
                <c:pt idx="0">
                  <c:v>5499</c:v>
                </c:pt>
                <c:pt idx="1">
                  <c:v>5022</c:v>
                </c:pt>
                <c:pt idx="2">
                  <c:v>4453</c:v>
                </c:pt>
                <c:pt idx="3" formatCode="General">
                  <c:v>4390</c:v>
                </c:pt>
                <c:pt idx="4" formatCode="General">
                  <c:v>4571</c:v>
                </c:pt>
                <c:pt idx="5" formatCode="General">
                  <c:v>4527</c:v>
                </c:pt>
              </c:numCache>
            </c:numRef>
          </c:yVal>
          <c:smooth val="0"/>
          <c:extLst>
            <c:ext xmlns:c16="http://schemas.microsoft.com/office/drawing/2014/chart" uri="{C3380CC4-5D6E-409C-BE32-E72D297353CC}">
              <c16:uniqueId val="{00000000-1FFE-4C95-B809-C68170960670}"/>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'サブ指標（グラフ転記元）'!$A$19</c:f>
              <c:strCache>
                <c:ptCount val="1"/>
                <c:pt idx="0">
                  <c:v>家庭用燃料電池導入量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'サブ指標（グラフ転記元）'!$C$19:$J$19</c:f>
              <c:numCache>
                <c:formatCode>General</c:formatCode>
                <c:ptCount val="8"/>
                <c:pt idx="0">
                  <c:v>9774.1</c:v>
                </c:pt>
                <c:pt idx="1">
                  <c:v>13035.4</c:v>
                </c:pt>
                <c:pt idx="2">
                  <c:v>17233.3</c:v>
                </c:pt>
                <c:pt idx="3">
                  <c:v>21719.4</c:v>
                </c:pt>
                <c:pt idx="4">
                  <c:v>27041.599999999999</c:v>
                </c:pt>
                <c:pt idx="5">
                  <c:v>31677.5</c:v>
                </c:pt>
                <c:pt idx="6">
                  <c:v>38228.400000000001</c:v>
                </c:pt>
                <c:pt idx="7">
                  <c:v>41697.5</c:v>
                </c:pt>
              </c:numCache>
            </c:numRef>
          </c:val>
          <c:extLst>
            <c:ext xmlns:c16="http://schemas.microsoft.com/office/drawing/2014/chart" uri="{C3380CC4-5D6E-409C-BE32-E72D297353CC}">
              <c16:uniqueId val="{00000000-5589-4065-B29C-9C350A4AD07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'サブ指標（グラフ転記元）'!$A$21</c:f>
              <c:strCache>
                <c:ptCount val="1"/>
                <c:pt idx="0">
                  <c:v>電気自動車導入量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'サブ指標（グラフ転記元）'!$C$21:$J$21</c:f>
              <c:numCache>
                <c:formatCode>#,##0</c:formatCode>
                <c:ptCount val="8"/>
                <c:pt idx="0">
                  <c:v>2802</c:v>
                </c:pt>
                <c:pt idx="1">
                  <c:v>2967</c:v>
                </c:pt>
                <c:pt idx="2">
                  <c:v>3628</c:v>
                </c:pt>
                <c:pt idx="3">
                  <c:v>4581</c:v>
                </c:pt>
                <c:pt idx="4">
                  <c:v>5321</c:v>
                </c:pt>
                <c:pt idx="5">
                  <c:v>6022</c:v>
                </c:pt>
                <c:pt idx="6">
                  <c:v>6788</c:v>
                </c:pt>
                <c:pt idx="7">
                  <c:v>8029</c:v>
                </c:pt>
              </c:numCache>
            </c:numRef>
          </c:val>
          <c:extLst>
            <c:ext xmlns:c16="http://schemas.microsoft.com/office/drawing/2014/chart" uri="{C3380CC4-5D6E-409C-BE32-E72D297353CC}">
              <c16:uniqueId val="{00000000-CB5F-4485-9645-8C8A8F9C72C7}"/>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新築注文住宅に占める</a:t>
            </a:r>
            <a:r>
              <a:rPr lang="en-US" altLang="ja-JP">
                <a:solidFill>
                  <a:schemeClr val="tx1"/>
                </a:solidFill>
              </a:rPr>
              <a:t>ZEH</a:t>
            </a:r>
            <a:r>
              <a:rPr lang="ja-JP" altLang="en-US">
                <a:solidFill>
                  <a:schemeClr val="tx1"/>
                </a:solidFill>
              </a:rPr>
              <a:t>の割合</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'サブ指標（グラフ転記元）'!$A$17</c:f>
              <c:strCache>
                <c:ptCount val="1"/>
                <c:pt idx="0">
                  <c:v>非住宅建築物に占める新築ZEBの割合</c:v>
                </c:pt>
              </c:strCache>
            </c:strRef>
          </c:tx>
          <c:spPr>
            <a:ln w="25400" cap="rnd">
              <a:noFill/>
              <a:round/>
            </a:ln>
            <a:effectLst/>
          </c:spPr>
          <c:marker>
            <c:symbol val="circle"/>
            <c:size val="10"/>
            <c:spPr>
              <a:noFill/>
              <a:ln w="12700">
                <a:solidFill>
                  <a:schemeClr val="lt2"/>
                </a:solidFill>
                <a:round/>
              </a:ln>
              <a:effectLst/>
            </c:spPr>
          </c:marker>
          <c:dPt>
            <c:idx val="0"/>
            <c:marker>
              <c:symbol val="circle"/>
              <c:size val="10"/>
              <c:spPr>
                <a:noFill/>
                <a:ln w="12700">
                  <a:noFill/>
                  <a:round/>
                </a:ln>
                <a:effectLst/>
              </c:spPr>
            </c:marker>
            <c:bubble3D val="0"/>
            <c:spPr>
              <a:ln w="25400" cap="rnd">
                <a:noFill/>
                <a:round/>
              </a:ln>
              <a:effectLst/>
            </c:spPr>
            <c:extLst>
              <c:ext xmlns:c16="http://schemas.microsoft.com/office/drawing/2014/chart" uri="{C3380CC4-5D6E-409C-BE32-E72D297353CC}">
                <c16:uniqueId val="{00000008-5508-4B2D-9C75-F8C19161BF7A}"/>
              </c:ext>
            </c:extLst>
          </c:dPt>
          <c:dPt>
            <c:idx val="1"/>
            <c:marker>
              <c:symbol val="circle"/>
              <c:size val="10"/>
              <c:spPr>
                <a:noFill/>
                <a:ln w="12700">
                  <a:noFill/>
                  <a:round/>
                </a:ln>
                <a:effectLst/>
              </c:spPr>
            </c:marker>
            <c:bubble3D val="0"/>
            <c:spPr>
              <a:ln w="25400" cap="rnd">
                <a:noFill/>
                <a:round/>
              </a:ln>
              <a:effectLst/>
            </c:spPr>
            <c:extLst>
              <c:ext xmlns:c16="http://schemas.microsoft.com/office/drawing/2014/chart" uri="{C3380CC4-5D6E-409C-BE32-E72D297353CC}">
                <c16:uniqueId val="{00000007-5508-4B2D-9C75-F8C19161BF7A}"/>
              </c:ext>
            </c:extLst>
          </c:dPt>
          <c:dPt>
            <c:idx val="2"/>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0-5508-4B2D-9C75-F8C19161BF7A}"/>
              </c:ext>
            </c:extLst>
          </c:dPt>
          <c:dPt>
            <c:idx val="3"/>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1-5508-4B2D-9C75-F8C19161BF7A}"/>
              </c:ext>
            </c:extLst>
          </c:dPt>
          <c:dPt>
            <c:idx val="4"/>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2-5508-4B2D-9C75-F8C19161BF7A}"/>
              </c:ext>
            </c:extLst>
          </c:dPt>
          <c:dPt>
            <c:idx val="5"/>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3-5508-4B2D-9C75-F8C19161BF7A}"/>
              </c:ext>
            </c:extLst>
          </c:dPt>
          <c:dPt>
            <c:idx val="6"/>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extLst>
              <c:ext xmlns:c16="http://schemas.microsoft.com/office/drawing/2014/chart" uri="{C3380CC4-5D6E-409C-BE32-E72D297353CC}">
                <c16:uniqueId val="{00000004-5508-4B2D-9C75-F8C19161BF7A}"/>
              </c:ext>
            </c:extLst>
          </c:dPt>
          <c:dPt>
            <c:idx val="7"/>
            <c:marker>
              <c:symbol val="circle"/>
              <c:size val="10"/>
              <c:spPr>
                <a:solidFill>
                  <a:schemeClr val="accent1"/>
                </a:solidFill>
                <a:ln w="12700">
                  <a:solidFill>
                    <a:schemeClr val="lt2"/>
                  </a:solidFill>
                  <a:round/>
                </a:ln>
                <a:effectLst/>
              </c:spPr>
            </c:marker>
            <c:bubble3D val="0"/>
            <c:extLst>
              <c:ext xmlns:c16="http://schemas.microsoft.com/office/drawing/2014/chart" uri="{C3380CC4-5D6E-409C-BE32-E72D297353CC}">
                <c16:uniqueId val="{00000006-5508-4B2D-9C75-F8C19161BF7A}"/>
              </c:ext>
            </c:extLst>
          </c:dPt>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'サブ指標（グラフ転記元）'!$C$18:$J$18</c:f>
              <c:numCache>
                <c:formatCode>General</c:formatCode>
                <c:ptCount val="8"/>
                <c:pt idx="0">
                  <c:v>0</c:v>
                </c:pt>
                <c:pt idx="1">
                  <c:v>0</c:v>
                </c:pt>
                <c:pt idx="2" formatCode="#,##0_);[Red]\(#,##0\)">
                  <c:v>11.9</c:v>
                </c:pt>
                <c:pt idx="3" formatCode="#,##0_);[Red]\(#,##0\)">
                  <c:v>15.4</c:v>
                </c:pt>
                <c:pt idx="4" formatCode="#,##0_);[Red]\(#,##0\)">
                  <c:v>19.2</c:v>
                </c:pt>
                <c:pt idx="5" formatCode="#,##0_);[Red]\(#,##0\)">
                  <c:v>20.5</c:v>
                </c:pt>
                <c:pt idx="6" formatCode="#,##0_);[Red]\(#,##0\)">
                  <c:v>23.2</c:v>
                </c:pt>
                <c:pt idx="7">
                  <c:v>26.5</c:v>
                </c:pt>
              </c:numCache>
            </c:numRef>
          </c:yVal>
          <c:smooth val="0"/>
          <c:extLst>
            <c:ext xmlns:c16="http://schemas.microsoft.com/office/drawing/2014/chart" uri="{C3380CC4-5D6E-409C-BE32-E72D297353CC}">
              <c16:uniqueId val="{00000005-5508-4B2D-9C75-F8C19161BF7A}"/>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'サブ指標（グラフ転記元）'!$A$20</c:f>
              <c:strCache>
                <c:ptCount val="1"/>
                <c:pt idx="0">
                  <c:v>事業用コジェネレーション・燃料電池導入量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'サブ指標（グラフ転記元）'!$C$20:$J$20</c:f>
              <c:numCache>
                <c:formatCode>General</c:formatCode>
                <c:ptCount val="8"/>
                <c:pt idx="0">
                  <c:v>551.62</c:v>
                </c:pt>
                <c:pt idx="1">
                  <c:v>535.56200000000001</c:v>
                </c:pt>
                <c:pt idx="2">
                  <c:v>522.92700000000002</c:v>
                </c:pt>
                <c:pt idx="3">
                  <c:v>522.40700000000004</c:v>
                </c:pt>
                <c:pt idx="4">
                  <c:v>517.48410000000001</c:v>
                </c:pt>
                <c:pt idx="5">
                  <c:v>500.89600000000002</c:v>
                </c:pt>
                <c:pt idx="6">
                  <c:v>506.61900000000003</c:v>
                </c:pt>
                <c:pt idx="7">
                  <c:v>503.839</c:v>
                </c:pt>
              </c:numCache>
            </c:numRef>
          </c:val>
          <c:extLst>
            <c:ext xmlns:c16="http://schemas.microsoft.com/office/drawing/2014/chart" uri="{C3380CC4-5D6E-409C-BE32-E72D297353CC}">
              <c16:uniqueId val="{00000000-BA8C-4E2B-9943-FF5E6959A9C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再エネ利用率</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v>再エネ利用率</c:v>
          </c:tx>
          <c:spPr>
            <a:ln w="25400" cap="rnd">
              <a:noFill/>
              <a:round/>
            </a:ln>
            <a:effectLst/>
          </c:spPr>
          <c:marker>
            <c:symbol val="circle"/>
            <c:size val="6"/>
            <c:spPr>
              <a:noFill/>
              <a:ln w="12700">
                <a:noFill/>
                <a:round/>
              </a:ln>
              <a:effectLst/>
            </c:spPr>
          </c:marker>
          <c:dPt>
            <c:idx val="0"/>
            <c:marker>
              <c:symbol val="circle"/>
              <c:size val="6"/>
              <c:spPr>
                <a:solidFill>
                  <a:schemeClr val="accent1"/>
                </a:solidFill>
                <a:ln w="12700">
                  <a:noFill/>
                  <a:round/>
                </a:ln>
                <a:effectLst/>
              </c:spPr>
            </c:marker>
            <c:bubble3D val="0"/>
            <c:extLst>
              <c:ext xmlns:c16="http://schemas.microsoft.com/office/drawing/2014/chart" uri="{C3380CC4-5D6E-409C-BE32-E72D297353CC}">
                <c16:uniqueId val="{00000000-0BB2-41E4-A289-A70A530BDFCA}"/>
              </c:ext>
            </c:extLst>
          </c:dPt>
          <c:dPt>
            <c:idx val="1"/>
            <c:marker>
              <c:symbol val="circle"/>
              <c:size val="6"/>
              <c:spPr>
                <a:solidFill>
                  <a:schemeClr val="accent1"/>
                </a:solidFill>
                <a:ln w="12700">
                  <a:noFill/>
                  <a:round/>
                </a:ln>
                <a:effectLst/>
              </c:spPr>
            </c:marker>
            <c:bubble3D val="0"/>
            <c:extLst>
              <c:ext xmlns:c16="http://schemas.microsoft.com/office/drawing/2014/chart" uri="{C3380CC4-5D6E-409C-BE32-E72D297353CC}">
                <c16:uniqueId val="{00000001-0BB2-41E4-A289-A70A530BDFCA}"/>
              </c:ext>
            </c:extLst>
          </c:dPt>
          <c:dPt>
            <c:idx val="2"/>
            <c:marker>
              <c:symbol val="circle"/>
              <c:size val="6"/>
              <c:spPr>
                <a:solidFill>
                  <a:schemeClr val="accent1"/>
                </a:solidFill>
                <a:ln w="12700">
                  <a:noFill/>
                  <a:round/>
                </a:ln>
                <a:effectLst/>
              </c:spPr>
            </c:marker>
            <c:bubble3D val="0"/>
            <c:extLst>
              <c:ext xmlns:c16="http://schemas.microsoft.com/office/drawing/2014/chart" uri="{C3380CC4-5D6E-409C-BE32-E72D297353CC}">
                <c16:uniqueId val="{00000002-0BB2-41E4-A289-A70A530BDFCA}"/>
              </c:ext>
            </c:extLst>
          </c:dPt>
          <c:dPt>
            <c:idx val="3"/>
            <c:marker>
              <c:symbol val="circle"/>
              <c:size val="6"/>
              <c:spPr>
                <a:solidFill>
                  <a:schemeClr val="accent1"/>
                </a:solidFill>
                <a:ln w="12700">
                  <a:noFill/>
                  <a:round/>
                </a:ln>
                <a:effectLst/>
              </c:spPr>
            </c:marker>
            <c:bubble3D val="0"/>
            <c:extLst>
              <c:ext xmlns:c16="http://schemas.microsoft.com/office/drawing/2014/chart" uri="{C3380CC4-5D6E-409C-BE32-E72D297353CC}">
                <c16:uniqueId val="{00000003-0BB2-41E4-A289-A70A530BDFCA}"/>
              </c:ext>
            </c:extLst>
          </c:dPt>
          <c:dPt>
            <c:idx val="12"/>
            <c:marker>
              <c:symbol val="circle"/>
              <c:size val="12"/>
              <c:spPr>
                <a:pattFill prst="dkUpDiag">
                  <a:fgClr>
                    <a:schemeClr val="accent5"/>
                  </a:fgClr>
                  <a:bgClr>
                    <a:schemeClr val="bg1"/>
                  </a:bgClr>
                </a:pattFill>
                <a:ln w="12700">
                  <a:solidFill>
                    <a:schemeClr val="accent1"/>
                  </a:solidFill>
                  <a:round/>
                </a:ln>
                <a:effectLst/>
              </c:spPr>
            </c:marker>
            <c:bubble3D val="0"/>
            <c:extLst>
              <c:ext xmlns:c16="http://schemas.microsoft.com/office/drawing/2014/chart" uri="{C3380CC4-5D6E-409C-BE32-E72D297353CC}">
                <c16:uniqueId val="{00000004-0BB2-41E4-A289-A70A530BDFCA}"/>
              </c:ext>
            </c:extLst>
          </c:dPt>
          <c:xVal>
            <c:numRef>
              <c:f>目標②!$F$3:$R$3</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xVal>
          <c:yVal>
            <c:numRef>
              <c:f>目標②!$F$4:$R$4</c:f>
              <c:numCache>
                <c:formatCode>0.0%</c:formatCode>
                <c:ptCount val="13"/>
                <c:pt idx="0">
                  <c:v>0.18846594808851647</c:v>
                </c:pt>
                <c:pt idx="1">
                  <c:v>0.20821393202642174</c:v>
                </c:pt>
                <c:pt idx="2">
                  <c:v>0.22671115607736211</c:v>
                </c:pt>
                <c:pt idx="3">
                  <c:v>0.23032629575204905</c:v>
                </c:pt>
                <c:pt idx="4">
                  <c:v>0</c:v>
                </c:pt>
                <c:pt idx="5">
                  <c:v>0</c:v>
                </c:pt>
                <c:pt idx="6">
                  <c:v>0</c:v>
                </c:pt>
                <c:pt idx="7">
                  <c:v>0</c:v>
                </c:pt>
                <c:pt idx="8">
                  <c:v>0</c:v>
                </c:pt>
                <c:pt idx="9">
                  <c:v>0</c:v>
                </c:pt>
                <c:pt idx="10">
                  <c:v>0</c:v>
                </c:pt>
                <c:pt idx="11">
                  <c:v>0</c:v>
                </c:pt>
                <c:pt idx="12">
                  <c:v>0.35</c:v>
                </c:pt>
              </c:numCache>
            </c:numRef>
          </c:yVal>
          <c:smooth val="0"/>
          <c:extLst>
            <c:ext xmlns:c16="http://schemas.microsoft.com/office/drawing/2014/chart" uri="{C3380CC4-5D6E-409C-BE32-E72D297353CC}">
              <c16:uniqueId val="{00000005-0BB2-41E4-A289-A70A530BDFCA}"/>
            </c:ext>
          </c:extLst>
        </c:ser>
        <c:dLbls>
          <c:showLegendKey val="0"/>
          <c:showVal val="0"/>
          <c:showCatName val="0"/>
          <c:showSerName val="0"/>
          <c:showPercent val="0"/>
          <c:showBubbleSize val="0"/>
        </c:dLbls>
        <c:axId val="381751952"/>
        <c:axId val="381752368"/>
      </c:scatterChart>
      <c:valAx>
        <c:axId val="381751952"/>
        <c:scaling>
          <c:orientation val="minMax"/>
          <c:max val="203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majorUnit val="2"/>
        <c:minorUnit val="1"/>
      </c:valAx>
      <c:valAx>
        <c:axId val="381752368"/>
        <c:scaling>
          <c:orientation val="minMax"/>
          <c:max val="0.35000000000000003"/>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'サブ指標（グラフ転記元）'!$A$23</c:f>
              <c:strCache>
                <c:ptCount val="1"/>
                <c:pt idx="0">
                  <c:v>府内総生産（連鎖実質）</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'サブ指標（グラフ転記元）'!$C$23:$J$23</c:f>
              <c:numCache>
                <c:formatCode>General</c:formatCode>
                <c:ptCount val="8"/>
                <c:pt idx="0">
                  <c:v>38.700875000000003</c:v>
                </c:pt>
                <c:pt idx="1">
                  <c:v>39.959359999999997</c:v>
                </c:pt>
                <c:pt idx="2">
                  <c:v>40.113374</c:v>
                </c:pt>
                <c:pt idx="3">
                  <c:v>41.431795000000001</c:v>
                </c:pt>
                <c:pt idx="4">
                  <c:v>41.539729999999999</c:v>
                </c:pt>
                <c:pt idx="5">
                  <c:v>41.188364</c:v>
                </c:pt>
                <c:pt idx="6">
                  <c:v>0</c:v>
                </c:pt>
                <c:pt idx="7">
                  <c:v>0</c:v>
                </c:pt>
              </c:numCache>
            </c:numRef>
          </c:val>
          <c:extLst>
            <c:ext xmlns:c16="http://schemas.microsoft.com/office/drawing/2014/chart" uri="{C3380CC4-5D6E-409C-BE32-E72D297353CC}">
              <c16:uniqueId val="{00000000-5ACE-4015-8BBD-260FE0AC0E7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'サブ指標（グラフ転記元）'!$A$22</c:f>
              <c:strCache>
                <c:ptCount val="1"/>
                <c:pt idx="0">
                  <c:v>燃料電池自動車導入量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'サブ指標（グラフ転記元）'!$C$22:$J$22</c:f>
              <c:numCache>
                <c:formatCode>General</c:formatCode>
                <c:ptCount val="8"/>
                <c:pt idx="0">
                  <c:v>8</c:v>
                </c:pt>
                <c:pt idx="1">
                  <c:v>22</c:v>
                </c:pt>
                <c:pt idx="2">
                  <c:v>87</c:v>
                </c:pt>
                <c:pt idx="3">
                  <c:v>120</c:v>
                </c:pt>
                <c:pt idx="4">
                  <c:v>128</c:v>
                </c:pt>
                <c:pt idx="5">
                  <c:v>136</c:v>
                </c:pt>
                <c:pt idx="6">
                  <c:v>240</c:v>
                </c:pt>
                <c:pt idx="7">
                  <c:v>373</c:v>
                </c:pt>
              </c:numCache>
            </c:numRef>
          </c:val>
          <c:extLst>
            <c:ext xmlns:c16="http://schemas.microsoft.com/office/drawing/2014/chart" uri="{C3380CC4-5D6E-409C-BE32-E72D297353CC}">
              <c16:uniqueId val="{00000000-9E96-4B65-B151-7F865420099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エネルギー利用効率　改善率（</a:t>
            </a:r>
            <a:r>
              <a:rPr lang="en-US" altLang="ja-JP">
                <a:solidFill>
                  <a:schemeClr val="tx1"/>
                </a:solidFill>
              </a:rPr>
              <a:t>2012</a:t>
            </a:r>
            <a:r>
              <a:rPr lang="ja-JP" altLang="en-US">
                <a:solidFill>
                  <a:schemeClr val="tx1"/>
                </a:solidFill>
              </a:rPr>
              <a:t>年度比）</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spPr>
            <a:ln w="25400" cap="rnd">
              <a:noFill/>
              <a:round/>
            </a:ln>
            <a:effectLst/>
          </c:spPr>
          <c:marker>
            <c:symbol val="circle"/>
            <c:size val="6"/>
            <c:spPr>
              <a:solidFill>
                <a:schemeClr val="accent5"/>
              </a:solidFill>
              <a:ln w="12700">
                <a:noFill/>
                <a:round/>
              </a:ln>
              <a:effectLst/>
            </c:spPr>
          </c:marker>
          <c:dPt>
            <c:idx val="7"/>
            <c:marker>
              <c:symbol val="circle"/>
              <c:size val="6"/>
              <c:spPr>
                <a:noFill/>
                <a:ln w="12700">
                  <a:noFill/>
                  <a:round/>
                </a:ln>
                <a:effectLst/>
              </c:spPr>
            </c:marker>
            <c:bubble3D val="0"/>
            <c:extLst>
              <c:ext xmlns:c16="http://schemas.microsoft.com/office/drawing/2014/chart" uri="{C3380CC4-5D6E-409C-BE32-E72D297353CC}">
                <c16:uniqueId val="{00000000-8AEC-474E-8F9A-B08318ED22C0}"/>
              </c:ext>
            </c:extLst>
          </c:dPt>
          <c:dPt>
            <c:idx val="8"/>
            <c:marker>
              <c:symbol val="circle"/>
              <c:size val="6"/>
              <c:spPr>
                <a:noFill/>
                <a:ln w="12700">
                  <a:noFill/>
                  <a:round/>
                </a:ln>
                <a:effectLst/>
              </c:spPr>
            </c:marker>
            <c:bubble3D val="0"/>
            <c:extLst>
              <c:ext xmlns:c16="http://schemas.microsoft.com/office/drawing/2014/chart" uri="{C3380CC4-5D6E-409C-BE32-E72D297353CC}">
                <c16:uniqueId val="{00000001-8AEC-474E-8F9A-B08318ED22C0}"/>
              </c:ext>
            </c:extLst>
          </c:dPt>
          <c:dPt>
            <c:idx val="9"/>
            <c:marker>
              <c:symbol val="circle"/>
              <c:size val="6"/>
              <c:spPr>
                <a:noFill/>
                <a:ln w="12700">
                  <a:noFill/>
                  <a:round/>
                </a:ln>
                <a:effectLst/>
              </c:spPr>
            </c:marker>
            <c:bubble3D val="0"/>
            <c:extLst>
              <c:ext xmlns:c16="http://schemas.microsoft.com/office/drawing/2014/chart" uri="{C3380CC4-5D6E-409C-BE32-E72D297353CC}">
                <c16:uniqueId val="{00000002-8AEC-474E-8F9A-B08318ED22C0}"/>
              </c:ext>
            </c:extLst>
          </c:dPt>
          <c:dPt>
            <c:idx val="10"/>
            <c:marker>
              <c:symbol val="circle"/>
              <c:size val="6"/>
              <c:spPr>
                <a:noFill/>
                <a:ln w="12700">
                  <a:noFill/>
                  <a:round/>
                </a:ln>
                <a:effectLst/>
              </c:spPr>
            </c:marker>
            <c:bubble3D val="0"/>
            <c:extLst>
              <c:ext xmlns:c16="http://schemas.microsoft.com/office/drawing/2014/chart" uri="{C3380CC4-5D6E-409C-BE32-E72D297353CC}">
                <c16:uniqueId val="{00000003-8AEC-474E-8F9A-B08318ED22C0}"/>
              </c:ext>
            </c:extLst>
          </c:dPt>
          <c:dPt>
            <c:idx val="11"/>
            <c:marker>
              <c:symbol val="circle"/>
              <c:size val="6"/>
              <c:spPr>
                <a:noFill/>
                <a:ln w="12700">
                  <a:noFill/>
                  <a:round/>
                </a:ln>
                <a:effectLst/>
              </c:spPr>
            </c:marker>
            <c:bubble3D val="0"/>
            <c:extLst>
              <c:ext xmlns:c16="http://schemas.microsoft.com/office/drawing/2014/chart" uri="{C3380CC4-5D6E-409C-BE32-E72D297353CC}">
                <c16:uniqueId val="{00000004-8AEC-474E-8F9A-B08318ED22C0}"/>
              </c:ext>
            </c:extLst>
          </c:dPt>
          <c:dPt>
            <c:idx val="12"/>
            <c:marker>
              <c:symbol val="circle"/>
              <c:size val="6"/>
              <c:spPr>
                <a:noFill/>
                <a:ln w="12700">
                  <a:noFill/>
                  <a:round/>
                </a:ln>
                <a:effectLst/>
              </c:spPr>
            </c:marker>
            <c:bubble3D val="0"/>
            <c:extLst>
              <c:ext xmlns:c16="http://schemas.microsoft.com/office/drawing/2014/chart" uri="{C3380CC4-5D6E-409C-BE32-E72D297353CC}">
                <c16:uniqueId val="{00000005-8AEC-474E-8F9A-B08318ED22C0}"/>
              </c:ext>
            </c:extLst>
          </c:dPt>
          <c:dPt>
            <c:idx val="13"/>
            <c:marker>
              <c:symbol val="circle"/>
              <c:size val="6"/>
              <c:spPr>
                <a:noFill/>
                <a:ln w="12700">
                  <a:noFill/>
                  <a:round/>
                </a:ln>
                <a:effectLst/>
              </c:spPr>
            </c:marker>
            <c:bubble3D val="0"/>
            <c:extLst>
              <c:ext xmlns:c16="http://schemas.microsoft.com/office/drawing/2014/chart" uri="{C3380CC4-5D6E-409C-BE32-E72D297353CC}">
                <c16:uniqueId val="{00000006-8AEC-474E-8F9A-B08318ED22C0}"/>
              </c:ext>
            </c:extLst>
          </c:dPt>
          <c:dPt>
            <c:idx val="14"/>
            <c:marker>
              <c:symbol val="circle"/>
              <c:size val="6"/>
              <c:spPr>
                <a:noFill/>
                <a:ln w="12700">
                  <a:noFill/>
                  <a:round/>
                </a:ln>
                <a:effectLst/>
              </c:spPr>
            </c:marker>
            <c:bubble3D val="0"/>
            <c:extLst>
              <c:ext xmlns:c16="http://schemas.microsoft.com/office/drawing/2014/chart" uri="{C3380CC4-5D6E-409C-BE32-E72D297353CC}">
                <c16:uniqueId val="{00000007-8AEC-474E-8F9A-B08318ED22C0}"/>
              </c:ext>
            </c:extLst>
          </c:dPt>
          <c:dPt>
            <c:idx val="15"/>
            <c:marker>
              <c:symbol val="circle"/>
              <c:size val="6"/>
              <c:spPr>
                <a:noFill/>
                <a:ln w="12700">
                  <a:noFill/>
                  <a:round/>
                </a:ln>
                <a:effectLst/>
              </c:spPr>
            </c:marker>
            <c:bubble3D val="0"/>
            <c:extLst>
              <c:ext xmlns:c16="http://schemas.microsoft.com/office/drawing/2014/chart" uri="{C3380CC4-5D6E-409C-BE32-E72D297353CC}">
                <c16:uniqueId val="{00000008-8AEC-474E-8F9A-B08318ED22C0}"/>
              </c:ext>
            </c:extLst>
          </c:dPt>
          <c:dPt>
            <c:idx val="16"/>
            <c:marker>
              <c:symbol val="circle"/>
              <c:size val="6"/>
              <c:spPr>
                <a:noFill/>
                <a:ln w="12700">
                  <a:noFill/>
                  <a:round/>
                </a:ln>
                <a:effectLst/>
              </c:spPr>
            </c:marker>
            <c:bubble3D val="0"/>
            <c:extLst>
              <c:ext xmlns:c16="http://schemas.microsoft.com/office/drawing/2014/chart" uri="{C3380CC4-5D6E-409C-BE32-E72D297353CC}">
                <c16:uniqueId val="{00000009-8AEC-474E-8F9A-B08318ED22C0}"/>
              </c:ext>
            </c:extLst>
          </c:dPt>
          <c:dPt>
            <c:idx val="17"/>
            <c:marker>
              <c:symbol val="circle"/>
              <c:size val="12"/>
              <c:spPr>
                <a:pattFill prst="dkUpDiag">
                  <a:fgClr>
                    <a:schemeClr val="accent5"/>
                  </a:fgClr>
                  <a:bgClr>
                    <a:schemeClr val="bg1"/>
                  </a:bgClr>
                </a:pattFill>
                <a:ln w="12700">
                  <a:solidFill>
                    <a:schemeClr val="accent5"/>
                  </a:solidFill>
                  <a:round/>
                </a:ln>
                <a:effectLst/>
              </c:spPr>
            </c:marker>
            <c:bubble3D val="0"/>
            <c:extLst>
              <c:ext xmlns:c16="http://schemas.microsoft.com/office/drawing/2014/chart" uri="{C3380CC4-5D6E-409C-BE32-E72D297353CC}">
                <c16:uniqueId val="{0000000A-8AEC-474E-8F9A-B08318ED22C0}"/>
              </c:ext>
            </c:extLst>
          </c:dPt>
          <c:xVal>
            <c:numRef>
              <c:f>目標③!$D$3:$U$3</c:f>
              <c:numCache>
                <c:formatCode>General</c:formatCode>
                <c:ptCount val="1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numCache>
            </c:numRef>
          </c:xVal>
          <c:yVal>
            <c:numRef>
              <c:f>目標③!$D$8:$U$8</c:f>
              <c:numCache>
                <c:formatCode>General</c:formatCode>
                <c:ptCount val="18"/>
                <c:pt idx="0">
                  <c:v>2.6571208676671461E-2</c:v>
                </c:pt>
                <c:pt idx="1">
                  <c:v>5.696236119162492E-2</c:v>
                </c:pt>
                <c:pt idx="2">
                  <c:v>0.10788369231158385</c:v>
                </c:pt>
                <c:pt idx="3">
                  <c:v>0.12145119532535403</c:v>
                </c:pt>
                <c:pt idx="4">
                  <c:v>0.14589455704377316</c:v>
                </c:pt>
                <c:pt idx="5">
                  <c:v>0.15536177712145757</c:v>
                </c:pt>
                <c:pt idx="6">
                  <c:v>0.16314540164843622</c:v>
                </c:pt>
                <c:pt idx="7">
                  <c:v>0</c:v>
                </c:pt>
                <c:pt idx="8">
                  <c:v>0</c:v>
                </c:pt>
                <c:pt idx="9">
                  <c:v>0</c:v>
                </c:pt>
                <c:pt idx="10">
                  <c:v>0</c:v>
                </c:pt>
                <c:pt idx="11">
                  <c:v>0</c:v>
                </c:pt>
                <c:pt idx="12">
                  <c:v>0</c:v>
                </c:pt>
                <c:pt idx="13">
                  <c:v>0</c:v>
                </c:pt>
                <c:pt idx="14">
                  <c:v>0</c:v>
                </c:pt>
                <c:pt idx="15">
                  <c:v>0</c:v>
                </c:pt>
                <c:pt idx="16">
                  <c:v>0</c:v>
                </c:pt>
                <c:pt idx="17">
                  <c:v>0.4</c:v>
                </c:pt>
              </c:numCache>
            </c:numRef>
          </c:yVal>
          <c:smooth val="0"/>
          <c:extLst>
            <c:ext xmlns:c16="http://schemas.microsoft.com/office/drawing/2014/chart" uri="{C3380CC4-5D6E-409C-BE32-E72D297353CC}">
              <c16:uniqueId val="{0000000B-8AEC-474E-8F9A-B08318ED22C0}"/>
            </c:ext>
          </c:extLst>
        </c:ser>
        <c:dLbls>
          <c:showLegendKey val="0"/>
          <c:showVal val="0"/>
          <c:showCatName val="0"/>
          <c:showSerName val="0"/>
          <c:showPercent val="0"/>
          <c:showBubbleSize val="0"/>
        </c:dLbls>
        <c:axId val="381751952"/>
        <c:axId val="381752368"/>
      </c:scatterChart>
      <c:valAx>
        <c:axId val="381751952"/>
        <c:scaling>
          <c:orientation val="minMax"/>
          <c:max val="2030"/>
          <c:min val="2012"/>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majorUnit val="2"/>
        <c:minorUnit val="1"/>
      </c:valAx>
      <c:valAx>
        <c:axId val="381752368"/>
        <c:scaling>
          <c:orientation val="minMax"/>
          <c:max val="0.4"/>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住宅用太陽光発電導入量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'サブ指標（グラフ転記元）'!$A$3</c:f>
              <c:strCache>
                <c:ptCount val="1"/>
                <c:pt idx="0">
                  <c:v>住宅用太陽光発電導入量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'サブ指標（グラフ転記元）'!$C$3:$J$3</c:f>
              <c:numCache>
                <c:formatCode>#,##0_);[Red]\(#,##0\)</c:formatCode>
                <c:ptCount val="8"/>
                <c:pt idx="0">
                  <c:v>299.34609999999998</c:v>
                </c:pt>
                <c:pt idx="1">
                  <c:v>334.73769999999996</c:v>
                </c:pt>
                <c:pt idx="2">
                  <c:v>364.75969999999995</c:v>
                </c:pt>
                <c:pt idx="3">
                  <c:v>387.2294</c:v>
                </c:pt>
                <c:pt idx="4">
                  <c:v>413.50989999999712</c:v>
                </c:pt>
                <c:pt idx="5">
                  <c:v>440.89129999998727</c:v>
                </c:pt>
                <c:pt idx="6">
                  <c:v>473.5126999999755</c:v>
                </c:pt>
                <c:pt idx="7">
                  <c:v>509.99949999999103</c:v>
                </c:pt>
              </c:numCache>
            </c:numRef>
          </c:val>
          <c:extLst>
            <c:ext xmlns:c16="http://schemas.microsoft.com/office/drawing/2014/chart" uri="{C3380CC4-5D6E-409C-BE32-E72D297353CC}">
              <c16:uniqueId val="{00000000-B415-4B8A-8070-ACC858B9DEAF}"/>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'サブ指標（グラフ転記元）'!$A$5</c:f>
              <c:strCache>
                <c:ptCount val="1"/>
                <c:pt idx="0">
                  <c:v>公共施設太陽光発電導入量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'サブ指標（グラフ転記元）'!$C$5:$J$5</c:f>
              <c:numCache>
                <c:formatCode>#,##0.00_);[Red]\(#,##0.00\)</c:formatCode>
                <c:ptCount val="8"/>
                <c:pt idx="0">
                  <c:v>7.8071337299999781</c:v>
                </c:pt>
                <c:pt idx="1">
                  <c:v>8.7797123799999763</c:v>
                </c:pt>
                <c:pt idx="2">
                  <c:v>9.2059987299999779</c:v>
                </c:pt>
                <c:pt idx="3">
                  <c:v>9.2270245299999765</c:v>
                </c:pt>
                <c:pt idx="4">
                  <c:v>9.3759229799999755</c:v>
                </c:pt>
                <c:pt idx="5">
                  <c:v>9.8451747799999723</c:v>
                </c:pt>
                <c:pt idx="6">
                  <c:v>9.9641160299999694</c:v>
                </c:pt>
                <c:pt idx="7">
                  <c:v>10.239032461999972</c:v>
                </c:pt>
              </c:numCache>
            </c:numRef>
          </c:val>
          <c:extLst>
            <c:ext xmlns:c16="http://schemas.microsoft.com/office/drawing/2014/chart" uri="{C3380CC4-5D6E-409C-BE32-E72D297353CC}">
              <c16:uniqueId val="{00000000-0F9C-4185-BA14-20B82B0DB2B5}"/>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'サブ指標（グラフ転記元）'!$A$4</c:f>
              <c:strCache>
                <c:ptCount val="1"/>
                <c:pt idx="0">
                  <c:v>非住宅用太陽光発電導入量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'サブ指標（グラフ転記元）'!$C$4:$J$4</c:f>
              <c:numCache>
                <c:formatCode>#,##0_);[Red]\(#,##0\)</c:formatCode>
                <c:ptCount val="8"/>
                <c:pt idx="0">
                  <c:v>344.64305172999997</c:v>
                </c:pt>
                <c:pt idx="1">
                  <c:v>425.31373237999998</c:v>
                </c:pt>
                <c:pt idx="2">
                  <c:v>467.13309872999997</c:v>
                </c:pt>
                <c:pt idx="3">
                  <c:v>518.20512452999992</c:v>
                </c:pt>
                <c:pt idx="4">
                  <c:v>558.77964297999995</c:v>
                </c:pt>
                <c:pt idx="5">
                  <c:v>589.44089278000001</c:v>
                </c:pt>
                <c:pt idx="6">
                  <c:v>606.28113403000145</c:v>
                </c:pt>
                <c:pt idx="7">
                  <c:v>625.04795046200002</c:v>
                </c:pt>
              </c:numCache>
            </c:numRef>
          </c:val>
          <c:extLst>
            <c:ext xmlns:c16="http://schemas.microsoft.com/office/drawing/2014/chart" uri="{C3380CC4-5D6E-409C-BE32-E72D297353CC}">
              <c16:uniqueId val="{00000000-A636-4240-A6CB-59BEF17213D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'サブ指標（グラフ転記元）'!$A$6</c:f>
              <c:strCache>
                <c:ptCount val="1"/>
                <c:pt idx="0">
                  <c:v>廃棄物発電導入量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'サブ指標（グラフ転記元）'!$C$6:$J$6</c:f>
              <c:numCache>
                <c:formatCode>#,##0_);[Red]\(#,##0\)</c:formatCode>
                <c:ptCount val="8"/>
                <c:pt idx="0">
                  <c:v>234.005</c:v>
                </c:pt>
                <c:pt idx="1">
                  <c:v>236.005</c:v>
                </c:pt>
                <c:pt idx="2">
                  <c:v>251.60499999999999</c:v>
                </c:pt>
                <c:pt idx="3">
                  <c:v>259.46499999999997</c:v>
                </c:pt>
                <c:pt idx="4">
                  <c:v>263.76499999999999</c:v>
                </c:pt>
                <c:pt idx="5">
                  <c:v>262.065</c:v>
                </c:pt>
                <c:pt idx="6">
                  <c:v>261.26499999999999</c:v>
                </c:pt>
                <c:pt idx="7">
                  <c:v>261.435</c:v>
                </c:pt>
              </c:numCache>
            </c:numRef>
          </c:val>
          <c:extLst>
            <c:ext xmlns:c16="http://schemas.microsoft.com/office/drawing/2014/chart" uri="{C3380CC4-5D6E-409C-BE32-E72D297353CC}">
              <c16:uniqueId val="{00000000-553B-4A3E-822D-DB13DB2A2B3F}"/>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'サブ指標（グラフ転記元）'!$A$7</c:f>
              <c:strCache>
                <c:ptCount val="1"/>
                <c:pt idx="0">
                  <c:v>小水力発電導入量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'サブ指標（グラフ転記元）'!$C$7:$J$7</c:f>
              <c:numCache>
                <c:formatCode>#,##0_);[Red]\(#,##0\)</c:formatCode>
                <c:ptCount val="8"/>
                <c:pt idx="0">
                  <c:v>1184</c:v>
                </c:pt>
                <c:pt idx="1">
                  <c:v>1204</c:v>
                </c:pt>
                <c:pt idx="2">
                  <c:v>1204</c:v>
                </c:pt>
                <c:pt idx="3">
                  <c:v>964</c:v>
                </c:pt>
                <c:pt idx="4">
                  <c:v>1097</c:v>
                </c:pt>
                <c:pt idx="5">
                  <c:v>1321</c:v>
                </c:pt>
                <c:pt idx="6">
                  <c:v>1396</c:v>
                </c:pt>
                <c:pt idx="7">
                  <c:v>1739</c:v>
                </c:pt>
              </c:numCache>
            </c:numRef>
          </c:val>
          <c:extLst>
            <c:ext xmlns:c16="http://schemas.microsoft.com/office/drawing/2014/chart" uri="{C3380CC4-5D6E-409C-BE32-E72D297353CC}">
              <c16:uniqueId val="{00000000-3F8D-492B-B71F-E92FC4B1C4B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'サブ指標（グラフ転記元）'!$A$8</c:f>
              <c:strCache>
                <c:ptCount val="1"/>
                <c:pt idx="0">
                  <c:v>再生可能エネルギー電気利用量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'サブ指標（グラフ転記元）'!$C$8:$J$8</c:f>
              <c:numCache>
                <c:formatCode>General</c:formatCode>
                <c:ptCount val="8"/>
                <c:pt idx="0">
                  <c:v>0</c:v>
                </c:pt>
                <c:pt idx="4" formatCode="#,##0_);[Red]\(#,##0\)">
                  <c:v>10814.837153732262</c:v>
                </c:pt>
                <c:pt idx="5" formatCode="#,##0_);[Red]\(#,##0\)">
                  <c:v>11429.726518748259</c:v>
                </c:pt>
                <c:pt idx="6" formatCode="#,##0_);[Red]\(#,##0\)">
                  <c:v>12182.636144538763</c:v>
                </c:pt>
                <c:pt idx="7" formatCode="#,##0_);[Red]\(#,##0\)">
                  <c:v>12153.265790515665</c:v>
                </c:pt>
              </c:numCache>
            </c:numRef>
          </c:val>
          <c:extLst>
            <c:ext xmlns:c16="http://schemas.microsoft.com/office/drawing/2014/chart" uri="{C3380CC4-5D6E-409C-BE32-E72D297353CC}">
              <c16:uniqueId val="{00000000-B9DF-4C19-9E35-45159CD2D8D2}"/>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image" Target="../media/image1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2023/4/25</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2023/4/25</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4056810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19</a:t>
            </a:fld>
            <a:endParaRPr kumimoji="1" lang="ja-JP" altLang="en-US"/>
          </a:p>
        </p:txBody>
      </p:sp>
    </p:spTree>
    <p:extLst>
      <p:ext uri="{BB962C8B-B14F-4D97-AF65-F5344CB8AC3E}">
        <p14:creationId xmlns:p14="http://schemas.microsoft.com/office/powerpoint/2010/main" val="149183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20</a:t>
            </a:fld>
            <a:endParaRPr kumimoji="1" lang="ja-JP" altLang="en-US"/>
          </a:p>
        </p:txBody>
      </p:sp>
    </p:spTree>
    <p:extLst>
      <p:ext uri="{BB962C8B-B14F-4D97-AF65-F5344CB8AC3E}">
        <p14:creationId xmlns:p14="http://schemas.microsoft.com/office/powerpoint/2010/main" val="344944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22</a:t>
            </a:fld>
            <a:endParaRPr kumimoji="1" lang="ja-JP" altLang="en-US"/>
          </a:p>
        </p:txBody>
      </p:sp>
    </p:spTree>
    <p:extLst>
      <p:ext uri="{BB962C8B-B14F-4D97-AF65-F5344CB8AC3E}">
        <p14:creationId xmlns:p14="http://schemas.microsoft.com/office/powerpoint/2010/main" val="4286702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24</a:t>
            </a:fld>
            <a:endParaRPr kumimoji="1" lang="ja-JP" altLang="en-US"/>
          </a:p>
        </p:txBody>
      </p:sp>
    </p:spTree>
    <p:extLst>
      <p:ext uri="{BB962C8B-B14F-4D97-AF65-F5344CB8AC3E}">
        <p14:creationId xmlns:p14="http://schemas.microsoft.com/office/powerpoint/2010/main" val="2112562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1001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954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dirty="0"/>
          </a:p>
        </p:txBody>
      </p:sp>
    </p:spTree>
    <p:extLst>
      <p:ext uri="{BB962C8B-B14F-4D97-AF65-F5344CB8AC3E}">
        <p14:creationId xmlns:p14="http://schemas.microsoft.com/office/powerpoint/2010/main" val="1006666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1425"/>
            <a:ext cx="4835525"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32</a:t>
            </a:fld>
            <a:endParaRPr kumimoji="1" lang="ja-JP" altLang="en-US" dirty="0"/>
          </a:p>
        </p:txBody>
      </p:sp>
    </p:spTree>
    <p:extLst>
      <p:ext uri="{BB962C8B-B14F-4D97-AF65-F5344CB8AC3E}">
        <p14:creationId xmlns:p14="http://schemas.microsoft.com/office/powerpoint/2010/main" val="3588976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33</a:t>
            </a:fld>
            <a:endParaRPr kumimoji="1" lang="ja-JP" altLang="en-US"/>
          </a:p>
        </p:txBody>
      </p:sp>
    </p:spTree>
    <p:extLst>
      <p:ext uri="{BB962C8B-B14F-4D97-AF65-F5344CB8AC3E}">
        <p14:creationId xmlns:p14="http://schemas.microsoft.com/office/powerpoint/2010/main" val="204687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6</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34</a:t>
            </a:fld>
            <a:endParaRPr kumimoji="1" lang="ja-JP" altLang="en-US"/>
          </a:p>
        </p:txBody>
      </p:sp>
    </p:spTree>
    <p:extLst>
      <p:ext uri="{BB962C8B-B14F-4D97-AF65-F5344CB8AC3E}">
        <p14:creationId xmlns:p14="http://schemas.microsoft.com/office/powerpoint/2010/main" val="3269011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1729515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4044840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3324727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188967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257720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179192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42</a:t>
            </a:fld>
            <a:endParaRPr kumimoji="1" lang="ja-JP" altLang="en-US"/>
          </a:p>
        </p:txBody>
      </p:sp>
    </p:spTree>
    <p:extLst>
      <p:ext uri="{BB962C8B-B14F-4D97-AF65-F5344CB8AC3E}">
        <p14:creationId xmlns:p14="http://schemas.microsoft.com/office/powerpoint/2010/main" val="2252214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43</a:t>
            </a:fld>
            <a:endParaRPr kumimoji="1" lang="ja-JP" altLang="en-US"/>
          </a:p>
        </p:txBody>
      </p:sp>
    </p:spTree>
    <p:extLst>
      <p:ext uri="{BB962C8B-B14F-4D97-AF65-F5344CB8AC3E}">
        <p14:creationId xmlns:p14="http://schemas.microsoft.com/office/powerpoint/2010/main" val="3205879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44</a:t>
            </a:fld>
            <a:endParaRPr kumimoji="1" lang="ja-JP" altLang="en-US"/>
          </a:p>
        </p:txBody>
      </p:sp>
    </p:spTree>
    <p:extLst>
      <p:ext uri="{BB962C8B-B14F-4D97-AF65-F5344CB8AC3E}">
        <p14:creationId xmlns:p14="http://schemas.microsoft.com/office/powerpoint/2010/main" val="89416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276864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47</a:t>
            </a:fld>
            <a:endParaRPr kumimoji="1" lang="ja-JP" altLang="en-US"/>
          </a:p>
        </p:txBody>
      </p:sp>
    </p:spTree>
    <p:extLst>
      <p:ext uri="{BB962C8B-B14F-4D97-AF65-F5344CB8AC3E}">
        <p14:creationId xmlns:p14="http://schemas.microsoft.com/office/powerpoint/2010/main" val="445779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49</a:t>
            </a:fld>
            <a:endParaRPr kumimoji="1" lang="ja-JP" altLang="en-US"/>
          </a:p>
        </p:txBody>
      </p:sp>
    </p:spTree>
    <p:extLst>
      <p:ext uri="{BB962C8B-B14F-4D97-AF65-F5344CB8AC3E}">
        <p14:creationId xmlns:p14="http://schemas.microsoft.com/office/powerpoint/2010/main" val="1085357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1354382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57</a:t>
            </a:fld>
            <a:endParaRPr kumimoji="1" lang="ja-JP" altLang="en-US"/>
          </a:p>
        </p:txBody>
      </p:sp>
    </p:spTree>
    <p:extLst>
      <p:ext uri="{BB962C8B-B14F-4D97-AF65-F5344CB8AC3E}">
        <p14:creationId xmlns:p14="http://schemas.microsoft.com/office/powerpoint/2010/main" val="357594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58</a:t>
            </a:fld>
            <a:endParaRPr lang="ja-JP" altLang="en-US" dirty="0">
              <a:solidFill>
                <a:prstClr val="black"/>
              </a:solidFill>
            </a:endParaRPr>
          </a:p>
        </p:txBody>
      </p:sp>
    </p:spTree>
    <p:extLst>
      <p:ext uri="{BB962C8B-B14F-4D97-AF65-F5344CB8AC3E}">
        <p14:creationId xmlns:p14="http://schemas.microsoft.com/office/powerpoint/2010/main" val="184100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67</a:t>
            </a:fld>
            <a:endParaRPr kumimoji="1" lang="ja-JP" altLang="en-US"/>
          </a:p>
        </p:txBody>
      </p:sp>
    </p:spTree>
    <p:extLst>
      <p:ext uri="{BB962C8B-B14F-4D97-AF65-F5344CB8AC3E}">
        <p14:creationId xmlns:p14="http://schemas.microsoft.com/office/powerpoint/2010/main" val="1347397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68</a:t>
            </a:fld>
            <a:endParaRPr kumimoji="1" lang="ja-JP" altLang="en-US"/>
          </a:p>
        </p:txBody>
      </p:sp>
    </p:spTree>
    <p:extLst>
      <p:ext uri="{BB962C8B-B14F-4D97-AF65-F5344CB8AC3E}">
        <p14:creationId xmlns:p14="http://schemas.microsoft.com/office/powerpoint/2010/main" val="1020013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69</a:t>
            </a:fld>
            <a:endParaRPr kumimoji="1" lang="ja-JP" altLang="en-US"/>
          </a:p>
        </p:txBody>
      </p:sp>
    </p:spTree>
    <p:extLst>
      <p:ext uri="{BB962C8B-B14F-4D97-AF65-F5344CB8AC3E}">
        <p14:creationId xmlns:p14="http://schemas.microsoft.com/office/powerpoint/2010/main" val="3827698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882119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75</a:t>
            </a:fld>
            <a:endParaRPr kumimoji="1" lang="ja-JP" altLang="en-US"/>
          </a:p>
        </p:txBody>
      </p:sp>
    </p:spTree>
    <p:extLst>
      <p:ext uri="{BB962C8B-B14F-4D97-AF65-F5344CB8AC3E}">
        <p14:creationId xmlns:p14="http://schemas.microsoft.com/office/powerpoint/2010/main" val="16100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45498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31932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315878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310969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266370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118214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2023/4/25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2023/4/25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2023/4/25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2023/4/25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2023/4/25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2023/4/25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2023/4/25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2023/4/25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2023/4/25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2023/4/25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2023/4/25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2023/4/25</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jpeg"/><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gif"/><Relationship Id="rId4" Type="http://schemas.openxmlformats.org/officeDocument/2006/relationships/image" Target="../media/image13.emf"/></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2.emf"/><Relationship Id="rId11" Type="http://schemas.openxmlformats.org/officeDocument/2006/relationships/image" Target="../media/image107.png"/><Relationship Id="rId5" Type="http://schemas.openxmlformats.org/officeDocument/2006/relationships/image" Target="../media/image101.emf"/><Relationship Id="rId10" Type="http://schemas.openxmlformats.org/officeDocument/2006/relationships/image" Target="../media/image106.png"/><Relationship Id="rId4" Type="http://schemas.openxmlformats.org/officeDocument/2006/relationships/image" Target="../media/image100.emf"/><Relationship Id="rId9" Type="http://schemas.openxmlformats.org/officeDocument/2006/relationships/image" Target="../media/image105.png"/></Relationships>
</file>

<file path=ppt/slides/_rels/slide43.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8.png"/><Relationship Id="rId7" Type="http://schemas.openxmlformats.org/officeDocument/2006/relationships/image" Target="../media/image112.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110.emf"/><Relationship Id="rId10" Type="http://schemas.openxmlformats.org/officeDocument/2006/relationships/image" Target="../media/image115.png"/><Relationship Id="rId4" Type="http://schemas.openxmlformats.org/officeDocument/2006/relationships/image" Target="../media/image109.emf"/><Relationship Id="rId9" Type="http://schemas.openxmlformats.org/officeDocument/2006/relationships/image" Target="../media/image114.emf"/></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jpe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microsoft.com/office/2018/10/relationships/comments" Target="NUL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6.jpg"/><Relationship Id="rId7" Type="http://schemas.openxmlformats.org/officeDocument/2006/relationships/image" Target="../media/image139.jpeg"/><Relationship Id="rId12" Type="http://schemas.openxmlformats.org/officeDocument/2006/relationships/image" Target="../media/image1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8.jpeg"/><Relationship Id="rId11" Type="http://schemas.openxmlformats.org/officeDocument/2006/relationships/image" Target="../media/image143.png"/><Relationship Id="rId5" Type="http://schemas.microsoft.com/office/2007/relationships/hdphoto" Target="../media/hdphoto1.wdp"/><Relationship Id="rId10"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141.jpeg"/></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jpeg"/></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emf"/><Relationship Id="rId4" Type="http://schemas.openxmlformats.org/officeDocument/2006/relationships/image" Target="../media/image157.jpeg"/></Relationships>
</file>

<file path=ppt/slides/_rels/slide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5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58.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jpeg"/></Relationships>
</file>

<file path=ppt/slides/_rels/slide5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jpeg"/></Relationships>
</file>

<file path=ppt/slides/_rels/slide6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6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emf"/></Relationships>
</file>

<file path=ppt/slides/_rels/slide6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emf"/><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6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6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9.jpeg"/><Relationship Id="rId7" Type="http://schemas.openxmlformats.org/officeDocument/2006/relationships/image" Target="../media/image19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7.emf"/><Relationship Id="rId10" Type="http://schemas.openxmlformats.org/officeDocument/2006/relationships/image" Target="../media/image202.png"/><Relationship Id="rId4" Type="http://schemas.openxmlformats.org/officeDocument/2006/relationships/oleObject" Target="../embeddings/oleObject1.bin"/><Relationship Id="rId9" Type="http://schemas.openxmlformats.org/officeDocument/2006/relationships/image" Target="../media/image201.png"/></Relationships>
</file>

<file path=ppt/slides/_rels/slide67.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10" Type="http://schemas.openxmlformats.org/officeDocument/2006/relationships/image" Target="../media/image219.jpeg"/><Relationship Id="rId4" Type="http://schemas.openxmlformats.org/officeDocument/2006/relationships/image" Target="../media/image213.png"/><Relationship Id="rId9" Type="http://schemas.openxmlformats.org/officeDocument/2006/relationships/image" Target="../media/image218.jpeg"/></Relationships>
</file>

<file path=ppt/slides/_rels/slide76.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23.emf"/><Relationship Id="rId5" Type="http://schemas.openxmlformats.org/officeDocument/2006/relationships/image" Target="../media/image222.png"/><Relationship Id="rId4" Type="http://schemas.openxmlformats.org/officeDocument/2006/relationships/image" Target="../media/image2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230.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10" Type="http://schemas.microsoft.com/office/2007/relationships/hdphoto" Target="../media/hdphoto4.wdp"/><Relationship Id="rId4" Type="http://schemas.openxmlformats.org/officeDocument/2006/relationships/image" Target="../media/image227.png"/><Relationship Id="rId9" Type="http://schemas.openxmlformats.org/officeDocument/2006/relationships/image" Target="../media/image231.png"/></Relationships>
</file>

<file path=ppt/slides/_rels/slide7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8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8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8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48744"/>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r>
              <a:rPr lang="en-US" altLang="ja-JP" sz="3200" dirty="0">
                <a:solidFill>
                  <a:schemeClr val="bg1"/>
                </a:solidFill>
                <a:latin typeface="Meiryo UI" panose="020B0604030504040204" pitchFamily="50" charset="-128"/>
                <a:ea typeface="Meiryo UI" panose="020B0604030504040204" pitchFamily="50" charset="-128"/>
              </a:rPr>
              <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a:t>
            </a:r>
            <a:r>
              <a:rPr lang="ja-JP" altLang="en-US" sz="4000" dirty="0" smtClean="0">
                <a:solidFill>
                  <a:schemeClr val="bg1"/>
                </a:solidFill>
                <a:latin typeface="Meiryo UI" panose="020B0604030504040204" pitchFamily="50" charset="-128"/>
                <a:ea typeface="Meiryo UI" panose="020B0604030504040204" pitchFamily="50" charset="-128"/>
              </a:rPr>
              <a:t>事業集</a:t>
            </a:r>
            <a:endParaRPr lang="en-US" altLang="ja-JP" sz="4000" dirty="0" smtClean="0">
              <a:solidFill>
                <a:schemeClr val="bg1"/>
              </a:solidFill>
              <a:latin typeface="Meiryo UI" panose="020B0604030504040204" pitchFamily="50" charset="-128"/>
              <a:ea typeface="Meiryo UI" panose="020B0604030504040204" pitchFamily="50" charset="-128"/>
            </a:endParaRPr>
          </a:p>
          <a:p>
            <a:r>
              <a:rPr lang="ja-JP" altLang="en-US" sz="3200" dirty="0" smtClean="0">
                <a:solidFill>
                  <a:schemeClr val="bg1"/>
                </a:solidFill>
                <a:latin typeface="Meiryo UI" panose="020B0604030504040204" pitchFamily="50" charset="-128"/>
                <a:ea typeface="Meiryo UI" panose="020B0604030504040204" pitchFamily="50" charset="-128"/>
              </a:rPr>
              <a:t>～</a:t>
            </a:r>
            <a:r>
              <a:rPr lang="en-US" altLang="ja-JP" sz="3200" dirty="0" smtClean="0">
                <a:solidFill>
                  <a:schemeClr val="bg1"/>
                </a:solidFill>
                <a:latin typeface="Meiryo UI" panose="020B0604030504040204" pitchFamily="50" charset="-128"/>
                <a:ea typeface="Meiryo UI" panose="020B0604030504040204" pitchFamily="50" charset="-128"/>
              </a:rPr>
              <a:t>2023</a:t>
            </a:r>
            <a:r>
              <a:rPr lang="ja-JP" altLang="en-US" sz="3200" dirty="0" smtClean="0">
                <a:solidFill>
                  <a:schemeClr val="bg1"/>
                </a:solidFill>
                <a:latin typeface="Meiryo UI" panose="020B0604030504040204" pitchFamily="50" charset="-128"/>
                <a:ea typeface="Meiryo UI" panose="020B0604030504040204" pitchFamily="50" charset="-128"/>
              </a:rPr>
              <a:t>年度アクションプログラム～</a:t>
            </a:r>
            <a:endParaRPr lang="en-US" altLang="ja-JP" sz="3200" dirty="0" smtClean="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smtClean="0">
                <a:solidFill>
                  <a:schemeClr val="tx1"/>
                </a:solidFill>
                <a:latin typeface="Meiryo UI" panose="020B0604030504040204" pitchFamily="50" charset="-128"/>
                <a:ea typeface="Meiryo UI" panose="020B0604030504040204" pitchFamily="50" charset="-128"/>
              </a:rPr>
              <a:t>2023</a:t>
            </a:r>
            <a:r>
              <a:rPr lang="ja-JP" altLang="en-US" dirty="0" smtClean="0">
                <a:solidFill>
                  <a:schemeClr val="tx1"/>
                </a:solidFill>
                <a:latin typeface="Meiryo UI" panose="020B0604030504040204" pitchFamily="50" charset="-128"/>
                <a:ea typeface="Meiryo UI" panose="020B0604030504040204" pitchFamily="50" charset="-128"/>
              </a:rPr>
              <a:t>年</a:t>
            </a:r>
            <a:r>
              <a:rPr lang="ja-JP" altLang="en-US" dirty="0" smtClean="0">
                <a:solidFill>
                  <a:schemeClr val="tx1"/>
                </a:solidFill>
                <a:latin typeface="Meiryo UI" panose="020B0604030504040204" pitchFamily="50" charset="-128"/>
                <a:ea typeface="Meiryo UI" panose="020B0604030504040204" pitchFamily="50" charset="-128"/>
              </a:rPr>
              <a:t>５</a:t>
            </a:r>
            <a:r>
              <a:rPr lang="ja-JP" altLang="en-US" dirty="0" smtClean="0">
                <a:solidFill>
                  <a:schemeClr val="tx1"/>
                </a:solidFill>
                <a:latin typeface="Meiryo UI" panose="020B0604030504040204" pitchFamily="50" charset="-128"/>
                <a:ea typeface="Meiryo UI" panose="020B0604030504040204" pitchFamily="50" charset="-128"/>
              </a:rPr>
              <a:t>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145348" y="660255"/>
            <a:ext cx="9640358" cy="6067022"/>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660255"/>
            <a:ext cx="9670834" cy="39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5096197" y="2996907"/>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19213" y="1532549"/>
            <a:ext cx="4528987" cy="4893647"/>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小売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ガス</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冷暖房･蓄熱式空調・コージェネレーション等の導入促進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5060276" y="3378095"/>
            <a:ext cx="4451344" cy="2292935"/>
          </a:xfrm>
          <a:prstGeom prst="rect">
            <a:avLst/>
          </a:prstGeom>
        </p:spPr>
        <p:txBody>
          <a:bodyPr wrap="square">
            <a:spAutoFit/>
          </a:bodyPr>
          <a:lstStyle/>
          <a:p>
            <a:pPr marL="174625" indent="-174625"/>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電気の需要</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の最適化等</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に関する対策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高効率で環境負荷の少ない火力発電設備の設置に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係る届出制度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470059" y="1514980"/>
            <a:ext cx="590217" cy="5293757"/>
          </a:xfrm>
          <a:prstGeom prst="rect">
            <a:avLst/>
          </a:prstGeom>
        </p:spPr>
        <p:txBody>
          <a:bodyPr wrap="square">
            <a:spAutoFit/>
          </a:bodyPr>
          <a:lstStyle/>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CADA7C83-1657-4AC4-B0BB-B16A087B1977}"/>
              </a:ext>
            </a:extLst>
          </p:cNvPr>
          <p:cNvSpPr/>
          <p:nvPr/>
        </p:nvSpPr>
        <p:spPr>
          <a:xfrm>
            <a:off x="9107094" y="3391541"/>
            <a:ext cx="658553" cy="2292935"/>
          </a:xfrm>
          <a:prstGeom prst="rect">
            <a:avLst/>
          </a:prstGeom>
        </p:spPr>
        <p:txBody>
          <a:bodyPr wrap="square">
            <a:spAutoFit/>
          </a:bodyPr>
          <a:lstStyle/>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48</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49</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140850"/>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32" name="正方形/長方形 31">
            <a:extLst>
              <a:ext uri="{FF2B5EF4-FFF2-40B4-BE49-F238E27FC236}">
                <a16:creationId xmlns:a16="http://schemas.microsoft.com/office/drawing/2014/main" id="{94048172-7EA1-4E87-A0DA-B77E80FC00EB}"/>
              </a:ext>
            </a:extLst>
          </p:cNvPr>
          <p:cNvSpPr/>
          <p:nvPr/>
        </p:nvSpPr>
        <p:spPr>
          <a:xfrm>
            <a:off x="5064589" y="1532549"/>
            <a:ext cx="4528987" cy="1492716"/>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燃料電池自動車を活用した環境教育の推進・・・・・・・</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〇　燃料</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の活用促進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0027A31-2EA3-4B2B-A84E-B0090F1C00F6}"/>
              </a:ext>
            </a:extLst>
          </p:cNvPr>
          <p:cNvSpPr/>
          <p:nvPr/>
        </p:nvSpPr>
        <p:spPr>
          <a:xfrm>
            <a:off x="9107095" y="1532548"/>
            <a:ext cx="658553" cy="1492716"/>
          </a:xfrm>
          <a:prstGeom prst="rect">
            <a:avLst/>
          </a:prstGeom>
        </p:spPr>
        <p:txBody>
          <a:bodyPr wrap="square">
            <a:spAutoFit/>
          </a:bodyPr>
          <a:lstStyle/>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49</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53</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66</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4775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EE2F287-A59E-4846-A2F7-067580207B40}"/>
              </a:ext>
            </a:extLst>
          </p:cNvPr>
          <p:cNvSpPr/>
          <p:nvPr/>
        </p:nvSpPr>
        <p:spPr>
          <a:xfrm>
            <a:off x="132618" y="6080642"/>
            <a:ext cx="9640763" cy="714793"/>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spcBef>
                <a:spcPts val="600"/>
              </a:spcBef>
              <a:tabLst>
                <a:tab pos="9000000" algn="r"/>
              </a:tabLst>
            </a:pPr>
            <a:r>
              <a:rPr lang="ja-JP" altLang="en-US"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各施策</a:t>
            </a:r>
            <a:r>
              <a:rPr lang="ja-JP" altLang="en-US"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・事業の</a:t>
            </a:r>
            <a:r>
              <a:rPr lang="ja-JP" altLang="en-US"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ページの注意点</a:t>
            </a:r>
            <a:endParaRPr lang="en-US" altLang="ja-JP"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　　上部</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のタグに</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ついては４つの</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対策の柱のうち、そのページの施策・事業に関連するものを　　　　　　　　　　で示しています</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a:t>
            </a:r>
            <a:endParaRPr lang="en-US" altLang="ja-JP"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DF9C52E-231B-4386-8EA6-38069DDD632E}"/>
              </a:ext>
            </a:extLst>
          </p:cNvPr>
          <p:cNvSpPr/>
          <p:nvPr/>
        </p:nvSpPr>
        <p:spPr>
          <a:xfrm>
            <a:off x="117582" y="833754"/>
            <a:ext cx="9627887" cy="5235371"/>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1800"/>
              </a:lnSpc>
            </a:pPr>
            <a:r>
              <a:rPr lang="ja-JP" altLang="en-US" sz="1200">
                <a:latin typeface="Meiryo UI" panose="020B0604030504040204" pitchFamily="50" charset="-128"/>
                <a:ea typeface="Meiryo UI" panose="020B0604030504040204" pitchFamily="50" charset="-128"/>
                <a:cs typeface="Meiryo UI" panose="020B0604030504040204" pitchFamily="50" charset="-128"/>
              </a:rPr>
              <a:t>○　「</a:t>
            </a:r>
            <a:r>
              <a:rPr lang="en-US" altLang="ja-JP" sz="1200">
                <a:latin typeface="Meiryo UI" panose="020B0604030504040204" pitchFamily="50" charset="-128"/>
                <a:ea typeface="Meiryo UI" panose="020B0604030504040204" pitchFamily="50" charset="-128"/>
                <a:cs typeface="Meiryo UI" panose="020B0604030504040204" pitchFamily="50" charset="-128"/>
              </a:rPr>
              <a:t>H</a:t>
            </a:r>
            <a:r>
              <a:rPr lang="en-US" altLang="ja-JP" sz="1000">
                <a:latin typeface="Meiryo UI" panose="020B0604030504040204" pitchFamily="50" charset="-128"/>
                <a:ea typeface="Meiryo UI" panose="020B0604030504040204" pitchFamily="50" charset="-128"/>
                <a:cs typeface="Meiryo UI" panose="020B0604030504040204" pitchFamily="50" charset="-128"/>
              </a:rPr>
              <a:t>2</a:t>
            </a:r>
            <a:r>
              <a:rPr lang="en-US" altLang="ja-JP" sz="120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20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20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a:latin typeface="Meiryo UI" panose="020B0604030504040204" pitchFamily="50" charset="-128"/>
                <a:ea typeface="Meiryo UI" panose="020B0604030504040204" pitchFamily="50" charset="-128"/>
                <a:cs typeface="Meiryo UI" panose="020B0604030504040204" pitchFamily="50" charset="-128"/>
              </a:rPr>
              <a:t>万博を契機とした環境・エネルギー先進技術普及事業</a:t>
            </a:r>
            <a:r>
              <a:rPr lang="ja-JP" altLang="en-US" sz="120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2" y="579573"/>
            <a:ext cx="9655799"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44861" y="1342966"/>
            <a:ext cx="4721117" cy="4708981"/>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の活用促進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空港における水素エネルギーの導入促進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クレジットを活用した事業者による脱炭素経営促進</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サプライチェーン全体の</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排出量の見える化モデル</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中小企業スマートエネルギービジネス拡大事業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カーボンニュートラル技術開発・実証</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カーボンニュートラル等新技術ビジネス創出支援事業・・・・・</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万博</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を契機とした環境・エネルギー先進技術普及</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300" b="1" u="sng" dirty="0" smtClean="0">
                <a:latin typeface="Meiryo UI" panose="020B0604030504040204" pitchFamily="50" charset="-128"/>
                <a:ea typeface="Meiryo UI" panose="020B0604030504040204" pitchFamily="50" charset="-128"/>
                <a:cs typeface="Meiryo UI" panose="020B0604030504040204" pitchFamily="50" charset="-128"/>
              </a:rPr>
              <a:t>脱炭素</a:t>
            </a:r>
            <a:r>
              <a:rPr lang="zh-TW" altLang="en-US" sz="1300" b="1" u="sng" dirty="0">
                <a:latin typeface="Meiryo UI" panose="020B0604030504040204" pitchFamily="50" charset="-128"/>
                <a:ea typeface="Meiryo UI" panose="020B0604030504040204" pitchFamily="50" charset="-128"/>
                <a:cs typeface="Meiryo UI" panose="020B0604030504040204" pitchFamily="50" charset="-128"/>
              </a:rPr>
              <a:t>経営宣言促進</a:t>
            </a:r>
            <a:r>
              <a:rPr lang="zh-TW" altLang="en-US" sz="13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5">
            <a:extLst>
              <a:ext uri="{FF2B5EF4-FFF2-40B4-BE49-F238E27FC236}">
                <a16:creationId xmlns:a16="http://schemas.microsoft.com/office/drawing/2014/main" id="{0011953B-54E2-4FB2-9F89-E69FB5CA2A43}"/>
              </a:ext>
            </a:extLst>
          </p:cNvPr>
          <p:cNvSpPr/>
          <p:nvPr/>
        </p:nvSpPr>
        <p:spPr>
          <a:xfrm>
            <a:off x="5002550" y="1516841"/>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32618" y="970428"/>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28" name="円/楕円 21">
            <a:extLst>
              <a:ext uri="{FF2B5EF4-FFF2-40B4-BE49-F238E27FC236}">
                <a16:creationId xmlns:a16="http://schemas.microsoft.com/office/drawing/2014/main" id="{049FE697-E556-4CE6-AD73-688924FFC073}"/>
              </a:ext>
            </a:extLst>
          </p:cNvPr>
          <p:cNvSpPr/>
          <p:nvPr/>
        </p:nvSpPr>
        <p:spPr>
          <a:xfrm>
            <a:off x="221556" y="367786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459236" y="1334677"/>
            <a:ext cx="1035765" cy="4708981"/>
          </a:xfrm>
          <a:prstGeom prst="rect">
            <a:avLst/>
          </a:prstGeom>
        </p:spPr>
        <p:txBody>
          <a:bodyPr wrap="square">
            <a:spAutoFit/>
          </a:bodyPr>
          <a:lstStyle/>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63</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63</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67</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70</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71</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72</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73,74</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75</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61</a:t>
            </a: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321630" y="2227864"/>
            <a:ext cx="451751" cy="4016484"/>
          </a:xfrm>
          <a:prstGeom prst="rect">
            <a:avLst/>
          </a:prstGeom>
        </p:spPr>
        <p:txBody>
          <a:bodyPr wrap="square">
            <a:spAutoFit/>
          </a:bodyPr>
          <a:lstStyle/>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8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509544" y="6364097"/>
            <a:ext cx="1062319" cy="31299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400" b="1" dirty="0">
                <a:solidFill>
                  <a:prstClr val="white"/>
                </a:solidFill>
                <a:latin typeface="Meiryo UI" panose="020B0604030504040204" pitchFamily="50" charset="-128"/>
                <a:ea typeface="Meiryo UI" panose="020B0604030504040204" pitchFamily="50" charset="-128"/>
              </a:rPr>
              <a:t>濃色のタグ</a:t>
            </a:r>
          </a:p>
        </p:txBody>
      </p:sp>
      <p:grpSp>
        <p:nvGrpSpPr>
          <p:cNvPr id="4" name="グループ化 3"/>
          <p:cNvGrpSpPr/>
          <p:nvPr/>
        </p:nvGrpSpPr>
        <p:grpSpPr>
          <a:xfrm>
            <a:off x="5199602" y="2161233"/>
            <a:ext cx="4327012" cy="3785652"/>
            <a:chOff x="5193976" y="2227864"/>
            <a:chExt cx="4327012" cy="3785652"/>
          </a:xfrm>
        </p:grpSpPr>
        <p:sp>
          <p:nvSpPr>
            <p:cNvPr id="27" name="正方形/長方形 26">
              <a:extLst>
                <a:ext uri="{FF2B5EF4-FFF2-40B4-BE49-F238E27FC236}">
                  <a16:creationId xmlns:a16="http://schemas.microsoft.com/office/drawing/2014/main" id="{FE8C27C9-2099-4973-8677-98A37616428D}"/>
                </a:ext>
              </a:extLst>
            </p:cNvPr>
            <p:cNvSpPr/>
            <p:nvPr/>
          </p:nvSpPr>
          <p:spPr>
            <a:xfrm>
              <a:off x="5193976" y="2227864"/>
              <a:ext cx="4327012" cy="378565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エネルギー電気の共同購入支援事業・・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再エネ電力調達マッチング事業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条例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基づく</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業者の取組みの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促進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エネマネ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itchFamily="50" charset="-128"/>
                  <a:ea typeface="Meiryo UI" pitchFamily="50" charset="-128"/>
                  <a:cs typeface="Meiryo UI" pitchFamily="50" charset="-128"/>
                </a:rPr>
                <a:t>省エネ</a:t>
              </a:r>
              <a:r>
                <a:rPr lang="ja-JP" altLang="en-US" sz="1300" b="1" u="sng" dirty="0">
                  <a:latin typeface="Meiryo UI" pitchFamily="50" charset="-128"/>
                  <a:ea typeface="Meiryo UI" pitchFamily="50" charset="-128"/>
                  <a:cs typeface="Meiryo UI" pitchFamily="50" charset="-128"/>
                </a:rPr>
                <a:t>・再エネ設備の導入モデル事例普及啓発事業</a:t>
              </a: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a:t>
              </a: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中小事業者の対策計画書に基づく省エネ・再エネ</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設備の</a:t>
              </a:r>
              <a:endPar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導入</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支援事業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b="1" u="sng" dirty="0" smtClean="0">
                  <a:latin typeface="Meiryo UI" panose="020B0604030504040204" pitchFamily="50" charset="-128"/>
                  <a:ea typeface="Meiryo UI" panose="020B0604030504040204" pitchFamily="50" charset="-128"/>
                  <a:cs typeface="Meiryo UI" panose="020B0604030504040204" pitchFamily="50" charset="-128"/>
                </a:rPr>
                <a:t>中小事</a:t>
              </a:r>
              <a:r>
                <a:rPr lang="zh-TW" altLang="en-US" sz="1300" b="1" u="sng" dirty="0">
                  <a:latin typeface="Meiryo UI" panose="020B0604030504040204" pitchFamily="50" charset="-128"/>
                  <a:ea typeface="Meiryo UI" panose="020B0604030504040204" pitchFamily="50" charset="-128"/>
                  <a:cs typeface="Meiryo UI" panose="020B0604030504040204" pitchFamily="50" charset="-128"/>
                </a:rPr>
                <a:t>業者</a:t>
              </a:r>
              <a:r>
                <a:rPr lang="en-US" altLang="zh-TW" sz="1300" b="1" u="sng" dirty="0">
                  <a:latin typeface="Meiryo UI" panose="020B0604030504040204" pitchFamily="50" charset="-128"/>
                  <a:ea typeface="Meiryo UI" panose="020B0604030504040204" pitchFamily="50" charset="-128"/>
                  <a:cs typeface="Meiryo UI" panose="020B0604030504040204" pitchFamily="50" charset="-128"/>
                </a:rPr>
                <a:t>LED</a:t>
              </a:r>
              <a:r>
                <a:rPr lang="zh-TW" altLang="en-US" sz="1300" b="1" u="sng" dirty="0">
                  <a:latin typeface="Meiryo UI" panose="020B0604030504040204" pitchFamily="50" charset="-128"/>
                  <a:ea typeface="Meiryo UI" panose="020B0604030504040204" pitchFamily="50" charset="-128"/>
                  <a:cs typeface="Meiryo UI" panose="020B0604030504040204" pitchFamily="50" charset="-128"/>
                </a:rPr>
                <a:t>導入促進事業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対策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円/楕円 21">
              <a:extLst>
                <a:ext uri="{FF2B5EF4-FFF2-40B4-BE49-F238E27FC236}">
                  <a16:creationId xmlns:a16="http://schemas.microsoft.com/office/drawing/2014/main" id="{049FE697-E556-4CE6-AD73-688924FFC073}"/>
                </a:ext>
              </a:extLst>
            </p:cNvPr>
            <p:cNvSpPr/>
            <p:nvPr/>
          </p:nvSpPr>
          <p:spPr>
            <a:xfrm>
              <a:off x="5253904" y="457323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3" name="円/楕円 21">
              <a:extLst>
                <a:ext uri="{FF2B5EF4-FFF2-40B4-BE49-F238E27FC236}">
                  <a16:creationId xmlns:a16="http://schemas.microsoft.com/office/drawing/2014/main" id="{049FE697-E556-4CE6-AD73-688924FFC073}"/>
                </a:ext>
              </a:extLst>
            </p:cNvPr>
            <p:cNvSpPr/>
            <p:nvPr/>
          </p:nvSpPr>
          <p:spPr>
            <a:xfrm>
              <a:off x="5253904" y="480527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4" name="円/楕円 21">
              <a:extLst>
                <a:ext uri="{FF2B5EF4-FFF2-40B4-BE49-F238E27FC236}">
                  <a16:creationId xmlns:a16="http://schemas.microsoft.com/office/drawing/2014/main" id="{049FE697-E556-4CE6-AD73-688924FFC073}"/>
                </a:ext>
              </a:extLst>
            </p:cNvPr>
            <p:cNvSpPr/>
            <p:nvPr/>
          </p:nvSpPr>
          <p:spPr>
            <a:xfrm>
              <a:off x="5253904" y="524461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grpSp>
      <p:sp>
        <p:nvSpPr>
          <p:cNvPr id="35" name="円/楕円 21">
            <a:extLst>
              <a:ext uri="{FF2B5EF4-FFF2-40B4-BE49-F238E27FC236}">
                <a16:creationId xmlns:a16="http://schemas.microsoft.com/office/drawing/2014/main" id="{049FE697-E556-4CE6-AD73-688924FFC073}"/>
              </a:ext>
            </a:extLst>
          </p:cNvPr>
          <p:cNvSpPr/>
          <p:nvPr/>
        </p:nvSpPr>
        <p:spPr>
          <a:xfrm>
            <a:off x="221556" y="550043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6" name="円/楕円 21">
            <a:extLst>
              <a:ext uri="{FF2B5EF4-FFF2-40B4-BE49-F238E27FC236}">
                <a16:creationId xmlns:a16="http://schemas.microsoft.com/office/drawing/2014/main" id="{049FE697-E556-4CE6-AD73-688924FFC073}"/>
              </a:ext>
            </a:extLst>
          </p:cNvPr>
          <p:cNvSpPr/>
          <p:nvPr/>
        </p:nvSpPr>
        <p:spPr>
          <a:xfrm>
            <a:off x="221556" y="392206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grpSp>
        <p:nvGrpSpPr>
          <p:cNvPr id="5" name="グループ化 4"/>
          <p:cNvGrpSpPr/>
          <p:nvPr/>
        </p:nvGrpSpPr>
        <p:grpSpPr>
          <a:xfrm>
            <a:off x="5189397" y="1011980"/>
            <a:ext cx="4709213" cy="830997"/>
            <a:chOff x="5189397" y="1011980"/>
            <a:chExt cx="4709213" cy="830997"/>
          </a:xfrm>
        </p:grpSpPr>
        <p:sp>
          <p:nvSpPr>
            <p:cNvPr id="3" name="テキスト ボックス 2"/>
            <p:cNvSpPr txBox="1"/>
            <p:nvPr/>
          </p:nvSpPr>
          <p:spPr>
            <a:xfrm>
              <a:off x="5189397" y="1011980"/>
              <a:ext cx="4305987" cy="830997"/>
            </a:xfrm>
            <a:prstGeom prst="rect">
              <a:avLst/>
            </a:prstGeom>
            <a:noFill/>
          </p:spPr>
          <p:txBody>
            <a:bodyPr wrap="none" rtlCol="0">
              <a:spAutoFit/>
            </a:bodyPr>
            <a:lstStyle/>
            <a:p>
              <a:pPr marL="174625" indent="-174625">
                <a:lnSpc>
                  <a:spcPts val="1800"/>
                </a:lnSpc>
              </a:pPr>
              <a:r>
                <a:rPr lang="ja-JP" altLang="en-US"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環境配慮消費行動促進に向けた</a:t>
              </a:r>
              <a:endPar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脱炭素</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ポイント付与制度普及</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
          <p:nvSpPr>
            <p:cNvPr id="29" name="正方形/長方形 28">
              <a:extLst>
                <a:ext uri="{FF2B5EF4-FFF2-40B4-BE49-F238E27FC236}">
                  <a16:creationId xmlns:a16="http://schemas.microsoft.com/office/drawing/2014/main" id="{C039D350-A552-4234-A6E1-5B02CF590E3E}"/>
                </a:ext>
              </a:extLst>
            </p:cNvPr>
            <p:cNvSpPr/>
            <p:nvPr/>
          </p:nvSpPr>
          <p:spPr>
            <a:xfrm>
              <a:off x="9320441" y="1212539"/>
              <a:ext cx="578169" cy="298543"/>
            </a:xfrm>
            <a:prstGeom prst="rect">
              <a:avLst/>
            </a:prstGeom>
          </p:spPr>
          <p:txBody>
            <a:bodyPr wrap="square">
              <a:spAutoFit/>
            </a:bodyPr>
            <a:lstStyle/>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2" name="円/楕円 21">
            <a:extLst>
              <a:ext uri="{FF2B5EF4-FFF2-40B4-BE49-F238E27FC236}">
                <a16:creationId xmlns:a16="http://schemas.microsoft.com/office/drawing/2014/main" id="{049FE697-E556-4CE6-AD73-688924FFC073}"/>
              </a:ext>
            </a:extLst>
          </p:cNvPr>
          <p:cNvSpPr/>
          <p:nvPr/>
        </p:nvSpPr>
        <p:spPr>
          <a:xfrm>
            <a:off x="5253577" y="106551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円/楕円 21">
            <a:extLst>
              <a:ext uri="{FF2B5EF4-FFF2-40B4-BE49-F238E27FC236}">
                <a16:creationId xmlns:a16="http://schemas.microsoft.com/office/drawing/2014/main" id="{049FE697-E556-4CE6-AD73-688924FFC073}"/>
              </a:ext>
            </a:extLst>
          </p:cNvPr>
          <p:cNvSpPr/>
          <p:nvPr/>
        </p:nvSpPr>
        <p:spPr>
          <a:xfrm>
            <a:off x="221556" y="575214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4530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653899"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市町村等</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91876" y="2701917"/>
            <a:ext cx="4477758" cy="1292662"/>
          </a:xfrm>
          <a:prstGeom prst="rect">
            <a:avLst/>
          </a:prstGeom>
          <a:noFill/>
        </p:spPr>
        <p:txBody>
          <a:bodyPr wrap="square" rtlCol="0">
            <a:spAutoFit/>
          </a:bodyPr>
          <a:lstStyle/>
          <a:p>
            <a:pPr marL="87313" indent="-87313"/>
            <a:r>
              <a:rPr lang="en-US" altLang="ja-JP" sz="1300" dirty="0">
                <a:latin typeface="Meiryo UI" pitchFamily="50" charset="-128"/>
                <a:ea typeface="Meiryo UI" pitchFamily="50" charset="-128"/>
                <a:cs typeface="Meiryo UI" pitchFamily="50" charset="-128"/>
              </a:rPr>
              <a:t>1</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エネルギーの利用の効率化、再生可能エネルギーの</a:t>
            </a:r>
            <a:r>
              <a:rPr lang="ja-JP" altLang="en-US" sz="1300" dirty="0" smtClean="0">
                <a:latin typeface="Meiryo UI" pitchFamily="50" charset="-128"/>
                <a:ea typeface="Meiryo UI" pitchFamily="50" charset="-128"/>
                <a:cs typeface="Meiryo UI" pitchFamily="50" charset="-128"/>
              </a:rPr>
              <a:t>利用及び電気の</a:t>
            </a:r>
            <a:r>
              <a:rPr lang="ja-JP" altLang="en-US" sz="1300" dirty="0">
                <a:latin typeface="Meiryo UI" pitchFamily="50" charset="-128"/>
                <a:ea typeface="Meiryo UI" pitchFamily="50" charset="-128"/>
                <a:cs typeface="Meiryo UI" pitchFamily="50" charset="-128"/>
              </a:rPr>
              <a:t>需要</a:t>
            </a:r>
            <a:r>
              <a:rPr lang="ja-JP" altLang="en-US" sz="1300" dirty="0" smtClean="0">
                <a:latin typeface="Meiryo UI" pitchFamily="50" charset="-128"/>
                <a:ea typeface="Meiryo UI" pitchFamily="50" charset="-128"/>
                <a:cs typeface="Meiryo UI" pitchFamily="50" charset="-128"/>
              </a:rPr>
              <a:t>の最適化に関する情報及び意見の交換</a:t>
            </a:r>
            <a:r>
              <a:rPr lang="ja-JP" altLang="en-US" sz="1300" dirty="0">
                <a:latin typeface="Meiryo UI" pitchFamily="50" charset="-128"/>
                <a:ea typeface="Meiryo UI" pitchFamily="50" charset="-128"/>
                <a:cs typeface="Meiryo UI" pitchFamily="50" charset="-128"/>
              </a:rPr>
              <a:t>に関すること </a:t>
            </a:r>
            <a:r>
              <a:rPr lang="ja-JP" altLang="en-US" sz="1300" dirty="0" smtClean="0">
                <a:latin typeface="Meiryo UI" pitchFamily="50" charset="-128"/>
                <a:ea typeface="Meiryo UI" pitchFamily="50" charset="-128"/>
                <a:cs typeface="Meiryo UI" pitchFamily="50" charset="-128"/>
              </a:rPr>
              <a:t> </a:t>
            </a:r>
            <a:endParaRPr lang="ja-JP" altLang="en-US"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2</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電気の需給に関する</a:t>
            </a:r>
            <a:r>
              <a:rPr lang="ja-JP" altLang="en-US" sz="1300" dirty="0" smtClean="0">
                <a:latin typeface="Meiryo UI" pitchFamily="50" charset="-128"/>
                <a:ea typeface="Meiryo UI" pitchFamily="50" charset="-128"/>
                <a:cs typeface="Meiryo UI" pitchFamily="50" charset="-128"/>
              </a:rPr>
              <a:t>情報及び意見の</a:t>
            </a:r>
            <a:r>
              <a:rPr lang="ja-JP" altLang="en-US" sz="1300" dirty="0">
                <a:latin typeface="Meiryo UI" pitchFamily="50" charset="-128"/>
                <a:ea typeface="Meiryo UI" pitchFamily="50" charset="-128"/>
                <a:cs typeface="Meiryo UI" pitchFamily="50" charset="-128"/>
              </a:rPr>
              <a:t>交換に関する</a:t>
            </a:r>
            <a:r>
              <a:rPr lang="ja-JP" altLang="en-US" sz="1300" dirty="0" smtClean="0">
                <a:latin typeface="Meiryo UI" pitchFamily="50" charset="-128"/>
                <a:ea typeface="Meiryo UI" pitchFamily="50" charset="-128"/>
                <a:cs typeface="Meiryo UI" pitchFamily="50" charset="-128"/>
              </a:rPr>
              <a:t>こと</a:t>
            </a:r>
            <a:endParaRPr lang="en-US" altLang="ja-JP" sz="1300" dirty="0" smtClean="0">
              <a:latin typeface="Meiryo UI" pitchFamily="50" charset="-128"/>
              <a:ea typeface="Meiryo UI" pitchFamily="50" charset="-128"/>
              <a:cs typeface="Meiryo UI" pitchFamily="50" charset="-128"/>
            </a:endParaRPr>
          </a:p>
          <a:p>
            <a:pPr marL="87313" indent="-87313"/>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構成員その他の関係者のエネルギーに関する取組</a:t>
            </a:r>
            <a:r>
              <a:rPr lang="ja-JP" altLang="en-US" sz="1300" dirty="0">
                <a:latin typeface="Meiryo UI" pitchFamily="50" charset="-128"/>
                <a:ea typeface="Meiryo UI" pitchFamily="50" charset="-128"/>
                <a:cs typeface="Meiryo UI" pitchFamily="50" charset="-128"/>
              </a:rPr>
              <a:t>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3215741868"/>
              </p:ext>
            </p:extLst>
          </p:nvPr>
        </p:nvGraphicFramePr>
        <p:xfrm>
          <a:off x="253897" y="4602872"/>
          <a:ext cx="3872701" cy="1676400"/>
        </p:xfrm>
        <a:graphic>
          <a:graphicData uri="http://schemas.openxmlformats.org/drawingml/2006/table">
            <a:tbl>
              <a:tblPr firstRow="1" bandRow="1">
                <a:tableStyleId>{5940675A-B579-460E-94D1-54222C63F5DA}</a:tableStyleId>
              </a:tblPr>
              <a:tblGrid>
                <a:gridCol w="847411">
                  <a:extLst>
                    <a:ext uri="{9D8B030D-6E8A-4147-A177-3AD203B41FA5}">
                      <a16:colId xmlns:a16="http://schemas.microsoft.com/office/drawing/2014/main" val="3757262113"/>
                    </a:ext>
                  </a:extLst>
                </a:gridCol>
                <a:gridCol w="605058">
                  <a:extLst>
                    <a:ext uri="{9D8B030D-6E8A-4147-A177-3AD203B41FA5}">
                      <a16:colId xmlns:a16="http://schemas.microsoft.com/office/drawing/2014/main" val="4015490920"/>
                    </a:ext>
                  </a:extLst>
                </a:gridCol>
                <a:gridCol w="605058">
                  <a:extLst>
                    <a:ext uri="{9D8B030D-6E8A-4147-A177-3AD203B41FA5}">
                      <a16:colId xmlns:a16="http://schemas.microsoft.com/office/drawing/2014/main" val="432226069"/>
                    </a:ext>
                  </a:extLst>
                </a:gridCol>
                <a:gridCol w="605058">
                  <a:extLst>
                    <a:ext uri="{9D8B030D-6E8A-4147-A177-3AD203B41FA5}">
                      <a16:colId xmlns:a16="http://schemas.microsoft.com/office/drawing/2014/main" val="2697112936"/>
                    </a:ext>
                  </a:extLst>
                </a:gridCol>
                <a:gridCol w="605058">
                  <a:extLst>
                    <a:ext uri="{9D8B030D-6E8A-4147-A177-3AD203B41FA5}">
                      <a16:colId xmlns:a16="http://schemas.microsoft.com/office/drawing/2014/main" val="1997655339"/>
                    </a:ext>
                  </a:extLst>
                </a:gridCol>
                <a:gridCol w="605058">
                  <a:extLst>
                    <a:ext uri="{9D8B030D-6E8A-4147-A177-3AD203B41FA5}">
                      <a16:colId xmlns:a16="http://schemas.microsoft.com/office/drawing/2014/main" val="1800942527"/>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2022</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endParaRPr kumimoji="1" lang="ja-JP" altLang="en-US" sz="1000" strike="sngStrike" dirty="0">
                        <a:solidFill>
                          <a:srgbClr val="FF0000"/>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rowSpan="2">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strike="sngStrike" dirty="0">
                        <a:solidFill>
                          <a:srgbClr val="FF0000"/>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endParaRPr kumimoji="1" lang="ja-JP" altLang="en-US" sz="900" strike="sngStrike" dirty="0">
                        <a:solidFill>
                          <a:srgbClr val="FF0000"/>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en-US" altLang="ja-JP" sz="700" strike="noStrike" dirty="0" smtClean="0">
                          <a:solidFill>
                            <a:schemeClr val="tx1"/>
                          </a:solidFill>
                          <a:latin typeface="Meiryo UI" panose="020B0604030504040204" pitchFamily="50" charset="-128"/>
                          <a:ea typeface="Meiryo UI" panose="020B0604030504040204" pitchFamily="50" charset="-128"/>
                        </a:rPr>
                        <a:t>※1</a:t>
                      </a:r>
                      <a:endParaRPr kumimoji="1" lang="ja-JP" altLang="en-US" sz="1000" strike="noStrike"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2</a:t>
                      </a:r>
                      <a:r>
                        <a:rPr kumimoji="1" lang="en-US" altLang="ja-JP" sz="700" strike="noStrike" dirty="0" smtClean="0">
                          <a:solidFill>
                            <a:schemeClr val="tx1"/>
                          </a:solidFill>
                          <a:latin typeface="Meiryo UI" panose="020B0604030504040204" pitchFamily="50" charset="-128"/>
                          <a:ea typeface="Meiryo UI" panose="020B0604030504040204" pitchFamily="50" charset="-128"/>
                        </a:rPr>
                        <a:t>※2</a:t>
                      </a:r>
                      <a:endParaRPr kumimoji="1" lang="ja-JP" altLang="en-US" sz="1100" strike="noStrike"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strike="noStrike"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537911" y="6283545"/>
            <a:ext cx="4024984" cy="400110"/>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１　</a:t>
            </a:r>
            <a:r>
              <a:rPr lang="en-US" altLang="ja-JP" sz="1000" dirty="0" smtClean="0">
                <a:latin typeface="Meiryo UI" pitchFamily="50" charset="-128"/>
                <a:ea typeface="Meiryo UI" pitchFamily="50" charset="-128"/>
                <a:cs typeface="Meiryo UI" pitchFamily="50" charset="-128"/>
              </a:rPr>
              <a:t>2022</a:t>
            </a:r>
            <a:r>
              <a:rPr lang="ja-JP" altLang="en-US" sz="1000" dirty="0" smtClean="0">
                <a:latin typeface="Meiryo UI" pitchFamily="50" charset="-128"/>
                <a:ea typeface="Meiryo UI" pitchFamily="50" charset="-128"/>
                <a:cs typeface="Meiryo UI" pitchFamily="50" charset="-128"/>
              </a:rPr>
              <a:t>年度から事業者部門会議とした</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２　</a:t>
            </a:r>
            <a:r>
              <a:rPr lang="en-US" altLang="ja-JP" sz="1000" dirty="0" smtClean="0">
                <a:latin typeface="Meiryo UI" pitchFamily="50" charset="-128"/>
                <a:ea typeface="Meiryo UI" pitchFamily="50" charset="-128"/>
                <a:cs typeface="Meiryo UI" pitchFamily="50" charset="-128"/>
              </a:rPr>
              <a:t>2022</a:t>
            </a:r>
            <a:r>
              <a:rPr lang="ja-JP" altLang="en-US" sz="1000" dirty="0" smtClean="0">
                <a:latin typeface="Meiryo UI" pitchFamily="50" charset="-128"/>
                <a:ea typeface="Meiryo UI" pitchFamily="50" charset="-128"/>
                <a:cs typeface="Meiryo UI" pitchFamily="50" charset="-128"/>
              </a:rPr>
              <a:t>年度から市町村</a:t>
            </a:r>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家庭</a:t>
            </a:r>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部門会議とした。</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3524579" y="435946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19156" y="4376382"/>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8" y="770502"/>
            <a:ext cx="278458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2,033</a:t>
            </a:r>
            <a:r>
              <a:rPr lang="zh-TW"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smtClean="0">
                <a:latin typeface="Meiryo UI" pitchFamily="50" charset="-128"/>
                <a:ea typeface="Meiryo UI" pitchFamily="50" charset="-128"/>
                <a:cs typeface="Meiryo UI" pitchFamily="50" charset="-128"/>
              </a:rPr>
              <a:t>＜</a:t>
            </a:r>
            <a:r>
              <a:rPr lang="en-US" altLang="ja-JP" sz="1400" b="1" dirty="0" smtClean="0">
                <a:latin typeface="Meiryo UI" pitchFamily="50" charset="-128"/>
                <a:ea typeface="Meiryo UI" pitchFamily="50" charset="-128"/>
                <a:cs typeface="Meiryo UI" pitchFamily="50" charset="-128"/>
              </a:rPr>
              <a:t>2023</a:t>
            </a:r>
            <a:r>
              <a:rPr lang="ja-JP" altLang="en-US" sz="1400" b="1" dirty="0" smtClean="0">
                <a:latin typeface="Meiryo UI" pitchFamily="50" charset="-128"/>
                <a:ea typeface="Meiryo UI" pitchFamily="50" charset="-128"/>
                <a:cs typeface="Meiryo UI" pitchFamily="50" charset="-128"/>
              </a:rPr>
              <a:t>年度協</a:t>
            </a:r>
            <a:r>
              <a:rPr lang="ja-JP" altLang="en-US" sz="1400" b="1" dirty="0">
                <a:latin typeface="Meiryo UI" pitchFamily="50" charset="-128"/>
                <a:ea typeface="Meiryo UI" pitchFamily="50" charset="-128"/>
                <a:cs typeface="Meiryo UI" pitchFamily="50" charset="-128"/>
              </a:rPr>
              <a:t>議会開催計画（案）＞</a:t>
            </a: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5067987" y="1616853"/>
            <a:ext cx="4622298" cy="3046988"/>
          </a:xfrm>
          <a:prstGeom prst="rect">
            <a:avLst/>
          </a:prstGeom>
          <a:ln>
            <a:solidFill>
              <a:schemeClr val="accent6">
                <a:lumMod val="75000"/>
              </a:schemeClr>
            </a:solidFill>
            <a:prstDash val="dash"/>
          </a:ln>
        </p:spPr>
        <p:txBody>
          <a:bodyPr wrap="square" anchor="t" anchorCtr="1">
            <a:spAutoFit/>
          </a:bodyPr>
          <a:lstStyle/>
          <a:p>
            <a:pPr marL="457200" indent="-457200" algn="just"/>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共有等</a:t>
            </a:r>
            <a:endPar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（１）事</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業者部門</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会議</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（年１回程度）</a:t>
            </a:r>
            <a:endPar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endParaRPr>
          </a:p>
          <a:p>
            <a:pPr marL="139700" indent="-139700"/>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　　テーマ案</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r>
              <a:rPr lang="ja-JP" altLang="en-US" sz="1200" dirty="0" smtClean="0">
                <a:latin typeface="Meiryo UI" panose="020B0604030504040204" pitchFamily="50" charset="-128"/>
                <a:ea typeface="Meiryo UI" panose="020B0604030504040204" pitchFamily="50" charset="-128"/>
              </a:rPr>
              <a:t>中小事</a:t>
            </a:r>
            <a:r>
              <a:rPr lang="ja-JP" altLang="en-US" sz="1200" dirty="0">
                <a:latin typeface="Meiryo UI" panose="020B0604030504040204" pitchFamily="50" charset="-128"/>
                <a:ea typeface="Meiryo UI" panose="020B0604030504040204" pitchFamily="50" charset="-128"/>
              </a:rPr>
              <a:t>業者の</a:t>
            </a:r>
            <a:r>
              <a:rPr lang="ja-JP" altLang="en-US" sz="1200" dirty="0" smtClean="0">
                <a:latin typeface="Meiryo UI" panose="020B0604030504040204" pitchFamily="50" charset="-128"/>
                <a:ea typeface="Meiryo UI" panose="020B0604030504040204" pitchFamily="50" charset="-128"/>
              </a:rPr>
              <a:t>脱炭素化を</a:t>
            </a:r>
            <a:r>
              <a:rPr lang="ja-JP" altLang="en-US" sz="1200" dirty="0">
                <a:latin typeface="Meiryo UI" panose="020B0604030504040204" pitchFamily="50" charset="-128"/>
                <a:ea typeface="Meiryo UI" panose="020B0604030504040204" pitchFamily="50" charset="-128"/>
              </a:rPr>
              <a:t>テーマに</a:t>
            </a:r>
            <a:r>
              <a:rPr lang="ja-JP" altLang="en-US" sz="1200" dirty="0" smtClean="0">
                <a:latin typeface="Meiryo UI" panose="020B0604030504040204" pitchFamily="50" charset="-128"/>
                <a:ea typeface="Meiryo UI" panose="020B0604030504040204" pitchFamily="50" charset="-128"/>
              </a:rPr>
              <a:t>、関係</a:t>
            </a:r>
            <a:r>
              <a:rPr lang="ja-JP" altLang="en-US" sz="1200" dirty="0">
                <a:latin typeface="Meiryo UI" panose="020B0604030504040204" pitchFamily="50" charset="-128"/>
                <a:ea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rPr>
              <a:t>事業者等と</a:t>
            </a:r>
            <a:r>
              <a:rPr lang="ja-JP" altLang="en-US" sz="1200" dirty="0">
                <a:latin typeface="Meiryo UI" panose="020B0604030504040204" pitchFamily="50" charset="-128"/>
                <a:ea typeface="Meiryo UI" panose="020B0604030504040204" pitchFamily="50" charset="-128"/>
              </a:rPr>
              <a:t>意見</a:t>
            </a:r>
            <a:r>
              <a:rPr lang="ja-JP" altLang="en-US" sz="1200" dirty="0" smtClean="0">
                <a:latin typeface="Meiryo UI" panose="020B0604030504040204" pitchFamily="50" charset="-128"/>
                <a:ea typeface="Meiryo UI" panose="020B0604030504040204" pitchFamily="50" charset="-128"/>
              </a:rPr>
              <a:t>交換を実施予定。</a:t>
            </a:r>
            <a:endParaRPr lang="en-US" altLang="ja-JP" sz="1200" dirty="0">
              <a:latin typeface="Meiryo UI" panose="020B0604030504040204" pitchFamily="50" charset="-128"/>
              <a:ea typeface="Meiryo UI" panose="020B0604030504040204" pitchFamily="50" charset="-128"/>
            </a:endParaRPr>
          </a:p>
          <a:p>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テーマ</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については、継続的に検討を行い</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、構成員の意見</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も踏まえて</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決</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err="1" smtClean="0">
                <a:latin typeface="Meiryo UI" panose="020B0604030504040204" pitchFamily="50" charset="-128"/>
                <a:ea typeface="Meiryo UI" panose="020B0604030504040204" pitchFamily="50" charset="-128"/>
                <a:cs typeface="Meiryo UI" panose="020B0604030504040204" pitchFamily="50" charset="-128"/>
              </a:rPr>
              <a:t>定</a:t>
            </a:r>
            <a:r>
              <a:rPr lang="ja-JP" altLang="ja-JP" sz="1200" kern="100" dirty="0" err="1">
                <a:latin typeface="Meiryo UI" panose="020B0604030504040204" pitchFamily="50" charset="-128"/>
                <a:ea typeface="Meiryo UI" panose="020B0604030504040204" pitchFamily="50" charset="-128"/>
                <a:cs typeface="Meiryo UI" panose="020B0604030504040204" pitchFamily="50" charset="-128"/>
              </a:rPr>
              <a:t>する</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ことを基本とする。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家庭</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部門</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5725" lvl="0"/>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と連携してエネルギー関連の施策を推進するため</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エネルギー政策</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に関するテーマについて情報共有や意見交換を行う</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92947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158128" y="977192"/>
            <a:ext cx="5225242"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5056094" y="572705"/>
            <a:ext cx="4776831" cy="553998"/>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4,085</a:t>
            </a:r>
            <a:r>
              <a:rPr lang="zh-TW" altLang="en-US" sz="1200" dirty="0" smtClean="0">
                <a:latin typeface="Meiryo UI" pitchFamily="50" charset="-128"/>
                <a:ea typeface="Meiryo UI" pitchFamily="50" charset="-128"/>
                <a:cs typeface="Meiryo UI" pitchFamily="50" charset="-128"/>
              </a:rPr>
              <a:t>千円</a:t>
            </a:r>
            <a:r>
              <a:rPr lang="ja-JP" altLang="en-US" sz="1200" dirty="0" smtClean="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20" name="テキスト ボックス 19"/>
          <p:cNvSpPr txBox="1"/>
          <p:nvPr/>
        </p:nvSpPr>
        <p:spPr>
          <a:xfrm>
            <a:off x="9083640" y="2994861"/>
            <a:ext cx="508791" cy="3654847"/>
          </a:xfrm>
          <a:prstGeom prst="rect">
            <a:avLst/>
          </a:prstGeom>
          <a:noFill/>
        </p:spPr>
        <p:txBody>
          <a:bodyPr wrap="square" lIns="0" tIns="0" rIns="0" bIns="0" rtlCol="0" anchor="ctr" anchorCtr="0">
            <a:spAutoFit/>
          </a:bodyPr>
          <a:lstStyle/>
          <a:p>
            <a:pPr marL="87313" indent="-87313">
              <a:lnSpc>
                <a:spcPts val="1900"/>
              </a:lnSpc>
            </a:pPr>
            <a:r>
              <a:rPr lang="en-US" altLang="ja-JP" sz="1200" dirty="0" smtClean="0">
                <a:latin typeface="Meiryo UI" pitchFamily="50" charset="-128"/>
                <a:ea typeface="Meiryo UI" pitchFamily="50" charset="-128"/>
                <a:cs typeface="Meiryo UI" pitchFamily="50" charset="-128"/>
              </a:rPr>
              <a:t>p.13</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p.13</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p.14</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p.15</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p.16</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p.17</a:t>
            </a:r>
            <a:endParaRPr lang="en-US" altLang="ja-JP" sz="1200" dirty="0">
              <a:latin typeface="Meiryo UI" pitchFamily="50" charset="-128"/>
              <a:ea typeface="Meiryo UI" pitchFamily="50" charset="-128"/>
              <a:cs typeface="Meiryo UI" pitchFamily="50" charset="-128"/>
            </a:endParaRPr>
          </a:p>
          <a:p>
            <a:pPr marL="87313" indent="-87313">
              <a:lnSpc>
                <a:spcPts val="1900"/>
              </a:lnSpc>
            </a:pP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p.17</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p.21</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p.34</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p.37</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p.38</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p.39</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p.40</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p.45</a:t>
            </a:r>
            <a:endParaRPr lang="en-US" altLang="ja-JP" sz="1200"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4763870" y="2755608"/>
            <a:ext cx="4446279" cy="3990836"/>
          </a:xfrm>
          <a:prstGeom prst="rect">
            <a:avLst/>
          </a:prstGeom>
          <a:noFill/>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○事業内容</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（ゼッチ）普及啓発事業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・太陽光発電及び蓄電池システムの共同購入支援事業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・太陽光パネル設置普及啓発事業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・おおさか低利ソーラークレジット事業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・公共施設や民間施設の屋根や遊休地と</a:t>
            </a:r>
            <a:r>
              <a:rPr lang="en-US" altLang="ja-JP" sz="1200" dirty="0">
                <a:latin typeface="Meiryo UI" pitchFamily="50" charset="-128"/>
                <a:ea typeface="Meiryo UI" pitchFamily="50" charset="-128"/>
                <a:cs typeface="Meiryo UI" pitchFamily="50" charset="-128"/>
              </a:rPr>
              <a:t/>
            </a:r>
            <a:br>
              <a:rPr lang="en-US" altLang="ja-JP" sz="1200" dirty="0">
                <a:latin typeface="Meiryo UI" pitchFamily="50" charset="-128"/>
                <a:ea typeface="Meiryo UI" pitchFamily="50" charset="-128"/>
                <a:cs typeface="Meiryo UI" pitchFamily="50" charset="-128"/>
              </a:rPr>
            </a:b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太陽光発電事業者のマッチング等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・再エネ電力調達マッチング事業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2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itchFamily="50" charset="-128"/>
                <a:ea typeface="Meiryo UI" pitchFamily="50" charset="-128"/>
                <a:cs typeface="Meiryo UI" pitchFamily="50" charset="-128"/>
              </a:rPr>
              <a:t>のアドバイス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・省エネコストカットまるごとサポート事業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・省エネ等に係る普及啓発の実施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・ガス冷暖房・蓄熱式空調・コージェネレーション等の導入促進　･・</a:t>
            </a:r>
            <a:endParaRPr lang="en-US" altLang="ja-JP" sz="1200" dirty="0">
              <a:latin typeface="Meiryo UI" pitchFamily="50" charset="-128"/>
              <a:ea typeface="Meiryo UI" pitchFamily="50" charset="-128"/>
              <a:cs typeface="Meiryo UI" pitchFamily="50" charset="-128"/>
            </a:endParaRPr>
          </a:p>
        </p:txBody>
      </p:sp>
      <p:sp>
        <p:nvSpPr>
          <p:cNvPr id="13" name="正方形/長方形 12"/>
          <p:cNvSpPr/>
          <p:nvPr/>
        </p:nvSpPr>
        <p:spPr>
          <a:xfrm>
            <a:off x="4763870" y="2755608"/>
            <a:ext cx="4858505" cy="3960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4748440" y="1476164"/>
            <a:ext cx="4858505" cy="1224834"/>
          </a:xfrm>
          <a:prstGeom prst="roundRect">
            <a:avLst>
              <a:gd name="adj" fmla="val 7401"/>
            </a:avLst>
          </a:prstGeom>
          <a:noFill/>
          <a:ln w="28575">
            <a:solidFill>
              <a:srgbClr val="92D050"/>
            </a:solidFill>
            <a:prstDash val="solid"/>
          </a:ln>
        </p:spPr>
        <p:style>
          <a:lnRef idx="2">
            <a:schemeClr val="accent1"/>
          </a:lnRef>
          <a:fillRef idx="1">
            <a:schemeClr val="lt1"/>
          </a:fillRef>
          <a:effectRef idx="0">
            <a:schemeClr val="accent1"/>
          </a:effectRef>
          <a:fontRef idx="minor">
            <a:schemeClr val="dk1"/>
          </a:fontRef>
        </p:style>
        <p:txBody>
          <a:bodyPr wrap="square" lIns="36000" rIns="36000" rtlCol="0" anchor="ctr">
            <a:no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61708" y="1559802"/>
            <a:ext cx="4756214" cy="446276"/>
          </a:xfrm>
          <a:prstGeom prst="rect">
            <a:avLst/>
          </a:prstGeom>
          <a:noFill/>
        </p:spPr>
        <p:txBody>
          <a:bodyPr wrap="square" rtlCol="0">
            <a:spAutoFit/>
          </a:bodyPr>
          <a:lstStyle/>
          <a:p>
            <a:r>
              <a:rPr lang="ja-JP" altLang="en-US"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再エネ電力調達マッチング事業」</a:t>
            </a:r>
            <a:r>
              <a:rPr lang="ja-JP" altLang="en-US" sz="1100" dirty="0">
                <a:solidFill>
                  <a:srgbClr val="FF0000"/>
                </a:solidFill>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p.34</a:t>
            </a:r>
            <a:endParaRPr lang="ja-JP" altLang="en-US" sz="1100" b="1" dirty="0">
              <a:latin typeface="Meiryo UI" panose="020B0604030504040204" pitchFamily="50" charset="-128"/>
              <a:ea typeface="Meiryo UI" panose="020B0604030504040204" pitchFamily="50" charset="-128"/>
            </a:endParaRPr>
          </a:p>
          <a:p>
            <a:endParaRPr kumimoji="1" lang="ja-JP" altLang="en-US" sz="1200" b="1" dirty="0">
              <a:latin typeface="Meiryo UI" panose="020B0604030504040204" pitchFamily="50" charset="-128"/>
              <a:ea typeface="Meiryo UI" panose="020B0604030504040204" pitchFamily="50" charset="-128"/>
            </a:endParaRPr>
          </a:p>
        </p:txBody>
      </p:sp>
      <p:sp>
        <p:nvSpPr>
          <p:cNvPr id="22" name="テキスト ボックス 27"/>
          <p:cNvSpPr txBox="1">
            <a:spLocks noChangeArrowheads="1"/>
          </p:cNvSpPr>
          <p:nvPr/>
        </p:nvSpPr>
        <p:spPr bwMode="auto">
          <a:xfrm>
            <a:off x="4764642" y="1791735"/>
            <a:ext cx="475328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050" b="0" i="0" dirty="0">
                <a:latin typeface="Meiryo UI" pitchFamily="50" charset="-128"/>
                <a:ea typeface="Meiryo UI" pitchFamily="50" charset="-128"/>
                <a:cs typeface="Meiryo UI" pitchFamily="50" charset="-128"/>
              </a:rPr>
              <a:t>◆大阪府内に所在する事業者における</a:t>
            </a:r>
            <a:r>
              <a:rPr lang="en-US" altLang="ja-JP" sz="1050" b="0" i="0" dirty="0">
                <a:latin typeface="Meiryo UI" pitchFamily="50" charset="-128"/>
                <a:ea typeface="Meiryo UI" pitchFamily="50" charset="-128"/>
                <a:cs typeface="Meiryo UI" pitchFamily="50" charset="-128"/>
              </a:rPr>
              <a:t>RE100</a:t>
            </a:r>
            <a:r>
              <a:rPr lang="ja-JP" altLang="en-US" sz="1050" b="0" i="0" dirty="0">
                <a:latin typeface="Meiryo UI" pitchFamily="50" charset="-128"/>
                <a:ea typeface="Meiryo UI" pitchFamily="50" charset="-128"/>
                <a:cs typeface="Meiryo UI" pitchFamily="50" charset="-128"/>
              </a:rPr>
              <a:t>等の取組みを支援するため、府と協定を</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締結した支援事業者が、府内の再生可能エネルギー</a:t>
            </a:r>
            <a:r>
              <a:rPr lang="en-US" altLang="ja-JP" sz="1050" b="0" i="0" dirty="0">
                <a:latin typeface="Meiryo UI" pitchFamily="50" charset="-128"/>
                <a:ea typeface="Meiryo UI" pitchFamily="50" charset="-128"/>
                <a:cs typeface="Meiryo UI" pitchFamily="50" charset="-128"/>
              </a:rPr>
              <a:t>100</a:t>
            </a:r>
            <a:r>
              <a:rPr lang="ja-JP" altLang="en-US" sz="1050" b="0" i="0" dirty="0">
                <a:latin typeface="Meiryo UI" pitchFamily="50" charset="-128"/>
                <a:ea typeface="Meiryo UI" pitchFamily="50" charset="-128"/>
                <a:cs typeface="Meiryo UI" pitchFamily="50" charset="-128"/>
              </a:rPr>
              <a:t>％電力を利用する事業者の</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掘り起こしを行い、全国の再エネ発電事業者とのマッチングを促進することにより、需要家</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が再エネ電力を選べる環境づくりを進めるとともに、エネルギーの大消費地である大阪とし</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て、より広域的な再生可能エネルギーの普及拡大につなげていきます。</a:t>
            </a:r>
            <a:endParaRPr lang="en-US" altLang="ja-JP" sz="1050" b="0" i="0" dirty="0">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9429" y="1683335"/>
            <a:ext cx="4497924" cy="4824000"/>
          </a:xfrm>
          <a:prstGeom prst="rect">
            <a:avLst/>
          </a:prstGeom>
          <a:ln w="38100">
            <a:solidFill>
              <a:srgbClr val="CEFD32"/>
            </a:solidFill>
          </a:ln>
        </p:spPr>
      </p:pic>
    </p:spTree>
    <p:extLst>
      <p:ext uri="{BB962C8B-B14F-4D97-AF65-F5344CB8AC3E}">
        <p14:creationId xmlns:p14="http://schemas.microsoft.com/office/powerpoint/2010/main" val="227926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プランの効果的な推進</a:t>
            </a:r>
            <a:r>
              <a:rPr lang="ja-JP" altLang="en-US" sz="1400" dirty="0">
                <a:solidFill>
                  <a:schemeClr val="bg1"/>
                </a:solidFill>
                <a:latin typeface="Calibri"/>
                <a:ea typeface="HGP創英角ｺﾞｼｯｸUB" pitchFamily="50" charset="-128"/>
                <a:cs typeface="ＭＳ Ｐゴシック" charset="-128"/>
              </a:rPr>
              <a:t>　</a:t>
            </a:r>
            <a:r>
              <a:rPr lang="ja-JP" altLang="en-US" sz="3200" dirty="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1" y="1724601"/>
            <a:ext cx="688617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省エネ等に関するご質問･ご相談にワンストップで対応します。</a:t>
            </a:r>
          </a:p>
        </p:txBody>
      </p:sp>
      <p:sp>
        <p:nvSpPr>
          <p:cNvPr id="11" name="角丸四角形 10"/>
          <p:cNvSpPr/>
          <p:nvPr/>
        </p:nvSpPr>
        <p:spPr>
          <a:xfrm>
            <a:off x="203223" y="3345543"/>
            <a:ext cx="3853753"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162880" y="3868015"/>
            <a:ext cx="6710285"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◆エネルギー対策のため国や市町村等が実施する各種補助事業等について、府民、事業者等に対してわかりやすく紹介します。</a:t>
            </a:r>
          </a:p>
        </p:txBody>
      </p:sp>
      <p:sp>
        <p:nvSpPr>
          <p:cNvPr id="13" name="正方形/長方形 12"/>
          <p:cNvSpPr/>
          <p:nvPr/>
        </p:nvSpPr>
        <p:spPr>
          <a:xfrm>
            <a:off x="4144678" y="3459233"/>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255815" y="1315690"/>
            <a:ext cx="2098774" cy="1576153"/>
          </a:xfrm>
          <a:prstGeom prst="rect">
            <a:avLst/>
          </a:prstGeom>
        </p:spPr>
      </p:pic>
      <p:sp>
        <p:nvSpPr>
          <p:cNvPr id="18" name="テキスト ボックス 28"/>
          <p:cNvSpPr txBox="1">
            <a:spLocks noChangeArrowheads="1"/>
          </p:cNvSpPr>
          <p:nvPr/>
        </p:nvSpPr>
        <p:spPr bwMode="auto">
          <a:xfrm>
            <a:off x="7820692" y="2901450"/>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3891730" y="214493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1008533" y="217638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5270394" y="424601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1175456" y="4253832"/>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＜実績＞各年度のホームページでの情報提供のほか</a:t>
            </a:r>
          </a:p>
        </p:txBody>
      </p:sp>
      <p:sp>
        <p:nvSpPr>
          <p:cNvPr id="30" name="正方形/長方形 29"/>
          <p:cNvSpPr/>
          <p:nvPr/>
        </p:nvSpPr>
        <p:spPr>
          <a:xfrm>
            <a:off x="4494472" y="1330100"/>
            <a:ext cx="255458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88627" y="606010"/>
            <a:ext cx="417409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6377" y="3345767"/>
            <a:ext cx="2265339" cy="3204000"/>
          </a:xfrm>
          <a:prstGeom prst="rect">
            <a:avLst/>
          </a:prstGeom>
        </p:spPr>
      </p:pic>
      <p:graphicFrame>
        <p:nvGraphicFramePr>
          <p:cNvPr id="25" name="表 24"/>
          <p:cNvGraphicFramePr>
            <a:graphicFrameLocks noGrp="1"/>
          </p:cNvGraphicFramePr>
          <p:nvPr>
            <p:extLst>
              <p:ext uri="{D42A27DB-BD31-4B8C-83A1-F6EECF244321}">
                <p14:modId xmlns:p14="http://schemas.microsoft.com/office/powerpoint/2010/main" val="1917008803"/>
              </p:ext>
            </p:extLst>
          </p:nvPr>
        </p:nvGraphicFramePr>
        <p:xfrm>
          <a:off x="605117" y="2423803"/>
          <a:ext cx="3828086" cy="640080"/>
        </p:xfrm>
        <a:graphic>
          <a:graphicData uri="http://schemas.openxmlformats.org/drawingml/2006/table">
            <a:tbl>
              <a:tblPr firstRow="1" bandRow="1">
                <a:tableStyleId>{5940675A-B579-460E-94D1-54222C63F5DA}</a:tableStyleId>
              </a:tblPr>
              <a:tblGrid>
                <a:gridCol w="959456">
                  <a:extLst>
                    <a:ext uri="{9D8B030D-6E8A-4147-A177-3AD203B41FA5}">
                      <a16:colId xmlns:a16="http://schemas.microsoft.com/office/drawing/2014/main" val="3757262113"/>
                    </a:ext>
                  </a:extLst>
                </a:gridCol>
                <a:gridCol w="573726">
                  <a:extLst>
                    <a:ext uri="{9D8B030D-6E8A-4147-A177-3AD203B41FA5}">
                      <a16:colId xmlns:a16="http://schemas.microsoft.com/office/drawing/2014/main" val="4015490920"/>
                    </a:ext>
                  </a:extLst>
                </a:gridCol>
                <a:gridCol w="573726">
                  <a:extLst>
                    <a:ext uri="{9D8B030D-6E8A-4147-A177-3AD203B41FA5}">
                      <a16:colId xmlns:a16="http://schemas.microsoft.com/office/drawing/2014/main" val="1808731930"/>
                    </a:ext>
                  </a:extLst>
                </a:gridCol>
                <a:gridCol w="573726">
                  <a:extLst>
                    <a:ext uri="{9D8B030D-6E8A-4147-A177-3AD203B41FA5}">
                      <a16:colId xmlns:a16="http://schemas.microsoft.com/office/drawing/2014/main" val="96200084"/>
                    </a:ext>
                  </a:extLst>
                </a:gridCol>
                <a:gridCol w="573726">
                  <a:extLst>
                    <a:ext uri="{9D8B030D-6E8A-4147-A177-3AD203B41FA5}">
                      <a16:colId xmlns:a16="http://schemas.microsoft.com/office/drawing/2014/main" val="4187487404"/>
                    </a:ext>
                  </a:extLst>
                </a:gridCol>
                <a:gridCol w="573726">
                  <a:extLst>
                    <a:ext uri="{9D8B030D-6E8A-4147-A177-3AD203B41FA5}">
                      <a16:colId xmlns:a16="http://schemas.microsoft.com/office/drawing/2014/main" val="783551947"/>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strike="noStrike" dirty="0" smtClean="0">
                          <a:solidFill>
                            <a:schemeClr val="tx1"/>
                          </a:solidFill>
                          <a:latin typeface="Meiryo UI" panose="020B0604030504040204" pitchFamily="50" charset="-128"/>
                          <a:ea typeface="Meiryo UI" panose="020B0604030504040204" pitchFamily="50" charset="-128"/>
                        </a:rPr>
                        <a:t>1,024</a:t>
                      </a:r>
                      <a:endParaRPr kumimoji="1" lang="ja-JP" altLang="en-US" sz="9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graphicFrame>
        <p:nvGraphicFramePr>
          <p:cNvPr id="31" name="表 30"/>
          <p:cNvGraphicFramePr>
            <a:graphicFrameLocks noGrp="1"/>
          </p:cNvGraphicFramePr>
          <p:nvPr>
            <p:extLst>
              <p:ext uri="{D42A27DB-BD31-4B8C-83A1-F6EECF244321}">
                <p14:modId xmlns:p14="http://schemas.microsoft.com/office/powerpoint/2010/main" val="2270628308"/>
              </p:ext>
            </p:extLst>
          </p:nvPr>
        </p:nvGraphicFramePr>
        <p:xfrm>
          <a:off x="660190" y="4492241"/>
          <a:ext cx="5290377" cy="1961200"/>
        </p:xfrm>
        <a:graphic>
          <a:graphicData uri="http://schemas.openxmlformats.org/drawingml/2006/table">
            <a:tbl>
              <a:tblPr firstRow="1" bandRow="1">
                <a:tableStyleId>{5940675A-B579-460E-94D1-54222C63F5DA}</a:tableStyleId>
              </a:tblPr>
              <a:tblGrid>
                <a:gridCol w="1150377">
                  <a:extLst>
                    <a:ext uri="{9D8B030D-6E8A-4147-A177-3AD203B41FA5}">
                      <a16:colId xmlns:a16="http://schemas.microsoft.com/office/drawing/2014/main" val="3757262113"/>
                    </a:ext>
                  </a:extLst>
                </a:gridCol>
                <a:gridCol w="828000">
                  <a:extLst>
                    <a:ext uri="{9D8B030D-6E8A-4147-A177-3AD203B41FA5}">
                      <a16:colId xmlns:a16="http://schemas.microsoft.com/office/drawing/2014/main" val="4015490920"/>
                    </a:ext>
                  </a:extLst>
                </a:gridCol>
                <a:gridCol w="828000">
                  <a:extLst>
                    <a:ext uri="{9D8B030D-6E8A-4147-A177-3AD203B41FA5}">
                      <a16:colId xmlns:a16="http://schemas.microsoft.com/office/drawing/2014/main" val="1338958781"/>
                    </a:ext>
                  </a:extLst>
                </a:gridCol>
                <a:gridCol w="828000">
                  <a:extLst>
                    <a:ext uri="{9D8B030D-6E8A-4147-A177-3AD203B41FA5}">
                      <a16:colId xmlns:a16="http://schemas.microsoft.com/office/drawing/2014/main" val="1997961853"/>
                    </a:ext>
                  </a:extLst>
                </a:gridCol>
                <a:gridCol w="828000">
                  <a:extLst>
                    <a:ext uri="{9D8B030D-6E8A-4147-A177-3AD203B41FA5}">
                      <a16:colId xmlns:a16="http://schemas.microsoft.com/office/drawing/2014/main" val="2309687551"/>
                    </a:ext>
                  </a:extLst>
                </a:gridCol>
                <a:gridCol w="828000">
                  <a:extLst>
                    <a:ext uri="{9D8B030D-6E8A-4147-A177-3AD203B41FA5}">
                      <a16:colId xmlns:a16="http://schemas.microsoft.com/office/drawing/2014/main" val="3560172282"/>
                    </a:ext>
                  </a:extLst>
                </a:gridCol>
              </a:tblGrid>
              <a:tr h="246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8716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42</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50608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3741643912"/>
                  </a:ext>
                </a:extLst>
              </a:tr>
              <a:tr h="41212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467</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40037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24,257</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spTree>
    <p:extLst>
      <p:ext uri="{BB962C8B-B14F-4D97-AF65-F5344CB8AC3E}">
        <p14:creationId xmlns:p14="http://schemas.microsoft.com/office/powerpoint/2010/main" val="3931426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05962" y="566296"/>
            <a:ext cx="9694076" cy="6216544"/>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192703" y="3088551"/>
            <a:ext cx="6141190"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年間に消費するエネルギー量を太陽光発電などで創ることで、正味（ネット）で概ねゼロとなる住宅のことです。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936957"/>
            <a:ext cx="5584238" cy="2154436"/>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◆太陽光パネルの設置に寄与する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ゼッチ：ネット・ゼロ・エネルギー・ハウス</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することで、</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太陽光パネルの設置促進につなげています。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に関する説明を掲載している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ビルダーのリンク集を</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ホームページに登載しています。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dirty="0">
              <a:latin typeface="Meiryo UI" pitchFamily="50" charset="-128"/>
              <a:ea typeface="Meiryo UI" pitchFamily="50" charset="-128"/>
              <a:cs typeface="Meiryo UI" pitchFamily="50" charset="-128"/>
            </a:endParaRPr>
          </a:p>
        </p:txBody>
      </p:sp>
      <p:sp>
        <p:nvSpPr>
          <p:cNvPr id="25" name="正方形/長方形 24"/>
          <p:cNvSpPr/>
          <p:nvPr/>
        </p:nvSpPr>
        <p:spPr>
          <a:xfrm>
            <a:off x="3342536" y="692549"/>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2841678" y="4069225"/>
            <a:ext cx="2743583" cy="1543266"/>
          </a:xfrm>
          <a:prstGeom prst="rect">
            <a:avLst/>
          </a:prstGeom>
        </p:spPr>
      </p:pic>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742659" y="1010574"/>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166633" y="567689"/>
            <a:ext cx="3169912" cy="33889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515099" y="3741152"/>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6" name="正方形/長方形 35"/>
          <p:cNvSpPr/>
          <p:nvPr/>
        </p:nvSpPr>
        <p:spPr>
          <a:xfrm>
            <a:off x="5720356" y="3676585"/>
            <a:ext cx="4024678" cy="1938992"/>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850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6,400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4,100</a:t>
            </a:r>
            <a:r>
              <a:rPr lang="ja-JP" altLang="en-US" sz="1000" dirty="0">
                <a:solidFill>
                  <a:schemeClr val="tx1"/>
                </a:solidFill>
                <a:latin typeface="Meiryo UI" pitchFamily="50" charset="-128"/>
                <a:ea typeface="Meiryo UI" pitchFamily="50" charset="-128"/>
                <a:cs typeface="Meiryo UI" pitchFamily="50" charset="-128"/>
              </a:rPr>
              <a:t>部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5,600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・ハウスメーカーへの働きかけを行い、</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宿泊体験事業へ新たに２社が参加</a:t>
            </a:r>
            <a:endParaRPr lang="en-US" altLang="ja-JP" sz="1000" dirty="0">
              <a:solidFill>
                <a:schemeClr val="tx1"/>
              </a:solidFill>
              <a:highlight>
                <a:srgbClr val="FFFF00"/>
              </a:highlight>
              <a:latin typeface="Meiryo UI" pitchFamily="50" charset="-128"/>
              <a:ea typeface="Meiryo UI" pitchFamily="50" charset="-128"/>
              <a:cs typeface="Meiryo UI" pitchFamily="50" charset="-128"/>
            </a:endParaRPr>
          </a:p>
        </p:txBody>
      </p:sp>
      <p:sp>
        <p:nvSpPr>
          <p:cNvPr id="39" name="正方形/長方形 38"/>
          <p:cNvSpPr/>
          <p:nvPr/>
        </p:nvSpPr>
        <p:spPr>
          <a:xfrm>
            <a:off x="2775327" y="5741976"/>
            <a:ext cx="6625756" cy="1015663"/>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協力事業者２者</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ヤマト住建株式会社、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株式会社</a:t>
            </a:r>
            <a:r>
              <a:rPr lang="en-US" altLang="ja-JP" sz="1000" dirty="0">
                <a:solidFill>
                  <a:schemeClr val="tx1"/>
                </a:solidFill>
                <a:latin typeface="Meiryo UI" pitchFamily="50" charset="-128"/>
                <a:ea typeface="Meiryo UI" pitchFamily="50" charset="-128"/>
                <a:cs typeface="Meiryo UI" pitchFamily="50" charset="-128"/>
              </a:rPr>
              <a:t>WELLNEST </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HOME)</a:t>
            </a:r>
            <a:r>
              <a:rPr lang="ja-JP" altLang="en-US" sz="1000" dirty="0">
                <a:solidFill>
                  <a:schemeClr val="tx1"/>
                </a:solidFill>
                <a:latin typeface="Meiryo UI" pitchFamily="50" charset="-128"/>
                <a:ea typeface="Meiryo UI" pitchFamily="50" charset="-128"/>
                <a:cs typeface="Meiryo UI" pitchFamily="50" charset="-128"/>
              </a:rPr>
              <a:t>と連携した</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宿泊体験事業」の実施（府内４箇所）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令和４年度に八尾トーヨー株式会社と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小林住宅株式会社が新たに参加し計６箇所となった</a:t>
            </a:r>
            <a:endParaRPr lang="en-US" altLang="ja-JP" sz="1000" dirty="0">
              <a:solidFill>
                <a:schemeClr val="tx1"/>
              </a:solidFill>
              <a:latin typeface="Meiryo UI" pitchFamily="50" charset="-128"/>
              <a:ea typeface="Meiryo UI" pitchFamily="50" charset="-128"/>
              <a:cs typeface="Meiryo UI" pitchFamily="50"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4096270418"/>
              </p:ext>
            </p:extLst>
          </p:nvPr>
        </p:nvGraphicFramePr>
        <p:xfrm>
          <a:off x="5851517" y="5890913"/>
          <a:ext cx="3693925" cy="685800"/>
        </p:xfrm>
        <a:graphic>
          <a:graphicData uri="http://schemas.openxmlformats.org/drawingml/2006/table">
            <a:tbl>
              <a:tblPr firstRow="1" bandRow="1">
                <a:tableStyleId>{5940675A-B579-460E-94D1-54222C63F5DA}</a:tableStyleId>
              </a:tblPr>
              <a:tblGrid>
                <a:gridCol w="1006482">
                  <a:extLst>
                    <a:ext uri="{9D8B030D-6E8A-4147-A177-3AD203B41FA5}">
                      <a16:colId xmlns:a16="http://schemas.microsoft.com/office/drawing/2014/main" val="3757262113"/>
                    </a:ext>
                  </a:extLst>
                </a:gridCol>
                <a:gridCol w="680224">
                  <a:extLst>
                    <a:ext uri="{9D8B030D-6E8A-4147-A177-3AD203B41FA5}">
                      <a16:colId xmlns:a16="http://schemas.microsoft.com/office/drawing/2014/main" val="1808731930"/>
                    </a:ext>
                  </a:extLst>
                </a:gridCol>
                <a:gridCol w="657922">
                  <a:extLst>
                    <a:ext uri="{9D8B030D-6E8A-4147-A177-3AD203B41FA5}">
                      <a16:colId xmlns:a16="http://schemas.microsoft.com/office/drawing/2014/main" val="96200084"/>
                    </a:ext>
                  </a:extLst>
                </a:gridCol>
                <a:gridCol w="646771">
                  <a:extLst>
                    <a:ext uri="{9D8B030D-6E8A-4147-A177-3AD203B41FA5}">
                      <a16:colId xmlns:a16="http://schemas.microsoft.com/office/drawing/2014/main" val="3771941092"/>
                    </a:ext>
                  </a:extLst>
                </a:gridCol>
                <a:gridCol w="702526">
                  <a:extLst>
                    <a:ext uri="{9D8B030D-6E8A-4147-A177-3AD203B41FA5}">
                      <a16:colId xmlns:a16="http://schemas.microsoft.com/office/drawing/2014/main" val="3859621758"/>
                    </a:ext>
                  </a:extLst>
                </a:gridCol>
              </a:tblGrid>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年度</a:t>
                      </a: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1798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宿泊体験箇所数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35270845"/>
                  </a:ext>
                </a:extLst>
              </a:tr>
            </a:tbl>
          </a:graphicData>
        </a:graphic>
      </p:graphicFrame>
      <p:sp>
        <p:nvSpPr>
          <p:cNvPr id="43" name="テキスト ボックス 42"/>
          <p:cNvSpPr txBox="1"/>
          <p:nvPr/>
        </p:nvSpPr>
        <p:spPr>
          <a:xfrm>
            <a:off x="5219851" y="5868270"/>
            <a:ext cx="91050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46" name="正方形/長方形 45"/>
          <p:cNvSpPr/>
          <p:nvPr/>
        </p:nvSpPr>
        <p:spPr>
          <a:xfrm>
            <a:off x="2676293" y="5731727"/>
            <a:ext cx="7051907" cy="1002449"/>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34163915-621B-42A6-95BA-477A0FEDE4AF}"/>
              </a:ext>
            </a:extLst>
          </p:cNvPr>
          <p:cNvSpPr txBox="1"/>
          <p:nvPr/>
        </p:nvSpPr>
        <p:spPr>
          <a:xfrm>
            <a:off x="319504" y="3706474"/>
            <a:ext cx="230863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宿泊体験連携</a:t>
            </a: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協定式の様子</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rotWithShape="1">
          <a:blip r:embed="rId7"/>
          <a:srcRect l="11314" t="11314"/>
          <a:stretch/>
        </p:blipFill>
        <p:spPr>
          <a:xfrm>
            <a:off x="400091" y="4053840"/>
            <a:ext cx="2052451" cy="1537226"/>
          </a:xfrm>
          <a:prstGeom prst="rect">
            <a:avLst/>
          </a:prstGeom>
        </p:spPr>
      </p:pic>
      <p:pic>
        <p:nvPicPr>
          <p:cNvPr id="47" name="図 46"/>
          <p:cNvPicPr>
            <a:picLocks noChangeAspect="1"/>
          </p:cNvPicPr>
          <p:nvPr/>
        </p:nvPicPr>
        <p:blipFill rotWithShape="1">
          <a:blip r:embed="rId8"/>
          <a:srcRect t="15445" r="15445"/>
          <a:stretch/>
        </p:blipFill>
        <p:spPr>
          <a:xfrm>
            <a:off x="403861" y="5308086"/>
            <a:ext cx="2049780" cy="1363861"/>
          </a:xfrm>
          <a:prstGeom prst="rect">
            <a:avLst/>
          </a:prstGeom>
        </p:spPr>
      </p:pic>
    </p:spTree>
    <p:extLst>
      <p:ext uri="{BB962C8B-B14F-4D97-AF65-F5344CB8AC3E}">
        <p14:creationId xmlns:p14="http://schemas.microsoft.com/office/powerpoint/2010/main" val="2656166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事業を実施しています。</a:t>
            </a:r>
          </a:p>
        </p:txBody>
      </p:sp>
      <p:sp>
        <p:nvSpPr>
          <p:cNvPr id="35" name="AutoShape 6"/>
          <p:cNvSpPr>
            <a:spLocks noChangeArrowheads="1"/>
          </p:cNvSpPr>
          <p:nvPr/>
        </p:nvSpPr>
        <p:spPr bwMode="auto">
          <a:xfrm>
            <a:off x="252658" y="5173838"/>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④光熱費削減対策や災害時の停電対策にも役立ちます。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410781" y="817889"/>
            <a:ext cx="269340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42955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latin typeface="Meiryo UI" pitchFamily="50" charset="-128"/>
                <a:ea typeface="Meiryo UI" pitchFamily="50" charset="-128"/>
                <a:cs typeface="Meiryo UI" pitchFamily="50" charset="-128"/>
              </a:rPr>
              <a:t>※ 2019</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9</a:t>
            </a:r>
            <a:r>
              <a:rPr lang="ja-JP" altLang="en-US" sz="1100" b="0" i="0" dirty="0">
                <a:latin typeface="Meiryo UI" pitchFamily="50" charset="-128"/>
                <a:ea typeface="Meiryo UI" pitchFamily="50" charset="-128"/>
                <a:cs typeface="Meiryo UI" pitchFamily="50" charset="-128"/>
              </a:rPr>
              <a:t>月の台風</a:t>
            </a:r>
            <a:r>
              <a:rPr lang="en-US" altLang="ja-JP" sz="1100" b="0" i="0" dirty="0">
                <a:latin typeface="Meiryo UI" pitchFamily="50" charset="-128"/>
                <a:ea typeface="Meiryo UI" pitchFamily="50" charset="-128"/>
                <a:cs typeface="Meiryo UI" pitchFamily="50" charset="-128"/>
              </a:rPr>
              <a:t>15</a:t>
            </a:r>
            <a:r>
              <a:rPr lang="ja-JP" altLang="en-US" sz="1100" b="0" i="0" dirty="0">
                <a:latin typeface="Meiryo UI" pitchFamily="50" charset="-128"/>
                <a:ea typeface="Meiryo UI" pitchFamily="50" charset="-128"/>
                <a:cs typeface="Meiryo UI" pitchFamily="50" charset="-128"/>
              </a:rPr>
              <a:t>号による停電被害では、太陽光パネルと蓄電池の</a:t>
            </a:r>
            <a:r>
              <a:rPr lang="en-US" altLang="ja-JP" sz="1100" b="0" i="0" dirty="0">
                <a:latin typeface="Meiryo UI" pitchFamily="50" charset="-128"/>
                <a:ea typeface="Meiryo UI" pitchFamily="50" charset="-128"/>
                <a:cs typeface="Meiryo UI" pitchFamily="50" charset="-128"/>
              </a:rPr>
              <a:t>   </a:t>
            </a:r>
            <a:r>
              <a:rPr lang="ja-JP" altLang="en-US" sz="1100" b="0" i="0" dirty="0">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
        <p:nvSpPr>
          <p:cNvPr id="68" name="テキスト ボックス 67"/>
          <p:cNvSpPr txBox="1"/>
          <p:nvPr/>
        </p:nvSpPr>
        <p:spPr>
          <a:xfrm>
            <a:off x="4797074" y="5228361"/>
            <a:ext cx="2525622"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＜実績＞</a:t>
            </a:r>
            <a:endParaRPr lang="en-US" altLang="ja-JP" sz="1400" dirty="0">
              <a:latin typeface="Meiryo UI" pitchFamily="50" charset="-128"/>
              <a:ea typeface="Meiryo UI" pitchFamily="50" charset="-128"/>
              <a:cs typeface="Meiryo UI" pitchFamily="50" charset="-128"/>
            </a:endParaRP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0" name="表 29">
            <a:extLst>
              <a:ext uri="{FF2B5EF4-FFF2-40B4-BE49-F238E27FC236}">
                <a16:creationId xmlns:a16="http://schemas.microsoft.com/office/drawing/2014/main" id="{5A3B44A9-211F-4303-96BF-6E304571E275}"/>
              </a:ext>
            </a:extLst>
          </p:cNvPr>
          <p:cNvGraphicFramePr>
            <a:graphicFrameLocks noGrp="1"/>
          </p:cNvGraphicFramePr>
          <p:nvPr>
            <p:extLst>
              <p:ext uri="{D42A27DB-BD31-4B8C-83A1-F6EECF244321}">
                <p14:modId xmlns:p14="http://schemas.microsoft.com/office/powerpoint/2010/main" val="2348651925"/>
              </p:ext>
            </p:extLst>
          </p:nvPr>
        </p:nvGraphicFramePr>
        <p:xfrm>
          <a:off x="4981698" y="5532827"/>
          <a:ext cx="4572000" cy="1008000"/>
        </p:xfrm>
        <a:graphic>
          <a:graphicData uri="http://schemas.openxmlformats.org/drawingml/2006/table">
            <a:tbl>
              <a:tblPr firstRow="1" bandRow="1">
                <a:tableStyleId>{5940675A-B579-460E-94D1-54222C63F5DA}</a:tableStyleId>
              </a:tblPr>
              <a:tblGrid>
                <a:gridCol w="1800000">
                  <a:extLst>
                    <a:ext uri="{9D8B030D-6E8A-4147-A177-3AD203B41FA5}">
                      <a16:colId xmlns:a16="http://schemas.microsoft.com/office/drawing/2014/main" val="3757262113"/>
                    </a:ext>
                  </a:extLst>
                </a:gridCol>
                <a:gridCol w="900000">
                  <a:extLst>
                    <a:ext uri="{9D8B030D-6E8A-4147-A177-3AD203B41FA5}">
                      <a16:colId xmlns:a16="http://schemas.microsoft.com/office/drawing/2014/main" val="1808731930"/>
                    </a:ext>
                  </a:extLst>
                </a:gridCol>
                <a:gridCol w="936000">
                  <a:extLst>
                    <a:ext uri="{9D8B030D-6E8A-4147-A177-3AD203B41FA5}">
                      <a16:colId xmlns:a16="http://schemas.microsoft.com/office/drawing/2014/main" val="96200084"/>
                    </a:ext>
                  </a:extLst>
                </a:gridCol>
                <a:gridCol w="936000">
                  <a:extLst>
                    <a:ext uri="{9D8B030D-6E8A-4147-A177-3AD203B41FA5}">
                      <a16:colId xmlns:a16="http://schemas.microsoft.com/office/drawing/2014/main" val="2363935190"/>
                    </a:ext>
                  </a:extLst>
                </a:gridCol>
              </a:tblGrid>
              <a:tr h="288000">
                <a:tc>
                  <a:txBody>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60000">
                <a:tc>
                  <a:txBody>
                    <a:bodyPr/>
                    <a:lstStyle/>
                    <a:p>
                      <a:pPr algn="ctr"/>
                      <a:r>
                        <a:rPr kumimoji="1" lang="ja-JP" altLang="en-US" sz="1200" strike="noStrike" dirty="0">
                          <a:solidFill>
                            <a:schemeClr val="tx1"/>
                          </a:solidFill>
                          <a:latin typeface="Meiryo UI" panose="020B0604030504040204" pitchFamily="50" charset="-128"/>
                          <a:ea typeface="Meiryo UI" panose="020B0604030504040204" pitchFamily="50" charset="-128"/>
                        </a:rPr>
                        <a:t>事業参加世帯数（件）</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2,094</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1,629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600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購入世帯数（件）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97</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132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185</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64559228"/>
                  </a:ext>
                </a:extLst>
              </a:tr>
            </a:tbl>
          </a:graphicData>
        </a:graphic>
      </p:graphicFrame>
      <p:grpSp>
        <p:nvGrpSpPr>
          <p:cNvPr id="29" name="グループ化 28"/>
          <p:cNvGrpSpPr/>
          <p:nvPr/>
        </p:nvGrpSpPr>
        <p:grpSpPr>
          <a:xfrm>
            <a:off x="4765772" y="4003682"/>
            <a:ext cx="5041169" cy="1250803"/>
            <a:chOff x="2756081" y="2894309"/>
            <a:chExt cx="5041169" cy="1250803"/>
          </a:xfrm>
        </p:grpSpPr>
        <p:sp>
          <p:nvSpPr>
            <p:cNvPr id="36" name="テキスト ボックス 35"/>
            <p:cNvSpPr txBox="1"/>
            <p:nvPr/>
          </p:nvSpPr>
          <p:spPr>
            <a:xfrm>
              <a:off x="2756081" y="2898617"/>
              <a:ext cx="2092228" cy="1246495"/>
            </a:xfrm>
            <a:prstGeom prst="rect">
              <a:avLst/>
            </a:prstGeom>
            <a:noFill/>
          </p:spPr>
          <p:txBody>
            <a:bodyPr wrap="square" rtlCol="0">
              <a:spAutoFit/>
            </a:bodyPr>
            <a:lstStyle/>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3</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31</a:t>
              </a:r>
              <a:r>
                <a:rPr lang="ja-JP" altLang="en-US" sz="1300" dirty="0">
                  <a:latin typeface="Meiryo UI" panose="020B0604030504040204" pitchFamily="50" charset="-128"/>
                  <a:ea typeface="Meiryo UI" panose="020B0604030504040204" pitchFamily="50" charset="-128"/>
                </a:rPr>
                <a:t>日</a:t>
              </a: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31</a:t>
              </a:r>
              <a:r>
                <a:rPr lang="ja-JP" altLang="en-US" sz="1300" dirty="0" smtClean="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a:t>
              </a:r>
              <a:r>
                <a:rPr lang="ja-JP" altLang="en-US" sz="1300" dirty="0">
                  <a:latin typeface="Meiryo UI" panose="020B0604030504040204" pitchFamily="50" charset="-128"/>
                  <a:ea typeface="Meiryo UI" panose="020B0604030504040204" pitchFamily="50" charset="-128"/>
                </a:rPr>
                <a:t>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rPr>
                <a:t>月</a:t>
              </a:r>
              <a:r>
                <a:rPr lang="ja-JP" altLang="en-US" sz="1300" dirty="0">
                  <a:latin typeface="Meiryo UI" panose="020B0604030504040204" pitchFamily="50" charset="-128"/>
                  <a:ea typeface="Meiryo UI" panose="020B0604030504040204" pitchFamily="50" charset="-128"/>
                </a:rPr>
                <a:t>上</a:t>
              </a:r>
              <a:r>
                <a:rPr lang="ja-JP" altLang="en-US" sz="1300" dirty="0" smtClean="0">
                  <a:latin typeface="Meiryo UI" panose="020B0604030504040204" pitchFamily="50" charset="-128"/>
                  <a:ea typeface="Meiryo UI" panose="020B0604030504040204" pitchFamily="50" charset="-128"/>
                </a:rPr>
                <a:t>旬</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8</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31</a:t>
              </a:r>
              <a:r>
                <a:rPr lang="ja-JP" altLang="en-US" sz="1300" dirty="0" smtClean="0">
                  <a:latin typeface="Meiryo UI" panose="020B0604030504040204" pitchFamily="50" charset="-128"/>
                  <a:ea typeface="Meiryo UI" panose="020B0604030504040204" pitchFamily="50" charset="-128"/>
                </a:rPr>
                <a:t>日</a:t>
              </a:r>
              <a:r>
                <a:rPr lang="ja-JP" altLang="en-US" sz="1300" dirty="0">
                  <a:latin typeface="Meiryo UI" panose="020B0604030504040204" pitchFamily="50" charset="-128"/>
                  <a:ea typeface="Meiryo UI" panose="020B0604030504040204" pitchFamily="50" charset="-128"/>
                </a:rPr>
                <a:t>まで</a:t>
              </a: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9</a:t>
              </a:r>
              <a:r>
                <a:rPr lang="ja-JP" altLang="en-US" sz="1300" dirty="0" smtClean="0">
                  <a:latin typeface="Meiryo UI" panose="020B0604030504040204" pitchFamily="50" charset="-128"/>
                  <a:ea typeface="Meiryo UI" panose="020B0604030504040204" pitchFamily="50" charset="-128"/>
                </a:rPr>
                <a:t>月頃</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a:t>
              </a:r>
              <a:r>
                <a:rPr lang="ja-JP" altLang="en-US" sz="1300" dirty="0" smtClean="0">
                  <a:latin typeface="Meiryo UI" panose="020B0604030504040204" pitchFamily="50" charset="-128"/>
                  <a:ea typeface="Meiryo UI" panose="020B0604030504040204" pitchFamily="50" charset="-128"/>
                </a:rPr>
                <a:t>調査</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38" name="テキスト ボックス 37"/>
          <p:cNvSpPr txBox="1"/>
          <p:nvPr/>
        </p:nvSpPr>
        <p:spPr>
          <a:xfrm>
            <a:off x="4709932" y="3697345"/>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2023</a:t>
            </a:r>
            <a:r>
              <a:rPr kumimoji="1" lang="ja-JP" altLang="en-US" sz="1400" dirty="0" smtClean="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73960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63119" y="618565"/>
            <a:ext cx="9769805" cy="611841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角丸四角形 39"/>
          <p:cNvSpPr/>
          <p:nvPr/>
        </p:nvSpPr>
        <p:spPr>
          <a:xfrm>
            <a:off x="4594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119198" y="1244583"/>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発電及び蓄電池システムを設置できるよう、メーカー、施工店及び販売店を望ましい行動へ誘導するとともに、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5772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6867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3059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5415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9972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6851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9213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6748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7812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3001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3174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7631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2845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40017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8353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6234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4171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82" name="表 81"/>
          <p:cNvGraphicFramePr>
            <a:graphicFrameLocks noGrp="1"/>
          </p:cNvGraphicFramePr>
          <p:nvPr>
            <p:extLst>
              <p:ext uri="{D42A27DB-BD31-4B8C-83A1-F6EECF244321}">
                <p14:modId xmlns:p14="http://schemas.microsoft.com/office/powerpoint/2010/main" val="1569385626"/>
              </p:ext>
            </p:extLst>
          </p:nvPr>
        </p:nvGraphicFramePr>
        <p:xfrm>
          <a:off x="5441743" y="2217845"/>
          <a:ext cx="3708000" cy="1241635"/>
        </p:xfrm>
        <a:graphic>
          <a:graphicData uri="http://schemas.openxmlformats.org/drawingml/2006/table">
            <a:tbl>
              <a:tblPr firstRow="1" bandRow="1">
                <a:tableStyleId>{5940675A-B579-460E-94D1-54222C63F5DA}</a:tableStyleId>
              </a:tblPr>
              <a:tblGrid>
                <a:gridCol w="648000">
                  <a:extLst>
                    <a:ext uri="{9D8B030D-6E8A-4147-A177-3AD203B41FA5}">
                      <a16:colId xmlns:a16="http://schemas.microsoft.com/office/drawing/2014/main" val="3757262113"/>
                    </a:ext>
                  </a:extLst>
                </a:gridCol>
                <a:gridCol w="612000">
                  <a:extLst>
                    <a:ext uri="{9D8B030D-6E8A-4147-A177-3AD203B41FA5}">
                      <a16:colId xmlns:a16="http://schemas.microsoft.com/office/drawing/2014/main" val="4015490920"/>
                    </a:ext>
                  </a:extLst>
                </a:gridCol>
                <a:gridCol w="612000">
                  <a:extLst>
                    <a:ext uri="{9D8B030D-6E8A-4147-A177-3AD203B41FA5}">
                      <a16:colId xmlns:a16="http://schemas.microsoft.com/office/drawing/2014/main" val="751492307"/>
                    </a:ext>
                  </a:extLst>
                </a:gridCol>
                <a:gridCol w="612000">
                  <a:extLst>
                    <a:ext uri="{9D8B030D-6E8A-4147-A177-3AD203B41FA5}">
                      <a16:colId xmlns:a16="http://schemas.microsoft.com/office/drawing/2014/main" val="543752645"/>
                    </a:ext>
                  </a:extLst>
                </a:gridCol>
                <a:gridCol w="612000">
                  <a:extLst>
                    <a:ext uri="{9D8B030D-6E8A-4147-A177-3AD203B41FA5}">
                      <a16:colId xmlns:a16="http://schemas.microsoft.com/office/drawing/2014/main" val="2055902574"/>
                    </a:ext>
                  </a:extLst>
                </a:gridCol>
                <a:gridCol w="612000">
                  <a:extLst>
                    <a:ext uri="{9D8B030D-6E8A-4147-A177-3AD203B41FA5}">
                      <a16:colId xmlns:a16="http://schemas.microsoft.com/office/drawing/2014/main" val="2692868214"/>
                    </a:ext>
                  </a:extLst>
                </a:gridCol>
              </a:tblGrid>
              <a:tr h="19916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2022</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extLst>
                  <a:ext uri="{0D108BD9-81ED-4DB2-BD59-A6C34878D82A}">
                    <a16:rowId xmlns:a16="http://schemas.microsoft.com/office/drawing/2014/main" val="2124491204"/>
                  </a:ext>
                </a:extLst>
              </a:tr>
              <a:tr h="26627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16</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17</a:t>
                      </a:r>
                    </a:p>
                  </a:txBody>
                  <a:tcPr anchor="ctr"/>
                </a:tc>
                <a:extLst>
                  <a:ext uri="{0D108BD9-81ED-4DB2-BD59-A6C34878D82A}">
                    <a16:rowId xmlns:a16="http://schemas.microsoft.com/office/drawing/2014/main" val="3741643912"/>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txBody>
                  <a:tcPr anchor="ctr"/>
                </a:tc>
                <a:extLst>
                  <a:ext uri="{0D108BD9-81ED-4DB2-BD59-A6C34878D82A}">
                    <a16:rowId xmlns:a16="http://schemas.microsoft.com/office/drawing/2014/main" val="3492500959"/>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合計</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69</a:t>
                      </a:r>
                      <a:endParaRPr kumimoji="1" lang="en-US" altLang="ja-JP" sz="10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70</a:t>
                      </a:r>
                    </a:p>
                  </a:txBody>
                  <a:tcPr anchor="ctr"/>
                </a:tc>
                <a:extLst>
                  <a:ext uri="{0D108BD9-81ED-4DB2-BD59-A6C34878D82A}">
                    <a16:rowId xmlns:a16="http://schemas.microsoft.com/office/drawing/2014/main" val="4236387690"/>
                  </a:ext>
                </a:extLst>
              </a:tr>
            </a:tbl>
          </a:graphicData>
        </a:graphic>
      </p:graphicFrame>
      <p:sp>
        <p:nvSpPr>
          <p:cNvPr id="83" name="テキスト ボックス 82"/>
          <p:cNvSpPr txBox="1"/>
          <p:nvPr/>
        </p:nvSpPr>
        <p:spPr>
          <a:xfrm>
            <a:off x="5322041" y="1944341"/>
            <a:ext cx="160677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＜実績＞登録件数（件）</a:t>
            </a:r>
            <a:endParaRPr lang="en-US" altLang="ja-JP" sz="1000" dirty="0">
              <a:latin typeface="Meiryo UI" pitchFamily="50" charset="-128"/>
              <a:ea typeface="Meiryo UI" pitchFamily="50" charset="-128"/>
              <a:cs typeface="Meiryo UI" pitchFamily="50" charset="-128"/>
            </a:endParaRPr>
          </a:p>
        </p:txBody>
      </p:sp>
      <p:sp>
        <p:nvSpPr>
          <p:cNvPr id="84" name="テキスト ボックス 83"/>
          <p:cNvSpPr txBox="1"/>
          <p:nvPr/>
        </p:nvSpPr>
        <p:spPr>
          <a:xfrm>
            <a:off x="8519075" y="194434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3296124" y="825064"/>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extLst/>
          </p:nvPr>
        </p:nvGraphicFramePr>
        <p:xfrm>
          <a:off x="284466" y="3990224"/>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8092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公共施設や民間施設の屋根や遊休地と</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太陽光発電事業者のマッチング等</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a:latin typeface="Meiryo UI" pitchFamily="50" charset="-128"/>
                <a:ea typeface="Meiryo UI" pitchFamily="50" charset="-128"/>
                <a:cs typeface="Meiryo UI" pitchFamily="50" charset="-128"/>
              </a:rPr>
              <a:t>◆市町村には、屋根・土地貸し事業制度に関する助言を行うなどして、　　　</a:t>
            </a:r>
            <a:endParaRPr lang="en-US" altLang="ja-JP" b="0" i="0" dirty="0">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市町村施設における太陽光発電事業を支援します。</a:t>
            </a:r>
            <a:endParaRPr lang="en-US" altLang="ja-JP" b="0" i="0" dirty="0">
              <a:latin typeface="Meiryo UI" pitchFamily="50" charset="-128"/>
              <a:ea typeface="Meiryo UI" pitchFamily="50" charset="-128"/>
              <a:cs typeface="Meiryo UI" pitchFamily="50" charset="-128"/>
            </a:endParaRPr>
          </a:p>
          <a:p>
            <a:pPr marL="82550" indent="-82550" eaLnBrk="1" hangingPunct="1"/>
            <a:r>
              <a:rPr lang="ja-JP" altLang="en-US" b="0" i="0" dirty="0">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a:latin typeface="Meiryo UI" pitchFamily="50" charset="-128"/>
              <a:ea typeface="Meiryo UI" pitchFamily="50" charset="-128"/>
              <a:cs typeface="Meiryo UI" pitchFamily="50" charset="-128"/>
            </a:endParaRPr>
          </a:p>
          <a:p>
            <a:pPr marL="82550" indent="-82550"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希望する屋根・土地等のマッチングを進めます。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屋根貸し・土地貸し事業とは</a:t>
            </a:r>
            <a:endParaRPr lang="en-US" altLang="ja-JP" sz="1000" dirty="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en-US" altLang="ja-JP" sz="1400" b="1" i="1" dirty="0">
              <a:solidFill>
                <a:schemeClr val="tx1"/>
              </a:solidFill>
              <a:latin typeface="Meiryo UI" panose="020B0604030504040204" pitchFamily="50" charset="-128"/>
              <a:ea typeface="Meiryo UI" panose="020B0604030504040204" pitchFamily="50" charset="-128"/>
              <a:cs typeface="Times New Roman"/>
            </a:endParaRPr>
          </a:p>
          <a:p>
            <a:pPr algn="ctr"/>
            <a:endParaRPr lang="en-US" altLang="ja-JP" sz="400" b="1" i="1" dirty="0">
              <a:solidFill>
                <a:schemeClr val="tx1"/>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chemeClr val="tx1"/>
                </a:solidFill>
                <a:latin typeface="Meiryo UI" pitchFamily="50" charset="-128"/>
                <a:ea typeface="Meiryo UI" pitchFamily="50" charset="-128"/>
                <a:cs typeface="Meiryo UI" pitchFamily="50" charset="-128"/>
              </a:rPr>
              <a:t>府民、民間事業者と発電事業者のマッチング</a:t>
            </a:r>
            <a:endParaRPr lang="ja-JP" altLang="en-US" sz="1100" b="1"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chemeClr val="tx1"/>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太陽光発電事業者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府民、市町村、民間事業者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l="4831" r="12026"/>
          <a:stretch/>
        </p:blipFill>
        <p:spPr>
          <a:xfrm>
            <a:off x="5055882" y="5645969"/>
            <a:ext cx="3561357" cy="941782"/>
          </a:xfrm>
          <a:prstGeom prst="rect">
            <a:avLst/>
          </a:prstGeom>
          <a:ln>
            <a:solidFill>
              <a:schemeClr val="accent6">
                <a:lumMod val="75000"/>
              </a:schemeClr>
            </a:solidFill>
          </a:ln>
        </p:spPr>
      </p:pic>
      <p:sp>
        <p:nvSpPr>
          <p:cNvPr id="38" name="角丸四角形 37"/>
          <p:cNvSpPr/>
          <p:nvPr/>
        </p:nvSpPr>
        <p:spPr>
          <a:xfrm>
            <a:off x="8694702" y="5738809"/>
            <a:ext cx="1060334" cy="615696"/>
          </a:xfrm>
          <a:prstGeom prst="roundRect">
            <a:avLst>
              <a:gd name="adj" fmla="val 0"/>
            </a:avLst>
          </a:prstGeom>
          <a:noFill/>
          <a:ln w="12700">
            <a:solidFill>
              <a:schemeClr val="accent6">
                <a:lumMod val="75000"/>
              </a:schemeClr>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〇発電開始</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a:solidFill>
                  <a:schemeClr val="tx1"/>
                </a:solidFill>
                <a:latin typeface="Meiryo UI" pitchFamily="50" charset="-128"/>
                <a:ea typeface="Meiryo UI" pitchFamily="50" charset="-128"/>
                <a:cs typeface="Meiryo UI" pitchFamily="50" charset="-128"/>
              </a:rPr>
              <a:t>2015</a:t>
            </a:r>
            <a:r>
              <a:rPr lang="ja-JP" altLang="en-US" sz="1000" kern="100" dirty="0">
                <a:solidFill>
                  <a:schemeClr val="tx1"/>
                </a:solidFill>
                <a:latin typeface="Meiryo UI" pitchFamily="50" charset="-128"/>
                <a:ea typeface="Meiryo UI" pitchFamily="50" charset="-128"/>
                <a:cs typeface="Meiryo UI" pitchFamily="50" charset="-128"/>
              </a:rPr>
              <a:t>年８月</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〇出力</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約</a:t>
            </a:r>
            <a:r>
              <a:rPr lang="en-US" altLang="ja-JP" sz="1000" kern="100" dirty="0">
                <a:solidFill>
                  <a:schemeClr val="tx1"/>
                </a:solidFill>
                <a:latin typeface="Meiryo UI" pitchFamily="50" charset="-128"/>
                <a:ea typeface="Meiryo UI" pitchFamily="50" charset="-128"/>
                <a:cs typeface="Meiryo UI" pitchFamily="50" charset="-128"/>
              </a:rPr>
              <a:t>1,000kW</a:t>
            </a: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岸和田市傍示池の太陽光発電設備</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号＠神於山</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50657" y="565270"/>
            <a:ext cx="4821158"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575894"/>
            <a:ext cx="3340107" cy="37081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0230" y="1162204"/>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と連携して低利のクレジットを実施しています。</a:t>
            </a:r>
          </a:p>
        </p:txBody>
      </p:sp>
      <p:sp>
        <p:nvSpPr>
          <p:cNvPr id="53" name="テキスト ボックス 52"/>
          <p:cNvSpPr txBox="1"/>
          <p:nvPr/>
        </p:nvSpPr>
        <p:spPr>
          <a:xfrm>
            <a:off x="147738" y="1611472"/>
            <a:ext cx="4655183" cy="1223412"/>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2016</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2.10%</a:t>
            </a:r>
            <a:r>
              <a:rPr lang="ja-JP" altLang="en-US" sz="1050" dirty="0">
                <a:latin typeface="Meiryo UI" pitchFamily="50" charset="-128"/>
                <a:ea typeface="Meiryo UI" pitchFamily="50" charset="-128"/>
                <a:cs typeface="Meiryo UI" pitchFamily="50" charset="-128"/>
              </a:rPr>
              <a:t>（固定）（</a:t>
            </a:r>
            <a:r>
              <a:rPr lang="en-US" altLang="ja-JP" sz="1050" dirty="0">
                <a:latin typeface="Meiryo UI" pitchFamily="50" charset="-128"/>
                <a:ea typeface="Meiryo UI" pitchFamily="50" charset="-128"/>
                <a:cs typeface="Meiryo UI" pitchFamily="50" charset="-128"/>
              </a:rPr>
              <a:t>2018</a:t>
            </a:r>
            <a:r>
              <a:rPr lang="ja-JP" altLang="en-US" sz="1050" dirty="0">
                <a:latin typeface="Meiryo UI" pitchFamily="50" charset="-128"/>
                <a:ea typeface="Meiryo UI" pitchFamily="50" charset="-128"/>
                <a:cs typeface="Meiryo UI" pitchFamily="50" charset="-128"/>
              </a:rPr>
              <a:t>年度　年</a:t>
            </a:r>
            <a:r>
              <a:rPr lang="en-US" altLang="ja-JP" sz="1050" dirty="0">
                <a:latin typeface="Meiryo UI" pitchFamily="50" charset="-128"/>
                <a:ea typeface="Meiryo UI" pitchFamily="50" charset="-128"/>
                <a:cs typeface="Meiryo UI" pitchFamily="50" charset="-128"/>
              </a:rPr>
              <a:t>2.05</a:t>
            </a:r>
            <a:r>
              <a:rPr lang="ja-JP" altLang="en-US" sz="1050" dirty="0">
                <a:latin typeface="Meiryo UI" pitchFamily="50" charset="-128"/>
                <a:ea typeface="Meiryo UI" pitchFamily="50" charset="-128"/>
                <a:cs typeface="Meiryo UI" pitchFamily="50" charset="-128"/>
              </a:rPr>
              <a:t>％（固定））</a:t>
            </a:r>
          </a:p>
          <a:p>
            <a:pPr marL="87313" indent="-87313"/>
            <a:r>
              <a:rPr lang="ja-JP" altLang="en-US" sz="1050" dirty="0">
                <a:latin typeface="Meiryo UI" pitchFamily="50" charset="-128"/>
                <a:ea typeface="Meiryo UI" pitchFamily="50" charset="-128"/>
                <a:cs typeface="Meiryo UI" pitchFamily="50" charset="-128"/>
              </a:rPr>
              <a:t>・対象設備：太陽光発電設備（</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太陽光パネル設置普及啓発事業の登録メーカー製</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4" name="テキスト ボックス 53"/>
          <p:cNvSpPr txBox="1"/>
          <p:nvPr/>
        </p:nvSpPr>
        <p:spPr>
          <a:xfrm>
            <a:off x="111529" y="3189803"/>
            <a:ext cx="4655181" cy="1546577"/>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2023</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1.95%</a:t>
            </a: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10</a:t>
            </a:r>
            <a:r>
              <a:rPr lang="ja-JP" altLang="en-US" sz="1050" dirty="0">
                <a:latin typeface="Meiryo UI" pitchFamily="50" charset="-128"/>
                <a:ea typeface="Meiryo UI" pitchFamily="50" charset="-128"/>
                <a:cs typeface="Meiryo UI" pitchFamily="50" charset="-128"/>
              </a:rPr>
              <a:t>月に見直予定）</a:t>
            </a:r>
            <a:endParaRPr lang="ja-JP" altLang="en-US" sz="1050" strike="dblStrike"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・対象設備：①太陽光発電設備</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②蓄電池設備</a:t>
            </a:r>
            <a:r>
              <a:rPr lang="en-US" altLang="ja-JP" sz="1050" dirty="0">
                <a:latin typeface="Meiryo UI" pitchFamily="50" charset="-128"/>
                <a:ea typeface="Meiryo UI" pitchFamily="50" charset="-128"/>
                <a:cs typeface="Meiryo UI" pitchFamily="50" charset="-128"/>
              </a:rPr>
              <a:t>(17kWh</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③家庭用</a:t>
            </a:r>
            <a:r>
              <a:rPr lang="en-US" altLang="ja-JP" sz="1050" dirty="0">
                <a:latin typeface="Meiryo UI" pitchFamily="50" charset="-128"/>
                <a:ea typeface="Meiryo UI" pitchFamily="50" charset="-128"/>
                <a:cs typeface="Meiryo UI" pitchFamily="50" charset="-128"/>
              </a:rPr>
              <a:t>CO</a:t>
            </a:r>
            <a:r>
              <a:rPr lang="en-US" altLang="ja-JP" sz="105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itchFamily="50" charset="-128"/>
                <a:ea typeface="Meiryo UI" pitchFamily="50" charset="-128"/>
                <a:cs typeface="Meiryo UI" pitchFamily="50" charset="-128"/>
              </a:rPr>
              <a:t>冷媒ヒートポンプ給湯器（エコキュート）</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①、②は太陽光パネル設置普及啓発事業の登録メーカー製</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smtClean="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5" name="下矢印 54"/>
          <p:cNvSpPr/>
          <p:nvPr/>
        </p:nvSpPr>
        <p:spPr>
          <a:xfrm>
            <a:off x="735881" y="2847262"/>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p:cNvSpPr txBox="1"/>
          <p:nvPr/>
        </p:nvSpPr>
        <p:spPr>
          <a:xfrm>
            <a:off x="2466001" y="2771795"/>
            <a:ext cx="2300710" cy="430887"/>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　金利低減</a:t>
            </a:r>
            <a:endParaRPr lang="en-US" altLang="ja-JP" sz="1100" strike="dblStrike"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対象設備拡大（</a:t>
            </a:r>
            <a:r>
              <a:rPr lang="en-US" altLang="ja-JP" sz="1100" dirty="0">
                <a:latin typeface="Meiryo UI" pitchFamily="50" charset="-128"/>
                <a:ea typeface="Meiryo UI" pitchFamily="50" charset="-128"/>
                <a:cs typeface="Meiryo UI" pitchFamily="50" charset="-128"/>
              </a:rPr>
              <a:t>2019</a:t>
            </a:r>
            <a:r>
              <a:rPr lang="ja-JP" altLang="en-US" sz="1100" dirty="0">
                <a:latin typeface="Meiryo UI" pitchFamily="50" charset="-128"/>
                <a:ea typeface="Meiryo UI" pitchFamily="50" charset="-128"/>
                <a:cs typeface="Meiryo UI" pitchFamily="50" charset="-128"/>
              </a:rPr>
              <a:t>年度より）</a:t>
            </a:r>
          </a:p>
        </p:txBody>
      </p:sp>
      <p:sp>
        <p:nvSpPr>
          <p:cNvPr id="57" name="正方形/長方形 56"/>
          <p:cNvSpPr/>
          <p:nvPr/>
        </p:nvSpPr>
        <p:spPr>
          <a:xfrm>
            <a:off x="2062960" y="997275"/>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58" name="表 57"/>
          <p:cNvGraphicFramePr>
            <a:graphicFrameLocks noGrp="1"/>
          </p:cNvGraphicFramePr>
          <p:nvPr>
            <p:extLst>
              <p:ext uri="{D42A27DB-BD31-4B8C-83A1-F6EECF244321}">
                <p14:modId xmlns:p14="http://schemas.microsoft.com/office/powerpoint/2010/main" val="3914925076"/>
              </p:ext>
            </p:extLst>
          </p:nvPr>
        </p:nvGraphicFramePr>
        <p:xfrm>
          <a:off x="69265" y="5703109"/>
          <a:ext cx="3102806" cy="792480"/>
        </p:xfrm>
        <a:graphic>
          <a:graphicData uri="http://schemas.openxmlformats.org/drawingml/2006/table">
            <a:tbl>
              <a:tblPr firstRow="1" bandRow="1">
                <a:tableStyleId>{5940675A-B579-460E-94D1-54222C63F5DA}</a:tableStyleId>
              </a:tblPr>
              <a:tblGrid>
                <a:gridCol w="577266">
                  <a:extLst>
                    <a:ext uri="{9D8B030D-6E8A-4147-A177-3AD203B41FA5}">
                      <a16:colId xmlns:a16="http://schemas.microsoft.com/office/drawing/2014/main" val="3757262113"/>
                    </a:ext>
                  </a:extLst>
                </a:gridCol>
                <a:gridCol w="505108">
                  <a:extLst>
                    <a:ext uri="{9D8B030D-6E8A-4147-A177-3AD203B41FA5}">
                      <a16:colId xmlns:a16="http://schemas.microsoft.com/office/drawing/2014/main" val="1555019360"/>
                    </a:ext>
                  </a:extLst>
                </a:gridCol>
                <a:gridCol w="505108">
                  <a:extLst>
                    <a:ext uri="{9D8B030D-6E8A-4147-A177-3AD203B41FA5}">
                      <a16:colId xmlns:a16="http://schemas.microsoft.com/office/drawing/2014/main" val="4015490920"/>
                    </a:ext>
                  </a:extLst>
                </a:gridCol>
                <a:gridCol w="505108">
                  <a:extLst>
                    <a:ext uri="{9D8B030D-6E8A-4147-A177-3AD203B41FA5}">
                      <a16:colId xmlns:a16="http://schemas.microsoft.com/office/drawing/2014/main" val="555316880"/>
                    </a:ext>
                  </a:extLst>
                </a:gridCol>
                <a:gridCol w="505108">
                  <a:extLst>
                    <a:ext uri="{9D8B030D-6E8A-4147-A177-3AD203B41FA5}">
                      <a16:colId xmlns:a16="http://schemas.microsoft.com/office/drawing/2014/main" val="695311743"/>
                    </a:ext>
                  </a:extLst>
                </a:gridCol>
                <a:gridCol w="505108">
                  <a:extLst>
                    <a:ext uri="{9D8B030D-6E8A-4147-A177-3AD203B41FA5}">
                      <a16:colId xmlns:a16="http://schemas.microsoft.com/office/drawing/2014/main" val="10767129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4</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rPr>
                        <a:t>77</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59" name="テキスト ボックス 58"/>
          <p:cNvSpPr txBox="1"/>
          <p:nvPr/>
        </p:nvSpPr>
        <p:spPr>
          <a:xfrm>
            <a:off x="7430" y="5456887"/>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604119" y="546976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正方形/長方形 39"/>
          <p:cNvSpPr/>
          <p:nvPr/>
        </p:nvSpPr>
        <p:spPr>
          <a:xfrm>
            <a:off x="6008915" y="1256142"/>
            <a:ext cx="3817000" cy="184666"/>
          </a:xfrm>
          <a:prstGeom prst="rect">
            <a:avLst/>
          </a:prstGeom>
        </p:spPr>
        <p:txBody>
          <a:bodyPr wrap="square" lIns="0" tIns="0" rIns="0" bIns="0" anchor="ctr" anchorCtr="1">
            <a:spAutoFit/>
          </a:body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4442" y="4383933"/>
            <a:ext cx="1623822" cy="2395139"/>
          </a:xfrm>
          <a:prstGeom prst="rect">
            <a:avLst/>
          </a:prstGeom>
        </p:spPr>
      </p:pic>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037878" y="4976729"/>
            <a:ext cx="4752000" cy="600164"/>
          </a:xfrm>
          <a:prstGeom prst="rect">
            <a:avLst/>
          </a:prstGeom>
          <a:noFill/>
        </p:spPr>
        <p:txBody>
          <a:bodyPr wrap="square" lIns="0" tIns="0" rIns="0" bIns="0" rtlCol="0">
            <a:spAutoFit/>
          </a:bodyPr>
          <a:lstStyle/>
          <a:p>
            <a:r>
              <a:rPr lang="ja-JP" altLang="en-US" sz="1300" dirty="0">
                <a:latin typeface="Meiryo UI" panose="020B0604030504040204" pitchFamily="50" charset="-128"/>
                <a:ea typeface="Meiryo UI" panose="020B0604030504040204" pitchFamily="50" charset="-128"/>
              </a:rPr>
              <a:t>◆大阪府がコーディネート役となり、岸和田市や池を所有する土地改良</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区、発電事業者と検討を進め、府内で初めて水上太陽光発電事業を</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実施しました。</a:t>
            </a:r>
          </a:p>
        </p:txBody>
      </p:sp>
    </p:spTree>
    <p:extLst>
      <p:ext uri="{BB962C8B-B14F-4D97-AF65-F5344CB8AC3E}">
        <p14:creationId xmlns:p14="http://schemas.microsoft.com/office/powerpoint/2010/main" val="456035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32193225"/>
              </p:ext>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＜屋根貸しによる設置施設＞</a:t>
            </a:r>
            <a:endParaRPr lang="en-US" altLang="ja-JP" sz="1300" b="1" dirty="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府・市有施設の屋根貸しによる太陽光パネル設置促進事業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1184940"/>
          </a:xfrm>
          <a:prstGeom prst="rect">
            <a:avLst/>
          </a:prstGeom>
        </p:spPr>
        <p:txBody>
          <a:bodyPr wrap="square">
            <a:spAutoFit/>
          </a:bodyPr>
          <a:lstStyle/>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災害時や計画停電時等の非常時</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太陽光発電の稼働状況のデータ等を用いた教育プログラム</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r>
              <a:rPr lang="ja-JP" altLang="en-US" sz="1100" dirty="0">
                <a:effectLst/>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・地域イベントにて、太陽光発電の概要、非常用コンセントの操作等の説明を実施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sp>
        <p:nvSpPr>
          <p:cNvPr id="42" name="テキスト ボックス 28"/>
          <p:cNvSpPr txBox="1">
            <a:spLocks noChangeArrowheads="1"/>
          </p:cNvSpPr>
          <p:nvPr/>
        </p:nvSpPr>
        <p:spPr bwMode="auto">
          <a:xfrm>
            <a:off x="5201352" y="6536794"/>
            <a:ext cx="1893744" cy="169277"/>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100" b="0" i="0" dirty="0">
                <a:latin typeface="Meiryo UI" pitchFamily="50" charset="-128"/>
                <a:ea typeface="Meiryo UI" pitchFamily="50" charset="-128"/>
                <a:cs typeface="Meiryo UI" pitchFamily="50" charset="-128"/>
              </a:rPr>
              <a:t>設置例</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大阪市立東桃谷小学校</a:t>
            </a:r>
            <a:endParaRPr lang="en-US" altLang="ja-JP" sz="1050" b="0" i="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水みらいセンター</a:t>
            </a: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6774" y="2611021"/>
            <a:ext cx="1940219" cy="1097535"/>
          </a:xfrm>
          <a:prstGeom prst="rect">
            <a:avLst/>
          </a:prstGeom>
        </p:spPr>
      </p:pic>
      <p:pic>
        <p:nvPicPr>
          <p:cNvPr id="36" name="図 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93612" y="2561480"/>
            <a:ext cx="1883620" cy="1105820"/>
          </a:xfrm>
          <a:prstGeom prst="rect">
            <a:avLst/>
          </a:prstGeom>
        </p:spPr>
      </p:pic>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豊中上津島住宅</a:t>
            </a:r>
          </a:p>
        </p:txBody>
      </p:sp>
      <p:pic>
        <p:nvPicPr>
          <p:cNvPr id="44" name="図 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7267" y="1151433"/>
            <a:ext cx="1940219" cy="1129740"/>
          </a:xfrm>
          <a:prstGeom prst="rect">
            <a:avLst/>
          </a:prstGeom>
        </p:spPr>
      </p:pic>
      <p:pic>
        <p:nvPicPr>
          <p:cNvPr id="24" name="図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6863" y="5571101"/>
            <a:ext cx="1241389" cy="931042"/>
          </a:xfrm>
          <a:prstGeom prst="rect">
            <a:avLst/>
          </a:prstGeom>
          <a:ln>
            <a:noFill/>
          </a:ln>
        </p:spPr>
      </p:pic>
      <p:sp>
        <p:nvSpPr>
          <p:cNvPr id="26" name="テキスト ボックス 25"/>
          <p:cNvSpPr txBox="1"/>
          <p:nvPr/>
        </p:nvSpPr>
        <p:spPr>
          <a:xfrm>
            <a:off x="5838206" y="684235"/>
            <a:ext cx="285755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3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正方形/長方形 27">
            <a:extLst>
              <a:ext uri="{FF2B5EF4-FFF2-40B4-BE49-F238E27FC236}">
                <a16:creationId xmlns:a16="http://schemas.microsoft.com/office/drawing/2014/main" id="{AD68F1E0-7334-435F-8FD3-9C9580381E91}"/>
              </a:ext>
            </a:extLst>
          </p:cNvPr>
          <p:cNvSpPr/>
          <p:nvPr/>
        </p:nvSpPr>
        <p:spPr>
          <a:xfrm>
            <a:off x="4949366" y="4102617"/>
            <a:ext cx="4795638" cy="492443"/>
          </a:xfrm>
          <a:prstGeom prst="rect">
            <a:avLst/>
          </a:prstGeom>
        </p:spPr>
        <p:txBody>
          <a:bodyPr wrap="square">
            <a:spAutoFit/>
          </a:bodyPr>
          <a:lstStyle/>
          <a:p>
            <a:pPr marL="93663" indent="-93663"/>
            <a:r>
              <a:rPr lang="ja-JP" altLang="en-US" sz="1300" dirty="0">
                <a:latin typeface="Meiryo UI" pitchFamily="50" charset="-128"/>
                <a:ea typeface="Meiryo UI" pitchFamily="50" charset="-128"/>
                <a:cs typeface="Meiryo UI" pitchFamily="50" charset="-128"/>
              </a:rPr>
              <a:t>◆大阪市では、小中学校の校舎の屋上に</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a:t>
            </a:r>
            <a:endParaRPr lang="en-US" altLang="ja-JP" sz="1300" dirty="0">
              <a:latin typeface="Meiryo UI" pitchFamily="50" charset="-128"/>
              <a:ea typeface="Meiryo UI" pitchFamily="50" charset="-128"/>
              <a:cs typeface="Meiryo UI" pitchFamily="50" charset="-128"/>
            </a:endParaRPr>
          </a:p>
          <a:p>
            <a:pPr marL="93663" indent="-93663"/>
            <a:r>
              <a:rPr lang="ja-JP" altLang="en-US" sz="1300" dirty="0">
                <a:latin typeface="Meiryo UI" pitchFamily="50" charset="-128"/>
                <a:ea typeface="Meiryo UI" pitchFamily="50" charset="-128"/>
                <a:cs typeface="Meiryo UI" pitchFamily="50" charset="-128"/>
              </a:rPr>
              <a:t>　　の</a:t>
            </a: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年間で太陽光発電設備を順次設置しました。</a:t>
            </a:r>
            <a:endParaRPr lang="en-US" altLang="ja-JP" sz="1300" dirty="0">
              <a:latin typeface="Meiryo UI" pitchFamily="50" charset="-128"/>
              <a:ea typeface="Meiryo UI" pitchFamily="50" charset="-128"/>
              <a:cs typeface="Meiryo UI" pitchFamily="50" charset="-128"/>
            </a:endParaRPr>
          </a:p>
        </p:txBody>
      </p:sp>
      <p:sp>
        <p:nvSpPr>
          <p:cNvPr id="27" name="円/楕円 30">
            <a:extLst>
              <a:ext uri="{FF2B5EF4-FFF2-40B4-BE49-F238E27FC236}">
                <a16:creationId xmlns:a16="http://schemas.microsoft.com/office/drawing/2014/main" id="{E467462B-F4DE-4470-A8B7-BD473060FD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9" name="角丸四角形 28"/>
          <p:cNvSpPr/>
          <p:nvPr/>
        </p:nvSpPr>
        <p:spPr>
          <a:xfrm>
            <a:off x="7233010" y="5488744"/>
            <a:ext cx="2433504" cy="104804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r>
              <a:rPr lang="ja-JP" altLang="en-US" sz="1000" dirty="0" smtClean="0">
                <a:solidFill>
                  <a:schemeClr val="tx1"/>
                </a:solidFill>
                <a:latin typeface="Meiryo UI" pitchFamily="50" charset="-128"/>
                <a:ea typeface="Meiryo UI" pitchFamily="50" charset="-128"/>
                <a:cs typeface="Meiryo UI" pitchFamily="50" charset="-128"/>
              </a:rPr>
              <a:t>の設置</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●施設数：</a:t>
            </a:r>
            <a:r>
              <a:rPr lang="en-US" altLang="ja-JP" sz="1000" dirty="0">
                <a:solidFill>
                  <a:schemeClr val="tx1"/>
                </a:solidFill>
                <a:latin typeface="Meiryo UI" pitchFamily="50" charset="-128"/>
                <a:ea typeface="Meiryo UI" pitchFamily="50" charset="-128"/>
                <a:cs typeface="Meiryo UI" pitchFamily="50" charset="-128"/>
              </a:rPr>
              <a:t>181</a:t>
            </a:r>
            <a:r>
              <a:rPr lang="ja-JP" altLang="en-US" sz="1000" dirty="0">
                <a:solidFill>
                  <a:schemeClr val="tx1"/>
                </a:solidFill>
                <a:latin typeface="Meiryo UI" pitchFamily="50" charset="-128"/>
                <a:ea typeface="Meiryo UI" pitchFamily="50" charset="-128"/>
                <a:cs typeface="Meiryo UI" pitchFamily="50" charset="-128"/>
              </a:rPr>
              <a:t>校</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●容量：</a:t>
            </a:r>
            <a:r>
              <a:rPr lang="en-US" altLang="ja-JP" sz="1000" dirty="0" smtClean="0">
                <a:solidFill>
                  <a:schemeClr val="tx1"/>
                </a:solidFill>
                <a:latin typeface="Meiryo UI" pitchFamily="50" charset="-128"/>
                <a:ea typeface="Meiryo UI" pitchFamily="50" charset="-128"/>
                <a:cs typeface="Meiryo UI" pitchFamily="50" charset="-128"/>
              </a:rPr>
              <a:t>6,779kW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年度までの累計発電</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●発電量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1,800</a:t>
            </a:r>
            <a:r>
              <a:rPr lang="ja-JP" altLang="en-US" sz="1000" dirty="0" smtClean="0">
                <a:solidFill>
                  <a:schemeClr val="tx1"/>
                </a:solidFill>
                <a:latin typeface="Meiryo UI" pitchFamily="50" charset="-128"/>
                <a:ea typeface="Meiryo UI" pitchFamily="50" charset="-128"/>
                <a:cs typeface="Meiryo UI" pitchFamily="50" charset="-128"/>
              </a:rPr>
              <a:t>万</a:t>
            </a:r>
            <a:r>
              <a:rPr lang="en-US" altLang="ja-JP" sz="1000" dirty="0" smtClean="0">
                <a:solidFill>
                  <a:schemeClr val="tx1"/>
                </a:solidFill>
                <a:latin typeface="Meiryo UI" pitchFamily="50" charset="-128"/>
                <a:ea typeface="Meiryo UI" pitchFamily="50" charset="-128"/>
                <a:cs typeface="Meiryo UI" pitchFamily="50" charset="-128"/>
              </a:rPr>
              <a:t>kWh</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5833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805705"/>
            <a:ext cx="9518072" cy="54784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6</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smtClean="0">
                <a:latin typeface="Meiryo UI" panose="020B0604030504040204" pitchFamily="50" charset="-128"/>
                <a:ea typeface="Meiryo UI" panose="020B0604030504040204" pitchFamily="50" charset="-128"/>
                <a:cs typeface="Arial" panose="020B0604020202020204" pitchFamily="34" charset="0"/>
              </a:rPr>
              <a:t>8</a:t>
            </a:r>
            <a:endParaRPr lang="en-US"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9</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smtClean="0">
                <a:latin typeface="Meiryo UI" panose="020B0604030504040204" pitchFamily="50" charset="-128"/>
                <a:ea typeface="Meiryo UI" panose="020B0604030504040204" pitchFamily="50" charset="-128"/>
                <a:cs typeface="Arial" panose="020B0604020202020204" pitchFamily="34" charset="0"/>
              </a:rPr>
              <a:t>10</a:t>
            </a:r>
            <a:endParaRPr lang="ja-JP"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11</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取組の進捗</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状況</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76</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4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65976"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5016058" y="561555"/>
            <a:ext cx="4816867"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府・市有施設における太陽光発電の導入</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400" b="1" dirty="0">
                <a:solidFill>
                  <a:schemeClr val="tx1"/>
                </a:solidFill>
                <a:latin typeface="Meiryo UI" pitchFamily="50" charset="-128"/>
                <a:ea typeface="Meiryo UI" pitchFamily="50" charset="-128"/>
                <a:cs typeface="Meiryo UI" pitchFamily="50" charset="-128"/>
              </a:rPr>
              <a:t>（屋根・土地貸し事業を除く）</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447259"/>
            <a:ext cx="479729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nvPr>
        </p:nvGraphicFramePr>
        <p:xfrm>
          <a:off x="5175130" y="26724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353231"/>
            <a:ext cx="4885330" cy="892552"/>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◆大阪市は、市民・事業者の環境問題に対する意識を高めるため、</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区役所や学校等の市有施設へ、国の補助金等を活用し独自に</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太陽光発電設備を設置しています。</a:t>
            </a:r>
          </a:p>
          <a:p>
            <a:pPr marL="177800" indent="-177800"/>
            <a:endParaRPr lang="ja-JP" altLang="en-US" sz="1300" dirty="0">
              <a:latin typeface="Meiryo UI" pitchFamily="50" charset="-128"/>
              <a:ea typeface="Meiryo UI" pitchFamily="50" charset="-128"/>
              <a:cs typeface="Meiryo UI" pitchFamily="50" charset="-128"/>
            </a:endParaRPr>
          </a:p>
        </p:txBody>
      </p:sp>
      <p:sp>
        <p:nvSpPr>
          <p:cNvPr id="38" name="角丸四角形 37"/>
          <p:cNvSpPr/>
          <p:nvPr/>
        </p:nvSpPr>
        <p:spPr>
          <a:xfrm>
            <a:off x="7245547" y="2031892"/>
            <a:ext cx="2503328" cy="34748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2020</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末</a:t>
            </a:r>
            <a:r>
              <a:rPr lang="ja-JP" altLang="en-US" sz="1100" dirty="0" smtClean="0">
                <a:solidFill>
                  <a:schemeClr val="tx1"/>
                </a:solidFill>
                <a:latin typeface="Meiryo UI" pitchFamily="50" charset="-128"/>
                <a:ea typeface="Meiryo UI" pitchFamily="50" charset="-128"/>
                <a:cs typeface="Meiryo UI" pitchFamily="50" charset="-128"/>
              </a:rPr>
              <a:t>導入</a:t>
            </a:r>
            <a:r>
              <a:rPr lang="ja-JP" altLang="en-US" sz="1100" dirty="0">
                <a:solidFill>
                  <a:schemeClr val="tx1"/>
                </a:solidFill>
                <a:latin typeface="Meiryo UI" pitchFamily="50" charset="-128"/>
                <a:ea typeface="Meiryo UI" pitchFamily="50" charset="-128"/>
                <a:cs typeface="Meiryo UI" pitchFamily="50" charset="-128"/>
              </a:rPr>
              <a:t>実績（大阪府）＞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77</a:t>
            </a:r>
            <a:r>
              <a:rPr lang="ja-JP" altLang="en-US" sz="1100" dirty="0" smtClean="0">
                <a:solidFill>
                  <a:schemeClr val="tx1"/>
                </a:solidFill>
                <a:latin typeface="Meiryo UI" pitchFamily="50" charset="-128"/>
                <a:ea typeface="Meiryo UI" pitchFamily="50" charset="-128"/>
                <a:cs typeface="Meiryo UI" pitchFamily="50" charset="-128"/>
              </a:rPr>
              <a:t>施設</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12,960kW</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073709" y="2377019"/>
            <a:ext cx="4305843"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＜下水処理場の導入例＞</a:t>
            </a:r>
          </a:p>
        </p:txBody>
      </p:sp>
      <p:sp>
        <p:nvSpPr>
          <p:cNvPr id="15" name="角丸四角形 14"/>
          <p:cNvSpPr/>
          <p:nvPr/>
        </p:nvSpPr>
        <p:spPr>
          <a:xfrm>
            <a:off x="6633126" y="6037877"/>
            <a:ext cx="2965353" cy="47787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2021</a:t>
            </a:r>
            <a:r>
              <a:rPr lang="ja-JP" altLang="en-US" sz="1100" dirty="0">
                <a:solidFill>
                  <a:schemeClr val="tx1"/>
                </a:solidFill>
                <a:latin typeface="Meiryo UI" pitchFamily="50" charset="-128"/>
                <a:ea typeface="Meiryo UI" pitchFamily="50" charset="-128"/>
                <a:cs typeface="Meiryo UI" pitchFamily="50" charset="-128"/>
              </a:rPr>
              <a:t>年度末導入実績（大阪市）＞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120</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2,310kW</a:t>
            </a:r>
            <a:r>
              <a:rPr lang="ja-JP" altLang="en-US" sz="1100" dirty="0">
                <a:solidFill>
                  <a:schemeClr val="tx1"/>
                </a:solidFill>
                <a:latin typeface="Meiryo UI" pitchFamily="50" charset="-128"/>
                <a:ea typeface="Meiryo UI" pitchFamily="50" charset="-128"/>
                <a:cs typeface="Meiryo UI" pitchFamily="50" charset="-128"/>
              </a:rPr>
              <a:t>（市立小学校ほか）</a:t>
            </a:r>
          </a:p>
        </p:txBody>
      </p:sp>
      <p:sp>
        <p:nvSpPr>
          <p:cNvPr id="16" name="テキスト ボックス 15"/>
          <p:cNvSpPr txBox="1"/>
          <p:nvPr/>
        </p:nvSpPr>
        <p:spPr>
          <a:xfrm>
            <a:off x="8010938" y="1245734"/>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nvPr>
        </p:nvGraphicFramePr>
        <p:xfrm>
          <a:off x="146341" y="2096992"/>
          <a:ext cx="4717667" cy="1872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堺太陽光発電所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大阪ひかりの森プロジェクト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大阪ひかりの泉プロジェクト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184490"/>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夢洲メガソーラー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（大阪ひかりの森プロジェクト）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164209"/>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咲洲メガソーラー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（大阪ひかりの泉プロジェクト）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562906"/>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泉大津大規模太陽光発電施設</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49" y="4031278"/>
            <a:ext cx="2083809" cy="1116681"/>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973" y="4031278"/>
            <a:ext cx="1993220" cy="112066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949" y="5520423"/>
            <a:ext cx="2067902" cy="1090107"/>
          </a:xfrm>
          <a:prstGeom prst="rect">
            <a:avLst/>
          </a:prstGeom>
        </p:spPr>
      </p:pic>
      <p:sp>
        <p:nvSpPr>
          <p:cNvPr id="29" name="テキスト ボックス 28"/>
          <p:cNvSpPr txBox="1"/>
          <p:nvPr/>
        </p:nvSpPr>
        <p:spPr>
          <a:xfrm>
            <a:off x="51593" y="1852579"/>
            <a:ext cx="2227285" cy="297781"/>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＜土地貸しによる設置施設＞</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416210" y="641936"/>
            <a:ext cx="4241560" cy="5323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府・市有施設の土地貸しによる太陽光パネル</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577164"/>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恩智川治水緑地　池島</a:t>
            </a:r>
            <a:r>
              <a:rPr lang="en-US" altLang="ja-JP" sz="1100" kern="100" dirty="0">
                <a:solidFill>
                  <a:schemeClr val="tx1"/>
                </a:solidFill>
                <a:latin typeface="Meiryo UI" pitchFamily="50" charset="-128"/>
                <a:ea typeface="Meiryo UI" pitchFamily="50" charset="-128"/>
                <a:cs typeface="Meiryo UI" pitchFamily="50" charset="-128"/>
              </a:rPr>
              <a:t>Ⅱ</a:t>
            </a:r>
            <a:r>
              <a:rPr lang="ja-JP" altLang="en-US" sz="1100" kern="100" dirty="0">
                <a:solidFill>
                  <a:schemeClr val="tx1"/>
                </a:solidFill>
                <a:latin typeface="Meiryo UI" pitchFamily="50" charset="-128"/>
                <a:ea typeface="Meiryo UI" pitchFamily="50" charset="-128"/>
                <a:cs typeface="Meiryo UI" pitchFamily="50" charset="-128"/>
              </a:rPr>
              <a:t>期地区</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973" y="5515316"/>
            <a:ext cx="2035281" cy="1113809"/>
          </a:xfrm>
          <a:prstGeom prst="rect">
            <a:avLst/>
          </a:prstGeom>
        </p:spPr>
      </p:pic>
      <p:sp>
        <p:nvSpPr>
          <p:cNvPr id="31" name="テキスト ボックス 30"/>
          <p:cNvSpPr txBox="1"/>
          <p:nvPr/>
        </p:nvSpPr>
        <p:spPr>
          <a:xfrm>
            <a:off x="3339548" y="1208740"/>
            <a:ext cx="183558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◆廃棄物処分場や河川施設等を活用し、公募等により選定した民間事業者による太陽光発電設備の設置を進めています。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1" name="円/楕円 30">
            <a:extLst>
              <a:ext uri="{FF2B5EF4-FFF2-40B4-BE49-F238E27FC236}">
                <a16:creationId xmlns:a16="http://schemas.microsoft.com/office/drawing/2014/main" id="{65A6CF53-7C18-436F-A7AF-B74B25468D8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647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grpSp>
        <p:nvGrpSpPr>
          <p:cNvPr id="2" name="グループ化 1"/>
          <p:cNvGrpSpPr/>
          <p:nvPr/>
        </p:nvGrpSpPr>
        <p:grpSpPr>
          <a:xfrm>
            <a:off x="3196833" y="3613976"/>
            <a:ext cx="3239153" cy="2050020"/>
            <a:chOff x="7256713" y="4247471"/>
            <a:chExt cx="2954791" cy="2050020"/>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環境農林水産部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脱炭素・エネルギー</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政策課</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256713" y="5523678"/>
              <a:ext cx="2535006"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テキスト ボックス 22"/>
            <p:cNvSpPr txBox="1"/>
            <p:nvPr/>
          </p:nvSpPr>
          <p:spPr>
            <a:xfrm>
              <a:off x="7256713" y="5866604"/>
              <a:ext cx="235188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6" name="正方形/長方形 15"/>
          <p:cNvSpPr/>
          <p:nvPr/>
        </p:nvSpPr>
        <p:spPr>
          <a:xfrm>
            <a:off x="6059610" y="1971403"/>
            <a:ext cx="3586707" cy="211462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大阪府実績＞会議開催状況</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①近畿経済産業局・大阪府連携協力会議</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②大阪府庁内連絡調整会議</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2021</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itchFamily="50" charset="-128"/>
              <a:ea typeface="Meiryo UI"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anose="020B0604030504040204" pitchFamily="50" charset="-128"/>
              </a:rPr>
              <a:t>　</a:t>
            </a:r>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3</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2022</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③豊能町部会（個別案件）</a:t>
            </a:r>
          </a:p>
          <a:p>
            <a:pPr marL="87313" indent="-87313"/>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第</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5</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31870" y="897791"/>
            <a:ext cx="217312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4D043099-3FAE-49DA-B8BF-1CF7CDA7EB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4294" y="1202316"/>
            <a:ext cx="9648000"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◆太陽光発電施設の地域との共生を推進する体制「大阪モデル」により、太陽光発電施設の不適切な設置や事業者と地域住民との</a:t>
            </a:r>
            <a:r>
              <a:rPr lang="ja-JP" altLang="en-US" sz="1300" dirty="0" smtClean="0">
                <a:latin typeface="Meiryo UI" pitchFamily="50" charset="-128"/>
                <a:ea typeface="Meiryo UI" pitchFamily="50" charset="-128"/>
                <a:cs typeface="Meiryo UI" pitchFamily="50" charset="-128"/>
              </a:rPr>
              <a:t>トラブルの</a:t>
            </a:r>
            <a:endParaRPr lang="en-US" altLang="ja-JP" sz="1300" dirty="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未然</a:t>
            </a:r>
            <a:r>
              <a:rPr lang="ja-JP" altLang="en-US" sz="1300" dirty="0">
                <a:latin typeface="Meiryo UI" pitchFamily="50" charset="-128"/>
                <a:ea typeface="Meiryo UI" pitchFamily="50" charset="-128"/>
                <a:cs typeface="Meiryo UI" pitchFamily="50" charset="-128"/>
              </a:rPr>
              <a:t>防止等を図ります。</a:t>
            </a:r>
          </a:p>
          <a:p>
            <a:pPr marL="87313" indent="-87313"/>
            <a:r>
              <a:rPr lang="ja-JP" altLang="en-US" sz="1300" b="1" dirty="0">
                <a:latin typeface="Meiryo UI" pitchFamily="50" charset="-128"/>
                <a:ea typeface="Meiryo UI" pitchFamily="50" charset="-128"/>
                <a:cs typeface="Meiryo UI" pitchFamily="50" charset="-128"/>
              </a:rPr>
              <a:t>　＜大阪モデルの概要＞</a:t>
            </a:r>
          </a:p>
          <a:p>
            <a:pPr marL="87313" indent="-87313"/>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FIT</a:t>
            </a:r>
            <a:r>
              <a:rPr lang="ja-JP" altLang="en-US" sz="1300" dirty="0">
                <a:latin typeface="Meiryo UI" pitchFamily="50" charset="-128"/>
                <a:ea typeface="Meiryo UI" pitchFamily="50" charset="-128"/>
                <a:cs typeface="Meiryo UI" pitchFamily="50" charset="-128"/>
              </a:rPr>
              <a:t>法を所管する国、府民と密接な関係を有する市町村及び広域自治体である府が、</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それぞれの役割分担のもと、設置計画を情報共有しトラブルの未然防止を図るとともに、</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不適切案件及びトラブルに</a:t>
            </a:r>
            <a:r>
              <a:rPr lang="ja-JP" altLang="en-US" sz="1300" dirty="0" smtClean="0">
                <a:latin typeface="Meiryo UI" pitchFamily="50" charset="-128"/>
                <a:ea typeface="Meiryo UI" pitchFamily="50" charset="-128"/>
                <a:cs typeface="Meiryo UI" pitchFamily="50" charset="-128"/>
              </a:rPr>
              <a:t>関する情報</a:t>
            </a:r>
            <a:r>
              <a:rPr lang="ja-JP" altLang="en-US" sz="1300" dirty="0">
                <a:latin typeface="Meiryo UI" pitchFamily="50" charset="-128"/>
                <a:ea typeface="Meiryo UI" pitchFamily="50" charset="-128"/>
                <a:cs typeface="Meiryo UI" pitchFamily="50" charset="-128"/>
              </a:rPr>
              <a:t>共有を行い、発生したトラブルに対して連携協力</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して対応します。</a:t>
            </a:r>
          </a:p>
        </p:txBody>
      </p:sp>
      <p:pic>
        <p:nvPicPr>
          <p:cNvPr id="29" name="図 28"/>
          <p:cNvPicPr>
            <a:picLocks noChangeAspect="1"/>
          </p:cNvPicPr>
          <p:nvPr/>
        </p:nvPicPr>
        <p:blipFill rotWithShape="1">
          <a:blip r:embed="rId3"/>
          <a:srcRect l="2210" r="5055"/>
          <a:stretch/>
        </p:blipFill>
        <p:spPr>
          <a:xfrm>
            <a:off x="244082" y="3101270"/>
            <a:ext cx="2973228" cy="3111226"/>
          </a:xfrm>
          <a:prstGeom prst="rect">
            <a:avLst/>
          </a:prstGeom>
        </p:spPr>
      </p:pic>
      <p:sp>
        <p:nvSpPr>
          <p:cNvPr id="30" name="正方形/長方形 29"/>
          <p:cNvSpPr/>
          <p:nvPr/>
        </p:nvSpPr>
        <p:spPr>
          <a:xfrm>
            <a:off x="6059610" y="4180903"/>
            <a:ext cx="3586707" cy="2398924"/>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＜大阪府実績＞その他取組み内容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が適用されます</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太陽光発電施設に関する市町村条例の雛形について</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・岬町（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・豊能町（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・熊取町（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r>
              <a:rPr lang="ja-JP" altLang="en-US" sz="1100" dirty="0" smtClean="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箕面市（</a:t>
            </a:r>
            <a:r>
              <a:rPr lang="en-US" altLang="ja-JP" sz="1100" dirty="0">
                <a:solidFill>
                  <a:schemeClr val="tx1"/>
                </a:solidFill>
                <a:latin typeface="Meiryo UI" pitchFamily="50" charset="-128"/>
                <a:ea typeface="Meiryo UI" pitchFamily="50" charset="-128"/>
                <a:cs typeface="Meiryo UI" pitchFamily="50" charset="-128"/>
              </a:rPr>
              <a:t>2023</a:t>
            </a:r>
            <a:r>
              <a:rPr lang="ja-JP" altLang="en-US" sz="1100" dirty="0">
                <a:solidFill>
                  <a:schemeClr val="tx1"/>
                </a:solidFill>
                <a:latin typeface="Meiryo UI" pitchFamily="50" charset="-128"/>
                <a:ea typeface="Meiryo UI" pitchFamily="50" charset="-128"/>
                <a:cs typeface="Meiryo UI" pitchFamily="50" charset="-128"/>
              </a:rPr>
              <a:t>年４月施行</a:t>
            </a:r>
            <a:r>
              <a:rPr lang="ja-JP" altLang="en-US" sz="1100" dirty="0" smtClean="0">
                <a:solidFill>
                  <a:schemeClr val="tx1"/>
                </a:solidFill>
                <a:latin typeface="Meiryo UI" pitchFamily="50" charset="-128"/>
                <a:ea typeface="Meiryo UI" pitchFamily="50" charset="-128"/>
                <a:cs typeface="Meiryo UI" pitchFamily="50" charset="-128"/>
              </a:rPr>
              <a:t>）</a:t>
            </a:r>
            <a:endParaRPr lang="en-US" altLang="ja-JP" sz="11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4326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70088" y="619963"/>
            <a:ext cx="9704977"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角丸四角形 29"/>
          <p:cNvSpPr/>
          <p:nvPr/>
        </p:nvSpPr>
        <p:spPr>
          <a:xfrm>
            <a:off x="169691" y="699331"/>
            <a:ext cx="3180368"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0574" y="3129567"/>
            <a:ext cx="3662529" cy="2446570"/>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5651964" y="5576137"/>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Text Box 2"/>
          <p:cNvSpPr txBox="1">
            <a:spLocks noChangeArrowheads="1"/>
          </p:cNvSpPr>
          <p:nvPr/>
        </p:nvSpPr>
        <p:spPr bwMode="white">
          <a:xfrm>
            <a:off x="2533710" y="133963"/>
            <a:ext cx="2407685" cy="202620"/>
          </a:xfrm>
          <a:prstGeom prst="rect">
            <a:avLst/>
          </a:prstGeom>
          <a:noFill/>
          <a:ln>
            <a:noFill/>
            <a:headEnd/>
            <a:tailEnd/>
          </a:ln>
          <a:effectLst/>
        </p:spPr>
        <p:style>
          <a:lnRef idx="3">
            <a:schemeClr val="lt1"/>
          </a:lnRef>
          <a:fillRef idx="1">
            <a:schemeClr val="accent2"/>
          </a:fillRef>
          <a:effectRef idx="1">
            <a:schemeClr val="accent2"/>
          </a:effectRef>
          <a:fontRef idx="minor">
            <a:schemeClr val="lt1"/>
          </a:fontRef>
        </p:style>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200" b="1" dirty="0">
                <a:solidFill>
                  <a:prstClr val="white"/>
                </a:solidFill>
                <a:latin typeface="Meiryo UI" panose="020B0604030504040204" pitchFamily="50" charset="-128"/>
                <a:ea typeface="Meiryo UI" panose="020B0604030504040204" pitchFamily="50" charset="-128"/>
                <a:cs typeface="ＭＳ Ｐゴシック" charset="-128"/>
              </a:rPr>
              <a:t>②エネルギー効率の向上</a:t>
            </a:r>
          </a:p>
        </p:txBody>
      </p:sp>
      <p:sp>
        <p:nvSpPr>
          <p:cNvPr id="4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Text Box 2">
            <a:extLst>
              <a:ext uri="{FF2B5EF4-FFF2-40B4-BE49-F238E27FC236}">
                <a16:creationId xmlns:a16="http://schemas.microsoft.com/office/drawing/2014/main" id="{2DF28148-0F76-4864-A72A-627994CD84B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円/楕円 30">
            <a:extLst>
              <a:ext uri="{FF2B5EF4-FFF2-40B4-BE49-F238E27FC236}">
                <a16:creationId xmlns:a16="http://schemas.microsoft.com/office/drawing/2014/main" id="{F9494FA9-AEC1-4318-9E5F-F851EAB0F63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3449662" y="773270"/>
            <a:ext cx="2751819" cy="276999"/>
          </a:xfrm>
          <a:prstGeom prst="rect">
            <a:avLst/>
          </a:prstGeom>
        </p:spPr>
        <p:txBody>
          <a:bodyPr wrap="square">
            <a:spAutoFit/>
          </a:bodyPr>
          <a:lstStyle/>
          <a:p>
            <a:pPr marL="95250" indent="-95250"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177752339"/>
              </p:ext>
            </p:extLst>
          </p:nvPr>
        </p:nvGraphicFramePr>
        <p:xfrm>
          <a:off x="219038" y="2586199"/>
          <a:ext cx="4590287" cy="34516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936000">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43815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0363">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2369">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65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485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5003">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364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33" name="テキスト ボックス 32"/>
          <p:cNvSpPr txBox="1"/>
          <p:nvPr/>
        </p:nvSpPr>
        <p:spPr>
          <a:xfrm>
            <a:off x="63108" y="2226830"/>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＜市民共同発電所の事例＞</a:t>
            </a:r>
            <a:endParaRPr lang="en-US" altLang="ja-JP" sz="1300" b="1"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95488" y="1380070"/>
            <a:ext cx="9370484" cy="492443"/>
          </a:xfrm>
          <a:prstGeom prst="rect">
            <a:avLst/>
          </a:prstGeom>
          <a:noFill/>
        </p:spPr>
        <p:txBody>
          <a:bodyPr wrap="square" rtlCol="0">
            <a:spAutoFit/>
          </a:bodyPr>
          <a:lstStyle/>
          <a:p>
            <a:pPr marL="177800" indent="-176400"/>
            <a:r>
              <a:rPr lang="ja-JP" altLang="en-US" sz="1300" dirty="0">
                <a:latin typeface="Meiryo UI" pitchFamily="50" charset="-128"/>
                <a:ea typeface="Meiryo UI" pitchFamily="50" charset="-128"/>
                <a:cs typeface="Meiryo UI" pitchFamily="50" charset="-128"/>
              </a:rPr>
              <a:t>◆地域における再生可能エネルギーの普及促進のため、府民が中心</a:t>
            </a:r>
            <a:r>
              <a:rPr lang="ja-JP" altLang="en-US" sz="1300" dirty="0" smtClean="0">
                <a:latin typeface="Meiryo UI" pitchFamily="50" charset="-128"/>
                <a:ea typeface="Meiryo UI" pitchFamily="50" charset="-128"/>
                <a:cs typeface="Meiryo UI" pitchFamily="50" charset="-128"/>
              </a:rPr>
              <a:t>となり</a:t>
            </a:r>
            <a:r>
              <a:rPr lang="ja-JP" altLang="en-US" sz="1300" dirty="0">
                <a:latin typeface="Meiryo UI" pitchFamily="50" charset="-128"/>
                <a:ea typeface="Meiryo UI" pitchFamily="50" charset="-128"/>
                <a:cs typeface="Meiryo UI" pitchFamily="50" charset="-128"/>
              </a:rPr>
              <a:t>発電所を運営する、府民参加型の太陽光発電を促進して</a:t>
            </a:r>
            <a:r>
              <a:rPr lang="ja-JP" altLang="en-US" sz="1300" dirty="0" smtClean="0">
                <a:latin typeface="Meiryo UI" pitchFamily="50" charset="-128"/>
                <a:ea typeface="Meiryo UI" pitchFamily="50" charset="-128"/>
                <a:cs typeface="Meiryo UI" pitchFamily="50" charset="-128"/>
              </a:rPr>
              <a:t>います。</a:t>
            </a:r>
            <a:endParaRPr lang="en-US" altLang="ja-JP" sz="1300" dirty="0" smtClean="0">
              <a:latin typeface="Meiryo UI" pitchFamily="50" charset="-128"/>
              <a:ea typeface="Meiryo UI" pitchFamily="50" charset="-128"/>
              <a:cs typeface="Meiryo UI" pitchFamily="50" charset="-128"/>
            </a:endParaRPr>
          </a:p>
          <a:p>
            <a:pPr marL="177800" indent="-1764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各種相談</a:t>
            </a:r>
            <a:r>
              <a:rPr lang="ja-JP" altLang="en-US" sz="1300" dirty="0">
                <a:latin typeface="Meiryo UI" pitchFamily="50" charset="-128"/>
                <a:ea typeface="Meiryo UI" pitchFamily="50" charset="-128"/>
                <a:cs typeface="Meiryo UI" pitchFamily="50" charset="-128"/>
              </a:rPr>
              <a:t>への対応や、技術的支援を行います。</a:t>
            </a:r>
          </a:p>
        </p:txBody>
      </p:sp>
    </p:spTree>
    <p:extLst>
      <p:ext uri="{BB962C8B-B14F-4D97-AF65-F5344CB8AC3E}">
        <p14:creationId xmlns:p14="http://schemas.microsoft.com/office/powerpoint/2010/main" val="181808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角丸四角形 20"/>
          <p:cNvSpPr/>
          <p:nvPr/>
        </p:nvSpPr>
        <p:spPr>
          <a:xfrm>
            <a:off x="122983" y="4105361"/>
            <a:ext cx="9576431" cy="263028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309877" y="4269436"/>
            <a:ext cx="3509088" cy="3824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気候危機の認識共有の促進</a:t>
            </a:r>
          </a:p>
        </p:txBody>
      </p:sp>
      <p:sp>
        <p:nvSpPr>
          <p:cNvPr id="28" name="テキスト ボックス 27"/>
          <p:cNvSpPr txBox="1"/>
          <p:nvPr/>
        </p:nvSpPr>
        <p:spPr>
          <a:xfrm>
            <a:off x="5511395" y="4566092"/>
            <a:ext cx="4472734"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＜環境省・大阪府調査</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ゼロカーボンシティ</a:t>
            </a:r>
            <a:r>
              <a:rPr lang="ja-JP" altLang="en-US" sz="1300" dirty="0">
                <a:latin typeface="Meiryo UI" pitchFamily="50" charset="-128"/>
                <a:ea typeface="Meiryo UI" pitchFamily="50" charset="-128"/>
                <a:cs typeface="Meiryo UI" pitchFamily="50" charset="-128"/>
              </a:rPr>
              <a:t>表明</a:t>
            </a:r>
            <a:r>
              <a:rPr lang="ja-JP" altLang="en-US" sz="1300" dirty="0" smtClean="0">
                <a:latin typeface="Meiryo UI" pitchFamily="50" charset="-128"/>
                <a:ea typeface="Meiryo UI" pitchFamily="50" charset="-128"/>
                <a:cs typeface="Meiryo UI" pitchFamily="50" charset="-128"/>
              </a:rPr>
              <a:t>自治体数（年度）</a:t>
            </a:r>
            <a:endParaRPr lang="en-US" altLang="ja-JP" sz="130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304248" y="4812314"/>
            <a:ext cx="477711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また</a:t>
            </a:r>
            <a:r>
              <a:rPr lang="ja-JP" altLang="en-US" b="0" i="0" dirty="0">
                <a:latin typeface="Meiryo UI" pitchFamily="50" charset="-128"/>
                <a:ea typeface="Meiryo UI" pitchFamily="50" charset="-128"/>
                <a:cs typeface="Meiryo UI" pitchFamily="50" charset="-128"/>
              </a:rPr>
              <a:t>、府民・事業者・市町村と気候危機の認識共有、脱炭素に向けた取組み推進の場の一つと</a:t>
            </a:r>
            <a:r>
              <a:rPr lang="ja-JP" altLang="en-US" b="0" i="0" dirty="0" smtClean="0">
                <a:latin typeface="Meiryo UI" pitchFamily="50" charset="-128"/>
                <a:ea typeface="Meiryo UI" pitchFamily="50" charset="-128"/>
                <a:cs typeface="Meiryo UI" pitchFamily="50" charset="-128"/>
              </a:rPr>
              <a:t>して</a:t>
            </a:r>
            <a:r>
              <a:rPr lang="en-US" altLang="ja-JP" b="0" i="0" dirty="0" smtClean="0">
                <a:latin typeface="Meiryo UI" pitchFamily="50" charset="-128"/>
                <a:ea typeface="Meiryo UI" pitchFamily="50" charset="-128"/>
                <a:cs typeface="Meiryo UI" pitchFamily="50" charset="-128"/>
              </a:rPr>
              <a:t>2021</a:t>
            </a:r>
            <a:r>
              <a:rPr lang="ja-JP" altLang="en-US" b="0" i="0" dirty="0" smtClean="0">
                <a:latin typeface="Meiryo UI" pitchFamily="50" charset="-128"/>
                <a:ea typeface="Meiryo UI" pitchFamily="50" charset="-128"/>
                <a:cs typeface="Meiryo UI" pitchFamily="50" charset="-128"/>
              </a:rPr>
              <a:t>年７月に設置された</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大阪ゼロカーボンファウンデーション」を通じて、セミナーやイベントなど周知啓発の取組みを推進します。</a:t>
            </a:r>
            <a:endParaRPr lang="en-US" altLang="ja-JP" b="0" i="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831198" y="4387163"/>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31">
            <a:extLst>
              <a:ext uri="{FF2B5EF4-FFF2-40B4-BE49-F238E27FC236}">
                <a16:creationId xmlns:a16="http://schemas.microsoft.com/office/drawing/2014/main" id="{F598DFFB-A1B2-4CF3-906F-D6CF9D710856}"/>
              </a:ext>
            </a:extLst>
          </p:cNvPr>
          <p:cNvSpPr/>
          <p:nvPr/>
        </p:nvSpPr>
        <p:spPr>
          <a:xfrm>
            <a:off x="262749" y="727199"/>
            <a:ext cx="336631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C4E6C9E5-8D5C-461E-BB52-50ABEDC9790E}"/>
              </a:ext>
            </a:extLst>
          </p:cNvPr>
          <p:cNvSpPr/>
          <p:nvPr/>
        </p:nvSpPr>
        <p:spPr>
          <a:xfrm>
            <a:off x="423717" y="2975198"/>
            <a:ext cx="4086990" cy="88503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4" name="図 43">
            <a:extLst>
              <a:ext uri="{FF2B5EF4-FFF2-40B4-BE49-F238E27FC236}">
                <a16:creationId xmlns:a16="http://schemas.microsoft.com/office/drawing/2014/main" id="{E125F08D-4A64-4B3E-BB89-087515C6C6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01150" y="1132831"/>
            <a:ext cx="5004064" cy="1868450"/>
          </a:xfrm>
          <a:prstGeom prst="rect">
            <a:avLst/>
          </a:prstGeom>
        </p:spPr>
      </p:pic>
      <p:sp>
        <p:nvSpPr>
          <p:cNvPr id="45" name="右矢印 41">
            <a:extLst>
              <a:ext uri="{FF2B5EF4-FFF2-40B4-BE49-F238E27FC236}">
                <a16:creationId xmlns:a16="http://schemas.microsoft.com/office/drawing/2014/main" id="{F733AFFF-9E20-4A1E-B4FB-452E2AE60F93}"/>
              </a:ext>
            </a:extLst>
          </p:cNvPr>
          <p:cNvSpPr/>
          <p:nvPr/>
        </p:nvSpPr>
        <p:spPr>
          <a:xfrm>
            <a:off x="6305563" y="2649941"/>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6" name="右矢印 42">
            <a:extLst>
              <a:ext uri="{FF2B5EF4-FFF2-40B4-BE49-F238E27FC236}">
                <a16:creationId xmlns:a16="http://schemas.microsoft.com/office/drawing/2014/main" id="{A8AA896C-1BF1-41CD-8F74-C16B56300FBB}"/>
              </a:ext>
            </a:extLst>
          </p:cNvPr>
          <p:cNvSpPr/>
          <p:nvPr/>
        </p:nvSpPr>
        <p:spPr>
          <a:xfrm>
            <a:off x="7868061" y="2575182"/>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7" name="テキスト ボックス 46">
            <a:extLst>
              <a:ext uri="{FF2B5EF4-FFF2-40B4-BE49-F238E27FC236}">
                <a16:creationId xmlns:a16="http://schemas.microsoft.com/office/drawing/2014/main" id="{E5740008-927E-4FA5-A73C-BA6373E55974}"/>
              </a:ext>
            </a:extLst>
          </p:cNvPr>
          <p:cNvSpPr txBox="1"/>
          <p:nvPr/>
        </p:nvSpPr>
        <p:spPr>
          <a:xfrm>
            <a:off x="6566966" y="865790"/>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
        <p:nvSpPr>
          <p:cNvPr id="48" name="テキスト ボックス 47">
            <a:extLst>
              <a:ext uri="{FF2B5EF4-FFF2-40B4-BE49-F238E27FC236}">
                <a16:creationId xmlns:a16="http://schemas.microsoft.com/office/drawing/2014/main" id="{C0FFD55B-63A2-476B-8DAF-2178C927DBA2}"/>
              </a:ext>
            </a:extLst>
          </p:cNvPr>
          <p:cNvSpPr txBox="1"/>
          <p:nvPr/>
        </p:nvSpPr>
        <p:spPr>
          <a:xfrm>
            <a:off x="4946400" y="3172395"/>
            <a:ext cx="4487259"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他に、</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Oriented』</a:t>
            </a:r>
            <a:r>
              <a:rPr lang="ja-JP" altLang="en-US" sz="1000" dirty="0">
                <a:latin typeface="Meiryo UI" panose="020B0604030504040204" pitchFamily="50" charset="-128"/>
                <a:ea typeface="Meiryo UI" panose="020B0604030504040204" pitchFamily="50" charset="-128"/>
              </a:rPr>
              <a:t>が設けられており、延べ面積</a:t>
            </a:r>
            <a:r>
              <a:rPr lang="en-US" altLang="ja-JP" sz="1000" dirty="0">
                <a:latin typeface="Meiryo UI" panose="020B0604030504040204" pitchFamily="50" charset="-128"/>
                <a:ea typeface="Meiryo UI" panose="020B0604030504040204" pitchFamily="50" charset="-128"/>
              </a:rPr>
              <a:t>10,000</a:t>
            </a:r>
            <a:r>
              <a:rPr lang="ja-JP" altLang="en-US" sz="1000" dirty="0">
                <a:latin typeface="Meiryo UI" panose="020B0604030504040204" pitchFamily="50" charset="-128"/>
                <a:ea typeface="Meiryo UI" panose="020B0604030504040204" pitchFamily="50" charset="-128"/>
              </a:rPr>
              <a:t>㎡以上</a:t>
            </a:r>
            <a:r>
              <a:rPr lang="ja-JP" altLang="en-US" sz="1000" dirty="0" smtClean="0">
                <a:latin typeface="Meiryo UI" panose="020B0604030504040204" pitchFamily="50" charset="-128"/>
                <a:ea typeface="Meiryo UI" panose="020B0604030504040204" pitchFamily="50" charset="-128"/>
              </a:rPr>
              <a:t>の施設</a:t>
            </a:r>
            <a:r>
              <a:rPr lang="ja-JP" altLang="en-US" sz="1000" dirty="0">
                <a:latin typeface="Meiryo UI" panose="020B0604030504040204" pitchFamily="50" charset="-128"/>
                <a:ea typeface="Meiryo UI" panose="020B0604030504040204" pitchFamily="50" charset="-128"/>
              </a:rPr>
              <a:t>で</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次エネルギーの削減が事務所・学校は</a:t>
            </a:r>
            <a:r>
              <a:rPr lang="en-US" altLang="ja-JP" sz="1000" dirty="0">
                <a:latin typeface="Meiryo UI" panose="020B0604030504040204" pitchFamily="50" charset="-128"/>
                <a:ea typeface="Meiryo UI" panose="020B0604030504040204" pitchFamily="50" charset="-128"/>
              </a:rPr>
              <a:t>40</a:t>
            </a:r>
            <a:r>
              <a:rPr lang="ja-JP" altLang="en-US" sz="1000" dirty="0">
                <a:latin typeface="Meiryo UI" panose="020B0604030504040204" pitchFamily="50" charset="-128"/>
                <a:ea typeface="Meiryo UI" panose="020B0604030504040204" pitchFamily="50" charset="-128"/>
              </a:rPr>
              <a:t>％以上、病院などは</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％以上が対象</a:t>
            </a:r>
            <a:r>
              <a:rPr lang="ja-JP" altLang="en-US" sz="1000" dirty="0" smtClean="0">
                <a:latin typeface="Meiryo UI" panose="020B0604030504040204" pitchFamily="50" charset="-128"/>
                <a:ea typeface="Meiryo UI" panose="020B0604030504040204" pitchFamily="50" charset="-128"/>
              </a:rPr>
              <a:t>と</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なる</a:t>
            </a:r>
            <a:r>
              <a:rPr lang="ja-JP" altLang="en-US" sz="1000" dirty="0">
                <a:latin typeface="Meiryo UI" panose="020B0604030504040204" pitchFamily="50" charset="-128"/>
                <a:ea typeface="Meiryo UI" panose="020B0604030504040204" pitchFamily="50" charset="-128"/>
              </a:rPr>
              <a:t>。　</a:t>
            </a:r>
            <a:endParaRPr kumimoji="1" lang="ja-JP" altLang="en-US" sz="1000" dirty="0">
              <a:latin typeface="Meiryo UI" panose="020B0604030504040204" pitchFamily="50" charset="-128"/>
              <a:ea typeface="Meiryo UI" panose="020B0604030504040204" pitchFamily="50" charset="-128"/>
            </a:endParaRPr>
          </a:p>
        </p:txBody>
      </p:sp>
      <p:sp>
        <p:nvSpPr>
          <p:cNvPr id="49" name="角丸四角形 47">
            <a:extLst>
              <a:ext uri="{FF2B5EF4-FFF2-40B4-BE49-F238E27FC236}">
                <a16:creationId xmlns:a16="http://schemas.microsoft.com/office/drawing/2014/main" id="{2E8534B6-41EC-452A-BF49-E8CC4A83B779}"/>
              </a:ext>
            </a:extLst>
          </p:cNvPr>
          <p:cNvSpPr/>
          <p:nvPr/>
        </p:nvSpPr>
        <p:spPr>
          <a:xfrm>
            <a:off x="122983" y="670021"/>
            <a:ext cx="9576431" cy="327202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0" name="正方形/長方形 49">
            <a:extLst>
              <a:ext uri="{FF2B5EF4-FFF2-40B4-BE49-F238E27FC236}">
                <a16:creationId xmlns:a16="http://schemas.microsoft.com/office/drawing/2014/main" id="{821B38D0-55A4-46F0-8273-A531EA40F652}"/>
              </a:ext>
            </a:extLst>
          </p:cNvPr>
          <p:cNvSpPr/>
          <p:nvPr/>
        </p:nvSpPr>
        <p:spPr>
          <a:xfrm>
            <a:off x="3528707" y="866765"/>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正方形/長方形 50">
            <a:extLst>
              <a:ext uri="{FF2B5EF4-FFF2-40B4-BE49-F238E27FC236}">
                <a16:creationId xmlns:a16="http://schemas.microsoft.com/office/drawing/2014/main" id="{216FA493-0DD7-4A12-99A7-53776EA42D33}"/>
              </a:ext>
            </a:extLst>
          </p:cNvPr>
          <p:cNvSpPr/>
          <p:nvPr/>
        </p:nvSpPr>
        <p:spPr>
          <a:xfrm>
            <a:off x="319823" y="1126083"/>
            <a:ext cx="4000201" cy="1400383"/>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◆大阪市の市設建築物への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率先導入に向け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、今後</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予定する新築建築物については、原則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Oriented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相当以上をめざし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月に</a:t>
            </a:r>
            <a:r>
              <a:rPr lang="zh-CN" altLang="en-US" sz="1300" dirty="0" smtClean="0">
                <a:latin typeface="Meiryo UI" panose="020B0604030504040204" pitchFamily="50" charset="-128"/>
                <a:ea typeface="Meiryo UI" panose="020B0604030504040204" pitchFamily="50" charset="-128"/>
                <a:cs typeface="Meiryo UI" panose="020B0604030504040204" pitchFamily="50" charset="-128"/>
              </a:rPr>
              <a:t>大阪市</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地球温暖化対策実行計画</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改定しました。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また、既設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化について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、環境</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センター（１施設）にて</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可能性調査を実施しました。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今後</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も既設建築物の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化に向けて検討を進めます。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5511395" y="6283354"/>
            <a:ext cx="2053960" cy="261610"/>
          </a:xfrm>
          <a:prstGeom prst="rect">
            <a:avLst/>
          </a:prstGeom>
          <a:noFill/>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大阪府以外の自治体</a:t>
            </a:r>
            <a:endParaRPr lang="en-US" altLang="ja-JP" sz="1050" dirty="0">
              <a:latin typeface="Meiryo UI" pitchFamily="50" charset="-128"/>
              <a:ea typeface="Meiryo UI" pitchFamily="50" charset="-128"/>
              <a:cs typeface="Meiryo UI"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2664204062"/>
              </p:ext>
            </p:extLst>
          </p:nvPr>
        </p:nvGraphicFramePr>
        <p:xfrm>
          <a:off x="5499988" y="5009539"/>
          <a:ext cx="3880024" cy="1248675"/>
        </p:xfrm>
        <a:graphic>
          <a:graphicData uri="http://schemas.openxmlformats.org/drawingml/2006/table">
            <a:tbl>
              <a:tblPr firstRow="1" bandRow="1">
                <a:tableStyleId>{5940675A-B579-460E-94D1-54222C63F5DA}</a:tableStyleId>
              </a:tblPr>
              <a:tblGrid>
                <a:gridCol w="733629">
                  <a:extLst>
                    <a:ext uri="{9D8B030D-6E8A-4147-A177-3AD203B41FA5}">
                      <a16:colId xmlns:a16="http://schemas.microsoft.com/office/drawing/2014/main" val="3757262113"/>
                    </a:ext>
                  </a:extLst>
                </a:gridCol>
                <a:gridCol w="629279">
                  <a:extLst>
                    <a:ext uri="{9D8B030D-6E8A-4147-A177-3AD203B41FA5}">
                      <a16:colId xmlns:a16="http://schemas.microsoft.com/office/drawing/2014/main" val="1961957189"/>
                    </a:ext>
                  </a:extLst>
                </a:gridCol>
                <a:gridCol w="629279">
                  <a:extLst>
                    <a:ext uri="{9D8B030D-6E8A-4147-A177-3AD203B41FA5}">
                      <a16:colId xmlns:a16="http://schemas.microsoft.com/office/drawing/2014/main" val="1800250479"/>
                    </a:ext>
                  </a:extLst>
                </a:gridCol>
                <a:gridCol w="629279">
                  <a:extLst>
                    <a:ext uri="{9D8B030D-6E8A-4147-A177-3AD203B41FA5}">
                      <a16:colId xmlns:a16="http://schemas.microsoft.com/office/drawing/2014/main" val="1336792137"/>
                    </a:ext>
                  </a:extLst>
                </a:gridCol>
                <a:gridCol w="629279">
                  <a:extLst>
                    <a:ext uri="{9D8B030D-6E8A-4147-A177-3AD203B41FA5}">
                      <a16:colId xmlns:a16="http://schemas.microsoft.com/office/drawing/2014/main" val="2922503444"/>
                    </a:ext>
                  </a:extLst>
                </a:gridCol>
                <a:gridCol w="629279">
                  <a:extLst>
                    <a:ext uri="{9D8B030D-6E8A-4147-A177-3AD203B41FA5}">
                      <a16:colId xmlns:a16="http://schemas.microsoft.com/office/drawing/2014/main" val="2636223033"/>
                    </a:ext>
                  </a:extLst>
                </a:gridCol>
              </a:tblGrid>
              <a:tr h="314625">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400" b="0" strike="noStrike" dirty="0">
                          <a:solidFill>
                            <a:schemeClr val="tx1"/>
                          </a:solidFill>
                          <a:latin typeface="Meiryo UI" panose="020B0604030504040204" pitchFamily="50" charset="-128"/>
                          <a:ea typeface="Meiryo UI" panose="020B0604030504040204" pitchFamily="50" charset="-128"/>
                        </a:rPr>
                        <a:t>2018</a:t>
                      </a:r>
                      <a:endParaRPr kumimoji="1" lang="ja-JP" altLang="en-US" sz="1400" b="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strike="noStrike" dirty="0">
                          <a:solidFill>
                            <a:schemeClr val="tx1"/>
                          </a:solidFill>
                          <a:latin typeface="Meiryo UI" panose="020B0604030504040204" pitchFamily="50" charset="-128"/>
                          <a:ea typeface="Meiryo UI" panose="020B0604030504040204" pitchFamily="50" charset="-128"/>
                        </a:rPr>
                        <a:t>2019</a:t>
                      </a:r>
                      <a:endParaRPr kumimoji="1" lang="ja-JP" altLang="en-US" sz="1400" b="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2021</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2022</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14625">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全国</a:t>
                      </a:r>
                      <a:r>
                        <a:rPr kumimoji="1" lang="en-US" altLang="ja-JP" sz="1400" b="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1</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88</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350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655</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845</a:t>
                      </a:r>
                    </a:p>
                  </a:txBody>
                  <a:tcPr anchor="ctr">
                    <a:noFill/>
                  </a:tcPr>
                </a:tc>
                <a:extLst>
                  <a:ext uri="{0D108BD9-81ED-4DB2-BD59-A6C34878D82A}">
                    <a16:rowId xmlns:a16="http://schemas.microsoft.com/office/drawing/2014/main" val="2124491204"/>
                  </a:ext>
                </a:extLst>
              </a:tr>
              <a:tr h="314625">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0</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1</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24</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strike="noStrike" dirty="0" smtClean="0">
                          <a:solidFill>
                            <a:schemeClr val="tx1"/>
                          </a:solidFill>
                          <a:latin typeface="Meiryo UI" panose="020B0604030504040204" pitchFamily="50" charset="-128"/>
                          <a:ea typeface="Meiryo UI" panose="020B0604030504040204" pitchFamily="50" charset="-128"/>
                        </a:rPr>
                        <a:t>26</a:t>
                      </a:r>
                      <a:endParaRPr kumimoji="1" lang="ja-JP" altLang="en-US" sz="1400" strike="sng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28094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合計</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1</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89</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360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679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823</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Tree>
    <p:extLst>
      <p:ext uri="{BB962C8B-B14F-4D97-AF65-F5344CB8AC3E}">
        <p14:creationId xmlns:p14="http://schemas.microsoft.com/office/powerpoint/2010/main" val="421645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645459"/>
            <a:ext cx="9694076" cy="605117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825756"/>
            <a:ext cx="2405726"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337142"/>
            <a:ext cx="51203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151426"/>
            <a:ext cx="486170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5298895" y="4380958"/>
            <a:ext cx="4339519" cy="223249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a:t>
            </a:r>
            <a:r>
              <a:rPr lang="ja-JP" altLang="en-US" sz="1000" dirty="0" smtClean="0">
                <a:solidFill>
                  <a:schemeClr val="tx1"/>
                </a:solidFill>
                <a:latin typeface="Meiryo UI" pitchFamily="50" charset="-128"/>
                <a:ea typeface="Meiryo UI" pitchFamily="50" charset="-128"/>
                <a:cs typeface="Meiryo UI" pitchFamily="50" charset="-128"/>
              </a:rPr>
              <a:t>任意</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届出</a:t>
            </a:r>
            <a:r>
              <a:rPr lang="ja-JP" altLang="en-US" sz="1000" dirty="0">
                <a:solidFill>
                  <a:schemeClr val="tx1"/>
                </a:solidFill>
                <a:latin typeface="Meiryo UI" pitchFamily="50" charset="-128"/>
                <a:ea typeface="Meiryo UI" pitchFamily="50" charset="-128"/>
                <a:cs typeface="Meiryo UI" pitchFamily="50" charset="-128"/>
              </a:rPr>
              <a:t>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a:t>
            </a:r>
            <a:r>
              <a:rPr lang="ja-JP" altLang="en-US" sz="1000" dirty="0" smtClean="0">
                <a:solidFill>
                  <a:schemeClr val="tx1"/>
                </a:solidFill>
                <a:latin typeface="Meiryo UI" pitchFamily="50" charset="-128"/>
                <a:ea typeface="Meiryo UI" pitchFamily="50" charset="-128"/>
                <a:cs typeface="Meiryo UI" pitchFamily="50" charset="-128"/>
              </a:rPr>
              <a:t>選</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考</a:t>
            </a:r>
            <a:r>
              <a:rPr lang="ja-JP" altLang="en-US" sz="1000" dirty="0">
                <a:solidFill>
                  <a:schemeClr val="tx1"/>
                </a:solidFill>
                <a:latin typeface="Meiryo UI" pitchFamily="50" charset="-128"/>
                <a:ea typeface="Meiryo UI" pitchFamily="50" charset="-128"/>
                <a:cs typeface="Meiryo UI" pitchFamily="50" charset="-128"/>
              </a:rPr>
              <a:t>するため</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57321"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3025" y="2205328"/>
            <a:ext cx="2427299"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枚方市</a:t>
            </a:r>
            <a:r>
              <a:rPr lang="ja-JP" altLang="en-US" sz="1000" dirty="0">
                <a:latin typeface="Meiryo UI" pitchFamily="50" charset="-128"/>
                <a:ea typeface="Meiryo UI" pitchFamily="50" charset="-128"/>
                <a:cs typeface="Meiryo UI" pitchFamily="50" charset="-128"/>
              </a:rPr>
              <a:t>総合文化芸術センター</a:t>
            </a:r>
            <a:endParaRPr lang="en-US" altLang="ja-JP" sz="1000" dirty="0">
              <a:latin typeface="Meiryo UI" pitchFamily="50" charset="-128"/>
              <a:ea typeface="Meiryo UI" pitchFamily="50" charset="-128"/>
              <a:cs typeface="Meiryo UI" pitchFamily="50" charset="-128"/>
            </a:endParaRPr>
          </a:p>
          <a:p>
            <a:pPr marL="87313" indent="-87313"/>
            <a:endParaRPr lang="en-US" altLang="ja-JP" sz="1000" strike="dblStrike" dirty="0" smtClean="0">
              <a:latin typeface="Meiryo UI" pitchFamily="50" charset="-128"/>
              <a:ea typeface="Meiryo UI" pitchFamily="50" charset="-128"/>
              <a:cs typeface="Meiryo UI" pitchFamily="50" charset="-128"/>
            </a:endParaRPr>
          </a:p>
          <a:p>
            <a:pPr marL="87313" indent="-87313"/>
            <a:endParaRPr lang="en-US" altLang="ja-JP" sz="1000" strike="dblStrike"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64719" y="2619336"/>
            <a:ext cx="3053356" cy="234286"/>
          </a:xfrm>
          <a:prstGeom prst="rect">
            <a:avLst/>
          </a:prstGeom>
          <a:noFill/>
          <a:ln>
            <a:noFill/>
          </a:ln>
        </p:spPr>
        <p:txBody>
          <a:bodyPr wrap="square" lIns="36000" tIns="36000" rIns="36000" bIns="36000" rtlCol="0">
            <a:spAutoFit/>
          </a:bodyPr>
          <a:lstStyle/>
          <a:p>
            <a:pPr marL="87313" indent="-87313"/>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2022</a:t>
            </a:r>
            <a:r>
              <a:rPr lang="ja-JP" altLang="en-US" sz="1050" dirty="0" smtClean="0">
                <a:latin typeface="Meiryo UI" pitchFamily="50" charset="-128"/>
                <a:ea typeface="Meiryo UI" pitchFamily="50" charset="-128"/>
                <a:cs typeface="Meiryo UI" pitchFamily="50" charset="-128"/>
              </a:rPr>
              <a:t>年度</a:t>
            </a:r>
            <a:r>
              <a:rPr lang="ja-JP" altLang="en-US" sz="1050" dirty="0">
                <a:latin typeface="Meiryo UI" pitchFamily="50" charset="-128"/>
                <a:ea typeface="Meiryo UI" pitchFamily="50" charset="-128"/>
                <a:cs typeface="Meiryo UI" pitchFamily="50" charset="-128"/>
              </a:rPr>
              <a:t>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788005" y="2217907"/>
            <a:ext cx="1904197"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strike="sngStrike"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梅田ツインタワーズ・サウス</a:t>
            </a:r>
          </a:p>
          <a:p>
            <a:pPr marL="87313" indent="-87313"/>
            <a:endParaRPr lang="en-US" altLang="ja-JP" sz="1000" strike="dblStrike" dirty="0">
              <a:latin typeface="Meiryo UI" pitchFamily="50" charset="-128"/>
              <a:ea typeface="Meiryo UI" pitchFamily="50" charset="-128"/>
              <a:cs typeface="Meiryo UI" pitchFamily="50" charset="-128"/>
            </a:endParaRPr>
          </a:p>
        </p:txBody>
      </p:sp>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28"/>
          <p:cNvSpPr txBox="1">
            <a:spLocks noChangeArrowheads="1"/>
          </p:cNvSpPr>
          <p:nvPr/>
        </p:nvSpPr>
        <p:spPr bwMode="auto">
          <a:xfrm>
            <a:off x="245621" y="5604028"/>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a:t>
            </a:r>
            <a:r>
              <a:rPr lang="ja-JP" altLang="en-US" b="0" dirty="0">
                <a:latin typeface="Meiryo UI" panose="020B0604030504040204" pitchFamily="50" charset="-128"/>
                <a:ea typeface="Meiryo UI" panose="020B0604030504040204" pitchFamily="50" charset="-128"/>
              </a:rPr>
              <a:t>大阪府気候変動対策の推進に</a:t>
            </a:r>
            <a:r>
              <a:rPr lang="ja-JP" altLang="en-US" b="0" dirty="0" smtClean="0">
                <a:latin typeface="Meiryo UI" panose="020B0604030504040204" pitchFamily="50" charset="-128"/>
                <a:ea typeface="Meiryo UI" panose="020B0604030504040204" pitchFamily="50" charset="-128"/>
              </a:rPr>
              <a:t>関する条例</a:t>
            </a:r>
            <a:r>
              <a:rPr lang="ja-JP" altLang="ja-JP" b="0" dirty="0" smtClean="0">
                <a:latin typeface="Meiryo UI" panose="020B0604030504040204" pitchFamily="50" charset="-128"/>
                <a:ea typeface="Meiryo UI" panose="020B0604030504040204" pitchFamily="50" charset="-128"/>
              </a:rPr>
              <a:t>及び</a:t>
            </a:r>
            <a:r>
              <a:rPr lang="ja-JP" altLang="ja-JP" b="0" dirty="0">
                <a:latin typeface="Meiryo UI" panose="020B0604030504040204" pitchFamily="50" charset="-128"/>
                <a:ea typeface="Meiryo UI" panose="020B0604030504040204" pitchFamily="50" charset="-128"/>
              </a:rPr>
              <a:t>建築物環境配慮指針の改正を行い、建築物のエネルギーの使用抑制に対する建築主の理解を促進するため、府全域において建築士から建築主への情報提供および建築主が建築士へ説明を求める旨を努力義務化しています</a:t>
            </a:r>
            <a:r>
              <a:rPr lang="ja-JP" altLang="ja-JP" b="0" dirty="0" smtClean="0">
                <a:latin typeface="Meiryo UI" panose="020B0604030504040204" pitchFamily="50" charset="-128"/>
                <a:ea typeface="Meiryo UI" panose="020B0604030504040204" pitchFamily="50" charset="-128"/>
              </a:rPr>
              <a:t>。</a:t>
            </a:r>
            <a:r>
              <a:rPr lang="ja-JP" altLang="ja-JP" sz="1000" b="0" i="0" dirty="0">
                <a:latin typeface="Meiryo UI" panose="020B0604030504040204" pitchFamily="50" charset="-128"/>
                <a:ea typeface="Meiryo UI" panose="020B0604030504040204" pitchFamily="50" charset="-128"/>
              </a:rPr>
              <a:t> </a:t>
            </a:r>
            <a:r>
              <a:rPr lang="ja-JP" altLang="ja-JP"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2022</a:t>
            </a:r>
            <a:r>
              <a:rPr lang="ja-JP" altLang="ja-JP"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4</a:t>
            </a:r>
            <a:r>
              <a:rPr lang="ja-JP" altLang="ja-JP" sz="1100" b="0" i="0" dirty="0">
                <a:latin typeface="Meiryo UI" panose="020B0604030504040204" pitchFamily="50" charset="-128"/>
                <a:ea typeface="Meiryo UI" panose="020B0604030504040204" pitchFamily="50" charset="-128"/>
              </a:rPr>
              <a:t>月</a:t>
            </a:r>
            <a:r>
              <a:rPr lang="en-US" altLang="ja-JP" sz="1100" b="0" i="0" dirty="0">
                <a:latin typeface="Meiryo UI" panose="020B0604030504040204" pitchFamily="50" charset="-128"/>
                <a:ea typeface="Meiryo UI" panose="020B0604030504040204" pitchFamily="50" charset="-128"/>
              </a:rPr>
              <a:t>1</a:t>
            </a:r>
            <a:r>
              <a:rPr lang="ja-JP" altLang="ja-JP" sz="1100" b="0" i="0" dirty="0">
                <a:latin typeface="Meiryo UI" panose="020B0604030504040204" pitchFamily="50" charset="-128"/>
                <a:ea typeface="Meiryo UI" panose="020B0604030504040204" pitchFamily="50" charset="-128"/>
              </a:rPr>
              <a:t>日施行）</a:t>
            </a:r>
            <a:endParaRPr lang="en-US" altLang="ja-JP" sz="1600" b="0" i="0" dirty="0" smtClean="0">
              <a:latin typeface="Meiryo UI" pitchFamily="50" charset="-128"/>
              <a:ea typeface="Meiryo UI" pitchFamily="50" charset="-128"/>
              <a:cs typeface="Meiryo UI" pitchFamily="50" charset="-128"/>
            </a:endParaRPr>
          </a:p>
        </p:txBody>
      </p:sp>
      <p:graphicFrame>
        <p:nvGraphicFramePr>
          <p:cNvPr id="43" name="表 42"/>
          <p:cNvGraphicFramePr>
            <a:graphicFrameLocks noGrp="1"/>
          </p:cNvGraphicFramePr>
          <p:nvPr>
            <p:extLst/>
          </p:nvPr>
        </p:nvGraphicFramePr>
        <p:xfrm>
          <a:off x="5571552" y="4677116"/>
          <a:ext cx="3920651" cy="1280160"/>
        </p:xfrm>
        <a:graphic>
          <a:graphicData uri="http://schemas.openxmlformats.org/drawingml/2006/table">
            <a:tbl>
              <a:tblPr firstRow="1" bandRow="1">
                <a:tableStyleId>{5940675A-B579-460E-94D1-54222C63F5DA}</a:tableStyleId>
              </a:tblPr>
              <a:tblGrid>
                <a:gridCol w="806622">
                  <a:extLst>
                    <a:ext uri="{9D8B030D-6E8A-4147-A177-3AD203B41FA5}">
                      <a16:colId xmlns:a16="http://schemas.microsoft.com/office/drawing/2014/main" val="2090161232"/>
                    </a:ext>
                  </a:extLst>
                </a:gridCol>
                <a:gridCol w="568594">
                  <a:extLst>
                    <a:ext uri="{9D8B030D-6E8A-4147-A177-3AD203B41FA5}">
                      <a16:colId xmlns:a16="http://schemas.microsoft.com/office/drawing/2014/main" val="2460188512"/>
                    </a:ext>
                  </a:extLst>
                </a:gridCol>
                <a:gridCol w="509087">
                  <a:extLst>
                    <a:ext uri="{9D8B030D-6E8A-4147-A177-3AD203B41FA5}">
                      <a16:colId xmlns:a16="http://schemas.microsoft.com/office/drawing/2014/main" val="2562341190"/>
                    </a:ext>
                  </a:extLst>
                </a:gridCol>
                <a:gridCol w="509087">
                  <a:extLst>
                    <a:ext uri="{9D8B030D-6E8A-4147-A177-3AD203B41FA5}">
                      <a16:colId xmlns:a16="http://schemas.microsoft.com/office/drawing/2014/main" val="812667615"/>
                    </a:ext>
                  </a:extLst>
                </a:gridCol>
                <a:gridCol w="509087">
                  <a:extLst>
                    <a:ext uri="{9D8B030D-6E8A-4147-A177-3AD203B41FA5}">
                      <a16:colId xmlns:a16="http://schemas.microsoft.com/office/drawing/2014/main" val="1187545978"/>
                    </a:ext>
                  </a:extLst>
                </a:gridCol>
                <a:gridCol w="509087">
                  <a:extLst>
                    <a:ext uri="{9D8B030D-6E8A-4147-A177-3AD203B41FA5}">
                      <a16:colId xmlns:a16="http://schemas.microsoft.com/office/drawing/2014/main" val="2269340133"/>
                    </a:ext>
                  </a:extLst>
                </a:gridCol>
                <a:gridCol w="509087">
                  <a:extLst>
                    <a:ext uri="{9D8B030D-6E8A-4147-A177-3AD203B41FA5}">
                      <a16:colId xmlns:a16="http://schemas.microsoft.com/office/drawing/2014/main" val="643555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42577494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a:t>
                      </a:r>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270804678"/>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246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65070324"/>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787658283"/>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873115719"/>
                  </a:ext>
                </a:extLst>
              </a:tr>
            </a:tbl>
          </a:graphicData>
        </a:graphic>
      </p:graphicFrame>
      <p:pic>
        <p:nvPicPr>
          <p:cNvPr id="37" name="図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6897" y="965646"/>
            <a:ext cx="1694400" cy="1270800"/>
          </a:xfrm>
          <a:prstGeom prst="rect">
            <a:avLst/>
          </a:prstGeom>
          <a:ln>
            <a:noFill/>
          </a:ln>
        </p:spPr>
      </p:pic>
      <p:pic>
        <p:nvPicPr>
          <p:cNvPr id="2" name="図 1"/>
          <p:cNvPicPr>
            <a:picLocks noChangeAspect="1"/>
          </p:cNvPicPr>
          <p:nvPr/>
        </p:nvPicPr>
        <p:blipFill>
          <a:blip r:embed="rId12"/>
          <a:stretch>
            <a:fillRect/>
          </a:stretch>
        </p:blipFill>
        <p:spPr>
          <a:xfrm>
            <a:off x="5472032" y="951824"/>
            <a:ext cx="1954768" cy="1294154"/>
          </a:xfrm>
          <a:prstGeom prst="rect">
            <a:avLst/>
          </a:prstGeom>
          <a:ln>
            <a:noFill/>
          </a:ln>
        </p:spPr>
      </p:pic>
      <p:sp>
        <p:nvSpPr>
          <p:cNvPr id="54" name="テキスト ボックス 53"/>
          <p:cNvSpPr txBox="1"/>
          <p:nvPr/>
        </p:nvSpPr>
        <p:spPr>
          <a:xfrm>
            <a:off x="2842284" y="825756"/>
            <a:ext cx="2429700"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1,648</a:t>
            </a:r>
            <a:r>
              <a:rPr lang="zh-TW"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511</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p>
        </p:txBody>
      </p:sp>
      <p:sp>
        <p:nvSpPr>
          <p:cNvPr id="53" name="テキスト ボックス 28"/>
          <p:cNvSpPr txBox="1">
            <a:spLocks noChangeArrowheads="1"/>
          </p:cNvSpPr>
          <p:nvPr/>
        </p:nvSpPr>
        <p:spPr bwMode="auto">
          <a:xfrm>
            <a:off x="245621" y="3912412"/>
            <a:ext cx="475825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a:t>
            </a:r>
            <a:r>
              <a:rPr lang="ja-JP" altLang="en-US" b="0" i="0" dirty="0" smtClean="0">
                <a:latin typeface="Meiryo UI" pitchFamily="50" charset="-128"/>
                <a:ea typeface="Meiryo UI" pitchFamily="50" charset="-128"/>
                <a:cs typeface="Meiryo UI" pitchFamily="50" charset="-128"/>
              </a:rPr>
              <a:t>）を</a:t>
            </a:r>
            <a:r>
              <a:rPr lang="ja-JP" altLang="en-US" b="0" i="0" dirty="0">
                <a:latin typeface="Meiryo UI" pitchFamily="50" charset="-128"/>
                <a:ea typeface="Meiryo UI" pitchFamily="50" charset="-128"/>
                <a:cs typeface="Meiryo UI" pitchFamily="50" charset="-128"/>
              </a:rPr>
              <a:t>新築又は増改築しようとする者に対し、当該建築物を「建築物のエネルギー消費性能の向上に関する法律（建築物省エネ法）」で定める基準に適合させることを義務化しています。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smtClean="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a:t>
            </a:r>
            <a:r>
              <a:rPr lang="en-US" altLang="ja-JP" sz="1100" b="0" i="0" dirty="0" smtClean="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日施行、府は</a:t>
            </a:r>
            <a:r>
              <a:rPr lang="en-US" altLang="ja-JP" sz="1100" b="0" i="0" dirty="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361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角丸四角形 15"/>
          <p:cNvSpPr/>
          <p:nvPr/>
        </p:nvSpPr>
        <p:spPr>
          <a:xfrm>
            <a:off x="105961" y="550910"/>
            <a:ext cx="9747058" cy="6284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87313" lvl="0"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34955" y="629397"/>
            <a:ext cx="570302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20" name="テキスト ボックス 28"/>
          <p:cNvSpPr txBox="1">
            <a:spLocks noChangeArrowheads="1"/>
          </p:cNvSpPr>
          <p:nvPr/>
        </p:nvSpPr>
        <p:spPr bwMode="auto">
          <a:xfrm>
            <a:off x="93928" y="1057291"/>
            <a:ext cx="98000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2023</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は</a:t>
            </a:r>
            <a:r>
              <a:rPr lang="ja-JP" altLang="en-US" b="0" i="0" dirty="0" smtClean="0">
                <a:latin typeface="Meiryo UI" pitchFamily="50" charset="-128"/>
                <a:ea typeface="Meiryo UI" pitchFamily="50" charset="-128"/>
                <a:cs typeface="Meiryo UI" pitchFamily="50" charset="-128"/>
              </a:rPr>
              <a:t>、大阪府</a:t>
            </a:r>
            <a:r>
              <a:rPr lang="ja-JP" altLang="en-US" b="0" i="0" dirty="0">
                <a:latin typeface="Meiryo UI" pitchFamily="50" charset="-128"/>
                <a:ea typeface="Meiryo UI" pitchFamily="50" charset="-128"/>
                <a:cs typeface="Meiryo UI" pitchFamily="50" charset="-128"/>
              </a:rPr>
              <a:t>新別館（北館・南館）、大阪府府税事務所</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施設</a:t>
            </a:r>
            <a:r>
              <a:rPr lang="ja-JP" altLang="en-US" b="0" i="0" dirty="0" smtClean="0">
                <a:latin typeface="Meiryo UI" pitchFamily="50" charset="-128"/>
                <a:ea typeface="Meiryo UI" pitchFamily="50" charset="-128"/>
                <a:cs typeface="Meiryo UI" pitchFamily="50" charset="-128"/>
              </a:rPr>
              <a:t>、大阪市大正区役所外</a:t>
            </a:r>
            <a:r>
              <a:rPr lang="en-US" altLang="ja-JP" b="0" i="0" dirty="0" smtClean="0">
                <a:latin typeface="Meiryo UI" pitchFamily="50" charset="-128"/>
                <a:ea typeface="Meiryo UI" pitchFamily="50" charset="-128"/>
                <a:cs typeface="Meiryo UI" pitchFamily="50" charset="-128"/>
              </a:rPr>
              <a:t>14</a:t>
            </a:r>
            <a:r>
              <a:rPr lang="ja-JP" altLang="en-US" b="0" i="0" dirty="0" smtClean="0">
                <a:latin typeface="Meiryo UI" pitchFamily="50" charset="-128"/>
                <a:ea typeface="Meiryo UI" pitchFamily="50" charset="-128"/>
                <a:cs typeface="Meiryo UI" pitchFamily="50" charset="-128"/>
              </a:rPr>
              <a:t>施設で</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1" name="図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4919" y="1730069"/>
            <a:ext cx="3540086" cy="2145236"/>
          </a:xfrm>
          <a:prstGeom prst="rect">
            <a:avLst/>
          </a:prstGeom>
        </p:spPr>
      </p:pic>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395" y="2191420"/>
            <a:ext cx="4655766" cy="4588615"/>
          </a:xfrm>
          <a:prstGeom prst="rect">
            <a:avLst/>
          </a:prstGeom>
        </p:spPr>
      </p:pic>
      <p:sp>
        <p:nvSpPr>
          <p:cNvPr id="24" name="テキスト ボックス 28"/>
          <p:cNvSpPr txBox="1">
            <a:spLocks noChangeArrowheads="1"/>
          </p:cNvSpPr>
          <p:nvPr/>
        </p:nvSpPr>
        <p:spPr bwMode="auto">
          <a:xfrm>
            <a:off x="373571" y="1611928"/>
            <a:ext cx="5303334"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26" name="円/楕円 30">
            <a:extLst>
              <a:ext uri="{FF2B5EF4-FFF2-40B4-BE49-F238E27FC236}">
                <a16:creationId xmlns:a16="http://schemas.microsoft.com/office/drawing/2014/main" id="{A114B1F0-90F7-44B0-B587-302EA69346C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r>
              <a:rPr lang="en-US" altLang="ja-JP" sz="1100" b="1" dirty="0" smtClean="0">
                <a:solidFill>
                  <a:schemeClr val="bg1"/>
                </a:solidFill>
                <a:latin typeface="Meiryo UI" panose="020B0604030504040204" pitchFamily="50" charset="-128"/>
                <a:ea typeface="Meiryo UI" panose="020B0604030504040204" pitchFamily="50" charset="-128"/>
              </a:rPr>
              <a:t>24</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5988949" y="660437"/>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1,032</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225</a:t>
            </a:r>
            <a:r>
              <a:rPr lang="ja-JP" altLang="en-US" sz="1200" dirty="0" smtClean="0">
                <a:latin typeface="Meiryo UI" pitchFamily="50" charset="-128"/>
                <a:ea typeface="Meiryo UI" pitchFamily="50" charset="-128"/>
                <a:cs typeface="Meiryo UI" pitchFamily="50" charset="-128"/>
              </a:rPr>
              <a:t>千円）　</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18" name="正方形/長方形 17"/>
          <p:cNvSpPr/>
          <p:nvPr/>
        </p:nvSpPr>
        <p:spPr>
          <a:xfrm>
            <a:off x="4743267" y="3991062"/>
            <a:ext cx="2469144" cy="2550730"/>
          </a:xfrm>
          <a:prstGeom prst="rect">
            <a:avLst/>
          </a:prstGeom>
          <a:noFill/>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40</a:t>
            </a:r>
            <a:r>
              <a:rPr lang="ja-JP" altLang="en-US" sz="1000" dirty="0">
                <a:solidFill>
                  <a:schemeClr val="tx1"/>
                </a:solidFill>
                <a:latin typeface="Meiryo UI" pitchFamily="50" charset="-128"/>
                <a:ea typeface="Meiryo UI" pitchFamily="50" charset="-128"/>
                <a:cs typeface="Meiryo UI" pitchFamily="50" charset="-128"/>
              </a:rPr>
              <a:t>施設（市場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施設、保健福祉センター</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8</a:t>
            </a:r>
            <a:r>
              <a:rPr lang="ja-JP" altLang="en-US" sz="1000" dirty="0">
                <a:solidFill>
                  <a:schemeClr val="tx1"/>
                </a:solidFill>
                <a:latin typeface="Meiryo UI" pitchFamily="50" charset="-128"/>
                <a:ea typeface="Meiryo UI" pitchFamily="50" charset="-128"/>
                <a:cs typeface="Meiryo UI" pitchFamily="50" charset="-128"/>
              </a:rPr>
              <a:t>施設、事務所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施設、公文書館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施設、消防署</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斎場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施設、教育センター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2022</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8" name="正方形/長方形 27"/>
          <p:cNvSpPr/>
          <p:nvPr/>
        </p:nvSpPr>
        <p:spPr>
          <a:xfrm>
            <a:off x="7276563" y="3991061"/>
            <a:ext cx="2524002" cy="1791553"/>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施設（高校、警察、公園）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（事務</a:t>
            </a:r>
            <a:r>
              <a:rPr lang="ja-JP" altLang="en-US" sz="1000" dirty="0" smtClean="0">
                <a:solidFill>
                  <a:schemeClr val="tx1"/>
                </a:solidFill>
                <a:latin typeface="Meiryo UI" pitchFamily="50" charset="-128"/>
                <a:ea typeface="Meiryo UI" pitchFamily="50" charset="-128"/>
                <a:cs typeface="Meiryo UI" pitchFamily="50" charset="-128"/>
              </a:rPr>
              <a:t>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施設（警察）</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12263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66475" y="605534"/>
            <a:ext cx="9766450" cy="611006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123296" y="652945"/>
            <a:ext cx="329946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大阪市エコ住宅普及促進事業</a:t>
            </a:r>
          </a:p>
        </p:txBody>
      </p:sp>
      <p:sp>
        <p:nvSpPr>
          <p:cNvPr id="35" name="テキスト ボックス 34"/>
          <p:cNvSpPr txBox="1"/>
          <p:nvPr/>
        </p:nvSpPr>
        <p:spPr>
          <a:xfrm>
            <a:off x="220726" y="1165583"/>
            <a:ext cx="935358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◆省エネ・省</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戸建・集合</a:t>
            </a:r>
            <a:r>
              <a:rPr lang="en-US" altLang="ja-JP" sz="105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を認定するとともに、その情報を広く発信します。</a:t>
            </a:r>
          </a:p>
        </p:txBody>
      </p:sp>
      <p:sp>
        <p:nvSpPr>
          <p:cNvPr id="36" name="テキスト ボックス 35"/>
          <p:cNvSpPr txBox="1"/>
          <p:nvPr/>
        </p:nvSpPr>
        <p:spPr>
          <a:xfrm>
            <a:off x="7032812" y="1767090"/>
            <a:ext cx="2541494" cy="707886"/>
          </a:xfrm>
          <a:prstGeom prst="rect">
            <a:avLst/>
          </a:prstGeom>
          <a:noFill/>
        </p:spPr>
        <p:txBody>
          <a:bodyPr wrap="square" rtlCol="0">
            <a:spAutoFit/>
          </a:bodyPr>
          <a:lstStyle/>
          <a:p>
            <a:pPr marL="87313" indent="-87313"/>
            <a:r>
              <a:rPr lang="en-US" altLang="ja-JP" sz="1000" dirty="0">
                <a:latin typeface="Meiryo UI" panose="020B0604030504040204" pitchFamily="50" charset="-128"/>
                <a:ea typeface="Meiryo UI" panose="020B0604030504040204" pitchFamily="50" charset="-128"/>
              </a:rPr>
              <a:t>※2011</a:t>
            </a:r>
            <a:r>
              <a:rPr lang="ja-JP" altLang="en-US" sz="1000" dirty="0">
                <a:latin typeface="Meiryo UI" panose="020B0604030504040204" pitchFamily="50" charset="-128"/>
                <a:ea typeface="Meiryo UI" panose="020B0604030504040204" pitchFamily="50" charset="-128"/>
              </a:rPr>
              <a:t>年度から</a:t>
            </a:r>
            <a:r>
              <a:rPr lang="en-US" altLang="ja-JP" sz="1000" dirty="0">
                <a:latin typeface="Meiryo UI" panose="020B0604030504040204" pitchFamily="50" charset="-128"/>
                <a:ea typeface="Meiryo UI" panose="020B0604030504040204" pitchFamily="50" charset="-128"/>
              </a:rPr>
              <a:t>2013</a:t>
            </a:r>
            <a:r>
              <a:rPr lang="ja-JP" altLang="ja-JP" sz="1000" dirty="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まで</a:t>
            </a:r>
            <a:r>
              <a:rPr lang="ja-JP" altLang="ja-JP" sz="1000" dirty="0">
                <a:latin typeface="Meiryo UI" panose="020B0604030504040204" pitchFamily="50" charset="-128"/>
                <a:ea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rPr>
              <a:t>計画</a:t>
            </a:r>
            <a:r>
              <a:rPr lang="ja-JP" altLang="ja-JP" sz="1000" dirty="0">
                <a:latin typeface="Meiryo UI" panose="020B0604030504040204" pitchFamily="50" charset="-128"/>
                <a:ea typeface="Meiryo UI" panose="020B0604030504040204" pitchFamily="50" charset="-128"/>
              </a:rPr>
              <a:t>認定を受けた住宅の購入等にかかる住宅ローンに対</a:t>
            </a:r>
            <a:r>
              <a:rPr lang="ja-JP" altLang="en-US" sz="1000" dirty="0">
                <a:latin typeface="Meiryo UI" panose="020B0604030504040204" pitchFamily="50" charset="-128"/>
                <a:ea typeface="Meiryo UI" panose="020B0604030504040204" pitchFamily="50" charset="-128"/>
              </a:rPr>
              <a:t>する</a:t>
            </a:r>
            <a:r>
              <a:rPr lang="ja-JP" altLang="ja-JP" sz="1000" dirty="0">
                <a:latin typeface="Meiryo UI" panose="020B0604030504040204" pitchFamily="50" charset="-128"/>
                <a:ea typeface="Meiryo UI" panose="020B0604030504040204" pitchFamily="50" charset="-128"/>
              </a:rPr>
              <a:t>利子補給を行っていま</a:t>
            </a:r>
            <a:r>
              <a:rPr lang="ja-JP" altLang="en-US" sz="1000" dirty="0">
                <a:latin typeface="Meiryo UI" panose="020B0604030504040204" pitchFamily="50" charset="-128"/>
                <a:ea typeface="Meiryo UI" panose="020B0604030504040204" pitchFamily="50" charset="-128"/>
              </a:rPr>
              <a:t>した（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年度終了）。</a:t>
            </a:r>
            <a:endParaRPr lang="en-US" altLang="ja-JP" sz="1000"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1862" y="1669118"/>
            <a:ext cx="6470950" cy="5001156"/>
          </a:xfrm>
          <a:prstGeom prst="rect">
            <a:avLst/>
          </a:prstGeom>
        </p:spPr>
      </p:pic>
      <p:sp>
        <p:nvSpPr>
          <p:cNvPr id="41" name="テキスト ボックス 40"/>
          <p:cNvSpPr txBox="1"/>
          <p:nvPr/>
        </p:nvSpPr>
        <p:spPr>
          <a:xfrm>
            <a:off x="5382177" y="5975410"/>
            <a:ext cx="4299705" cy="553998"/>
          </a:xfrm>
          <a:prstGeom prst="rect">
            <a:avLst/>
          </a:prstGeom>
          <a:noFill/>
        </p:spPr>
        <p:txBody>
          <a:bodyPr wrap="square" rtlCol="0">
            <a:spAutoFit/>
          </a:bodyPr>
          <a:lstStyle/>
          <a:p>
            <a:pPr marL="87313" indent="-87313"/>
            <a:r>
              <a:rPr lang="ja-JP" altLang="en-US" sz="1000" dirty="0">
                <a:latin typeface="Meiryo UI" panose="020B0604030504040204" pitchFamily="50" charset="-128"/>
                <a:ea typeface="Meiryo UI" panose="020B0604030504040204" pitchFamily="50" charset="-128"/>
              </a:rPr>
              <a:t>記載の各名称は、以下各社の登録商標です。</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エネファーム：東京瓦斯㈱、大阪瓦斯㈱</a:t>
            </a:r>
            <a:r>
              <a:rPr lang="ja-JP" altLang="en-US" sz="1000" dirty="0" smtClean="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ENEOS</a:t>
            </a:r>
            <a:r>
              <a:rPr lang="ja-JP" altLang="en-US" sz="1000" dirty="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2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円/楕円 30">
            <a:extLst>
              <a:ext uri="{FF2B5EF4-FFF2-40B4-BE49-F238E27FC236}">
                <a16:creationId xmlns:a16="http://schemas.microsoft.com/office/drawing/2014/main" id="{72892C9D-5DED-4BE9-A501-CED9EA31C71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300680" y="836852"/>
            <a:ext cx="247470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15" name="正方形/長方形 14"/>
          <p:cNvSpPr/>
          <p:nvPr/>
        </p:nvSpPr>
        <p:spPr>
          <a:xfrm>
            <a:off x="7157937" y="2664196"/>
            <a:ext cx="2070846" cy="5189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2022</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までの実績＞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・計画認定住宅戸数：</a:t>
            </a:r>
            <a:r>
              <a:rPr lang="en-US" altLang="ja-JP" sz="1050" dirty="0">
                <a:solidFill>
                  <a:schemeClr val="tx1"/>
                </a:solidFill>
                <a:latin typeface="Meiryo UI" pitchFamily="50" charset="-128"/>
                <a:ea typeface="Meiryo UI" pitchFamily="50" charset="-128"/>
                <a:cs typeface="Meiryo UI" pitchFamily="50" charset="-128"/>
              </a:rPr>
              <a:t>3,305</a:t>
            </a:r>
            <a:r>
              <a:rPr lang="ja-JP" altLang="en-US" sz="1050" dirty="0">
                <a:solidFill>
                  <a:schemeClr val="tx1"/>
                </a:solidFill>
                <a:latin typeface="Meiryo UI" pitchFamily="50" charset="-128"/>
                <a:ea typeface="Meiryo UI" pitchFamily="50" charset="-128"/>
                <a:cs typeface="Meiryo UI" pitchFamily="50" charset="-128"/>
              </a:rPr>
              <a:t>戸</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7474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11431" y="585201"/>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82724" y="639751"/>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①</a:t>
            </a:r>
          </a:p>
        </p:txBody>
      </p:sp>
      <p:sp>
        <p:nvSpPr>
          <p:cNvPr id="30" name="テキスト ボックス 29"/>
          <p:cNvSpPr txBox="1"/>
          <p:nvPr/>
        </p:nvSpPr>
        <p:spPr>
          <a:xfrm>
            <a:off x="6374582" y="106867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038999"/>
            <a:ext cx="1871586" cy="350784"/>
          </a:xfrm>
          <a:prstGeom prst="rect">
            <a:avLst/>
          </a:prstGeom>
          <a:no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04059"/>
            <a:ext cx="3211876" cy="4677149"/>
          </a:xfrm>
          <a:prstGeom prst="rect">
            <a:avLst/>
          </a:prstGeom>
        </p:spPr>
      </p:pic>
      <p:sp>
        <p:nvSpPr>
          <p:cNvPr id="15" name="正方形/長方形 14"/>
          <p:cNvSpPr/>
          <p:nvPr/>
        </p:nvSpPr>
        <p:spPr>
          <a:xfrm>
            <a:off x="188618" y="5523878"/>
            <a:ext cx="4376081" cy="116955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エネルギーイノベーションジャパン</a:t>
            </a:r>
            <a:r>
              <a:rPr lang="en-US" altLang="ja-JP" sz="1000" dirty="0">
                <a:solidFill>
                  <a:schemeClr val="tx1"/>
                </a:solidFill>
                <a:latin typeface="Meiryo UI" panose="020B0604030504040204" pitchFamily="50" charset="-128"/>
                <a:ea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rPr>
              <a:t>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・地中熱シンポジウム講演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2019</a:t>
            </a:r>
            <a:r>
              <a:rPr lang="ja-JP" altLang="en-US" sz="1000" dirty="0">
                <a:solidFill>
                  <a:schemeClr val="tx1"/>
                </a:solidFill>
                <a:latin typeface="Meiryo UI" panose="020B0604030504040204" pitchFamily="50" charset="-128"/>
                <a:ea typeface="Meiryo UI" panose="020B0604030504040204" pitchFamily="50" charset="-128"/>
              </a:rPr>
              <a:t>年度＞</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158" y="3486549"/>
            <a:ext cx="1820270" cy="2566581"/>
          </a:xfrm>
          <a:prstGeom prst="rect">
            <a:avLst/>
          </a:prstGeom>
        </p:spPr>
      </p:pic>
      <p:sp>
        <p:nvSpPr>
          <p:cNvPr id="17" name="テキスト ボックス 16"/>
          <p:cNvSpPr txBox="1"/>
          <p:nvPr/>
        </p:nvSpPr>
        <p:spPr>
          <a:xfrm>
            <a:off x="4692399" y="300976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p>
        </p:txBody>
      </p:sp>
      <p:pic>
        <p:nvPicPr>
          <p:cNvPr id="25" name="図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380" y="3381628"/>
            <a:ext cx="2447985" cy="1551611"/>
          </a:xfrm>
          <a:prstGeom prst="rect">
            <a:avLst/>
          </a:prstGeom>
        </p:spPr>
      </p:pic>
      <p:sp>
        <p:nvSpPr>
          <p:cNvPr id="26" name="テキスト ボックス 25"/>
          <p:cNvSpPr txBox="1"/>
          <p:nvPr/>
        </p:nvSpPr>
        <p:spPr>
          <a:xfrm>
            <a:off x="825257" y="311921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14" y="4911967"/>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05566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pic>
        <p:nvPicPr>
          <p:cNvPr id="3" name="図 2"/>
          <p:cNvPicPr>
            <a:picLocks noChangeAspect="1"/>
          </p:cNvPicPr>
          <p:nvPr/>
        </p:nvPicPr>
        <p:blipFill rotWithShape="1">
          <a:blip r:embed="rId6" cstate="email">
            <a:extLst>
              <a:ext uri="{28A0092B-C50C-407E-A947-70E740481C1C}">
                <a14:useLocalDpi xmlns:a14="http://schemas.microsoft.com/office/drawing/2010/main"/>
              </a:ext>
            </a:extLst>
          </a:blip>
          <a:srcRect l="7036"/>
          <a:stretch/>
        </p:blipFill>
        <p:spPr>
          <a:xfrm>
            <a:off x="2809253" y="3546105"/>
            <a:ext cx="1712970" cy="1958425"/>
          </a:xfrm>
          <a:prstGeom prst="rect">
            <a:avLst/>
          </a:prstGeom>
        </p:spPr>
      </p:pic>
      <p:sp>
        <p:nvSpPr>
          <p:cNvPr id="24" name="円/楕円 30">
            <a:extLst>
              <a:ext uri="{FF2B5EF4-FFF2-40B4-BE49-F238E27FC236}">
                <a16:creationId xmlns:a16="http://schemas.microsoft.com/office/drawing/2014/main" id="{004E9BA7-39F5-4B39-A785-8B07C112A8D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5F5A137A-A05C-4CD2-9DAF-1651083E2DC0}"/>
              </a:ext>
            </a:extLst>
          </p:cNvPr>
          <p:cNvSpPr txBox="1"/>
          <p:nvPr/>
        </p:nvSpPr>
        <p:spPr>
          <a:xfrm>
            <a:off x="2715829" y="758385"/>
            <a:ext cx="2680420" cy="184666"/>
          </a:xfrm>
          <a:prstGeom prst="rect">
            <a:avLst/>
          </a:prstGeom>
          <a:noFill/>
        </p:spPr>
        <p:txBody>
          <a:bodyPr wrap="square" lIns="0" tIns="0" rIns="0" bIns="0" rtlCol="0" anchor="ctr" anchorCtr="1">
            <a:spAutoFit/>
          </a:bodyPr>
          <a:lstStyle/>
          <a:p>
            <a:pPr marL="87313" indent="-87313">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20022" y="1103282"/>
            <a:ext cx="5751501" cy="1892826"/>
          </a:xfrm>
          <a:prstGeom prst="rect">
            <a:avLst/>
          </a:prstGeom>
          <a:noFill/>
        </p:spPr>
        <p:txBody>
          <a:bodyPr wrap="square" rtlCol="0">
            <a:spAutoFit/>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地中熱利用の促進を図るため、国立研究開発法人産業技術</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総合</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と</a:t>
            </a:r>
            <a:r>
              <a:rPr kumimoji="1" lang="ja-JP" altLang="en-US" sz="1300" b="0" i="0" u="none" kern="1200" cap="none" spc="0" normalizeH="0" baseline="0" noProof="0" dirty="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し、地中熱ポテンシャルマップを作成しました。また、府内での</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利用</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設備導入事例集を作成しました。これらは、</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上で公開</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して</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います</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。今後は</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関係</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96800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269089" y="702229"/>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②</a:t>
            </a: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28133" y="4184404"/>
            <a:ext cx="2529959" cy="2308533"/>
          </a:xfrm>
          <a:prstGeom prst="rect">
            <a:avLst/>
          </a:prstGeom>
          <a:noFill/>
          <a:ln>
            <a:noFill/>
          </a:ln>
        </p:spPr>
      </p:pic>
      <p:sp>
        <p:nvSpPr>
          <p:cNvPr id="4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823938"/>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予算</a:t>
            </a:r>
            <a:r>
              <a:rPr lang="en-US" altLang="ja-JP" sz="1200" noProof="0" dirty="0" smtClean="0">
                <a:latin typeface="Meiryo UI" pitchFamily="50" charset="-128"/>
                <a:ea typeface="Meiryo UI" pitchFamily="50" charset="-128"/>
                <a:cs typeface="Meiryo UI" pitchFamily="50" charset="-128"/>
              </a:rPr>
              <a:t>5,706</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4" name="テキスト ボックス 23">
            <a:extLst>
              <a:ext uri="{FF2B5EF4-FFF2-40B4-BE49-F238E27FC236}">
                <a16:creationId xmlns:a16="http://schemas.microsoft.com/office/drawing/2014/main" id="{3A99DF82-1DDF-427A-918A-65C2649F7AD4}"/>
              </a:ext>
            </a:extLst>
          </p:cNvPr>
          <p:cNvSpPr txBox="1"/>
          <p:nvPr/>
        </p:nvSpPr>
        <p:spPr>
          <a:xfrm>
            <a:off x="158945" y="1144056"/>
            <a:ext cx="5832000" cy="2646878"/>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a:t>
            </a:r>
            <a:r>
              <a:rPr lang="ja-JP" altLang="en-US" dirty="0" smtClean="0"/>
              <a:t>地中熱利用の</a:t>
            </a:r>
            <a:r>
              <a:rPr lang="ja-JP" altLang="en-US" dirty="0"/>
              <a:t>ひとつである帯水層蓄熱利用は、地下水を多く含む地層（帯</a:t>
            </a:r>
            <a:r>
              <a:rPr lang="ja-JP" altLang="en-US" dirty="0" smtClean="0"/>
              <a:t>水層）</a:t>
            </a:r>
            <a:endParaRPr lang="en-US" altLang="ja-JP" dirty="0" smtClean="0"/>
          </a:p>
          <a:p>
            <a:r>
              <a:rPr lang="ja-JP" altLang="en-US" dirty="0"/>
              <a:t>　</a:t>
            </a:r>
            <a:r>
              <a:rPr lang="ja-JP" altLang="en-US" dirty="0" smtClean="0"/>
              <a:t>から熱</a:t>
            </a:r>
            <a:r>
              <a:rPr lang="ja-JP" altLang="en-US" dirty="0"/>
              <a:t>エネルギーを採り出して、建物の冷房・暖房を効率的に行う技術で</a:t>
            </a:r>
            <a:r>
              <a:rPr lang="ja-JP" altLang="en-US" dirty="0" smtClean="0"/>
              <a:t>、省エネ、</a:t>
            </a:r>
            <a:endParaRPr lang="en-US" altLang="ja-JP" dirty="0" smtClean="0"/>
          </a:p>
          <a:p>
            <a:r>
              <a:rPr lang="ja-JP" altLang="en-US" dirty="0"/>
              <a:t>　</a:t>
            </a:r>
            <a:r>
              <a:rPr lang="en-US" altLang="ja-JP" dirty="0" smtClean="0"/>
              <a:t>CO</a:t>
            </a:r>
            <a:r>
              <a:rPr lang="en-US" altLang="ja-JP" baseline="-25000" dirty="0" smtClean="0"/>
              <a:t>2</a:t>
            </a:r>
            <a:r>
              <a:rPr lang="ja-JP" altLang="en-US" dirty="0" smtClean="0"/>
              <a:t>排出</a:t>
            </a:r>
            <a:r>
              <a:rPr lang="ja-JP" altLang="en-US" dirty="0"/>
              <a:t>削減、ヒートアイランド現象の緩和策として期待されています。</a:t>
            </a:r>
            <a:endParaRPr lang="en-US" altLang="ja-JP" dirty="0"/>
          </a:p>
          <a:p>
            <a:pPr>
              <a:spcBef>
                <a:spcPts val="600"/>
              </a:spcBef>
            </a:pPr>
            <a:r>
              <a:rPr lang="ja-JP" altLang="en-US" dirty="0"/>
              <a:t>◆大阪市では、</a:t>
            </a:r>
            <a:r>
              <a:rPr lang="en-US" altLang="ja-JP" dirty="0"/>
              <a:t>2015</a:t>
            </a:r>
            <a:r>
              <a:rPr lang="ja-JP" altLang="en-US" dirty="0"/>
              <a:t>年度に地中熱導入の事業化の可能性調査を実施し、</a:t>
            </a:r>
            <a:r>
              <a:rPr lang="ja-JP" altLang="en-US" dirty="0" smtClean="0"/>
              <a:t>大阪市</a:t>
            </a:r>
            <a:endParaRPr lang="en-US" altLang="ja-JP" dirty="0" smtClean="0"/>
          </a:p>
          <a:p>
            <a:r>
              <a:rPr lang="ja-JP" altLang="en-US" dirty="0"/>
              <a:t>　</a:t>
            </a:r>
            <a:r>
              <a:rPr lang="ja-JP" altLang="en-US" dirty="0" smtClean="0"/>
              <a:t>域</a:t>
            </a:r>
            <a:r>
              <a:rPr lang="ja-JP" altLang="en-US" dirty="0"/>
              <a:t>の帯水層蓄熱ポテンシャルマップを作成しました。（</a:t>
            </a:r>
            <a:r>
              <a:rPr lang="en-US" altLang="ja-JP" dirty="0"/>
              <a:t>2016</a:t>
            </a:r>
            <a:r>
              <a:rPr lang="ja-JP" altLang="en-US" dirty="0"/>
              <a:t>年度から市の地図</a:t>
            </a:r>
            <a:r>
              <a:rPr lang="ja-JP" altLang="en-US" dirty="0" smtClean="0"/>
              <a:t>情報</a:t>
            </a:r>
            <a:endParaRPr lang="en-US" altLang="ja-JP" dirty="0" smtClean="0"/>
          </a:p>
          <a:p>
            <a:r>
              <a:rPr lang="ja-JP" altLang="en-US" dirty="0"/>
              <a:t>　</a:t>
            </a:r>
            <a:r>
              <a:rPr lang="ja-JP" altLang="en-US" dirty="0" smtClean="0"/>
              <a:t>サイト</a:t>
            </a:r>
            <a:r>
              <a:rPr lang="ja-JP" altLang="en-US" dirty="0"/>
              <a:t>「マップナビおおさか」で公開中）</a:t>
            </a:r>
            <a:endParaRPr lang="en-US" altLang="ja-JP" dirty="0"/>
          </a:p>
          <a:p>
            <a:pPr>
              <a:spcBef>
                <a:spcPts val="600"/>
              </a:spcBef>
            </a:pPr>
            <a:r>
              <a:rPr lang="ja-JP" altLang="en-US" dirty="0" smtClean="0"/>
              <a:t>◆</a:t>
            </a:r>
            <a:r>
              <a:rPr lang="en-US" altLang="ja-JP" dirty="0" smtClean="0"/>
              <a:t>2016</a:t>
            </a:r>
            <a:r>
              <a:rPr lang="ja-JP" altLang="en-US" dirty="0"/>
              <a:t>年度に産学官連携で、うめきた２期暫定利用区域において、帯水層蓄熱</a:t>
            </a:r>
            <a:r>
              <a:rPr lang="ja-JP" altLang="en-US" dirty="0" smtClean="0"/>
              <a:t>利</a:t>
            </a:r>
            <a:endParaRPr lang="en-US" altLang="ja-JP" dirty="0" smtClean="0"/>
          </a:p>
          <a:p>
            <a:r>
              <a:rPr lang="ja-JP" altLang="en-US" dirty="0"/>
              <a:t>　</a:t>
            </a:r>
            <a:r>
              <a:rPr lang="ja-JP" altLang="en-US" dirty="0" smtClean="0"/>
              <a:t>用</a:t>
            </a:r>
            <a:r>
              <a:rPr lang="ja-JP" altLang="en-US" dirty="0"/>
              <a:t>実証</a:t>
            </a:r>
            <a:r>
              <a:rPr lang="ja-JP" altLang="en-US" dirty="0" smtClean="0"/>
              <a:t>事業を開始</a:t>
            </a:r>
            <a:r>
              <a:rPr lang="ja-JP" altLang="en-US" dirty="0"/>
              <a:t>し、</a:t>
            </a:r>
            <a:r>
              <a:rPr lang="en-US" altLang="ja-JP" dirty="0"/>
              <a:t>2019</a:t>
            </a:r>
            <a:r>
              <a:rPr lang="ja-JP" altLang="en-US" dirty="0"/>
              <a:t>年</a:t>
            </a:r>
            <a:r>
              <a:rPr lang="en-US" altLang="ja-JP" dirty="0"/>
              <a:t>9</a:t>
            </a:r>
            <a:r>
              <a:rPr lang="ja-JP" altLang="en-US" dirty="0"/>
              <a:t>月には</a:t>
            </a:r>
            <a:r>
              <a:rPr lang="ja-JP" altLang="en-US" dirty="0" smtClean="0"/>
              <a:t>、国</a:t>
            </a:r>
            <a:r>
              <a:rPr lang="ja-JP" altLang="en-US" dirty="0"/>
              <a:t>において国家戦略特区による規制</a:t>
            </a:r>
            <a:r>
              <a:rPr lang="ja-JP" altLang="en-US" dirty="0" smtClean="0"/>
              <a:t>緩和</a:t>
            </a:r>
            <a:endParaRPr lang="en-US" altLang="ja-JP" dirty="0" smtClean="0"/>
          </a:p>
          <a:p>
            <a:r>
              <a:rPr lang="ja-JP" altLang="en-US" dirty="0"/>
              <a:t>　</a:t>
            </a:r>
            <a:r>
              <a:rPr lang="ja-JP" altLang="en-US" dirty="0" smtClean="0"/>
              <a:t>制度</a:t>
            </a:r>
            <a:r>
              <a:rPr lang="ja-JP" altLang="en-US" dirty="0"/>
              <a:t>が創出されました。また、湾岸地域の市有施設（アミティ舞洲）</a:t>
            </a:r>
            <a:r>
              <a:rPr lang="ja-JP" altLang="en-US" dirty="0" smtClean="0"/>
              <a:t>に産学官連携</a:t>
            </a:r>
            <a:endParaRPr lang="en-US" altLang="ja-JP" dirty="0" smtClean="0"/>
          </a:p>
          <a:p>
            <a:r>
              <a:rPr lang="ja-JP" altLang="en-US" dirty="0"/>
              <a:t>　</a:t>
            </a:r>
            <a:r>
              <a:rPr lang="ja-JP" altLang="en-US" dirty="0" smtClean="0"/>
              <a:t>で</a:t>
            </a:r>
            <a:r>
              <a:rPr lang="ja-JP" altLang="en-US" dirty="0"/>
              <a:t>帯水層蓄熱冷暖房システムを導入し、</a:t>
            </a:r>
            <a:r>
              <a:rPr lang="en-US" altLang="ja-JP" dirty="0"/>
              <a:t>2020</a:t>
            </a:r>
            <a:r>
              <a:rPr lang="ja-JP" altLang="en-US" dirty="0" smtClean="0"/>
              <a:t>年</a:t>
            </a:r>
            <a:r>
              <a:rPr lang="en-US" altLang="ja-JP" dirty="0" smtClean="0"/>
              <a:t>4</a:t>
            </a:r>
            <a:r>
              <a:rPr lang="ja-JP" altLang="en-US" dirty="0" smtClean="0"/>
              <a:t>月</a:t>
            </a:r>
            <a:r>
              <a:rPr lang="ja-JP" altLang="en-US" dirty="0"/>
              <a:t>から運用を開始して</a:t>
            </a:r>
            <a:r>
              <a:rPr lang="ja-JP" altLang="en-US" dirty="0" smtClean="0"/>
              <a:t>います</a:t>
            </a:r>
            <a:r>
              <a:rPr lang="ja-JP" altLang="en-US" dirty="0"/>
              <a:t>。</a:t>
            </a:r>
            <a:endParaRPr lang="en-US" altLang="ja-JP" dirty="0"/>
          </a:p>
          <a:p>
            <a:r>
              <a:rPr lang="ja-JP" altLang="en-US" dirty="0"/>
              <a:t>　　今後、うめきた</a:t>
            </a:r>
            <a:r>
              <a:rPr lang="en-US" altLang="ja-JP" dirty="0"/>
              <a:t>2</a:t>
            </a:r>
            <a:r>
              <a:rPr lang="ja-JP" altLang="en-US" dirty="0"/>
              <a:t>期や夢洲など、大規模な都市開発において優良事例を形成し、</a:t>
            </a:r>
            <a:r>
              <a:rPr lang="ja-JP" altLang="en-US" dirty="0" smtClean="0"/>
              <a:t>民</a:t>
            </a:r>
            <a:endParaRPr lang="en-US" altLang="ja-JP" dirty="0" smtClean="0"/>
          </a:p>
          <a:p>
            <a:r>
              <a:rPr lang="ja-JP" altLang="en-US" dirty="0"/>
              <a:t>　</a:t>
            </a:r>
            <a:r>
              <a:rPr lang="ja-JP" altLang="en-US" dirty="0" smtClean="0"/>
              <a:t>間</a:t>
            </a:r>
            <a:r>
              <a:rPr lang="ja-JP" altLang="en-US" dirty="0"/>
              <a:t>建築物を含めた、普及拡大</a:t>
            </a:r>
            <a:r>
              <a:rPr lang="ja-JP" altLang="en-US" dirty="0" smtClean="0"/>
              <a:t>を</a:t>
            </a:r>
            <a:r>
              <a:rPr lang="ja-JP" altLang="en-US" dirty="0"/>
              <a:t>めざ</a:t>
            </a:r>
            <a:r>
              <a:rPr lang="ja-JP" altLang="en-US" dirty="0" smtClean="0"/>
              <a:t>します</a:t>
            </a:r>
            <a:r>
              <a:rPr lang="ja-JP" altLang="en-US" dirty="0"/>
              <a:t>。</a:t>
            </a:r>
            <a:endParaRPr lang="en-US" altLang="ja-JP" dirty="0"/>
          </a:p>
        </p:txBody>
      </p:sp>
      <p:grpSp>
        <p:nvGrpSpPr>
          <p:cNvPr id="11" name="グループ化 10"/>
          <p:cNvGrpSpPr/>
          <p:nvPr/>
        </p:nvGrpSpPr>
        <p:grpSpPr>
          <a:xfrm>
            <a:off x="4969672" y="6057699"/>
            <a:ext cx="2323515" cy="420193"/>
            <a:chOff x="4986839" y="6574302"/>
            <a:chExt cx="2323515" cy="420193"/>
          </a:xfrm>
        </p:grpSpPr>
        <p:sp>
          <p:nvSpPr>
            <p:cNvPr id="4" name="角丸四角形 3"/>
            <p:cNvSpPr/>
            <p:nvPr/>
          </p:nvSpPr>
          <p:spPr>
            <a:xfrm>
              <a:off x="4986839" y="6574302"/>
              <a:ext cx="2323515" cy="420193"/>
            </a:xfrm>
            <a:prstGeom prst="roundRect">
              <a:avLst/>
            </a:prstGeom>
            <a:solidFill>
              <a:srgbClr val="049244"/>
            </a:solidFill>
            <a:ln>
              <a:solidFill>
                <a:srgbClr val="049244"/>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rgbClr val="FF0000"/>
                </a:solidFill>
                <a:effectLst/>
                <a:latin typeface="Meiryo UI" pitchFamily="50" charset="-128"/>
                <a:ea typeface="Meiryo UI" pitchFamily="50" charset="-128"/>
                <a:cs typeface="Meiryo UI" pitchFamily="50" charset="-128"/>
              </a:endParaRPr>
            </a:p>
          </p:txBody>
        </p:sp>
        <p:sp>
          <p:nvSpPr>
            <p:cNvPr id="3" name="テキスト ボックス 2"/>
            <p:cNvSpPr txBox="1"/>
            <p:nvPr/>
          </p:nvSpPr>
          <p:spPr>
            <a:xfrm>
              <a:off x="5114610" y="6620317"/>
              <a:ext cx="2159401" cy="323165"/>
            </a:xfrm>
            <a:prstGeom prst="rect">
              <a:avLst/>
            </a:prstGeom>
            <a:solidFill>
              <a:srgbClr val="049244"/>
            </a:solidFill>
            <a:ln>
              <a:solidFill>
                <a:srgbClr val="049244"/>
              </a:solidFill>
            </a:ln>
          </p:spPr>
          <p:txBody>
            <a:bodyPr wrap="square" lIns="0" tIns="0" rIns="0" bIns="0" rtlCol="0">
              <a:spAutoFit/>
            </a:bodyPr>
            <a:lstStyle/>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従来システム比</a:t>
              </a:r>
              <a:r>
                <a:rPr lang="en-US" altLang="ja-JP" sz="1050" b="1" dirty="0" smtClean="0">
                  <a:solidFill>
                    <a:schemeClr val="bg1"/>
                  </a:solidFill>
                  <a:latin typeface="Meiryo UI" panose="020B0604030504040204" pitchFamily="50" charset="-128"/>
                  <a:ea typeface="Meiryo UI" panose="020B0604030504040204" pitchFamily="50" charset="-128"/>
                </a:rPr>
                <a:t>47</a:t>
              </a:r>
              <a:r>
                <a:rPr lang="ja-JP" altLang="en-US" sz="1050" b="1" dirty="0" smtClean="0">
                  <a:solidFill>
                    <a:schemeClr val="bg1"/>
                  </a:solidFill>
                  <a:latin typeface="Meiryo UI" panose="020B0604030504040204" pitchFamily="50" charset="-128"/>
                  <a:ea typeface="Meiryo UI" panose="020B0604030504040204" pitchFamily="50" charset="-128"/>
                </a:rPr>
                <a:t>％の省エネを実現</a:t>
              </a:r>
              <a:endParaRPr lang="en-US" altLang="ja-JP" sz="1050" b="1" dirty="0" smtClean="0">
                <a:solidFill>
                  <a:schemeClr val="bg1"/>
                </a:solidFill>
                <a:latin typeface="Meiryo UI" panose="020B0604030504040204" pitchFamily="50" charset="-128"/>
                <a:ea typeface="Meiryo UI" panose="020B0604030504040204" pitchFamily="50" charset="-128"/>
              </a:endParaRPr>
            </a:p>
            <a:p>
              <a:r>
                <a:rPr lang="ja-JP" altLang="en-US" sz="1050" b="1" dirty="0" smtClean="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持続可能な地下水の保全と利用</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grpSp>
      <p:sp>
        <p:nvSpPr>
          <p:cNvPr id="25" name="正方形/長方形 24">
            <a:extLst>
              <a:ext uri="{FF2B5EF4-FFF2-40B4-BE49-F238E27FC236}">
                <a16:creationId xmlns:a16="http://schemas.microsoft.com/office/drawing/2014/main" id="{71E92C9D-398A-4F6B-8125-AE00AA9F8FDE}"/>
              </a:ext>
            </a:extLst>
          </p:cNvPr>
          <p:cNvSpPr/>
          <p:nvPr/>
        </p:nvSpPr>
        <p:spPr>
          <a:xfrm>
            <a:off x="183126" y="3837649"/>
            <a:ext cx="4572000" cy="27041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a:t>
            </a:r>
            <a:r>
              <a:rPr lang="ja-JP" altLang="en-US" sz="1000" dirty="0" smtClean="0">
                <a:solidFill>
                  <a:schemeClr val="tx1"/>
                </a:solidFill>
                <a:latin typeface="Meiryo UI" pitchFamily="50" charset="-128"/>
                <a:ea typeface="Meiryo UI" pitchFamily="50" charset="-128"/>
                <a:cs typeface="Meiryo UI" pitchFamily="50" charset="-128"/>
              </a:rPr>
              <a:t>開始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a:t>
            </a:r>
            <a:r>
              <a:rPr lang="ja-JP" altLang="en-US" sz="1000" dirty="0" smtClean="0">
                <a:solidFill>
                  <a:schemeClr val="tx1"/>
                </a:solidFill>
                <a:latin typeface="Meiryo UI" pitchFamily="50" charset="-128"/>
                <a:ea typeface="Meiryo UI" pitchFamily="50" charset="-128"/>
                <a:cs typeface="Meiryo UI" pitchFamily="50" charset="-128"/>
              </a:rPr>
              <a:t>の継続運用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・関西伝熱セミナー</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における</a:t>
            </a:r>
            <a:r>
              <a:rPr lang="ja-JP" altLang="en-US" sz="1000" dirty="0" smtClean="0">
                <a:solidFill>
                  <a:schemeClr val="tx1"/>
                </a:solidFill>
                <a:latin typeface="Meiryo UI" pitchFamily="50" charset="-128"/>
                <a:ea typeface="Meiryo UI" pitchFamily="50" charset="-128"/>
                <a:cs typeface="Meiryo UI" pitchFamily="50" charset="-128"/>
              </a:rPr>
              <a:t>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・さらなる地下水採取規制緩和に向けた検討を実施</a:t>
            </a: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7385756" y="34959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29" name="図 2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85756" y="3760905"/>
            <a:ext cx="2370671" cy="1235622"/>
          </a:xfrm>
          <a:prstGeom prst="rect">
            <a:avLst/>
          </a:prstGeom>
        </p:spPr>
      </p:pic>
      <p:pic>
        <p:nvPicPr>
          <p:cNvPr id="31" name="図 30"/>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701030" y="916639"/>
            <a:ext cx="2684555" cy="2463079"/>
          </a:xfrm>
          <a:prstGeom prst="rect">
            <a:avLst/>
          </a:prstGeom>
        </p:spPr>
      </p:pic>
      <p:sp>
        <p:nvSpPr>
          <p:cNvPr id="32" name="テキスト ボックス 31"/>
          <p:cNvSpPr txBox="1"/>
          <p:nvPr/>
        </p:nvSpPr>
        <p:spPr>
          <a:xfrm>
            <a:off x="7316954" y="5031103"/>
            <a:ext cx="2576346" cy="261610"/>
          </a:xfrm>
          <a:prstGeom prst="rect">
            <a:avLst/>
          </a:prstGeom>
          <a:noFill/>
        </p:spPr>
        <p:txBody>
          <a:bodyPr wrap="none" rtlCol="0">
            <a:spAutoFit/>
          </a:bodyPr>
          <a:lstStyle/>
          <a:p>
            <a:r>
              <a:rPr lang="en-US" altLang="ja-JP" sz="1100" dirty="0">
                <a:solidFill>
                  <a:srgbClr val="0000CC"/>
                </a:solidFill>
              </a:rPr>
              <a:t>EXPO 2025 </a:t>
            </a:r>
            <a:r>
              <a:rPr lang="ja-JP" altLang="en-US" sz="1100" dirty="0">
                <a:solidFill>
                  <a:srgbClr val="0000CC"/>
                </a:solidFill>
              </a:rPr>
              <a:t>グリーンビジョン（</a:t>
            </a:r>
            <a:r>
              <a:rPr lang="en-US" altLang="ja-JP" sz="1100" dirty="0">
                <a:solidFill>
                  <a:srgbClr val="0000CC"/>
                </a:solidFill>
              </a:rPr>
              <a:t>2023 </a:t>
            </a:r>
            <a:r>
              <a:rPr lang="ja-JP" altLang="en-US" sz="1100" dirty="0">
                <a:solidFill>
                  <a:srgbClr val="0000CC"/>
                </a:solidFill>
              </a:rPr>
              <a:t>年版） </a:t>
            </a:r>
            <a:endParaRPr kumimoji="1" lang="ja-JP" altLang="en-US" sz="1100" dirty="0">
              <a:solidFill>
                <a:srgbClr val="0000CC"/>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7439735" y="5241564"/>
            <a:ext cx="2262712" cy="1446550"/>
          </a:xfrm>
          <a:prstGeom prst="rect">
            <a:avLst/>
          </a:prstGeom>
          <a:noFill/>
          <a:ln>
            <a:solidFill>
              <a:srgbClr val="0000CC"/>
            </a:solidFill>
          </a:ln>
        </p:spPr>
        <p:txBody>
          <a:bodyPr wrap="square" lIns="36000" rIns="36000" rtlCol="0">
            <a:spAutoFit/>
          </a:bodyPr>
          <a:lstStyle/>
          <a:p>
            <a:r>
              <a:rPr lang="ja-JP" altLang="en-US" sz="1100" dirty="0">
                <a:solidFill>
                  <a:srgbClr val="0000CC"/>
                </a:solidFill>
              </a:rPr>
              <a:t>会場内ではパビリオンなどの建屋に対し空調用の冷水を供給する中央熱源方式を</a:t>
            </a:r>
            <a:r>
              <a:rPr lang="ja-JP" altLang="en-US" sz="1100" dirty="0" smtClean="0">
                <a:solidFill>
                  <a:srgbClr val="0000CC"/>
                </a:solidFill>
              </a:rPr>
              <a:t>採用して</a:t>
            </a:r>
            <a:r>
              <a:rPr lang="ja-JP" altLang="en-US" sz="1100" dirty="0">
                <a:solidFill>
                  <a:srgbClr val="0000CC"/>
                </a:solidFill>
              </a:rPr>
              <a:t>いる。この冷凍機の一部に対し、再生可能エネルギーとして、冬季に地下水を予冷して</a:t>
            </a:r>
            <a:r>
              <a:rPr lang="ja-JP" altLang="en-US" sz="1100" dirty="0" smtClean="0">
                <a:solidFill>
                  <a:srgbClr val="0000CC"/>
                </a:solidFill>
              </a:rPr>
              <a:t>夏季</a:t>
            </a:r>
            <a:r>
              <a:rPr lang="ja-JP" altLang="en-US" sz="1100" dirty="0">
                <a:solidFill>
                  <a:srgbClr val="0000CC"/>
                </a:solidFill>
              </a:rPr>
              <a:t>に冷却水として利用する帯水層蓄熱設備や、海水を冷凍機用冷却水として利用する</a:t>
            </a:r>
            <a:r>
              <a:rPr lang="ja-JP" altLang="en-US" sz="1100" dirty="0" smtClean="0">
                <a:solidFill>
                  <a:srgbClr val="0000CC"/>
                </a:solidFill>
              </a:rPr>
              <a:t>設備を</a:t>
            </a:r>
            <a:r>
              <a:rPr lang="ja-JP" altLang="en-US" sz="1100" dirty="0">
                <a:solidFill>
                  <a:srgbClr val="0000CC"/>
                </a:solidFill>
              </a:rPr>
              <a:t>設置</a:t>
            </a:r>
            <a:r>
              <a:rPr lang="ja-JP" altLang="en-US" sz="1100" dirty="0" smtClean="0">
                <a:solidFill>
                  <a:srgbClr val="0000CC"/>
                </a:solidFill>
              </a:rPr>
              <a:t>する。</a:t>
            </a:r>
            <a:endParaRPr kumimoji="1" lang="ja-JP" altLang="en-US" sz="1100" dirty="0">
              <a:solidFill>
                <a:srgbClr val="0000CC"/>
              </a:solidFill>
              <a:latin typeface="Meiryo UI" panose="020B0604030504040204" pitchFamily="50" charset="-128"/>
              <a:ea typeface="Meiryo UI" panose="020B0604030504040204" pitchFamily="50" charset="-128"/>
            </a:endParaRPr>
          </a:p>
        </p:txBody>
      </p:sp>
      <p:sp>
        <p:nvSpPr>
          <p:cNvPr id="35" name="Text Box 3"/>
          <p:cNvSpPr txBox="1">
            <a:spLocks noChangeArrowheads="1"/>
          </p:cNvSpPr>
          <p:nvPr/>
        </p:nvSpPr>
        <p:spPr bwMode="auto">
          <a:xfrm>
            <a:off x="6028389" y="3009565"/>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23" name="円/楕円 30">
            <a:extLst>
              <a:ext uri="{FF2B5EF4-FFF2-40B4-BE49-F238E27FC236}">
                <a16:creationId xmlns:a16="http://schemas.microsoft.com/office/drawing/2014/main" id="{1F1DE3E6-0D43-4D9C-871F-60BE5DAEBBE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2341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94816" y="4019472"/>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175927" y="1239173"/>
            <a:ext cx="4953000" cy="1482996"/>
            <a:chOff x="175927" y="1239173"/>
            <a:chExt cx="4953000" cy="1482996"/>
          </a:xfrm>
        </p:grpSpPr>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lgn="just">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a:t>
              </a:r>
              <a:r>
                <a:rPr lang="ja-JP" altLang="en-US" sz="1300" dirty="0" smtClean="0">
                  <a:latin typeface="Meiryo UI" pitchFamily="50" charset="-128"/>
                  <a:ea typeface="Meiryo UI" pitchFamily="50" charset="-128"/>
                  <a:cs typeface="Meiryo UI" pitchFamily="50" charset="-128"/>
                </a:rPr>
                <a:t>所管</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する</a:t>
              </a:r>
              <a:r>
                <a:rPr lang="ja-JP" altLang="en-US" sz="1300" dirty="0">
                  <a:latin typeface="Meiryo UI" pitchFamily="50" charset="-128"/>
                  <a:ea typeface="Meiryo UI" pitchFamily="50" charset="-128"/>
                  <a:cs typeface="Meiryo UI" pitchFamily="50" charset="-128"/>
                </a:rPr>
                <a:t>流域下水道及び大阪市の公共下水道に</a:t>
              </a:r>
              <a:r>
                <a:rPr lang="ja-JP" altLang="en-US" sz="1300" dirty="0" smtClean="0">
                  <a:latin typeface="Meiryo UI" pitchFamily="50" charset="-128"/>
                  <a:ea typeface="Meiryo UI" pitchFamily="50" charset="-128"/>
                  <a:cs typeface="Meiryo UI" pitchFamily="50" charset="-128"/>
                </a:rPr>
                <a:t>おける</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a:t>
              </a:r>
              <a:r>
                <a:rPr lang="ja-JP" altLang="en-US" sz="1300" dirty="0">
                  <a:latin typeface="Meiryo UI" pitchFamily="50" charset="-128"/>
                  <a:ea typeface="Meiryo UI" pitchFamily="50" charset="-128"/>
                  <a:cs typeface="Meiryo UI" pitchFamily="50" charset="-128"/>
                </a:rPr>
                <a:t>ポテンシャルマップ（下水熱の賦存量や</a:t>
              </a:r>
              <a:r>
                <a:rPr lang="ja-JP" altLang="en-US" sz="1300" dirty="0" smtClean="0">
                  <a:latin typeface="Meiryo UI" pitchFamily="50" charset="-128"/>
                  <a:ea typeface="Meiryo UI" pitchFamily="50" charset="-128"/>
                  <a:cs typeface="Meiryo UI" pitchFamily="50" charset="-128"/>
                </a:rPr>
                <a:t>存在</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位置</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容易</a:t>
              </a:r>
              <a:r>
                <a:rPr lang="ja-JP" altLang="en-US" sz="1300" dirty="0">
                  <a:latin typeface="Meiryo UI" pitchFamily="50" charset="-128"/>
                  <a:ea typeface="Meiryo UI" pitchFamily="50" charset="-128"/>
                  <a:cs typeface="Meiryo UI" pitchFamily="50" charset="-128"/>
                </a:rPr>
                <a:t>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smtClean="0">
                  <a:latin typeface="Meiryo UI" pitchFamily="50" charset="-128"/>
                  <a:ea typeface="Meiryo UI" pitchFamily="50" charset="-128"/>
                  <a:cs typeface="Meiryo UI" pitchFamily="50" charset="-128"/>
                </a:rPr>
                <a:t>上</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で</a:t>
              </a:r>
              <a:r>
                <a:rPr lang="ja-JP" altLang="en-US" sz="1300" dirty="0">
                  <a:latin typeface="Meiryo UI" pitchFamily="50" charset="-128"/>
                  <a:ea typeface="Meiryo UI" pitchFamily="50" charset="-128"/>
                  <a:cs typeface="Meiryo UI" pitchFamily="50" charset="-128"/>
                </a:rPr>
                <a:t>公開</a:t>
              </a:r>
              <a:r>
                <a:rPr lang="ja-JP" altLang="en-US" sz="1300" dirty="0" smtClean="0">
                  <a:latin typeface="Meiryo UI" pitchFamily="50" charset="-128"/>
                  <a:ea typeface="Meiryo UI" pitchFamily="50" charset="-128"/>
                  <a:cs typeface="Meiryo UI" pitchFamily="50" charset="-128"/>
                </a:rPr>
                <a:t>しています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p:txBody>
        </p: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grpSp>
      <p:grpSp>
        <p:nvGrpSpPr>
          <p:cNvPr id="5" name="グループ化 4"/>
          <p:cNvGrpSpPr/>
          <p:nvPr/>
        </p:nvGrpSpPr>
        <p:grpSpPr>
          <a:xfrm>
            <a:off x="175927" y="2709769"/>
            <a:ext cx="4953000" cy="1293171"/>
            <a:chOff x="175927" y="2811604"/>
            <a:chExt cx="4953000" cy="1293171"/>
          </a:xfrm>
        </p:grpSpPr>
        <p:sp>
          <p:nvSpPr>
            <p:cNvPr id="21" name="テキスト ボックス 20"/>
            <p:cNvSpPr txBox="1"/>
            <p:nvPr/>
          </p:nvSpPr>
          <p:spPr>
            <a:xfrm>
              <a:off x="194816"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a:t>
              </a:r>
              <a:r>
                <a:rPr lang="ja-JP" altLang="en-US" sz="1300" dirty="0" smtClean="0">
                  <a:latin typeface="Meiryo UI" pitchFamily="50" charset="-128"/>
                  <a:ea typeface="Meiryo UI" pitchFamily="50" charset="-128"/>
                  <a:cs typeface="Meiryo UI" pitchFamily="50" charset="-128"/>
                </a:rPr>
                <a:t>空調・</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給湯</a:t>
              </a:r>
              <a:r>
                <a:rPr lang="ja-JP" altLang="en-US" sz="1300" dirty="0">
                  <a:latin typeface="Meiryo UI" pitchFamily="50" charset="-128"/>
                  <a:ea typeface="Meiryo UI" pitchFamily="50" charset="-128"/>
                  <a:cs typeface="Meiryo UI" pitchFamily="50" charset="-128"/>
                </a:rPr>
                <a:t>設備改修にあわせた下水熱利用の検討が可能</a:t>
              </a:r>
              <a:r>
                <a:rPr lang="ja-JP" altLang="en-US" sz="1300" dirty="0" smtClean="0">
                  <a:latin typeface="Meiryo UI" pitchFamily="50" charset="-128"/>
                  <a:ea typeface="Meiryo UI" pitchFamily="50" charset="-128"/>
                  <a:cs typeface="Meiryo UI" pitchFamily="50" charset="-128"/>
                </a:rPr>
                <a:t>と</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なる</a:t>
              </a:r>
              <a:r>
                <a:rPr lang="ja-JP" altLang="en-US" sz="1300" dirty="0">
                  <a:latin typeface="Meiryo UI" pitchFamily="50" charset="-128"/>
                  <a:ea typeface="Meiryo UI" pitchFamily="50" charset="-128"/>
                  <a:cs typeface="Meiryo UI" pitchFamily="50" charset="-128"/>
                </a:rPr>
                <a:t>よう、条例</a:t>
              </a:r>
              <a:r>
                <a:rPr lang="ja-JP" altLang="en-US" sz="1300" dirty="0" smtClean="0">
                  <a:latin typeface="Meiryo UI" pitchFamily="50" charset="-128"/>
                  <a:ea typeface="Meiryo UI" pitchFamily="50" charset="-128"/>
                  <a:cs typeface="Meiryo UI" pitchFamily="50" charset="-128"/>
                </a:rPr>
                <a:t>改正</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を</a:t>
              </a:r>
              <a:r>
                <a:rPr lang="ja-JP" altLang="en-US" sz="1300" dirty="0">
                  <a:latin typeface="Meiryo UI" pitchFamily="50" charset="-128"/>
                  <a:ea typeface="Meiryo UI" pitchFamily="50" charset="-128"/>
                  <a:cs typeface="Meiryo UI" pitchFamily="50" charset="-128"/>
                </a:rPr>
                <a:t>行い、民間事業者等の熱</a:t>
              </a:r>
              <a:r>
                <a:rPr lang="ja-JP" altLang="en-US" sz="1300" dirty="0" smtClean="0">
                  <a:latin typeface="Meiryo UI" pitchFamily="50" charset="-128"/>
                  <a:ea typeface="Meiryo UI" pitchFamily="50" charset="-128"/>
                  <a:cs typeface="Meiryo UI" pitchFamily="50" charset="-128"/>
                </a:rPr>
                <a:t>需要</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者</a:t>
              </a:r>
              <a:r>
                <a:rPr lang="ja-JP" altLang="en-US" sz="1300" dirty="0">
                  <a:latin typeface="Meiryo UI" pitchFamily="50" charset="-128"/>
                  <a:ea typeface="Meiryo UI" pitchFamily="50" charset="-128"/>
                  <a:cs typeface="Meiryo UI" pitchFamily="50" charset="-128"/>
                </a:rPr>
                <a:t>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7" name="正方形/長方形 26"/>
            <p:cNvSpPr/>
            <p:nvPr/>
          </p:nvSpPr>
          <p:spPr>
            <a:xfrm>
              <a:off x="175927" y="3643110"/>
              <a:ext cx="4953000" cy="461665"/>
            </a:xfrm>
            <a:prstGeom prst="rect">
              <a:avLst/>
            </a:prstGeom>
          </p:spPr>
          <p:txBody>
            <a:bodyPr>
              <a:spAutoFit/>
            </a:bodyPr>
            <a:lstStyle/>
            <a:p>
              <a:pPr marL="177800" lvl="0" indent="-177800">
                <a:spcBef>
                  <a:spcPct val="0"/>
                </a:spcBef>
              </a:pP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大阪府流域下</a:t>
              </a:r>
              <a:r>
                <a:rPr lang="ja-JP" altLang="en-US" sz="1200" dirty="0">
                  <a:latin typeface="Meiryo UI" pitchFamily="50" charset="-128"/>
                  <a:ea typeface="Meiryo UI" pitchFamily="50" charset="-128"/>
                  <a:cs typeface="Meiryo UI" pitchFamily="50" charset="-128"/>
                </a:rPr>
                <a:t>水道の管理に関する条例</a:t>
              </a:r>
              <a:r>
                <a:rPr lang="ja-JP" altLang="en-US" sz="1200" dirty="0" smtClean="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a:t>
              </a:r>
              <a:r>
                <a:rPr lang="ja-JP" altLang="en-US" sz="1200" dirty="0" smtClean="0">
                  <a:latin typeface="Meiryo UI" pitchFamily="50" charset="-128"/>
                  <a:ea typeface="Meiryo UI" pitchFamily="50" charset="-128"/>
                  <a:cs typeface="Meiryo UI" pitchFamily="50" charset="-128"/>
                </a:rPr>
                <a:t>３月に、</a:t>
              </a:r>
              <a:endParaRPr lang="en-US" altLang="ja-JP" sz="1200" dirty="0">
                <a:latin typeface="Meiryo UI" pitchFamily="50" charset="-128"/>
                <a:ea typeface="Meiryo UI" pitchFamily="50" charset="-128"/>
                <a:cs typeface="Meiryo UI" pitchFamily="50" charset="-128"/>
              </a:endParaRPr>
            </a:p>
            <a:p>
              <a:pPr marL="177800" lvl="0" indent="-177800">
                <a:spcBef>
                  <a:spcPct val="0"/>
                </a:spcBef>
              </a:pPr>
              <a:r>
                <a:rPr lang="ja-JP" altLang="en-US" sz="1200" dirty="0" smtClean="0">
                  <a:latin typeface="Meiryo UI" pitchFamily="50" charset="-128"/>
                  <a:ea typeface="Meiryo UI" pitchFamily="50" charset="-128"/>
                  <a:cs typeface="Meiryo UI" pitchFamily="50" charset="-128"/>
                </a:rPr>
                <a:t>   大阪市下水道条例は</a:t>
              </a:r>
              <a:r>
                <a:rPr lang="en-US" altLang="ja-JP" sz="1200" dirty="0" smtClean="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a:t>
              </a:r>
              <a:r>
                <a:rPr lang="ja-JP" altLang="en-US" sz="1200" dirty="0" smtClean="0">
                  <a:latin typeface="Meiryo UI" pitchFamily="50" charset="-128"/>
                  <a:ea typeface="Meiryo UI" pitchFamily="50" charset="-128"/>
                  <a:cs typeface="Meiryo UI" pitchFamily="50" charset="-128"/>
                </a:rPr>
                <a:t>に改正</a:t>
              </a:r>
              <a:endParaRPr lang="ja-JP" altLang="en-US" sz="1600" dirty="0"/>
            </a:p>
          </p:txBody>
        </p:sp>
      </p:gr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02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38544"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smtClean="0">
                <a:solidFill>
                  <a:schemeClr val="tx1"/>
                </a:solidFill>
                <a:latin typeface="Meiryo UI" pitchFamily="50" charset="-128"/>
                <a:ea typeface="Meiryo UI" pitchFamily="50" charset="-128"/>
                <a:cs typeface="Meiryo UI" pitchFamily="50" charset="-128"/>
              </a:rPr>
              <a:t>2023</a:t>
            </a:r>
            <a:r>
              <a:rPr lang="ja-JP" altLang="en-US" b="1" dirty="0" smtClean="0">
                <a:solidFill>
                  <a:schemeClr val="tx1"/>
                </a:solidFill>
                <a:latin typeface="Meiryo UI" pitchFamily="50" charset="-128"/>
                <a:ea typeface="Meiryo UI" pitchFamily="50" charset="-128"/>
                <a:cs typeface="Meiryo UI" pitchFamily="50" charset="-128"/>
              </a:rPr>
              <a:t>年度</a:t>
            </a:r>
            <a:r>
              <a:rPr lang="ja-JP" altLang="en-US" b="1" dirty="0">
                <a:solidFill>
                  <a:schemeClr val="tx1"/>
                </a:solidFill>
                <a:latin typeface="Meiryo UI" pitchFamily="50" charset="-128"/>
                <a:ea typeface="Meiryo UI" pitchFamily="50" charset="-128"/>
                <a:cs typeface="Meiryo UI" pitchFamily="50" charset="-128"/>
              </a:rPr>
              <a:t>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027699" cy="3742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414898" cy="1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a:latin typeface="ＭＳ Ｐゴシック" charset="-128"/>
                  <a:ea typeface="Meiryo UI" pitchFamily="50" charset="-128"/>
                  <a:cs typeface="Meiryo UI" pitchFamily="50" charset="-128"/>
                </a:rPr>
                <a:t>余熱利用イメージ</a:t>
              </a:r>
              <a:endParaRPr lang="en-US" altLang="ja-JP" sz="1050" b="0" i="0" dirty="0">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おける余熱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焼却時に発生する余熱については、蒸気・温水・電力に変えて施設内で自家消費するほか、周辺施設への供給や電力会社への売電など、様々な形で活用することができます。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a:latin typeface="Meiryo UI" pitchFamily="50" charset="-128"/>
                <a:ea typeface="Meiryo UI" pitchFamily="50" charset="-128"/>
                <a:cs typeface="Meiryo UI" pitchFamily="50" charset="-128"/>
              </a:rPr>
              <a:t>38</a:t>
            </a:r>
            <a:r>
              <a:rPr lang="ja-JP" altLang="en-US" sz="1100" dirty="0">
                <a:latin typeface="Meiryo UI" pitchFamily="50" charset="-128"/>
                <a:ea typeface="Meiryo UI" pitchFamily="50" charset="-128"/>
                <a:cs typeface="Meiryo UI" pitchFamily="50" charset="-128"/>
              </a:rPr>
              <a:t>施設があり、発電を行っているものが</a:t>
            </a:r>
            <a:r>
              <a:rPr lang="en-US" altLang="ja-JP" sz="1100" dirty="0">
                <a:latin typeface="Meiryo UI" pitchFamily="50" charset="-128"/>
                <a:ea typeface="Meiryo UI" pitchFamily="50" charset="-128"/>
                <a:cs typeface="Meiryo UI" pitchFamily="50" charset="-128"/>
              </a:rPr>
              <a:t>26</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12</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22</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9</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2020</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graphicFrame>
        <p:nvGraphicFramePr>
          <p:cNvPr id="84" name="表 83"/>
          <p:cNvGraphicFramePr>
            <a:graphicFrameLocks noGrp="1"/>
          </p:cNvGraphicFramePr>
          <p:nvPr>
            <p:extLst>
              <p:ext uri="{D42A27DB-BD31-4B8C-83A1-F6EECF244321}">
                <p14:modId xmlns:p14="http://schemas.microsoft.com/office/powerpoint/2010/main" val="3284335368"/>
              </p:ext>
            </p:extLst>
          </p:nvPr>
        </p:nvGraphicFramePr>
        <p:xfrm>
          <a:off x="1504094" y="4763303"/>
          <a:ext cx="5791968" cy="1563225"/>
        </p:xfrm>
        <a:graphic>
          <a:graphicData uri="http://schemas.openxmlformats.org/drawingml/2006/table">
            <a:tbl>
              <a:tblPr firstRow="1" firstCol="1" bandRow="1"/>
              <a:tblGrid>
                <a:gridCol w="857859">
                  <a:extLst>
                    <a:ext uri="{9D8B030D-6E8A-4147-A177-3AD203B41FA5}">
                      <a16:colId xmlns:a16="http://schemas.microsoft.com/office/drawing/2014/main" val="20000"/>
                    </a:ext>
                  </a:extLst>
                </a:gridCol>
                <a:gridCol w="1086971">
                  <a:extLst>
                    <a:ext uri="{9D8B030D-6E8A-4147-A177-3AD203B41FA5}">
                      <a16:colId xmlns:a16="http://schemas.microsoft.com/office/drawing/2014/main" val="20001"/>
                    </a:ext>
                  </a:extLst>
                </a:gridCol>
                <a:gridCol w="1184760">
                  <a:extLst>
                    <a:ext uri="{9D8B030D-6E8A-4147-A177-3AD203B41FA5}">
                      <a16:colId xmlns:a16="http://schemas.microsoft.com/office/drawing/2014/main" val="20002"/>
                    </a:ext>
                  </a:extLst>
                </a:gridCol>
                <a:gridCol w="2662378">
                  <a:extLst>
                    <a:ext uri="{9D8B030D-6E8A-4147-A177-3AD203B41FA5}">
                      <a16:colId xmlns:a16="http://schemas.microsoft.com/office/drawing/2014/main" val="20003"/>
                    </a:ext>
                  </a:extLst>
                </a:gridCol>
              </a:tblGrid>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2007">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strike="noStrike" kern="0" dirty="0">
                          <a:solidFill>
                            <a:schemeClr val="tx1"/>
                          </a:solidFill>
                          <a:effectLst/>
                          <a:latin typeface="Meiryo UI" panose="020B0604030504040204" pitchFamily="50" charset="-128"/>
                          <a:ea typeface="Meiryo UI" panose="020B0604030504040204" pitchFamily="50" charset="-128"/>
                          <a:cs typeface="ＭＳ Ｐゴシック"/>
                        </a:rPr>
                        <a:t>12,800</a:t>
                      </a:r>
                      <a:r>
                        <a:rPr lang="en-US" altLang="ja-JP" sz="90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90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1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0203">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住之江工場</a:t>
                      </a:r>
                      <a:endParaRPr lang="ja-JP" sz="9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200t/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日　２基</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2018</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2022</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年度</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発電</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(11,300kW)</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476355"/>
                  </a:ext>
                </a:extLst>
              </a:tr>
            </a:tbl>
          </a:graphicData>
        </a:graphic>
      </p:graphicFrame>
      <p:sp>
        <p:nvSpPr>
          <p:cNvPr id="85" name="正方形/長方形 84"/>
          <p:cNvSpPr/>
          <p:nvPr/>
        </p:nvSpPr>
        <p:spPr>
          <a:xfrm>
            <a:off x="1707356" y="6343962"/>
            <a:ext cx="4714660" cy="44200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zh-TW" altLang="en-US" sz="1100" dirty="0">
                <a:solidFill>
                  <a:schemeClr val="tx1"/>
                </a:solidFill>
                <a:latin typeface="Meiryo UI" pitchFamily="50" charset="-128"/>
                <a:ea typeface="Meiryo UI" pitchFamily="50" charset="-128"/>
                <a:cs typeface="Meiryo UI" pitchFamily="50" charset="-128"/>
              </a:rPr>
              <a:t>住之江工場</a:t>
            </a: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年度末、</a:t>
            </a:r>
            <a:r>
              <a:rPr lang="ja-JP" altLang="en-US" sz="1100" dirty="0" smtClean="0">
                <a:solidFill>
                  <a:schemeClr val="tx1"/>
                </a:solidFill>
                <a:latin typeface="Meiryo UI" pitchFamily="50" charset="-128"/>
                <a:ea typeface="Meiryo UI" pitchFamily="50" charset="-128"/>
                <a:cs typeface="Meiryo UI" pitchFamily="50" charset="-128"/>
              </a:rPr>
              <a:t>竣工</a:t>
            </a:r>
            <a:endParaRPr lang="en-US" altLang="ja-JP" sz="1100" strike="sngStrike" dirty="0" smtClean="0">
              <a:solidFill>
                <a:srgbClr val="FF0000"/>
              </a:solidFill>
              <a:latin typeface="Meiryo UI" pitchFamily="50" charset="-128"/>
              <a:ea typeface="Meiryo UI" pitchFamily="50" charset="-128"/>
              <a:cs typeface="Meiryo UI"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鶴見工場　 ：</a:t>
            </a:r>
            <a:r>
              <a:rPr lang="en-US" altLang="ja-JP" sz="1100" dirty="0" smtClean="0">
                <a:solidFill>
                  <a:schemeClr val="tx1"/>
                </a:solidFill>
                <a:latin typeface="Meiryo UI" pitchFamily="50" charset="-128"/>
                <a:ea typeface="Meiryo UI" pitchFamily="50" charset="-128"/>
                <a:cs typeface="Meiryo UI" pitchFamily="50" charset="-128"/>
              </a:rPr>
              <a:t>2022</a:t>
            </a:r>
            <a:r>
              <a:rPr lang="ja-JP" altLang="en-US" sz="1100" dirty="0" smtClean="0">
                <a:solidFill>
                  <a:schemeClr val="tx1"/>
                </a:solidFill>
                <a:latin typeface="Meiryo UI" pitchFamily="50" charset="-128"/>
                <a:ea typeface="Meiryo UI" pitchFamily="50" charset="-128"/>
                <a:cs typeface="Meiryo UI" pitchFamily="50" charset="-128"/>
              </a:rPr>
              <a:t>年度末、休止</a:t>
            </a:r>
            <a:endParaRPr lang="en-US" altLang="ja-JP" sz="1100" strike="sngStrike"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13235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47118"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73335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460307" y="566406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0" name="表 39"/>
          <p:cNvGraphicFramePr>
            <a:graphicFrameLocks noGrp="1"/>
          </p:cNvGraphicFramePr>
          <p:nvPr>
            <p:extLst>
              <p:ext uri="{D42A27DB-BD31-4B8C-83A1-F6EECF244321}">
                <p14:modId xmlns:p14="http://schemas.microsoft.com/office/powerpoint/2010/main" val="856807434"/>
              </p:ext>
            </p:extLst>
          </p:nvPr>
        </p:nvGraphicFramePr>
        <p:xfrm>
          <a:off x="524836" y="5869843"/>
          <a:ext cx="3543474" cy="640080"/>
        </p:xfrm>
        <a:graphic>
          <a:graphicData uri="http://schemas.openxmlformats.org/drawingml/2006/table">
            <a:tbl>
              <a:tblPr firstRow="1" bandRow="1">
                <a:tableStyleId>{5940675A-B579-460E-94D1-54222C63F5DA}</a:tableStyleId>
              </a:tblPr>
              <a:tblGrid>
                <a:gridCol w="839889">
                  <a:extLst>
                    <a:ext uri="{9D8B030D-6E8A-4147-A177-3AD203B41FA5}">
                      <a16:colId xmlns:a16="http://schemas.microsoft.com/office/drawing/2014/main" val="3757262113"/>
                    </a:ext>
                  </a:extLst>
                </a:gridCol>
                <a:gridCol w="548952">
                  <a:extLst>
                    <a:ext uri="{9D8B030D-6E8A-4147-A177-3AD203B41FA5}">
                      <a16:colId xmlns:a16="http://schemas.microsoft.com/office/drawing/2014/main" val="1555019360"/>
                    </a:ext>
                  </a:extLst>
                </a:gridCol>
                <a:gridCol w="548951">
                  <a:extLst>
                    <a:ext uri="{9D8B030D-6E8A-4147-A177-3AD203B41FA5}">
                      <a16:colId xmlns:a16="http://schemas.microsoft.com/office/drawing/2014/main" val="4015490920"/>
                    </a:ext>
                  </a:extLst>
                </a:gridCol>
                <a:gridCol w="535227">
                  <a:extLst>
                    <a:ext uri="{9D8B030D-6E8A-4147-A177-3AD203B41FA5}">
                      <a16:colId xmlns:a16="http://schemas.microsoft.com/office/drawing/2014/main" val="3716742055"/>
                    </a:ext>
                  </a:extLst>
                </a:gridCol>
                <a:gridCol w="548952">
                  <a:extLst>
                    <a:ext uri="{9D8B030D-6E8A-4147-A177-3AD203B41FA5}">
                      <a16:colId xmlns:a16="http://schemas.microsoft.com/office/drawing/2014/main" val="486832928"/>
                    </a:ext>
                  </a:extLst>
                </a:gridCol>
                <a:gridCol w="521503">
                  <a:extLst>
                    <a:ext uri="{9D8B030D-6E8A-4147-A177-3AD203B41FA5}">
                      <a16:colId xmlns:a16="http://schemas.microsoft.com/office/drawing/2014/main" val="1385857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8,199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6,952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7,302</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172748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03032" y="583284"/>
            <a:ext cx="5396555" cy="6205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5" name="角丸四角形 14"/>
          <p:cNvSpPr/>
          <p:nvPr/>
        </p:nvSpPr>
        <p:spPr>
          <a:xfrm>
            <a:off x="219969" y="709519"/>
            <a:ext cx="3094454" cy="35095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83284"/>
            <a:ext cx="4288738" cy="2918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626827"/>
            <a:ext cx="3448673" cy="34900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53440"/>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684" y="2072321"/>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041763"/>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123" y="5152114"/>
            <a:ext cx="1593149" cy="1180534"/>
          </a:xfrm>
          <a:prstGeom prst="rect">
            <a:avLst/>
          </a:prstGeom>
        </p:spPr>
      </p:pic>
      <p:sp>
        <p:nvSpPr>
          <p:cNvPr id="55" name="大かっこ 54"/>
          <p:cNvSpPr/>
          <p:nvPr/>
        </p:nvSpPr>
        <p:spPr>
          <a:xfrm>
            <a:off x="7998636" y="2619210"/>
            <a:ext cx="1542600"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2023</a:t>
            </a:r>
            <a:r>
              <a:rPr lang="ja-JP" altLang="en-US" sz="1050" dirty="0">
                <a:solidFill>
                  <a:schemeClr val="tx1"/>
                </a:solidFill>
                <a:latin typeface="Meiryo UI" pitchFamily="50" charset="-128"/>
                <a:ea typeface="Meiryo UI" pitchFamily="50" charset="-128"/>
                <a:cs typeface="Meiryo UI" pitchFamily="50" charset="-128"/>
              </a:rPr>
              <a:t>年　</a:t>
            </a:r>
            <a:r>
              <a:rPr lang="ja-JP" altLang="en-US" sz="1050" dirty="0" smtClean="0">
                <a:solidFill>
                  <a:schemeClr val="tx1"/>
                </a:solidFill>
                <a:latin typeface="Meiryo UI" pitchFamily="50" charset="-128"/>
                <a:ea typeface="Meiryo UI" pitchFamily="50" charset="-128"/>
                <a:cs typeface="Meiryo UI" pitchFamily="50" charset="-128"/>
              </a:rPr>
              <a:t>共用</a:t>
            </a:r>
            <a:r>
              <a:rPr lang="ja-JP" altLang="en-US" sz="1050" dirty="0">
                <a:solidFill>
                  <a:schemeClr val="tx1"/>
                </a:solidFill>
                <a:latin typeface="Meiryo UI" pitchFamily="50" charset="-128"/>
                <a:ea typeface="Meiryo UI" pitchFamily="50" charset="-128"/>
                <a:cs typeface="Meiryo UI" pitchFamily="50" charset="-128"/>
              </a:rPr>
              <a:t>開始予定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smtClean="0">
                <a:solidFill>
                  <a:schemeClr val="tx1"/>
                </a:solidFill>
                <a:latin typeface="Meiryo UI" pitchFamily="50" charset="-128"/>
                <a:ea typeface="Meiryo UI" pitchFamily="50" charset="-128"/>
                <a:cs typeface="Meiryo UI" pitchFamily="50" charset="-128"/>
              </a:rPr>
              <a:t>170kW</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255136" y="4369480"/>
            <a:ext cx="1261884"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咲洲</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水力発電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355" y="2957688"/>
            <a:ext cx="2291645" cy="1434571"/>
          </a:xfrm>
          <a:prstGeom prst="rect">
            <a:avLst/>
          </a:prstGeom>
        </p:spPr>
      </p:pic>
      <p:sp>
        <p:nvSpPr>
          <p:cNvPr id="39" name="正方形/長方形 38">
            <a:extLst>
              <a:ext uri="{FF2B5EF4-FFF2-40B4-BE49-F238E27FC236}">
                <a16:creationId xmlns:a16="http://schemas.microsoft.com/office/drawing/2014/main" id="{246F1C23-02B2-4F8A-8A08-61110D69DF42}"/>
              </a:ext>
            </a:extLst>
          </p:cNvPr>
          <p:cNvSpPr/>
          <p:nvPr/>
        </p:nvSpPr>
        <p:spPr>
          <a:xfrm>
            <a:off x="478172" y="4716713"/>
            <a:ext cx="4887086" cy="192221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2004</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・長居配水場（大阪市）　 </a:t>
            </a:r>
            <a:r>
              <a:rPr lang="en-US" altLang="ja-JP" sz="1000" kern="100" dirty="0">
                <a:solidFill>
                  <a:schemeClr val="tx1"/>
                </a:solidFill>
                <a:latin typeface="Meiryo UI" pitchFamily="50" charset="-128"/>
                <a:ea typeface="Meiryo UI" pitchFamily="50" charset="-128"/>
                <a:cs typeface="Meiryo UI" pitchFamily="50" charset="-128"/>
              </a:rPr>
              <a:t>253kW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・泉尾配水場（大阪市）　 </a:t>
            </a:r>
            <a:r>
              <a:rPr lang="en-US" altLang="ja-JP" sz="1000" kern="100" dirty="0">
                <a:solidFill>
                  <a:schemeClr val="tx1"/>
                </a:solidFill>
                <a:latin typeface="Meiryo UI" pitchFamily="50" charset="-128"/>
                <a:ea typeface="Meiryo UI" pitchFamily="50" charset="-128"/>
                <a:cs typeface="Meiryo UI" pitchFamily="50" charset="-128"/>
              </a:rPr>
              <a:t>110kW</a:t>
            </a:r>
            <a:endParaRPr lang="en-US" altLang="ja-JP" sz="1000" strike="sngStrike" kern="1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・私市ポンプ場（交野市）　</a:t>
            </a:r>
            <a:r>
              <a:rPr lang="en-US" altLang="ja-JP" sz="1000" dirty="0">
                <a:solidFill>
                  <a:schemeClr val="tx1"/>
                </a:solidFill>
                <a:latin typeface="Meiryo UI" pitchFamily="50" charset="-128"/>
                <a:ea typeface="Meiryo UI" pitchFamily="50" charset="-128"/>
                <a:cs typeface="Meiryo UI" pitchFamily="50" charset="-128"/>
              </a:rPr>
              <a:t>20kW</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・咲洲配水場（大阪市）　 </a:t>
            </a:r>
            <a:r>
              <a:rPr lang="en-US" altLang="ja-JP" sz="1000" dirty="0">
                <a:solidFill>
                  <a:schemeClr val="tx1"/>
                </a:solidFill>
                <a:latin typeface="Meiryo UI" pitchFamily="50" charset="-128"/>
                <a:ea typeface="Meiryo UI" pitchFamily="50" charset="-128"/>
                <a:cs typeface="Meiryo UI" pitchFamily="50" charset="-128"/>
              </a:rPr>
              <a:t>43kW</a:t>
            </a: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pPr fontAlgn="auto">
              <a:spcBef>
                <a:spcPts val="0"/>
              </a:spcBef>
              <a:spcAft>
                <a:spcPts val="0"/>
              </a:spcAft>
              <a:defRPr/>
            </a:pP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1" name="正方形/長方形 40">
            <a:extLst>
              <a:ext uri="{FF2B5EF4-FFF2-40B4-BE49-F238E27FC236}">
                <a16:creationId xmlns:a16="http://schemas.microsoft.com/office/drawing/2014/main" id="{89678046-66BC-4306-9EBE-0E71D813A6A0}"/>
              </a:ext>
            </a:extLst>
          </p:cNvPr>
          <p:cNvSpPr/>
          <p:nvPr/>
        </p:nvSpPr>
        <p:spPr>
          <a:xfrm>
            <a:off x="2718915" y="4737630"/>
            <a:ext cx="2890152" cy="176835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・楠根配水場（寝屋川市）　 </a:t>
            </a:r>
            <a:r>
              <a:rPr lang="en-US" altLang="ja-JP" sz="1000" dirty="0">
                <a:solidFill>
                  <a:schemeClr val="tx1"/>
                </a:solidFill>
                <a:latin typeface="Meiryo UI" pitchFamily="50" charset="-128"/>
                <a:ea typeface="Meiryo UI" pitchFamily="50" charset="-128"/>
                <a:cs typeface="Meiryo UI" pitchFamily="50" charset="-128"/>
              </a:rPr>
              <a:t>70kW</a:t>
            </a:r>
          </a:p>
          <a:p>
            <a:r>
              <a:rPr lang="ja-JP" altLang="en-US" sz="1000" dirty="0">
                <a:solidFill>
                  <a:schemeClr val="tx1"/>
                </a:solidFill>
                <a:latin typeface="Meiryo UI" pitchFamily="50" charset="-128"/>
                <a:ea typeface="Meiryo UI" pitchFamily="50" charset="-128"/>
                <a:cs typeface="Meiryo UI" pitchFamily="50" charset="-128"/>
              </a:rPr>
              <a:t>　　・水走配水場（東大阪市）</a:t>
            </a:r>
            <a:r>
              <a:rPr lang="en-US" altLang="ja-JP" sz="1000" dirty="0">
                <a:solidFill>
                  <a:schemeClr val="tx1"/>
                </a:solidFill>
                <a:latin typeface="Meiryo UI" pitchFamily="50" charset="-128"/>
                <a:ea typeface="Meiryo UI" pitchFamily="50" charset="-128"/>
                <a:cs typeface="Meiryo UI" pitchFamily="50" charset="-128"/>
              </a:rPr>
              <a:t>57.5kW</a:t>
            </a:r>
          </a:p>
          <a:p>
            <a:r>
              <a:rPr lang="ja-JP" altLang="en-US" sz="1000" dirty="0">
                <a:solidFill>
                  <a:schemeClr val="tx1"/>
                </a:solidFill>
                <a:latin typeface="Meiryo UI" pitchFamily="50" charset="-128"/>
                <a:ea typeface="Meiryo UI" pitchFamily="50" charset="-128"/>
                <a:cs typeface="Meiryo UI" pitchFamily="50" charset="-128"/>
              </a:rPr>
              <a:t>　　・金剛東配水池（富田林市）</a:t>
            </a:r>
            <a:r>
              <a:rPr lang="en-US" altLang="ja-JP" sz="1000" dirty="0">
                <a:solidFill>
                  <a:schemeClr val="tx1"/>
                </a:solidFill>
                <a:latin typeface="Meiryo UI" pitchFamily="50" charset="-128"/>
                <a:ea typeface="Meiryo UI" pitchFamily="50" charset="-128"/>
                <a:cs typeface="Meiryo UI" pitchFamily="50" charset="-128"/>
              </a:rPr>
              <a:t>17kW</a:t>
            </a:r>
          </a:p>
          <a:p>
            <a:r>
              <a:rPr lang="ja-JP" altLang="en-US" sz="1000" dirty="0">
                <a:solidFill>
                  <a:schemeClr val="tx1"/>
                </a:solidFill>
                <a:latin typeface="Meiryo UI" pitchFamily="50" charset="-128"/>
                <a:ea typeface="Meiryo UI" pitchFamily="50" charset="-128"/>
                <a:cs typeface="Meiryo UI" pitchFamily="50" charset="-128"/>
              </a:rPr>
              <a:t>　　・野畑配水場（豊中市）　　　</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　　・高安受水場（八尾市）</a:t>
            </a:r>
            <a:r>
              <a:rPr lang="en-US" altLang="ja-JP" sz="1000" dirty="0">
                <a:solidFill>
                  <a:schemeClr val="tx1"/>
                </a:solidFill>
                <a:latin typeface="Meiryo UI" pitchFamily="50" charset="-128"/>
                <a:ea typeface="Meiryo UI" pitchFamily="50" charset="-128"/>
                <a:cs typeface="Meiryo UI" pitchFamily="50" charset="-128"/>
              </a:rPr>
              <a:t> 121.6kW</a:t>
            </a:r>
          </a:p>
          <a:p>
            <a:r>
              <a:rPr lang="en-US" altLang="ja-JP" sz="1000" dirty="0">
                <a:solidFill>
                  <a:schemeClr val="tx1"/>
                </a:solidFill>
                <a:latin typeface="Meiryo UI" pitchFamily="50" charset="-128"/>
                <a:ea typeface="Meiryo UI" pitchFamily="50" charset="-128"/>
                <a:cs typeface="Meiryo UI" pitchFamily="50" charset="-128"/>
              </a:rPr>
              <a:t>&lt;2022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&gt;</a:t>
            </a:r>
          </a:p>
          <a:p>
            <a:r>
              <a:rPr lang="ja-JP" altLang="en-US" sz="1000" dirty="0">
                <a:solidFill>
                  <a:schemeClr val="tx1"/>
                </a:solidFill>
                <a:latin typeface="Meiryo UI" pitchFamily="50" charset="-128"/>
                <a:ea typeface="Meiryo UI" pitchFamily="50" charset="-128"/>
                <a:cs typeface="Meiryo UI" pitchFamily="50" charset="-128"/>
              </a:rPr>
              <a:t>　　・津雲配水場（吹田市）　</a:t>
            </a:r>
            <a:r>
              <a:rPr lang="en-US" altLang="ja-JP" sz="1000" dirty="0">
                <a:solidFill>
                  <a:schemeClr val="tx1"/>
                </a:solidFill>
                <a:latin typeface="Meiryo UI" pitchFamily="50" charset="-128"/>
                <a:ea typeface="Meiryo UI" pitchFamily="50" charset="-128"/>
                <a:cs typeface="Meiryo UI" pitchFamily="50" charset="-128"/>
              </a:rPr>
              <a:t>25kW</a:t>
            </a:r>
          </a:p>
          <a:p>
            <a:r>
              <a:rPr lang="ja-JP" altLang="en-US" sz="1000" dirty="0">
                <a:solidFill>
                  <a:schemeClr val="tx1"/>
                </a:solidFill>
                <a:latin typeface="Meiryo UI" pitchFamily="50" charset="-128"/>
                <a:ea typeface="Meiryo UI" pitchFamily="50" charset="-128"/>
                <a:cs typeface="Meiryo UI" pitchFamily="50" charset="-128"/>
              </a:rPr>
              <a:t>　　・光明配水場（岸和田市）</a:t>
            </a:r>
            <a:r>
              <a:rPr lang="en-US" altLang="ja-JP" sz="1000" dirty="0">
                <a:solidFill>
                  <a:schemeClr val="tx1"/>
                </a:solidFill>
                <a:latin typeface="Meiryo UI" pitchFamily="50" charset="-128"/>
                <a:ea typeface="Meiryo UI" pitchFamily="50" charset="-128"/>
                <a:cs typeface="Meiryo UI" pitchFamily="50" charset="-128"/>
              </a:rPr>
              <a:t>15kW</a:t>
            </a:r>
          </a:p>
          <a:p>
            <a:r>
              <a:rPr lang="ja-JP" altLang="en-US" sz="1000" dirty="0">
                <a:solidFill>
                  <a:schemeClr val="tx1"/>
                </a:solidFill>
                <a:latin typeface="Meiryo UI" pitchFamily="50" charset="-128"/>
                <a:ea typeface="Meiryo UI" pitchFamily="50" charset="-128"/>
                <a:cs typeface="Meiryo UI" pitchFamily="50" charset="-128"/>
              </a:rPr>
              <a:t>　　・和泉浄水場（</a:t>
            </a:r>
            <a:r>
              <a:rPr lang="zh-TW" altLang="en-US" sz="1000" dirty="0">
                <a:solidFill>
                  <a:schemeClr val="tx1"/>
                </a:solidFill>
                <a:latin typeface="Meiryo UI" pitchFamily="50" charset="-128"/>
                <a:ea typeface="Meiryo UI" pitchFamily="50" charset="-128"/>
                <a:cs typeface="Meiryo UI" pitchFamily="50" charset="-128"/>
              </a:rPr>
              <a:t>大阪広域水道企業団</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45kW</a:t>
            </a:r>
          </a:p>
        </p:txBody>
      </p:sp>
      <p:pic>
        <p:nvPicPr>
          <p:cNvPr id="40" name="図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219" y="2786242"/>
            <a:ext cx="2453034" cy="1790503"/>
          </a:xfrm>
          <a:prstGeom prst="rect">
            <a:avLst/>
          </a:prstGeom>
        </p:spPr>
      </p:pic>
      <p:sp>
        <p:nvSpPr>
          <p:cNvPr id="43" name="正方形/長方形 42"/>
          <p:cNvSpPr/>
          <p:nvPr/>
        </p:nvSpPr>
        <p:spPr>
          <a:xfrm>
            <a:off x="7654336" y="4906368"/>
            <a:ext cx="1961247" cy="173255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a:lnSpc>
                <a:spcPts val="1000"/>
              </a:lnSpc>
            </a:pPr>
            <a:r>
              <a:rPr lang="ja-JP" altLang="en-US" sz="900" dirty="0">
                <a:solidFill>
                  <a:schemeClr val="tx1"/>
                </a:solidFill>
                <a:latin typeface="Meiryo UI" pitchFamily="50" charset="-128"/>
                <a:ea typeface="Meiryo UI" pitchFamily="50" charset="-128"/>
                <a:cs typeface="Meiryo UI" pitchFamily="50" charset="-128"/>
              </a:rPr>
              <a:t>■取得熱量</a:t>
            </a:r>
            <a:r>
              <a:rPr lang="ja-JP" altLang="en-US" sz="900" dirty="0" smtClean="0">
                <a:solidFill>
                  <a:schemeClr val="tx1"/>
                </a:solidFill>
                <a:latin typeface="Meiryo UI" pitchFamily="50" charset="-128"/>
                <a:ea typeface="Meiryo UI" pitchFamily="50" charset="-128"/>
                <a:cs typeface="Meiryo UI" pitchFamily="50" charset="-128"/>
              </a:rPr>
              <a:t>実績（直近</a:t>
            </a:r>
            <a:r>
              <a:rPr lang="en-US" altLang="ja-JP" sz="900" dirty="0" smtClean="0">
                <a:solidFill>
                  <a:schemeClr val="tx1"/>
                </a:solidFill>
                <a:latin typeface="Meiryo UI" pitchFamily="50" charset="-128"/>
                <a:ea typeface="Meiryo UI" pitchFamily="50" charset="-128"/>
                <a:cs typeface="Meiryo UI" pitchFamily="50" charset="-128"/>
              </a:rPr>
              <a:t>5</a:t>
            </a:r>
            <a:r>
              <a:rPr lang="ja-JP" altLang="en-US" sz="900" dirty="0" smtClean="0">
                <a:solidFill>
                  <a:schemeClr val="tx1"/>
                </a:solidFill>
                <a:latin typeface="Meiryo UI" pitchFamily="50" charset="-128"/>
                <a:ea typeface="Meiryo UI" pitchFamily="50" charset="-128"/>
                <a:cs typeface="Meiryo UI" pitchFamily="50" charset="-128"/>
              </a:rPr>
              <a:t>ヵ年）</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000"/>
              </a:lnSpc>
            </a:pPr>
            <a:r>
              <a:rPr lang="en-US" altLang="zh-TW" sz="900" dirty="0" smtClean="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a:t>
            </a:r>
            <a:r>
              <a:rPr lang="zh-TW" altLang="en-US" sz="900" dirty="0" smtClean="0">
                <a:solidFill>
                  <a:schemeClr val="tx1"/>
                </a:solidFill>
                <a:latin typeface="Meiryo UI" pitchFamily="50" charset="-128"/>
                <a:ea typeface="Meiryo UI" pitchFamily="50" charset="-128"/>
                <a:cs typeface="Meiryo UI" pitchFamily="50" charset="-128"/>
              </a:rPr>
              <a:t>開始</a:t>
            </a:r>
            <a:endParaRPr lang="en-US" altLang="zh-TW" sz="900" dirty="0" smtClean="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smtClean="0">
                <a:solidFill>
                  <a:schemeClr val="tx1"/>
                </a:solidFill>
                <a:latin typeface="Meiryo UI" pitchFamily="50" charset="-128"/>
                <a:ea typeface="Meiryo UI" pitchFamily="50" charset="-128"/>
                <a:cs typeface="Meiryo UI" pitchFamily="50" charset="-128"/>
              </a:rPr>
              <a:t>107MWh</a:t>
            </a:r>
          </a:p>
          <a:p>
            <a:pPr>
              <a:lnSpc>
                <a:spcPts val="1000"/>
              </a:lnSpc>
            </a:pP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2020</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2021</a:t>
            </a:r>
            <a:r>
              <a:rPr lang="ja-JP" altLang="en-US" sz="900" dirty="0" smtClean="0">
                <a:solidFill>
                  <a:schemeClr val="tx1"/>
                </a:solidFill>
                <a:latin typeface="Meiryo UI" pitchFamily="50" charset="-128"/>
                <a:ea typeface="Meiryo UI" pitchFamily="50" charset="-128"/>
                <a:cs typeface="Meiryo UI" pitchFamily="50" charset="-128"/>
              </a:rPr>
              <a:t>年度</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124MWh</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marL="87313" indent="-87313">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64687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90562" y="559665"/>
            <a:ext cx="9736953" cy="623737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92"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a:spLocks noChangeArrowheads="1"/>
          </p:cNvSpPr>
          <p:nvPr/>
        </p:nvSpPr>
        <p:spPr bwMode="auto">
          <a:xfrm>
            <a:off x="8224298" y="3918195"/>
            <a:ext cx="1502555" cy="24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ctr"/>
            <a:r>
              <a:rPr lang="ja-JP" altLang="en-US" sz="993" b="0" i="0" dirty="0">
                <a:latin typeface="Meiryo UI" pitchFamily="50" charset="-128"/>
                <a:ea typeface="Meiryo UI" pitchFamily="50" charset="-128"/>
                <a:cs typeface="Meiryo UI" pitchFamily="50" charset="-128"/>
              </a:rPr>
              <a:t>人工光合成研究センター　</a:t>
            </a:r>
            <a:endParaRPr lang="en-US" altLang="ja-JP" sz="993"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215" y="2247293"/>
            <a:ext cx="2453180" cy="1646656"/>
          </a:xfrm>
          <a:prstGeom prst="rect">
            <a:avLst/>
          </a:prstGeom>
        </p:spPr>
      </p:pic>
      <p:sp>
        <p:nvSpPr>
          <p:cNvPr id="13" name="テキスト ボックス 28"/>
          <p:cNvSpPr txBox="1">
            <a:spLocks noChangeArrowheads="1"/>
          </p:cNvSpPr>
          <p:nvPr/>
        </p:nvSpPr>
        <p:spPr bwMode="auto">
          <a:xfrm>
            <a:off x="210867" y="1841829"/>
            <a:ext cx="7891740" cy="397673"/>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◆大阪公立大学人工光合成研究センターでは</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年の開所以来、化学関連会社・自動車会社・ガス関連企業・</a:t>
            </a:r>
            <a:endParaRPr lang="en-US" altLang="ja-JP" sz="1292" b="0" i="0" dirty="0">
              <a:latin typeface="Meiryo UI" pitchFamily="50" charset="-128"/>
              <a:ea typeface="Meiryo UI" pitchFamily="50" charset="-128"/>
              <a:cs typeface="Meiryo UI" pitchFamily="50" charset="-128"/>
            </a:endParaRPr>
          </a:p>
          <a:p>
            <a:pPr marL="86751" indent="-86751" algn="just"/>
            <a:r>
              <a:rPr lang="ja-JP" altLang="en-US" sz="1292"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sz="1292"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53179" y="4704054"/>
            <a:ext cx="2973675" cy="2017925"/>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sz="1192" b="0" i="0" dirty="0">
                <a:latin typeface="Meiryo UI" pitchFamily="50" charset="-128"/>
                <a:ea typeface="Meiryo UI" pitchFamily="50" charset="-128"/>
                <a:cs typeface="Meiryo UI" pitchFamily="50" charset="-128"/>
              </a:rPr>
              <a:t>◆大阪公立大学人工光合成研究センターは</a:t>
            </a:r>
            <a:r>
              <a:rPr lang="en-US" altLang="ja-JP" sz="1192" b="0" i="0" dirty="0">
                <a:latin typeface="Meiryo UI" pitchFamily="50" charset="-128"/>
                <a:ea typeface="Meiryo UI" pitchFamily="50" charset="-128"/>
                <a:cs typeface="Meiryo UI" pitchFamily="50" charset="-128"/>
              </a:rPr>
              <a:t>2016</a:t>
            </a:r>
            <a:r>
              <a:rPr lang="ja-JP" altLang="en-US" sz="1192" b="0" i="0" dirty="0">
                <a:latin typeface="Meiryo UI" pitchFamily="50" charset="-128"/>
                <a:ea typeface="Meiryo UI" pitchFamily="50" charset="-128"/>
                <a:cs typeface="Meiryo UI" pitchFamily="50" charset="-128"/>
              </a:rPr>
              <a:t>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月から</a:t>
            </a:r>
            <a:r>
              <a:rPr lang="en-US" altLang="ja-JP" sz="1192" b="0" i="0" dirty="0">
                <a:latin typeface="Meiryo UI" pitchFamily="50" charset="-128"/>
                <a:ea typeface="Meiryo UI" pitchFamily="50" charset="-128"/>
                <a:cs typeface="Meiryo UI" pitchFamily="50" charset="-128"/>
              </a:rPr>
              <a:t>6</a:t>
            </a:r>
            <a:r>
              <a:rPr lang="ja-JP" altLang="en-US" sz="1192" b="0" i="0" dirty="0">
                <a:latin typeface="Meiryo UI" pitchFamily="50" charset="-128"/>
                <a:ea typeface="Meiryo UI" pitchFamily="50" charset="-128"/>
                <a:cs typeface="Meiryo UI" pitchFamily="50" charset="-128"/>
              </a:rPr>
              <a:t>年間文部科学省共同利用・共同研究拠点「人工光合成研究拠点」として認定され、人工光合成に関する基礎研究と実用化へ向けた国際的な研究開発拠点として活動しています（月</a:t>
            </a:r>
            <a:r>
              <a:rPr lang="en-US" altLang="ja-JP" sz="1192" b="0" i="0" dirty="0">
                <a:latin typeface="Meiryo UI" pitchFamily="50" charset="-128"/>
                <a:ea typeface="Meiryo UI" pitchFamily="50" charset="-128"/>
                <a:cs typeface="Meiryo UI" pitchFamily="50" charset="-128"/>
              </a:rPr>
              <a:t>1</a:t>
            </a:r>
            <a:r>
              <a:rPr lang="ja-JP" altLang="en-US" sz="1192" b="0" i="0" dirty="0">
                <a:latin typeface="Meiryo UI" pitchFamily="50" charset="-128"/>
                <a:ea typeface="Meiryo UI" pitchFamily="50" charset="-128"/>
                <a:cs typeface="Meiryo UI" pitchFamily="50" charset="-128"/>
              </a:rPr>
              <a:t>回のニュースレター配信・定期的な講演会の実施）。</a:t>
            </a:r>
            <a:r>
              <a:rPr lang="en-US" altLang="ja-JP" sz="1192" b="0" i="0" dirty="0">
                <a:latin typeface="Meiryo UI" pitchFamily="50" charset="-128"/>
                <a:ea typeface="Meiryo UI" pitchFamily="50" charset="-128"/>
                <a:cs typeface="Meiryo UI" pitchFamily="50" charset="-128"/>
              </a:rPr>
              <a:t>2022</a:t>
            </a:r>
            <a:r>
              <a:rPr lang="ja-JP" altLang="en-US" sz="1192" b="0" i="0" dirty="0">
                <a:latin typeface="Meiryo UI" pitchFamily="50" charset="-128"/>
                <a:ea typeface="Meiryo UI" pitchFamily="50" charset="-128"/>
                <a:cs typeface="Meiryo UI" pitchFamily="50" charset="-128"/>
              </a:rPr>
              <a:t>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月からは</a:t>
            </a:r>
            <a:r>
              <a:rPr lang="ja-JP" altLang="en-US" sz="1192" b="0" i="0" dirty="0">
                <a:latin typeface="Meiryo UI" panose="020B0604030504040204" pitchFamily="50" charset="-128"/>
                <a:ea typeface="Meiryo UI" panose="020B0604030504040204" pitchFamily="50" charset="-128"/>
              </a:rPr>
              <a:t>北海道大学触媒科学研究所・国立研究開発法人産業技術総合研究所触媒化学融合研究センターとの</a:t>
            </a:r>
            <a:r>
              <a:rPr lang="ja-JP" altLang="en-US" sz="1192" b="0" i="0" dirty="0">
                <a:latin typeface="Meiryo UI" pitchFamily="50" charset="-128"/>
                <a:ea typeface="Meiryo UI" pitchFamily="50" charset="-128"/>
                <a:cs typeface="Meiryo UI" pitchFamily="50" charset="-128"/>
              </a:rPr>
              <a:t>「触媒科学計測共同研究拠点」として文部科学省共同利用・共同研究拠点活動を強化しています。</a:t>
            </a:r>
            <a:endParaRPr lang="en-US" altLang="ja-JP" sz="1192"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Text Box 2"/>
          <p:cNvSpPr txBox="1">
            <a:spLocks noChangeArrowheads="1"/>
          </p:cNvSpPr>
          <p:nvPr/>
        </p:nvSpPr>
        <p:spPr bwMode="auto">
          <a:xfrm>
            <a:off x="66742" y="0"/>
            <a:ext cx="2450323" cy="48291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①</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533355" y="-1152"/>
            <a:ext cx="2450323" cy="48291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②</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50292" y="-1152"/>
            <a:ext cx="2450323" cy="48291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④</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99969" y="-1152"/>
            <a:ext cx="2450323" cy="48291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a:extLst>
              <a:ext uri="{FF2B5EF4-FFF2-40B4-BE49-F238E27FC236}">
                <a16:creationId xmlns:a16="http://schemas.microsoft.com/office/drawing/2014/main" id="{AC490819-1C94-4134-BC0F-00B1140E9375}"/>
              </a:ext>
            </a:extLst>
          </p:cNvPr>
          <p:cNvSpPr/>
          <p:nvPr/>
        </p:nvSpPr>
        <p:spPr>
          <a:xfrm>
            <a:off x="242787" y="1507126"/>
            <a:ext cx="3515730" cy="30763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6726364" y="4206824"/>
            <a:ext cx="2395132" cy="471685"/>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
        <p:nvSpPr>
          <p:cNvPr id="18"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45FF103E-C865-4269-9B79-BAC18DE53BC4}"/>
              </a:ext>
            </a:extLst>
          </p:cNvPr>
          <p:cNvSpPr/>
          <p:nvPr/>
        </p:nvSpPr>
        <p:spPr>
          <a:xfrm>
            <a:off x="210867" y="2316257"/>
            <a:ext cx="6470878" cy="405260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1542" tIns="35771" rIns="0" bIns="0" rtlCol="0" anchor="t" anchorCtr="0">
            <a:spAutoFit/>
          </a:bodyPr>
          <a:lstStyle/>
          <a:p>
            <a:pPr marL="86745" indent="-86745">
              <a:defRPr/>
            </a:pPr>
            <a:r>
              <a:rPr lang="ja-JP" altLang="en-US" sz="900" dirty="0">
                <a:solidFill>
                  <a:schemeClr val="tx1"/>
                </a:solidFill>
                <a:latin typeface="Meiryo UI" pitchFamily="50" charset="-128"/>
                <a:ea typeface="Meiryo UI" pitchFamily="50" charset="-128"/>
                <a:cs typeface="Meiryo UI" pitchFamily="50" charset="-128"/>
              </a:rPr>
              <a:t>（大阪市実績）</a:t>
            </a:r>
            <a:endParaRPr lang="en-US" altLang="ja-JP" sz="900" dirty="0">
              <a:solidFill>
                <a:schemeClr val="tx1"/>
              </a:solidFill>
              <a:latin typeface="Meiryo UI" pitchFamily="50" charset="-128"/>
              <a:ea typeface="Meiryo UI" pitchFamily="50" charset="-128"/>
              <a:cs typeface="Meiryo UI" pitchFamily="50" charset="-128"/>
            </a:endParaRPr>
          </a:p>
          <a:p>
            <a:pPr>
              <a:defRPr/>
            </a:pP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・東京ガス（株）との共同研究「</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電気化学的還元プロセスにおける</a:t>
            </a:r>
            <a:r>
              <a:rPr lang="en-US" altLang="ja-JP" sz="900" dirty="0">
                <a:solidFill>
                  <a:schemeClr val="tx1"/>
                </a:solidFill>
                <a:latin typeface="Meiryo UI" panose="020B0604030504040204" pitchFamily="50" charset="-128"/>
                <a:ea typeface="Meiryo UI" panose="020B0604030504040204" pitchFamily="50" charset="-128"/>
              </a:rPr>
              <a:t>CO, </a:t>
            </a:r>
            <a:r>
              <a:rPr lang="ja-JP" altLang="ja-JP" sz="900" dirty="0">
                <a:solidFill>
                  <a:schemeClr val="tx1"/>
                </a:solidFill>
                <a:latin typeface="Meiryo UI" panose="020B0604030504040204" pitchFamily="50" charset="-128"/>
                <a:ea typeface="Meiryo UI" panose="020B0604030504040204" pitchFamily="50" charset="-128"/>
              </a:rPr>
              <a:t>ギ酸製造コストの削減</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rPr>
              <a:t>2019</a:t>
            </a:r>
            <a:r>
              <a:rPr lang="ja-JP" altLang="en-US" sz="900" dirty="0">
                <a:solidFill>
                  <a:schemeClr val="tx1"/>
                </a:solidFill>
                <a:latin typeface="Meiryo UI" panose="020B0604030504040204" pitchFamily="50" charset="-128"/>
                <a:ea typeface="Meiryo UI" panose="020B0604030504040204" pitchFamily="50" charset="-128"/>
              </a:rPr>
              <a:t>年度＞</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・（株）本田技術研究所との共同研究「生体触媒機能を利用した二酸化炭素からメタノールへの電気化学的還元に関する研究」</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メイリオ" panose="020B0604030504040204" pitchFamily="50" charset="-128"/>
                <a:ea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rPr>
              <a:t>2020</a:t>
            </a:r>
            <a:r>
              <a:rPr lang="ja-JP" altLang="en-US" sz="900" dirty="0">
                <a:solidFill>
                  <a:schemeClr val="tx1"/>
                </a:solidFill>
                <a:latin typeface="メイリオ" panose="020B0604030504040204" pitchFamily="50" charset="-128"/>
                <a:ea typeface="メイリオ" panose="020B0604030504040204" pitchFamily="50" charset="-128"/>
              </a:rPr>
              <a:t>年度＞</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・（株）本田技術研究所との共同研究「生体触媒機能を利用した二酸化炭素からメタノールへの電気化学的還元に関する研究」</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メイリオ" panose="020B0604030504040204" pitchFamily="50" charset="-128"/>
                <a:ea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rPr>
              <a:t>2021</a:t>
            </a:r>
            <a:r>
              <a:rPr lang="ja-JP" altLang="en-US" sz="900" dirty="0">
                <a:solidFill>
                  <a:schemeClr val="tx1"/>
                </a:solidFill>
                <a:latin typeface="メイリオ" panose="020B0604030504040204" pitchFamily="50" charset="-128"/>
                <a:ea typeface="メイリオ" panose="020B0604030504040204" pitchFamily="50" charset="-128"/>
              </a:rPr>
              <a:t>年度＞</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a:t>
            </a:r>
            <a:r>
              <a:rPr lang="zh-TW" altLang="en-US" sz="900" dirty="0">
                <a:solidFill>
                  <a:schemeClr val="tx1"/>
                </a:solidFill>
                <a:latin typeface="Meiryo UI" panose="020B0604030504040204" pitchFamily="50" charset="-128"/>
                <a:ea typeface="Meiryo UI" panose="020B0604030504040204" pitchFamily="50" charset="-128"/>
              </a:rPr>
              <a:t>日本製鉄</a:t>
            </a:r>
            <a:r>
              <a:rPr lang="ja-JP" altLang="en-US" sz="900" dirty="0">
                <a:solidFill>
                  <a:schemeClr val="tx1"/>
                </a:solidFill>
                <a:latin typeface="Meiryo UI" panose="020B0604030504040204" pitchFamily="50" charset="-128"/>
                <a:ea typeface="Meiryo UI" panose="020B0604030504040204" pitchFamily="50" charset="-128"/>
              </a:rPr>
              <a:t>（</a:t>
            </a:r>
            <a:r>
              <a:rPr lang="zh-TW" altLang="en-US" sz="900" dirty="0">
                <a:solidFill>
                  <a:schemeClr val="tx1"/>
                </a:solidFill>
                <a:latin typeface="Meiryo UI" panose="020B0604030504040204" pitchFamily="50" charset="-128"/>
                <a:ea typeface="Meiryo UI" panose="020B0604030504040204" pitchFamily="50" charset="-128"/>
              </a:rPr>
              <a:t>株</a:t>
            </a:r>
            <a:r>
              <a:rPr lang="ja-JP" altLang="en-US" sz="900" dirty="0">
                <a:solidFill>
                  <a:schemeClr val="tx1"/>
                </a:solidFill>
                <a:latin typeface="Meiryo UI" panose="020B0604030504040204" pitchFamily="50" charset="-128"/>
                <a:ea typeface="Meiryo UI" panose="020B0604030504040204" pitchFamily="50" charset="-128"/>
              </a:rPr>
              <a:t>）</a:t>
            </a:r>
            <a:r>
              <a:rPr lang="zh-TW" altLang="en-US" sz="900" dirty="0">
                <a:solidFill>
                  <a:schemeClr val="tx1"/>
                </a:solidFill>
                <a:latin typeface="Meiryo UI" panose="020B0604030504040204" pitchFamily="50" charset="-128"/>
                <a:ea typeface="Meiryo UI" panose="020B0604030504040204" pitchFamily="50" charset="-128"/>
              </a:rPr>
              <a:t>先端技術研究所</a:t>
            </a:r>
            <a:r>
              <a:rPr lang="ja-JP" altLang="en-US" sz="900" dirty="0">
                <a:solidFill>
                  <a:schemeClr val="tx1"/>
                </a:solidFill>
                <a:latin typeface="Meiryo UI" panose="020B0604030504040204" pitchFamily="50" charset="-128"/>
                <a:ea typeface="Meiryo UI" panose="020B0604030504040204" pitchFamily="50" charset="-128"/>
              </a:rPr>
              <a:t>・東北大学との共同研究「常圧二酸化炭素とジオールから脂肪族ポリカーボネートジオールの</a:t>
            </a:r>
            <a:r>
              <a:rPr lang="en-US" altLang="ja-JP" sz="900" dirty="0">
                <a:solidFill>
                  <a:schemeClr val="tx1"/>
                </a:solidFill>
                <a:latin typeface="Meiryo UI" panose="020B0604030504040204" pitchFamily="50" charset="-128"/>
                <a:ea typeface="Meiryo UI" panose="020B0604030504040204" pitchFamily="50" charset="-128"/>
              </a:rPr>
              <a:t/>
            </a:r>
            <a:br>
              <a:rPr lang="en-US" altLang="ja-JP" sz="900" dirty="0">
                <a:solidFill>
                  <a:schemeClr val="tx1"/>
                </a:solidFill>
                <a:latin typeface="Meiryo UI" panose="020B0604030504040204" pitchFamily="50" charset="-128"/>
                <a:ea typeface="Meiryo UI" panose="020B0604030504040204" pitchFamily="50" charset="-128"/>
              </a:rPr>
            </a:br>
            <a:r>
              <a:rPr lang="ja-JP" altLang="en-US" sz="900" dirty="0">
                <a:solidFill>
                  <a:schemeClr val="tx1"/>
                </a:solidFill>
                <a:latin typeface="Meiryo UI" panose="020B0604030504040204" pitchFamily="50" charset="-128"/>
                <a:ea typeface="Meiryo UI" panose="020B0604030504040204" pitchFamily="50" charset="-128"/>
              </a:rPr>
              <a:t>　　 直接合成を行う触媒プロセスの開発」</a:t>
            </a:r>
            <a:r>
              <a:rPr lang="ja-JP" altLang="en-US" sz="900" dirty="0">
                <a:solidFill>
                  <a:schemeClr val="tx1"/>
                </a:solidFill>
                <a:latin typeface="Meiryo UI" pitchFamily="50" charset="-128"/>
                <a:ea typeface="Meiryo UI" pitchFamily="50" charset="-128"/>
                <a:cs typeface="Meiryo UI" pitchFamily="50" charset="-128"/>
              </a:rPr>
              <a:t> （ </a:t>
            </a:r>
            <a:r>
              <a:rPr lang="ja-JP" altLang="en-US" sz="900" dirty="0" smtClean="0">
                <a:solidFill>
                  <a:schemeClr val="tx1"/>
                </a:solidFill>
                <a:latin typeface="Meiryo UI" pitchFamily="50" charset="-128"/>
                <a:ea typeface="Meiryo UI" pitchFamily="50" charset="-128"/>
                <a:cs typeface="Meiryo UI" pitchFamily="50" charset="-128"/>
              </a:rPr>
              <a:t>★１</a:t>
            </a:r>
            <a:r>
              <a:rPr lang="ja-JP" altLang="en-US" sz="900" dirty="0">
                <a:solidFill>
                  <a:schemeClr val="tx1"/>
                </a:solidFill>
                <a:latin typeface="Meiryo UI" pitchFamily="50" charset="-128"/>
                <a:ea typeface="Meiryo UI" pitchFamily="50" charset="-128"/>
                <a:cs typeface="Meiryo UI" pitchFamily="50" charset="-128"/>
              </a:rPr>
              <a:t>）</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a:t>
            </a:r>
            <a:r>
              <a:rPr lang="ja-JP" altLang="en-US" sz="900" dirty="0" smtClean="0">
                <a:solidFill>
                  <a:schemeClr val="tx1"/>
                </a:solidFill>
                <a:latin typeface="Meiryo UI" pitchFamily="50" charset="-128"/>
                <a:ea typeface="Meiryo UI" pitchFamily="50" charset="-128"/>
                <a:cs typeface="Meiryo UI" pitchFamily="50" charset="-128"/>
              </a:rPr>
              <a:t>★１ </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2021</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7</a:t>
            </a:r>
            <a:r>
              <a:rPr lang="ja-JP" altLang="en-US" sz="900" dirty="0">
                <a:solidFill>
                  <a:schemeClr val="tx1"/>
                </a:solidFill>
                <a:latin typeface="Meiryo UI" pitchFamily="50" charset="-128"/>
                <a:ea typeface="Meiryo UI" pitchFamily="50" charset="-128"/>
                <a:cs typeface="Meiryo UI" pitchFamily="50" charset="-128"/>
              </a:rPr>
              <a:t>月</a:t>
            </a:r>
            <a:r>
              <a:rPr lang="ja-JP" altLang="en-US" sz="900" dirty="0">
                <a:solidFill>
                  <a:schemeClr val="tx1"/>
                </a:solidFill>
                <a:latin typeface="Meiryo UI" panose="020B0604030504040204" pitchFamily="50" charset="-128"/>
                <a:ea typeface="Meiryo UI" panose="020B0604030504040204" pitchFamily="50" charset="-128"/>
              </a:rPr>
              <a:t>プレスリリース</a:t>
            </a:r>
            <a:endParaRPr lang="en-US" altLang="ja-JP" sz="9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900" dirty="0">
                <a:solidFill>
                  <a:schemeClr val="tx1"/>
                </a:solidFill>
                <a:latin typeface="メイリオ" panose="020B0604030504040204" pitchFamily="50" charset="-128"/>
                <a:ea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rPr>
              <a:t>2022</a:t>
            </a:r>
            <a:r>
              <a:rPr lang="ja-JP" altLang="en-US" sz="900" dirty="0">
                <a:solidFill>
                  <a:schemeClr val="tx1"/>
                </a:solidFill>
                <a:latin typeface="メイリオ" panose="020B0604030504040204" pitchFamily="50" charset="-128"/>
                <a:ea typeface="メイリオ" panose="020B0604030504040204" pitchFamily="50" charset="-128"/>
              </a:rPr>
              <a:t>年度＞</a:t>
            </a:r>
            <a:endParaRPr lang="en-US" altLang="ja-JP" sz="9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90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900" dirty="0">
              <a:solidFill>
                <a:schemeClr val="tx1"/>
              </a:solidFill>
              <a:latin typeface="Meiryo UI" panose="020B0604030504040204" pitchFamily="50" charset="-128"/>
              <a:ea typeface="Meiryo UI" panose="020B0604030504040204" pitchFamily="50" charset="-128"/>
            </a:endParaRPr>
          </a:p>
          <a:p>
            <a:pPr marL="197634" indent="-197634">
              <a:defRPr/>
            </a:pPr>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ja-JP" sz="900" dirty="0" smtClean="0">
                <a:solidFill>
                  <a:schemeClr val="tx1"/>
                </a:solidFill>
                <a:ea typeface="Meiryo UI" panose="020B0604030504040204" pitchFamily="50" charset="-128"/>
                <a:cs typeface="MeiryoUI"/>
              </a:rPr>
              <a:t>マンチェスターメトロポリタン大学燃料電池イノベーションセンターとの間で</a:t>
            </a:r>
            <a:r>
              <a:rPr lang="ja-JP" altLang="ja-JP" sz="900" dirty="0" smtClean="0">
                <a:solidFill>
                  <a:schemeClr val="tx1"/>
                </a:solidFill>
                <a:ea typeface="Meiryo UI" panose="020B0604030504040204" pitchFamily="50" charset="-128"/>
                <a:cs typeface="Times New Roman" panose="02020603050405020304" pitchFamily="18" charset="0"/>
              </a:rPr>
              <a:t>再生可能エネルギーに関する国際交流締結に向けた取組み開始</a:t>
            </a:r>
            <a:endParaRPr lang="en-US" altLang="ja-JP" sz="900" dirty="0" smtClean="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900" dirty="0" smtClean="0">
                <a:solidFill>
                  <a:schemeClr val="tx1"/>
                </a:solidFill>
                <a:latin typeface="メイリオ" panose="020B0604030504040204" pitchFamily="50" charset="-128"/>
                <a:ea typeface="メイリオ" panose="020B0604030504040204" pitchFamily="50" charset="-128"/>
              </a:rPr>
              <a:t>　  ・大成ロテック株式会社との共同研究</a:t>
            </a:r>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ja-JP" sz="9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路面太陽光発電と人工光合成を組み合わせた水素回収システムに関する研究</a:t>
            </a:r>
            <a:r>
              <a:rPr lang="ja-JP" altLang="en-US" sz="9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900" dirty="0" smtClean="0">
                <a:solidFill>
                  <a:schemeClr val="tx1"/>
                </a:solidFill>
                <a:latin typeface="Meiryo UI" panose="020B0604030504040204" pitchFamily="50" charset="-128"/>
                <a:ea typeface="Meiryo UI" panose="020B0604030504040204" pitchFamily="50" charset="-128"/>
              </a:rPr>
              <a:t>　　　</a:t>
            </a:r>
            <a:endParaRPr lang="en-US" altLang="ja-JP" sz="900" dirty="0" smtClean="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900" dirty="0" smtClean="0">
                <a:solidFill>
                  <a:schemeClr val="tx1"/>
                </a:solidFill>
                <a:latin typeface="メイリオ" panose="020B0604030504040204" pitchFamily="50" charset="-128"/>
                <a:ea typeface="メイリオ" panose="020B0604030504040204" pitchFamily="50" charset="-128"/>
              </a:rPr>
              <a:t>　  ・太陽光エネルギーと二酸化炭素から生分解性プラスチック原料製造可能な新たな人工光合成技術開発</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a:t>
            </a:r>
            <a:r>
              <a:rPr lang="ja-JP" altLang="en-US" sz="900" dirty="0" smtClean="0">
                <a:solidFill>
                  <a:schemeClr val="tx1"/>
                </a:solidFill>
                <a:latin typeface="Meiryo UI" pitchFamily="50" charset="-128"/>
                <a:ea typeface="Meiryo UI" pitchFamily="50" charset="-128"/>
                <a:cs typeface="Meiryo UI"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itchFamily="50" charset="-128"/>
            </a:endParaRPr>
          </a:p>
          <a:p>
            <a:pPr marL="197634" indent="-197634">
              <a:defRPr/>
            </a:pP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2022</a:t>
            </a:r>
            <a:r>
              <a:rPr lang="ja-JP" altLang="en-US" sz="900" dirty="0" smtClean="0">
                <a:solidFill>
                  <a:schemeClr val="tx1"/>
                </a:solidFill>
                <a:latin typeface="Meiryo UI" pitchFamily="50" charset="-128"/>
                <a:ea typeface="Meiryo UI" pitchFamily="50" charset="-128"/>
                <a:cs typeface="Meiryo UI" pitchFamily="50" charset="-128"/>
              </a:rPr>
              <a:t>年７月・９月、</a:t>
            </a:r>
            <a:r>
              <a:rPr lang="en-US" altLang="ja-JP" sz="900" dirty="0" smtClean="0">
                <a:solidFill>
                  <a:schemeClr val="tx1"/>
                </a:solidFill>
                <a:latin typeface="Meiryo UI" pitchFamily="50" charset="-128"/>
                <a:ea typeface="Meiryo UI" pitchFamily="50" charset="-128"/>
                <a:cs typeface="Meiryo UI" pitchFamily="50" charset="-128"/>
              </a:rPr>
              <a:t>2023</a:t>
            </a:r>
            <a:r>
              <a:rPr lang="ja-JP" altLang="en-US" sz="900" dirty="0" smtClean="0">
                <a:solidFill>
                  <a:schemeClr val="tx1"/>
                </a:solidFill>
                <a:latin typeface="Meiryo UI" pitchFamily="50" charset="-128"/>
                <a:ea typeface="Meiryo UI" pitchFamily="50" charset="-128"/>
                <a:cs typeface="Meiryo UI" pitchFamily="50" charset="-128"/>
              </a:rPr>
              <a:t>年</a:t>
            </a:r>
            <a:r>
              <a:rPr lang="en-US" altLang="ja-JP" sz="900" dirty="0" smtClean="0">
                <a:solidFill>
                  <a:schemeClr val="tx1"/>
                </a:solidFill>
                <a:latin typeface="Meiryo UI" pitchFamily="50" charset="-128"/>
                <a:ea typeface="Meiryo UI" pitchFamily="50" charset="-128"/>
                <a:cs typeface="Meiryo UI" pitchFamily="50" charset="-128"/>
              </a:rPr>
              <a:t>1</a:t>
            </a:r>
            <a:r>
              <a:rPr lang="ja-JP" altLang="en-US" sz="900" dirty="0" smtClean="0">
                <a:solidFill>
                  <a:schemeClr val="tx1"/>
                </a:solidFill>
                <a:latin typeface="Meiryo UI" pitchFamily="50" charset="-128"/>
                <a:ea typeface="Meiryo UI" pitchFamily="50" charset="-128"/>
                <a:cs typeface="Meiryo UI" pitchFamily="50" charset="-128"/>
              </a:rPr>
              <a:t>月・３月プレスリリース</a:t>
            </a:r>
            <a:endParaRPr lang="en-US" altLang="ja-JP" sz="900" dirty="0" smtClean="0">
              <a:solidFill>
                <a:schemeClr val="tx1"/>
              </a:solidFill>
              <a:latin typeface="Meiryo UI" pitchFamily="50" charset="-128"/>
              <a:ea typeface="Meiryo UI" pitchFamily="50" charset="-128"/>
              <a:cs typeface="Meiryo UI" pitchFamily="50" charset="-128"/>
            </a:endParaRPr>
          </a:p>
          <a:p>
            <a:pPr marL="86745" indent="-86745">
              <a:defRPr/>
            </a:pP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22" name="角丸四角形 21"/>
          <p:cNvSpPr/>
          <p:nvPr/>
        </p:nvSpPr>
        <p:spPr>
          <a:xfrm>
            <a:off x="242787" y="587846"/>
            <a:ext cx="4230569" cy="3350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59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24" name="テキスト ボックス 28"/>
          <p:cNvSpPr txBox="1">
            <a:spLocks noChangeArrowheads="1"/>
          </p:cNvSpPr>
          <p:nvPr/>
        </p:nvSpPr>
        <p:spPr bwMode="auto">
          <a:xfrm>
            <a:off x="210867" y="1037131"/>
            <a:ext cx="9203589"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◆大阪公立大学では、産学官連携拠点として</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a:t>
            </a:r>
            <a:r>
              <a:rPr lang="en-US" altLang="ja-JP" sz="1292" b="0" i="0" dirty="0">
                <a:latin typeface="Meiryo UI" pitchFamily="50" charset="-128"/>
                <a:ea typeface="Meiryo UI" pitchFamily="50" charset="-128"/>
                <a:cs typeface="Meiryo UI" pitchFamily="50" charset="-128"/>
              </a:rPr>
              <a:t>6</a:t>
            </a:r>
            <a:r>
              <a:rPr lang="ja-JP" altLang="en-US" sz="1292"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月に人工光合成研究センターを開設し、人工光合成を用いた次世代循環型新エネルギー（水素、メタノール等アルコール系燃料）の開発・実用化に向け取り組んでいます。</a:t>
            </a:r>
            <a:endParaRPr lang="en-US" altLang="ja-JP" sz="1292" b="0" i="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670645" y="712273"/>
            <a:ext cx="3439833" cy="183448"/>
          </a:xfrm>
          <a:prstGeom prst="rect">
            <a:avLst/>
          </a:prstGeom>
          <a:noFill/>
        </p:spPr>
        <p:txBody>
          <a:bodyPr wrap="square" lIns="0" tIns="0" rIns="0" bIns="0" rtlCol="0" anchor="ctr" anchorCtr="0">
            <a:spAutoFit/>
          </a:bodyPr>
          <a:lstStyle/>
          <a:p>
            <a:pPr marL="86751" indent="-86751"/>
            <a:r>
              <a:rPr lang="en-US" altLang="ja-JP" sz="1192" dirty="0">
                <a:latin typeface="Meiryo UI" pitchFamily="50" charset="-128"/>
                <a:ea typeface="Meiryo UI" pitchFamily="50" charset="-128"/>
                <a:cs typeface="Meiryo UI" pitchFamily="50" charset="-128"/>
              </a:rPr>
              <a:t>【</a:t>
            </a:r>
            <a:r>
              <a:rPr lang="ja-JP" altLang="en-US" sz="1192" dirty="0">
                <a:latin typeface="Meiryo UI" pitchFamily="50" charset="-128"/>
                <a:ea typeface="Meiryo UI" pitchFamily="50" charset="-128"/>
                <a:cs typeface="Meiryo UI" pitchFamily="50" charset="-128"/>
              </a:rPr>
              <a:t>市事業</a:t>
            </a:r>
            <a:r>
              <a:rPr lang="en-US" altLang="ja-JP" sz="1192" dirty="0">
                <a:latin typeface="Meiryo UI" pitchFamily="50" charset="-128"/>
                <a:ea typeface="Meiryo UI" pitchFamily="50" charset="-128"/>
                <a:cs typeface="Meiryo UI" pitchFamily="50" charset="-128"/>
              </a:rPr>
              <a:t>】</a:t>
            </a:r>
            <a:endParaRPr lang="ja-JP" altLang="en-US" sz="1192" strike="sngStrike"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87687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5" name="角丸四角形 24"/>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228182" y="686446"/>
            <a:ext cx="477482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の共同</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購入支援事業</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AutoShape 6"/>
          <p:cNvSpPr>
            <a:spLocks noChangeArrowheads="1"/>
          </p:cNvSpPr>
          <p:nvPr/>
        </p:nvSpPr>
        <p:spPr bwMode="auto">
          <a:xfrm>
            <a:off x="327534" y="4070029"/>
            <a:ext cx="4072894" cy="912886"/>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①みんな</a:t>
            </a:r>
            <a:r>
              <a:rPr lang="ja-JP" altLang="en-US" sz="1400" b="1" dirty="0">
                <a:latin typeface="Meiryo UI" panose="020B0604030504040204" pitchFamily="50" charset="-128"/>
                <a:ea typeface="Meiryo UI" panose="020B0604030504040204" pitchFamily="50" charset="-128"/>
              </a:rPr>
              <a:t>でまとめて購入するから、お得になります。</a:t>
            </a: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②実績</a:t>
            </a:r>
            <a:r>
              <a:rPr lang="ja-JP" altLang="en-US" sz="1400" b="1" dirty="0">
                <a:latin typeface="Meiryo UI" panose="020B0604030504040204" pitchFamily="50" charset="-128"/>
                <a:ea typeface="Meiryo UI" panose="020B0604030504040204" pitchFamily="50" charset="-128"/>
              </a:rPr>
              <a:t>のある電力会社により安心、簡単</a:t>
            </a:r>
            <a:r>
              <a:rPr lang="ja-JP" altLang="en-US" sz="1400" b="1" dirty="0" smtClean="0">
                <a:latin typeface="Meiryo UI" panose="020B0604030504040204" pitchFamily="50" charset="-128"/>
                <a:ea typeface="Meiryo UI" panose="020B0604030504040204" pitchFamily="50" charset="-128"/>
              </a:rPr>
              <a:t>に</a:t>
            </a:r>
            <a:endParaRPr lang="en-US" altLang="ja-JP" sz="1400" b="1"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   再エネ電気へ切り替える</a:t>
            </a:r>
            <a:r>
              <a:rPr lang="ja-JP" altLang="en-US" sz="1400" b="1" dirty="0">
                <a:latin typeface="Meiryo UI" panose="020B0604030504040204" pitchFamily="50" charset="-128"/>
                <a:ea typeface="Meiryo UI" panose="020B0604030504040204" pitchFamily="50" charset="-128"/>
              </a:rPr>
              <a:t>ことができます。</a:t>
            </a: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③おうち</a:t>
            </a:r>
            <a:r>
              <a:rPr lang="ja-JP" altLang="en-US" sz="1400" b="1" dirty="0">
                <a:latin typeface="Meiryo UI" panose="020B0604030504040204" pitchFamily="50" charset="-128"/>
                <a:ea typeface="Meiryo UI" panose="020B0604030504040204" pitchFamily="50" charset="-128"/>
              </a:rPr>
              <a:t>で簡単に</a:t>
            </a:r>
            <a:r>
              <a:rPr lang="en-US" altLang="ja-JP" sz="1400" b="1" dirty="0">
                <a:latin typeface="Meiryo UI" panose="020B0604030504040204" pitchFamily="50" charset="-128"/>
                <a:ea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rPr>
              <a:t>に取り組むことができます。</a:t>
            </a:r>
          </a:p>
        </p:txBody>
      </p:sp>
      <p:sp>
        <p:nvSpPr>
          <p:cNvPr id="29" name="正方形/長方形 28"/>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228182" y="3751021"/>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5" name="テキスト ボックス 44"/>
          <p:cNvSpPr txBox="1"/>
          <p:nvPr/>
        </p:nvSpPr>
        <p:spPr>
          <a:xfrm>
            <a:off x="228182" y="2357848"/>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sp>
        <p:nvSpPr>
          <p:cNvPr id="47" name="テキスト ボックス 27"/>
          <p:cNvSpPr txBox="1">
            <a:spLocks noChangeArrowheads="1"/>
          </p:cNvSpPr>
          <p:nvPr/>
        </p:nvSpPr>
        <p:spPr bwMode="auto">
          <a:xfrm>
            <a:off x="419728" y="4932113"/>
            <a:ext cx="44439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400" i="0" dirty="0" smtClean="0">
                <a:latin typeface="Meiryo UI" pitchFamily="50" charset="-128"/>
                <a:ea typeface="Meiryo UI" pitchFamily="50" charset="-128"/>
                <a:cs typeface="Meiryo UI" pitchFamily="50" charset="-128"/>
              </a:rPr>
              <a:t>※</a:t>
            </a:r>
            <a:r>
              <a:rPr lang="ja-JP" altLang="en-US" sz="1400" i="0" dirty="0" smtClean="0">
                <a:latin typeface="Meiryo UI" pitchFamily="50" charset="-128"/>
                <a:ea typeface="Meiryo UI" pitchFamily="50" charset="-128"/>
                <a:cs typeface="Meiryo UI" pitchFamily="50" charset="-128"/>
              </a:rPr>
              <a:t>太陽光パネルの導入が難しい集合住宅</a:t>
            </a:r>
            <a:r>
              <a:rPr lang="ja-JP" altLang="en-US" sz="1400" i="0" dirty="0">
                <a:latin typeface="Meiryo UI" pitchFamily="50" charset="-128"/>
                <a:ea typeface="Meiryo UI" pitchFamily="50" charset="-128"/>
                <a:cs typeface="Meiryo UI" pitchFamily="50" charset="-128"/>
              </a:rPr>
              <a:t>でも取り組めます。</a:t>
            </a:r>
          </a:p>
          <a:p>
            <a:pPr marL="95250" indent="-95250" eaLnBrk="1" hangingPunct="1"/>
            <a:endParaRPr lang="ja-JP" altLang="en-US" sz="1400" i="0" dirty="0">
              <a:latin typeface="Meiryo UI" pitchFamily="50" charset="-128"/>
              <a:ea typeface="Meiryo UI" pitchFamily="50" charset="-128"/>
              <a:cs typeface="Meiryo UI" pitchFamily="50" charset="-128"/>
            </a:endParaRPr>
          </a:p>
        </p:txBody>
      </p:sp>
      <p:sp>
        <p:nvSpPr>
          <p:cNvPr id="55" name="正方形/長方形 54"/>
          <p:cNvSpPr/>
          <p:nvPr/>
        </p:nvSpPr>
        <p:spPr>
          <a:xfrm>
            <a:off x="4782918" y="759093"/>
            <a:ext cx="324000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7"/>
          <p:cNvSpPr txBox="1">
            <a:spLocks noChangeArrowheads="1"/>
          </p:cNvSpPr>
          <p:nvPr/>
        </p:nvSpPr>
        <p:spPr bwMode="auto">
          <a:xfrm>
            <a:off x="266016" y="1336975"/>
            <a:ext cx="451690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smtClean="0">
                <a:latin typeface="Meiryo UI" pitchFamily="50" charset="-128"/>
                <a:ea typeface="Meiryo UI" pitchFamily="50" charset="-128"/>
                <a:cs typeface="Meiryo UI" pitchFamily="50" charset="-128"/>
              </a:rPr>
              <a:t>◆府民</a:t>
            </a:r>
            <a:r>
              <a:rPr lang="ja-JP" altLang="en-US" sz="1400" b="0" i="0" dirty="0">
                <a:latin typeface="Meiryo UI" pitchFamily="50" charset="-128"/>
                <a:ea typeface="Meiryo UI" pitchFamily="50" charset="-128"/>
                <a:cs typeface="Meiryo UI" pitchFamily="50" charset="-128"/>
              </a:rPr>
              <a:t>のゼロカーボンの取組みを後押しするため、府と協定</a:t>
            </a:r>
            <a:r>
              <a:rPr lang="ja-JP" altLang="en-US" sz="1400" b="0" i="0" dirty="0" smtClean="0">
                <a:latin typeface="Meiryo UI" pitchFamily="50" charset="-128"/>
                <a:ea typeface="Meiryo UI" pitchFamily="50" charset="-128"/>
                <a:cs typeface="Meiryo UI" pitchFamily="50" charset="-128"/>
              </a:rPr>
              <a:t>を</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ja-JP" altLang="en-US" sz="1400" b="0" i="0" dirty="0" smtClean="0">
                <a:latin typeface="Meiryo UI" pitchFamily="50" charset="-128"/>
                <a:ea typeface="Meiryo UI" pitchFamily="50" charset="-128"/>
                <a:cs typeface="Meiryo UI" pitchFamily="50" charset="-128"/>
              </a:rPr>
              <a:t>   締結</a:t>
            </a:r>
            <a:r>
              <a:rPr lang="ja-JP" altLang="en-US" sz="1400" b="0" i="0" dirty="0">
                <a:latin typeface="Meiryo UI" pitchFamily="50" charset="-128"/>
                <a:ea typeface="Meiryo UI" pitchFamily="50" charset="-128"/>
                <a:cs typeface="Meiryo UI" pitchFamily="50" charset="-128"/>
              </a:rPr>
              <a:t>した支援事業者が、府内全域</a:t>
            </a:r>
            <a:r>
              <a:rPr lang="ja-JP" altLang="en-US" sz="1400" b="0" i="0" dirty="0" smtClean="0">
                <a:latin typeface="Meiryo UI" pitchFamily="50" charset="-128"/>
                <a:ea typeface="Meiryo UI" pitchFamily="50" charset="-128"/>
                <a:cs typeface="Meiryo UI" pitchFamily="50" charset="-128"/>
              </a:rPr>
              <a:t>から再生可能エネルギー</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電気の購入</a:t>
            </a:r>
            <a:r>
              <a:rPr lang="ja-JP" altLang="en-US" sz="1400" b="0" i="0" dirty="0">
                <a:latin typeface="Meiryo UI" pitchFamily="50" charset="-128"/>
                <a:ea typeface="Meiryo UI" pitchFamily="50" charset="-128"/>
                <a:cs typeface="Meiryo UI" pitchFamily="50" charset="-128"/>
              </a:rPr>
              <a:t>希望者を募り</a:t>
            </a:r>
            <a:r>
              <a:rPr lang="ja-JP" altLang="en-US" sz="1400" b="0" i="0" dirty="0" smtClean="0">
                <a:latin typeface="Meiryo UI" pitchFamily="50" charset="-128"/>
                <a:ea typeface="Meiryo UI" pitchFamily="50" charset="-128"/>
                <a:cs typeface="Meiryo UI" pitchFamily="50" charset="-128"/>
              </a:rPr>
              <a:t>、この電気へ</a:t>
            </a:r>
            <a:r>
              <a:rPr lang="ja-JP" altLang="en-US" sz="1400" b="0" i="0" dirty="0">
                <a:latin typeface="Meiryo UI" pitchFamily="50" charset="-128"/>
                <a:ea typeface="Meiryo UI" pitchFamily="50" charset="-128"/>
                <a:cs typeface="Meiryo UI" pitchFamily="50" charset="-128"/>
              </a:rPr>
              <a:t>の切替えをサポートする</a:t>
            </a:r>
            <a:r>
              <a:rPr lang="ja-JP" altLang="en-US" sz="1400" b="0" i="0" dirty="0" smtClean="0">
                <a:latin typeface="Meiryo UI" pitchFamily="50" charset="-128"/>
                <a:ea typeface="Meiryo UI" pitchFamily="50" charset="-128"/>
                <a:cs typeface="Meiryo UI" pitchFamily="50" charset="-128"/>
              </a:rPr>
              <a:t>、</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再生可能エネルギー電気の共同購入支援事業を実施します。</a:t>
            </a:r>
            <a:endParaRPr lang="ja-JP" altLang="en-US" sz="1400" b="0" i="0" dirty="0">
              <a:latin typeface="Meiryo UI" pitchFamily="50" charset="-128"/>
              <a:ea typeface="Meiryo UI" pitchFamily="50" charset="-128"/>
              <a:cs typeface="Meiryo UI" pitchFamily="50" charset="-128"/>
            </a:endParaRPr>
          </a:p>
        </p:txBody>
      </p:sp>
      <p:sp>
        <p:nvSpPr>
          <p:cNvPr id="56" name="AutoShape 6"/>
          <p:cNvSpPr>
            <a:spLocks noChangeArrowheads="1"/>
          </p:cNvSpPr>
          <p:nvPr/>
        </p:nvSpPr>
        <p:spPr bwMode="auto">
          <a:xfrm>
            <a:off x="327534" y="2665023"/>
            <a:ext cx="3692545" cy="5622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①再生可能エネルギー３５％電気</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②再生可能エネルギー１００％</a:t>
            </a:r>
            <a:r>
              <a:rPr lang="ja-JP" altLang="en-US" sz="1400" b="1" dirty="0">
                <a:latin typeface="Meiryo UI" panose="020B0604030504040204" pitchFamily="50" charset="-128"/>
                <a:ea typeface="Meiryo UI" panose="020B0604030504040204" pitchFamily="50" charset="-128"/>
              </a:rPr>
              <a:t>電気</a:t>
            </a:r>
            <a:endParaRPr lang="en-US" altLang="ja-JP" sz="1400" b="1" dirty="0" smtClean="0">
              <a:latin typeface="Meiryo UI" panose="020B0604030504040204" pitchFamily="50" charset="-128"/>
              <a:ea typeface="Meiryo UI" panose="020B0604030504040204" pitchFamily="50" charset="-128"/>
            </a:endParaRPr>
          </a:p>
        </p:txBody>
      </p:sp>
      <p:sp>
        <p:nvSpPr>
          <p:cNvPr id="57" name="テキスト ボックス 27"/>
          <p:cNvSpPr txBox="1">
            <a:spLocks noChangeArrowheads="1"/>
          </p:cNvSpPr>
          <p:nvPr/>
        </p:nvSpPr>
        <p:spPr bwMode="auto">
          <a:xfrm>
            <a:off x="406871" y="3154939"/>
            <a:ext cx="43030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再生可能エネルギー電気及び環境価値が含まれる比率を表しています。</a:t>
            </a:r>
          </a:p>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環境価値は、再生可能エネルギー指定の非化石証書を使用します</a:t>
            </a:r>
            <a:r>
              <a:rPr lang="ja-JP" altLang="en-US" sz="1100" b="0" i="0" dirty="0" smtClean="0">
                <a:solidFill>
                  <a:prstClr val="black"/>
                </a:solidFill>
                <a:latin typeface="Meiryo UI" pitchFamily="50" charset="-128"/>
                <a:ea typeface="Meiryo UI" pitchFamily="50" charset="-128"/>
                <a:cs typeface="Meiryo UI" pitchFamily="50" charset="-128"/>
              </a:rPr>
              <a:t>。</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603" y="3428902"/>
            <a:ext cx="2267269" cy="3208916"/>
          </a:xfrm>
          <a:prstGeom prst="rect">
            <a:avLst/>
          </a:prstGeom>
          <a:ln>
            <a:solidFill>
              <a:schemeClr val="tx1"/>
            </a:solidFill>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200" y="1102858"/>
            <a:ext cx="4744256" cy="2268992"/>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010" y="3423365"/>
            <a:ext cx="2267269" cy="3208916"/>
          </a:xfrm>
          <a:prstGeom prst="rect">
            <a:avLst/>
          </a:prstGeom>
          <a:ln>
            <a:solidFill>
              <a:schemeClr val="tx1"/>
            </a:solidFill>
          </a:ln>
        </p:spPr>
      </p:pic>
      <p:sp>
        <p:nvSpPr>
          <p:cNvPr id="53"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345666" y="5363000"/>
            <a:ext cx="4450528" cy="669414"/>
          </a:xfrm>
          <a:prstGeom prst="rect">
            <a:avLst/>
          </a:prstGeom>
          <a:noFill/>
        </p:spPr>
        <p:txBody>
          <a:bodyPr wrap="square" rtlCol="0">
            <a:spAutoFit/>
          </a:bodyPr>
          <a:lstStyle/>
          <a:p>
            <a:pPr>
              <a:lnSpc>
                <a:spcPts val="1500"/>
              </a:lnSpc>
              <a:spcBef>
                <a:spcPct val="0"/>
              </a:spcBef>
            </a:pPr>
            <a:r>
              <a:rPr lang="en-US" altLang="ja-JP" sz="1400" b="1" dirty="0" smtClean="0">
                <a:latin typeface="Meiryo UI" panose="020B0604030504040204" pitchFamily="50" charset="-128"/>
                <a:ea typeface="Meiryo UI" panose="020B0604030504040204" pitchFamily="50" charset="-128"/>
              </a:rPr>
              <a:t>※2021</a:t>
            </a:r>
            <a:r>
              <a:rPr lang="ja-JP" altLang="en-US" sz="1400" b="1" dirty="0" smtClean="0">
                <a:latin typeface="Meiryo UI" panose="020B0604030504040204" pitchFamily="50" charset="-128"/>
                <a:ea typeface="Meiryo UI" panose="020B0604030504040204" pitchFamily="50" charset="-128"/>
              </a:rPr>
              <a:t>年３月</a:t>
            </a:r>
            <a:r>
              <a:rPr lang="ja-JP" altLang="en-US" sz="1400" b="1" dirty="0">
                <a:latin typeface="Meiryo UI" panose="020B0604030504040204" pitchFamily="50" charset="-128"/>
                <a:ea typeface="Meiryo UI" panose="020B0604030504040204" pitchFamily="50" charset="-128"/>
              </a:rPr>
              <a:t>から</a:t>
            </a:r>
            <a:r>
              <a:rPr lang="ja-JP" altLang="en-US" sz="1400" b="1" dirty="0" smtClean="0">
                <a:latin typeface="Meiryo UI" panose="020B0604030504040204" pitchFamily="50" charset="-128"/>
                <a:ea typeface="Meiryo UI" panose="020B0604030504040204" pitchFamily="50" charset="-128"/>
              </a:rPr>
              <a:t>事業を休止しています。世界</a:t>
            </a:r>
            <a:r>
              <a:rPr lang="ja-JP" altLang="en-US" sz="1400" b="1" dirty="0">
                <a:latin typeface="Meiryo UI" panose="020B0604030504040204" pitchFamily="50" charset="-128"/>
                <a:ea typeface="Meiryo UI" panose="020B0604030504040204" pitchFamily="50" charset="-128"/>
              </a:rPr>
              <a:t>情勢や電力市況を見極めながら</a:t>
            </a:r>
            <a:r>
              <a:rPr lang="ja-JP" altLang="en-US" sz="1400" b="1" dirty="0" smtClean="0">
                <a:latin typeface="Meiryo UI" panose="020B0604030504040204" pitchFamily="50" charset="-128"/>
                <a:ea typeface="Meiryo UI" panose="020B0604030504040204" pitchFamily="50" charset="-128"/>
              </a:rPr>
              <a:t>、適切</a:t>
            </a:r>
            <a:r>
              <a:rPr lang="ja-JP" altLang="en-US" sz="1400" b="1" dirty="0">
                <a:latin typeface="Meiryo UI" panose="020B0604030504040204" pitchFamily="50" charset="-128"/>
                <a:ea typeface="Meiryo UI" panose="020B0604030504040204" pitchFamily="50" charset="-128"/>
              </a:rPr>
              <a:t>な時期</a:t>
            </a:r>
            <a:r>
              <a:rPr lang="ja-JP" altLang="en-US" sz="1400" b="1" dirty="0" smtClean="0">
                <a:latin typeface="Meiryo UI" panose="020B0604030504040204" pitchFamily="50" charset="-128"/>
                <a:ea typeface="Meiryo UI" panose="020B0604030504040204" pitchFamily="50" charset="-128"/>
              </a:rPr>
              <a:t>に事業の再開</a:t>
            </a:r>
            <a:r>
              <a:rPr lang="ja-JP" altLang="en-US" sz="1400" b="1" dirty="0">
                <a:latin typeface="Meiryo UI" panose="020B0604030504040204" pitchFamily="50" charset="-128"/>
                <a:ea typeface="Meiryo UI" panose="020B0604030504040204" pitchFamily="50" charset="-128"/>
              </a:rPr>
              <a:t>を検討</a:t>
            </a:r>
            <a:r>
              <a:rPr lang="ja-JP" altLang="en-US" sz="1400" b="1" dirty="0" smtClean="0">
                <a:latin typeface="Meiryo UI" panose="020B0604030504040204" pitchFamily="50" charset="-128"/>
                <a:ea typeface="Meiryo UI" panose="020B0604030504040204" pitchFamily="50" charset="-128"/>
              </a:rPr>
              <a:t>し、</a:t>
            </a:r>
            <a:r>
              <a:rPr lang="ja-JP" altLang="en-US" sz="1400" b="1" dirty="0">
                <a:latin typeface="Meiryo UI" panose="020B0604030504040204" pitchFamily="50" charset="-128"/>
                <a:ea typeface="Meiryo UI" panose="020B0604030504040204" pitchFamily="50" charset="-128"/>
              </a:rPr>
              <a:t>目途が立ち次第お知らせします。</a:t>
            </a:r>
            <a:endParaRPr lang="en-US" altLang="ja-JP" sz="1400" b="1"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586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0175" y="603889"/>
            <a:ext cx="9747087" cy="621320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228977" y="5684172"/>
            <a:ext cx="5328000" cy="10541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貢献で企業価値向上につながります。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④本事業を通じて脱炭素化に積極的に取り組んでいる事業者を応援するため</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認定証を発行します。（希望制）</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450941"/>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01458" y="2281601"/>
            <a:ext cx="4418887" cy="415498"/>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50" dirty="0">
                <a:solidFill>
                  <a:schemeClr val="tx1"/>
                </a:solidFill>
                <a:latin typeface="Meiryo UI" pitchFamily="50" charset="-128"/>
                <a:ea typeface="Meiryo UI" pitchFamily="50" charset="-128"/>
                <a:cs typeface="Meiryo UI" pitchFamily="50" charset="-128"/>
              </a:rPr>
              <a:t>※RE100</a:t>
            </a:r>
            <a:r>
              <a:rPr lang="ja-JP" altLang="en-US" sz="105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50" dirty="0">
                <a:solidFill>
                  <a:schemeClr val="tx1"/>
                </a:solidFill>
                <a:latin typeface="Meiryo UI" pitchFamily="50" charset="-128"/>
                <a:ea typeface="Meiryo UI" pitchFamily="50" charset="-128"/>
                <a:cs typeface="Meiryo UI" pitchFamily="50" charset="-128"/>
              </a:rPr>
              <a:t>100</a:t>
            </a:r>
            <a:r>
              <a:rPr lang="ja-JP" altLang="en-US" sz="1050" dirty="0">
                <a:solidFill>
                  <a:schemeClr val="tx1"/>
                </a:solidFill>
                <a:latin typeface="Meiryo UI" pitchFamily="50" charset="-128"/>
                <a:ea typeface="Meiryo UI" pitchFamily="50" charset="-128"/>
                <a:cs typeface="Meiryo UI" pitchFamily="50" charset="-128"/>
              </a:rPr>
              <a:t>％再エネで賄うことを目指す</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国際的なイニシアティブです。</a:t>
            </a:r>
          </a:p>
        </p:txBody>
      </p:sp>
      <p:sp>
        <p:nvSpPr>
          <p:cNvPr id="63" name="テキスト ボックス 27"/>
          <p:cNvSpPr txBox="1">
            <a:spLocks noChangeArrowheads="1"/>
          </p:cNvSpPr>
          <p:nvPr/>
        </p:nvSpPr>
        <p:spPr bwMode="auto">
          <a:xfrm>
            <a:off x="5310749" y="2358921"/>
            <a:ext cx="4284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につながることが期待されます。</a:t>
            </a:r>
            <a:endParaRPr lang="en-US" altLang="ja-JP" b="0" i="0" dirty="0">
              <a:latin typeface="Meiryo UI" pitchFamily="50" charset="-128"/>
              <a:ea typeface="Meiryo UI" pitchFamily="50" charset="-128"/>
              <a:cs typeface="Meiryo UI" pitchFamily="50" charset="-128"/>
            </a:endParaRPr>
          </a:p>
          <a:p>
            <a:pPr marL="95250" indent="-95250" algn="just" eaLnBrk="1" hangingPunct="1"/>
            <a:r>
              <a:rPr lang="ja-JP" altLang="en-US" b="0" i="0" dirty="0">
                <a:latin typeface="Meiryo UI" pitchFamily="50" charset="-128"/>
                <a:ea typeface="Meiryo UI" pitchFamily="50" charset="-128"/>
                <a:cs typeface="Meiryo UI" pitchFamily="50" charset="-128"/>
              </a:rPr>
              <a:t>　再エネポテンシャルの高い自治体と再エネを通じた連携を進めることで、需要家と再エネ発電事業者とのマッチングを促進します。</a:t>
            </a:r>
            <a:endParaRPr lang="en-US" altLang="ja-JP" b="0" i="0" dirty="0">
              <a:latin typeface="Meiryo UI" pitchFamily="50" charset="-128"/>
              <a:ea typeface="Meiryo UI" pitchFamily="50" charset="-128"/>
              <a:cs typeface="Meiryo UI" pitchFamily="50" charset="-128"/>
            </a:endParaRPr>
          </a:p>
        </p:txBody>
      </p:sp>
      <p:pic>
        <p:nvPicPr>
          <p:cNvPr id="79" name="図 7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538" y="2771533"/>
            <a:ext cx="5046825" cy="2680371"/>
          </a:xfrm>
          <a:prstGeom prst="rect">
            <a:avLst/>
          </a:prstGeom>
        </p:spPr>
      </p:pic>
      <p:sp>
        <p:nvSpPr>
          <p:cNvPr id="77" name="テキスト ボックス 76"/>
          <p:cNvSpPr txBox="1"/>
          <p:nvPr/>
        </p:nvSpPr>
        <p:spPr>
          <a:xfrm>
            <a:off x="5425969" y="3843182"/>
            <a:ext cx="4200190" cy="261610"/>
          </a:xfrm>
          <a:prstGeom prst="rect">
            <a:avLst/>
          </a:prstGeom>
          <a:solidFill>
            <a:srgbClr val="049244"/>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15203" y="4119182"/>
            <a:ext cx="3072628" cy="1829286"/>
          </a:xfrm>
          <a:prstGeom prst="rect">
            <a:avLst/>
          </a:prstGeom>
        </p:spPr>
      </p:pic>
      <p:sp>
        <p:nvSpPr>
          <p:cNvPr id="84" name="角丸四角形 83"/>
          <p:cNvSpPr/>
          <p:nvPr/>
        </p:nvSpPr>
        <p:spPr>
          <a:xfrm>
            <a:off x="5824101" y="5950594"/>
            <a:ext cx="3421500" cy="82420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＜実績＞</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（需要家</a:t>
            </a:r>
            <a:r>
              <a:rPr lang="en-US" altLang="ja-JP" sz="1200" dirty="0">
                <a:solidFill>
                  <a:schemeClr val="tx1"/>
                </a:solidFill>
                <a:latin typeface="Meiryo UI" pitchFamily="50" charset="-128"/>
                <a:ea typeface="Meiryo UI" pitchFamily="50" charset="-128"/>
                <a:cs typeface="Meiryo UI" pitchFamily="50" charset="-128"/>
              </a:rPr>
              <a:t>18</a:t>
            </a:r>
            <a:r>
              <a:rPr lang="ja-JP" altLang="en-US" sz="1200" dirty="0">
                <a:solidFill>
                  <a:schemeClr val="tx1"/>
                </a:solidFill>
                <a:latin typeface="Meiryo UI" pitchFamily="50" charset="-128"/>
                <a:ea typeface="Meiryo UI" pitchFamily="50" charset="-128"/>
                <a:cs typeface="Meiryo UI" pitchFamily="50" charset="-128"/>
              </a:rPr>
              <a:t>者　計</a:t>
            </a:r>
            <a:r>
              <a:rPr lang="en-US" altLang="ja-JP" sz="1200" dirty="0">
                <a:solidFill>
                  <a:schemeClr val="tx1"/>
                </a:solidFill>
                <a:latin typeface="Meiryo UI" pitchFamily="50" charset="-128"/>
                <a:ea typeface="Meiryo UI" pitchFamily="50" charset="-128"/>
                <a:cs typeface="Meiryo UI" pitchFamily="50" charset="-128"/>
              </a:rPr>
              <a:t>38</a:t>
            </a:r>
            <a:r>
              <a:rPr lang="ja-JP" altLang="en-US" sz="1200" dirty="0">
                <a:solidFill>
                  <a:schemeClr val="tx1"/>
                </a:solidFill>
                <a:latin typeface="Meiryo UI" pitchFamily="50" charset="-128"/>
                <a:ea typeface="Meiryo UI" pitchFamily="50" charset="-128"/>
                <a:cs typeface="Meiryo UI" pitchFamily="50" charset="-128"/>
              </a:rPr>
              <a:t>施設、発電事業者</a:t>
            </a:r>
            <a:r>
              <a:rPr lang="en-US" altLang="ja-JP" sz="1200" dirty="0">
                <a:solidFill>
                  <a:schemeClr val="tx1"/>
                </a:solidFill>
                <a:latin typeface="Meiryo UI" pitchFamily="50" charset="-128"/>
                <a:ea typeface="Meiryo UI" pitchFamily="50" charset="-128"/>
                <a:cs typeface="Meiryo UI" pitchFamily="50" charset="-128"/>
              </a:rPr>
              <a:t>11</a:t>
            </a:r>
            <a:r>
              <a:rPr lang="ja-JP" altLang="en-US" sz="1200" dirty="0">
                <a:solidFill>
                  <a:schemeClr val="tx1"/>
                </a:solidFill>
                <a:latin typeface="Meiryo UI" pitchFamily="50" charset="-128"/>
                <a:ea typeface="Meiryo UI" pitchFamily="50" charset="-128"/>
                <a:cs typeface="Meiryo UI" pitchFamily="50" charset="-128"/>
              </a:rPr>
              <a:t>者）</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371778" y="1067028"/>
            <a:ext cx="4293848" cy="1215717"/>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spAutoFit/>
          </a:bodyP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05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トラッキング付非化石証書</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再エネ指定</a:t>
            </a:r>
            <a:r>
              <a:rPr lang="en-US" altLang="ja-JP" sz="1050" dirty="0">
                <a:latin typeface="Meiryo UI" pitchFamily="50" charset="-128"/>
                <a:ea typeface="Meiryo UI" pitchFamily="50" charset="-128"/>
                <a:cs typeface="Meiryo UI" pitchFamily="50" charset="-128"/>
              </a:rPr>
              <a:t>)</a:t>
            </a:r>
            <a:r>
              <a:rPr lang="ja-JP" altLang="en-US" sz="1050" dirty="0" err="1">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グリーン電力証書</a:t>
            </a:r>
            <a:endParaRPr lang="en-US" altLang="ja-JP" sz="1050" dirty="0">
              <a:latin typeface="Meiryo UI" pitchFamily="50" charset="-128"/>
              <a:ea typeface="Meiryo UI" pitchFamily="50" charset="-128"/>
              <a:cs typeface="Meiryo UI" pitchFamily="50" charset="-128"/>
            </a:endParaRPr>
          </a:p>
          <a:p>
            <a:pPr marL="95250" indent="-95250"/>
            <a:r>
              <a:rPr lang="ja-JP" altLang="en-US" sz="1050" dirty="0">
                <a:latin typeface="Meiryo UI" pitchFamily="50" charset="-128"/>
                <a:ea typeface="Meiryo UI" pitchFamily="50" charset="-128"/>
                <a:cs typeface="Meiryo UI" pitchFamily="50" charset="-128"/>
              </a:rPr>
              <a:t>　　　　　　　　又は再エネ電力由来</a:t>
            </a:r>
            <a:r>
              <a:rPr lang="en-US" altLang="ja-JP" sz="1050" dirty="0">
                <a:latin typeface="Meiryo UI" pitchFamily="50" charset="-128"/>
                <a:ea typeface="Meiryo UI" pitchFamily="50" charset="-128"/>
                <a:cs typeface="Meiryo UI" pitchFamily="50" charset="-128"/>
              </a:rPr>
              <a:t>J-</a:t>
            </a:r>
            <a:r>
              <a:rPr lang="ja-JP" altLang="en-US" sz="1050" dirty="0">
                <a:latin typeface="Meiryo UI" pitchFamily="50" charset="-128"/>
                <a:ea typeface="Meiryo UI" pitchFamily="50" charset="-128"/>
                <a:cs typeface="Meiryo UI" pitchFamily="50" charset="-128"/>
              </a:rPr>
              <a:t>クレジット</a:t>
            </a:r>
            <a:endParaRPr lang="en-US" altLang="ja-JP" sz="105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非化石</a:t>
            </a:r>
            <a:endParaRPr lang="en-US" altLang="ja-JP" sz="1200" dirty="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証書を付けた非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320325377"/>
              </p:ext>
            </p:extLst>
          </p:nvPr>
        </p:nvGraphicFramePr>
        <p:xfrm>
          <a:off x="6456556" y="5999647"/>
          <a:ext cx="2575932" cy="487680"/>
        </p:xfrm>
        <a:graphic>
          <a:graphicData uri="http://schemas.openxmlformats.org/drawingml/2006/table">
            <a:tbl>
              <a:tblPr firstRow="1" bandRow="1">
                <a:tableStyleId>{5940675A-B579-460E-94D1-54222C63F5DA}</a:tableStyleId>
              </a:tblPr>
              <a:tblGrid>
                <a:gridCol w="847493">
                  <a:extLst>
                    <a:ext uri="{9D8B030D-6E8A-4147-A177-3AD203B41FA5}">
                      <a16:colId xmlns:a16="http://schemas.microsoft.com/office/drawing/2014/main" val="3757262113"/>
                    </a:ext>
                  </a:extLst>
                </a:gridCol>
                <a:gridCol w="628401">
                  <a:extLst>
                    <a:ext uri="{9D8B030D-6E8A-4147-A177-3AD203B41FA5}">
                      <a16:colId xmlns:a16="http://schemas.microsoft.com/office/drawing/2014/main" val="695311743"/>
                    </a:ext>
                  </a:extLst>
                </a:gridCol>
                <a:gridCol w="542477">
                  <a:extLst>
                    <a:ext uri="{9D8B030D-6E8A-4147-A177-3AD203B41FA5}">
                      <a16:colId xmlns:a16="http://schemas.microsoft.com/office/drawing/2014/main" val="1076712916"/>
                    </a:ext>
                  </a:extLst>
                </a:gridCol>
                <a:gridCol w="557561">
                  <a:extLst>
                    <a:ext uri="{9D8B030D-6E8A-4147-A177-3AD203B41FA5}">
                      <a16:colId xmlns:a16="http://schemas.microsoft.com/office/drawing/2014/main" val="95491840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19</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230360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②</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p:cNvSpPr/>
          <p:nvPr/>
        </p:nvSpPr>
        <p:spPr>
          <a:xfrm>
            <a:off x="119965" y="639576"/>
            <a:ext cx="9633635" cy="341716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schemeClr val="tx1"/>
              </a:solidFill>
              <a:latin typeface="Meiryo UI" pitchFamily="50" charset="-128"/>
              <a:ea typeface="Meiryo UI" pitchFamily="50" charset="-128"/>
              <a:cs typeface="Meiryo UI" pitchFamily="50" charset="-128"/>
            </a:endParaRPr>
          </a:p>
        </p:txBody>
      </p:sp>
      <p:sp>
        <p:nvSpPr>
          <p:cNvPr id="24" name="角丸四角形 23"/>
          <p:cNvSpPr/>
          <p:nvPr/>
        </p:nvSpPr>
        <p:spPr>
          <a:xfrm>
            <a:off x="334863" y="723159"/>
            <a:ext cx="4987094"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sp>
        <p:nvSpPr>
          <p:cNvPr id="29" name="テキスト ボックス 28">
            <a:extLst>
              <a:ext uri="{FF2B5EF4-FFF2-40B4-BE49-F238E27FC236}">
                <a16:creationId xmlns:a16="http://schemas.microsoft.com/office/drawing/2014/main" id="{3B1BBF35-B0FC-499D-A267-3ADEB248652D}"/>
              </a:ext>
            </a:extLst>
          </p:cNvPr>
          <p:cNvSpPr txBox="1"/>
          <p:nvPr/>
        </p:nvSpPr>
        <p:spPr>
          <a:xfrm>
            <a:off x="5494870" y="737874"/>
            <a:ext cx="1396660" cy="369332"/>
          </a:xfrm>
          <a:prstGeom prst="rect">
            <a:avLst/>
          </a:prstGeom>
          <a:noFill/>
        </p:spPr>
        <p:txBody>
          <a:bodyPr wrap="square" lIns="0" tIns="0" rIns="0" bIns="0" rtlCol="0" anchor="ctr" anchorCtr="0">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府事業</a:t>
            </a:r>
            <a:r>
              <a:rPr lang="en-US" altLang="ja-JP" sz="1200">
                <a:latin typeface="Meiryo UI" pitchFamily="50" charset="-128"/>
                <a:ea typeface="Meiryo UI" pitchFamily="50" charset="-128"/>
                <a:cs typeface="Meiryo UI" pitchFamily="50" charset="-128"/>
              </a:rPr>
              <a:t>】</a:t>
            </a:r>
          </a:p>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p>
        </p:txBody>
      </p:sp>
      <p:pic>
        <p:nvPicPr>
          <p:cNvPr id="41" name="図 40"/>
          <p:cNvPicPr>
            <a:picLocks noChangeAspect="1"/>
          </p:cNvPicPr>
          <p:nvPr/>
        </p:nvPicPr>
        <p:blipFill>
          <a:blip r:embed="rId3"/>
          <a:stretch>
            <a:fillRect/>
          </a:stretch>
        </p:blipFill>
        <p:spPr>
          <a:xfrm>
            <a:off x="5504982" y="2442395"/>
            <a:ext cx="1921218" cy="1331057"/>
          </a:xfrm>
          <a:prstGeom prst="rect">
            <a:avLst/>
          </a:prstGeom>
        </p:spPr>
      </p:pic>
      <p:pic>
        <p:nvPicPr>
          <p:cNvPr id="42" name="図 41"/>
          <p:cNvPicPr>
            <a:picLocks noChangeAspect="1"/>
          </p:cNvPicPr>
          <p:nvPr/>
        </p:nvPicPr>
        <p:blipFill>
          <a:blip r:embed="rId4"/>
          <a:stretch>
            <a:fillRect/>
          </a:stretch>
        </p:blipFill>
        <p:spPr>
          <a:xfrm>
            <a:off x="7576159" y="2431907"/>
            <a:ext cx="1783080" cy="1337310"/>
          </a:xfrm>
          <a:prstGeom prst="rect">
            <a:avLst/>
          </a:prstGeom>
        </p:spPr>
      </p:pic>
      <p:sp>
        <p:nvSpPr>
          <p:cNvPr id="43" name="テキスト ボックス 42"/>
          <p:cNvSpPr txBox="1"/>
          <p:nvPr/>
        </p:nvSpPr>
        <p:spPr>
          <a:xfrm>
            <a:off x="5975638" y="3795130"/>
            <a:ext cx="979906" cy="261610"/>
          </a:xfrm>
          <a:prstGeom prst="rect">
            <a:avLst/>
          </a:prstGeom>
          <a:noFill/>
        </p:spPr>
        <p:txBody>
          <a:bodyPr wrap="square" rtlCol="0">
            <a:spAutoFit/>
          </a:bodyPr>
          <a:lstStyle/>
          <a:p>
            <a:r>
              <a:rPr kumimoji="1" lang="ja-JP" altLang="en-US" sz="1100">
                <a:latin typeface="Meiryo UI" panose="020B0604030504040204" pitchFamily="50" charset="-128"/>
                <a:ea typeface="Meiryo UI" panose="020B0604030504040204" pitchFamily="50" charset="-128"/>
              </a:rPr>
              <a:t>大阪府庁舎</a:t>
            </a:r>
          </a:p>
        </p:txBody>
      </p:sp>
      <p:sp>
        <p:nvSpPr>
          <p:cNvPr id="44" name="テキスト ボックス 43"/>
          <p:cNvSpPr txBox="1"/>
          <p:nvPr/>
        </p:nvSpPr>
        <p:spPr>
          <a:xfrm>
            <a:off x="7977746" y="3795130"/>
            <a:ext cx="979906" cy="261610"/>
          </a:xfrm>
          <a:prstGeom prst="rect">
            <a:avLst/>
          </a:prstGeom>
          <a:noFill/>
        </p:spPr>
        <p:txBody>
          <a:bodyPr wrap="square" rtlCol="0">
            <a:spAutoFit/>
          </a:bodyPr>
          <a:lstStyle/>
          <a:p>
            <a:r>
              <a:rPr kumimoji="1" lang="ja-JP" altLang="en-US" sz="1100">
                <a:latin typeface="Meiryo UI" panose="020B0604030504040204" pitchFamily="50" charset="-128"/>
                <a:ea typeface="Meiryo UI" panose="020B0604030504040204" pitchFamily="50" charset="-128"/>
              </a:rPr>
              <a:t>大阪</a:t>
            </a:r>
            <a:r>
              <a:rPr lang="ja-JP" altLang="en-US" sz="1100">
                <a:latin typeface="Meiryo UI" panose="020B0604030504040204" pitchFamily="50" charset="-128"/>
                <a:ea typeface="Meiryo UI" panose="020B0604030504040204" pitchFamily="50" charset="-128"/>
              </a:rPr>
              <a:t>市</a:t>
            </a:r>
            <a:r>
              <a:rPr kumimoji="1" lang="ja-JP" altLang="en-US" sz="1100">
                <a:latin typeface="Meiryo UI" panose="020B0604030504040204" pitchFamily="50" charset="-128"/>
                <a:ea typeface="Meiryo UI" panose="020B0604030504040204" pitchFamily="50" charset="-128"/>
              </a:rPr>
              <a:t>庁舎</a:t>
            </a:r>
          </a:p>
        </p:txBody>
      </p:sp>
      <p:sp>
        <p:nvSpPr>
          <p:cNvPr id="45" name="角丸四角形 44"/>
          <p:cNvSpPr/>
          <p:nvPr/>
        </p:nvSpPr>
        <p:spPr>
          <a:xfrm>
            <a:off x="120977" y="4155038"/>
            <a:ext cx="9632623" cy="253672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srgbClr val="FF0000"/>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270935" y="4801873"/>
            <a:ext cx="929806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◆再生可能エネルギー電気の調達を、府内事業者や市町村等の幅広い取組みとして展開していくため、再エネ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％に向けた取組みを支援する「再エネ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宣言 </a:t>
            </a:r>
            <a:r>
              <a:rPr lang="en-US" altLang="ja-JP" sz="1300" dirty="0">
                <a:latin typeface="Meiryo UI" pitchFamily="50" charset="-128"/>
                <a:ea typeface="Meiryo UI" pitchFamily="50" charset="-128"/>
                <a:cs typeface="Meiryo UI" pitchFamily="50" charset="-128"/>
              </a:rPr>
              <a:t>RE Action</a:t>
            </a:r>
            <a:r>
              <a:rPr lang="ja-JP" altLang="en-US" sz="1300" dirty="0">
                <a:latin typeface="Meiryo UI" pitchFamily="50" charset="-128"/>
                <a:ea typeface="Meiryo UI" pitchFamily="50" charset="-128"/>
                <a:cs typeface="Meiryo UI" pitchFamily="50" charset="-128"/>
              </a:rPr>
              <a:t>」の趣旨に賛同し、大阪府・大阪市は</a:t>
            </a: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年３月</a:t>
            </a:r>
            <a:r>
              <a:rPr lang="en-US" altLang="ja-JP" sz="1300" dirty="0">
                <a:latin typeface="Meiryo UI" pitchFamily="50" charset="-128"/>
                <a:ea typeface="Meiryo UI" pitchFamily="50" charset="-128"/>
                <a:cs typeface="Meiryo UI" pitchFamily="50" charset="-128"/>
              </a:rPr>
              <a:t>31</a:t>
            </a:r>
            <a:r>
              <a:rPr lang="ja-JP" altLang="en-US" sz="1300" dirty="0">
                <a:latin typeface="Meiryo UI" pitchFamily="50" charset="-128"/>
                <a:ea typeface="Meiryo UI" pitchFamily="50" charset="-128"/>
                <a:cs typeface="Meiryo UI" pitchFamily="50" charset="-128"/>
              </a:rPr>
              <a:t>日付けでアンバサダーに就任しました。</a:t>
            </a:r>
          </a:p>
          <a:p>
            <a:pPr marL="82550" indent="-82550"/>
            <a:r>
              <a:rPr lang="ja-JP" altLang="en-US" sz="13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a:t>
            </a:r>
            <a:r>
              <a:rPr lang="ja-JP" altLang="en-US" sz="1300" dirty="0" smtClean="0">
                <a:latin typeface="Meiryo UI" pitchFamily="50" charset="-128"/>
                <a:ea typeface="Meiryo UI" pitchFamily="50" charset="-128"/>
                <a:cs typeface="Meiryo UI" pitchFamily="50" charset="-128"/>
              </a:rPr>
              <a:t>取り組んでいます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p:txBody>
      </p:sp>
      <p:sp>
        <p:nvSpPr>
          <p:cNvPr id="50" name="角丸四角形 49"/>
          <p:cNvSpPr/>
          <p:nvPr/>
        </p:nvSpPr>
        <p:spPr>
          <a:xfrm>
            <a:off x="348310" y="4271747"/>
            <a:ext cx="3629710" cy="41341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51" name="テキスト ボックス 50"/>
          <p:cNvSpPr txBox="1"/>
          <p:nvPr/>
        </p:nvSpPr>
        <p:spPr>
          <a:xfrm>
            <a:off x="4066215" y="4317790"/>
            <a:ext cx="1396660" cy="369332"/>
          </a:xfrm>
          <a:prstGeom prst="rect">
            <a:avLst/>
          </a:prstGeom>
          <a:noFill/>
        </p:spPr>
        <p:txBody>
          <a:bodyPr wrap="square" lIns="0" tIns="0" rIns="0" bIns="0" rtlCol="0" anchor="ctr" anchorCtr="0">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府事業</a:t>
            </a:r>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　</a:t>
            </a:r>
            <a:endParaRPr lang="en-US" altLang="zh-TW" sz="1200">
              <a:latin typeface="Meiryo UI" pitchFamily="50" charset="-128"/>
              <a:ea typeface="Meiryo UI" pitchFamily="50" charset="-128"/>
              <a:cs typeface="Meiryo UI" pitchFamily="50" charset="-128"/>
            </a:endParaRPr>
          </a:p>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　</a:t>
            </a:r>
            <a:endParaRPr lang="ja-JP" altLang="en-US" sz="1200" strike="sngStrike">
              <a:latin typeface="Meiryo UI" pitchFamily="50" charset="-128"/>
              <a:ea typeface="Meiryo UI" pitchFamily="50" charset="-128"/>
              <a:cs typeface="Meiryo UI" pitchFamily="50" charset="-128"/>
            </a:endParaRPr>
          </a:p>
        </p:txBody>
      </p:sp>
      <p:pic>
        <p:nvPicPr>
          <p:cNvPr id="52" name="図 51">
            <a:extLst>
              <a:ext uri="{FF2B5EF4-FFF2-40B4-BE49-F238E27FC236}">
                <a16:creationId xmlns:a16="http://schemas.microsoft.com/office/drawing/2014/main" id="{656D2135-BA57-4DFB-BCA3-30C1024BA7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655" r="3643" b="10324"/>
          <a:stretch/>
        </p:blipFill>
        <p:spPr>
          <a:xfrm>
            <a:off x="7426200" y="4271747"/>
            <a:ext cx="1800000" cy="504000"/>
          </a:xfrm>
          <a:prstGeom prst="rect">
            <a:avLst/>
          </a:prstGeom>
        </p:spPr>
      </p:pic>
      <p:sp>
        <p:nvSpPr>
          <p:cNvPr id="54" name="円/楕円 30">
            <a:extLst>
              <a:ext uri="{FF2B5EF4-FFF2-40B4-BE49-F238E27FC236}">
                <a16:creationId xmlns:a16="http://schemas.microsoft.com/office/drawing/2014/main" id="{9EE6C69E-9F6D-4836-BF30-A980403F6FE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a:solidFill>
                <a:schemeClr val="bg1"/>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5AC3E2B5-EE98-48B9-89D8-4F2D364156DC}"/>
              </a:ext>
            </a:extLst>
          </p:cNvPr>
          <p:cNvSpPr txBox="1">
            <a:spLocks noChangeArrowheads="1"/>
          </p:cNvSpPr>
          <p:nvPr/>
        </p:nvSpPr>
        <p:spPr bwMode="auto">
          <a:xfrm>
            <a:off x="164156" y="1132099"/>
            <a:ext cx="937872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995" indent="-86995" eaLnBrk="1" hangingPunct="1">
              <a:spcAft>
                <a:spcPts val="600"/>
              </a:spcAft>
            </a:pPr>
            <a:r>
              <a:rPr lang="ja-JP" altLang="en-US" b="0" i="0" dirty="0">
                <a:latin typeface="Meiryo UI" pitchFamily="50" charset="-128"/>
                <a:ea typeface="Meiryo UI" pitchFamily="50" charset="-128"/>
                <a:cs typeface="Meiryo UI" pitchFamily="50" charset="-128"/>
              </a:rPr>
              <a:t>◆府域における再生可能エネルギーの利用率を向上させるため、大阪府・大阪市の率先行動として、府・市有施設における再生可能</a:t>
            </a:r>
            <a:r>
              <a:rPr lang="ja-JP" altLang="en-US" b="0" i="0" dirty="0" smtClean="0">
                <a:latin typeface="Meiryo UI" pitchFamily="50" charset="-128"/>
                <a:ea typeface="Meiryo UI" pitchFamily="50" charset="-128"/>
                <a:cs typeface="Meiryo UI" pitchFamily="50" charset="-128"/>
              </a:rPr>
              <a:t>エネル 　　ギー電気</a:t>
            </a:r>
            <a:r>
              <a:rPr lang="ja-JP" altLang="en-US" b="0" i="0" dirty="0">
                <a:latin typeface="Meiryo UI" pitchFamily="50" charset="-128"/>
                <a:ea typeface="Meiryo UI" pitchFamily="50" charset="-128"/>
                <a:cs typeface="Meiryo UI" pitchFamily="50" charset="-128"/>
              </a:rPr>
              <a:t>の調達を推進します。</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 2021</a:t>
            </a:r>
            <a:r>
              <a:rPr lang="ja-JP" altLang="en-US" b="0" i="0" dirty="0">
                <a:latin typeface="Meiryo UI" pitchFamily="50" charset="-128"/>
                <a:ea typeface="Meiryo UI" pitchFamily="50" charset="-128"/>
                <a:cs typeface="Meiryo UI" pitchFamily="50" charset="-128"/>
              </a:rPr>
              <a:t>年度から庁舎等で使用する電気について</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順次、再エネ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％への切り替えることを</a:t>
            </a:r>
            <a:r>
              <a:rPr lang="ja-JP" altLang="en-US" b="0" i="0" dirty="0" smtClean="0">
                <a:latin typeface="Meiryo UI" pitchFamily="50" charset="-128"/>
                <a:ea typeface="Meiryo UI" pitchFamily="50" charset="-128"/>
                <a:cs typeface="Meiryo UI" pitchFamily="50" charset="-128"/>
              </a:rPr>
              <a:t>めざしています</a:t>
            </a:r>
            <a:r>
              <a:rPr lang="ja-JP" altLang="en-US" b="0" i="0" dirty="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a:p>
            <a:pPr marL="86995" indent="-86995" eaLnBrk="1" hangingPunct="1"/>
            <a:r>
              <a:rPr lang="ja-JP" altLang="en-US" b="0" i="0" dirty="0" smtClean="0">
                <a:latin typeface="Meiryo UI"/>
                <a:ea typeface="Meiryo UI"/>
                <a:cs typeface="Meiryo UI" pitchFamily="50" charset="-128"/>
              </a:rPr>
              <a:t>◆</a:t>
            </a:r>
            <a:r>
              <a:rPr lang="ja-JP" altLang="en-US" b="0" i="0" dirty="0">
                <a:latin typeface="Meiryo UI"/>
                <a:ea typeface="Meiryo UI"/>
                <a:cs typeface="Meiryo UI" pitchFamily="50" charset="-128"/>
              </a:rPr>
              <a:t>大阪市で</a:t>
            </a:r>
            <a:r>
              <a:rPr lang="ja-JP" altLang="en-US" b="0" i="0" dirty="0" smtClean="0">
                <a:latin typeface="Meiryo UI"/>
                <a:ea typeface="Meiryo UI"/>
                <a:cs typeface="Meiryo UI" pitchFamily="50" charset="-128"/>
              </a:rPr>
              <a:t>は、</a:t>
            </a:r>
            <a:r>
              <a:rPr lang="en-US" altLang="ja-JP" b="0" i="0" dirty="0">
                <a:latin typeface="Meiryo UI"/>
                <a:ea typeface="Meiryo UI"/>
                <a:cs typeface="Meiryo UI" pitchFamily="50" charset="-128"/>
              </a:rPr>
              <a:t>2021</a:t>
            </a:r>
            <a:r>
              <a:rPr lang="ja-JP" altLang="en-US" b="0" i="0" dirty="0">
                <a:latin typeface="Meiryo UI"/>
                <a:ea typeface="Meiryo UI"/>
                <a:cs typeface="Meiryo UI" pitchFamily="50" charset="-128"/>
              </a:rPr>
              <a:t>年</a:t>
            </a:r>
            <a:r>
              <a:rPr lang="en-US" altLang="ja-JP" b="0" i="0" dirty="0">
                <a:latin typeface="Meiryo UI"/>
                <a:ea typeface="Meiryo UI"/>
                <a:cs typeface="Meiryo UI" pitchFamily="50" charset="-128"/>
              </a:rPr>
              <a:t>12</a:t>
            </a:r>
            <a:r>
              <a:rPr lang="ja-JP" altLang="en-US" b="0" i="0" dirty="0">
                <a:latin typeface="Meiryo UI"/>
                <a:ea typeface="Meiryo UI"/>
                <a:cs typeface="Meiryo UI" pitchFamily="50" charset="-128"/>
              </a:rPr>
              <a:t>月から</a:t>
            </a:r>
            <a:r>
              <a:rPr lang="en-US" altLang="ja-JP" b="0" i="0" dirty="0">
                <a:latin typeface="Meiryo UI"/>
                <a:ea typeface="Meiryo UI"/>
                <a:cs typeface="Meiryo UI" pitchFamily="50" charset="-128"/>
              </a:rPr>
              <a:t>2022</a:t>
            </a:r>
            <a:r>
              <a:rPr lang="ja-JP" altLang="en-US" b="0" i="0" dirty="0">
                <a:latin typeface="Meiryo UI"/>
                <a:ea typeface="Meiryo UI"/>
                <a:cs typeface="Meiryo UI" pitchFamily="50" charset="-128"/>
              </a:rPr>
              <a:t>年</a:t>
            </a:r>
            <a:r>
              <a:rPr lang="en-US" altLang="ja-JP" b="0" i="0" dirty="0">
                <a:latin typeface="Meiryo UI"/>
                <a:ea typeface="Meiryo UI"/>
                <a:cs typeface="Meiryo UI" pitchFamily="50" charset="-128"/>
              </a:rPr>
              <a:t>11</a:t>
            </a:r>
            <a:r>
              <a:rPr lang="ja-JP" altLang="en-US" b="0" i="0" dirty="0">
                <a:latin typeface="Meiryo UI"/>
                <a:ea typeface="Meiryo UI"/>
                <a:cs typeface="Meiryo UI" pitchFamily="50" charset="-128"/>
              </a:rPr>
              <a:t>月まで市役所本庁舎で使用する電気について、再エネ</a:t>
            </a:r>
            <a:r>
              <a:rPr lang="en-US" altLang="ja-JP" b="0" i="0" dirty="0">
                <a:latin typeface="Meiryo UI"/>
                <a:ea typeface="Meiryo UI"/>
                <a:cs typeface="Meiryo UI" pitchFamily="50" charset="-128"/>
              </a:rPr>
              <a:t>100</a:t>
            </a:r>
            <a:r>
              <a:rPr lang="ja-JP" altLang="en-US" b="0" i="0" dirty="0" smtClean="0">
                <a:latin typeface="Meiryo UI"/>
                <a:ea typeface="Meiryo UI"/>
                <a:cs typeface="Meiryo UI" pitchFamily="50" charset="-128"/>
              </a:rPr>
              <a:t>％で調達しました。</a:t>
            </a:r>
            <a:endParaRPr lang="en-US" altLang="ja-JP" b="0" i="0" dirty="0" smtClean="0">
              <a:latin typeface="Meiryo UI"/>
              <a:ea typeface="Meiryo UI"/>
              <a:cs typeface="Meiryo UI" pitchFamily="50" charset="-128"/>
            </a:endParaRPr>
          </a:p>
          <a:p>
            <a:pPr marL="86995" indent="-86995" eaLnBrk="1" hangingPunct="1"/>
            <a:r>
              <a:rPr lang="ja-JP" altLang="en-US" b="0" i="0" dirty="0" smtClean="0">
                <a:latin typeface="Meiryo UI"/>
                <a:ea typeface="Meiryo UI"/>
                <a:cs typeface="Meiryo UI" pitchFamily="50" charset="-128"/>
              </a:rPr>
              <a:t>　市</a:t>
            </a:r>
            <a:r>
              <a:rPr lang="ja-JP" altLang="en-US" b="0" i="0" dirty="0">
                <a:latin typeface="Meiryo UI"/>
                <a:ea typeface="Meiryo UI"/>
                <a:cs typeface="Meiryo UI" pitchFamily="50" charset="-128"/>
              </a:rPr>
              <a:t>役所本庁舎</a:t>
            </a:r>
            <a:r>
              <a:rPr lang="ja-JP" altLang="en-US" b="0" i="0" dirty="0" smtClean="0">
                <a:latin typeface="Meiryo UI"/>
                <a:ea typeface="Meiryo UI"/>
                <a:cs typeface="Meiryo UI" pitchFamily="50" charset="-128"/>
              </a:rPr>
              <a:t>をはじめ</a:t>
            </a:r>
            <a:r>
              <a:rPr lang="ja-JP" altLang="en-US" b="0" i="0" dirty="0">
                <a:latin typeface="Meiryo UI"/>
                <a:ea typeface="Meiryo UI"/>
                <a:cs typeface="Meiryo UI" pitchFamily="50" charset="-128"/>
              </a:rPr>
              <a:t>と</a:t>
            </a:r>
            <a:r>
              <a:rPr lang="ja-JP" altLang="en-US" b="0" i="0" dirty="0" smtClean="0">
                <a:latin typeface="Meiryo UI"/>
                <a:ea typeface="Meiryo UI"/>
                <a:cs typeface="Meiryo UI" pitchFamily="50" charset="-128"/>
              </a:rPr>
              <a:t>する市有</a:t>
            </a:r>
            <a:r>
              <a:rPr lang="ja-JP" altLang="en-US" b="0" i="0" dirty="0">
                <a:latin typeface="Meiryo UI"/>
                <a:ea typeface="Meiryo UI"/>
                <a:cs typeface="Meiryo UI" pitchFamily="50" charset="-128"/>
              </a:rPr>
              <a:t>施設に</a:t>
            </a:r>
            <a:r>
              <a:rPr lang="ja-JP" altLang="en-US" b="0" i="0" dirty="0" smtClean="0">
                <a:latin typeface="Meiryo UI"/>
                <a:ea typeface="Meiryo UI"/>
                <a:cs typeface="Meiryo UI" pitchFamily="50" charset="-128"/>
              </a:rPr>
              <a:t>おいて、</a:t>
            </a:r>
            <a:r>
              <a:rPr lang="en-US" altLang="ja-JP" b="0" i="0" dirty="0" smtClean="0">
                <a:latin typeface="Meiryo UI"/>
                <a:ea typeface="Meiryo UI"/>
                <a:cs typeface="Meiryo UI" pitchFamily="50" charset="-128"/>
              </a:rPr>
              <a:t>2024</a:t>
            </a:r>
            <a:r>
              <a:rPr lang="ja-JP" altLang="en-US" b="0" i="0" dirty="0" smtClean="0">
                <a:latin typeface="Meiryo UI"/>
                <a:ea typeface="Meiryo UI"/>
                <a:cs typeface="Meiryo UI" pitchFamily="50" charset="-128"/>
              </a:rPr>
              <a:t>年度からの再エネ電気</a:t>
            </a:r>
            <a:r>
              <a:rPr lang="ja-JP" altLang="en-US" b="0" i="0" dirty="0">
                <a:latin typeface="Meiryo UI"/>
                <a:ea typeface="Meiryo UI"/>
                <a:cs typeface="Meiryo UI" pitchFamily="50" charset="-128"/>
              </a:rPr>
              <a:t>の導入を</a:t>
            </a:r>
            <a:r>
              <a:rPr lang="ja-JP" altLang="en-US" b="0" i="0" dirty="0" smtClean="0">
                <a:latin typeface="Meiryo UI"/>
                <a:ea typeface="Meiryo UI"/>
                <a:cs typeface="Meiryo UI" pitchFamily="50" charset="-128"/>
              </a:rPr>
              <a:t>めざしています。</a:t>
            </a:r>
            <a:r>
              <a:rPr lang="ja-JP" altLang="en-US" b="0" i="0" dirty="0">
                <a:latin typeface="Meiryo UI"/>
                <a:ea typeface="Meiryo UI"/>
                <a:cs typeface="Meiryo UI" pitchFamily="50" charset="-128"/>
              </a:rPr>
              <a:t>　</a:t>
            </a:r>
            <a:endParaRPr lang="en-US" altLang="ja-JP" b="0" i="0" dirty="0">
              <a:latin typeface="Meiryo UI"/>
              <a:ea typeface="Meiryo UI"/>
              <a:cs typeface="Meiryo UI" pitchFamily="50" charset="-128"/>
            </a:endParaRPr>
          </a:p>
          <a:p>
            <a:pPr marL="86995" indent="-86995" eaLnBrk="1" hangingPunct="1">
              <a:spcBef>
                <a:spcPts val="600"/>
              </a:spcBef>
            </a:pP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対象施設＞</a:t>
            </a:r>
          </a:p>
          <a:p>
            <a:pPr marL="182245" indent="-9017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大阪府：大手前庁舎（本館、別館、分館６号館等）、</a:t>
            </a:r>
            <a:endParaRPr lang="en-US" altLang="ja-JP" b="0" i="0" dirty="0">
              <a:latin typeface="Meiryo UI" pitchFamily="50" charset="-128"/>
              <a:ea typeface="Meiryo UI" pitchFamily="50" charset="-128"/>
              <a:cs typeface="Meiryo UI" pitchFamily="50" charset="-128"/>
            </a:endParaRPr>
          </a:p>
          <a:p>
            <a:pPr marL="92075" eaLnBrk="1" hangingPunct="1"/>
            <a:r>
              <a:rPr lang="ja-JP" altLang="en-US" b="0" i="0" dirty="0">
                <a:latin typeface="Meiryo UI" pitchFamily="50" charset="-128"/>
                <a:ea typeface="Meiryo UI" pitchFamily="50" charset="-128"/>
                <a:cs typeface="Meiryo UI" pitchFamily="50" charset="-128"/>
              </a:rPr>
              <a:t>　　　　　　　 環境農林水産部出先施設　計</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施設</a:t>
            </a:r>
            <a:endParaRPr lang="en-US" altLang="ja-JP" b="0" i="0" dirty="0">
              <a:latin typeface="Meiryo UI" pitchFamily="50" charset="-128"/>
              <a:ea typeface="Meiryo UI" pitchFamily="50" charset="-128"/>
              <a:cs typeface="Meiryo UI" pitchFamily="50" charset="-128"/>
            </a:endParaRPr>
          </a:p>
          <a:p>
            <a:pPr marL="182245" indent="-9017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大阪市：市役所本</a:t>
            </a:r>
            <a:r>
              <a:rPr lang="ja-JP" altLang="en-US" b="0" i="0" dirty="0" smtClean="0">
                <a:latin typeface="Meiryo UI" pitchFamily="50" charset="-128"/>
                <a:ea typeface="Meiryo UI" pitchFamily="50" charset="-128"/>
                <a:cs typeface="Meiryo UI" pitchFamily="50" charset="-128"/>
              </a:rPr>
              <a:t>庁舎　１施設</a:t>
            </a:r>
            <a:endParaRPr lang="en-US" altLang="ja-JP" b="0" i="0" dirty="0" smtClean="0">
              <a:latin typeface="Meiryo UI" pitchFamily="50" charset="-128"/>
              <a:ea typeface="Meiryo UI" pitchFamily="50" charset="-128"/>
              <a:cs typeface="Meiryo UI" pitchFamily="50" charset="-128"/>
            </a:endParaRPr>
          </a:p>
          <a:p>
            <a:pPr marL="86995" indent="-86995" eaLnBrk="1" hangingPunct="1">
              <a:spcBef>
                <a:spcPts val="600"/>
              </a:spcBef>
            </a:pPr>
            <a:r>
              <a:rPr lang="ja-JP" altLang="en-US" b="0" i="0" dirty="0" smtClean="0">
                <a:latin typeface="Meiryo UI" pitchFamily="50" charset="-128"/>
                <a:ea typeface="Meiryo UI" pitchFamily="50" charset="-128"/>
                <a:cs typeface="Meiryo UI" pitchFamily="50" charset="-128"/>
              </a:rPr>
              <a:t>＜</a:t>
            </a:r>
            <a:r>
              <a:rPr lang="zh-TW" altLang="en-US" b="0" i="0" dirty="0" smtClean="0">
                <a:latin typeface="Meiryo UI" pitchFamily="50" charset="-128"/>
                <a:ea typeface="Meiryo UI" pitchFamily="50" charset="-128"/>
                <a:cs typeface="Meiryo UI" pitchFamily="50" charset="-128"/>
              </a:rPr>
              <a:t>二酸化炭素排出削減効果（推定）</a:t>
            </a:r>
            <a:r>
              <a:rPr lang="ja-JP" altLang="en-US" b="0" i="0" dirty="0" smtClean="0">
                <a:latin typeface="Meiryo UI" pitchFamily="50" charset="-128"/>
                <a:ea typeface="Meiryo UI" pitchFamily="50" charset="-128"/>
                <a:cs typeface="Meiryo UI" pitchFamily="50" charset="-128"/>
              </a:rPr>
              <a:t>＞</a:t>
            </a:r>
          </a:p>
          <a:p>
            <a:pPr marL="182245" indent="-90170" eaLnBrk="1" hangingPunct="1">
              <a:buFont typeface="Arial" panose="020B0604020202020204" pitchFamily="34" charset="0"/>
              <a:buChar char="•"/>
            </a:pPr>
            <a:r>
              <a:rPr lang="ja-JP" altLang="en-US" b="0" i="0" dirty="0" smtClean="0">
                <a:latin typeface="Meiryo UI" pitchFamily="50" charset="-128"/>
                <a:ea typeface="Meiryo UI" pitchFamily="50" charset="-128"/>
                <a:cs typeface="Meiryo UI" pitchFamily="50" charset="-128"/>
              </a:rPr>
              <a:t>大阪府</a:t>
            </a:r>
            <a:r>
              <a:rPr lang="ja-JP" altLang="en-US" b="0" i="0" dirty="0">
                <a:latin typeface="Meiryo UI" pitchFamily="50" charset="-128"/>
                <a:ea typeface="Meiryo UI" pitchFamily="50" charset="-128"/>
                <a:cs typeface="Meiryo UI" pitchFamily="50" charset="-128"/>
              </a:rPr>
              <a:t>：約</a:t>
            </a:r>
            <a:r>
              <a:rPr lang="en-US" altLang="ja-JP" b="0" i="0" dirty="0">
                <a:latin typeface="Meiryo UI" pitchFamily="50" charset="-128"/>
                <a:ea typeface="Meiryo UI" pitchFamily="50" charset="-128"/>
                <a:cs typeface="Meiryo UI" pitchFamily="50" charset="-128"/>
              </a:rPr>
              <a:t>2,100</a:t>
            </a:r>
            <a:r>
              <a:rPr lang="ja-JP" altLang="en-US" b="0" i="0" dirty="0">
                <a:latin typeface="Meiryo UI" pitchFamily="50" charset="-128"/>
                <a:ea typeface="Meiryo UI" pitchFamily="50" charset="-128"/>
                <a:cs typeface="Meiryo UI" pitchFamily="50" charset="-128"/>
              </a:rPr>
              <a:t>トン（年間</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182245" indent="-90170" eaLnBrk="1" hangingPunct="1">
              <a:buFont typeface="Arial" panose="020B0604020202020204" pitchFamily="34" charset="0"/>
              <a:buChar char="•"/>
            </a:pPr>
            <a:r>
              <a:rPr lang="ja-JP" altLang="en-US" b="0" i="0" dirty="0" smtClean="0">
                <a:latin typeface="Meiryo UI" pitchFamily="50" charset="-128"/>
                <a:ea typeface="Meiryo UI" pitchFamily="50" charset="-128"/>
                <a:cs typeface="Meiryo UI" pitchFamily="50" charset="-128"/>
              </a:rPr>
              <a:t>大阪市：約</a:t>
            </a:r>
            <a:r>
              <a:rPr lang="en-US" altLang="ja-JP" b="0" i="0" dirty="0" smtClean="0">
                <a:latin typeface="Meiryo UI" pitchFamily="50" charset="-128"/>
                <a:ea typeface="Meiryo UI" pitchFamily="50" charset="-128"/>
                <a:cs typeface="Meiryo UI" pitchFamily="50" charset="-128"/>
              </a:rPr>
              <a:t>1,600</a:t>
            </a:r>
            <a:r>
              <a:rPr lang="ja-JP" altLang="en-US" b="0" i="0" dirty="0" smtClean="0">
                <a:latin typeface="Meiryo UI" pitchFamily="50" charset="-128"/>
                <a:ea typeface="Meiryo UI" pitchFamily="50" charset="-128"/>
                <a:cs typeface="Meiryo UI" pitchFamily="50" charset="-128"/>
              </a:rPr>
              <a:t>トン（８カ月間）</a:t>
            </a:r>
            <a:endParaRPr lang="en-US" altLang="ja-JP" b="0" i="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3797220" y="3038489"/>
            <a:ext cx="1338828" cy="276999"/>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rPr>
              <a:t>※2022</a:t>
            </a:r>
            <a:r>
              <a:rPr kumimoji="1" lang="ja-JP" altLang="en-US" sz="1200" dirty="0" smtClean="0">
                <a:latin typeface="Meiryo UI" panose="020B0604030504040204" pitchFamily="50" charset="-128"/>
                <a:ea typeface="Meiryo UI" panose="020B0604030504040204" pitchFamily="50" charset="-128"/>
              </a:rPr>
              <a:t>年度実績</a:t>
            </a:r>
            <a:endParaRPr kumimoji="1" lang="ja-JP" altLang="en-US" sz="1200" dirty="0">
              <a:latin typeface="Meiryo UI" panose="020B0604030504040204" pitchFamily="50" charset="-128"/>
              <a:ea typeface="Meiryo UI" panose="020B0604030504040204" pitchFamily="50" charset="-128"/>
            </a:endParaRPr>
          </a:p>
        </p:txBody>
      </p:sp>
      <p:sp>
        <p:nvSpPr>
          <p:cNvPr id="21" name="テキスト ボックス 28"/>
          <p:cNvSpPr txBox="1">
            <a:spLocks noChangeArrowheads="1"/>
          </p:cNvSpPr>
          <p:nvPr/>
        </p:nvSpPr>
        <p:spPr bwMode="auto">
          <a:xfrm>
            <a:off x="930442" y="5709267"/>
            <a:ext cx="8330241" cy="89255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smtClean="0">
                <a:latin typeface="Meiryo UI" pitchFamily="50" charset="-128"/>
                <a:ea typeface="Meiryo UI" pitchFamily="50" charset="-128"/>
                <a:cs typeface="Meiryo UI" pitchFamily="50" charset="-128"/>
              </a:rPr>
              <a:t>＜大阪府の取組み＞</a:t>
            </a:r>
            <a:endParaRPr lang="en-US" altLang="ja-JP" sz="1300" dirty="0" smtClean="0">
              <a:latin typeface="Meiryo UI" pitchFamily="50" charset="-128"/>
              <a:ea typeface="Meiryo UI" pitchFamily="50" charset="-128"/>
              <a:cs typeface="Meiryo UI" pitchFamily="50" charset="-128"/>
            </a:endParaRPr>
          </a:p>
          <a:p>
            <a:pPr marL="82550" indent="-82550"/>
            <a:r>
              <a:rPr lang="ja-JP" altLang="en-US" sz="1300" dirty="0" smtClean="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KDDI</a:t>
            </a:r>
            <a:r>
              <a:rPr lang="ja-JP" altLang="en-US" sz="1300" dirty="0">
                <a:latin typeface="Meiryo UI" pitchFamily="50" charset="-128"/>
                <a:ea typeface="Meiryo UI" pitchFamily="50" charset="-128"/>
                <a:cs typeface="Meiryo UI" pitchFamily="50" charset="-128"/>
              </a:rPr>
              <a:t>株式会社と締結した包括連携協定に基づき、</a:t>
            </a:r>
            <a:r>
              <a:rPr lang="en-US" altLang="ja-JP" sz="1300" dirty="0">
                <a:latin typeface="Meiryo UI" pitchFamily="50" charset="-128"/>
                <a:ea typeface="Meiryo UI" pitchFamily="50" charset="-128"/>
                <a:cs typeface="Meiryo UI" pitchFamily="50" charset="-128"/>
              </a:rPr>
              <a:t>au</a:t>
            </a:r>
            <a:r>
              <a:rPr lang="ja-JP" altLang="en-US" sz="1300" dirty="0">
                <a:latin typeface="Meiryo UI" pitchFamily="50" charset="-128"/>
                <a:ea typeface="Meiryo UI" pitchFamily="50" charset="-128"/>
                <a:cs typeface="Meiryo UI" pitchFamily="50" charset="-128"/>
              </a:rPr>
              <a:t>エネルギー＆ライフ株式</a:t>
            </a:r>
            <a:r>
              <a:rPr lang="ja-JP" altLang="en-US" sz="1300" dirty="0" smtClean="0">
                <a:latin typeface="Meiryo UI" pitchFamily="50" charset="-128"/>
                <a:ea typeface="Meiryo UI" pitchFamily="50" charset="-128"/>
                <a:cs typeface="Meiryo UI" pitchFamily="50" charset="-128"/>
              </a:rPr>
              <a:t>会社が</a:t>
            </a:r>
            <a:endParaRPr lang="en-US" altLang="ja-JP" sz="1300" dirty="0" smtClean="0">
              <a:latin typeface="Meiryo UI" pitchFamily="50" charset="-128"/>
              <a:ea typeface="Meiryo UI" pitchFamily="50" charset="-128"/>
              <a:cs typeface="Meiryo UI" pitchFamily="50" charset="-128"/>
            </a:endParaRPr>
          </a:p>
          <a:p>
            <a:pPr marL="82550" indent="-82550"/>
            <a:r>
              <a:rPr lang="ja-JP" altLang="en-US" sz="1300" dirty="0" smtClean="0">
                <a:latin typeface="Meiryo UI" pitchFamily="50" charset="-128"/>
                <a:ea typeface="Meiryo UI" pitchFamily="50" charset="-128"/>
                <a:cs typeface="Meiryo UI" pitchFamily="50" charset="-128"/>
              </a:rPr>
              <a:t>再生</a:t>
            </a:r>
            <a:r>
              <a:rPr lang="ja-JP" altLang="en-US" sz="1300" dirty="0">
                <a:latin typeface="Meiryo UI" pitchFamily="50" charset="-128"/>
                <a:ea typeface="Meiryo UI" pitchFamily="50" charset="-128"/>
                <a:cs typeface="Meiryo UI" pitchFamily="50" charset="-128"/>
              </a:rPr>
              <a:t>可能エネルギーを実質</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％使用</a:t>
            </a:r>
            <a:r>
              <a:rPr lang="ja-JP" altLang="en-US" sz="1300" dirty="0" smtClean="0">
                <a:latin typeface="Meiryo UI" pitchFamily="50" charset="-128"/>
                <a:ea typeface="Meiryo UI" pitchFamily="50" charset="-128"/>
                <a:cs typeface="Meiryo UI" pitchFamily="50" charset="-128"/>
              </a:rPr>
              <a:t>した電気プラン</a:t>
            </a:r>
            <a:r>
              <a:rPr lang="ja-JP" altLang="en-US" sz="1300" dirty="0">
                <a:latin typeface="Meiryo UI" pitchFamily="50" charset="-128"/>
                <a:ea typeface="Meiryo UI" pitchFamily="50" charset="-128"/>
                <a:cs typeface="Meiryo UI" pitchFamily="50" charset="-128"/>
              </a:rPr>
              <a:t>「おおさか</a:t>
            </a:r>
            <a:r>
              <a:rPr lang="en-US" altLang="ja-JP" sz="1300" dirty="0">
                <a:latin typeface="Meiryo UI" pitchFamily="50" charset="-128"/>
                <a:ea typeface="Meiryo UI" pitchFamily="50" charset="-128"/>
                <a:cs typeface="Meiryo UI" pitchFamily="50" charset="-128"/>
              </a:rPr>
              <a:t>eco</a:t>
            </a:r>
            <a:r>
              <a:rPr lang="ja-JP" altLang="en-US" sz="1300" dirty="0">
                <a:latin typeface="Meiryo UI" pitchFamily="50" charset="-128"/>
                <a:ea typeface="Meiryo UI" pitchFamily="50" charset="-128"/>
                <a:cs typeface="Meiryo UI" pitchFamily="50" charset="-128"/>
              </a:rPr>
              <a:t>でんき」</a:t>
            </a:r>
            <a:r>
              <a:rPr lang="ja-JP" altLang="en-US" sz="1300" dirty="0" smtClean="0">
                <a:latin typeface="Meiryo UI" pitchFamily="50" charset="-128"/>
                <a:ea typeface="Meiryo UI" pitchFamily="50" charset="-128"/>
                <a:cs typeface="Meiryo UI" pitchFamily="50" charset="-128"/>
              </a:rPr>
              <a:t>を</a:t>
            </a:r>
            <a:r>
              <a:rPr lang="en-US" altLang="ja-JP" sz="1300" dirty="0" smtClean="0">
                <a:latin typeface="Meiryo UI" pitchFamily="50" charset="-128"/>
                <a:ea typeface="Meiryo UI" pitchFamily="50" charset="-128"/>
                <a:cs typeface="Meiryo UI" pitchFamily="50" charset="-128"/>
              </a:rPr>
              <a:t>2023</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2</a:t>
            </a:r>
            <a:r>
              <a:rPr lang="ja-JP" altLang="en-US" sz="1300" dirty="0" smtClean="0">
                <a:latin typeface="Meiryo UI" pitchFamily="50" charset="-128"/>
                <a:ea typeface="Meiryo UI" pitchFamily="50" charset="-128"/>
                <a:cs typeface="Meiryo UI" pitchFamily="50" charset="-128"/>
              </a:rPr>
              <a:t>月末</a:t>
            </a:r>
            <a:endParaRPr lang="en-US" altLang="ja-JP" sz="1300" dirty="0" smtClean="0">
              <a:latin typeface="Meiryo UI" pitchFamily="50" charset="-128"/>
              <a:ea typeface="Meiryo UI" pitchFamily="50" charset="-128"/>
              <a:cs typeface="Meiryo UI" pitchFamily="50" charset="-128"/>
            </a:endParaRPr>
          </a:p>
          <a:p>
            <a:pPr marL="82550" indent="-82550"/>
            <a:r>
              <a:rPr lang="ja-JP" altLang="en-US" sz="1300" dirty="0" smtClean="0">
                <a:latin typeface="Meiryo UI" pitchFamily="50" charset="-128"/>
                <a:ea typeface="Meiryo UI" pitchFamily="50" charset="-128"/>
                <a:cs typeface="Meiryo UI" pitchFamily="50" charset="-128"/>
              </a:rPr>
              <a:t>から提供しています。このプラン</a:t>
            </a:r>
            <a:r>
              <a:rPr lang="ja-JP" altLang="en-US" sz="1300" dirty="0">
                <a:latin typeface="Meiryo UI" pitchFamily="50" charset="-128"/>
                <a:ea typeface="Meiryo UI" pitchFamily="50" charset="-128"/>
                <a:cs typeface="Meiryo UI" pitchFamily="50" charset="-128"/>
              </a:rPr>
              <a:t>の</a:t>
            </a:r>
            <a:r>
              <a:rPr lang="ja-JP" altLang="en-US" sz="1300" dirty="0" smtClean="0">
                <a:latin typeface="Meiryo UI" pitchFamily="50" charset="-128"/>
                <a:ea typeface="Meiryo UI" pitchFamily="50" charset="-128"/>
                <a:cs typeface="Meiryo UI" pitchFamily="50" charset="-128"/>
              </a:rPr>
              <a:t>電気</a:t>
            </a:r>
            <a:r>
              <a:rPr lang="ja-JP" altLang="en-US" sz="1300" dirty="0">
                <a:latin typeface="Meiryo UI" pitchFamily="50" charset="-128"/>
                <a:ea typeface="Meiryo UI" pitchFamily="50" charset="-128"/>
                <a:cs typeface="Meiryo UI" pitchFamily="50" charset="-128"/>
              </a:rPr>
              <a:t>料金の</a:t>
            </a:r>
            <a:r>
              <a:rPr lang="ja-JP" altLang="en-US" sz="1300" dirty="0" smtClean="0">
                <a:latin typeface="Meiryo UI" pitchFamily="50" charset="-128"/>
                <a:ea typeface="Meiryo UI" pitchFamily="50" charset="-128"/>
                <a:cs typeface="Meiryo UI" pitchFamily="50" charset="-128"/>
              </a:rPr>
              <a:t>一部は「</a:t>
            </a:r>
            <a:r>
              <a:rPr lang="ja-JP" altLang="en-US" sz="1300" dirty="0">
                <a:latin typeface="Meiryo UI" pitchFamily="50" charset="-128"/>
                <a:ea typeface="Meiryo UI" pitchFamily="50" charset="-128"/>
                <a:cs typeface="Meiryo UI" pitchFamily="50" charset="-128"/>
              </a:rPr>
              <a:t>大阪府環境保全基金」に</a:t>
            </a:r>
            <a:r>
              <a:rPr lang="ja-JP" altLang="en-US" sz="1300" dirty="0" smtClean="0">
                <a:latin typeface="Meiryo UI" pitchFamily="50" charset="-128"/>
                <a:ea typeface="Meiryo UI" pitchFamily="50" charset="-128"/>
                <a:cs typeface="Meiryo UI" pitchFamily="50" charset="-128"/>
              </a:rPr>
              <a:t>寄附されます。</a:t>
            </a:r>
            <a:endParaRPr lang="en-US" altLang="ja-JP" sz="13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3853" y="5956806"/>
            <a:ext cx="1839959" cy="459990"/>
          </a:xfrm>
          <a:prstGeom prst="rect">
            <a:avLst/>
          </a:prstGeom>
        </p:spPr>
      </p:pic>
    </p:spTree>
    <p:extLst>
      <p:ext uri="{BB962C8B-B14F-4D97-AF65-F5344CB8AC3E}">
        <p14:creationId xmlns:p14="http://schemas.microsoft.com/office/powerpoint/2010/main" val="1343941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34560" y="5095794"/>
            <a:ext cx="9627625" cy="161744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円/楕円 30">
            <a:extLst>
              <a:ext uri="{FF2B5EF4-FFF2-40B4-BE49-F238E27FC236}">
                <a16:creationId xmlns:a16="http://schemas.microsoft.com/office/drawing/2014/main" id="{75F3397D-93A5-437C-B746-957D0B0D8E1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6"/>
          <p:cNvSpPr/>
          <p:nvPr/>
        </p:nvSpPr>
        <p:spPr>
          <a:xfrm>
            <a:off x="463021" y="5292352"/>
            <a:ext cx="3808370"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小売電気事</a:t>
            </a:r>
            <a:r>
              <a:rPr lang="ja-JP" altLang="en-US" sz="1600" b="1" dirty="0">
                <a:solidFill>
                  <a:schemeClr val="tx1"/>
                </a:solidFill>
                <a:latin typeface="Meiryo UI" pitchFamily="50" charset="-128"/>
                <a:ea typeface="Meiryo UI" pitchFamily="50" charset="-128"/>
                <a:cs typeface="Meiryo UI" pitchFamily="50" charset="-128"/>
              </a:rPr>
              <a:t>業者による報告制度</a:t>
            </a:r>
          </a:p>
        </p:txBody>
      </p:sp>
      <p:sp>
        <p:nvSpPr>
          <p:cNvPr id="30" name="テキスト ボックス 28"/>
          <p:cNvSpPr txBox="1">
            <a:spLocks noChangeArrowheads="1"/>
          </p:cNvSpPr>
          <p:nvPr/>
        </p:nvSpPr>
        <p:spPr bwMode="auto">
          <a:xfrm>
            <a:off x="607562" y="5868416"/>
            <a:ext cx="850617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気候変動対策の推進に関する条例に基づき、府の区域内に電気の小売供給を行う事業者に対して、小売供給を行う電気に係る排出係数の低減及び再生可能エネルギーの供給拡大に関する計画・目標等を記載する対策計画書・実績報告書の提出を義務付ける制度の運用を開始します。</a:t>
            </a:r>
            <a:endParaRPr lang="en-US" altLang="ja-JP" b="0" i="0" strike="sngStrike"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4407166" y="5392048"/>
            <a:ext cx="1909269"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endParaRPr lang="ja-JP" altLang="en-US" sz="1200" dirty="0">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6" name="角丸四角形 35"/>
          <p:cNvSpPr/>
          <p:nvPr/>
        </p:nvSpPr>
        <p:spPr>
          <a:xfrm>
            <a:off x="214660" y="758903"/>
            <a:ext cx="4916834" cy="55542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大阪府気候変動対策の推進に関する条例に基づく</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事業者の取組みの促進</a:t>
            </a:r>
            <a:endParaRPr lang="ja-JP" altLang="en-US" sz="1600" b="1" strike="sngStrike" dirty="0">
              <a:solidFill>
                <a:schemeClr val="tx1"/>
              </a:solidFill>
              <a:latin typeface="Meiryo UI" pitchFamily="50" charset="-128"/>
              <a:ea typeface="Meiryo UI" pitchFamily="50" charset="-128"/>
              <a:cs typeface="Meiryo UI" pitchFamily="50" charset="-128"/>
            </a:endParaRPr>
          </a:p>
        </p:txBody>
      </p:sp>
      <p:sp>
        <p:nvSpPr>
          <p:cNvPr id="37" name="テキスト ボックス 28"/>
          <p:cNvSpPr txBox="1">
            <a:spLocks noChangeArrowheads="1"/>
          </p:cNvSpPr>
          <p:nvPr/>
        </p:nvSpPr>
        <p:spPr bwMode="auto">
          <a:xfrm>
            <a:off x="298781" y="1659008"/>
            <a:ext cx="9123737"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◆大阪府気候変動対策の推進に関する条例に基づくエネルギーを多く使用する事業者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特定事業者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による対策計画書及び実績報告書の</a:t>
            </a:r>
            <a:r>
              <a:rPr lang="ja-JP" altLang="en-US" b="0" i="0" dirty="0" smtClean="0">
                <a:latin typeface="Meiryo UI" pitchFamily="50" charset="-128"/>
                <a:ea typeface="Meiryo UI" pitchFamily="50" charset="-128"/>
                <a:cs typeface="Meiryo UI" pitchFamily="50" charset="-128"/>
              </a:rPr>
              <a:t>届出に</a:t>
            </a:r>
            <a:r>
              <a:rPr lang="ja-JP" altLang="en-US" b="0" i="0" dirty="0">
                <a:latin typeface="Meiryo UI" pitchFamily="50" charset="-128"/>
                <a:ea typeface="Meiryo UI" pitchFamily="50" charset="-128"/>
                <a:cs typeface="Meiryo UI" pitchFamily="50" charset="-128"/>
              </a:rPr>
              <a:t>ついて、温室効果ガス排出量の削減目安を上げることや、再生可能エネルギーの活用やサプライチェーン全体での排出削減をより高く評価する仕組みなど、事業者の積極的な取組みを促すための改正制度の運用を開始します。また、特定事業者から提出された届出内容に対して、公表・評価及び必要な指導・助言を行います</a:t>
            </a:r>
            <a:r>
              <a:rPr lang="ja-JP" altLang="en-US" b="0" i="0" dirty="0" smtClean="0">
                <a:latin typeface="Meiryo UI" pitchFamily="50" charset="-128"/>
                <a:ea typeface="Meiryo UI" pitchFamily="50" charset="-128"/>
                <a:cs typeface="Meiryo UI" pitchFamily="50" charset="-128"/>
              </a:rPr>
              <a:t>。さらに</a:t>
            </a:r>
            <a:r>
              <a:rPr lang="ja-JP" altLang="en-US" b="0" i="0" dirty="0">
                <a:latin typeface="Meiryo UI" pitchFamily="50" charset="-128"/>
                <a:ea typeface="Meiryo UI" pitchFamily="50" charset="-128"/>
                <a:cs typeface="Meiryo UI" pitchFamily="50" charset="-128"/>
              </a:rPr>
              <a:t>、優れた取組みを行った事業者等を「おおさか気候変動対策賞」として表彰します。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同条例に基づき、あらゆる規模の事業者による対策状況の把握及び計画的な取組みを促進するため、対象規模未満の事業者が任意で届出できる</a:t>
            </a:r>
            <a:r>
              <a:rPr lang="ja-JP" altLang="en-US" b="0" i="0" dirty="0" smtClean="0">
                <a:latin typeface="Meiryo UI" pitchFamily="50" charset="-128"/>
                <a:ea typeface="Meiryo UI" pitchFamily="50" charset="-128"/>
                <a:cs typeface="Meiryo UI" pitchFamily="50" charset="-128"/>
              </a:rPr>
              <a:t>制度及び</a:t>
            </a:r>
            <a:r>
              <a:rPr lang="ja-JP" altLang="en-US" b="0" i="0" dirty="0">
                <a:latin typeface="Meiryo UI" pitchFamily="50" charset="-128"/>
                <a:ea typeface="Meiryo UI" pitchFamily="50" charset="-128"/>
                <a:cs typeface="Meiryo UI" pitchFamily="50" charset="-128"/>
              </a:rPr>
              <a:t>その実績を府が評価・公表する制度の</a:t>
            </a:r>
            <a:r>
              <a:rPr lang="ja-JP" altLang="en-US" b="0" i="0" dirty="0" smtClean="0">
                <a:latin typeface="Meiryo UI" pitchFamily="50" charset="-128"/>
                <a:ea typeface="Meiryo UI" pitchFamily="50" charset="-128"/>
                <a:cs typeface="Meiryo UI" pitchFamily="50" charset="-128"/>
              </a:rPr>
              <a:t>運用を</a:t>
            </a:r>
            <a:r>
              <a:rPr lang="ja-JP" altLang="en-US" b="0" i="0" dirty="0">
                <a:latin typeface="Meiryo UI" pitchFamily="50" charset="-128"/>
                <a:ea typeface="Meiryo UI" pitchFamily="50" charset="-128"/>
                <a:cs typeface="Meiryo UI" pitchFamily="50" charset="-128"/>
              </a:rPr>
              <a:t>開始します</a:t>
            </a:r>
            <a:r>
              <a:rPr lang="ja-JP" altLang="en-US" b="0" i="0" dirty="0" smtClean="0">
                <a:latin typeface="Meiryo UI" pitchFamily="50" charset="-128"/>
                <a:ea typeface="Meiryo UI" pitchFamily="50" charset="-128"/>
                <a:cs typeface="Meiryo UI" pitchFamily="50" charset="-128"/>
              </a:rPr>
              <a:t>。</a:t>
            </a:r>
            <a:endParaRPr lang="en-US" altLang="ja-JP" b="0" i="0" strike="sngStrike" dirty="0">
              <a:latin typeface="Meiryo UI" pitchFamily="50" charset="-128"/>
              <a:ea typeface="Meiryo UI" pitchFamily="50" charset="-128"/>
              <a:cs typeface="Meiryo UI" pitchFamily="50" charset="-128"/>
            </a:endParaRPr>
          </a:p>
        </p:txBody>
      </p:sp>
      <p:pic>
        <p:nvPicPr>
          <p:cNvPr id="40"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3128215"/>
            <a:ext cx="2175633" cy="145959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3329518" y="333949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2" name="図 41" descr="\\10000ws200473\h\sharefolder\立入調査関係\現場編\CIMG43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201" y="3128215"/>
            <a:ext cx="2188136" cy="1459590"/>
          </a:xfrm>
          <a:prstGeom prst="rect">
            <a:avLst/>
          </a:prstGeom>
          <a:noFill/>
          <a:ln>
            <a:noFill/>
          </a:ln>
        </p:spPr>
      </p:pic>
      <p:sp>
        <p:nvSpPr>
          <p:cNvPr id="43" name="正方形/長方形 42"/>
          <p:cNvSpPr/>
          <p:nvPr/>
        </p:nvSpPr>
        <p:spPr>
          <a:xfrm>
            <a:off x="6316435" y="4572762"/>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782657" y="3345631"/>
            <a:ext cx="27621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596356004"/>
              </p:ext>
            </p:extLst>
          </p:nvPr>
        </p:nvGraphicFramePr>
        <p:xfrm>
          <a:off x="607562" y="3616269"/>
          <a:ext cx="3323543" cy="927754"/>
        </p:xfrm>
        <a:graphic>
          <a:graphicData uri="http://schemas.openxmlformats.org/drawingml/2006/table">
            <a:tbl>
              <a:tblPr firstRow="1" bandRow="1">
                <a:tableStyleId>{5940675A-B579-460E-94D1-54222C63F5DA}</a:tableStyleId>
              </a:tblPr>
              <a:tblGrid>
                <a:gridCol w="838948">
                  <a:extLst>
                    <a:ext uri="{9D8B030D-6E8A-4147-A177-3AD203B41FA5}">
                      <a16:colId xmlns:a16="http://schemas.microsoft.com/office/drawing/2014/main" val="3757262113"/>
                    </a:ext>
                  </a:extLst>
                </a:gridCol>
                <a:gridCol w="496919">
                  <a:extLst>
                    <a:ext uri="{9D8B030D-6E8A-4147-A177-3AD203B41FA5}">
                      <a16:colId xmlns:a16="http://schemas.microsoft.com/office/drawing/2014/main" val="1555019360"/>
                    </a:ext>
                  </a:extLst>
                </a:gridCol>
                <a:gridCol w="496919">
                  <a:extLst>
                    <a:ext uri="{9D8B030D-6E8A-4147-A177-3AD203B41FA5}">
                      <a16:colId xmlns:a16="http://schemas.microsoft.com/office/drawing/2014/main" val="3862151287"/>
                    </a:ext>
                  </a:extLst>
                </a:gridCol>
                <a:gridCol w="496919">
                  <a:extLst>
                    <a:ext uri="{9D8B030D-6E8A-4147-A177-3AD203B41FA5}">
                      <a16:colId xmlns:a16="http://schemas.microsoft.com/office/drawing/2014/main" val="231801697"/>
                    </a:ext>
                  </a:extLst>
                </a:gridCol>
                <a:gridCol w="496919">
                  <a:extLst>
                    <a:ext uri="{9D8B030D-6E8A-4147-A177-3AD203B41FA5}">
                      <a16:colId xmlns:a16="http://schemas.microsoft.com/office/drawing/2014/main" val="1978045718"/>
                    </a:ext>
                  </a:extLst>
                </a:gridCol>
                <a:gridCol w="496919">
                  <a:extLst>
                    <a:ext uri="{9D8B030D-6E8A-4147-A177-3AD203B41FA5}">
                      <a16:colId xmlns:a16="http://schemas.microsoft.com/office/drawing/2014/main" val="910266874"/>
                    </a:ext>
                  </a:extLst>
                </a:gridCol>
              </a:tblGrid>
              <a:tr h="13865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対策計画書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rPr>
                        <a:t>171</a:t>
                      </a:r>
                      <a:endParaRPr lang="ja-JP" altLang="en-US"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549</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実績報告書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46" name="テキスト ボックス 45"/>
          <p:cNvSpPr txBox="1"/>
          <p:nvPr/>
        </p:nvSpPr>
        <p:spPr>
          <a:xfrm>
            <a:off x="5269637" y="950752"/>
            <a:ext cx="251073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2,844</a:t>
            </a:r>
            <a:r>
              <a:rPr lang="zh-TW" altLang="en-US" sz="1200" dirty="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7" name="正方形/長方形 46"/>
          <p:cNvSpPr/>
          <p:nvPr/>
        </p:nvSpPr>
        <p:spPr>
          <a:xfrm flipV="1">
            <a:off x="134560" y="656822"/>
            <a:ext cx="9627625" cy="4289143"/>
          </a:xfrm>
          <a:prstGeom prst="rect">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85234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073" y="605118"/>
            <a:ext cx="9768852" cy="6144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53070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09091"/>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申込・入金</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algn="ctr"/>
              <a:r>
                <a:rPr lang="ja-JP" altLang="en-US" sz="110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594142" y="4138039"/>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35" y="4960142"/>
            <a:ext cx="1385138" cy="951799"/>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5935580"/>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sp>
        <p:nvSpPr>
          <p:cNvPr id="42" name="テキスト ボックス 41"/>
          <p:cNvSpPr txBox="1"/>
          <p:nvPr/>
        </p:nvSpPr>
        <p:spPr>
          <a:xfrm>
            <a:off x="5487595" y="24202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671148" y="24354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各年度のホームページでの情報提供のほか</a:t>
            </a:r>
          </a:p>
        </p:txBody>
      </p:sp>
      <p:sp>
        <p:nvSpPr>
          <p:cNvPr id="48" name="テキスト ボックス 47"/>
          <p:cNvSpPr txBox="1"/>
          <p:nvPr/>
        </p:nvSpPr>
        <p:spPr>
          <a:xfrm>
            <a:off x="8164247" y="49506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692811" y="496229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472F59C1-A172-4B75-9F40-069B4CFE507D}"/>
              </a:ext>
            </a:extLst>
          </p:cNvPr>
          <p:cNvSpPr/>
          <p:nvPr/>
        </p:nvSpPr>
        <p:spPr>
          <a:xfrm>
            <a:off x="79603" y="6471515"/>
            <a:ext cx="4129657"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年度から受診費が原則一部自己負担となっています。</a:t>
            </a:r>
          </a:p>
        </p:txBody>
      </p:sp>
      <p:sp>
        <p:nvSpPr>
          <p:cNvPr id="51" name="テキスト ボックス 50"/>
          <p:cNvSpPr txBox="1"/>
          <p:nvPr/>
        </p:nvSpPr>
        <p:spPr>
          <a:xfrm>
            <a:off x="2908449" y="6129490"/>
            <a:ext cx="1619562" cy="246221"/>
          </a:xfrm>
          <a:prstGeom prst="rect">
            <a:avLst/>
          </a:prstGeom>
          <a:noFill/>
        </p:spPr>
        <p:txBody>
          <a:bodyPr wrap="square" lIns="0" tIns="0" rIns="0" bIns="0" rtlCol="0" anchor="ctr" anchorCtr="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写真提供：</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172703"/>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
        <p:nvSpPr>
          <p:cNvPr id="54" name="テキスト ボックス 28"/>
          <p:cNvSpPr txBox="1">
            <a:spLocks noChangeArrowheads="1"/>
          </p:cNvSpPr>
          <p:nvPr/>
        </p:nvSpPr>
        <p:spPr bwMode="auto">
          <a:xfrm>
            <a:off x="122763" y="1112225"/>
            <a:ext cx="931384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◆また、セミナーの開催やホームページによる省エネ技術等の情報発信、商工会議所・商工会等の事業者支援機関や業界団体と連携した 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◆さらに啓発イベントへの出展や、府民・中小事業者を対象とした出前講座の実施等により、省エネ・省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graphicFrame>
        <p:nvGraphicFramePr>
          <p:cNvPr id="53" name="表 52"/>
          <p:cNvGraphicFramePr>
            <a:graphicFrameLocks noGrp="1"/>
          </p:cNvGraphicFramePr>
          <p:nvPr>
            <p:extLst>
              <p:ext uri="{D42A27DB-BD31-4B8C-83A1-F6EECF244321}">
                <p14:modId xmlns:p14="http://schemas.microsoft.com/office/powerpoint/2010/main" val="2818317139"/>
              </p:ext>
            </p:extLst>
          </p:nvPr>
        </p:nvGraphicFramePr>
        <p:xfrm>
          <a:off x="602174" y="2658457"/>
          <a:ext cx="6159233" cy="1219200"/>
        </p:xfrm>
        <a:graphic>
          <a:graphicData uri="http://schemas.openxmlformats.org/drawingml/2006/table">
            <a:tbl>
              <a:tblPr firstRow="1" bandRow="1">
                <a:tableStyleId>{5940675A-B579-460E-94D1-54222C63F5DA}</a:tableStyleId>
              </a:tblPr>
              <a:tblGrid>
                <a:gridCol w="1683597">
                  <a:extLst>
                    <a:ext uri="{9D8B030D-6E8A-4147-A177-3AD203B41FA5}">
                      <a16:colId xmlns:a16="http://schemas.microsoft.com/office/drawing/2014/main" val="3757262113"/>
                    </a:ext>
                  </a:extLst>
                </a:gridCol>
                <a:gridCol w="659806">
                  <a:extLst>
                    <a:ext uri="{9D8B030D-6E8A-4147-A177-3AD203B41FA5}">
                      <a16:colId xmlns:a16="http://schemas.microsoft.com/office/drawing/2014/main" val="1555019360"/>
                    </a:ext>
                  </a:extLst>
                </a:gridCol>
                <a:gridCol w="659806">
                  <a:extLst>
                    <a:ext uri="{9D8B030D-6E8A-4147-A177-3AD203B41FA5}">
                      <a16:colId xmlns:a16="http://schemas.microsoft.com/office/drawing/2014/main" val="4015490920"/>
                    </a:ext>
                  </a:extLst>
                </a:gridCol>
                <a:gridCol w="659806">
                  <a:extLst>
                    <a:ext uri="{9D8B030D-6E8A-4147-A177-3AD203B41FA5}">
                      <a16:colId xmlns:a16="http://schemas.microsoft.com/office/drawing/2014/main" val="1255061239"/>
                    </a:ext>
                  </a:extLst>
                </a:gridCol>
                <a:gridCol w="659806">
                  <a:extLst>
                    <a:ext uri="{9D8B030D-6E8A-4147-A177-3AD203B41FA5}">
                      <a16:colId xmlns:a16="http://schemas.microsoft.com/office/drawing/2014/main" val="2368431015"/>
                    </a:ext>
                  </a:extLst>
                </a:gridCol>
                <a:gridCol w="918206">
                  <a:extLst>
                    <a:ext uri="{9D8B030D-6E8A-4147-A177-3AD203B41FA5}">
                      <a16:colId xmlns:a16="http://schemas.microsoft.com/office/drawing/2014/main" val="235420502"/>
                    </a:ext>
                  </a:extLst>
                </a:gridCol>
                <a:gridCol w="918206">
                  <a:extLst>
                    <a:ext uri="{9D8B030D-6E8A-4147-A177-3AD203B41FA5}">
                      <a16:colId xmlns:a16="http://schemas.microsoft.com/office/drawing/2014/main" val="384507770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42</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467</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24,257</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875230717"/>
              </p:ext>
            </p:extLst>
          </p:nvPr>
        </p:nvGraphicFramePr>
        <p:xfrm>
          <a:off x="4662978" y="5180733"/>
          <a:ext cx="4595322" cy="1371600"/>
        </p:xfrm>
        <a:graphic>
          <a:graphicData uri="http://schemas.openxmlformats.org/drawingml/2006/table">
            <a:tbl>
              <a:tblPr firstRow="1" bandRow="1">
                <a:tableStyleId>{5940675A-B579-460E-94D1-54222C63F5DA}</a:tableStyleId>
              </a:tblPr>
              <a:tblGrid>
                <a:gridCol w="1360830">
                  <a:extLst>
                    <a:ext uri="{9D8B030D-6E8A-4147-A177-3AD203B41FA5}">
                      <a16:colId xmlns:a16="http://schemas.microsoft.com/office/drawing/2014/main" val="3757262113"/>
                    </a:ext>
                  </a:extLst>
                </a:gridCol>
                <a:gridCol w="539082">
                  <a:extLst>
                    <a:ext uri="{9D8B030D-6E8A-4147-A177-3AD203B41FA5}">
                      <a16:colId xmlns:a16="http://schemas.microsoft.com/office/drawing/2014/main" val="1555019360"/>
                    </a:ext>
                  </a:extLst>
                </a:gridCol>
                <a:gridCol w="539082">
                  <a:extLst>
                    <a:ext uri="{9D8B030D-6E8A-4147-A177-3AD203B41FA5}">
                      <a16:colId xmlns:a16="http://schemas.microsoft.com/office/drawing/2014/main" val="4015490920"/>
                    </a:ext>
                  </a:extLst>
                </a:gridCol>
                <a:gridCol w="539082">
                  <a:extLst>
                    <a:ext uri="{9D8B030D-6E8A-4147-A177-3AD203B41FA5}">
                      <a16:colId xmlns:a16="http://schemas.microsoft.com/office/drawing/2014/main" val="2618750137"/>
                    </a:ext>
                  </a:extLst>
                </a:gridCol>
                <a:gridCol w="539082">
                  <a:extLst>
                    <a:ext uri="{9D8B030D-6E8A-4147-A177-3AD203B41FA5}">
                      <a16:colId xmlns:a16="http://schemas.microsoft.com/office/drawing/2014/main" val="1666818466"/>
                    </a:ext>
                  </a:extLst>
                </a:gridCol>
                <a:gridCol w="539082">
                  <a:extLst>
                    <a:ext uri="{9D8B030D-6E8A-4147-A177-3AD203B41FA5}">
                      <a16:colId xmlns:a16="http://schemas.microsoft.com/office/drawing/2014/main" val="2198168420"/>
                    </a:ext>
                  </a:extLst>
                </a:gridCol>
                <a:gridCol w="539082">
                  <a:extLst>
                    <a:ext uri="{9D8B030D-6E8A-4147-A177-3AD203B41FA5}">
                      <a16:colId xmlns:a16="http://schemas.microsoft.com/office/drawing/2014/main" val="21138035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受付件数（件）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18</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うち実施済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11</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報告済みの累計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Tree>
    <p:extLst>
      <p:ext uri="{BB962C8B-B14F-4D97-AF65-F5344CB8AC3E}">
        <p14:creationId xmlns:p14="http://schemas.microsoft.com/office/powerpoint/2010/main" val="1007986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◆サポートは、経済産業省「地域プラットフォーム構築事業」の</a:t>
            </a:r>
            <a:endParaRPr lang="en-US" altLang="ja-JP" b="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省エネお助け隊と連携して行います。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r="-878" b="41042"/>
          <a:stretch/>
        </p:blipFill>
        <p:spPr>
          <a:xfrm>
            <a:off x="5401290" y="2183197"/>
            <a:ext cx="4176342" cy="726139"/>
          </a:xfrm>
          <a:prstGeom prst="rect">
            <a:avLst/>
          </a:prstGeom>
        </p:spPr>
      </p:pic>
      <p:sp>
        <p:nvSpPr>
          <p:cNvPr id="31" name="正方形/長方形 30"/>
          <p:cNvSpPr/>
          <p:nvPr/>
        </p:nvSpPr>
        <p:spPr>
          <a:xfrm>
            <a:off x="4191664" y="868635"/>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371145" y="6431917"/>
            <a:ext cx="4311434"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年度からサポート費が一部自己負担となっています。</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7430160" y="5038951"/>
            <a:ext cx="2068980" cy="146577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33</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7" name="図 6"/>
          <p:cNvPicPr>
            <a:picLocks noChangeAspect="1"/>
          </p:cNvPicPr>
          <p:nvPr/>
        </p:nvPicPr>
        <p:blipFill>
          <a:blip r:embed="rId4"/>
          <a:stretch>
            <a:fillRect/>
          </a:stretch>
        </p:blipFill>
        <p:spPr>
          <a:xfrm>
            <a:off x="5431755" y="2886899"/>
            <a:ext cx="4030816" cy="1837557"/>
          </a:xfrm>
          <a:prstGeom prst="rect">
            <a:avLst/>
          </a:prstGeom>
        </p:spPr>
      </p:pic>
    </p:spTree>
    <p:extLst>
      <p:ext uri="{BB962C8B-B14F-4D97-AF65-F5344CB8AC3E}">
        <p14:creationId xmlns:p14="http://schemas.microsoft.com/office/powerpoint/2010/main" val="33123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a:t>
            </a:r>
            <a:r>
              <a:rPr lang="ja-JP" altLang="en-US" b="1" dirty="0" smtClean="0">
                <a:solidFill>
                  <a:schemeClr val="tx1"/>
                </a:solidFill>
                <a:latin typeface="Meiryo UI" pitchFamily="50" charset="-128"/>
                <a:ea typeface="Meiryo UI" pitchFamily="50" charset="-128"/>
                <a:cs typeface="Meiryo UI" pitchFamily="50" charset="-128"/>
              </a:rPr>
              <a:t>をめざして</a:t>
            </a:r>
            <a:r>
              <a:rPr lang="ja-JP" altLang="en-US" b="1" dirty="0">
                <a:solidFill>
                  <a:schemeClr val="tx1"/>
                </a:solidFill>
                <a:latin typeface="Meiryo UI" pitchFamily="50" charset="-128"/>
                <a:ea typeface="Meiryo UI" pitchFamily="50" charset="-128"/>
                <a:cs typeface="Meiryo UI" pitchFamily="50" charset="-128"/>
              </a:rPr>
              <a:t>、</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a:t>
            </a:r>
            <a:r>
              <a:rPr lang="ja-JP" altLang="en-US" b="1" dirty="0" smtClean="0">
                <a:solidFill>
                  <a:schemeClr val="tx1"/>
                </a:solidFill>
                <a:latin typeface="Meiryo UI" pitchFamily="50" charset="-128"/>
                <a:ea typeface="Meiryo UI" pitchFamily="50" charset="-128"/>
                <a:cs typeface="Meiryo UI" pitchFamily="50" charset="-128"/>
              </a:rPr>
              <a:t>及び　大阪市</a:t>
            </a:r>
            <a:r>
              <a:rPr lang="ja-JP" altLang="en-US" b="1" dirty="0">
                <a:solidFill>
                  <a:schemeClr val="tx1"/>
                </a:solidFill>
                <a:latin typeface="Meiryo UI" pitchFamily="50" charset="-128"/>
                <a:ea typeface="Meiryo UI" pitchFamily="50" charset="-128"/>
                <a:cs typeface="Meiryo UI" pitchFamily="50" charset="-128"/>
              </a:rPr>
              <a:t>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196.6</a:t>
            </a:r>
            <a:r>
              <a:rPr kumimoji="1" lang="ja-JP" altLang="en-US" sz="2000" b="1" i="0" u="non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600" i="0" u="none" strike="noStrike" kern="1200" cap="none" spc="0" normalizeH="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23.0</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8" y="615347"/>
            <a:ext cx="4693368" cy="3113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エネマネ普及促進</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strike="sngStrike"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21443" y="210133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smtClean="0">
                <a:latin typeface="Meiryo UI" pitchFamily="50" charset="-128"/>
                <a:ea typeface="Meiryo UI" pitchFamily="50" charset="-128"/>
                <a:cs typeface="Meiryo UI" pitchFamily="50" charset="-128"/>
              </a:rPr>
              <a:t>※EMS</a:t>
            </a:r>
            <a:r>
              <a:rPr lang="ja-JP" altLang="en-US" sz="1000" b="0" i="0" dirty="0" smtClean="0">
                <a:latin typeface="Meiryo UI" pitchFamily="50" charset="-128"/>
                <a:ea typeface="Meiryo UI" pitchFamily="50" charset="-128"/>
                <a:cs typeface="Meiryo UI" pitchFamily="50" charset="-128"/>
              </a:rPr>
              <a:t>（エネルギーマネジメントシステム</a:t>
            </a:r>
            <a:r>
              <a:rPr lang="ja-JP" altLang="en-US" sz="1000" b="0" i="0" dirty="0">
                <a:latin typeface="Meiryo UI" pitchFamily="50" charset="-128"/>
                <a:ea typeface="Meiryo UI" pitchFamily="50" charset="-128"/>
                <a:cs typeface="Meiryo UI" pitchFamily="50" charset="-128"/>
              </a:rPr>
              <a:t>）とは</a:t>
            </a:r>
            <a:endParaRPr lang="en-US" altLang="ja-JP" sz="1000" b="0" i="0" dirty="0">
              <a:latin typeface="Meiryo UI" pitchFamily="50" charset="-128"/>
              <a:ea typeface="Meiryo UI" pitchFamily="50" charset="-128"/>
              <a:cs typeface="Meiryo UI" pitchFamily="50" charset="-128"/>
            </a:endParaRPr>
          </a:p>
          <a:p>
            <a:pPr marL="631825" indent="-631825" eaLnBrk="1" hangingPunct="1"/>
            <a:r>
              <a:rPr lang="ja-JP" altLang="en-US" sz="1000" b="0" i="0" dirty="0">
                <a:latin typeface="Meiryo UI" pitchFamily="50" charset="-128"/>
                <a:ea typeface="Meiryo UI" pitchFamily="50" charset="-128"/>
                <a:cs typeface="Meiryo UI" pitchFamily="50" charset="-128"/>
              </a:rPr>
              <a:t>　</a:t>
            </a:r>
            <a:r>
              <a:rPr lang="ja-JP" altLang="en-US" sz="1000" b="0" i="0" dirty="0" smtClean="0">
                <a:latin typeface="Meiryo UI" pitchFamily="50" charset="-128"/>
                <a:ea typeface="Meiryo UI" pitchFamily="50" charset="-128"/>
                <a:cs typeface="Meiryo UI" pitchFamily="50" charset="-128"/>
              </a:rPr>
              <a:t>建物等</a:t>
            </a:r>
            <a:r>
              <a:rPr lang="ja-JP" altLang="en-US" sz="1000" b="0" i="0" dirty="0">
                <a:latin typeface="Meiryo UI" pitchFamily="50" charset="-128"/>
                <a:ea typeface="Meiryo UI" pitchFamily="50" charset="-128"/>
                <a:cs typeface="Meiryo UI" pitchFamily="50" charset="-128"/>
              </a:rPr>
              <a:t>のエネルギーの使用状況等を「見える化」し、データを蓄積する機器</a:t>
            </a:r>
            <a:endParaRPr lang="ja-JP" altLang="en-US" sz="800" b="0" i="0" dirty="0">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784830"/>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おおさかエネマネ</a:t>
            </a:r>
            <a:endParaRPr lang="en-US" altLang="ja-JP" sz="1500" b="1"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普及促進</a:t>
            </a:r>
            <a:r>
              <a:rPr lang="ja-JP" altLang="en-US" sz="1500" b="1" dirty="0" smtClean="0">
                <a:latin typeface="Meiryo UI" panose="020B0604030504040204" pitchFamily="50" charset="-128"/>
                <a:ea typeface="Meiryo UI" panose="020B0604030504040204" pitchFamily="50" charset="-128"/>
              </a:rPr>
              <a:t>事業</a:t>
            </a:r>
            <a:endParaRPr lang="en-US" altLang="ja-JP" sz="1500" b="1" strike="sngStrike"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smtClean="0">
                <a:latin typeface="Meiryo UI" panose="020B0604030504040204" pitchFamily="50" charset="-128"/>
                <a:ea typeface="Meiryo UI" panose="020B0604030504040204" pitchFamily="50" charset="-128"/>
              </a:rPr>
              <a:t>登録事</a:t>
            </a:r>
            <a:r>
              <a:rPr lang="ja-JP" altLang="en-US" sz="1500" b="1" dirty="0">
                <a:latin typeface="Meiryo UI" panose="020B0604030504040204" pitchFamily="50" charset="-128"/>
                <a:ea typeface="Meiryo UI" panose="020B0604030504040204" pitchFamily="50" charset="-128"/>
              </a:rPr>
              <a:t>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r>
              <a:rPr lang="en-US" altLang="ja-JP" sz="1100" dirty="0">
                <a:latin typeface="Meiryo UI" panose="020B0604030504040204" pitchFamily="50" charset="-128"/>
                <a:ea typeface="Meiryo UI" panose="020B0604030504040204" pitchFamily="50" charset="-128"/>
              </a:rPr>
              <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EMS</a:t>
            </a:r>
            <a:r>
              <a:rPr lang="ja-JP" altLang="en-US" sz="1100" dirty="0">
                <a:latin typeface="Meiryo UI" panose="020B0604030504040204" pitchFamily="50" charset="-128"/>
                <a:ea typeface="Meiryo UI" panose="020B0604030504040204" pitchFamily="50" charset="-128"/>
              </a:rPr>
              <a:t>導入による</a:t>
            </a:r>
            <a:endParaRPr lang="en-US" altLang="ja-JP" sz="1100" dirty="0">
              <a:latin typeface="Meiryo UI" panose="020B0604030504040204" pitchFamily="50" charset="-128"/>
              <a:ea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rPr>
              <a:t>電力需要の最適化</a:t>
            </a:r>
            <a:endParaRPr lang="ja-JP" altLang="en-US" sz="1100" strike="sngStrike" dirty="0">
              <a:latin typeface="Meiryo UI" panose="020B0604030504040204" pitchFamily="50" charset="-128"/>
              <a:ea typeface="Meiryo UI" panose="020B0604030504040204" pitchFamily="50" charset="-128"/>
            </a:endParaRP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639605"/>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【EMS </a:t>
            </a:r>
            <a:r>
              <a:rPr lang="ja-JP" altLang="en-US" sz="1200" b="1" dirty="0">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3" name="テキスト ボックス 82"/>
          <p:cNvSpPr txBox="1"/>
          <p:nvPr/>
        </p:nvSpPr>
        <p:spPr>
          <a:xfrm>
            <a:off x="4874222"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198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4813332" y="676235"/>
            <a:ext cx="390650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5" name="表 84"/>
          <p:cNvGraphicFramePr>
            <a:graphicFrameLocks noGrp="1"/>
          </p:cNvGraphicFramePr>
          <p:nvPr>
            <p:extLst/>
          </p:nvPr>
        </p:nvGraphicFramePr>
        <p:xfrm>
          <a:off x="4773875" y="1921533"/>
          <a:ext cx="4645863" cy="731520"/>
        </p:xfrm>
        <a:graphic>
          <a:graphicData uri="http://schemas.openxmlformats.org/drawingml/2006/table">
            <a:tbl>
              <a:tblPr firstRow="1" bandRow="1">
                <a:tableStyleId>{5940675A-B579-460E-94D1-54222C63F5DA}</a:tableStyleId>
              </a:tblPr>
              <a:tblGrid>
                <a:gridCol w="1296453">
                  <a:extLst>
                    <a:ext uri="{9D8B030D-6E8A-4147-A177-3AD203B41FA5}">
                      <a16:colId xmlns:a16="http://schemas.microsoft.com/office/drawing/2014/main" val="3757262113"/>
                    </a:ext>
                  </a:extLst>
                </a:gridCol>
                <a:gridCol w="669882">
                  <a:extLst>
                    <a:ext uri="{9D8B030D-6E8A-4147-A177-3AD203B41FA5}">
                      <a16:colId xmlns:a16="http://schemas.microsoft.com/office/drawing/2014/main" val="1555019360"/>
                    </a:ext>
                  </a:extLst>
                </a:gridCol>
                <a:gridCol w="669882">
                  <a:extLst>
                    <a:ext uri="{9D8B030D-6E8A-4147-A177-3AD203B41FA5}">
                      <a16:colId xmlns:a16="http://schemas.microsoft.com/office/drawing/2014/main" val="4015490920"/>
                    </a:ext>
                  </a:extLst>
                </a:gridCol>
                <a:gridCol w="669882">
                  <a:extLst>
                    <a:ext uri="{9D8B030D-6E8A-4147-A177-3AD203B41FA5}">
                      <a16:colId xmlns:a16="http://schemas.microsoft.com/office/drawing/2014/main" val="1071083203"/>
                    </a:ext>
                  </a:extLst>
                </a:gridCol>
                <a:gridCol w="669882">
                  <a:extLst>
                    <a:ext uri="{9D8B030D-6E8A-4147-A177-3AD203B41FA5}">
                      <a16:colId xmlns:a16="http://schemas.microsoft.com/office/drawing/2014/main" val="4262546453"/>
                    </a:ext>
                  </a:extLst>
                </a:gridCol>
                <a:gridCol w="669882">
                  <a:extLst>
                    <a:ext uri="{9D8B030D-6E8A-4147-A177-3AD203B41FA5}">
                      <a16:colId xmlns:a16="http://schemas.microsoft.com/office/drawing/2014/main" val="178981943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登録事業者数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削減量</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8,895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11,218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5,432</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集計中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bl>
          </a:graphicData>
        </a:graphic>
      </p:graphicFrame>
      <p:sp>
        <p:nvSpPr>
          <p:cNvPr id="82" name="テキスト ボックス 28"/>
          <p:cNvSpPr txBox="1">
            <a:spLocks noChangeArrowheads="1"/>
          </p:cNvSpPr>
          <p:nvPr/>
        </p:nvSpPr>
        <p:spPr bwMode="auto">
          <a:xfrm>
            <a:off x="60960" y="961651"/>
            <a:ext cx="978765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◆需要家（中小事業者等）の省エネを促すため、エネルギー管理支援サービスを提供</a:t>
            </a:r>
            <a:r>
              <a:rPr lang="ja-JP" altLang="en-US" b="0" i="0" dirty="0" smtClean="0">
                <a:latin typeface="Meiryo UI" pitchFamily="50" charset="-128"/>
                <a:ea typeface="Meiryo UI" pitchFamily="50" charset="-128"/>
                <a:cs typeface="Meiryo UI" pitchFamily="50" charset="-128"/>
              </a:rPr>
              <a:t>する事</a:t>
            </a:r>
            <a:r>
              <a:rPr lang="ja-JP" altLang="en-US" b="0" i="0" dirty="0">
                <a:latin typeface="Meiryo UI" pitchFamily="50" charset="-128"/>
                <a:ea typeface="Meiryo UI" pitchFamily="50" charset="-128"/>
                <a:cs typeface="Meiryo UI" pitchFamily="50" charset="-128"/>
              </a:rPr>
              <a:t>業者を、「おおさかエネマネ普及促進事業</a:t>
            </a:r>
            <a:r>
              <a:rPr lang="ja-JP" altLang="en-US" b="0" i="0" dirty="0" smtClean="0">
                <a:latin typeface="Meiryo UI" pitchFamily="50" charset="-128"/>
                <a:ea typeface="Meiryo UI" pitchFamily="50" charset="-128"/>
                <a:cs typeface="Meiryo UI" pitchFamily="50" charset="-128"/>
              </a:rPr>
              <a:t>登録事</a:t>
            </a:r>
            <a:r>
              <a:rPr lang="ja-JP" altLang="en-US" b="0" i="0" dirty="0">
                <a:latin typeface="Meiryo UI" pitchFamily="50" charset="-128"/>
                <a:ea typeface="Meiryo UI" pitchFamily="50" charset="-128"/>
                <a:cs typeface="Meiryo UI" pitchFamily="50" charset="-128"/>
              </a:rPr>
              <a:t>業者」として登録し、需要家と登録事</a:t>
            </a:r>
            <a:r>
              <a:rPr lang="ja-JP" altLang="en-US" b="0" i="0" dirty="0" smtClean="0">
                <a:latin typeface="Meiryo UI" pitchFamily="50" charset="-128"/>
                <a:ea typeface="Meiryo UI" pitchFamily="50" charset="-128"/>
                <a:cs typeface="Meiryo UI" pitchFamily="50" charset="-128"/>
              </a:rPr>
              <a:t>業者の</a:t>
            </a:r>
            <a:r>
              <a:rPr lang="ja-JP" altLang="en-US" b="0" i="0" dirty="0">
                <a:latin typeface="Meiryo UI" pitchFamily="50" charset="-128"/>
                <a:ea typeface="Meiryo UI" pitchFamily="50" charset="-128"/>
                <a:cs typeface="Meiryo UI" pitchFamily="50" charset="-128"/>
              </a:rPr>
              <a:t>マッチングを図ります。</a:t>
            </a:r>
            <a:endParaRPr lang="en-US" altLang="ja-JP" b="0" i="0" dirty="0">
              <a:latin typeface="Meiryo UI" pitchFamily="50" charset="-128"/>
              <a:ea typeface="Meiryo UI" pitchFamily="50" charset="-128"/>
              <a:cs typeface="Meiryo UI" pitchFamily="50" charset="-128"/>
            </a:endParaRPr>
          </a:p>
          <a:p>
            <a:pPr marL="86400" indent="-86400" algn="just" eaLnBrk="1" hangingPunct="1"/>
            <a:r>
              <a:rPr lang="ja-JP" altLang="en-US" b="0" i="0" dirty="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を</a:t>
            </a:r>
            <a:r>
              <a:rPr lang="ja-JP" altLang="en-US" b="0" i="0" dirty="0">
                <a:latin typeface="Meiryo UI" pitchFamily="50" charset="-128"/>
                <a:ea typeface="Meiryo UI" pitchFamily="50" charset="-128"/>
                <a:cs typeface="Meiryo UI" pitchFamily="50" charset="-128"/>
              </a:rPr>
              <a:t>活用した省エネの取組みを広く</a:t>
            </a:r>
            <a:r>
              <a:rPr lang="ja-JP" altLang="en-US" b="0" i="0" dirty="0" smtClean="0">
                <a:latin typeface="Meiryo UI" pitchFamily="50" charset="-128"/>
                <a:ea typeface="Meiryo UI" pitchFamily="50" charset="-128"/>
                <a:cs typeface="Meiryo UI" pitchFamily="50" charset="-128"/>
              </a:rPr>
              <a:t>周知する</a:t>
            </a:r>
            <a:r>
              <a:rPr lang="ja-JP" altLang="en-US" b="0" i="0" dirty="0">
                <a:latin typeface="Meiryo UI" pitchFamily="50" charset="-128"/>
                <a:ea typeface="Meiryo UI" pitchFamily="50" charset="-128"/>
                <a:cs typeface="Meiryo UI" pitchFamily="50" charset="-128"/>
              </a:rPr>
              <a:t>ことで</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普及促進</a:t>
            </a:r>
            <a:r>
              <a:rPr lang="ja-JP" altLang="en-US" b="0" i="0" dirty="0">
                <a:latin typeface="Meiryo UI" pitchFamily="50" charset="-128"/>
                <a:ea typeface="Meiryo UI" pitchFamily="50" charset="-128"/>
                <a:cs typeface="Meiryo UI" pitchFamily="50" charset="-128"/>
              </a:rPr>
              <a:t>を図り、 中小事業者の省エネにつなげます。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46892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31131" y="1592385"/>
            <a:ext cx="437803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92075" indent="-92075" algn="just"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をホームページ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83699"/>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8025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nvGraphicFramePr>
        <p:xfrm>
          <a:off x="231132" y="6008754"/>
          <a:ext cx="4635935" cy="640080"/>
        </p:xfrm>
        <a:graphic>
          <a:graphicData uri="http://schemas.openxmlformats.org/drawingml/2006/table">
            <a:tbl>
              <a:tblPr firstRow="1" bandRow="1">
                <a:tableStyleId>{5940675A-B579-460E-94D1-54222C63F5DA}</a:tableStyleId>
              </a:tblPr>
              <a:tblGrid>
                <a:gridCol w="1127475">
                  <a:extLst>
                    <a:ext uri="{9D8B030D-6E8A-4147-A177-3AD203B41FA5}">
                      <a16:colId xmlns:a16="http://schemas.microsoft.com/office/drawing/2014/main" val="2288716498"/>
                    </a:ext>
                  </a:extLst>
                </a:gridCol>
                <a:gridCol w="701692">
                  <a:extLst>
                    <a:ext uri="{9D8B030D-6E8A-4147-A177-3AD203B41FA5}">
                      <a16:colId xmlns:a16="http://schemas.microsoft.com/office/drawing/2014/main" val="1555019360"/>
                    </a:ext>
                  </a:extLst>
                </a:gridCol>
                <a:gridCol w="701692">
                  <a:extLst>
                    <a:ext uri="{9D8B030D-6E8A-4147-A177-3AD203B41FA5}">
                      <a16:colId xmlns:a16="http://schemas.microsoft.com/office/drawing/2014/main" val="4015490920"/>
                    </a:ext>
                  </a:extLst>
                </a:gridCol>
                <a:gridCol w="701692">
                  <a:extLst>
                    <a:ext uri="{9D8B030D-6E8A-4147-A177-3AD203B41FA5}">
                      <a16:colId xmlns:a16="http://schemas.microsoft.com/office/drawing/2014/main" val="1463359338"/>
                    </a:ext>
                  </a:extLst>
                </a:gridCol>
                <a:gridCol w="701692">
                  <a:extLst>
                    <a:ext uri="{9D8B030D-6E8A-4147-A177-3AD203B41FA5}">
                      <a16:colId xmlns:a16="http://schemas.microsoft.com/office/drawing/2014/main" val="1979502651"/>
                    </a:ext>
                  </a:extLst>
                </a:gridCol>
                <a:gridCol w="701692">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3511198865"/>
                  </a:ext>
                </a:extLst>
              </a:tr>
            </a:tbl>
          </a:graphicData>
        </a:graphic>
      </p:graphicFrame>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356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◆事業者等の省エネ推進をサポートするため</a:t>
            </a:r>
            <a:r>
              <a:rPr lang="ja-JP" altLang="en-US" b="0" i="0" dirty="0" smtClean="0">
                <a:latin typeface="Meiryo UI" pitchFamily="50" charset="-128"/>
                <a:ea typeface="Meiryo UI" pitchFamily="50" charset="-128"/>
                <a:cs typeface="Meiryo UI" pitchFamily="50" charset="-128"/>
              </a:rPr>
              <a:t>、市町村</a:t>
            </a:r>
            <a:r>
              <a:rPr lang="ja-JP" altLang="en-US" b="0" i="0" dirty="0">
                <a:latin typeface="Meiryo UI" pitchFamily="50" charset="-128"/>
                <a:ea typeface="Meiryo UI" pitchFamily="50" charset="-128"/>
                <a:cs typeface="Meiryo UI" pitchFamily="50" charset="-128"/>
              </a:rPr>
              <a:t>や商工会議所・商工会等と連携して、事業者団体等で実施するセミナー等へ無料で講師を派遣します。</a:t>
            </a:r>
          </a:p>
        </p:txBody>
      </p:sp>
      <p:sp>
        <p:nvSpPr>
          <p:cNvPr id="67" name="右矢印 66"/>
          <p:cNvSpPr/>
          <p:nvPr/>
        </p:nvSpPr>
        <p:spPr>
          <a:xfrm rot="5400000">
            <a:off x="7450681" y="3376771"/>
            <a:ext cx="410181" cy="1672433"/>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6" y="2506518"/>
            <a:ext cx="3132003" cy="1467537"/>
            <a:chOff x="5303411" y="2790652"/>
            <a:chExt cx="2730529" cy="1279422"/>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71783" y="3115002"/>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84860" y="3152166"/>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339563" y="3133526"/>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428081" y="3139782"/>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3" y="2790652"/>
              <a:ext cx="2730527"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a:rPr>
                <a:t>市町村</a:t>
              </a:r>
              <a:r>
                <a:rPr lang="ja-JP" altLang="en-US" sz="1200" dirty="0">
                  <a:solidFill>
                    <a:schemeClr val="tx1"/>
                  </a:solidFill>
                  <a:latin typeface="Meiryo UI" panose="020B0604030504040204" pitchFamily="50" charset="-128"/>
                  <a:ea typeface="Meiryo UI" panose="020B0604030504040204" pitchFamily="50" charset="-128"/>
                  <a:cs typeface="ＭＳ Ｐゴシック"/>
                </a:rPr>
                <a:t>、商工会議所・商工会等</a:t>
              </a:r>
              <a:endParaRPr lang="en-US" altLang="ja-JP" sz="1200"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1" y="3763075"/>
              <a:ext cx="2730527"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schemeClr val="tx1"/>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494361" y="4299300"/>
            <a:ext cx="2122760" cy="1399214"/>
            <a:chOff x="8949437" y="5315299"/>
            <a:chExt cx="1857147" cy="1224136"/>
          </a:xfrm>
        </p:grpSpPr>
        <p:pic>
          <p:nvPicPr>
            <p:cNvPr id="76" name="Picture 34"/>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599562" y="5753475"/>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923497"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83" name="表 82"/>
          <p:cNvGraphicFramePr>
            <a:graphicFrameLocks noGrp="1"/>
          </p:cNvGraphicFramePr>
          <p:nvPr>
            <p:extLst>
              <p:ext uri="{D42A27DB-BD31-4B8C-83A1-F6EECF244321}">
                <p14:modId xmlns:p14="http://schemas.microsoft.com/office/powerpoint/2010/main" val="2600722782"/>
              </p:ext>
            </p:extLst>
          </p:nvPr>
        </p:nvGraphicFramePr>
        <p:xfrm>
          <a:off x="5310015" y="6001113"/>
          <a:ext cx="4216416" cy="640080"/>
        </p:xfrm>
        <a:graphic>
          <a:graphicData uri="http://schemas.openxmlformats.org/drawingml/2006/table">
            <a:tbl>
              <a:tblPr firstRow="1" bandRow="1">
                <a:tableStyleId>{5940675A-B579-460E-94D1-54222C63F5DA}</a:tableStyleId>
              </a:tblPr>
              <a:tblGrid>
                <a:gridCol w="796416">
                  <a:extLst>
                    <a:ext uri="{9D8B030D-6E8A-4147-A177-3AD203B41FA5}">
                      <a16:colId xmlns:a16="http://schemas.microsoft.com/office/drawing/2014/main" val="3757262113"/>
                    </a:ext>
                  </a:extLst>
                </a:gridCol>
                <a:gridCol w="684000">
                  <a:extLst>
                    <a:ext uri="{9D8B030D-6E8A-4147-A177-3AD203B41FA5}">
                      <a16:colId xmlns:a16="http://schemas.microsoft.com/office/drawing/2014/main" val="4015490920"/>
                    </a:ext>
                  </a:extLst>
                </a:gridCol>
                <a:gridCol w="684000">
                  <a:extLst>
                    <a:ext uri="{9D8B030D-6E8A-4147-A177-3AD203B41FA5}">
                      <a16:colId xmlns:a16="http://schemas.microsoft.com/office/drawing/2014/main" val="1898150037"/>
                    </a:ext>
                  </a:extLst>
                </a:gridCol>
                <a:gridCol w="684000">
                  <a:extLst>
                    <a:ext uri="{9D8B030D-6E8A-4147-A177-3AD203B41FA5}">
                      <a16:colId xmlns:a16="http://schemas.microsoft.com/office/drawing/2014/main" val="855992706"/>
                    </a:ext>
                  </a:extLst>
                </a:gridCol>
                <a:gridCol w="684000">
                  <a:extLst>
                    <a:ext uri="{9D8B030D-6E8A-4147-A177-3AD203B41FA5}">
                      <a16:colId xmlns:a16="http://schemas.microsoft.com/office/drawing/2014/main" val="1773956588"/>
                    </a:ext>
                  </a:extLst>
                </a:gridCol>
                <a:gridCol w="684000">
                  <a:extLst>
                    <a:ext uri="{9D8B030D-6E8A-4147-A177-3AD203B41FA5}">
                      <a16:colId xmlns:a16="http://schemas.microsoft.com/office/drawing/2014/main" val="3322587353"/>
                    </a:ext>
                  </a:extLst>
                </a:gridCol>
              </a:tblGrid>
              <a:tr h="2152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extLst>
                  <a:ext uri="{0D108BD9-81ED-4DB2-BD59-A6C34878D82A}">
                    <a16:rowId xmlns:a16="http://schemas.microsoft.com/office/drawing/2014/main" val="2124491204"/>
                  </a:ext>
                </a:extLst>
              </a:tr>
            </a:tbl>
          </a:graphicData>
        </a:graphic>
      </p:graphicFrame>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367407" y="1202424"/>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エネルギーに関する出前講座等の実施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5252628" y="1202424"/>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sp>
        <p:nvSpPr>
          <p:cNvPr id="49" name="角丸四角形 48"/>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おおさか</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Tree>
    <p:extLst>
      <p:ext uri="{BB962C8B-B14F-4D97-AF65-F5344CB8AC3E}">
        <p14:creationId xmlns:p14="http://schemas.microsoft.com/office/powerpoint/2010/main" val="3533696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9575" y="647697"/>
            <a:ext cx="9757050" cy="6182094"/>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19198" y="1128038"/>
            <a:ext cx="9497702"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◆背景</a:t>
            </a:r>
            <a:endParaRPr lang="en-US" altLang="ja-JP" b="0" i="0" dirty="0">
              <a:latin typeface="Meiryo UI" pitchFamily="50" charset="-128"/>
              <a:ea typeface="Meiryo UI" pitchFamily="50" charset="-128"/>
              <a:cs typeface="Meiryo UI"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〇　</a:t>
            </a:r>
            <a:r>
              <a:rPr lang="en-US" altLang="ja-JP" sz="1100" b="0" i="0" dirty="0" smtClean="0">
                <a:latin typeface="Meiryo UI" panose="020B0604030504040204" pitchFamily="50" charset="-128"/>
                <a:ea typeface="Meiryo UI" panose="020B0604030504040204" pitchFamily="50" charset="-128"/>
              </a:rPr>
              <a:t>2050</a:t>
            </a:r>
            <a:r>
              <a:rPr lang="ja-JP" altLang="en-US" sz="1100" b="0" i="0" dirty="0" smtClean="0">
                <a:latin typeface="Meiryo UI" panose="020B0604030504040204" pitchFamily="50" charset="-128"/>
                <a:ea typeface="Meiryo UI" panose="020B0604030504040204" pitchFamily="50" charset="-128"/>
              </a:rPr>
              <a:t>年の</a:t>
            </a:r>
            <a:r>
              <a:rPr lang="ja-JP" altLang="en-US" sz="1100" b="0" i="0" dirty="0">
                <a:latin typeface="Meiryo UI" panose="020B0604030504040204" pitchFamily="50" charset="-128"/>
                <a:ea typeface="Meiryo UI" panose="020B0604030504040204" pitchFamily="50" charset="-128"/>
              </a:rPr>
              <a:t>カーボンニュートラルの実現に向けては、府域の端出量の約６割</a:t>
            </a:r>
            <a:r>
              <a:rPr lang="ja-JP" altLang="en-US" sz="1100" b="0" i="0" dirty="0" smtClean="0">
                <a:latin typeface="Meiryo UI" panose="020B0604030504040204" pitchFamily="50" charset="-128"/>
                <a:ea typeface="Meiryo UI" panose="020B0604030504040204" pitchFamily="50" charset="-128"/>
              </a:rPr>
              <a:t>を</a:t>
            </a:r>
            <a:r>
              <a:rPr lang="ja-JP" altLang="en-US" sz="1100" b="0" i="0" dirty="0">
                <a:latin typeface="Meiryo UI" panose="020B0604030504040204" pitchFamily="50" charset="-128"/>
                <a:ea typeface="Meiryo UI" panose="020B0604030504040204" pitchFamily="50" charset="-128"/>
              </a:rPr>
              <a:t>占める</a:t>
            </a:r>
            <a:r>
              <a:rPr lang="ja-JP" altLang="en-US" sz="1100" b="0" i="0" dirty="0" smtClean="0">
                <a:latin typeface="Meiryo UI" panose="020B0604030504040204" pitchFamily="50" charset="-128"/>
                <a:ea typeface="Meiryo UI" panose="020B0604030504040204" pitchFamily="50" charset="-128"/>
              </a:rPr>
              <a:t>事業</a:t>
            </a:r>
            <a:r>
              <a:rPr lang="ja-JP" altLang="en-US" sz="1100" b="0" i="0" dirty="0">
                <a:latin typeface="Meiryo UI" panose="020B0604030504040204" pitchFamily="50" charset="-128"/>
                <a:ea typeface="Meiryo UI" panose="020B0604030504040204" pitchFamily="50" charset="-128"/>
              </a:rPr>
              <a:t>活動からの排出削減が必要であり、中小事業者が全国で２番目に多い府に</a:t>
            </a:r>
            <a:r>
              <a:rPr lang="ja-JP" altLang="en-US" sz="1100" b="0" i="0" dirty="0" err="1">
                <a:latin typeface="Meiryo UI" panose="020B0604030504040204" pitchFamily="50" charset="-128"/>
                <a:ea typeface="Meiryo UI" panose="020B0604030504040204" pitchFamily="50" charset="-128"/>
              </a:rPr>
              <a:t>お</a:t>
            </a:r>
            <a:endParaRPr lang="en-US" altLang="ja-JP"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　　いては、中小事業者の脱炭素化の取組みを推進することが重要</a:t>
            </a:r>
            <a:r>
              <a:rPr lang="ja-JP" altLang="en-US" sz="1100" b="0" i="0" dirty="0" smtClean="0">
                <a:latin typeface="Meiryo UI" panose="020B0604030504040204" pitchFamily="50" charset="-128"/>
                <a:ea typeface="Meiryo UI" panose="020B0604030504040204" pitchFamily="50" charset="-128"/>
              </a:rPr>
              <a:t>です。</a:t>
            </a:r>
            <a:endParaRPr lang="ja-JP" altLang="en-US"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〇　大企業によるサプライチェーン全体での脱炭素化の取組みが進む中、中小事業者は</a:t>
            </a:r>
            <a:r>
              <a:rPr lang="ja-JP" altLang="en-US" sz="1100" b="0" i="0" dirty="0" smtClean="0">
                <a:latin typeface="Meiryo UI" panose="020B0604030504040204" pitchFamily="50" charset="-128"/>
                <a:ea typeface="Meiryo UI" panose="020B0604030504040204" pitchFamily="50" charset="-128"/>
              </a:rPr>
              <a:t>、より一層</a:t>
            </a:r>
            <a:r>
              <a:rPr lang="ja-JP" altLang="en-US" sz="1100" b="0" i="0" dirty="0">
                <a:latin typeface="Meiryo UI" panose="020B0604030504040204" pitchFamily="50" charset="-128"/>
                <a:ea typeface="Meiryo UI" panose="020B0604030504040204" pitchFamily="50" charset="-128"/>
              </a:rPr>
              <a:t>の脱炭素経営へ向けた行動変容が求められているが、</a:t>
            </a:r>
            <a:r>
              <a:rPr lang="ja-JP" altLang="en-US" sz="1100" b="0" i="0" dirty="0" smtClean="0">
                <a:latin typeface="Meiryo UI" panose="020B0604030504040204" pitchFamily="50" charset="-128"/>
                <a:ea typeface="Meiryo UI" panose="020B0604030504040204" pitchFamily="50" charset="-128"/>
              </a:rPr>
              <a:t>人材</a:t>
            </a:r>
            <a:r>
              <a:rPr lang="ja-JP" altLang="en-US" sz="1100" b="0" i="0" dirty="0">
                <a:latin typeface="Meiryo UI" panose="020B0604030504040204" pitchFamily="50" charset="-128"/>
                <a:ea typeface="Meiryo UI" panose="020B0604030504040204" pitchFamily="50" charset="-128"/>
              </a:rPr>
              <a:t>不足や</a:t>
            </a:r>
            <a:r>
              <a:rPr lang="ja-JP" altLang="en-US" sz="1100" b="0" i="0" dirty="0" smtClean="0">
                <a:latin typeface="Meiryo UI" panose="020B0604030504040204" pitchFamily="50" charset="-128"/>
                <a:ea typeface="Meiryo UI" panose="020B0604030504040204" pitchFamily="50" charset="-128"/>
              </a:rPr>
              <a:t>ノウハウ</a:t>
            </a:r>
            <a:endParaRPr lang="en-US" altLang="ja-JP" sz="1100" b="0" i="0" dirty="0" smtClean="0">
              <a:latin typeface="Meiryo UI" panose="020B0604030504040204" pitchFamily="50" charset="-128"/>
              <a:ea typeface="Meiryo UI" panose="020B0604030504040204" pitchFamily="50" charset="-128"/>
            </a:endParaRPr>
          </a:p>
          <a:p>
            <a:pPr eaLnBrk="1" hangingPunct="1">
              <a:spcBef>
                <a:spcPts val="300"/>
              </a:spcBef>
              <a:buFontTx/>
              <a:buNone/>
            </a:pPr>
            <a:r>
              <a:rPr lang="en-US" altLang="ja-JP" sz="1100" b="0" i="0" dirty="0">
                <a:latin typeface="Meiryo UI" panose="020B0604030504040204" pitchFamily="50" charset="-128"/>
                <a:ea typeface="Meiryo UI" panose="020B0604030504040204" pitchFamily="50" charset="-128"/>
              </a:rPr>
              <a:t> </a:t>
            </a:r>
            <a:r>
              <a:rPr lang="en-US" altLang="ja-JP" sz="1100" b="0" i="0" dirty="0" smtClean="0">
                <a:latin typeface="Meiryo UI" panose="020B0604030504040204" pitchFamily="50" charset="-128"/>
                <a:ea typeface="Meiryo UI" panose="020B0604030504040204" pitchFamily="50" charset="-128"/>
              </a:rPr>
              <a:t>   </a:t>
            </a:r>
            <a:r>
              <a:rPr lang="ja-JP" altLang="en-US" sz="1100" b="0" i="0" dirty="0" smtClean="0">
                <a:latin typeface="Meiryo UI" panose="020B0604030504040204" pitchFamily="50" charset="-128"/>
                <a:ea typeface="Meiryo UI" panose="020B0604030504040204" pitchFamily="50" charset="-128"/>
              </a:rPr>
              <a:t>が</a:t>
            </a:r>
            <a:r>
              <a:rPr lang="ja-JP" altLang="en-US" sz="1100" b="0" i="0" dirty="0">
                <a:latin typeface="Meiryo UI" panose="020B0604030504040204" pitchFamily="50" charset="-128"/>
                <a:ea typeface="Meiryo UI" panose="020B0604030504040204" pitchFamily="50" charset="-128"/>
              </a:rPr>
              <a:t>ないため、多くの中小事業者は効果的な具体的方策を実施できずに</a:t>
            </a:r>
            <a:r>
              <a:rPr lang="ja-JP" altLang="en-US" sz="1100" b="0" i="0" dirty="0" smtClean="0">
                <a:latin typeface="Meiryo UI" panose="020B0604030504040204" pitchFamily="50" charset="-128"/>
                <a:ea typeface="Meiryo UI" panose="020B0604030504040204" pitchFamily="50" charset="-128"/>
              </a:rPr>
              <a:t>います。</a:t>
            </a:r>
            <a:endParaRPr lang="ja-JP" altLang="en-US"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〇　</a:t>
            </a:r>
            <a:r>
              <a:rPr lang="en-US" altLang="ja-JP" sz="1100" b="0" i="0" dirty="0">
                <a:latin typeface="Meiryo UI" panose="020B0604030504040204" pitchFamily="50" charset="-128"/>
                <a:ea typeface="Meiryo UI" panose="020B0604030504040204" pitchFamily="50" charset="-128"/>
              </a:rPr>
              <a:t>2022</a:t>
            </a:r>
            <a:r>
              <a:rPr lang="ja-JP" altLang="en-US" sz="1100" b="0" i="0" dirty="0" smtClean="0">
                <a:latin typeface="Meiryo UI" panose="020B0604030504040204" pitchFamily="50" charset="-128"/>
                <a:ea typeface="Meiryo UI" panose="020B0604030504040204" pitchFamily="50" charset="-128"/>
              </a:rPr>
              <a:t>年度</a:t>
            </a:r>
            <a:r>
              <a:rPr lang="ja-JP" altLang="en-US" sz="1100" b="0" i="0" dirty="0">
                <a:latin typeface="Meiryo UI" panose="020B0604030504040204" pitchFamily="50" charset="-128"/>
                <a:ea typeface="Meiryo UI" panose="020B0604030504040204" pitchFamily="50" charset="-128"/>
              </a:rPr>
              <a:t>は、国補助事業と連携し、中小事業者による効果的な省エネ設備更新・再エネ設備導入に対する補助事業を実施しており、この事業で支援した多種多様</a:t>
            </a:r>
            <a:endParaRPr lang="en-US" altLang="ja-JP"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　　な設備導入等の事例を</a:t>
            </a:r>
            <a:r>
              <a:rPr lang="ja-JP" altLang="en-US" sz="1100" b="0" i="0" dirty="0" smtClean="0">
                <a:latin typeface="Meiryo UI" panose="020B0604030504040204" pitchFamily="50" charset="-128"/>
                <a:ea typeface="Meiryo UI" panose="020B0604030504040204" pitchFamily="50" charset="-128"/>
              </a:rPr>
              <a:t>、</a:t>
            </a:r>
            <a:r>
              <a:rPr lang="en-US" altLang="ja-JP" sz="1100" b="0" i="0" dirty="0" smtClean="0">
                <a:latin typeface="Meiryo UI" panose="020B0604030504040204" pitchFamily="50" charset="-128"/>
                <a:ea typeface="Meiryo UI" panose="020B0604030504040204" pitchFamily="50" charset="-128"/>
              </a:rPr>
              <a:t>2023</a:t>
            </a:r>
            <a:r>
              <a:rPr lang="ja-JP" altLang="en-US" sz="1100" b="0" i="0" dirty="0" smtClean="0">
                <a:latin typeface="Meiryo UI" panose="020B0604030504040204" pitchFamily="50" charset="-128"/>
                <a:ea typeface="Meiryo UI" panose="020B0604030504040204" pitchFamily="50" charset="-128"/>
              </a:rPr>
              <a:t>年度</a:t>
            </a:r>
            <a:r>
              <a:rPr lang="ja-JP" altLang="en-US" sz="1100" b="0" i="0" dirty="0">
                <a:latin typeface="Meiryo UI" panose="020B0604030504040204" pitchFamily="50" charset="-128"/>
                <a:ea typeface="Meiryo UI" panose="020B0604030504040204" pitchFamily="50" charset="-128"/>
              </a:rPr>
              <a:t>にモデル事例集として</a:t>
            </a:r>
            <a:r>
              <a:rPr lang="ja-JP" altLang="en-US" sz="1100" b="0" i="0" dirty="0" smtClean="0">
                <a:latin typeface="Meiryo UI" panose="020B0604030504040204" pitchFamily="50" charset="-128"/>
                <a:ea typeface="Meiryo UI" panose="020B0604030504040204" pitchFamily="50" charset="-128"/>
              </a:rPr>
              <a:t>とりまとめます。</a:t>
            </a:r>
            <a:endParaRPr lang="en-US" altLang="ja-JP"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〇　モデル事例を幅広く周知することにより、同業種・同規模の中小事業者に身近なものに感じてもらうことで、中小事業者の脱炭素化の取組みを加速</a:t>
            </a:r>
            <a:r>
              <a:rPr lang="ja-JP" altLang="en-US" sz="1100" b="0" i="0" dirty="0" smtClean="0">
                <a:latin typeface="Meiryo UI" panose="020B0604030504040204" pitchFamily="50" charset="-128"/>
                <a:ea typeface="Meiryo UI" panose="020B0604030504040204" pitchFamily="50" charset="-128"/>
              </a:rPr>
              <a:t>させます。</a:t>
            </a:r>
            <a:endParaRPr lang="ja-JP" altLang="en-US" sz="1100" b="0" i="0" dirty="0">
              <a:latin typeface="Meiryo UI" panose="020B0604030504040204" pitchFamily="50" charset="-128"/>
              <a:ea typeface="Meiryo UI" panose="020B0604030504040204" pitchFamily="50" charset="-128"/>
            </a:endParaRPr>
          </a:p>
        </p:txBody>
      </p:sp>
      <p:sp>
        <p:nvSpPr>
          <p:cNvPr id="53" name="角丸四角形 52"/>
          <p:cNvSpPr/>
          <p:nvPr/>
        </p:nvSpPr>
        <p:spPr>
          <a:xfrm>
            <a:off x="304537" y="751528"/>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省エネ・再エネ設備の導入</a:t>
            </a:r>
            <a:r>
              <a:rPr lang="ja-JP" altLang="en-US" sz="1600" b="1" dirty="0" smtClean="0">
                <a:solidFill>
                  <a:schemeClr val="tx1"/>
                </a:solidFill>
                <a:latin typeface="Meiryo UI" pitchFamily="50" charset="-128"/>
                <a:ea typeface="Meiryo UI" pitchFamily="50" charset="-128"/>
                <a:cs typeface="Meiryo UI" pitchFamily="50" charset="-128"/>
              </a:rPr>
              <a:t>モデル事例普及</a:t>
            </a:r>
            <a:r>
              <a:rPr lang="ja-JP" altLang="en-US" sz="1600" b="1" dirty="0">
                <a:solidFill>
                  <a:schemeClr val="tx1"/>
                </a:solidFill>
                <a:latin typeface="Meiryo UI" pitchFamily="50" charset="-128"/>
                <a:ea typeface="Meiryo UI" pitchFamily="50" charset="-128"/>
                <a:cs typeface="Meiryo UI" pitchFamily="50" charset="-128"/>
              </a:rPr>
              <a:t>啓発事業</a:t>
            </a:r>
          </a:p>
        </p:txBody>
      </p:sp>
      <p:sp>
        <p:nvSpPr>
          <p:cNvPr id="33" name="正方形/長方形 32"/>
          <p:cNvSpPr/>
          <p:nvPr/>
        </p:nvSpPr>
        <p:spPr>
          <a:xfrm>
            <a:off x="5337102" y="840081"/>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3,280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pic>
        <p:nvPicPr>
          <p:cNvPr id="31" name="Picture 6" descr="website_normal.png (774×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253" y="3990861"/>
            <a:ext cx="1659858" cy="16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27"/>
          <p:cNvSpPr txBox="1">
            <a:spLocks noChangeArrowheads="1"/>
          </p:cNvSpPr>
          <p:nvPr/>
        </p:nvSpPr>
        <p:spPr bwMode="auto">
          <a:xfrm>
            <a:off x="119198" y="2860782"/>
            <a:ext cx="9497702"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◆事業概要</a:t>
            </a:r>
            <a:endParaRPr lang="en-US" altLang="ja-JP" b="0" i="0" dirty="0">
              <a:latin typeface="Meiryo UI" pitchFamily="50" charset="-128"/>
              <a:ea typeface="Meiryo UI" pitchFamily="50" charset="-128"/>
              <a:cs typeface="Meiryo UI" pitchFamily="50" charset="-128"/>
            </a:endParaRPr>
          </a:p>
          <a:p>
            <a:pPr>
              <a:spcBef>
                <a:spcPct val="0"/>
              </a:spcBef>
            </a:pPr>
            <a:r>
              <a:rPr lang="ja-JP" altLang="en-US" sz="1100" b="0" i="0" dirty="0">
                <a:latin typeface="Meiryo UI" panose="020B0604030504040204" pitchFamily="50" charset="-128"/>
                <a:ea typeface="Meiryo UI" panose="020B0604030504040204" pitchFamily="50" charset="-128"/>
              </a:rPr>
              <a:t>〇　</a:t>
            </a:r>
            <a:r>
              <a:rPr lang="en-US" altLang="ja-JP" sz="1100" b="0" i="0" dirty="0" smtClean="0">
                <a:latin typeface="Meiryo UI" panose="020B0604030504040204" pitchFamily="50" charset="-128"/>
                <a:ea typeface="Meiryo UI" panose="020B0604030504040204" pitchFamily="50" charset="-128"/>
              </a:rPr>
              <a:t>2022</a:t>
            </a:r>
            <a:r>
              <a:rPr lang="ja-JP" altLang="en-US" sz="1100" b="0" dirty="0" smtClean="0">
                <a:latin typeface="Meiryo UI" panose="020B0604030504040204" pitchFamily="50" charset="-128"/>
                <a:ea typeface="Meiryo UI" panose="020B0604030504040204" pitchFamily="50" charset="-128"/>
              </a:rPr>
              <a:t>年度 </a:t>
            </a:r>
            <a:r>
              <a:rPr lang="ja-JP" altLang="en-US" sz="1100" b="0" dirty="0">
                <a:latin typeface="Meiryo UI" panose="020B0604030504040204" pitchFamily="50" charset="-128"/>
                <a:ea typeface="Meiryo UI" panose="020B0604030504040204" pitchFamily="50" charset="-128"/>
              </a:rPr>
              <a:t>「中小事業者の脱炭素化促進補助金」の交付を受けて設備導入等を行った中小事業者に対し、脱炭素化に取り組むこととなった経緯や、取組内容、設備</a:t>
            </a:r>
            <a:endParaRPr lang="en-US" altLang="ja-JP" sz="1100" b="0" dirty="0">
              <a:latin typeface="Meiryo UI" panose="020B0604030504040204" pitchFamily="50" charset="-128"/>
              <a:ea typeface="Meiryo UI" panose="020B0604030504040204" pitchFamily="50" charset="-128"/>
            </a:endParaRPr>
          </a:p>
          <a:p>
            <a:pPr>
              <a:spcBef>
                <a:spcPct val="0"/>
              </a:spcBef>
            </a:pPr>
            <a:r>
              <a:rPr lang="ja-JP" altLang="en-US" sz="1100" b="0" dirty="0">
                <a:latin typeface="Meiryo UI" panose="020B0604030504040204" pitchFamily="50" charset="-128"/>
                <a:ea typeface="Meiryo UI" panose="020B0604030504040204" pitchFamily="50" charset="-128"/>
              </a:rPr>
              <a:t>　　更新等の効果（</a:t>
            </a:r>
            <a:r>
              <a:rPr lang="en-US" altLang="ja-JP" sz="1100" b="0" dirty="0">
                <a:latin typeface="Meiryo UI" panose="020B0604030504040204" pitchFamily="50" charset="-128"/>
                <a:ea typeface="Meiryo UI" panose="020B0604030504040204" pitchFamily="50" charset="-128"/>
              </a:rPr>
              <a:t>CO2</a:t>
            </a:r>
            <a:r>
              <a:rPr lang="ja-JP" altLang="en-US" sz="1100" b="0" dirty="0">
                <a:latin typeface="Meiryo UI" panose="020B0604030504040204" pitchFamily="50" charset="-128"/>
                <a:ea typeface="Meiryo UI" panose="020B0604030504040204" pitchFamily="50" charset="-128"/>
              </a:rPr>
              <a:t>削減率、経費削減効果）などについて調査・取材を</a:t>
            </a:r>
            <a:r>
              <a:rPr lang="ja-JP" altLang="en-US" sz="1100" b="0" dirty="0" smtClean="0">
                <a:latin typeface="Meiryo UI" panose="020B0604030504040204" pitchFamily="50" charset="-128"/>
                <a:ea typeface="Meiryo UI" panose="020B0604030504040204" pitchFamily="50" charset="-128"/>
              </a:rPr>
              <a:t>行います。</a:t>
            </a:r>
            <a:endParaRPr lang="en-US" altLang="ja-JP" sz="1100" b="0" dirty="0">
              <a:latin typeface="Meiryo UI" panose="020B0604030504040204" pitchFamily="50" charset="-128"/>
              <a:ea typeface="Meiryo UI" panose="020B0604030504040204" pitchFamily="50" charset="-128"/>
            </a:endParaRPr>
          </a:p>
          <a:p>
            <a:pPr>
              <a:spcBef>
                <a:spcPts val="300"/>
              </a:spcBef>
            </a:pPr>
            <a:r>
              <a:rPr lang="ja-JP" altLang="en-US" sz="1100" b="0" i="0" dirty="0">
                <a:latin typeface="Meiryo UI" panose="020B0604030504040204" pitchFamily="50" charset="-128"/>
                <a:ea typeface="Meiryo UI" panose="020B0604030504040204" pitchFamily="50" charset="-128"/>
              </a:rPr>
              <a:t>〇　</a:t>
            </a:r>
            <a:r>
              <a:rPr lang="ja-JP" altLang="en-US" sz="1100" b="0" dirty="0">
                <a:latin typeface="Meiryo UI" panose="020B0604030504040204" pitchFamily="50" charset="-128"/>
                <a:ea typeface="Meiryo UI" panose="020B0604030504040204" pitchFamily="50" charset="-128"/>
              </a:rPr>
              <a:t>収集した取組事例をとりまとめて、府ＨＰコンテンツ及びリーフレットを作成し、府内中小事業者に広く</a:t>
            </a:r>
            <a:r>
              <a:rPr lang="ja-JP" altLang="en-US" sz="1100" b="0" dirty="0" smtClean="0">
                <a:latin typeface="Meiryo UI" panose="020B0604030504040204" pitchFamily="50" charset="-128"/>
                <a:ea typeface="Meiryo UI" panose="020B0604030504040204" pitchFamily="50" charset="-128"/>
              </a:rPr>
              <a:t>発信します。</a:t>
            </a:r>
            <a:endParaRPr lang="en-US" altLang="ja-JP" sz="1100" b="0" spc="-50" dirty="0">
              <a:latin typeface="Meiryo UI" panose="020B0604030504040204" pitchFamily="50" charset="-128"/>
              <a:ea typeface="Meiryo UI" panose="020B0604030504040204" pitchFamily="50" charset="-128"/>
            </a:endParaRPr>
          </a:p>
        </p:txBody>
      </p:sp>
      <p:grpSp>
        <p:nvGrpSpPr>
          <p:cNvPr id="35" name="グループ化 34"/>
          <p:cNvGrpSpPr/>
          <p:nvPr/>
        </p:nvGrpSpPr>
        <p:grpSpPr>
          <a:xfrm>
            <a:off x="121417" y="4305719"/>
            <a:ext cx="3425718" cy="1984982"/>
            <a:chOff x="4137404" y="3083470"/>
            <a:chExt cx="3479639" cy="1832446"/>
          </a:xfrm>
        </p:grpSpPr>
        <p:pic>
          <p:nvPicPr>
            <p:cNvPr id="36" name="図 35"/>
            <p:cNvPicPr/>
            <p:nvPr/>
          </p:nvPicPr>
          <p:blipFill rotWithShape="1">
            <a:blip r:embed="rId4">
              <a:extLst>
                <a:ext uri="{28A0092B-C50C-407E-A947-70E740481C1C}">
                  <a14:useLocalDpi xmlns:a14="http://schemas.microsoft.com/office/drawing/2010/main" val="0"/>
                </a:ext>
              </a:extLst>
            </a:blip>
            <a:srcRect l="-1586" t="-1" r="85004" b="61500"/>
            <a:stretch/>
          </p:blipFill>
          <p:spPr bwMode="auto">
            <a:xfrm>
              <a:off x="4173591" y="3091631"/>
              <a:ext cx="895350" cy="723900"/>
            </a:xfrm>
            <a:prstGeom prst="rect">
              <a:avLst/>
            </a:prstGeom>
            <a:noFill/>
            <a:ln>
              <a:noFill/>
            </a:ln>
            <a:extLst>
              <a:ext uri="{53640926-AAD7-44D8-BBD7-CCE9431645EC}">
                <a14:shadowObscured xmlns:a14="http://schemas.microsoft.com/office/drawing/2010/main"/>
              </a:ext>
            </a:extLst>
          </p:spPr>
        </p:pic>
        <p:pic>
          <p:nvPicPr>
            <p:cNvPr id="37" name="図 36"/>
            <p:cNvPicPr/>
            <p:nvPr/>
          </p:nvPicPr>
          <p:blipFill rotWithShape="1">
            <a:blip r:embed="rId4">
              <a:extLst>
                <a:ext uri="{28A0092B-C50C-407E-A947-70E740481C1C}">
                  <a14:useLocalDpi xmlns:a14="http://schemas.microsoft.com/office/drawing/2010/main" val="0"/>
                </a:ext>
              </a:extLst>
            </a:blip>
            <a:srcRect l="54680" r="30326" b="61499"/>
            <a:stretch/>
          </p:blipFill>
          <p:spPr bwMode="auto">
            <a:xfrm>
              <a:off x="5090454" y="3083470"/>
              <a:ext cx="809625" cy="723900"/>
            </a:xfrm>
            <a:prstGeom prst="rect">
              <a:avLst/>
            </a:prstGeom>
            <a:noFill/>
            <a:ln>
              <a:noFill/>
            </a:ln>
            <a:extLst>
              <a:ext uri="{53640926-AAD7-44D8-BBD7-CCE9431645EC}">
                <a14:shadowObscured xmlns:a14="http://schemas.microsoft.com/office/drawing/2010/main"/>
              </a:ext>
            </a:extLst>
          </p:spPr>
        </p:pic>
        <p:pic>
          <p:nvPicPr>
            <p:cNvPr id="38" name="図 37"/>
            <p:cNvPicPr/>
            <p:nvPr/>
          </p:nvPicPr>
          <p:blipFill rotWithShape="1">
            <a:blip r:embed="rId4">
              <a:extLst>
                <a:ext uri="{28A0092B-C50C-407E-A947-70E740481C1C}">
                  <a14:useLocalDpi xmlns:a14="http://schemas.microsoft.com/office/drawing/2010/main" val="0"/>
                </a:ext>
              </a:extLst>
            </a:blip>
            <a:srcRect l="54326" t="49139" r="29975" b="11853"/>
            <a:stretch/>
          </p:blipFill>
          <p:spPr bwMode="auto">
            <a:xfrm>
              <a:off x="5990404" y="3089172"/>
              <a:ext cx="847725" cy="733425"/>
            </a:xfrm>
            <a:prstGeom prst="rect">
              <a:avLst/>
            </a:prstGeom>
            <a:noFill/>
            <a:ln>
              <a:noFill/>
            </a:ln>
            <a:extLst>
              <a:ext uri="{53640926-AAD7-44D8-BBD7-CCE9431645EC}">
                <a14:shadowObscured xmlns:a14="http://schemas.microsoft.com/office/drawing/2010/main"/>
              </a:ext>
            </a:extLst>
          </p:spPr>
        </p:pic>
        <p:pic>
          <p:nvPicPr>
            <p:cNvPr id="39" name="図 38"/>
            <p:cNvPicPr/>
            <p:nvPr/>
          </p:nvPicPr>
          <p:blipFill rotWithShape="1">
            <a:blip r:embed="rId5">
              <a:extLst>
                <a:ext uri="{28A0092B-C50C-407E-A947-70E740481C1C}">
                  <a14:useLocalDpi xmlns:a14="http://schemas.microsoft.com/office/drawing/2010/main" val="0"/>
                </a:ext>
              </a:extLst>
            </a:blip>
            <a:srcRect l="41628" r="43203" b="25102"/>
            <a:stretch/>
          </p:blipFill>
          <p:spPr bwMode="auto">
            <a:xfrm>
              <a:off x="4248489" y="4005881"/>
              <a:ext cx="819150" cy="704850"/>
            </a:xfrm>
            <a:prstGeom prst="rect">
              <a:avLst/>
            </a:prstGeom>
            <a:noFill/>
            <a:ln>
              <a:noFill/>
            </a:ln>
            <a:extLst>
              <a:ext uri="{53640926-AAD7-44D8-BBD7-CCE9431645EC}">
                <a14:shadowObscured xmlns:a14="http://schemas.microsoft.com/office/drawing/2010/main"/>
              </a:ext>
            </a:extLst>
          </p:spPr>
        </p:pic>
        <p:pic>
          <p:nvPicPr>
            <p:cNvPr id="40" name="図 39"/>
            <p:cNvPicPr/>
            <p:nvPr/>
          </p:nvPicPr>
          <p:blipFill rotWithShape="1">
            <a:blip r:embed="rId5">
              <a:extLst>
                <a:ext uri="{28A0092B-C50C-407E-A947-70E740481C1C}">
                  <a14:useLocalDpi xmlns:a14="http://schemas.microsoft.com/office/drawing/2010/main" val="0"/>
                </a:ext>
              </a:extLst>
            </a:blip>
            <a:srcRect l="62794" r="22213" b="23077"/>
            <a:stretch/>
          </p:blipFill>
          <p:spPr bwMode="auto">
            <a:xfrm>
              <a:off x="5123420" y="3996356"/>
              <a:ext cx="809625" cy="723900"/>
            </a:xfrm>
            <a:prstGeom prst="rect">
              <a:avLst/>
            </a:prstGeom>
            <a:noFill/>
            <a:ln>
              <a:noFill/>
            </a:ln>
            <a:extLst>
              <a:ext uri="{53640926-AAD7-44D8-BBD7-CCE9431645EC}">
                <a14:shadowObscured xmlns:a14="http://schemas.microsoft.com/office/drawing/2010/main"/>
              </a:ext>
            </a:extLst>
          </p:spPr>
        </p:pic>
        <p:sp>
          <p:nvSpPr>
            <p:cNvPr id="42" name="正方形/長方形 41"/>
            <p:cNvSpPr/>
            <p:nvPr/>
          </p:nvSpPr>
          <p:spPr>
            <a:xfrm>
              <a:off x="4137404" y="3684980"/>
              <a:ext cx="986590" cy="27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高効率空調</a:t>
              </a:r>
            </a:p>
          </p:txBody>
        </p:sp>
        <p:sp>
          <p:nvSpPr>
            <p:cNvPr id="43" name="正方形/長方形 42"/>
            <p:cNvSpPr/>
            <p:nvPr/>
          </p:nvSpPr>
          <p:spPr>
            <a:xfrm>
              <a:off x="4163739" y="4640681"/>
              <a:ext cx="986590" cy="27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プレス機械</a:t>
              </a:r>
            </a:p>
          </p:txBody>
        </p:sp>
        <p:sp>
          <p:nvSpPr>
            <p:cNvPr id="44" name="正方形/長方形 43"/>
            <p:cNvSpPr/>
            <p:nvPr/>
          </p:nvSpPr>
          <p:spPr>
            <a:xfrm>
              <a:off x="5026185" y="4631510"/>
              <a:ext cx="986590" cy="27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印刷機械</a:t>
              </a:r>
            </a:p>
          </p:txBody>
        </p:sp>
        <p:sp>
          <p:nvSpPr>
            <p:cNvPr id="45" name="正方形/長方形 44"/>
            <p:cNvSpPr/>
            <p:nvPr/>
          </p:nvSpPr>
          <p:spPr>
            <a:xfrm>
              <a:off x="7012255" y="4560564"/>
              <a:ext cx="604788" cy="275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latin typeface="メイリオ" panose="020B0604030504040204" pitchFamily="50" charset="-128"/>
                  <a:ea typeface="メイリオ" panose="020B0604030504040204" pitchFamily="50" charset="-128"/>
                </a:rPr>
                <a:t>その他</a:t>
              </a:r>
            </a:p>
          </p:txBody>
        </p:sp>
        <p:pic>
          <p:nvPicPr>
            <p:cNvPr id="46" name="図 45"/>
            <p:cNvPicPr/>
            <p:nvPr/>
          </p:nvPicPr>
          <p:blipFill>
            <a:blip r:embed="rId6">
              <a:extLst>
                <a:ext uri="{28A0092B-C50C-407E-A947-70E740481C1C}">
                  <a14:useLocalDpi xmlns:a14="http://schemas.microsoft.com/office/drawing/2010/main" val="0"/>
                </a:ext>
              </a:extLst>
            </a:blip>
            <a:srcRect/>
            <a:stretch>
              <a:fillRect/>
            </a:stretch>
          </p:blipFill>
          <p:spPr bwMode="auto">
            <a:xfrm>
              <a:off x="5845335" y="3843527"/>
              <a:ext cx="1147978" cy="854655"/>
            </a:xfrm>
            <a:prstGeom prst="rect">
              <a:avLst/>
            </a:prstGeom>
            <a:noFill/>
            <a:ln>
              <a:noFill/>
            </a:ln>
          </p:spPr>
        </p:pic>
        <p:sp>
          <p:nvSpPr>
            <p:cNvPr id="48" name="正方形/長方形 47"/>
            <p:cNvSpPr/>
            <p:nvPr/>
          </p:nvSpPr>
          <p:spPr>
            <a:xfrm>
              <a:off x="5996666" y="4613265"/>
              <a:ext cx="1077834" cy="21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太陽光パネル</a:t>
              </a:r>
            </a:p>
          </p:txBody>
        </p:sp>
        <p:sp>
          <p:nvSpPr>
            <p:cNvPr id="62" name="正方形/長方形 61"/>
            <p:cNvSpPr/>
            <p:nvPr/>
          </p:nvSpPr>
          <p:spPr>
            <a:xfrm>
              <a:off x="5922356" y="3709022"/>
              <a:ext cx="1070957" cy="228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産業用モータ</a:t>
              </a:r>
            </a:p>
          </p:txBody>
        </p:sp>
        <p:sp>
          <p:nvSpPr>
            <p:cNvPr id="63" name="正方形/長方形 62"/>
            <p:cNvSpPr/>
            <p:nvPr/>
          </p:nvSpPr>
          <p:spPr>
            <a:xfrm>
              <a:off x="5021700" y="3707516"/>
              <a:ext cx="1009050" cy="242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高性能ボイラ</a:t>
              </a:r>
            </a:p>
          </p:txBody>
        </p:sp>
      </p:grpSp>
      <p:sp>
        <p:nvSpPr>
          <p:cNvPr id="64" name="角丸四角形 63"/>
          <p:cNvSpPr/>
          <p:nvPr/>
        </p:nvSpPr>
        <p:spPr>
          <a:xfrm>
            <a:off x="434641" y="4027239"/>
            <a:ext cx="2900250" cy="319010"/>
          </a:xfrm>
          <a:prstGeom prst="roundRect">
            <a:avLst/>
          </a:prstGeom>
          <a:solidFill>
            <a:schemeClr val="accent1">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省エネ・再エネ設備更新等</a:t>
            </a:r>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34" name="正方形/長方形 33"/>
          <p:cNvSpPr/>
          <p:nvPr/>
        </p:nvSpPr>
        <p:spPr>
          <a:xfrm>
            <a:off x="210944" y="3937852"/>
            <a:ext cx="3347645" cy="23812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右矢印 2"/>
          <p:cNvSpPr/>
          <p:nvPr/>
        </p:nvSpPr>
        <p:spPr>
          <a:xfrm>
            <a:off x="7003405" y="4379184"/>
            <a:ext cx="733259" cy="421198"/>
          </a:xfrm>
          <a:prstGeom prst="rightArrow">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4" name="テキスト ボックス 3"/>
          <p:cNvSpPr txBox="1"/>
          <p:nvPr/>
        </p:nvSpPr>
        <p:spPr>
          <a:xfrm>
            <a:off x="3577596" y="5277736"/>
            <a:ext cx="2108697" cy="646331"/>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省エネ・再エネ設備</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更新実施事業者に</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調査・取材</a:t>
            </a:r>
          </a:p>
        </p:txBody>
      </p:sp>
      <p:sp>
        <p:nvSpPr>
          <p:cNvPr id="6" name="右矢印 5"/>
          <p:cNvSpPr/>
          <p:nvPr/>
        </p:nvSpPr>
        <p:spPr>
          <a:xfrm>
            <a:off x="4761421" y="4368725"/>
            <a:ext cx="625655" cy="381159"/>
          </a:xfrm>
          <a:prstGeom prst="rightArrow">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52" name="Picture 4" descr="https://3.bp.blogspot.com/-KJxiQbP_8-g/XDXcOGXFy5I/AAAAAAABRH8/92q88_BWK886Dhh0TyLN7jmCPh8nnrNCgCLcBGAs/s800/job_haikanko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4265" y="3861378"/>
            <a:ext cx="1222843" cy="14428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4.bp.blogspot.com/-uttTFNG26Oo/V5NEKM8wXaI/AAAAAAAA8hM/poBHDRsWJ1Ac1jZWMQr1woBPkK9HCm37ACLcB/s800/job_sagyouin_computer_ma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2750" y="3487841"/>
            <a:ext cx="1940072" cy="1864895"/>
          </a:xfrm>
          <a:prstGeom prst="rect">
            <a:avLst/>
          </a:prstGeom>
          <a:noFill/>
          <a:extLst>
            <a:ext uri="{909E8E84-426E-40DD-AFC4-6F175D3DCCD1}">
              <a14:hiddenFill xmlns:a14="http://schemas.microsoft.com/office/drawing/2010/main">
                <a:solidFill>
                  <a:srgbClr val="FFFFFF"/>
                </a:solidFill>
              </a14:hiddenFill>
            </a:ext>
          </a:extLst>
        </p:spPr>
      </p:pic>
      <p:sp>
        <p:nvSpPr>
          <p:cNvPr id="8" name="円形吹き出し 7"/>
          <p:cNvSpPr/>
          <p:nvPr/>
        </p:nvSpPr>
        <p:spPr>
          <a:xfrm>
            <a:off x="4969415" y="5196629"/>
            <a:ext cx="1210614" cy="1051750"/>
          </a:xfrm>
          <a:prstGeom prst="wedgeEllipseCallout">
            <a:avLst>
              <a:gd name="adj1" fmla="val 32358"/>
              <a:gd name="adj2" fmla="val -75871"/>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2058" name="Picture 10" descr="https://2.bp.blogspot.com/-756zNBRyNL8/VCkbkKOTRoI/AAAAAAAAnJA/zIJDGZopfCM/s800/koujou_kikai_sous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99178">
            <a:off x="5153854" y="5150298"/>
            <a:ext cx="920135" cy="998502"/>
          </a:xfrm>
          <a:prstGeom prst="rect">
            <a:avLst/>
          </a:prstGeom>
          <a:noFill/>
          <a:extLst>
            <a:ext uri="{909E8E84-426E-40DD-AFC4-6F175D3DCCD1}">
              <a14:hiddenFill xmlns:a14="http://schemas.microsoft.com/office/drawing/2010/main">
                <a:solidFill>
                  <a:srgbClr val="FFFFFF"/>
                </a:solidFill>
              </a14:hiddenFill>
            </a:ext>
          </a:extLst>
        </p:spPr>
      </p:pic>
      <p:sp>
        <p:nvSpPr>
          <p:cNvPr id="65" name="円形吹き出し 64"/>
          <p:cNvSpPr/>
          <p:nvPr/>
        </p:nvSpPr>
        <p:spPr>
          <a:xfrm>
            <a:off x="6441269" y="5066949"/>
            <a:ext cx="1210614" cy="1051750"/>
          </a:xfrm>
          <a:prstGeom prst="wedgeEllipseCallout">
            <a:avLst>
              <a:gd name="adj1" fmla="val -54876"/>
              <a:gd name="adj2" fmla="val -59952"/>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2060" name="Picture 12" descr="https://3.bp.blogspot.com/-RVJKP2Uo4dc/Wp94HD7Y8sI/AAAAAAABKq0/R9aeQdDvQagyJB35mHG_LXIkZq_twBZSwCLcBGAs/s800/kouji_maintenanc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35393">
            <a:off x="6447076" y="4800382"/>
            <a:ext cx="1198999" cy="1209146"/>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p:cNvSpPr txBox="1"/>
          <p:nvPr/>
        </p:nvSpPr>
        <p:spPr>
          <a:xfrm>
            <a:off x="7821216" y="5302685"/>
            <a:ext cx="1921096" cy="1015663"/>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○大阪府ホームページ</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で幅広く発信</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○先進事例の導入へのプロセスを共有することで、脱炭素化への動機付けに</a:t>
            </a:r>
          </a:p>
        </p:txBody>
      </p:sp>
      <p:pic>
        <p:nvPicPr>
          <p:cNvPr id="67" name="図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38518" y="5865074"/>
            <a:ext cx="1206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星 12 60">
            <a:extLst>
              <a:ext uri="{FF2B5EF4-FFF2-40B4-BE49-F238E27FC236}">
                <a16:creationId xmlns:a16="http://schemas.microsoft.com/office/drawing/2014/main" id="{6554880C-B67D-458C-B3A1-7C848F66E38B}"/>
              </a:ext>
            </a:extLst>
          </p:cNvPr>
          <p:cNvSpPr/>
          <p:nvPr/>
        </p:nvSpPr>
        <p:spPr>
          <a:xfrm>
            <a:off x="-22997" y="421105"/>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39216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9575" y="647697"/>
            <a:ext cx="9757050" cy="6182094"/>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55575" y="1245865"/>
            <a:ext cx="9497702" cy="184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◆背景</a:t>
            </a:r>
            <a:endParaRPr lang="en-US" altLang="ja-JP" sz="1600" b="0" i="0" dirty="0">
              <a:latin typeface="Meiryo UI" pitchFamily="50" charset="-128"/>
              <a:ea typeface="Meiryo UI" pitchFamily="50" charset="-128"/>
              <a:cs typeface="Meiryo UI" pitchFamily="50" charset="-128"/>
            </a:endParaRPr>
          </a:p>
          <a:p>
            <a:pPr eaLnBrk="1" hangingPunct="1">
              <a:lnSpc>
                <a:spcPts val="1400"/>
              </a:lnSpc>
              <a:spcBef>
                <a:spcPts val="300"/>
              </a:spcBef>
              <a:buFontTx/>
              <a:buNone/>
            </a:pPr>
            <a:r>
              <a:rPr lang="ja-JP" altLang="en-US" sz="1400" b="0" i="0" dirty="0">
                <a:latin typeface="Meiryo UI" panose="020B0604030504040204" pitchFamily="50" charset="-128"/>
                <a:ea typeface="Meiryo UI" panose="020B0604030504040204" pitchFamily="50" charset="-128"/>
              </a:rPr>
              <a:t>○大阪府気候変動の推進に関する条例に基づく対策計画書届出制度について、中小事業者（特定事業者を除く）に自律的な</a:t>
            </a:r>
            <a:r>
              <a:rPr lang="ja-JP" altLang="en-US" sz="1400" b="0" i="0" dirty="0" smtClean="0">
                <a:latin typeface="Meiryo UI" panose="020B0604030504040204" pitchFamily="50" charset="-128"/>
                <a:ea typeface="Meiryo UI" panose="020B0604030504040204" pitchFamily="50" charset="-128"/>
              </a:rPr>
              <a:t>取組 </a:t>
            </a:r>
            <a:endParaRPr lang="en-US" altLang="ja-JP" sz="1400" b="0" i="0" dirty="0" smtClean="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en-US" altLang="ja-JP" sz="1400" b="0" i="0" dirty="0">
                <a:latin typeface="Meiryo UI" panose="020B0604030504040204" pitchFamily="50" charset="-128"/>
                <a:ea typeface="Meiryo UI" panose="020B0604030504040204" pitchFamily="50" charset="-128"/>
              </a:rPr>
              <a:t> </a:t>
            </a:r>
            <a:r>
              <a:rPr lang="en-US" altLang="ja-JP" sz="1400" b="0" i="0" dirty="0" smtClean="0">
                <a:latin typeface="Meiryo UI" panose="020B0604030504040204" pitchFamily="50" charset="-128"/>
                <a:ea typeface="Meiryo UI" panose="020B0604030504040204" pitchFamily="50" charset="-128"/>
              </a:rPr>
              <a:t>  </a:t>
            </a:r>
            <a:r>
              <a:rPr lang="ja-JP" altLang="en-US" sz="1400" b="0" i="0" dirty="0" smtClean="0">
                <a:latin typeface="Meiryo UI" panose="020B0604030504040204" pitchFamily="50" charset="-128"/>
                <a:ea typeface="Meiryo UI" panose="020B0604030504040204" pitchFamily="50" charset="-128"/>
              </a:rPr>
              <a:t>み</a:t>
            </a:r>
            <a:r>
              <a:rPr lang="ja-JP" altLang="en-US" sz="1400" b="0" i="0" dirty="0">
                <a:latin typeface="Meiryo UI" panose="020B0604030504040204" pitchFamily="50" charset="-128"/>
                <a:ea typeface="Meiryo UI" panose="020B0604030504040204" pitchFamily="50" charset="-128"/>
              </a:rPr>
              <a:t>を促すため</a:t>
            </a:r>
            <a:r>
              <a:rPr lang="ja-JP" altLang="en-US" sz="1400" b="0" i="0" dirty="0" smtClean="0">
                <a:latin typeface="Meiryo UI" panose="020B0604030504040204" pitchFamily="50" charset="-128"/>
                <a:ea typeface="Meiryo UI" panose="020B0604030504040204" pitchFamily="50" charset="-128"/>
              </a:rPr>
              <a:t>、</a:t>
            </a:r>
            <a:r>
              <a:rPr lang="en-US" altLang="ja-JP" sz="1400" b="0" i="0" dirty="0" smtClean="0">
                <a:latin typeface="Meiryo UI" panose="020B0604030504040204" pitchFamily="50" charset="-128"/>
                <a:ea typeface="Meiryo UI" panose="020B0604030504040204" pitchFamily="50" charset="-128"/>
              </a:rPr>
              <a:t>2023</a:t>
            </a:r>
            <a:r>
              <a:rPr lang="ja-JP" altLang="en-US" sz="1400" b="0" i="0" dirty="0" smtClean="0">
                <a:latin typeface="Meiryo UI" panose="020B0604030504040204" pitchFamily="50" charset="-128"/>
                <a:ea typeface="Meiryo UI" panose="020B0604030504040204" pitchFamily="50" charset="-128"/>
              </a:rPr>
              <a:t>年度</a:t>
            </a:r>
            <a:r>
              <a:rPr lang="ja-JP" altLang="en-US" sz="1400" b="0" i="0" dirty="0">
                <a:latin typeface="Meiryo UI" panose="020B0604030504040204" pitchFamily="50" charset="-128"/>
                <a:ea typeface="Meiryo UI" panose="020B0604030504040204" pitchFamily="50" charset="-128"/>
              </a:rPr>
              <a:t>から対策計画書を任意で提出することができる規定を新たに設けた。</a:t>
            </a:r>
          </a:p>
          <a:p>
            <a:pPr eaLnBrk="1" hangingPunct="1">
              <a:spcBef>
                <a:spcPts val="300"/>
              </a:spcBef>
              <a:buFontTx/>
              <a:buNone/>
            </a:pPr>
            <a:r>
              <a:rPr lang="ja-JP" altLang="en-US" sz="1400" b="0" i="0" dirty="0">
                <a:latin typeface="Meiryo UI" panose="020B0604030504040204" pitchFamily="50" charset="-128"/>
                <a:ea typeface="Meiryo UI" panose="020B0604030504040204" pitchFamily="50" charset="-128"/>
              </a:rPr>
              <a:t>○中小事業者にとっては、省エネ診断を受診し、空調機のフィルター清掃などの運用改善には取り組めたとしても、資金面の問題で、</a:t>
            </a:r>
            <a:r>
              <a:rPr lang="ja-JP" altLang="en-US" sz="1400" b="0" i="0" dirty="0" smtClean="0">
                <a:latin typeface="Meiryo UI" panose="020B0604030504040204" pitchFamily="50" charset="-128"/>
                <a:ea typeface="Meiryo UI" panose="020B0604030504040204" pitchFamily="50" charset="-128"/>
              </a:rPr>
              <a:t>省エ</a:t>
            </a:r>
            <a:endParaRPr lang="en-US" altLang="ja-JP" sz="1400" b="0" i="0" dirty="0" smtClean="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en-US" altLang="ja-JP" sz="1400" b="0" i="0" dirty="0">
                <a:latin typeface="Meiryo UI" panose="020B0604030504040204" pitchFamily="50" charset="-128"/>
                <a:ea typeface="Meiryo UI" panose="020B0604030504040204" pitchFamily="50" charset="-128"/>
              </a:rPr>
              <a:t> </a:t>
            </a:r>
            <a:r>
              <a:rPr lang="en-US" altLang="ja-JP" sz="1400" b="0" i="0" dirty="0" smtClean="0">
                <a:latin typeface="Meiryo UI" panose="020B0604030504040204" pitchFamily="50" charset="-128"/>
                <a:ea typeface="Meiryo UI" panose="020B0604030504040204" pitchFamily="50" charset="-128"/>
              </a:rPr>
              <a:t>  </a:t>
            </a:r>
            <a:r>
              <a:rPr lang="ja-JP" altLang="en-US" sz="1400" b="0" i="0" dirty="0" smtClean="0">
                <a:latin typeface="Meiryo UI" panose="020B0604030504040204" pitchFamily="50" charset="-128"/>
                <a:ea typeface="Meiryo UI" panose="020B0604030504040204" pitchFamily="50" charset="-128"/>
              </a:rPr>
              <a:t>ネ型</a:t>
            </a:r>
            <a:r>
              <a:rPr lang="ja-JP" altLang="en-US" sz="1400" b="0" i="0" dirty="0">
                <a:latin typeface="Meiryo UI" panose="020B0604030504040204" pitchFamily="50" charset="-128"/>
                <a:ea typeface="Meiryo UI" panose="020B0604030504040204" pitchFamily="50" charset="-128"/>
              </a:rPr>
              <a:t>設備や再エネ設備の導入のハードルが非常に高い。また、脱炭素化対策を計画的に進めていくことが重要であり、多くの中小</a:t>
            </a:r>
            <a:r>
              <a:rPr lang="ja-JP" altLang="en-US" sz="1400" b="0" i="0" dirty="0" smtClean="0">
                <a:latin typeface="Meiryo UI" panose="020B0604030504040204" pitchFamily="50" charset="-128"/>
                <a:ea typeface="Meiryo UI" panose="020B0604030504040204" pitchFamily="50" charset="-128"/>
              </a:rPr>
              <a:t>事業</a:t>
            </a:r>
            <a:endParaRPr lang="en-US" altLang="ja-JP" sz="1400" b="0" i="0" dirty="0" smtClean="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en-US" altLang="ja-JP" sz="1400" b="0" i="0" dirty="0">
                <a:latin typeface="Meiryo UI" panose="020B0604030504040204" pitchFamily="50" charset="-128"/>
                <a:ea typeface="Meiryo UI" panose="020B0604030504040204" pitchFamily="50" charset="-128"/>
              </a:rPr>
              <a:t> </a:t>
            </a:r>
            <a:r>
              <a:rPr lang="en-US" altLang="ja-JP" sz="1400" b="0" i="0" dirty="0" smtClean="0">
                <a:latin typeface="Meiryo UI" panose="020B0604030504040204" pitchFamily="50" charset="-128"/>
                <a:ea typeface="Meiryo UI" panose="020B0604030504040204" pitchFamily="50" charset="-128"/>
              </a:rPr>
              <a:t>  </a:t>
            </a:r>
            <a:r>
              <a:rPr lang="ja-JP" altLang="en-US" sz="1400" b="0" i="0" dirty="0" smtClean="0">
                <a:latin typeface="Meiryo UI" panose="020B0604030504040204" pitchFamily="50" charset="-128"/>
                <a:ea typeface="Meiryo UI" panose="020B0604030504040204" pitchFamily="50" charset="-128"/>
              </a:rPr>
              <a:t>者</a:t>
            </a:r>
            <a:r>
              <a:rPr lang="ja-JP" altLang="en-US" sz="1400" b="0" i="0" dirty="0">
                <a:latin typeface="Meiryo UI" panose="020B0604030504040204" pitchFamily="50" charset="-128"/>
                <a:ea typeface="Meiryo UI" panose="020B0604030504040204" pitchFamily="50" charset="-128"/>
              </a:rPr>
              <a:t>に対して、一定の労力がかかる対策計画書の策定を促していく必要がある。</a:t>
            </a:r>
          </a:p>
          <a:p>
            <a:pPr eaLnBrk="1" hangingPunct="1">
              <a:spcBef>
                <a:spcPts val="300"/>
              </a:spcBef>
              <a:buFontTx/>
              <a:buNone/>
            </a:pPr>
            <a:r>
              <a:rPr lang="ja-JP" altLang="en-US" sz="1400" b="0" i="0" dirty="0">
                <a:latin typeface="Meiryo UI" panose="020B0604030504040204" pitchFamily="50" charset="-128"/>
                <a:ea typeface="Meiryo UI" panose="020B0604030504040204" pitchFamily="50" charset="-128"/>
              </a:rPr>
              <a:t>○このため、本事業を通じて、万博開催までに中小事業者のモチベーションを高め、対策計画書に基づき脱炭素化の取組みを進める</a:t>
            </a:r>
            <a:r>
              <a:rPr lang="ja-JP" altLang="en-US" sz="1400" b="0" i="0" dirty="0" smtClean="0">
                <a:latin typeface="Meiryo UI" panose="020B0604030504040204" pitchFamily="50" charset="-128"/>
                <a:ea typeface="Meiryo UI" panose="020B0604030504040204" pitchFamily="50" charset="-128"/>
              </a:rPr>
              <a:t>とい</a:t>
            </a:r>
            <a:endParaRPr lang="en-US" altLang="ja-JP" sz="1400" b="0" i="0" dirty="0" smtClean="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en-US" altLang="ja-JP" sz="1400" b="0" i="0" dirty="0">
                <a:latin typeface="Meiryo UI" panose="020B0604030504040204" pitchFamily="50" charset="-128"/>
                <a:ea typeface="Meiryo UI" panose="020B0604030504040204" pitchFamily="50" charset="-128"/>
              </a:rPr>
              <a:t> </a:t>
            </a:r>
            <a:r>
              <a:rPr lang="en-US" altLang="ja-JP" sz="1400" b="0" i="0" dirty="0" smtClean="0">
                <a:latin typeface="Meiryo UI" panose="020B0604030504040204" pitchFamily="50" charset="-128"/>
                <a:ea typeface="Meiryo UI" panose="020B0604030504040204" pitchFamily="50" charset="-128"/>
              </a:rPr>
              <a:t>  </a:t>
            </a:r>
            <a:r>
              <a:rPr lang="ja-JP" altLang="en-US" sz="1400" b="0" i="0" dirty="0" smtClean="0">
                <a:latin typeface="Meiryo UI" panose="020B0604030504040204" pitchFamily="50" charset="-128"/>
                <a:ea typeface="Meiryo UI" panose="020B0604030504040204" pitchFamily="50" charset="-128"/>
              </a:rPr>
              <a:t>う</a:t>
            </a:r>
            <a:r>
              <a:rPr lang="ja-JP" altLang="en-US" sz="1400" b="0" i="0" dirty="0">
                <a:latin typeface="Meiryo UI" panose="020B0604030504040204" pitchFamily="50" charset="-128"/>
                <a:ea typeface="Meiryo UI" panose="020B0604030504040204" pitchFamily="50" charset="-128"/>
              </a:rPr>
              <a:t>流れを構築するため、中小事業者が対策計画書に基づき実施する省エネ設備更新等の効果的な取組みに対して支援する。</a:t>
            </a:r>
          </a:p>
        </p:txBody>
      </p:sp>
      <p:sp>
        <p:nvSpPr>
          <p:cNvPr id="53" name="角丸四角形 52"/>
          <p:cNvSpPr/>
          <p:nvPr/>
        </p:nvSpPr>
        <p:spPr>
          <a:xfrm>
            <a:off x="304537" y="751528"/>
            <a:ext cx="6507439"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中小事業者の対策計画書に基づく省エネ・再エネ設備の導入支援事業</a:t>
            </a:r>
          </a:p>
        </p:txBody>
      </p:sp>
      <p:sp>
        <p:nvSpPr>
          <p:cNvPr id="33" name="正方形/長方形 32"/>
          <p:cNvSpPr/>
          <p:nvPr/>
        </p:nvSpPr>
        <p:spPr>
          <a:xfrm>
            <a:off x="7511301" y="838385"/>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60,000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155575" y="3261726"/>
            <a:ext cx="9497702"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◆事業概要</a:t>
            </a:r>
            <a:endParaRPr lang="en-US" altLang="ja-JP" sz="1600" b="0" i="0" dirty="0">
              <a:latin typeface="Meiryo UI" pitchFamily="50" charset="-128"/>
              <a:ea typeface="Meiryo UI" pitchFamily="50" charset="-128"/>
              <a:cs typeface="Meiryo UI" pitchFamily="50" charset="-128"/>
            </a:endParaRPr>
          </a:p>
          <a:p>
            <a:pPr>
              <a:spcBef>
                <a:spcPct val="0"/>
              </a:spcBef>
            </a:pPr>
            <a:r>
              <a:rPr lang="ja-JP" altLang="en-US" sz="1400" b="0" i="0" dirty="0">
                <a:latin typeface="Meiryo UI" panose="020B0604030504040204" pitchFamily="50" charset="-128"/>
                <a:ea typeface="Meiryo UI" panose="020B0604030504040204" pitchFamily="50" charset="-128"/>
              </a:rPr>
              <a:t>〇</a:t>
            </a:r>
            <a:r>
              <a:rPr lang="ja-JP" altLang="en-US" sz="1400" b="0" dirty="0">
                <a:latin typeface="Meiryo UI" panose="020B0604030504040204" pitchFamily="50" charset="-128"/>
                <a:ea typeface="Meiryo UI" panose="020B0604030504040204" pitchFamily="50" charset="-128"/>
              </a:rPr>
              <a:t>中小事業者（特定事業者を除く）が府へ届け出た対策計画書に基づいて実施する省エネ設備更新や再エネ設備導入の効果的</a:t>
            </a:r>
            <a:r>
              <a:rPr lang="ja-JP" altLang="en-US" sz="1400" b="0" dirty="0" smtClean="0">
                <a:latin typeface="Meiryo UI" panose="020B0604030504040204" pitchFamily="50" charset="-128"/>
                <a:ea typeface="Meiryo UI" panose="020B0604030504040204" pitchFamily="50" charset="-128"/>
              </a:rPr>
              <a:t>な</a:t>
            </a:r>
            <a:endParaRPr lang="en-US" altLang="ja-JP" sz="1400" b="0" dirty="0" smtClean="0">
              <a:latin typeface="Meiryo UI" panose="020B0604030504040204" pitchFamily="50" charset="-128"/>
              <a:ea typeface="Meiryo UI" panose="020B0604030504040204" pitchFamily="50" charset="-128"/>
            </a:endParaRPr>
          </a:p>
          <a:p>
            <a:pPr>
              <a:lnSpc>
                <a:spcPts val="1400"/>
              </a:lnSpc>
              <a:spcBef>
                <a:spcPct val="0"/>
              </a:spcBef>
            </a:pPr>
            <a:r>
              <a:rPr lang="en-US" altLang="ja-JP" sz="1400" b="0" dirty="0">
                <a:latin typeface="Meiryo UI" panose="020B0604030504040204" pitchFamily="50" charset="-128"/>
                <a:ea typeface="Meiryo UI" panose="020B0604030504040204" pitchFamily="50" charset="-128"/>
              </a:rPr>
              <a:t> </a:t>
            </a:r>
            <a:r>
              <a:rPr lang="en-US" altLang="ja-JP" sz="1400" b="0" dirty="0" smtClean="0">
                <a:latin typeface="Meiryo UI" panose="020B0604030504040204" pitchFamily="50" charset="-128"/>
                <a:ea typeface="Meiryo UI" panose="020B0604030504040204" pitchFamily="50" charset="-128"/>
              </a:rPr>
              <a:t>  </a:t>
            </a:r>
            <a:r>
              <a:rPr lang="ja-JP" altLang="en-US" sz="1400" b="0" dirty="0" smtClean="0">
                <a:latin typeface="Meiryo UI" panose="020B0604030504040204" pitchFamily="50" charset="-128"/>
                <a:ea typeface="Meiryo UI" panose="020B0604030504040204" pitchFamily="50" charset="-128"/>
              </a:rPr>
              <a:t>取組み</a:t>
            </a:r>
            <a:r>
              <a:rPr lang="ja-JP" altLang="en-US" sz="1400" b="0" dirty="0">
                <a:latin typeface="Meiryo UI" panose="020B0604030504040204" pitchFamily="50" charset="-128"/>
                <a:ea typeface="Meiryo UI" panose="020B0604030504040204" pitchFamily="50" charset="-128"/>
              </a:rPr>
              <a:t>を支援するため、府が補助を行う。</a:t>
            </a:r>
            <a:endParaRPr lang="en-US" altLang="ja-JP" sz="1400" b="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星 12 60">
            <a:extLst>
              <a:ext uri="{FF2B5EF4-FFF2-40B4-BE49-F238E27FC236}">
                <a16:creationId xmlns:a16="http://schemas.microsoft.com/office/drawing/2014/main" id="{6554880C-B67D-458C-B3A1-7C848F66E38B}"/>
              </a:ext>
            </a:extLst>
          </p:cNvPr>
          <p:cNvSpPr/>
          <p:nvPr/>
        </p:nvSpPr>
        <p:spPr>
          <a:xfrm>
            <a:off x="-22997" y="421105"/>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正方形/長方形 49"/>
          <p:cNvSpPr/>
          <p:nvPr/>
        </p:nvSpPr>
        <p:spPr bwMode="auto">
          <a:xfrm>
            <a:off x="155575" y="4096737"/>
            <a:ext cx="5627039" cy="2657138"/>
          </a:xfrm>
          <a:prstGeom prst="rect">
            <a:avLst/>
          </a:prstGeom>
        </p:spPr>
        <p:txBody>
          <a:bodyPr wrap="square" tIns="0" bIns="0">
            <a:spAutoFit/>
          </a:bodyPr>
          <a:lstStyle/>
          <a:p>
            <a:pPr>
              <a:lnSpc>
                <a:spcPts val="1000"/>
              </a:lnSpc>
              <a:defRPr/>
            </a:pP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000"/>
              </a:lnSpc>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補助内容</a:t>
            </a:r>
            <a:r>
              <a:rPr lang="en-US" altLang="ja-JP" sz="1200" b="1" dirty="0">
                <a:latin typeface="Meiryo UI" panose="020B0604030504040204" pitchFamily="50" charset="-128"/>
                <a:ea typeface="Meiryo UI" panose="020B0604030504040204" pitchFamily="50" charset="-128"/>
              </a:rPr>
              <a:t>】</a:t>
            </a:r>
          </a:p>
          <a:p>
            <a:pPr marL="266700" indent="-266700">
              <a:defRPr/>
            </a:pPr>
            <a:r>
              <a:rPr lang="ja-JP" altLang="en-US" sz="1200" dirty="0">
                <a:latin typeface="Meiryo UI" panose="020B0604030504040204" pitchFamily="50" charset="-128"/>
                <a:ea typeface="Meiryo UI" panose="020B0604030504040204" pitchFamily="50" charset="-128"/>
              </a:rPr>
              <a:t>　　■補助対象者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府内に事業所を有し、当該事業所に係る対策計画書を府へ届け出ており、かつ</a:t>
            </a:r>
            <a:endParaRPr lang="en-US" altLang="ja-JP" sz="1200" dirty="0">
              <a:latin typeface="Meiryo UI" panose="020B0604030504040204" pitchFamily="50" charset="-128"/>
              <a:ea typeface="Meiryo UI" panose="020B0604030504040204" pitchFamily="50" charset="-128"/>
            </a:endParaRPr>
          </a:p>
          <a:p>
            <a:pPr marL="266700" indent="-266700">
              <a:defRPr/>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対策計画書に基づき省エネ設備更新等を行う中小事業者</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（みなし大企業を除く）</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■補助対象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・省エネ設備　ユーティリティ設備</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生産設備</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・再エネ設備　太陽光パネル（定置用蓄電池を含む）　</a:t>
            </a:r>
            <a:r>
              <a:rPr lang="ja-JP" altLang="en-US" sz="1200" baseline="300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■補助率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・省エネ設備　設備費の３分の１</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・再エネ設備　太陽光パネル　２万円</a:t>
            </a:r>
            <a:r>
              <a:rPr lang="en-US" altLang="ja-JP" sz="1200" dirty="0" smtClean="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k</a:t>
            </a:r>
            <a:r>
              <a:rPr lang="en-US" altLang="ja-JP" sz="1200" dirty="0" smtClean="0">
                <a:latin typeface="Meiryo UI" panose="020B0604030504040204" pitchFamily="50" charset="-128"/>
                <a:ea typeface="Meiryo UI" panose="020B0604030504040204" pitchFamily="50" charset="-128"/>
              </a:rPr>
              <a:t>W</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定置用蓄電池　設備費の３分の１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上限額は</a:t>
            </a:r>
            <a:r>
              <a:rPr lang="ja-JP" altLang="en-US" sz="1200" dirty="0" smtClean="0">
                <a:latin typeface="Meiryo UI" panose="020B0604030504040204" pitchFamily="50" charset="-128"/>
                <a:ea typeface="Meiryo UI" panose="020B0604030504040204" pitchFamily="50" charset="-128"/>
              </a:rPr>
              <a:t>合計</a:t>
            </a:r>
            <a:r>
              <a:rPr lang="en-US" altLang="ja-JP" sz="1200" dirty="0" smtClean="0">
                <a:latin typeface="Meiryo UI" panose="020B0604030504040204" pitchFamily="50" charset="-128"/>
                <a:ea typeface="Meiryo UI" panose="020B0604030504040204" pitchFamily="50" charset="-128"/>
              </a:rPr>
              <a:t>300</a:t>
            </a:r>
            <a:r>
              <a:rPr lang="ja-JP" altLang="en-US" sz="1200" dirty="0" smtClean="0">
                <a:latin typeface="Meiryo UI" panose="020B0604030504040204" pitchFamily="50" charset="-128"/>
                <a:ea typeface="Meiryo UI" panose="020B0604030504040204" pitchFamily="50" charset="-128"/>
              </a:rPr>
              <a:t>万円</a:t>
            </a:r>
            <a:r>
              <a:rPr lang="ja-JP" altLang="en-US" sz="1200" dirty="0">
                <a:latin typeface="Meiryo UI" panose="020B0604030504040204" pitchFamily="50" charset="-128"/>
                <a:ea typeface="Meiryo UI" panose="020B0604030504040204" pitchFamily="50" charset="-128"/>
              </a:rPr>
              <a:t>とする。　</a:t>
            </a:r>
            <a:endParaRPr lang="en-US" altLang="ja-JP" sz="1200" dirty="0">
              <a:latin typeface="Meiryo UI" panose="020B0604030504040204" pitchFamily="50" charset="-128"/>
              <a:ea typeface="Meiryo UI" panose="020B0604030504040204" pitchFamily="50" charset="-128"/>
            </a:endParaRPr>
          </a:p>
          <a:p>
            <a:pPr marL="266700" indent="-266700">
              <a:defRPr/>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■実施期間　　  </a:t>
            </a:r>
            <a:r>
              <a:rPr lang="en-US" altLang="ja-JP" sz="1200" dirty="0">
                <a:latin typeface="Meiryo UI" panose="020B0604030504040204" pitchFamily="50" charset="-128"/>
                <a:ea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rPr>
              <a:t>年度から</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年度まで</a:t>
            </a:r>
            <a:endParaRPr lang="en-US" altLang="ja-JP" sz="1200" dirty="0">
              <a:latin typeface="Meiryo UI" panose="020B0604030504040204" pitchFamily="50" charset="-128"/>
              <a:ea typeface="Meiryo UI" panose="020B0604030504040204" pitchFamily="50" charset="-128"/>
            </a:endParaRPr>
          </a:p>
        </p:txBody>
      </p:sp>
      <p:pic>
        <p:nvPicPr>
          <p:cNvPr id="51"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8733" y="3886047"/>
            <a:ext cx="3308450" cy="111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図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29089" y="5287676"/>
            <a:ext cx="7747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9" y="5287676"/>
            <a:ext cx="4810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2576" y="6103651"/>
            <a:ext cx="835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30"/>
          <p:cNvSpPr txBox="1">
            <a:spLocks noChangeArrowheads="1"/>
          </p:cNvSpPr>
          <p:nvPr/>
        </p:nvSpPr>
        <p:spPr bwMode="auto">
          <a:xfrm>
            <a:off x="4100526" y="5790913"/>
            <a:ext cx="698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高効率空調</a:t>
            </a:r>
          </a:p>
        </p:txBody>
      </p:sp>
      <p:sp>
        <p:nvSpPr>
          <p:cNvPr id="58" name="テキスト ボックス 51"/>
          <p:cNvSpPr txBox="1">
            <a:spLocks noChangeArrowheads="1"/>
          </p:cNvSpPr>
          <p:nvPr/>
        </p:nvSpPr>
        <p:spPr bwMode="auto">
          <a:xfrm>
            <a:off x="5967426" y="5809963"/>
            <a:ext cx="80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冷凍冷蔵機器</a:t>
            </a:r>
          </a:p>
        </p:txBody>
      </p:sp>
      <p:sp>
        <p:nvSpPr>
          <p:cNvPr id="59" name="テキスト ボックス 53"/>
          <p:cNvSpPr txBox="1">
            <a:spLocks noChangeArrowheads="1"/>
          </p:cNvSpPr>
          <p:nvPr/>
        </p:nvSpPr>
        <p:spPr bwMode="auto">
          <a:xfrm>
            <a:off x="4946664" y="6470363"/>
            <a:ext cx="696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射出成型機</a:t>
            </a:r>
          </a:p>
        </p:txBody>
      </p:sp>
      <p:sp>
        <p:nvSpPr>
          <p:cNvPr id="60" name="テキスト ボックス 54"/>
          <p:cNvSpPr txBox="1">
            <a:spLocks noChangeArrowheads="1"/>
          </p:cNvSpPr>
          <p:nvPr/>
        </p:nvSpPr>
        <p:spPr bwMode="auto">
          <a:xfrm>
            <a:off x="4137039" y="6487826"/>
            <a:ext cx="588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800"/>
              <a:t>LED</a:t>
            </a:r>
            <a:r>
              <a:rPr lang="ja-JP" altLang="en-US" sz="800"/>
              <a:t>照明</a:t>
            </a:r>
          </a:p>
        </p:txBody>
      </p:sp>
      <p:sp>
        <p:nvSpPr>
          <p:cNvPr id="61" name="角丸四角形 60"/>
          <p:cNvSpPr/>
          <p:nvPr/>
        </p:nvSpPr>
        <p:spPr>
          <a:xfrm>
            <a:off x="3990989" y="5141626"/>
            <a:ext cx="2771775" cy="1584325"/>
          </a:xfrm>
          <a:prstGeom prst="roundRect">
            <a:avLst>
              <a:gd name="adj" fmla="val 2729"/>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横巻き 67"/>
          <p:cNvSpPr/>
          <p:nvPr/>
        </p:nvSpPr>
        <p:spPr>
          <a:xfrm>
            <a:off x="4721239" y="5009863"/>
            <a:ext cx="1370012" cy="287338"/>
          </a:xfrm>
          <a:prstGeom prst="horizontalScroll">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chemeClr val="tx1"/>
                </a:solidFill>
              </a:rPr>
              <a:t>補助対象設備（例）</a:t>
            </a:r>
          </a:p>
        </p:txBody>
      </p:sp>
      <p:pic>
        <p:nvPicPr>
          <p:cNvPr id="69" name="図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5226" y="6038563"/>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72076" y="5357526"/>
            <a:ext cx="977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テキスト ボックス 30"/>
          <p:cNvSpPr txBox="1">
            <a:spLocks noChangeArrowheads="1"/>
          </p:cNvSpPr>
          <p:nvPr/>
        </p:nvSpPr>
        <p:spPr bwMode="auto">
          <a:xfrm>
            <a:off x="5072076" y="5795676"/>
            <a:ext cx="833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コンプレッサー</a:t>
            </a:r>
          </a:p>
        </p:txBody>
      </p:sp>
      <p:pic>
        <p:nvPicPr>
          <p:cNvPr id="72" name="図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91214" y="6006813"/>
            <a:ext cx="9064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テキスト ボックス 51"/>
          <p:cNvSpPr txBox="1">
            <a:spLocks noChangeArrowheads="1"/>
          </p:cNvSpPr>
          <p:nvPr/>
        </p:nvSpPr>
        <p:spPr bwMode="auto">
          <a:xfrm>
            <a:off x="5659451" y="6459251"/>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太陽光パネル・蓄電池</a:t>
            </a:r>
          </a:p>
        </p:txBody>
      </p:sp>
      <p:pic>
        <p:nvPicPr>
          <p:cNvPr id="74" name="図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21062" y="5039774"/>
            <a:ext cx="2380408" cy="157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13993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125103" y="628398"/>
            <a:ext cx="9676012" cy="6129408"/>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317499" y="1436508"/>
            <a:ext cx="9271001"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a:p>
            <a:pPr marL="285750" indent="-285750" eaLnBrk="1" hangingPunct="1">
              <a:spcBef>
                <a:spcPts val="300"/>
              </a:spcBef>
              <a:buFont typeface="Wingdings" panose="05000000000000000000" pitchFamily="2" charset="2"/>
              <a:buChar char="p"/>
            </a:pPr>
            <a:r>
              <a:rPr lang="ja-JP" altLang="en-US" sz="1400" b="0" i="0" dirty="0" smtClean="0">
                <a:latin typeface="Meiryo UI" panose="020B0604030504040204" pitchFamily="50" charset="-128"/>
                <a:ea typeface="Meiryo UI" panose="020B0604030504040204" pitchFamily="50" charset="-128"/>
              </a:rPr>
              <a:t>中小事</a:t>
            </a:r>
            <a:r>
              <a:rPr lang="ja-JP" altLang="en-US" sz="1400" b="0" i="0" dirty="0">
                <a:latin typeface="Meiryo UI" panose="020B0604030504040204" pitchFamily="50" charset="-128"/>
                <a:ea typeface="Meiryo UI" panose="020B0604030504040204" pitchFamily="50" charset="-128"/>
              </a:rPr>
              <a:t>業者の経営の脱炭素化と電気料金の削減による経営力強化を後押しするため、取組みが進んでいない</a:t>
            </a:r>
            <a:r>
              <a:rPr lang="en-US" altLang="ja-JP" sz="1400" b="0" i="0" dirty="0">
                <a:latin typeface="Meiryo UI" panose="020B0604030504040204" pitchFamily="50" charset="-128"/>
                <a:ea typeface="Meiryo UI" panose="020B0604030504040204" pitchFamily="50" charset="-128"/>
              </a:rPr>
              <a:t>LED</a:t>
            </a:r>
            <a:r>
              <a:rPr lang="ja-JP" altLang="en-US" sz="1400" b="0" i="0" dirty="0">
                <a:latin typeface="Meiryo UI" panose="020B0604030504040204" pitchFamily="50" charset="-128"/>
                <a:ea typeface="Meiryo UI" panose="020B0604030504040204" pitchFamily="50" charset="-128"/>
              </a:rPr>
              <a:t>照明の導入に対する補助を</a:t>
            </a:r>
            <a:r>
              <a:rPr lang="ja-JP" altLang="en-US" sz="1400" b="0" i="0" dirty="0" smtClean="0">
                <a:latin typeface="Meiryo UI" panose="020B0604030504040204" pitchFamily="50" charset="-128"/>
                <a:ea typeface="Meiryo UI" panose="020B0604030504040204" pitchFamily="50" charset="-128"/>
              </a:rPr>
              <a:t>行います。</a:t>
            </a:r>
            <a:endParaRPr lang="ja-JP" altLang="en-US" sz="1400" b="0" i="0" dirty="0">
              <a:latin typeface="Meiryo UI" panose="020B0604030504040204" pitchFamily="50" charset="-128"/>
              <a:ea typeface="Meiryo UI" panose="020B0604030504040204" pitchFamily="50" charset="-128"/>
            </a:endParaRPr>
          </a:p>
          <a:p>
            <a:pPr marL="285750" indent="-285750" eaLnBrk="1" hangingPunct="1">
              <a:spcBef>
                <a:spcPts val="300"/>
              </a:spcBef>
              <a:buFont typeface="Wingdings" panose="05000000000000000000" pitchFamily="2" charset="2"/>
              <a:buChar char="p"/>
            </a:pPr>
            <a:r>
              <a:rPr lang="en-US" altLang="ja-JP" sz="1400" b="0" i="0" dirty="0" smtClean="0">
                <a:latin typeface="Meiryo UI" panose="020B0604030504040204" pitchFamily="50" charset="-128"/>
                <a:ea typeface="Meiryo UI" panose="020B0604030504040204" pitchFamily="50" charset="-128"/>
              </a:rPr>
              <a:t>LED</a:t>
            </a:r>
            <a:r>
              <a:rPr lang="ja-JP" altLang="en-US" sz="1400" b="0" i="0" dirty="0" err="1">
                <a:latin typeface="Meiryo UI" panose="020B0604030504040204" pitchFamily="50" charset="-128"/>
                <a:ea typeface="Meiryo UI" panose="020B0604030504040204" pitchFamily="50" charset="-128"/>
              </a:rPr>
              <a:t>への</a:t>
            </a:r>
            <a:r>
              <a:rPr lang="ja-JP" altLang="en-US" sz="1400" b="0" i="0" dirty="0">
                <a:latin typeface="Meiryo UI" panose="020B0604030504040204" pitchFamily="50" charset="-128"/>
                <a:ea typeface="Meiryo UI" panose="020B0604030504040204" pitchFamily="50" charset="-128"/>
              </a:rPr>
              <a:t>更新は比較的取り組みやすく、電気料金の低減につながる効果的な対策であることに加え、これまで脱炭素化に取り組めていなかった事業者にとっては脱炭素経営の第一歩ともなり</a:t>
            </a:r>
            <a:r>
              <a:rPr lang="ja-JP" altLang="en-US" sz="1400" b="0" i="0" dirty="0" smtClean="0">
                <a:latin typeface="Meiryo UI" panose="020B0604030504040204" pitchFamily="50" charset="-128"/>
                <a:ea typeface="Meiryo UI" panose="020B0604030504040204" pitchFamily="50" charset="-128"/>
              </a:rPr>
              <a:t>得ます。</a:t>
            </a:r>
            <a:endParaRPr lang="ja-JP" altLang="en-US" sz="1400" b="0" i="0" dirty="0">
              <a:latin typeface="Meiryo UI" panose="020B0604030504040204" pitchFamily="50" charset="-128"/>
              <a:ea typeface="Meiryo UI" panose="020B0604030504040204" pitchFamily="50" charset="-128"/>
            </a:endParaRPr>
          </a:p>
          <a:p>
            <a:pPr eaLnBrk="1" hangingPunct="1">
              <a:spcBef>
                <a:spcPts val="300"/>
              </a:spcBef>
              <a:buFontTx/>
              <a:buNone/>
            </a:pPr>
            <a:endParaRPr lang="ja-JP" altLang="en-US" sz="1400" b="0" i="0" dirty="0">
              <a:latin typeface="Meiryo UI" panose="020B0604030504040204" pitchFamily="50" charset="-128"/>
              <a:ea typeface="Meiryo UI" panose="020B0604030504040204" pitchFamily="50" charset="-128"/>
            </a:endParaRPr>
          </a:p>
        </p:txBody>
      </p:sp>
      <p:sp>
        <p:nvSpPr>
          <p:cNvPr id="53" name="角丸四角形 52"/>
          <p:cNvSpPr/>
          <p:nvPr/>
        </p:nvSpPr>
        <p:spPr>
          <a:xfrm>
            <a:off x="304538" y="751528"/>
            <a:ext cx="3391700"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中小事業者</a:t>
            </a:r>
            <a:r>
              <a:rPr lang="en-US" altLang="zh-TW" sz="1600" b="1" dirty="0">
                <a:solidFill>
                  <a:schemeClr val="tx1"/>
                </a:solidFill>
                <a:latin typeface="Meiryo UI" pitchFamily="50" charset="-128"/>
                <a:ea typeface="Meiryo UI" pitchFamily="50" charset="-128"/>
                <a:cs typeface="Meiryo UI" pitchFamily="50" charset="-128"/>
              </a:rPr>
              <a:t>LED</a:t>
            </a:r>
            <a:r>
              <a:rPr lang="zh-TW" altLang="en-US" sz="1600" b="1" dirty="0">
                <a:solidFill>
                  <a:schemeClr val="tx1"/>
                </a:solidFill>
                <a:latin typeface="Meiryo UI" pitchFamily="50" charset="-128"/>
                <a:ea typeface="Meiryo UI" pitchFamily="50" charset="-128"/>
                <a:cs typeface="Meiryo UI" pitchFamily="50" charset="-128"/>
              </a:rPr>
              <a:t>導入促進事業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3712817" y="867415"/>
            <a:ext cx="283596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1,573,338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395902" y="3201035"/>
            <a:ext cx="88511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spcBef>
                <a:spcPct val="0"/>
              </a:spcBef>
            </a:pPr>
            <a:r>
              <a:rPr lang="ja-JP" altLang="en-US" sz="1400" b="0" i="0" dirty="0" smtClean="0">
                <a:latin typeface="Meiryo UI" panose="020B0604030504040204" pitchFamily="50" charset="-128"/>
                <a:ea typeface="Meiryo UI" panose="020B0604030504040204" pitchFamily="50" charset="-128"/>
              </a:rPr>
              <a:t>中小事</a:t>
            </a:r>
            <a:r>
              <a:rPr lang="ja-JP" altLang="en-US" sz="1400" b="0" i="0" dirty="0">
                <a:latin typeface="Meiryo UI" panose="020B0604030504040204" pitchFamily="50" charset="-128"/>
                <a:ea typeface="Meiryo UI" panose="020B0604030504040204" pitchFamily="50" charset="-128"/>
              </a:rPr>
              <a:t>業者が既存の照明設備を</a:t>
            </a:r>
            <a:r>
              <a:rPr lang="en-US" altLang="ja-JP" sz="1400" b="0" i="0" dirty="0">
                <a:latin typeface="Meiryo UI" panose="020B0604030504040204" pitchFamily="50" charset="-128"/>
                <a:ea typeface="Meiryo UI" panose="020B0604030504040204" pitchFamily="50" charset="-128"/>
              </a:rPr>
              <a:t>LED</a:t>
            </a:r>
            <a:r>
              <a:rPr lang="ja-JP" altLang="en-US" sz="1400" b="0" i="0" dirty="0" smtClean="0">
                <a:latin typeface="Meiryo UI" panose="020B0604030504040204" pitchFamily="50" charset="-128"/>
                <a:ea typeface="Meiryo UI" panose="020B0604030504040204" pitchFamily="50" charset="-128"/>
              </a:rPr>
              <a:t>照明</a:t>
            </a:r>
            <a:r>
              <a:rPr lang="ja-JP" altLang="en-US" sz="1400" b="0" i="0" dirty="0">
                <a:latin typeface="Meiryo UI" panose="020B0604030504040204" pitchFamily="50" charset="-128"/>
                <a:ea typeface="Meiryo UI" panose="020B0604030504040204" pitchFamily="50" charset="-128"/>
              </a:rPr>
              <a:t>に</a:t>
            </a:r>
            <a:r>
              <a:rPr lang="ja-JP" altLang="en-US" sz="1400" b="0" i="0" dirty="0" smtClean="0">
                <a:latin typeface="Meiryo UI" panose="020B0604030504040204" pitchFamily="50" charset="-128"/>
                <a:ea typeface="Meiryo UI" panose="020B0604030504040204" pitchFamily="50" charset="-128"/>
              </a:rPr>
              <a:t>更新</a:t>
            </a:r>
            <a:r>
              <a:rPr lang="ja-JP" altLang="en-US" sz="1400" b="0" i="0" dirty="0">
                <a:latin typeface="Meiryo UI" panose="020B0604030504040204" pitchFamily="50" charset="-128"/>
                <a:ea typeface="Meiryo UI" panose="020B0604030504040204" pitchFamily="50" charset="-128"/>
              </a:rPr>
              <a:t>するための設備費及び附帯工事等に要する費用の一部</a:t>
            </a:r>
            <a:r>
              <a:rPr lang="ja-JP" altLang="en-US" sz="1400" b="0" i="0" dirty="0" smtClean="0">
                <a:latin typeface="Meiryo UI" panose="020B0604030504040204" pitchFamily="50" charset="-128"/>
                <a:ea typeface="Meiryo UI" panose="020B0604030504040204" pitchFamily="50" charset="-128"/>
              </a:rPr>
              <a:t>を補助します。</a:t>
            </a:r>
            <a:endParaRPr lang="en-US" altLang="ja-JP" sz="1400" b="0" i="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星 12 60">
            <a:extLst>
              <a:ext uri="{FF2B5EF4-FFF2-40B4-BE49-F238E27FC236}">
                <a16:creationId xmlns:a16="http://schemas.microsoft.com/office/drawing/2014/main" id="{6554880C-B67D-458C-B3A1-7C848F66E38B}"/>
              </a:ext>
            </a:extLst>
          </p:cNvPr>
          <p:cNvSpPr/>
          <p:nvPr/>
        </p:nvSpPr>
        <p:spPr>
          <a:xfrm>
            <a:off x="28519" y="485500"/>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正方形/長方形 49"/>
          <p:cNvSpPr/>
          <p:nvPr/>
        </p:nvSpPr>
        <p:spPr bwMode="auto">
          <a:xfrm>
            <a:off x="104774" y="3842737"/>
            <a:ext cx="8340725" cy="2841804"/>
          </a:xfrm>
          <a:prstGeom prst="rect">
            <a:avLst/>
          </a:prstGeom>
        </p:spPr>
        <p:txBody>
          <a:bodyPr wrap="square" tIns="0" bIns="0">
            <a:spAutoFit/>
          </a:bodyPr>
          <a:lstStyle/>
          <a:p>
            <a:pPr>
              <a:lnSpc>
                <a:spcPts val="1000"/>
              </a:lnSpc>
              <a:defRPr/>
            </a:pPr>
            <a:r>
              <a:rPr lang="ja-JP" altLang="en-US" sz="1400" dirty="0" smtClean="0">
                <a:latin typeface="Meiryo UI" panose="020B0604030504040204" pitchFamily="50" charset="-128"/>
                <a:ea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endParaRPr>
          </a:p>
          <a:p>
            <a:pPr>
              <a:lnSpc>
                <a:spcPts val="1000"/>
              </a:lnSpc>
              <a:defRPr/>
            </a:pPr>
            <a:endParaRPr lang="en-US" altLang="ja-JP" sz="1400" b="1" dirty="0" smtClean="0">
              <a:latin typeface="Meiryo UI" panose="020B0604030504040204" pitchFamily="50" charset="-128"/>
              <a:ea typeface="Meiryo UI" panose="020B0604030504040204" pitchFamily="50" charset="-128"/>
            </a:endParaRPr>
          </a:p>
          <a:p>
            <a:pPr marL="266700" indent="-266700">
              <a:defRPr/>
            </a:pPr>
            <a:r>
              <a:rPr lang="ja-JP" altLang="en-US" sz="1400" dirty="0" smtClean="0">
                <a:latin typeface="Meiryo UI" panose="020B0604030504040204" pitchFamily="50" charset="-128"/>
                <a:ea typeface="Meiryo UI" panose="020B0604030504040204" pitchFamily="50" charset="-128"/>
              </a:rPr>
              <a:t>（１）補助対象者</a:t>
            </a:r>
          </a:p>
          <a:p>
            <a:pPr marL="266700" indent="-266700">
              <a:defRPr/>
            </a:pPr>
            <a:r>
              <a:rPr lang="ja-JP" altLang="en-US" sz="1400" dirty="0" smtClean="0">
                <a:latin typeface="Meiryo UI" panose="020B0604030504040204" pitchFamily="50" charset="-128"/>
                <a:ea typeface="Meiryo UI" panose="020B0604030504040204" pitchFamily="50" charset="-128"/>
              </a:rPr>
              <a:t>　　   府内</a:t>
            </a:r>
            <a:r>
              <a:rPr lang="ja-JP" altLang="en-US" sz="1400" dirty="0">
                <a:latin typeface="Meiryo UI" panose="020B0604030504040204" pitchFamily="50" charset="-128"/>
                <a:ea typeface="Meiryo UI" panose="020B0604030504040204" pitchFamily="50" charset="-128"/>
              </a:rPr>
              <a:t>の工場・事業場において照明を</a:t>
            </a:r>
            <a:r>
              <a:rPr lang="en-US" altLang="ja-JP" sz="1400" dirty="0" smtClean="0">
                <a:latin typeface="Meiryo UI" panose="020B0604030504040204" pitchFamily="50" charset="-128"/>
                <a:ea typeface="Meiryo UI" panose="020B0604030504040204" pitchFamily="50" charset="-128"/>
              </a:rPr>
              <a:t>LED</a:t>
            </a:r>
            <a:r>
              <a:rPr lang="ja-JP" altLang="en-US" sz="1400" dirty="0" smtClean="0">
                <a:latin typeface="Meiryo UI" panose="020B0604030504040204" pitchFamily="50" charset="-128"/>
                <a:ea typeface="Meiryo UI" panose="020B0604030504040204" pitchFamily="50" charset="-128"/>
              </a:rPr>
              <a:t>に更新</a:t>
            </a:r>
            <a:r>
              <a:rPr lang="ja-JP" altLang="en-US" sz="1400" dirty="0">
                <a:latin typeface="Meiryo UI" panose="020B0604030504040204" pitchFamily="50" charset="-128"/>
                <a:ea typeface="Meiryo UI" panose="020B0604030504040204" pitchFamily="50" charset="-128"/>
              </a:rPr>
              <a:t>する中小事業者</a:t>
            </a:r>
          </a:p>
          <a:p>
            <a:pPr marL="266700" indent="-266700">
              <a:defRPr/>
            </a:pPr>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中小企業者、医療・社会福祉・学校法人、個人事業主等。リースで取得する場合も可）</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smtClean="0">
                <a:latin typeface="Meiryo UI" panose="020B0604030504040204" pitchFamily="50" charset="-128"/>
                <a:ea typeface="Meiryo UI" panose="020B0604030504040204" pitchFamily="50" charset="-128"/>
              </a:rPr>
              <a:t>（２</a:t>
            </a:r>
            <a:r>
              <a:rPr lang="ja-JP" altLang="en-US" sz="1400" dirty="0">
                <a:latin typeface="Meiryo UI" panose="020B0604030504040204" pitchFamily="50" charset="-128"/>
                <a:ea typeface="Meiryo UI" panose="020B0604030504040204" pitchFamily="50" charset="-128"/>
              </a:rPr>
              <a:t>）補助額</a:t>
            </a:r>
          </a:p>
          <a:p>
            <a:pPr marL="266700" indent="-266700">
              <a:defRPr/>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 補助率：１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２以内</a:t>
            </a:r>
          </a:p>
          <a:p>
            <a:pPr marL="266700" indent="-266700">
              <a:defRPr/>
            </a:pPr>
            <a:r>
              <a:rPr lang="ja-JP" altLang="en-US" sz="1400" dirty="0" smtClean="0">
                <a:latin typeface="Meiryo UI" panose="020B0604030504040204" pitchFamily="50" charset="-128"/>
                <a:ea typeface="Meiryo UI" panose="020B0604030504040204" pitchFamily="50" charset="-128"/>
              </a:rPr>
              <a:t>　　　・ </a:t>
            </a:r>
            <a:r>
              <a:rPr lang="ja-JP" altLang="en-US" sz="1400" dirty="0">
                <a:latin typeface="Meiryo UI" panose="020B0604030504040204" pitchFamily="50" charset="-128"/>
                <a:ea typeface="Meiryo UI" panose="020B0604030504040204" pitchFamily="50" charset="-128"/>
              </a:rPr>
              <a:t>補助上限額：</a:t>
            </a:r>
            <a:r>
              <a:rPr lang="en-US" altLang="ja-JP" sz="1400" dirty="0">
                <a:latin typeface="Meiryo UI" panose="020B0604030504040204" pitchFamily="50" charset="-128"/>
                <a:ea typeface="Meiryo UI" panose="020B0604030504040204" pitchFamily="50" charset="-128"/>
              </a:rPr>
              <a:t>1,500</a:t>
            </a:r>
            <a:r>
              <a:rPr lang="ja-JP" altLang="en-US" sz="1400" dirty="0">
                <a:latin typeface="Meiryo UI" panose="020B0604030504040204" pitchFamily="50" charset="-128"/>
                <a:ea typeface="Meiryo UI" panose="020B0604030504040204" pitchFamily="50" charset="-128"/>
              </a:rPr>
              <a:t>万円　補助下限額：</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万円</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（３）補助対象経費</a:t>
            </a:r>
          </a:p>
          <a:p>
            <a:pPr marL="266700" indent="-266700">
              <a:defRPr/>
            </a:pPr>
            <a:r>
              <a:rPr lang="ja-JP" altLang="en-US" sz="1400" dirty="0" smtClean="0">
                <a:latin typeface="Meiryo UI" panose="020B0604030504040204" pitchFamily="50" charset="-128"/>
                <a:ea typeface="Meiryo UI" panose="020B0604030504040204" pitchFamily="50" charset="-128"/>
              </a:rPr>
              <a:t>　　　・ </a:t>
            </a:r>
            <a:r>
              <a:rPr lang="en-US" altLang="ja-JP" sz="1400" dirty="0">
                <a:latin typeface="Meiryo UI" panose="020B0604030504040204" pitchFamily="50" charset="-128"/>
                <a:ea typeface="Meiryo UI" panose="020B0604030504040204" pitchFamily="50" charset="-128"/>
              </a:rPr>
              <a:t>LED</a:t>
            </a:r>
            <a:r>
              <a:rPr lang="ja-JP" altLang="en-US" sz="1400" dirty="0">
                <a:latin typeface="Meiryo UI" panose="020B0604030504040204" pitchFamily="50" charset="-128"/>
                <a:ea typeface="Meiryo UI" panose="020B0604030504040204" pitchFamily="50" charset="-128"/>
              </a:rPr>
              <a:t>照明の購入に要する費用</a:t>
            </a:r>
          </a:p>
          <a:p>
            <a:pPr marL="266700" indent="-266700">
              <a:defRPr/>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電源ユニット、ソケット、落下防止部品などの付帯設備を含む</a:t>
            </a:r>
            <a:r>
              <a:rPr lang="en-US" altLang="ja-JP" sz="1400" dirty="0">
                <a:latin typeface="Meiryo UI" panose="020B0604030504040204" pitchFamily="50" charset="-128"/>
                <a:ea typeface="Meiryo UI" panose="020B0604030504040204" pitchFamily="50" charset="-128"/>
              </a:rPr>
              <a:t>)</a:t>
            </a:r>
          </a:p>
          <a:p>
            <a:pPr marL="266700" indent="-266700">
              <a:defRPr/>
            </a:pPr>
            <a:r>
              <a:rPr lang="ja-JP" altLang="en-US" sz="1400" dirty="0" smtClean="0">
                <a:latin typeface="Meiryo UI" panose="020B0604030504040204" pitchFamily="50" charset="-128"/>
                <a:ea typeface="Meiryo UI" panose="020B0604030504040204" pitchFamily="50" charset="-128"/>
              </a:rPr>
              <a:t>　　　・ </a:t>
            </a:r>
            <a:r>
              <a:rPr lang="ja-JP" altLang="en-US" sz="1400" dirty="0">
                <a:latin typeface="Meiryo UI" panose="020B0604030504040204" pitchFamily="50" charset="-128"/>
                <a:ea typeface="Meiryo UI" panose="020B0604030504040204" pitchFamily="50" charset="-128"/>
              </a:rPr>
              <a:t>補助事業の実施に不可欠な設計、工事、既存の照明設備の撤去・処分に要する費用</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932" y="5064572"/>
            <a:ext cx="4189412"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グループ化 34"/>
          <p:cNvGrpSpPr/>
          <p:nvPr/>
        </p:nvGrpSpPr>
        <p:grpSpPr>
          <a:xfrm>
            <a:off x="182442" y="1322830"/>
            <a:ext cx="1316158" cy="353569"/>
            <a:chOff x="8028309" y="5129882"/>
            <a:chExt cx="944488" cy="260412"/>
          </a:xfrm>
        </p:grpSpPr>
        <p:sp>
          <p:nvSpPr>
            <p:cNvPr id="36" name="角丸四角形 35"/>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7" name="角丸四角形 36"/>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rPr>
                <a:t>目　的</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grpSp>
      <p:grpSp>
        <p:nvGrpSpPr>
          <p:cNvPr id="38" name="グループ化 37"/>
          <p:cNvGrpSpPr/>
          <p:nvPr/>
        </p:nvGrpSpPr>
        <p:grpSpPr>
          <a:xfrm>
            <a:off x="182442" y="2783330"/>
            <a:ext cx="1265357" cy="353569"/>
            <a:chOff x="8028309" y="5129882"/>
            <a:chExt cx="944488" cy="260412"/>
          </a:xfrm>
        </p:grpSpPr>
        <p:sp>
          <p:nvSpPr>
            <p:cNvPr id="39" name="角丸四角形 38"/>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rPr>
                <a:t>事業概要</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grpSp>
      <p:grpSp>
        <p:nvGrpSpPr>
          <p:cNvPr id="42" name="グループ化 41"/>
          <p:cNvGrpSpPr/>
          <p:nvPr/>
        </p:nvGrpSpPr>
        <p:grpSpPr>
          <a:xfrm>
            <a:off x="177800" y="3685031"/>
            <a:ext cx="1265357" cy="353569"/>
            <a:chOff x="8028309" y="5129882"/>
            <a:chExt cx="944488" cy="260412"/>
          </a:xfrm>
        </p:grpSpPr>
        <p:sp>
          <p:nvSpPr>
            <p:cNvPr id="43" name="角丸四角形 42"/>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rPr>
                <a:t>補助内容</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grpSp>
      <p:sp>
        <p:nvSpPr>
          <p:cNvPr id="26"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50374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2131440563"/>
              </p:ext>
            </p:extLst>
          </p:nvPr>
        </p:nvGraphicFramePr>
        <p:xfrm>
          <a:off x="1085114" y="4687090"/>
          <a:ext cx="7704000" cy="1275845"/>
        </p:xfrm>
        <a:graphic>
          <a:graphicData uri="http://schemas.openxmlformats.org/drawingml/2006/table">
            <a:tbl>
              <a:tblPr firstRow="1" bandRow="1">
                <a:tableStyleId>{5940675A-B579-460E-94D1-54222C63F5DA}</a:tableStyleId>
              </a:tblPr>
              <a:tblGrid>
                <a:gridCol w="3074965">
                  <a:extLst>
                    <a:ext uri="{9D8B030D-6E8A-4147-A177-3AD203B41FA5}">
                      <a16:colId xmlns:a16="http://schemas.microsoft.com/office/drawing/2014/main" val="3757262113"/>
                    </a:ext>
                  </a:extLst>
                </a:gridCol>
                <a:gridCol w="929789">
                  <a:extLst>
                    <a:ext uri="{9D8B030D-6E8A-4147-A177-3AD203B41FA5}">
                      <a16:colId xmlns:a16="http://schemas.microsoft.com/office/drawing/2014/main" val="2622963625"/>
                    </a:ext>
                  </a:extLst>
                </a:gridCol>
                <a:gridCol w="847164">
                  <a:extLst>
                    <a:ext uri="{9D8B030D-6E8A-4147-A177-3AD203B41FA5}">
                      <a16:colId xmlns:a16="http://schemas.microsoft.com/office/drawing/2014/main" val="1800250479"/>
                    </a:ext>
                  </a:extLst>
                </a:gridCol>
                <a:gridCol w="927847">
                  <a:extLst>
                    <a:ext uri="{9D8B030D-6E8A-4147-A177-3AD203B41FA5}">
                      <a16:colId xmlns:a16="http://schemas.microsoft.com/office/drawing/2014/main" val="1336792137"/>
                    </a:ext>
                  </a:extLst>
                </a:gridCol>
                <a:gridCol w="968189">
                  <a:extLst>
                    <a:ext uri="{9D8B030D-6E8A-4147-A177-3AD203B41FA5}">
                      <a16:colId xmlns:a16="http://schemas.microsoft.com/office/drawing/2014/main" val="2115108600"/>
                    </a:ext>
                  </a:extLst>
                </a:gridCol>
                <a:gridCol w="956046">
                  <a:extLst>
                    <a:ext uri="{9D8B030D-6E8A-4147-A177-3AD203B41FA5}">
                      <a16:colId xmlns:a16="http://schemas.microsoft.com/office/drawing/2014/main" val="4033826965"/>
                    </a:ext>
                  </a:extLst>
                </a:gridCol>
              </a:tblGrid>
              <a:tr h="30048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a:t>
                      </a:r>
                      <a:r>
                        <a:rPr kumimoji="1" lang="ja-JP" altLang="en-US" sz="1000" dirty="0" smtClean="0">
                          <a:solidFill>
                            <a:schemeClr val="tx1"/>
                          </a:solidFill>
                          <a:latin typeface="Meiryo UI" panose="020B0604030504040204" pitchFamily="50" charset="-128"/>
                          <a:ea typeface="Meiryo UI" panose="020B0604030504040204" pitchFamily="50" charset="-128"/>
                        </a:rPr>
                        <a:t>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a:t>
                      </a:r>
                      <a:r>
                        <a:rPr kumimoji="1" lang="ja-JP" altLang="en-US" sz="1000" dirty="0" smtClean="0">
                          <a:solidFill>
                            <a:schemeClr val="tx1"/>
                          </a:solidFill>
                          <a:latin typeface="Meiryo UI" panose="020B0604030504040204" pitchFamily="50" charset="-128"/>
                          <a:ea typeface="Meiryo UI" panose="020B0604030504040204" pitchFamily="50" charset="-128"/>
                        </a:rPr>
                        <a:t>１</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a:t>
                      </a:r>
                      <a:r>
                        <a:rPr kumimoji="1" lang="ja-JP" altLang="en-US" sz="1000" dirty="0" smtClean="0">
                          <a:solidFill>
                            <a:schemeClr val="tx1"/>
                          </a:solidFill>
                          <a:latin typeface="Meiryo UI" panose="020B0604030504040204" pitchFamily="50" charset="-128"/>
                          <a:ea typeface="Meiryo UI" panose="020B0604030504040204" pitchFamily="50" charset="-128"/>
                        </a:rPr>
                        <a:t>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特別賞（公募型部門）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０</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特別賞（届出の評価結果に基づく）</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９</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２</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3743851851"/>
                  </a:ext>
                </a:extLst>
              </a:tr>
            </a:tbl>
          </a:graphicData>
        </a:graphic>
      </p:graphicFrame>
      <p:sp>
        <p:nvSpPr>
          <p:cNvPr id="26" name="テキスト ボックス 25"/>
          <p:cNvSpPr txBox="1"/>
          <p:nvPr/>
        </p:nvSpPr>
        <p:spPr>
          <a:xfrm>
            <a:off x="404488" y="4388740"/>
            <a:ext cx="350560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大阪府実績</a:t>
            </a:r>
            <a:r>
              <a:rPr lang="ja-JP" altLang="en-US" sz="1000" dirty="0" smtClean="0">
                <a:latin typeface="Meiryo UI" pitchFamily="50" charset="-128"/>
                <a:ea typeface="Meiryo UI" pitchFamily="50" charset="-128"/>
                <a:cs typeface="Meiryo UI" pitchFamily="50" charset="-128"/>
              </a:rPr>
              <a:t>＞受賞した事業者等の数</a:t>
            </a:r>
            <a:endParaRPr lang="en-US" altLang="ja-JP" sz="1000" strike="sngStrike"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8184667" y="444902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404488" y="1419705"/>
            <a:ext cx="876640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2007</a:t>
            </a:r>
            <a:r>
              <a:rPr lang="ja-JP" altLang="ja-JP" b="0" i="0" dirty="0" smtClean="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a:t>
            </a:r>
            <a:r>
              <a:rPr lang="ja-JP" altLang="en-US" b="0" i="0" dirty="0" smtClean="0">
                <a:latin typeface="Meiryo UI" panose="020B0604030504040204" pitchFamily="50" charset="-128"/>
                <a:ea typeface="Meiryo UI" panose="020B0604030504040204" pitchFamily="50" charset="-128"/>
              </a:rPr>
              <a:t>地球</a:t>
            </a:r>
            <a:r>
              <a:rPr lang="ja-JP" altLang="ja-JP" b="0" i="0" dirty="0" smtClean="0">
                <a:latin typeface="Meiryo UI" panose="020B0604030504040204" pitchFamily="50" charset="-128"/>
                <a:ea typeface="Meiryo UI" panose="020B0604030504040204" pitchFamily="50" charset="-128"/>
              </a:rPr>
              <a:t>温暖化</a:t>
            </a:r>
            <a:r>
              <a:rPr lang="ja-JP" altLang="en-US" b="0" i="0" dirty="0" smtClean="0">
                <a:latin typeface="Meiryo UI" panose="020B0604030504040204" pitchFamily="50" charset="-128"/>
                <a:ea typeface="Meiryo UI" panose="020B0604030504040204" pitchFamily="50" charset="-128"/>
              </a:rPr>
              <a:t>の</a:t>
            </a:r>
            <a:r>
              <a:rPr lang="ja-JP" altLang="ja-JP" b="0" i="0" dirty="0" smtClean="0">
                <a:latin typeface="Meiryo UI" panose="020B0604030504040204" pitchFamily="50" charset="-128"/>
                <a:ea typeface="Meiryo UI" panose="020B0604030504040204" pitchFamily="50" charset="-128"/>
              </a:rPr>
              <a:t>防止</a:t>
            </a:r>
            <a:r>
              <a:rPr lang="ja-JP" altLang="en-US" b="0" i="0" dirty="0">
                <a:latin typeface="Meiryo UI" panose="020B0604030504040204" pitchFamily="50" charset="-128"/>
                <a:ea typeface="Meiryo UI" panose="020B0604030504040204" pitchFamily="50" charset="-128"/>
              </a:rPr>
              <a:t>やヒートアイランド現象の</a:t>
            </a:r>
            <a:r>
              <a:rPr lang="ja-JP" altLang="en-US" b="0" i="0" dirty="0" smtClean="0">
                <a:latin typeface="Meiryo UI" panose="020B0604030504040204" pitchFamily="50" charset="-128"/>
                <a:ea typeface="Meiryo UI" panose="020B0604030504040204" pitchFamily="50" charset="-128"/>
              </a:rPr>
              <a:t>緩和に</a:t>
            </a:r>
            <a:r>
              <a:rPr lang="ja-JP" altLang="ja-JP" b="0" i="0" dirty="0" smtClean="0">
                <a:latin typeface="Meiryo UI" panose="020B0604030504040204" pitchFamily="50" charset="-128"/>
                <a:ea typeface="Meiryo UI" panose="020B0604030504040204" pitchFamily="50" charset="-128"/>
              </a:rPr>
              <a:t>関し</a:t>
            </a:r>
            <a:r>
              <a:rPr lang="ja-JP" altLang="en-US" b="0" i="0" dirty="0" smtClean="0">
                <a:latin typeface="Meiryo UI" panose="020B0604030504040204" pitchFamily="50" charset="-128"/>
                <a:ea typeface="Meiryo UI" panose="020B0604030504040204" pitchFamily="50" charset="-128"/>
              </a:rPr>
              <a:t>、</a:t>
            </a:r>
            <a:r>
              <a:rPr lang="ja-JP" altLang="ja-JP" b="0" i="0" dirty="0" smtClean="0">
                <a:latin typeface="Meiryo UI" panose="020B0604030504040204" pitchFamily="50" charset="-128"/>
                <a:ea typeface="Meiryo UI" panose="020B0604030504040204" pitchFamily="50" charset="-128"/>
              </a:rPr>
              <a:t>他の模範となる特に優れた取組みを行った事業者</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若しくは事業所</a:t>
            </a:r>
            <a:r>
              <a:rPr lang="ja-JP" altLang="ja-JP" b="0" i="0" dirty="0" smtClean="0">
                <a:latin typeface="Meiryo UI" panose="020B0604030504040204" pitchFamily="50" charset="-128"/>
                <a:ea typeface="Meiryo UI" panose="020B0604030504040204" pitchFamily="50" charset="-128"/>
              </a:rPr>
              <a:t>又は</a:t>
            </a:r>
            <a:r>
              <a:rPr lang="ja-JP" altLang="en-US" b="0" i="0" dirty="0">
                <a:latin typeface="Meiryo UI" panose="020B0604030504040204" pitchFamily="50" charset="-128"/>
                <a:ea typeface="Meiryo UI" panose="020B0604030504040204" pitchFamily="50" charset="-128"/>
              </a:rPr>
              <a:t>建築主及び</a:t>
            </a:r>
            <a:r>
              <a:rPr lang="ja-JP" altLang="en-US" b="0" i="0" dirty="0" smtClean="0">
                <a:latin typeface="Meiryo UI" panose="020B0604030504040204" pitchFamily="50" charset="-128"/>
                <a:ea typeface="Meiryo UI" panose="020B0604030504040204" pitchFamily="50" charset="-128"/>
              </a:rPr>
              <a:t>設計者</a:t>
            </a:r>
            <a:r>
              <a:rPr lang="ja-JP" altLang="ja-JP" b="0" i="0" dirty="0" smtClean="0">
                <a:latin typeface="Meiryo UI" panose="020B0604030504040204" pitchFamily="50" charset="-128"/>
                <a:ea typeface="Meiryo UI" panose="020B0604030504040204" pitchFamily="50" charset="-128"/>
              </a:rPr>
              <a:t>をおおさかストップ温暖化賞として表彰してき</a:t>
            </a:r>
            <a:r>
              <a:rPr lang="ja-JP" altLang="en-US" b="0" i="0" dirty="0" smtClean="0">
                <a:latin typeface="Meiryo UI" panose="020B0604030504040204" pitchFamily="50" charset="-128"/>
                <a:ea typeface="Meiryo UI" panose="020B0604030504040204" pitchFamily="50" charset="-128"/>
              </a:rPr>
              <a:t>まし</a:t>
            </a:r>
            <a:r>
              <a:rPr lang="ja-JP" altLang="ja-JP" b="0" i="0" dirty="0" smtClean="0">
                <a:latin typeface="Meiryo UI" panose="020B0604030504040204" pitchFamily="50" charset="-128"/>
                <a:ea typeface="Meiryo UI" panose="020B0604030504040204" pitchFamily="50" charset="-128"/>
              </a:rPr>
              <a:t>た</a:t>
            </a:r>
            <a:r>
              <a:rPr lang="ja-JP" altLang="en-US" b="0" i="0" dirty="0" smtClean="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2021</a:t>
            </a:r>
            <a:r>
              <a:rPr lang="ja-JP" altLang="ja-JP" b="0" i="0" dirty="0" smtClean="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a:t>
            </a:r>
            <a:r>
              <a:rPr lang="ja-JP" altLang="en-US" b="0" i="0" dirty="0" smtClean="0">
                <a:latin typeface="Meiryo UI" panose="020B0604030504040204" pitchFamily="50" charset="-128"/>
                <a:ea typeface="Meiryo UI" panose="020B0604030504040204" pitchFamily="50" charset="-128"/>
              </a:rPr>
              <a:t>は、</a:t>
            </a:r>
            <a:r>
              <a:rPr lang="ja-JP" altLang="ja-JP" b="0" i="0" dirty="0" smtClean="0">
                <a:latin typeface="Meiryo UI" panose="020B0604030504040204" pitchFamily="50" charset="-128"/>
                <a:ea typeface="Meiryo UI" panose="020B0604030504040204" pitchFamily="50" charset="-128"/>
              </a:rPr>
              <a:t>従来</a:t>
            </a:r>
            <a:r>
              <a:rPr lang="ja-JP" altLang="ja-JP" b="0" i="0" dirty="0">
                <a:latin typeface="Meiryo UI" panose="020B0604030504040204" pitchFamily="50" charset="-128"/>
                <a:ea typeface="Meiryo UI" panose="020B0604030504040204" pitchFamily="50" charset="-128"/>
              </a:rPr>
              <a:t>の緩和分野</a:t>
            </a:r>
            <a:r>
              <a:rPr lang="ja-JP" altLang="ja-JP" b="0" i="0" dirty="0" smtClean="0">
                <a:latin typeface="Meiryo UI" panose="020B0604030504040204" pitchFamily="50" charset="-128"/>
                <a:ea typeface="Meiryo UI" panose="020B0604030504040204" pitchFamily="50" charset="-128"/>
              </a:rPr>
              <a:t>に</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ja-JP" b="0" i="0" dirty="0" smtClean="0">
                <a:latin typeface="Meiryo UI" panose="020B0604030504040204" pitchFamily="50" charset="-128"/>
                <a:ea typeface="Meiryo UI" panose="020B0604030504040204" pitchFamily="50" charset="-128"/>
              </a:rPr>
              <a:t>適応分野</a:t>
            </a:r>
            <a:r>
              <a:rPr lang="ja-JP" altLang="en-US" b="0" i="0" dirty="0" smtClean="0">
                <a:latin typeface="Meiryo UI" panose="020B0604030504040204" pitchFamily="50" charset="-128"/>
                <a:ea typeface="Meiryo UI" panose="020B0604030504040204" pitchFamily="50" charset="-128"/>
              </a:rPr>
              <a:t>を加えるなど、「おおさか気候変動対策賞」へリニューアルして運用しています。本賞による</a:t>
            </a:r>
            <a:r>
              <a:rPr lang="ja-JP" altLang="ja-JP" b="0" i="0" dirty="0" smtClean="0">
                <a:latin typeface="Meiryo UI" panose="020B0604030504040204" pitchFamily="50" charset="-128"/>
                <a:ea typeface="Meiryo UI" panose="020B0604030504040204" pitchFamily="50" charset="-128"/>
              </a:rPr>
              <a:t>表彰</a:t>
            </a:r>
            <a:r>
              <a:rPr lang="ja-JP" altLang="en-US" b="0" i="0" dirty="0" smtClean="0">
                <a:latin typeface="Meiryo UI" panose="020B0604030504040204" pitchFamily="50" charset="-128"/>
                <a:ea typeface="Meiryo UI" panose="020B0604030504040204" pitchFamily="50" charset="-128"/>
              </a:rPr>
              <a:t>を実施</a:t>
            </a:r>
            <a:r>
              <a:rPr lang="ja-JP" altLang="en-US" b="0" i="0" dirty="0">
                <a:latin typeface="Meiryo UI" panose="020B0604030504040204" pitchFamily="50" charset="-128"/>
                <a:ea typeface="Meiryo UI" panose="020B0604030504040204" pitchFamily="50" charset="-128"/>
              </a:rPr>
              <a:t>し、優れた取組み</a:t>
            </a:r>
            <a:r>
              <a:rPr lang="ja-JP" altLang="en-US" b="0" i="0" dirty="0" smtClean="0">
                <a:latin typeface="Meiryo UI" panose="020B0604030504040204" pitchFamily="50" charset="-128"/>
                <a:ea typeface="Meiryo UI" panose="020B0604030504040204" pitchFamily="50" charset="-128"/>
              </a:rPr>
              <a:t>を</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広く</a:t>
            </a:r>
            <a:r>
              <a:rPr lang="ja-JP" altLang="en-US" b="0" i="0" dirty="0">
                <a:latin typeface="Meiryo UI" panose="020B0604030504040204" pitchFamily="50" charset="-128"/>
                <a:ea typeface="Meiryo UI" panose="020B0604030504040204" pitchFamily="50" charset="-128"/>
              </a:rPr>
              <a:t>周知</a:t>
            </a:r>
            <a:r>
              <a:rPr lang="ja-JP" altLang="en-US" b="0" i="0" dirty="0" smtClean="0">
                <a:latin typeface="Meiryo UI" panose="020B0604030504040204" pitchFamily="50" charset="-128"/>
                <a:ea typeface="Meiryo UI" panose="020B0604030504040204" pitchFamily="50" charset="-128"/>
              </a:rPr>
              <a:t>することで、事業者による積極的な気候変動対策の促進を図ります。</a:t>
            </a:r>
            <a:endParaRPr lang="ja-JP" altLang="ja-JP" b="0" i="0" dirty="0" smtClean="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219096" y="983410"/>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0485" y="712694"/>
            <a:ext cx="9733258" cy="571500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404488" y="883362"/>
            <a:ext cx="274412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おおさか気候変動対策賞</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1" name="テキスト ボックス 20"/>
          <p:cNvSpPr txBox="1"/>
          <p:nvPr/>
        </p:nvSpPr>
        <p:spPr>
          <a:xfrm>
            <a:off x="1447522" y="5981250"/>
            <a:ext cx="5922487" cy="400110"/>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１</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は、適応分野における受賞事業者数</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２　大阪府気候変動対策推進条例に基づく届出の評価結果が優秀な成績であった事業者を表彰するもの</a:t>
            </a: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98" y="2397369"/>
            <a:ext cx="1906446" cy="1270964"/>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9142" y="2387948"/>
            <a:ext cx="1842663" cy="1228442"/>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8678" y="2387949"/>
            <a:ext cx="1842663" cy="1228442"/>
          </a:xfrm>
          <a:prstGeom prst="rect">
            <a:avLst/>
          </a:prstGeom>
        </p:spPr>
      </p:pic>
      <p:sp>
        <p:nvSpPr>
          <p:cNvPr id="31" name="テキスト ボックス 30"/>
          <p:cNvSpPr txBox="1"/>
          <p:nvPr/>
        </p:nvSpPr>
        <p:spPr>
          <a:xfrm>
            <a:off x="473117" y="3757826"/>
            <a:ext cx="2606864" cy="707886"/>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2021</a:t>
            </a:r>
            <a:r>
              <a:rPr lang="ja-JP" altLang="en-US" sz="1000" dirty="0" smtClean="0">
                <a:latin typeface="Meiryo UI" pitchFamily="50" charset="-128"/>
                <a:ea typeface="Meiryo UI" pitchFamily="50" charset="-128"/>
                <a:cs typeface="Meiryo UI" pitchFamily="50" charset="-128"/>
              </a:rPr>
              <a:t>年度おおさか気候変動対策賞　大阪府知事賞受賞</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J</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フロントリテイリング株式</a:t>
            </a:r>
            <a:r>
              <a:rPr lang="ja-JP" altLang="en-US" sz="1000" dirty="0" smtClean="0">
                <a:latin typeface="Meiryo UI" pitchFamily="50" charset="-128"/>
                <a:ea typeface="Meiryo UI" pitchFamily="50" charset="-128"/>
                <a:cs typeface="Meiryo UI" pitchFamily="50" charset="-128"/>
              </a:rPr>
              <a:t>会社</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大丸心斎橋店様、心斎橋</a:t>
            </a:r>
            <a:r>
              <a:rPr lang="en-US" altLang="ja-JP" sz="1000" dirty="0" smtClean="0">
                <a:latin typeface="Meiryo UI" pitchFamily="50" charset="-128"/>
                <a:ea typeface="Meiryo UI" pitchFamily="50" charset="-128"/>
                <a:cs typeface="Meiryo UI" pitchFamily="50" charset="-128"/>
              </a:rPr>
              <a:t>PARCO</a:t>
            </a:r>
            <a:r>
              <a:rPr lang="ja-JP" altLang="en-US" sz="1000" dirty="0" smtClean="0">
                <a:latin typeface="Meiryo UI" pitchFamily="50" charset="-128"/>
                <a:ea typeface="Meiryo UI" pitchFamily="50" charset="-128"/>
                <a:cs typeface="Meiryo UI" pitchFamily="50" charset="-128"/>
              </a:rPr>
              <a:t>　様　</a:t>
            </a:r>
            <a:endParaRPr lang="en-US" altLang="ja-JP" sz="10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3219096" y="3707456"/>
            <a:ext cx="2606864"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2021</a:t>
            </a:r>
            <a:r>
              <a:rPr lang="ja-JP" altLang="en-US" sz="1000" dirty="0">
                <a:latin typeface="Meiryo UI" pitchFamily="50" charset="-128"/>
                <a:ea typeface="Meiryo UI" pitchFamily="50" charset="-128"/>
                <a:cs typeface="Meiryo UI" pitchFamily="50" charset="-128"/>
              </a:rPr>
              <a:t>年度</a:t>
            </a:r>
            <a:r>
              <a:rPr lang="ja-JP" altLang="en-US" sz="1000" dirty="0" smtClean="0">
                <a:latin typeface="Meiryo UI" pitchFamily="50" charset="-128"/>
                <a:ea typeface="Meiryo UI" pitchFamily="50" charset="-128"/>
                <a:cs typeface="Meiryo UI" pitchFamily="50" charset="-128"/>
              </a:rPr>
              <a:t>おおさか気候変動対策賞　大阪府知事賞受賞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大阪シティバス株式会社　様　</a:t>
            </a:r>
            <a:endParaRPr lang="en-US" altLang="ja-JP" sz="1000" dirty="0" smtClean="0">
              <a:latin typeface="Meiryo UI" pitchFamily="50" charset="-128"/>
              <a:ea typeface="Meiryo UI" pitchFamily="50" charset="-128"/>
              <a:cs typeface="Meiryo UI" pitchFamily="50" charset="-128"/>
            </a:endParaRPr>
          </a:p>
        </p:txBody>
      </p:sp>
      <p:sp>
        <p:nvSpPr>
          <p:cNvPr id="35" name="テキスト ボックス 34"/>
          <p:cNvSpPr txBox="1"/>
          <p:nvPr/>
        </p:nvSpPr>
        <p:spPr>
          <a:xfrm>
            <a:off x="6275223" y="3668333"/>
            <a:ext cx="2606864"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2021</a:t>
            </a:r>
            <a:r>
              <a:rPr lang="ja-JP" altLang="en-US" sz="1000" dirty="0">
                <a:latin typeface="Meiryo UI" pitchFamily="50" charset="-128"/>
                <a:ea typeface="Meiryo UI" pitchFamily="50" charset="-128"/>
                <a:cs typeface="Meiryo UI" pitchFamily="50" charset="-128"/>
              </a:rPr>
              <a:t>年度</a:t>
            </a:r>
            <a:r>
              <a:rPr lang="ja-JP" altLang="en-US" sz="1000" dirty="0" smtClean="0">
                <a:latin typeface="Meiryo UI" pitchFamily="50" charset="-128"/>
                <a:ea typeface="Meiryo UI" pitchFamily="50" charset="-128"/>
                <a:cs typeface="Meiryo UI" pitchFamily="50" charset="-128"/>
              </a:rPr>
              <a:t>おおさか気候変動対策賞優秀賞・特別賞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受賞のみなさま</a:t>
            </a:r>
            <a:endParaRPr lang="en-US" altLang="ja-JP" sz="1000" dirty="0" smtClean="0">
              <a:latin typeface="Meiryo UI" pitchFamily="50" charset="-128"/>
              <a:ea typeface="Meiryo UI" pitchFamily="50" charset="-128"/>
              <a:cs typeface="Meiryo UI" pitchFamily="50" charset="-128"/>
            </a:endParaRPr>
          </a:p>
        </p:txBody>
      </p:sp>
      <p:sp>
        <p:nvSpPr>
          <p:cNvPr id="22"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21226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59"/>
          <p:cNvSpPr/>
          <p:nvPr/>
        </p:nvSpPr>
        <p:spPr>
          <a:xfrm>
            <a:off x="129999" y="721221"/>
            <a:ext cx="9635632" cy="488374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61" name="角丸四角形 60"/>
          <p:cNvSpPr/>
          <p:nvPr/>
        </p:nvSpPr>
        <p:spPr>
          <a:xfrm>
            <a:off x="174818" y="813935"/>
            <a:ext cx="4970579"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spc="-130" dirty="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a:solidFill>
                  <a:prstClr val="black"/>
                </a:solidFill>
                <a:latin typeface="Meiryo UI" pitchFamily="50" charset="-128"/>
                <a:ea typeface="Meiryo UI" pitchFamily="50" charset="-128"/>
                <a:cs typeface="Meiryo UI" pitchFamily="50" charset="-128"/>
              </a:rPr>
              <a:t>ガス冷暖房･蓄熱式空調・コージェネレーション等の導入促進</a:t>
            </a: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62" name="正方形/長方形 61"/>
          <p:cNvSpPr/>
          <p:nvPr/>
        </p:nvSpPr>
        <p:spPr>
          <a:xfrm>
            <a:off x="5338864" y="901622"/>
            <a:ext cx="2507520"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28"/>
          <p:cNvSpPr txBox="1">
            <a:spLocks noChangeArrowheads="1"/>
          </p:cNvSpPr>
          <p:nvPr/>
        </p:nvSpPr>
        <p:spPr bwMode="auto">
          <a:xfrm>
            <a:off x="329377" y="1573458"/>
            <a:ext cx="4459960" cy="892552"/>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電力</a:t>
            </a:r>
            <a:r>
              <a:rPr lang="ja-JP" altLang="en-US" sz="1300" dirty="0">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ます。</a:t>
            </a:r>
            <a:endParaRPr lang="en-US" altLang="ja-JP" sz="1300" dirty="0">
              <a:latin typeface="Meiryo UI" pitchFamily="50" charset="-128"/>
              <a:ea typeface="Meiryo UI" pitchFamily="50" charset="-128"/>
              <a:cs typeface="Meiryo UI" pitchFamily="50" charset="-128"/>
            </a:endParaRPr>
          </a:p>
        </p:txBody>
      </p:sp>
      <p:sp>
        <p:nvSpPr>
          <p:cNvPr id="64" name="テキスト ボックス 28"/>
          <p:cNvSpPr txBox="1">
            <a:spLocks noChangeArrowheads="1"/>
          </p:cNvSpPr>
          <p:nvPr/>
        </p:nvSpPr>
        <p:spPr bwMode="auto">
          <a:xfrm>
            <a:off x="410251" y="2786096"/>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a:latin typeface="Meiryo UI" pitchFamily="50" charset="-128"/>
                <a:ea typeface="Meiryo UI" pitchFamily="50" charset="-128"/>
                <a:cs typeface="Meiryo UI" pitchFamily="50" charset="-128"/>
              </a:rPr>
              <a:t>◇ガス冷暖房の導入により、ピーク時の冷暖房用の電力消費が抑制（ピークカット）され、電力需要の平準化に寄与します。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spcAft>
                <a:spcPts val="600"/>
              </a:spcAft>
            </a:pPr>
            <a:r>
              <a:rPr lang="ja-JP" altLang="en-US" sz="1300" dirty="0">
                <a:latin typeface="Meiryo UI" pitchFamily="50" charset="-128"/>
                <a:ea typeface="Meiryo UI" pitchFamily="50" charset="-128"/>
                <a:cs typeface="Meiryo UI" pitchFamily="50" charset="-128"/>
              </a:rPr>
              <a:t>◇蓄熱式空調機、ヒートポンプ給湯器の導入により、ピーク時の電力消費を夜間にシフト（ピークシフト）することができ、電力需要の平準化に寄与します。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r>
              <a:rPr lang="ja-JP" altLang="en-US" sz="1300" dirty="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p>
        </p:txBody>
      </p:sp>
      <p:sp>
        <p:nvSpPr>
          <p:cNvPr id="65" name="正方形/長方形 64"/>
          <p:cNvSpPr/>
          <p:nvPr/>
        </p:nvSpPr>
        <p:spPr>
          <a:xfrm>
            <a:off x="5145398" y="4774751"/>
            <a:ext cx="1980603"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5393505" y="2747596"/>
            <a:ext cx="1206044" cy="415498"/>
          </a:xfrm>
          <a:prstGeom prst="rect">
            <a:avLst/>
          </a:prstGeom>
        </p:spPr>
        <p:txBody>
          <a:bodyPr wrap="square">
            <a:spAutoFit/>
          </a:bodyPr>
          <a:lstStyle/>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2002" y="3586867"/>
            <a:ext cx="1527393" cy="1155865"/>
          </a:xfrm>
          <a:prstGeom prst="rect">
            <a:avLst/>
          </a:prstGeom>
        </p:spPr>
      </p:pic>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245" y="3446732"/>
            <a:ext cx="1722513" cy="1296000"/>
          </a:xfrm>
          <a:prstGeom prst="rect">
            <a:avLst/>
          </a:prstGeom>
        </p:spPr>
      </p:pic>
      <p:sp>
        <p:nvSpPr>
          <p:cNvPr id="69" name="正方形/長方形 68"/>
          <p:cNvSpPr/>
          <p:nvPr/>
        </p:nvSpPr>
        <p:spPr>
          <a:xfrm>
            <a:off x="7717036" y="474273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家庭用燃料電池</a:t>
            </a:r>
            <a:endParaRPr lang="en-US" altLang="zh-TW"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（エネファーム）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7445250" y="2715301"/>
            <a:ext cx="1722513" cy="600164"/>
          </a:xfrm>
          <a:prstGeom prst="rect">
            <a:avLst/>
          </a:prstGeom>
        </p:spPr>
        <p:txBody>
          <a:bodyPr wrap="square">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（エコキュート）</a:t>
            </a:r>
          </a:p>
        </p:txBody>
      </p:sp>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7536" y="1431760"/>
            <a:ext cx="1052668" cy="1315836"/>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0164" y="1352262"/>
            <a:ext cx="1095783" cy="1332000"/>
          </a:xfrm>
          <a:prstGeom prst="rect">
            <a:avLst/>
          </a:prstGeom>
        </p:spPr>
      </p:pic>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3036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3838" y="1866900"/>
            <a:ext cx="2185949" cy="1453979"/>
          </a:xfrm>
          <a:prstGeom prst="rect">
            <a:avLst/>
          </a:prstGeom>
        </p:spPr>
      </p:pic>
      <p:sp>
        <p:nvSpPr>
          <p:cNvPr id="20" name="テキスト ボックス 19"/>
          <p:cNvSpPr txBox="1"/>
          <p:nvPr/>
        </p:nvSpPr>
        <p:spPr>
          <a:xfrm>
            <a:off x="7072840" y="3338768"/>
            <a:ext cx="1668062" cy="169277"/>
          </a:xfrm>
          <a:prstGeom prst="rect">
            <a:avLst/>
          </a:prstGeom>
          <a:noFill/>
        </p:spPr>
        <p:txBody>
          <a:bodyPr wrap="square" lIns="0" tIns="0" rIns="0" bIns="0" rtlCol="0" anchor="ctr" anchorCtr="1">
            <a:spAutoFit/>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国道</a:t>
            </a:r>
            <a:r>
              <a:rPr kumimoji="1" lang="en-US" altLang="ja-JP"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170</a:t>
            </a: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号（羽曳野市内）</a:t>
            </a: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2694" y="3738880"/>
            <a:ext cx="4303992" cy="2693970"/>
          </a:xfrm>
          <a:prstGeom prst="rect">
            <a:avLst/>
          </a:prstGeom>
        </p:spPr>
      </p:pic>
      <p:sp>
        <p:nvSpPr>
          <p:cNvPr id="25" name="テキスト ボックス 24"/>
          <p:cNvSpPr txBox="1"/>
          <p:nvPr/>
        </p:nvSpPr>
        <p:spPr>
          <a:xfrm>
            <a:off x="142287" y="3204267"/>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3204266"/>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691592" y="899455"/>
            <a:ext cx="468790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122,130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endParaRPr lang="en-US" altLang="ja-JP"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4664606" y="5304034"/>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937621298"/>
              </p:ext>
            </p:extLst>
          </p:nvPr>
        </p:nvGraphicFramePr>
        <p:xfrm>
          <a:off x="271903" y="5563904"/>
          <a:ext cx="5013551" cy="792480"/>
        </p:xfrm>
        <a:graphic>
          <a:graphicData uri="http://schemas.openxmlformats.org/drawingml/2006/table">
            <a:tbl>
              <a:tblPr firstRow="1" bandRow="1">
                <a:tableStyleId>{5940675A-B579-460E-94D1-54222C63F5DA}</a:tableStyleId>
              </a:tblPr>
              <a:tblGrid>
                <a:gridCol w="1282558">
                  <a:extLst>
                    <a:ext uri="{9D8B030D-6E8A-4147-A177-3AD203B41FA5}">
                      <a16:colId xmlns:a16="http://schemas.microsoft.com/office/drawing/2014/main" val="3757262113"/>
                    </a:ext>
                  </a:extLst>
                </a:gridCol>
                <a:gridCol w="742272">
                  <a:extLst>
                    <a:ext uri="{9D8B030D-6E8A-4147-A177-3AD203B41FA5}">
                      <a16:colId xmlns:a16="http://schemas.microsoft.com/office/drawing/2014/main" val="346158796"/>
                    </a:ext>
                  </a:extLst>
                </a:gridCol>
                <a:gridCol w="736285">
                  <a:extLst>
                    <a:ext uri="{9D8B030D-6E8A-4147-A177-3AD203B41FA5}">
                      <a16:colId xmlns:a16="http://schemas.microsoft.com/office/drawing/2014/main" val="1555019360"/>
                    </a:ext>
                  </a:extLst>
                </a:gridCol>
                <a:gridCol w="746236">
                  <a:extLst>
                    <a:ext uri="{9D8B030D-6E8A-4147-A177-3AD203B41FA5}">
                      <a16:colId xmlns:a16="http://schemas.microsoft.com/office/drawing/2014/main" val="2622963625"/>
                    </a:ext>
                  </a:extLst>
                </a:gridCol>
                <a:gridCol w="760058">
                  <a:extLst>
                    <a:ext uri="{9D8B030D-6E8A-4147-A177-3AD203B41FA5}">
                      <a16:colId xmlns:a16="http://schemas.microsoft.com/office/drawing/2014/main" val="424232405"/>
                    </a:ext>
                  </a:extLst>
                </a:gridCol>
                <a:gridCol w="746142">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3,875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5,298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6,730</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33" name="テキスト ボックス 32"/>
          <p:cNvSpPr txBox="1"/>
          <p:nvPr/>
        </p:nvSpPr>
        <p:spPr>
          <a:xfrm>
            <a:off x="190946" y="5310535"/>
            <a:ext cx="4619376"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＞道路</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照明・公園照明・市営駐車場場内</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照</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明</a:t>
            </a:r>
            <a:r>
              <a:rPr kumimoji="1" lang="ja-JP" altLang="en-US" sz="1000" b="0" i="0" u="none" kern="1200" cap="none" spc="0" normalizeH="0" baseline="0" noProof="0" dirty="0" smtClean="0">
                <a:ln>
                  <a:noFill/>
                </a:ln>
                <a:effectLst/>
                <a:uLnTx/>
                <a:uFillTx/>
                <a:latin typeface="Meiryo UI" pitchFamily="50" charset="-128"/>
                <a:ea typeface="Meiryo UI" pitchFamily="50" charset="-128"/>
                <a:cs typeface="Meiryo UI" pitchFamily="50" charset="-128"/>
              </a:rPr>
              <a:t>の</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導</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入実績</a:t>
            </a:r>
            <a:endPar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949182139"/>
              </p:ext>
            </p:extLst>
          </p:nvPr>
        </p:nvGraphicFramePr>
        <p:xfrm>
          <a:off x="253708" y="3427321"/>
          <a:ext cx="5013555" cy="609600"/>
        </p:xfrm>
        <a:graphic>
          <a:graphicData uri="http://schemas.openxmlformats.org/drawingml/2006/table">
            <a:tbl>
              <a:tblPr firstRow="1" bandRow="1">
                <a:tableStyleId>{5940675A-B579-460E-94D1-54222C63F5DA}</a:tableStyleId>
              </a:tblPr>
              <a:tblGrid>
                <a:gridCol w="1122873">
                  <a:extLst>
                    <a:ext uri="{9D8B030D-6E8A-4147-A177-3AD203B41FA5}">
                      <a16:colId xmlns:a16="http://schemas.microsoft.com/office/drawing/2014/main" val="3757262113"/>
                    </a:ext>
                  </a:extLst>
                </a:gridCol>
                <a:gridCol w="648447">
                  <a:extLst>
                    <a:ext uri="{9D8B030D-6E8A-4147-A177-3AD203B41FA5}">
                      <a16:colId xmlns:a16="http://schemas.microsoft.com/office/drawing/2014/main" val="346158796"/>
                    </a:ext>
                  </a:extLst>
                </a:gridCol>
                <a:gridCol w="648447">
                  <a:extLst>
                    <a:ext uri="{9D8B030D-6E8A-4147-A177-3AD203B41FA5}">
                      <a16:colId xmlns:a16="http://schemas.microsoft.com/office/drawing/2014/main" val="1555019360"/>
                    </a:ext>
                  </a:extLst>
                </a:gridCol>
                <a:gridCol w="648447">
                  <a:extLst>
                    <a:ext uri="{9D8B030D-6E8A-4147-A177-3AD203B41FA5}">
                      <a16:colId xmlns:a16="http://schemas.microsoft.com/office/drawing/2014/main" val="2622963625"/>
                    </a:ext>
                  </a:extLst>
                </a:gridCol>
                <a:gridCol w="648447">
                  <a:extLst>
                    <a:ext uri="{9D8B030D-6E8A-4147-A177-3AD203B41FA5}">
                      <a16:colId xmlns:a16="http://schemas.microsoft.com/office/drawing/2014/main" val="466284076"/>
                    </a:ext>
                  </a:extLst>
                </a:gridCol>
                <a:gridCol w="648447">
                  <a:extLst>
                    <a:ext uri="{9D8B030D-6E8A-4147-A177-3AD203B41FA5}">
                      <a16:colId xmlns:a16="http://schemas.microsoft.com/office/drawing/2014/main" val="3133944964"/>
                    </a:ext>
                  </a:extLst>
                </a:gridCol>
                <a:gridCol w="648447">
                  <a:extLst>
                    <a:ext uri="{9D8B030D-6E8A-4147-A177-3AD203B41FA5}">
                      <a16:colId xmlns:a16="http://schemas.microsoft.com/office/drawing/2014/main" val="1886261298"/>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8,748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6,911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3,887</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2" name="テキスト ボックス 21"/>
          <p:cNvSpPr txBox="1"/>
          <p:nvPr/>
        </p:nvSpPr>
        <p:spPr>
          <a:xfrm>
            <a:off x="3689401" y="715451"/>
            <a:ext cx="604728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133,030</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p>
        </p:txBody>
      </p:sp>
      <p:sp>
        <p:nvSpPr>
          <p:cNvPr id="23" name="正方形/長方形 22"/>
          <p:cNvSpPr/>
          <p:nvPr/>
        </p:nvSpPr>
        <p:spPr>
          <a:xfrm>
            <a:off x="245717" y="4110853"/>
            <a:ext cx="4078400" cy="98003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その他</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年度実績＞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・府管理道路の照明灯約</a:t>
            </a:r>
            <a:r>
              <a:rPr kumimoji="1" lang="en-US" altLang="ja-JP"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23,000</a:t>
            </a: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灯全ての”まるごと</a:t>
            </a:r>
            <a:r>
              <a:rPr kumimoji="1" lang="en-US" altLang="ja-JP"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LED</a:t>
            </a: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化“を</a:t>
            </a:r>
            <a:r>
              <a:rPr kumimoji="1" lang="ja-JP" altLang="en-US" sz="105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完了</a:t>
            </a:r>
            <a:endParaRPr kumimoji="1" lang="en-US" altLang="ja-JP" sz="105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defRPr/>
            </a:pPr>
            <a:r>
              <a:rPr lang="ja-JP" altLang="en-US" sz="1050" dirty="0">
                <a:solidFill>
                  <a:schemeClr val="tx1"/>
                </a:solidFill>
                <a:latin typeface="Meiryo UI" pitchFamily="50" charset="-128"/>
                <a:ea typeface="Meiryo UI" pitchFamily="50" charset="-128"/>
                <a:cs typeface="Meiryo UI" pitchFamily="50" charset="-128"/>
              </a:rPr>
              <a:t>　　・府管理道路のＬＥＤ道路照明灯約</a:t>
            </a:r>
            <a:r>
              <a:rPr lang="en-US" altLang="ja-JP" sz="1050" dirty="0">
                <a:solidFill>
                  <a:schemeClr val="tx1"/>
                </a:solidFill>
                <a:latin typeface="Meiryo UI" pitchFamily="50" charset="-128"/>
                <a:ea typeface="Meiryo UI" pitchFamily="50" charset="-128"/>
                <a:cs typeface="Meiryo UI" pitchFamily="50" charset="-128"/>
              </a:rPr>
              <a:t>16,000</a:t>
            </a:r>
            <a:r>
              <a:rPr lang="ja-JP" altLang="en-US" sz="1050" dirty="0">
                <a:solidFill>
                  <a:schemeClr val="tx1"/>
                </a:solidFill>
                <a:latin typeface="Meiryo UI" pitchFamily="50" charset="-128"/>
                <a:ea typeface="Meiryo UI" pitchFamily="50" charset="-128"/>
                <a:cs typeface="Meiryo UI" pitchFamily="50" charset="-128"/>
              </a:rPr>
              <a:t>灯を更新。</a:t>
            </a:r>
            <a:endParaRPr lang="en-US" altLang="ja-JP" sz="1050" dirty="0">
              <a:solidFill>
                <a:schemeClr val="tx1"/>
              </a:solidFill>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24" name="テキスト ボックス 23">
            <a:extLst>
              <a:ext uri="{FF2B5EF4-FFF2-40B4-BE49-F238E27FC236}">
                <a16:creationId xmlns:a16="http://schemas.microsoft.com/office/drawing/2014/main" id="{82B03643-9BB7-4CC6-B9F2-034967C224C2}"/>
              </a:ext>
            </a:extLst>
          </p:cNvPr>
          <p:cNvSpPr txBox="1"/>
          <p:nvPr/>
        </p:nvSpPr>
        <p:spPr>
          <a:xfrm>
            <a:off x="224702" y="1195724"/>
            <a:ext cx="5572249" cy="1692771"/>
          </a:xfrm>
          <a:prstGeom prst="rect">
            <a:avLst/>
          </a:prstGeom>
          <a:noFill/>
        </p:spPr>
        <p:txBody>
          <a:bodyPr wrap="square" rtlCol="0">
            <a:spAutoFit/>
          </a:bodyPr>
          <a:lstStyle/>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a:t>
            </a:r>
            <a:r>
              <a:rPr lang="ja-JP" altLang="en-US" sz="1300" dirty="0">
                <a:latin typeface="Meiryo UI" pitchFamily="50" charset="-128"/>
                <a:ea typeface="Meiryo UI" pitchFamily="50" charset="-128"/>
                <a:cs typeface="Meiryo UI" pitchFamily="50" charset="-128"/>
              </a:rPr>
              <a:t>は</a:t>
            </a:r>
            <a:r>
              <a:rPr lang="ja-JP" altLang="en-US" sz="1300" dirty="0" smtClean="0">
                <a:latin typeface="Meiryo UI" pitchFamily="50" charset="-128"/>
                <a:ea typeface="Meiryo UI" pitchFamily="50" charset="-128"/>
                <a:cs typeface="Meiryo UI" pitchFamily="50" charset="-128"/>
              </a:rPr>
              <a:t>、</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交通</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導入</a:t>
            </a:r>
            <a:r>
              <a:rPr lang="ja-JP" altLang="en-US" sz="1300" dirty="0" smtClean="0">
                <a:latin typeface="Meiryo UI" pitchFamily="50" charset="-128"/>
                <a:ea typeface="Meiryo UI" pitchFamily="50" charset="-128"/>
                <a:cs typeface="Meiryo UI" pitchFamily="50" charset="-128"/>
              </a:rPr>
              <a:t>して</a:t>
            </a:r>
            <a:r>
              <a:rPr lang="ja-JP" altLang="en-US" sz="1300" dirty="0">
                <a:latin typeface="Meiryo UI" pitchFamily="50" charset="-128"/>
                <a:ea typeface="Meiryo UI" pitchFamily="50" charset="-128"/>
                <a:cs typeface="Meiryo UI" pitchFamily="50" charset="-128"/>
              </a:rPr>
              <a:t>います</a:t>
            </a:r>
            <a:r>
              <a:rPr kumimoji="1" lang="ja-JP" altLang="en-US" sz="1300" b="0" i="0" u="none" strike="noStrike" kern="1200" cap="none" spc="0" normalizeH="0" baseline="0" noProof="0" dirty="0" err="1" smtClean="0">
                <a:ln>
                  <a:noFill/>
                </a:ln>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a:t>
            </a:r>
            <a:r>
              <a:rPr lang="ja-JP" altLang="en-US" sz="1300" dirty="0" err="1"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その他</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r>
              <a:rPr lang="ja-JP" altLang="en-US" sz="1300" dirty="0" err="1"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なお</a:t>
            </a:r>
            <a:r>
              <a:rPr lang="ja-JP" altLang="en-US" sz="1300" dirty="0">
                <a:latin typeface="Meiryo UI" pitchFamily="50" charset="-128"/>
                <a:ea typeface="Meiryo UI" pitchFamily="50" charset="-128"/>
                <a:cs typeface="Meiryo UI" pitchFamily="50" charset="-128"/>
              </a:rPr>
              <a:t>、令和</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年度からは本庁舎事務室等においても導入します。</a:t>
            </a:r>
            <a:endPar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13763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180000" cy="49244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19764" y="3640929"/>
            <a:ext cx="2625748" cy="17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113885" y="5459894"/>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89" y="1254533"/>
            <a:ext cx="9180000" cy="120802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行うこと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支援を</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81316" y="3469836"/>
            <a:ext cx="2704407" cy="2225926"/>
          </a:xfrm>
          <a:prstGeom prst="rect">
            <a:avLst/>
          </a:prstGeom>
        </p:spPr>
      </p:pic>
      <p:sp>
        <p:nvSpPr>
          <p:cNvPr id="21" name="テキスト ボックス 20"/>
          <p:cNvSpPr txBox="1"/>
          <p:nvPr/>
        </p:nvSpPr>
        <p:spPr>
          <a:xfrm>
            <a:off x="1732638" y="615568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3753337" y="5797242"/>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正方形/長方形 24"/>
          <p:cNvSpPr/>
          <p:nvPr/>
        </p:nvSpPr>
        <p:spPr>
          <a:xfrm>
            <a:off x="6267198" y="3389254"/>
            <a:ext cx="3428020"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制度</a:t>
            </a:r>
            <a:r>
              <a:rPr lang="ja-JP" altLang="en-US" sz="1000" dirty="0">
                <a:solidFill>
                  <a:schemeClr val="tx1"/>
                </a:solidFill>
                <a:latin typeface="Meiryo UI" pitchFamily="50" charset="-128"/>
                <a:ea typeface="Meiryo UI" pitchFamily="50" charset="-128"/>
                <a:cs typeface="Meiryo UI" pitchFamily="50" charset="-128"/>
              </a:rPr>
              <a:t>案の検討</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利用</a:t>
            </a:r>
            <a:r>
              <a:rPr lang="ja-JP" altLang="en-US" sz="1000" dirty="0">
                <a:solidFill>
                  <a:schemeClr val="tx1"/>
                </a:solidFill>
                <a:latin typeface="Meiryo UI" pitchFamily="50" charset="-128"/>
                <a:ea typeface="Meiryo UI" pitchFamily="50" charset="-128"/>
                <a:cs typeface="Meiryo UI" pitchFamily="50" charset="-128"/>
              </a:rPr>
              <a:t>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位置づけ</a:t>
            </a:r>
          </a:p>
          <a:p>
            <a:pPr algn="just"/>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a:t>
            </a:r>
            <a:r>
              <a:rPr lang="ja-JP" altLang="en-US" sz="1000" dirty="0" smtClean="0">
                <a:solidFill>
                  <a:schemeClr val="tx1"/>
                </a:solidFill>
                <a:latin typeface="Meiryo UI" pitchFamily="50" charset="-128"/>
                <a:ea typeface="Meiryo UI" pitchFamily="50" charset="-128"/>
                <a:cs typeface="Meiryo UI" pitchFamily="50" charset="-128"/>
              </a:rPr>
              <a:t>非常用</a:t>
            </a:r>
            <a:endParaRPr lang="en-US" altLang="ja-JP" sz="1000" dirty="0" smtClean="0">
              <a:solidFill>
                <a:schemeClr val="tx1"/>
              </a:solidFill>
              <a:latin typeface="Meiryo UI" pitchFamily="50" charset="-128"/>
              <a:ea typeface="Meiryo UI" pitchFamily="50" charset="-128"/>
              <a:cs typeface="Meiryo UI" pitchFamily="50" charset="-128"/>
            </a:endParaRPr>
          </a:p>
          <a:p>
            <a:pPr indent="211138" algn="just"/>
            <a:r>
              <a:rPr lang="ja-JP" altLang="en-US" sz="1000" dirty="0" smtClean="0">
                <a:solidFill>
                  <a:schemeClr val="tx1"/>
                </a:solidFill>
                <a:latin typeface="Meiryo UI" pitchFamily="50" charset="-128"/>
                <a:ea typeface="Meiryo UI" pitchFamily="50" charset="-128"/>
                <a:cs typeface="Meiryo UI" pitchFamily="50" charset="-128"/>
              </a:rPr>
              <a:t> 電気</a:t>
            </a:r>
            <a:r>
              <a:rPr lang="ja-JP" altLang="en-US" sz="1000" dirty="0">
                <a:solidFill>
                  <a:schemeClr val="tx1"/>
                </a:solidFill>
                <a:latin typeface="Meiryo UI" pitchFamily="50" charset="-128"/>
                <a:ea typeface="Meiryo UI" pitchFamily="50" charset="-128"/>
                <a:cs typeface="Meiryo UI" pitchFamily="50" charset="-128"/>
              </a:rPr>
              <a:t>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4913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91125" y="2264668"/>
            <a:ext cx="4063282" cy="738664"/>
          </a:xfrm>
          <a:prstGeom prst="rect">
            <a:avLst/>
          </a:prstGeom>
          <a:noFill/>
        </p:spPr>
        <p:txBody>
          <a:bodyPr wrap="square" rtlCol="0">
            <a:spAutoFit/>
          </a:bodyPr>
          <a:lstStyle/>
          <a:p>
            <a:pPr algn="just"/>
            <a:r>
              <a:rPr lang="ja-JP" altLang="en-US" sz="1400" dirty="0">
                <a:latin typeface="Meiryo UI" panose="020B0604030504040204" pitchFamily="50" charset="-128"/>
                <a:ea typeface="Meiryo UI" panose="020B0604030504040204" pitchFamily="50" charset="-128"/>
              </a:rPr>
              <a:t>点在する設備をＩｏＴにより一括制御し、電力需給</a:t>
            </a:r>
            <a:r>
              <a:rPr lang="ja-JP" altLang="en-US" sz="1400" dirty="0" smtClean="0">
                <a:latin typeface="Meiryo UI" panose="020B0604030504040204" pitchFamily="50" charset="-128"/>
                <a:ea typeface="Meiryo UI" panose="020B0604030504040204" pitchFamily="50" charset="-128"/>
              </a:rPr>
              <a:t>を調整</a:t>
            </a:r>
            <a:r>
              <a:rPr lang="ja-JP" altLang="en-US" sz="1400" dirty="0">
                <a:latin typeface="Meiryo UI" panose="020B0604030504040204" pitchFamily="50" charset="-128"/>
                <a:ea typeface="Meiryo UI" panose="020B0604030504040204" pitchFamily="50" charset="-128"/>
              </a:rPr>
              <a:t>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r>
              <a:rPr lang="ja-JP" altLang="en-US" sz="1400" dirty="0" smtClean="0">
                <a:latin typeface="Meiryo UI" panose="020B0604030504040204" pitchFamily="50" charset="-128"/>
                <a:ea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rPr>
              <a:t>ように機能させる仕組みです。</a:t>
            </a:r>
          </a:p>
        </p:txBody>
      </p:sp>
      <p:sp>
        <p:nvSpPr>
          <p:cNvPr id="53" name="テキスト ボックス 52"/>
          <p:cNvSpPr txBox="1"/>
          <p:nvPr/>
        </p:nvSpPr>
        <p:spPr>
          <a:xfrm>
            <a:off x="5102617" y="202244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645346" y="297939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182245"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8735" y="2868950"/>
            <a:ext cx="975618" cy="414070"/>
          </a:xfrm>
          <a:prstGeom prst="rect">
            <a:avLst/>
          </a:prstGeom>
        </p:spPr>
      </p:pic>
      <p:pic>
        <p:nvPicPr>
          <p:cNvPr id="79" name="図 7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79602" y="3326207"/>
            <a:ext cx="739735" cy="553768"/>
          </a:xfrm>
          <a:prstGeom prst="rect">
            <a:avLst/>
          </a:prstGeom>
        </p:spPr>
      </p:pic>
      <p:pic>
        <p:nvPicPr>
          <p:cNvPr id="80" name="図 7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57441" y="2317599"/>
            <a:ext cx="969545" cy="434125"/>
          </a:xfrm>
          <a:prstGeom prst="rect">
            <a:avLst/>
          </a:prstGeom>
        </p:spPr>
      </p:pic>
      <p:pic>
        <p:nvPicPr>
          <p:cNvPr id="81" name="図 8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75131" y="4248665"/>
            <a:ext cx="555364" cy="572955"/>
          </a:xfrm>
          <a:prstGeom prst="rect">
            <a:avLst/>
          </a:prstGeom>
        </p:spPr>
      </p:pic>
      <p:pic>
        <p:nvPicPr>
          <p:cNvPr id="82" name="図 8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32402" y="4205277"/>
            <a:ext cx="586975" cy="586975"/>
          </a:xfrm>
          <a:prstGeom prst="rect">
            <a:avLst/>
          </a:prstGeom>
        </p:spPr>
      </p:pic>
      <p:pic>
        <p:nvPicPr>
          <p:cNvPr id="84" name="図 8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880532" y="2229783"/>
            <a:ext cx="659126" cy="628988"/>
          </a:xfrm>
          <a:prstGeom prst="rect">
            <a:avLst/>
          </a:prstGeom>
        </p:spPr>
      </p:pic>
      <p:sp>
        <p:nvSpPr>
          <p:cNvPr id="85" name="テキスト ボックス 84"/>
          <p:cNvSpPr txBox="1"/>
          <p:nvPr/>
        </p:nvSpPr>
        <p:spPr>
          <a:xfrm>
            <a:off x="1419795"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210095"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17072" y="5161494"/>
            <a:ext cx="4152197" cy="13849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0" rIns="36000" bIns="0" rtlCol="0" anchor="ctr">
            <a:spAutoFit/>
          </a:bodyPr>
          <a:lstStyle/>
          <a:p>
            <a:pPr algn="just"/>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a:t>
            </a:r>
            <a:r>
              <a:rPr lang="ja-JP" altLang="en-US" sz="1000" dirty="0" smtClean="0">
                <a:solidFill>
                  <a:schemeClr val="tx1"/>
                </a:solidFill>
                <a:latin typeface="Meiryo UI" pitchFamily="50" charset="-128"/>
                <a:ea typeface="Meiryo UI" pitchFamily="50" charset="-128"/>
                <a:cs typeface="Meiryo UI" pitchFamily="50" charset="-128"/>
              </a:rPr>
              <a:t>検討。</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uFill>
                  <a:solidFill>
                    <a:srgbClr val="00FF00"/>
                  </a:solidFill>
                </a:uFill>
                <a:latin typeface="Meiryo UI" pitchFamily="50" charset="-128"/>
                <a:ea typeface="Meiryo UI" pitchFamily="50" charset="-128"/>
                <a:cs typeface="Meiryo UI" pitchFamily="50" charset="-128"/>
              </a:rPr>
              <a:t>◆</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2021</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年度は、水道事業における</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VPP</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導入事例をおおさかスマートエネルギー 協議会にて紹介</a:t>
            </a:r>
            <a:endPar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110978" y="1068994"/>
            <a:ext cx="9518566" cy="969496"/>
          </a:xfrm>
          <a:prstGeom prst="rect">
            <a:avLst/>
          </a:prstGeom>
          <a:noFill/>
        </p:spPr>
        <p:txBody>
          <a:bodyPr wrap="square" rtlCol="0">
            <a:spAutoFit/>
          </a:bodyPr>
          <a:lstStyle/>
          <a:p>
            <a:pPr marL="86400" indent="-86400" algn="just"/>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a:t>
            </a:r>
            <a:r>
              <a:rPr lang="ja-JP" altLang="en-US" sz="1300" dirty="0" smtClean="0">
                <a:latin typeface="Meiryo UI" panose="020B0604030504040204" pitchFamily="50" charset="-128"/>
                <a:ea typeface="Meiryo UI" panose="020B0604030504040204" pitchFamily="50" charset="-128"/>
              </a:rPr>
              <a:t>には電力需要を抑制、</a:t>
            </a:r>
            <a:r>
              <a:rPr lang="ja-JP" altLang="en-US" sz="1300" dirty="0">
                <a:latin typeface="Meiryo UI" panose="020B0604030504040204" pitchFamily="50" charset="-128"/>
                <a:ea typeface="Meiryo UI" panose="020B0604030504040204" pitchFamily="50" charset="-128"/>
              </a:rPr>
              <a:t>再生可能エネルギー</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電力</a:t>
            </a:r>
            <a:r>
              <a:rPr lang="ja-JP" altLang="en-US" sz="1300" dirty="0" smtClean="0">
                <a:latin typeface="Meiryo UI" panose="020B0604030504040204" pitchFamily="50" charset="-128"/>
                <a:ea typeface="Meiryo UI" panose="020B0604030504040204" pitchFamily="50" charset="-128"/>
              </a:rPr>
              <a:t>余剰時には電力需要</a:t>
            </a:r>
            <a:r>
              <a:rPr lang="ja-JP" altLang="en-US" sz="1300" dirty="0">
                <a:latin typeface="Meiryo UI" panose="020B0604030504040204" pitchFamily="50" charset="-128"/>
                <a:ea typeface="Meiryo UI" panose="020B0604030504040204" pitchFamily="50" charset="-128"/>
              </a:rPr>
              <a:t>を創出し、エリア単位における地域のエネルギー需要の平準化に資するエネルギーの面的</a:t>
            </a:r>
            <a:r>
              <a:rPr lang="ja-JP" altLang="en-US" sz="1300" dirty="0" smtClean="0">
                <a:latin typeface="Meiryo UI" panose="020B0604030504040204" pitchFamily="50" charset="-128"/>
                <a:ea typeface="Meiryo UI" panose="020B0604030504040204" pitchFamily="50" charset="-128"/>
              </a:rPr>
              <a:t>利用</a:t>
            </a:r>
            <a:r>
              <a:rPr lang="ja-JP" altLang="en-US" sz="1300" dirty="0">
                <a:latin typeface="Meiryo UI" panose="020B0604030504040204" pitchFamily="50" charset="-128"/>
                <a:ea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rPr>
              <a:t>取組みを推進します</a:t>
            </a:r>
            <a:r>
              <a:rPr lang="ja-JP" altLang="en-US" sz="1300" dirty="0">
                <a:latin typeface="Meiryo UI" panose="020B0604030504040204" pitchFamily="50" charset="-128"/>
                <a:ea typeface="Meiryo UI" panose="020B0604030504040204" pitchFamily="50" charset="-128"/>
              </a:rPr>
              <a:t>。</a:t>
            </a:r>
            <a:endParaRPr lang="en-US" altLang="ja-JP" sz="1300" dirty="0">
              <a:latin typeface="Meiryo UI" pitchFamily="50" charset="-128"/>
              <a:ea typeface="Meiryo UI" pitchFamily="50" charset="-128"/>
              <a:cs typeface="Meiryo UI" pitchFamily="50" charset="-128"/>
            </a:endParaRPr>
          </a:p>
          <a:p>
            <a:pPr marL="86400" indent="-86400" algn="just">
              <a:spcBef>
                <a:spcPts val="600"/>
              </a:spcBef>
            </a:pPr>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取引の普及</a:t>
            </a:r>
            <a:r>
              <a:rPr lang="ja-JP" altLang="en-US" sz="1300" dirty="0">
                <a:latin typeface="Meiryo UI" panose="020B0604030504040204" pitchFamily="50" charset="-128"/>
                <a:ea typeface="Meiryo UI" panose="020B0604030504040204" pitchFamily="50" charset="-128"/>
              </a:rPr>
              <a:t>拡大を促進します。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正方形/長方形 43"/>
          <p:cNvSpPr/>
          <p:nvPr/>
        </p:nvSpPr>
        <p:spPr>
          <a:xfrm>
            <a:off x="4652228" y="3934142"/>
            <a:ext cx="4977316" cy="28219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a:t>
            </a:r>
            <a:r>
              <a:rPr lang="ja-JP" altLang="en-US" sz="1000" dirty="0" smtClean="0">
                <a:solidFill>
                  <a:schemeClr val="tx1"/>
                </a:solidFill>
                <a:latin typeface="Meiryo UI" pitchFamily="50" charset="-128"/>
                <a:ea typeface="Meiryo UI" pitchFamily="50" charset="-128"/>
                <a:cs typeface="Meiryo UI" pitchFamily="50" charset="-128"/>
              </a:rPr>
              <a:t>補助⾦</a:t>
            </a:r>
            <a:r>
              <a:rPr lang="ja-JP" altLang="en-US" sz="1000" dirty="0">
                <a:solidFill>
                  <a:schemeClr val="tx1"/>
                </a:solidFill>
                <a:latin typeface="Meiryo UI" pitchFamily="50" charset="-128"/>
                <a:ea typeface="Meiryo UI" pitchFamily="50" charset="-128"/>
                <a:cs typeface="Meiryo UI" pitchFamily="50" charset="-128"/>
              </a:rPr>
              <a:t>」を活用し、蓄熱槽やコージェネレーションシステム</a:t>
            </a:r>
            <a:r>
              <a:rPr lang="ja-JP" altLang="en-US" sz="1000" dirty="0" smtClean="0">
                <a:solidFill>
                  <a:schemeClr val="tx1"/>
                </a:solidFill>
                <a:latin typeface="Meiryo UI" pitchFamily="50" charset="-128"/>
                <a:ea typeface="Meiryo UI" pitchFamily="50" charset="-128"/>
                <a:cs typeface="Meiryo UI" pitchFamily="50" charset="-128"/>
              </a:rPr>
              <a:t>等の市有</a:t>
            </a:r>
            <a:r>
              <a:rPr lang="ja-JP" altLang="en-US" sz="1000" dirty="0">
                <a:solidFill>
                  <a:schemeClr val="tx1"/>
                </a:solidFill>
                <a:latin typeface="Meiryo UI" pitchFamily="50" charset="-128"/>
                <a:ea typeface="Meiryo UI" pitchFamily="50" charset="-128"/>
                <a:cs typeface="Meiryo UI" pitchFamily="50" charset="-128"/>
              </a:rPr>
              <a:t>施設の既存設備の電⼒</a:t>
            </a:r>
            <a:r>
              <a:rPr lang="ja-JP" altLang="en-US" sz="1000" dirty="0" smtClean="0">
                <a:solidFill>
                  <a:schemeClr val="tx1"/>
                </a:solidFill>
                <a:latin typeface="Meiryo UI" pitchFamily="50" charset="-128"/>
                <a:ea typeface="Meiryo UI" pitchFamily="50" charset="-128"/>
                <a:cs typeface="Meiryo UI" pitchFamily="50" charset="-128"/>
              </a:rPr>
              <a:t>需給調整</a:t>
            </a:r>
            <a:r>
              <a:rPr lang="ja-JP" altLang="en-US" sz="1000" dirty="0">
                <a:solidFill>
                  <a:schemeClr val="tx1"/>
                </a:solidFill>
                <a:latin typeface="Meiryo UI" pitchFamily="50" charset="-128"/>
                <a:ea typeface="Meiryo UI" pitchFamily="50" charset="-128"/>
                <a:cs typeface="Meiryo UI" pitchFamily="50" charset="-128"/>
              </a:rPr>
              <a:t>ポテンシャルの推計、調整⼒取引の事業化可能性の調査を実施し、市有施設の既存</a:t>
            </a:r>
            <a:r>
              <a:rPr lang="ja-JP" altLang="en-US" sz="1000" dirty="0" smtClean="0">
                <a:solidFill>
                  <a:schemeClr val="tx1"/>
                </a:solidFill>
                <a:latin typeface="Meiryo UI" pitchFamily="50" charset="-128"/>
                <a:ea typeface="Meiryo UI" pitchFamily="50" charset="-128"/>
                <a:cs typeface="Meiryo UI" pitchFamily="50" charset="-128"/>
              </a:rPr>
              <a:t>設備を</a:t>
            </a:r>
            <a:r>
              <a:rPr lang="ja-JP" altLang="en-US" sz="1000" dirty="0">
                <a:solidFill>
                  <a:schemeClr val="tx1"/>
                </a:solidFill>
                <a:latin typeface="Meiryo UI" pitchFamily="50" charset="-128"/>
                <a:ea typeface="Meiryo UI" pitchFamily="50" charset="-128"/>
                <a:cs typeface="Meiryo UI" pitchFamily="50" charset="-128"/>
              </a:rPr>
              <a:t>活⽤した電⼒需給調整⼒の供出</a:t>
            </a:r>
            <a:r>
              <a:rPr lang="ja-JP" altLang="en-US" sz="1000" dirty="0" smtClean="0">
                <a:solidFill>
                  <a:schemeClr val="tx1"/>
                </a:solidFill>
                <a:latin typeface="Meiryo UI" pitchFamily="50" charset="-128"/>
                <a:ea typeface="Meiryo UI" pitchFamily="50" charset="-128"/>
                <a:cs typeface="Meiryo UI" pitchFamily="50" charset="-128"/>
              </a:rPr>
              <a:t>について検討</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再生可能エネルギーの導入拡大や温室効果ガス削減効果だけでなく、電源確保による</a:t>
            </a:r>
            <a:r>
              <a:rPr lang="ja-JP" altLang="en-US" sz="1000" dirty="0" smtClean="0">
                <a:solidFill>
                  <a:schemeClr val="tx1"/>
                </a:solidFill>
                <a:latin typeface="Meiryo UI" pitchFamily="50" charset="-128"/>
                <a:ea typeface="Meiryo UI" pitchFamily="50" charset="-128"/>
                <a:cs typeface="Meiryo UI" pitchFamily="50" charset="-128"/>
              </a:rPr>
              <a:t>防災性</a:t>
            </a:r>
            <a:r>
              <a:rPr lang="ja-JP" altLang="en-US" sz="1000" dirty="0">
                <a:solidFill>
                  <a:schemeClr val="tx1"/>
                </a:solidFill>
                <a:latin typeface="Meiryo UI" pitchFamily="50" charset="-128"/>
                <a:ea typeface="Meiryo UI" pitchFamily="50" charset="-128"/>
                <a:cs typeface="Meiryo UI" pitchFamily="50" charset="-128"/>
              </a:rPr>
              <a:t>向上や、ピークカットによるエネルギーコスト削減等の価値をトータルに考慮してメリットの</a:t>
            </a:r>
            <a:r>
              <a:rPr lang="ja-JP" altLang="en-US" sz="1000" dirty="0" smtClean="0">
                <a:solidFill>
                  <a:schemeClr val="tx1"/>
                </a:solidFill>
                <a:latin typeface="Meiryo UI" pitchFamily="50" charset="-128"/>
                <a:ea typeface="Meiryo UI" pitchFamily="50" charset="-128"/>
                <a:cs typeface="Meiryo UI" pitchFamily="50" charset="-128"/>
              </a:rPr>
              <a:t>あるスキーム</a:t>
            </a:r>
            <a:r>
              <a:rPr lang="ja-JP" altLang="en-US" sz="1000" dirty="0">
                <a:solidFill>
                  <a:schemeClr val="tx1"/>
                </a:solidFill>
                <a:latin typeface="Meiryo UI" pitchFamily="50" charset="-128"/>
                <a:ea typeface="Meiryo UI" pitchFamily="50" charset="-128"/>
                <a:cs typeface="Meiryo UI" pitchFamily="50" charset="-128"/>
              </a:rPr>
              <a:t>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a:t>
            </a:r>
            <a:r>
              <a:rPr lang="ja-JP" altLang="en-US" sz="1000" dirty="0" smtClean="0">
                <a:solidFill>
                  <a:schemeClr val="tx1"/>
                </a:solidFill>
                <a:latin typeface="Meiryo UI" pitchFamily="50" charset="-128"/>
                <a:ea typeface="Meiryo UI" pitchFamily="50" charset="-128"/>
                <a:cs typeface="Meiryo UI" pitchFamily="50" charset="-128"/>
              </a:rPr>
              <a:t>を実施</a:t>
            </a:r>
            <a:r>
              <a:rPr lang="ja-JP" altLang="en-US" sz="1000" dirty="0">
                <a:solidFill>
                  <a:schemeClr val="tx1"/>
                </a:solidFill>
                <a:latin typeface="Meiryo UI" pitchFamily="50" charset="-128"/>
                <a:ea typeface="Meiryo UI" pitchFamily="50" charset="-128"/>
                <a:cs typeface="Meiryo UI" pitchFamily="50" charset="-128"/>
              </a:rPr>
              <a:t>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a:t>
            </a:r>
            <a:r>
              <a:rPr lang="ja-JP" altLang="en-US" sz="1000" dirty="0" smtClean="0">
                <a:solidFill>
                  <a:schemeClr val="tx1"/>
                </a:solidFill>
                <a:latin typeface="Meiryo UI" pitchFamily="50" charset="-128"/>
                <a:ea typeface="Meiryo UI" pitchFamily="50" charset="-128"/>
                <a:cs typeface="Meiryo UI" pitchFamily="50" charset="-128"/>
              </a:rPr>
              <a:t>導入可能性</a:t>
            </a:r>
            <a:r>
              <a:rPr lang="ja-JP" altLang="en-US" sz="1000" dirty="0">
                <a:solidFill>
                  <a:schemeClr val="tx1"/>
                </a:solidFill>
                <a:latin typeface="Meiryo UI" pitchFamily="50" charset="-128"/>
                <a:ea typeface="Meiryo UI" pitchFamily="50" charset="-128"/>
                <a:cs typeface="Meiryo UI" pitchFamily="50" charset="-128"/>
              </a:rPr>
              <a:t>調査、③電力利用の最適化に向けたスキームの検討</a:t>
            </a:r>
            <a:r>
              <a:rPr lang="ja-JP" altLang="en-US" sz="1000" dirty="0" smtClean="0">
                <a:solidFill>
                  <a:schemeClr val="tx1"/>
                </a:solidFill>
                <a:latin typeface="Meiryo UI" pitchFamily="50" charset="-128"/>
                <a:ea typeface="Meiryo UI" pitchFamily="50" charset="-128"/>
                <a:cs typeface="Meiryo UI" pitchFamily="50" charset="-128"/>
              </a:rPr>
              <a:t>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民間事業者</a:t>
            </a:r>
            <a:r>
              <a:rPr lang="ja-JP" altLang="en-US" sz="1000" dirty="0" smtClean="0">
                <a:solidFill>
                  <a:schemeClr val="tx1"/>
                </a:solidFill>
                <a:latin typeface="Meiryo UI" pitchFamily="50" charset="-128"/>
                <a:ea typeface="Meiryo UI" pitchFamily="50" charset="-128"/>
                <a:cs typeface="Meiryo UI" pitchFamily="50" charset="-128"/>
              </a:rPr>
              <a:t>と浪速区</a:t>
            </a:r>
            <a:r>
              <a:rPr lang="ja-JP" altLang="en-US" sz="1000" dirty="0">
                <a:solidFill>
                  <a:schemeClr val="tx1"/>
                </a:solidFill>
                <a:latin typeface="Meiryo UI" pitchFamily="50" charset="-128"/>
                <a:ea typeface="Meiryo UI" pitchFamily="50" charset="-128"/>
                <a:cs typeface="Meiryo UI" pitchFamily="50" charset="-128"/>
              </a:rPr>
              <a:t>役所をフィールドとした、デマンドレスポンス指令対応によるデマンド</a:t>
            </a:r>
            <a:r>
              <a:rPr lang="ja-JP" altLang="en-US" sz="1000" dirty="0" smtClean="0">
                <a:solidFill>
                  <a:schemeClr val="tx1"/>
                </a:solidFill>
                <a:latin typeface="Meiryo UI" pitchFamily="50" charset="-128"/>
                <a:ea typeface="Meiryo UI" pitchFamily="50" charset="-128"/>
                <a:cs typeface="Meiryo UI" pitchFamily="50" charset="-128"/>
              </a:rPr>
              <a:t>削減効果</a:t>
            </a:r>
            <a:r>
              <a:rPr lang="ja-JP" altLang="en-US" sz="1000" dirty="0">
                <a:solidFill>
                  <a:schemeClr val="tx1"/>
                </a:solidFill>
                <a:latin typeface="Meiryo UI" pitchFamily="50" charset="-128"/>
                <a:ea typeface="Meiryo UI" pitchFamily="50" charset="-128"/>
                <a:cs typeface="Meiryo UI" pitchFamily="50" charset="-128"/>
              </a:rPr>
              <a:t>の検証等を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&lt;2021</a:t>
            </a:r>
            <a:r>
              <a:rPr lang="ja-JP" altLang="en-US" sz="1000" dirty="0">
                <a:solidFill>
                  <a:schemeClr val="tx1"/>
                </a:solidFill>
                <a:latin typeface="Meiryo UI" pitchFamily="50" charset="-128"/>
                <a:ea typeface="Meiryo UI" pitchFamily="50" charset="-128"/>
                <a:cs typeface="Meiryo UI" pitchFamily="50" charset="-128"/>
              </a:rPr>
              <a:t>年度実績＞</a:t>
            </a: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電力需要の抑制や創出ができる電気自動車及び充放電設備</a:t>
            </a:r>
            <a:r>
              <a:rPr lang="ja-JP" altLang="en-US" sz="1000" dirty="0" smtClean="0">
                <a:solidFill>
                  <a:schemeClr val="tx1"/>
                </a:solidFill>
                <a:latin typeface="Meiryo UI" pitchFamily="50" charset="-128"/>
                <a:ea typeface="Meiryo UI" pitchFamily="50" charset="-128"/>
                <a:cs typeface="Meiryo UI" pitchFamily="50" charset="-128"/>
              </a:rPr>
              <a:t>を生野区</a:t>
            </a:r>
            <a:r>
              <a:rPr lang="ja-JP" altLang="en-US" sz="1000" dirty="0">
                <a:solidFill>
                  <a:schemeClr val="tx1"/>
                </a:solidFill>
                <a:latin typeface="Meiryo UI" pitchFamily="50" charset="-128"/>
                <a:ea typeface="Meiryo UI" pitchFamily="50" charset="-128"/>
                <a:cs typeface="Meiryo UI" pitchFamily="50" charset="-128"/>
              </a:rPr>
              <a:t>役所に導入し、需給</a:t>
            </a:r>
            <a:r>
              <a:rPr lang="ja-JP" altLang="en-US" sz="1000" dirty="0" smtClean="0">
                <a:solidFill>
                  <a:schemeClr val="tx1"/>
                </a:solidFill>
                <a:latin typeface="Meiryo UI" pitchFamily="50" charset="-128"/>
                <a:ea typeface="Meiryo UI" pitchFamily="50" charset="-128"/>
                <a:cs typeface="Meiryo UI" pitchFamily="50" charset="-128"/>
              </a:rPr>
              <a:t>調整の</a:t>
            </a:r>
            <a:r>
              <a:rPr lang="ja-JP" altLang="en-US" sz="1000" dirty="0">
                <a:solidFill>
                  <a:schemeClr val="tx1"/>
                </a:solidFill>
                <a:latin typeface="Meiryo UI" pitchFamily="50" charset="-128"/>
                <a:ea typeface="Meiryo UI" pitchFamily="50" charset="-128"/>
                <a:cs typeface="Meiryo UI" pitchFamily="50" charset="-128"/>
              </a:rPr>
              <a:t>効果検証を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ja-JP" altLang="en-US" sz="1000" dirty="0">
              <a:solidFill>
                <a:schemeClr val="tx1"/>
              </a:solidFill>
              <a:latin typeface="Meiryo UI" pitchFamily="50" charset="-128"/>
              <a:ea typeface="Meiryo UI" pitchFamily="50" charset="-128"/>
              <a:cs typeface="Meiryo UI" pitchFamily="50" charset="-128"/>
            </a:endParaRPr>
          </a:p>
          <a:p>
            <a:pPr algn="just"/>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5349818" y="3286453"/>
            <a:ext cx="3744000"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429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altLang="ja-JP" sz="3600" dirty="0">
              <a:solidFill>
                <a:schemeClr val="bg1"/>
              </a:solidFill>
              <a:ea typeface="HGP創英角ｺﾞｼｯｸUB" pitchFamily="50" charset="-128"/>
              <a:cs typeface="ＭＳ Ｐゴシック"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1"/>
          <p:cNvSpPr txBox="1"/>
          <p:nvPr/>
        </p:nvSpPr>
        <p:spPr>
          <a:xfrm>
            <a:off x="816761" y="3350699"/>
            <a:ext cx="3923116" cy="241980"/>
          </a:xfrm>
          <a:prstGeom prst="rect">
            <a:avLst/>
          </a:prstGeom>
          <a:solidFill>
            <a:srgbClr val="CCFF99">
              <a:alpha val="50000"/>
            </a:srgbClr>
          </a:solidFill>
        </p:spPr>
        <p:txBody>
          <a:bodyPr wrap="non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太陽光発電の増加等により、</a:t>
            </a:r>
            <a:r>
              <a:rPr lang="ja-JP" altLang="en-US" dirty="0" smtClean="0">
                <a:latin typeface="Meiryo UI" panose="020B0604030504040204" pitchFamily="50" charset="-128"/>
                <a:ea typeface="Meiryo UI" panose="020B0604030504040204" pitchFamily="50" charset="-128"/>
              </a:rPr>
              <a:t>前年度から約</a:t>
            </a:r>
            <a:r>
              <a:rPr lang="ja-JP" altLang="en-US" dirty="0">
                <a:latin typeface="Meiryo UI" panose="020B0604030504040204" pitchFamily="50" charset="-128"/>
                <a:ea typeface="Meiryo UI" panose="020B0604030504040204" pitchFamily="50" charset="-128"/>
              </a:rPr>
              <a:t>５</a:t>
            </a:r>
            <a:r>
              <a:rPr lang="ja-JP" altLang="en-US" dirty="0" smtClean="0">
                <a:latin typeface="Meiryo UI" panose="020B0604030504040204" pitchFamily="50" charset="-128"/>
                <a:ea typeface="Meiryo UI" panose="020B0604030504040204" pitchFamily="50" charset="-128"/>
              </a:rPr>
              <a:t>万</a:t>
            </a:r>
            <a:r>
              <a:rPr lang="en-US" altLang="ja-JP" dirty="0">
                <a:latin typeface="Meiryo UI" panose="020B0604030504040204" pitchFamily="50" charset="-128"/>
                <a:ea typeface="Meiryo UI" panose="020B0604030504040204" pitchFamily="50" charset="-128"/>
              </a:rPr>
              <a:t>kW</a:t>
            </a:r>
            <a:r>
              <a:rPr lang="ja-JP" altLang="en-US" dirty="0">
                <a:latin typeface="Meiryo UI" panose="020B0604030504040204" pitchFamily="50" charset="-128"/>
                <a:ea typeface="Meiryo UI" panose="020B0604030504040204" pitchFamily="50" charset="-128"/>
              </a:rPr>
              <a:t>増加しています。</a:t>
            </a:r>
            <a:endParaRPr lang="en-US" altLang="ja-JP" dirty="0">
              <a:latin typeface="Meiryo UI" panose="020B0604030504040204" pitchFamily="50" charset="-128"/>
              <a:ea typeface="Meiryo UI" panose="020B0604030504040204" pitchFamily="50" charset="-128"/>
            </a:endParaRPr>
          </a:p>
        </p:txBody>
      </p:sp>
      <p:sp>
        <p:nvSpPr>
          <p:cNvPr id="10" name="テキスト ボックス 1"/>
          <p:cNvSpPr txBox="1"/>
          <p:nvPr/>
        </p:nvSpPr>
        <p:spPr>
          <a:xfrm>
            <a:off x="5682311" y="3240303"/>
            <a:ext cx="384101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府内総生産の増加及びエネルギー使用量の減少により、前年度</a:t>
            </a:r>
            <a:endParaRPr lang="en-US" altLang="ja-JP"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から</a:t>
            </a:r>
            <a:r>
              <a:rPr lang="en-US" altLang="ja-JP" dirty="0" smtClean="0">
                <a:latin typeface="Meiryo UI" panose="020B0604030504040204" pitchFamily="50" charset="-128"/>
                <a:ea typeface="Meiryo UI" panose="020B0604030504040204" pitchFamily="50" charset="-128"/>
              </a:rPr>
              <a:t>1.3</a:t>
            </a:r>
            <a:r>
              <a:rPr lang="ja-JP" altLang="en-US" dirty="0" smtClean="0">
                <a:latin typeface="Meiryo UI" panose="020B0604030504040204" pitchFamily="50" charset="-128"/>
                <a:ea typeface="Meiryo UI" panose="020B0604030504040204" pitchFamily="50" charset="-128"/>
              </a:rPr>
              <a:t>ポイント改善</a:t>
            </a:r>
            <a:r>
              <a:rPr lang="ja-JP" altLang="en-US" dirty="0">
                <a:latin typeface="Meiryo UI" panose="020B0604030504040204" pitchFamily="50" charset="-128"/>
                <a:ea typeface="Meiryo UI" panose="020B0604030504040204" pitchFamily="50" charset="-128"/>
              </a:rPr>
              <a:t>しています。</a:t>
            </a:r>
            <a:endParaRPr lang="en-US"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9405134" y="83662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8" name="テキスト ボックス 17"/>
          <p:cNvSpPr txBox="1"/>
          <p:nvPr/>
        </p:nvSpPr>
        <p:spPr>
          <a:xfrm>
            <a:off x="4458844" y="739283"/>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9" name="テキスト ボックス 18"/>
          <p:cNvSpPr txBox="1"/>
          <p:nvPr/>
        </p:nvSpPr>
        <p:spPr>
          <a:xfrm>
            <a:off x="4514825" y="390060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2" name="テキスト ボックス 21">
            <a:extLst>
              <a:ext uri="{FF2B5EF4-FFF2-40B4-BE49-F238E27FC236}">
                <a16:creationId xmlns:a16="http://schemas.microsoft.com/office/drawing/2014/main" id="{E52434D8-2C37-4354-B537-BEA2EFC41B48}"/>
              </a:ext>
            </a:extLst>
          </p:cNvPr>
          <p:cNvSpPr txBox="1"/>
          <p:nvPr/>
        </p:nvSpPr>
        <p:spPr>
          <a:xfrm>
            <a:off x="5567284" y="4127190"/>
            <a:ext cx="3946450" cy="2492990"/>
          </a:xfrm>
          <a:prstGeom prst="rect">
            <a:avLst/>
          </a:prstGeom>
          <a:noFill/>
          <a:ln w="3175">
            <a:solidFill>
              <a:schemeClr val="bg1">
                <a:lumMod val="50000"/>
              </a:schemeClr>
            </a:solidFill>
            <a:prstDash val="dash"/>
          </a:ln>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自立・分散型エネルギー導入量</a:t>
            </a:r>
            <a:r>
              <a:rPr lang="en-US" altLang="ja-JP" sz="1200" dirty="0">
                <a:latin typeface="Meiryo UI" panose="020B0604030504040204" pitchFamily="50" charset="-128"/>
                <a:ea typeface="Meiryo UI" panose="020B0604030504040204" pitchFamily="50" charset="-128"/>
              </a:rPr>
              <a:t>】</a:t>
            </a:r>
          </a:p>
          <a:p>
            <a:pPr algn="just"/>
            <a:r>
              <a:rPr lang="ja-JP" altLang="en-US" sz="1200" dirty="0">
                <a:latin typeface="Meiryo UI" panose="020B0604030504040204" pitchFamily="50" charset="-128"/>
                <a:ea typeface="Meiryo UI" panose="020B0604030504040204" pitchFamily="50" charset="-128"/>
              </a:rPr>
              <a:t>　府域に</a:t>
            </a:r>
            <a:r>
              <a:rPr lang="ja-JP" altLang="en-US" sz="1200" dirty="0" smtClean="0">
                <a:latin typeface="Meiryo UI" panose="020B0604030504040204" pitchFamily="50" charset="-128"/>
                <a:ea typeface="Meiryo UI" panose="020B0604030504040204" pitchFamily="50" charset="-128"/>
              </a:rPr>
              <a:t>設置・導入</a:t>
            </a:r>
            <a:r>
              <a:rPr lang="ja-JP" altLang="en-US" sz="1200" dirty="0">
                <a:latin typeface="Meiryo UI" panose="020B0604030504040204" pitchFamily="50" charset="-128"/>
                <a:ea typeface="Meiryo UI" panose="020B0604030504040204" pitchFamily="50" charset="-128"/>
              </a:rPr>
              <a:t>されている、太陽光発電、燃料電池</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コージェネレーション、廃棄物発電、小水力発電の発電出力の</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合計を表しています。</a:t>
            </a:r>
            <a:endParaRPr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再エネ利用率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府域の電力需要量に占める再生可能エネルギー電気の割合を示しています。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エネルギー利用効率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一定の</a:t>
            </a:r>
            <a:r>
              <a:rPr lang="ja-JP" altLang="en-US" sz="1200" dirty="0" smtClean="0">
                <a:latin typeface="Meiryo UI" panose="020B0604030504040204" pitchFamily="50" charset="-128"/>
                <a:ea typeface="Meiryo UI" panose="020B0604030504040204" pitchFamily="50" charset="-128"/>
              </a:rPr>
              <a:t>府内総生産を産出するために使用したエネルギーの量を示して</a:t>
            </a:r>
            <a:r>
              <a:rPr lang="ja-JP" altLang="en-US" sz="1200" dirty="0">
                <a:latin typeface="Meiryo UI" panose="020B0604030504040204" pitchFamily="50" charset="-128"/>
                <a:ea typeface="Meiryo UI" panose="020B0604030504040204" pitchFamily="50" charset="-128"/>
              </a:rPr>
              <a:t>います。上のグラフでは、</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年度からの改善率を示しています。</a:t>
            </a:r>
            <a:endParaRPr lang="en-US" altLang="ja-JP" sz="12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B6B8D355-20F5-4F23-B6C2-191D46D0189F}"/>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7" name="直線コネクタ 16">
            <a:extLst>
              <a:ext uri="{FF2B5EF4-FFF2-40B4-BE49-F238E27FC236}">
                <a16:creationId xmlns:a16="http://schemas.microsoft.com/office/drawing/2014/main" id="{CCE69685-50D0-47F5-BDA3-C4037FB8A215}"/>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4961F8FC-55D7-42F2-AAEC-03AA79EE59E2}"/>
              </a:ext>
            </a:extLst>
          </p:cNvPr>
          <p:cNvSpPr txBox="1"/>
          <p:nvPr/>
        </p:nvSpPr>
        <p:spPr>
          <a:xfrm>
            <a:off x="284871" y="69812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万</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D39740C5-1564-4CE7-8737-30EB9CA77CB0}"/>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E099849F-714E-4D46-9DCA-F32385820C98}"/>
              </a:ext>
            </a:extLst>
          </p:cNvPr>
          <p:cNvSpPr txBox="1"/>
          <p:nvPr/>
        </p:nvSpPr>
        <p:spPr>
          <a:xfrm>
            <a:off x="5326431" y="69812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graphicFrame>
        <p:nvGraphicFramePr>
          <p:cNvPr id="25" name="グラフ 24">
            <a:extLst>
              <a:ext uri="{FF2B5EF4-FFF2-40B4-BE49-F238E27FC236}">
                <a16:creationId xmlns:a16="http://schemas.microsoft.com/office/drawing/2014/main" id="{B0BEACDE-CB3B-454C-B765-A1BA941C64DD}"/>
              </a:ext>
            </a:extLst>
          </p:cNvPr>
          <p:cNvGraphicFramePr>
            <a:graphicFrameLocks/>
          </p:cNvGraphicFramePr>
          <p:nvPr>
            <p:extLst>
              <p:ext uri="{D42A27DB-BD31-4B8C-83A1-F6EECF244321}">
                <p14:modId xmlns:p14="http://schemas.microsoft.com/office/powerpoint/2010/main" val="1755371378"/>
              </p:ext>
            </p:extLst>
          </p:nvPr>
        </p:nvGraphicFramePr>
        <p:xfrm>
          <a:off x="327075" y="797689"/>
          <a:ext cx="4610428" cy="2513431"/>
        </p:xfrm>
        <a:graphic>
          <a:graphicData uri="http://schemas.openxmlformats.org/drawingml/2006/chart">
            <c:chart xmlns:c="http://schemas.openxmlformats.org/drawingml/2006/chart" xmlns:r="http://schemas.openxmlformats.org/officeDocument/2006/relationships" r:id="rId2"/>
          </a:graphicData>
        </a:graphic>
      </p:graphicFrame>
      <p:sp>
        <p:nvSpPr>
          <p:cNvPr id="24" name="テキスト ボックス 1"/>
          <p:cNvSpPr txBox="1"/>
          <p:nvPr/>
        </p:nvSpPr>
        <p:spPr>
          <a:xfrm>
            <a:off x="776645" y="6336162"/>
            <a:ext cx="399556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法による再生可能エネルギー電気の</a:t>
            </a:r>
            <a:r>
              <a:rPr lang="ja-JP" altLang="en-US" dirty="0" smtClean="0">
                <a:latin typeface="Meiryo UI" panose="020B0604030504040204" pitchFamily="50" charset="-128"/>
                <a:ea typeface="Meiryo UI" panose="020B0604030504040204" pitchFamily="50" charset="-128"/>
              </a:rPr>
              <a:t>買取量の増加により、前年度から</a:t>
            </a:r>
            <a:r>
              <a:rPr lang="en-US" altLang="ja-JP" dirty="0" smtClean="0">
                <a:latin typeface="Meiryo UI" panose="020B0604030504040204" pitchFamily="50" charset="-128"/>
                <a:ea typeface="Meiryo UI" panose="020B0604030504040204" pitchFamily="50" charset="-128"/>
              </a:rPr>
              <a:t>0.3</a:t>
            </a:r>
            <a:r>
              <a:rPr lang="ja-JP" altLang="en-US" dirty="0" smtClean="0">
                <a:latin typeface="Meiryo UI" panose="020B0604030504040204" pitchFamily="50" charset="-128"/>
                <a:ea typeface="Meiryo UI" panose="020B0604030504040204" pitchFamily="50" charset="-128"/>
              </a:rPr>
              <a:t>ポイント増加しています。</a:t>
            </a:r>
            <a:endParaRPr lang="en-US" altLang="ja-JP" dirty="0">
              <a:latin typeface="Meiryo UI" panose="020B0604030504040204" pitchFamily="50" charset="-128"/>
              <a:ea typeface="Meiryo UI" panose="020B0604030504040204" pitchFamily="50" charset="-128"/>
            </a:endParaRPr>
          </a:p>
        </p:txBody>
      </p:sp>
      <p:graphicFrame>
        <p:nvGraphicFramePr>
          <p:cNvPr id="29" name="グラフ 28">
            <a:extLst>
              <a:ext uri="{FF2B5EF4-FFF2-40B4-BE49-F238E27FC236}">
                <a16:creationId xmlns:a16="http://schemas.microsoft.com/office/drawing/2014/main" id="{B0BEACDE-CB3B-454C-B765-A1BA941C64DD}"/>
              </a:ext>
            </a:extLst>
          </p:cNvPr>
          <p:cNvGraphicFramePr>
            <a:graphicFrameLocks/>
          </p:cNvGraphicFramePr>
          <p:nvPr>
            <p:extLst>
              <p:ext uri="{D42A27DB-BD31-4B8C-83A1-F6EECF244321}">
                <p14:modId xmlns:p14="http://schemas.microsoft.com/office/powerpoint/2010/main" val="2622760850"/>
              </p:ext>
            </p:extLst>
          </p:nvPr>
        </p:nvGraphicFramePr>
        <p:xfrm>
          <a:off x="327075" y="3784013"/>
          <a:ext cx="4642446" cy="24622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グラフ 25">
            <a:extLst>
              <a:ext uri="{FF2B5EF4-FFF2-40B4-BE49-F238E27FC236}">
                <a16:creationId xmlns:a16="http://schemas.microsoft.com/office/drawing/2014/main" id="{B0BEACDE-CB3B-454C-B765-A1BA941C64DD}"/>
              </a:ext>
            </a:extLst>
          </p:cNvPr>
          <p:cNvGraphicFramePr>
            <a:graphicFrameLocks/>
          </p:cNvGraphicFramePr>
          <p:nvPr>
            <p:extLst>
              <p:ext uri="{D42A27DB-BD31-4B8C-83A1-F6EECF244321}">
                <p14:modId xmlns:p14="http://schemas.microsoft.com/office/powerpoint/2010/main" val="3919797009"/>
              </p:ext>
            </p:extLst>
          </p:nvPr>
        </p:nvGraphicFramePr>
        <p:xfrm>
          <a:off x="5253639" y="778330"/>
          <a:ext cx="4642446" cy="24622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5376645"/>
      </p:ext>
    </p:extLst>
  </p:cSld>
  <p:clrMapOvr>
    <a:masterClrMapping/>
  </p:clrMapOvr>
  <p:extLst mod="1">
    <p:ext uri="{6950BFC3-D8DA-4A85-94F7-54DA5524770B}">
      <p188:commentRel xmlns="" xmlns:p188="http://schemas.microsoft.com/office/powerpoint/2018/8/main" r:id="rId5"/>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599924" y="847070"/>
            <a:ext cx="2444079"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263056" y="730254"/>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192000" cy="1292662"/>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電力ひっ迫時に電気自動車の蓄電池から市有施設へ電力供給することや太陽光発電の余剰電力を電気自動車に充電するといった電力需給調整を行います。また、屋外で電化製品を使用できるように電気自動車から給電するなど、</a:t>
            </a:r>
            <a:r>
              <a:rPr lang="en-US" altLang="ja-JP" sz="1300" dirty="0">
                <a:latin typeface="Meiryo UI" panose="020B0604030504040204" pitchFamily="50" charset="-128"/>
                <a:ea typeface="Meiryo UI" panose="020B0604030504040204" pitchFamily="50" charset="-128"/>
              </a:rPr>
              <a:t>2021</a:t>
            </a:r>
            <a:r>
              <a:rPr lang="ja-JP" altLang="en-US" sz="1300" dirty="0">
                <a:latin typeface="Meiryo UI" panose="020B0604030504040204" pitchFamily="50" charset="-128"/>
                <a:ea typeface="Meiryo UI" panose="020B0604030504040204" pitchFamily="50" charset="-128"/>
              </a:rPr>
              <a:t>年度に生野区役所に構築した</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モデル事例を活用します。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◆さらに、この効果を広めることで市民・事業者での導入を促進し、電力需給調整力とレジリエンスを強化した安全・安心な暮らしを実現する新たなエネルギー社会の構築をめざします。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423974" y="2567347"/>
            <a:ext cx="579600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lgn="just"/>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などがあります。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5" name="Rectangle 3">
            <a:extLst>
              <a:ext uri="{FF2B5EF4-FFF2-40B4-BE49-F238E27FC236}">
                <a16:creationId xmlns:a16="http://schemas.microsoft.com/office/drawing/2014/main" id="{1F422D12-09F5-41D5-B89B-EFB774775D0A}"/>
              </a:ext>
            </a:extLst>
          </p:cNvPr>
          <p:cNvSpPr>
            <a:spLocks noChangeArrowheads="1"/>
          </p:cNvSpPr>
          <p:nvPr/>
        </p:nvSpPr>
        <p:spPr bwMode="auto">
          <a:xfrm>
            <a:off x="582122" y="6478840"/>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V2X</a:t>
            </a:r>
            <a:r>
              <a:rPr lang="ja-JP" altLang="en-US" sz="1100" dirty="0">
                <a:latin typeface="Meiryo UI" panose="020B0604030504040204" pitchFamily="50" charset="-128"/>
                <a:ea typeface="Meiryo UI" panose="020B0604030504040204" pitchFamily="50" charset="-128"/>
                <a:cs typeface="ＭＳ Ｐゴシック" pitchFamily="50" charset="-128"/>
              </a:rPr>
              <a:t>設備</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pic>
        <p:nvPicPr>
          <p:cNvPr id="14" name="図 13" descr="建物, 人, 荷物, 民衆 が含まれている画像&#10;&#10;自動的に生成された説明">
            <a:extLst>
              <a:ext uri="{FF2B5EF4-FFF2-40B4-BE49-F238E27FC236}">
                <a16:creationId xmlns:a16="http://schemas.microsoft.com/office/drawing/2014/main" id="{BFEDFC94-85E9-BE66-7C9A-7097ACB21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148" y="4688849"/>
            <a:ext cx="2383428" cy="1786563"/>
          </a:xfrm>
          <a:prstGeom prst="rect">
            <a:avLst/>
          </a:prstGeom>
        </p:spPr>
      </p:pic>
      <p:pic>
        <p:nvPicPr>
          <p:cNvPr id="17" name="図 16">
            <a:extLst>
              <a:ext uri="{FF2B5EF4-FFF2-40B4-BE49-F238E27FC236}">
                <a16:creationId xmlns:a16="http://schemas.microsoft.com/office/drawing/2014/main" id="{C521C7C0-A1B9-0473-7D0A-5857E00722B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94000"/>
                    </a14:imgEffect>
                  </a14:imgLayer>
                </a14:imgProps>
              </a:ext>
              <a:ext uri="{28A0092B-C50C-407E-A947-70E740481C1C}">
                <a14:useLocalDpi xmlns:a14="http://schemas.microsoft.com/office/drawing/2010/main" val="0"/>
              </a:ext>
            </a:extLst>
          </a:blip>
          <a:srcRect l="154" t="1441" r="4016" b="6852"/>
          <a:stretch/>
        </p:blipFill>
        <p:spPr bwMode="auto">
          <a:xfrm>
            <a:off x="3456226" y="4727770"/>
            <a:ext cx="2479243" cy="1771707"/>
          </a:xfrm>
          <a:prstGeom prst="rect">
            <a:avLst/>
          </a:prstGeom>
          <a:noFill/>
          <a:ln>
            <a:noFill/>
          </a:ln>
          <a:extLst>
            <a:ext uri="{53640926-AAD7-44D8-BBD7-CCE9431645EC}">
              <a14:shadowObscured xmlns:a14="http://schemas.microsoft.com/office/drawing/2010/main"/>
            </a:ext>
          </a:extLst>
        </p:spPr>
      </p:pic>
      <p:pic>
        <p:nvPicPr>
          <p:cNvPr id="21" name="図 20">
            <a:extLst>
              <a:ext uri="{FF2B5EF4-FFF2-40B4-BE49-F238E27FC236}">
                <a16:creationId xmlns:a16="http://schemas.microsoft.com/office/drawing/2014/main" id="{96CF461F-B6AD-4981-670B-87440FD9B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850" y="4716886"/>
            <a:ext cx="2358276" cy="1768708"/>
          </a:xfrm>
          <a:prstGeom prst="rect">
            <a:avLst/>
          </a:prstGeom>
        </p:spPr>
      </p:pic>
      <p:sp>
        <p:nvSpPr>
          <p:cNvPr id="37" name="Rectangle 3">
            <a:extLst>
              <a:ext uri="{FF2B5EF4-FFF2-40B4-BE49-F238E27FC236}">
                <a16:creationId xmlns:a16="http://schemas.microsoft.com/office/drawing/2014/main" id="{86B3C5B7-7DFE-4C4D-0FFE-C08859993EF8}"/>
              </a:ext>
            </a:extLst>
          </p:cNvPr>
          <p:cNvSpPr>
            <a:spLocks noChangeArrowheads="1"/>
          </p:cNvSpPr>
          <p:nvPr/>
        </p:nvSpPr>
        <p:spPr bwMode="auto">
          <a:xfrm>
            <a:off x="6606279" y="6499477"/>
            <a:ext cx="2907166" cy="22726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電気</a:t>
            </a:r>
            <a:r>
              <a:rPr lang="ja-JP" altLang="en-US" sz="1100" dirty="0">
                <a:latin typeface="Meiryo UI" panose="020B0604030504040204" pitchFamily="50" charset="-128"/>
                <a:ea typeface="Meiryo UI" panose="020B0604030504040204" pitchFamily="50" charset="-128"/>
                <a:cs typeface="ＭＳ Ｐゴシック" pitchFamily="50" charset="-128"/>
              </a:rPr>
              <a:t>自動車（</a:t>
            </a:r>
            <a:r>
              <a:rPr lang="en-US" altLang="ja-JP" sz="1100" dirty="0">
                <a:latin typeface="Meiryo UI" panose="020B0604030504040204" pitchFamily="50" charset="-128"/>
                <a:ea typeface="Meiryo UI" panose="020B0604030504040204" pitchFamily="50" charset="-128"/>
                <a:cs typeface="ＭＳ Ｐゴシック" pitchFamily="50" charset="-128"/>
              </a:rPr>
              <a:t>EV</a:t>
            </a:r>
            <a:r>
              <a:rPr lang="ja-JP" altLang="en-US" sz="1100" dirty="0">
                <a:latin typeface="Meiryo UI" panose="020B0604030504040204" pitchFamily="50" charset="-128"/>
                <a:ea typeface="Meiryo UI" panose="020B0604030504040204" pitchFamily="50" charset="-128"/>
                <a:cs typeface="ＭＳ Ｐゴシック" pitchFamily="50" charset="-128"/>
              </a:rPr>
              <a:t>）</a:t>
            </a:r>
            <a:r>
              <a:rPr lang="ja-JP" altLang="en-US" sz="1100" dirty="0" smtClean="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63" name="Rectangle 3">
            <a:extLst>
              <a:ext uri="{FF2B5EF4-FFF2-40B4-BE49-F238E27FC236}">
                <a16:creationId xmlns:a16="http://schemas.microsoft.com/office/drawing/2014/main" id="{419AB9C2-05C4-CF8B-7318-88E9A23AB2AB}"/>
              </a:ext>
            </a:extLst>
          </p:cNvPr>
          <p:cNvSpPr>
            <a:spLocks noChangeArrowheads="1"/>
          </p:cNvSpPr>
          <p:nvPr/>
        </p:nvSpPr>
        <p:spPr bwMode="auto">
          <a:xfrm>
            <a:off x="3225804" y="6490586"/>
            <a:ext cx="2907166" cy="189691"/>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燃料電池自動車（</a:t>
            </a:r>
            <a:r>
              <a:rPr lang="en-US" altLang="ja-JP" sz="1100" dirty="0">
                <a:latin typeface="Meiryo UI" panose="020B0604030504040204" pitchFamily="50" charset="-128"/>
                <a:ea typeface="Meiryo UI" panose="020B0604030504040204" pitchFamily="50" charset="-128"/>
                <a:cs typeface="ＭＳ Ｐゴシック" pitchFamily="50" charset="-128"/>
              </a:rPr>
              <a:t>FCV</a:t>
            </a:r>
            <a:r>
              <a:rPr lang="ja-JP" altLang="en-US" sz="1100" dirty="0">
                <a:latin typeface="Meiryo UI" panose="020B0604030504040204" pitchFamily="50" charset="-128"/>
                <a:ea typeface="Meiryo UI" panose="020B0604030504040204" pitchFamily="50" charset="-128"/>
                <a:cs typeface="ＭＳ Ｐゴシック" pitchFamily="50" charset="-128"/>
              </a:rPr>
              <a:t>）</a:t>
            </a:r>
            <a:r>
              <a:rPr lang="ja-JP" altLang="en-US" sz="1100" dirty="0" smtClean="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54" name="正方形/長方形 53"/>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55" name="正方形/長方形 54"/>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2687" y="3041671"/>
            <a:ext cx="1523060" cy="544977"/>
          </a:xfrm>
          <a:prstGeom prst="rect">
            <a:avLst/>
          </a:prstGeom>
        </p:spPr>
      </p:pic>
      <p:sp>
        <p:nvSpPr>
          <p:cNvPr id="57" name="テキスト ボックス 56"/>
          <p:cNvSpPr txBox="1"/>
          <p:nvPr/>
        </p:nvSpPr>
        <p:spPr>
          <a:xfrm>
            <a:off x="8420710" y="3609127"/>
            <a:ext cx="1358064"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避難所等での</a:t>
            </a:r>
            <a:r>
              <a:rPr lang="ja-JP" altLang="en-US" sz="1200" dirty="0">
                <a:latin typeface="Meiryo UI" panose="020B0604030504040204" pitchFamily="50" charset="-128"/>
                <a:ea typeface="Meiryo UI" panose="020B0604030504040204" pitchFamily="50" charset="-128"/>
              </a:rPr>
              <a:t>給電</a:t>
            </a:r>
          </a:p>
        </p:txBody>
      </p:sp>
      <p:sp>
        <p:nvSpPr>
          <p:cNvPr id="58" name="稲妻 57"/>
          <p:cNvSpPr/>
          <p:nvPr/>
        </p:nvSpPr>
        <p:spPr>
          <a:xfrm rot="9162688">
            <a:off x="7608322" y="3389813"/>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576790" y="3182442"/>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放電</a:t>
            </a:r>
          </a:p>
        </p:txBody>
      </p:sp>
      <p:sp>
        <p:nvSpPr>
          <p:cNvPr id="60" name="テキスト ボックス 59"/>
          <p:cNvSpPr txBox="1"/>
          <p:nvPr/>
        </p:nvSpPr>
        <p:spPr>
          <a:xfrm>
            <a:off x="6343658" y="3035761"/>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＜停電時＞</a:t>
            </a:r>
          </a:p>
        </p:txBody>
      </p:sp>
      <p:sp>
        <p:nvSpPr>
          <p:cNvPr id="61" name="下矢印 60"/>
          <p:cNvSpPr/>
          <p:nvPr/>
        </p:nvSpPr>
        <p:spPr>
          <a:xfrm>
            <a:off x="7666319" y="3817816"/>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7188573" y="4006958"/>
            <a:ext cx="1534434" cy="201583"/>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64" name="図 63"/>
          <p:cNvPicPr>
            <a:picLocks noChangeAspect="1"/>
          </p:cNvPicPr>
          <p:nvPr/>
        </p:nvPicPr>
        <p:blipFill rotWithShape="1">
          <a:blip r:embed="rId8" cstate="email">
            <a:extLst>
              <a:ext uri="{28A0092B-C50C-407E-A947-70E740481C1C}">
                <a14:useLocalDpi xmlns:a14="http://schemas.microsoft.com/office/drawing/2010/main"/>
              </a:ext>
            </a:extLst>
          </a:blip>
          <a:srcRect b="-1089"/>
          <a:stretch/>
        </p:blipFill>
        <p:spPr>
          <a:xfrm>
            <a:off x="7919143" y="1895356"/>
            <a:ext cx="223965" cy="303593"/>
          </a:xfrm>
          <a:prstGeom prst="rect">
            <a:avLst/>
          </a:prstGeom>
        </p:spPr>
      </p:pic>
      <p:sp>
        <p:nvSpPr>
          <p:cNvPr id="65" name="テキスト ボックス 64"/>
          <p:cNvSpPr txBox="1"/>
          <p:nvPr/>
        </p:nvSpPr>
        <p:spPr>
          <a:xfrm>
            <a:off x="8239448" y="1741397"/>
            <a:ext cx="401548"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充放電</a:t>
            </a:r>
          </a:p>
        </p:txBody>
      </p:sp>
      <p:sp>
        <p:nvSpPr>
          <p:cNvPr id="66" name="テキスト ボックス 65"/>
          <p:cNvSpPr txBox="1"/>
          <p:nvPr/>
        </p:nvSpPr>
        <p:spPr>
          <a:xfrm>
            <a:off x="8344334" y="2277239"/>
            <a:ext cx="861655"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市有施設への給電</a:t>
            </a:r>
          </a:p>
        </p:txBody>
      </p:sp>
      <p:sp>
        <p:nvSpPr>
          <p:cNvPr id="68" name="テキスト ボックス 67"/>
          <p:cNvSpPr txBox="1"/>
          <p:nvPr/>
        </p:nvSpPr>
        <p:spPr>
          <a:xfrm>
            <a:off x="7602180" y="2088193"/>
            <a:ext cx="495163" cy="213441"/>
          </a:xfrm>
          <a:prstGeom prst="rect">
            <a:avLst/>
          </a:prstGeom>
          <a:noFill/>
        </p:spPr>
        <p:txBody>
          <a:bodyPr wrap="none" rtlCol="0">
            <a:spAutoFit/>
          </a:bodyPr>
          <a:lstStyle/>
          <a:p>
            <a:r>
              <a:rPr lang="en-US" altLang="ja-JP" sz="1200" dirty="0">
                <a:latin typeface="Meiryo UI" panose="020B0604030504040204" pitchFamily="50" charset="-128"/>
                <a:ea typeface="Meiryo UI" panose="020B0604030504040204" pitchFamily="50" charset="-128"/>
              </a:rPr>
              <a:t>V2X</a:t>
            </a:r>
            <a:r>
              <a:rPr lang="ja-JP" altLang="en-US" sz="1200" dirty="0">
                <a:latin typeface="Meiryo UI" panose="020B0604030504040204" pitchFamily="50" charset="-128"/>
                <a:ea typeface="Meiryo UI" panose="020B0604030504040204" pitchFamily="50" charset="-128"/>
              </a:rPr>
              <a:t>設備</a:t>
            </a:r>
          </a:p>
        </p:txBody>
      </p:sp>
      <p:grpSp>
        <p:nvGrpSpPr>
          <p:cNvPr id="71" name="グループ化 70"/>
          <p:cNvGrpSpPr/>
          <p:nvPr/>
        </p:nvGrpSpPr>
        <p:grpSpPr>
          <a:xfrm>
            <a:off x="6422143" y="1921452"/>
            <a:ext cx="1013728" cy="586022"/>
            <a:chOff x="10052851" y="1665984"/>
            <a:chExt cx="1631695" cy="760527"/>
          </a:xfrm>
        </p:grpSpPr>
        <p:sp>
          <p:nvSpPr>
            <p:cNvPr id="75" name="テキスト ボックス 74"/>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76" name="グループ化 75"/>
            <p:cNvGrpSpPr/>
            <p:nvPr/>
          </p:nvGrpSpPr>
          <p:grpSpPr>
            <a:xfrm>
              <a:off x="10052851" y="1665984"/>
              <a:ext cx="1631695" cy="491672"/>
              <a:chOff x="10035046" y="2880128"/>
              <a:chExt cx="1832473" cy="551169"/>
            </a:xfrm>
          </p:grpSpPr>
          <p:pic>
            <p:nvPicPr>
              <p:cNvPr id="77" name="図 7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78" name="図 7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87" name="テキスト ボックス 86"/>
          <p:cNvSpPr txBox="1"/>
          <p:nvPr/>
        </p:nvSpPr>
        <p:spPr>
          <a:xfrm>
            <a:off x="7430726" y="1719739"/>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充電</a:t>
            </a:r>
          </a:p>
        </p:txBody>
      </p:sp>
      <p:pic>
        <p:nvPicPr>
          <p:cNvPr id="88" name="図 8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44382" y="1721425"/>
            <a:ext cx="421971" cy="531159"/>
          </a:xfrm>
          <a:prstGeom prst="rect">
            <a:avLst/>
          </a:prstGeom>
        </p:spPr>
      </p:pic>
      <p:pic>
        <p:nvPicPr>
          <p:cNvPr id="92" name="図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12961" y="1592057"/>
            <a:ext cx="323288" cy="287923"/>
          </a:xfrm>
          <a:prstGeom prst="rect">
            <a:avLst/>
          </a:prstGeom>
        </p:spPr>
      </p:pic>
      <p:sp>
        <p:nvSpPr>
          <p:cNvPr id="93" name="テキスト ボックス 92"/>
          <p:cNvSpPr txBox="1"/>
          <p:nvPr/>
        </p:nvSpPr>
        <p:spPr>
          <a:xfrm>
            <a:off x="8742954" y="1281040"/>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太陽光発電</a:t>
            </a:r>
          </a:p>
        </p:txBody>
      </p:sp>
      <p:sp>
        <p:nvSpPr>
          <p:cNvPr id="98" name="下矢印 97"/>
          <p:cNvSpPr/>
          <p:nvPr/>
        </p:nvSpPr>
        <p:spPr>
          <a:xfrm>
            <a:off x="7649171" y="2457470"/>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7127206" y="2629180"/>
            <a:ext cx="1670895"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104" name="テキスト ボックス 103"/>
          <p:cNvSpPr txBox="1"/>
          <p:nvPr/>
        </p:nvSpPr>
        <p:spPr>
          <a:xfrm>
            <a:off x="6407878" y="1503419"/>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＜平常時＞</a:t>
            </a:r>
          </a:p>
        </p:txBody>
      </p:sp>
      <p:grpSp>
        <p:nvGrpSpPr>
          <p:cNvPr id="111" name="グループ化 110"/>
          <p:cNvGrpSpPr/>
          <p:nvPr/>
        </p:nvGrpSpPr>
        <p:grpSpPr>
          <a:xfrm>
            <a:off x="6418669" y="3362216"/>
            <a:ext cx="1013728" cy="586022"/>
            <a:chOff x="10052851" y="1665984"/>
            <a:chExt cx="1631695" cy="760527"/>
          </a:xfrm>
        </p:grpSpPr>
        <p:sp>
          <p:nvSpPr>
            <p:cNvPr id="112" name="テキスト ボックス 111"/>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113" name="グループ化 112"/>
            <p:cNvGrpSpPr/>
            <p:nvPr/>
          </p:nvGrpSpPr>
          <p:grpSpPr>
            <a:xfrm>
              <a:off x="10052851" y="1665984"/>
              <a:ext cx="1631695" cy="491672"/>
              <a:chOff x="10035046" y="2880128"/>
              <a:chExt cx="1832473" cy="551169"/>
            </a:xfrm>
          </p:grpSpPr>
          <p:pic>
            <p:nvPicPr>
              <p:cNvPr id="114" name="図 1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115" name="図 1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116" name="稲妻 115"/>
          <p:cNvSpPr/>
          <p:nvPr/>
        </p:nvSpPr>
        <p:spPr>
          <a:xfrm rot="9162688">
            <a:off x="7431252" y="189321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稲妻 116"/>
          <p:cNvSpPr/>
          <p:nvPr/>
        </p:nvSpPr>
        <p:spPr>
          <a:xfrm rot="9162688">
            <a:off x="8338516" y="191732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506EEF7-01DD-4990-82BD-B139F97A72FD}"/>
              </a:ext>
            </a:extLst>
          </p:cNvPr>
          <p:cNvSpPr/>
          <p:nvPr/>
        </p:nvSpPr>
        <p:spPr>
          <a:xfrm>
            <a:off x="337916" y="3499803"/>
            <a:ext cx="5930455" cy="101566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・生野区役所に</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モデルを構築し、電気自動車の蓄電池を用いた</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の実証試験を</a:t>
            </a:r>
            <a:r>
              <a:rPr lang="ja-JP" altLang="en-US" sz="1000" dirty="0" smtClean="0">
                <a:solidFill>
                  <a:schemeClr val="tx1"/>
                </a:solidFill>
                <a:latin typeface="Meiryo UI" panose="020B0604030504040204" pitchFamily="50" charset="-128"/>
                <a:ea typeface="Meiryo UI" panose="020B0604030504040204" pitchFamily="50" charset="-128"/>
                <a:cs typeface="Meiryo UI" pitchFamily="50" charset="-128"/>
              </a:rPr>
              <a:t>実施</a:t>
            </a:r>
            <a:endParaRPr lang="en-US" altLang="ja-JP" sz="1000" dirty="0" smtClean="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itchFamily="50" charset="-128"/>
              </a:rPr>
              <a:t>　・普及啓発用の動画（右</a:t>
            </a:r>
            <a:r>
              <a:rPr lang="en-US" altLang="ja-JP" sz="1000" dirty="0" smtClean="0">
                <a:solidFill>
                  <a:schemeClr val="tx1"/>
                </a:solidFill>
                <a:latin typeface="Meiryo UI" panose="020B0604030504040204" pitchFamily="50" charset="-128"/>
                <a:ea typeface="Meiryo UI" panose="020B0604030504040204" pitchFamily="50" charset="-128"/>
                <a:cs typeface="Meiryo UI" pitchFamily="50" charset="-128"/>
              </a:rPr>
              <a:t>QR</a:t>
            </a:r>
            <a:r>
              <a:rPr lang="ja-JP" altLang="en-US" sz="1000" dirty="0" smtClean="0">
                <a:solidFill>
                  <a:schemeClr val="tx1"/>
                </a:solidFill>
                <a:latin typeface="Meiryo UI" panose="020B0604030504040204" pitchFamily="50" charset="-128"/>
                <a:ea typeface="Meiryo UI" panose="020B0604030504040204" pitchFamily="50" charset="-128"/>
                <a:cs typeface="Meiryo UI" pitchFamily="50" charset="-128"/>
              </a:rPr>
              <a:t>コード）、リーフレットを製作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・地域の防災訓練やイベント等にて電気自動車や燃料電池自動車の蓄電池を用いた給電デモを</a:t>
            </a:r>
            <a:r>
              <a:rPr lang="ja-JP" altLang="en-US" sz="1000" dirty="0" smtClean="0">
                <a:solidFill>
                  <a:schemeClr val="tx1"/>
                </a:solidFill>
                <a:latin typeface="Meiryo UI" panose="020B0604030504040204" pitchFamily="50" charset="-128"/>
                <a:ea typeface="Meiryo UI" panose="020B0604030504040204" pitchFamily="50" charset="-128"/>
                <a:cs typeface="Meiryo UI" pitchFamily="50" charset="-128"/>
              </a:rPr>
              <a:t>実施</a:t>
            </a:r>
            <a:endParaRPr lang="en-US" altLang="ja-JP" sz="1000" dirty="0" smtClean="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普及啓発用</a:t>
            </a:r>
            <a:r>
              <a:rPr lang="ja-JP" altLang="en-US" sz="1000" dirty="0" smtClean="0">
                <a:solidFill>
                  <a:schemeClr val="tx1"/>
                </a:solidFill>
                <a:latin typeface="Meiryo UI" panose="020B0604030504040204" pitchFamily="50" charset="-128"/>
                <a:ea typeface="Meiryo UI" panose="020B0604030504040204" pitchFamily="50" charset="-128"/>
                <a:cs typeface="Meiryo UI" pitchFamily="50" charset="-128"/>
              </a:rPr>
              <a:t>のパネルを製作</a:t>
            </a:r>
            <a:endParaRPr lang="en-US" altLang="ja-JP" sz="1000" dirty="0" smtClean="0">
              <a:solidFill>
                <a:schemeClr val="tx1"/>
              </a:solidFill>
              <a:latin typeface="Meiryo UI" panose="020B0604030504040204" pitchFamily="50" charset="-128"/>
              <a:ea typeface="Meiryo UI" panose="020B0604030504040204" pitchFamily="50" charset="-128"/>
              <a:cs typeface="Meiryo UI" pitchFamily="50" charset="-128"/>
            </a:endParaRPr>
          </a:p>
        </p:txBody>
      </p:sp>
      <p:pic>
        <p:nvPicPr>
          <p:cNvPr id="72" name="図 7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37411" y="3861836"/>
            <a:ext cx="1233923" cy="612627"/>
          </a:xfrm>
          <a:prstGeom prst="rect">
            <a:avLst/>
          </a:prstGeom>
        </p:spPr>
      </p:pic>
      <p:sp>
        <p:nvSpPr>
          <p:cNvPr id="73" name="テキスト ボックス 72">
            <a:extLst>
              <a:ext uri="{FF2B5EF4-FFF2-40B4-BE49-F238E27FC236}">
                <a16:creationId xmlns:a16="http://schemas.microsoft.com/office/drawing/2014/main" id="{C9F3D3E3-6BD9-4B95-BCA5-1CA81CE1D034}"/>
              </a:ext>
            </a:extLst>
          </p:cNvPr>
          <p:cNvSpPr txBox="1"/>
          <p:nvPr/>
        </p:nvSpPr>
        <p:spPr>
          <a:xfrm>
            <a:off x="4795592" y="3497320"/>
            <a:ext cx="1908666" cy="415498"/>
          </a:xfrm>
          <a:prstGeom prst="rect">
            <a:avLst/>
          </a:prstGeom>
          <a:noFill/>
        </p:spPr>
        <p:txBody>
          <a:bodyPr wrap="square">
            <a:spAutoFit/>
          </a:bodyPr>
          <a:lstStyle/>
          <a:p>
            <a:pPr algn="ct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V2X</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啓発動画は</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こちら↓</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00560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p:cNvSpPr/>
          <p:nvPr/>
        </p:nvSpPr>
        <p:spPr>
          <a:xfrm>
            <a:off x="259970" y="711303"/>
            <a:ext cx="2629815" cy="34370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8" name="テキスト ボックス 17"/>
          <p:cNvSpPr txBox="1"/>
          <p:nvPr/>
        </p:nvSpPr>
        <p:spPr>
          <a:xfrm>
            <a:off x="2960152" y="764557"/>
            <a:ext cx="2558850" cy="262829"/>
          </a:xfrm>
          <a:prstGeom prst="rect">
            <a:avLst/>
          </a:prstGeom>
          <a:noFill/>
        </p:spPr>
        <p:txBody>
          <a:bodyPr wrap="square" rtlCol="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（予算</a:t>
            </a:r>
            <a:r>
              <a:rPr lang="en-US" altLang="ja-JP" sz="1108" dirty="0">
                <a:latin typeface="Meiryo UI" pitchFamily="50" charset="-128"/>
                <a:ea typeface="Meiryo UI" pitchFamily="50" charset="-128"/>
                <a:cs typeface="Meiryo UI" pitchFamily="50" charset="-128"/>
              </a:rPr>
              <a:t>392</a:t>
            </a:r>
            <a:r>
              <a:rPr lang="ja-JP" altLang="en-US" sz="1108" dirty="0">
                <a:latin typeface="Meiryo UI" pitchFamily="50" charset="-128"/>
                <a:ea typeface="Meiryo UI" pitchFamily="50" charset="-128"/>
                <a:cs typeface="Meiryo UI" pitchFamily="50" charset="-128"/>
              </a:rPr>
              <a:t>千円）</a:t>
            </a:r>
            <a:endParaRPr lang="en-US" altLang="ja-JP" sz="1108"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2209817" y="3731835"/>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委嘱式の様子</a:t>
            </a:r>
          </a:p>
        </p:txBody>
      </p:sp>
      <p:pic>
        <p:nvPicPr>
          <p:cNvPr id="26" name="図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809" y="4200173"/>
            <a:ext cx="1875552" cy="1492290"/>
          </a:xfrm>
          <a:prstGeom prst="rect">
            <a:avLst/>
          </a:prstGeom>
        </p:spPr>
      </p:pic>
      <p:pic>
        <p:nvPicPr>
          <p:cNvPr id="27" name="図 2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16119" y="2336045"/>
            <a:ext cx="2043815" cy="1366504"/>
          </a:xfrm>
          <a:prstGeom prst="rect">
            <a:avLst/>
          </a:prstGeom>
        </p:spPr>
      </p:pic>
      <p:sp>
        <p:nvSpPr>
          <p:cNvPr id="28" name="テキスト ボックス 27"/>
          <p:cNvSpPr txBox="1"/>
          <p:nvPr/>
        </p:nvSpPr>
        <p:spPr>
          <a:xfrm>
            <a:off x="798730" y="5721751"/>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研修会の様子</a:t>
            </a:r>
          </a:p>
        </p:txBody>
      </p:sp>
      <p:sp>
        <p:nvSpPr>
          <p:cNvPr id="29" name="テキスト ボックス 28"/>
          <p:cNvSpPr txBox="1"/>
          <p:nvPr/>
        </p:nvSpPr>
        <p:spPr>
          <a:xfrm>
            <a:off x="3485731" y="5758072"/>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出前講座の様子</a:t>
            </a:r>
            <a:endParaRPr lang="ja-JP" altLang="en-US" sz="923" dirty="0">
              <a:solidFill>
                <a:srgbClr val="FF0000"/>
              </a:solidFill>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359976" y="4200173"/>
            <a:ext cx="1863561" cy="1492290"/>
          </a:xfrm>
          <a:prstGeom prst="rect">
            <a:avLst/>
          </a:prstGeom>
        </p:spPr>
      </p:pic>
      <p:sp>
        <p:nvSpPr>
          <p:cNvPr id="31"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452473" y="1225279"/>
            <a:ext cx="84738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lgn="just" eaLnBrk="1" hangingPunct="1"/>
            <a:r>
              <a:rPr lang="ja-JP" altLang="en-US" sz="1200" b="0" i="0" dirty="0">
                <a:latin typeface="Meiryo UI" pitchFamily="50" charset="-128"/>
                <a:ea typeface="Meiryo UI" pitchFamily="50" charset="-128"/>
                <a:cs typeface="Meiryo UI" pitchFamily="50" charset="-128"/>
              </a:rPr>
              <a:t>◆大阪府では、ホームページ</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省エネ生活のすすめ</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sz="1200" b="0" i="0" dirty="0">
              <a:latin typeface="Meiryo UI" pitchFamily="50" charset="-128"/>
              <a:ea typeface="Meiryo UI" pitchFamily="50" charset="-128"/>
              <a:cs typeface="Meiryo UI" pitchFamily="50" charset="-128"/>
            </a:endParaRPr>
          </a:p>
          <a:p>
            <a:pPr marL="80599" indent="-80599" algn="just" eaLnBrk="1" hangingPunct="1"/>
            <a:r>
              <a:rPr lang="ja-JP" altLang="en-US" sz="1200" b="0" i="0" dirty="0">
                <a:latin typeface="Meiryo UI" pitchFamily="50" charset="-128"/>
                <a:ea typeface="Meiryo UI" pitchFamily="50" charset="-128"/>
                <a:cs typeface="Meiryo UI" pitchFamily="50" charset="-128"/>
              </a:rPr>
              <a:t>　　また、大阪府地球温暖化防止活動推進センター、市町村と連携して「家庭エコ診断</a:t>
            </a:r>
            <a:r>
              <a:rPr lang="ja-JP" altLang="en-US" sz="1200" b="0" i="0" dirty="0" smtClean="0">
                <a:latin typeface="Meiryo UI" pitchFamily="50" charset="-128"/>
                <a:ea typeface="Meiryo UI" pitchFamily="50" charset="-128"/>
                <a:cs typeface="Meiryo UI" pitchFamily="50" charset="-128"/>
              </a:rPr>
              <a:t>」等に</a:t>
            </a:r>
            <a:r>
              <a:rPr lang="ja-JP" altLang="en-US" sz="1200" b="0" i="0" dirty="0">
                <a:latin typeface="Meiryo UI" pitchFamily="50" charset="-128"/>
                <a:ea typeface="Meiryo UI" pitchFamily="50" charset="-128"/>
                <a:cs typeface="Meiryo UI" pitchFamily="50" charset="-128"/>
              </a:rPr>
              <a:t>よる家庭における取組支援や、地域の環境啓発の活動を担う地球温暖化防止活動推進員の活動支援に取り組むなど、広く府民に省エネ行動を働きかけていきます。</a:t>
            </a:r>
          </a:p>
        </p:txBody>
      </p:sp>
      <p:sp>
        <p:nvSpPr>
          <p:cNvPr id="32" name="正方形/長方形 31"/>
          <p:cNvSpPr/>
          <p:nvPr/>
        </p:nvSpPr>
        <p:spPr>
          <a:xfrm>
            <a:off x="5648128" y="2220692"/>
            <a:ext cx="3931538" cy="296436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66462" rIns="0" rtlCol="0" anchor="t" anchorCtr="0"/>
          <a:lstStyle/>
          <a:p>
            <a:pPr marL="80599" indent="-80599"/>
            <a:r>
              <a:rPr lang="ja-JP" altLang="en-US" sz="1050" dirty="0">
                <a:solidFill>
                  <a:schemeClr val="tx1"/>
                </a:solidFill>
                <a:latin typeface="Meiryo UI" pitchFamily="50" charset="-128"/>
                <a:ea typeface="Meiryo UI" pitchFamily="50" charset="-128"/>
                <a:cs typeface="Meiryo UI" pitchFamily="50" charset="-128"/>
              </a:rPr>
              <a:t>（大阪府）</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2018</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１</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2019</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2021</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a:solidFill>
                  <a:schemeClr val="tx1"/>
                </a:solidFill>
                <a:latin typeface="Meiryo UI" pitchFamily="50" charset="-128"/>
                <a:ea typeface="Meiryo UI" pitchFamily="50" charset="-128"/>
                <a:cs typeface="Meiryo UI" pitchFamily="50" charset="-128"/>
              </a:rPr>
              <a:t>回</a:t>
            </a:r>
            <a:r>
              <a:rPr lang="en-US" altLang="ja-JP"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a:t>
            </a:r>
          </a:p>
          <a:p>
            <a:pPr marL="80599" indent="-80599"/>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2022</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・地球温暖化防止活動推進員に対する研修会：４回</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３</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4F65B59C-DC2F-4AC9-A742-426E80C689DB}"/>
              </a:ext>
            </a:extLst>
          </p:cNvPr>
          <p:cNvSpPr txBox="1"/>
          <p:nvPr/>
        </p:nvSpPr>
        <p:spPr>
          <a:xfrm>
            <a:off x="6193800" y="4477171"/>
            <a:ext cx="3001143" cy="707886"/>
          </a:xfrm>
          <a:prstGeom prst="rect">
            <a:avLst/>
          </a:prstGeom>
          <a:noFill/>
        </p:spPr>
        <p:txBody>
          <a:bodyPr wrap="none" rtlCol="0">
            <a:spAutoFit/>
          </a:bodyPr>
          <a:lstStyle/>
          <a:p>
            <a:pPr marL="80599" indent="-80599"/>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800" dirty="0">
              <a:latin typeface="Meiryo UI" pitchFamily="50" charset="-128"/>
              <a:ea typeface="Meiryo UI" pitchFamily="50" charset="-128"/>
              <a:cs typeface="Meiryo UI" pitchFamily="50" charset="-128"/>
            </a:endParaRPr>
          </a:p>
          <a:p>
            <a:pPr marL="80599" indent="-80599"/>
            <a:r>
              <a:rPr lang="ja-JP" altLang="en-US" sz="800" dirty="0">
                <a:latin typeface="Meiryo UI" pitchFamily="50" charset="-128"/>
                <a:ea typeface="Meiryo UI" pitchFamily="50" charset="-128"/>
                <a:cs typeface="Meiryo UI" pitchFamily="50" charset="-128"/>
              </a:rPr>
              <a:t>　　　 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家庭の省エネ・エコライフスタイル推進強化事業を</a:t>
            </a:r>
            <a:r>
              <a:rPr lang="ja-JP" altLang="en-US" sz="800" dirty="0" smtClean="0">
                <a:latin typeface="Meiryo UI" pitchFamily="50" charset="-128"/>
                <a:ea typeface="Meiryo UI" pitchFamily="50" charset="-128"/>
                <a:cs typeface="Meiryo UI" pitchFamily="50" charset="-128"/>
              </a:rPr>
              <a:t>含む</a:t>
            </a:r>
            <a:endParaRPr lang="en-US" altLang="ja-JP" sz="800" dirty="0" smtClean="0">
              <a:latin typeface="Meiryo UI" pitchFamily="50" charset="-128"/>
              <a:ea typeface="Meiryo UI" pitchFamily="50" charset="-128"/>
              <a:cs typeface="Meiryo UI" pitchFamily="50" charset="-128"/>
            </a:endParaRPr>
          </a:p>
          <a:p>
            <a:r>
              <a:rPr lang="en-US" altLang="ja-JP" sz="800" dirty="0" smtClean="0">
                <a:latin typeface="Meiryo UI" pitchFamily="50" charset="-128"/>
                <a:ea typeface="Meiryo UI" pitchFamily="50" charset="-128"/>
              </a:rPr>
              <a:t>※3</a:t>
            </a:r>
            <a:r>
              <a:rPr lang="ja-JP" altLang="en-US" sz="800" dirty="0" smtClean="0">
                <a:latin typeface="Meiryo UI" pitchFamily="50" charset="-128"/>
                <a:ea typeface="Meiryo UI" pitchFamily="50" charset="-128"/>
              </a:rPr>
              <a:t>　地球温暖化防止活動推進員機能強化事業、</a:t>
            </a:r>
            <a:endParaRPr lang="en-US" altLang="ja-JP" sz="800" dirty="0" smtClean="0">
              <a:latin typeface="Meiryo UI" pitchFamily="50" charset="-128"/>
              <a:ea typeface="Meiryo UI" pitchFamily="50" charset="-128"/>
            </a:endParaRPr>
          </a:p>
          <a:p>
            <a:r>
              <a:rPr lang="ja-JP" altLang="en-US" sz="800" dirty="0">
                <a:latin typeface="Meiryo UI" pitchFamily="50" charset="-128"/>
                <a:ea typeface="Meiryo UI" pitchFamily="50" charset="-128"/>
              </a:rPr>
              <a:t>　</a:t>
            </a:r>
            <a:r>
              <a:rPr lang="ja-JP" altLang="en-US" sz="800" dirty="0" smtClean="0">
                <a:latin typeface="Meiryo UI" pitchFamily="50" charset="-128"/>
                <a:ea typeface="Meiryo UI" pitchFamily="50" charset="-128"/>
              </a:rPr>
              <a:t>　　 関西広域連合が</a:t>
            </a:r>
            <a:r>
              <a:rPr lang="ja-JP" altLang="en-US" sz="800" dirty="0">
                <a:latin typeface="Meiryo UI" pitchFamily="50" charset="-128"/>
                <a:ea typeface="Meiryo UI" pitchFamily="50" charset="-128"/>
              </a:rPr>
              <a:t>実施</a:t>
            </a:r>
            <a:r>
              <a:rPr lang="ja-JP" altLang="en-US" sz="800" dirty="0" smtClean="0">
                <a:latin typeface="Meiryo UI" pitchFamily="50" charset="-128"/>
                <a:ea typeface="Meiryo UI" pitchFamily="50" charset="-128"/>
              </a:rPr>
              <a:t>する推進員向けの研修を含む</a:t>
            </a:r>
            <a:endParaRPr lang="ja-JP" altLang="en-US" sz="800" dirty="0">
              <a:latin typeface="Meiryo UI" panose="020B0604030504040204" pitchFamily="50" charset="-128"/>
              <a:ea typeface="Meiryo UI" panose="020B0604030504040204" pitchFamily="50" charset="-128"/>
            </a:endParaRPr>
          </a:p>
        </p:txBody>
      </p:sp>
      <p:sp>
        <p:nvSpPr>
          <p:cNvPr id="1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9639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592674"/>
            <a:ext cx="9649072" cy="615819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20805" y="4125339"/>
            <a:ext cx="7704000"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大阪市では</a:t>
            </a:r>
            <a:r>
              <a:rPr lang="ja-JP" altLang="en-US" b="0" i="0" dirty="0" smtClean="0">
                <a:latin typeface="Meiryo UI" pitchFamily="50" charset="-128"/>
                <a:ea typeface="Meiryo UI" pitchFamily="50" charset="-128"/>
                <a:cs typeface="Meiryo UI" pitchFamily="50" charset="-128"/>
              </a:rPr>
              <a:t>、一人</a:t>
            </a:r>
            <a:r>
              <a:rPr lang="ja-JP" altLang="en-US" b="0" i="0" dirty="0">
                <a:latin typeface="Meiryo UI" pitchFamily="50" charset="-128"/>
                <a:ea typeface="Meiryo UI" pitchFamily="50" charset="-128"/>
                <a:cs typeface="Meiryo UI" pitchFamily="50" charset="-128"/>
              </a:rPr>
              <a:t>ひとりの環境問題に関する理解を深め、自ら実践行動</a:t>
            </a:r>
            <a:r>
              <a:rPr lang="ja-JP" altLang="en-US" b="0" i="0" dirty="0" smtClean="0">
                <a:latin typeface="Meiryo UI" pitchFamily="50" charset="-128"/>
                <a:ea typeface="Meiryo UI" pitchFamily="50" charset="-128"/>
                <a:cs typeface="Meiryo UI" pitchFamily="50" charset="-128"/>
              </a:rPr>
              <a:t>できる</a:t>
            </a:r>
            <a:r>
              <a:rPr lang="ja-JP" altLang="en-US" b="0" i="0" dirty="0">
                <a:latin typeface="Meiryo UI" pitchFamily="50" charset="-128"/>
                <a:ea typeface="Meiryo UI" pitchFamily="50" charset="-128"/>
                <a:cs typeface="Meiryo UI" pitchFamily="50" charset="-128"/>
              </a:rPr>
              <a:t>意識を育むため</a:t>
            </a:r>
            <a:r>
              <a:rPr lang="ja-JP" altLang="en-US" b="0" i="0" dirty="0" smtClean="0">
                <a:latin typeface="Meiryo UI" pitchFamily="50" charset="-128"/>
                <a:ea typeface="Meiryo UI" pitchFamily="50" charset="-128"/>
                <a:cs typeface="Meiryo UI" pitchFamily="50" charset="-128"/>
              </a:rPr>
              <a:t>、普段</a:t>
            </a:r>
            <a:r>
              <a:rPr lang="ja-JP" altLang="en-US" b="0" i="0" dirty="0">
                <a:latin typeface="Meiryo UI" pitchFamily="50" charset="-128"/>
                <a:ea typeface="Meiryo UI" pitchFamily="50" charset="-128"/>
                <a:cs typeface="Meiryo UI" pitchFamily="50" charset="-128"/>
              </a:rPr>
              <a:t>の生活の中で取り組むことができる環境保全に関する知識を身につける講座やイベントの実施</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なにわエコ会議」と連携した普及啓発</a:t>
            </a:r>
            <a:r>
              <a:rPr lang="ja-JP" altLang="en-US" b="0" i="0" dirty="0" smtClean="0">
                <a:latin typeface="Meiryo UI" pitchFamily="50" charset="-128"/>
                <a:ea typeface="Meiryo UI" pitchFamily="50" charset="-128"/>
                <a:cs typeface="Meiryo UI" pitchFamily="50" charset="-128"/>
              </a:rPr>
              <a:t>活動等</a:t>
            </a:r>
            <a:r>
              <a:rPr lang="ja-JP" altLang="en-US" b="0" i="0" dirty="0">
                <a:latin typeface="Meiryo UI" pitchFamily="50" charset="-128"/>
                <a:ea typeface="Meiryo UI" pitchFamily="50" charset="-128"/>
                <a:cs typeface="Meiryo UI" pitchFamily="50" charset="-128"/>
              </a:rPr>
              <a:t>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1236967" y="1747296"/>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234102" y="177836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694636" y="499265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224932" y="500024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34"/>
          <p:cNvSpPr txBox="1"/>
          <p:nvPr/>
        </p:nvSpPr>
        <p:spPr>
          <a:xfrm>
            <a:off x="8059463" y="2890172"/>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20805" y="3073834"/>
            <a:ext cx="7704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pPr marL="86400" indent="-86400" algn="just"/>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en-US" b="0" i="0" dirty="0">
                <a:latin typeface="Meiryo UI" pitchFamily="50" charset="-128"/>
                <a:ea typeface="Meiryo UI" pitchFamily="50" charset="-128"/>
                <a:cs typeface="Meiryo UI" pitchFamily="50" charset="-128"/>
              </a:rPr>
              <a:t>民間企業と連携し、大阪市立の小学校の全児童へ子ども向け環境情報紙「エコチル」を８月を除き毎月配布し、</a:t>
            </a:r>
            <a:r>
              <a:rPr lang="ja-JP" altLang="en-US" b="0" i="0" dirty="0">
                <a:latin typeface="Meiryo UI" panose="020B0604030504040204" pitchFamily="50" charset="-128"/>
                <a:ea typeface="Meiryo UI" panose="020B0604030504040204" pitchFamily="50" charset="-128"/>
              </a:rPr>
              <a:t>地球環境問題やエネルギーについて理解を深めるとともに、学校や家庭など日常生活の中でエコライフの浸透を図っています。</a:t>
            </a:r>
            <a:r>
              <a:rPr lang="ja-JP" altLang="en-US" b="0" i="0" dirty="0">
                <a:latin typeface="Meiryo UI" pitchFamily="50" charset="-128"/>
                <a:ea typeface="Meiryo UI" pitchFamily="50" charset="-128"/>
                <a:cs typeface="Meiryo UI" pitchFamily="50" charset="-128"/>
              </a:rPr>
              <a:t>また、大阪市の環境施策について広く市民に周知するため</a:t>
            </a:r>
            <a:r>
              <a:rPr lang="ja-JP" altLang="en-US" b="0" i="0" dirty="0" smtClean="0">
                <a:latin typeface="Meiryo UI" pitchFamily="50" charset="-128"/>
                <a:ea typeface="Meiryo UI" pitchFamily="50" charset="-128"/>
                <a:cs typeface="Meiryo UI" pitchFamily="50" charset="-128"/>
              </a:rPr>
              <a:t>環境</a:t>
            </a:r>
            <a:r>
              <a:rPr lang="ja-JP" altLang="en-US" b="0" i="0" dirty="0">
                <a:latin typeface="Meiryo UI" pitchFamily="50" charset="-128"/>
                <a:ea typeface="Meiryo UI" pitchFamily="50" charset="-128"/>
                <a:cs typeface="Meiryo UI" pitchFamily="50" charset="-128"/>
              </a:rPr>
              <a:t>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a:t>
            </a:r>
            <a:r>
              <a:rPr lang="ja-JP" altLang="en-US" b="0" i="0" dirty="0" smtClean="0">
                <a:latin typeface="Meiryo UI" pitchFamily="50" charset="-128"/>
                <a:ea typeface="Meiryo UI" pitchFamily="50" charset="-128"/>
                <a:cs typeface="Meiryo UI" pitchFamily="50" charset="-128"/>
              </a:rPr>
              <a:t>、環境</a:t>
            </a:r>
            <a:r>
              <a:rPr lang="ja-JP" altLang="en-US" b="0" i="0" dirty="0">
                <a:latin typeface="Meiryo UI" pitchFamily="50" charset="-128"/>
                <a:ea typeface="Meiryo UI" pitchFamily="50" charset="-128"/>
                <a:cs typeface="Meiryo UI" pitchFamily="50" charset="-128"/>
              </a:rPr>
              <a:t>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4" y="1119228"/>
            <a:ext cx="776322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大阪市では、地球</a:t>
            </a:r>
            <a:r>
              <a:rPr lang="ja-JP" altLang="en-US" b="0" i="0" dirty="0" smtClean="0">
                <a:latin typeface="Meiryo UI" pitchFamily="50" charset="-128"/>
                <a:ea typeface="Meiryo UI" pitchFamily="50" charset="-128"/>
                <a:cs typeface="Meiryo UI" pitchFamily="50" charset="-128"/>
              </a:rPr>
              <a:t>温暖化</a:t>
            </a:r>
            <a:r>
              <a:rPr lang="ja-JP" altLang="en-US" b="0" i="0" dirty="0">
                <a:latin typeface="Meiryo UI" pitchFamily="50" charset="-128"/>
                <a:ea typeface="Meiryo UI" pitchFamily="50" charset="-128"/>
                <a:cs typeface="Meiryo UI" pitchFamily="50" charset="-128"/>
              </a:rPr>
              <a:t>対策</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生物</a:t>
            </a:r>
            <a:r>
              <a:rPr lang="ja-JP" altLang="en-US" b="0" i="0" dirty="0" smtClean="0">
                <a:latin typeface="Meiryo UI" pitchFamily="50" charset="-128"/>
                <a:ea typeface="Meiryo UI" pitchFamily="50" charset="-128"/>
                <a:cs typeface="Meiryo UI" pitchFamily="50" charset="-128"/>
              </a:rPr>
              <a:t>多様性</a:t>
            </a:r>
            <a:r>
              <a:rPr lang="ja-JP" altLang="en-US" b="0" i="0" dirty="0">
                <a:latin typeface="Meiryo UI" pitchFamily="50" charset="-128"/>
                <a:ea typeface="Meiryo UI" pitchFamily="50" charset="-128"/>
                <a:cs typeface="Meiryo UI" pitchFamily="50" charset="-128"/>
              </a:rPr>
              <a:t>保全</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ごみ減量、都市環境保全など、持続可能な社会づくりに向けた</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環境教育の充実に向け、</a:t>
            </a:r>
            <a:r>
              <a:rPr lang="ja-JP" altLang="en-US" b="0" i="0" dirty="0" smtClean="0">
                <a:latin typeface="Meiryo UI" pitchFamily="50" charset="-128"/>
                <a:ea typeface="Meiryo UI" pitchFamily="50" charset="-128"/>
                <a:cs typeface="Meiryo UI" pitchFamily="50" charset="-128"/>
              </a:rPr>
              <a:t>小中学校</a:t>
            </a:r>
            <a:r>
              <a:rPr lang="ja-JP" altLang="en-US" b="0" i="0" dirty="0">
                <a:latin typeface="Meiryo UI" pitchFamily="50" charset="-128"/>
                <a:ea typeface="Meiryo UI" pitchFamily="50" charset="-128"/>
                <a:cs typeface="Meiryo UI" pitchFamily="50" charset="-128"/>
              </a:rPr>
              <a:t>等</a:t>
            </a:r>
            <a:r>
              <a:rPr lang="ja-JP" altLang="en-US" b="0" i="0" dirty="0" smtClean="0">
                <a:latin typeface="Meiryo UI" pitchFamily="50" charset="-128"/>
                <a:ea typeface="Meiryo UI" pitchFamily="50" charset="-128"/>
                <a:cs typeface="Meiryo UI" pitchFamily="50" charset="-128"/>
              </a:rPr>
              <a:t>の</a:t>
            </a:r>
            <a:r>
              <a:rPr lang="ja-JP" altLang="en-US" b="0" i="0" dirty="0">
                <a:latin typeface="Meiryo UI" pitchFamily="50" charset="-128"/>
                <a:ea typeface="Meiryo UI" pitchFamily="50" charset="-128"/>
                <a:cs typeface="Meiryo UI" pitchFamily="50" charset="-128"/>
              </a:rPr>
              <a:t>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pPr algn="just"/>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2" name="表 31">
            <a:extLst>
              <a:ext uri="{FF2B5EF4-FFF2-40B4-BE49-F238E27FC236}">
                <a16:creationId xmlns:a16="http://schemas.microsoft.com/office/drawing/2014/main" id="{628162AC-E3C3-4896-8392-D7F62FBE5741}"/>
              </a:ext>
            </a:extLst>
          </p:cNvPr>
          <p:cNvGraphicFramePr>
            <a:graphicFrameLocks noGrp="1"/>
          </p:cNvGraphicFramePr>
          <p:nvPr>
            <p:extLst>
              <p:ext uri="{D42A27DB-BD31-4B8C-83A1-F6EECF244321}">
                <p14:modId xmlns:p14="http://schemas.microsoft.com/office/powerpoint/2010/main" val="3334148067"/>
              </p:ext>
            </p:extLst>
          </p:nvPr>
        </p:nvGraphicFramePr>
        <p:xfrm>
          <a:off x="762210" y="5236464"/>
          <a:ext cx="5168327" cy="1432560"/>
        </p:xfrm>
        <a:graphic>
          <a:graphicData uri="http://schemas.openxmlformats.org/drawingml/2006/table">
            <a:tbl>
              <a:tblPr firstRow="1" bandRow="1">
                <a:tableStyleId>{5940675A-B579-460E-94D1-54222C63F5DA}</a:tableStyleId>
              </a:tblPr>
              <a:tblGrid>
                <a:gridCol w="1427180">
                  <a:extLst>
                    <a:ext uri="{9D8B030D-6E8A-4147-A177-3AD203B41FA5}">
                      <a16:colId xmlns:a16="http://schemas.microsoft.com/office/drawing/2014/main" val="3757262113"/>
                    </a:ext>
                  </a:extLst>
                </a:gridCol>
                <a:gridCol w="735405">
                  <a:extLst>
                    <a:ext uri="{9D8B030D-6E8A-4147-A177-3AD203B41FA5}">
                      <a16:colId xmlns:a16="http://schemas.microsoft.com/office/drawing/2014/main" val="1555019360"/>
                    </a:ext>
                  </a:extLst>
                </a:gridCol>
                <a:gridCol w="735405">
                  <a:extLst>
                    <a:ext uri="{9D8B030D-6E8A-4147-A177-3AD203B41FA5}">
                      <a16:colId xmlns:a16="http://schemas.microsoft.com/office/drawing/2014/main" val="4015490920"/>
                    </a:ext>
                  </a:extLst>
                </a:gridCol>
                <a:gridCol w="735405">
                  <a:extLst>
                    <a:ext uri="{9D8B030D-6E8A-4147-A177-3AD203B41FA5}">
                      <a16:colId xmlns:a16="http://schemas.microsoft.com/office/drawing/2014/main" val="69189745"/>
                    </a:ext>
                  </a:extLst>
                </a:gridCol>
                <a:gridCol w="735405">
                  <a:extLst>
                    <a:ext uri="{9D8B030D-6E8A-4147-A177-3AD203B41FA5}">
                      <a16:colId xmlns:a16="http://schemas.microsoft.com/office/drawing/2014/main" val="189663947"/>
                    </a:ext>
                  </a:extLst>
                </a:gridCol>
                <a:gridCol w="799527">
                  <a:extLst>
                    <a:ext uri="{9D8B030D-6E8A-4147-A177-3AD203B41FA5}">
                      <a16:colId xmlns:a16="http://schemas.microsoft.com/office/drawing/2014/main" val="2669058858"/>
                    </a:ext>
                  </a:extLst>
                </a:gridCol>
              </a:tblGrid>
              <a:tr h="224548">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lang="en-US" altLang="ja-JP" sz="1000" dirty="0">
                          <a:solidFill>
                            <a:schemeClr val="tx1"/>
                          </a:solidFill>
                          <a:latin typeface="Meiryo UI"/>
                          <a:ea typeface="Meiryo UI"/>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1514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a:t>
                      </a:r>
                      <a:r>
                        <a:rPr kumimoji="1" lang="ja-JP" altLang="en-US" sz="1000" dirty="0" smtClean="0">
                          <a:solidFill>
                            <a:schemeClr val="tx1"/>
                          </a:solidFill>
                          <a:latin typeface="Meiryo UI" panose="020B0604030504040204" pitchFamily="50" charset="-128"/>
                          <a:ea typeface="Meiryo UI" panose="020B0604030504040204" pitchFamily="50" charset="-128"/>
                        </a:rPr>
                        <a:t>講座</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開催</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dirty="0">
                          <a:solidFill>
                            <a:schemeClr val="tx1"/>
                          </a:solidFill>
                          <a:latin typeface="Meiryo UI"/>
                          <a:ea typeface="Meiryo UI"/>
                        </a:rPr>
                        <a:t>185</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77</a:t>
                      </a:r>
                    </a:p>
                  </a:txBody>
                  <a:tcPr anchor="ctr"/>
                </a:tc>
                <a:tc>
                  <a:txBody>
                    <a:bodyPr/>
                    <a:lstStyle/>
                    <a:p>
                      <a:pPr algn="ctr"/>
                      <a:r>
                        <a:rPr kumimoji="1" lang="en-US" altLang="ja-JP" sz="1000" dirty="0">
                          <a:solidFill>
                            <a:schemeClr val="tx1"/>
                          </a:solidFill>
                          <a:latin typeface="Meiryo UI"/>
                          <a:ea typeface="Meiryo UI"/>
                        </a:rPr>
                        <a:t>358</a:t>
                      </a:r>
                    </a:p>
                  </a:txBody>
                  <a:tcPr anchor="ctr"/>
                </a:tc>
                <a:extLst>
                  <a:ext uri="{0D108BD9-81ED-4DB2-BD59-A6C34878D82A}">
                    <a16:rowId xmlns:a16="http://schemas.microsoft.com/office/drawing/2014/main" val="2124491204"/>
                  </a:ext>
                </a:extLst>
              </a:tr>
              <a:tr h="1968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dirty="0">
                          <a:solidFill>
                            <a:schemeClr val="tx1"/>
                          </a:solidFill>
                          <a:latin typeface="Meiryo UI"/>
                          <a:ea typeface="Meiryo UI"/>
                        </a:rPr>
                        <a:t>約1</a:t>
                      </a:r>
                      <a:r>
                        <a:rPr lang="en-US" altLang="ja-JP" sz="1000" b="0" i="0" u="none" strike="noStrike" noProof="0" dirty="0">
                          <a:solidFill>
                            <a:schemeClr val="tx1"/>
                          </a:solidFill>
                          <a:latin typeface="Meiryo UI"/>
                          <a:ea typeface="Meiryo UI"/>
                        </a:rPr>
                        <a:t>,</a:t>
                      </a:r>
                      <a:r>
                        <a:rPr lang="ja-JP" altLang="en-US" sz="1000" b="0" i="0" u="none" strike="noStrike" noProof="0" dirty="0">
                          <a:solidFill>
                            <a:schemeClr val="tx1"/>
                          </a:solidFill>
                          <a:latin typeface="Meiryo UI"/>
                          <a:ea typeface="Meiryo UI"/>
                        </a:rPr>
                        <a:t>8</a:t>
                      </a:r>
                      <a:r>
                        <a:rPr lang="en-US" altLang="ja-JP" sz="1000" b="0" i="0" u="none" strike="noStrike" noProof="0" dirty="0">
                          <a:solidFill>
                            <a:schemeClr val="tx1"/>
                          </a:solidFill>
                          <a:latin typeface="Meiryo UI"/>
                        </a:rPr>
                        <a:t>00</a:t>
                      </a:r>
                      <a:endParaRPr kumimoji="1" lang="ja-JP" altLang="en-US" sz="1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smtClean="0">
                          <a:solidFill>
                            <a:schemeClr val="tx1"/>
                          </a:solidFill>
                          <a:latin typeface="Meiryo UI" panose="020B0604030504040204" pitchFamily="50" charset="-128"/>
                          <a:ea typeface="Meiryo UI" panose="020B0604030504040204" pitchFamily="50" charset="-128"/>
                        </a:rPr>
                        <a:t>約</a:t>
                      </a:r>
                      <a:r>
                        <a:rPr kumimoji="1" lang="en-US" altLang="ja-JP" sz="1000" strike="noStrike" dirty="0" smtClean="0">
                          <a:solidFill>
                            <a:schemeClr val="tx1"/>
                          </a:solidFill>
                          <a:latin typeface="Meiryo UI" panose="020B0604030504040204" pitchFamily="50" charset="-128"/>
                          <a:ea typeface="Meiryo UI" panose="020B0604030504040204" pitchFamily="50" charset="-128"/>
                        </a:rPr>
                        <a:t>2,300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約</a:t>
                      </a:r>
                      <a:r>
                        <a:rPr kumimoji="1" lang="en-US" altLang="ja-JP" sz="1000" strike="noStrike" dirty="0">
                          <a:solidFill>
                            <a:schemeClr val="tx1"/>
                          </a:solidFill>
                          <a:latin typeface="Meiryo UI" panose="020B0604030504040204" pitchFamily="50" charset="-128"/>
                          <a:ea typeface="Meiryo UI" panose="020B0604030504040204" pitchFamily="50" charset="-128"/>
                        </a:rPr>
                        <a:t>2,300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202957">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ECO</a:t>
                      </a:r>
                      <a:r>
                        <a:rPr kumimoji="1" lang="ja-JP" altLang="en-US" sz="1000" dirty="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10,300</a:t>
                      </a:r>
                    </a:p>
                  </a:txBody>
                  <a:tcPr anchor="ctr"/>
                </a:tc>
                <a:tc>
                  <a:txBody>
                    <a:bodyPr/>
                    <a:lstStyle/>
                    <a:p>
                      <a:pPr algn="ctr"/>
                      <a:r>
                        <a:rPr lang="en-US" altLang="ja-JP" sz="1000" dirty="0" smtClean="0">
                          <a:solidFill>
                            <a:schemeClr val="tx1"/>
                          </a:solidFill>
                          <a:latin typeface="Meiryo UI"/>
                          <a:ea typeface="Meiryo UI"/>
                        </a:rPr>
                        <a:t>(※1)</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6,754</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lang="en-US" altLang="ja-JP" sz="1000" dirty="0">
                          <a:solidFill>
                            <a:schemeClr val="tx1"/>
                          </a:solidFill>
                          <a:latin typeface="Meiryo UI"/>
                          <a:ea typeface="Meiryo UI"/>
                        </a:rPr>
                        <a:t>7,719</a:t>
                      </a:r>
                    </a:p>
                    <a:p>
                      <a:pPr lvl="0" algn="ctr">
                        <a:buNone/>
                      </a:pPr>
                      <a:r>
                        <a:rPr lang="en-US" altLang="ja-JP" sz="1000" dirty="0">
                          <a:solidFill>
                            <a:schemeClr val="tx1"/>
                          </a:solidFill>
                          <a:latin typeface="Meiryo UI"/>
                          <a:ea typeface="Meiryo UI"/>
                        </a:rPr>
                        <a:t>(※３)</a:t>
                      </a:r>
                    </a:p>
                  </a:txBody>
                  <a:tcPr anchor="ctr">
                    <a:noFill/>
                  </a:tcPr>
                </a:tc>
                <a:extLst>
                  <a:ext uri="{0D108BD9-81ED-4DB2-BD59-A6C34878D82A}">
                    <a16:rowId xmlns:a16="http://schemas.microsoft.com/office/drawing/2014/main" val="2048255114"/>
                  </a:ext>
                </a:extLst>
              </a:tr>
            </a:tbl>
          </a:graphicData>
        </a:graphic>
      </p:graphicFrame>
      <p:sp>
        <p:nvSpPr>
          <p:cNvPr id="33" name="テキスト ボックス 32">
            <a:extLst>
              <a:ext uri="{FF2B5EF4-FFF2-40B4-BE49-F238E27FC236}">
                <a16:creationId xmlns:a16="http://schemas.microsoft.com/office/drawing/2014/main" id="{FB4BB0E7-9927-490E-8FCA-F9110EFF5135}"/>
              </a:ext>
            </a:extLst>
          </p:cNvPr>
          <p:cNvSpPr txBox="1"/>
          <p:nvPr/>
        </p:nvSpPr>
        <p:spPr>
          <a:xfrm>
            <a:off x="6154831" y="5854675"/>
            <a:ext cx="1941342" cy="400110"/>
          </a:xfrm>
          <a:prstGeom prst="rect">
            <a:avLst/>
          </a:prstGeom>
          <a:noFill/>
        </p:spPr>
        <p:txBody>
          <a:bodyPr wrap="square" lIns="91440" tIns="45720" rIns="91440" bIns="45720" rtlCol="0" anchor="t">
            <a:spAutoFit/>
          </a:bodyPr>
          <a:lstStyle/>
          <a:p>
            <a:pPr marL="86995" indent="-86995"/>
            <a:r>
              <a:rPr lang="en-US" altLang="ja-JP" sz="1000" dirty="0" smtClean="0">
                <a:latin typeface="Meiryo UI"/>
                <a:ea typeface="Meiryo UI"/>
                <a:cs typeface="Meiryo UI" pitchFamily="50" charset="-128"/>
              </a:rPr>
              <a:t>(※1)</a:t>
            </a:r>
            <a:r>
              <a:rPr lang="ja-JP" altLang="en-US" sz="1000" dirty="0" smtClean="0">
                <a:latin typeface="Meiryo UI"/>
                <a:ea typeface="Meiryo UI"/>
                <a:cs typeface="Meiryo UI" pitchFamily="50" charset="-128"/>
              </a:rPr>
              <a:t>オンライン開催</a:t>
            </a:r>
            <a:endParaRPr lang="en-US" altLang="ja-JP" sz="1000" dirty="0">
              <a:latin typeface="Meiryo UI"/>
              <a:ea typeface="Meiryo UI"/>
              <a:cs typeface="Meiryo UI" pitchFamily="50" charset="-128"/>
            </a:endParaRPr>
          </a:p>
          <a:p>
            <a:pPr marL="86995" indent="-86995"/>
            <a:r>
              <a:rPr lang="ja-JP" altLang="en-US" sz="1000" dirty="0" smtClean="0">
                <a:latin typeface="Meiryo UI"/>
                <a:ea typeface="Meiryo UI"/>
                <a:cs typeface="Meiryo UI" pitchFamily="50" charset="-128"/>
              </a:rPr>
              <a:t>　　　　アクセス数：</a:t>
            </a:r>
            <a:r>
              <a:rPr lang="en-US" altLang="ja-JP" sz="1000" dirty="0" smtClean="0">
                <a:latin typeface="Meiryo UI"/>
                <a:ea typeface="Meiryo UI"/>
                <a:cs typeface="Meiryo UI" pitchFamily="50" charset="-128"/>
              </a:rPr>
              <a:t>6,676</a:t>
            </a:r>
            <a:endParaRPr lang="ja-JP" dirty="0">
              <a:latin typeface="Meiryo UI"/>
              <a:ea typeface="Meiryo UI"/>
            </a:endParaRPr>
          </a:p>
        </p:txBody>
      </p:sp>
      <p:sp>
        <p:nvSpPr>
          <p:cNvPr id="34" name="テキスト ボックス 33">
            <a:extLst>
              <a:ext uri="{FF2B5EF4-FFF2-40B4-BE49-F238E27FC236}">
                <a16:creationId xmlns:a16="http://schemas.microsoft.com/office/drawing/2014/main" id="{FB4BB0E7-9927-490E-8FCA-F9110EFF5135}"/>
              </a:ext>
            </a:extLst>
          </p:cNvPr>
          <p:cNvSpPr txBox="1"/>
          <p:nvPr/>
        </p:nvSpPr>
        <p:spPr>
          <a:xfrm>
            <a:off x="6154831" y="6268914"/>
            <a:ext cx="1941342" cy="400110"/>
          </a:xfrm>
          <a:prstGeom prst="rect">
            <a:avLst/>
          </a:prstGeom>
          <a:noFill/>
        </p:spPr>
        <p:txBody>
          <a:bodyPr wrap="square" lIns="91440" tIns="45720" rIns="91440" bIns="45720" rtlCol="0" anchor="t">
            <a:spAutoFit/>
          </a:bodyPr>
          <a:lstStyle/>
          <a:p>
            <a:pPr marL="86995" indent="-86995"/>
            <a:r>
              <a:rPr lang="en-US" altLang="ja-JP" sz="1000" dirty="0" smtClean="0">
                <a:latin typeface="Meiryo UI"/>
                <a:ea typeface="Meiryo UI"/>
                <a:cs typeface="Meiryo UI" pitchFamily="50" charset="-128"/>
              </a:rPr>
              <a:t>(※2)</a:t>
            </a:r>
            <a:r>
              <a:rPr lang="ja-JP" altLang="en-US" sz="1000" dirty="0" smtClean="0">
                <a:latin typeface="Meiryo UI"/>
                <a:ea typeface="Meiryo UI"/>
                <a:cs typeface="Meiryo UI" pitchFamily="50" charset="-128"/>
              </a:rPr>
              <a:t>オンライン</a:t>
            </a:r>
            <a:r>
              <a:rPr lang="ja-JP" altLang="en-US" sz="1000" dirty="0">
                <a:latin typeface="Meiryo UI"/>
                <a:ea typeface="Meiryo UI"/>
                <a:cs typeface="Meiryo UI" pitchFamily="50" charset="-128"/>
              </a:rPr>
              <a:t>からの</a:t>
            </a:r>
            <a:r>
              <a:rPr lang="ja-JP" altLang="en-US" sz="1000" dirty="0" smtClean="0">
                <a:latin typeface="Meiryo UI"/>
                <a:ea typeface="Meiryo UI"/>
                <a:cs typeface="Meiryo UI" pitchFamily="50" charset="-128"/>
              </a:rPr>
              <a:t>参加</a:t>
            </a:r>
            <a:endParaRPr lang="en-US" altLang="ja-JP" sz="1000" dirty="0" smtClean="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a:t>
            </a:r>
            <a:r>
              <a:rPr lang="ja-JP" altLang="en-US" sz="1000" dirty="0" smtClean="0">
                <a:latin typeface="Meiryo UI"/>
                <a:ea typeface="Meiryo UI"/>
                <a:cs typeface="Meiryo UI" pitchFamily="50" charset="-128"/>
              </a:rPr>
              <a:t>　　　アクセス数：</a:t>
            </a:r>
            <a:r>
              <a:rPr lang="en-US" altLang="ja-JP" sz="1000" dirty="0" smtClean="0">
                <a:latin typeface="Meiryo UI"/>
                <a:ea typeface="Meiryo UI"/>
                <a:cs typeface="Meiryo UI" pitchFamily="50" charset="-128"/>
              </a:rPr>
              <a:t>5,332</a:t>
            </a:r>
            <a:endParaRPr lang="ja-JP" dirty="0">
              <a:latin typeface="Meiryo UI"/>
              <a:ea typeface="Meiryo UI"/>
            </a:endParaRPr>
          </a:p>
        </p:txBody>
      </p:sp>
      <p:pic>
        <p:nvPicPr>
          <p:cNvPr id="5" name="図 4"/>
          <p:cNvPicPr>
            <a:picLocks noChangeAspect="1"/>
          </p:cNvPicPr>
          <p:nvPr/>
        </p:nvPicPr>
        <p:blipFill>
          <a:blip r:embed="rId2"/>
          <a:stretch>
            <a:fillRect/>
          </a:stretch>
        </p:blipFill>
        <p:spPr>
          <a:xfrm>
            <a:off x="8096173" y="3164616"/>
            <a:ext cx="1375271" cy="1937426"/>
          </a:xfrm>
          <a:prstGeom prst="rect">
            <a:avLst/>
          </a:prstGeom>
        </p:spPr>
      </p:pic>
      <p:sp>
        <p:nvSpPr>
          <p:cNvPr id="30" name="テキスト ボックス 34"/>
          <p:cNvSpPr txBox="1"/>
          <p:nvPr/>
        </p:nvSpPr>
        <p:spPr>
          <a:xfrm>
            <a:off x="8069414" y="5196825"/>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エコチル大阪版</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7" name="テキスト ボックス 36">
            <a:extLst>
              <a:ext uri="{FF2B5EF4-FFF2-40B4-BE49-F238E27FC236}">
                <a16:creationId xmlns:a16="http://schemas.microsoft.com/office/drawing/2014/main" id="{A285B70E-04D4-4F68-91E1-A7885931F245}"/>
              </a:ext>
            </a:extLst>
          </p:cNvPr>
          <p:cNvSpPr txBox="1"/>
          <p:nvPr/>
        </p:nvSpPr>
        <p:spPr>
          <a:xfrm>
            <a:off x="3307864" y="751355"/>
            <a:ext cx="4294719"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6,197</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a:t>
            </a:r>
            <a:r>
              <a:rPr lang="ja-JP" altLang="en-US" sz="1200" dirty="0">
                <a:latin typeface="Meiryo UI" pitchFamily="50" charset="-128"/>
                <a:ea typeface="Meiryo UI" pitchFamily="50" charset="-128"/>
                <a:cs typeface="Meiryo UI" pitchFamily="50" charset="-128"/>
              </a:rPr>
              <a:t>環境科のみ</a:t>
            </a:r>
          </a:p>
        </p:txBody>
      </p:sp>
      <p:pic>
        <p:nvPicPr>
          <p:cNvPr id="38" name="図 37"/>
          <p:cNvPicPr>
            <a:picLocks noChangeAspect="1"/>
          </p:cNvPicPr>
          <p:nvPr/>
        </p:nvPicPr>
        <p:blipFill rotWithShape="1">
          <a:blip r:embed="rId3" cstate="print">
            <a:extLst>
              <a:ext uri="{28A0092B-C50C-407E-A947-70E740481C1C}">
                <a14:useLocalDpi xmlns:a14="http://schemas.microsoft.com/office/drawing/2010/main" val="0"/>
              </a:ext>
            </a:extLst>
          </a:blip>
          <a:srcRect l="937" t="267"/>
          <a:stretch/>
        </p:blipFill>
        <p:spPr>
          <a:xfrm>
            <a:off x="8096173" y="769202"/>
            <a:ext cx="1439713" cy="2039389"/>
          </a:xfrm>
          <a:prstGeom prst="rect">
            <a:avLst/>
          </a:prstGeom>
        </p:spPr>
      </p:pic>
      <p:graphicFrame>
        <p:nvGraphicFramePr>
          <p:cNvPr id="25" name="表 24"/>
          <p:cNvGraphicFramePr>
            <a:graphicFrameLocks noGrp="1"/>
          </p:cNvGraphicFramePr>
          <p:nvPr>
            <p:extLst>
              <p:ext uri="{D42A27DB-BD31-4B8C-83A1-F6EECF244321}">
                <p14:modId xmlns:p14="http://schemas.microsoft.com/office/powerpoint/2010/main" val="1721359360"/>
              </p:ext>
            </p:extLst>
          </p:nvPr>
        </p:nvGraphicFramePr>
        <p:xfrm>
          <a:off x="1236967" y="2011795"/>
          <a:ext cx="4573354" cy="975360"/>
        </p:xfrm>
        <a:graphic>
          <a:graphicData uri="http://schemas.openxmlformats.org/drawingml/2006/table">
            <a:tbl>
              <a:tblPr firstRow="1" bandRow="1">
                <a:tableStyleId>{5940675A-B579-460E-94D1-54222C63F5DA}</a:tableStyleId>
              </a:tblPr>
              <a:tblGrid>
                <a:gridCol w="1217454">
                  <a:extLst>
                    <a:ext uri="{9D8B030D-6E8A-4147-A177-3AD203B41FA5}">
                      <a16:colId xmlns:a16="http://schemas.microsoft.com/office/drawing/2014/main" val="3757262113"/>
                    </a:ext>
                  </a:extLst>
                </a:gridCol>
                <a:gridCol w="671180">
                  <a:extLst>
                    <a:ext uri="{9D8B030D-6E8A-4147-A177-3AD203B41FA5}">
                      <a16:colId xmlns:a16="http://schemas.microsoft.com/office/drawing/2014/main" val="571156813"/>
                    </a:ext>
                  </a:extLst>
                </a:gridCol>
                <a:gridCol w="671180">
                  <a:extLst>
                    <a:ext uri="{9D8B030D-6E8A-4147-A177-3AD203B41FA5}">
                      <a16:colId xmlns:a16="http://schemas.microsoft.com/office/drawing/2014/main" val="3454114473"/>
                    </a:ext>
                  </a:extLst>
                </a:gridCol>
                <a:gridCol w="671180">
                  <a:extLst>
                    <a:ext uri="{9D8B030D-6E8A-4147-A177-3AD203B41FA5}">
                      <a16:colId xmlns:a16="http://schemas.microsoft.com/office/drawing/2014/main" val="2027108342"/>
                    </a:ext>
                  </a:extLst>
                </a:gridCol>
                <a:gridCol w="671180">
                  <a:extLst>
                    <a:ext uri="{9D8B030D-6E8A-4147-A177-3AD203B41FA5}">
                      <a16:colId xmlns:a16="http://schemas.microsoft.com/office/drawing/2014/main" val="346158796"/>
                    </a:ext>
                  </a:extLst>
                </a:gridCol>
                <a:gridCol w="671180">
                  <a:extLst>
                    <a:ext uri="{9D8B030D-6E8A-4147-A177-3AD203B41FA5}">
                      <a16:colId xmlns:a16="http://schemas.microsoft.com/office/drawing/2014/main" val="15550193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20,800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20,600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20,100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19,000</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18,800</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19,200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255114"/>
                  </a:ext>
                </a:extLst>
              </a:tr>
            </a:tbl>
          </a:graphicData>
        </a:graphic>
      </p:graphicFrame>
      <p:sp>
        <p:nvSpPr>
          <p:cNvPr id="35" name="テキスト ボックス 34">
            <a:extLst>
              <a:ext uri="{FF2B5EF4-FFF2-40B4-BE49-F238E27FC236}">
                <a16:creationId xmlns:a16="http://schemas.microsoft.com/office/drawing/2014/main" id="{0D8AE487-CE1C-0152-9FA9-18BCCC56892B}"/>
              </a:ext>
            </a:extLst>
          </p:cNvPr>
          <p:cNvSpPr txBox="1"/>
          <p:nvPr/>
        </p:nvSpPr>
        <p:spPr>
          <a:xfrm>
            <a:off x="7625131" y="5854675"/>
            <a:ext cx="1941342" cy="400110"/>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(※３)</a:t>
            </a:r>
            <a:r>
              <a:rPr lang="ja-JP" altLang="en-US" sz="1000" dirty="0">
                <a:latin typeface="Meiryo UI"/>
                <a:ea typeface="Meiryo UI"/>
                <a:cs typeface="Meiryo UI" pitchFamily="50" charset="-128"/>
              </a:rPr>
              <a:t>オンラインからの参加</a:t>
            </a:r>
            <a:endParaRPr lang="en-US" altLang="ja-JP" sz="1000" dirty="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アクセス数：8</a:t>
            </a:r>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097</a:t>
            </a:r>
            <a:endParaRPr lang="en-US" altLang="ja-JP" sz="1000" dirty="0">
              <a:latin typeface="Meiryo UI"/>
              <a:ea typeface="Meiryo UI"/>
            </a:endParaRPr>
          </a:p>
        </p:txBody>
      </p:sp>
    </p:spTree>
    <p:extLst>
      <p:ext uri="{BB962C8B-B14F-4D97-AF65-F5344CB8AC3E}">
        <p14:creationId xmlns:p14="http://schemas.microsoft.com/office/powerpoint/2010/main" val="181383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394966" y="658229"/>
            <a:ext cx="2192032" cy="34144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幼児環境教育の推進</a:t>
            </a:r>
          </a:p>
        </p:txBody>
      </p:sp>
      <p:sp>
        <p:nvSpPr>
          <p:cNvPr id="28" name="角丸四角形 27"/>
          <p:cNvSpPr/>
          <p:nvPr/>
        </p:nvSpPr>
        <p:spPr>
          <a:xfrm>
            <a:off x="146118" y="562879"/>
            <a:ext cx="9631419" cy="621382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665301"/>
            <a:ext cx="682830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a:latin typeface="Meiryo UI" pitchFamily="50" charset="-128"/>
                <a:ea typeface="Meiryo UI" pitchFamily="50" charset="-128"/>
                <a:cs typeface="Meiryo UI" pitchFamily="50" charset="-128"/>
              </a:rPr>
              <a:t>＜事業内容＞</a:t>
            </a:r>
            <a:endParaRPr lang="en-US" altLang="ja-JP"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幼児期指導者向け環境教育研修</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（研修の流れ）</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・指導者間で意見交換を行う</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・指導者自ら幼児同様にプログラムを体験する</a:t>
            </a:r>
            <a:endParaRPr lang="en-US" altLang="ja-JP"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a:latin typeface="Meiryo UI" pitchFamily="50" charset="-128"/>
                <a:ea typeface="Meiryo UI" pitchFamily="50" charset="-128"/>
                <a:cs typeface="Meiryo UI" pitchFamily="50" charset="-128"/>
              </a:rPr>
              <a:t>年度に幼稚園や保育所等で指導者が利用する幼児環境教育教材（</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教材）を製作し、指導者向けに研修を実施しました。教材については、府</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に掲載しています。</a:t>
            </a:r>
          </a:p>
        </p:txBody>
      </p:sp>
      <p:sp>
        <p:nvSpPr>
          <p:cNvPr id="20" name="テキスト ボックス 19"/>
          <p:cNvSpPr txBox="1"/>
          <p:nvPr/>
        </p:nvSpPr>
        <p:spPr>
          <a:xfrm>
            <a:off x="2180287" y="5938274"/>
            <a:ext cx="2059774" cy="707886"/>
          </a:xfrm>
          <a:prstGeom prst="rect">
            <a:avLst/>
          </a:prstGeom>
          <a:noFill/>
          <a:ln>
            <a:solidFill>
              <a:schemeClr val="accent6">
                <a:lumMod val="75000"/>
              </a:schemeClr>
            </a:solidFill>
            <a:prstDash val="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（大阪府）</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年度実績＞</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DVD</a:t>
            </a:r>
            <a:r>
              <a:rPr lang="ja-JP" altLang="en-US" sz="1000" dirty="0">
                <a:latin typeface="Meiryo UI" panose="020B0604030504040204" pitchFamily="50" charset="-128"/>
                <a:ea typeface="Meiryo UI" panose="020B0604030504040204" pitchFamily="50" charset="-128"/>
              </a:rPr>
              <a:t>教材の配布（</a:t>
            </a:r>
            <a:r>
              <a:rPr lang="en-US" altLang="ja-JP" sz="1000" dirty="0">
                <a:latin typeface="Meiryo UI" panose="020B0604030504040204" pitchFamily="50" charset="-128"/>
                <a:ea typeface="Meiryo UI" panose="020B0604030504040204" pitchFamily="50" charset="-128"/>
              </a:rPr>
              <a:t>1,719</a:t>
            </a:r>
            <a:r>
              <a:rPr lang="ja-JP" altLang="en-US" sz="1000" dirty="0">
                <a:latin typeface="Meiryo UI" panose="020B0604030504040204" pitchFamily="50" charset="-128"/>
                <a:ea typeface="Meiryo UI" panose="020B0604030504040204" pitchFamily="50" charset="-128"/>
              </a:rPr>
              <a:t>箇所）</a:t>
            </a:r>
            <a:endParaRPr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・指導者向け研修会（４回実施）</a:t>
            </a: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a:latin typeface="Meiryo UI" panose="020B0604030504040204" pitchFamily="50" charset="-128"/>
                <a:ea typeface="Meiryo UI" panose="020B0604030504040204" pitchFamily="50" charset="-128"/>
                <a:cs typeface="ＭＳ Ｐゴシック" pitchFamily="50" charset="-128"/>
              </a:rPr>
              <a:t>幼児環境教育教材（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4" name="テキスト ボックス 23"/>
          <p:cNvSpPr txBox="1"/>
          <p:nvPr/>
        </p:nvSpPr>
        <p:spPr>
          <a:xfrm>
            <a:off x="5055528" y="5542962"/>
            <a:ext cx="11500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5" name="テキスト ボックス 24"/>
          <p:cNvSpPr txBox="1"/>
          <p:nvPr/>
        </p:nvSpPr>
        <p:spPr>
          <a:xfrm>
            <a:off x="8860026" y="554296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030B118-6086-4159-891C-2F0142887EAF}"/>
              </a:ext>
            </a:extLst>
          </p:cNvPr>
          <p:cNvSpPr/>
          <p:nvPr/>
        </p:nvSpPr>
        <p:spPr>
          <a:xfrm>
            <a:off x="5018887" y="1310789"/>
            <a:ext cx="4351796" cy="492443"/>
          </a:xfrm>
          <a:prstGeom prst="rect">
            <a:avLst/>
          </a:prstGeom>
        </p:spPr>
        <p:txBody>
          <a:bodyPr wrap="square">
            <a:spAutoFit/>
          </a:bodyPr>
          <a:lstStyle/>
          <a:p>
            <a:pPr marL="87313" indent="-87313" algn="just"/>
            <a:r>
              <a:rPr lang="ja-JP" altLang="en-US" sz="1300" dirty="0">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◆大阪市では、幼児期に効果的な環境学習を実施するため、指導者の環境教育のスキルを高める研修を行っています。</a:t>
            </a:r>
            <a:endParaRPr lang="en-US" altLang="ja-JP" sz="1300" dirty="0">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679002644"/>
              </p:ext>
            </p:extLst>
          </p:nvPr>
        </p:nvGraphicFramePr>
        <p:xfrm>
          <a:off x="5018887" y="5776959"/>
          <a:ext cx="4460954" cy="791444"/>
        </p:xfrm>
        <a:graphic>
          <a:graphicData uri="http://schemas.openxmlformats.org/drawingml/2006/table">
            <a:tbl>
              <a:tblPr firstRow="1" bandRow="1">
                <a:tableStyleId>{10A1B5D5-9B99-4C35-A422-299274C87663}</a:tableStyleId>
              </a:tblPr>
              <a:tblGrid>
                <a:gridCol w="1710259">
                  <a:extLst>
                    <a:ext uri="{9D8B030D-6E8A-4147-A177-3AD203B41FA5}">
                      <a16:colId xmlns:a16="http://schemas.microsoft.com/office/drawing/2014/main" val="4157149271"/>
                    </a:ext>
                  </a:extLst>
                </a:gridCol>
                <a:gridCol w="517805">
                  <a:extLst>
                    <a:ext uri="{9D8B030D-6E8A-4147-A177-3AD203B41FA5}">
                      <a16:colId xmlns:a16="http://schemas.microsoft.com/office/drawing/2014/main" val="2473046998"/>
                    </a:ext>
                  </a:extLst>
                </a:gridCol>
                <a:gridCol w="552938">
                  <a:extLst>
                    <a:ext uri="{9D8B030D-6E8A-4147-A177-3AD203B41FA5}">
                      <a16:colId xmlns:a16="http://schemas.microsoft.com/office/drawing/2014/main" val="1741013166"/>
                    </a:ext>
                  </a:extLst>
                </a:gridCol>
                <a:gridCol w="563925">
                  <a:extLst>
                    <a:ext uri="{9D8B030D-6E8A-4147-A177-3AD203B41FA5}">
                      <a16:colId xmlns:a16="http://schemas.microsoft.com/office/drawing/2014/main" val="187186515"/>
                    </a:ext>
                  </a:extLst>
                </a:gridCol>
                <a:gridCol w="543243">
                  <a:extLst>
                    <a:ext uri="{9D8B030D-6E8A-4147-A177-3AD203B41FA5}">
                      <a16:colId xmlns:a16="http://schemas.microsoft.com/office/drawing/2014/main" val="753647153"/>
                    </a:ext>
                  </a:extLst>
                </a:gridCol>
                <a:gridCol w="572784">
                  <a:extLst>
                    <a:ext uri="{9D8B030D-6E8A-4147-A177-3AD203B41FA5}">
                      <a16:colId xmlns:a16="http://schemas.microsoft.com/office/drawing/2014/main" val="1763244540"/>
                    </a:ext>
                  </a:extLst>
                </a:gridCol>
              </a:tblGrid>
              <a:tr h="3442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2018</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2019</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2020</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2022</a:t>
                      </a:r>
                      <a:endParaRPr kumimoji="1" lang="en-US" altLang="ja-JP" sz="1000" b="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2044553"/>
                  </a:ext>
                </a:extLst>
              </a:tr>
              <a:tr h="425684">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幼児期指導者向け</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環境教育研修の実施</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回</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en-US" altLang="ja-JP" sz="1800" dirty="0" smtClean="0">
                        <a:solidFill>
                          <a:schemeClr val="tx1"/>
                        </a:solidFill>
                        <a:latin typeface="+mn-lt"/>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4</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5</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6109088"/>
                  </a:ext>
                </a:extLst>
              </a:tr>
            </a:tbl>
          </a:graphicData>
        </a:graphic>
      </p:graphicFrame>
    </p:spTree>
    <p:extLst>
      <p:ext uri="{BB962C8B-B14F-4D97-AF65-F5344CB8AC3E}">
        <p14:creationId xmlns:p14="http://schemas.microsoft.com/office/powerpoint/2010/main" val="2184656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440000" y="688827"/>
            <a:ext cx="4080799"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燃料電池自動車を活用した環境教育の推進</a:t>
            </a:r>
          </a:p>
        </p:txBody>
      </p:sp>
      <p:sp>
        <p:nvSpPr>
          <p:cNvPr id="23" name="テキスト ボックス 28"/>
          <p:cNvSpPr txBox="1">
            <a:spLocks noChangeArrowheads="1"/>
          </p:cNvSpPr>
          <p:nvPr/>
        </p:nvSpPr>
        <p:spPr bwMode="auto">
          <a:xfrm>
            <a:off x="310252" y="1280933"/>
            <a:ext cx="910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◆大阪市は</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2021</a:t>
            </a:r>
            <a:r>
              <a:rPr lang="ja-JP" altLang="en-US" b="0" i="0" dirty="0" smtClean="0">
                <a:latin typeface="Meiryo UI" pitchFamily="50" charset="-128"/>
                <a:ea typeface="Meiryo UI" pitchFamily="50" charset="-128"/>
                <a:cs typeface="Meiryo UI" pitchFamily="50" charset="-128"/>
              </a:rPr>
              <a:t>年度に水素</a:t>
            </a:r>
            <a:r>
              <a:rPr lang="ja-JP" altLang="en-US" b="0" i="0" dirty="0">
                <a:latin typeface="Meiryo UI" pitchFamily="50" charset="-128"/>
                <a:ea typeface="Meiryo UI" pitchFamily="50" charset="-128"/>
                <a:cs typeface="Meiryo UI" pitchFamily="50" charset="-128"/>
              </a:rPr>
              <a:t>で走る</a:t>
            </a:r>
            <a:r>
              <a:rPr lang="zh-TW" altLang="en-US" b="0" i="0" dirty="0">
                <a:latin typeface="Meiryo UI" pitchFamily="50" charset="-128"/>
                <a:ea typeface="Meiryo UI" pitchFamily="50" charset="-128"/>
                <a:cs typeface="Meiryo UI" pitchFamily="50" charset="-128"/>
              </a:rPr>
              <a:t>燃料電池自動車（</a:t>
            </a:r>
            <a:r>
              <a:rPr lang="en-US" altLang="ja-JP" b="0" i="0" dirty="0">
                <a:latin typeface="Meiryo UI" pitchFamily="50" charset="-128"/>
                <a:ea typeface="Meiryo UI" pitchFamily="50" charset="-128"/>
                <a:cs typeface="Meiryo UI" pitchFamily="50" charset="-128"/>
              </a:rPr>
              <a:t>FCV</a:t>
            </a:r>
            <a:r>
              <a:rPr lang="zh-TW" altLang="en-US"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を公用車として初めて導入しました。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を環境教育事業等に使用することを通じて、カーボンニュートラルに向けた水素エネルギーの可能性や、燃料電池自動車の環境性能・給電機能などの魅力を発信していきます。</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テキスト ボックス 24">
            <a:extLst>
              <a:ext uri="{FF2B5EF4-FFF2-40B4-BE49-F238E27FC236}">
                <a16:creationId xmlns:a16="http://schemas.microsoft.com/office/drawing/2014/main" id="{A285B70E-04D4-4F68-91E1-A7885931F245}"/>
              </a:ext>
            </a:extLst>
          </p:cNvPr>
          <p:cNvSpPr txBox="1"/>
          <p:nvPr/>
        </p:nvSpPr>
        <p:spPr>
          <a:xfrm>
            <a:off x="4550961" y="731528"/>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7" name="正方形/長方形 26"/>
          <p:cNvSpPr/>
          <p:nvPr/>
        </p:nvSpPr>
        <p:spPr>
          <a:xfrm>
            <a:off x="515710" y="3931632"/>
            <a:ext cx="2819391" cy="59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a:extLst>
              <a:ext uri="{FF2B5EF4-FFF2-40B4-BE49-F238E27FC236}">
                <a16:creationId xmlns:a16="http://schemas.microsoft.com/office/drawing/2014/main" id="{40B96500-53CD-4233-B945-80E4A67B64B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00458" y="2122175"/>
            <a:ext cx="4497032" cy="1512000"/>
          </a:xfrm>
          <a:prstGeom prst="rect">
            <a:avLst/>
          </a:prstGeom>
        </p:spPr>
      </p:pic>
      <p:sp>
        <p:nvSpPr>
          <p:cNvPr id="32" name="角丸四角形 22">
            <a:extLst>
              <a:ext uri="{FF2B5EF4-FFF2-40B4-BE49-F238E27FC236}">
                <a16:creationId xmlns:a16="http://schemas.microsoft.com/office/drawing/2014/main" id="{52D12F98-A2BF-44CB-AAB3-B4D2F5599E55}"/>
              </a:ext>
            </a:extLst>
          </p:cNvPr>
          <p:cNvSpPr/>
          <p:nvPr/>
        </p:nvSpPr>
        <p:spPr>
          <a:xfrm>
            <a:off x="637787" y="3679242"/>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市内イベントで</a:t>
            </a:r>
          </a:p>
        </p:txBody>
      </p:sp>
      <p:sp>
        <p:nvSpPr>
          <p:cNvPr id="42" name="角丸四角形 22">
            <a:extLst>
              <a:ext uri="{FF2B5EF4-FFF2-40B4-BE49-F238E27FC236}">
                <a16:creationId xmlns:a16="http://schemas.microsoft.com/office/drawing/2014/main" id="{52D12F98-A2BF-44CB-AAB3-B4D2F5599E55}"/>
              </a:ext>
            </a:extLst>
          </p:cNvPr>
          <p:cNvSpPr/>
          <p:nvPr/>
        </p:nvSpPr>
        <p:spPr>
          <a:xfrm>
            <a:off x="7048799" y="3708995"/>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防災訓練等で</a:t>
            </a:r>
          </a:p>
        </p:txBody>
      </p:sp>
      <p:pic>
        <p:nvPicPr>
          <p:cNvPr id="5" name="図 4"/>
          <p:cNvPicPr>
            <a:picLocks noChangeAspect="1"/>
          </p:cNvPicPr>
          <p:nvPr/>
        </p:nvPicPr>
        <p:blipFill>
          <a:blip r:embed="rId3"/>
          <a:stretch>
            <a:fillRect/>
          </a:stretch>
        </p:blipFill>
        <p:spPr>
          <a:xfrm>
            <a:off x="6884736" y="5073574"/>
            <a:ext cx="2521512" cy="120095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543" y="5007812"/>
            <a:ext cx="1854890" cy="1360552"/>
          </a:xfrm>
          <a:prstGeom prst="rect">
            <a:avLst/>
          </a:prstGeom>
        </p:spPr>
      </p:pic>
      <p:pic>
        <p:nvPicPr>
          <p:cNvPr id="3" name="図 2"/>
          <p:cNvPicPr>
            <a:picLocks noChangeAspect="1"/>
          </p:cNvPicPr>
          <p:nvPr/>
        </p:nvPicPr>
        <p:blipFill rotWithShape="1">
          <a:blip r:embed="rId5"/>
          <a:srcRect t="16458" r="7473"/>
          <a:stretch/>
        </p:blipFill>
        <p:spPr>
          <a:xfrm>
            <a:off x="440000" y="4759830"/>
            <a:ext cx="1525040" cy="1033766"/>
          </a:xfrm>
          <a:prstGeom prst="rect">
            <a:avLst/>
          </a:prstGeom>
        </p:spPr>
      </p:pic>
      <p:sp>
        <p:nvSpPr>
          <p:cNvPr id="46" name="正方形/長方形 45"/>
          <p:cNvSpPr/>
          <p:nvPr/>
        </p:nvSpPr>
        <p:spPr>
          <a:xfrm>
            <a:off x="362111" y="4426821"/>
            <a:ext cx="2819391" cy="440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eco</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スクエア　ゼロカーボンの日</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926757" y="6351388"/>
            <a:ext cx="2410152" cy="2835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　ごみ減量フェスティバル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6935993" y="6297055"/>
            <a:ext cx="2493612" cy="3378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防災訓練での</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1807" y="4900985"/>
            <a:ext cx="1467379" cy="1467379"/>
          </a:xfrm>
          <a:prstGeom prst="rect">
            <a:avLst/>
          </a:prstGeom>
        </p:spPr>
      </p:pic>
      <p:pic>
        <p:nvPicPr>
          <p:cNvPr id="8" name="図 7"/>
          <p:cNvPicPr>
            <a:picLocks noChangeAspect="1"/>
          </p:cNvPicPr>
          <p:nvPr/>
        </p:nvPicPr>
        <p:blipFill rotWithShape="1">
          <a:blip r:embed="rId7" cstate="print">
            <a:extLst>
              <a:ext uri="{28A0092B-C50C-407E-A947-70E740481C1C}">
                <a14:useLocalDpi xmlns:a14="http://schemas.microsoft.com/office/drawing/2010/main" val="0"/>
              </a:ext>
            </a:extLst>
          </a:blip>
          <a:srcRect l="5600" t="11300" r="9800" b="13700"/>
          <a:stretch/>
        </p:blipFill>
        <p:spPr>
          <a:xfrm>
            <a:off x="5230048" y="5429513"/>
            <a:ext cx="985819" cy="873953"/>
          </a:xfrm>
          <a:prstGeom prst="rect">
            <a:avLst/>
          </a:prstGeom>
        </p:spPr>
      </p:pic>
      <p:sp>
        <p:nvSpPr>
          <p:cNvPr id="45" name="正方形/長方形 44"/>
          <p:cNvSpPr/>
          <p:nvPr/>
        </p:nvSpPr>
        <p:spPr>
          <a:xfrm>
            <a:off x="4059684" y="6334981"/>
            <a:ext cx="2410152" cy="2835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ATC</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咲</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洲こども</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EXPO2022</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00778" y="3364264"/>
            <a:ext cx="160955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活用例）</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46640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2" y="591671"/>
            <a:ext cx="9767553" cy="621254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89798" y="705848"/>
            <a:ext cx="3966608"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ナッジを活用した啓発による省エネの促進</a:t>
            </a:r>
          </a:p>
        </p:txBody>
      </p:sp>
      <p:sp>
        <p:nvSpPr>
          <p:cNvPr id="36" name="テキスト ボックス 35"/>
          <p:cNvSpPr txBox="1"/>
          <p:nvPr/>
        </p:nvSpPr>
        <p:spPr>
          <a:xfrm>
            <a:off x="6501222" y="5237283"/>
            <a:ext cx="2941299" cy="307777"/>
          </a:xfrm>
          <a:prstGeom prst="rect">
            <a:avLst/>
          </a:prstGeom>
          <a:noFill/>
        </p:spPr>
        <p:txBody>
          <a:bodyPr wrap="square" lIns="0" tIns="0" rIns="0" bIns="0" rtlCol="0" anchor="ctr" anchorCtr="1">
            <a:spAutoFit/>
          </a:bodyPr>
          <a:lstStyle/>
          <a:p>
            <a:pPr marL="87313" indent="-87313" algn="ctr"/>
            <a:r>
              <a:rPr lang="en-US" altLang="ja-JP" sz="1000" dirty="0" smtClean="0">
                <a:latin typeface="Meiryo UI" pitchFamily="50" charset="-128"/>
                <a:ea typeface="Meiryo UI" pitchFamily="50" charset="-128"/>
                <a:cs typeface="Meiryo UI" pitchFamily="50" charset="-128"/>
              </a:rPr>
              <a:t>2021</a:t>
            </a:r>
            <a:r>
              <a:rPr lang="ja-JP" altLang="en-US" sz="1000" dirty="0" smtClean="0">
                <a:latin typeface="Meiryo UI" pitchFamily="50" charset="-128"/>
                <a:ea typeface="Meiryo UI" pitchFamily="50" charset="-128"/>
                <a:cs typeface="Meiryo UI" pitchFamily="50" charset="-128"/>
              </a:rPr>
              <a:t>年度版 </a:t>
            </a:r>
            <a:r>
              <a:rPr lang="ja-JP" altLang="en-US" sz="1000" dirty="0">
                <a:latin typeface="Meiryo UI" pitchFamily="50" charset="-128"/>
                <a:ea typeface="Meiryo UI" pitchFamily="50" charset="-128"/>
                <a:cs typeface="Meiryo UI" pitchFamily="50" charset="-128"/>
              </a:rPr>
              <a:t>転入・</a:t>
            </a:r>
            <a:r>
              <a:rPr lang="ja-JP" altLang="en-US" sz="1000" dirty="0" smtClean="0">
                <a:latin typeface="Meiryo UI" pitchFamily="50" charset="-128"/>
                <a:ea typeface="Meiryo UI" pitchFamily="50" charset="-128"/>
                <a:cs typeface="Meiryo UI" pitchFamily="50" charset="-128"/>
              </a:rPr>
              <a:t>転居者向け</a:t>
            </a:r>
            <a:r>
              <a:rPr lang="ja-JP" altLang="en-US" sz="1000" dirty="0">
                <a:latin typeface="Meiryo UI" pitchFamily="50" charset="-128"/>
                <a:ea typeface="Meiryo UI" pitchFamily="50" charset="-128"/>
                <a:cs typeface="Meiryo UI" pitchFamily="50" charset="-128"/>
              </a:rPr>
              <a:t>啓発リーフレット</a:t>
            </a:r>
            <a:endParaRPr lang="en-US" altLang="ja-JP" sz="1000" dirty="0">
              <a:latin typeface="Meiryo UI" pitchFamily="50" charset="-128"/>
              <a:ea typeface="Meiryo UI" pitchFamily="50" charset="-128"/>
              <a:cs typeface="Meiryo UI" pitchFamily="50" charset="-128"/>
            </a:endParaRPr>
          </a:p>
          <a:p>
            <a:pPr marL="87313" indent="-87313" algn="ctr"/>
            <a:r>
              <a:rPr lang="ja-JP" altLang="en-US" sz="1000" dirty="0">
                <a:latin typeface="Meiryo UI" pitchFamily="50" charset="-128"/>
                <a:ea typeface="Meiryo UI" pitchFamily="50" charset="-128"/>
                <a:cs typeface="Meiryo UI" pitchFamily="50" charset="-128"/>
              </a:rPr>
              <a:t>上：表紙・裏表紙　　下：内面</a:t>
            </a:r>
          </a:p>
        </p:txBody>
      </p:sp>
      <p:sp>
        <p:nvSpPr>
          <p:cNvPr id="2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7" name="円/楕円 30">
            <a:extLst>
              <a:ext uri="{FF2B5EF4-FFF2-40B4-BE49-F238E27FC236}">
                <a16:creationId xmlns:a16="http://schemas.microsoft.com/office/drawing/2014/main" id="{9A1315E2-A7BF-410B-860E-988E8CCE87D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4189659" y="739660"/>
            <a:ext cx="2172424"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6590119" y="3398318"/>
            <a:ext cx="2517259" cy="1794601"/>
          </a:xfrm>
          <a:prstGeom prst="rect">
            <a:avLst/>
          </a:prstGeom>
          <a:ln>
            <a:solidFill>
              <a:schemeClr val="tx1">
                <a:lumMod val="50000"/>
                <a:lumOff val="50000"/>
              </a:schemeClr>
            </a:solidFill>
          </a:ln>
        </p:spPr>
      </p:pic>
      <p:pic>
        <p:nvPicPr>
          <p:cNvPr id="8" name="図 7"/>
          <p:cNvPicPr>
            <a:picLocks noChangeAspect="1"/>
          </p:cNvPicPr>
          <p:nvPr/>
        </p:nvPicPr>
        <p:blipFill>
          <a:blip r:embed="rId4"/>
          <a:stretch>
            <a:fillRect/>
          </a:stretch>
        </p:blipFill>
        <p:spPr>
          <a:xfrm>
            <a:off x="6590119" y="1537734"/>
            <a:ext cx="2517259" cy="1788060"/>
          </a:xfrm>
          <a:prstGeom prst="rect">
            <a:avLst/>
          </a:prstGeom>
          <a:ln>
            <a:solidFill>
              <a:schemeClr val="tx1">
                <a:lumMod val="50000"/>
                <a:lumOff val="50000"/>
              </a:schemeClr>
            </a:solidFill>
          </a:ln>
        </p:spPr>
      </p:pic>
      <p:sp>
        <p:nvSpPr>
          <p:cNvPr id="20" name="正方形/長方形 19">
            <a:extLst>
              <a:ext uri="{FF2B5EF4-FFF2-40B4-BE49-F238E27FC236}">
                <a16:creationId xmlns:a16="http://schemas.microsoft.com/office/drawing/2014/main" id="{3E16ABD0-0836-419D-A2B7-81FA8EC1CB2D}"/>
              </a:ext>
            </a:extLst>
          </p:cNvPr>
          <p:cNvSpPr/>
          <p:nvPr/>
        </p:nvSpPr>
        <p:spPr>
          <a:xfrm>
            <a:off x="507763" y="6143129"/>
            <a:ext cx="5854320" cy="56132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ナッジ（</a:t>
            </a:r>
            <a:r>
              <a:rPr lang="en-US" altLang="ja-JP" sz="1000" dirty="0">
                <a:solidFill>
                  <a:schemeClr val="tx1"/>
                </a:solidFill>
                <a:latin typeface="Meiryo UI" pitchFamily="50" charset="-128"/>
                <a:ea typeface="Meiryo UI" pitchFamily="50" charset="-128"/>
                <a:cs typeface="Meiryo UI" pitchFamily="50" charset="-128"/>
              </a:rPr>
              <a:t>nudge</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2003</a:t>
            </a:r>
            <a:r>
              <a:rPr lang="ja-JP" altLang="en-US" sz="1000" dirty="0">
                <a:solidFill>
                  <a:schemeClr val="tx1"/>
                </a:solidFill>
                <a:latin typeface="Meiryo UI" panose="020B0604030504040204" pitchFamily="50" charset="-128"/>
                <a:ea typeface="Meiryo UI" panose="020B0604030504040204" pitchFamily="50" charset="-128"/>
              </a:rPr>
              <a:t>年にアメリカのリチャード・セイラー教授らによって提唱された理論で、経済インセンティブではなく</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行動科学</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の知見に基づいて人々が社会、環境、自身にとってより良い行動を自発的に選択するよう促す政策手法のこと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138734" y="1138502"/>
            <a:ext cx="8748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smtClean="0">
                <a:latin typeface="Meiryo UI" pitchFamily="50" charset="-128"/>
                <a:ea typeface="Meiryo UI" pitchFamily="50" charset="-128"/>
                <a:cs typeface="Meiryo UI" pitchFamily="50" charset="-128"/>
              </a:rPr>
              <a:t>◆大阪府では費用対</a:t>
            </a:r>
            <a:r>
              <a:rPr lang="ja-JP" altLang="en-US" b="0" i="0" dirty="0">
                <a:latin typeface="Meiryo UI" pitchFamily="50" charset="-128"/>
                <a:ea typeface="Meiryo UI" pitchFamily="50" charset="-128"/>
                <a:cs typeface="Meiryo UI" pitchFamily="50" charset="-128"/>
              </a:rPr>
              <a:t>効果の高い手法として着目されている「ナッジ」を含む行動科学の知見を活用した啓発により、府民の省エネの取組みを効果的に促進します。</a:t>
            </a:r>
            <a:endParaRPr lang="en-US" altLang="ja-JP" b="0" i="0" dirty="0">
              <a:latin typeface="Meiryo UI" pitchFamily="50" charset="-128"/>
              <a:ea typeface="Meiryo UI" pitchFamily="50" charset="-128"/>
              <a:cs typeface="Meiryo UI" pitchFamily="50" charset="-128"/>
            </a:endParaRPr>
          </a:p>
        </p:txBody>
      </p:sp>
      <p:sp>
        <p:nvSpPr>
          <p:cNvPr id="18" name="正方形/長方形 17"/>
          <p:cNvSpPr/>
          <p:nvPr/>
        </p:nvSpPr>
        <p:spPr>
          <a:xfrm>
            <a:off x="572031" y="1648987"/>
            <a:ext cx="5546381" cy="397031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2018</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転入・転居者へのナッジを活用した啓発による省エネ行動変容の検証</a:t>
            </a:r>
            <a:endParaRPr lang="en-US" altLang="ja-JP" sz="1200" b="1"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r>
              <a:rPr lang="ja-JP" altLang="en-US" sz="1200" dirty="0">
                <a:solidFill>
                  <a:schemeClr val="tx1"/>
                </a:solidFill>
                <a:latin typeface="Meiryo UI" pitchFamily="50" charset="-128"/>
                <a:ea typeface="Meiryo UI" pitchFamily="50" charset="-128"/>
              </a:rPr>
              <a:t>消費者のエネルギーへの関心が高まるタイミングである引っ越し時に着目し、ナッジを活用した啓発により、府民の省エネ行動の変容を検証する取組みを、吹田市及び大阪府地球温暖化防止活動推進センター（一般財団法人大阪府みどり公社）と連携して実施。</a:t>
            </a:r>
            <a:endParaRPr lang="en-US" altLang="ja-JP" sz="1200"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endParaRPr lang="ja-JP" altLang="en-US" sz="11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2019</a:t>
            </a:r>
            <a:r>
              <a:rPr lang="ja-JP" altLang="en-US" sz="1200" dirty="0" smtClean="0">
                <a:solidFill>
                  <a:schemeClr val="tx1"/>
                </a:solidFill>
                <a:latin typeface="Meiryo UI" pitchFamily="50" charset="-128"/>
                <a:ea typeface="Meiryo UI" pitchFamily="50" charset="-128"/>
              </a:rPr>
              <a:t>年度～</a:t>
            </a:r>
            <a:r>
              <a:rPr lang="en-US" altLang="ja-JP" sz="1200" dirty="0" smtClean="0">
                <a:solidFill>
                  <a:schemeClr val="tx1"/>
                </a:solidFill>
                <a:latin typeface="Meiryo UI" pitchFamily="50" charset="-128"/>
                <a:ea typeface="Meiryo UI" pitchFamily="50" charset="-128"/>
              </a:rPr>
              <a:t>2021</a:t>
            </a:r>
            <a:r>
              <a:rPr lang="ja-JP" altLang="en-US" sz="1200" dirty="0" smtClean="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府内市町村における転入・転居者への啓発キャンペーン</a:t>
            </a:r>
            <a:endParaRPr lang="en-US" altLang="ja-JP" sz="1200" b="1"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ja-JP" altLang="en-US" sz="1200" dirty="0">
                <a:solidFill>
                  <a:schemeClr val="tx1"/>
                </a:solidFill>
                <a:latin typeface="Meiryo UI" pitchFamily="50" charset="-128"/>
                <a:ea typeface="Meiryo UI" pitchFamily="50" charset="-128"/>
              </a:rPr>
              <a:t>転入・転居者へのナッジを活用した啓発による省エネ行動変容の検証の結果</a:t>
            </a:r>
            <a:r>
              <a:rPr lang="ja-JP" altLang="en-US" sz="1200" dirty="0" smtClean="0">
                <a:solidFill>
                  <a:schemeClr val="tx1"/>
                </a:solidFill>
                <a:latin typeface="Meiryo UI" pitchFamily="50" charset="-128"/>
                <a:ea typeface="Meiryo UI" pitchFamily="50" charset="-128"/>
              </a:rPr>
              <a:t>を</a:t>
            </a:r>
            <a:r>
              <a:rPr lang="ja-JP" altLang="en-US" sz="1200" dirty="0">
                <a:solidFill>
                  <a:schemeClr val="tx1"/>
                </a:solidFill>
                <a:latin typeface="Meiryo UI" pitchFamily="50" charset="-128"/>
                <a:ea typeface="Meiryo UI" pitchFamily="50" charset="-128"/>
              </a:rPr>
              <a:t>　</a:t>
            </a:r>
            <a:r>
              <a:rPr lang="ja-JP" altLang="en-US" sz="1200" dirty="0" smtClean="0">
                <a:solidFill>
                  <a:schemeClr val="tx1"/>
                </a:solidFill>
                <a:latin typeface="Meiryo UI" pitchFamily="50" charset="-128"/>
                <a:ea typeface="Meiryo UI" pitchFamily="50" charset="-128"/>
              </a:rPr>
              <a:t>踏まえ</a:t>
            </a:r>
            <a:r>
              <a:rPr lang="ja-JP" altLang="en-US" sz="1200" dirty="0">
                <a:solidFill>
                  <a:schemeClr val="tx1"/>
                </a:solidFill>
                <a:latin typeface="Meiryo UI" pitchFamily="50" charset="-128"/>
                <a:ea typeface="Meiryo UI" pitchFamily="50" charset="-128"/>
              </a:rPr>
              <a:t>、引っ越しが多いと考えられる時期（</a:t>
            </a:r>
            <a:r>
              <a:rPr lang="en-US" altLang="ja-JP" sz="1200" dirty="0">
                <a:solidFill>
                  <a:schemeClr val="tx1"/>
                </a:solidFill>
                <a:latin typeface="Meiryo UI" pitchFamily="50" charset="-128"/>
                <a:ea typeface="Meiryo UI" pitchFamily="50" charset="-128"/>
              </a:rPr>
              <a:t>3</a:t>
            </a:r>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4</a:t>
            </a:r>
            <a:r>
              <a:rPr lang="ja-JP" altLang="en-US" sz="1200" dirty="0">
                <a:solidFill>
                  <a:schemeClr val="tx1"/>
                </a:solidFill>
                <a:latin typeface="Meiryo UI" pitchFamily="50" charset="-128"/>
                <a:ea typeface="Meiryo UI" pitchFamily="50" charset="-128"/>
              </a:rPr>
              <a:t>月頃）に、府内市町と連携して、転入・転居者向けに啓発リーフレットの配付を行うことにより、省エネ行動を効果的に促す啓発キャンペーンを実施</a:t>
            </a:r>
            <a:r>
              <a:rPr lang="ja-JP" altLang="en-US" sz="1200" dirty="0" smtClean="0">
                <a:solidFill>
                  <a:schemeClr val="tx1"/>
                </a:solidFill>
                <a:latin typeface="Meiryo UI" pitchFamily="50" charset="-128"/>
                <a:ea typeface="Meiryo UI" pitchFamily="50" charset="-128"/>
              </a:rPr>
              <a:t>。</a:t>
            </a:r>
            <a:endParaRPr lang="en-US" altLang="ja-JP" sz="1200" dirty="0" smtClean="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en-US" altLang="ja-JP" sz="1200" dirty="0" smtClean="0">
                <a:solidFill>
                  <a:schemeClr val="tx1"/>
                </a:solidFill>
                <a:latin typeface="Meiryo UI" pitchFamily="50" charset="-128"/>
                <a:ea typeface="Meiryo UI" pitchFamily="50" charset="-128"/>
              </a:rPr>
              <a:t>2021</a:t>
            </a:r>
            <a:r>
              <a:rPr lang="ja-JP" altLang="en-US" sz="1200" dirty="0" smtClean="0">
                <a:solidFill>
                  <a:schemeClr val="tx1"/>
                </a:solidFill>
                <a:latin typeface="Meiryo UI" pitchFamily="50" charset="-128"/>
                <a:ea typeface="Meiryo UI" pitchFamily="50" charset="-128"/>
              </a:rPr>
              <a:t>年度はより幅広く転入・転居者にアプローチするため、不動産事業者とも連携して啓発キャンペーンを実施。</a:t>
            </a:r>
            <a:endParaRPr lang="en-US" altLang="ja-JP" sz="1200" dirty="0" smtClean="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en-US" altLang="ja-JP" sz="1200" dirty="0" smtClean="0">
                <a:solidFill>
                  <a:schemeClr val="tx1"/>
                </a:solidFill>
                <a:latin typeface="Meiryo UI" pitchFamily="50" charset="-128"/>
                <a:ea typeface="Meiryo UI" pitchFamily="50" charset="-128"/>
              </a:rPr>
              <a:t>2022</a:t>
            </a:r>
            <a:r>
              <a:rPr lang="ja-JP" altLang="en-US" sz="1200" dirty="0" smtClean="0">
                <a:solidFill>
                  <a:schemeClr val="tx1"/>
                </a:solidFill>
                <a:latin typeface="Meiryo UI" pitchFamily="50" charset="-128"/>
                <a:ea typeface="Meiryo UI" pitchFamily="50" charset="-128"/>
              </a:rPr>
              <a:t>年度以降は、府</a:t>
            </a:r>
            <a:r>
              <a:rPr lang="ja-JP" altLang="en-US" sz="1200" dirty="0">
                <a:solidFill>
                  <a:schemeClr val="tx1"/>
                </a:solidFill>
                <a:latin typeface="Meiryo UI" pitchFamily="50" charset="-128"/>
                <a:ea typeface="Meiryo UI" pitchFamily="50" charset="-128"/>
              </a:rPr>
              <a:t>ホームページに啓発リーフレット及び啓発フリーツールを</a:t>
            </a:r>
            <a:r>
              <a:rPr lang="ja-JP" altLang="en-US" sz="1200" dirty="0" smtClean="0">
                <a:solidFill>
                  <a:schemeClr val="tx1"/>
                </a:solidFill>
                <a:latin typeface="Meiryo UI" pitchFamily="50" charset="-128"/>
                <a:ea typeface="Meiryo UI" pitchFamily="50" charset="-128"/>
              </a:rPr>
              <a:t>掲載し、希望する市町村</a:t>
            </a:r>
            <a:r>
              <a:rPr lang="ja-JP" altLang="en-US" sz="1200" dirty="0">
                <a:solidFill>
                  <a:schemeClr val="tx1"/>
                </a:solidFill>
                <a:latin typeface="Meiryo UI" pitchFamily="50" charset="-128"/>
                <a:ea typeface="Meiryo UI" pitchFamily="50" charset="-128"/>
              </a:rPr>
              <a:t>が適宜適切な時期に</a:t>
            </a:r>
            <a:r>
              <a:rPr lang="ja-JP" altLang="en-US" sz="1200" dirty="0" smtClean="0">
                <a:solidFill>
                  <a:schemeClr val="tx1"/>
                </a:solidFill>
                <a:latin typeface="Meiryo UI" pitchFamily="50" charset="-128"/>
                <a:ea typeface="Meiryo UI" pitchFamily="50" charset="-128"/>
              </a:rPr>
              <a:t>配布を実施。</a:t>
            </a:r>
            <a:endParaRPr lang="en-US" altLang="ja-JP" sz="1200" dirty="0" smtClean="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endParaRPr lang="en-US" altLang="ja-JP" sz="1200" dirty="0" smtClean="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endParaRPr lang="en-US" altLang="ja-JP" sz="1200" dirty="0" smtClean="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endParaRPr lang="en-US" altLang="ja-JP" sz="1200" dirty="0">
              <a:solidFill>
                <a:schemeClr val="tx1"/>
              </a:solidFill>
              <a:latin typeface="Meiryo UI" pitchFamily="50" charset="-128"/>
              <a:ea typeface="Meiryo UI" pitchFamily="50" charset="-128"/>
            </a:endParaRPr>
          </a:p>
        </p:txBody>
      </p:sp>
      <p:graphicFrame>
        <p:nvGraphicFramePr>
          <p:cNvPr id="22" name="表 21">
            <a:extLst>
              <a:ext uri="{FF2B5EF4-FFF2-40B4-BE49-F238E27FC236}">
                <a16:creationId xmlns:a16="http://schemas.microsoft.com/office/drawing/2014/main" id="{C5BC3B00-15BD-48E8-BC5D-6CA16DD7DD90}"/>
              </a:ext>
            </a:extLst>
          </p:cNvPr>
          <p:cNvGraphicFramePr>
            <a:graphicFrameLocks noGrp="1"/>
          </p:cNvGraphicFramePr>
          <p:nvPr>
            <p:extLst>
              <p:ext uri="{D42A27DB-BD31-4B8C-83A1-F6EECF244321}">
                <p14:modId xmlns:p14="http://schemas.microsoft.com/office/powerpoint/2010/main" val="839780965"/>
              </p:ext>
            </p:extLst>
          </p:nvPr>
        </p:nvGraphicFramePr>
        <p:xfrm>
          <a:off x="1303185" y="4850786"/>
          <a:ext cx="3657015" cy="731520"/>
        </p:xfrm>
        <a:graphic>
          <a:graphicData uri="http://schemas.openxmlformats.org/drawingml/2006/table">
            <a:tbl>
              <a:tblPr firstRow="1" bandRow="1">
                <a:tableStyleId>{5940675A-B579-460E-94D1-54222C63F5DA}</a:tableStyleId>
              </a:tblPr>
              <a:tblGrid>
                <a:gridCol w="1389054">
                  <a:extLst>
                    <a:ext uri="{9D8B030D-6E8A-4147-A177-3AD203B41FA5}">
                      <a16:colId xmlns:a16="http://schemas.microsoft.com/office/drawing/2014/main" val="3757262113"/>
                    </a:ext>
                  </a:extLst>
                </a:gridCol>
                <a:gridCol w="755987">
                  <a:extLst>
                    <a:ext uri="{9D8B030D-6E8A-4147-A177-3AD203B41FA5}">
                      <a16:colId xmlns:a16="http://schemas.microsoft.com/office/drawing/2014/main" val="69189745"/>
                    </a:ext>
                  </a:extLst>
                </a:gridCol>
                <a:gridCol w="755987">
                  <a:extLst>
                    <a:ext uri="{9D8B030D-6E8A-4147-A177-3AD203B41FA5}">
                      <a16:colId xmlns:a16="http://schemas.microsoft.com/office/drawing/2014/main" val="189663947"/>
                    </a:ext>
                  </a:extLst>
                </a:gridCol>
                <a:gridCol w="755987">
                  <a:extLst>
                    <a:ext uri="{9D8B030D-6E8A-4147-A177-3AD203B41FA5}">
                      <a16:colId xmlns:a16="http://schemas.microsoft.com/office/drawing/2014/main" val="2630957293"/>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連携市町村数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作成部数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15,500</a:t>
                      </a:r>
                    </a:p>
                  </a:txBody>
                  <a:tcPr anchor="ctr"/>
                </a:tc>
                <a:tc>
                  <a:txBody>
                    <a:bodyPr/>
                    <a:lstStyle/>
                    <a:p>
                      <a:pPr lvl="0" algn="ctr">
                        <a:buNone/>
                      </a:pPr>
                      <a:r>
                        <a:rPr lang="en-US" sz="1000" b="0" i="0" u="none" strike="noStrike" noProof="0" dirty="0">
                          <a:solidFill>
                            <a:schemeClr val="tx1"/>
                          </a:solidFill>
                          <a:latin typeface="Meiryo UI"/>
                        </a:rPr>
                        <a:t>24,200</a:t>
                      </a:r>
                      <a:endParaRPr kumimoji="1" lang="ja-JP" altLang="en-US" dirty="0">
                        <a:solidFill>
                          <a:schemeClr val="tx1"/>
                        </a:solidFill>
                      </a:endParaRPr>
                    </a:p>
                  </a:txBody>
                  <a:tcPr anchor="ctr"/>
                </a:tc>
                <a:tc>
                  <a:txBody>
                    <a:bodyPr/>
                    <a:lstStyle/>
                    <a:p>
                      <a:pPr lvl="0" algn="ctr">
                        <a:buNone/>
                      </a:pPr>
                      <a:r>
                        <a:rPr kumimoji="1" lang="en-US" altLang="ja-JP" sz="1000" dirty="0" smtClean="0">
                          <a:solidFill>
                            <a:schemeClr val="tx1"/>
                          </a:solidFill>
                          <a:latin typeface="Meiryo UI" panose="020B0604030504040204" pitchFamily="50" charset="-128"/>
                          <a:ea typeface="Meiryo UI" panose="020B0604030504040204" pitchFamily="50" charset="-128"/>
                        </a:rPr>
                        <a:t>28,000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bl>
          </a:graphicData>
        </a:graphic>
      </p:graphicFrame>
      <p:sp>
        <p:nvSpPr>
          <p:cNvPr id="23" name="正方形/長方形 22">
            <a:extLst>
              <a:ext uri="{FF2B5EF4-FFF2-40B4-BE49-F238E27FC236}">
                <a16:creationId xmlns:a16="http://schemas.microsoft.com/office/drawing/2014/main" id="{B1C255F4-5DE6-4C09-B2EF-1401765BE767}"/>
              </a:ext>
            </a:extLst>
          </p:cNvPr>
          <p:cNvSpPr/>
          <p:nvPr/>
        </p:nvSpPr>
        <p:spPr>
          <a:xfrm>
            <a:off x="138735" y="5626670"/>
            <a:ext cx="6755303" cy="492443"/>
          </a:xfrm>
          <a:prstGeom prst="rect">
            <a:avLst/>
          </a:prstGeom>
        </p:spPr>
        <p:txBody>
          <a:bodyPr wrap="square">
            <a:spAutoFit/>
          </a:bodyPr>
          <a:lstStyle/>
          <a:p>
            <a:pPr marL="86400" indent="-86400" algn="just"/>
            <a:r>
              <a:rPr lang="ja-JP" altLang="en-US" sz="1300" dirty="0" smtClean="0">
                <a:latin typeface="Meiryo UI" panose="020B0604030504040204" pitchFamily="50" charset="-128"/>
                <a:ea typeface="Meiryo UI" panose="020B0604030504040204" pitchFamily="50" charset="-128"/>
              </a:rPr>
              <a:t>◆大阪市では</a:t>
            </a:r>
            <a:r>
              <a:rPr lang="en-US" altLang="ja-JP" sz="1300" dirty="0">
                <a:latin typeface="Meiryo UI" panose="020B0604030504040204" pitchFamily="50" charset="-128"/>
                <a:ea typeface="Meiryo UI" panose="020B0604030504040204" pitchFamily="50" charset="-128"/>
              </a:rPr>
              <a:t>2021</a:t>
            </a:r>
            <a:r>
              <a:rPr lang="ja-JP" altLang="en-US" sz="1300" dirty="0" smtClean="0">
                <a:latin typeface="Meiryo UI" panose="020B0604030504040204" pitchFamily="50" charset="-128"/>
                <a:ea typeface="Meiryo UI" panose="020B0604030504040204" pitchFamily="50" charset="-128"/>
              </a:rPr>
              <a:t>年度</a:t>
            </a:r>
            <a:r>
              <a:rPr lang="ja-JP" altLang="en-US" sz="1300" dirty="0">
                <a:latin typeface="Meiryo UI" panose="020B0604030504040204" pitchFamily="50" charset="-128"/>
                <a:ea typeface="Meiryo UI" panose="020B0604030504040204" pitchFamily="50" charset="-128"/>
              </a:rPr>
              <a:t>に実施した「ナッジを活用した新たなエネルギー社会の構築推進検討調査業務委託」の調査結果に基づき、ナッジに</a:t>
            </a:r>
            <a:r>
              <a:rPr lang="ja-JP" altLang="en-US" sz="1300" dirty="0" smtClean="0">
                <a:latin typeface="Meiryo UI" panose="020B0604030504040204" pitchFamily="50" charset="-128"/>
                <a:ea typeface="Meiryo UI" panose="020B0604030504040204" pitchFamily="50" charset="-128"/>
              </a:rPr>
              <a:t>関する理論を既存</a:t>
            </a:r>
            <a:r>
              <a:rPr lang="ja-JP" altLang="en-US" sz="1300" dirty="0">
                <a:latin typeface="Meiryo UI" panose="020B0604030504040204" pitchFamily="50" charset="-128"/>
                <a:ea typeface="Meiryo UI" panose="020B0604030504040204" pitchFamily="50" charset="-128"/>
              </a:rPr>
              <a:t>の各種啓発事業へ応用します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6857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089455"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282755" y="1469719"/>
            <a:ext cx="9042574"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　大阪市</a:t>
            </a:r>
            <a:r>
              <a:rPr lang="ja-JP" altLang="en-US" b="0" i="0" dirty="0">
                <a:latin typeface="Meiryo UI" panose="020B0604030504040204" pitchFamily="50" charset="-128"/>
                <a:ea typeface="Meiryo UI" panose="020B0604030504040204" pitchFamily="50" charset="-128"/>
              </a:rPr>
              <a:t>エコボランティア登録制度を運用し、環境保全活動のリーダーと</a:t>
            </a:r>
            <a:r>
              <a:rPr lang="ja-JP" altLang="en-US" b="0" i="0" dirty="0" smtClean="0">
                <a:latin typeface="Meiryo UI" panose="020B0604030504040204" pitchFamily="50" charset="-128"/>
                <a:ea typeface="Meiryo UI" panose="020B0604030504040204" pitchFamily="50" charset="-128"/>
              </a:rPr>
              <a:t>なる大阪市エコボランティアと協働して環境問題の解決に向けた様々な活動を</a:t>
            </a:r>
            <a:r>
              <a:rPr lang="ja-JP" altLang="en-US" b="0" i="0" dirty="0">
                <a:latin typeface="Meiryo UI" panose="020B0604030504040204" pitchFamily="50" charset="-128"/>
                <a:ea typeface="Meiryo UI" panose="020B0604030504040204" pitchFamily="50" charset="-128"/>
              </a:rPr>
              <a:t>推進して</a:t>
            </a:r>
            <a:r>
              <a:rPr lang="ja-JP" altLang="en-US" b="0" i="0" dirty="0" smtClean="0">
                <a:latin typeface="Meiryo UI" panose="020B0604030504040204" pitchFamily="50" charset="-128"/>
                <a:ea typeface="Meiryo UI" panose="020B0604030504040204" pitchFamily="50" charset="-128"/>
              </a:rPr>
              <a:t>います。</a:t>
            </a:r>
            <a:endParaRPr lang="en-US" altLang="ja-JP" b="0" i="0" dirty="0" smtClean="0">
              <a:latin typeface="Meiryo UI" panose="020B0604030504040204" pitchFamily="50" charset="-128"/>
              <a:ea typeface="Meiryo UI" panose="020B0604030504040204" pitchFamily="50" charset="-128"/>
            </a:endParaRPr>
          </a:p>
          <a:p>
            <a:pPr marL="87313" indent="-87313" algn="just" eaLnBrk="1" hangingPunct="1"/>
            <a:endParaRPr lang="en-US" altLang="ja-JP" b="0" i="0" dirty="0">
              <a:latin typeface="Meiryo UI" panose="020B0604030504040204" pitchFamily="50" charset="-128"/>
              <a:ea typeface="Meiryo UI" panose="020B0604030504040204"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環境</a:t>
            </a:r>
            <a:r>
              <a:rPr lang="ja-JP" altLang="en-US" b="0" i="0" dirty="0">
                <a:latin typeface="Meiryo UI" pitchFamily="50" charset="-128"/>
                <a:ea typeface="Meiryo UI" pitchFamily="50" charset="-128"/>
                <a:cs typeface="Meiryo UI" pitchFamily="50" charset="-128"/>
              </a:rPr>
              <a:t>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a:t>
            </a:r>
            <a:r>
              <a:rPr lang="ja-JP" altLang="en-US" b="0" i="0" dirty="0" smtClean="0">
                <a:latin typeface="Meiryo UI" pitchFamily="50" charset="-128"/>
                <a:ea typeface="Meiryo UI" pitchFamily="50" charset="-128"/>
                <a:cs typeface="Meiryo UI" pitchFamily="50" charset="-128"/>
              </a:rPr>
              <a:t>活動団体</a:t>
            </a:r>
            <a:r>
              <a:rPr lang="ja-JP" altLang="en-US" b="0" i="0" dirty="0">
                <a:latin typeface="Meiryo UI" pitchFamily="50" charset="-128"/>
                <a:ea typeface="Meiryo UI" pitchFamily="50" charset="-128"/>
                <a:cs typeface="Meiryo UI" pitchFamily="50" charset="-128"/>
              </a:rPr>
              <a:t>で構成されるおおさか環境ネットワークや大阪市エコボランティア等</a:t>
            </a:r>
            <a:r>
              <a:rPr lang="ja-JP" altLang="en-US" b="0" i="0" dirty="0" smtClean="0">
                <a:latin typeface="Meiryo UI" pitchFamily="50" charset="-128"/>
                <a:ea typeface="Meiryo UI" pitchFamily="50" charset="-128"/>
                <a:cs typeface="Meiryo UI" pitchFamily="50" charset="-128"/>
              </a:rPr>
              <a:t>の活動</a:t>
            </a:r>
            <a:r>
              <a:rPr lang="ja-JP" altLang="en-US" b="0" i="0" dirty="0">
                <a:latin typeface="Meiryo UI" pitchFamily="50" charset="-128"/>
                <a:ea typeface="Meiryo UI" pitchFamily="50" charset="-128"/>
                <a:cs typeface="Meiryo UI" pitchFamily="50" charset="-128"/>
              </a:rPr>
              <a:t>の場として提供</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　市民</a:t>
            </a:r>
            <a:r>
              <a:rPr lang="ja-JP" altLang="en-US" b="0" i="0" dirty="0">
                <a:latin typeface="Meiryo UI" panose="020B0604030504040204" pitchFamily="50" charset="-128"/>
                <a:ea typeface="Meiryo UI" panose="020B0604030504040204" pitchFamily="50" charset="-128"/>
              </a:rPr>
              <a:t>、</a:t>
            </a:r>
            <a:r>
              <a:rPr lang="ja-JP" altLang="en-US" b="0" i="0" dirty="0" smtClean="0">
                <a:latin typeface="Meiryo UI" panose="020B0604030504040204" pitchFamily="50" charset="-128"/>
                <a:ea typeface="Meiryo UI" panose="020B0604030504040204" pitchFamily="50" charset="-128"/>
              </a:rPr>
              <a:t>環境</a:t>
            </a:r>
            <a:r>
              <a:rPr lang="en-US" altLang="ja-JP" b="0" i="0" dirty="0" smtClean="0">
                <a:latin typeface="Meiryo UI" panose="020B0604030504040204" pitchFamily="50" charset="-128"/>
                <a:ea typeface="Meiryo UI" panose="020B0604030504040204" pitchFamily="50" charset="-128"/>
              </a:rPr>
              <a:t>NGO/NPO</a:t>
            </a:r>
            <a:r>
              <a:rPr lang="ja-JP" altLang="en-US" b="0" i="0" dirty="0" err="1" smtClean="0">
                <a:latin typeface="Meiryo UI" panose="020B0604030504040204" pitchFamily="50" charset="-128"/>
                <a:ea typeface="Meiryo UI" panose="020B0604030504040204" pitchFamily="50" charset="-128"/>
              </a:rPr>
              <a:t>、</a:t>
            </a:r>
            <a:r>
              <a:rPr lang="ja-JP" altLang="en-US" b="0" i="0" dirty="0">
                <a:latin typeface="Meiryo UI" panose="020B0604030504040204" pitchFamily="50" charset="-128"/>
                <a:ea typeface="Meiryo UI" panose="020B0604030504040204" pitchFamily="50" charset="-128"/>
              </a:rPr>
              <a:t>事業者と行政との協働の枠組み「なにわ</a:t>
            </a:r>
            <a:r>
              <a:rPr lang="ja-JP" altLang="en-US" b="0" i="0" dirty="0" smtClean="0">
                <a:latin typeface="Meiryo UI" panose="020B0604030504040204" pitchFamily="50" charset="-128"/>
                <a:ea typeface="Meiryo UI" panose="020B0604030504040204" pitchFamily="50" charset="-128"/>
              </a:rPr>
              <a:t>エコ会議</a:t>
            </a:r>
            <a:r>
              <a:rPr lang="ja-JP" altLang="en-US" b="0" i="0" dirty="0">
                <a:latin typeface="Meiryo UI" panose="020B0604030504040204" pitchFamily="50" charset="-128"/>
                <a:ea typeface="Meiryo UI" panose="020B0604030504040204" pitchFamily="50" charset="-128"/>
              </a:rPr>
              <a:t>」を通じて、地球温暖化対策をはじめ、さまざまな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a:t>
            </a:r>
            <a:r>
              <a:rPr lang="ja-JP" altLang="en-US" b="0" i="0" dirty="0" smtClean="0">
                <a:latin typeface="Meiryo UI" pitchFamily="50" charset="-128"/>
                <a:ea typeface="Meiryo UI" pitchFamily="50" charset="-128"/>
                <a:cs typeface="Meiryo UI" pitchFamily="50" charset="-128"/>
              </a:rPr>
              <a:t>に取り組んで</a:t>
            </a:r>
            <a:r>
              <a:rPr lang="ja-JP" altLang="en-US" b="0" i="0" dirty="0">
                <a:latin typeface="Meiryo UI" pitchFamily="50" charset="-128"/>
                <a:ea typeface="Meiryo UI" pitchFamily="50" charset="-128"/>
                <a:cs typeface="Meiryo UI" pitchFamily="50" charset="-128"/>
              </a:rPr>
              <a:t>います。</a:t>
            </a:r>
          </a:p>
        </p:txBody>
      </p:sp>
      <p:sp>
        <p:nvSpPr>
          <p:cNvPr id="35" name="テキスト ボックス 34"/>
          <p:cNvSpPr txBox="1"/>
          <p:nvPr/>
        </p:nvSpPr>
        <p:spPr>
          <a:xfrm>
            <a:off x="271187" y="4020685"/>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37" name="テキスト ボックス 36"/>
          <p:cNvSpPr txBox="1"/>
          <p:nvPr/>
        </p:nvSpPr>
        <p:spPr>
          <a:xfrm>
            <a:off x="5004488" y="400742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3427358" y="98085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smtClean="0">
                <a:latin typeface="Meiryo UI"/>
                <a:ea typeface="Meiryo UI"/>
                <a:cs typeface="Meiryo UI" pitchFamily="50" charset="-128"/>
              </a:rPr>
              <a:t>予算</a:t>
            </a:r>
            <a:r>
              <a:rPr lang="en-US" altLang="ja-JP" sz="1200" dirty="0" smtClean="0">
                <a:latin typeface="Meiryo UI"/>
                <a:ea typeface="Meiryo UI"/>
                <a:cs typeface="Meiryo UI" pitchFamily="50" charset="-128"/>
              </a:rPr>
              <a:t>4,760</a:t>
            </a:r>
            <a:r>
              <a:rPr lang="ja-JP" altLang="en-US" sz="1200" dirty="0" smtClean="0">
                <a:latin typeface="Meiryo UI"/>
                <a:ea typeface="Meiryo UI"/>
                <a:cs typeface="Meiryo UI" pitchFamily="50" charset="-128"/>
              </a:rPr>
              <a:t>千円</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pic>
        <p:nvPicPr>
          <p:cNvPr id="43" name="図 42">
            <a:extLst>
              <a:ext uri="{FF2B5EF4-FFF2-40B4-BE49-F238E27FC236}">
                <a16:creationId xmlns:a16="http://schemas.microsoft.com/office/drawing/2014/main" id="{F5E4F5D6-828D-4549-8706-B874F6DDE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469" y="4220236"/>
            <a:ext cx="1885329" cy="1389722"/>
          </a:xfrm>
          <a:prstGeom prst="rect">
            <a:avLst/>
          </a:prstGeom>
        </p:spPr>
      </p:pic>
      <p:sp>
        <p:nvSpPr>
          <p:cNvPr id="44" name="Rectangle 3">
            <a:extLst>
              <a:ext uri="{FF2B5EF4-FFF2-40B4-BE49-F238E27FC236}">
                <a16:creationId xmlns:a16="http://schemas.microsoft.com/office/drawing/2014/main" id="{8F35C572-756F-45C1-98FE-EA082C3814C6}"/>
              </a:ext>
            </a:extLst>
          </p:cNvPr>
          <p:cNvSpPr>
            <a:spLocks noChangeArrowheads="1"/>
          </p:cNvSpPr>
          <p:nvPr/>
        </p:nvSpPr>
        <p:spPr bwMode="auto">
          <a:xfrm>
            <a:off x="6104855" y="5606205"/>
            <a:ext cx="2135067" cy="282992"/>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smtClean="0">
                <a:latin typeface="Meiryo UI" panose="020B0604030504040204" pitchFamily="50" charset="-128"/>
                <a:ea typeface="Meiryo UI" panose="020B0604030504040204" pitchFamily="50" charset="-128"/>
                <a:cs typeface="ＭＳ Ｐゴシック" pitchFamily="50" charset="-128"/>
              </a:rPr>
              <a:t>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smtClean="0">
                <a:latin typeface="Meiryo UI" panose="020B0604030504040204" pitchFamily="50" charset="-128"/>
                <a:ea typeface="Meiryo UI" panose="020B0604030504040204" pitchFamily="50" charset="-128"/>
                <a:cs typeface="ＭＳ Ｐゴシック" pitchFamily="50" charset="-128"/>
              </a:rPr>
              <a:t>スクエア</a:t>
            </a:r>
            <a:endParaRPr lang="ja-JP" altLang="en-US" sz="1050" dirty="0">
              <a:latin typeface="Meiryo UI" panose="020B0604030504040204" pitchFamily="50" charset="-128"/>
              <a:ea typeface="Meiryo UI" panose="020B0604030504040204" pitchFamily="50" charset="-128"/>
              <a:cs typeface="ＭＳ Ｐゴシック"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920667" y="5609805"/>
            <a:ext cx="2146852" cy="253916"/>
          </a:xfrm>
          <a:prstGeom prst="rect">
            <a:avLst/>
          </a:prstGeom>
          <a:noFill/>
        </p:spPr>
        <p:txBody>
          <a:bodyPr wrap="square" rtlCol="0">
            <a:spAutoFit/>
          </a:bodyPr>
          <a:lstStyle/>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環境活動団体の活動の様子</a:t>
            </a:r>
          </a:p>
        </p:txBody>
      </p:sp>
      <p:pic>
        <p:nvPicPr>
          <p:cNvPr id="20" name="図 19">
            <a:extLst>
              <a:ext uri="{FF2B5EF4-FFF2-40B4-BE49-F238E27FC236}">
                <a16:creationId xmlns:a16="http://schemas.microsoft.com/office/drawing/2014/main" id="{00000000-0008-0000-0000-000003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158" y="4221332"/>
            <a:ext cx="2082710" cy="1388473"/>
          </a:xfrm>
          <a:prstGeom prst="rect">
            <a:avLst/>
          </a:prstGeom>
        </p:spPr>
      </p:pic>
      <p:graphicFrame>
        <p:nvGraphicFramePr>
          <p:cNvPr id="18" name="表 17">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977798166"/>
              </p:ext>
            </p:extLst>
          </p:nvPr>
        </p:nvGraphicFramePr>
        <p:xfrm>
          <a:off x="271187" y="4259096"/>
          <a:ext cx="5044526" cy="1432560"/>
        </p:xfrm>
        <a:graphic>
          <a:graphicData uri="http://schemas.openxmlformats.org/drawingml/2006/table">
            <a:tbl>
              <a:tblPr firstRow="1" bandRow="1">
                <a:tableStyleId>{5940675A-B579-460E-94D1-54222C63F5DA}</a:tableStyleId>
              </a:tblPr>
              <a:tblGrid>
                <a:gridCol w="1484461">
                  <a:extLst>
                    <a:ext uri="{9D8B030D-6E8A-4147-A177-3AD203B41FA5}">
                      <a16:colId xmlns:a16="http://schemas.microsoft.com/office/drawing/2014/main" val="3757262113"/>
                    </a:ext>
                  </a:extLst>
                </a:gridCol>
                <a:gridCol w="712013">
                  <a:extLst>
                    <a:ext uri="{9D8B030D-6E8A-4147-A177-3AD203B41FA5}">
                      <a16:colId xmlns:a16="http://schemas.microsoft.com/office/drawing/2014/main" val="1555019360"/>
                    </a:ext>
                  </a:extLst>
                </a:gridCol>
                <a:gridCol w="712013">
                  <a:extLst>
                    <a:ext uri="{9D8B030D-6E8A-4147-A177-3AD203B41FA5}">
                      <a16:colId xmlns:a16="http://schemas.microsoft.com/office/drawing/2014/main" val="4015490920"/>
                    </a:ext>
                  </a:extLst>
                </a:gridCol>
                <a:gridCol w="712013">
                  <a:extLst>
                    <a:ext uri="{9D8B030D-6E8A-4147-A177-3AD203B41FA5}">
                      <a16:colId xmlns:a16="http://schemas.microsoft.com/office/drawing/2014/main" val="802875695"/>
                    </a:ext>
                  </a:extLst>
                </a:gridCol>
                <a:gridCol w="712013">
                  <a:extLst>
                    <a:ext uri="{9D8B030D-6E8A-4147-A177-3AD203B41FA5}">
                      <a16:colId xmlns:a16="http://schemas.microsoft.com/office/drawing/2014/main" val="1048699491"/>
                    </a:ext>
                  </a:extLst>
                </a:gridCol>
                <a:gridCol w="712013">
                  <a:extLst>
                    <a:ext uri="{9D8B030D-6E8A-4147-A177-3AD203B41FA5}">
                      <a16:colId xmlns:a16="http://schemas.microsoft.com/office/drawing/2014/main" val="121000854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108</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172</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232</a:t>
                      </a:r>
                    </a:p>
                  </a:txBody>
                  <a:tcPr anchor="ctr">
                    <a:noFill/>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241</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rPr>
                        <a:t>5</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noFill/>
                  </a:tcPr>
                </a:tc>
                <a:tc>
                  <a:txBody>
                    <a:bodyPr/>
                    <a:lstStyle/>
                    <a:p>
                      <a:pPr algn="ctr"/>
                      <a:r>
                        <a:rPr kumimoji="1" lang="en-US" altLang="ja-JP" sz="1000" dirty="0">
                          <a:solidFill>
                            <a:schemeClr val="tx1"/>
                          </a:solidFill>
                          <a:latin typeface="Meiryo UI"/>
                          <a:ea typeface="Meiryo UI"/>
                        </a:rPr>
                        <a:t>58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64</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Tree>
    <p:extLst>
      <p:ext uri="{BB962C8B-B14F-4D97-AF65-F5344CB8AC3E}">
        <p14:creationId xmlns:p14="http://schemas.microsoft.com/office/powerpoint/2010/main" val="2445018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55659" y="1800377"/>
            <a:ext cx="7164000" cy="1646605"/>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a:t>
            </a:r>
            <a:r>
              <a:rPr lang="ja-JP" altLang="en-US" sz="1300" dirty="0" smtClean="0">
                <a:latin typeface="Meiryo UI" pitchFamily="50" charset="-128"/>
                <a:ea typeface="Meiryo UI" pitchFamily="50" charset="-128"/>
                <a:cs typeface="Meiryo UI" pitchFamily="50" charset="-128"/>
              </a:rPr>
              <a:t>しています。</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18063"/>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5945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a:p>
            <a:pPr>
              <a:spcAft>
                <a:spcPts val="0"/>
              </a:spcAft>
            </a:pPr>
            <a:endParaRPr lang="en-US" altLang="ja-JP" sz="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新型コロナウイルス感染症拡大防止に留意し、一定の距離を</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確保した配置にしています。</a:t>
            </a:r>
          </a:p>
        </p:txBody>
      </p:sp>
      <p:sp>
        <p:nvSpPr>
          <p:cNvPr id="25" name="テキスト ボックス 40"/>
          <p:cNvSpPr txBox="1"/>
          <p:nvPr/>
        </p:nvSpPr>
        <p:spPr>
          <a:xfrm>
            <a:off x="7372117" y="3978417"/>
            <a:ext cx="2440872"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16763" y="1688170"/>
            <a:ext cx="1551581" cy="2232000"/>
          </a:xfrm>
          <a:prstGeom prst="rect">
            <a:avLst/>
          </a:prstGeom>
          <a:ln>
            <a:solidFill>
              <a:schemeClr val="tx1"/>
            </a:solidFill>
          </a:ln>
        </p:spPr>
      </p:pic>
      <p:sp>
        <p:nvSpPr>
          <p:cNvPr id="29" name="テキスト ボックス 28"/>
          <p:cNvSpPr txBox="1"/>
          <p:nvPr/>
        </p:nvSpPr>
        <p:spPr>
          <a:xfrm>
            <a:off x="255659" y="5468579"/>
            <a:ext cx="5312820" cy="109260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a:t>
            </a:r>
            <a:r>
              <a:rPr lang="ja-JP" altLang="en-US" sz="1300" dirty="0">
                <a:latin typeface="Meiryo UI" pitchFamily="50" charset="-128"/>
                <a:ea typeface="Meiryo UI" pitchFamily="50" charset="-128"/>
                <a:cs typeface="Meiryo UI" pitchFamily="50" charset="-128"/>
              </a:rPr>
              <a:t>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nvPr>
        </p:nvGraphicFramePr>
        <p:xfrm>
          <a:off x="443980" y="3466855"/>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22" y="3864409"/>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22" y="4351518"/>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22" y="4838627"/>
            <a:ext cx="342857" cy="333333"/>
          </a:xfrm>
          <a:prstGeom prst="rect">
            <a:avLst/>
          </a:prstGeom>
        </p:spPr>
      </p:pic>
      <p:pic>
        <p:nvPicPr>
          <p:cNvPr id="31" name="図 3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76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351592" y="142490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spTree>
    <p:extLst>
      <p:ext uri="{BB962C8B-B14F-4D97-AF65-F5344CB8AC3E}">
        <p14:creationId xmlns:p14="http://schemas.microsoft.com/office/powerpoint/2010/main" val="233383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48922" y="3498352"/>
            <a:ext cx="2376000" cy="1954381"/>
          </a:xfrm>
          <a:prstGeom prst="rect">
            <a:avLst/>
          </a:prstGeom>
          <a:noFill/>
        </p:spPr>
        <p:txBody>
          <a:bodyPr wrap="square" rtlCol="0">
            <a:spAutoFit/>
          </a:bodyPr>
          <a:lstStyle/>
          <a:p>
            <a:pPr algn="just"/>
            <a:r>
              <a:rPr kumimoji="1" lang="ja-JP" altLang="en-US"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電力調達入札の集約化等によるコスト削減効果を活用し、</a:t>
            </a:r>
            <a:r>
              <a:rPr lang="ja-JP" altLang="en-US" sz="1100" dirty="0" smtClean="0">
                <a:latin typeface="Meiryo UI" panose="020B0604030504040204" pitchFamily="50" charset="-128"/>
                <a:ea typeface="Meiryo UI" panose="020B0604030504040204" pitchFamily="50" charset="-128"/>
              </a:rPr>
              <a:t>照明</a:t>
            </a:r>
            <a:r>
              <a:rPr lang="en-US" altLang="ja-JP" sz="1100" dirty="0" smtClean="0">
                <a:latin typeface="Meiryo UI" panose="020B0604030504040204" pitchFamily="50" charset="-128"/>
                <a:ea typeface="Meiryo UI" panose="020B0604030504040204" pitchFamily="50" charset="-128"/>
              </a:rPr>
              <a:t>LED</a:t>
            </a:r>
            <a:r>
              <a:rPr lang="ja-JP" altLang="en-US" sz="1100" dirty="0">
                <a:latin typeface="Meiryo UI" panose="020B0604030504040204" pitchFamily="50" charset="-128"/>
                <a:ea typeface="Meiryo UI" panose="020B0604030504040204" pitchFamily="50" charset="-128"/>
              </a:rPr>
              <a:t>化</a:t>
            </a:r>
            <a:r>
              <a:rPr lang="en-US" altLang="ja-JP" sz="1100" dirty="0">
                <a:latin typeface="Meiryo UI" panose="020B0604030504040204" pitchFamily="50" charset="-128"/>
                <a:ea typeface="Meiryo UI" panose="020B0604030504040204" pitchFamily="50" charset="-128"/>
              </a:rPr>
              <a:t>ESCO</a:t>
            </a:r>
            <a:r>
              <a:rPr lang="ja-JP" altLang="en-US" sz="1100" dirty="0">
                <a:latin typeface="Meiryo UI" panose="020B0604030504040204" pitchFamily="50" charset="-128"/>
                <a:ea typeface="Meiryo UI" panose="020B0604030504040204" pitchFamily="50" charset="-128"/>
              </a:rPr>
              <a:t>事業を実施しています。</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年度に事業完了した</a:t>
            </a:r>
            <a:r>
              <a:rPr lang="en-US" altLang="ja-JP" sz="1100" dirty="0">
                <a:latin typeface="Meiryo UI" panose="020B0604030504040204" pitchFamily="50" charset="-128"/>
                <a:ea typeface="Meiryo UI" panose="020B0604030504040204" pitchFamily="50" charset="-128"/>
              </a:rPr>
              <a:t>39</a:t>
            </a:r>
            <a:r>
              <a:rPr lang="ja-JP" altLang="en-US" sz="1100" dirty="0">
                <a:latin typeface="Meiryo UI" panose="020B0604030504040204" pitchFamily="50" charset="-128"/>
                <a:ea typeface="Meiryo UI" panose="020B0604030504040204" pitchFamily="50" charset="-128"/>
              </a:rPr>
              <a:t>施設に引き続き、新たな事業として</a:t>
            </a:r>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15</a:t>
            </a:r>
            <a:r>
              <a:rPr lang="ja-JP" altLang="en-US" sz="1100" dirty="0" smtClean="0">
                <a:latin typeface="Meiryo UI" panose="020B0604030504040204" pitchFamily="50" charset="-128"/>
                <a:ea typeface="Meiryo UI" panose="020B0604030504040204" pitchFamily="50" charset="-128"/>
              </a:rPr>
              <a:t>施設を対象に省エネルギー改修を行います。</a:t>
            </a:r>
            <a:endParaRPr lang="en-US" altLang="ja-JP" sz="1100" strike="sngStrike" dirty="0">
              <a:latin typeface="Meiryo UI" panose="020B0604030504040204" pitchFamily="50" charset="-128"/>
              <a:ea typeface="Meiryo UI" panose="020B0604030504040204" pitchFamily="50" charset="-128"/>
            </a:endParaRPr>
          </a:p>
          <a:p>
            <a:pPr algn="just"/>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a:t>
            </a:r>
            <a:r>
              <a:rPr kumimoji="1" lang="ja-JP" altLang="en-US" sz="1100" dirty="0" smtClean="0">
                <a:latin typeface="Meiryo UI" panose="020B0604030504040204" pitchFamily="50" charset="-128"/>
                <a:ea typeface="Meiryo UI" panose="020B0604030504040204" pitchFamily="50" charset="-128"/>
              </a:rPr>
              <a:t>共有することにより、</a:t>
            </a:r>
            <a:r>
              <a:rPr kumimoji="1" lang="ja-JP" altLang="en-US" sz="1100" dirty="0">
                <a:latin typeface="Meiryo UI" panose="020B0604030504040204" pitchFamily="50" charset="-128"/>
                <a:ea typeface="Meiryo UI" panose="020B0604030504040204" pitchFamily="50" charset="-128"/>
              </a:rPr>
              <a:t>さらなる省エネルギー改修を推進</a:t>
            </a:r>
            <a:r>
              <a:rPr kumimoji="1" lang="ja-JP" altLang="en-US" sz="1100" dirty="0" smtClean="0">
                <a:latin typeface="Meiryo UI" panose="020B0604030504040204" pitchFamily="50" charset="-128"/>
                <a:ea typeface="Meiryo UI" panose="020B0604030504040204" pitchFamily="50" charset="-128"/>
              </a:rPr>
              <a:t>し、</a:t>
            </a:r>
            <a:r>
              <a:rPr lang="ja-JP" altLang="en-US" sz="1100" dirty="0" smtClean="0">
                <a:latin typeface="Meiryo UI" panose="020B0604030504040204" pitchFamily="50" charset="-128"/>
                <a:ea typeface="Meiryo UI" panose="020B0604030504040204" pitchFamily="50" charset="-128"/>
              </a:rPr>
              <a:t>全市有</a:t>
            </a:r>
            <a:r>
              <a:rPr kumimoji="1" lang="ja-JP" altLang="en-US" sz="1100" dirty="0" smtClean="0">
                <a:latin typeface="Meiryo UI" panose="020B0604030504040204" pitchFamily="50" charset="-128"/>
                <a:ea typeface="Meiryo UI" panose="020B0604030504040204" pitchFamily="50" charset="-128"/>
              </a:rPr>
              <a:t>施設への</a:t>
            </a:r>
            <a:r>
              <a:rPr kumimoji="1" lang="en-US" altLang="ja-JP" sz="1100" dirty="0" smtClean="0">
                <a:latin typeface="Meiryo UI" panose="020B0604030504040204" pitchFamily="50" charset="-128"/>
                <a:ea typeface="Meiryo UI" panose="020B0604030504040204" pitchFamily="50" charset="-128"/>
              </a:rPr>
              <a:t>LED</a:t>
            </a:r>
            <a:r>
              <a:rPr kumimoji="1" lang="ja-JP" altLang="en-US" sz="1100" dirty="0" smtClean="0">
                <a:latin typeface="Meiryo UI" panose="020B0604030504040204" pitchFamily="50" charset="-128"/>
                <a:ea typeface="Meiryo UI" panose="020B0604030504040204" pitchFamily="50" charset="-128"/>
              </a:rPr>
              <a:t>照明の導入をめざします。</a:t>
            </a:r>
            <a:endParaRPr kumimoji="1" lang="en-US" altLang="ja-JP" sz="1100" strike="sngStrike"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a:latin typeface="Meiryo UI" pitchFamily="50" charset="-128"/>
              <a:ea typeface="Meiryo UI" pitchFamily="50" charset="-128"/>
              <a:cs typeface="Meiryo UI" pitchFamily="50" charset="-128"/>
            </a:endParaRPr>
          </a:p>
        </p:txBody>
      </p:sp>
      <p:sp>
        <p:nvSpPr>
          <p:cNvPr id="35" name="テキスト ボックス 34"/>
          <p:cNvSpPr txBox="1"/>
          <p:nvPr/>
        </p:nvSpPr>
        <p:spPr>
          <a:xfrm>
            <a:off x="73613" y="1596382"/>
            <a:ext cx="9215934" cy="1461939"/>
          </a:xfrm>
          <a:prstGeom prst="rect">
            <a:avLst/>
          </a:prstGeom>
          <a:noFill/>
        </p:spPr>
        <p:txBody>
          <a:bodyPr wrap="square" rtlCol="0">
            <a:spAutoFit/>
          </a:bodyPr>
          <a:lstStyle/>
          <a:p>
            <a:pPr marL="80601" indent="-80601" algn="just"/>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a:t>
            </a:r>
            <a:r>
              <a:rPr lang="ja-JP" altLang="en-US" sz="1300" dirty="0" smtClean="0">
                <a:latin typeface="Meiryo UI" pitchFamily="50" charset="-128"/>
                <a:ea typeface="Meiryo UI" pitchFamily="50" charset="-128"/>
                <a:cs typeface="Meiryo UI" pitchFamily="50" charset="-128"/>
              </a:rPr>
              <a:t>対策を</a:t>
            </a:r>
            <a:r>
              <a:rPr lang="ja-JP" altLang="en-US" sz="1300" dirty="0">
                <a:latin typeface="Meiryo UI" pitchFamily="50" charset="-128"/>
                <a:ea typeface="Meiryo UI" pitchFamily="50" charset="-128"/>
                <a:cs typeface="Meiryo UI" pitchFamily="50" charset="-128"/>
              </a:rPr>
              <a:t>より一層推進するために、</a:t>
            </a:r>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2022</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10</a:t>
            </a:r>
            <a:r>
              <a:rPr lang="ja-JP" altLang="en-US" sz="1300" dirty="0">
                <a:latin typeface="Meiryo UI" pitchFamily="50" charset="-128"/>
                <a:ea typeface="Meiryo UI" pitchFamily="50" charset="-128"/>
                <a:cs typeface="Meiryo UI" pitchFamily="50" charset="-128"/>
              </a:rPr>
              <a:t>月に新たな削減目標などを設定した</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（改定計画）</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a:t>
            </a:r>
            <a:r>
              <a:rPr lang="ja-JP" altLang="en-US" sz="1300" dirty="0" smtClean="0">
                <a:latin typeface="Meiryo UI" pitchFamily="50" charset="-128"/>
                <a:ea typeface="Meiryo UI" pitchFamily="50" charset="-128"/>
                <a:cs typeface="Meiryo UI" pitchFamily="50" charset="-128"/>
              </a:rPr>
              <a:t>から</a:t>
            </a:r>
            <a:r>
              <a:rPr lang="en-US" altLang="ja-JP" sz="1300" dirty="0" smtClean="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＜削減目標＞　</a:t>
            </a:r>
            <a:r>
              <a:rPr lang="en-US" altLang="ja-JP" sz="1300" dirty="0" smtClean="0">
                <a:latin typeface="Meiryo UI" pitchFamily="50" charset="-128"/>
                <a:ea typeface="Meiryo UI" pitchFamily="50" charset="-128"/>
                <a:cs typeface="Meiryo UI" pitchFamily="50" charset="-128"/>
              </a:rPr>
              <a:t>2030</a:t>
            </a:r>
            <a:r>
              <a:rPr lang="ja-JP" altLang="en-US" sz="1300" dirty="0" smtClean="0">
                <a:latin typeface="Meiryo UI" pitchFamily="50" charset="-128"/>
                <a:ea typeface="Meiryo UI" pitchFamily="50" charset="-128"/>
                <a:cs typeface="Meiryo UI" pitchFamily="50" charset="-128"/>
              </a:rPr>
              <a:t>年度における温室</a:t>
            </a:r>
            <a:r>
              <a:rPr lang="ja-JP" altLang="en-US" sz="1300" dirty="0">
                <a:latin typeface="Meiryo UI" pitchFamily="50" charset="-128"/>
                <a:ea typeface="Meiryo UI" pitchFamily="50" charset="-128"/>
                <a:cs typeface="Meiryo UI" pitchFamily="50" charset="-128"/>
              </a:rPr>
              <a:t>効果</a:t>
            </a:r>
            <a:r>
              <a:rPr lang="ja-JP" altLang="en-US" sz="1300" dirty="0" smtClean="0">
                <a:latin typeface="Meiryo UI" pitchFamily="50" charset="-128"/>
                <a:ea typeface="Meiryo UI" pitchFamily="50" charset="-128"/>
                <a:cs typeface="Meiryo UI" pitchFamily="50" charset="-128"/>
              </a:rPr>
              <a:t>ガス削減目標（</a:t>
            </a:r>
            <a:r>
              <a:rPr lang="en-US" altLang="ja-JP" sz="1300" dirty="0" smtClean="0">
                <a:latin typeface="Meiryo UI" pitchFamily="50" charset="-128"/>
                <a:ea typeface="Meiryo UI" pitchFamily="50" charset="-128"/>
                <a:cs typeface="Meiryo UI" pitchFamily="50" charset="-128"/>
              </a:rPr>
              <a:t>2013</a:t>
            </a:r>
            <a:r>
              <a:rPr lang="ja-JP" altLang="en-US" sz="1300" dirty="0" smtClean="0">
                <a:latin typeface="Meiryo UI" pitchFamily="50" charset="-128"/>
                <a:ea typeface="Meiryo UI" pitchFamily="50" charset="-128"/>
                <a:cs typeface="Meiryo UI" pitchFamily="50" charset="-128"/>
              </a:rPr>
              <a:t>年度比）</a:t>
            </a:r>
            <a:endParaRPr lang="en-US" altLang="ja-JP" sz="1300" strike="sngStrike"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817247871"/>
              </p:ext>
            </p:extLst>
          </p:nvPr>
        </p:nvGraphicFramePr>
        <p:xfrm>
          <a:off x="209550" y="3563665"/>
          <a:ext cx="4228148" cy="2976257"/>
        </p:xfrm>
        <a:graphic>
          <a:graphicData uri="http://schemas.openxmlformats.org/drawingml/2006/table">
            <a:tbl>
              <a:tblPr firstRow="1" bandRow="1">
                <a:tableStyleId>{5C22544A-7EE6-4342-B048-85BDC9FD1C3A}</a:tableStyleId>
              </a:tblPr>
              <a:tblGrid>
                <a:gridCol w="1609725">
                  <a:extLst>
                    <a:ext uri="{9D8B030D-6E8A-4147-A177-3AD203B41FA5}">
                      <a16:colId xmlns:a16="http://schemas.microsoft.com/office/drawing/2014/main" val="2131509618"/>
                    </a:ext>
                  </a:extLst>
                </a:gridCol>
                <a:gridCol w="2618423">
                  <a:extLst>
                    <a:ext uri="{9D8B030D-6E8A-4147-A177-3AD203B41FA5}">
                      <a16:colId xmlns:a16="http://schemas.microsoft.com/office/drawing/2014/main" val="962157657"/>
                    </a:ext>
                  </a:extLst>
                </a:gridCol>
              </a:tblGrid>
              <a:tr h="312257">
                <a:tc>
                  <a:txBody>
                    <a:bodyPr/>
                    <a:lstStyle/>
                    <a:p>
                      <a:pPr algn="ctr"/>
                      <a:r>
                        <a:rPr kumimoji="1" lang="ja-JP" altLang="en-US" sz="14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4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828000">
                <a:tc>
                  <a:txBody>
                    <a:bodyPr/>
                    <a:lstStyle/>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・市有施設の省エネ性能の向上</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新築建</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築物の</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ZEB</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化の推進等</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全市有施設への</a:t>
                      </a:r>
                      <a:r>
                        <a:rPr 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照明の</a:t>
                      </a:r>
                      <a:r>
                        <a:rPr lang="ja-JP" sz="11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導入</a:t>
                      </a:r>
                      <a:r>
                        <a:rPr lang="ja-JP" altLang="en-US" sz="11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徹底</a:t>
                      </a:r>
                      <a:endParaRPr lang="en-US" altLang="ja-JP" sz="11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strike="noStrik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0" strike="noStrik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ESCO</a:t>
                      </a:r>
                      <a:r>
                        <a:rPr lang="ja-JP" altLang="en-US" sz="1100" b="0" strike="noStrik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事業の実施拡大</a:t>
                      </a:r>
                      <a:endPar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143153"/>
                  </a:ext>
                </a:extLst>
              </a:tr>
              <a:tr h="360000">
                <a:tc>
                  <a:txBody>
                    <a:bodyPr/>
                    <a:lstStyle/>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a:t>
                      </a:r>
                      <a:r>
                        <a:rPr lang="ja-JP" sz="11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エネルギー電力の</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導入拡大</a:t>
                      </a:r>
                      <a:endParaRPr lang="en-US" altLang="ja-JP" sz="11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・未利用エネルギーのさらなる有効活用　など</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684000">
                <a:tc>
                  <a:txBody>
                    <a:bodyPr/>
                    <a:lstStyle/>
                    <a:p>
                      <a:pPr algn="just">
                        <a:lnSpc>
                          <a:spcPts val="12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移動</a:t>
                      </a:r>
                      <a:r>
                        <a:rPr lang="ja-JP" alt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の脱炭素化</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等の導入</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・船舶の電動化等の</a:t>
                      </a:r>
                      <a:r>
                        <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altLang="ja-JP" sz="11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排出削減に向けた検討・実施</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396000">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396000">
                <a:tc>
                  <a:txBody>
                    <a:bodyPr/>
                    <a:lstStyle/>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a:t>
                      </a:r>
                      <a:r>
                        <a:rPr lang="ja-JP" sz="1100" kern="100" dirty="0" smtClean="0">
                          <a:effectLst/>
                          <a:latin typeface="Meiryo UI" panose="020B0604030504040204" pitchFamily="50" charset="-128"/>
                          <a:ea typeface="Meiryo UI" panose="020B0604030504040204" pitchFamily="50" charset="-128"/>
                          <a:cs typeface="Times New Roman" panose="02020603050405020304" pitchFamily="18" charset="0"/>
                        </a:rPr>
                        <a:t>測定</a:t>
                      </a:r>
                      <a:r>
                        <a:rPr lang="ja-JP" altLang="en-US" sz="1100" kern="100" dirty="0" smtClean="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020541" y="8906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a:latin typeface="Meiryo UI" panose="020B0604030504040204" pitchFamily="50" charset="-128"/>
                <a:ea typeface="Meiryo UI" panose="020B0604030504040204" pitchFamily="50" charset="-128"/>
                <a:cs typeface="Meiryo UI" panose="020B0604030504040204" pitchFamily="50" charset="-128"/>
              </a:rPr>
              <a:t>【</a:t>
            </a:r>
            <a:r>
              <a:rPr lang="ja-JP" altLang="en-US" sz="120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11855" y="2561154"/>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l="776" t="52328" r="35685" b="169"/>
          <a:stretch/>
        </p:blipFill>
        <p:spPr>
          <a:xfrm>
            <a:off x="5524289" y="5504702"/>
            <a:ext cx="1324197" cy="744861"/>
          </a:xfrm>
          <a:prstGeom prst="rect">
            <a:avLst/>
          </a:prstGeom>
        </p:spPr>
      </p:pic>
      <p:sp>
        <p:nvSpPr>
          <p:cNvPr id="39" name="フローチャート: 代替処理 38"/>
          <p:cNvSpPr/>
          <p:nvPr/>
        </p:nvSpPr>
        <p:spPr>
          <a:xfrm>
            <a:off x="4503456" y="3206787"/>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39318" y="2380835"/>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a:p>
        </p:txBody>
      </p:sp>
      <p:sp>
        <p:nvSpPr>
          <p:cNvPr id="45" name="テキスト ボックス 44"/>
          <p:cNvSpPr txBox="1"/>
          <p:nvPr/>
        </p:nvSpPr>
        <p:spPr>
          <a:xfrm>
            <a:off x="4462207" y="5691798"/>
            <a:ext cx="1049019" cy="415498"/>
          </a:xfrm>
          <a:prstGeom prst="rect">
            <a:avLst/>
          </a:prstGeom>
          <a:noFill/>
        </p:spPr>
        <p:txBody>
          <a:bodyPr wrap="square" rtlCol="0">
            <a:spAutoFit/>
          </a:bodyPr>
          <a:lstStyle/>
          <a:p>
            <a:pPr algn="ctr"/>
            <a:r>
              <a:rPr lang="ja-JP" altLang="en-US" sz="1050" kern="2000">
                <a:latin typeface="Meiryo UI" panose="020B0604030504040204" pitchFamily="50" charset="-128"/>
                <a:ea typeface="Meiryo UI" panose="020B0604030504040204" pitchFamily="50" charset="-128"/>
              </a:rPr>
              <a:t>区役所フロアの</a:t>
            </a:r>
            <a:r>
              <a:rPr lang="en-US" altLang="ja-JP" sz="1050" kern="2000">
                <a:latin typeface="Meiryo UI" panose="020B0604030504040204" pitchFamily="50" charset="-128"/>
                <a:ea typeface="Meiryo UI" panose="020B0604030504040204" pitchFamily="50" charset="-128"/>
              </a:rPr>
              <a:t>LED</a:t>
            </a:r>
            <a:r>
              <a:rPr lang="ja-JP" altLang="en-US" sz="1050" kern="2000">
                <a:latin typeface="Meiryo UI" panose="020B0604030504040204" pitchFamily="50" charset="-128"/>
                <a:ea typeface="Meiryo UI" panose="020B0604030504040204" pitchFamily="50" charset="-128"/>
              </a:rPr>
              <a:t>照明</a:t>
            </a:r>
            <a:endParaRPr kumimoji="1" lang="ja-JP" altLang="en-US" sz="105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55141" y="2745669"/>
            <a:ext cx="2457035" cy="1623521"/>
          </a:xfrm>
          <a:prstGeom prst="rect">
            <a:avLst/>
          </a:prstGeom>
          <a:noFill/>
        </p:spPr>
        <p:txBody>
          <a:bodyPr wrap="square" rtlCol="0">
            <a:spAutoFit/>
          </a:bodyPr>
          <a:lstStyle/>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木材を使うことは、二酸化炭素の貯蔵、排出抑制を通じて、地球温暖化防止にも貢献します。</a:t>
            </a:r>
            <a:endParaRPr lang="en-US" altLang="ja-JP" sz="105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また、木材は、鉄やアルミニウムと比べ、製造や加工に必要なエネルギーが少なくてすむため、これらの資材の代わりに木材を使えば、その分だけ省エネルギーにつながります。</a:t>
            </a:r>
            <a:endParaRPr lang="en-US" altLang="ja-JP" sz="1050" dirty="0">
              <a:latin typeface="Meiryo UI" panose="020B0604030504040204" pitchFamily="50" charset="-128"/>
              <a:ea typeface="Meiryo UI" panose="020B0604030504040204" pitchFamily="50" charset="-128"/>
            </a:endParaRPr>
          </a:p>
          <a:p>
            <a:pPr algn="just"/>
            <a:endParaRPr kumimoji="1" lang="en-US" altLang="ja-JP" sz="30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森林環境譲与税を活用し、国産木材の利用を積極的に推進します。</a:t>
            </a:r>
            <a:endParaRPr kumimoji="1" lang="en-US" altLang="ja-JP" sz="105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5656" y="5451687"/>
            <a:ext cx="1441590" cy="1087908"/>
          </a:xfrm>
          <a:prstGeom prst="rect">
            <a:avLst/>
          </a:prstGeom>
          <a:effectLst/>
        </p:spPr>
      </p:pic>
      <p:sp>
        <p:nvSpPr>
          <p:cNvPr id="49" name="テキスト ボックス 48"/>
          <p:cNvSpPr txBox="1"/>
          <p:nvPr/>
        </p:nvSpPr>
        <p:spPr>
          <a:xfrm>
            <a:off x="7294211" y="5819009"/>
            <a:ext cx="661445" cy="507831"/>
          </a:xfrm>
          <a:prstGeom prst="rect">
            <a:avLst/>
          </a:prstGeom>
          <a:noFill/>
        </p:spPr>
        <p:txBody>
          <a:bodyPr wrap="square" rtlCol="0">
            <a:spAutoFit/>
          </a:bodyPr>
          <a:lstStyle/>
          <a:p>
            <a:r>
              <a:rPr lang="ja-JP" altLang="en-US" sz="900" kern="2000">
                <a:latin typeface="Meiryo UI" panose="020B0604030504040204" pitchFamily="50" charset="-128"/>
                <a:ea typeface="Meiryo UI" panose="020B0604030504040204" pitchFamily="50" charset="-128"/>
              </a:rPr>
              <a:t>保育所での木製品の整備</a:t>
            </a:r>
            <a:endParaRPr kumimoji="1" lang="ja-JP" altLang="en-US" sz="900" strike="sngStrike">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DB359E8A-A551-4878-9DF5-A7010FA3002C}"/>
              </a:ext>
            </a:extLst>
          </p:cNvPr>
          <p:cNvSpPr/>
          <p:nvPr/>
        </p:nvSpPr>
        <p:spPr>
          <a:xfrm>
            <a:off x="291146" y="1288605"/>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sp>
        <p:nvSpPr>
          <p:cNvPr id="29" name="フローチャート: 代替処理 28">
            <a:extLst>
              <a:ext uri="{FF2B5EF4-FFF2-40B4-BE49-F238E27FC236}">
                <a16:creationId xmlns:a16="http://schemas.microsoft.com/office/drawing/2014/main" id="{9D479F97-8D67-498A-B1F9-3F3F5023C0BB}"/>
              </a:ext>
            </a:extLst>
          </p:cNvPr>
          <p:cNvSpPr/>
          <p:nvPr/>
        </p:nvSpPr>
        <p:spPr>
          <a:xfrm>
            <a:off x="4752677" y="3056324"/>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b="1" kern="100" dirty="0">
                <a:latin typeface="Meiryo UI" panose="020B0604030504040204" pitchFamily="50" charset="-128"/>
                <a:ea typeface="Meiryo UI" panose="020B0604030504040204" pitchFamily="50" charset="-128"/>
                <a:cs typeface="Times New Roman" panose="02020603050405020304" pitchFamily="18" charset="0"/>
              </a:rPr>
              <a:t>LED</a:t>
            </a:r>
            <a:r>
              <a:rPr lang="ja-JP" altLang="en-US" sz="1300" b="1" kern="100" dirty="0">
                <a:latin typeface="Meiryo UI" panose="020B0604030504040204" pitchFamily="50" charset="-128"/>
                <a:ea typeface="Meiryo UI" panose="020B0604030504040204" pitchFamily="50" charset="-128"/>
                <a:cs typeface="Times New Roman" panose="02020603050405020304" pitchFamily="18" charset="0"/>
              </a:rPr>
              <a:t>照明の</a:t>
            </a:r>
            <a:r>
              <a:rPr lang="ja-JP" altLang="en-US" sz="1300" b="1" kern="100" dirty="0" smtClean="0">
                <a:latin typeface="Meiryo UI" panose="020B0604030504040204" pitchFamily="50" charset="-128"/>
                <a:ea typeface="Meiryo UI" panose="020B0604030504040204" pitchFamily="50" charset="-128"/>
                <a:cs typeface="Times New Roman" panose="02020603050405020304" pitchFamily="18" charset="0"/>
              </a:rPr>
              <a:t>導入</a:t>
            </a:r>
            <a:r>
              <a:rPr lang="ja-JP" altLang="en-US" sz="13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徹底</a:t>
            </a:r>
            <a:endParaRPr lang="ja-JP" altLang="en-US" sz="13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6" name="図 25"/>
          <p:cNvPicPr/>
          <p:nvPr/>
        </p:nvPicPr>
        <p:blipFill>
          <a:blip r:embed="rId5" cstate="email">
            <a:extLst>
              <a:ext uri="{28A0092B-C50C-407E-A947-70E740481C1C}">
                <a14:useLocalDpi xmlns:a14="http://schemas.microsoft.com/office/drawing/2010/main"/>
              </a:ext>
            </a:extLst>
          </a:blip>
          <a:srcRect/>
          <a:stretch>
            <a:fillRect/>
          </a:stretch>
        </p:blipFill>
        <p:spPr bwMode="auto">
          <a:xfrm>
            <a:off x="7218412" y="4370951"/>
            <a:ext cx="1639468" cy="1000919"/>
          </a:xfrm>
          <a:prstGeom prst="rect">
            <a:avLst/>
          </a:prstGeom>
          <a:noFill/>
          <a:ln>
            <a:noFill/>
          </a:ln>
        </p:spPr>
      </p:pic>
      <p:sp>
        <p:nvSpPr>
          <p:cNvPr id="28" name="テキスト ボックス 27"/>
          <p:cNvSpPr txBox="1"/>
          <p:nvPr/>
        </p:nvSpPr>
        <p:spPr>
          <a:xfrm>
            <a:off x="8899269" y="4370730"/>
            <a:ext cx="764291" cy="923330"/>
          </a:xfrm>
          <a:prstGeom prst="rect">
            <a:avLst/>
          </a:prstGeom>
          <a:noFill/>
        </p:spPr>
        <p:txBody>
          <a:bodyPr wrap="square" rtlCol="0">
            <a:spAutoFit/>
          </a:bodyPr>
          <a:lstStyle/>
          <a:p>
            <a:r>
              <a:rPr lang="ja-JP" altLang="en-US" sz="900" kern="2000" dirty="0">
                <a:latin typeface="Meiryo UI" panose="020B0604030504040204" pitchFamily="50" charset="-128"/>
                <a:ea typeface="Meiryo UI" panose="020B0604030504040204" pitchFamily="50" charset="-128"/>
              </a:rPr>
              <a:t>国産木材を活用した什器の設置（大阪市立中央図書館）</a:t>
            </a:r>
            <a:endParaRPr lang="en-US" altLang="ja-JP" sz="900" kern="2000" dirty="0">
              <a:latin typeface="Meiryo UI" panose="020B0604030504040204" pitchFamily="50" charset="-128"/>
              <a:ea typeface="Meiryo UI" panose="020B0604030504040204" pitchFamily="50" charset="-128"/>
            </a:endParaRPr>
          </a:p>
        </p:txBody>
      </p:sp>
      <p:sp>
        <p:nvSpPr>
          <p:cNvPr id="5" name="正方形/長方形 4"/>
          <p:cNvSpPr/>
          <p:nvPr/>
        </p:nvSpPr>
        <p:spPr>
          <a:xfrm>
            <a:off x="231709" y="3308727"/>
            <a:ext cx="3286477" cy="292388"/>
          </a:xfrm>
          <a:prstGeom prst="rect">
            <a:avLst/>
          </a:prstGeom>
        </p:spPr>
        <p:txBody>
          <a:bodyPr wrap="none">
            <a:spAutoFit/>
          </a:bodyPr>
          <a:lstStyle/>
          <a:p>
            <a:pPr marL="80601" indent="-80601" algn="just"/>
            <a:r>
              <a:rPr lang="ja-JP" altLang="en-US" sz="1300" dirty="0">
                <a:latin typeface="Meiryo UI" pitchFamily="50" charset="-128"/>
                <a:ea typeface="Meiryo UI" pitchFamily="50" charset="-128"/>
                <a:cs typeface="Meiryo UI" pitchFamily="50" charset="-128"/>
              </a:rPr>
              <a:t>＜目標達成のための基本方針と主な取組み＞</a:t>
            </a:r>
            <a:endParaRPr lang="en-US" altLang="ja-JP" sz="1300" dirty="0">
              <a:latin typeface="Meiryo UI" pitchFamily="50" charset="-128"/>
              <a:ea typeface="Meiryo UI" pitchFamily="50" charset="-128"/>
              <a:cs typeface="Meiryo UI" pitchFamily="50" charset="-128"/>
            </a:endParaRPr>
          </a:p>
        </p:txBody>
      </p:sp>
      <p:sp>
        <p:nvSpPr>
          <p:cNvPr id="31" name="正方形/長方形 30"/>
          <p:cNvSpPr/>
          <p:nvPr/>
        </p:nvSpPr>
        <p:spPr>
          <a:xfrm>
            <a:off x="360609" y="2855821"/>
            <a:ext cx="4353059" cy="430887"/>
          </a:xfrm>
          <a:prstGeom prst="rect">
            <a:avLst/>
          </a:prstGeom>
        </p:spPr>
        <p:txBody>
          <a:bodyPr wrap="square">
            <a:spAutoFit/>
          </a:bodyPr>
          <a:lstStyle/>
          <a:p>
            <a:pPr marL="80601" indent="-80601" algn="just"/>
            <a:r>
              <a:rPr lang="ja-JP" altLang="en-US" sz="1100" dirty="0">
                <a:latin typeface="Meiryo UI" pitchFamily="50" charset="-128"/>
                <a:ea typeface="Meiryo UI" pitchFamily="50" charset="-128"/>
                <a:cs typeface="Meiryo UI" pitchFamily="50" charset="-128"/>
              </a:rPr>
              <a:t>目標① 大阪市事務事業（大阪広域環境施設組合を除く）　</a:t>
            </a:r>
            <a:r>
              <a:rPr lang="en-US" altLang="ja-JP" sz="1100" dirty="0">
                <a:latin typeface="Meiryo UI" pitchFamily="50" charset="-128"/>
                <a:ea typeface="Meiryo UI" pitchFamily="50" charset="-128"/>
                <a:cs typeface="Meiryo UI" pitchFamily="50" charset="-128"/>
              </a:rPr>
              <a:t>50</a:t>
            </a:r>
            <a:r>
              <a:rPr lang="ja-JP" altLang="en-US" sz="1100" dirty="0">
                <a:latin typeface="Meiryo UI" pitchFamily="50" charset="-128"/>
                <a:ea typeface="Meiryo UI" pitchFamily="50" charset="-128"/>
                <a:cs typeface="Meiryo UI" pitchFamily="50" charset="-128"/>
              </a:rPr>
              <a:t>％削減</a:t>
            </a:r>
            <a:endParaRPr lang="en-US" altLang="ja-JP" sz="1100" dirty="0">
              <a:latin typeface="Meiryo UI" pitchFamily="50" charset="-128"/>
              <a:ea typeface="Meiryo UI" pitchFamily="50" charset="-128"/>
              <a:cs typeface="Meiryo UI" pitchFamily="50" charset="-128"/>
            </a:endParaRPr>
          </a:p>
          <a:p>
            <a:pPr marL="80601" indent="-80601" algn="just"/>
            <a:r>
              <a:rPr lang="ja-JP" altLang="en-US" sz="1100" dirty="0">
                <a:latin typeface="Meiryo UI" pitchFamily="50" charset="-128"/>
                <a:ea typeface="Meiryo UI" pitchFamily="50" charset="-128"/>
                <a:cs typeface="Meiryo UI" pitchFamily="50" charset="-128"/>
              </a:rPr>
              <a:t>目標② 大阪市及び大阪広域環境施設組合の事務事業　　</a:t>
            </a:r>
            <a:r>
              <a:rPr lang="en-US" altLang="ja-JP" sz="1100" dirty="0">
                <a:latin typeface="Meiryo UI" pitchFamily="50" charset="-128"/>
                <a:ea typeface="Meiryo UI" pitchFamily="50" charset="-128"/>
                <a:cs typeface="Meiryo UI" pitchFamily="50" charset="-128"/>
              </a:rPr>
              <a:t>34.5</a:t>
            </a:r>
            <a:r>
              <a:rPr lang="ja-JP" altLang="en-US" sz="1100" dirty="0">
                <a:latin typeface="Meiryo UI" pitchFamily="50" charset="-128"/>
                <a:ea typeface="Meiryo UI" pitchFamily="50" charset="-128"/>
                <a:cs typeface="Meiryo UI" pitchFamily="50" charset="-128"/>
              </a:rPr>
              <a:t>％削減</a:t>
            </a:r>
            <a:endParaRPr lang="en-US" altLang="ja-JP" sz="11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55830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100472" y="582623"/>
            <a:ext cx="9704460" cy="619268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57799" y="673531"/>
            <a:ext cx="402329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テキスト ボックス 38"/>
          <p:cNvSpPr txBox="1"/>
          <p:nvPr/>
        </p:nvSpPr>
        <p:spPr>
          <a:xfrm>
            <a:off x="299090" y="1509050"/>
            <a:ext cx="4968000" cy="1092607"/>
          </a:xfrm>
          <a:prstGeom prst="rect">
            <a:avLst/>
          </a:prstGeom>
          <a:noFill/>
        </p:spPr>
        <p:txBody>
          <a:bodyPr wrap="square" rtlCol="0">
            <a:spAutoFit/>
          </a:bodyPr>
          <a:lstStyle/>
          <a:p>
            <a:pPr marL="87313" indent="-87313" algn="just"/>
            <a:r>
              <a:rPr lang="ja-JP" altLang="en-US" sz="1300" dirty="0">
                <a:solidFill>
                  <a:prstClr val="black"/>
                </a:solidFill>
                <a:latin typeface="Meiryo UI" pitchFamily="50" charset="-128"/>
                <a:ea typeface="Meiryo UI" pitchFamily="50" charset="-128"/>
                <a:cs typeface="Meiryo UI" pitchFamily="50" charset="-128"/>
              </a:rPr>
              <a:t>◆大阪府・大阪市は、金融機関と、環境・エネルギー施策の連携協力</a:t>
            </a:r>
            <a:r>
              <a:rPr lang="ja-JP" altLang="en-US" sz="1300" dirty="0" smtClean="0">
                <a:solidFill>
                  <a:prstClr val="black"/>
                </a:solidFill>
                <a:latin typeface="Meiryo UI" pitchFamily="50" charset="-128"/>
                <a:ea typeface="Meiryo UI" pitchFamily="50" charset="-128"/>
                <a:cs typeface="Meiryo UI" pitchFamily="50" charset="-128"/>
              </a:rPr>
              <a:t>に関する</a:t>
            </a:r>
            <a:r>
              <a:rPr lang="ja-JP" altLang="en-US" sz="1300" dirty="0">
                <a:solidFill>
                  <a:prstClr val="black"/>
                </a:solidFill>
                <a:latin typeface="Meiryo UI" pitchFamily="50" charset="-128"/>
                <a:ea typeface="Meiryo UI" pitchFamily="50" charset="-128"/>
                <a:cs typeface="Meiryo UI" pitchFamily="50" charset="-128"/>
              </a:rPr>
              <a:t>協定</a:t>
            </a:r>
            <a:r>
              <a:rPr lang="ja-JP" altLang="en-US" sz="1300" dirty="0" smtClean="0">
                <a:solidFill>
                  <a:prstClr val="black"/>
                </a:solidFill>
                <a:latin typeface="Meiryo UI" pitchFamily="50" charset="-128"/>
                <a:ea typeface="Meiryo UI" pitchFamily="50" charset="-128"/>
                <a:cs typeface="Meiryo UI" pitchFamily="50" charset="-128"/>
              </a:rPr>
              <a:t>を締結</a:t>
            </a:r>
            <a:r>
              <a:rPr lang="ja-JP" altLang="en-US" sz="1300" dirty="0">
                <a:solidFill>
                  <a:prstClr val="black"/>
                </a:solidFill>
                <a:latin typeface="Meiryo UI" pitchFamily="50" charset="-128"/>
                <a:ea typeface="Meiryo UI" pitchFamily="50" charset="-128"/>
                <a:cs typeface="Meiryo UI" pitchFamily="50" charset="-128"/>
              </a:rPr>
              <a:t>することにより、広域なネットワークやノウハウを持つ</a:t>
            </a:r>
            <a:r>
              <a:rPr lang="ja-JP" altLang="en-US" sz="1300" dirty="0" smtClean="0">
                <a:solidFill>
                  <a:prstClr val="black"/>
                </a:solidFill>
                <a:latin typeface="Meiryo UI" pitchFamily="50" charset="-128"/>
                <a:ea typeface="Meiryo UI" pitchFamily="50" charset="-128"/>
                <a:cs typeface="Meiryo UI" pitchFamily="50" charset="-128"/>
              </a:rPr>
              <a:t>金融機関</a:t>
            </a:r>
            <a:r>
              <a:rPr lang="ja-JP" altLang="en-US" sz="1300" dirty="0">
                <a:solidFill>
                  <a:prstClr val="black"/>
                </a:solidFill>
                <a:latin typeface="Meiryo UI" pitchFamily="50" charset="-128"/>
                <a:ea typeface="Meiryo UI" pitchFamily="50" charset="-128"/>
                <a:cs typeface="Meiryo UI" pitchFamily="50" charset="-128"/>
              </a:rPr>
              <a:t>と連携して</a:t>
            </a:r>
            <a:r>
              <a:rPr lang="ja-JP" altLang="en-US" sz="1300" dirty="0" smtClean="0">
                <a:solidFill>
                  <a:prstClr val="black"/>
                </a:solidFill>
                <a:latin typeface="Meiryo UI" pitchFamily="50" charset="-128"/>
                <a:ea typeface="Meiryo UI" pitchFamily="50" charset="-128"/>
                <a:cs typeface="Meiryo UI" pitchFamily="50" charset="-128"/>
              </a:rPr>
              <a:t>、創</a:t>
            </a:r>
            <a:r>
              <a:rPr lang="ja-JP" altLang="en-US" sz="1300" dirty="0">
                <a:solidFill>
                  <a:prstClr val="black"/>
                </a:solidFill>
                <a:latin typeface="Meiryo UI" pitchFamily="50" charset="-128"/>
                <a:ea typeface="Meiryo UI" pitchFamily="50" charset="-128"/>
                <a:cs typeface="Meiryo UI" pitchFamily="50" charset="-128"/>
              </a:rPr>
              <a:t>エネ・省エネ等を促進するとともに、エネルギー施策</a:t>
            </a:r>
            <a:r>
              <a:rPr lang="ja-JP" altLang="en-US" sz="1300" dirty="0" smtClean="0">
                <a:solidFill>
                  <a:prstClr val="black"/>
                </a:solidFill>
                <a:latin typeface="Meiryo UI" pitchFamily="50" charset="-128"/>
                <a:ea typeface="Meiryo UI" pitchFamily="50" charset="-128"/>
                <a:cs typeface="Meiryo UI" pitchFamily="50" charset="-128"/>
              </a:rPr>
              <a:t>の広報</a:t>
            </a:r>
            <a:r>
              <a:rPr lang="ja-JP" altLang="en-US" sz="1300" dirty="0">
                <a:solidFill>
                  <a:prstClr val="black"/>
                </a:solidFill>
                <a:latin typeface="Meiryo UI" pitchFamily="50" charset="-128"/>
                <a:ea typeface="Meiryo UI" pitchFamily="50" charset="-128"/>
                <a:cs typeface="Meiryo UI" pitchFamily="50" charset="-128"/>
              </a:rPr>
              <a:t>を行っています。</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lgn="just"/>
            <a:r>
              <a:rPr lang="ja-JP" altLang="en-US" sz="1300" dirty="0">
                <a:solidFill>
                  <a:prstClr val="black"/>
                </a:solidFill>
                <a:latin typeface="Meiryo UI" pitchFamily="50" charset="-128"/>
                <a:ea typeface="Meiryo UI" pitchFamily="50" charset="-128"/>
                <a:cs typeface="Meiryo UI" pitchFamily="50" charset="-128"/>
              </a:rPr>
              <a:t>（</a:t>
            </a:r>
            <a:r>
              <a:rPr lang="en-US" altLang="ja-JP" sz="1300" dirty="0">
                <a:solidFill>
                  <a:prstClr val="black"/>
                </a:solidFill>
                <a:latin typeface="Meiryo UI" pitchFamily="50" charset="-128"/>
                <a:ea typeface="Meiryo UI" pitchFamily="50" charset="-128"/>
                <a:cs typeface="Meiryo UI" pitchFamily="50" charset="-128"/>
              </a:rPr>
              <a:t>2014</a:t>
            </a:r>
            <a:r>
              <a:rPr lang="ja-JP" altLang="en-US" sz="1300" dirty="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415882" y="3454582"/>
            <a:ext cx="4826657" cy="692497"/>
          </a:xfrm>
          <a:prstGeom prst="rect">
            <a:avLst/>
          </a:prstGeom>
          <a:noFill/>
        </p:spPr>
        <p:txBody>
          <a:bodyPr wrap="square" rtlCol="0">
            <a:spAutoFit/>
          </a:bodyPr>
          <a:lstStyle/>
          <a:p>
            <a:pPr marL="87313" indent="-87313" algn="just"/>
            <a:r>
              <a:rPr lang="ja-JP" altLang="en-US" sz="1300" dirty="0" smtClean="0">
                <a:solidFill>
                  <a:prstClr val="black"/>
                </a:solidFill>
                <a:latin typeface="Meiryo UI" pitchFamily="50" charset="-128"/>
                <a:ea typeface="Meiryo UI" pitchFamily="50" charset="-128"/>
                <a:cs typeface="Meiryo UI" pitchFamily="50" charset="-128"/>
              </a:rPr>
              <a:t>・</a:t>
            </a:r>
            <a:r>
              <a:rPr lang="ja-JP" altLang="en-US" sz="1300" dirty="0">
                <a:solidFill>
                  <a:prstClr val="black"/>
                </a:solidFill>
                <a:latin typeface="Meiryo UI" pitchFamily="50" charset="-128"/>
                <a:ea typeface="Meiryo UI" pitchFamily="50" charset="-128"/>
                <a:cs typeface="Meiryo UI" pitchFamily="50" charset="-128"/>
              </a:rPr>
              <a:t>「おおさかスマートエネルギーセンター」が実施する事業の趣旨に賛同頂いた金融機関から、府・市の環境・エネルギー関連施策を支援するために、預入金額の一部を寄附いただいています。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5" name="テキスト ボックス 44"/>
          <p:cNvSpPr txBox="1"/>
          <p:nvPr/>
        </p:nvSpPr>
        <p:spPr>
          <a:xfrm>
            <a:off x="299089" y="2997970"/>
            <a:ext cx="4966251" cy="492443"/>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47" name="テキスト ボックス 46"/>
          <p:cNvSpPr txBox="1"/>
          <p:nvPr/>
        </p:nvSpPr>
        <p:spPr>
          <a:xfrm>
            <a:off x="415882" y="5398073"/>
            <a:ext cx="4826657" cy="892552"/>
          </a:xfrm>
          <a:prstGeom prst="rect">
            <a:avLst/>
          </a:prstGeom>
          <a:noFill/>
        </p:spPr>
        <p:txBody>
          <a:bodyPr wrap="square" rtlCol="0">
            <a:spAutoFit/>
          </a:bodyPr>
          <a:lstStyle/>
          <a:p>
            <a:pPr marL="87313" indent="-87313" algn="just"/>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大阪市は、大規模太陽光発電事業「大阪ひかりの森プロジェクト」の</a:t>
            </a:r>
            <a:r>
              <a:rPr lang="ja-JP" altLang="en-US" sz="1300" dirty="0" smtClean="0">
                <a:latin typeface="Meiryo UI" pitchFamily="50" charset="-128"/>
                <a:ea typeface="Meiryo UI" pitchFamily="50" charset="-128"/>
                <a:cs typeface="Meiryo UI" pitchFamily="50" charset="-128"/>
              </a:rPr>
              <a:t>参画</a:t>
            </a:r>
            <a:r>
              <a:rPr lang="ja-JP" altLang="en-US" sz="1300" dirty="0">
                <a:latin typeface="Meiryo UI" pitchFamily="50" charset="-128"/>
                <a:ea typeface="Meiryo UI" pitchFamily="50" charset="-128"/>
                <a:cs typeface="Meiryo UI" pitchFamily="50" charset="-128"/>
              </a:rPr>
              <a:t>企業である金融機関から、大阪市の環境保全に関する知識の</a:t>
            </a:r>
            <a:r>
              <a:rPr lang="ja-JP" altLang="en-US" sz="1300" dirty="0" smtClean="0">
                <a:latin typeface="Meiryo UI" pitchFamily="50" charset="-128"/>
                <a:ea typeface="Meiryo UI" pitchFamily="50" charset="-128"/>
                <a:cs typeface="Meiryo UI" pitchFamily="50" charset="-128"/>
              </a:rPr>
              <a:t>普及及び</a:t>
            </a:r>
            <a:r>
              <a:rPr lang="ja-JP" altLang="en-US" sz="1300" dirty="0">
                <a:latin typeface="Meiryo UI" pitchFamily="50" charset="-128"/>
                <a:ea typeface="Meiryo UI" pitchFamily="50" charset="-128"/>
                <a:cs typeface="Meiryo UI" pitchFamily="50" charset="-128"/>
              </a:rPr>
              <a:t>その他環境創造施策推進事業を支援するために、預入金額の一部</a:t>
            </a:r>
            <a:r>
              <a:rPr lang="ja-JP" altLang="en-US" sz="1300" dirty="0" smtClean="0">
                <a:latin typeface="Meiryo UI" pitchFamily="50" charset="-128"/>
                <a:ea typeface="Meiryo UI" pitchFamily="50" charset="-128"/>
                <a:cs typeface="Meiryo UI" pitchFamily="50" charset="-128"/>
              </a:rPr>
              <a:t>を寄附</a:t>
            </a:r>
            <a:r>
              <a:rPr lang="ja-JP" altLang="en-US" sz="1300" dirty="0">
                <a:latin typeface="Meiryo UI" pitchFamily="50" charset="-128"/>
                <a:ea typeface="Meiryo UI" pitchFamily="50" charset="-128"/>
                <a:cs typeface="Meiryo UI" pitchFamily="50" charset="-128"/>
              </a:rPr>
              <a:t>いただきました。</a:t>
            </a:r>
            <a:endParaRPr lang="en-US" altLang="ja-JP" sz="13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844791" y="4158327"/>
            <a:ext cx="41400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50" name="テキスト ボックス 49"/>
          <p:cNvSpPr txBox="1"/>
          <p:nvPr/>
        </p:nvSpPr>
        <p:spPr>
          <a:xfrm>
            <a:off x="4288216" y="415232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51" name="表 50">
            <a:extLst>
              <a:ext uri="{FF2B5EF4-FFF2-40B4-BE49-F238E27FC236}">
                <a16:creationId xmlns:a16="http://schemas.microsoft.com/office/drawing/2014/main" id="{E3DB71C8-E506-4A4D-AE88-437E690853C8}"/>
              </a:ext>
            </a:extLst>
          </p:cNvPr>
          <p:cNvGraphicFramePr>
            <a:graphicFrameLocks noGrp="1"/>
          </p:cNvGraphicFramePr>
          <p:nvPr>
            <p:extLst>
              <p:ext uri="{D42A27DB-BD31-4B8C-83A1-F6EECF244321}">
                <p14:modId xmlns:p14="http://schemas.microsoft.com/office/powerpoint/2010/main" val="345937412"/>
              </p:ext>
            </p:extLst>
          </p:nvPr>
        </p:nvGraphicFramePr>
        <p:xfrm>
          <a:off x="895115" y="4410547"/>
          <a:ext cx="4051287" cy="644186"/>
        </p:xfrm>
        <a:graphic>
          <a:graphicData uri="http://schemas.openxmlformats.org/drawingml/2006/table">
            <a:tbl>
              <a:tblPr firstRow="1" bandRow="1">
                <a:tableStyleId>{5940675A-B579-460E-94D1-54222C63F5DA}</a:tableStyleId>
              </a:tblPr>
              <a:tblGrid>
                <a:gridCol w="1442297">
                  <a:extLst>
                    <a:ext uri="{9D8B030D-6E8A-4147-A177-3AD203B41FA5}">
                      <a16:colId xmlns:a16="http://schemas.microsoft.com/office/drawing/2014/main" val="3757262113"/>
                    </a:ext>
                  </a:extLst>
                </a:gridCol>
                <a:gridCol w="521798">
                  <a:extLst>
                    <a:ext uri="{9D8B030D-6E8A-4147-A177-3AD203B41FA5}">
                      <a16:colId xmlns:a16="http://schemas.microsoft.com/office/drawing/2014/main" val="4015490920"/>
                    </a:ext>
                  </a:extLst>
                </a:gridCol>
                <a:gridCol w="521798">
                  <a:extLst>
                    <a:ext uri="{9D8B030D-6E8A-4147-A177-3AD203B41FA5}">
                      <a16:colId xmlns:a16="http://schemas.microsoft.com/office/drawing/2014/main" val="2482611279"/>
                    </a:ext>
                  </a:extLst>
                </a:gridCol>
                <a:gridCol w="521798">
                  <a:extLst>
                    <a:ext uri="{9D8B030D-6E8A-4147-A177-3AD203B41FA5}">
                      <a16:colId xmlns:a16="http://schemas.microsoft.com/office/drawing/2014/main" val="2240862183"/>
                    </a:ext>
                  </a:extLst>
                </a:gridCol>
                <a:gridCol w="521798">
                  <a:extLst>
                    <a:ext uri="{9D8B030D-6E8A-4147-A177-3AD203B41FA5}">
                      <a16:colId xmlns:a16="http://schemas.microsoft.com/office/drawing/2014/main" val="2466458162"/>
                    </a:ext>
                  </a:extLst>
                </a:gridCol>
                <a:gridCol w="521798">
                  <a:extLst>
                    <a:ext uri="{9D8B030D-6E8A-4147-A177-3AD203B41FA5}">
                      <a16:colId xmlns:a16="http://schemas.microsoft.com/office/drawing/2014/main" val="2248088369"/>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2,060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1,140</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52" name="テキスト ボックス 51"/>
          <p:cNvSpPr txBox="1"/>
          <p:nvPr/>
        </p:nvSpPr>
        <p:spPr>
          <a:xfrm>
            <a:off x="844791" y="5080136"/>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53" name="角丸四角形 22">
            <a:extLst>
              <a:ext uri="{FF2B5EF4-FFF2-40B4-BE49-F238E27FC236}">
                <a16:creationId xmlns:a16="http://schemas.microsoft.com/office/drawing/2014/main" id="{76D19C84-1BD7-4386-B336-8509C4A542B8}"/>
              </a:ext>
            </a:extLst>
          </p:cNvPr>
          <p:cNvSpPr/>
          <p:nvPr/>
        </p:nvSpPr>
        <p:spPr>
          <a:xfrm>
            <a:off x="299090" y="1168992"/>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金融機関との連携協定による施策の推進</a:t>
            </a:r>
          </a:p>
        </p:txBody>
      </p:sp>
      <p:sp>
        <p:nvSpPr>
          <p:cNvPr id="54" name="角丸四角形 22">
            <a:extLst>
              <a:ext uri="{FF2B5EF4-FFF2-40B4-BE49-F238E27FC236}">
                <a16:creationId xmlns:a16="http://schemas.microsoft.com/office/drawing/2014/main" id="{52D12F98-A2BF-44CB-AAB3-B4D2F5599E55}"/>
              </a:ext>
            </a:extLst>
          </p:cNvPr>
          <p:cNvSpPr/>
          <p:nvPr/>
        </p:nvSpPr>
        <p:spPr>
          <a:xfrm>
            <a:off x="299090" y="2672377"/>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sp>
        <p:nvSpPr>
          <p:cNvPr id="31" name="正方形/長方形 30"/>
          <p:cNvSpPr/>
          <p:nvPr/>
        </p:nvSpPr>
        <p:spPr>
          <a:xfrm>
            <a:off x="5633565" y="1102203"/>
            <a:ext cx="3805630" cy="133401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毎年度の大阪</a:t>
            </a:r>
            <a:r>
              <a:rPr lang="ja-JP" altLang="en-US" sz="1000" dirty="0">
                <a:solidFill>
                  <a:schemeClr val="tx1"/>
                </a:solidFill>
                <a:latin typeface="Meiryo UI" pitchFamily="50" charset="-128"/>
                <a:ea typeface="Meiryo UI" pitchFamily="50" charset="-128"/>
                <a:cs typeface="Meiryo UI" pitchFamily="50" charset="-128"/>
              </a:rPr>
              <a:t>府内店舗にチラシを配架のほか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2" name="正方形/長方形 31"/>
          <p:cNvSpPr/>
          <p:nvPr/>
        </p:nvSpPr>
        <p:spPr>
          <a:xfrm>
            <a:off x="5744228" y="185284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電力・エネルギー新時代の到来</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＜電力の自由化・省エネを活用したコスト削減＞</a:t>
            </a:r>
            <a:r>
              <a:rPr lang="en-US" altLang="ja-JP"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4" name="正方形/長方形 33"/>
          <p:cNvSpPr/>
          <p:nvPr/>
        </p:nvSpPr>
        <p:spPr>
          <a:xfrm>
            <a:off x="5705277" y="1482780"/>
            <a:ext cx="3704333" cy="452779"/>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～これからの創エネ・省エネを考える～</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37" name="テキスト ボックス 36"/>
          <p:cNvSpPr txBox="1"/>
          <p:nvPr/>
        </p:nvSpPr>
        <p:spPr>
          <a:xfrm>
            <a:off x="5429319" y="2928944"/>
            <a:ext cx="4176000" cy="861774"/>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endParaRPr lang="en-US" altLang="ja-JP" sz="1300" dirty="0">
              <a:latin typeface="Meiryo UI" pitchFamily="50" charset="-128"/>
              <a:ea typeface="Meiryo UI" pitchFamily="50" charset="-128"/>
              <a:cs typeface="Meiryo UI" pitchFamily="50" charset="-128"/>
            </a:endParaRPr>
          </a:p>
          <a:p>
            <a:pPr marL="87313" indent="-87313" algn="r"/>
            <a:r>
              <a:rPr lang="ja-JP" altLang="en-US" sz="1100" dirty="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大阪市を</a:t>
            </a:r>
            <a:r>
              <a:rPr lang="ja-JP" altLang="en-US" sz="1100" dirty="0">
                <a:latin typeface="Meiryo UI" pitchFamily="50" charset="-128"/>
                <a:ea typeface="Meiryo UI" pitchFamily="50" charset="-128"/>
                <a:cs typeface="Meiryo UI" pitchFamily="50" charset="-128"/>
              </a:rPr>
              <a:t>除く）</a:t>
            </a:r>
            <a:endParaRPr lang="en-US" altLang="ja-JP" sz="1300" dirty="0">
              <a:latin typeface="Meiryo UI" pitchFamily="50" charset="-128"/>
              <a:ea typeface="Meiryo UI" pitchFamily="50" charset="-128"/>
              <a:cs typeface="Meiryo UI" pitchFamily="50" charset="-128"/>
            </a:endParaRPr>
          </a:p>
        </p:txBody>
      </p:sp>
      <p:sp>
        <p:nvSpPr>
          <p:cNvPr id="38"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0" name="角丸四角形 22">
            <a:extLst>
              <a:ext uri="{FF2B5EF4-FFF2-40B4-BE49-F238E27FC236}">
                <a16:creationId xmlns:a16="http://schemas.microsoft.com/office/drawing/2014/main" id="{BFA0B2B9-0C9D-416F-8A6F-831BA73AB406}"/>
              </a:ext>
            </a:extLst>
          </p:cNvPr>
          <p:cNvSpPr/>
          <p:nvPr/>
        </p:nvSpPr>
        <p:spPr>
          <a:xfrm>
            <a:off x="5429319" y="2572509"/>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pic>
        <p:nvPicPr>
          <p:cNvPr id="44" name="図 43"/>
          <p:cNvPicPr>
            <a:picLocks noChangeAspect="1"/>
          </p:cNvPicPr>
          <p:nvPr/>
        </p:nvPicPr>
        <p:blipFill>
          <a:blip r:embed="rId3"/>
          <a:stretch>
            <a:fillRect/>
          </a:stretch>
        </p:blipFill>
        <p:spPr>
          <a:xfrm>
            <a:off x="5917974" y="3878422"/>
            <a:ext cx="1565126" cy="2209959"/>
          </a:xfrm>
          <a:prstGeom prst="rect">
            <a:avLst/>
          </a:prstGeom>
        </p:spPr>
      </p:pic>
      <p:pic>
        <p:nvPicPr>
          <p:cNvPr id="48" name="図 47"/>
          <p:cNvPicPr>
            <a:picLocks noChangeAspect="1"/>
          </p:cNvPicPr>
          <p:nvPr/>
        </p:nvPicPr>
        <p:blipFill>
          <a:blip r:embed="rId4"/>
          <a:stretch>
            <a:fillRect/>
          </a:stretch>
        </p:blipFill>
        <p:spPr>
          <a:xfrm>
            <a:off x="7604694" y="3878422"/>
            <a:ext cx="1567841" cy="2213793"/>
          </a:xfrm>
          <a:prstGeom prst="rect">
            <a:avLst/>
          </a:prstGeom>
        </p:spPr>
      </p:pic>
      <p:sp>
        <p:nvSpPr>
          <p:cNvPr id="55" name="正方形/長方形 54"/>
          <p:cNvSpPr/>
          <p:nvPr/>
        </p:nvSpPr>
        <p:spPr>
          <a:xfrm>
            <a:off x="5665979" y="6146695"/>
            <a:ext cx="3950053" cy="617324"/>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smtClean="0">
                <a:solidFill>
                  <a:schemeClr val="tx1"/>
                </a:solidFill>
                <a:latin typeface="Meiryo UI" pitchFamily="50" charset="-128"/>
                <a:ea typeface="Meiryo UI" pitchFamily="50" charset="-128"/>
                <a:cs typeface="Meiryo UI" pitchFamily="50" charset="-128"/>
              </a:rPr>
              <a:t>2022</a:t>
            </a:r>
            <a:r>
              <a:rPr lang="ja-JP" altLang="en-US" sz="1050" dirty="0" smtClean="0">
                <a:solidFill>
                  <a:schemeClr val="tx1"/>
                </a:solidFill>
                <a:latin typeface="Meiryo UI" pitchFamily="50" charset="-128"/>
                <a:ea typeface="Meiryo UI" pitchFamily="50" charset="-128"/>
                <a:cs typeface="Meiryo UI" pitchFamily="50" charset="-128"/>
              </a:rPr>
              <a:t>年度協賛企業（</a:t>
            </a:r>
            <a:r>
              <a:rPr lang="en-US" altLang="ja-JP" sz="1050" dirty="0" smtClean="0">
                <a:solidFill>
                  <a:schemeClr val="tx1"/>
                </a:solidFill>
                <a:latin typeface="Meiryo UI" pitchFamily="50" charset="-128"/>
                <a:ea typeface="Meiryo UI" pitchFamily="50" charset="-128"/>
                <a:cs typeface="Meiryo UI" pitchFamily="50" charset="-128"/>
              </a:rPr>
              <a:t>9</a:t>
            </a:r>
            <a:r>
              <a:rPr lang="ja-JP" altLang="en-US" sz="1050" dirty="0" smtClean="0">
                <a:solidFill>
                  <a:schemeClr val="tx1"/>
                </a:solidFill>
                <a:latin typeface="Meiryo UI" pitchFamily="50" charset="-128"/>
                <a:ea typeface="Meiryo UI" pitchFamily="50" charset="-128"/>
                <a:cs typeface="Meiryo UI" pitchFamily="50" charset="-128"/>
              </a:rPr>
              <a:t>社）：アストラゼネカ㈱、エー</a:t>
            </a:r>
            <a:r>
              <a:rPr lang="ja-JP" altLang="en-US" sz="1050" dirty="0">
                <a:solidFill>
                  <a:schemeClr val="tx1"/>
                </a:solidFill>
                <a:latin typeface="Meiryo UI" pitchFamily="50" charset="-128"/>
                <a:ea typeface="Meiryo UI" pitchFamily="50" charset="-128"/>
                <a:cs typeface="Meiryo UI" pitchFamily="50" charset="-128"/>
              </a:rPr>
              <a:t>・ビー・シー</a:t>
            </a:r>
            <a:r>
              <a:rPr lang="ja-JP" altLang="en-US" sz="1050" dirty="0" smtClean="0">
                <a:solidFill>
                  <a:schemeClr val="tx1"/>
                </a:solidFill>
                <a:latin typeface="Meiryo UI" pitchFamily="50" charset="-128"/>
                <a:ea typeface="Meiryo UI" pitchFamily="50" charset="-128"/>
                <a:cs typeface="Meiryo UI" pitchFamily="50" charset="-128"/>
              </a:rPr>
              <a:t>開発㈱、大阪ガス㈱、関西電力㈱、積水ハウス㈱、大和ハウス工業㈱、</a:t>
            </a:r>
            <a:endParaRPr lang="en-US" altLang="ja-JP" sz="1050" dirty="0" smtClean="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OSG</a:t>
            </a:r>
            <a:r>
              <a:rPr lang="ja-JP" altLang="en-US" sz="1050" dirty="0" smtClean="0">
                <a:solidFill>
                  <a:schemeClr val="tx1"/>
                </a:solidFill>
                <a:latin typeface="Meiryo UI" pitchFamily="50" charset="-128"/>
                <a:ea typeface="Meiryo UI" pitchFamily="50" charset="-128"/>
                <a:cs typeface="Meiryo UI" pitchFamily="50" charset="-128"/>
              </a:rPr>
              <a:t>コーポレーション、象印マホービン㈱、</a:t>
            </a:r>
            <a:r>
              <a:rPr lang="en-US" altLang="ja-JP" sz="1050" dirty="0" smtClean="0">
                <a:solidFill>
                  <a:schemeClr val="tx1"/>
                </a:solidFill>
                <a:latin typeface="Meiryo UI" pitchFamily="50" charset="-128"/>
                <a:ea typeface="Meiryo UI" pitchFamily="50" charset="-128"/>
                <a:cs typeface="Meiryo UI" pitchFamily="50" charset="-128"/>
              </a:rPr>
              <a:t>BRITA</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Japan</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6" name="正方形/長方形 55"/>
          <p:cNvSpPr/>
          <p:nvPr/>
        </p:nvSpPr>
        <p:spPr>
          <a:xfrm>
            <a:off x="5633565" y="3565172"/>
            <a:ext cx="2094389" cy="25493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smtClean="0">
                <a:solidFill>
                  <a:schemeClr val="tx1"/>
                </a:solidFill>
                <a:latin typeface="Meiryo UI" pitchFamily="50" charset="-128"/>
                <a:ea typeface="Meiryo UI" pitchFamily="50" charset="-128"/>
                <a:cs typeface="Meiryo UI" pitchFamily="50" charset="-128"/>
              </a:rPr>
              <a:t>※2023</a:t>
            </a:r>
            <a:r>
              <a:rPr lang="ja-JP" altLang="en-US" sz="1050" dirty="0" smtClean="0">
                <a:solidFill>
                  <a:schemeClr val="tx1"/>
                </a:solidFill>
                <a:latin typeface="Meiryo UI" pitchFamily="50" charset="-128"/>
                <a:ea typeface="Meiryo UI" pitchFamily="50" charset="-128"/>
                <a:cs typeface="Meiryo UI" pitchFamily="50" charset="-128"/>
              </a:rPr>
              <a:t>年度（予定）：</a:t>
            </a:r>
            <a:r>
              <a:rPr lang="en-US" altLang="ja-JP" sz="1050" dirty="0" smtClean="0">
                <a:solidFill>
                  <a:schemeClr val="tx1"/>
                </a:solidFill>
                <a:latin typeface="Meiryo UI" pitchFamily="50" charset="-128"/>
                <a:ea typeface="Meiryo UI" pitchFamily="50" charset="-128"/>
                <a:cs typeface="Meiryo UI" pitchFamily="50" charset="-128"/>
              </a:rPr>
              <a:t>6</a:t>
            </a:r>
            <a:r>
              <a:rPr lang="ja-JP" altLang="en-US" sz="1050" dirty="0" smtClean="0">
                <a:solidFill>
                  <a:schemeClr val="tx1"/>
                </a:solidFill>
                <a:latin typeface="Meiryo UI" pitchFamily="50" charset="-128"/>
                <a:ea typeface="Meiryo UI" pitchFamily="50" charset="-128"/>
                <a:cs typeface="Meiryo UI" pitchFamily="50" charset="-128"/>
              </a:rPr>
              <a:t>万部作成</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7234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エネルギー使</a:t>
            </a:r>
            <a:r>
              <a:rPr lang="ja-JP" altLang="en-US" sz="1400" dirty="0">
                <a:solidFill>
                  <a:schemeClr val="tx1"/>
                </a:solidFill>
                <a:latin typeface="Meiryo UI" pitchFamily="50" charset="-128"/>
                <a:ea typeface="Meiryo UI" pitchFamily="50" charset="-128"/>
                <a:cs typeface="Meiryo UI" pitchFamily="50" charset="-128"/>
              </a:rPr>
              <a:t>用量等の「見える化」を推進するとともに、省エネルギー機器･設備の導入促進、住宅・建築物の省エネルギー化</a:t>
            </a:r>
            <a:r>
              <a:rPr lang="ja-JP" altLang="en-US" sz="1400" dirty="0" smtClean="0">
                <a:solidFill>
                  <a:schemeClr val="tx1"/>
                </a:solidFill>
                <a:latin typeface="Meiryo UI" pitchFamily="50" charset="-128"/>
                <a:ea typeface="Meiryo UI" pitchFamily="50" charset="-128"/>
                <a:cs typeface="Meiryo UI" pitchFamily="50" charset="-128"/>
              </a:rPr>
              <a:t>、</a:t>
            </a:r>
            <a:r>
              <a:rPr lang="en-US" altLang="ja-JP" sz="1400" dirty="0" smtClean="0">
                <a:solidFill>
                  <a:schemeClr val="tx1"/>
                </a:solidFill>
                <a:latin typeface="Meiryo UI" pitchFamily="50" charset="-128"/>
                <a:ea typeface="Meiryo UI" pitchFamily="50" charset="-128"/>
                <a:cs typeface="Meiryo UI" pitchFamily="50" charset="-128"/>
              </a:rPr>
              <a:t/>
            </a:r>
            <a:br>
              <a:rPr lang="en-US" altLang="ja-JP" sz="1400" dirty="0" smtClean="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a:t>
            </a:r>
            <a:r>
              <a:rPr lang="ja-JP" altLang="en-US" b="1" u="sng" dirty="0" smtClean="0">
                <a:solidFill>
                  <a:schemeClr val="tx1"/>
                </a:solidFill>
                <a:latin typeface="Meiryo UI" panose="020B0604030504040204" pitchFamily="50" charset="-128"/>
                <a:ea typeface="Meiryo UI" panose="020B0604030504040204" pitchFamily="50" charset="-128"/>
              </a:rPr>
              <a:t>強化</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r>
              <a:rPr lang="en-US" altLang="ja-JP" sz="1400" dirty="0">
                <a:solidFill>
                  <a:schemeClr val="tx1"/>
                </a:solidFill>
                <a:latin typeface="Meiryo UI" pitchFamily="50" charset="-128"/>
                <a:ea typeface="Meiryo UI" pitchFamily="50" charset="-128"/>
                <a:cs typeface="Meiryo UI" pitchFamily="50" charset="-128"/>
              </a:rPr>
              <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00124" y="4336546"/>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just"/>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156560"/>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1715310"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392733"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688208"/>
            <a:ext cx="3153570"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318791"/>
            <a:ext cx="4566350" cy="1092607"/>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573824" y="823033"/>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462639" y="47465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3902577" y="47465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258766" y="4740535"/>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024614" y="474053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a:extLst>
              <a:ext uri="{FF2B5EF4-FFF2-40B4-BE49-F238E27FC236}">
                <a16:creationId xmlns:a16="http://schemas.microsoft.com/office/drawing/2014/main" id="{A980146D-66DA-4A6E-BA7C-A53E63243749}"/>
              </a:ext>
            </a:extLst>
          </p:cNvPr>
          <p:cNvGraphicFramePr>
            <a:graphicFrameLocks noGrp="1"/>
          </p:cNvGraphicFramePr>
          <p:nvPr>
            <p:extLst/>
          </p:nvPr>
        </p:nvGraphicFramePr>
        <p:xfrm>
          <a:off x="475525" y="4987232"/>
          <a:ext cx="4054434" cy="1301696"/>
        </p:xfrm>
        <a:graphic>
          <a:graphicData uri="http://schemas.openxmlformats.org/drawingml/2006/table">
            <a:tbl>
              <a:tblPr firstRow="1" bandRow="1">
                <a:tableStyleId>{5940675A-B579-460E-94D1-54222C63F5DA}</a:tableStyleId>
              </a:tblPr>
              <a:tblGrid>
                <a:gridCol w="1229289">
                  <a:extLst>
                    <a:ext uri="{9D8B030D-6E8A-4147-A177-3AD203B41FA5}">
                      <a16:colId xmlns:a16="http://schemas.microsoft.com/office/drawing/2014/main" val="3757262113"/>
                    </a:ext>
                  </a:extLst>
                </a:gridCol>
                <a:gridCol w="565029">
                  <a:extLst>
                    <a:ext uri="{9D8B030D-6E8A-4147-A177-3AD203B41FA5}">
                      <a16:colId xmlns:a16="http://schemas.microsoft.com/office/drawing/2014/main" val="1555019360"/>
                    </a:ext>
                  </a:extLst>
                </a:gridCol>
                <a:gridCol w="565029">
                  <a:extLst>
                    <a:ext uri="{9D8B030D-6E8A-4147-A177-3AD203B41FA5}">
                      <a16:colId xmlns:a16="http://schemas.microsoft.com/office/drawing/2014/main" val="2622963625"/>
                    </a:ext>
                  </a:extLst>
                </a:gridCol>
                <a:gridCol w="565029">
                  <a:extLst>
                    <a:ext uri="{9D8B030D-6E8A-4147-A177-3AD203B41FA5}">
                      <a16:colId xmlns:a16="http://schemas.microsoft.com/office/drawing/2014/main" val="1804630760"/>
                    </a:ext>
                  </a:extLst>
                </a:gridCol>
                <a:gridCol w="565029">
                  <a:extLst>
                    <a:ext uri="{9D8B030D-6E8A-4147-A177-3AD203B41FA5}">
                      <a16:colId xmlns:a16="http://schemas.microsoft.com/office/drawing/2014/main" val="4127224024"/>
                    </a:ext>
                  </a:extLst>
                </a:gridCol>
                <a:gridCol w="565029">
                  <a:extLst>
                    <a:ext uri="{9D8B030D-6E8A-4147-A177-3AD203B41FA5}">
                      <a16:colId xmlns:a16="http://schemas.microsoft.com/office/drawing/2014/main" val="38942045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3</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aseline="0" dirty="0" smtClean="0">
                          <a:solidFill>
                            <a:schemeClr val="tx1"/>
                          </a:solidFill>
                          <a:latin typeface="Meiryo UI" panose="020B0604030504040204" pitchFamily="50" charset="-128"/>
                          <a:ea typeface="Meiryo UI" panose="020B0604030504040204" pitchFamily="50" charset="-128"/>
                        </a:rPr>
                        <a:t>２</a:t>
                      </a:r>
                      <a:endParaRPr kumimoji="1" lang="ja-JP" altLang="en-US" sz="1100" baseline="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396000">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相談件数</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４</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１</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strike="noStrike" dirty="0" smtClean="0">
                          <a:solidFill>
                            <a:schemeClr val="tx1"/>
                          </a:solidFill>
                          <a:latin typeface="Meiryo UI" panose="020B0604030504040204" pitchFamily="50" charset="-128"/>
                          <a:ea typeface="Meiryo UI" panose="020B0604030504040204" pitchFamily="50" charset="-128"/>
                        </a:rPr>
                        <a:t>４</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０</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1392830107"/>
                  </a:ext>
                </a:extLst>
              </a:tr>
            </a:tbl>
          </a:graphicData>
        </a:graphic>
      </p:graphicFrame>
      <p:pic>
        <p:nvPicPr>
          <p:cNvPr id="32" name="図 31"/>
          <p:cNvPicPr>
            <a:picLocks noChangeAspect="1"/>
          </p:cNvPicPr>
          <p:nvPr/>
        </p:nvPicPr>
        <p:blipFill>
          <a:blip r:embed="rId6"/>
          <a:stretch>
            <a:fillRect/>
          </a:stretch>
        </p:blipFill>
        <p:spPr>
          <a:xfrm>
            <a:off x="1612991" y="2255490"/>
            <a:ext cx="1387347" cy="1929229"/>
          </a:xfrm>
          <a:prstGeom prst="rect">
            <a:avLst/>
          </a:prstGeom>
          <a:ln w="57150">
            <a:noFill/>
          </a:ln>
        </p:spPr>
      </p:pic>
      <p:graphicFrame>
        <p:nvGraphicFramePr>
          <p:cNvPr id="37" name="表 36"/>
          <p:cNvGraphicFramePr>
            <a:graphicFrameLocks noGrp="1"/>
          </p:cNvGraphicFramePr>
          <p:nvPr>
            <p:extLst/>
          </p:nvPr>
        </p:nvGraphicFramePr>
        <p:xfrm>
          <a:off x="5314455" y="4974056"/>
          <a:ext cx="4317460" cy="1036320"/>
        </p:xfrm>
        <a:graphic>
          <a:graphicData uri="http://schemas.openxmlformats.org/drawingml/2006/table">
            <a:tbl>
              <a:tblPr firstRow="1" bandRow="1">
                <a:tableStyleId>{5940675A-B579-460E-94D1-54222C63F5DA}</a:tableStyleId>
              </a:tblPr>
              <a:tblGrid>
                <a:gridCol w="1044000">
                  <a:extLst>
                    <a:ext uri="{9D8B030D-6E8A-4147-A177-3AD203B41FA5}">
                      <a16:colId xmlns:a16="http://schemas.microsoft.com/office/drawing/2014/main" val="3757262113"/>
                    </a:ext>
                  </a:extLst>
                </a:gridCol>
                <a:gridCol w="654692">
                  <a:extLst>
                    <a:ext uri="{9D8B030D-6E8A-4147-A177-3AD203B41FA5}">
                      <a16:colId xmlns:a16="http://schemas.microsoft.com/office/drawing/2014/main" val="571156813"/>
                    </a:ext>
                  </a:extLst>
                </a:gridCol>
                <a:gridCol w="654692">
                  <a:extLst>
                    <a:ext uri="{9D8B030D-6E8A-4147-A177-3AD203B41FA5}">
                      <a16:colId xmlns:a16="http://schemas.microsoft.com/office/drawing/2014/main" val="3454114473"/>
                    </a:ext>
                  </a:extLst>
                </a:gridCol>
                <a:gridCol w="654692">
                  <a:extLst>
                    <a:ext uri="{9D8B030D-6E8A-4147-A177-3AD203B41FA5}">
                      <a16:colId xmlns:a16="http://schemas.microsoft.com/office/drawing/2014/main" val="2027108342"/>
                    </a:ext>
                  </a:extLst>
                </a:gridCol>
                <a:gridCol w="654692">
                  <a:extLst>
                    <a:ext uri="{9D8B030D-6E8A-4147-A177-3AD203B41FA5}">
                      <a16:colId xmlns:a16="http://schemas.microsoft.com/office/drawing/2014/main" val="346158796"/>
                    </a:ext>
                  </a:extLst>
                </a:gridCol>
                <a:gridCol w="654692">
                  <a:extLst>
                    <a:ext uri="{9D8B030D-6E8A-4147-A177-3AD203B41FA5}">
                      <a16:colId xmlns:a16="http://schemas.microsoft.com/office/drawing/2014/main" val="1555019360"/>
                    </a:ext>
                  </a:extLst>
                </a:gridCol>
              </a:tblGrid>
              <a:tr h="174141">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2022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105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109</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43</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31</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627992"/>
                  </a:ext>
                </a:extLst>
              </a:tr>
            </a:tbl>
          </a:graphicData>
        </a:graphic>
      </p:graphicFrame>
    </p:spTree>
    <p:extLst>
      <p:ext uri="{BB962C8B-B14F-4D97-AF65-F5344CB8AC3E}">
        <p14:creationId xmlns:p14="http://schemas.microsoft.com/office/powerpoint/2010/main" val="22017487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593586"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脱炭素化に向けた消費行動促進事業</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489790" y="1373543"/>
            <a:ext cx="858737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algn="just" eaLnBrk="1" hangingPunct="1"/>
            <a:r>
              <a:rPr lang="ja-JP" altLang="en-US" b="0" i="0" dirty="0">
                <a:latin typeface="Meiryo UI" pitchFamily="50" charset="-128"/>
                <a:ea typeface="Meiryo UI" pitchFamily="50" charset="-128"/>
                <a:cs typeface="Meiryo UI" pitchFamily="50" charset="-128"/>
              </a:rPr>
              <a:t>　◆暮らしに身近な食の分野において、生産・流通等に伴い発生する</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の見える化及びそれを活用した普及啓発を行うことで、</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排出の少ない食品等の購入を促します。</a:t>
            </a:r>
          </a:p>
          <a:p>
            <a:pPr marL="180975" indent="-180975" algn="just" eaLnBrk="1" hangingPunct="1"/>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◆消費者の行動変容を効果的に促すためには、日常生活の中でカーボンフットプリント（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）に触れる機会を増やしていく必要があります。</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◆農水産物を対象とした大阪版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算定手法を活用し、算定結果のラベリング等啓発を本格的に実施することで府域での</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排出量の削減に貢献するとともに、大阪産</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もん</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や大阪エコ農産物の推進による地産地消の取組みや、容器包装の簡素化による省資源化の取組みと相まった普及啓発を行います。</a:t>
            </a:r>
          </a:p>
        </p:txBody>
      </p:sp>
      <p:sp>
        <p:nvSpPr>
          <p:cNvPr id="40" name="テキスト ボックス 39"/>
          <p:cNvSpPr txBox="1"/>
          <p:nvPr/>
        </p:nvSpPr>
        <p:spPr>
          <a:xfrm>
            <a:off x="3903226" y="92491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9,988</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2014838" y="6241791"/>
            <a:ext cx="1567191" cy="261610"/>
          </a:xfrm>
          <a:prstGeom prst="rect">
            <a:avLst/>
          </a:prstGeom>
          <a:noFill/>
        </p:spPr>
        <p:txBody>
          <a:bodyPr wrap="square" rtlCol="0">
            <a:spAutoFit/>
          </a:bodyPr>
          <a:lstStyle/>
          <a:p>
            <a:pPr lvl="0" fontAlgn="base">
              <a:spcBef>
                <a:spcPct val="0"/>
              </a:spcBef>
              <a:spcAft>
                <a:spcPct val="0"/>
              </a:spcAft>
            </a:pP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のラベルのイメージ</a:t>
            </a: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8324" y="4838654"/>
            <a:ext cx="2627889" cy="1340816"/>
          </a:xfrm>
          <a:prstGeom prst="rect">
            <a:avLst/>
          </a:prstGeom>
          <a:noFill/>
          <a:extLst>
            <a:ext uri="{909E8E84-426E-40DD-AFC4-6F175D3DCCD1}">
              <a14:hiddenFill xmlns:a14="http://schemas.microsoft.com/office/drawing/2010/main">
                <a:solidFill>
                  <a:srgbClr val="FFFFFF"/>
                </a:solidFill>
              </a14:hiddenFill>
            </a:ext>
          </a:extLst>
        </p:spPr>
      </p:pic>
      <p:sp>
        <p:nvSpPr>
          <p:cNvPr id="16" name="四角形: 角を丸くする 6"/>
          <p:cNvSpPr/>
          <p:nvPr/>
        </p:nvSpPr>
        <p:spPr>
          <a:xfrm>
            <a:off x="671931" y="3305831"/>
            <a:ext cx="4288269" cy="1311701"/>
          </a:xfrm>
          <a:prstGeom prst="roundRect">
            <a:avLst>
              <a:gd name="adj" fmla="val 7601"/>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 name="グループ化 9"/>
          <p:cNvGrpSpPr>
            <a:grpSpLocks/>
          </p:cNvGrpSpPr>
          <p:nvPr/>
        </p:nvGrpSpPr>
        <p:grpSpPr bwMode="auto">
          <a:xfrm>
            <a:off x="854301" y="4040592"/>
            <a:ext cx="3975937" cy="399570"/>
            <a:chOff x="4564385" y="2996976"/>
            <a:chExt cx="2016144" cy="216100"/>
          </a:xfrm>
        </p:grpSpPr>
        <p:sp>
          <p:nvSpPr>
            <p:cNvPr id="20" name="楕円 19"/>
            <p:cNvSpPr/>
            <p:nvPr/>
          </p:nvSpPr>
          <p:spPr>
            <a:xfrm>
              <a:off x="4564385" y="2996976"/>
              <a:ext cx="360365" cy="216100"/>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調達</a:t>
              </a:r>
            </a:p>
          </p:txBody>
        </p:sp>
        <p:sp>
          <p:nvSpPr>
            <p:cNvPr id="21" name="楕円 20"/>
            <p:cNvSpPr/>
            <p:nvPr/>
          </p:nvSpPr>
          <p:spPr>
            <a:xfrm>
              <a:off x="4978726" y="2996976"/>
              <a:ext cx="360366" cy="2161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生産</a:t>
              </a:r>
            </a:p>
          </p:txBody>
        </p:sp>
        <p:sp>
          <p:nvSpPr>
            <p:cNvPr id="22" name="楕円 21"/>
            <p:cNvSpPr/>
            <p:nvPr/>
          </p:nvSpPr>
          <p:spPr>
            <a:xfrm>
              <a:off x="5393068" y="2996976"/>
              <a:ext cx="358778" cy="2161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流通</a:t>
              </a:r>
            </a:p>
          </p:txBody>
        </p:sp>
        <p:sp>
          <p:nvSpPr>
            <p:cNvPr id="23" name="楕円 22"/>
            <p:cNvSpPr/>
            <p:nvPr/>
          </p:nvSpPr>
          <p:spPr>
            <a:xfrm>
              <a:off x="5805822" y="2996976"/>
              <a:ext cx="360365" cy="216100"/>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使用</a:t>
              </a:r>
            </a:p>
          </p:txBody>
        </p:sp>
        <p:sp>
          <p:nvSpPr>
            <p:cNvPr id="24" name="楕円 23"/>
            <p:cNvSpPr/>
            <p:nvPr/>
          </p:nvSpPr>
          <p:spPr>
            <a:xfrm>
              <a:off x="6220163" y="2996976"/>
              <a:ext cx="360366" cy="2161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廃棄</a:t>
              </a:r>
            </a:p>
          </p:txBody>
        </p:sp>
        <p:sp>
          <p:nvSpPr>
            <p:cNvPr id="25" name="二等辺三角形 24"/>
            <p:cNvSpPr/>
            <p:nvPr/>
          </p:nvSpPr>
          <p:spPr>
            <a:xfrm rot="5400000">
              <a:off x="4862755"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6" name="二等辺三角形 25"/>
            <p:cNvSpPr/>
            <p:nvPr/>
          </p:nvSpPr>
          <p:spPr>
            <a:xfrm rot="5400000">
              <a:off x="5275509"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7" name="二等辺三角形 26"/>
            <p:cNvSpPr/>
            <p:nvPr/>
          </p:nvSpPr>
          <p:spPr>
            <a:xfrm rot="5400000">
              <a:off x="5693025"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9" name="二等辺三角形 28"/>
            <p:cNvSpPr/>
            <p:nvPr/>
          </p:nvSpPr>
          <p:spPr>
            <a:xfrm rot="5400000">
              <a:off x="6107367"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sp>
        <p:nvSpPr>
          <p:cNvPr id="30" name="テキスト ボックス 1"/>
          <p:cNvSpPr txBox="1">
            <a:spLocks noChangeArrowheads="1"/>
          </p:cNvSpPr>
          <p:nvPr/>
        </p:nvSpPr>
        <p:spPr bwMode="auto">
          <a:xfrm>
            <a:off x="835593" y="3536371"/>
            <a:ext cx="4331548"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100"/>
              </a:lnSpc>
              <a:spcBef>
                <a:spcPct val="0"/>
              </a:spcBef>
              <a:buFontTx/>
              <a:buNone/>
            </a:pPr>
            <a:r>
              <a:rPr lang="en-US" altLang="ja-JP" sz="1600" b="1" dirty="0">
                <a:latin typeface="Meiryo UI" panose="020B0604030504040204" pitchFamily="50" charset="-128"/>
                <a:ea typeface="Meiryo UI" panose="020B0604030504040204" pitchFamily="50" charset="-128"/>
              </a:rPr>
              <a:t>CFP</a:t>
            </a:r>
            <a:r>
              <a:rPr lang="ja-JP" altLang="en-US" sz="1100" dirty="0">
                <a:latin typeface="Meiryo UI" panose="020B0604030504040204" pitchFamily="50" charset="-128"/>
                <a:ea typeface="Meiryo UI" panose="020B0604030504040204" pitchFamily="50" charset="-128"/>
              </a:rPr>
              <a:t>：商品・サービスのライフサイクル全体の温室効果ガス排出量を　　　</a:t>
            </a:r>
            <a:endParaRPr lang="en-US" altLang="ja-JP" sz="1100" dirty="0">
              <a:latin typeface="Meiryo UI" panose="020B0604030504040204" pitchFamily="50" charset="-128"/>
              <a:ea typeface="Meiryo UI" panose="020B0604030504040204" pitchFamily="50" charset="-128"/>
            </a:endParaRPr>
          </a:p>
          <a:p>
            <a:pPr>
              <a:lnSpc>
                <a:spcPts val="1100"/>
              </a:lnSpc>
              <a:spcBef>
                <a:spcPct val="0"/>
              </a:spcBef>
              <a:buFontTx/>
              <a:buNone/>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CO2</a:t>
            </a:r>
            <a:r>
              <a:rPr lang="ja-JP" altLang="en-US" sz="1100" dirty="0">
                <a:latin typeface="Meiryo UI" panose="020B0604030504040204" pitchFamily="50" charset="-128"/>
                <a:ea typeface="Meiryo UI" panose="020B0604030504040204" pitchFamily="50" charset="-128"/>
              </a:rPr>
              <a:t>換算したもの</a:t>
            </a:r>
            <a:endParaRPr lang="en-US" altLang="ja-JP" sz="1100" dirty="0">
              <a:latin typeface="Meiryo UI" panose="020B0604030504040204" pitchFamily="50" charset="-128"/>
              <a:ea typeface="Meiryo UI" panose="020B0604030504040204" pitchFamily="50" charset="-128"/>
            </a:endParaRPr>
          </a:p>
        </p:txBody>
      </p:sp>
      <p:grpSp>
        <p:nvGrpSpPr>
          <p:cNvPr id="34" name="グループ化 6"/>
          <p:cNvGrpSpPr>
            <a:grpSpLocks/>
          </p:cNvGrpSpPr>
          <p:nvPr/>
        </p:nvGrpSpPr>
        <p:grpSpPr bwMode="auto">
          <a:xfrm>
            <a:off x="5546034" y="3305835"/>
            <a:ext cx="3540728" cy="2360877"/>
            <a:chOff x="4059306" y="4902202"/>
            <a:chExt cx="2248923" cy="1361645"/>
          </a:xfrm>
        </p:grpSpPr>
        <p:grpSp>
          <p:nvGrpSpPr>
            <p:cNvPr id="35" name="グループ化 5"/>
            <p:cNvGrpSpPr>
              <a:grpSpLocks/>
            </p:cNvGrpSpPr>
            <p:nvPr/>
          </p:nvGrpSpPr>
          <p:grpSpPr bwMode="auto">
            <a:xfrm>
              <a:off x="4059306" y="4902202"/>
              <a:ext cx="2248923" cy="1361645"/>
              <a:chOff x="4045727" y="4868269"/>
              <a:chExt cx="2248239" cy="1361742"/>
            </a:xfrm>
          </p:grpSpPr>
          <p:sp>
            <p:nvSpPr>
              <p:cNvPr id="38" name="テキスト ボックス 18"/>
              <p:cNvSpPr txBox="1">
                <a:spLocks noChangeArrowheads="1"/>
              </p:cNvSpPr>
              <p:nvPr/>
            </p:nvSpPr>
            <p:spPr bwMode="auto">
              <a:xfrm>
                <a:off x="5644293" y="5880264"/>
                <a:ext cx="649672" cy="2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dirty="0"/>
                  <a:t>加工品販売</a:t>
                </a:r>
                <a:endParaRPr lang="en-US" altLang="ja-JP" sz="1100" dirty="0"/>
              </a:p>
              <a:p>
                <a:pPr>
                  <a:spcBef>
                    <a:spcPct val="0"/>
                  </a:spcBef>
                  <a:buFontTx/>
                  <a:buNone/>
                </a:pPr>
                <a:r>
                  <a:rPr lang="ja-JP" altLang="en-US" sz="1100" dirty="0"/>
                  <a:t>⇒</a:t>
                </a:r>
                <a:r>
                  <a:rPr lang="ja-JP" altLang="en-US" sz="1100" dirty="0">
                    <a:solidFill>
                      <a:srgbClr val="FF3300"/>
                    </a:solidFill>
                  </a:rPr>
                  <a:t>販路の拡大</a:t>
                </a:r>
              </a:p>
            </p:txBody>
          </p:sp>
          <p:grpSp>
            <p:nvGrpSpPr>
              <p:cNvPr id="42" name="グループ化 41"/>
              <p:cNvGrpSpPr>
                <a:grpSpLocks/>
              </p:cNvGrpSpPr>
              <p:nvPr/>
            </p:nvGrpSpPr>
            <p:grpSpPr bwMode="auto">
              <a:xfrm>
                <a:off x="4045727" y="4868269"/>
                <a:ext cx="2248239" cy="1361742"/>
                <a:chOff x="4044613" y="4868235"/>
                <a:chExt cx="2248239" cy="1361742"/>
              </a:xfrm>
            </p:grpSpPr>
            <p:pic>
              <p:nvPicPr>
                <p:cNvPr id="4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0798" y="5155926"/>
                  <a:ext cx="268862" cy="63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テキスト ボックス 6"/>
                <p:cNvSpPr txBox="1">
                  <a:spLocks noChangeArrowheads="1"/>
                </p:cNvSpPr>
                <p:nvPr/>
              </p:nvSpPr>
              <p:spPr bwMode="auto">
                <a:xfrm>
                  <a:off x="4077203" y="5874082"/>
                  <a:ext cx="858837" cy="2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dirty="0"/>
                    <a:t>農林水産物</a:t>
                  </a:r>
                  <a:endParaRPr lang="en-US" altLang="ja-JP" sz="1100" dirty="0"/>
                </a:p>
                <a:p>
                  <a:pPr>
                    <a:spcBef>
                      <a:spcPct val="0"/>
                    </a:spcBef>
                    <a:buFontTx/>
                    <a:buNone/>
                  </a:pPr>
                  <a:r>
                    <a:rPr lang="ja-JP" altLang="en-US" sz="1100" dirty="0"/>
                    <a:t>⇒</a:t>
                  </a:r>
                  <a:r>
                    <a:rPr lang="ja-JP" altLang="en-US" sz="1100" dirty="0">
                      <a:solidFill>
                        <a:srgbClr val="FF3300"/>
                      </a:solidFill>
                    </a:rPr>
                    <a:t>資源の有効活用</a:t>
                  </a:r>
                </a:p>
              </p:txBody>
            </p:sp>
            <p:sp>
              <p:nvSpPr>
                <p:cNvPr id="47" name="テキスト ボックス 17"/>
                <p:cNvSpPr txBox="1">
                  <a:spLocks noChangeArrowheads="1"/>
                </p:cNvSpPr>
                <p:nvPr/>
              </p:nvSpPr>
              <p:spPr bwMode="auto">
                <a:xfrm>
                  <a:off x="4828579" y="5891444"/>
                  <a:ext cx="927100" cy="2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dirty="0"/>
                    <a:t>加工品の製造</a:t>
                  </a:r>
                  <a:endParaRPr lang="en-US" altLang="ja-JP" sz="1100" dirty="0"/>
                </a:p>
                <a:p>
                  <a:pPr>
                    <a:spcBef>
                      <a:spcPct val="0"/>
                    </a:spcBef>
                    <a:buFontTx/>
                    <a:buNone/>
                  </a:pPr>
                  <a:r>
                    <a:rPr lang="ja-JP" altLang="en-US" sz="1100" dirty="0"/>
                    <a:t>⇒</a:t>
                  </a:r>
                  <a:r>
                    <a:rPr lang="ja-JP" altLang="en-US" sz="1100" dirty="0">
                      <a:solidFill>
                        <a:srgbClr val="FF3300"/>
                      </a:solidFill>
                    </a:rPr>
                    <a:t>付加価値の創出</a:t>
                  </a:r>
                  <a:endParaRPr lang="en-US" altLang="ja-JP" sz="1100" dirty="0">
                    <a:solidFill>
                      <a:srgbClr val="FF3300"/>
                    </a:solidFill>
                  </a:endParaRPr>
                </a:p>
              </p:txBody>
            </p:sp>
            <p:sp>
              <p:nvSpPr>
                <p:cNvPr id="48" name="右矢印 47"/>
                <p:cNvSpPr/>
                <p:nvPr/>
              </p:nvSpPr>
              <p:spPr>
                <a:xfrm>
                  <a:off x="4642918" y="5381033"/>
                  <a:ext cx="133309" cy="217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50" name="右矢印 49"/>
                <p:cNvSpPr/>
                <p:nvPr/>
              </p:nvSpPr>
              <p:spPr>
                <a:xfrm>
                  <a:off x="5568149" y="5381033"/>
                  <a:ext cx="131722" cy="217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51" name="正方形/長方形 50"/>
                <p:cNvSpPr/>
                <p:nvPr/>
              </p:nvSpPr>
              <p:spPr>
                <a:xfrm>
                  <a:off x="4044613" y="4868235"/>
                  <a:ext cx="2248239" cy="1361742"/>
                </a:xfrm>
                <a:prstGeom prst="rect">
                  <a:avLst/>
                </a:prstGeom>
                <a:noFill/>
                <a:ln w="9525">
                  <a:solidFill>
                    <a:srgbClr val="FE7B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grpSp>
        <p:pic>
          <p:nvPicPr>
            <p:cNvPr id="36"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7128" y="5264616"/>
              <a:ext cx="496248" cy="48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8637" y="5124014"/>
              <a:ext cx="628613" cy="7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2"/>
          <p:cNvSpPr>
            <a:spLocks noChangeArrowheads="1"/>
          </p:cNvSpPr>
          <p:nvPr/>
        </p:nvSpPr>
        <p:spPr bwMode="auto">
          <a:xfrm>
            <a:off x="6126055" y="5798511"/>
            <a:ext cx="2627890" cy="2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effectLst/>
                <a:latin typeface="HG丸ｺﾞｼｯｸM-PRO" panose="020F0600000000000000" pitchFamily="50" charset="-128"/>
                <a:ea typeface="HG丸ｺﾞｼｯｸM-PRO" panose="020F0600000000000000" pitchFamily="50" charset="-128"/>
              </a:rPr>
              <a:t>大阪産の農産物を使った加工品の普及との相乗的な取組みのイメージ</a:t>
            </a:r>
            <a:endParaRPr kumimoji="0" lang="ja-JP" altLang="ja-JP" sz="11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590204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201557" y="831848"/>
            <a:ext cx="9378109" cy="276795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643135" y="947080"/>
            <a:ext cx="3402392"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脱炭素経営宣言促進事業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4161373" y="1045740"/>
            <a:ext cx="220531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4,971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208024" y="3816875"/>
            <a:ext cx="9371642" cy="27871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6966933" y="4085896"/>
            <a:ext cx="22812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46,000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178317" y="1431743"/>
            <a:ext cx="541891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smtClean="0">
                <a:latin typeface="Meiryo UI" pitchFamily="50" charset="-128"/>
                <a:ea typeface="Meiryo UI" pitchFamily="50" charset="-128"/>
                <a:cs typeface="Meiryo UI" pitchFamily="50" charset="-128"/>
              </a:rPr>
              <a:t>◆</a:t>
            </a:r>
            <a:r>
              <a:rPr lang="ja-JP" altLang="ja-JP" b="0" i="0" dirty="0">
                <a:latin typeface="Meiryo UI" panose="020B0604030504040204" pitchFamily="50" charset="-128"/>
                <a:ea typeface="Meiryo UI" panose="020B0604030504040204" pitchFamily="50" charset="-128"/>
              </a:rPr>
              <a:t>事業者における脱炭素経営を促進する</a:t>
            </a:r>
            <a:r>
              <a:rPr lang="ja-JP" altLang="en-US" b="0" i="0" dirty="0" smtClean="0">
                <a:latin typeface="Meiryo UI" panose="020B0604030504040204" pitchFamily="50" charset="-128"/>
                <a:ea typeface="Meiryo UI" panose="020B0604030504040204" pitchFamily="50" charset="-128"/>
              </a:rPr>
              <a:t>ため、</a:t>
            </a:r>
            <a:r>
              <a:rPr lang="ja-JP" altLang="ja-JP" b="0" i="0" dirty="0" smtClean="0">
                <a:latin typeface="Meiryo UI" panose="020B0604030504040204" pitchFamily="50" charset="-128"/>
                <a:ea typeface="Meiryo UI" panose="020B0604030504040204" pitchFamily="50" charset="-128"/>
              </a:rPr>
              <a:t>新た</a:t>
            </a:r>
            <a:r>
              <a:rPr lang="ja-JP" altLang="ja-JP" b="0" i="0" dirty="0">
                <a:latin typeface="Meiryo UI" panose="020B0604030504040204" pitchFamily="50" charset="-128"/>
                <a:ea typeface="Meiryo UI" panose="020B0604030504040204" pitchFamily="50" charset="-128"/>
              </a:rPr>
              <a:t>に脱炭素経営宣言登録制度を創設</a:t>
            </a:r>
            <a:r>
              <a:rPr lang="ja-JP" altLang="en-US" b="0" i="0" dirty="0">
                <a:latin typeface="Meiryo UI" panose="020B0604030504040204" pitchFamily="50" charset="-128"/>
                <a:ea typeface="Meiryo UI" panose="020B0604030504040204" pitchFamily="50" charset="-128"/>
              </a:rPr>
              <a:t>します。</a:t>
            </a:r>
            <a:endParaRPr lang="en-US" altLang="ja-JP" b="0" i="0" dirty="0">
              <a:latin typeface="Meiryo UI" panose="020B0604030504040204" pitchFamily="50" charset="-128"/>
              <a:ea typeface="Meiryo UI" panose="020B0604030504040204" pitchFamily="50" charset="-128"/>
            </a:endParaRPr>
          </a:p>
          <a:p>
            <a:pPr marL="179388" indent="-179388"/>
            <a:r>
              <a:rPr lang="ja-JP" altLang="en-US" b="0" i="0" dirty="0">
                <a:latin typeface="Meiryo UI" pitchFamily="50" charset="-128"/>
                <a:ea typeface="Meiryo UI" pitchFamily="50" charset="-128"/>
              </a:rPr>
              <a:t>　</a:t>
            </a:r>
            <a:r>
              <a:rPr lang="ja-JP" altLang="en-US" b="0" i="0" dirty="0" smtClean="0">
                <a:latin typeface="Meiryo UI" pitchFamily="50" charset="-128"/>
                <a:ea typeface="Meiryo UI" pitchFamily="50" charset="-128"/>
              </a:rPr>
              <a:t> </a:t>
            </a:r>
            <a:r>
              <a:rPr lang="ja-JP" altLang="en-US" b="0" i="0" dirty="0">
                <a:latin typeface="Meiryo UI" pitchFamily="50" charset="-128"/>
                <a:ea typeface="Meiryo UI" pitchFamily="50" charset="-128"/>
              </a:rPr>
              <a:t>　</a:t>
            </a:r>
            <a:r>
              <a:rPr lang="ja-JP" altLang="en-US" b="0" i="0" dirty="0" smtClean="0">
                <a:latin typeface="Meiryo UI" pitchFamily="50" charset="-128"/>
                <a:ea typeface="Meiryo UI" pitchFamily="50" charset="-128"/>
              </a:rPr>
              <a:t>宣言事</a:t>
            </a:r>
            <a:r>
              <a:rPr lang="ja-JP" altLang="en-US" b="0" i="0" dirty="0">
                <a:latin typeface="Meiryo UI" pitchFamily="50" charset="-128"/>
                <a:ea typeface="Meiryo UI" pitchFamily="50" charset="-128"/>
              </a:rPr>
              <a:t>業者に対して</a:t>
            </a:r>
            <a:r>
              <a:rPr lang="ja-JP" altLang="en-US" b="0" i="0" dirty="0" smtClean="0">
                <a:latin typeface="Meiryo UI" pitchFamily="50" charset="-128"/>
                <a:ea typeface="Meiryo UI" pitchFamily="50" charset="-128"/>
              </a:rPr>
              <a:t>、脱炭素</a:t>
            </a:r>
            <a:r>
              <a:rPr lang="ja-JP" altLang="en-US" b="0" i="0" dirty="0">
                <a:latin typeface="Meiryo UI" pitchFamily="50" charset="-128"/>
                <a:ea typeface="Meiryo UI" pitchFamily="50" charset="-128"/>
              </a:rPr>
              <a:t>経営宣言登録証を発行するとともに、府</a:t>
            </a:r>
            <a:r>
              <a:rPr lang="en-US" altLang="ja-JP" b="0" i="0" dirty="0">
                <a:latin typeface="Meiryo UI" pitchFamily="50" charset="-128"/>
                <a:ea typeface="Meiryo UI" pitchFamily="50" charset="-128"/>
              </a:rPr>
              <a:t>HP</a:t>
            </a:r>
            <a:r>
              <a:rPr lang="ja-JP" altLang="en-US" b="0" i="0" dirty="0">
                <a:latin typeface="Meiryo UI" pitchFamily="50" charset="-128"/>
                <a:ea typeface="Meiryo UI" pitchFamily="50" charset="-128"/>
              </a:rPr>
              <a:t>等により広く</a:t>
            </a:r>
            <a:r>
              <a:rPr lang="en-US" altLang="ja-JP" b="0" i="0" dirty="0" smtClean="0">
                <a:latin typeface="Meiryo UI" pitchFamily="50" charset="-128"/>
                <a:ea typeface="Meiryo UI" pitchFamily="50" charset="-128"/>
              </a:rPr>
              <a:t>PR</a:t>
            </a:r>
            <a:r>
              <a:rPr lang="ja-JP" altLang="en-US" b="0" i="0" dirty="0">
                <a:latin typeface="Meiryo UI" pitchFamily="50" charset="-128"/>
                <a:ea typeface="Meiryo UI" pitchFamily="50" charset="-128"/>
              </a:rPr>
              <a:t>し、それぞれの事業者の取組状況に応じた最適な各種</a:t>
            </a:r>
            <a:r>
              <a:rPr lang="ja-JP" altLang="en-US" b="0" i="0" dirty="0" smtClean="0">
                <a:latin typeface="Meiryo UI" pitchFamily="50" charset="-128"/>
                <a:ea typeface="Meiryo UI" pitchFamily="50" charset="-128"/>
              </a:rPr>
              <a:t>支援を行います。</a:t>
            </a:r>
            <a:endParaRPr lang="en-US" altLang="ja-JP" b="0" i="0" dirty="0">
              <a:latin typeface="Meiryo UI" pitchFamily="50" charset="-128"/>
              <a:ea typeface="Meiryo UI" pitchFamily="50" charset="-128"/>
            </a:endParaRPr>
          </a:p>
          <a:p>
            <a:pPr marL="179388" indent="-179388"/>
            <a:r>
              <a:rPr lang="ja-JP" altLang="en-US" b="0" i="0" dirty="0" smtClean="0">
                <a:latin typeface="Meiryo UI" pitchFamily="50" charset="-128"/>
                <a:ea typeface="Meiryo UI" pitchFamily="50" charset="-128"/>
              </a:rPr>
              <a:t>　 　 </a:t>
            </a:r>
            <a:r>
              <a:rPr lang="ja-JP" altLang="en-US" b="0" i="0" dirty="0">
                <a:latin typeface="Meiryo UI" pitchFamily="50" charset="-128"/>
                <a:ea typeface="Meiryo UI" pitchFamily="50" charset="-128"/>
              </a:rPr>
              <a:t>また、脱炭素化を促進するセミナーの開催等を通じて脱炭素経営宣言登録制度の周知を行うとともに、商工会議所や地域の金融機関等の関係機関と連携して、脱炭素経営宣言の働きかけを行います</a:t>
            </a:r>
            <a:r>
              <a:rPr lang="ja-JP" altLang="en-US" b="0" i="0" dirty="0" smtClean="0">
                <a:latin typeface="Meiryo UI" pitchFamily="50" charset="-128"/>
                <a:ea typeface="Meiryo UI" pitchFamily="50" charset="-128"/>
              </a:rPr>
              <a:t>。</a:t>
            </a:r>
            <a:endParaRPr lang="en-US" altLang="ja-JP" b="0" i="0" dirty="0" smtClean="0">
              <a:latin typeface="Meiryo UI" pitchFamily="50" charset="-128"/>
              <a:ea typeface="Meiryo UI" pitchFamily="50" charset="-128"/>
            </a:endParaRPr>
          </a:p>
          <a:p>
            <a:pPr marL="179388" indent="-179388"/>
            <a:endParaRPr lang="en-US" altLang="ja-JP" b="0" i="0" dirty="0" smtClean="0">
              <a:latin typeface="Meiryo UI" pitchFamily="50" charset="-128"/>
              <a:ea typeface="Meiryo UI" pitchFamily="50" charset="-128"/>
            </a:endParaRPr>
          </a:p>
          <a:p>
            <a:pPr marL="179388" indent="-179388"/>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　　</a:t>
            </a:r>
            <a:r>
              <a:rPr lang="en-US" altLang="zh-TW" b="0" i="0" dirty="0" smtClean="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目標：脱炭素経営宣言登録事業者　</a:t>
            </a:r>
            <a:r>
              <a:rPr lang="en-US" altLang="zh-TW" b="0" i="0" dirty="0" smtClean="0">
                <a:latin typeface="Meiryo UI" pitchFamily="50" charset="-128"/>
                <a:ea typeface="Meiryo UI" pitchFamily="50" charset="-128"/>
                <a:cs typeface="Meiryo UI" pitchFamily="50" charset="-128"/>
              </a:rPr>
              <a:t>800</a:t>
            </a:r>
            <a:r>
              <a:rPr lang="ja-JP" altLang="en-US" b="0" i="0" dirty="0">
                <a:latin typeface="Meiryo UI" pitchFamily="50" charset="-128"/>
                <a:ea typeface="Meiryo UI" pitchFamily="50" charset="-128"/>
                <a:cs typeface="Meiryo UI" pitchFamily="50" charset="-128"/>
              </a:rPr>
              <a:t>者</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620278" y="3981287"/>
            <a:ext cx="6301958"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環境配慮消費行動促進に向けた脱炭素ポイント付与制度普及事業</a:t>
            </a:r>
          </a:p>
        </p:txBody>
      </p:sp>
      <p:sp>
        <p:nvSpPr>
          <p:cNvPr id="30" name="Text Box 2"/>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星 12 60">
            <a:extLst>
              <a:ext uri="{FF2B5EF4-FFF2-40B4-BE49-F238E27FC236}">
                <a16:creationId xmlns:a16="http://schemas.microsoft.com/office/drawing/2014/main" id="{6554880C-B67D-458C-B3A1-7C848F66E38B}"/>
              </a:ext>
            </a:extLst>
          </p:cNvPr>
          <p:cNvSpPr/>
          <p:nvPr/>
        </p:nvSpPr>
        <p:spPr>
          <a:xfrm>
            <a:off x="25660" y="692324"/>
            <a:ext cx="60374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9" name="星 12 60">
            <a:extLst>
              <a:ext uri="{FF2B5EF4-FFF2-40B4-BE49-F238E27FC236}">
                <a16:creationId xmlns:a16="http://schemas.microsoft.com/office/drawing/2014/main" id="{6554880C-B67D-458C-B3A1-7C848F66E38B}"/>
              </a:ext>
            </a:extLst>
          </p:cNvPr>
          <p:cNvSpPr/>
          <p:nvPr/>
        </p:nvSpPr>
        <p:spPr>
          <a:xfrm>
            <a:off x="75838" y="3602165"/>
            <a:ext cx="629408"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grpSp>
        <p:nvGrpSpPr>
          <p:cNvPr id="9" name="グループ化 8"/>
          <p:cNvGrpSpPr/>
          <p:nvPr/>
        </p:nvGrpSpPr>
        <p:grpSpPr>
          <a:xfrm rot="362244">
            <a:off x="6725204" y="4585997"/>
            <a:ext cx="2173686" cy="1773339"/>
            <a:chOff x="6887593" y="4531086"/>
            <a:chExt cx="1929142" cy="1668844"/>
          </a:xfrm>
        </p:grpSpPr>
        <p:pic>
          <p:nvPicPr>
            <p:cNvPr id="4" name="図 3"/>
            <p:cNvPicPr>
              <a:picLocks noChangeAspect="1"/>
            </p:cNvPicPr>
            <p:nvPr/>
          </p:nvPicPr>
          <p:blipFill>
            <a:blip r:embed="rId2"/>
            <a:stretch>
              <a:fillRect/>
            </a:stretch>
          </p:blipFill>
          <p:spPr>
            <a:xfrm rot="1412478">
              <a:off x="7733432" y="4531086"/>
              <a:ext cx="1083303" cy="154296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25" name="Picture 1" descr="表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4089">
              <a:off x="6887593" y="4571668"/>
              <a:ext cx="1132522" cy="1628262"/>
            </a:xfrm>
            <a:prstGeom prst="rect">
              <a:avLst/>
            </a:prstGeom>
            <a:solidFill>
              <a:srgbClr val="FFFFFF">
                <a:shade val="85000"/>
              </a:srgbClr>
            </a:solidFill>
            <a:ln w="3175" cap="sq">
              <a:solidFill>
                <a:schemeClr val="bg1">
                  <a:lumMod val="85000"/>
                </a:schemeClr>
              </a:solidFill>
              <a:miter lim="800000"/>
            </a:ln>
            <a:effectLst>
              <a:outerShdw blurRad="50800" dist="38100" dir="2700000" algn="tl" rotWithShape="0">
                <a:prstClr val="black">
                  <a:alpha val="40000"/>
                </a:prstClr>
              </a:outerShdw>
            </a:effectLst>
            <a:extLst/>
          </p:spPr>
        </p:pic>
      </p:grpSp>
      <p:sp>
        <p:nvSpPr>
          <p:cNvPr id="26" name="正方形/長方形 25"/>
          <p:cNvSpPr/>
          <p:nvPr/>
        </p:nvSpPr>
        <p:spPr>
          <a:xfrm>
            <a:off x="178317" y="4494360"/>
            <a:ext cx="6064915" cy="1892826"/>
          </a:xfrm>
          <a:prstGeom prst="rect">
            <a:avLst/>
          </a:prstGeom>
        </p:spPr>
        <p:txBody>
          <a:bodyPr wrap="square">
            <a:spAutoFit/>
          </a:bodyPr>
          <a:lstStyle/>
          <a:p>
            <a:pPr marL="179388" indent="-179388"/>
            <a:r>
              <a:rPr lang="ja-JP" altLang="en-US" sz="1300" dirty="0">
                <a:latin typeface="Meiryo UI" pitchFamily="50" charset="-128"/>
                <a:ea typeface="Meiryo UI" pitchFamily="50" charset="-128"/>
                <a:cs typeface="Meiryo UI" pitchFamily="50" charset="-128"/>
              </a:rPr>
              <a:t>◆製造・販売等供給事業者側への影響も大きい府民の日常的な消費行動を脱炭素型に変革していくため、小売事業者等が現在運用しているポイントシステムを活用して、生産・流通・使用過程での</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排出が少ない商品・サービスを購入した場合に脱炭素ポイントを付与する制度の普及を図ります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90488" indent="-90488"/>
            <a:endParaRPr lang="en-US" altLang="ja-JP" sz="1300" dirty="0" smtClean="0">
              <a:latin typeface="Meiryo UI" panose="020B0604030504040204" pitchFamily="50" charset="-128"/>
              <a:ea typeface="Meiryo UI" panose="020B0604030504040204" pitchFamily="50" charset="-128"/>
            </a:endParaRPr>
          </a:p>
          <a:p>
            <a:pPr marL="90488"/>
            <a:r>
              <a:rPr lang="ja-JP" altLang="en-US" sz="1300" dirty="0" smtClean="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事業概要</a:t>
            </a:r>
            <a:r>
              <a:rPr lang="ja-JP" altLang="en-US" sz="13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smtClean="0">
                <a:latin typeface="Meiryo UI" panose="020B0604030504040204" pitchFamily="50" charset="-128"/>
                <a:ea typeface="Meiryo UI" panose="020B0604030504040204" pitchFamily="50" charset="-128"/>
              </a:rPr>
              <a:t>・脱炭素ポイント制度に関するガイドライン</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案</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の作成</a:t>
            </a:r>
            <a:endParaRPr lang="en-US" altLang="ja-JP" sz="1300" dirty="0" smtClean="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・脱炭素ポイントを付与する事業者に対する補助（</a:t>
            </a:r>
            <a:r>
              <a:rPr lang="en-US" altLang="ja-JP" sz="1300" dirty="0" smtClean="0">
                <a:latin typeface="Meiryo UI" panose="020B0604030504040204" pitchFamily="50" charset="-128"/>
                <a:ea typeface="Meiryo UI" panose="020B0604030504040204" pitchFamily="50" charset="-128"/>
              </a:rPr>
              <a:t>12</a:t>
            </a:r>
            <a:r>
              <a:rPr lang="ja-JP" altLang="en-US" sz="1300" dirty="0">
                <a:latin typeface="Meiryo UI" panose="020B0604030504040204" pitchFamily="50" charset="-128"/>
                <a:ea typeface="Meiryo UI" panose="020B0604030504040204" pitchFamily="50" charset="-128"/>
              </a:rPr>
              <a:t>者</a:t>
            </a:r>
            <a:r>
              <a:rPr lang="ja-JP" altLang="en-US" sz="1300" dirty="0" smtClean="0">
                <a:latin typeface="Meiryo UI" panose="020B0604030504040204" pitchFamily="50" charset="-128"/>
                <a:ea typeface="Meiryo UI" panose="020B0604030504040204" pitchFamily="50" charset="-128"/>
              </a:rPr>
              <a:t>程度）</a:t>
            </a:r>
            <a:endParaRPr lang="en-US" altLang="ja-JP" sz="1300" dirty="0" smtClean="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・周知・普及啓発の実施</a:t>
            </a:r>
            <a:endParaRPr lang="ja-JP" altLang="ja-JP" sz="1300" dirty="0">
              <a:latin typeface="Meiryo UI" panose="020B0604030504040204" pitchFamily="50" charset="-128"/>
              <a:ea typeface="Meiryo UI" panose="020B0604030504040204" pitchFamily="50" charset="-12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380" y="947080"/>
            <a:ext cx="3922447" cy="256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0678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6471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519981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クレジットを活用した事業者による脱炭素経営促進事業</a:t>
            </a:r>
          </a:p>
        </p:txBody>
      </p:sp>
      <p:sp>
        <p:nvSpPr>
          <p:cNvPr id="22" name="テキスト ボックス 21"/>
          <p:cNvSpPr txBox="1"/>
          <p:nvPr/>
        </p:nvSpPr>
        <p:spPr>
          <a:xfrm>
            <a:off x="5669877" y="849890"/>
            <a:ext cx="220531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39,565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8"/>
          <p:cNvSpPr txBox="1">
            <a:spLocks noChangeArrowheads="1"/>
          </p:cNvSpPr>
          <p:nvPr/>
        </p:nvSpPr>
        <p:spPr bwMode="auto">
          <a:xfrm>
            <a:off x="403974" y="1306775"/>
            <a:ext cx="88422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◆事業者による脱炭素経営の浸透を図ることをめざし、府内事業者による</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削減分をクレジット化するスキームを構築するとともに、万博におけるカーボンニュートラルの実現に貢献する寄付につなげます。</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313330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5723975" y="3762458"/>
            <a:ext cx="22812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34,778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300029" y="4296919"/>
            <a:ext cx="89462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事業者による脱炭素経営を促進するため、万博会場等での利用が想定される加工食品やユニフォームなどの製品を取り扱う事業者を対象に、サプライチェーン全体での排出量の見える化や削減のための改善策の提案をモデル的に実施します。</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5385952"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サプライチェーン全体の</a:t>
            </a:r>
            <a:r>
              <a:rPr lang="en-US" altLang="ja-JP" sz="1600" b="1" dirty="0">
                <a:solidFill>
                  <a:schemeClr val="tx1"/>
                </a:solidFill>
                <a:latin typeface="Meiryo UI" pitchFamily="50" charset="-128"/>
                <a:ea typeface="Meiryo UI" pitchFamily="50" charset="-128"/>
                <a:cs typeface="Meiryo UI" pitchFamily="50" charset="-128"/>
              </a:rPr>
              <a:t>CO</a:t>
            </a:r>
            <a:r>
              <a:rPr lang="en-US" altLang="ja-JP" sz="1600" b="1" baseline="-25000" dirty="0">
                <a:solidFill>
                  <a:schemeClr val="tx1"/>
                </a:solidFill>
                <a:latin typeface="Meiryo UI" pitchFamily="50" charset="-128"/>
                <a:ea typeface="Meiryo UI" pitchFamily="50" charset="-128"/>
                <a:cs typeface="Meiryo UI" pitchFamily="50" charset="-128"/>
              </a:rPr>
              <a:t>2</a:t>
            </a:r>
            <a:r>
              <a:rPr lang="ja-JP" altLang="en-US" sz="1600" b="1" dirty="0" smtClean="0">
                <a:solidFill>
                  <a:schemeClr val="tx1"/>
                </a:solidFill>
                <a:latin typeface="Meiryo UI" pitchFamily="50" charset="-128"/>
                <a:ea typeface="Meiryo UI" pitchFamily="50" charset="-128"/>
                <a:cs typeface="Meiryo UI" pitchFamily="50" charset="-128"/>
              </a:rPr>
              <a:t>排出量見える</a:t>
            </a:r>
            <a:r>
              <a:rPr lang="ja-JP" altLang="en-US" sz="1600" b="1" dirty="0">
                <a:solidFill>
                  <a:schemeClr val="tx1"/>
                </a:solidFill>
                <a:latin typeface="Meiryo UI" pitchFamily="50" charset="-128"/>
                <a:ea typeface="Meiryo UI" pitchFamily="50" charset="-128"/>
                <a:cs typeface="Meiryo UI" pitchFamily="50" charset="-128"/>
              </a:rPr>
              <a:t>化モデル事業</a:t>
            </a:r>
          </a:p>
        </p:txBody>
      </p:sp>
      <p:sp>
        <p:nvSpPr>
          <p:cNvPr id="43" name="正方形/長方形 42">
            <a:extLst>
              <a:ext uri="{FF2B5EF4-FFF2-40B4-BE49-F238E27FC236}">
                <a16:creationId xmlns:a16="http://schemas.microsoft.com/office/drawing/2014/main" id="{58D211A7-63FE-410B-82EA-9096D0AE457C}"/>
              </a:ext>
            </a:extLst>
          </p:cNvPr>
          <p:cNvSpPr/>
          <p:nvPr/>
        </p:nvSpPr>
        <p:spPr>
          <a:xfrm>
            <a:off x="6864584" y="6282534"/>
            <a:ext cx="2468999"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サプライチェーン全体の排出量イメージ図</a:t>
            </a:r>
          </a:p>
        </p:txBody>
      </p:sp>
      <p:sp>
        <p:nvSpPr>
          <p:cNvPr id="30" name="Text Box 2"/>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星 12 60">
            <a:extLst>
              <a:ext uri="{FF2B5EF4-FFF2-40B4-BE49-F238E27FC236}">
                <a16:creationId xmlns:a16="http://schemas.microsoft.com/office/drawing/2014/main" id="{6554880C-B67D-458C-B3A1-7C848F66E38B}"/>
              </a:ext>
            </a:extLst>
          </p:cNvPr>
          <p:cNvSpPr/>
          <p:nvPr/>
        </p:nvSpPr>
        <p:spPr>
          <a:xfrm>
            <a:off x="-17282" y="494909"/>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9" name="星 12 60">
            <a:extLst>
              <a:ext uri="{FF2B5EF4-FFF2-40B4-BE49-F238E27FC236}">
                <a16:creationId xmlns:a16="http://schemas.microsoft.com/office/drawing/2014/main" id="{6554880C-B67D-458C-B3A1-7C848F66E38B}"/>
              </a:ext>
            </a:extLst>
          </p:cNvPr>
          <p:cNvSpPr/>
          <p:nvPr/>
        </p:nvSpPr>
        <p:spPr>
          <a:xfrm>
            <a:off x="0" y="3282441"/>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2057"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809" y="2022898"/>
            <a:ext cx="3522257" cy="96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正方形/長方形 49">
            <a:extLst>
              <a:ext uri="{FF2B5EF4-FFF2-40B4-BE49-F238E27FC236}">
                <a16:creationId xmlns:a16="http://schemas.microsoft.com/office/drawing/2014/main" id="{58D211A7-63FE-410B-82EA-9096D0AE457C}"/>
              </a:ext>
            </a:extLst>
          </p:cNvPr>
          <p:cNvSpPr/>
          <p:nvPr/>
        </p:nvSpPr>
        <p:spPr>
          <a:xfrm>
            <a:off x="1680472" y="2992545"/>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プログラム型認証のイメージ</a:t>
            </a:r>
          </a:p>
        </p:txBody>
      </p:sp>
      <p:pic>
        <p:nvPicPr>
          <p:cNvPr id="2058" name="図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533" y="4994913"/>
            <a:ext cx="5772051" cy="15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4"/>
          <a:stretch>
            <a:fillRect/>
          </a:stretch>
        </p:blipFill>
        <p:spPr>
          <a:xfrm>
            <a:off x="5723975" y="1728807"/>
            <a:ext cx="1956535" cy="1359923"/>
          </a:xfrm>
          <a:prstGeom prst="rect">
            <a:avLst/>
          </a:prstGeom>
        </p:spPr>
      </p:pic>
      <p:sp>
        <p:nvSpPr>
          <p:cNvPr id="24" name="正方形/長方形 23">
            <a:extLst>
              <a:ext uri="{FF2B5EF4-FFF2-40B4-BE49-F238E27FC236}">
                <a16:creationId xmlns:a16="http://schemas.microsoft.com/office/drawing/2014/main" id="{58D211A7-63FE-410B-82EA-9096D0AE457C}"/>
              </a:ext>
            </a:extLst>
          </p:cNvPr>
          <p:cNvSpPr/>
          <p:nvPr/>
        </p:nvSpPr>
        <p:spPr>
          <a:xfrm>
            <a:off x="5860810" y="3034766"/>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万博までの流れ</a:t>
            </a:r>
          </a:p>
        </p:txBody>
      </p:sp>
    </p:spTree>
    <p:extLst>
      <p:ext uri="{BB962C8B-B14F-4D97-AF65-F5344CB8AC3E}">
        <p14:creationId xmlns:p14="http://schemas.microsoft.com/office/powerpoint/2010/main" val="1054965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74017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270844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a:t>
            </a:r>
            <a:r>
              <a:rPr lang="ja-JP" altLang="en-US" sz="1600" b="1" dirty="0" smtClean="0">
                <a:solidFill>
                  <a:schemeClr val="tx1"/>
                </a:solidFill>
                <a:latin typeface="Meiryo UI" pitchFamily="50" charset="-128"/>
                <a:ea typeface="Meiryo UI" pitchFamily="50" charset="-128"/>
                <a:cs typeface="Meiryo UI" pitchFamily="50" charset="-128"/>
              </a:rPr>
              <a:t>の活用</a:t>
            </a:r>
            <a:r>
              <a:rPr lang="ja-JP" altLang="en-US" sz="1600" b="1" dirty="0">
                <a:solidFill>
                  <a:schemeClr val="tx1"/>
                </a:solidFill>
                <a:latin typeface="Meiryo UI" pitchFamily="50" charset="-128"/>
                <a:ea typeface="Meiryo UI" pitchFamily="50" charset="-128"/>
                <a:cs typeface="Meiryo UI" pitchFamily="50" charset="-128"/>
              </a:rPr>
              <a:t>促進</a:t>
            </a:r>
          </a:p>
        </p:txBody>
      </p:sp>
      <p:sp>
        <p:nvSpPr>
          <p:cNvPr id="22" name="テキスト ボックス 21"/>
          <p:cNvSpPr txBox="1"/>
          <p:nvPr/>
        </p:nvSpPr>
        <p:spPr>
          <a:xfrm>
            <a:off x="3059793" y="859434"/>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3" name="テキスト ボックス 28"/>
          <p:cNvSpPr txBox="1">
            <a:spLocks noChangeArrowheads="1"/>
          </p:cNvSpPr>
          <p:nvPr/>
        </p:nvSpPr>
        <p:spPr bwMode="auto">
          <a:xfrm>
            <a:off x="273134" y="1365218"/>
            <a:ext cx="388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◆府中央卸売市場内に、民間事業者が、国内初と</a:t>
            </a:r>
            <a:r>
              <a:rPr lang="ja-JP" altLang="en-US" b="0" i="0" dirty="0" smtClean="0">
                <a:latin typeface="Meiryo UI" pitchFamily="50" charset="-128"/>
                <a:ea typeface="Meiryo UI" pitchFamily="50" charset="-128"/>
                <a:cs typeface="Meiryo UI" pitchFamily="50" charset="-128"/>
              </a:rPr>
              <a:t>なる</a:t>
            </a:r>
            <a:r>
              <a:rPr lang="en-US" altLang="ja-JP" b="0" i="0" dirty="0" smtClean="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a:t>
            </a:r>
            <a:r>
              <a:rPr lang="ja-JP" altLang="en-US" b="0" i="0" dirty="0" smtClean="0">
                <a:latin typeface="Meiryo UI" pitchFamily="50" charset="-128"/>
                <a:ea typeface="Meiryo UI" pitchFamily="50" charset="-128"/>
                <a:cs typeface="Meiryo UI" pitchFamily="50" charset="-128"/>
              </a:rPr>
              <a:t>の実証</a:t>
            </a:r>
            <a:r>
              <a:rPr lang="ja-JP" altLang="en-US" b="0" i="0" dirty="0">
                <a:latin typeface="Meiryo UI" pitchFamily="50" charset="-128"/>
                <a:ea typeface="Meiryo UI" pitchFamily="50" charset="-128"/>
                <a:cs typeface="Meiryo UI" pitchFamily="50" charset="-128"/>
              </a:rPr>
              <a:t>事業を実施しました。</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2018</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a:t>
            </a:r>
          </a:p>
          <a:p>
            <a:pPr marL="86400" indent="-86400" algn="just"/>
            <a:r>
              <a:rPr lang="ja-JP" altLang="en-US" b="0" i="0" dirty="0">
                <a:latin typeface="Meiryo UI" pitchFamily="50" charset="-128"/>
                <a:ea typeface="Meiryo UI" pitchFamily="50" charset="-128"/>
                <a:cs typeface="Meiryo UI" pitchFamily="50" charset="-128"/>
              </a:rPr>
              <a:t>　　引き続き、市場は、災害に強いこの燃料電池を</a:t>
            </a:r>
            <a:r>
              <a:rPr lang="ja-JP" altLang="en-US" b="0" i="0" dirty="0" smtClean="0">
                <a:latin typeface="Meiryo UI" pitchFamily="50" charset="-128"/>
                <a:ea typeface="Meiryo UI" pitchFamily="50" charset="-128"/>
                <a:cs typeface="Meiryo UI" pitchFamily="50" charset="-128"/>
              </a:rPr>
              <a:t>冷蔵庫棟</a:t>
            </a:r>
            <a:r>
              <a:rPr lang="ja-JP" altLang="en-US" b="0" i="0" dirty="0">
                <a:latin typeface="Meiryo UI" pitchFamily="50" charset="-128"/>
                <a:ea typeface="Meiryo UI" pitchFamily="50" charset="-128"/>
                <a:cs typeface="Meiryo UI" pitchFamily="50" charset="-128"/>
              </a:rPr>
              <a:t>などの電源として活用しています。　　</a:t>
            </a:r>
            <a:endParaRPr lang="en-US" altLang="ja-JP" b="0" i="0" dirty="0">
              <a:latin typeface="Meiryo UI" pitchFamily="50" charset="-128"/>
              <a:ea typeface="Meiryo UI" pitchFamily="50" charset="-128"/>
              <a:cs typeface="Meiryo UI" pitchFamily="50" charset="-128"/>
            </a:endParaRPr>
          </a:p>
        </p:txBody>
      </p:sp>
      <p:sp>
        <p:nvSpPr>
          <p:cNvPr id="24" name="大かっこ 23"/>
          <p:cNvSpPr/>
          <p:nvPr/>
        </p:nvSpPr>
        <p:spPr>
          <a:xfrm>
            <a:off x="527117" y="2721443"/>
            <a:ext cx="1816840" cy="336809"/>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prstClr val="black"/>
                </a:solidFill>
                <a:latin typeface="Meiryo UI" pitchFamily="50" charset="-128"/>
                <a:ea typeface="Meiryo UI" pitchFamily="50" charset="-128"/>
                <a:cs typeface="Meiryo UI" pitchFamily="50" charset="-128"/>
              </a:rPr>
              <a:t>　</a:t>
            </a:r>
            <a:r>
              <a:rPr lang="ja-JP" altLang="en-US" sz="1100" dirty="0">
                <a:solidFill>
                  <a:prstClr val="black"/>
                </a:solidFill>
                <a:latin typeface="Meiryo UI" pitchFamily="50" charset="-128"/>
                <a:ea typeface="Meiryo UI" pitchFamily="50" charset="-128"/>
                <a:cs typeface="Meiryo UI" pitchFamily="50" charset="-128"/>
              </a:rPr>
              <a:t>・発電能力：</a:t>
            </a:r>
            <a:r>
              <a:rPr lang="en-US" altLang="ja-JP" sz="1100" dirty="0">
                <a:solidFill>
                  <a:prstClr val="black"/>
                </a:solidFill>
                <a:latin typeface="Meiryo UI" pitchFamily="50" charset="-128"/>
                <a:ea typeface="Meiryo UI" pitchFamily="50" charset="-128"/>
                <a:cs typeface="Meiryo UI" pitchFamily="50" charset="-128"/>
              </a:rPr>
              <a:t>1,200kW</a:t>
            </a:r>
          </a:p>
          <a:p>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a:solidFill>
                  <a:prstClr val="black"/>
                </a:solidFill>
                <a:latin typeface="Meiryo UI" pitchFamily="50" charset="-128"/>
                <a:ea typeface="Meiryo UI" pitchFamily="50" charset="-128"/>
                <a:cs typeface="Meiryo UI" pitchFamily="50" charset="-128"/>
              </a:rPr>
              <a:t>2015</a:t>
            </a:r>
            <a:r>
              <a:rPr lang="ja-JP" altLang="en-US" sz="1100" dirty="0">
                <a:solidFill>
                  <a:prstClr val="black"/>
                </a:solidFill>
                <a:latin typeface="Meiryo UI" pitchFamily="50" charset="-128"/>
                <a:ea typeface="Meiryo UI" pitchFamily="50" charset="-128"/>
                <a:cs typeface="Meiryo UI" pitchFamily="50" charset="-128"/>
              </a:rPr>
              <a:t>年</a:t>
            </a:r>
            <a:r>
              <a:rPr lang="en-US" altLang="ja-JP" sz="1100" dirty="0">
                <a:solidFill>
                  <a:prstClr val="black"/>
                </a:solidFill>
                <a:latin typeface="Meiryo UI" pitchFamily="50" charset="-128"/>
                <a:ea typeface="Meiryo UI" pitchFamily="50" charset="-128"/>
                <a:cs typeface="Meiryo UI" pitchFamily="50" charset="-128"/>
              </a:rPr>
              <a:t>3</a:t>
            </a:r>
            <a:r>
              <a:rPr lang="ja-JP" altLang="en-US" sz="1100" dirty="0">
                <a:solidFill>
                  <a:prstClr val="black"/>
                </a:solidFill>
                <a:latin typeface="Meiryo UI" pitchFamily="50" charset="-128"/>
                <a:ea typeface="Meiryo UI" pitchFamily="50" charset="-128"/>
                <a:cs typeface="Meiryo UI" pitchFamily="50" charset="-128"/>
              </a:rPr>
              <a:t>月～　供給開始</a:t>
            </a:r>
            <a:endParaRPr lang="en-US" altLang="ja-JP" sz="1100" dirty="0">
              <a:solidFill>
                <a:prstClr val="black"/>
              </a:solidFill>
              <a:latin typeface="Meiryo UI" pitchFamily="50" charset="-128"/>
              <a:ea typeface="Meiryo UI" pitchFamily="50" charset="-128"/>
              <a:cs typeface="Meiryo UI" pitchFamily="50" charset="-128"/>
            </a:endParaRPr>
          </a:p>
        </p:txBody>
      </p:sp>
      <p:grpSp>
        <p:nvGrpSpPr>
          <p:cNvPr id="25" name="グループ化 24"/>
          <p:cNvGrpSpPr/>
          <p:nvPr/>
        </p:nvGrpSpPr>
        <p:grpSpPr>
          <a:xfrm>
            <a:off x="4358394" y="1382638"/>
            <a:ext cx="5261342" cy="1625861"/>
            <a:chOff x="5090639" y="2770568"/>
            <a:chExt cx="4602547" cy="1422280"/>
          </a:xfrm>
        </p:grpSpPr>
        <p:grpSp>
          <p:nvGrpSpPr>
            <p:cNvPr id="26" name="グループ化 25"/>
            <p:cNvGrpSpPr/>
            <p:nvPr/>
          </p:nvGrpSpPr>
          <p:grpSpPr>
            <a:xfrm>
              <a:off x="6713599" y="2770568"/>
              <a:ext cx="2979587" cy="1422280"/>
              <a:chOff x="6056048" y="4945878"/>
              <a:chExt cx="2979587" cy="1422280"/>
            </a:xfrm>
          </p:grpSpPr>
          <p:pic>
            <p:nvPicPr>
              <p:cNvPr id="29" name="Picture 2" descr="市場全景よこ"/>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7" name="二等辺三角形 2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8" name="図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sp>
        <p:nvSpPr>
          <p:cNvPr id="33" name="正方形/長方形 32"/>
          <p:cNvSpPr/>
          <p:nvPr/>
        </p:nvSpPr>
        <p:spPr>
          <a:xfrm>
            <a:off x="5382605" y="987700"/>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313330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4179627" y="3809850"/>
            <a:ext cx="933006"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itchFamily="50" charset="-128"/>
              <a:ea typeface="Meiryo UI" pitchFamily="50" charset="-128"/>
              <a:cs typeface="Meiryo UI"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2470" y="4215063"/>
            <a:ext cx="464248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◆大阪府は、全国初となる空港施設への大規模な水素エネルギー導入の実証事業「水素グリッドプロジェクト」を促進し、関空</a:t>
            </a:r>
            <a:r>
              <a:rPr lang="ja-JP" altLang="en-US" b="0" i="0" dirty="0" smtClean="0">
                <a:latin typeface="Meiryo UI" pitchFamily="50" charset="-128"/>
                <a:ea typeface="Meiryo UI" pitchFamily="50" charset="-128"/>
                <a:cs typeface="Meiryo UI" pitchFamily="50" charset="-128"/>
              </a:rPr>
              <a:t>のショーケース</a:t>
            </a:r>
            <a:r>
              <a:rPr lang="ja-JP" altLang="en-US" b="0" i="0" dirty="0">
                <a:latin typeface="Meiryo UI" pitchFamily="50" charset="-128"/>
                <a:ea typeface="Meiryo UI" pitchFamily="50" charset="-128"/>
                <a:cs typeface="Meiryo UI" pitchFamily="50" charset="-128"/>
              </a:rPr>
              <a:t>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4011794"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空港における水素エネルギーの導入促進</a:t>
            </a:r>
          </a:p>
        </p:txBody>
      </p:sp>
      <p:pic>
        <p:nvPicPr>
          <p:cNvPr id="38" name="Picture 6">
            <a:extLst>
              <a:ext uri="{FF2B5EF4-FFF2-40B4-BE49-F238E27FC236}">
                <a16:creationId xmlns:a16="http://schemas.microsoft.com/office/drawing/2014/main" id="{279F3C6F-D2AB-4ED4-925B-B1C08FD962A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75981" y="4982271"/>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a:extLst>
              <a:ext uri="{FF2B5EF4-FFF2-40B4-BE49-F238E27FC236}">
                <a16:creationId xmlns:a16="http://schemas.microsoft.com/office/drawing/2014/main" id="{68FE9262-6D52-4482-A2C6-1FF2546F0478}"/>
              </a:ext>
            </a:extLst>
          </p:cNvPr>
          <p:cNvSpPr/>
          <p:nvPr/>
        </p:nvSpPr>
        <p:spPr>
          <a:xfrm>
            <a:off x="2136647" y="6013876"/>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燃料電池フォークリフト</a:t>
            </a:r>
          </a:p>
        </p:txBody>
      </p:sp>
      <p:pic>
        <p:nvPicPr>
          <p:cNvPr id="41" name="Picture 2">
            <a:extLst>
              <a:ext uri="{FF2B5EF4-FFF2-40B4-BE49-F238E27FC236}">
                <a16:creationId xmlns:a16="http://schemas.microsoft.com/office/drawing/2014/main" id="{A08D4C10-83DD-4580-B12A-61CCFD2495B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82150" y="5036059"/>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a:extLst>
              <a:ext uri="{FF2B5EF4-FFF2-40B4-BE49-F238E27FC236}">
                <a16:creationId xmlns:a16="http://schemas.microsoft.com/office/drawing/2014/main" id="{58D211A7-63FE-410B-82EA-9096D0AE457C}"/>
              </a:ext>
            </a:extLst>
          </p:cNvPr>
          <p:cNvSpPr/>
          <p:nvPr/>
        </p:nvSpPr>
        <p:spPr>
          <a:xfrm>
            <a:off x="197648" y="6000228"/>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p>
        </p:txBody>
      </p:sp>
      <p:pic>
        <p:nvPicPr>
          <p:cNvPr id="47" name="Picture 2" descr="C:\Users\ShimaguchiS\AppData\Local\Microsoft\Windows\Temporary Internet Files\Content.Outlook\ONLP7RQS\関空FCFLディスペンサー写真 (2).png">
            <a:extLst>
              <a:ext uri="{FF2B5EF4-FFF2-40B4-BE49-F238E27FC236}">
                <a16:creationId xmlns:a16="http://schemas.microsoft.com/office/drawing/2014/main" id="{13A18826-DA41-4C6A-9F11-25534F1E8A0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9290" y="4982271"/>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a:extLst>
              <a:ext uri="{FF2B5EF4-FFF2-40B4-BE49-F238E27FC236}">
                <a16:creationId xmlns:a16="http://schemas.microsoft.com/office/drawing/2014/main" id="{13169967-B683-4538-99E8-A55F810B2BDF}"/>
              </a:ext>
            </a:extLst>
          </p:cNvPr>
          <p:cNvSpPr/>
          <p:nvPr/>
        </p:nvSpPr>
        <p:spPr>
          <a:xfrm>
            <a:off x="3405170" y="5954271"/>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3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66D49031-C930-48E4-8095-0D148C05A4EB}"/>
              </a:ext>
            </a:extLst>
          </p:cNvPr>
          <p:cNvSpPr/>
          <p:nvPr/>
        </p:nvSpPr>
        <p:spPr>
          <a:xfrm>
            <a:off x="5339063" y="4385186"/>
            <a:ext cx="4158254" cy="1796190"/>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・燃料電池フォークリフトの貨物上屋への導入や、水素供給施設</a:t>
            </a:r>
            <a:r>
              <a:rPr lang="ja-JP" altLang="en-US" sz="1100" dirty="0" smtClean="0">
                <a:solidFill>
                  <a:schemeClr val="tx1"/>
                </a:solidFill>
                <a:latin typeface="Meiryo UI" pitchFamily="50" charset="-128"/>
                <a:ea typeface="Meiryo UI" pitchFamily="50" charset="-128"/>
                <a:cs typeface="Meiryo UI" pitchFamily="50" charset="-128"/>
              </a:rPr>
              <a:t>等の</a:t>
            </a:r>
            <a:endParaRPr lang="en-US" altLang="ja-JP" sz="1100" dirty="0" smtClean="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インフラ</a:t>
            </a:r>
            <a:r>
              <a:rPr lang="ja-JP" altLang="en-US" sz="1100" dirty="0">
                <a:solidFill>
                  <a:schemeClr val="tx1"/>
                </a:solidFill>
                <a:latin typeface="Meiryo UI" pitchFamily="50" charset="-128"/>
                <a:ea typeface="Meiryo UI" pitchFamily="50" charset="-128"/>
                <a:cs typeface="Meiryo UI" pitchFamily="50" charset="-128"/>
              </a:rPr>
              <a:t>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2014</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4</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日開所</a:t>
            </a:r>
            <a:r>
              <a:rPr lang="ja-JP" altLang="en-US" sz="900" dirty="0" smtClean="0">
                <a:solidFill>
                  <a:schemeClr val="tx1"/>
                </a:solidFill>
                <a:latin typeface="Meiryo UI" pitchFamily="50" charset="-128"/>
                <a:ea typeface="Meiryo UI" pitchFamily="50" charset="-128"/>
                <a:cs typeface="Meiryo UI" pitchFamily="50" charset="-128"/>
              </a:rPr>
              <a:t>）</a:t>
            </a:r>
            <a:endParaRPr lang="en-US" altLang="ja-JP" sz="900" dirty="0" smtClean="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・関西空港島内にて燃料電池バスの運行開始</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2022</a:t>
            </a:r>
            <a:r>
              <a:rPr lang="ja-JP" altLang="en-US" sz="900" dirty="0" smtClean="0">
                <a:solidFill>
                  <a:schemeClr val="tx1"/>
                </a:solidFill>
                <a:latin typeface="Meiryo UI" pitchFamily="50" charset="-128"/>
                <a:ea typeface="Meiryo UI" pitchFamily="50" charset="-128"/>
                <a:cs typeface="Meiryo UI" pitchFamily="50" charset="-128"/>
              </a:rPr>
              <a:t>年</a:t>
            </a:r>
            <a:r>
              <a:rPr lang="en-US" altLang="ja-JP" sz="900" dirty="0" smtClean="0">
                <a:solidFill>
                  <a:schemeClr val="tx1"/>
                </a:solidFill>
                <a:latin typeface="Meiryo UI" pitchFamily="50" charset="-128"/>
                <a:ea typeface="Meiryo UI" pitchFamily="50" charset="-128"/>
                <a:cs typeface="Meiryo UI" pitchFamily="50" charset="-128"/>
              </a:rPr>
              <a:t>3</a:t>
            </a:r>
            <a:r>
              <a:rPr lang="ja-JP" altLang="en-US" sz="900" dirty="0" smtClean="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a:solidFill>
                  <a:schemeClr val="tx1"/>
                </a:solidFill>
                <a:latin typeface="Meiryo UI" pitchFamily="50" charset="-128"/>
                <a:ea typeface="Meiryo UI" pitchFamily="50" charset="-128"/>
                <a:cs typeface="Meiryo UI" pitchFamily="50" charset="-128"/>
              </a:rPr>
              <a:t>FC</a:t>
            </a:r>
            <a:r>
              <a:rPr lang="ja-JP" altLang="en-US" sz="1100" dirty="0">
                <a:solidFill>
                  <a:schemeClr val="tx1"/>
                </a:solidFill>
                <a:latin typeface="Meiryo UI" pitchFamily="50" charset="-128"/>
                <a:ea typeface="Meiryo UI" pitchFamily="50" charset="-128"/>
                <a:cs typeface="Meiryo UI" pitchFamily="50" charset="-128"/>
              </a:rPr>
              <a:t>バス運行の検討</a:t>
            </a:r>
          </a:p>
        </p:txBody>
      </p:sp>
    </p:spTree>
    <p:extLst>
      <p:ext uri="{BB962C8B-B14F-4D97-AF65-F5344CB8AC3E}">
        <p14:creationId xmlns:p14="http://schemas.microsoft.com/office/powerpoint/2010/main" val="3685990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2844" y="885667"/>
            <a:ext cx="9804822" cy="59149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172062" y="1706428"/>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◆大阪府・大阪市は、産学官で構成</a:t>
            </a:r>
            <a:r>
              <a:rPr lang="ja-JP" altLang="en-US" b="0" i="0" dirty="0" smtClean="0">
                <a:latin typeface="Meiryo UI" pitchFamily="50" charset="-128"/>
                <a:ea typeface="Meiryo UI" pitchFamily="50" charset="-128"/>
                <a:cs typeface="Meiryo UI" pitchFamily="50" charset="-128"/>
              </a:rPr>
              <a:t>する「</a:t>
            </a:r>
            <a:r>
              <a:rPr lang="ja-JP" altLang="en-US" b="0" i="0" dirty="0">
                <a:latin typeface="Meiryo UI" pitchFamily="50" charset="-128"/>
                <a:ea typeface="Meiryo UI" pitchFamily="50" charset="-128"/>
                <a:cs typeface="Meiryo UI" pitchFamily="50" charset="-128"/>
              </a:rPr>
              <a:t>おおさか電動車協働普及サポートネット」において、燃料電池自動車の普及及び水素ステーション整備の促進に向け</a:t>
            </a:r>
            <a:r>
              <a:rPr lang="ja-JP" altLang="en-US" b="0" i="0" dirty="0" smtClean="0">
                <a:latin typeface="Meiryo UI" pitchFamily="50" charset="-128"/>
                <a:ea typeface="Meiryo UI" pitchFamily="50" charset="-128"/>
                <a:cs typeface="Meiryo UI" pitchFamily="50" charset="-128"/>
              </a:rPr>
              <a:t>、サポートネット</a:t>
            </a:r>
            <a:r>
              <a:rPr lang="ja-JP" altLang="en-US" b="0" i="0" dirty="0">
                <a:latin typeface="Meiryo UI" pitchFamily="50" charset="-128"/>
                <a:ea typeface="Meiryo UI" pitchFamily="50" charset="-128"/>
                <a:cs typeface="Meiryo UI" pitchFamily="50" charset="-128"/>
              </a:rPr>
              <a:t>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159331" y="3663123"/>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59331" y="4099266"/>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73980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59331" y="542476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4575" y="5340104"/>
            <a:ext cx="3060000"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り</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組みます</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594575" y="4004104"/>
            <a:ext cx="3060000" cy="550365"/>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just">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192219" y="3753493"/>
            <a:ext cx="4614350"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82651" y="399100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13561" y="404668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354</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1149" y="1802866"/>
            <a:ext cx="3325534" cy="1911826"/>
          </a:xfrm>
          <a:prstGeom prst="rect">
            <a:avLst/>
          </a:prstGeom>
        </p:spPr>
      </p:pic>
      <p:sp>
        <p:nvSpPr>
          <p:cNvPr id="3" name="テキスト ボックス 2"/>
          <p:cNvSpPr txBox="1"/>
          <p:nvPr/>
        </p:nvSpPr>
        <p:spPr>
          <a:xfrm>
            <a:off x="6235924" y="1516494"/>
            <a:ext cx="2535984" cy="261610"/>
          </a:xfrm>
          <a:prstGeom prst="rect">
            <a:avLst/>
          </a:prstGeom>
          <a:solidFill>
            <a:srgbClr val="FFC000"/>
          </a:solid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おおさか電動車協働普及サポートネット</a:t>
            </a:r>
            <a:endParaRPr kumimoji="1" lang="ja-JP" altLang="en-US" sz="1100" dirty="0">
              <a:latin typeface="Meiryo UI" panose="020B0604030504040204" pitchFamily="50" charset="-128"/>
              <a:ea typeface="Meiryo UI" panose="020B0604030504040204" pitchFamily="50" charset="-128"/>
            </a:endParaRPr>
          </a:p>
        </p:txBody>
      </p:sp>
      <p:sp>
        <p:nvSpPr>
          <p:cNvPr id="23" name="Rectangle 3"/>
          <p:cNvSpPr>
            <a:spLocks noChangeArrowheads="1"/>
          </p:cNvSpPr>
          <p:nvPr/>
        </p:nvSpPr>
        <p:spPr bwMode="auto">
          <a:xfrm>
            <a:off x="6594575" y="4708802"/>
            <a:ext cx="3060000" cy="37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水素ステーション部材等の開発に対し、補助金制度等により関連技術の開発を支援します。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235879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416633" y="89507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01358" y="790582"/>
            <a:ext cx="4215275"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燃料電池自動車等の普及促進（市民等啓発）</a:t>
            </a:r>
          </a:p>
        </p:txBody>
      </p:sp>
      <p:sp>
        <p:nvSpPr>
          <p:cNvPr id="24" name="角丸四角形 23"/>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FF998B6-C0B3-4327-8884-E6290BC1DD74}"/>
              </a:ext>
            </a:extLst>
          </p:cNvPr>
          <p:cNvSpPr txBox="1"/>
          <p:nvPr/>
        </p:nvSpPr>
        <p:spPr>
          <a:xfrm>
            <a:off x="5045201" y="1317836"/>
            <a:ext cx="4627848" cy="692497"/>
          </a:xfrm>
          <a:prstGeom prst="rect">
            <a:avLst/>
          </a:prstGeom>
          <a:noFill/>
        </p:spPr>
        <p:txBody>
          <a:bodyPr wrap="square">
            <a:spAutoFit/>
          </a:bodyPr>
          <a:lstStyle/>
          <a:p>
            <a:pPr algn="just"/>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また、大阪市では、水素社会の実現に向けた社会受容性の向上のため、企業と連携し、環境イベントにおいて、一般市民を対象とした啓発イベントを実施しています。</a:t>
            </a:r>
          </a:p>
        </p:txBody>
      </p:sp>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317352" y="5195525"/>
            <a:ext cx="4684208" cy="1015663"/>
          </a:xfrm>
          <a:prstGeom prst="rect">
            <a:avLst/>
          </a:prstGeom>
          <a:noFill/>
          <a:ln>
            <a:solidFill>
              <a:schemeClr val="tx1"/>
            </a:solidFill>
          </a:ln>
        </p:spPr>
        <p:txBody>
          <a:bodyPr wrap="square">
            <a:spAutoFit/>
          </a:bodyPr>
          <a:lstStyle/>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燃料電池自動車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等次世代自動車の普及促進に関する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83703" y="1359747"/>
            <a:ext cx="4453397" cy="1425097"/>
            <a:chOff x="283704" y="1422377"/>
            <a:chExt cx="4320000" cy="1425097"/>
          </a:xfrm>
        </p:grpSpPr>
        <p:sp>
          <p:nvSpPr>
            <p:cNvPr id="45" name="テキスト ボックス 28"/>
            <p:cNvSpPr txBox="1">
              <a:spLocks noChangeArrowheads="1"/>
            </p:cNvSpPr>
            <p:nvPr/>
          </p:nvSpPr>
          <p:spPr bwMode="auto">
            <a:xfrm>
              <a:off x="283704" y="1422377"/>
              <a:ext cx="4320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◆大阪市は、水素社会の実現、燃料電池自動車</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FCV</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の普及促進をめざした取組を進め、新たなエネルギー都市の構築に貢献するため、大阪地区トヨタ各社と、エネルギー関連施策</a:t>
              </a:r>
              <a:r>
                <a:rPr lang="ja-JP" altLang="en-US" b="0" i="0" dirty="0" smtClean="0">
                  <a:latin typeface="Meiryo UI" pitchFamily="50" charset="-128"/>
                  <a:ea typeface="Meiryo UI" pitchFamily="50" charset="-128"/>
                  <a:cs typeface="Meiryo UI" pitchFamily="50" charset="-128"/>
                </a:rPr>
                <a:t>の推進</a:t>
              </a:r>
              <a:r>
                <a:rPr lang="ja-JP" altLang="en-US" b="0" i="0" dirty="0">
                  <a:latin typeface="Meiryo UI" pitchFamily="50" charset="-128"/>
                  <a:ea typeface="Meiryo UI" pitchFamily="50" charset="-128"/>
                  <a:cs typeface="Meiryo UI" pitchFamily="50" charset="-128"/>
                </a:rPr>
                <a:t>に係る連携協定</a:t>
              </a:r>
              <a:r>
                <a:rPr lang="ja-JP" altLang="en-US" b="0" i="0" dirty="0" smtClean="0">
                  <a:latin typeface="Meiryo UI" pitchFamily="50" charset="-128"/>
                  <a:ea typeface="Meiryo UI" pitchFamily="50" charset="-128"/>
                  <a:cs typeface="Meiryo UI" pitchFamily="50" charset="-128"/>
                </a:rPr>
                <a:t>を</a:t>
              </a:r>
              <a:r>
                <a:rPr lang="en-US" altLang="ja-JP" b="0" i="0" dirty="0" smtClean="0">
                  <a:latin typeface="Meiryo UI" panose="020B0604030504040204" pitchFamily="50" charset="-128"/>
                  <a:ea typeface="Meiryo UI" panose="020B0604030504040204" pitchFamily="50" charset="-128"/>
                </a:rPr>
                <a:t>20</a:t>
              </a:r>
              <a:r>
                <a:rPr lang="en-US" altLang="ja-JP" b="0" i="0" dirty="0">
                  <a:latin typeface="Meiryo UI" panose="020B0604030504040204" pitchFamily="50" charset="-128"/>
                  <a:ea typeface="Meiryo UI" panose="020B0604030504040204" pitchFamily="50" charset="-128"/>
                </a:rPr>
                <a:t>20</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lgn="just"/>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283704" y="2447364"/>
              <a:ext cx="43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この</a:t>
              </a:r>
              <a:r>
                <a:rPr lang="ja-JP" altLang="en-US" b="0" i="0" dirty="0">
                  <a:latin typeface="Meiryo UI" pitchFamily="50" charset="-128"/>
                  <a:ea typeface="Meiryo UI" pitchFamily="50" charset="-128"/>
                  <a:cs typeface="Meiryo UI" pitchFamily="50" charset="-128"/>
                </a:rPr>
                <a:t>協定</a:t>
              </a:r>
              <a:r>
                <a:rPr lang="ja-JP" altLang="en-US" b="0" i="0" dirty="0" smtClean="0">
                  <a:latin typeface="Meiryo UI" pitchFamily="50" charset="-128"/>
                  <a:ea typeface="Meiryo UI" pitchFamily="50" charset="-128"/>
                  <a:cs typeface="Meiryo UI" pitchFamily="50" charset="-128"/>
                </a:rPr>
                <a:t>を活用して、</a:t>
              </a:r>
              <a:r>
                <a:rPr lang="ja-JP" altLang="en-US" b="0" i="0" dirty="0">
                  <a:latin typeface="Meiryo UI" pitchFamily="50" charset="-128"/>
                  <a:ea typeface="Meiryo UI" pitchFamily="50" charset="-128"/>
                  <a:cs typeface="Meiryo UI" pitchFamily="50" charset="-128"/>
                </a:rPr>
                <a:t>水素社会の実現に向けた取組や次世代自動車の普及促進その他のエネルギー関連施策を推進して</a:t>
              </a:r>
              <a:r>
                <a:rPr lang="ja-JP" altLang="en-US" b="0" i="0" dirty="0" smtClean="0">
                  <a:latin typeface="Meiryo UI" pitchFamily="50" charset="-128"/>
                  <a:ea typeface="Meiryo UI" pitchFamily="50" charset="-128"/>
                  <a:cs typeface="Meiryo UI" pitchFamily="50" charset="-128"/>
                </a:rPr>
                <a:t>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grpSp>
      <p:sp>
        <p:nvSpPr>
          <p:cNvPr id="33" name="テキスト ボックス 32">
            <a:extLst>
              <a:ext uri="{FF2B5EF4-FFF2-40B4-BE49-F238E27FC236}">
                <a16:creationId xmlns:a16="http://schemas.microsoft.com/office/drawing/2014/main" id="{C9F3D3E3-6BD9-4B95-BCA5-1CA81CE1D034}"/>
              </a:ext>
            </a:extLst>
          </p:cNvPr>
          <p:cNvSpPr txBox="1"/>
          <p:nvPr/>
        </p:nvSpPr>
        <p:spPr>
          <a:xfrm>
            <a:off x="5853828" y="6127068"/>
            <a:ext cx="3469372" cy="461665"/>
          </a:xfrm>
          <a:prstGeom prst="rect">
            <a:avLst/>
          </a:prstGeom>
          <a:noFill/>
        </p:spPr>
        <p:txBody>
          <a:bodyPr wrap="square">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市内イベントでの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世代自動車展示・試乗・給電デモ</a:t>
            </a:r>
          </a:p>
        </p:txBody>
      </p:sp>
      <p:sp>
        <p:nvSpPr>
          <p:cNvPr id="21" name="テキスト ボックス 20">
            <a:extLst>
              <a:ext uri="{FF2B5EF4-FFF2-40B4-BE49-F238E27FC236}">
                <a16:creationId xmlns:a16="http://schemas.microsoft.com/office/drawing/2014/main" id="{C9F3D3E3-6BD9-4B95-BCA5-1CA81CE1D034}"/>
              </a:ext>
            </a:extLst>
          </p:cNvPr>
          <p:cNvSpPr txBox="1"/>
          <p:nvPr/>
        </p:nvSpPr>
        <p:spPr>
          <a:xfrm>
            <a:off x="5547427" y="3723202"/>
            <a:ext cx="3469372"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水素エネルギー啓発用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動画（右上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コード）・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パンフレット・パネル等の制作</a:t>
            </a: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334906780"/>
              </p:ext>
            </p:extLst>
          </p:nvPr>
        </p:nvGraphicFramePr>
        <p:xfrm>
          <a:off x="5059785" y="2132406"/>
          <a:ext cx="1196133" cy="1692291"/>
        </p:xfrm>
        <a:graphic>
          <a:graphicData uri="http://schemas.openxmlformats.org/presentationml/2006/ole">
            <mc:AlternateContent xmlns:mc="http://schemas.openxmlformats.org/markup-compatibility/2006">
              <mc:Choice xmlns:v="urn:schemas-microsoft-com:vml" Requires="v">
                <p:oleObj spid="_x0000_s1478" name="Acrobat Document" r:id="rId4" imgW="8020012" imgH="11344216" progId="AcroExch.Document.DC">
                  <p:embed/>
                </p:oleObj>
              </mc:Choice>
              <mc:Fallback>
                <p:oleObj name="Acrobat Document" r:id="rId4" imgW="8020012" imgH="11344216" progId="AcroExch.Document.DC">
                  <p:embed/>
                  <p:pic>
                    <p:nvPicPr>
                      <p:cNvPr id="31" name="オブジェクト 30"/>
                      <p:cNvPicPr/>
                      <p:nvPr/>
                    </p:nvPicPr>
                    <p:blipFill>
                      <a:blip r:embed="rId5"/>
                      <a:stretch>
                        <a:fillRect/>
                      </a:stretch>
                    </p:blipFill>
                    <p:spPr>
                      <a:xfrm>
                        <a:off x="5059785" y="2132406"/>
                        <a:ext cx="1196133" cy="1692291"/>
                      </a:xfrm>
                      <a:prstGeom prst="rect">
                        <a:avLst/>
                      </a:prstGeom>
                      <a:ln>
                        <a:solidFill>
                          <a:schemeClr val="tx1"/>
                        </a:solidFill>
                      </a:ln>
                    </p:spPr>
                  </p:pic>
                </p:oleObj>
              </mc:Fallback>
            </mc:AlternateContent>
          </a:graphicData>
        </a:graphic>
      </p:graphicFrame>
      <p:graphicFrame>
        <p:nvGraphicFramePr>
          <p:cNvPr id="32" name="オブジェクト 31"/>
          <p:cNvGraphicFramePr>
            <a:graphicFrameLocks noChangeAspect="1"/>
          </p:cNvGraphicFramePr>
          <p:nvPr>
            <p:extLst>
              <p:ext uri="{D42A27DB-BD31-4B8C-83A1-F6EECF244321}">
                <p14:modId xmlns:p14="http://schemas.microsoft.com/office/powerpoint/2010/main" val="2879167664"/>
              </p:ext>
            </p:extLst>
          </p:nvPr>
        </p:nvGraphicFramePr>
        <p:xfrm>
          <a:off x="6342307" y="2228426"/>
          <a:ext cx="2033635" cy="1440000"/>
        </p:xfrm>
        <a:graphic>
          <a:graphicData uri="http://schemas.openxmlformats.org/presentationml/2006/ole">
            <mc:AlternateContent xmlns:mc="http://schemas.openxmlformats.org/markup-compatibility/2006">
              <mc:Choice xmlns:v="urn:schemas-microsoft-com:vml" Requires="v">
                <p:oleObj spid="_x0000_s1479" name="Acrobat Document" r:id="rId6" imgW="11324996" imgH="8019948" progId="AcroExch.Document.2017">
                  <p:embed/>
                </p:oleObj>
              </mc:Choice>
              <mc:Fallback>
                <p:oleObj name="Acrobat Document" r:id="rId6" imgW="11324996" imgH="8019948" progId="AcroExch.Document.2017">
                  <p:embed/>
                  <p:pic>
                    <p:nvPicPr>
                      <p:cNvPr id="32" name="オブジェクト 31"/>
                      <p:cNvPicPr/>
                      <p:nvPr/>
                    </p:nvPicPr>
                    <p:blipFill>
                      <a:blip r:embed="rId7"/>
                      <a:stretch>
                        <a:fillRect/>
                      </a:stretch>
                    </p:blipFill>
                    <p:spPr>
                      <a:xfrm>
                        <a:off x="6342307" y="2228426"/>
                        <a:ext cx="2033635" cy="1440000"/>
                      </a:xfrm>
                      <a:prstGeom prst="rect">
                        <a:avLst/>
                      </a:prstGeom>
                      <a:ln>
                        <a:solidFill>
                          <a:schemeClr val="tx1"/>
                        </a:solidFill>
                      </a:ln>
                    </p:spPr>
                  </p:pic>
                </p:oleObj>
              </mc:Fallback>
            </mc:AlternateContent>
          </a:graphicData>
        </a:graphic>
      </p:graphicFrame>
      <p:pic>
        <p:nvPicPr>
          <p:cNvPr id="35" name="図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6366" y="4551740"/>
            <a:ext cx="2144746" cy="1589949"/>
          </a:xfrm>
          <a:prstGeom prst="rect">
            <a:avLst/>
          </a:prstGeom>
        </p:spPr>
      </p:pic>
      <p:sp>
        <p:nvSpPr>
          <p:cNvPr id="37" name="テキスト ボックス 36">
            <a:extLst>
              <a:ext uri="{FF2B5EF4-FFF2-40B4-BE49-F238E27FC236}">
                <a16:creationId xmlns:a16="http://schemas.microsoft.com/office/drawing/2014/main" id="{C9F3D3E3-6BD9-4B95-BCA5-1CA81CE1D034}"/>
              </a:ext>
            </a:extLst>
          </p:cNvPr>
          <p:cNvSpPr txBox="1"/>
          <p:nvPr/>
        </p:nvSpPr>
        <p:spPr>
          <a:xfrm>
            <a:off x="5180741" y="4132668"/>
            <a:ext cx="1867675" cy="461665"/>
          </a:xfrm>
          <a:prstGeom prst="rect">
            <a:avLst/>
          </a:prstGeom>
          <a:noFill/>
        </p:spPr>
        <p:txBody>
          <a:bodyPr wrap="square">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大阪市立自然史博物館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夏休みこども環境教室</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a:extLst>
              <a:ext uri="{FF2B5EF4-FFF2-40B4-BE49-F238E27FC236}">
                <a16:creationId xmlns:a16="http://schemas.microsoft.com/office/drawing/2014/main" id="{C9F3D3E3-6BD9-4B95-BCA5-1CA81CE1D034}"/>
              </a:ext>
            </a:extLst>
          </p:cNvPr>
          <p:cNvSpPr txBox="1"/>
          <p:nvPr/>
        </p:nvSpPr>
        <p:spPr>
          <a:xfrm>
            <a:off x="7391112" y="4243399"/>
            <a:ext cx="1908666" cy="461665"/>
          </a:xfrm>
          <a:prstGeom prst="rect">
            <a:avLst/>
          </a:prstGeom>
          <a:noFill/>
        </p:spPr>
        <p:txBody>
          <a:bodyPr wrap="square">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イオンモール鶴見緑地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エコ</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エネみらいフェスタ</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8447" y="2482058"/>
            <a:ext cx="1099139" cy="1099139"/>
          </a:xfrm>
          <a:prstGeom prst="rect">
            <a:avLst/>
          </a:prstGeom>
        </p:spPr>
      </p:pic>
      <p:sp>
        <p:nvSpPr>
          <p:cNvPr id="39" name="テキスト ボックス 38">
            <a:extLst>
              <a:ext uri="{FF2B5EF4-FFF2-40B4-BE49-F238E27FC236}">
                <a16:creationId xmlns:a16="http://schemas.microsoft.com/office/drawing/2014/main" id="{C9F3D3E3-6BD9-4B95-BCA5-1CA81CE1D034}"/>
              </a:ext>
            </a:extLst>
          </p:cNvPr>
          <p:cNvSpPr txBox="1"/>
          <p:nvPr/>
        </p:nvSpPr>
        <p:spPr>
          <a:xfrm>
            <a:off x="8072484" y="1963151"/>
            <a:ext cx="1908666" cy="461665"/>
          </a:xfrm>
          <a:prstGeom prst="rect">
            <a:avLst/>
          </a:prstGeom>
          <a:noFill/>
        </p:spPr>
        <p:txBody>
          <a:bodyPr wrap="square">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水素啓発動画はこちら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9" name="図 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29973" y="4678124"/>
            <a:ext cx="2152075" cy="1450974"/>
          </a:xfrm>
          <a:prstGeom prst="rect">
            <a:avLst/>
          </a:prstGeom>
        </p:spPr>
      </p:pic>
      <p:sp>
        <p:nvSpPr>
          <p:cNvPr id="40" name="テキスト ボックス 39"/>
          <p:cNvSpPr txBox="1"/>
          <p:nvPr/>
        </p:nvSpPr>
        <p:spPr>
          <a:xfrm>
            <a:off x="8593331" y="5281794"/>
            <a:ext cx="1130335" cy="461665"/>
          </a:xfrm>
          <a:prstGeom prst="rect">
            <a:avLst/>
          </a:prstGeom>
          <a:solidFill>
            <a:schemeClr val="bg1"/>
          </a:solid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水素実験教室</a:t>
            </a:r>
            <a:endParaRPr kumimoji="1" lang="en-US" altLang="ja-JP" sz="1200" dirty="0" smtClean="0">
              <a:latin typeface="Meiryo UI" panose="020B0604030504040204" pitchFamily="50" charset="-128"/>
              <a:ea typeface="Meiryo UI" panose="020B0604030504040204" pitchFamily="50" charset="-128"/>
            </a:endParaRPr>
          </a:p>
          <a:p>
            <a:pPr algn="ctr"/>
            <a:r>
              <a:rPr lang="en-US" altLang="ja-JP" sz="1200" dirty="0" smtClean="0">
                <a:latin typeface="Meiryo UI" panose="020B0604030504040204" pitchFamily="50" charset="-128"/>
                <a:ea typeface="Meiryo UI" panose="020B0604030504040204" pitchFamily="50" charset="-128"/>
              </a:rPr>
              <a:t>FCV</a:t>
            </a:r>
            <a:r>
              <a:rPr lang="ja-JP" altLang="en-US" sz="1200" dirty="0" smtClean="0">
                <a:latin typeface="Meiryo UI" panose="020B0604030504040204" pitchFamily="50" charset="-128"/>
                <a:ea typeface="Meiryo UI" panose="020B0604030504040204" pitchFamily="50" charset="-128"/>
              </a:rPr>
              <a:t>試乗会</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65356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2" y="763742"/>
            <a:ext cx="7498304" cy="3635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223173"/>
            <a:ext cx="919557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）や燃料電池自動車（</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）等の普及を促進しています。</a:t>
            </a:r>
          </a:p>
        </p:txBody>
      </p:sp>
      <p:sp>
        <p:nvSpPr>
          <p:cNvPr id="43" name="テキスト ボックス 42"/>
          <p:cNvSpPr txBox="1"/>
          <p:nvPr/>
        </p:nvSpPr>
        <p:spPr>
          <a:xfrm>
            <a:off x="7758397" y="883772"/>
            <a:ext cx="2006652"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5,161</a:t>
            </a:r>
            <a:r>
              <a:rPr lang="ja-JP" altLang="en-US" sz="1200" dirty="0">
                <a:latin typeface="Meiryo UI" pitchFamily="50" charset="-128"/>
                <a:ea typeface="Meiryo UI" pitchFamily="50" charset="-128"/>
                <a:cs typeface="Meiryo UI" pitchFamily="50" charset="-128"/>
              </a:rPr>
              <a:t>千円）</a:t>
            </a:r>
          </a:p>
        </p:txBody>
      </p:sp>
      <p:sp>
        <p:nvSpPr>
          <p:cNvPr id="45" name="正方形/長方形 44"/>
          <p:cNvSpPr/>
          <p:nvPr/>
        </p:nvSpPr>
        <p:spPr>
          <a:xfrm>
            <a:off x="470748" y="4783144"/>
            <a:ext cx="7201427"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2022</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セミナーや市町村イベントにおける⾞両の展⽰、給電機能の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市町村イベント</a:t>
            </a:r>
            <a:r>
              <a:rPr lang="en-US" altLang="ja-JP"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5</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（参考　</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6</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カ所</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6809385" y="5440640"/>
            <a:ext cx="31156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     （年度）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5" y="5489998"/>
            <a:ext cx="5007959" cy="892552"/>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◆自動車販売事業者、行政機関等で構成する「おおさか電動車協働普及サポートネット」において事業者と連携し、ワイヤレス充電システムを用いた電動超小型モビリティの運用実証や市町村等が実施する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等の普及イベントの支援等の取組を実施します。</a:t>
            </a:r>
          </a:p>
        </p:txBody>
      </p:sp>
      <p:sp>
        <p:nvSpPr>
          <p:cNvPr id="51" name="テキスト ボックス 50"/>
          <p:cNvSpPr txBox="1"/>
          <p:nvPr/>
        </p:nvSpPr>
        <p:spPr>
          <a:xfrm>
            <a:off x="250249" y="4511352"/>
            <a:ext cx="6540315" cy="292388"/>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10" name="正方形/長方形 9"/>
          <p:cNvSpPr/>
          <p:nvPr/>
        </p:nvSpPr>
        <p:spPr>
          <a:xfrm>
            <a:off x="6988222" y="4214252"/>
            <a:ext cx="2735444" cy="246221"/>
          </a:xfrm>
          <a:prstGeom prst="rect">
            <a:avLst/>
          </a:prstGeom>
          <a:noFill/>
          <a:ln>
            <a:noFill/>
          </a:ln>
        </p:spPr>
        <p:txBody>
          <a:bodyPr wrap="square">
            <a:spAutoFit/>
          </a:bodyPr>
          <a:lstStyle/>
          <a:p>
            <a:pPr algn="just"/>
            <a:r>
              <a:rPr lang="ja-JP" altLang="en-US" sz="1000" dirty="0">
                <a:latin typeface="Meiryo UI" pitchFamily="50" charset="-128"/>
                <a:ea typeface="Meiryo UI" pitchFamily="50" charset="-128"/>
                <a:cs typeface="Meiryo UI" pitchFamily="50" charset="-128"/>
              </a:rPr>
              <a:t>乗車体験事業で作成した</a:t>
            </a:r>
            <a:r>
              <a:rPr lang="ja-JP" altLang="en-US" sz="1000" dirty="0" smtClean="0">
                <a:latin typeface="Meiryo UI" pitchFamily="50" charset="-128"/>
                <a:ea typeface="Meiryo UI" pitchFamily="50" charset="-128"/>
                <a:cs typeface="Meiryo UI" pitchFamily="50" charset="-128"/>
              </a:rPr>
              <a:t>ステッカー</a:t>
            </a:r>
            <a:r>
              <a:rPr lang="en-US" altLang="ja-JP" sz="1000" dirty="0" smtClean="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a:t>
            </a:r>
            <a:r>
              <a:rPr lang="en-US" altLang="ja-JP" sz="1000" dirty="0" smtClean="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3" name="図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50199" y="5390649"/>
            <a:ext cx="1258736" cy="978189"/>
          </a:xfrm>
          <a:prstGeom prst="rect">
            <a:avLst/>
          </a:prstGeom>
        </p:spPr>
      </p:pic>
      <p:sp>
        <p:nvSpPr>
          <p:cNvPr id="25" name="テキスト ボックス 24"/>
          <p:cNvSpPr txBox="1"/>
          <p:nvPr/>
        </p:nvSpPr>
        <p:spPr>
          <a:xfrm>
            <a:off x="262325" y="1754342"/>
            <a:ext cx="9010463" cy="492443"/>
          </a:xfrm>
          <a:prstGeom prst="rect">
            <a:avLst/>
          </a:prstGeom>
          <a:noFill/>
        </p:spPr>
        <p:txBody>
          <a:bodyPr wrap="square" rtlCol="0">
            <a:spAutoFit/>
          </a:bodyPr>
          <a:lstStyle/>
          <a:p>
            <a:pPr marL="80599" indent="-80599" algn="just"/>
            <a:r>
              <a:rPr lang="ja-JP" altLang="en-US" sz="1300" dirty="0" smtClean="0">
                <a:latin typeface="Meiryo UI" pitchFamily="50" charset="-128"/>
                <a:ea typeface="Meiryo UI" pitchFamily="50" charset="-128"/>
                <a:cs typeface="Meiryo UI" pitchFamily="50" charset="-128"/>
              </a:rPr>
              <a:t>◆カーシェア事</a:t>
            </a:r>
            <a:r>
              <a:rPr lang="ja-JP" altLang="en-US" sz="1300" dirty="0">
                <a:latin typeface="Meiryo UI" pitchFamily="50" charset="-128"/>
                <a:ea typeface="Meiryo UI" pitchFamily="50" charset="-128"/>
                <a:cs typeface="Meiryo UI" pitchFamily="50" charset="-128"/>
              </a:rPr>
              <a:t>業者や自動車ディーラー（販売事業者）と連携し、</a:t>
            </a:r>
            <a:r>
              <a:rPr lang="ja-JP" altLang="en-US" sz="1300" dirty="0" smtClean="0">
                <a:latin typeface="Meiryo UI" pitchFamily="50" charset="-128"/>
                <a:ea typeface="Meiryo UI" pitchFamily="50" charset="-128"/>
                <a:cs typeface="Meiryo UI" pitchFamily="50" charset="-128"/>
              </a:rPr>
              <a:t>ゼロエミッション車</a:t>
            </a:r>
            <a:r>
              <a:rPr lang="ja-JP" altLang="en-US" sz="1300" dirty="0">
                <a:latin typeface="Meiryo UI" pitchFamily="50" charset="-128"/>
                <a:ea typeface="Meiryo UI" pitchFamily="50" charset="-128"/>
                <a:cs typeface="Meiryo UI" pitchFamily="50" charset="-128"/>
              </a:rPr>
              <a:t>の理解促進に効果的な乗車体験や車両への充電、非常時にも役立つ給電機能等に関する体験の機会を府民や事業者に提供します。</a:t>
            </a:r>
          </a:p>
        </p:txBody>
      </p:sp>
      <p:sp>
        <p:nvSpPr>
          <p:cNvPr id="27" name="Rectangle 285"/>
          <p:cNvSpPr>
            <a:spLocks noChangeArrowheads="1"/>
          </p:cNvSpPr>
          <p:nvPr/>
        </p:nvSpPr>
        <p:spPr bwMode="auto">
          <a:xfrm>
            <a:off x="2756904" y="4181665"/>
            <a:ext cx="1722120" cy="3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カーシェアを通じた普及促進の体験イメージ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9467" y="2845523"/>
            <a:ext cx="1662698" cy="1388204"/>
          </a:xfrm>
          <a:prstGeom prst="rect">
            <a:avLst/>
          </a:prstGeom>
          <a:noFill/>
          <a:ln>
            <a:noFill/>
          </a:ln>
        </p:spPr>
      </p:pic>
      <p:sp>
        <p:nvSpPr>
          <p:cNvPr id="30" name="Rectangle 285"/>
          <p:cNvSpPr>
            <a:spLocks noChangeArrowheads="1"/>
          </p:cNvSpPr>
          <p:nvPr/>
        </p:nvSpPr>
        <p:spPr bwMode="auto">
          <a:xfrm>
            <a:off x="830181" y="4214252"/>
            <a:ext cx="1296280" cy="23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kern="100" dirty="0">
                <a:latin typeface="Century" panose="02040604050505020304" pitchFamily="18" charset="0"/>
                <a:ea typeface="HG丸ｺﾞｼｯｸM-PRO" panose="020F0600000000000000" pitchFamily="50" charset="-128"/>
                <a:cs typeface="Times New Roman" panose="02020603050405020304" pitchFamily="18" charset="0"/>
              </a:rPr>
              <a:t>停電時の</a:t>
            </a: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給電機能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Rectangle 285"/>
          <p:cNvSpPr>
            <a:spLocks noChangeArrowheads="1"/>
          </p:cNvSpPr>
          <p:nvPr/>
        </p:nvSpPr>
        <p:spPr bwMode="auto">
          <a:xfrm>
            <a:off x="5216127" y="6397675"/>
            <a:ext cx="1593258" cy="27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dirty="0">
                <a:latin typeface="Meiryo UI" pitchFamily="50" charset="-128"/>
                <a:ea typeface="Meiryo UI" pitchFamily="50" charset="-128"/>
                <a:cs typeface="Meiryo UI" pitchFamily="50" charset="-128"/>
              </a:rPr>
              <a:t>ワイヤレス充電システムを用いた電動超小型モビリティ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8" name="図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9416" y="2897542"/>
            <a:ext cx="1611267" cy="1284167"/>
          </a:xfrm>
          <a:prstGeom prst="rect">
            <a:avLst/>
          </a:prstGeom>
        </p:spPr>
      </p:pic>
      <p:sp>
        <p:nvSpPr>
          <p:cNvPr id="32" name="Rectangle 285"/>
          <p:cNvSpPr>
            <a:spLocks noChangeArrowheads="1"/>
          </p:cNvSpPr>
          <p:nvPr/>
        </p:nvSpPr>
        <p:spPr bwMode="auto">
          <a:xfrm>
            <a:off x="1066694" y="3877714"/>
            <a:ext cx="1362903" cy="38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nSpc>
                <a:spcPts val="1200"/>
              </a:lnSpc>
              <a:spcAft>
                <a:spcPts val="0"/>
              </a:spcAft>
            </a:pPr>
            <a:r>
              <a:rPr lang="en-US" sz="8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a:t>
            </a:r>
            <a:r>
              <a:rPr lang="ja-JP"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画像出典</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a:t>
            </a:r>
            <a:r>
              <a:rPr lang="en-US" sz="800" kern="12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https://toyota.jp/kyuden/</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en-US" sz="5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6032" y="2833716"/>
            <a:ext cx="2192715" cy="1388505"/>
          </a:xfrm>
          <a:prstGeom prst="rect">
            <a:avLst/>
          </a:prstGeom>
        </p:spPr>
      </p:pic>
      <p:graphicFrame>
        <p:nvGraphicFramePr>
          <p:cNvPr id="9" name="表 8"/>
          <p:cNvGraphicFramePr>
            <a:graphicFrameLocks noGrp="1"/>
          </p:cNvGraphicFramePr>
          <p:nvPr>
            <p:extLst>
              <p:ext uri="{D42A27DB-BD31-4B8C-83A1-F6EECF244321}">
                <p14:modId xmlns:p14="http://schemas.microsoft.com/office/powerpoint/2010/main" val="2695610608"/>
              </p:ext>
            </p:extLst>
          </p:nvPr>
        </p:nvGraphicFramePr>
        <p:xfrm>
          <a:off x="6915054" y="5697276"/>
          <a:ext cx="2774928" cy="916584"/>
        </p:xfrm>
        <a:graphic>
          <a:graphicData uri="http://schemas.openxmlformats.org/drawingml/2006/table">
            <a:tbl>
              <a:tblPr/>
              <a:tblGrid>
                <a:gridCol w="796761">
                  <a:extLst>
                    <a:ext uri="{9D8B030D-6E8A-4147-A177-3AD203B41FA5}">
                      <a16:colId xmlns:a16="http://schemas.microsoft.com/office/drawing/2014/main" val="1416852224"/>
                    </a:ext>
                  </a:extLst>
                </a:gridCol>
                <a:gridCol w="659389">
                  <a:extLst>
                    <a:ext uri="{9D8B030D-6E8A-4147-A177-3AD203B41FA5}">
                      <a16:colId xmlns:a16="http://schemas.microsoft.com/office/drawing/2014/main" val="689879437"/>
                    </a:ext>
                  </a:extLst>
                </a:gridCol>
                <a:gridCol w="659389">
                  <a:extLst>
                    <a:ext uri="{9D8B030D-6E8A-4147-A177-3AD203B41FA5}">
                      <a16:colId xmlns:a16="http://schemas.microsoft.com/office/drawing/2014/main" val="1907020905"/>
                    </a:ext>
                  </a:extLst>
                </a:gridCol>
                <a:gridCol w="659389">
                  <a:extLst>
                    <a:ext uri="{9D8B030D-6E8A-4147-A177-3AD203B41FA5}">
                      <a16:colId xmlns:a16="http://schemas.microsoft.com/office/drawing/2014/main" val="4078540239"/>
                    </a:ext>
                  </a:extLst>
                </a:gridCol>
              </a:tblGrid>
              <a:tr h="229146">
                <a:tc>
                  <a:txBody>
                    <a:bodyPr/>
                    <a:lstStyle/>
                    <a:p>
                      <a:pPr algn="ctr" fontAlgn="ctr"/>
                      <a:r>
                        <a:rPr lang="ja-JP" altLang="en-US" sz="1100" b="0" i="0" u="none" strike="noStrike">
                          <a:solidFill>
                            <a:schemeClr val="tx1"/>
                          </a:solidFill>
                          <a:effectLst/>
                          <a:latin typeface="游ゴシック Medium" panose="020B0500000000000000" pitchFamily="50" charset="-128"/>
                          <a:ea typeface="游ゴシック Medium" panose="020B05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96230262"/>
                  </a:ext>
                </a:extLst>
              </a:tr>
              <a:tr h="229146">
                <a:tc>
                  <a:txBody>
                    <a:bodyPr/>
                    <a:lstStyle/>
                    <a:p>
                      <a:pPr algn="ctr" fontAlgn="ctr"/>
                      <a:r>
                        <a:rPr lang="en-US" sz="1100" b="0" i="0" u="none" strike="noStrike">
                          <a:solidFill>
                            <a:schemeClr val="tx1"/>
                          </a:solidFill>
                          <a:effectLst/>
                          <a:latin typeface="游ゴシック Medium" panose="020B0500000000000000" pitchFamily="50" charset="-128"/>
                          <a:ea typeface="游ゴシック Medium" panose="020B0500000000000000" pitchFamily="50" charset="-128"/>
                        </a:rPr>
                        <a:t>EV（</a:t>
                      </a:r>
                      <a:r>
                        <a:rPr lang="ja-JP" altLang="en-US" sz="1100" b="0" i="0" u="none" strike="noStrike">
                          <a:solidFill>
                            <a:schemeClr val="tx1"/>
                          </a:solidFill>
                          <a:effectLst/>
                          <a:latin typeface="游ゴシック Medium" panose="020B0500000000000000" pitchFamily="50" charset="-128"/>
                          <a:ea typeface="游ゴシック Medium" panose="020B0500000000000000" pitchFamily="50"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游ゴシック Medium" panose="020B0500000000000000" pitchFamily="50" charset="-128"/>
                          <a:ea typeface="游ゴシック Medium" panose="020B0500000000000000" pitchFamily="50" charset="-128"/>
                        </a:rPr>
                        <a:t>6,022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6,788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8,029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3779"/>
                  </a:ext>
                </a:extLst>
              </a:tr>
              <a:tr h="229146">
                <a:tc>
                  <a:txBody>
                    <a:bodyPr/>
                    <a:lstStyle/>
                    <a:p>
                      <a:pPr algn="ctr" fontAlgn="ctr"/>
                      <a:r>
                        <a:rPr lang="en-US" sz="1100" b="0" i="0" u="none" strike="noStrike">
                          <a:solidFill>
                            <a:schemeClr val="tx1"/>
                          </a:solidFill>
                          <a:effectLst/>
                          <a:latin typeface="游ゴシック Medium" panose="020B0500000000000000" pitchFamily="50" charset="-128"/>
                          <a:ea typeface="游ゴシック Medium" panose="020B0500000000000000" pitchFamily="50" charset="-128"/>
                        </a:rPr>
                        <a:t>FCV（</a:t>
                      </a:r>
                      <a:r>
                        <a:rPr lang="ja-JP" altLang="en-US" sz="1100" b="0" i="0" u="none" strike="noStrike">
                          <a:solidFill>
                            <a:schemeClr val="tx1"/>
                          </a:solidFill>
                          <a:effectLst/>
                          <a:latin typeface="游ゴシック Medium" panose="020B0500000000000000" pitchFamily="50" charset="-128"/>
                          <a:ea typeface="游ゴシック Medium" panose="020B0500000000000000" pitchFamily="50"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373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428063"/>
                  </a:ext>
                </a:extLst>
              </a:tr>
              <a:tr h="229146">
                <a:tc>
                  <a:txBody>
                    <a:bodyPr/>
                    <a:lstStyle/>
                    <a:p>
                      <a:pPr algn="ctr" fontAlgn="ctr"/>
                      <a:r>
                        <a:rPr lang="en-US" sz="1100" b="0" i="0" u="none" strike="noStrike">
                          <a:solidFill>
                            <a:schemeClr val="tx1"/>
                          </a:solidFill>
                          <a:effectLst/>
                          <a:latin typeface="游ゴシック Medium" panose="020B0500000000000000" pitchFamily="50" charset="-128"/>
                          <a:ea typeface="游ゴシック Medium" panose="020B0500000000000000" pitchFamily="50" charset="-128"/>
                        </a:rPr>
                        <a:t>PHV（</a:t>
                      </a:r>
                      <a:r>
                        <a:rPr lang="ja-JP" altLang="en-US" sz="1100" b="0" i="0" u="none" strike="noStrike">
                          <a:solidFill>
                            <a:schemeClr val="tx1"/>
                          </a:solidFill>
                          <a:effectLst/>
                          <a:latin typeface="游ゴシック Medium" panose="020B0500000000000000" pitchFamily="50" charset="-128"/>
                          <a:ea typeface="游ゴシック Medium" panose="020B0500000000000000" pitchFamily="50"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游ゴシック Medium" panose="020B0500000000000000" pitchFamily="50" charset="-128"/>
                          <a:ea typeface="游ゴシック Medium" panose="020B0500000000000000" pitchFamily="50" charset="-128"/>
                        </a:rPr>
                        <a:t>5,645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游ゴシック Medium" panose="020B0500000000000000" pitchFamily="50" charset="-128"/>
                          <a:ea typeface="游ゴシック Medium" panose="020B0500000000000000" pitchFamily="50" charset="-128"/>
                        </a:rPr>
                        <a:t>6,165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游ゴシック Medium" panose="020B0500000000000000" pitchFamily="50" charset="-128"/>
                          <a:ea typeface="游ゴシック Medium" panose="020B0500000000000000" pitchFamily="50" charset="-128"/>
                        </a:rPr>
                        <a:t>7,173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059375"/>
                  </a:ext>
                </a:extLst>
              </a:tr>
            </a:tbl>
          </a:graphicData>
        </a:graphic>
      </p:graphicFrame>
      <p:pic>
        <p:nvPicPr>
          <p:cNvPr id="34" name="図 3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19950" y="2838738"/>
            <a:ext cx="1315736" cy="1289618"/>
          </a:xfrm>
          <a:prstGeom prst="rect">
            <a:avLst/>
          </a:prstGeom>
        </p:spPr>
      </p:pic>
      <p:sp>
        <p:nvSpPr>
          <p:cNvPr id="36" name="正方形/長方形 35"/>
          <p:cNvSpPr/>
          <p:nvPr/>
        </p:nvSpPr>
        <p:spPr>
          <a:xfrm>
            <a:off x="470749" y="2269371"/>
            <a:ext cx="7201427"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2022</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・カーシェア事業者と連携した乗車</a:t>
            </a:r>
            <a:r>
              <a:rPr lang="ja-JP" altLang="en-US" sz="1000" dirty="0">
                <a:solidFill>
                  <a:schemeClr val="tx1"/>
                </a:solidFill>
                <a:latin typeface="Meiryo UI" pitchFamily="50" charset="-128"/>
                <a:ea typeface="Meiryo UI" pitchFamily="50" charset="-128"/>
                <a:cs typeface="Meiryo UI" pitchFamily="50" charset="-128"/>
              </a:rPr>
              <a:t>体験</a:t>
            </a:r>
            <a:r>
              <a:rPr lang="ja-JP" altLang="en-US" sz="1000" dirty="0" smtClean="0">
                <a:solidFill>
                  <a:schemeClr val="tx1"/>
                </a:solidFill>
                <a:latin typeface="Meiryo UI" pitchFamily="50" charset="-128"/>
                <a:ea typeface="Meiryo UI" pitchFamily="50" charset="-128"/>
                <a:cs typeface="Meiryo UI" pitchFamily="50" charset="-128"/>
              </a:rPr>
              <a:t>キャンペーン：</a:t>
            </a:r>
            <a:r>
              <a:rPr lang="en-US" altLang="ja-JP" sz="1000" dirty="0" smtClean="0">
                <a:solidFill>
                  <a:schemeClr val="tx1"/>
                </a:solidFill>
                <a:latin typeface="Meiryo UI" pitchFamily="50" charset="-128"/>
                <a:ea typeface="Meiryo UI" pitchFamily="50" charset="-128"/>
                <a:cs typeface="Meiryo UI" pitchFamily="50" charset="-128"/>
              </a:rPr>
              <a:t>EV</a:t>
            </a:r>
            <a:r>
              <a:rPr lang="ja-JP" altLang="en-US" sz="1000" dirty="0" smtClean="0">
                <a:solidFill>
                  <a:schemeClr val="tx1"/>
                </a:solidFill>
                <a:latin typeface="Meiryo UI" pitchFamily="50" charset="-128"/>
                <a:ea typeface="Meiryo UI" pitchFamily="50" charset="-128"/>
                <a:cs typeface="Meiryo UI" pitchFamily="50" charset="-128"/>
              </a:rPr>
              <a:t>乗車チケット・アンケート回答数　乗車前</a:t>
            </a:r>
            <a:r>
              <a:rPr lang="en-US" altLang="ja-JP" sz="1000" dirty="0" smtClean="0">
                <a:solidFill>
                  <a:schemeClr val="tx1"/>
                </a:solidFill>
                <a:latin typeface="Meiryo UI" pitchFamily="50" charset="-128"/>
                <a:ea typeface="Meiryo UI" pitchFamily="50" charset="-128"/>
                <a:cs typeface="Meiryo UI" pitchFamily="50" charset="-128"/>
              </a:rPr>
              <a:t>1,200</a:t>
            </a:r>
            <a:r>
              <a:rPr lang="ja-JP" altLang="en-US" sz="1000" dirty="0" smtClean="0">
                <a:solidFill>
                  <a:schemeClr val="tx1"/>
                </a:solidFill>
                <a:latin typeface="Meiryo UI" pitchFamily="50" charset="-128"/>
                <a:ea typeface="Meiryo UI" pitchFamily="50" charset="-128"/>
                <a:cs typeface="Meiryo UI" pitchFamily="50" charset="-128"/>
              </a:rPr>
              <a:t>人、乗車後</a:t>
            </a:r>
            <a:r>
              <a:rPr lang="en-US" altLang="ja-JP" sz="1000" dirty="0" smtClean="0">
                <a:solidFill>
                  <a:schemeClr val="tx1"/>
                </a:solidFill>
                <a:latin typeface="Meiryo UI" pitchFamily="50" charset="-128"/>
                <a:ea typeface="Meiryo UI" pitchFamily="50" charset="-128"/>
                <a:cs typeface="Meiryo UI" pitchFamily="50" charset="-128"/>
              </a:rPr>
              <a:t>300</a:t>
            </a:r>
            <a:r>
              <a:rPr lang="ja-JP" altLang="en-US" sz="1000" dirty="0" smtClean="0">
                <a:solidFill>
                  <a:schemeClr val="tx1"/>
                </a:solidFill>
                <a:latin typeface="Meiryo UI" pitchFamily="50" charset="-128"/>
                <a:ea typeface="Meiryo UI" pitchFamily="50" charset="-128"/>
                <a:cs typeface="Meiryo UI" pitchFamily="50" charset="-128"/>
              </a:rPr>
              <a:t>人</a:t>
            </a:r>
            <a:endParaRPr lang="en-US" altLang="ja-JP" sz="1000" dirty="0" smtClean="0">
              <a:solidFill>
                <a:schemeClr val="tx1"/>
              </a:solidFill>
              <a:latin typeface="Meiryo UI" pitchFamily="50" charset="-128"/>
              <a:ea typeface="Meiryo UI" pitchFamily="50" charset="-128"/>
              <a:cs typeface="Meiryo UI" pitchFamily="50" charset="-128"/>
            </a:endParaRPr>
          </a:p>
          <a:p>
            <a:pPr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自動車ディーラーでのキャンペーン実施</a:t>
            </a:r>
            <a:r>
              <a:rPr lang="ja-JP" altLang="en-US" sz="1000" dirty="0" smtClean="0">
                <a:solidFill>
                  <a:schemeClr val="tx1"/>
                </a:solidFill>
                <a:latin typeface="Meiryo UI" panose="020B0604030504040204" pitchFamily="50" charset="-128"/>
                <a:ea typeface="Meiryo UI" panose="020B0604030504040204" pitchFamily="50" charset="-128"/>
              </a:rPr>
              <a:t>店舗数：</a:t>
            </a:r>
            <a:r>
              <a:rPr lang="ja-JP" altLang="en-US" sz="1000" dirty="0">
                <a:solidFill>
                  <a:schemeClr val="tx1"/>
                </a:solidFill>
                <a:latin typeface="Meiryo UI" panose="020B0604030504040204" pitchFamily="50" charset="-128"/>
                <a:ea typeface="Meiryo UI" panose="020B0604030504040204" pitchFamily="50" charset="-128"/>
              </a:rPr>
              <a:t>約</a:t>
            </a:r>
            <a:r>
              <a:rPr lang="en-US" altLang="ja-JP" sz="1000" dirty="0">
                <a:solidFill>
                  <a:schemeClr val="tx1"/>
                </a:solidFill>
                <a:latin typeface="Meiryo UI" panose="020B0604030504040204" pitchFamily="50" charset="-128"/>
                <a:ea typeface="Meiryo UI" panose="020B0604030504040204" pitchFamily="50" charset="-128"/>
              </a:rPr>
              <a:t>130</a:t>
            </a:r>
            <a:r>
              <a:rPr lang="ja-JP" altLang="en-US" sz="1000" dirty="0" smtClean="0">
                <a:solidFill>
                  <a:schemeClr val="tx1"/>
                </a:solidFill>
                <a:latin typeface="Meiryo UI" panose="020B0604030504040204" pitchFamily="50" charset="-128"/>
                <a:ea typeface="Meiryo UI" panose="020B0604030504040204" pitchFamily="50" charset="-128"/>
              </a:rPr>
              <a:t>店舗</a:t>
            </a:r>
            <a:endParaRPr lang="ja-JP" altLang="en-US" sz="1000" dirty="0">
              <a:solidFill>
                <a:schemeClr val="tx1"/>
              </a:solidFill>
              <a:latin typeface="Meiryo UI" panose="020B0604030504040204" pitchFamily="50" charset="-128"/>
              <a:ea typeface="Meiryo UI" panose="020B0604030504040204" pitchFamily="50" charset="-128"/>
            </a:endParaRPr>
          </a:p>
        </p:txBody>
      </p:sp>
      <p:sp>
        <p:nvSpPr>
          <p:cNvPr id="29" name="Rectangle 285"/>
          <p:cNvSpPr>
            <a:spLocks noChangeArrowheads="1"/>
          </p:cNvSpPr>
          <p:nvPr/>
        </p:nvSpPr>
        <p:spPr bwMode="auto">
          <a:xfrm>
            <a:off x="4915245" y="4182691"/>
            <a:ext cx="184467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環境性能・補助金等の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情報提供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680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34471" y="605319"/>
            <a:ext cx="9680469" cy="610457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323455" y="818671"/>
            <a:ext cx="4082346"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多様な電力・ガス事業者の参入促進</a:t>
            </a:r>
          </a:p>
        </p:txBody>
      </p:sp>
      <p:sp>
        <p:nvSpPr>
          <p:cNvPr id="34" name="テキスト ボックス 33"/>
          <p:cNvSpPr txBox="1"/>
          <p:nvPr/>
        </p:nvSpPr>
        <p:spPr>
          <a:xfrm>
            <a:off x="4519095" y="834903"/>
            <a:ext cx="950526"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1C16A817-BA3E-45DC-A11E-79105201C3DA}"/>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円/楕円 30">
            <a:extLst>
              <a:ext uri="{FF2B5EF4-FFF2-40B4-BE49-F238E27FC236}">
                <a16:creationId xmlns:a16="http://schemas.microsoft.com/office/drawing/2014/main" id="{60C84473-25D5-405E-9E30-A0D479AB11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p:cNvSpPr txBox="1">
            <a:spLocks noChangeArrowheads="1"/>
          </p:cNvSpPr>
          <p:nvPr/>
        </p:nvSpPr>
        <p:spPr bwMode="auto">
          <a:xfrm>
            <a:off x="182332" y="1916594"/>
            <a:ext cx="4705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a:latin typeface="Meiryo UI" pitchFamily="50" charset="-128"/>
              <a:ea typeface="Meiryo UI" pitchFamily="50" charset="-128"/>
              <a:cs typeface="Meiryo UI" pitchFamily="50" charset="-128"/>
            </a:endParaRPr>
          </a:p>
          <a:p>
            <a:pPr marL="87313" indent="-87313" algn="just"/>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年の電力自由化以降、大阪府は</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年度から、大阪市は</a:t>
            </a:r>
            <a:r>
              <a:rPr lang="en-US" altLang="ja-JP" b="0" i="0" dirty="0">
                <a:latin typeface="Meiryo UI" pitchFamily="50" charset="-128"/>
                <a:ea typeface="Meiryo UI" pitchFamily="50" charset="-128"/>
                <a:cs typeface="Meiryo UI" pitchFamily="50" charset="-128"/>
              </a:rPr>
              <a:t>2001</a:t>
            </a:r>
            <a:r>
              <a:rPr lang="ja-JP" altLang="en-US" b="0" i="0" dirty="0">
                <a:latin typeface="Meiryo UI" pitchFamily="50" charset="-128"/>
                <a:ea typeface="Meiryo UI" pitchFamily="50" charset="-128"/>
                <a:cs typeface="Meiryo UI" pitchFamily="50" charset="-128"/>
              </a:rPr>
              <a:t>年度から、一部施設において、一般競争入札により電力</a:t>
            </a:r>
            <a:r>
              <a:rPr lang="ja-JP" altLang="en-US" b="0" i="0" dirty="0" smtClean="0">
                <a:latin typeface="Meiryo UI" pitchFamily="50" charset="-128"/>
                <a:ea typeface="Meiryo UI" pitchFamily="50" charset="-128"/>
                <a:cs typeface="Meiryo UI" pitchFamily="50" charset="-128"/>
              </a:rPr>
              <a:t>を調達</a:t>
            </a:r>
            <a:r>
              <a:rPr lang="ja-JP" altLang="en-US" b="0" i="0" dirty="0">
                <a:latin typeface="Meiryo UI" pitchFamily="50" charset="-128"/>
                <a:ea typeface="Meiryo UI" pitchFamily="50" charset="-128"/>
                <a:cs typeface="Meiryo UI" pitchFamily="50" charset="-128"/>
              </a:rPr>
              <a:t>し、以後、順次拡大しています。なお、大阪広域環境施設組合では、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年度の調達分より電子入札を導入することで、さらに電力会社参入促進のための環境を整えています。</a:t>
            </a:r>
            <a:endParaRPr lang="en-US" altLang="ja-JP"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100672" y="1916594"/>
            <a:ext cx="4478994"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◆市町村等のごみ焼却施設では、余熱を利用した発電</a:t>
            </a:r>
            <a:r>
              <a:rPr lang="ja-JP" altLang="en-US" b="0" i="0" dirty="0" smtClean="0">
                <a:latin typeface="Meiryo UI" pitchFamily="50" charset="-128"/>
                <a:ea typeface="Meiryo UI" pitchFamily="50" charset="-128"/>
                <a:cs typeface="Meiryo UI" pitchFamily="50" charset="-128"/>
              </a:rPr>
              <a:t>が行われて</a:t>
            </a:r>
            <a:r>
              <a:rPr lang="ja-JP" altLang="en-US" b="0" i="0" dirty="0">
                <a:latin typeface="Meiryo UI" pitchFamily="50" charset="-128"/>
                <a:ea typeface="Meiryo UI" pitchFamily="50" charset="-128"/>
                <a:cs typeface="Meiryo UI" pitchFamily="50" charset="-128"/>
              </a:rPr>
              <a:t>おり、余剰電力の売却を入札により行うことで</a:t>
            </a:r>
            <a:r>
              <a:rPr lang="ja-JP" altLang="en-US" b="0" i="0" dirty="0" smtClean="0">
                <a:latin typeface="Meiryo UI" pitchFamily="50" charset="-128"/>
                <a:ea typeface="Meiryo UI" pitchFamily="50" charset="-128"/>
                <a:cs typeface="Meiryo UI" pitchFamily="50" charset="-128"/>
              </a:rPr>
              <a:t>、多様</a:t>
            </a:r>
            <a:r>
              <a:rPr lang="ja-JP" altLang="en-US" b="0" i="0" dirty="0">
                <a:latin typeface="Meiryo UI" pitchFamily="50" charset="-128"/>
                <a:ea typeface="Meiryo UI" pitchFamily="50" charset="-128"/>
                <a:cs typeface="Meiryo UI" pitchFamily="50" charset="-128"/>
              </a:rPr>
              <a:t>な電力会社の参入機会の拡大を図っています。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FIT</a:t>
            </a:r>
            <a:r>
              <a:rPr lang="ja-JP" altLang="en-US" b="0" i="0" dirty="0">
                <a:latin typeface="Meiryo UI" pitchFamily="50" charset="-128"/>
                <a:ea typeface="Meiryo UI" pitchFamily="50" charset="-128"/>
                <a:cs typeface="Meiryo UI" pitchFamily="50" charset="-128"/>
              </a:rPr>
              <a:t>分を除く余剰電力の売却において</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団体が入札を実施）</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なお</a:t>
            </a:r>
            <a:r>
              <a:rPr lang="ja-JP" altLang="en-US" b="0" i="0" dirty="0">
                <a:latin typeface="Meiryo UI" pitchFamily="50" charset="-128"/>
                <a:ea typeface="Meiryo UI" pitchFamily="50" charset="-128"/>
                <a:cs typeface="Meiryo UI" pitchFamily="50" charset="-128"/>
              </a:rPr>
              <a:t>、大阪広域環境施設組合では、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年度の売却分より電子入札を導入することで、さらに電力会社参入促進のための環境を整えています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36" name="正方形/長方形 35"/>
          <p:cNvSpPr/>
          <p:nvPr/>
        </p:nvSpPr>
        <p:spPr>
          <a:xfrm>
            <a:off x="5186397" y="3448938"/>
            <a:ext cx="4237380" cy="738664"/>
          </a:xfrm>
          <a:prstGeom prst="rect">
            <a:avLst/>
          </a:prstGeom>
          <a:noFill/>
          <a:ln>
            <a:solidFill>
              <a:schemeClr val="accent6">
                <a:lumMod val="75000"/>
              </a:schemeClr>
            </a:solidFill>
            <a:prstDash val="dash"/>
          </a:ln>
        </p:spPr>
        <p:txBody>
          <a:bodyPr wrap="squar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（入札の実施状況）</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吹田市、高槻市、枚方市、茨木市、寝屋川市、</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大阪広域環境施設組合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岸和田市貝塚市清掃施設組合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四條畷市交野市清掃施設組合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a:latin typeface="Meiryo UI" panose="020B0604030504040204" pitchFamily="50" charset="-128"/>
                <a:ea typeface="Meiryo UI" panose="020B0604030504040204" pitchFamily="50" charset="-128"/>
                <a:cs typeface="Meiryo UI" panose="020B0604030504040204" pitchFamily="50" charset="-128"/>
              </a:rPr>
              <a:t>泉北環境整備施設組合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東大阪都市清掃施設組合</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28"/>
          <p:cNvSpPr txBox="1">
            <a:spLocks noChangeArrowheads="1"/>
          </p:cNvSpPr>
          <p:nvPr/>
        </p:nvSpPr>
        <p:spPr bwMode="auto">
          <a:xfrm>
            <a:off x="5143611" y="5153339"/>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lgn="just"/>
            <a:r>
              <a:rPr lang="ja-JP" altLang="en-US" sz="1300" dirty="0">
                <a:latin typeface="Meiryo UI" pitchFamily="50" charset="-128"/>
                <a:ea typeface="Meiryo UI" pitchFamily="50" charset="-128"/>
                <a:cs typeface="Meiryo UI" pitchFamily="50" charset="-128"/>
              </a:rPr>
              <a:t>◆大阪広域環境施設組合では、</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年５月分から</a:t>
            </a:r>
            <a:r>
              <a:rPr lang="ja-JP" altLang="en-US" sz="1300" dirty="0" smtClean="0">
                <a:latin typeface="Meiryo UI" pitchFamily="50" charset="-128"/>
                <a:ea typeface="Meiryo UI" pitchFamily="50" charset="-128"/>
                <a:cs typeface="Meiryo UI" pitchFamily="50" charset="-128"/>
              </a:rPr>
              <a:t>、ごみ</a:t>
            </a:r>
            <a:r>
              <a:rPr lang="ja-JP" altLang="en-US" sz="1300" dirty="0">
                <a:latin typeface="Meiryo UI" pitchFamily="50" charset="-128"/>
                <a:ea typeface="Meiryo UI" pitchFamily="50" charset="-128"/>
                <a:cs typeface="Meiryo UI" pitchFamily="50" charset="-128"/>
              </a:rPr>
              <a:t>焼却施設で使用する都市ガスを一般競争入札に</a:t>
            </a:r>
            <a:r>
              <a:rPr lang="ja-JP" altLang="en-US" sz="1300" dirty="0" smtClean="0">
                <a:latin typeface="Meiryo UI" pitchFamily="50" charset="-128"/>
                <a:ea typeface="Meiryo UI" pitchFamily="50" charset="-128"/>
                <a:cs typeface="Meiryo UI" pitchFamily="50" charset="-128"/>
              </a:rPr>
              <a:t>より調達</a:t>
            </a:r>
            <a:r>
              <a:rPr lang="ja-JP" altLang="en-US" sz="1300" dirty="0">
                <a:latin typeface="Meiryo UI" pitchFamily="50" charset="-128"/>
                <a:ea typeface="Meiryo UI" pitchFamily="50" charset="-128"/>
                <a:cs typeface="Meiryo UI" pitchFamily="50" charset="-128"/>
              </a:rPr>
              <a:t>しています。</a:t>
            </a:r>
            <a:endParaRPr lang="en-US" altLang="ja-JP" sz="1300" dirty="0">
              <a:latin typeface="Meiryo UI" pitchFamily="50" charset="-128"/>
              <a:ea typeface="Meiryo UI" pitchFamily="50" charset="-128"/>
              <a:cs typeface="Meiryo UI" pitchFamily="50" charset="-128"/>
            </a:endParaRPr>
          </a:p>
        </p:txBody>
      </p:sp>
      <p:sp>
        <p:nvSpPr>
          <p:cNvPr id="43" name="角丸四角形 22">
            <a:extLst>
              <a:ext uri="{FF2B5EF4-FFF2-40B4-BE49-F238E27FC236}">
                <a16:creationId xmlns:a16="http://schemas.microsoft.com/office/drawing/2014/main" id="{C37E19CE-72A4-4AB7-B001-1C8B3DD5485E}"/>
              </a:ext>
            </a:extLst>
          </p:cNvPr>
          <p:cNvSpPr/>
          <p:nvPr/>
        </p:nvSpPr>
        <p:spPr>
          <a:xfrm>
            <a:off x="5249504" y="1538155"/>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p:txBody>
      </p:sp>
      <p:sp>
        <p:nvSpPr>
          <p:cNvPr id="44" name="角丸四角形 22">
            <a:extLst>
              <a:ext uri="{FF2B5EF4-FFF2-40B4-BE49-F238E27FC236}">
                <a16:creationId xmlns:a16="http://schemas.microsoft.com/office/drawing/2014/main" id="{725E4270-74FA-4E8A-85F1-0C81ED753F1B}"/>
              </a:ext>
            </a:extLst>
          </p:cNvPr>
          <p:cNvSpPr/>
          <p:nvPr/>
        </p:nvSpPr>
        <p:spPr>
          <a:xfrm>
            <a:off x="5252897" y="4750896"/>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ごみ焼却施設の都市ガス調達</a:t>
            </a:r>
          </a:p>
        </p:txBody>
      </p:sp>
      <p:sp>
        <p:nvSpPr>
          <p:cNvPr id="45" name="角丸四角形 22">
            <a:extLst>
              <a:ext uri="{FF2B5EF4-FFF2-40B4-BE49-F238E27FC236}">
                <a16:creationId xmlns:a16="http://schemas.microsoft.com/office/drawing/2014/main" id="{461E4201-3160-43F2-9EFE-45E82FCBA17B}"/>
              </a:ext>
            </a:extLst>
          </p:cNvPr>
          <p:cNvSpPr/>
          <p:nvPr/>
        </p:nvSpPr>
        <p:spPr>
          <a:xfrm>
            <a:off x="323455" y="475089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公共施設のガス調達</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22">
            <a:extLst>
              <a:ext uri="{FF2B5EF4-FFF2-40B4-BE49-F238E27FC236}">
                <a16:creationId xmlns:a16="http://schemas.microsoft.com/office/drawing/2014/main" id="{6E05C733-59B4-44F0-AE6A-E760EE451D23}"/>
              </a:ext>
            </a:extLst>
          </p:cNvPr>
          <p:cNvSpPr/>
          <p:nvPr/>
        </p:nvSpPr>
        <p:spPr>
          <a:xfrm>
            <a:off x="323455" y="153815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公共施設の電力調達</a:t>
            </a:r>
          </a:p>
        </p:txBody>
      </p:sp>
      <p:sp>
        <p:nvSpPr>
          <p:cNvPr id="29" name="正方形/長方形 28"/>
          <p:cNvSpPr/>
          <p:nvPr/>
        </p:nvSpPr>
        <p:spPr>
          <a:xfrm>
            <a:off x="254726" y="3448938"/>
            <a:ext cx="4500928" cy="100826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入札の</a:t>
            </a:r>
            <a:r>
              <a:rPr lang="ja-JP" altLang="en-US" sz="1050" dirty="0">
                <a:solidFill>
                  <a:schemeClr val="tx1"/>
                </a:solidFill>
                <a:latin typeface="Meiryo UI" pitchFamily="50" charset="-128"/>
                <a:ea typeface="Meiryo UI" pitchFamily="50" charset="-128"/>
                <a:cs typeface="Meiryo UI" pitchFamily="50" charset="-128"/>
              </a:rPr>
              <a:t>実施状況＞</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大阪府：令和</a:t>
            </a:r>
            <a:r>
              <a:rPr lang="en-US" altLang="ja-JP" sz="1050" dirty="0" smtClean="0">
                <a:solidFill>
                  <a:schemeClr val="tx1"/>
                </a:solidFill>
                <a:latin typeface="Meiryo UI" pitchFamily="50" charset="-128"/>
                <a:ea typeface="Meiryo UI" pitchFamily="50" charset="-128"/>
                <a:cs typeface="Meiryo UI" pitchFamily="50" charset="-128"/>
              </a:rPr>
              <a:t>4</a:t>
            </a:r>
            <a:r>
              <a:rPr lang="ja-JP" altLang="en-US" sz="1050" dirty="0" smtClean="0">
                <a:solidFill>
                  <a:schemeClr val="tx1"/>
                </a:solidFill>
                <a:latin typeface="Meiryo UI" pitchFamily="50" charset="-128"/>
                <a:ea typeface="Meiryo UI" pitchFamily="50" charset="-128"/>
                <a:cs typeface="Meiryo UI" pitchFamily="50" charset="-128"/>
              </a:rPr>
              <a:t>年度供給開始分</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大手前庁舎、咲洲庁舎、府税事務所等出先機関、府警本部庁舎、警察署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運転免許試験場、学校（高校、支援学校）</a:t>
            </a:r>
            <a:r>
              <a:rPr lang="ja-JP" altLang="en-US" sz="1050" dirty="0" smtClean="0">
                <a:solidFill>
                  <a:schemeClr val="tx1"/>
                </a:solidFill>
                <a:latin typeface="Meiryo UI" pitchFamily="50" charset="-128"/>
                <a:ea typeface="Meiryo UI" pitchFamily="50" charset="-128"/>
                <a:cs typeface="Meiryo UI" pitchFamily="50" charset="-128"/>
              </a:rPr>
              <a:t>など</a:t>
            </a:r>
            <a:r>
              <a:rPr lang="en-US" altLang="ja-JP" sz="1050" dirty="0" smtClean="0">
                <a:solidFill>
                  <a:schemeClr val="tx1"/>
                </a:solidFill>
                <a:latin typeface="Meiryo UI" pitchFamily="50" charset="-128"/>
                <a:ea typeface="Meiryo UI" pitchFamily="50" charset="-128"/>
                <a:cs typeface="Meiryo UI" pitchFamily="50" charset="-128"/>
              </a:rPr>
              <a:t>394</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中央卸売市場、配水場、学校（小学校、中学校、高校）など</a:t>
            </a:r>
            <a:r>
              <a:rPr lang="en-US" altLang="ja-JP" sz="1050" dirty="0">
                <a:solidFill>
                  <a:schemeClr val="tx1"/>
                </a:solidFill>
                <a:latin typeface="Meiryo UI" pitchFamily="50" charset="-128"/>
                <a:ea typeface="Meiryo UI" pitchFamily="50" charset="-128"/>
                <a:cs typeface="Meiryo UI" pitchFamily="50" charset="-128"/>
              </a:rPr>
              <a:t>564</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7" name="テキスト ボックス 28">
            <a:extLst>
              <a:ext uri="{FF2B5EF4-FFF2-40B4-BE49-F238E27FC236}">
                <a16:creationId xmlns:a16="http://schemas.microsoft.com/office/drawing/2014/main" id="{097574D4-369C-4957-8D29-7226CD792DCB}"/>
              </a:ext>
            </a:extLst>
          </p:cNvPr>
          <p:cNvSpPr txBox="1">
            <a:spLocks noChangeArrowheads="1"/>
          </p:cNvSpPr>
          <p:nvPr/>
        </p:nvSpPr>
        <p:spPr bwMode="auto">
          <a:xfrm>
            <a:off x="182332" y="5153339"/>
            <a:ext cx="4705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lgn="just"/>
            <a:r>
              <a:rPr lang="ja-JP" altLang="en-US" sz="1300" dirty="0" smtClean="0">
                <a:latin typeface="Meiryo UI" pitchFamily="50" charset="-128"/>
                <a:ea typeface="Meiryo UI" pitchFamily="50" charset="-128"/>
                <a:cs typeface="Meiryo UI" pitchFamily="50" charset="-128"/>
              </a:rPr>
              <a:t>◆大阪府では、下水道施設</a:t>
            </a:r>
            <a:r>
              <a:rPr lang="en-US" altLang="ja-JP" sz="1300" dirty="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施設において、一般競争入札により都市ガスを調達しています。（</a:t>
            </a:r>
            <a:r>
              <a:rPr lang="en-US" altLang="ja-JP" sz="1300" dirty="0" smtClean="0">
                <a:latin typeface="Meiryo UI" pitchFamily="50" charset="-128"/>
                <a:ea typeface="Meiryo UI" pitchFamily="50" charset="-128"/>
                <a:cs typeface="Meiryo UI" pitchFamily="50" charset="-128"/>
              </a:rPr>
              <a:t>2022</a:t>
            </a:r>
            <a:r>
              <a:rPr lang="ja-JP" altLang="en-US" sz="1300" dirty="0" smtClean="0">
                <a:latin typeface="Meiryo UI" pitchFamily="50" charset="-128"/>
                <a:ea typeface="Meiryo UI" pitchFamily="50" charset="-128"/>
                <a:cs typeface="Meiryo UI" pitchFamily="50" charset="-128"/>
              </a:rPr>
              <a:t>年度実績）</a:t>
            </a:r>
            <a:endParaRPr lang="en-US" altLang="ja-JP"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01694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8241" y="606356"/>
            <a:ext cx="9756016" cy="608840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94761"/>
            <a:ext cx="47184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◆小売電気事業者等に対し、電気需給の対策に関する府への報告を義務付けるとともに、府はその概要を公表します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76020" y="5488525"/>
            <a:ext cx="4274809" cy="900246"/>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a:latin typeface="Meiryo UI" pitchFamily="50" charset="-128"/>
                <a:ea typeface="Meiryo UI" pitchFamily="50" charset="-128"/>
                <a:cs typeface="Meiryo UI" pitchFamily="50" charset="-128"/>
              </a:rPr>
              <a:t>・対象：小売電気事業者及び一般送配電事業者</a:t>
            </a:r>
          </a:p>
          <a:p>
            <a:pPr marL="533400" indent="-533400" eaLnBrk="1" hangingPunct="1"/>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・内容：電力需給の予測及び実績とともに節電を促す取組内容などの報告を</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義務づけ（府の区域内に係る電気の需給の見通しに照らして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知事が必要ないと認めるときを除く）</a:t>
            </a:r>
          </a:p>
          <a:p>
            <a:pPr marL="87313" indent="-87313" eaLnBrk="1" hangingPunct="1"/>
            <a:r>
              <a:rPr lang="ja-JP" altLang="en-US" sz="1050" b="0" i="0" dirty="0">
                <a:latin typeface="Meiryo UI" pitchFamily="50" charset="-128"/>
                <a:ea typeface="Meiryo UI" pitchFamily="50" charset="-128"/>
                <a:cs typeface="Meiryo UI" pitchFamily="50" charset="-128"/>
              </a:rPr>
              <a:t>・報告時期：夏季や冬季など電力需給がひっ迫する時期の前後</a:t>
            </a:r>
          </a:p>
        </p:txBody>
      </p:sp>
      <p:sp>
        <p:nvSpPr>
          <p:cNvPr id="14" name="テキスト ボックス 28"/>
          <p:cNvSpPr txBox="1">
            <a:spLocks noChangeArrowheads="1"/>
          </p:cNvSpPr>
          <p:nvPr/>
        </p:nvSpPr>
        <p:spPr bwMode="auto">
          <a:xfrm>
            <a:off x="114768" y="2037071"/>
            <a:ext cx="49036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◆特定事</a:t>
            </a:r>
            <a:r>
              <a:rPr lang="ja-JP" altLang="en-US" b="0" i="0" dirty="0">
                <a:latin typeface="Meiryo UI" pitchFamily="50" charset="-128"/>
                <a:ea typeface="Meiryo UI" pitchFamily="50" charset="-128"/>
                <a:cs typeface="Meiryo UI" pitchFamily="50" charset="-128"/>
              </a:rPr>
              <a:t>業者等における電気の需要の最適化を促進</a:t>
            </a:r>
            <a:r>
              <a:rPr lang="ja-JP" altLang="en-US" b="0" i="0" dirty="0" smtClean="0">
                <a:solidFill>
                  <a:srgbClr val="FF0000"/>
                </a:solidFill>
                <a:latin typeface="Meiryo UI" pitchFamily="50" charset="-128"/>
                <a:ea typeface="Meiryo UI" pitchFamily="50" charset="-128"/>
                <a:cs typeface="Meiryo UI" pitchFamily="50" charset="-128"/>
              </a:rPr>
              <a:t>し</a:t>
            </a:r>
            <a:r>
              <a:rPr lang="ja-JP" altLang="en-US" b="0" i="0" dirty="0" smtClean="0">
                <a:latin typeface="Meiryo UI" pitchFamily="50" charset="-128"/>
                <a:ea typeface="Meiryo UI" pitchFamily="50" charset="-128"/>
                <a:cs typeface="Meiryo UI" pitchFamily="50" charset="-128"/>
              </a:rPr>
              <a:t>ます</a:t>
            </a:r>
            <a:r>
              <a:rPr lang="ja-JP" altLang="en-US" b="0" i="0" dirty="0">
                <a:latin typeface="Meiryo UI" pitchFamily="50" charset="-128"/>
                <a:ea typeface="Meiryo UI" pitchFamily="50" charset="-128"/>
                <a:cs typeface="Meiryo UI" pitchFamily="50" charset="-128"/>
              </a:rPr>
              <a:t>。</a:t>
            </a:r>
          </a:p>
        </p:txBody>
      </p:sp>
      <p:sp>
        <p:nvSpPr>
          <p:cNvPr id="19" name="テキスト ボックス 28"/>
          <p:cNvSpPr txBox="1">
            <a:spLocks noChangeArrowheads="1"/>
          </p:cNvSpPr>
          <p:nvPr/>
        </p:nvSpPr>
        <p:spPr bwMode="auto">
          <a:xfrm>
            <a:off x="279659" y="2743910"/>
            <a:ext cx="4581116" cy="1223412"/>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・対象：同条例に基づく届出を行う事業者</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特定事業者等</a:t>
            </a:r>
            <a:r>
              <a:rPr lang="en-US" altLang="ja-JP" sz="1050" b="0" i="0" dirty="0">
                <a:latin typeface="Meiryo UI" pitchFamily="50" charset="-128"/>
                <a:ea typeface="Meiryo UI" pitchFamily="50" charset="-128"/>
                <a:cs typeface="Meiryo UI" pitchFamily="50" charset="-128"/>
              </a:rPr>
              <a:t>)</a:t>
            </a:r>
          </a:p>
          <a:p>
            <a:pPr marL="444500" indent="-444500" eaLnBrk="1" hangingPunct="1"/>
            <a:r>
              <a:rPr lang="ja-JP" altLang="en-US" sz="1050" b="0" i="0" dirty="0">
                <a:latin typeface="Meiryo UI" pitchFamily="50" charset="-128"/>
                <a:ea typeface="Meiryo UI" pitchFamily="50" charset="-128"/>
                <a:cs typeface="Meiryo UI" pitchFamily="50" charset="-128"/>
              </a:rPr>
              <a:t>・内容：事業活動に係る電気の需要の最適化に関する対策等を記載した対策計画書及び実績報告書の届出を義務づけ</a:t>
            </a:r>
          </a:p>
          <a:p>
            <a:pPr marL="444500" indent="-444500" eaLnBrk="1" hangingPunct="1"/>
            <a:r>
              <a:rPr lang="ja-JP" altLang="en-US" sz="1050" b="0" i="0" dirty="0">
                <a:latin typeface="Meiryo UI" pitchFamily="50" charset="-128"/>
                <a:ea typeface="Meiryo UI" pitchFamily="50" charset="-128"/>
                <a:cs typeface="Meiryo UI" pitchFamily="50" charset="-128"/>
              </a:rPr>
              <a:t>・取組みの評価：再エネ余剰電力が発生している時に需要をシフトする対策</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上げ</a:t>
            </a:r>
            <a:r>
              <a:rPr lang="en-US" altLang="ja-JP" sz="1050" b="0" i="0" dirty="0">
                <a:latin typeface="Meiryo UI" pitchFamily="50" charset="-128"/>
                <a:ea typeface="Meiryo UI" pitchFamily="50" charset="-128"/>
                <a:cs typeface="Meiryo UI" pitchFamily="50" charset="-128"/>
              </a:rPr>
              <a:t>DR)</a:t>
            </a:r>
            <a:r>
              <a:rPr lang="ja-JP" altLang="en-US" sz="1050" b="0" i="0" dirty="0">
                <a:latin typeface="Meiryo UI" pitchFamily="50" charset="-128"/>
                <a:ea typeface="Meiryo UI" pitchFamily="50" charset="-128"/>
                <a:cs typeface="Meiryo UI" pitchFamily="50" charset="-128"/>
              </a:rPr>
              <a:t>や、需給逼迫時等に需要を抑制する対策</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下げ</a:t>
            </a:r>
            <a:r>
              <a:rPr lang="en-US" altLang="ja-JP" sz="1050" b="0" i="0" dirty="0">
                <a:latin typeface="Meiryo UI" pitchFamily="50" charset="-128"/>
                <a:ea typeface="Meiryo UI" pitchFamily="50" charset="-128"/>
                <a:cs typeface="Meiryo UI" pitchFamily="50" charset="-128"/>
              </a:rPr>
              <a:t>DR)</a:t>
            </a:r>
            <a:r>
              <a:rPr lang="ja-JP" altLang="en-US" sz="1050" b="0" i="0" dirty="0">
                <a:latin typeface="Meiryo UI" pitchFamily="50" charset="-128"/>
                <a:ea typeface="Meiryo UI" pitchFamily="50" charset="-128"/>
                <a:cs typeface="Meiryo UI" pitchFamily="50" charset="-128"/>
              </a:rPr>
              <a:t>などの、電気の供給量の変動に応じて需要者が電気の需要を調節する取組み</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電気の需要の最適化</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を促進する。</a:t>
            </a:r>
          </a:p>
        </p:txBody>
      </p:sp>
      <p:sp>
        <p:nvSpPr>
          <p:cNvPr id="20" name="テキスト ボックス 19"/>
          <p:cNvSpPr txBox="1"/>
          <p:nvPr/>
        </p:nvSpPr>
        <p:spPr>
          <a:xfrm>
            <a:off x="4007089" y="823960"/>
            <a:ext cx="116080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graphicFrame>
        <p:nvGraphicFramePr>
          <p:cNvPr id="18" name="表 17"/>
          <p:cNvGraphicFramePr>
            <a:graphicFrameLocks noGrp="1"/>
          </p:cNvGraphicFramePr>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2013</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2014</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2015</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対策</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計画書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実績</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報告書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latin typeface="Meiryo UI" panose="020B0604030504040204" pitchFamily="50" charset="-128"/>
                          <a:ea typeface="Meiryo UI" panose="020B0604030504040204" pitchFamily="50" charset="-128"/>
                        </a:rPr>
                        <a:t>37</a:t>
                      </a:r>
                    </a:p>
                    <a:p>
                      <a:pPr algn="ct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55233" y="41496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報告時期が電力小売全面自由化後の</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年４月以降だったため、旧名称の事業者ごとに</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分けずに記載</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年度から</a:t>
            </a:r>
            <a:r>
              <a:rPr lang="en-US" altLang="ja-JP" sz="1000" dirty="0" smtClean="0">
                <a:latin typeface="Meiryo UI" pitchFamily="50" charset="-128"/>
                <a:ea typeface="Meiryo UI" pitchFamily="50" charset="-128"/>
                <a:cs typeface="Meiryo UI" pitchFamily="50" charset="-128"/>
              </a:rPr>
              <a:t>2022</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は電気の需給の見通しに</a:t>
            </a:r>
            <a:r>
              <a:rPr lang="ja-JP" altLang="en-US" sz="1000" dirty="0" smtClean="0">
                <a:latin typeface="Meiryo UI" pitchFamily="50" charset="-128"/>
                <a:ea typeface="Meiryo UI" pitchFamily="50" charset="-128"/>
                <a:cs typeface="Meiryo UI" pitchFamily="50" charset="-128"/>
              </a:rPr>
              <a:t>照らして、</a:t>
            </a:r>
            <a:r>
              <a:rPr lang="ja-JP" altLang="en-US" sz="1000" dirty="0">
                <a:latin typeface="Meiryo UI" pitchFamily="50" charset="-128"/>
                <a:ea typeface="Meiryo UI" pitchFamily="50" charset="-128"/>
                <a:cs typeface="Meiryo UI" pitchFamily="50" charset="-128"/>
              </a:rPr>
              <a:t>電気事業者からの届出を求めていない。</a:t>
            </a:r>
            <a:r>
              <a:rPr lang="en-US" altLang="ja-JP" sz="1000" dirty="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956736" y="41628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a:t>
            </a:r>
            <a:endParaRPr lang="en-US" altLang="ja-JP" sz="100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おおさかスマートエネルギー協議会を開催し、府民･民間事業者･市町村･エネルギー供給事業者とエネルギー需給をはじめとした様々な課題に関する情報共有・意見交換を促進し、府の施策や各主体における取組みを展開します。</a:t>
            </a:r>
            <a:endParaRPr lang="en-US" altLang="ja-JP" b="0" i="0" dirty="0">
              <a:latin typeface="Meiryo UI" pitchFamily="50" charset="-128"/>
              <a:ea typeface="Meiryo UI" pitchFamily="50" charset="-128"/>
              <a:cs typeface="Meiryo UI" pitchFamily="50" charset="-128"/>
            </a:endParaRPr>
          </a:p>
        </p:txBody>
      </p:sp>
      <p:sp>
        <p:nvSpPr>
          <p:cNvPr id="4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角丸四角形 8">
            <a:extLst>
              <a:ext uri="{FF2B5EF4-FFF2-40B4-BE49-F238E27FC236}">
                <a16:creationId xmlns:a16="http://schemas.microsoft.com/office/drawing/2014/main" id="{F10D0537-6A60-4CF8-B977-021B2E0E13CA}"/>
              </a:ext>
            </a:extLst>
          </p:cNvPr>
          <p:cNvSpPr/>
          <p:nvPr/>
        </p:nvSpPr>
        <p:spPr>
          <a:xfrm>
            <a:off x="255433" y="679779"/>
            <a:ext cx="375015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電気の需要の最適化等に関する対策</a:t>
            </a:r>
          </a:p>
        </p:txBody>
      </p:sp>
      <p:sp>
        <p:nvSpPr>
          <p:cNvPr id="29" name="円/楕円 30">
            <a:extLst>
              <a:ext uri="{FF2B5EF4-FFF2-40B4-BE49-F238E27FC236}">
                <a16:creationId xmlns:a16="http://schemas.microsoft.com/office/drawing/2014/main" id="{17947D45-FDAB-4587-8A81-416ECCF808C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1A657BEC-1E71-4F14-8BC7-D55E967E60A9}"/>
              </a:ext>
            </a:extLst>
          </p:cNvPr>
          <p:cNvSpPr/>
          <p:nvPr/>
        </p:nvSpPr>
        <p:spPr>
          <a:xfrm>
            <a:off x="249937" y="4039033"/>
            <a:ext cx="4637308"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小売電気事業者等による</a:t>
            </a:r>
            <a:r>
              <a:rPr lang="zh-TW"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電気需給</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zh-TW"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に関する報告制度</a:t>
            </a:r>
          </a:p>
        </p:txBody>
      </p:sp>
      <p:sp>
        <p:nvSpPr>
          <p:cNvPr id="31" name="角丸四角形 22">
            <a:extLst>
              <a:ext uri="{FF2B5EF4-FFF2-40B4-BE49-F238E27FC236}">
                <a16:creationId xmlns:a16="http://schemas.microsoft.com/office/drawing/2014/main" id="{A3355063-A358-4806-A3A6-224A5F603C4F}"/>
              </a:ext>
            </a:extLst>
          </p:cNvPr>
          <p:cNvSpPr/>
          <p:nvPr/>
        </p:nvSpPr>
        <p:spPr>
          <a:xfrm>
            <a:off x="276020" y="1706993"/>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電気の需要の最適化の取組促進</a:t>
            </a:r>
          </a:p>
        </p:txBody>
      </p:sp>
      <p:sp>
        <p:nvSpPr>
          <p:cNvPr id="33" name="角丸四角形 22">
            <a:extLst>
              <a:ext uri="{FF2B5EF4-FFF2-40B4-BE49-F238E27FC236}">
                <a16:creationId xmlns:a16="http://schemas.microsoft.com/office/drawing/2014/main" id="{C784BDEA-15F9-4BE3-BFCC-986D5C7A4B03}"/>
              </a:ext>
            </a:extLst>
          </p:cNvPr>
          <p:cNvSpPr/>
          <p:nvPr/>
        </p:nvSpPr>
        <p:spPr>
          <a:xfrm>
            <a:off x="5126338" y="1713759"/>
            <a:ext cx="3231567"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エネルギー需給に関する情報共有の促進</a:t>
            </a:r>
          </a:p>
        </p:txBody>
      </p:sp>
    </p:spTree>
    <p:extLst>
      <p:ext uri="{BB962C8B-B14F-4D97-AF65-F5344CB8AC3E}">
        <p14:creationId xmlns:p14="http://schemas.microsoft.com/office/powerpoint/2010/main" val="39678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r>
              <a:rPr lang="en-US" altLang="ja-JP" sz="1200" kern="0" dirty="0">
                <a:solidFill>
                  <a:prstClr val="black"/>
                </a:solidFill>
                <a:latin typeface="Meiryo UI" pitchFamily="50" charset="-128"/>
                <a:ea typeface="Meiryo UI" pitchFamily="50" charset="-128"/>
                <a:cs typeface="Meiryo UI" pitchFamily="50" charset="-128"/>
              </a:rPr>
              <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8582" y="639947"/>
            <a:ext cx="9667430" cy="6082825"/>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05554" y="735909"/>
            <a:ext cx="5847416" cy="36566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高効率で環境負荷の少ない火力発電設備の設置に係る届出制度</a:t>
            </a:r>
          </a:p>
        </p:txBody>
      </p:sp>
      <p:sp>
        <p:nvSpPr>
          <p:cNvPr id="18" name="テキスト ボックス 28"/>
          <p:cNvSpPr txBox="1">
            <a:spLocks noChangeArrowheads="1"/>
          </p:cNvSpPr>
          <p:nvPr/>
        </p:nvSpPr>
        <p:spPr bwMode="auto">
          <a:xfrm>
            <a:off x="303119" y="1317796"/>
            <a:ext cx="896371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◆エネルギー源の分散化や多様な発電事業者の参入促進を図るため、燃料消費に伴う</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の排出など、環境への影響に最大限配慮する旨の届出制度により、高効率で環境負荷の少ない火力発電の導入を考える発電事業者の参入環境を整えます。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＜届出制度の概要＞</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高効率で環境負荷の少ない火力発電設備の設置に係る届出・公表制度を創設。</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事前に環境性能を確認するための届出及び事後調査結果の報告を求める。</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同制度に基づき届出された高効率で環境負荷の少ない火力発電設備については、府の環境アセスメントの対象から除外。</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（府と同等以上の環境アセスメント条例を定める大阪市、堺市においても、同様にアセスメントの対象から除外。</a:t>
            </a:r>
            <a:r>
              <a:rPr lang="ja-JP" altLang="en-US" b="0" i="0" dirty="0" smtClean="0">
                <a:latin typeface="Meiryo UI" pitchFamily="50" charset="-128"/>
                <a:ea typeface="Meiryo UI" pitchFamily="50" charset="-128"/>
                <a:cs typeface="Meiryo UI" pitchFamily="50" charset="-128"/>
              </a:rPr>
              <a:t>）</a:t>
            </a:r>
          </a:p>
          <a:p>
            <a:pPr marL="92075" algn="just" eaLnBrk="1" hangingPunct="1"/>
            <a:endParaRPr lang="en-US" altLang="ja-JP" b="0" i="0" dirty="0" smtClean="0">
              <a:latin typeface="Meiryo UI" pitchFamily="50" charset="-128"/>
              <a:ea typeface="Meiryo UI" pitchFamily="50" charset="-128"/>
              <a:cs typeface="Meiryo UI" pitchFamily="50" charset="-128"/>
            </a:endParaRPr>
          </a:p>
          <a:p>
            <a:pPr algn="just" eaLnBrk="1" hangingPunct="1"/>
            <a:r>
              <a:rPr lang="ja-JP" altLang="en-US" b="0" i="0" dirty="0" smtClean="0">
                <a:latin typeface="Meiryo UI" pitchFamily="50" charset="-128"/>
                <a:ea typeface="Meiryo UI" pitchFamily="50" charset="-128"/>
                <a:cs typeface="Meiryo UI" pitchFamily="50" charset="-128"/>
              </a:rPr>
              <a:t>＜対象となる発電設備＞</a:t>
            </a:r>
            <a:endParaRPr lang="en-US" altLang="ja-JP" b="0" i="0" dirty="0" smtClean="0">
              <a:latin typeface="Meiryo UI" pitchFamily="50" charset="-128"/>
              <a:ea typeface="Meiryo UI" pitchFamily="50" charset="-128"/>
              <a:cs typeface="Meiryo UI" pitchFamily="50" charset="-128"/>
            </a:endParaRPr>
          </a:p>
          <a:p>
            <a:pPr marL="269875" indent="-177800" algn="just" eaLnBrk="1" hangingPunct="1">
              <a:buFont typeface="Arial" panose="020B0604020202020204" pitchFamily="34" charset="0"/>
              <a:buChar char="•"/>
            </a:pPr>
            <a:r>
              <a:rPr lang="ja-JP" altLang="en-US" b="0" i="0" dirty="0" smtClean="0">
                <a:latin typeface="Meiryo UI" pitchFamily="50" charset="-128"/>
                <a:ea typeface="Meiryo UI" pitchFamily="50" charset="-128"/>
                <a:cs typeface="Meiryo UI" pitchFamily="50" charset="-128"/>
              </a:rPr>
              <a:t>対象</a:t>
            </a:r>
            <a:r>
              <a:rPr lang="ja-JP" altLang="en-US" b="0" i="0" dirty="0">
                <a:latin typeface="Meiryo UI" pitchFamily="50" charset="-128"/>
                <a:ea typeface="Meiryo UI" pitchFamily="50" charset="-128"/>
                <a:cs typeface="Meiryo UI" pitchFamily="50" charset="-128"/>
              </a:rPr>
              <a:t>設備：予混合希薄燃焼方式の燃焼器を有するガス専焼ガスタービン又はこれと同等以上の性能を有する火力発電設備</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対象規模：出力の合計が</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11.25</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で環境アセスメント法対象のものを除く。）</a:t>
            </a:r>
          </a:p>
        </p:txBody>
      </p:sp>
      <p:sp>
        <p:nvSpPr>
          <p:cNvPr id="20" name="テキスト ボックス 19"/>
          <p:cNvSpPr txBox="1"/>
          <p:nvPr/>
        </p:nvSpPr>
        <p:spPr>
          <a:xfrm>
            <a:off x="6039965" y="826407"/>
            <a:ext cx="121716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4" name="正方形/長方形 23"/>
          <p:cNvSpPr/>
          <p:nvPr/>
        </p:nvSpPr>
        <p:spPr>
          <a:xfrm>
            <a:off x="6230183" y="4436889"/>
            <a:ext cx="2598451" cy="132886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a:solidFill>
                  <a:schemeClr val="tx1"/>
                </a:solidFill>
                <a:latin typeface="Meiryo UI" pitchFamily="50" charset="-128"/>
                <a:ea typeface="Meiryo UI" pitchFamily="50" charset="-128"/>
                <a:cs typeface="Meiryo UI" pitchFamily="50" charset="-128"/>
              </a:rPr>
              <a:t>（大阪府実績）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届出者：三井化学株式会社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発電機名称：第２号ガスタービン発電機</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発電設備出力：</a:t>
            </a:r>
            <a:r>
              <a:rPr lang="en-US" altLang="ja-JP" sz="1050" dirty="0">
                <a:solidFill>
                  <a:schemeClr val="tx1"/>
                </a:solidFill>
                <a:latin typeface="Meiryo UI" pitchFamily="50" charset="-128"/>
                <a:ea typeface="Meiryo UI" pitchFamily="50" charset="-128"/>
                <a:cs typeface="Meiryo UI" pitchFamily="50" charset="-128"/>
              </a:rPr>
              <a:t>30,000kW</a:t>
            </a: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 2018</a:t>
            </a:r>
            <a:r>
              <a:rPr lang="ja-JP" altLang="en-US" sz="1050" dirty="0">
                <a:solidFill>
                  <a:schemeClr val="tx1"/>
                </a:solidFill>
                <a:latin typeface="Meiryo UI" pitchFamily="50" charset="-128"/>
                <a:ea typeface="Meiryo UI" pitchFamily="50" charset="-128"/>
                <a:cs typeface="Meiryo UI" pitchFamily="50" charset="-128"/>
              </a:rPr>
              <a:t>年度　　届出</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　　運転開始</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4098" name="Picture 2"/>
          <p:cNvPicPr preferRelativeResize="0">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9365" y="4197756"/>
            <a:ext cx="4885794" cy="20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30">
            <a:extLst>
              <a:ext uri="{FF2B5EF4-FFF2-40B4-BE49-F238E27FC236}">
                <a16:creationId xmlns:a16="http://schemas.microsoft.com/office/drawing/2014/main" id="{3C514CFE-552F-4B04-86EF-3430EC02ECE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4088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352065" y="2768210"/>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20" name="正方形/長方形 19"/>
          <p:cNvSpPr/>
          <p:nvPr/>
        </p:nvSpPr>
        <p:spPr>
          <a:xfrm>
            <a:off x="228961" y="4192542"/>
            <a:ext cx="4995998" cy="129266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＜主な取組内容＞</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300" dirty="0">
                <a:latin typeface="Meiryo UI" panose="020B0604030504040204" pitchFamily="50" charset="-128"/>
                <a:ea typeface="Meiryo UI" panose="020B0604030504040204" pitchFamily="50" charset="-128"/>
              </a:rPr>
              <a:t>　・新たな事業展開に係る相談などへの対応</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・交流会などの開催による企業間の情報交換の場の提供</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・産学</a:t>
            </a:r>
            <a:r>
              <a:rPr lang="ja-JP" altLang="en-US" sz="1300" dirty="0">
                <a:latin typeface="Meiryo UI" panose="020B0604030504040204" pitchFamily="50" charset="-128"/>
                <a:ea typeface="Meiryo UI" panose="020B0604030504040204" pitchFamily="50" charset="-128"/>
              </a:rPr>
              <a:t>連携</a:t>
            </a:r>
            <a:r>
              <a:rPr lang="ja-JP" altLang="en-US" sz="1300" dirty="0" smtClean="0">
                <a:latin typeface="Meiryo UI" panose="020B0604030504040204" pitchFamily="50" charset="-128"/>
                <a:ea typeface="Meiryo UI" panose="020B0604030504040204" pitchFamily="50" charset="-128"/>
              </a:rPr>
              <a:t>マッチングセミナーなどのセミナー・講座開催</a:t>
            </a:r>
            <a:endParaRPr lang="ja-JP" altLang="en-US"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・最新情報の発信（メルマガ</a:t>
            </a:r>
            <a:r>
              <a:rPr lang="ja-JP" altLang="en-US" sz="1300" dirty="0" smtClean="0">
                <a:latin typeface="Meiryo UI" panose="020B0604030504040204" pitchFamily="50" charset="-128"/>
                <a:ea typeface="Meiryo UI" panose="020B0604030504040204" pitchFamily="50" charset="-128"/>
              </a:rPr>
              <a:t>、セミナー・講座案内</a:t>
            </a:r>
            <a:r>
              <a:rPr lang="ja-JP" altLang="en-US" sz="1300" dirty="0">
                <a:latin typeface="Meiryo UI" panose="020B0604030504040204" pitchFamily="50" charset="-128"/>
                <a:ea typeface="Meiryo UI" panose="020B0604030504040204" pitchFamily="50" charset="-128"/>
              </a:rPr>
              <a:t>など）  など</a:t>
            </a:r>
          </a:p>
        </p:txBody>
      </p:sp>
      <p:grpSp>
        <p:nvGrpSpPr>
          <p:cNvPr id="3" name="グループ化 2"/>
          <p:cNvGrpSpPr/>
          <p:nvPr/>
        </p:nvGrpSpPr>
        <p:grpSpPr>
          <a:xfrm>
            <a:off x="244722" y="2245419"/>
            <a:ext cx="9581584" cy="1848219"/>
            <a:chOff x="383194" y="1996692"/>
            <a:chExt cx="9581584" cy="1935661"/>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488817" y="3533008"/>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128</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年２月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2"/>
            <p:cNvSpPr txBox="1"/>
            <p:nvPr/>
          </p:nvSpPr>
          <p:spPr>
            <a:xfrm>
              <a:off x="7404983" y="3552324"/>
              <a:ext cx="2559795" cy="38002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248</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203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年２月末</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437610" y="2870061"/>
              <a:ext cx="2283424"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おおさかスマエネ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インダストリーネットワーク</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SIN</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SEP</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436508" y="304280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2414" y="2964882"/>
              <a:ext cx="2715422" cy="588266"/>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（アドバイザー）</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434549" y="3256162"/>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57870"/>
            </a:xfrm>
            <a:prstGeom prst="rect">
              <a:avLst/>
            </a:prstGeom>
            <a:noFill/>
            <a:effectLst/>
          </p:spPr>
          <p:txBody>
            <a:bodyPr wrap="square" lIns="84664" tIns="0" rIns="84664" bIns="0" rtlCol="0">
              <a:spAutoFit/>
            </a:bodyPr>
            <a:lstStyle/>
            <a:p>
              <a:pPr algn="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51273"/>
            </a:xfrm>
            <a:prstGeom prst="rect">
              <a:avLst/>
            </a:prstGeom>
            <a:noFill/>
            <a:effectLst/>
          </p:spPr>
          <p:txBody>
            <a:bodyPr wrap="square" lIns="84664" tIns="0" rIns="84664" bIns="0" rtlCol="0">
              <a:spAutoFit/>
            </a:bodyPr>
            <a:lstStyle/>
            <a:p>
              <a:pPr algn="ct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57870"/>
            </a:xfrm>
            <a:prstGeom prst="rect">
              <a:avLst/>
            </a:prstGeom>
            <a:noFill/>
            <a:effectLst/>
          </p:spPr>
          <p:txBody>
            <a:bodyPr wrap="square" lIns="84664" tIns="0" rIns="84664" bIns="0"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25637"/>
            </a:xfrm>
            <a:prstGeom prst="rect">
              <a:avLst/>
            </a:prstGeom>
            <a:noFill/>
            <a:effectLst/>
          </p:spPr>
          <p:txBody>
            <a:bodyPr wrap="square" lIns="84664" tIns="0" rIns="84664" bIns="0"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335857" y="3552798"/>
              <a:ext cx="1090904" cy="209520"/>
            </a:xfrm>
            <a:prstGeom prst="rect">
              <a:avLst/>
            </a:prstGeom>
            <a:noFill/>
            <a:effectLst/>
          </p:spPr>
          <p:txBody>
            <a:bodyPr wrap="square" lIns="84664" tIns="0" rIns="84664" bIns="0"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373149" y="2595486"/>
              <a:ext cx="1075650" cy="386806"/>
            </a:xfrm>
            <a:prstGeom prst="rect">
              <a:avLst/>
            </a:prstGeom>
            <a:noFill/>
            <a:effectLst/>
          </p:spPr>
          <p:txBody>
            <a:bodyPr wrap="square" lIns="84664" tIns="0" rIns="84664" bIns="0"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25637"/>
            </a:xfrm>
            <a:prstGeom prst="rect">
              <a:avLst/>
            </a:prstGeom>
            <a:noFill/>
            <a:effectLst/>
          </p:spPr>
          <p:txBody>
            <a:bodyPr wrap="square" lIns="84664" tIns="0" rIns="84664" bIns="0"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ニーズ提供</a:t>
              </a:r>
            </a:p>
          </p:txBody>
        </p:sp>
      </p:grpSp>
      <p:sp>
        <p:nvSpPr>
          <p:cNvPr id="2" name="テキスト ボックス 1"/>
          <p:cNvSpPr txBox="1"/>
          <p:nvPr/>
        </p:nvSpPr>
        <p:spPr>
          <a:xfrm>
            <a:off x="5684859" y="4030729"/>
            <a:ext cx="4038807"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＜オープンイノベーションの各種コーディネート手法＞</a:t>
            </a:r>
          </a:p>
        </p:txBody>
      </p:sp>
      <p:sp>
        <p:nvSpPr>
          <p:cNvPr id="35" name="テキスト ボックス 34"/>
          <p:cNvSpPr txBox="1"/>
          <p:nvPr/>
        </p:nvSpPr>
        <p:spPr>
          <a:xfrm>
            <a:off x="541173" y="1202852"/>
            <a:ext cx="8634162" cy="892552"/>
          </a:xfrm>
          <a:prstGeom prst="rect">
            <a:avLst/>
          </a:prstGeom>
          <a:noFill/>
        </p:spPr>
        <p:txBody>
          <a:bodyPr wrap="square" rtlCol="0">
            <a:spAutoFit/>
          </a:bodyPr>
          <a:lstStyle/>
          <a:p>
            <a:pPr marL="80599" indent="-80599"/>
            <a:r>
              <a:rPr lang="ja-JP" altLang="en-US" sz="1300" dirty="0" smtClean="0">
                <a:latin typeface="Meiryo UI" pitchFamily="50" charset="-128"/>
                <a:ea typeface="Meiryo UI" pitchFamily="50" charset="-128"/>
                <a:cs typeface="Meiryo UI" pitchFamily="50" charset="-128"/>
              </a:rPr>
              <a:t>◆エネルギービジネス分野（蓄電池、水素・燃料電池等）の大手</a:t>
            </a:r>
            <a:r>
              <a:rPr lang="ja-JP" altLang="en-US" sz="1300" dirty="0">
                <a:latin typeface="Meiryo UI" pitchFamily="50" charset="-128"/>
                <a:ea typeface="Meiryo UI" pitchFamily="50" charset="-128"/>
                <a:cs typeface="Meiryo UI" pitchFamily="50" charset="-128"/>
              </a:rPr>
              <a:t>・中堅企業で組織する「大阪スマートエネルギーパートナーズ（</a:t>
            </a:r>
            <a:r>
              <a:rPr lang="en-US" altLang="ja-JP" sz="1300" dirty="0">
                <a:latin typeface="Meiryo UI" pitchFamily="50" charset="-128"/>
                <a:ea typeface="Meiryo UI" pitchFamily="50" charset="-128"/>
                <a:cs typeface="Meiryo UI" pitchFamily="50" charset="-128"/>
              </a:rPr>
              <a:t>SEP</a:t>
            </a:r>
            <a:r>
              <a:rPr lang="ja-JP" altLang="en-US" sz="1300" dirty="0">
                <a:latin typeface="Meiryo UI" pitchFamily="50" charset="-128"/>
                <a:ea typeface="Meiryo UI" pitchFamily="50" charset="-128"/>
                <a:cs typeface="Meiryo UI" pitchFamily="50" charset="-128"/>
              </a:rPr>
              <a:t>）」と</a:t>
            </a:r>
            <a:r>
              <a:rPr lang="ja-JP" altLang="en-US" sz="1300" dirty="0" smtClean="0">
                <a:latin typeface="Meiryo UI" pitchFamily="50" charset="-128"/>
                <a:ea typeface="Meiryo UI" pitchFamily="50" charset="-128"/>
                <a:cs typeface="Meiryo UI" pitchFamily="50" charset="-128"/>
              </a:rPr>
              <a:t>、自社</a:t>
            </a:r>
            <a:r>
              <a:rPr lang="ja-JP" altLang="en-US" sz="1300" dirty="0">
                <a:latin typeface="Meiryo UI" pitchFamily="50" charset="-128"/>
                <a:ea typeface="Meiryo UI" pitchFamily="50" charset="-128"/>
                <a:cs typeface="Meiryo UI" pitchFamily="50" charset="-128"/>
              </a:rPr>
              <a:t>の</a:t>
            </a:r>
            <a:r>
              <a:rPr lang="ja-JP" altLang="en-US" sz="1300" dirty="0" smtClean="0">
                <a:latin typeface="Meiryo UI" pitchFamily="50" charset="-128"/>
                <a:ea typeface="Meiryo UI" pitchFamily="50" charset="-128"/>
                <a:cs typeface="Meiryo UI" pitchFamily="50" charset="-128"/>
              </a:rPr>
              <a:t>強</a:t>
            </a:r>
            <a:r>
              <a:rPr lang="ja-JP" altLang="en-US" sz="1300" strike="sngStrike" dirty="0" smtClean="0">
                <a:latin typeface="Meiryo UI" pitchFamily="50" charset="-128"/>
                <a:ea typeface="Meiryo UI" pitchFamily="50" charset="-128"/>
                <a:cs typeface="Meiryo UI" pitchFamily="50" charset="-128"/>
              </a:rPr>
              <a:t>味</a:t>
            </a:r>
            <a:r>
              <a:rPr lang="ja-JP" altLang="en-US" sz="1300" dirty="0" smtClean="0">
                <a:latin typeface="Meiryo UI" pitchFamily="50" charset="-128"/>
                <a:ea typeface="Meiryo UI" pitchFamily="50" charset="-128"/>
                <a:cs typeface="Meiryo UI" pitchFamily="50" charset="-128"/>
              </a:rPr>
              <a:t>みや</a:t>
            </a:r>
            <a:r>
              <a:rPr lang="ja-JP" altLang="en-US" sz="1300" dirty="0">
                <a:latin typeface="Meiryo UI" pitchFamily="50" charset="-128"/>
                <a:ea typeface="Meiryo UI" pitchFamily="50" charset="-128"/>
                <a:cs typeface="Meiryo UI" pitchFamily="50" charset="-128"/>
              </a:rPr>
              <a:t>技術の活用をめざす中小企業や大学等で組織する「おおさかスマエネインダストリーネットワーク（</a:t>
            </a:r>
            <a:r>
              <a:rPr lang="en-US" altLang="ja-JP" sz="1300" dirty="0">
                <a:latin typeface="Meiryo UI" pitchFamily="50" charset="-128"/>
                <a:ea typeface="Meiryo UI" pitchFamily="50" charset="-128"/>
                <a:cs typeface="Meiryo UI" pitchFamily="50" charset="-128"/>
              </a:rPr>
              <a:t>SIN</a:t>
            </a:r>
            <a:r>
              <a:rPr lang="ja-JP" altLang="en-US" sz="1300" dirty="0">
                <a:latin typeface="Meiryo UI" pitchFamily="50" charset="-128"/>
                <a:ea typeface="Meiryo UI" pitchFamily="50" charset="-128"/>
                <a:cs typeface="Meiryo UI" pitchFamily="50" charset="-128"/>
              </a:rPr>
              <a:t>）」を運営し</a:t>
            </a:r>
            <a:r>
              <a:rPr lang="ja-JP" altLang="en-US" sz="1300" dirty="0" smtClean="0">
                <a:latin typeface="Meiryo UI" pitchFamily="50" charset="-128"/>
                <a:ea typeface="Meiryo UI" pitchFamily="50" charset="-128"/>
                <a:cs typeface="Meiryo UI" pitchFamily="50" charset="-128"/>
              </a:rPr>
              <a:t>、オープンイノベーションによる技術コーディネートを行うことで、中小企業等</a:t>
            </a:r>
            <a:r>
              <a:rPr lang="ja-JP" altLang="en-US" sz="1300" dirty="0">
                <a:latin typeface="Meiryo UI" pitchFamily="50" charset="-128"/>
                <a:ea typeface="Meiryo UI" pitchFamily="50" charset="-128"/>
                <a:cs typeface="Meiryo UI" pitchFamily="50" charset="-128"/>
              </a:rPr>
              <a:t>の同分野への新規参入やビジネス拡大に繋げています</a:t>
            </a:r>
            <a:r>
              <a:rPr lang="ja-JP" altLang="en-US" sz="1300" dirty="0" smtClean="0">
                <a:latin typeface="Meiryo UI" pitchFamily="50" charset="-128"/>
                <a:ea typeface="Meiryo UI" pitchFamily="50" charset="-128"/>
                <a:cs typeface="Meiryo UI" pitchFamily="50" charset="-128"/>
              </a:rPr>
              <a:t>。</a:t>
            </a:r>
            <a:endParaRPr lang="ja-JP" altLang="en-US" sz="13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165065" y="5532765"/>
            <a:ext cx="2104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a:t>
            </a:r>
            <a:endParaRPr lang="en-US" altLang="ja-JP"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82850" y="5578247"/>
            <a:ext cx="821444"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3" name="テキスト ボックス 42"/>
          <p:cNvSpPr txBox="1"/>
          <p:nvPr/>
        </p:nvSpPr>
        <p:spPr>
          <a:xfrm>
            <a:off x="4604340" y="846459"/>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2,261</a:t>
            </a:r>
            <a:r>
              <a:rPr lang="ja-JP"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2"/>
          <a:stretch>
            <a:fillRect/>
          </a:stretch>
        </p:blipFill>
        <p:spPr>
          <a:xfrm>
            <a:off x="5467827" y="4294325"/>
            <a:ext cx="4098622" cy="2380810"/>
          </a:xfrm>
          <a:prstGeom prst="rect">
            <a:avLst/>
          </a:prstGeom>
        </p:spPr>
      </p:pic>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円/楕円 30">
            <a:extLst>
              <a:ext uri="{FF2B5EF4-FFF2-40B4-BE49-F238E27FC236}">
                <a16:creationId xmlns:a16="http://schemas.microsoft.com/office/drawing/2014/main" id="{643689CC-7737-4F7B-B1BC-A4FF4378B1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854363711"/>
              </p:ext>
            </p:extLst>
          </p:nvPr>
        </p:nvGraphicFramePr>
        <p:xfrm>
          <a:off x="424309" y="5824469"/>
          <a:ext cx="4800649" cy="594360"/>
        </p:xfrm>
        <a:graphic>
          <a:graphicData uri="http://schemas.openxmlformats.org/drawingml/2006/table">
            <a:tbl>
              <a:tblPr firstRow="1" bandRow="1">
                <a:tableStyleId>{5940675A-B579-460E-94D1-54222C63F5DA}</a:tableStyleId>
              </a:tblPr>
              <a:tblGrid>
                <a:gridCol w="990462">
                  <a:extLst>
                    <a:ext uri="{9D8B030D-6E8A-4147-A177-3AD203B41FA5}">
                      <a16:colId xmlns:a16="http://schemas.microsoft.com/office/drawing/2014/main" val="3757262113"/>
                    </a:ext>
                  </a:extLst>
                </a:gridCol>
                <a:gridCol w="731407">
                  <a:extLst>
                    <a:ext uri="{9D8B030D-6E8A-4147-A177-3AD203B41FA5}">
                      <a16:colId xmlns:a16="http://schemas.microsoft.com/office/drawing/2014/main" val="1555019360"/>
                    </a:ext>
                  </a:extLst>
                </a:gridCol>
                <a:gridCol w="731407">
                  <a:extLst>
                    <a:ext uri="{9D8B030D-6E8A-4147-A177-3AD203B41FA5}">
                      <a16:colId xmlns:a16="http://schemas.microsoft.com/office/drawing/2014/main" val="2622963625"/>
                    </a:ext>
                  </a:extLst>
                </a:gridCol>
                <a:gridCol w="731407">
                  <a:extLst>
                    <a:ext uri="{9D8B030D-6E8A-4147-A177-3AD203B41FA5}">
                      <a16:colId xmlns:a16="http://schemas.microsoft.com/office/drawing/2014/main" val="2830126826"/>
                    </a:ext>
                  </a:extLst>
                </a:gridCol>
                <a:gridCol w="807983">
                  <a:extLst>
                    <a:ext uri="{9D8B030D-6E8A-4147-A177-3AD203B41FA5}">
                      <a16:colId xmlns:a16="http://schemas.microsoft.com/office/drawing/2014/main" val="465563311"/>
                    </a:ext>
                  </a:extLst>
                </a:gridCol>
                <a:gridCol w="807983">
                  <a:extLst>
                    <a:ext uri="{9D8B030D-6E8A-4147-A177-3AD203B41FA5}">
                      <a16:colId xmlns:a16="http://schemas.microsoft.com/office/drawing/2014/main" val="3482154021"/>
                    </a:ext>
                  </a:extLst>
                </a:gridCol>
              </a:tblGrid>
              <a:tr h="156815">
                <a:tc>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46297">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マッチング</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ja-JP" altLang="en-US" sz="900" dirty="0">
                          <a:solidFill>
                            <a:schemeClr val="tx1"/>
                          </a:solidFill>
                          <a:latin typeface="Meiryo UI" panose="020B0604030504040204" pitchFamily="50" charset="-128"/>
                          <a:ea typeface="Meiryo UI" panose="020B0604030504040204" pitchFamily="50" charset="-128"/>
                        </a:rPr>
                        <a:t>件数 </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件</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307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157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135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95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6485522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442476"/>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4" name="角丸四角形 53"/>
          <p:cNvSpPr/>
          <p:nvPr/>
        </p:nvSpPr>
        <p:spPr>
          <a:xfrm>
            <a:off x="149978" y="723295"/>
            <a:ext cx="43205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革新的な新エネルギー事業の創出・普及促進</a:t>
            </a:r>
          </a:p>
        </p:txBody>
      </p:sp>
      <p:sp>
        <p:nvSpPr>
          <p:cNvPr id="55" name="テキスト ボックス 28"/>
          <p:cNvSpPr txBox="1">
            <a:spLocks noChangeArrowheads="1"/>
          </p:cNvSpPr>
          <p:nvPr/>
        </p:nvSpPr>
        <p:spPr bwMode="auto">
          <a:xfrm>
            <a:off x="114579" y="1200577"/>
            <a:ext cx="4248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6400" indent="-86400" algn="just"/>
            <a:r>
              <a:rPr lang="ja-JP" altLang="en-US" sz="1300" dirty="0">
                <a:latin typeface="Meiryo UI" pitchFamily="50" charset="-128"/>
                <a:ea typeface="Meiryo UI" pitchFamily="50" charset="-128"/>
                <a:cs typeface="Meiryo UI" pitchFamily="50" charset="-128"/>
              </a:rPr>
              <a:t>◆蓄電池、太陽電池、燃料電池等に関する研究開発や</a:t>
            </a:r>
            <a:r>
              <a:rPr lang="ja-JP" altLang="en-US" sz="1300" dirty="0" smtClean="0">
                <a:latin typeface="Meiryo UI" pitchFamily="50" charset="-128"/>
                <a:ea typeface="Meiryo UI" pitchFamily="50" charset="-128"/>
                <a:cs typeface="Meiryo UI" pitchFamily="50" charset="-128"/>
              </a:rPr>
              <a:t>データ収集</a:t>
            </a:r>
            <a:r>
              <a:rPr lang="ja-JP" altLang="en-US" sz="1300" dirty="0">
                <a:latin typeface="Meiryo UI" pitchFamily="50" charset="-128"/>
                <a:ea typeface="Meiryo UI" pitchFamily="50" charset="-128"/>
                <a:cs typeface="Meiryo UI" pitchFamily="50" charset="-128"/>
              </a:rPr>
              <a:t>・試験分析・評価などの取組みや、新エネルギー産業</a:t>
            </a:r>
            <a:r>
              <a:rPr lang="ja-JP" altLang="en-US" sz="1300" dirty="0" smtClean="0">
                <a:latin typeface="Meiryo UI" pitchFamily="50" charset="-128"/>
                <a:ea typeface="Meiryo UI" pitchFamily="50" charset="-128"/>
                <a:cs typeface="Meiryo UI" pitchFamily="50" charset="-128"/>
              </a:rPr>
              <a:t>の進展</a:t>
            </a:r>
            <a:r>
              <a:rPr lang="ja-JP" altLang="en-US" sz="1300" dirty="0">
                <a:latin typeface="Meiryo UI" pitchFamily="50" charset="-128"/>
                <a:ea typeface="Meiryo UI" pitchFamily="50" charset="-128"/>
                <a:cs typeface="Meiryo UI" pitchFamily="50" charset="-128"/>
              </a:rPr>
              <a:t>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a:t>
            </a:r>
            <a:r>
              <a:rPr lang="ja-JP" altLang="en-US" sz="1300" dirty="0" smtClean="0">
                <a:latin typeface="Meiryo UI" pitchFamily="50" charset="-128"/>
                <a:ea typeface="Meiryo UI" pitchFamily="50" charset="-128"/>
                <a:cs typeface="Meiryo UI" pitchFamily="50" charset="-128"/>
              </a:rPr>
              <a:t>インターネット</a:t>
            </a:r>
            <a:r>
              <a:rPr lang="ja-JP" altLang="en-US" sz="1300" dirty="0">
                <a:latin typeface="Meiryo UI" pitchFamily="50" charset="-128"/>
                <a:ea typeface="Meiryo UI" pitchFamily="50" charset="-128"/>
                <a:cs typeface="Meiryo UI" pitchFamily="50" charset="-128"/>
              </a:rPr>
              <a:t>（</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a:t>
            </a:r>
            <a:r>
              <a:rPr lang="ja-JP" altLang="en-US" sz="1300" dirty="0" smtClean="0">
                <a:latin typeface="Meiryo UI" pitchFamily="50" charset="-128"/>
                <a:ea typeface="Meiryo UI" pitchFamily="50" charset="-128"/>
                <a:cs typeface="Meiryo UI" pitchFamily="50" charset="-128"/>
              </a:rPr>
              <a:t>のデジタル</a:t>
            </a:r>
            <a:r>
              <a:rPr lang="ja-JP" altLang="en-US" sz="1300" dirty="0">
                <a:latin typeface="Meiryo UI" pitchFamily="50" charset="-128"/>
                <a:ea typeface="Meiryo UI" pitchFamily="50" charset="-128"/>
                <a:cs typeface="Meiryo UI" pitchFamily="50" charset="-128"/>
              </a:rPr>
              <a:t>技術関連ビジネス</a:t>
            </a:r>
            <a:r>
              <a:rPr lang="ja-JP" altLang="en-US" sz="1300" dirty="0" smtClean="0">
                <a:latin typeface="Meiryo UI" pitchFamily="50" charset="-128"/>
                <a:ea typeface="Meiryo UI" pitchFamily="50" charset="-128"/>
                <a:cs typeface="Meiryo UI" pitchFamily="50" charset="-128"/>
              </a:rPr>
              <a:t>に</a:t>
            </a:r>
            <a:r>
              <a:rPr lang="ja-JP" altLang="en-US" sz="1300" dirty="0">
                <a:latin typeface="Meiryo UI" pitchFamily="50" charset="-128"/>
                <a:ea typeface="Meiryo UI" pitchFamily="50" charset="-128"/>
                <a:cs typeface="Meiryo UI" pitchFamily="50" charset="-128"/>
              </a:rPr>
              <a:t>関連する先端技術</a:t>
            </a:r>
            <a:r>
              <a:rPr lang="ja-JP" altLang="en-US" sz="1300" dirty="0" smtClean="0">
                <a:latin typeface="Meiryo UI" pitchFamily="50" charset="-128"/>
                <a:ea typeface="Meiryo UI" pitchFamily="50" charset="-128"/>
                <a:cs typeface="Meiryo UI" pitchFamily="50" charset="-128"/>
              </a:rPr>
              <a:t>等の</a:t>
            </a:r>
            <a:r>
              <a:rPr lang="ja-JP" altLang="en-US" sz="1300" dirty="0">
                <a:latin typeface="Meiryo UI" pitchFamily="50" charset="-128"/>
                <a:ea typeface="Meiryo UI" pitchFamily="50" charset="-128"/>
                <a:cs typeface="Meiryo UI" pitchFamily="50" charset="-128"/>
              </a:rPr>
              <a:t>実証実験などの取組みを支援することにより、</a:t>
            </a:r>
            <a:r>
              <a:rPr lang="ja-JP" altLang="en-US" sz="1300" dirty="0" smtClean="0">
                <a:latin typeface="Meiryo UI" pitchFamily="50" charset="-128"/>
                <a:ea typeface="Meiryo UI" pitchFamily="50" charset="-128"/>
                <a:cs typeface="Meiryo UI" pitchFamily="50" charset="-128"/>
              </a:rPr>
              <a:t>新エネルギー産業</a:t>
            </a:r>
            <a:r>
              <a:rPr lang="ja-JP" altLang="en-US" sz="1300" dirty="0">
                <a:latin typeface="Meiryo UI" pitchFamily="50" charset="-128"/>
                <a:ea typeface="Meiryo UI" pitchFamily="50" charset="-128"/>
                <a:cs typeface="Meiryo UI" pitchFamily="50" charset="-128"/>
              </a:rPr>
              <a:t>の創出・普及につなげます。</a:t>
            </a:r>
            <a:endParaRPr lang="en-US" altLang="ja-JP" sz="1300" dirty="0">
              <a:latin typeface="Meiryo UI" pitchFamily="50" charset="-128"/>
              <a:ea typeface="Meiryo UI" pitchFamily="50" charset="-128"/>
              <a:cs typeface="Meiryo UI" pitchFamily="50" charset="-128"/>
            </a:endParaRPr>
          </a:p>
        </p:txBody>
      </p:sp>
      <p:sp>
        <p:nvSpPr>
          <p:cNvPr id="56" name="正方形/長方形 55"/>
          <p:cNvSpPr/>
          <p:nvPr/>
        </p:nvSpPr>
        <p:spPr>
          <a:xfrm>
            <a:off x="4470507" y="1110509"/>
            <a:ext cx="503083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654840" y="1501571"/>
            <a:ext cx="2128786" cy="1259319"/>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gn="just">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58" name="正方形/長方形 57"/>
          <p:cNvSpPr/>
          <p:nvPr/>
        </p:nvSpPr>
        <p:spPr>
          <a:xfrm>
            <a:off x="7177829" y="1501571"/>
            <a:ext cx="2128786" cy="1259319"/>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gn="just">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err="1">
                <a:solidFill>
                  <a:schemeClr val="tx1"/>
                </a:solidFill>
                <a:latin typeface="Meiryo UI" pitchFamily="50" charset="-128"/>
                <a:ea typeface="Meiryo UI" pitchFamily="50" charset="-128"/>
                <a:cs typeface="Meiryo UI" pitchFamily="50" charset="-128"/>
              </a:rPr>
              <a:t>、</a:t>
            </a:r>
            <a:r>
              <a:rPr lang="en-US" altLang="ja-JP" sz="1100" spc="50" dirty="0" err="1">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p>
        </p:txBody>
      </p:sp>
      <p:sp>
        <p:nvSpPr>
          <p:cNvPr id="62" name="テキスト ボックス 61"/>
          <p:cNvSpPr txBox="1"/>
          <p:nvPr/>
        </p:nvSpPr>
        <p:spPr bwMode="black">
          <a:xfrm>
            <a:off x="5633610" y="1182714"/>
            <a:ext cx="2634445"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研究開発や実証実験等を支援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5001099" y="2960247"/>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64" name="テキスト ボックス 63"/>
          <p:cNvSpPr txBox="1"/>
          <p:nvPr/>
        </p:nvSpPr>
        <p:spPr>
          <a:xfrm>
            <a:off x="8352116" y="296740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65" name="図 6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7490" y="2580376"/>
            <a:ext cx="1867439" cy="1400580"/>
          </a:xfrm>
          <a:prstGeom prst="rect">
            <a:avLst/>
          </a:prstGeom>
        </p:spPr>
      </p:pic>
      <p:sp>
        <p:nvSpPr>
          <p:cNvPr id="66" name="テキスト ボックス 65"/>
          <p:cNvSpPr txBox="1"/>
          <p:nvPr/>
        </p:nvSpPr>
        <p:spPr>
          <a:xfrm>
            <a:off x="2373923" y="3290929"/>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599509" y="789622"/>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22,145</a:t>
            </a:r>
            <a:r>
              <a:rPr lang="ja-JP"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68" name="表 67">
            <a:extLst>
              <a:ext uri="{FF2B5EF4-FFF2-40B4-BE49-F238E27FC236}">
                <a16:creationId xmlns:a16="http://schemas.microsoft.com/office/drawing/2014/main" id="{91A6F6E2-2569-4A17-9619-D06C0142E8EB}"/>
              </a:ext>
            </a:extLst>
          </p:cNvPr>
          <p:cNvGraphicFramePr>
            <a:graphicFrameLocks noGrp="1"/>
          </p:cNvGraphicFramePr>
          <p:nvPr>
            <p:extLst/>
          </p:nvPr>
        </p:nvGraphicFramePr>
        <p:xfrm>
          <a:off x="5046687" y="3213627"/>
          <a:ext cx="3848961" cy="731520"/>
        </p:xfrm>
        <a:graphic>
          <a:graphicData uri="http://schemas.openxmlformats.org/drawingml/2006/table">
            <a:tbl>
              <a:tblPr>
                <a:tableStyleId>{5940675A-B579-460E-94D1-54222C63F5DA}</a:tableStyleId>
              </a:tblPr>
              <a:tblGrid>
                <a:gridCol w="1088566">
                  <a:extLst>
                    <a:ext uri="{9D8B030D-6E8A-4147-A177-3AD203B41FA5}">
                      <a16:colId xmlns:a16="http://schemas.microsoft.com/office/drawing/2014/main" val="3757262113"/>
                    </a:ext>
                  </a:extLst>
                </a:gridCol>
                <a:gridCol w="552079">
                  <a:extLst>
                    <a:ext uri="{9D8B030D-6E8A-4147-A177-3AD203B41FA5}">
                      <a16:colId xmlns:a16="http://schemas.microsoft.com/office/drawing/2014/main" val="346158796"/>
                    </a:ext>
                  </a:extLst>
                </a:gridCol>
                <a:gridCol w="552079">
                  <a:extLst>
                    <a:ext uri="{9D8B030D-6E8A-4147-A177-3AD203B41FA5}">
                      <a16:colId xmlns:a16="http://schemas.microsoft.com/office/drawing/2014/main" val="1555019360"/>
                    </a:ext>
                  </a:extLst>
                </a:gridCol>
                <a:gridCol w="552079">
                  <a:extLst>
                    <a:ext uri="{9D8B030D-6E8A-4147-A177-3AD203B41FA5}">
                      <a16:colId xmlns:a16="http://schemas.microsoft.com/office/drawing/2014/main" val="2622963625"/>
                    </a:ext>
                  </a:extLst>
                </a:gridCol>
                <a:gridCol w="552079">
                  <a:extLst>
                    <a:ext uri="{9D8B030D-6E8A-4147-A177-3AD203B41FA5}">
                      <a16:colId xmlns:a16="http://schemas.microsoft.com/office/drawing/2014/main" val="2166130311"/>
                    </a:ext>
                  </a:extLst>
                </a:gridCol>
                <a:gridCol w="552079">
                  <a:extLst>
                    <a:ext uri="{9D8B030D-6E8A-4147-A177-3AD203B41FA5}">
                      <a16:colId xmlns:a16="http://schemas.microsoft.com/office/drawing/2014/main" val="1570312526"/>
                    </a:ext>
                  </a:extLst>
                </a:gridCol>
              </a:tblGrid>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40354">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000"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
        <p:nvSpPr>
          <p:cNvPr id="29" name="角丸四角形 28"/>
          <p:cNvSpPr/>
          <p:nvPr/>
        </p:nvSpPr>
        <p:spPr>
          <a:xfrm>
            <a:off x="67622" y="4116745"/>
            <a:ext cx="9764863" cy="2653457"/>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49978" y="4204521"/>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万博を契機とした環境・エネルギー先進技術普及事業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1" name="正方形/長方形 30">
            <a:extLst>
              <a:ext uri="{FF2B5EF4-FFF2-40B4-BE49-F238E27FC236}">
                <a16:creationId xmlns:a16="http://schemas.microsoft.com/office/drawing/2014/main" id="{DAE1DBFB-2427-4910-969C-CD99C6104A98}"/>
              </a:ext>
            </a:extLst>
          </p:cNvPr>
          <p:cNvSpPr/>
          <p:nvPr/>
        </p:nvSpPr>
        <p:spPr>
          <a:xfrm>
            <a:off x="166300" y="4637322"/>
            <a:ext cx="9367568" cy="2092881"/>
          </a:xfrm>
          <a:prstGeom prst="rect">
            <a:avLst/>
          </a:prstGeom>
        </p:spPr>
        <p:txBody>
          <a:bodyPr wrap="square">
            <a:spAutoFit/>
          </a:bodyPr>
          <a:lstStyle/>
          <a:p>
            <a:pPr>
              <a:spcBef>
                <a:spcPct val="0"/>
              </a:spcBef>
            </a:pPr>
            <a:r>
              <a:rPr lang="ja-JP" altLang="en-US" sz="1300" spc="-50" dirty="0" smtClean="0">
                <a:latin typeface="Meiryo UI" panose="020B0604030504040204" pitchFamily="50" charset="-128"/>
                <a:ea typeface="Meiryo UI" panose="020B0604030504040204" pitchFamily="50" charset="-128"/>
              </a:rPr>
              <a:t>◆脱炭素</a:t>
            </a:r>
            <a:r>
              <a:rPr lang="ja-JP" altLang="en-US" sz="1300" spc="-50" dirty="0">
                <a:latin typeface="Meiryo UI" panose="020B0604030504040204" pitchFamily="50" charset="-128"/>
                <a:ea typeface="Meiryo UI" panose="020B0604030504040204" pitchFamily="50" charset="-128"/>
              </a:rPr>
              <a:t>・海洋プラスチック対策先進技術モデル導入補助</a:t>
            </a:r>
          </a:p>
          <a:p>
            <a:pPr>
              <a:spcBef>
                <a:spcPct val="0"/>
              </a:spcBef>
            </a:pPr>
            <a:r>
              <a:rPr lang="ja-JP" altLang="en-US" sz="1300" spc="-50" dirty="0" smtClean="0">
                <a:latin typeface="Meiryo UI" panose="020B0604030504040204" pitchFamily="50" charset="-128"/>
                <a:ea typeface="Meiryo UI" panose="020B0604030504040204" pitchFamily="50" charset="-128"/>
              </a:rPr>
              <a:t>　　  万博</a:t>
            </a:r>
            <a:r>
              <a:rPr lang="ja-JP" altLang="en-US" sz="1300" spc="-50" dirty="0">
                <a:latin typeface="Meiryo UI" panose="020B0604030504040204" pitchFamily="50" charset="-128"/>
                <a:ea typeface="Meiryo UI" panose="020B0604030504040204" pitchFamily="50" charset="-128"/>
              </a:rPr>
              <a:t>開催時に最新の実用化可能技術を広く発信し、府内での普及につなげるため</a:t>
            </a:r>
            <a:r>
              <a:rPr lang="ja-JP" altLang="en-US" sz="1300" spc="-50" dirty="0" smtClean="0">
                <a:latin typeface="Meiryo UI" panose="020B0604030504040204" pitchFamily="50" charset="-128"/>
                <a:ea typeface="Meiryo UI" panose="020B0604030504040204" pitchFamily="50" charset="-128"/>
              </a:rPr>
              <a:t>、 来</a:t>
            </a:r>
            <a:r>
              <a:rPr lang="ja-JP" altLang="en-US" sz="1300" spc="-50" dirty="0">
                <a:latin typeface="Meiryo UI" panose="020B0604030504040204" pitchFamily="50" charset="-128"/>
                <a:ea typeface="Meiryo UI" panose="020B0604030504040204" pitchFamily="50" charset="-128"/>
              </a:rPr>
              <a:t>阪来場者にアピールしやすい民間施設等に環境・</a:t>
            </a:r>
            <a:r>
              <a:rPr lang="ja-JP" altLang="en-US" sz="1300" spc="-50" dirty="0" smtClean="0">
                <a:latin typeface="Meiryo UI" panose="020B0604030504040204" pitchFamily="50" charset="-128"/>
                <a:ea typeface="Meiryo UI" panose="020B0604030504040204" pitchFamily="50" charset="-128"/>
              </a:rPr>
              <a:t>エネ</a:t>
            </a:r>
            <a:endParaRPr lang="en-US" altLang="ja-JP" sz="1300" spc="-50" dirty="0" smtClean="0">
              <a:latin typeface="Meiryo UI" panose="020B0604030504040204" pitchFamily="50" charset="-128"/>
              <a:ea typeface="Meiryo UI" panose="020B0604030504040204" pitchFamily="50" charset="-128"/>
            </a:endParaRPr>
          </a:p>
          <a:p>
            <a:pPr>
              <a:spcBef>
                <a:spcPct val="0"/>
              </a:spcBef>
            </a:pPr>
            <a:r>
              <a:rPr lang="en-US" altLang="ja-JP" sz="1300" spc="-50" dirty="0">
                <a:latin typeface="Meiryo UI" panose="020B0604030504040204" pitchFamily="50" charset="-128"/>
                <a:ea typeface="Meiryo UI" panose="020B0604030504040204" pitchFamily="50" charset="-128"/>
              </a:rPr>
              <a:t> </a:t>
            </a:r>
            <a:r>
              <a:rPr lang="en-US" altLang="ja-JP" sz="1300" spc="-50" dirty="0" smtClean="0">
                <a:latin typeface="Meiryo UI" panose="020B0604030504040204" pitchFamily="50" charset="-128"/>
                <a:ea typeface="Meiryo UI" panose="020B0604030504040204" pitchFamily="50" charset="-128"/>
              </a:rPr>
              <a:t>  </a:t>
            </a:r>
            <a:r>
              <a:rPr lang="ja-JP" altLang="en-US" sz="1300" spc="-50" dirty="0" smtClean="0">
                <a:latin typeface="Meiryo UI" panose="020B0604030504040204" pitchFamily="50" charset="-128"/>
                <a:ea typeface="Meiryo UI" panose="020B0604030504040204" pitchFamily="50" charset="-128"/>
              </a:rPr>
              <a:t>ルギー先進</a:t>
            </a:r>
            <a:r>
              <a:rPr lang="ja-JP" altLang="en-US" sz="1300" spc="-50" dirty="0">
                <a:latin typeface="Meiryo UI" panose="020B0604030504040204" pitchFamily="50" charset="-128"/>
                <a:ea typeface="Meiryo UI" panose="020B0604030504040204" pitchFamily="50" charset="-128"/>
              </a:rPr>
              <a:t>技術を導入すると</a:t>
            </a:r>
            <a:r>
              <a:rPr lang="ja-JP" altLang="en-US" sz="1300" spc="-50" dirty="0" smtClean="0">
                <a:latin typeface="Meiryo UI" panose="020B0604030504040204" pitchFamily="50" charset="-128"/>
                <a:ea typeface="Meiryo UI" panose="020B0604030504040204" pitchFamily="50" charset="-128"/>
              </a:rPr>
              <a:t>ともに</a:t>
            </a:r>
            <a:r>
              <a:rPr lang="ja-JP" altLang="en-US" sz="1300" spc="-50" dirty="0">
                <a:latin typeface="Meiryo UI" panose="020B0604030504040204" pitchFamily="50" charset="-128"/>
                <a:ea typeface="Meiryo UI" panose="020B0604030504040204" pitchFamily="50" charset="-128"/>
              </a:rPr>
              <a:t>、</a:t>
            </a:r>
            <a:r>
              <a:rPr lang="en-US" altLang="ja-JP" sz="1300" spc="-50" dirty="0">
                <a:latin typeface="Meiryo UI" panose="020B0604030504040204" pitchFamily="50" charset="-128"/>
                <a:ea typeface="Meiryo UI" panose="020B0604030504040204" pitchFamily="50" charset="-128"/>
              </a:rPr>
              <a:t>CO2</a:t>
            </a:r>
            <a:r>
              <a:rPr lang="ja-JP" altLang="en-US" sz="1300" spc="-50" dirty="0">
                <a:latin typeface="Meiryo UI" panose="020B0604030504040204" pitchFamily="50" charset="-128"/>
                <a:ea typeface="Meiryo UI" panose="020B0604030504040204" pitchFamily="50" charset="-128"/>
              </a:rPr>
              <a:t>削減効果等の発信を行うモデル事業を募集し、事業費の一部を補助します</a:t>
            </a:r>
            <a:r>
              <a:rPr lang="ja-JP" altLang="en-US" sz="1300" spc="-50" dirty="0" smtClean="0">
                <a:latin typeface="Meiryo UI" panose="020B0604030504040204" pitchFamily="50" charset="-128"/>
                <a:ea typeface="Meiryo UI" panose="020B0604030504040204" pitchFamily="50" charset="-128"/>
              </a:rPr>
              <a:t>。</a:t>
            </a:r>
            <a:endParaRPr lang="en-US" altLang="ja-JP" sz="1300" spc="-50" dirty="0" smtClean="0">
              <a:latin typeface="Meiryo UI" panose="020B0604030504040204" pitchFamily="50" charset="-128"/>
              <a:ea typeface="Meiryo UI" panose="020B0604030504040204" pitchFamily="50" charset="-128"/>
            </a:endParaRPr>
          </a:p>
          <a:p>
            <a:pPr>
              <a:spcBef>
                <a:spcPct val="0"/>
              </a:spcBef>
            </a:pPr>
            <a:endParaRPr lang="en-US" altLang="ja-JP" sz="1300" spc="-5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a:t>
            </a:r>
            <a:r>
              <a:rPr lang="ja-JP" altLang="ja-JP" sz="1300" dirty="0">
                <a:latin typeface="Meiryo UI" panose="020B0604030504040204" pitchFamily="50" charset="-128"/>
                <a:ea typeface="Meiryo UI" panose="020B0604030504040204" pitchFamily="50" charset="-128"/>
              </a:rPr>
              <a:t>募集対象：民間事業者</a:t>
            </a:r>
            <a:r>
              <a:rPr lang="ja-JP" altLang="ja-JP" sz="1300" dirty="0" smtClean="0">
                <a:latin typeface="Meiryo UI" panose="020B0604030504040204" pitchFamily="50" charset="-128"/>
                <a:ea typeface="Meiryo UI" panose="020B0604030504040204" pitchFamily="50" charset="-128"/>
              </a:rPr>
              <a:t>等</a:t>
            </a:r>
            <a:r>
              <a:rPr lang="ja-JP" altLang="en-US" sz="1300" dirty="0" smtClean="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a:t>
            </a:r>
            <a:r>
              <a:rPr lang="ja-JP" altLang="ja-JP" sz="1300" dirty="0">
                <a:latin typeface="Meiryo UI" panose="020B0604030504040204" pitchFamily="50" charset="-128"/>
                <a:ea typeface="Meiryo UI" panose="020B0604030504040204" pitchFamily="50" charset="-128"/>
              </a:rPr>
              <a:t>対象技術：脱炭素技術、海洋プラスチック対策技術</a:t>
            </a:r>
            <a:r>
              <a:rPr lang="en-US" altLang="ja-JP" sz="1300" dirty="0">
                <a:latin typeface="Meiryo UI" panose="020B0604030504040204" pitchFamily="50" charset="-128"/>
                <a:ea typeface="Meiryo UI" panose="020B0604030504040204" pitchFamily="50" charset="-128"/>
              </a:rPr>
              <a:t> </a:t>
            </a:r>
            <a:endParaRPr lang="ja-JP" altLang="ja-JP" sz="1300" dirty="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a:t>
            </a:r>
            <a:r>
              <a:rPr lang="ja-JP" altLang="ja-JP" sz="1300" dirty="0">
                <a:latin typeface="Meiryo UI" panose="020B0604030504040204" pitchFamily="50" charset="-128"/>
                <a:ea typeface="Meiryo UI" panose="020B0604030504040204" pitchFamily="50" charset="-128"/>
              </a:rPr>
              <a:t>補助</a:t>
            </a:r>
            <a:r>
              <a:rPr lang="ja-JP" altLang="ja-JP" sz="1300" dirty="0" smtClean="0">
                <a:latin typeface="Meiryo UI" panose="020B0604030504040204" pitchFamily="50" charset="-128"/>
                <a:ea typeface="Meiryo UI" panose="020B0604030504040204" pitchFamily="50" charset="-128"/>
              </a:rPr>
              <a:t>額</a:t>
            </a:r>
            <a:r>
              <a:rPr lang="ja-JP" altLang="en-US" sz="1300" dirty="0" smtClean="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a:t>
            </a:r>
            <a:r>
              <a:rPr lang="ja-JP" altLang="ja-JP" sz="1300" dirty="0">
                <a:latin typeface="Meiryo UI" panose="020B0604030504040204" pitchFamily="50" charset="-128"/>
                <a:ea typeface="Meiryo UI" panose="020B0604030504040204" pitchFamily="50" charset="-128"/>
              </a:rPr>
              <a:t>脱炭素技術 上限</a:t>
            </a:r>
            <a:r>
              <a:rPr lang="en-US" altLang="ja-JP" sz="1300" dirty="0">
                <a:latin typeface="Meiryo UI" panose="020B0604030504040204" pitchFamily="50" charset="-128"/>
                <a:ea typeface="Meiryo UI" panose="020B0604030504040204" pitchFamily="50" charset="-128"/>
              </a:rPr>
              <a:t>1,000</a:t>
            </a:r>
            <a:r>
              <a:rPr lang="ja-JP" altLang="ja-JP" sz="1300" dirty="0">
                <a:latin typeface="Meiryo UI" panose="020B0604030504040204" pitchFamily="50" charset="-128"/>
                <a:ea typeface="Meiryo UI" panose="020B0604030504040204" pitchFamily="50" charset="-128"/>
              </a:rPr>
              <a:t>万円</a:t>
            </a:r>
            <a:r>
              <a:rPr lang="ja-JP" altLang="ja-JP" sz="1300" dirty="0" smtClean="0">
                <a:latin typeface="Meiryo UI" panose="020B0604030504040204" pitchFamily="50" charset="-128"/>
                <a:ea typeface="Meiryo UI" panose="020B0604030504040204" pitchFamily="50" charset="-128"/>
              </a:rPr>
              <a:t>、海洋</a:t>
            </a:r>
            <a:r>
              <a:rPr lang="ja-JP" altLang="ja-JP" sz="1300" dirty="0">
                <a:latin typeface="Meiryo UI" panose="020B0604030504040204" pitchFamily="50" charset="-128"/>
                <a:ea typeface="Meiryo UI" panose="020B0604030504040204" pitchFamily="50" charset="-128"/>
              </a:rPr>
              <a:t>プラスチック対策技術 上限</a:t>
            </a:r>
            <a:r>
              <a:rPr lang="en-US" altLang="ja-JP" sz="1300" dirty="0">
                <a:latin typeface="Meiryo UI" panose="020B0604030504040204" pitchFamily="50" charset="-128"/>
                <a:ea typeface="Meiryo UI" panose="020B0604030504040204" pitchFamily="50" charset="-128"/>
              </a:rPr>
              <a:t>500</a:t>
            </a:r>
            <a:r>
              <a:rPr lang="ja-JP" altLang="ja-JP" sz="1300" dirty="0">
                <a:latin typeface="Meiryo UI" panose="020B0604030504040204" pitchFamily="50" charset="-128"/>
                <a:ea typeface="Meiryo UI" panose="020B0604030504040204" pitchFamily="50" charset="-128"/>
              </a:rPr>
              <a:t>万</a:t>
            </a:r>
            <a:r>
              <a:rPr lang="ja-JP" altLang="ja-JP" sz="1300" dirty="0" smtClean="0">
                <a:latin typeface="Meiryo UI" panose="020B0604030504040204" pitchFamily="50" charset="-128"/>
                <a:ea typeface="Meiryo UI" panose="020B0604030504040204" pitchFamily="50" charset="-128"/>
              </a:rPr>
              <a:t>円</a:t>
            </a:r>
            <a:r>
              <a:rPr lang="ja-JP" altLang="en-US" sz="1300" dirty="0" smtClean="0">
                <a:latin typeface="Meiryo UI" panose="020B0604030504040204" pitchFamily="50" charset="-128"/>
                <a:ea typeface="Meiryo UI" panose="020B0604030504040204" pitchFamily="50" charset="-128"/>
              </a:rPr>
              <a:t>（</a:t>
            </a:r>
            <a:r>
              <a:rPr lang="ja-JP" altLang="ja-JP" sz="1300" dirty="0" smtClean="0">
                <a:latin typeface="Meiryo UI" panose="020B0604030504040204" pitchFamily="50" charset="-128"/>
                <a:ea typeface="Meiryo UI" panose="020B0604030504040204" pitchFamily="50" charset="-128"/>
              </a:rPr>
              <a:t>それぞれ</a:t>
            </a:r>
            <a:r>
              <a:rPr lang="ja-JP" altLang="ja-JP" sz="1300" dirty="0">
                <a:latin typeface="Meiryo UI" panose="020B0604030504040204" pitchFamily="50" charset="-128"/>
                <a:ea typeface="Meiryo UI" panose="020B0604030504040204" pitchFamily="50" charset="-128"/>
              </a:rPr>
              <a:t>１件、補助率</a:t>
            </a:r>
            <a:r>
              <a:rPr lang="en-US" altLang="ja-JP" sz="1300" dirty="0">
                <a:latin typeface="Meiryo UI" panose="020B0604030504040204" pitchFamily="50" charset="-128"/>
                <a:ea typeface="Meiryo UI" panose="020B0604030504040204" pitchFamily="50" charset="-128"/>
              </a:rPr>
              <a:t>1/2</a:t>
            </a:r>
            <a:r>
              <a:rPr lang="ja-JP" altLang="ja-JP" sz="1300" dirty="0">
                <a:latin typeface="Meiryo UI" panose="020B0604030504040204" pitchFamily="50" charset="-128"/>
                <a:ea typeface="Meiryo UI" panose="020B0604030504040204" pitchFamily="50" charset="-128"/>
              </a:rPr>
              <a:t>）</a:t>
            </a:r>
            <a:endParaRPr lang="ja-JP" altLang="en-US" sz="1300" spc="-50" dirty="0">
              <a:latin typeface="Meiryo UI" panose="020B0604030504040204" pitchFamily="50" charset="-128"/>
              <a:ea typeface="Meiryo UI" panose="020B0604030504040204" pitchFamily="50" charset="-128"/>
            </a:endParaRPr>
          </a:p>
          <a:p>
            <a:pPr>
              <a:spcBef>
                <a:spcPct val="0"/>
              </a:spcBef>
            </a:pPr>
            <a:endParaRPr lang="en-US" altLang="ja-JP" sz="1300" spc="-50" dirty="0">
              <a:latin typeface="Meiryo UI" panose="020B0604030504040204" pitchFamily="50" charset="-128"/>
              <a:ea typeface="Meiryo UI" panose="020B0604030504040204" pitchFamily="50" charset="-128"/>
            </a:endParaRPr>
          </a:p>
          <a:p>
            <a:pPr>
              <a:spcBef>
                <a:spcPct val="0"/>
              </a:spcBef>
            </a:pPr>
            <a:r>
              <a:rPr lang="ja-JP" altLang="en-US" sz="1300" dirty="0" smtClean="0">
                <a:latin typeface="Meiryo UI" panose="020B0604030504040204" pitchFamily="50" charset="-128"/>
                <a:ea typeface="Meiryo UI" panose="020B0604030504040204" pitchFamily="50" charset="-128"/>
              </a:rPr>
              <a:t>◆万博</a:t>
            </a:r>
            <a:r>
              <a:rPr lang="ja-JP" altLang="en-US" sz="1300" dirty="0">
                <a:latin typeface="Meiryo UI" panose="020B0604030504040204" pitchFamily="50" charset="-128"/>
                <a:ea typeface="Meiryo UI" panose="020B0604030504040204" pitchFamily="50" charset="-128"/>
              </a:rPr>
              <a:t>発信コンテンツ作成</a:t>
            </a:r>
          </a:p>
          <a:p>
            <a:pPr>
              <a:spcBef>
                <a:spcPct val="0"/>
              </a:spcBef>
            </a:pP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事業者による環境・エネルギー先進技術の研究・開発意欲の促進を目的として、カーボンニュートラルやプラスチックごみゼロの実現に</a:t>
            </a:r>
            <a:r>
              <a:rPr lang="ja-JP" altLang="en-US" sz="1300" dirty="0" smtClean="0">
                <a:latin typeface="Meiryo UI" panose="020B0604030504040204" pitchFamily="50" charset="-128"/>
                <a:ea typeface="Meiryo UI" panose="020B0604030504040204" pitchFamily="50" charset="-128"/>
              </a:rPr>
              <a:t>資する</a:t>
            </a:r>
            <a:endParaRPr lang="en-US" altLang="ja-JP" sz="1300" dirty="0" smtClean="0">
              <a:latin typeface="Meiryo UI" panose="020B0604030504040204" pitchFamily="50" charset="-128"/>
              <a:ea typeface="Meiryo UI" panose="020B0604030504040204" pitchFamily="50" charset="-128"/>
            </a:endParaRPr>
          </a:p>
          <a:p>
            <a:pPr>
              <a:spcBef>
                <a:spcPct val="0"/>
              </a:spcBef>
            </a:pPr>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先進技術</a:t>
            </a:r>
            <a:r>
              <a:rPr lang="ja-JP" altLang="en-US" sz="1300" dirty="0">
                <a:latin typeface="Meiryo UI" panose="020B0604030504040204" pitchFamily="50" charset="-128"/>
                <a:ea typeface="Meiryo UI" panose="020B0604030504040204" pitchFamily="50" charset="-128"/>
              </a:rPr>
              <a:t>が普及した未来社会の姿を、万博会場内外で効果的に発信する動画等のコンテンツを作成します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sp>
        <p:nvSpPr>
          <p:cNvPr id="33" name="正方形/長方形 32"/>
          <p:cNvSpPr/>
          <p:nvPr/>
        </p:nvSpPr>
        <p:spPr>
          <a:xfrm>
            <a:off x="5377339" y="4342276"/>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25,611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3132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テキスト ボックス 51"/>
          <p:cNvSpPr txBox="1"/>
          <p:nvPr/>
        </p:nvSpPr>
        <p:spPr>
          <a:xfrm>
            <a:off x="5297917" y="923696"/>
            <a:ext cx="2461242"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30,000</a:t>
            </a:r>
            <a:r>
              <a:rPr lang="ja-JP" altLang="en-US" sz="1200" dirty="0">
                <a:latin typeface="Meiryo UI" pitchFamily="50" charset="-128"/>
                <a:ea typeface="Meiryo UI" pitchFamily="50" charset="-128"/>
                <a:cs typeface="Meiryo UI" pitchFamily="50" charset="-128"/>
              </a:rPr>
              <a:t>千円</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p:txBody>
      </p:sp>
      <p:sp>
        <p:nvSpPr>
          <p:cNvPr id="53" name="角丸四角形 1">
            <a:extLst>
              <a:ext uri="{FF2B5EF4-FFF2-40B4-BE49-F238E27FC236}">
                <a16:creationId xmlns:a16="http://schemas.microsoft.com/office/drawing/2014/main" id="{29A45F67-A642-4535-917F-D89A4F9E0B1F}"/>
              </a:ext>
            </a:extLst>
          </p:cNvPr>
          <p:cNvSpPr/>
          <p:nvPr/>
        </p:nvSpPr>
        <p:spPr>
          <a:xfrm>
            <a:off x="91963" y="573929"/>
            <a:ext cx="9768919" cy="6150565"/>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6" name="角丸四角形 55"/>
          <p:cNvSpPr/>
          <p:nvPr/>
        </p:nvSpPr>
        <p:spPr>
          <a:xfrm>
            <a:off x="450410" y="753236"/>
            <a:ext cx="4847507"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カーボンニュートラル等</a:t>
            </a:r>
            <a:r>
              <a:rPr lang="ja-JP" altLang="en-US"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新技術</a:t>
            </a:r>
            <a:r>
              <a:rPr lang="ja-JP" altLang="ja-JP"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ビジネス創出支援</a:t>
            </a:r>
            <a:r>
              <a:rPr lang="ja-JP" altLang="ja-JP" sz="1600" b="1"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28"/>
          <p:cNvSpPr txBox="1">
            <a:spLocks noChangeArrowheads="1"/>
          </p:cNvSpPr>
          <p:nvPr/>
        </p:nvSpPr>
        <p:spPr bwMode="auto">
          <a:xfrm>
            <a:off x="186040" y="1365219"/>
            <a:ext cx="938684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lvl="0" indent="-86400" algn="just">
              <a:defRPr/>
            </a:pPr>
            <a:r>
              <a:rPr lang="ja-JP" altLang="en-US" b="0" i="0" dirty="0" smtClean="0">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カーボンニュートラル</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CN</a:t>
            </a:r>
            <a:r>
              <a:rPr lang="ja-JP" altLang="en-US" b="0" i="0" dirty="0" smtClean="0">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等</a:t>
            </a:r>
            <a:r>
              <a:rPr lang="ja-JP" altLang="en-US" b="0" i="0" dirty="0">
                <a:solidFill>
                  <a:prstClr val="black"/>
                </a:solidFill>
                <a:latin typeface="Meiryo UI" pitchFamily="50" charset="-128"/>
                <a:ea typeface="Meiryo UI" pitchFamily="50" charset="-128"/>
                <a:cs typeface="Meiryo UI" pitchFamily="50" charset="-128"/>
              </a:rPr>
              <a:t>の新技術の専門的な知識等と幅広い人脈を有する</a:t>
            </a:r>
            <a:r>
              <a:rPr lang="ja-JP" altLang="en-US" b="0" i="0" dirty="0">
                <a:latin typeface="Meiryo UI" pitchFamily="50" charset="-128"/>
                <a:ea typeface="Meiryo UI" pitchFamily="50" charset="-128"/>
                <a:cs typeface="Meiryo UI" pitchFamily="50" charset="-128"/>
              </a:rPr>
              <a:t>人材及び、資金調達環境強化のための人材を確保、</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関連ビジネス創出を支援し、大阪に根づく仕掛けを</a:t>
            </a:r>
            <a:r>
              <a:rPr lang="ja-JP" altLang="en-US" b="0" i="0" dirty="0" smtClean="0">
                <a:latin typeface="Meiryo UI" pitchFamily="50" charset="-128"/>
                <a:ea typeface="Meiryo UI" pitchFamily="50" charset="-128"/>
                <a:cs typeface="Meiryo UI" pitchFamily="50" charset="-128"/>
              </a:rPr>
              <a:t>構築します。</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smtClean="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今後</a:t>
            </a:r>
            <a:r>
              <a:rPr lang="ja-JP" altLang="en-US" b="0" i="0" dirty="0">
                <a:latin typeface="Meiryo UI" pitchFamily="50" charset="-128"/>
                <a:ea typeface="Meiryo UI" pitchFamily="50" charset="-128"/>
                <a:cs typeface="Meiryo UI" pitchFamily="50" charset="-128"/>
              </a:rPr>
              <a:t>成長が見込まれる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分野において有望な大学等研究成果（シード段階）について、スピード感を持ってビジネス化を進め、万博における出展や実証実験等で活躍するスタートアップを輩出（</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社）するとともに、</a:t>
            </a:r>
            <a:r>
              <a:rPr lang="en-US" altLang="ja-JP" b="0" i="0" dirty="0">
                <a:latin typeface="Meiryo UI" pitchFamily="50" charset="-128"/>
                <a:ea typeface="Meiryo UI" pitchFamily="50" charset="-128"/>
                <a:cs typeface="Meiryo UI" pitchFamily="50" charset="-128"/>
              </a:rPr>
              <a:t>2030</a:t>
            </a:r>
            <a:r>
              <a:rPr lang="ja-JP" altLang="en-US" b="0" i="0" dirty="0">
                <a:latin typeface="Meiryo UI" pitchFamily="50" charset="-128"/>
                <a:ea typeface="Meiryo UI" pitchFamily="50" charset="-128"/>
                <a:cs typeface="Meiryo UI" pitchFamily="50" charset="-128"/>
              </a:rPr>
              <a:t>年における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等新技術ビジネス</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件の創出をめざし、エコシステム強化・ポストコロナにおける大阪の持続的成長を</a:t>
            </a:r>
            <a:r>
              <a:rPr lang="ja-JP" altLang="en-US" b="0" i="0" dirty="0" smtClean="0">
                <a:latin typeface="Meiryo UI" pitchFamily="50" charset="-128"/>
                <a:ea typeface="Meiryo UI" pitchFamily="50" charset="-128"/>
                <a:cs typeface="Meiryo UI" pitchFamily="50" charset="-128"/>
              </a:rPr>
              <a:t>めざします。</a:t>
            </a:r>
            <a:endParaRPr lang="en-US" altLang="ja-JP" b="0" i="0" dirty="0">
              <a:latin typeface="Meiryo UI" pitchFamily="50" charset="-128"/>
              <a:ea typeface="Meiryo UI" pitchFamily="50" charset="-128"/>
              <a:cs typeface="Meiryo UI" pitchFamily="50" charset="-128"/>
            </a:endParaRPr>
          </a:p>
        </p:txBody>
      </p:sp>
      <p:grpSp>
        <p:nvGrpSpPr>
          <p:cNvPr id="3" name="グループ化 2"/>
          <p:cNvGrpSpPr/>
          <p:nvPr/>
        </p:nvGrpSpPr>
        <p:grpSpPr>
          <a:xfrm>
            <a:off x="512672" y="3649225"/>
            <a:ext cx="8880657" cy="1438087"/>
            <a:chOff x="450410" y="3649225"/>
            <a:chExt cx="8880657" cy="1438087"/>
          </a:xfrm>
        </p:grpSpPr>
        <p:sp>
          <p:nvSpPr>
            <p:cNvPr id="99" name="角丸四角形 98"/>
            <p:cNvSpPr/>
            <p:nvPr/>
          </p:nvSpPr>
          <p:spPr>
            <a:xfrm>
              <a:off x="450410" y="3649225"/>
              <a:ext cx="8880657" cy="1438087"/>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1057771" y="3788747"/>
              <a:ext cx="7665935" cy="1135231"/>
              <a:chOff x="1003130" y="3788747"/>
              <a:chExt cx="7665935" cy="1135231"/>
            </a:xfrm>
          </p:grpSpPr>
          <p:sp>
            <p:nvSpPr>
              <p:cNvPr id="102" name="正方形/長方形 101"/>
              <p:cNvSpPr/>
              <p:nvPr/>
            </p:nvSpPr>
            <p:spPr>
              <a:xfrm>
                <a:off x="1003130"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ビジネスプラン化</a:t>
                </a:r>
                <a:r>
                  <a:rPr kumimoji="1" lang="ja-JP" altLang="en-US" sz="1150" dirty="0" smtClean="0">
                    <a:solidFill>
                      <a:schemeClr val="tx1"/>
                    </a:solidFill>
                  </a:rPr>
                  <a:t>・</a:t>
                </a:r>
                <a:r>
                  <a:rPr kumimoji="1" lang="ja-JP" altLang="en-US" sz="1150" dirty="0">
                    <a:solidFill>
                      <a:schemeClr val="tx1"/>
                    </a:solidFill>
                  </a:rPr>
                  <a:t>プロトタイプ作成</a:t>
                </a:r>
                <a:r>
                  <a:rPr kumimoji="1" lang="ja-JP" altLang="en-US" sz="1150" dirty="0" smtClean="0">
                    <a:solidFill>
                      <a:schemeClr val="tx1"/>
                    </a:solidFill>
                  </a:rPr>
                  <a:t>支援（専門人材による大企業</a:t>
                </a:r>
                <a:r>
                  <a:rPr kumimoji="1" lang="ja-JP" altLang="en-US" sz="1150" dirty="0">
                    <a:solidFill>
                      <a:schemeClr val="tx1"/>
                    </a:solidFill>
                  </a:rPr>
                  <a:t>や投資家との連携を</a:t>
                </a:r>
                <a:r>
                  <a:rPr kumimoji="1" lang="ja-JP" altLang="en-US" sz="1150" dirty="0" smtClean="0">
                    <a:solidFill>
                      <a:schemeClr val="tx1"/>
                    </a:solidFill>
                  </a:rPr>
                  <a:t>コンサルティング）</a:t>
                </a:r>
                <a:endParaRPr kumimoji="1" lang="en-US" altLang="ja-JP" sz="1150" dirty="0">
                  <a:solidFill>
                    <a:schemeClr val="tx1"/>
                  </a:solidFill>
                </a:endParaRPr>
              </a:p>
            </p:txBody>
          </p:sp>
          <p:sp>
            <p:nvSpPr>
              <p:cNvPr id="103" name="正方形/長方形 102"/>
              <p:cNvSpPr/>
              <p:nvPr/>
            </p:nvSpPr>
            <p:spPr>
              <a:xfrm>
                <a:off x="1003130" y="4620617"/>
                <a:ext cx="3672000" cy="30336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smtClean="0">
                    <a:solidFill>
                      <a:schemeClr val="tx1"/>
                    </a:solidFill>
                  </a:rPr>
                  <a:t>ビジネス人材マッチング</a:t>
                </a:r>
                <a:endParaRPr kumimoji="1" lang="en-US" altLang="ja-JP" sz="1150" dirty="0">
                  <a:solidFill>
                    <a:schemeClr val="tx1"/>
                  </a:solidFill>
                </a:endParaRPr>
              </a:p>
            </p:txBody>
          </p:sp>
          <p:sp>
            <p:nvSpPr>
              <p:cNvPr id="106" name="正方形/長方形 105"/>
              <p:cNvSpPr/>
              <p:nvPr/>
            </p:nvSpPr>
            <p:spPr>
              <a:xfrm>
                <a:off x="4997065"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smtClean="0">
                    <a:solidFill>
                      <a:schemeClr val="tx1"/>
                    </a:solidFill>
                  </a:rPr>
                  <a:t>成長支援を行う技術開発へ大型資金投資が可能なベンチャーキャピタル、金融機関等とをマッチング</a:t>
                </a:r>
                <a:endParaRPr kumimoji="1" lang="en-US" altLang="ja-JP" sz="1150" dirty="0">
                  <a:solidFill>
                    <a:schemeClr val="tx1"/>
                  </a:solidFill>
                </a:endParaRPr>
              </a:p>
            </p:txBody>
          </p:sp>
        </p:grpSp>
      </p:grpSp>
      <p:sp>
        <p:nvSpPr>
          <p:cNvPr id="108" name="右矢印 107"/>
          <p:cNvSpPr/>
          <p:nvPr/>
        </p:nvSpPr>
        <p:spPr>
          <a:xfrm rot="5400000">
            <a:off x="4798505" y="4934617"/>
            <a:ext cx="308991" cy="79151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タイトル 1"/>
          <p:cNvSpPr txBox="1">
            <a:spLocks/>
          </p:cNvSpPr>
          <p:nvPr/>
        </p:nvSpPr>
        <p:spPr>
          <a:xfrm>
            <a:off x="669000" y="5563473"/>
            <a:ext cx="8568000" cy="873021"/>
          </a:xfrm>
          <a:prstGeom prst="rect">
            <a:avLst/>
          </a:prstGeom>
          <a:solidFill>
            <a:srgbClr val="0046D2"/>
          </a:solidFill>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1600" b="1" dirty="0">
                <a:solidFill>
                  <a:schemeClr val="bg1"/>
                </a:solidFill>
              </a:rPr>
              <a:t>大阪・関西万博における出展や実証実験等につなげることで</a:t>
            </a:r>
            <a:r>
              <a:rPr lang="ja-JP" altLang="en-US" sz="1600" b="1" dirty="0" smtClean="0">
                <a:solidFill>
                  <a:schemeClr val="bg1"/>
                </a:solidFill>
              </a:rPr>
              <a:t>、大阪のスタートアップ・エコシステム</a:t>
            </a:r>
            <a:r>
              <a:rPr lang="ja-JP" altLang="en-US" sz="1600" b="1" dirty="0">
                <a:solidFill>
                  <a:schemeClr val="bg1"/>
                </a:solidFill>
              </a:rPr>
              <a:t>強化やポストコロナにおける大阪の持続的成長に</a:t>
            </a:r>
            <a:r>
              <a:rPr lang="ja-JP" altLang="en-US" sz="1600" b="1" dirty="0" smtClean="0">
                <a:solidFill>
                  <a:schemeClr val="bg1"/>
                </a:solidFill>
              </a:rPr>
              <a:t>貢献</a:t>
            </a:r>
            <a:endParaRPr lang="ja-JP" altLang="en-US" sz="1600" b="1" dirty="0">
              <a:solidFill>
                <a:schemeClr val="bg1"/>
              </a:solidFill>
            </a:endParaRPr>
          </a:p>
        </p:txBody>
      </p:sp>
      <p:sp>
        <p:nvSpPr>
          <p:cNvPr id="55" name="角丸四角形 54"/>
          <p:cNvSpPr/>
          <p:nvPr/>
        </p:nvSpPr>
        <p:spPr>
          <a:xfrm>
            <a:off x="512672" y="2876793"/>
            <a:ext cx="8880657" cy="628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大学・企業等における</a:t>
            </a:r>
            <a:r>
              <a:rPr kumimoji="1" lang="en-US" altLang="ja-JP" sz="1200" dirty="0">
                <a:solidFill>
                  <a:schemeClr val="tx1"/>
                </a:solidFill>
                <a:latin typeface="Meiryo UI" panose="020B0604030504040204" pitchFamily="50" charset="-128"/>
                <a:ea typeface="Meiryo UI" panose="020B0604030504040204" pitchFamily="50" charset="-128"/>
              </a:rPr>
              <a:t>CN</a:t>
            </a:r>
            <a:r>
              <a:rPr kumimoji="1" lang="ja-JP" altLang="en-US" sz="1200" dirty="0">
                <a:solidFill>
                  <a:schemeClr val="tx1"/>
                </a:solidFill>
                <a:latin typeface="Meiryo UI" panose="020B0604030504040204" pitchFamily="50" charset="-128"/>
                <a:ea typeface="Meiryo UI" panose="020B0604030504040204" pitchFamily="50" charset="-128"/>
              </a:rPr>
              <a:t>等に資する未だ実用化されていない新技術・研究のビジネス化には、既存支援では行っていない支援の仕掛けが必要</a:t>
            </a:r>
            <a:r>
              <a:rPr kumimoji="1" lang="ja-JP" altLang="en-US" sz="1200" dirty="0" smtClean="0">
                <a:solidFill>
                  <a:schemeClr val="tx1"/>
                </a:solidFill>
                <a:latin typeface="Meiryo UI" panose="020B0604030504040204" pitchFamily="50" charset="-128"/>
                <a:ea typeface="Meiryo UI" panose="020B0604030504040204" pitchFamily="50" charset="-128"/>
              </a:rPr>
              <a:t>。大学</a:t>
            </a:r>
            <a:r>
              <a:rPr kumimoji="1" lang="ja-JP" altLang="en-US" sz="1200" dirty="0">
                <a:solidFill>
                  <a:schemeClr val="tx1"/>
                </a:solidFill>
                <a:latin typeface="Meiryo UI" panose="020B0604030504040204" pitchFamily="50" charset="-128"/>
                <a:ea typeface="Meiryo UI" panose="020B0604030504040204" pitchFamily="50" charset="-128"/>
              </a:rPr>
              <a:t>での研究成果等から有望なビジネスシーズ</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種</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を発掘</a:t>
            </a:r>
            <a:r>
              <a:rPr kumimoji="1" lang="ja-JP" altLang="en-US" sz="1200" dirty="0" smtClean="0">
                <a:solidFill>
                  <a:schemeClr val="tx1"/>
                </a:solidFill>
                <a:latin typeface="Meiryo UI" panose="020B0604030504040204" pitchFamily="50" charset="-128"/>
                <a:ea typeface="Meiryo UI" panose="020B0604030504040204" pitchFamily="50" charset="-128"/>
              </a:rPr>
              <a:t>し、必要な</a:t>
            </a:r>
            <a:r>
              <a:rPr lang="ja-JP" altLang="en-US" sz="1200" dirty="0">
                <a:solidFill>
                  <a:schemeClr val="tx1"/>
                </a:solidFill>
                <a:latin typeface="Meiryo UI" panose="020B0604030504040204" pitchFamily="50" charset="-128"/>
                <a:ea typeface="Meiryo UI" panose="020B0604030504040204" pitchFamily="50" charset="-128"/>
              </a:rPr>
              <a:t>支援</a:t>
            </a:r>
            <a:r>
              <a:rPr lang="ja-JP" altLang="en-US" sz="1200" dirty="0" smtClean="0">
                <a:solidFill>
                  <a:schemeClr val="tx1"/>
                </a:solidFill>
                <a:latin typeface="Meiryo UI" panose="020B0604030504040204" pitchFamily="50" charset="-128"/>
                <a:ea typeface="Meiryo UI" panose="020B0604030504040204" pitchFamily="50" charset="-128"/>
              </a:rPr>
              <a:t>を実施</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2"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5113968" y="4620617"/>
            <a:ext cx="3964718" cy="29229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50" dirty="0" smtClean="0">
                <a:solidFill>
                  <a:schemeClr val="tx1"/>
                </a:solidFill>
              </a:rPr>
              <a:t>大阪</a:t>
            </a:r>
            <a:r>
              <a:rPr lang="ja-JP" altLang="en-US" sz="1150" dirty="0">
                <a:solidFill>
                  <a:schemeClr val="tx1"/>
                </a:solidFill>
              </a:rPr>
              <a:t>・関西万博に</a:t>
            </a:r>
            <a:r>
              <a:rPr lang="ja-JP" altLang="en-US" sz="1150" dirty="0" smtClean="0">
                <a:solidFill>
                  <a:schemeClr val="tx1"/>
                </a:solidFill>
              </a:rPr>
              <a:t>おける出典・実証</a:t>
            </a:r>
            <a:r>
              <a:rPr lang="ja-JP" altLang="en-US" sz="1150" dirty="0">
                <a:solidFill>
                  <a:schemeClr val="tx1"/>
                </a:solidFill>
              </a:rPr>
              <a:t>実験等実施にかかる</a:t>
            </a:r>
            <a:r>
              <a:rPr lang="ja-JP" altLang="en-US" sz="1150" dirty="0" smtClean="0">
                <a:solidFill>
                  <a:schemeClr val="tx1"/>
                </a:solidFill>
              </a:rPr>
              <a:t>調整</a:t>
            </a:r>
            <a:endParaRPr lang="ja-JP" altLang="en-US" sz="1150" dirty="0">
              <a:solidFill>
                <a:schemeClr val="tx1"/>
              </a:solidFill>
            </a:endParaRPr>
          </a:p>
        </p:txBody>
      </p:sp>
    </p:spTree>
    <p:extLst>
      <p:ext uri="{BB962C8B-B14F-4D97-AF65-F5344CB8AC3E}">
        <p14:creationId xmlns:p14="http://schemas.microsoft.com/office/powerpoint/2010/main" val="2771202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37605" y="1101083"/>
            <a:ext cx="940555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a:t>
            </a:r>
            <a:r>
              <a:rPr lang="en-US" altLang="ja-JP" sz="9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a:t>
            </a:r>
            <a:r>
              <a:rPr lang="ja-JP" altLang="en-US" b="0" i="0" dirty="0" smtClean="0">
                <a:latin typeface="Meiryo UI" pitchFamily="50" charset="-128"/>
                <a:ea typeface="Meiryo UI" pitchFamily="50" charset="-128"/>
                <a:cs typeface="Meiryo UI" pitchFamily="50" charset="-128"/>
              </a:rPr>
              <a:t>」のもと</a:t>
            </a:r>
            <a:r>
              <a:rPr lang="ja-JP" altLang="en-US" b="0" i="0" dirty="0">
                <a:latin typeface="Meiryo UI" pitchFamily="50" charset="-128"/>
                <a:ea typeface="Meiryo UI" pitchFamily="50" charset="-128"/>
                <a:cs typeface="Meiryo UI" pitchFamily="50" charset="-128"/>
              </a:rPr>
              <a:t>、産学官プラットフォームとして</a:t>
            </a:r>
            <a:r>
              <a:rPr lang="en-US" altLang="ja-JP" b="0" i="0" dirty="0">
                <a:latin typeface="Meiryo UI" pitchFamily="50" charset="-128"/>
                <a:ea typeface="Meiryo UI" pitchFamily="50" charset="-128"/>
                <a:cs typeface="Meiryo UI" pitchFamily="50" charset="-128"/>
              </a:rPr>
              <a:t>H</a:t>
            </a:r>
            <a:r>
              <a:rPr lang="en-US" altLang="ja-JP" sz="6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ビジョン推進会議を設置し</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水素</a:t>
            </a:r>
            <a:r>
              <a:rPr lang="ja-JP" altLang="en-US" b="0" dirty="0">
                <a:latin typeface="Meiryo UI" panose="020B0604030504040204" pitchFamily="50" charset="-128"/>
                <a:ea typeface="Meiryo UI" panose="020B0604030504040204" pitchFamily="50" charset="-128"/>
                <a:cs typeface="Meiryo UI" panose="020B0604030504040204" pitchFamily="50" charset="-128"/>
              </a:rPr>
              <a:t>関連事業の取組の方向性を明確化し、水素の需要拡大に</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つながる新た</a:t>
            </a:r>
            <a:r>
              <a:rPr lang="ja-JP" altLang="en-US" b="0" dirty="0">
                <a:latin typeface="Meiryo UI" panose="020B0604030504040204" pitchFamily="50" charset="-128"/>
                <a:ea typeface="Meiryo UI" panose="020B0604030504040204" pitchFamily="50" charset="-128"/>
                <a:cs typeface="Meiryo UI" panose="020B0604030504040204" pitchFamily="50" charset="-128"/>
              </a:rPr>
              <a:t>な製品・サービスの実用化を促進することで、水素利用の幅の拡大を</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図ってきました。</a:t>
            </a:r>
            <a:endParaRPr lang="en-US" altLang="ja-JP" b="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endParaRPr lang="en-US" altLang="ja-JP" b="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2025</a:t>
            </a:r>
            <a:r>
              <a:rPr lang="ja-JP" altLang="en-US" b="0" i="0" dirty="0" smtClean="0">
                <a:latin typeface="Meiryo UI" pitchFamily="50" charset="-128"/>
                <a:ea typeface="Meiryo UI" pitchFamily="50" charset="-128"/>
                <a:cs typeface="Meiryo UI" pitchFamily="50" charset="-128"/>
              </a:rPr>
              <a:t>年</a:t>
            </a:r>
            <a:r>
              <a:rPr lang="ja-JP" altLang="en-US" b="0" i="0" dirty="0">
                <a:latin typeface="Meiryo UI" pitchFamily="50" charset="-128"/>
                <a:ea typeface="Meiryo UI" pitchFamily="50" charset="-128"/>
                <a:cs typeface="Meiryo UI" pitchFamily="50" charset="-128"/>
              </a:rPr>
              <a:t>大阪・関西万博では、会場をカーボンニュートラルなど未来社会を感じられる先端技術と社会システムを実装・実証する「</a:t>
            </a:r>
            <a:r>
              <a:rPr lang="ja-JP" altLang="en-US" b="0" i="0" dirty="0" smtClean="0">
                <a:latin typeface="Meiryo UI" pitchFamily="50" charset="-128"/>
                <a:ea typeface="Meiryo UI" pitchFamily="50" charset="-128"/>
                <a:cs typeface="Meiryo UI" pitchFamily="50" charset="-128"/>
              </a:rPr>
              <a:t>未来社会</a:t>
            </a:r>
            <a:r>
              <a:rPr lang="ja-JP" altLang="en-US" b="0" i="0" dirty="0">
                <a:latin typeface="Meiryo UI" pitchFamily="50" charset="-128"/>
                <a:ea typeface="Meiryo UI" pitchFamily="50" charset="-128"/>
                <a:cs typeface="Meiryo UI" pitchFamily="50" charset="-128"/>
              </a:rPr>
              <a:t>のショーケース」をめざすことが基本計画に</a:t>
            </a:r>
            <a:r>
              <a:rPr lang="ja-JP" altLang="en-US" b="0" i="0" dirty="0" smtClean="0">
                <a:latin typeface="Meiryo UI" pitchFamily="50" charset="-128"/>
                <a:ea typeface="Meiryo UI" pitchFamily="50" charset="-128"/>
                <a:cs typeface="Meiryo UI" pitchFamily="50" charset="-128"/>
              </a:rPr>
              <a:t>盛り込まれたこともあり、</a:t>
            </a:r>
            <a:r>
              <a:rPr lang="en-US" altLang="ja-JP" b="0" i="0" dirty="0" smtClean="0">
                <a:latin typeface="Meiryo UI" pitchFamily="50" charset="-128"/>
                <a:ea typeface="Meiryo UI" pitchFamily="50" charset="-128"/>
                <a:cs typeface="Meiryo UI" pitchFamily="50" charset="-128"/>
              </a:rPr>
              <a:t>2025</a:t>
            </a:r>
            <a:r>
              <a:rPr lang="ja-JP" altLang="en-US" b="0" i="0" dirty="0" smtClean="0">
                <a:latin typeface="Meiryo UI" pitchFamily="50" charset="-128"/>
                <a:ea typeface="Meiryo UI" pitchFamily="50" charset="-128"/>
                <a:cs typeface="Meiryo UI" pitchFamily="50" charset="-128"/>
              </a:rPr>
              <a:t>年大阪・関西万博を契機に、産学官</a:t>
            </a:r>
            <a:r>
              <a:rPr lang="ja-JP" altLang="en-US" b="0" i="0" dirty="0">
                <a:latin typeface="Meiryo UI" pitchFamily="50" charset="-128"/>
                <a:ea typeface="Meiryo UI" pitchFamily="50" charset="-128"/>
                <a:cs typeface="Meiryo UI" pitchFamily="50" charset="-128"/>
              </a:rPr>
              <a:t>が一体となって</a:t>
            </a:r>
            <a:r>
              <a:rPr lang="ja-JP" altLang="en-US" b="0" i="0" dirty="0" smtClean="0">
                <a:latin typeface="Meiryo UI" pitchFamily="50" charset="-128"/>
                <a:ea typeface="Meiryo UI" pitchFamily="50" charset="-128"/>
                <a:cs typeface="Meiryo UI" pitchFamily="50" charset="-128"/>
              </a:rPr>
              <a:t>、水素</a:t>
            </a:r>
            <a:r>
              <a:rPr lang="ja-JP" altLang="en-US" b="0" i="0" dirty="0">
                <a:latin typeface="Meiryo UI" pitchFamily="50" charset="-128"/>
                <a:ea typeface="Meiryo UI" pitchFamily="50" charset="-128"/>
                <a:cs typeface="Meiryo UI" pitchFamily="50" charset="-128"/>
              </a:rPr>
              <a:t>利用の拡大に向けた取組</a:t>
            </a:r>
            <a:r>
              <a:rPr lang="ja-JP" altLang="en-US" b="0" i="0" dirty="0" smtClean="0">
                <a:latin typeface="Meiryo UI" pitchFamily="50" charset="-128"/>
                <a:ea typeface="Meiryo UI" pitchFamily="50" charset="-128"/>
                <a:cs typeface="Meiryo UI" pitchFamily="50" charset="-128"/>
              </a:rPr>
              <a:t>をさらに推進</a:t>
            </a:r>
            <a:r>
              <a:rPr lang="ja-JP" altLang="en-US" b="0" i="0" dirty="0">
                <a:latin typeface="Meiryo UI" pitchFamily="50" charset="-128"/>
                <a:ea typeface="Meiryo UI" pitchFamily="50" charset="-128"/>
                <a:cs typeface="Meiryo UI" pitchFamily="50" charset="-128"/>
              </a:rPr>
              <a:t>するため</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年５月、</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a:t>
            </a:r>
            <a:r>
              <a:rPr lang="ja-JP" altLang="en-US" b="0" i="0" dirty="0">
                <a:latin typeface="Meiryo UI" pitchFamily="50" charset="-128"/>
                <a:ea typeface="Meiryo UI" pitchFamily="50" charset="-128"/>
                <a:cs typeface="Meiryo UI" pitchFamily="50" charset="-128"/>
              </a:rPr>
              <a:t>推進会議として、</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」を策定しました。</a:t>
            </a:r>
            <a:endParaRPr lang="en-US" altLang="ja-JP" b="0" i="0" dirty="0" smtClean="0">
              <a:latin typeface="Meiryo UI" pitchFamily="50" charset="-128"/>
              <a:ea typeface="Meiryo UI" pitchFamily="50" charset="-128"/>
              <a:cs typeface="Meiryo UI" pitchFamily="50" charset="-128"/>
            </a:endParaRPr>
          </a:p>
          <a:p>
            <a:pPr marL="87313" indent="-87313" algn="just" eaLnBrk="1" hangingPunct="1"/>
            <a:endParaRPr lang="en-US" altLang="ja-JP" b="0" i="0" dirty="0" smtClean="0">
              <a:latin typeface="Meiryo UI" pitchFamily="50" charset="-128"/>
              <a:ea typeface="Meiryo UI" pitchFamily="50" charset="-128"/>
              <a:cs typeface="Meiryo UI" pitchFamily="50" charset="-128"/>
            </a:endParaRPr>
          </a:p>
          <a:p>
            <a:pPr marL="87313" indent="-87313" algn="just"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ビジョン推進</a:t>
            </a:r>
            <a:r>
              <a:rPr lang="ja-JP" altLang="en-US" b="0" i="0" dirty="0" smtClean="0">
                <a:latin typeface="Meiryo UI" pitchFamily="50" charset="-128"/>
                <a:ea typeface="Meiryo UI" pitchFamily="50" charset="-128"/>
                <a:cs typeface="Meiryo UI" pitchFamily="50" charset="-128"/>
              </a:rPr>
              <a:t>会議を</a:t>
            </a:r>
            <a:r>
              <a:rPr lang="ja-JP" altLang="en-US" b="0" i="0" dirty="0">
                <a:latin typeface="Meiryo UI" pitchFamily="50" charset="-128"/>
                <a:ea typeface="Meiryo UI" pitchFamily="50" charset="-128"/>
                <a:cs typeface="Meiryo UI" pitchFamily="50" charset="-128"/>
              </a:rPr>
              <a:t>活用し、</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年大阪・関西万博での水素の利活用策や新たなプロジェクトを検討し、その実現に取り組みます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938693"/>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4289224"/>
            <a:ext cx="9385198" cy="2015344"/>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4370504"/>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4367838"/>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5401058"/>
            <a:ext cx="4156475"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　長</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グループリーダー・主席研究員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大阪府産業創造課、大阪市環境施策課、</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452454"/>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smtClean="0">
                <a:solidFill>
                  <a:schemeClr val="bg1"/>
                </a:solidFill>
                <a:latin typeface="Meiryo UI" pitchFamily="50" charset="-128"/>
                <a:ea typeface="Meiryo UI" pitchFamily="50" charset="-128"/>
                <a:cs typeface="Meiryo UI" pitchFamily="50" charset="-128"/>
              </a:rPr>
              <a:t>H</a:t>
            </a:r>
            <a:r>
              <a:rPr lang="en-US" altLang="ja-JP" sz="900" b="1" dirty="0" smtClean="0">
                <a:solidFill>
                  <a:schemeClr val="bg1"/>
                </a:solidFill>
                <a:latin typeface="Meiryo UI" pitchFamily="50" charset="-128"/>
                <a:ea typeface="Meiryo UI" pitchFamily="50" charset="-128"/>
                <a:cs typeface="Meiryo UI" pitchFamily="50" charset="-128"/>
              </a:rPr>
              <a:t>2</a:t>
            </a:r>
            <a:r>
              <a:rPr lang="en-US" altLang="ja-JP" sz="1200" b="1" dirty="0" smtClean="0">
                <a:solidFill>
                  <a:schemeClr val="bg1"/>
                </a:solidFill>
                <a:latin typeface="Meiryo UI" pitchFamily="50" charset="-128"/>
                <a:ea typeface="Meiryo UI" pitchFamily="50" charset="-128"/>
                <a:cs typeface="Meiryo UI" pitchFamily="50" charset="-128"/>
              </a:rPr>
              <a:t>Osaka</a:t>
            </a:r>
            <a:r>
              <a:rPr lang="ja-JP" altLang="en-US" sz="1200" b="1" dirty="0">
                <a:solidFill>
                  <a:schemeClr val="bg1"/>
                </a:solidFill>
                <a:latin typeface="Meiryo UI" pitchFamily="50" charset="-128"/>
                <a:ea typeface="Meiryo UI" pitchFamily="50" charset="-128"/>
                <a:cs typeface="Meiryo UI" pitchFamily="50" charset="-128"/>
              </a:rPr>
              <a:t>ビジョン推進</a:t>
            </a:r>
            <a:r>
              <a:rPr lang="ja-JP" altLang="en-US" sz="1200" b="1" dirty="0" smtClean="0">
                <a:solidFill>
                  <a:schemeClr val="bg1"/>
                </a:solidFill>
                <a:latin typeface="Meiryo UI" pitchFamily="50" charset="-128"/>
                <a:ea typeface="Meiryo UI" pitchFamily="50" charset="-128"/>
                <a:cs typeface="Meiryo UI" pitchFamily="50" charset="-128"/>
              </a:rPr>
              <a:t>会議の</a:t>
            </a:r>
            <a:r>
              <a:rPr lang="ja-JP" altLang="en-US" sz="1200" b="1" dirty="0">
                <a:solidFill>
                  <a:schemeClr val="bg1"/>
                </a:solidFill>
                <a:latin typeface="Meiryo UI" pitchFamily="50" charset="-128"/>
                <a:ea typeface="Meiryo UI" pitchFamily="50" charset="-128"/>
                <a:cs typeface="Meiryo UI" pitchFamily="50" charset="-128"/>
              </a:rPr>
              <a:t>運営</a:t>
            </a:r>
          </a:p>
        </p:txBody>
      </p:sp>
      <p:sp>
        <p:nvSpPr>
          <p:cNvPr id="111" name="角丸四角形 110"/>
          <p:cNvSpPr/>
          <p:nvPr/>
        </p:nvSpPr>
        <p:spPr>
          <a:xfrm>
            <a:off x="5313708" y="4422893"/>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985384"/>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864124"/>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a:t>
            </a:r>
            <a:r>
              <a:rPr lang="en-US" altLang="ja-JP" sz="900" dirty="0">
                <a:latin typeface="Meiryo UI" panose="020B0604030504040204" pitchFamily="50" charset="-128"/>
                <a:ea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106123" y="3905745"/>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00621" y="5517232"/>
            <a:ext cx="475200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7" name="テキスト ボックス 6"/>
          <p:cNvSpPr txBox="1"/>
          <p:nvPr/>
        </p:nvSpPr>
        <p:spPr>
          <a:xfrm>
            <a:off x="482760" y="5162539"/>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a:t>
            </a:r>
            <a:r>
              <a:rPr lang="ja-JP" altLang="en-US" sz="1200" dirty="0" smtClean="0">
                <a:latin typeface="Meiryo UI" panose="020B0604030504040204" pitchFamily="50" charset="-128"/>
                <a:ea typeface="Meiryo UI" panose="020B0604030504040204" pitchFamily="50" charset="-128"/>
              </a:rPr>
              <a:t>大阪市・堺市が共同</a:t>
            </a:r>
            <a:r>
              <a:rPr lang="ja-JP" altLang="en-US" sz="1200" dirty="0">
                <a:latin typeface="Meiryo UI" panose="020B0604030504040204" pitchFamily="50" charset="-128"/>
                <a:ea typeface="Meiryo UI" panose="020B0604030504040204" pitchFamily="50" charset="-128"/>
              </a:rPr>
              <a:t>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a:t>
            </a: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a:t>
            </a:r>
            <a:r>
              <a:rPr lang="en-US" altLang="ja-JP" sz="1600" b="1" dirty="0" smtClean="0">
                <a:solidFill>
                  <a:prstClr val="black"/>
                </a:solidFill>
                <a:latin typeface="Meiryo UI" pitchFamily="50" charset="-128"/>
                <a:ea typeface="Meiryo UI" pitchFamily="50" charset="-128"/>
                <a:cs typeface="Meiryo UI" pitchFamily="50" charset="-128"/>
              </a:rPr>
              <a:t>2022</a:t>
            </a:r>
            <a:r>
              <a:rPr lang="ja-JP" altLang="en-US" sz="1600" b="1" dirty="0" smtClean="0">
                <a:solidFill>
                  <a:prstClr val="black"/>
                </a:solidFill>
                <a:latin typeface="Meiryo UI" pitchFamily="50" charset="-128"/>
                <a:ea typeface="Meiryo UI" pitchFamily="50" charset="-128"/>
                <a:cs typeface="Meiryo UI" pitchFamily="50" charset="-128"/>
              </a:rPr>
              <a:t>」に</a:t>
            </a:r>
            <a:r>
              <a:rPr lang="ja-JP" altLang="en-US" sz="1600" b="1" dirty="0">
                <a:solidFill>
                  <a:prstClr val="black"/>
                </a:solidFill>
                <a:latin typeface="Meiryo UI" pitchFamily="50" charset="-128"/>
                <a:ea typeface="Meiryo UI" pitchFamily="50" charset="-128"/>
                <a:cs typeface="Meiryo UI" pitchFamily="50" charset="-128"/>
              </a:rPr>
              <a:t>基づく取組の推進➀</a:t>
            </a:r>
          </a:p>
        </p:txBody>
      </p:sp>
      <p:sp>
        <p:nvSpPr>
          <p:cNvPr id="28" name="テキスト ボックス 27"/>
          <p:cNvSpPr txBox="1"/>
          <p:nvPr/>
        </p:nvSpPr>
        <p:spPr>
          <a:xfrm>
            <a:off x="4805702"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276</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491</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70530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692497"/>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a:t>
            </a:r>
            <a:r>
              <a:rPr lang="ja-JP" altLang="en-US" sz="1300" dirty="0" smtClean="0">
                <a:latin typeface="Meiryo UI" panose="020B0604030504040204" pitchFamily="50" charset="-128"/>
                <a:ea typeface="Meiryo UI" panose="020B0604030504040204" pitchFamily="50" charset="-128"/>
              </a:rPr>
              <a:t>つながる新た</a:t>
            </a:r>
            <a:r>
              <a:rPr lang="ja-JP" altLang="en-US" sz="1300" dirty="0">
                <a:latin typeface="Meiryo UI" panose="020B0604030504040204" pitchFamily="50" charset="-128"/>
                <a:ea typeface="Meiryo UI" panose="020B0604030504040204" pitchFamily="50" charset="-128"/>
              </a:rPr>
              <a:t>なプロジェクトの創出を目指します。</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223210"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500000"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500000"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a:t>
            </a:r>
            <a:r>
              <a:rPr lang="ja-JP" altLang="ja-JP" sz="1300" dirty="0" smtClean="0">
                <a:solidFill>
                  <a:schemeClr val="tx1"/>
                </a:solidFill>
                <a:latin typeface="Meiryo UI" panose="020B0604030504040204" pitchFamily="50" charset="-128"/>
                <a:ea typeface="Meiryo UI" panose="020B0604030504040204" pitchFamily="50" charset="-128"/>
              </a:rPr>
              <a:t>の促進</a:t>
            </a:r>
            <a:r>
              <a:rPr lang="ja-JP" altLang="ja-JP" sz="1300" dirty="0">
                <a:solidFill>
                  <a:schemeClr val="tx1"/>
                </a:solidFill>
                <a:latin typeface="Meiryo UI" panose="020B0604030504040204" pitchFamily="50" charset="-128"/>
                <a:ea typeface="Meiryo UI" panose="020B0604030504040204" pitchFamily="50" charset="-128"/>
              </a:rPr>
              <a:t>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a:t>
            </a:r>
            <a:r>
              <a:rPr lang="ja-JP" altLang="ja-JP" sz="1300" dirty="0" smtClean="0">
                <a:solidFill>
                  <a:schemeClr val="tx1"/>
                </a:solidFill>
                <a:latin typeface="Meiryo UI" panose="020B0604030504040204" pitchFamily="50" charset="-128"/>
                <a:ea typeface="Meiryo UI" panose="020B0604030504040204" pitchFamily="50" charset="-128"/>
              </a:rPr>
              <a:t>小中学校</a:t>
            </a:r>
            <a:r>
              <a:rPr lang="ja-JP" altLang="ja-JP" sz="1300" dirty="0">
                <a:solidFill>
                  <a:schemeClr val="tx1"/>
                </a:solidFill>
                <a:latin typeface="Meiryo UI" panose="020B0604030504040204" pitchFamily="50" charset="-128"/>
                <a:ea typeface="Meiryo UI" panose="020B0604030504040204" pitchFamily="50" charset="-128"/>
              </a:rPr>
              <a:t>を対象に配布している副読本「おおさか環境科」に水素・</a:t>
            </a:r>
            <a:r>
              <a:rPr lang="ja-JP" altLang="ja-JP" sz="1300" dirty="0" smtClean="0">
                <a:solidFill>
                  <a:schemeClr val="tx1"/>
                </a:solidFill>
                <a:latin typeface="Meiryo UI" panose="020B0604030504040204" pitchFamily="50" charset="-128"/>
                <a:ea typeface="Meiryo UI" panose="020B0604030504040204" pitchFamily="50" charset="-128"/>
              </a:rPr>
              <a:t>燃料電池</a:t>
            </a:r>
            <a:r>
              <a:rPr lang="ja-JP" altLang="ja-JP" sz="1300" dirty="0">
                <a:solidFill>
                  <a:schemeClr val="tx1"/>
                </a:solidFill>
                <a:latin typeface="Meiryo UI" panose="020B0604030504040204" pitchFamily="50" charset="-128"/>
                <a:ea typeface="Meiryo UI" panose="020B0604030504040204" pitchFamily="50" charset="-128"/>
              </a:rPr>
              <a:t>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63583" y="5488620"/>
            <a:ext cx="921066" cy="1295159"/>
          </a:xfrm>
          <a:prstGeom prst="rect">
            <a:avLst/>
          </a:prstGeom>
        </p:spPr>
      </p:pic>
      <p:pic>
        <p:nvPicPr>
          <p:cNvPr id="6" name="図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50723" y="5511870"/>
            <a:ext cx="1742316" cy="1248660"/>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30532" y="2096103"/>
            <a:ext cx="1572762" cy="1036090"/>
          </a:xfrm>
          <a:prstGeom prst="rect">
            <a:avLst/>
          </a:prstGeom>
        </p:spPr>
      </p:pic>
      <p:pic>
        <p:nvPicPr>
          <p:cNvPr id="44" name="図 4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6997301" y="4200646"/>
            <a:ext cx="2376229"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・実際の</a:t>
            </a:r>
            <a:r>
              <a:rPr lang="ja-JP" altLang="en-US" sz="1200" dirty="0" smtClean="0">
                <a:latin typeface="Meiryo UI" panose="020B0604030504040204" pitchFamily="50" charset="-128"/>
                <a:ea typeface="Meiryo UI" panose="020B0604030504040204" pitchFamily="50" charset="-128"/>
              </a:rPr>
              <a:t>一般廃棄物を</a:t>
            </a:r>
            <a:r>
              <a:rPr lang="ja-JP" altLang="en-US" sz="1200" dirty="0">
                <a:latin typeface="Meiryo UI" panose="020B0604030504040204" pitchFamily="50" charset="-128"/>
                <a:ea typeface="Meiryo UI" panose="020B0604030504040204" pitchFamily="50" charset="-128"/>
              </a:rPr>
              <a:t>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883092" y="5914611"/>
            <a:ext cx="2679187"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a:t>
            </a:r>
            <a:r>
              <a:rPr lang="ja-JP" altLang="en-US" sz="1200" dirty="0" smtClean="0">
                <a:latin typeface="Meiryo UI" panose="020B0604030504040204" pitchFamily="50" charset="-128"/>
                <a:ea typeface="Meiryo UI" panose="020B0604030504040204" pitchFamily="50" charset="-128"/>
              </a:rPr>
              <a:t>を目指した</a:t>
            </a:r>
            <a:r>
              <a:rPr lang="ja-JP" altLang="en-US" sz="1200" dirty="0">
                <a:latin typeface="Meiryo UI" panose="020B0604030504040204" pitchFamily="50" charset="-128"/>
                <a:ea typeface="Meiryo UI" panose="020B0604030504040204" pitchFamily="50" charset="-128"/>
              </a:rPr>
              <a:t>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1015663"/>
          </a:xfrm>
          <a:prstGeom prst="rect">
            <a:avLst/>
          </a:prstGeom>
          <a:noFill/>
        </p:spPr>
        <p:txBody>
          <a:bodyPr wrap="square" rtlCol="0">
            <a:spAutoFit/>
          </a:bodyPr>
          <a:lstStyle/>
          <a:p>
            <a:pPr marL="86400" indent="-86400" algn="just"/>
            <a:r>
              <a:rPr lang="ja-JP" altLang="en-US" sz="1200" dirty="0" smtClean="0">
                <a:latin typeface="Meiryo UI" panose="020B0604030504040204" pitchFamily="50" charset="-128"/>
                <a:ea typeface="Meiryo UI" panose="020B0604030504040204"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H</a:t>
            </a:r>
            <a:r>
              <a:rPr lang="en-US" altLang="ja-JP" sz="900" dirty="0" smtClean="0">
                <a:solidFill>
                  <a:prstClr val="black"/>
                </a:solidFill>
                <a:latin typeface="Meiryo UI" pitchFamily="50" charset="-128"/>
                <a:ea typeface="Meiryo UI" pitchFamily="50" charset="-128"/>
                <a:cs typeface="Meiryo UI" pitchFamily="50" charset="-128"/>
              </a:rPr>
              <a:t>2</a:t>
            </a:r>
            <a:r>
              <a:rPr lang="en-US" altLang="ja-JP" sz="1200" dirty="0" smtClean="0">
                <a:solidFill>
                  <a:prstClr val="black"/>
                </a:solidFill>
                <a:latin typeface="Meiryo UI" pitchFamily="50" charset="-128"/>
                <a:ea typeface="Meiryo UI" pitchFamily="50" charset="-128"/>
                <a:cs typeface="Meiryo UI" pitchFamily="50" charset="-128"/>
              </a:rPr>
              <a:t>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a:t>
            </a:r>
            <a:r>
              <a:rPr lang="ja-JP" altLang="en-US" sz="1200" dirty="0" smtClean="0">
                <a:latin typeface="Meiryo UI" panose="020B0604030504040204" pitchFamily="50" charset="-128"/>
                <a:ea typeface="Meiryo UI" panose="020B0604030504040204" pitchFamily="50" charset="-128"/>
              </a:rPr>
              <a:t>、水素</a:t>
            </a:r>
            <a:r>
              <a:rPr lang="ja-JP" altLang="en-US" sz="1200" dirty="0">
                <a:latin typeface="Meiryo UI" panose="020B0604030504040204" pitchFamily="50" charset="-128"/>
                <a:ea typeface="Meiryo UI" panose="020B0604030504040204" pitchFamily="50" charset="-128"/>
              </a:rPr>
              <a:t>利活用策／プロジェクト</a:t>
            </a:r>
            <a:r>
              <a:rPr lang="ja-JP" altLang="en-US" sz="1200" dirty="0" smtClean="0">
                <a:latin typeface="Meiryo UI" panose="020B0604030504040204" pitchFamily="50" charset="-128"/>
                <a:ea typeface="Meiryo UI" panose="020B0604030504040204" pitchFamily="50" charset="-128"/>
              </a:rPr>
              <a:t>提案書</a:t>
            </a:r>
            <a:r>
              <a:rPr lang="ja-JP" altLang="en-US" sz="1200" dirty="0">
                <a:latin typeface="Meiryo UI" panose="020B0604030504040204" pitchFamily="50" charset="-128"/>
                <a:ea typeface="Meiryo UI" panose="020B0604030504040204" pitchFamily="50" charset="-128"/>
              </a:rPr>
              <a:t>をとりまとめ、公益社団</a:t>
            </a:r>
            <a:r>
              <a:rPr lang="ja-JP" altLang="en-US" sz="1200" dirty="0" smtClean="0">
                <a:latin typeface="Meiryo UI" panose="020B0604030504040204" pitchFamily="50" charset="-128"/>
                <a:ea typeface="Meiryo UI" panose="020B0604030504040204" pitchFamily="50" charset="-128"/>
              </a:rPr>
              <a:t>法人</a:t>
            </a:r>
            <a:r>
              <a:rPr lang="en-US" altLang="ja-JP" sz="1200" dirty="0" smtClean="0">
                <a:latin typeface="Meiryo UI" panose="020B0604030504040204" pitchFamily="50" charset="-128"/>
                <a:ea typeface="Meiryo UI" panose="020B0604030504040204" pitchFamily="50" charset="-128"/>
              </a:rPr>
              <a:t>2025</a:t>
            </a:r>
            <a:r>
              <a:rPr lang="ja-JP" altLang="en-US" sz="1200" dirty="0" smtClean="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115766" y="653492"/>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a:t>
            </a: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a:t>
            </a:r>
            <a:r>
              <a:rPr lang="en-US" altLang="ja-JP" sz="1600" b="1" dirty="0" smtClean="0">
                <a:solidFill>
                  <a:prstClr val="black"/>
                </a:solidFill>
                <a:latin typeface="Meiryo UI" pitchFamily="50" charset="-128"/>
                <a:ea typeface="Meiryo UI" pitchFamily="50" charset="-128"/>
                <a:cs typeface="Meiryo UI" pitchFamily="50" charset="-128"/>
              </a:rPr>
              <a:t>2022</a:t>
            </a:r>
            <a:r>
              <a:rPr lang="ja-JP" altLang="en-US" sz="1600" b="1" dirty="0" smtClean="0">
                <a:solidFill>
                  <a:prstClr val="black"/>
                </a:solidFill>
                <a:latin typeface="Meiryo UI" pitchFamily="50" charset="-128"/>
                <a:ea typeface="Meiryo UI" pitchFamily="50" charset="-128"/>
                <a:cs typeface="Meiryo UI" pitchFamily="50" charset="-128"/>
              </a:rPr>
              <a:t>」に</a:t>
            </a:r>
            <a:r>
              <a:rPr lang="ja-JP" altLang="en-US" sz="1600" b="1" dirty="0">
                <a:solidFill>
                  <a:prstClr val="black"/>
                </a:solidFill>
                <a:latin typeface="Meiryo UI" pitchFamily="50" charset="-128"/>
                <a:ea typeface="Meiryo UI" pitchFamily="50" charset="-128"/>
                <a:cs typeface="Meiryo UI" pitchFamily="50" charset="-128"/>
              </a:rPr>
              <a:t>基づく取組の</a:t>
            </a:r>
            <a:r>
              <a:rPr lang="ja-JP" altLang="en-US" sz="1600" b="1" dirty="0" smtClean="0">
                <a:solidFill>
                  <a:prstClr val="black"/>
                </a:solidFill>
                <a:latin typeface="Meiryo UI" pitchFamily="50" charset="-128"/>
                <a:ea typeface="Meiryo UI" pitchFamily="50" charset="-128"/>
                <a:cs typeface="Meiryo UI" pitchFamily="50" charset="-128"/>
              </a:rPr>
              <a:t>推進</a:t>
            </a:r>
            <a:r>
              <a:rPr lang="ja-JP" altLang="en-US" sz="1600" b="1" dirty="0">
                <a:solidFill>
                  <a:prstClr val="black"/>
                </a:solidFill>
                <a:latin typeface="Meiryo UI" pitchFamily="50" charset="-128"/>
                <a:ea typeface="Meiryo UI" pitchFamily="50" charset="-128"/>
                <a:cs typeface="Meiryo UI" pitchFamily="50" charset="-128"/>
              </a:rPr>
              <a:t>②</a:t>
            </a:r>
          </a:p>
        </p:txBody>
      </p:sp>
      <p:sp>
        <p:nvSpPr>
          <p:cNvPr id="38" name="テキスト ボックス 37"/>
          <p:cNvSpPr txBox="1"/>
          <p:nvPr/>
        </p:nvSpPr>
        <p:spPr>
          <a:xfrm>
            <a:off x="6997301" y="4825853"/>
            <a:ext cx="2658525" cy="646331"/>
          </a:xfrm>
          <a:prstGeom prst="rect">
            <a:avLst/>
          </a:prstGeom>
          <a:noFill/>
        </p:spPr>
        <p:txBody>
          <a:bodyPr wrap="square" rtlCol="0">
            <a:spAutoFit/>
          </a:bodyPr>
          <a:lstStyle/>
          <a:p>
            <a:pPr marL="86400" indent="-86400" algn="just"/>
            <a:r>
              <a:rPr lang="ja-JP" altLang="en-US" sz="1200" dirty="0" smtClean="0">
                <a:latin typeface="Meiryo UI" panose="020B0604030504040204" pitchFamily="50" charset="-128"/>
                <a:ea typeface="Meiryo UI" panose="020B0604030504040204" pitchFamily="50" charset="-128"/>
              </a:rPr>
              <a:t>・再エネ由来水素と生ごみ由来バイオガスを活用したメタネーションによる水素サプライチェーン構築実証事業</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548410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91559" y="636287"/>
            <a:ext cx="9769805" cy="61587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533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カーボンニュートラル技術開発・実証</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17" name="テキスト ボックス 16"/>
          <p:cNvSpPr txBox="1"/>
          <p:nvPr/>
        </p:nvSpPr>
        <p:spPr>
          <a:xfrm>
            <a:off x="4976462" y="794050"/>
            <a:ext cx="296266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800,148</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218734" y="2582512"/>
            <a:ext cx="4087618"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令和４年度の採択事業実績</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（１）</a:t>
            </a:r>
            <a:r>
              <a:rPr lang="zh-TW" altLang="en-US" sz="1300" dirty="0" smtClean="0">
                <a:latin typeface="Meiryo UI" pitchFamily="50" charset="-128"/>
                <a:ea typeface="Meiryo UI" pitchFamily="50" charset="-128"/>
                <a:cs typeface="Meiryo UI" pitchFamily="50" charset="-128"/>
              </a:rPr>
              <a:t>応募</a:t>
            </a:r>
            <a:r>
              <a:rPr lang="zh-TW" altLang="en-US" sz="1300" dirty="0">
                <a:latin typeface="Meiryo UI" pitchFamily="50" charset="-128"/>
                <a:ea typeface="Meiryo UI" pitchFamily="50" charset="-128"/>
                <a:cs typeface="Meiryo UI" pitchFamily="50" charset="-128"/>
              </a:rPr>
              <a:t>事業</a:t>
            </a:r>
            <a:r>
              <a:rPr lang="zh-TW" altLang="en-US" sz="1300" dirty="0" smtClean="0">
                <a:latin typeface="Meiryo UI" pitchFamily="50" charset="-128"/>
                <a:ea typeface="Meiryo UI" pitchFamily="50" charset="-128"/>
                <a:cs typeface="Meiryo UI" pitchFamily="50" charset="-128"/>
              </a:rPr>
              <a:t>件数　  　　　</a:t>
            </a:r>
            <a:r>
              <a:rPr lang="zh-TW"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28</a:t>
            </a:r>
            <a:r>
              <a:rPr lang="zh-TW" altLang="en-US" sz="1300" dirty="0">
                <a:latin typeface="Meiryo UI" pitchFamily="50" charset="-128"/>
                <a:ea typeface="Meiryo UI" pitchFamily="50" charset="-128"/>
                <a:cs typeface="Meiryo UI" pitchFamily="50" charset="-128"/>
              </a:rPr>
              <a:t>件</a:t>
            </a:r>
          </a:p>
          <a:p>
            <a:pPr marL="87313" indent="-87313"/>
            <a:r>
              <a:rPr lang="ja-JP" altLang="en-US" sz="1300" dirty="0" smtClean="0">
                <a:latin typeface="Meiryo UI" pitchFamily="50" charset="-128"/>
                <a:ea typeface="Meiryo UI" pitchFamily="50" charset="-128"/>
                <a:cs typeface="Meiryo UI" pitchFamily="50" charset="-128"/>
              </a:rPr>
              <a:t>　</a:t>
            </a:r>
            <a:r>
              <a:rPr lang="zh-TW" altLang="en-US" sz="1300" dirty="0" smtClean="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２）交付決定件数　　　　　</a:t>
            </a:r>
            <a:r>
              <a:rPr lang="ja-JP" altLang="en-US" sz="1300" dirty="0" smtClean="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　　　　　　８件</a:t>
            </a:r>
          </a:p>
          <a:p>
            <a:pPr marL="87313" indent="-87313"/>
            <a:r>
              <a:rPr lang="ja-JP" altLang="en-US" sz="1300" dirty="0" smtClean="0">
                <a:latin typeface="Meiryo UI" pitchFamily="50" charset="-128"/>
                <a:ea typeface="Meiryo UI" pitchFamily="50" charset="-128"/>
                <a:cs typeface="Meiryo UI" pitchFamily="50" charset="-128"/>
              </a:rPr>
              <a:t>　</a:t>
            </a:r>
            <a:r>
              <a:rPr lang="zh-TW" altLang="en-US" sz="1300" dirty="0" smtClean="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３）交付決定金額（総額）　</a:t>
            </a:r>
            <a:r>
              <a:rPr lang="ja-JP" altLang="en-US" sz="1300" dirty="0" smtClean="0">
                <a:latin typeface="Meiryo UI" pitchFamily="50" charset="-128"/>
                <a:ea typeface="Meiryo UI" pitchFamily="50" charset="-128"/>
                <a:cs typeface="Meiryo UI" pitchFamily="50" charset="-128"/>
              </a:rPr>
              <a:t>　</a:t>
            </a:r>
            <a:r>
              <a:rPr lang="en-US" altLang="zh-TW" sz="1300" dirty="0" smtClean="0">
                <a:latin typeface="Meiryo UI" pitchFamily="50" charset="-128"/>
                <a:ea typeface="Meiryo UI" pitchFamily="50" charset="-128"/>
                <a:cs typeface="Meiryo UI" pitchFamily="50" charset="-128"/>
              </a:rPr>
              <a:t>466,313</a:t>
            </a:r>
            <a:r>
              <a:rPr lang="zh-TW" altLang="en-US" sz="1300" dirty="0">
                <a:latin typeface="Meiryo UI" pitchFamily="50" charset="-128"/>
                <a:ea typeface="Meiryo UI" pitchFamily="50" charset="-128"/>
                <a:cs typeface="Meiryo UI" pitchFamily="50" charset="-128"/>
              </a:rPr>
              <a:t>千円</a:t>
            </a:r>
            <a:endParaRPr lang="ja-JP" altLang="en-US" sz="130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218734" y="1196526"/>
            <a:ext cx="896336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◆カーボンニュートラルに資する最先端技術の万博での披露及び万博後の次世代グリーンビジネスとしての展開・拡大をめざし、試作設計や開発・実証を行う事業者に対し、必要な経費の一部を補助</a:t>
            </a:r>
            <a:r>
              <a:rPr lang="ja-JP" altLang="en-US" b="0" i="0" dirty="0" smtClean="0">
                <a:latin typeface="Meiryo UI" pitchFamily="50" charset="-128"/>
                <a:ea typeface="Meiryo UI" pitchFamily="50" charset="-128"/>
                <a:cs typeface="Meiryo UI" pitchFamily="50" charset="-128"/>
              </a:rPr>
              <a:t>しています。</a:t>
            </a:r>
            <a:endParaRPr lang="en-US" altLang="ja-JP" b="0" i="0" dirty="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389375" y="1729201"/>
            <a:ext cx="380216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＜補助</a:t>
            </a:r>
            <a:r>
              <a:rPr lang="ja-JP" altLang="en-US" b="0" i="0" dirty="0">
                <a:latin typeface="Meiryo UI" pitchFamily="50" charset="-128"/>
                <a:ea typeface="Meiryo UI" pitchFamily="50" charset="-128"/>
                <a:cs typeface="Meiryo UI" pitchFamily="50" charset="-128"/>
              </a:rPr>
              <a:t>金額及び</a:t>
            </a:r>
            <a:r>
              <a:rPr lang="ja-JP" altLang="en-US" b="0" i="0" dirty="0" smtClean="0">
                <a:latin typeface="Meiryo UI" pitchFamily="50" charset="-128"/>
                <a:ea typeface="Meiryo UI" pitchFamily="50" charset="-128"/>
                <a:cs typeface="Meiryo UI" pitchFamily="50" charset="-128"/>
              </a:rPr>
              <a:t>補助率＞</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補助上限額：</a:t>
            </a:r>
            <a:r>
              <a:rPr lang="en-US" altLang="ja-JP" b="0" i="0" dirty="0" smtClean="0">
                <a:latin typeface="Meiryo UI" pitchFamily="50" charset="-128"/>
                <a:ea typeface="Meiryo UI" pitchFamily="50" charset="-128"/>
                <a:cs typeface="Meiryo UI" pitchFamily="50" charset="-128"/>
              </a:rPr>
              <a:t>150,000</a:t>
            </a:r>
            <a:r>
              <a:rPr lang="ja-JP" altLang="en-US" b="0" i="0" dirty="0" smtClean="0">
                <a:latin typeface="Meiryo UI" pitchFamily="50" charset="-128"/>
                <a:ea typeface="Meiryo UI" pitchFamily="50" charset="-128"/>
                <a:cs typeface="Meiryo UI" pitchFamily="50" charset="-128"/>
              </a:rPr>
              <a:t>千円</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補　助　率  ：</a:t>
            </a:r>
            <a:r>
              <a:rPr lang="en-US" altLang="ja-JP" b="0" i="0" dirty="0">
                <a:latin typeface="Meiryo UI" pitchFamily="50" charset="-128"/>
                <a:ea typeface="Meiryo UI" pitchFamily="50" charset="-128"/>
                <a:cs typeface="Meiryo UI" pitchFamily="50" charset="-128"/>
              </a:rPr>
              <a:t>2/3</a:t>
            </a:r>
            <a:r>
              <a:rPr lang="ja-JP" altLang="en-US" b="0" i="0" dirty="0" smtClean="0">
                <a:latin typeface="Meiryo UI" pitchFamily="50" charset="-128"/>
                <a:ea typeface="Meiryo UI" pitchFamily="50" charset="-128"/>
                <a:cs typeface="Meiryo UI" pitchFamily="50" charset="-128"/>
              </a:rPr>
              <a:t>以内</a:t>
            </a:r>
            <a:endParaRPr lang="ja-JP" altLang="en-US" b="0" i="0"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a:stretch>
            <a:fillRect/>
          </a:stretch>
        </p:blipFill>
        <p:spPr>
          <a:xfrm>
            <a:off x="6853262" y="3349638"/>
            <a:ext cx="1759620" cy="1564105"/>
          </a:xfrm>
          <a:prstGeom prst="rect">
            <a:avLst/>
          </a:prstGeom>
        </p:spPr>
      </p:pic>
      <p:pic>
        <p:nvPicPr>
          <p:cNvPr id="5" name="図 4"/>
          <p:cNvPicPr>
            <a:picLocks noChangeAspect="1"/>
          </p:cNvPicPr>
          <p:nvPr/>
        </p:nvPicPr>
        <p:blipFill>
          <a:blip r:embed="rId4"/>
          <a:stretch>
            <a:fillRect/>
          </a:stretch>
        </p:blipFill>
        <p:spPr>
          <a:xfrm>
            <a:off x="7963934" y="4896167"/>
            <a:ext cx="1617872" cy="1608095"/>
          </a:xfrm>
          <a:prstGeom prst="rect">
            <a:avLst/>
          </a:prstGeom>
        </p:spPr>
      </p:pic>
      <p:pic>
        <p:nvPicPr>
          <p:cNvPr id="6" name="図 5"/>
          <p:cNvPicPr>
            <a:picLocks noChangeAspect="1"/>
          </p:cNvPicPr>
          <p:nvPr/>
        </p:nvPicPr>
        <p:blipFill>
          <a:blip r:embed="rId5"/>
          <a:stretch>
            <a:fillRect/>
          </a:stretch>
        </p:blipFill>
        <p:spPr>
          <a:xfrm>
            <a:off x="4718403" y="1717130"/>
            <a:ext cx="4730910" cy="1285624"/>
          </a:xfrm>
          <a:prstGeom prst="rect">
            <a:avLst/>
          </a:prstGeom>
        </p:spPr>
      </p:pic>
      <p:sp>
        <p:nvSpPr>
          <p:cNvPr id="7" name="角丸四角形 6"/>
          <p:cNvSpPr/>
          <p:nvPr/>
        </p:nvSpPr>
        <p:spPr>
          <a:xfrm>
            <a:off x="5767558" y="3128771"/>
            <a:ext cx="3931029" cy="3587500"/>
          </a:xfrm>
          <a:prstGeom prst="roundRect">
            <a:avLst>
              <a:gd name="adj" fmla="val 5927"/>
            </a:avLst>
          </a:prstGeom>
          <a:noFill/>
          <a:ln>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23" name="テキスト ボックス 22"/>
          <p:cNvSpPr txBox="1"/>
          <p:nvPr/>
        </p:nvSpPr>
        <p:spPr>
          <a:xfrm>
            <a:off x="5789350" y="3198732"/>
            <a:ext cx="2098225"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採択事業イメージ図＞</a:t>
            </a:r>
            <a:endParaRPr lang="en-US" altLang="ja-JP" sz="1300" dirty="0" smtClean="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D2C1A9BE-B24A-4AB9-85F1-AB90D833ABB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75</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73" name="図 72"/>
          <p:cNvPicPr>
            <a:picLocks noChangeAspect="1"/>
          </p:cNvPicPr>
          <p:nvPr/>
        </p:nvPicPr>
        <p:blipFill>
          <a:blip r:embed="rId6"/>
          <a:stretch>
            <a:fillRect/>
          </a:stretch>
        </p:blipFill>
        <p:spPr>
          <a:xfrm>
            <a:off x="245739" y="3521109"/>
            <a:ext cx="5412334" cy="3091875"/>
          </a:xfrm>
          <a:prstGeom prst="rect">
            <a:avLst/>
          </a:prstGeom>
        </p:spPr>
      </p:pic>
      <p:sp>
        <p:nvSpPr>
          <p:cNvPr id="69" name="テキスト ボックス 68">
            <a:extLst>
              <a:ext uri="{FF2B5EF4-FFF2-40B4-BE49-F238E27FC236}">
                <a16:creationId xmlns:a16="http://schemas.microsoft.com/office/drawing/2014/main" id="{D15F1C88-7002-EF64-1AE5-E40CAC50FDEE}"/>
              </a:ext>
            </a:extLst>
          </p:cNvPr>
          <p:cNvSpPr txBox="1"/>
          <p:nvPr/>
        </p:nvSpPr>
        <p:spPr>
          <a:xfrm>
            <a:off x="5569388" y="6170391"/>
            <a:ext cx="2863418" cy="461665"/>
          </a:xfrm>
          <a:prstGeom prst="rect">
            <a:avLst/>
          </a:prstGeom>
          <a:noFill/>
        </p:spPr>
        <p:txBody>
          <a:bodyPr wrap="square" rtlCol="0">
            <a:spAutoFit/>
          </a:bodyPr>
          <a:lstStyle/>
          <a:p>
            <a:pPr algn="ctr"/>
            <a:r>
              <a:rPr lang="ja-JP" altLang="en-US" sz="1200" dirty="0" smtClean="0">
                <a:latin typeface="Meiryo UI" panose="020B0604030504040204" pitchFamily="50" charset="-128"/>
                <a:ea typeface="Meiryo UI" panose="020B0604030504040204" pitchFamily="50" charset="-128"/>
              </a:rPr>
              <a:t>小型水素容器高速充填システム</a:t>
            </a:r>
            <a:endParaRPr lang="en-US" altLang="ja-JP" sz="1200" dirty="0" smtClean="0">
              <a:latin typeface="Meiryo UI" panose="020B0604030504040204" pitchFamily="50" charset="-128"/>
              <a:ea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rPr>
              <a:t>と</a:t>
            </a:r>
            <a:r>
              <a:rPr lang="en-US" altLang="ja-JP" sz="1200" dirty="0" smtClean="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ドローン等活用実証</a:t>
            </a:r>
            <a:endParaRPr lang="en-US" altLang="ja-JP" sz="1200" dirty="0" smtClean="0">
              <a:latin typeface="Meiryo UI" panose="020B0604030504040204" pitchFamily="50" charset="-128"/>
              <a:ea typeface="Meiryo UI" panose="020B0604030504040204" pitchFamily="50" charset="-128"/>
            </a:endParaRPr>
          </a:p>
        </p:txBody>
      </p:sp>
      <p:pic>
        <p:nvPicPr>
          <p:cNvPr id="70" name="図 69">
            <a:extLst>
              <a:ext uri="{FF2B5EF4-FFF2-40B4-BE49-F238E27FC236}">
                <a16:creationId xmlns:a16="http://schemas.microsoft.com/office/drawing/2014/main" id="{12958DF7-1FB9-B6FA-E4B5-64AA42619E63}"/>
              </a:ext>
            </a:extLst>
          </p:cNvPr>
          <p:cNvPicPr>
            <a:picLocks noChangeAspect="1"/>
          </p:cNvPicPr>
          <p:nvPr/>
        </p:nvPicPr>
        <p:blipFill>
          <a:blip r:embed="rId7"/>
          <a:stretch>
            <a:fillRect/>
          </a:stretch>
        </p:blipFill>
        <p:spPr>
          <a:xfrm>
            <a:off x="5888414" y="4971984"/>
            <a:ext cx="1071107" cy="599345"/>
          </a:xfrm>
          <a:prstGeom prst="rect">
            <a:avLst/>
          </a:prstGeom>
        </p:spPr>
      </p:pic>
      <p:grpSp>
        <p:nvGrpSpPr>
          <p:cNvPr id="71" name="グループ化 70">
            <a:extLst>
              <a:ext uri="{FF2B5EF4-FFF2-40B4-BE49-F238E27FC236}">
                <a16:creationId xmlns:a16="http://schemas.microsoft.com/office/drawing/2014/main" id="{8327D4A6-7D0D-E46F-4B2E-FA341805ABAE}"/>
              </a:ext>
            </a:extLst>
          </p:cNvPr>
          <p:cNvGrpSpPr/>
          <p:nvPr/>
        </p:nvGrpSpPr>
        <p:grpSpPr>
          <a:xfrm>
            <a:off x="6738448" y="5553581"/>
            <a:ext cx="1291918" cy="638236"/>
            <a:chOff x="6093522" y="4823098"/>
            <a:chExt cx="2504992" cy="1373681"/>
          </a:xfrm>
        </p:grpSpPr>
        <p:sp>
          <p:nvSpPr>
            <p:cNvPr id="72" name="フリーフォーム: 図形 28">
              <a:extLst>
                <a:ext uri="{FF2B5EF4-FFF2-40B4-BE49-F238E27FC236}">
                  <a16:creationId xmlns:a16="http://schemas.microsoft.com/office/drawing/2014/main" id="{66008833-D24D-F6BF-A076-62C24ED9373A}"/>
                </a:ext>
              </a:extLst>
            </p:cNvPr>
            <p:cNvSpPr/>
            <p:nvPr/>
          </p:nvSpPr>
          <p:spPr>
            <a:xfrm>
              <a:off x="6966051" y="5960366"/>
              <a:ext cx="690048" cy="225864"/>
            </a:xfrm>
            <a:custGeom>
              <a:avLst/>
              <a:gdLst>
                <a:gd name="connsiteX0" fmla="*/ 4762 w 1666875"/>
                <a:gd name="connsiteY0" fmla="*/ 0 h 228600"/>
                <a:gd name="connsiteX1" fmla="*/ 0 w 1666875"/>
                <a:gd name="connsiteY1" fmla="*/ 219075 h 228600"/>
                <a:gd name="connsiteX2" fmla="*/ 1662112 w 1666875"/>
                <a:gd name="connsiteY2" fmla="*/ 228600 h 228600"/>
                <a:gd name="connsiteX3" fmla="*/ 1666875 w 1666875"/>
                <a:gd name="connsiteY3" fmla="*/ 52387 h 228600"/>
                <a:gd name="connsiteX0" fmla="*/ 4762 w 1666875"/>
                <a:gd name="connsiteY0" fmla="*/ 0 h 250058"/>
                <a:gd name="connsiteX1" fmla="*/ 0 w 1666875"/>
                <a:gd name="connsiteY1" fmla="*/ 219075 h 250058"/>
                <a:gd name="connsiteX2" fmla="*/ 1662112 w 1666875"/>
                <a:gd name="connsiteY2" fmla="*/ 250058 h 250058"/>
                <a:gd name="connsiteX3" fmla="*/ 1666875 w 1666875"/>
                <a:gd name="connsiteY3" fmla="*/ 52387 h 250058"/>
                <a:gd name="connsiteX0" fmla="*/ 4762 w 1676427"/>
                <a:gd name="connsiteY0" fmla="*/ 0 h 250058"/>
                <a:gd name="connsiteX1" fmla="*/ 0 w 1676427"/>
                <a:gd name="connsiteY1" fmla="*/ 219075 h 250058"/>
                <a:gd name="connsiteX2" fmla="*/ 1662112 w 1676427"/>
                <a:gd name="connsiteY2" fmla="*/ 250058 h 250058"/>
                <a:gd name="connsiteX3" fmla="*/ 1676427 w 1676427"/>
                <a:gd name="connsiteY3" fmla="*/ 56678 h 250058"/>
                <a:gd name="connsiteX0" fmla="*/ 4762 w 1681204"/>
                <a:gd name="connsiteY0" fmla="*/ 0 h 250058"/>
                <a:gd name="connsiteX1" fmla="*/ 0 w 1681204"/>
                <a:gd name="connsiteY1" fmla="*/ 219075 h 250058"/>
                <a:gd name="connsiteX2" fmla="*/ 1662112 w 1681204"/>
                <a:gd name="connsiteY2" fmla="*/ 250058 h 250058"/>
                <a:gd name="connsiteX3" fmla="*/ 1681204 w 1681204"/>
                <a:gd name="connsiteY3" fmla="*/ 35220 h 250058"/>
                <a:gd name="connsiteX0" fmla="*/ 4762 w 1681673"/>
                <a:gd name="connsiteY0" fmla="*/ 0 h 256495"/>
                <a:gd name="connsiteX1" fmla="*/ 0 w 1681673"/>
                <a:gd name="connsiteY1" fmla="*/ 219075 h 256495"/>
                <a:gd name="connsiteX2" fmla="*/ 1681217 w 1681673"/>
                <a:gd name="connsiteY2" fmla="*/ 256495 h 256495"/>
                <a:gd name="connsiteX3" fmla="*/ 1681204 w 1681673"/>
                <a:gd name="connsiteY3" fmla="*/ 35220 h 256495"/>
                <a:gd name="connsiteX0" fmla="*/ 19091 w 1681673"/>
                <a:gd name="connsiteY0" fmla="*/ 0 h 254349"/>
                <a:gd name="connsiteX1" fmla="*/ 0 w 1681673"/>
                <a:gd name="connsiteY1" fmla="*/ 216929 h 254349"/>
                <a:gd name="connsiteX2" fmla="*/ 1681217 w 1681673"/>
                <a:gd name="connsiteY2" fmla="*/ 254349 h 254349"/>
                <a:gd name="connsiteX3" fmla="*/ 1681204 w 1681673"/>
                <a:gd name="connsiteY3" fmla="*/ 33074 h 254349"/>
                <a:gd name="connsiteX0" fmla="*/ 9538 w 1681673"/>
                <a:gd name="connsiteY0" fmla="*/ 0 h 254349"/>
                <a:gd name="connsiteX1" fmla="*/ 0 w 1681673"/>
                <a:gd name="connsiteY1" fmla="*/ 216929 h 254349"/>
                <a:gd name="connsiteX2" fmla="*/ 1681217 w 1681673"/>
                <a:gd name="connsiteY2" fmla="*/ 254349 h 254349"/>
                <a:gd name="connsiteX3" fmla="*/ 1681204 w 1681673"/>
                <a:gd name="connsiteY3" fmla="*/ 33074 h 254349"/>
                <a:gd name="connsiteX0" fmla="*/ 9538 w 1681673"/>
                <a:gd name="connsiteY0" fmla="*/ 0 h 301681"/>
                <a:gd name="connsiteX1" fmla="*/ 0 w 1681673"/>
                <a:gd name="connsiteY1" fmla="*/ 301681 h 301681"/>
                <a:gd name="connsiteX2" fmla="*/ 1681217 w 1681673"/>
                <a:gd name="connsiteY2" fmla="*/ 254349 h 301681"/>
                <a:gd name="connsiteX3" fmla="*/ 1681204 w 1681673"/>
                <a:gd name="connsiteY3" fmla="*/ 33074 h 301681"/>
                <a:gd name="connsiteX0" fmla="*/ 9538 w 1681204"/>
                <a:gd name="connsiteY0" fmla="*/ 0 h 339101"/>
                <a:gd name="connsiteX1" fmla="*/ 0 w 1681204"/>
                <a:gd name="connsiteY1" fmla="*/ 301681 h 339101"/>
                <a:gd name="connsiteX2" fmla="*/ 1673278 w 1681204"/>
                <a:gd name="connsiteY2" fmla="*/ 339101 h 339101"/>
                <a:gd name="connsiteX3" fmla="*/ 1681204 w 1681204"/>
                <a:gd name="connsiteY3" fmla="*/ 33074 h 339101"/>
                <a:gd name="connsiteX0" fmla="*/ 9538 w 1681204"/>
                <a:gd name="connsiteY0" fmla="*/ 0 h 400559"/>
                <a:gd name="connsiteX1" fmla="*/ 0 w 1681204"/>
                <a:gd name="connsiteY1" fmla="*/ 400559 h 400559"/>
                <a:gd name="connsiteX2" fmla="*/ 1673278 w 1681204"/>
                <a:gd name="connsiteY2" fmla="*/ 339101 h 400559"/>
                <a:gd name="connsiteX3" fmla="*/ 1681204 w 1681204"/>
                <a:gd name="connsiteY3" fmla="*/ 33074 h 400559"/>
                <a:gd name="connsiteX0" fmla="*/ 9538 w 1681204"/>
                <a:gd name="connsiteY0" fmla="*/ 0 h 445042"/>
                <a:gd name="connsiteX1" fmla="*/ 0 w 1681204"/>
                <a:gd name="connsiteY1" fmla="*/ 400559 h 445042"/>
                <a:gd name="connsiteX2" fmla="*/ 1669308 w 1681204"/>
                <a:gd name="connsiteY2" fmla="*/ 445042 h 445042"/>
                <a:gd name="connsiteX3" fmla="*/ 1681204 w 1681204"/>
                <a:gd name="connsiteY3" fmla="*/ 33074 h 445042"/>
              </a:gdLst>
              <a:ahLst/>
              <a:cxnLst>
                <a:cxn ang="0">
                  <a:pos x="connsiteX0" y="connsiteY0"/>
                </a:cxn>
                <a:cxn ang="0">
                  <a:pos x="connsiteX1" y="connsiteY1"/>
                </a:cxn>
                <a:cxn ang="0">
                  <a:pos x="connsiteX2" y="connsiteY2"/>
                </a:cxn>
                <a:cxn ang="0">
                  <a:pos x="connsiteX3" y="connsiteY3"/>
                </a:cxn>
              </a:cxnLst>
              <a:rect l="l" t="t" r="r" b="b"/>
              <a:pathLst>
                <a:path w="1681204" h="445042">
                  <a:moveTo>
                    <a:pt x="9538" y="0"/>
                  </a:moveTo>
                  <a:lnTo>
                    <a:pt x="0" y="400559"/>
                  </a:lnTo>
                  <a:lnTo>
                    <a:pt x="1669308" y="445042"/>
                  </a:lnTo>
                  <a:cubicBezTo>
                    <a:pt x="1670896" y="386304"/>
                    <a:pt x="1679616" y="91812"/>
                    <a:pt x="1681204" y="33074"/>
                  </a:cubicBezTo>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図形 30">
              <a:extLst>
                <a:ext uri="{FF2B5EF4-FFF2-40B4-BE49-F238E27FC236}">
                  <a16:creationId xmlns:a16="http://schemas.microsoft.com/office/drawing/2014/main" id="{CCB31E32-4F5C-4D1B-923E-C30563ED1C46}"/>
                </a:ext>
              </a:extLst>
            </p:cNvPr>
            <p:cNvSpPr/>
            <p:nvPr/>
          </p:nvSpPr>
          <p:spPr>
            <a:xfrm>
              <a:off x="7655118" y="5355981"/>
              <a:ext cx="129384" cy="827169"/>
            </a:xfrm>
            <a:custGeom>
              <a:avLst/>
              <a:gdLst>
                <a:gd name="connsiteX0" fmla="*/ 0 w 378618"/>
                <a:gd name="connsiteY0" fmla="*/ 1604963 h 1604963"/>
                <a:gd name="connsiteX1" fmla="*/ 378618 w 378618"/>
                <a:gd name="connsiteY1" fmla="*/ 204788 h 1604963"/>
                <a:gd name="connsiteX2" fmla="*/ 330993 w 378618"/>
                <a:gd name="connsiteY2" fmla="*/ 0 h 1604963"/>
                <a:gd name="connsiteX3" fmla="*/ 21431 w 378618"/>
                <a:gd name="connsiteY3" fmla="*/ 1359694 h 1604963"/>
                <a:gd name="connsiteX4" fmla="*/ 0 w 378618"/>
                <a:gd name="connsiteY4" fmla="*/ 1604963 h 1604963"/>
                <a:gd name="connsiteX0" fmla="*/ 0 w 330993"/>
                <a:gd name="connsiteY0" fmla="*/ 1604963 h 1604963"/>
                <a:gd name="connsiteX1" fmla="*/ 326230 w 330993"/>
                <a:gd name="connsiteY1" fmla="*/ 240507 h 1604963"/>
                <a:gd name="connsiteX2" fmla="*/ 330993 w 330993"/>
                <a:gd name="connsiteY2" fmla="*/ 0 h 1604963"/>
                <a:gd name="connsiteX3" fmla="*/ 21431 w 330993"/>
                <a:gd name="connsiteY3" fmla="*/ 1359694 h 1604963"/>
                <a:gd name="connsiteX4" fmla="*/ 0 w 330993"/>
                <a:gd name="connsiteY4" fmla="*/ 1604963 h 1604963"/>
                <a:gd name="connsiteX0" fmla="*/ 0 w 314324"/>
                <a:gd name="connsiteY0" fmla="*/ 1604963 h 1604963"/>
                <a:gd name="connsiteX1" fmla="*/ 309561 w 314324"/>
                <a:gd name="connsiteY1" fmla="*/ 240507 h 1604963"/>
                <a:gd name="connsiteX2" fmla="*/ 314324 w 314324"/>
                <a:gd name="connsiteY2" fmla="*/ 0 h 1604963"/>
                <a:gd name="connsiteX3" fmla="*/ 4762 w 314324"/>
                <a:gd name="connsiteY3" fmla="*/ 1359694 h 1604963"/>
                <a:gd name="connsiteX4" fmla="*/ 0 w 314324"/>
                <a:gd name="connsiteY4" fmla="*/ 1604963 h 1604963"/>
                <a:gd name="connsiteX0" fmla="*/ 0 w 314324"/>
                <a:gd name="connsiteY0" fmla="*/ 1695099 h 1695099"/>
                <a:gd name="connsiteX1" fmla="*/ 309561 w 314324"/>
                <a:gd name="connsiteY1" fmla="*/ 240507 h 1695099"/>
                <a:gd name="connsiteX2" fmla="*/ 314324 w 314324"/>
                <a:gd name="connsiteY2" fmla="*/ 0 h 1695099"/>
                <a:gd name="connsiteX3" fmla="*/ 4762 w 314324"/>
                <a:gd name="connsiteY3" fmla="*/ 1359694 h 1695099"/>
                <a:gd name="connsiteX4" fmla="*/ 0 w 314324"/>
                <a:gd name="connsiteY4" fmla="*/ 1695099 h 1695099"/>
                <a:gd name="connsiteX0" fmla="*/ 0 w 329449"/>
                <a:gd name="connsiteY0" fmla="*/ 1695099 h 1695099"/>
                <a:gd name="connsiteX1" fmla="*/ 329351 w 329449"/>
                <a:gd name="connsiteY1" fmla="*/ 428618 h 1695099"/>
                <a:gd name="connsiteX2" fmla="*/ 314324 w 329449"/>
                <a:gd name="connsiteY2" fmla="*/ 0 h 1695099"/>
                <a:gd name="connsiteX3" fmla="*/ 4762 w 329449"/>
                <a:gd name="connsiteY3" fmla="*/ 1359694 h 1695099"/>
                <a:gd name="connsiteX4" fmla="*/ 0 w 329449"/>
                <a:gd name="connsiteY4" fmla="*/ 1695099 h 1695099"/>
                <a:gd name="connsiteX0" fmla="*/ 0 w 314324"/>
                <a:gd name="connsiteY0" fmla="*/ 1695099 h 1695099"/>
                <a:gd name="connsiteX1" fmla="*/ 297685 w 314324"/>
                <a:gd name="connsiteY1" fmla="*/ 420780 h 1695099"/>
                <a:gd name="connsiteX2" fmla="*/ 314324 w 314324"/>
                <a:gd name="connsiteY2" fmla="*/ 0 h 1695099"/>
                <a:gd name="connsiteX3" fmla="*/ 4762 w 314324"/>
                <a:gd name="connsiteY3" fmla="*/ 1359694 h 1695099"/>
                <a:gd name="connsiteX4" fmla="*/ 0 w 314324"/>
                <a:gd name="connsiteY4" fmla="*/ 1695099 h 1695099"/>
                <a:gd name="connsiteX0" fmla="*/ 0 w 314324"/>
                <a:gd name="connsiteY0" fmla="*/ 1808749 h 1808749"/>
                <a:gd name="connsiteX1" fmla="*/ 297685 w 314324"/>
                <a:gd name="connsiteY1" fmla="*/ 420780 h 1808749"/>
                <a:gd name="connsiteX2" fmla="*/ 314324 w 314324"/>
                <a:gd name="connsiteY2" fmla="*/ 0 h 1808749"/>
                <a:gd name="connsiteX3" fmla="*/ 4762 w 314324"/>
                <a:gd name="connsiteY3" fmla="*/ 1359694 h 1808749"/>
                <a:gd name="connsiteX4" fmla="*/ 0 w 314324"/>
                <a:gd name="connsiteY4" fmla="*/ 1808749 h 1808749"/>
                <a:gd name="connsiteX0" fmla="*/ 0 w 314324"/>
                <a:gd name="connsiteY0" fmla="*/ 1808749 h 1808749"/>
                <a:gd name="connsiteX1" fmla="*/ 297685 w 314324"/>
                <a:gd name="connsiteY1" fmla="*/ 499159 h 1808749"/>
                <a:gd name="connsiteX2" fmla="*/ 314324 w 314324"/>
                <a:gd name="connsiteY2" fmla="*/ 0 h 1808749"/>
                <a:gd name="connsiteX3" fmla="*/ 4762 w 314324"/>
                <a:gd name="connsiteY3" fmla="*/ 1359694 h 1808749"/>
                <a:gd name="connsiteX4" fmla="*/ 0 w 314324"/>
                <a:gd name="connsiteY4" fmla="*/ 1808749 h 18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4" h="1808749">
                  <a:moveTo>
                    <a:pt x="0" y="1808749"/>
                  </a:moveTo>
                  <a:lnTo>
                    <a:pt x="297685" y="499159"/>
                  </a:lnTo>
                  <a:cubicBezTo>
                    <a:pt x="299273" y="418990"/>
                    <a:pt x="312736" y="80169"/>
                    <a:pt x="314324" y="0"/>
                  </a:cubicBezTo>
                  <a:lnTo>
                    <a:pt x="4762" y="1359694"/>
                  </a:lnTo>
                  <a:cubicBezTo>
                    <a:pt x="3175" y="1441450"/>
                    <a:pt x="1587" y="1726993"/>
                    <a:pt x="0" y="1808749"/>
                  </a:cubicBezTo>
                  <a:close/>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15">
              <a:extLst>
                <a:ext uri="{FF2B5EF4-FFF2-40B4-BE49-F238E27FC236}">
                  <a16:creationId xmlns:a16="http://schemas.microsoft.com/office/drawing/2014/main" id="{E32B244C-201B-BC0C-F957-D8993521982F}"/>
                </a:ext>
              </a:extLst>
            </p:cNvPr>
            <p:cNvSpPr/>
            <p:nvPr/>
          </p:nvSpPr>
          <p:spPr>
            <a:xfrm>
              <a:off x="6971645" y="5341778"/>
              <a:ext cx="813720" cy="637211"/>
            </a:xfrm>
            <a:custGeom>
              <a:avLst/>
              <a:gdLst>
                <a:gd name="connsiteX0" fmla="*/ 548640 w 1976846"/>
                <a:gd name="connsiteY0" fmla="*/ 130629 h 1393372"/>
                <a:gd name="connsiteX1" fmla="*/ 391886 w 1976846"/>
                <a:gd name="connsiteY1" fmla="*/ 121920 h 1393372"/>
                <a:gd name="connsiteX2" fmla="*/ 0 w 1976846"/>
                <a:gd name="connsiteY2" fmla="*/ 1358537 h 1393372"/>
                <a:gd name="connsiteX3" fmla="*/ 1663337 w 1976846"/>
                <a:gd name="connsiteY3" fmla="*/ 1393372 h 1393372"/>
                <a:gd name="connsiteX4" fmla="*/ 1976846 w 1976846"/>
                <a:gd name="connsiteY4" fmla="*/ 34834 h 1393372"/>
                <a:gd name="connsiteX5" fmla="*/ 452846 w 1976846"/>
                <a:gd name="connsiteY5" fmla="*/ 0 h 1393372"/>
                <a:gd name="connsiteX6" fmla="*/ 400595 w 1976846"/>
                <a:gd name="connsiteY6" fmla="*/ 139337 h 1393372"/>
                <a:gd name="connsiteX0" fmla="*/ 391886 w 1976846"/>
                <a:gd name="connsiteY0" fmla="*/ 121920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400595 w 1976846"/>
                <a:gd name="connsiteY5" fmla="*/ 139337 h 1393372"/>
                <a:gd name="connsiteX0" fmla="*/ 391886 w 1976846"/>
                <a:gd name="connsiteY0" fmla="*/ 121920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391070 w 1976846"/>
                <a:gd name="connsiteY5" fmla="*/ 206012 h 1393372"/>
                <a:gd name="connsiteX0" fmla="*/ 434749 w 1976846"/>
                <a:gd name="connsiteY0" fmla="*/ 17145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391070 w 1976846"/>
                <a:gd name="connsiteY5" fmla="*/ 206012 h 1393372"/>
                <a:gd name="connsiteX0" fmla="*/ 434749 w 1976846"/>
                <a:gd name="connsiteY0" fmla="*/ 17145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46" h="1393372">
                  <a:moveTo>
                    <a:pt x="434749" y="17145"/>
                  </a:moveTo>
                  <a:lnTo>
                    <a:pt x="0" y="1358537"/>
                  </a:lnTo>
                  <a:lnTo>
                    <a:pt x="1663337" y="1393372"/>
                  </a:lnTo>
                  <a:lnTo>
                    <a:pt x="1976846" y="34834"/>
                  </a:lnTo>
                  <a:lnTo>
                    <a:pt x="452846" y="0"/>
                  </a:lnTo>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2ADAB2E4-7B68-46F7-9A57-B09750E459EF}"/>
                </a:ext>
              </a:extLst>
            </p:cNvPr>
            <p:cNvGrpSpPr/>
            <p:nvPr/>
          </p:nvGrpSpPr>
          <p:grpSpPr>
            <a:xfrm rot="-60000">
              <a:off x="6965112" y="5964984"/>
              <a:ext cx="688595" cy="218021"/>
              <a:chOff x="9319866" y="5103415"/>
              <a:chExt cx="688595" cy="197927"/>
            </a:xfrm>
          </p:grpSpPr>
          <p:grpSp>
            <p:nvGrpSpPr>
              <p:cNvPr id="87" name="グループ化 86">
                <a:extLst>
                  <a:ext uri="{FF2B5EF4-FFF2-40B4-BE49-F238E27FC236}">
                    <a16:creationId xmlns:a16="http://schemas.microsoft.com/office/drawing/2014/main" id="{F7939915-DF2C-4DF5-8E15-9F26F28BC391}"/>
                  </a:ext>
                </a:extLst>
              </p:cNvPr>
              <p:cNvGrpSpPr/>
              <p:nvPr/>
            </p:nvGrpSpPr>
            <p:grpSpPr>
              <a:xfrm rot="120000">
                <a:off x="9319866" y="5116429"/>
                <a:ext cx="688595" cy="178042"/>
                <a:chOff x="8923299" y="5931791"/>
                <a:chExt cx="463082" cy="187262"/>
              </a:xfrm>
            </p:grpSpPr>
            <p:cxnSp>
              <p:nvCxnSpPr>
                <p:cNvPr id="101" name="直線コネクタ 100">
                  <a:extLst>
                    <a:ext uri="{FF2B5EF4-FFF2-40B4-BE49-F238E27FC236}">
                      <a16:creationId xmlns:a16="http://schemas.microsoft.com/office/drawing/2014/main" id="{C3F28E6A-4FB3-4860-9D74-42D212D32EB9}"/>
                    </a:ext>
                  </a:extLst>
                </p:cNvPr>
                <p:cNvCxnSpPr>
                  <a:cxnSpLocks/>
                </p:cNvCxnSpPr>
                <p:nvPr/>
              </p:nvCxnSpPr>
              <p:spPr>
                <a:xfrm>
                  <a:off x="8923299" y="5931791"/>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0A718A05-468B-40E4-AE56-D21BF93C5DCA}"/>
                    </a:ext>
                  </a:extLst>
                </p:cNvPr>
                <p:cNvCxnSpPr>
                  <a:cxnSpLocks/>
                </p:cNvCxnSpPr>
                <p:nvPr/>
              </p:nvCxnSpPr>
              <p:spPr>
                <a:xfrm>
                  <a:off x="8923299" y="5960366"/>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CB025C5A-7FC0-4980-97C8-E0785E182D2D}"/>
                    </a:ext>
                  </a:extLst>
                </p:cNvPr>
                <p:cNvCxnSpPr>
                  <a:cxnSpLocks/>
                </p:cNvCxnSpPr>
                <p:nvPr/>
              </p:nvCxnSpPr>
              <p:spPr>
                <a:xfrm>
                  <a:off x="8923299" y="5988513"/>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D5FCFAEF-E427-4BCD-A044-49BD32037644}"/>
                    </a:ext>
                  </a:extLst>
                </p:cNvPr>
                <p:cNvCxnSpPr>
                  <a:cxnSpLocks/>
                </p:cNvCxnSpPr>
                <p:nvPr/>
              </p:nvCxnSpPr>
              <p:spPr>
                <a:xfrm>
                  <a:off x="8923299" y="6012325"/>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F522C08C-7961-4DBB-A704-5887E59351C1}"/>
                    </a:ext>
                  </a:extLst>
                </p:cNvPr>
                <p:cNvCxnSpPr>
                  <a:cxnSpLocks/>
                </p:cNvCxnSpPr>
                <p:nvPr/>
              </p:nvCxnSpPr>
              <p:spPr>
                <a:xfrm>
                  <a:off x="8923299" y="6040900"/>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1F87CB2B-4980-47D9-964F-8B34A2C40213}"/>
                    </a:ext>
                  </a:extLst>
                </p:cNvPr>
                <p:cNvCxnSpPr>
                  <a:cxnSpLocks/>
                </p:cNvCxnSpPr>
                <p:nvPr/>
              </p:nvCxnSpPr>
              <p:spPr>
                <a:xfrm>
                  <a:off x="8923299" y="6069047"/>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22B78A52-EC00-4239-A60D-5946CC904B63}"/>
                    </a:ext>
                  </a:extLst>
                </p:cNvPr>
                <p:cNvCxnSpPr>
                  <a:cxnSpLocks/>
                </p:cNvCxnSpPr>
                <p:nvPr/>
              </p:nvCxnSpPr>
              <p:spPr>
                <a:xfrm>
                  <a:off x="8923299" y="6090906"/>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7E9DFBE-98E8-4488-8CCA-445C7249AC3C}"/>
                    </a:ext>
                  </a:extLst>
                </p:cNvPr>
                <p:cNvCxnSpPr>
                  <a:cxnSpLocks/>
                </p:cNvCxnSpPr>
                <p:nvPr/>
              </p:nvCxnSpPr>
              <p:spPr>
                <a:xfrm>
                  <a:off x="8923299" y="6119053"/>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30E7CC4C-65D8-4CDA-AE27-3BF66601B39E}"/>
                  </a:ext>
                </a:extLst>
              </p:cNvPr>
              <p:cNvGrpSpPr/>
              <p:nvPr/>
            </p:nvGrpSpPr>
            <p:grpSpPr>
              <a:xfrm>
                <a:off x="9387695" y="5103415"/>
                <a:ext cx="555496" cy="197927"/>
                <a:chOff x="8857596" y="5478257"/>
                <a:chExt cx="555496" cy="197927"/>
              </a:xfrm>
            </p:grpSpPr>
            <p:cxnSp>
              <p:nvCxnSpPr>
                <p:cNvPr id="89" name="直線コネクタ 88">
                  <a:extLst>
                    <a:ext uri="{FF2B5EF4-FFF2-40B4-BE49-F238E27FC236}">
                      <a16:creationId xmlns:a16="http://schemas.microsoft.com/office/drawing/2014/main" id="{70E7B3FB-D217-45B9-A59F-71703D1C9618}"/>
                    </a:ext>
                  </a:extLst>
                </p:cNvPr>
                <p:cNvCxnSpPr>
                  <a:cxnSpLocks/>
                </p:cNvCxnSpPr>
                <p:nvPr/>
              </p:nvCxnSpPr>
              <p:spPr>
                <a:xfrm flipV="1">
                  <a:off x="8857596" y="5478257"/>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39BF4E31-2461-40E3-BF81-B7A24B4E1488}"/>
                    </a:ext>
                  </a:extLst>
                </p:cNvPr>
                <p:cNvCxnSpPr>
                  <a:cxnSpLocks/>
                </p:cNvCxnSpPr>
                <p:nvPr/>
              </p:nvCxnSpPr>
              <p:spPr>
                <a:xfrm flipV="1">
                  <a:off x="8902941" y="5479883"/>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89FCE6AA-120C-4DE3-B001-D7DBBEB4DDD3}"/>
                    </a:ext>
                  </a:extLst>
                </p:cNvPr>
                <p:cNvCxnSpPr>
                  <a:cxnSpLocks/>
                </p:cNvCxnSpPr>
                <p:nvPr/>
              </p:nvCxnSpPr>
              <p:spPr>
                <a:xfrm flipV="1">
                  <a:off x="8954664" y="548300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2E6457CB-75B0-4B1C-8C54-6BDF442C0519}"/>
                    </a:ext>
                  </a:extLst>
                </p:cNvPr>
                <p:cNvCxnSpPr>
                  <a:cxnSpLocks/>
                </p:cNvCxnSpPr>
                <p:nvPr/>
              </p:nvCxnSpPr>
              <p:spPr>
                <a:xfrm flipV="1">
                  <a:off x="9005151" y="5485985"/>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F589C2EA-5E08-469F-B302-7D8B130CFD84}"/>
                    </a:ext>
                  </a:extLst>
                </p:cNvPr>
                <p:cNvCxnSpPr>
                  <a:cxnSpLocks/>
                </p:cNvCxnSpPr>
                <p:nvPr/>
              </p:nvCxnSpPr>
              <p:spPr>
                <a:xfrm flipV="1">
                  <a:off x="9050496" y="548761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4DA5F22-92A7-48CD-B976-F96B2B3E37DA}"/>
                    </a:ext>
                  </a:extLst>
                </p:cNvPr>
                <p:cNvCxnSpPr>
                  <a:cxnSpLocks/>
                </p:cNvCxnSpPr>
                <p:nvPr/>
              </p:nvCxnSpPr>
              <p:spPr>
                <a:xfrm flipV="1">
                  <a:off x="9102219" y="5490729"/>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35D2C9B-EC96-4612-9427-B5B6EF4720AF}"/>
                    </a:ext>
                  </a:extLst>
                </p:cNvPr>
                <p:cNvCxnSpPr>
                  <a:cxnSpLocks/>
                </p:cNvCxnSpPr>
                <p:nvPr/>
              </p:nvCxnSpPr>
              <p:spPr>
                <a:xfrm flipV="1">
                  <a:off x="9156481" y="5490747"/>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BAE4232D-B749-4955-B26D-BED3ED917235}"/>
                    </a:ext>
                  </a:extLst>
                </p:cNvPr>
                <p:cNvCxnSpPr>
                  <a:cxnSpLocks/>
                </p:cNvCxnSpPr>
                <p:nvPr/>
              </p:nvCxnSpPr>
              <p:spPr>
                <a:xfrm flipV="1">
                  <a:off x="9201826" y="5492373"/>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B4AD5785-9B81-41FF-9FB8-FF72289B0AFD}"/>
                    </a:ext>
                  </a:extLst>
                </p:cNvPr>
                <p:cNvCxnSpPr>
                  <a:cxnSpLocks/>
                </p:cNvCxnSpPr>
                <p:nvPr/>
              </p:nvCxnSpPr>
              <p:spPr>
                <a:xfrm flipV="1">
                  <a:off x="9253549" y="549549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4F6329B-CE13-4314-B1FA-D9E5285324F9}"/>
                    </a:ext>
                  </a:extLst>
                </p:cNvPr>
                <p:cNvCxnSpPr>
                  <a:cxnSpLocks/>
                </p:cNvCxnSpPr>
                <p:nvPr/>
              </p:nvCxnSpPr>
              <p:spPr>
                <a:xfrm flipV="1">
                  <a:off x="9305845" y="5494058"/>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BDC8BAA-61E9-414C-A080-BF424CAF6F61}"/>
                    </a:ext>
                  </a:extLst>
                </p:cNvPr>
                <p:cNvCxnSpPr>
                  <a:cxnSpLocks/>
                </p:cNvCxnSpPr>
                <p:nvPr/>
              </p:nvCxnSpPr>
              <p:spPr>
                <a:xfrm flipV="1">
                  <a:off x="9351190" y="5495684"/>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8AF22374-51CC-4A3A-9AF5-AA77BE3E6FF9}"/>
                    </a:ext>
                  </a:extLst>
                </p:cNvPr>
                <p:cNvCxnSpPr>
                  <a:cxnSpLocks/>
                </p:cNvCxnSpPr>
                <p:nvPr/>
              </p:nvCxnSpPr>
              <p:spPr>
                <a:xfrm flipV="1">
                  <a:off x="9402913" y="5498802"/>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grpSp>
        <p:cxnSp>
          <p:nvCxnSpPr>
            <p:cNvPr id="77" name="直線コネクタ 76">
              <a:extLst>
                <a:ext uri="{FF2B5EF4-FFF2-40B4-BE49-F238E27FC236}">
                  <a16:creationId xmlns:a16="http://schemas.microsoft.com/office/drawing/2014/main" id="{78FA5644-2400-4DBB-A0C5-24B45263178B}"/>
                </a:ext>
              </a:extLst>
            </p:cNvPr>
            <p:cNvCxnSpPr>
              <a:cxnSpLocks/>
            </p:cNvCxnSpPr>
            <p:nvPr/>
          </p:nvCxnSpPr>
          <p:spPr>
            <a:xfrm flipV="1">
              <a:off x="7655630" y="5500930"/>
              <a:ext cx="113906" cy="554621"/>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FAB17AC6-911A-4C0A-8D75-1030E6D29590}"/>
                </a:ext>
              </a:extLst>
            </p:cNvPr>
            <p:cNvCxnSpPr>
              <a:cxnSpLocks/>
            </p:cNvCxnSpPr>
            <p:nvPr/>
          </p:nvCxnSpPr>
          <p:spPr>
            <a:xfrm flipV="1">
              <a:off x="7664134" y="5513607"/>
              <a:ext cx="113906" cy="554621"/>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48D0A88C-07E0-4AD1-AAD6-29DA1C029E98}"/>
                </a:ext>
              </a:extLst>
            </p:cNvPr>
            <p:cNvGrpSpPr/>
            <p:nvPr/>
          </p:nvGrpSpPr>
          <p:grpSpPr>
            <a:xfrm>
              <a:off x="6093522" y="4823098"/>
              <a:ext cx="2504992" cy="1373681"/>
              <a:chOff x="6102469" y="4990923"/>
              <a:chExt cx="2504992" cy="1373681"/>
            </a:xfrm>
          </p:grpSpPr>
          <p:pic>
            <p:nvPicPr>
              <p:cNvPr id="80" name="図 79" descr="空気, 飛行機, 飛ぶ, 金属 が含まれている画像&#10;&#10;自動的に生成された説明">
                <a:extLst>
                  <a:ext uri="{FF2B5EF4-FFF2-40B4-BE49-F238E27FC236}">
                    <a16:creationId xmlns:a16="http://schemas.microsoft.com/office/drawing/2014/main" id="{F54CA0A1-54D8-4AD0-9E40-366064AF134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9907" b="17013"/>
              <a:stretch/>
            </p:blipFill>
            <p:spPr>
              <a:xfrm>
                <a:off x="6102469" y="5065646"/>
                <a:ext cx="2504992" cy="1298958"/>
              </a:xfrm>
              <a:prstGeom prst="rect">
                <a:avLst/>
              </a:prstGeom>
            </p:spPr>
          </p:pic>
          <p:grpSp>
            <p:nvGrpSpPr>
              <p:cNvPr id="81" name="グループ化 80">
                <a:extLst>
                  <a:ext uri="{FF2B5EF4-FFF2-40B4-BE49-F238E27FC236}">
                    <a16:creationId xmlns:a16="http://schemas.microsoft.com/office/drawing/2014/main" id="{E2F140CB-83C4-44B3-8B26-5CDC2C92EA32}"/>
                  </a:ext>
                </a:extLst>
              </p:cNvPr>
              <p:cNvGrpSpPr/>
              <p:nvPr/>
            </p:nvGrpSpPr>
            <p:grpSpPr>
              <a:xfrm rot="11282828">
                <a:off x="7185327" y="4990923"/>
                <a:ext cx="243840" cy="1052757"/>
                <a:chOff x="5677216" y="4815447"/>
                <a:chExt cx="250789" cy="987863"/>
              </a:xfrm>
            </p:grpSpPr>
            <p:sp>
              <p:nvSpPr>
                <p:cNvPr id="84" name="角丸四角形 56">
                  <a:extLst>
                    <a:ext uri="{FF2B5EF4-FFF2-40B4-BE49-F238E27FC236}">
                      <a16:creationId xmlns:a16="http://schemas.microsoft.com/office/drawing/2014/main" id="{50CCDA8B-5075-4B70-8D70-C19CF26451E5}"/>
                    </a:ext>
                  </a:extLst>
                </p:cNvPr>
                <p:cNvSpPr/>
                <p:nvPr/>
              </p:nvSpPr>
              <p:spPr>
                <a:xfrm rot="462748">
                  <a:off x="5744638" y="4975833"/>
                  <a:ext cx="176738" cy="827477"/>
                </a:xfrm>
                <a:prstGeom prst="roundRect">
                  <a:avLst>
                    <a:gd name="adj" fmla="val 445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角丸四角形 56">
                  <a:extLst>
                    <a:ext uri="{FF2B5EF4-FFF2-40B4-BE49-F238E27FC236}">
                      <a16:creationId xmlns:a16="http://schemas.microsoft.com/office/drawing/2014/main" id="{6A325849-B81D-4495-B69B-8A567C237006}"/>
                    </a:ext>
                  </a:extLst>
                </p:cNvPr>
                <p:cNvSpPr/>
                <p:nvPr/>
              </p:nvSpPr>
              <p:spPr>
                <a:xfrm rot="462748">
                  <a:off x="5677216" y="4952172"/>
                  <a:ext cx="232543" cy="835169"/>
                </a:xfrm>
                <a:prstGeom prst="roundRect">
                  <a:avLst>
                    <a:gd name="adj" fmla="val 44578"/>
                  </a:avLst>
                </a:prstGeom>
                <a:solidFill>
                  <a:srgbClr val="FF0000">
                    <a:alpha val="6980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ローチャート: 磁気ディスク 22">
                  <a:extLst>
                    <a:ext uri="{FF2B5EF4-FFF2-40B4-BE49-F238E27FC236}">
                      <a16:creationId xmlns:a16="http://schemas.microsoft.com/office/drawing/2014/main" id="{2999113C-8883-4CAF-8C2F-EE5F4D0BE74C}"/>
                    </a:ext>
                  </a:extLst>
                </p:cNvPr>
                <p:cNvSpPr/>
                <p:nvPr/>
              </p:nvSpPr>
              <p:spPr>
                <a:xfrm rot="462748">
                  <a:off x="5805707" y="4815447"/>
                  <a:ext cx="122298" cy="183675"/>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2941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8274" y="1763"/>
                        <a:pt x="5171" y="2254"/>
                      </a:cubicBezTo>
                      <a:cubicBezTo>
                        <a:pt x="2410" y="1861"/>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2" name="アーチ 81">
                <a:extLst>
                  <a:ext uri="{FF2B5EF4-FFF2-40B4-BE49-F238E27FC236}">
                    <a16:creationId xmlns:a16="http://schemas.microsoft.com/office/drawing/2014/main" id="{BFACA75A-1038-4E10-9FC0-4666B44BDCF2}"/>
                  </a:ext>
                </a:extLst>
              </p:cNvPr>
              <p:cNvSpPr/>
              <p:nvPr/>
            </p:nvSpPr>
            <p:spPr>
              <a:xfrm>
                <a:off x="7190668" y="5213212"/>
                <a:ext cx="365001" cy="202727"/>
              </a:xfrm>
              <a:prstGeom prst="blockArc">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アーチ 82">
                <a:extLst>
                  <a:ext uri="{FF2B5EF4-FFF2-40B4-BE49-F238E27FC236}">
                    <a16:creationId xmlns:a16="http://schemas.microsoft.com/office/drawing/2014/main" id="{0F4FA261-5960-4324-AE31-F73ACB37BE8A}"/>
                  </a:ext>
                </a:extLst>
              </p:cNvPr>
              <p:cNvSpPr/>
              <p:nvPr/>
            </p:nvSpPr>
            <p:spPr>
              <a:xfrm>
                <a:off x="7124073" y="5452912"/>
                <a:ext cx="365001" cy="202727"/>
              </a:xfrm>
              <a:prstGeom prst="blockArc">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sp>
        <p:nvSpPr>
          <p:cNvPr id="111" name="屈折矢印 110"/>
          <p:cNvSpPr/>
          <p:nvPr/>
        </p:nvSpPr>
        <p:spPr>
          <a:xfrm rot="5400000">
            <a:off x="6541624" y="5508473"/>
            <a:ext cx="172298" cy="366095"/>
          </a:xfrm>
          <a:prstGeom prst="bentUpArrow">
            <a:avLst>
              <a:gd name="adj1" fmla="val 25000"/>
              <a:gd name="adj2" fmla="val 25000"/>
              <a:gd name="adj3" fmla="val 48984"/>
            </a:avLst>
          </a:prstGeom>
          <a:solidFill>
            <a:srgbClr val="BE4A47"/>
          </a:soli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7464884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a:t>
            </a:r>
            <a:r>
              <a:rPr lang="ja-JP" altLang="en-US" sz="3200" dirty="0" smtClean="0">
                <a:solidFill>
                  <a:schemeClr val="bg1"/>
                </a:solidFill>
                <a:ea typeface="HGP創英角ｺﾞｼｯｸUB" pitchFamily="50" charset="-128"/>
                <a:cs typeface="ＭＳ Ｐゴシック" charset="-128"/>
              </a:rPr>
              <a:t>取組の進捗状況</a:t>
            </a:r>
            <a:endParaRPr lang="ja-JP" sz="3600" dirty="0">
              <a:solidFill>
                <a:schemeClr val="bg1"/>
              </a:solidFill>
              <a:ea typeface="HGP創英角ｺﾞｼｯｸUB" pitchFamily="50" charset="-128"/>
              <a:cs typeface="ＭＳ Ｐゴシック" charset="-128"/>
            </a:endParaRPr>
          </a:p>
        </p:txBody>
      </p:sp>
      <p:sp>
        <p:nvSpPr>
          <p:cNvPr id="28" name="角丸四角形 27"/>
          <p:cNvSpPr/>
          <p:nvPr/>
        </p:nvSpPr>
        <p:spPr>
          <a:xfrm>
            <a:off x="124690" y="703699"/>
            <a:ext cx="9656619" cy="985838"/>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a:t>
            </a:r>
            <a:r>
              <a:rPr lang="ja-JP" altLang="en-US" b="1" dirty="0" smtClean="0">
                <a:solidFill>
                  <a:schemeClr val="tx1"/>
                </a:solidFill>
                <a:latin typeface="Meiryo UI" pitchFamily="50" charset="-128"/>
                <a:ea typeface="Meiryo UI" pitchFamily="50" charset="-128"/>
                <a:cs typeface="Meiryo UI" pitchFamily="50" charset="-128"/>
              </a:rPr>
              <a:t>以降は、プランに基づく前年度のエネルギー</a:t>
            </a:r>
            <a:r>
              <a:rPr lang="ja-JP" altLang="en-US" b="1" dirty="0">
                <a:solidFill>
                  <a:schemeClr val="tx1"/>
                </a:solidFill>
                <a:latin typeface="Meiryo UI" pitchFamily="50" charset="-128"/>
                <a:ea typeface="Meiryo UI" pitchFamily="50" charset="-128"/>
                <a:cs typeface="Meiryo UI" pitchFamily="50" charset="-128"/>
              </a:rPr>
              <a:t>関連の</a:t>
            </a:r>
            <a:r>
              <a:rPr lang="ja-JP" altLang="en-US" b="1" dirty="0" smtClean="0">
                <a:solidFill>
                  <a:schemeClr val="tx1"/>
                </a:solidFill>
                <a:latin typeface="Meiryo UI" pitchFamily="50" charset="-128"/>
                <a:ea typeface="Meiryo UI" pitchFamily="50" charset="-128"/>
                <a:cs typeface="Meiryo UI" pitchFamily="50" charset="-128"/>
              </a:rPr>
              <a:t>施策・事業の取組状況を対策の柱ごとに振り返ると</a:t>
            </a:r>
            <a:r>
              <a:rPr lang="ja-JP" altLang="en-US" b="1" dirty="0">
                <a:solidFill>
                  <a:schemeClr val="tx1"/>
                </a:solidFill>
                <a:latin typeface="Meiryo UI" pitchFamily="50" charset="-128"/>
                <a:ea typeface="Meiryo UI" pitchFamily="50" charset="-128"/>
                <a:cs typeface="Meiryo UI" pitchFamily="50" charset="-128"/>
              </a:rPr>
              <a:t>ともに</a:t>
            </a:r>
            <a:r>
              <a:rPr lang="ja-JP" altLang="en-US" b="1" dirty="0" smtClean="0">
                <a:solidFill>
                  <a:schemeClr val="tx1"/>
                </a:solidFill>
                <a:latin typeface="Meiryo UI" pitchFamily="50" charset="-128"/>
                <a:ea typeface="Meiryo UI" pitchFamily="50" charset="-128"/>
                <a:cs typeface="Meiryo UI" pitchFamily="50" charset="-128"/>
              </a:rPr>
              <a:t>、これまでの再エネ導入量などエネルギー関連の状況を複数の指標（サブ指標）を用いてお示し</a:t>
            </a:r>
            <a:r>
              <a:rPr lang="ja-JP" altLang="en-US" b="1" dirty="0">
                <a:solidFill>
                  <a:schemeClr val="tx1"/>
                </a:solidFill>
                <a:latin typeface="Meiryo UI" pitchFamily="50" charset="-128"/>
                <a:ea typeface="Meiryo UI" pitchFamily="50" charset="-128"/>
                <a:cs typeface="Meiryo UI" pitchFamily="50" charset="-128"/>
              </a:rPr>
              <a:t>します</a:t>
            </a:r>
            <a:r>
              <a:rPr lang="ja-JP" altLang="en-US" b="1" dirty="0" smtClean="0">
                <a:solidFill>
                  <a:schemeClr val="tx1"/>
                </a:solidFill>
                <a:latin typeface="Meiryo UI" pitchFamily="50" charset="-128"/>
                <a:ea typeface="Meiryo UI" pitchFamily="50" charset="-128"/>
                <a:cs typeface="Meiryo UI" pitchFamily="50" charset="-128"/>
              </a:rPr>
              <a:t>。</a:t>
            </a:r>
            <a:endParaRPr lang="en-US" altLang="ja-JP" sz="1200" b="1" dirty="0">
              <a:solidFill>
                <a:schemeClr val="tx1"/>
              </a:solidFill>
              <a:latin typeface="Meiryo UI" pitchFamily="50" charset="-128"/>
              <a:ea typeface="Meiryo UI" pitchFamily="50" charset="-128"/>
              <a:cs typeface="Meiryo UI"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539717748"/>
              </p:ext>
            </p:extLst>
          </p:nvPr>
        </p:nvGraphicFramePr>
        <p:xfrm>
          <a:off x="299517" y="2977246"/>
          <a:ext cx="4695306" cy="3701875"/>
        </p:xfrm>
        <a:graphic>
          <a:graphicData uri="http://schemas.openxmlformats.org/drawingml/2006/table">
            <a:tbl>
              <a:tblPr firstRow="1" bandRow="1">
                <a:tableStyleId>{912C8C85-51F0-491E-9774-3900AFEF0FD7}</a:tableStyleId>
              </a:tblPr>
              <a:tblGrid>
                <a:gridCol w="830580">
                  <a:extLst>
                    <a:ext uri="{9D8B030D-6E8A-4147-A177-3AD203B41FA5}">
                      <a16:colId xmlns:a16="http://schemas.microsoft.com/office/drawing/2014/main" val="986560480"/>
                    </a:ext>
                  </a:extLst>
                </a:gridCol>
                <a:gridCol w="3152032">
                  <a:extLst>
                    <a:ext uri="{9D8B030D-6E8A-4147-A177-3AD203B41FA5}">
                      <a16:colId xmlns:a16="http://schemas.microsoft.com/office/drawing/2014/main" val="29204403"/>
                    </a:ext>
                  </a:extLst>
                </a:gridCol>
                <a:gridCol w="712694">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エネルギー関連指標</a:t>
                      </a:r>
                      <a:endParaRPr kumimoji="1" lang="ja-JP" altLang="en-US" sz="12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78</a:t>
                      </a:r>
                      <a:endParaRPr kumimoji="1" lang="en-US" altLang="ja-JP" sz="1200" strike="sngStrike" dirty="0" smtClean="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非住宅用太陽光発電導入量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rPr>
                        <a:t>78</a:t>
                      </a:r>
                      <a:endParaRPr kumimoji="1" lang="en-US" altLang="ja-JP" sz="1200" strike="sngStrike" dirty="0" smtClean="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78</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廃棄物発電</a:t>
                      </a:r>
                      <a:r>
                        <a:rPr kumimoji="1" lang="ja-JP" altLang="en-US" sz="1200" dirty="0">
                          <a:solidFill>
                            <a:schemeClr val="tx1"/>
                          </a:solidFill>
                          <a:latin typeface="Meiryo UI" panose="020B0604030504040204" pitchFamily="50" charset="-128"/>
                          <a:ea typeface="Meiryo UI" panose="020B0604030504040204" pitchFamily="50" charset="-128"/>
                        </a:rPr>
                        <a:t>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78</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小水力発電導入量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再生可能エネルギー電気利用量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r h="216000">
                <a:tc>
                  <a:txBody>
                    <a:bodyPr/>
                    <a:lstStyle/>
                    <a:p>
                      <a:pPr algn="l"/>
                      <a:r>
                        <a:rPr kumimoji="1" lang="ja-JP" altLang="en-US" sz="1300" dirty="0" smtClean="0">
                          <a:latin typeface="Meiryo UI" panose="020B0604030504040204" pitchFamily="50" charset="-128"/>
                          <a:ea typeface="Meiryo UI" panose="020B0604030504040204" pitchFamily="50" charset="-128"/>
                        </a:rPr>
                        <a:t>① 　　</a:t>
                      </a:r>
                      <a:r>
                        <a:rPr kumimoji="1" lang="ja-JP" altLang="en-US" sz="1300" dirty="0" smtClean="0">
                          <a:solidFill>
                            <a:schemeClr val="tx1"/>
                          </a:solidFill>
                          <a:latin typeface="Meiryo UI" panose="020B0604030504040204" pitchFamily="50" charset="-128"/>
                          <a:ea typeface="Meiryo UI" panose="020B0604030504040204" pitchFamily="50" charset="-128"/>
                        </a:rPr>
                        <a:t>④</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大阪に本社を有する再生</a:t>
                      </a:r>
                      <a:r>
                        <a:rPr kumimoji="1" lang="ja-JP" altLang="en-US" sz="1200" dirty="0">
                          <a:solidFill>
                            <a:schemeClr val="tx1"/>
                          </a:solidFill>
                          <a:latin typeface="Meiryo UI" panose="020B0604030504040204" pitchFamily="50" charset="-128"/>
                          <a:ea typeface="Meiryo UI" panose="020B0604030504040204" pitchFamily="50" charset="-128"/>
                        </a:rPr>
                        <a:t>可能エネルギー電気利用表明事業者数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40928339"/>
                  </a:ext>
                </a:extLst>
              </a:tr>
              <a:tr h="470995">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庁舎等において再生</a:t>
                      </a:r>
                      <a:r>
                        <a:rPr kumimoji="1" lang="ja-JP" altLang="en-US" sz="1200" dirty="0">
                          <a:solidFill>
                            <a:schemeClr val="tx1"/>
                          </a:solidFill>
                          <a:latin typeface="Meiryo UI" panose="020B0604030504040204" pitchFamily="50" charset="-128"/>
                          <a:ea typeface="Meiryo UI" panose="020B0604030504040204" pitchFamily="50" charset="-128"/>
                        </a:rPr>
                        <a:t>可能エネルギー電気</a:t>
                      </a:r>
                      <a:r>
                        <a:rPr kumimoji="1" lang="ja-JP" altLang="en-US" sz="1200" dirty="0" smtClean="0">
                          <a:solidFill>
                            <a:schemeClr val="tx1"/>
                          </a:solidFill>
                          <a:latin typeface="Meiryo UI" panose="020B0604030504040204" pitchFamily="50" charset="-128"/>
                          <a:ea typeface="Meiryo UI" panose="020B0604030504040204" pitchFamily="50" charset="-128"/>
                        </a:rPr>
                        <a:t>を購入している府域の自治体数</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734943736"/>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製造業等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smtClean="0">
                          <a:solidFill>
                            <a:schemeClr val="tx1"/>
                          </a:solidFill>
                          <a:latin typeface="Meiryo UI" panose="020B0604030504040204" pitchFamily="50" charset="-128"/>
                          <a:ea typeface="Meiryo UI" panose="020B0604030504040204" pitchFamily="50" charset="-128"/>
                        </a:rPr>
                        <a:t>80</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845131647"/>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次産業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smtClean="0">
                          <a:solidFill>
                            <a:schemeClr val="tx1"/>
                          </a:solidFill>
                          <a:latin typeface="Meiryo UI" panose="020B0604030504040204" pitchFamily="50" charset="-128"/>
                          <a:ea typeface="Meiryo UI" panose="020B0604030504040204" pitchFamily="50" charset="-128"/>
                        </a:rPr>
                        <a:t>80</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98574251"/>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3345113477"/>
              </p:ext>
            </p:extLst>
          </p:nvPr>
        </p:nvGraphicFramePr>
        <p:xfrm>
          <a:off x="5208537" y="2973077"/>
          <a:ext cx="4329350" cy="2941320"/>
        </p:xfrm>
        <a:graphic>
          <a:graphicData uri="http://schemas.openxmlformats.org/drawingml/2006/table">
            <a:tbl>
              <a:tblPr firstRow="1" bandRow="1">
                <a:tableStyleId>{912C8C85-51F0-491E-9774-3900AFEF0FD7}</a:tableStyleId>
              </a:tblPr>
              <a:tblGrid>
                <a:gridCol w="892354">
                  <a:extLst>
                    <a:ext uri="{9D8B030D-6E8A-4147-A177-3AD203B41FA5}">
                      <a16:colId xmlns:a16="http://schemas.microsoft.com/office/drawing/2014/main" val="986560480"/>
                    </a:ext>
                  </a:extLst>
                </a:gridCol>
                <a:gridCol w="2702705">
                  <a:extLst>
                    <a:ext uri="{9D8B030D-6E8A-4147-A177-3AD203B41FA5}">
                      <a16:colId xmlns:a16="http://schemas.microsoft.com/office/drawing/2014/main" val="29204403"/>
                    </a:ext>
                  </a:extLst>
                </a:gridCol>
                <a:gridCol w="734291">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エネルギー関連指標</a:t>
                      </a:r>
                      <a:endParaRPr kumimoji="1" lang="ja-JP" altLang="en-US" sz="12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　 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世帯・</a:t>
                      </a: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人あたり</a:t>
                      </a:r>
                      <a:r>
                        <a:rPr kumimoji="1" lang="ja-JP" altLang="en-US" sz="1200" dirty="0">
                          <a:solidFill>
                            <a:schemeClr val="tx1"/>
                          </a:solidFill>
                          <a:latin typeface="Meiryo UI" panose="020B0604030504040204" pitchFamily="50" charset="-128"/>
                          <a:ea typeface="Meiryo UI" panose="020B0604030504040204" pitchFamily="50" charset="-128"/>
                        </a:rPr>
                        <a:t>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smtClean="0">
                          <a:solidFill>
                            <a:schemeClr val="tx1"/>
                          </a:solidFill>
                          <a:latin typeface="Meiryo UI" panose="020B0604030504040204" pitchFamily="50" charset="-128"/>
                          <a:ea typeface="Meiryo UI" panose="020B0604030504040204" pitchFamily="50" charset="-128"/>
                        </a:rPr>
                        <a:t>80</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814142390"/>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非住宅建築物に占める新築</a:t>
                      </a:r>
                      <a:r>
                        <a:rPr kumimoji="1" lang="en-US" altLang="ja-JP" sz="1200" dirty="0" smtClean="0">
                          <a:solidFill>
                            <a:schemeClr val="tx1"/>
                          </a:solidFill>
                          <a:latin typeface="Meiryo UI" panose="020B0604030504040204" pitchFamily="50" charset="-128"/>
                          <a:ea typeface="Meiryo UI" panose="020B0604030504040204" pitchFamily="50" charset="-128"/>
                        </a:rPr>
                        <a:t>ZEB</a:t>
                      </a:r>
                      <a:r>
                        <a:rPr kumimoji="1" lang="ja-JP" altLang="en-US" sz="1200" dirty="0" smtClean="0">
                          <a:solidFill>
                            <a:schemeClr val="tx1"/>
                          </a:solidFill>
                          <a:latin typeface="Meiryo UI" panose="020B0604030504040204" pitchFamily="50" charset="-128"/>
                          <a:ea typeface="Meiryo UI" panose="020B0604030504040204" pitchFamily="50" charset="-128"/>
                        </a:rPr>
                        <a:t>の割合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smtClean="0">
                          <a:solidFill>
                            <a:schemeClr val="tx1"/>
                          </a:solidFill>
                          <a:latin typeface="Meiryo UI" panose="020B0604030504040204" pitchFamily="50" charset="-128"/>
                          <a:ea typeface="Meiryo UI" panose="020B0604030504040204" pitchFamily="50" charset="-128"/>
                        </a:rPr>
                        <a:t>80</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037700447"/>
                  </a:ext>
                </a:extLst>
              </a:tr>
              <a:tr h="216000">
                <a:tc>
                  <a:txBody>
                    <a:bodyPr/>
                    <a:lstStyle/>
                    <a:p>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新築注文住宅に占める</a:t>
                      </a:r>
                      <a:r>
                        <a:rPr kumimoji="1" lang="en-US" altLang="ja-JP" sz="1200" dirty="0" smtClean="0">
                          <a:solidFill>
                            <a:schemeClr val="tx1"/>
                          </a:solidFill>
                          <a:latin typeface="Meiryo UI" panose="020B0604030504040204" pitchFamily="50" charset="-128"/>
                          <a:ea typeface="Meiryo UI" panose="020B0604030504040204" pitchFamily="50" charset="-128"/>
                        </a:rPr>
                        <a:t>ZEH</a:t>
                      </a:r>
                      <a:r>
                        <a:rPr kumimoji="1" lang="ja-JP" altLang="en-US" sz="1200" dirty="0" smtClean="0">
                          <a:solidFill>
                            <a:schemeClr val="tx1"/>
                          </a:solidFill>
                          <a:latin typeface="Meiryo UI" panose="020B0604030504040204" pitchFamily="50" charset="-128"/>
                          <a:ea typeface="Meiryo UI" panose="020B0604030504040204" pitchFamily="50" charset="-128"/>
                        </a:rPr>
                        <a:t>の割合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81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家庭用燃料電池導入量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81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r>
                        <a:rPr kumimoji="1" lang="ja-JP" altLang="en-US" sz="1300" dirty="0">
                          <a:latin typeface="Meiryo UI" panose="020B0604030504040204" pitchFamily="50" charset="-128"/>
                          <a:ea typeface="Meiryo UI" panose="020B0604030504040204" pitchFamily="50" charset="-128"/>
                        </a:rPr>
                        <a:t>　 ②③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事業用コジェネレーション・燃料電池導入量</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81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電気自動車</a:t>
                      </a:r>
                      <a:r>
                        <a:rPr kumimoji="1" lang="ja-JP" altLang="en-US" sz="1200" dirty="0">
                          <a:solidFill>
                            <a:schemeClr val="tx1"/>
                          </a:solidFill>
                          <a:latin typeface="Meiryo UI" panose="020B0604030504040204" pitchFamily="50" charset="-128"/>
                          <a:ea typeface="Meiryo UI" panose="020B0604030504040204" pitchFamily="50" charset="-128"/>
                        </a:rPr>
                        <a:t>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81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燃料電池自動車導入量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82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r>
                        <a:rPr kumimoji="1" lang="ja-JP" altLang="en-US" sz="1300" dirty="0">
                          <a:latin typeface="Meiryo UI" panose="020B0604030504040204" pitchFamily="50" charset="-128"/>
                          <a:ea typeface="Meiryo UI" panose="020B0604030504040204" pitchFamily="50" charset="-128"/>
                        </a:rPr>
                        <a:t>　　　　</a:t>
                      </a:r>
                      <a:r>
                        <a:rPr kumimoji="1" lang="ja-JP" altLang="en-US" sz="1300" baseline="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府内</a:t>
                      </a:r>
                      <a:r>
                        <a:rPr kumimoji="1" lang="ja-JP" altLang="en-US" sz="1200" dirty="0" smtClean="0">
                          <a:solidFill>
                            <a:schemeClr val="tx1"/>
                          </a:solidFill>
                          <a:latin typeface="Meiryo UI" panose="020B0604030504040204" pitchFamily="50" charset="-128"/>
                          <a:ea typeface="Meiryo UI" panose="020B0604030504040204" pitchFamily="50" charset="-128"/>
                        </a:rPr>
                        <a:t>総生産（連鎖実質）</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82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bl>
          </a:graphicData>
        </a:graphic>
      </p:graphicFrame>
      <p:sp>
        <p:nvSpPr>
          <p:cNvPr id="11" name="テキスト ボックス 10">
            <a:extLst>
              <a:ext uri="{FF2B5EF4-FFF2-40B4-BE49-F238E27FC236}">
                <a16:creationId xmlns:a16="http://schemas.microsoft.com/office/drawing/2014/main" id="{516E670A-C4F6-4504-B569-EC2FDFBDFA30}"/>
              </a:ext>
            </a:extLst>
          </p:cNvPr>
          <p:cNvSpPr txBox="1"/>
          <p:nvPr/>
        </p:nvSpPr>
        <p:spPr>
          <a:xfrm>
            <a:off x="5105505" y="5954683"/>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3D680CC-288D-4B7D-A4D7-C7D14E76F518}"/>
              </a:ext>
            </a:extLst>
          </p:cNvPr>
          <p:cNvSpPr txBox="1"/>
          <p:nvPr/>
        </p:nvSpPr>
        <p:spPr>
          <a:xfrm>
            <a:off x="9109" y="1844608"/>
            <a:ext cx="9772200"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対策</a:t>
            </a:r>
            <a:r>
              <a:rPr lang="ja-JP" altLang="en-US" b="1" dirty="0">
                <a:latin typeface="Meiryo UI" panose="020B0604030504040204" pitchFamily="50" charset="-128"/>
                <a:ea typeface="Meiryo UI" panose="020B0604030504040204" pitchFamily="50" charset="-128"/>
              </a:rPr>
              <a:t>の柱</a:t>
            </a:r>
            <a:r>
              <a:rPr lang="ja-JP" altLang="en-US" b="1" dirty="0" smtClean="0">
                <a:latin typeface="Meiryo UI" panose="020B0604030504040204" pitchFamily="50" charset="-128"/>
                <a:ea typeface="Meiryo UI" panose="020B0604030504040204" pitchFamily="50" charset="-128"/>
              </a:rPr>
              <a:t>ごとの</a:t>
            </a:r>
            <a:r>
              <a:rPr lang="ja-JP" altLang="en-US" b="1" dirty="0">
                <a:latin typeface="Meiryo UI" panose="020B0604030504040204" pitchFamily="50" charset="-128"/>
                <a:ea typeface="Meiryo UI" panose="020B0604030504040204" pitchFamily="50" charset="-128"/>
              </a:rPr>
              <a:t>取組状況</a:t>
            </a:r>
            <a:r>
              <a:rPr lang="ja-JP" altLang="en-US"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smtClean="0">
                <a:latin typeface="Meiryo UI" panose="020B0604030504040204" pitchFamily="50" charset="-128"/>
                <a:ea typeface="Meiryo UI" panose="020B0604030504040204" pitchFamily="50" charset="-128"/>
                <a:cs typeface="Arial" panose="020B0604020202020204" pitchFamily="34" charset="0"/>
              </a:rPr>
              <a:t>77</a:t>
            </a:r>
            <a:endParaRPr lang="ja-JP" altLang="en-US" strike="sngStrike"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F6F2B618-2791-42A2-AC58-67C7228CE36C}"/>
              </a:ext>
            </a:extLst>
          </p:cNvPr>
          <p:cNvSpPr txBox="1"/>
          <p:nvPr/>
        </p:nvSpPr>
        <p:spPr>
          <a:xfrm>
            <a:off x="9109" y="2325266"/>
            <a:ext cx="9994700" cy="592470"/>
          </a:xfrm>
          <a:prstGeom prst="rect">
            <a:avLst/>
          </a:prstGeom>
          <a:noFill/>
        </p:spPr>
        <p:txBody>
          <a:bodyPr wrap="square">
            <a:spAutoFit/>
          </a:bodyPr>
          <a:lstStyle/>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エネルギー関連指標</a:t>
            </a:r>
            <a:r>
              <a:rPr lang="ja-JP" altLang="en-US" dirty="0" smtClean="0">
                <a:latin typeface="Meiryo UI" panose="020B0604030504040204" pitchFamily="50" charset="-128"/>
                <a:ea typeface="Meiryo UI" panose="020B0604030504040204" pitchFamily="50" charset="-128"/>
              </a:rPr>
              <a:t>　　・・・・・・</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smtClean="0">
                <a:latin typeface="Meiryo UI" panose="020B0604030504040204" pitchFamily="50" charset="-128"/>
                <a:ea typeface="Meiryo UI" panose="020B0604030504040204" pitchFamily="50" charset="-128"/>
                <a:cs typeface="Arial" panose="020B0604020202020204" pitchFamily="34" charset="0"/>
              </a:rPr>
              <a:t>78</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kern="100" dirty="0" smtClean="0">
              <a:latin typeface="Meiryo UI" panose="020B0604030504040204" pitchFamily="50" charset="-128"/>
              <a:ea typeface="Meiryo UI" panose="020B0604030504040204" pitchFamily="50" charset="-128"/>
              <a:cs typeface="Arial" panose="020B0604020202020204" pitchFamily="34" charset="0"/>
            </a:endParaRPr>
          </a:p>
          <a:p>
            <a:pPr>
              <a:spcBef>
                <a:spcPts val="300"/>
              </a:spcBef>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ここに示す数値はプランの対象地域である大阪府域のデータです</a:t>
            </a:r>
            <a:r>
              <a:rPr lang="ja-JP" altLang="en-US" sz="1200" b="1" dirty="0" smtClean="0">
                <a:latin typeface="Meiryo UI" pitchFamily="50" charset="-128"/>
                <a:ea typeface="Meiryo UI" pitchFamily="50" charset="-128"/>
                <a:cs typeface="Meiryo UI" pitchFamily="50" charset="-128"/>
              </a:rPr>
              <a:t>。</a:t>
            </a:r>
            <a:endParaRPr lang="en-US" altLang="ja-JP" sz="1200" b="1" dirty="0">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81297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a:t>
            </a:r>
            <a:r>
              <a:rPr lang="ja-JP" altLang="en-US" sz="3200" dirty="0" smtClean="0">
                <a:solidFill>
                  <a:schemeClr val="bg1"/>
                </a:solidFill>
                <a:ea typeface="HGP創英角ｺﾞｼｯｸUB" pitchFamily="50" charset="-128"/>
                <a:cs typeface="ＭＳ Ｐゴシック" charset="-128"/>
              </a:rPr>
              <a:t>の柱ごとの取組状況</a:t>
            </a:r>
            <a:endParaRPr lang="ja-JP" altLang="ja-JP" sz="3600" dirty="0">
              <a:solidFill>
                <a:schemeClr val="bg1"/>
              </a:solidFill>
              <a:ea typeface="HGP創英角ｺﾞｼｯｸUB" pitchFamily="50" charset="-128"/>
              <a:cs typeface="ＭＳ Ｐゴシック" charset="-128"/>
            </a:endParaRPr>
          </a:p>
        </p:txBody>
      </p:sp>
      <p:sp>
        <p:nvSpPr>
          <p:cNvPr id="17" name="Text Box 2"/>
          <p:cNvSpPr txBox="1">
            <a:spLocks noChangeArrowheads="1"/>
          </p:cNvSpPr>
          <p:nvPr/>
        </p:nvSpPr>
        <p:spPr bwMode="auto">
          <a:xfrm>
            <a:off x="5077783" y="3809533"/>
            <a:ext cx="26304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④産業</a:t>
            </a:r>
            <a:r>
              <a:rPr lang="ja-JP" altLang="en-US" sz="1600" b="1" dirty="0">
                <a:solidFill>
                  <a:prstClr val="white"/>
                </a:solidFill>
                <a:latin typeface="Meiryo UI" panose="020B0604030504040204" pitchFamily="50" charset="-128"/>
                <a:ea typeface="Meiryo UI" panose="020B0604030504040204" pitchFamily="50" charset="-128"/>
              </a:rPr>
              <a:t>振興と企業の成長</a:t>
            </a:r>
          </a:p>
        </p:txBody>
      </p:sp>
      <p:sp>
        <p:nvSpPr>
          <p:cNvPr id="21"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85310" y="784552"/>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①再生</a:t>
            </a:r>
            <a:r>
              <a:rPr lang="ja-JP" altLang="en-US" sz="1600" b="1" dirty="0">
                <a:solidFill>
                  <a:prstClr val="white"/>
                </a:solidFill>
                <a:latin typeface="Meiryo UI" panose="020B0604030504040204" pitchFamily="50" charset="-128"/>
                <a:ea typeface="Meiryo UI" panose="020B0604030504040204" pitchFamily="50" charset="-128"/>
              </a:rPr>
              <a:t>可能エネルギー</a:t>
            </a:r>
          </a:p>
        </p:txBody>
      </p:sp>
      <p:sp>
        <p:nvSpPr>
          <p:cNvPr id="22"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85310" y="3809533"/>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②エネルギー</a:t>
            </a:r>
            <a:r>
              <a:rPr lang="ja-JP" altLang="en-US" sz="1600" b="1" dirty="0">
                <a:solidFill>
                  <a:prstClr val="white"/>
                </a:solidFill>
                <a:latin typeface="Meiryo UI" panose="020B0604030504040204" pitchFamily="50" charset="-128"/>
                <a:ea typeface="Meiryo UI" panose="020B0604030504040204" pitchFamily="50" charset="-128"/>
              </a:rPr>
              <a:t>効率の向上</a:t>
            </a:r>
          </a:p>
        </p:txBody>
      </p:sp>
      <p:sp>
        <p:nvSpPr>
          <p:cNvPr id="23"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5077782" y="784552"/>
            <a:ext cx="2630401"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③レジリエンス</a:t>
            </a:r>
            <a:r>
              <a:rPr lang="ja-JP" altLang="en-US" sz="1600" b="1" dirty="0">
                <a:solidFill>
                  <a:prstClr val="white"/>
                </a:solidFill>
                <a:latin typeface="Meiryo UI" panose="020B0604030504040204" pitchFamily="50" charset="-128"/>
                <a:ea typeface="Meiryo UI" panose="020B0604030504040204" pitchFamily="50" charset="-128"/>
              </a:rPr>
              <a:t>・需給調整力</a:t>
            </a:r>
          </a:p>
        </p:txBody>
      </p:sp>
      <p:sp>
        <p:nvSpPr>
          <p:cNvPr id="24" name="正方形/長方形 23">
            <a:extLst>
              <a:ext uri="{FF2B5EF4-FFF2-40B4-BE49-F238E27FC236}">
                <a16:creationId xmlns:a16="http://schemas.microsoft.com/office/drawing/2014/main" id="{8310A817-E406-49D5-B2E0-2740FA071E40}"/>
              </a:ext>
            </a:extLst>
          </p:cNvPr>
          <p:cNvSpPr/>
          <p:nvPr/>
        </p:nvSpPr>
        <p:spPr>
          <a:xfrm>
            <a:off x="85310"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・府域の再生可能エネルギーの発電ポテンシャルは、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太陽光発電が中心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住宅用太陽光発電は</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の普及、共同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購入支援事業</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実施等により、</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売電</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価格が低下してもなお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、右肩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あがりに増加しています。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・太陽光発電以外の再生可能エネルギーに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ついて、特に近年</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は上水道の配水設備を活用した小水力発電が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増加しており、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都市の特徴を活かした再生可能エネルギーの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導入が促進されて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defTabSz="561975">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エネルギーの調達に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ついては、府市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庁舎での再エネ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RE Action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アンバサダーへの就任、事業者向けの再エネ電力調達マッチング事業の実施など、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庁舎で率先調達するとともに府民・事業者の利用を推進しています。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8310A817-E406-49D5-B2E0-2740FA071E40}"/>
              </a:ext>
            </a:extLst>
          </p:cNvPr>
          <p:cNvSpPr/>
          <p:nvPr/>
        </p:nvSpPr>
        <p:spPr>
          <a:xfrm>
            <a:off x="85310"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・中小事業者に対する省エネ省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のアドバイスや啓発を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セミナー等により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実施しています。また省エネコストカット</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まるごとサポート事業により中小事業者の省エネを支援しています。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・建物の省エネ化は、エネルギー利用量の長期的な削減に寄与するだけでなく、健康快適な居住環境作りにも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つながるため、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普及啓発を住宅展示場などで実施するほか、府内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市町村施設での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化に向けて、講習会を開催しています。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省エネルギー化を効果的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に推進する手法</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といわれるナッジ</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について、基礎調査等を実施しました。今後、多くの施策事業の実施にあたり、積極的に活用していきます。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75559" y="784551"/>
            <a:ext cx="1642376" cy="880125"/>
          </a:xfrm>
          <a:prstGeom prst="rect">
            <a:avLst/>
          </a:prstGeom>
        </p:spPr>
      </p:pic>
      <p:sp>
        <p:nvSpPr>
          <p:cNvPr id="34" name="正方形/長方形 33">
            <a:extLst>
              <a:ext uri="{FF2B5EF4-FFF2-40B4-BE49-F238E27FC236}">
                <a16:creationId xmlns:a16="http://schemas.microsoft.com/office/drawing/2014/main" id="{8310A817-E406-49D5-B2E0-2740FA071E40}"/>
              </a:ext>
            </a:extLst>
          </p:cNvPr>
          <p:cNvSpPr/>
          <p:nvPr/>
        </p:nvSpPr>
        <p:spPr>
          <a:xfrm>
            <a:off x="5077783"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・脱炭素化に併せてレジリエンスの強化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コージェネレーション</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・また、需要家側での需給調整力を向上するため、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電動車の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普及とあわせて、</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V2X</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（蓄電池をもつ自動車と、住宅・ビル・電力網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間で電力の相互供給を行う技術や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の普及を強化するため、新た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に市有施設におい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てモデル事例を構築し、データ収集、普及啓発への活用など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を行い、走行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の電動車の活用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方法を広めて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いきます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8310A817-E406-49D5-B2E0-2740FA071E40}"/>
              </a:ext>
            </a:extLst>
          </p:cNvPr>
          <p:cNvSpPr/>
          <p:nvPr/>
        </p:nvSpPr>
        <p:spPr>
          <a:xfrm>
            <a:off x="5077783"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年大阪・関西万博を見据え、府内事業者に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おける燃料電池バスの導入を促進するため、導入</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に対する補助を行いました。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・水素エネルギーの需要拡大等につながるプロジェクトが複数展開されるよう、課題の調査や可能性の検討及び企業群のコーディネートにより、需要拡大に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つながる新た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なプロジェクトを創出しました。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・企業の脱炭素化に向けた取組みは経営戦略上の重要事項の一つとなっています。おおさかスマートエネルギーセンターの再エネ電力調達マッチング事業や省エネ・省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のアドバイス等を通じて企業の脱炭素化に向けた取組み支援を実施しています。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961718" y="3949572"/>
            <a:ext cx="1458169"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grpSp>
        <p:nvGrpSpPr>
          <p:cNvPr id="37" name="グループ化 36"/>
          <p:cNvGrpSpPr/>
          <p:nvPr/>
        </p:nvGrpSpPr>
        <p:grpSpPr>
          <a:xfrm>
            <a:off x="3530347" y="3859981"/>
            <a:ext cx="1190531" cy="988382"/>
            <a:chOff x="578621" y="4890414"/>
            <a:chExt cx="1488164" cy="1235478"/>
          </a:xfrm>
        </p:grpSpPr>
        <p:grpSp>
          <p:nvGrpSpPr>
            <p:cNvPr id="38" name="グループ化 37"/>
            <p:cNvGrpSpPr/>
            <p:nvPr/>
          </p:nvGrpSpPr>
          <p:grpSpPr>
            <a:xfrm>
              <a:off x="578621" y="5077908"/>
              <a:ext cx="1488164" cy="1047984"/>
              <a:chOff x="2220739" y="3528838"/>
              <a:chExt cx="1255545" cy="984289"/>
            </a:xfrm>
          </p:grpSpPr>
          <p:pic>
            <p:nvPicPr>
              <p:cNvPr id="41"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正方形/長方形 38"/>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0" name="図 3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図 4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157878" y="3805673"/>
            <a:ext cx="1541478" cy="1015481"/>
          </a:xfrm>
          <a:prstGeom prst="rect">
            <a:avLst/>
          </a:prstGeom>
        </p:spPr>
      </p:pic>
      <p:pic>
        <p:nvPicPr>
          <p:cNvPr id="44" name="図 43"/>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903584" y="784553"/>
            <a:ext cx="1795772" cy="1208668"/>
          </a:xfrm>
          <a:prstGeom prst="rect">
            <a:avLst/>
          </a:prstGeom>
        </p:spPr>
      </p:pic>
    </p:spTree>
    <p:extLst>
      <p:ext uri="{BB962C8B-B14F-4D97-AF65-F5344CB8AC3E}">
        <p14:creationId xmlns:p14="http://schemas.microsoft.com/office/powerpoint/2010/main" val="19545588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3519"/>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a:t>
            </a:r>
            <a:r>
              <a:rPr lang="ja-JP" altLang="en-US" sz="3200" dirty="0" smtClean="0">
                <a:solidFill>
                  <a:schemeClr val="bg1"/>
                </a:solidFill>
                <a:ea typeface="HGP創英角ｺﾞｼｯｸUB" pitchFamily="50" charset="-128"/>
                <a:cs typeface="ＭＳ Ｐゴシック" charset="-128"/>
              </a:rPr>
              <a:t>エネルギー関連指標</a:t>
            </a:r>
            <a:endParaRPr lang="ja-JP" sz="3600" dirty="0">
              <a:solidFill>
                <a:schemeClr val="bg1"/>
              </a:solidFill>
              <a:ea typeface="HGP創英角ｺﾞｼｯｸUB" pitchFamily="50" charset="-128"/>
              <a:cs typeface="ＭＳ Ｐゴシック" charset="-128"/>
            </a:endParaRPr>
          </a:p>
        </p:txBody>
      </p:sp>
      <p:sp>
        <p:nvSpPr>
          <p:cNvPr id="28" name="テキスト ボックス 1"/>
          <p:cNvSpPr txBox="1"/>
          <p:nvPr/>
        </p:nvSpPr>
        <p:spPr>
          <a:xfrm>
            <a:off x="837365" y="6320605"/>
            <a:ext cx="3794257"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太陽光発電設置の適地の減少や</a:t>
            </a:r>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法による買取価格の低減</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などにより、近年の増加傾向は軟調です。</a:t>
            </a:r>
            <a:endParaRPr lang="ja-JP" altLang="en-US" sz="1100"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25123" y="3185905"/>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年以前から導入されているものが多く、現在は漸増傾向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25123" y="6320604"/>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年以前から導入されているものが多く、現在は横ばい傾向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A96367F6-EAB6-47E2-8010-2651DA556D67}"/>
              </a:ext>
            </a:extLst>
          </p:cNvPr>
          <p:cNvSpPr txBox="1"/>
          <p:nvPr/>
        </p:nvSpPr>
        <p:spPr>
          <a:xfrm>
            <a:off x="837365" y="3186601"/>
            <a:ext cx="37843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毎年、増加傾向を示しています。環境省の調査</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によると、府域の全住宅に対する太陽光発電導入率は</a:t>
            </a:r>
            <a:r>
              <a:rPr lang="en-US" altLang="ja-JP" dirty="0">
                <a:latin typeface="Meiryo UI" panose="020B0604030504040204" pitchFamily="50" charset="-128"/>
                <a:ea typeface="Meiryo UI" panose="020B0604030504040204" pitchFamily="50" charset="-128"/>
              </a:rPr>
              <a:t>2.5%</a:t>
            </a:r>
            <a:r>
              <a:rPr lang="ja-JP" altLang="en-US" dirty="0">
                <a:latin typeface="Meiryo UI" panose="020B0604030504040204" pitchFamily="50" charset="-128"/>
                <a:ea typeface="Meiryo UI" panose="020B0604030504040204" pitchFamily="50" charset="-128"/>
              </a:rPr>
              <a:t>です。</a:t>
            </a:r>
          </a:p>
        </p:txBody>
      </p:sp>
      <p:sp>
        <p:nvSpPr>
          <p:cNvPr id="13" name="テキスト ボックス 12">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F068482-9428-4ADC-B0E4-4A4C30876CA7}"/>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7" name="直線コネクタ 6">
            <a:extLst>
              <a:ext uri="{FF2B5EF4-FFF2-40B4-BE49-F238E27FC236}">
                <a16:creationId xmlns:a16="http://schemas.microsoft.com/office/drawing/2014/main" id="{05D7395F-CCE0-4214-9493-3EE04850F396}"/>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30231DFC-08FE-44AE-8717-53A698E266A6}"/>
              </a:ext>
            </a:extLst>
          </p:cNvPr>
          <p:cNvSpPr txBox="1"/>
          <p:nvPr/>
        </p:nvSpPr>
        <p:spPr>
          <a:xfrm>
            <a:off x="5031312" y="829974"/>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BE33CA3F-011D-4B97-8969-36AF6193568B}"/>
              </a:ext>
            </a:extLst>
          </p:cNvPr>
          <p:cNvSpPr txBox="1"/>
          <p:nvPr/>
        </p:nvSpPr>
        <p:spPr>
          <a:xfrm>
            <a:off x="5031311" y="389003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78</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19" name="グラフ 18">
            <a:extLst>
              <a:ext uri="{FF2B5EF4-FFF2-40B4-BE49-F238E27FC236}">
                <a16:creationId xmlns:a16="http://schemas.microsoft.com/office/drawing/2014/main" id="{B0BEACDE-CB3B-454C-B765-A1BA941C64DD}"/>
              </a:ext>
            </a:extLst>
          </p:cNvPr>
          <p:cNvGraphicFramePr>
            <a:graphicFrameLocks/>
          </p:cNvGraphicFramePr>
          <p:nvPr>
            <p:extLst>
              <p:ext uri="{D42A27DB-BD31-4B8C-83A1-F6EECF244321}">
                <p14:modId xmlns:p14="http://schemas.microsoft.com/office/powerpoint/2010/main" val="1491592064"/>
              </p:ext>
            </p:extLst>
          </p:nvPr>
        </p:nvGraphicFramePr>
        <p:xfrm>
          <a:off x="193265" y="771644"/>
          <a:ext cx="4591610" cy="23859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グラフ 21">
            <a:extLst>
              <a:ext uri="{FF2B5EF4-FFF2-40B4-BE49-F238E27FC236}">
                <a16:creationId xmlns:a16="http://schemas.microsoft.com/office/drawing/2014/main" id="{B6067085-2771-474B-8D9D-5285A469E8C5}"/>
              </a:ext>
            </a:extLst>
          </p:cNvPr>
          <p:cNvGraphicFramePr>
            <a:graphicFrameLocks/>
          </p:cNvGraphicFramePr>
          <p:nvPr>
            <p:extLst>
              <p:ext uri="{D42A27DB-BD31-4B8C-83A1-F6EECF244321}">
                <p14:modId xmlns:p14="http://schemas.microsoft.com/office/powerpoint/2010/main" val="3334126490"/>
              </p:ext>
            </p:extLst>
          </p:nvPr>
        </p:nvGraphicFramePr>
        <p:xfrm>
          <a:off x="5111210" y="791168"/>
          <a:ext cx="4591610" cy="2394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a:extLst>
              <a:ext uri="{FF2B5EF4-FFF2-40B4-BE49-F238E27FC236}">
                <a16:creationId xmlns:a16="http://schemas.microsoft.com/office/drawing/2014/main" id="{3F69AE40-A739-460F-9AD6-3DEE8AF4C070}"/>
              </a:ext>
            </a:extLst>
          </p:cNvPr>
          <p:cNvGraphicFramePr>
            <a:graphicFrameLocks/>
          </p:cNvGraphicFramePr>
          <p:nvPr>
            <p:extLst>
              <p:ext uri="{D42A27DB-BD31-4B8C-83A1-F6EECF244321}">
                <p14:modId xmlns:p14="http://schemas.microsoft.com/office/powerpoint/2010/main" val="3939208384"/>
              </p:ext>
            </p:extLst>
          </p:nvPr>
        </p:nvGraphicFramePr>
        <p:xfrm>
          <a:off x="284871" y="3935956"/>
          <a:ext cx="4591610" cy="23859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グラフ 23">
            <a:extLst>
              <a:ext uri="{FF2B5EF4-FFF2-40B4-BE49-F238E27FC236}">
                <a16:creationId xmlns:a16="http://schemas.microsoft.com/office/drawing/2014/main" id="{611AE481-EC94-4DB0-AA63-544B54C28799}"/>
              </a:ext>
            </a:extLst>
          </p:cNvPr>
          <p:cNvGraphicFramePr>
            <a:graphicFrameLocks/>
          </p:cNvGraphicFramePr>
          <p:nvPr>
            <p:extLst>
              <p:ext uri="{D42A27DB-BD31-4B8C-83A1-F6EECF244321}">
                <p14:modId xmlns:p14="http://schemas.microsoft.com/office/powerpoint/2010/main" val="2037690617"/>
              </p:ext>
            </p:extLst>
          </p:nvPr>
        </p:nvGraphicFramePr>
        <p:xfrm>
          <a:off x="5132056" y="3949958"/>
          <a:ext cx="4591610" cy="23947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0932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7988" y="1691603"/>
            <a:ext cx="9640358" cy="5138187"/>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02750" y="1448017"/>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5059666" y="5150827"/>
            <a:ext cx="4724099" cy="1708160"/>
          </a:xfrm>
          <a:prstGeom prst="rect">
            <a:avLst/>
          </a:prstGeom>
        </p:spPr>
        <p:txBody>
          <a:bodyPr wrap="square">
            <a:spAutoFit/>
          </a:bodyPr>
          <a:lstStyle/>
          <a:p>
            <a:pPr marL="174625" indent="-174625">
              <a:lnSpc>
                <a:spcPts val="18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再生可能エネルギー</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の共同購入支援事業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再エネ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電力調達マッチング事業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に基づく</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小売電気事業者による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報告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制度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CB2210E3-180E-4CED-B983-279A156C6C46}"/>
              </a:ext>
            </a:extLst>
          </p:cNvPr>
          <p:cNvSpPr/>
          <p:nvPr/>
        </p:nvSpPr>
        <p:spPr>
          <a:xfrm>
            <a:off x="92569" y="2173609"/>
            <a:ext cx="4710122" cy="4247317"/>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099002" y="2089997"/>
            <a:ext cx="4580266" cy="286232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300" spc="-100" dirty="0" smtClean="0">
                <a:latin typeface="Meiryo UI" pitchFamily="50" charset="-128"/>
                <a:ea typeface="Meiryo UI" pitchFamily="50" charset="-128"/>
                <a:cs typeface="Meiryo UI"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5070765" y="1848663"/>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74269" y="187667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■太陽光発電の普及促進</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5033574" y="4837479"/>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297267" y="2157883"/>
            <a:ext cx="721681" cy="4247317"/>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a:extLst>
              <a:ext uri="{FF2B5EF4-FFF2-40B4-BE49-F238E27FC236}">
                <a16:creationId xmlns:a16="http://schemas.microsoft.com/office/drawing/2014/main" id="{6DCF727F-F55F-41C8-A8AD-2A09AF32A897}"/>
              </a:ext>
            </a:extLst>
          </p:cNvPr>
          <p:cNvSpPr/>
          <p:nvPr/>
        </p:nvSpPr>
        <p:spPr>
          <a:xfrm>
            <a:off x="9058620" y="2112696"/>
            <a:ext cx="741290" cy="2862322"/>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26,27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B591587E-4CFD-42FA-827C-7FCB70FFE08F}"/>
              </a:ext>
            </a:extLst>
          </p:cNvPr>
          <p:cNvSpPr/>
          <p:nvPr/>
        </p:nvSpPr>
        <p:spPr>
          <a:xfrm>
            <a:off x="9021083" y="5129872"/>
            <a:ext cx="778749" cy="1477328"/>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34</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17988" y="591582"/>
            <a:ext cx="9639587" cy="810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04400"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86740" y="1060510"/>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6E388BB0-9C4C-4651-8121-1A4E844CD3A8}"/>
              </a:ext>
            </a:extLst>
          </p:cNvPr>
          <p:cNvSpPr/>
          <p:nvPr/>
        </p:nvSpPr>
        <p:spPr>
          <a:xfrm>
            <a:off x="4994565" y="1059818"/>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12,13</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720450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29" name="テキスト ボックス 1"/>
          <p:cNvSpPr txBox="1"/>
          <p:nvPr/>
        </p:nvSpPr>
        <p:spPr>
          <a:xfrm>
            <a:off x="794038" y="6362169"/>
            <a:ext cx="3874944"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再生可能エネルギー電気の発電量及び再生可能エネルギー電気を調達する事業者が増加しており、増加傾向です。</a:t>
            </a:r>
          </a:p>
        </p:txBody>
      </p:sp>
      <p:sp>
        <p:nvSpPr>
          <p:cNvPr id="30" name="テキスト ボックス 1"/>
          <p:cNvSpPr txBox="1"/>
          <p:nvPr/>
        </p:nvSpPr>
        <p:spPr>
          <a:xfrm>
            <a:off x="5680365" y="3128871"/>
            <a:ext cx="3962400"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大企業を中心に、</a:t>
            </a:r>
            <a:r>
              <a:rPr lang="en-US" altLang="ja-JP" dirty="0">
                <a:latin typeface="Meiryo UI" panose="020B0604030504040204" pitchFamily="50" charset="-128"/>
                <a:ea typeface="Meiryo UI" panose="020B0604030504040204" pitchFamily="50" charset="-128"/>
              </a:rPr>
              <a:t>RE100</a:t>
            </a:r>
            <a:r>
              <a:rPr lang="ja-JP" altLang="en-US" dirty="0">
                <a:latin typeface="Meiryo UI" panose="020B0604030504040204" pitchFamily="50" charset="-128"/>
                <a:ea typeface="Meiryo UI" panose="020B0604030504040204" pitchFamily="50" charset="-128"/>
              </a:rPr>
              <a:t>や</a:t>
            </a:r>
            <a:r>
              <a:rPr lang="en-US" altLang="ja-JP" dirty="0">
                <a:latin typeface="Meiryo UI" panose="020B0604030504040204" pitchFamily="50" charset="-128"/>
                <a:ea typeface="Meiryo UI" panose="020B0604030504040204" pitchFamily="50" charset="-128"/>
              </a:rPr>
              <a:t>SBT</a:t>
            </a:r>
            <a:r>
              <a:rPr lang="ja-JP" altLang="en-US" dirty="0">
                <a:latin typeface="Meiryo UI" panose="020B0604030504040204" pitchFamily="50" charset="-128"/>
                <a:ea typeface="Meiryo UI" panose="020B0604030504040204" pitchFamily="50" charset="-128"/>
              </a:rPr>
              <a:t>認定など、再生可能</a:t>
            </a:r>
            <a:r>
              <a:rPr lang="ja-JP" altLang="en-US" dirty="0" smtClean="0">
                <a:latin typeface="Meiryo UI" panose="020B0604030504040204" pitchFamily="50" charset="-128"/>
                <a:ea typeface="Meiryo UI" panose="020B0604030504040204" pitchFamily="50" charset="-128"/>
              </a:rPr>
              <a:t>エネルギー</a:t>
            </a:r>
            <a:r>
              <a:rPr lang="ja-JP" altLang="en-US" sz="1100" dirty="0" smtClean="0">
                <a:latin typeface="Meiryo UI" panose="020B0604030504040204" pitchFamily="50" charset="-128"/>
                <a:ea typeface="Meiryo UI" panose="020B0604030504040204" pitchFamily="50" charset="-128"/>
              </a:rPr>
              <a:t>電気</a:t>
            </a:r>
            <a:r>
              <a:rPr lang="ja-JP" altLang="en-US" dirty="0" smtClean="0">
                <a:latin typeface="Meiryo UI" panose="020B0604030504040204" pitchFamily="50" charset="-128"/>
                <a:ea typeface="Meiryo UI" panose="020B0604030504040204" pitchFamily="50" charset="-128"/>
              </a:rPr>
              <a:t>の利用</a:t>
            </a: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脱炭素化に向けた表明が進んでいます。</a:t>
            </a:r>
          </a:p>
        </p:txBody>
      </p:sp>
      <p:sp>
        <p:nvSpPr>
          <p:cNvPr id="31" name="テキスト ボックス 1"/>
          <p:cNvSpPr txBox="1"/>
          <p:nvPr/>
        </p:nvSpPr>
        <p:spPr>
          <a:xfrm>
            <a:off x="5680364" y="6348314"/>
            <a:ext cx="3899301"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大阪府、大阪市、大東市の公共施設の一部で</a:t>
            </a:r>
            <a:r>
              <a:rPr lang="ja-JP" altLang="en-US" dirty="0" smtClean="0">
                <a:latin typeface="Meiryo UI" panose="020B0604030504040204" pitchFamily="50" charset="-128"/>
                <a:ea typeface="Meiryo UI" panose="020B0604030504040204" pitchFamily="50" charset="-128"/>
              </a:rPr>
              <a:t>、再生</a:t>
            </a:r>
            <a:r>
              <a:rPr lang="ja-JP" altLang="en-US" dirty="0">
                <a:latin typeface="Meiryo UI" panose="020B0604030504040204" pitchFamily="50" charset="-128"/>
                <a:ea typeface="Meiryo UI" panose="020B0604030504040204" pitchFamily="50" charset="-128"/>
              </a:rPr>
              <a:t>可能エネルギー電気の調達を実施しています。</a:t>
            </a:r>
            <a:endParaRPr lang="ja-JP" altLang="en-US" sz="1100" dirty="0">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773228" y="3141234"/>
            <a:ext cx="389575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設置等コストを事業者が負担し、売電収益を</a:t>
            </a:r>
            <a:r>
              <a:rPr lang="ja-JP" altLang="en-US" sz="1100" dirty="0">
                <a:latin typeface="Meiryo UI" panose="020B0604030504040204" pitchFamily="50" charset="-128"/>
                <a:ea typeface="Meiryo UI" panose="020B0604030504040204" pitchFamily="50" charset="-128"/>
              </a:rPr>
              <a:t>事業者と施設所有者で分配するビジネスモデルにより増加傾向です。</a:t>
            </a:r>
          </a:p>
        </p:txBody>
      </p:sp>
      <p:cxnSp>
        <p:nvCxnSpPr>
          <p:cNvPr id="15" name="直線コネクタ 14">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6" name="直線コネクタ 15">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1" name="テキスト ボックス 20">
            <a:extLst>
              <a:ext uri="{FF2B5EF4-FFF2-40B4-BE49-F238E27FC236}">
                <a16:creationId xmlns:a16="http://schemas.microsoft.com/office/drawing/2014/main" id="{8588E1C6-01C8-4F35-B44B-40319580A5D0}"/>
              </a:ext>
            </a:extLst>
          </p:cNvPr>
          <p:cNvSpPr txBox="1"/>
          <p:nvPr/>
        </p:nvSpPr>
        <p:spPr>
          <a:xfrm>
            <a:off x="284871" y="749643"/>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[kW</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B6D81A1-9439-47F8-B76F-08DF41D12430}"/>
              </a:ext>
            </a:extLst>
          </p:cNvPr>
          <p:cNvSpPr txBox="1"/>
          <p:nvPr/>
        </p:nvSpPr>
        <p:spPr>
          <a:xfrm>
            <a:off x="285510" y="3900606"/>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err="1">
                <a:solidFill>
                  <a:schemeClr val="tx1">
                    <a:lumMod val="65000"/>
                    <a:lumOff val="35000"/>
                  </a:schemeClr>
                </a:solidFill>
                <a:latin typeface="ＭＳ ゴシック" panose="020B0609070205080204" pitchFamily="49" charset="-128"/>
                <a:ea typeface="ＭＳ ゴシック" panose="020B0609070205080204" pitchFamily="49" charset="-128"/>
              </a:rPr>
              <a:t>G</a:t>
            </a:r>
            <a:r>
              <a:rPr lang="en-US" altLang="ja-JP" sz="1200" dirty="0" err="1" smtClean="0">
                <a:solidFill>
                  <a:schemeClr val="tx1">
                    <a:lumMod val="65000"/>
                    <a:lumOff val="35000"/>
                  </a:schemeClr>
                </a:solidFill>
                <a:latin typeface="ＭＳ ゴシック" panose="020B0609070205080204" pitchFamily="49" charset="-128"/>
                <a:ea typeface="ＭＳ ゴシック" panose="020B0609070205080204" pitchFamily="49" charset="-128"/>
              </a:rPr>
              <a:t>Wh</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BCF5EA2E-1A9D-48A0-8FC4-EB93456F9C3E}"/>
              </a:ext>
            </a:extLst>
          </p:cNvPr>
          <p:cNvSpPr txBox="1"/>
          <p:nvPr/>
        </p:nvSpPr>
        <p:spPr>
          <a:xfrm>
            <a:off x="519764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社</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413C31E-4C9D-431D-8450-AC430C2AC7C3}"/>
              </a:ext>
            </a:extLst>
          </p:cNvPr>
          <p:cNvSpPr txBox="1"/>
          <p:nvPr/>
        </p:nvSpPr>
        <p:spPr>
          <a:xfrm>
            <a:off x="5197641"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自治体</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1">
            <a:extLst>
              <a:ext uri="{FF2B5EF4-FFF2-40B4-BE49-F238E27FC236}">
                <a16:creationId xmlns:a16="http://schemas.microsoft.com/office/drawing/2014/main" id="{FDCA0337-7D30-439F-BF8C-ED6B342CF432}"/>
              </a:ext>
            </a:extLst>
          </p:cNvPr>
          <p:cNvSpPr txBox="1"/>
          <p:nvPr/>
        </p:nvSpPr>
        <p:spPr>
          <a:xfrm>
            <a:off x="1010920" y="5737055"/>
            <a:ext cx="146411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※2018</a:t>
            </a:r>
            <a:r>
              <a:rPr lang="ja-JP" altLang="en-US" sz="1000" dirty="0"/>
              <a:t>年度から把握開始</a:t>
            </a: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5" name="グラフ 24">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2280873955"/>
              </p:ext>
            </p:extLst>
          </p:nvPr>
        </p:nvGraphicFramePr>
        <p:xfrm>
          <a:off x="334967" y="676512"/>
          <a:ext cx="4588809" cy="23926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グラフ 26">
            <a:extLst>
              <a:ext uri="{FF2B5EF4-FFF2-40B4-BE49-F238E27FC236}">
                <a16:creationId xmlns:a16="http://schemas.microsoft.com/office/drawing/2014/main" id="{0FCDFC9D-A3B7-42B4-8F52-3D976350011B}"/>
              </a:ext>
            </a:extLst>
          </p:cNvPr>
          <p:cNvGraphicFramePr>
            <a:graphicFrameLocks/>
          </p:cNvGraphicFramePr>
          <p:nvPr>
            <p:extLst>
              <p:ext uri="{D42A27DB-BD31-4B8C-83A1-F6EECF244321}">
                <p14:modId xmlns:p14="http://schemas.microsoft.com/office/powerpoint/2010/main" val="889510301"/>
              </p:ext>
            </p:extLst>
          </p:nvPr>
        </p:nvGraphicFramePr>
        <p:xfrm>
          <a:off x="334967" y="3890205"/>
          <a:ext cx="4588809" cy="2394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a:extLst>
              <a:ext uri="{FF2B5EF4-FFF2-40B4-BE49-F238E27FC236}">
                <a16:creationId xmlns:a16="http://schemas.microsoft.com/office/drawing/2014/main" id="{259C204C-2ECD-4B97-A5D7-FA07739BE80C}"/>
              </a:ext>
            </a:extLst>
          </p:cNvPr>
          <p:cNvGraphicFramePr>
            <a:graphicFrameLocks/>
          </p:cNvGraphicFramePr>
          <p:nvPr>
            <p:extLst>
              <p:ext uri="{D42A27DB-BD31-4B8C-83A1-F6EECF244321}">
                <p14:modId xmlns:p14="http://schemas.microsoft.com/office/powerpoint/2010/main" val="960965396"/>
              </p:ext>
            </p:extLst>
          </p:nvPr>
        </p:nvGraphicFramePr>
        <p:xfrm>
          <a:off x="5138089" y="706675"/>
          <a:ext cx="4591610" cy="23926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グラフ 32">
            <a:extLst>
              <a:ext uri="{FF2B5EF4-FFF2-40B4-BE49-F238E27FC236}">
                <a16:creationId xmlns:a16="http://schemas.microsoft.com/office/drawing/2014/main" id="{BEDA4308-80AF-4680-BA5B-A969482D8B5E}"/>
              </a:ext>
            </a:extLst>
          </p:cNvPr>
          <p:cNvGraphicFramePr>
            <a:graphicFrameLocks/>
          </p:cNvGraphicFramePr>
          <p:nvPr>
            <p:extLst>
              <p:ext uri="{D42A27DB-BD31-4B8C-83A1-F6EECF244321}">
                <p14:modId xmlns:p14="http://schemas.microsoft.com/office/powerpoint/2010/main" val="1249321532"/>
              </p:ext>
            </p:extLst>
          </p:nvPr>
        </p:nvGraphicFramePr>
        <p:xfrm>
          <a:off x="5138089" y="3922424"/>
          <a:ext cx="4591610" cy="23926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780975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2662090865"/>
              </p:ext>
            </p:extLst>
          </p:nvPr>
        </p:nvGraphicFramePr>
        <p:xfrm>
          <a:off x="186649" y="726237"/>
          <a:ext cx="4588809" cy="2392682"/>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1"/>
          <p:cNvSpPr txBox="1"/>
          <p:nvPr/>
        </p:nvSpPr>
        <p:spPr>
          <a:xfrm>
            <a:off x="845127" y="3147881"/>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a:t>
            </a:r>
            <a:r>
              <a:rPr lang="ja-JP" altLang="en-US" dirty="0" smtClean="0">
                <a:latin typeface="Meiryo UI" panose="020B0604030504040204" pitchFamily="50" charset="-128"/>
                <a:ea typeface="Meiryo UI" panose="020B0604030504040204" pitchFamily="50" charset="-128"/>
              </a:rPr>
              <a:t>近では、</a:t>
            </a:r>
            <a:r>
              <a:rPr lang="en-US" altLang="ja-JP" dirty="0" smtClean="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r>
              <a:rPr lang="ja-JP" altLang="en-US" dirty="0" smtClean="0">
                <a:latin typeface="Meiryo UI" panose="020B0604030504040204" pitchFamily="50" charset="-128"/>
                <a:ea typeface="Meiryo UI" panose="020B0604030504040204" pitchFamily="50" charset="-128"/>
              </a:rPr>
              <a:t>で</a:t>
            </a:r>
            <a:r>
              <a:rPr lang="en-US" altLang="ja-JP" dirty="0" smtClean="0">
                <a:latin typeface="Meiryo UI" panose="020B0604030504040204" pitchFamily="50" charset="-128"/>
                <a:ea typeface="Meiryo UI" panose="020B0604030504040204" pitchFamily="50" charset="-128"/>
              </a:rPr>
              <a:t>23%</a:t>
            </a:r>
            <a:r>
              <a:rPr lang="ja-JP" altLang="en-US" dirty="0">
                <a:latin typeface="Meiryo UI" panose="020B0604030504040204" pitchFamily="50" charset="-128"/>
                <a:ea typeface="Meiryo UI" panose="020B0604030504040204" pitchFamily="50" charset="-128"/>
              </a:rPr>
              <a:t>削減となっており、長期的に</a:t>
            </a:r>
            <a:r>
              <a:rPr lang="ja-JP" altLang="en-US" dirty="0" smtClean="0">
                <a:latin typeface="Meiryo UI" panose="020B0604030504040204" pitchFamily="50" charset="-128"/>
                <a:ea typeface="Meiryo UI" panose="020B0604030504040204" pitchFamily="50" charset="-128"/>
              </a:rPr>
              <a:t>みて減少</a:t>
            </a:r>
            <a:r>
              <a:rPr lang="ja-JP" altLang="en-US" dirty="0">
                <a:latin typeface="Meiryo UI" panose="020B0604030504040204" pitchFamily="50" charset="-128"/>
                <a:ea typeface="Meiryo UI" panose="020B0604030504040204" pitchFamily="50" charset="-128"/>
              </a:rPr>
              <a:t>傾向です。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45128" y="6311624"/>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smtClean="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22%</a:t>
            </a:r>
            <a:r>
              <a:rPr lang="ja-JP" altLang="en-US" dirty="0">
                <a:latin typeface="Meiryo UI" panose="020B0604030504040204" pitchFamily="50" charset="-128"/>
                <a:ea typeface="Meiryo UI" panose="020B0604030504040204" pitchFamily="50" charset="-128"/>
              </a:rPr>
              <a:t>削減となっており、長期的に</a:t>
            </a:r>
            <a:r>
              <a:rPr lang="ja-JP" altLang="en-US" dirty="0" smtClean="0">
                <a:latin typeface="Meiryo UI" panose="020B0604030504040204" pitchFamily="50" charset="-128"/>
                <a:ea typeface="Meiryo UI" panose="020B0604030504040204" pitchFamily="50" charset="-128"/>
              </a:rPr>
              <a:t>みて減少</a:t>
            </a:r>
            <a:r>
              <a:rPr lang="ja-JP" altLang="en-US" dirty="0">
                <a:latin typeface="Meiryo UI" panose="020B0604030504040204" pitchFamily="50" charset="-128"/>
                <a:ea typeface="Meiryo UI" panose="020B0604030504040204" pitchFamily="50" charset="-128"/>
              </a:rPr>
              <a:t>傾向です。</a:t>
            </a:r>
            <a:endParaRPr lang="en-US" altLang="ja-JP"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79643" y="6315048"/>
            <a:ext cx="3420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全国の</a:t>
            </a:r>
            <a:r>
              <a:rPr lang="en-US" altLang="ja-JP" dirty="0">
                <a:latin typeface="Meiryo UI" panose="020B0604030504040204" pitchFamily="50" charset="-128"/>
                <a:ea typeface="Meiryo UI" panose="020B0604030504040204" pitchFamily="50" charset="-128"/>
              </a:rPr>
              <a:t>ZEB</a:t>
            </a:r>
            <a:r>
              <a:rPr lang="ja-JP" altLang="en-US" dirty="0">
                <a:latin typeface="Meiryo UI" panose="020B0604030504040204" pitchFamily="50" charset="-128"/>
                <a:ea typeface="Meiryo UI" panose="020B0604030504040204" pitchFamily="50" charset="-128"/>
              </a:rPr>
              <a:t>建物の割合は増加傾向ですが、割合としては</a:t>
            </a:r>
            <a:r>
              <a:rPr lang="ja-JP" altLang="en-US" dirty="0" smtClean="0">
                <a:latin typeface="Meiryo UI" panose="020B0604030504040204" pitchFamily="50" charset="-128"/>
                <a:ea typeface="Meiryo UI" panose="020B0604030504040204" pitchFamily="50" charset="-128"/>
              </a:rPr>
              <a:t>、依然として</a:t>
            </a:r>
            <a:r>
              <a:rPr lang="ja-JP" altLang="en-US" dirty="0">
                <a:latin typeface="Meiryo UI" panose="020B0604030504040204" pitchFamily="50" charset="-128"/>
                <a:ea typeface="Meiryo UI" panose="020B0604030504040204" pitchFamily="50" charset="-128"/>
              </a:rPr>
              <a:t>低い状況です。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FDCA0337-7D30-439F-BF8C-ED6B342CF432}"/>
              </a:ext>
            </a:extLst>
          </p:cNvPr>
          <p:cNvSpPr txBox="1"/>
          <p:nvPr/>
        </p:nvSpPr>
        <p:spPr>
          <a:xfrm>
            <a:off x="7843462" y="5712544"/>
            <a:ext cx="172059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a:t>
            </a:r>
            <a:r>
              <a:rPr lang="ja-JP" altLang="en-US" sz="1000" dirty="0"/>
              <a:t>全国平均の割合（白抜き○）</a:t>
            </a:r>
          </a:p>
        </p:txBody>
      </p:sp>
      <p:cxnSp>
        <p:nvCxnSpPr>
          <p:cNvPr id="20" name="直線コネクタ 19">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21" name="直線コネクタ 20">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2" name="テキスト ボックス 21">
            <a:extLst>
              <a:ext uri="{FF2B5EF4-FFF2-40B4-BE49-F238E27FC236}">
                <a16:creationId xmlns:a16="http://schemas.microsoft.com/office/drawing/2014/main" id="{636340D2-4B1D-4AEA-9A17-A4BF0C39BFAE}"/>
              </a:ext>
            </a:extLst>
          </p:cNvPr>
          <p:cNvSpPr txBox="1"/>
          <p:nvPr/>
        </p:nvSpPr>
        <p:spPr>
          <a:xfrm>
            <a:off x="0" y="1005372"/>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82CC0977-A447-477C-BA19-944353B4B63D}"/>
              </a:ext>
            </a:extLst>
          </p:cNvPr>
          <p:cNvSpPr txBox="1"/>
          <p:nvPr/>
        </p:nvSpPr>
        <p:spPr>
          <a:xfrm>
            <a:off x="215596" y="3969881"/>
            <a:ext cx="1072232"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30231DFC-08FE-44AE-8717-53A698E266A6}"/>
              </a:ext>
            </a:extLst>
          </p:cNvPr>
          <p:cNvSpPr txBox="1"/>
          <p:nvPr/>
        </p:nvSpPr>
        <p:spPr>
          <a:xfrm>
            <a:off x="5168596" y="694223"/>
            <a:ext cx="922650" cy="461665"/>
          </a:xfrm>
          <a:prstGeom prst="rect">
            <a:avLst/>
          </a:prstGeom>
          <a:noFill/>
        </p:spPr>
        <p:txBody>
          <a:bodyPr wrap="square" rtlCol="0">
            <a:spAutoFit/>
          </a:bodyPr>
          <a:lstStyle/>
          <a:p>
            <a:r>
              <a:rPr lang="en-US" altLang="ja-JP" sz="1200" dirty="0">
                <a:solidFill>
                  <a:schemeClr val="tx1">
                    <a:lumMod val="65000"/>
                    <a:lumOff val="35000"/>
                  </a:schemeClr>
                </a:solidFill>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世帯</a:t>
            </a:r>
            <a:r>
              <a:rPr lang="en-US" altLang="ja-JP" sz="1200" dirty="0">
                <a:latin typeface="Calibri 本文"/>
                <a:ea typeface="+mj-ea"/>
              </a:rPr>
              <a:t>]</a:t>
            </a:r>
          </a:p>
          <a:p>
            <a:r>
              <a:rPr lang="en-US" altLang="ja-JP" sz="1200" dirty="0">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人</a:t>
            </a:r>
            <a:r>
              <a:rPr lang="en-US" altLang="ja-JP" sz="1200" dirty="0">
                <a:solidFill>
                  <a:schemeClr val="tx1">
                    <a:lumMod val="65000"/>
                    <a:lumOff val="35000"/>
                  </a:schemeClr>
                </a:solidFill>
                <a:latin typeface="Calibri 本文"/>
                <a:ea typeface="+mj-ea"/>
              </a:rPr>
              <a:t>]</a:t>
            </a:r>
            <a:endParaRPr kumimoji="1" lang="ja-JP" altLang="en-US" sz="1200" dirty="0">
              <a:solidFill>
                <a:schemeClr val="tx1">
                  <a:lumMod val="65000"/>
                  <a:lumOff val="35000"/>
                </a:schemeClr>
              </a:solidFill>
              <a:latin typeface="Calibri 本文"/>
              <a:ea typeface="+mj-ea"/>
            </a:endParaRPr>
          </a:p>
        </p:txBody>
      </p:sp>
      <p:sp>
        <p:nvSpPr>
          <p:cNvPr id="25" name="テキスト ボックス 24">
            <a:extLst>
              <a:ext uri="{FF2B5EF4-FFF2-40B4-BE49-F238E27FC236}">
                <a16:creationId xmlns:a16="http://schemas.microsoft.com/office/drawing/2014/main" id="{BE33CA3F-011D-4B97-8969-36AF6193568B}"/>
              </a:ext>
            </a:extLst>
          </p:cNvPr>
          <p:cNvSpPr txBox="1"/>
          <p:nvPr/>
        </p:nvSpPr>
        <p:spPr>
          <a:xfrm>
            <a:off x="5312363" y="396988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3" name="グラフ 32">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4226239081"/>
              </p:ext>
            </p:extLst>
          </p:nvPr>
        </p:nvGraphicFramePr>
        <p:xfrm>
          <a:off x="5206126" y="677702"/>
          <a:ext cx="4588809" cy="23926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グラフ 33">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2121811818"/>
              </p:ext>
            </p:extLst>
          </p:nvPr>
        </p:nvGraphicFramePr>
        <p:xfrm>
          <a:off x="5206126" y="3884142"/>
          <a:ext cx="4588809" cy="2392682"/>
        </p:xfrm>
        <a:graphic>
          <a:graphicData uri="http://schemas.openxmlformats.org/drawingml/2006/chart">
            <c:chart xmlns:c="http://schemas.openxmlformats.org/drawingml/2006/chart" xmlns:r="http://schemas.openxmlformats.org/officeDocument/2006/relationships" r:id="rId4"/>
          </a:graphicData>
        </a:graphic>
      </p:graphicFrame>
      <p:sp>
        <p:nvSpPr>
          <p:cNvPr id="32" name="テキスト ボックス 1"/>
          <p:cNvSpPr txBox="1"/>
          <p:nvPr/>
        </p:nvSpPr>
        <p:spPr>
          <a:xfrm>
            <a:off x="5879643" y="3147881"/>
            <a:ext cx="3684409"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smtClean="0">
                <a:latin typeface="Meiryo UI" panose="020B0604030504040204" pitchFamily="50" charset="-128"/>
                <a:ea typeface="Meiryo UI" panose="020B0604030504040204" pitchFamily="50" charset="-128"/>
              </a:rPr>
              <a:t>年度比で</a:t>
            </a:r>
            <a:r>
              <a:rPr lang="en-US" altLang="ja-JP" dirty="0" smtClean="0">
                <a:latin typeface="Meiryo UI" panose="020B0604030504040204" pitchFamily="50" charset="-128"/>
                <a:ea typeface="Meiryo UI" panose="020B0604030504040204" pitchFamily="50" charset="-128"/>
              </a:rPr>
              <a:t>11%</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人あたり）</a:t>
            </a: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16%</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世帯あたり</a:t>
            </a:r>
            <a:r>
              <a:rPr lang="ja-JP" altLang="en-US" dirty="0" smtClean="0">
                <a:latin typeface="Meiryo UI" panose="020B0604030504040204" pitchFamily="50" charset="-128"/>
                <a:ea typeface="Meiryo UI" panose="020B0604030504040204" pitchFamily="50" charset="-128"/>
              </a:rPr>
              <a:t>）です</a:t>
            </a:r>
            <a:r>
              <a:rPr lang="ja-JP" altLang="en-US" dirty="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graphicFrame>
        <p:nvGraphicFramePr>
          <p:cNvPr id="37" name="グラフ 36">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2133716959"/>
              </p:ext>
            </p:extLst>
          </p:nvPr>
        </p:nvGraphicFramePr>
        <p:xfrm>
          <a:off x="208056" y="3884142"/>
          <a:ext cx="4588809" cy="239268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673307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B6067085-2771-474B-8D9D-5285A469E8C5}"/>
              </a:ext>
            </a:extLst>
          </p:cNvPr>
          <p:cNvGraphicFramePr>
            <a:graphicFrameLocks/>
          </p:cNvGraphicFramePr>
          <p:nvPr>
            <p:extLst>
              <p:ext uri="{D42A27DB-BD31-4B8C-83A1-F6EECF244321}">
                <p14:modId xmlns:p14="http://schemas.microsoft.com/office/powerpoint/2010/main" val="1851090819"/>
              </p:ext>
            </p:extLst>
          </p:nvPr>
        </p:nvGraphicFramePr>
        <p:xfrm>
          <a:off x="218456" y="3900606"/>
          <a:ext cx="4619625" cy="25180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グラフ 36">
            <a:extLst>
              <a:ext uri="{FF2B5EF4-FFF2-40B4-BE49-F238E27FC236}">
                <a16:creationId xmlns:a16="http://schemas.microsoft.com/office/drawing/2014/main" id="{611AE481-EC94-4DB0-AA63-544B54C28799}"/>
              </a:ext>
            </a:extLst>
          </p:cNvPr>
          <p:cNvGraphicFramePr>
            <a:graphicFrameLocks/>
          </p:cNvGraphicFramePr>
          <p:nvPr>
            <p:extLst/>
          </p:nvPr>
        </p:nvGraphicFramePr>
        <p:xfrm>
          <a:off x="5038883" y="3807856"/>
          <a:ext cx="4619625" cy="251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4080365875"/>
              </p:ext>
            </p:extLst>
          </p:nvPr>
        </p:nvGraphicFramePr>
        <p:xfrm>
          <a:off x="284871" y="725479"/>
          <a:ext cx="4612821" cy="2515946"/>
        </p:xfrm>
        <a:graphic>
          <a:graphicData uri="http://schemas.openxmlformats.org/drawingml/2006/chart">
            <c:chart xmlns:c="http://schemas.openxmlformats.org/drawingml/2006/chart" xmlns:r="http://schemas.openxmlformats.org/officeDocument/2006/relationships" r:id="rId4"/>
          </a:graphicData>
        </a:graphic>
      </p:graphicFrame>
      <p:sp>
        <p:nvSpPr>
          <p:cNvPr id="28" name="テキスト ボックス 1"/>
          <p:cNvSpPr txBox="1"/>
          <p:nvPr/>
        </p:nvSpPr>
        <p:spPr>
          <a:xfrm>
            <a:off x="663093" y="3244124"/>
            <a:ext cx="396824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新築注文住宅に占める</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建物の割合は増加傾向です。</a:t>
            </a:r>
            <a:endParaRPr lang="en-US" altLang="ja-JP" dirty="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2021</a:t>
            </a:r>
            <a:r>
              <a:rPr lang="ja-JP" altLang="en-US" dirty="0" smtClean="0">
                <a:latin typeface="Meiryo UI" panose="020B0604030504040204" pitchFamily="50" charset="-128"/>
                <a:ea typeface="Meiryo UI" panose="020B0604030504040204" pitchFamily="50" charset="-128"/>
              </a:rPr>
              <a:t>年度</a:t>
            </a:r>
            <a:r>
              <a:rPr lang="ja-JP" altLang="en-US" dirty="0">
                <a:latin typeface="Meiryo UI" panose="020B0604030504040204" pitchFamily="50" charset="-128"/>
                <a:ea typeface="Meiryo UI" panose="020B0604030504040204" pitchFamily="50" charset="-128"/>
              </a:rPr>
              <a:t>の全国平均</a:t>
            </a:r>
            <a:r>
              <a:rPr lang="ja-JP" altLang="en-US" dirty="0" smtClean="0">
                <a:latin typeface="Meiryo UI" panose="020B0604030504040204" pitchFamily="50" charset="-128"/>
                <a:ea typeface="Meiryo UI" panose="020B0604030504040204" pitchFamily="50" charset="-128"/>
              </a:rPr>
              <a:t>は約</a:t>
            </a:r>
            <a:r>
              <a:rPr lang="en-US" altLang="ja-JP" dirty="0" smtClean="0">
                <a:latin typeface="Meiryo UI" panose="020B0604030504040204" pitchFamily="50" charset="-128"/>
                <a:ea typeface="Meiryo UI" panose="020B0604030504040204" pitchFamily="50" charset="-128"/>
              </a:rPr>
              <a:t>27%</a:t>
            </a:r>
            <a:r>
              <a:rPr lang="ja-JP" altLang="en-US" dirty="0">
                <a:latin typeface="Meiryo UI" panose="020B0604030504040204" pitchFamily="50" charset="-128"/>
                <a:ea typeface="Meiryo UI" panose="020B0604030504040204" pitchFamily="50" charset="-128"/>
              </a:rPr>
              <a:t>であり、大阪府域と同程度です。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774642" y="3183570"/>
            <a:ext cx="380030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従前から導入が進んでいますが、設置能力の見直し等により、既存設備の更新が行われないなど、漸減傾向です。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37779" y="6293160"/>
            <a:ext cx="3564000"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国による導入補助制度の実施や停電時の活用等</a:t>
            </a:r>
            <a:r>
              <a:rPr lang="ja-JP" altLang="en-US" dirty="0" smtClean="0">
                <a:latin typeface="Meiryo UI" panose="020B0604030504040204" pitchFamily="50" charset="-128"/>
                <a:ea typeface="Meiryo UI" panose="020B0604030504040204" pitchFamily="50" charset="-128"/>
              </a:rPr>
              <a:t>レジリエンス強化</a:t>
            </a:r>
            <a:r>
              <a:rPr lang="ja-JP" altLang="en-US" dirty="0">
                <a:latin typeface="Meiryo UI" panose="020B0604030504040204" pitchFamily="50" charset="-128"/>
                <a:ea typeface="Meiryo UI" panose="020B0604030504040204" pitchFamily="50" charset="-128"/>
              </a:rPr>
              <a:t>の観点から、電気自動車の導入量は増加傾向です。</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
            <a:extLst>
              <a:ext uri="{FF2B5EF4-FFF2-40B4-BE49-F238E27FC236}">
                <a16:creationId xmlns:a16="http://schemas.microsoft.com/office/drawing/2014/main" id="{FE52478C-6D05-482C-B9D9-A3B6C9A8F932}"/>
              </a:ext>
            </a:extLst>
          </p:cNvPr>
          <p:cNvSpPr txBox="1"/>
          <p:nvPr/>
        </p:nvSpPr>
        <p:spPr>
          <a:xfrm>
            <a:off x="2135154" y="2387270"/>
            <a:ext cx="2515680" cy="380480"/>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2019</a:t>
            </a:r>
            <a:r>
              <a:rPr lang="ja-JP" altLang="en-US" sz="1000" dirty="0"/>
              <a:t>年度までは全国平均（白抜き○）、</a:t>
            </a:r>
            <a:endParaRPr lang="en-US" altLang="ja-JP" sz="1000" dirty="0"/>
          </a:p>
          <a:p>
            <a:r>
              <a:rPr lang="en-US" altLang="ja-JP" sz="1000" dirty="0"/>
              <a:t>2020</a:t>
            </a:r>
            <a:r>
              <a:rPr lang="ja-JP" altLang="en-US" sz="1000" dirty="0"/>
              <a:t>年度以降は大阪府域の割合（青塗り</a:t>
            </a:r>
            <a:r>
              <a:rPr lang="ja-JP" altLang="en-US" sz="1000" dirty="0">
                <a:solidFill>
                  <a:schemeClr val="accent1"/>
                </a:solidFill>
              </a:rPr>
              <a:t>●</a:t>
            </a:r>
            <a:r>
              <a:rPr lang="ja-JP" altLang="en-US" sz="1000" dirty="0"/>
              <a:t>）</a:t>
            </a:r>
          </a:p>
        </p:txBody>
      </p:sp>
      <p:sp>
        <p:nvSpPr>
          <p:cNvPr id="24" name="テキスト ボックス 23">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kW</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32" name="直線コネクタ 31">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33" name="直線コネクタ 32">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3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graphicFrame>
        <p:nvGraphicFramePr>
          <p:cNvPr id="38" name="グラフ 37">
            <a:extLst>
              <a:ext uri="{FF2B5EF4-FFF2-40B4-BE49-F238E27FC236}">
                <a16:creationId xmlns:a16="http://schemas.microsoft.com/office/drawing/2014/main" id="{3F69AE40-A739-460F-9AD6-3DEE8AF4C070}"/>
              </a:ext>
            </a:extLst>
          </p:cNvPr>
          <p:cNvGraphicFramePr>
            <a:graphicFrameLocks/>
          </p:cNvGraphicFramePr>
          <p:nvPr>
            <p:extLst>
              <p:ext uri="{D42A27DB-BD31-4B8C-83A1-F6EECF244321}">
                <p14:modId xmlns:p14="http://schemas.microsoft.com/office/powerpoint/2010/main" val="1456525607"/>
              </p:ext>
            </p:extLst>
          </p:nvPr>
        </p:nvGraphicFramePr>
        <p:xfrm>
          <a:off x="5087330" y="707638"/>
          <a:ext cx="4619625" cy="2518000"/>
        </p:xfrm>
        <a:graphic>
          <a:graphicData uri="http://schemas.openxmlformats.org/drawingml/2006/chart">
            <c:chart xmlns:c="http://schemas.openxmlformats.org/drawingml/2006/chart" xmlns:r="http://schemas.openxmlformats.org/officeDocument/2006/relationships" r:id="rId5"/>
          </a:graphicData>
        </a:graphic>
      </p:graphicFrame>
      <p:sp>
        <p:nvSpPr>
          <p:cNvPr id="43" name="テキスト ボックス 1"/>
          <p:cNvSpPr txBox="1"/>
          <p:nvPr/>
        </p:nvSpPr>
        <p:spPr>
          <a:xfrm>
            <a:off x="717635" y="6405317"/>
            <a:ext cx="3829192" cy="241980"/>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新築住宅での導入事例の増加など、近年</a:t>
            </a:r>
            <a:r>
              <a:rPr lang="ja-JP" altLang="en-US" dirty="0" smtClean="0">
                <a:latin typeface="Meiryo UI" panose="020B0604030504040204" pitchFamily="50" charset="-128"/>
                <a:ea typeface="Meiryo UI" panose="020B0604030504040204" pitchFamily="50" charset="-128"/>
              </a:rPr>
              <a:t>、増加</a:t>
            </a:r>
            <a:r>
              <a:rPr lang="ja-JP" altLang="en-US" dirty="0">
                <a:latin typeface="Meiryo UI" panose="020B0604030504040204" pitchFamily="50" charset="-128"/>
                <a:ea typeface="Meiryo UI" panose="020B0604030504040204" pitchFamily="50" charset="-128"/>
              </a:rPr>
              <a:t>傾向です。</a:t>
            </a:r>
            <a:endParaRPr lang="en-US" altLang="ja-JP" dirty="0">
              <a:latin typeface="Meiryo UI" panose="020B0604030504040204" pitchFamily="50" charset="-128"/>
              <a:ea typeface="Meiryo UI" panose="020B0604030504040204" pitchFamily="50" charset="-128"/>
            </a:endParaRPr>
          </a:p>
        </p:txBody>
      </p:sp>
      <p:sp>
        <p:nvSpPr>
          <p:cNvPr id="23"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411416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2" name="テキスト ボックス 1"/>
          <p:cNvSpPr txBox="1"/>
          <p:nvPr/>
        </p:nvSpPr>
        <p:spPr>
          <a:xfrm>
            <a:off x="815927" y="6383438"/>
            <a:ext cx="378246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smtClean="0">
                <a:latin typeface="Meiryo UI" panose="020B0604030504040204" pitchFamily="50" charset="-128"/>
                <a:ea typeface="Meiryo UI" panose="020B0604030504040204" pitchFamily="50" charset="-128"/>
                <a:cs typeface="Leelawadee UI" panose="020B0502040204020203" pitchFamily="34" charset="-34"/>
              </a:rPr>
              <a:t>2019</a:t>
            </a:r>
            <a:r>
              <a:rPr lang="ja-JP" altLang="en-US" dirty="0" smtClean="0">
                <a:latin typeface="Meiryo UI" panose="020B0604030504040204" pitchFamily="50" charset="-128"/>
                <a:ea typeface="Meiryo UI" panose="020B0604030504040204" pitchFamily="50" charset="-128"/>
                <a:cs typeface="Leelawadee UI" panose="020B0502040204020203" pitchFamily="34" charset="-34"/>
              </a:rPr>
              <a:t>年度</a:t>
            </a:r>
            <a:r>
              <a:rPr lang="ja-JP" altLang="en-US" dirty="0">
                <a:latin typeface="Meiryo UI" panose="020B0604030504040204" pitchFamily="50" charset="-128"/>
                <a:ea typeface="Meiryo UI" panose="020B0604030504040204" pitchFamily="50" charset="-128"/>
                <a:cs typeface="Leelawadee UI" panose="020B0502040204020203" pitchFamily="34" charset="-34"/>
              </a:rPr>
              <a:t>の府内総生産は、</a:t>
            </a:r>
            <a:r>
              <a:rPr lang="ja-JP" altLang="en-US" dirty="0" smtClean="0">
                <a:latin typeface="Meiryo UI" panose="020B0604030504040204" pitchFamily="50" charset="-128"/>
                <a:ea typeface="Meiryo UI" panose="020B0604030504040204" pitchFamily="50" charset="-128"/>
                <a:cs typeface="Leelawadee UI" panose="020B0502040204020203" pitchFamily="34" charset="-34"/>
              </a:rPr>
              <a:t>前年度比</a:t>
            </a:r>
            <a:r>
              <a:rPr lang="en-US" altLang="ja-JP" dirty="0" smtClean="0">
                <a:latin typeface="Meiryo UI" panose="020B0604030504040204" pitchFamily="50" charset="-128"/>
                <a:ea typeface="Meiryo UI" panose="020B0604030504040204" pitchFamily="50" charset="-128"/>
                <a:cs typeface="Leelawadee UI" panose="020B0502040204020203" pitchFamily="34" charset="-34"/>
              </a:rPr>
              <a:t>1.5</a:t>
            </a:r>
            <a:r>
              <a:rPr lang="ja-JP" altLang="en-US" dirty="0">
                <a:latin typeface="Meiryo UI" panose="020B0604030504040204" pitchFamily="50" charset="-128"/>
                <a:ea typeface="Meiryo UI" panose="020B0604030504040204" pitchFamily="50" charset="-128"/>
                <a:cs typeface="Leelawadee UI" panose="020B0502040204020203" pitchFamily="34" charset="-34"/>
              </a:rPr>
              <a:t>％</a:t>
            </a:r>
            <a:r>
              <a:rPr lang="ja-JP" altLang="en-US" dirty="0" smtClean="0">
                <a:latin typeface="Meiryo UI" panose="020B0604030504040204" pitchFamily="50" charset="-128"/>
                <a:ea typeface="Meiryo UI" panose="020B0604030504040204" pitchFamily="50" charset="-128"/>
                <a:cs typeface="Leelawadee UI" panose="020B0502040204020203" pitchFamily="34" charset="-34"/>
              </a:rPr>
              <a:t>減です</a:t>
            </a:r>
            <a:r>
              <a:rPr lang="ja-JP" altLang="en-US" dirty="0">
                <a:latin typeface="Meiryo UI" panose="020B0604030504040204" pitchFamily="50" charset="-128"/>
                <a:ea typeface="Meiryo UI" panose="020B0604030504040204" pitchFamily="50" charset="-128"/>
                <a:cs typeface="Leelawadee UI" panose="020B0502040204020203" pitchFamily="34" charset="-34"/>
              </a:rPr>
              <a:t>。</a:t>
            </a:r>
            <a:endParaRPr lang="en-US" altLang="ja-JP" dirty="0">
              <a:latin typeface="Meiryo UI" panose="020B0604030504040204" pitchFamily="50" charset="-128"/>
              <a:ea typeface="Meiryo UI" panose="020B0604030504040204" pitchFamily="50" charset="-128"/>
              <a:cs typeface="Leelawadee UI" panose="020B0502040204020203" pitchFamily="34" charset="-34"/>
            </a:endParaRPr>
          </a:p>
          <a:p>
            <a:r>
              <a:rPr lang="ja-JP" altLang="en-US" dirty="0">
                <a:latin typeface="Meiryo UI" panose="020B0604030504040204" pitchFamily="50" charset="-128"/>
                <a:ea typeface="Meiryo UI" panose="020B0604030504040204" pitchFamily="50" charset="-128"/>
                <a:cs typeface="Leelawadee UI" panose="020B0502040204020203" pitchFamily="34" charset="-34"/>
              </a:rPr>
              <a:t>府内総生産の全国</a:t>
            </a:r>
            <a:r>
              <a:rPr lang="ja-JP" altLang="en-US" dirty="0" smtClean="0">
                <a:latin typeface="Meiryo UI" panose="020B0604030504040204" pitchFamily="50" charset="-128"/>
                <a:ea typeface="Meiryo UI" panose="020B0604030504040204" pitchFamily="50" charset="-128"/>
                <a:cs typeface="Leelawadee UI" panose="020B0502040204020203" pitchFamily="34" charset="-34"/>
              </a:rPr>
              <a:t>シェアは前年度比</a:t>
            </a:r>
            <a:r>
              <a:rPr lang="en-US" altLang="ja-JP" dirty="0" smtClean="0">
                <a:latin typeface="Meiryo UI" panose="020B0604030504040204" pitchFamily="50" charset="-128"/>
                <a:ea typeface="Meiryo UI" panose="020B0604030504040204" pitchFamily="50" charset="-128"/>
                <a:cs typeface="Leelawadee UI" panose="020B0502040204020203" pitchFamily="34" charset="-34"/>
              </a:rPr>
              <a:t>0.3%</a:t>
            </a:r>
            <a:r>
              <a:rPr lang="ja-JP" altLang="en-US" dirty="0" smtClean="0">
                <a:latin typeface="Meiryo UI" panose="020B0604030504040204" pitchFamily="50" charset="-128"/>
                <a:ea typeface="Meiryo UI" panose="020B0604030504040204" pitchFamily="50" charset="-128"/>
                <a:cs typeface="Leelawadee UI" panose="020B0502040204020203" pitchFamily="34" charset="-34"/>
              </a:rPr>
              <a:t>減です</a:t>
            </a:r>
            <a:r>
              <a:rPr lang="ja-JP" altLang="en-US" dirty="0">
                <a:latin typeface="Meiryo UI" panose="020B0604030504040204" pitchFamily="50" charset="-128"/>
                <a:ea typeface="Meiryo UI" panose="020B0604030504040204" pitchFamily="50" charset="-128"/>
                <a:cs typeface="Leelawadee UI" panose="020B0502040204020203" pitchFamily="34" charset="-34"/>
              </a:rPr>
              <a:t>。</a:t>
            </a:r>
          </a:p>
        </p:txBody>
      </p:sp>
      <p:cxnSp>
        <p:nvCxnSpPr>
          <p:cNvPr id="9" name="直線コネクタ 8">
            <a:extLst>
              <a:ext uri="{FF2B5EF4-FFF2-40B4-BE49-F238E27FC236}">
                <a16:creationId xmlns:a16="http://schemas.microsoft.com/office/drawing/2014/main" id="{44CC639F-6444-4685-BD11-CF95C933605F}"/>
              </a:ext>
            </a:extLst>
          </p:cNvPr>
          <p:cNvCxnSpPr/>
          <p:nvPr/>
        </p:nvCxnSpPr>
        <p:spPr>
          <a:xfrm flipH="1">
            <a:off x="0" y="3757671"/>
            <a:ext cx="496211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1" name="直線コネクタ 10">
            <a:extLst>
              <a:ext uri="{FF2B5EF4-FFF2-40B4-BE49-F238E27FC236}">
                <a16:creationId xmlns:a16="http://schemas.microsoft.com/office/drawing/2014/main" id="{C1048927-E784-4FB2-92EB-698E24A88D8B}"/>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14" name="テキスト ボックス 13">
            <a:extLst>
              <a:ext uri="{FF2B5EF4-FFF2-40B4-BE49-F238E27FC236}">
                <a16:creationId xmlns:a16="http://schemas.microsoft.com/office/drawing/2014/main" id="{FB258942-64DE-4233-B8A5-226F800419E7}"/>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EE423F81-6DDA-4163-986B-848A00773551}"/>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兆円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5087495" y="853047"/>
            <a:ext cx="4707454" cy="5408053"/>
          </a:xfrm>
          <a:prstGeom prst="rect">
            <a:avLst/>
          </a:prstGeom>
          <a:noFill/>
          <a:ln w="3175">
            <a:solidFill>
              <a:schemeClr val="bg1">
                <a:lumMod val="75000"/>
              </a:schemeClr>
            </a:solidFill>
            <a:prstDash val="dash"/>
          </a:ln>
        </p:spPr>
        <p:txBody>
          <a:bodyPr wrap="square" rtlCol="0">
            <a:noAutofit/>
          </a:bodyPr>
          <a:lstStyle/>
          <a:p>
            <a:r>
              <a:rPr kumimoji="1" lang="ja-JP" altLang="en-US" sz="1400" dirty="0" smtClean="0">
                <a:latin typeface="Meiryo UI" panose="020B0604030504040204" pitchFamily="50" charset="-128"/>
                <a:ea typeface="Meiryo UI" panose="020B0604030504040204" pitchFamily="50" charset="-128"/>
              </a:rPr>
              <a:t>参考資料</a:t>
            </a:r>
            <a:endParaRPr kumimoji="1" lang="en-US" altLang="ja-JP" sz="14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＜自立・分散エネルギー導入量、</a:t>
            </a:r>
            <a:r>
              <a:rPr lang="zh-TW" altLang="en-US" sz="1000" dirty="0">
                <a:latin typeface="Meiryo UI" panose="020B0604030504040204" pitchFamily="50" charset="-128"/>
                <a:ea typeface="Meiryo UI" panose="020B0604030504040204" pitchFamily="50" charset="-128"/>
              </a:rPr>
              <a:t>住宅用太陽光発電</a:t>
            </a:r>
            <a:r>
              <a:rPr lang="zh-TW" altLang="en-US" sz="1000" dirty="0" smtClean="0">
                <a:latin typeface="Meiryo UI" panose="020B0604030504040204" pitchFamily="50" charset="-128"/>
                <a:ea typeface="Meiryo UI" panose="020B0604030504040204" pitchFamily="50" charset="-128"/>
              </a:rPr>
              <a:t>導入量</a:t>
            </a:r>
            <a:r>
              <a:rPr lang="ja-JP" altLang="en-US" sz="1000" dirty="0" err="1"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非</a:t>
            </a:r>
            <a:r>
              <a:rPr lang="zh-TW" altLang="en-US" sz="1000" dirty="0" smtClean="0">
                <a:latin typeface="Meiryo UI" panose="020B0604030504040204" pitchFamily="50" charset="-128"/>
                <a:ea typeface="Meiryo UI" panose="020B0604030504040204" pitchFamily="50" charset="-128"/>
              </a:rPr>
              <a:t>住宅用</a:t>
            </a:r>
            <a:r>
              <a:rPr lang="zh-TW" altLang="en-US" sz="1000" dirty="0">
                <a:latin typeface="Meiryo UI" panose="020B0604030504040204" pitchFamily="50" charset="-128"/>
                <a:ea typeface="Meiryo UI" panose="020B0604030504040204" pitchFamily="50" charset="-128"/>
              </a:rPr>
              <a:t>太陽光発電</a:t>
            </a:r>
            <a:r>
              <a:rPr lang="zh-TW" altLang="en-US" sz="1000" dirty="0" smtClean="0">
                <a:latin typeface="Meiryo UI" panose="020B0604030504040204" pitchFamily="50" charset="-128"/>
                <a:ea typeface="Meiryo UI" panose="020B0604030504040204" pitchFamily="50" charset="-128"/>
              </a:rPr>
              <a:t>導入量</a:t>
            </a:r>
            <a:r>
              <a:rPr lang="ja-JP" altLang="en-US" sz="1000" dirty="0" smtClean="0">
                <a:latin typeface="Meiryo UI" panose="020B0604030504040204" pitchFamily="50" charset="-128"/>
                <a:ea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・固定</a:t>
            </a:r>
            <a:r>
              <a:rPr lang="ja-JP" altLang="en-US" sz="1000" dirty="0">
                <a:latin typeface="Meiryo UI" panose="020B0604030504040204" pitchFamily="50" charset="-128"/>
                <a:ea typeface="Meiryo UI" panose="020B0604030504040204" pitchFamily="50" charset="-128"/>
              </a:rPr>
              <a:t>価格</a:t>
            </a:r>
            <a:r>
              <a:rPr lang="ja-JP" altLang="en-US" sz="1000" dirty="0" smtClean="0">
                <a:latin typeface="Meiryo UI" panose="020B0604030504040204" pitchFamily="50" charset="-128"/>
                <a:ea typeface="Meiryo UI" panose="020B0604030504040204" pitchFamily="50" charset="-128"/>
              </a:rPr>
              <a:t>買取制度</a:t>
            </a:r>
            <a:r>
              <a:rPr lang="ja-JP" altLang="en-US" sz="1000" dirty="0">
                <a:latin typeface="Meiryo UI" panose="020B0604030504040204" pitchFamily="50" charset="-128"/>
                <a:ea typeface="Meiryo UI" panose="020B0604030504040204" pitchFamily="50" charset="-128"/>
              </a:rPr>
              <a:t>情報公開用ウェブサイト（資源エネルギー庁）</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＜再エネ</a:t>
            </a:r>
            <a:r>
              <a:rPr lang="ja-JP" altLang="en-US" sz="1000" dirty="0">
                <a:latin typeface="Meiryo UI" panose="020B0604030504040204" pitchFamily="50" charset="-128"/>
                <a:ea typeface="Meiryo UI" panose="020B0604030504040204" pitchFamily="50" charset="-128"/>
              </a:rPr>
              <a:t>利用率、再エネ電気</a:t>
            </a:r>
            <a:r>
              <a:rPr lang="ja-JP" altLang="en-US" sz="1000" dirty="0" smtClean="0">
                <a:latin typeface="Meiryo UI" panose="020B0604030504040204" pitchFamily="50" charset="-128"/>
                <a:ea typeface="Meiryo UI" panose="020B0604030504040204" pitchFamily="50" charset="-128"/>
              </a:rPr>
              <a:t>利用量＞</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・固定</a:t>
            </a:r>
            <a:r>
              <a:rPr lang="ja-JP" altLang="en-US" sz="1000" dirty="0">
                <a:latin typeface="Meiryo UI" panose="020B0604030504040204" pitchFamily="50" charset="-128"/>
                <a:ea typeface="Meiryo UI" panose="020B0604030504040204" pitchFamily="50" charset="-128"/>
              </a:rPr>
              <a:t>価格</a:t>
            </a:r>
            <a:r>
              <a:rPr lang="ja-JP" altLang="en-US" sz="1000" dirty="0" smtClean="0">
                <a:latin typeface="Meiryo UI" panose="020B0604030504040204" pitchFamily="50" charset="-128"/>
                <a:ea typeface="Meiryo UI" panose="020B0604030504040204" pitchFamily="50" charset="-128"/>
              </a:rPr>
              <a:t>買取制度</a:t>
            </a:r>
            <a:r>
              <a:rPr lang="ja-JP" altLang="en-US" sz="1000" dirty="0">
                <a:latin typeface="Meiryo UI" panose="020B0604030504040204" pitchFamily="50" charset="-128"/>
                <a:ea typeface="Meiryo UI" panose="020B0604030504040204" pitchFamily="50" charset="-128"/>
              </a:rPr>
              <a:t>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都道府県</a:t>
            </a:r>
            <a:r>
              <a:rPr lang="zh-TW" altLang="en-US" sz="1000" dirty="0">
                <a:latin typeface="Meiryo UI" panose="020B0604030504040204" pitchFamily="50" charset="-128"/>
                <a:ea typeface="Meiryo UI" panose="020B0604030504040204" pitchFamily="50" charset="-128"/>
              </a:rPr>
              <a:t>別電力需要</a:t>
            </a:r>
            <a:r>
              <a:rPr lang="zh-TW" altLang="en-US" sz="1000" dirty="0" smtClean="0">
                <a:latin typeface="Meiryo UI" panose="020B0604030504040204" pitchFamily="50" charset="-128"/>
                <a:ea typeface="Meiryo UI" panose="020B0604030504040204" pitchFamily="50" charset="-128"/>
              </a:rPr>
              <a:t>実績</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資源エネルギー庁） </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zh-TW" sz="1000" dirty="0" smtClean="0">
                <a:latin typeface="Meiryo UI" panose="020B0604030504040204" pitchFamily="50" charset="-128"/>
                <a:ea typeface="Meiryo UI" panose="020B0604030504040204" pitchFamily="50" charset="-128"/>
              </a:rPr>
              <a:t>JEPX</a:t>
            </a:r>
            <a:r>
              <a:rPr lang="zh-TW" altLang="en-US" sz="1000" dirty="0">
                <a:latin typeface="Meiryo UI" panose="020B0604030504040204" pitchFamily="50" charset="-128"/>
                <a:ea typeface="Meiryo UI" panose="020B0604030504040204" pitchFamily="50" charset="-128"/>
              </a:rPr>
              <a:t>非化石価値取引</a:t>
            </a:r>
            <a:r>
              <a:rPr lang="zh-TW" altLang="en-US" sz="1000" dirty="0" smtClean="0">
                <a:latin typeface="Meiryo UI" panose="020B0604030504040204" pitchFamily="50" charset="-128"/>
                <a:ea typeface="Meiryo UI" panose="020B0604030504040204" pitchFamily="50" charset="-128"/>
              </a:rPr>
              <a:t>市場</a:t>
            </a:r>
            <a:r>
              <a:rPr lang="ja-JP" altLang="en-US" sz="1000" dirty="0" smtClean="0">
                <a:latin typeface="Meiryo UI" panose="020B0604030504040204" pitchFamily="50" charset="-128"/>
                <a:ea typeface="Meiryo UI" panose="020B0604030504040204" pitchFamily="50" charset="-128"/>
              </a:rPr>
              <a:t>取引結果（</a:t>
            </a:r>
            <a:r>
              <a:rPr lang="zh-TW" altLang="en-US" sz="1000" dirty="0">
                <a:latin typeface="Meiryo UI" panose="020B0604030504040204" pitchFamily="50" charset="-128"/>
                <a:ea typeface="Meiryo UI" panose="020B0604030504040204" pitchFamily="50" charset="-128"/>
              </a:rPr>
              <a:t>一般社団法人 日本卸電力取引所</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・当社</a:t>
            </a:r>
            <a:r>
              <a:rPr lang="ja-JP" altLang="en-US" sz="1000" dirty="0">
                <a:latin typeface="Meiryo UI" panose="020B0604030504040204" pitchFamily="50" charset="-128"/>
                <a:ea typeface="Meiryo UI" panose="020B0604030504040204" pitchFamily="50" charset="-128"/>
              </a:rPr>
              <a:t>の電源構成比・非化石証書使用状況（</a:t>
            </a:r>
            <a:r>
              <a:rPr lang="ja-JP" altLang="en-US" sz="1000" dirty="0" smtClean="0">
                <a:latin typeface="Meiryo UI" panose="020B0604030504040204" pitchFamily="50" charset="-128"/>
                <a:ea typeface="Meiryo UI" panose="020B0604030504040204" pitchFamily="50" charset="-128"/>
              </a:rPr>
              <a:t>関西電力株式会社）</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電力</a:t>
            </a:r>
            <a:r>
              <a:rPr lang="zh-TW" altLang="en-US" sz="1000" dirty="0">
                <a:latin typeface="Meiryo UI" panose="020B0604030504040204" pitchFamily="50" charset="-128"/>
                <a:ea typeface="Meiryo UI" panose="020B0604030504040204" pitchFamily="50" charset="-128"/>
              </a:rPr>
              <a:t>取引報</a:t>
            </a:r>
            <a:r>
              <a:rPr lang="zh-TW" altLang="en-US" sz="1000" dirty="0" smtClean="0">
                <a:latin typeface="Meiryo UI" panose="020B0604030504040204" pitchFamily="50" charset="-128"/>
                <a:ea typeface="Meiryo UI" panose="020B0604030504040204" pitchFamily="50" charset="-128"/>
              </a:rPr>
              <a:t>結果</a:t>
            </a:r>
            <a:r>
              <a:rPr lang="ja-JP" altLang="en-US" sz="1000" dirty="0">
                <a:latin typeface="Meiryo UI" panose="020B0604030504040204" pitchFamily="50" charset="-128"/>
                <a:ea typeface="Meiryo UI" panose="020B0604030504040204" pitchFamily="50" charset="-128"/>
              </a:rPr>
              <a:t>（電力・ガス取引監視等委員会</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＜エネルギー利用効率、</a:t>
            </a:r>
            <a:r>
              <a:rPr lang="ja-JP" altLang="en-US" sz="1000" dirty="0">
                <a:latin typeface="Meiryo UI" panose="020B0604030504040204" pitchFamily="50" charset="-128"/>
                <a:ea typeface="Meiryo UI" panose="020B0604030504040204" pitchFamily="50" charset="-128"/>
              </a:rPr>
              <a:t>府内総生産＞</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・大阪府域</a:t>
            </a:r>
            <a:r>
              <a:rPr lang="ja-JP" altLang="en-US" sz="1000" dirty="0">
                <a:latin typeface="Meiryo UI" panose="020B0604030504040204" pitchFamily="50" charset="-128"/>
                <a:ea typeface="Meiryo UI" panose="020B0604030504040204" pitchFamily="50" charset="-128"/>
              </a:rPr>
              <a:t>における</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の温室効果ガス排出量について （</a:t>
            </a:r>
            <a:r>
              <a:rPr lang="ja-JP" altLang="en-US" sz="1000" dirty="0" smtClean="0">
                <a:latin typeface="Meiryo UI" panose="020B0604030504040204" pitchFamily="50" charset="-128"/>
                <a:ea typeface="Meiryo UI" panose="020B0604030504040204" pitchFamily="50" charset="-128"/>
              </a:rPr>
              <a:t>大阪府）</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・大阪府民経済計算（大阪府）</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＜大阪</a:t>
            </a:r>
            <a:r>
              <a:rPr lang="ja-JP" altLang="en-US" sz="1000" dirty="0">
                <a:latin typeface="Meiryo UI" panose="020B0604030504040204" pitchFamily="50" charset="-128"/>
                <a:ea typeface="Meiryo UI" panose="020B0604030504040204" pitchFamily="50" charset="-128"/>
              </a:rPr>
              <a:t>に本社を</a:t>
            </a:r>
            <a:r>
              <a:rPr lang="ja-JP" altLang="en-US" sz="1000" dirty="0" smtClean="0">
                <a:latin typeface="Meiryo UI" panose="020B0604030504040204" pitchFamily="50" charset="-128"/>
                <a:ea typeface="Meiryo UI" panose="020B0604030504040204" pitchFamily="50" charset="-128"/>
              </a:rPr>
              <a:t>有する再エネ</a:t>
            </a:r>
            <a:r>
              <a:rPr lang="ja-JP" altLang="en-US" sz="1000" dirty="0">
                <a:latin typeface="Meiryo UI" panose="020B0604030504040204" pitchFamily="50" charset="-128"/>
                <a:ea typeface="Meiryo UI" panose="020B0604030504040204" pitchFamily="50" charset="-128"/>
              </a:rPr>
              <a:t>電気利用表明事</a:t>
            </a:r>
            <a:r>
              <a:rPr lang="ja-JP" altLang="en-US" sz="1000" dirty="0" smtClean="0">
                <a:latin typeface="Meiryo UI" panose="020B0604030504040204" pitchFamily="50" charset="-128"/>
                <a:ea typeface="Meiryo UI" panose="020B0604030504040204" pitchFamily="50" charset="-128"/>
              </a:rPr>
              <a:t>業者＞</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・日本</a:t>
            </a:r>
            <a:r>
              <a:rPr lang="ja-JP" altLang="en-US" sz="1000" dirty="0">
                <a:latin typeface="Meiryo UI" panose="020B0604030504040204" pitchFamily="50" charset="-128"/>
                <a:ea typeface="Meiryo UI" panose="020B0604030504040204" pitchFamily="50" charset="-128"/>
              </a:rPr>
              <a:t>気候リーダーズ・</a:t>
            </a:r>
            <a:r>
              <a:rPr lang="ja-JP" altLang="en-US" sz="1000" dirty="0" smtClean="0">
                <a:latin typeface="Meiryo UI" panose="020B0604030504040204" pitchFamily="50" charset="-128"/>
                <a:ea typeface="Meiryo UI" panose="020B0604030504040204" pitchFamily="50" charset="-128"/>
              </a:rPr>
              <a:t>パートナーシップホームページ</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Science </a:t>
            </a:r>
            <a:r>
              <a:rPr lang="en-US" altLang="ja-JP" sz="1000" dirty="0">
                <a:latin typeface="Meiryo UI" panose="020B0604030504040204" pitchFamily="50" charset="-128"/>
                <a:ea typeface="Meiryo UI" panose="020B0604030504040204" pitchFamily="50" charset="-128"/>
              </a:rPr>
              <a:t>Based Targets </a:t>
            </a:r>
            <a:r>
              <a:rPr lang="en-US" altLang="ja-JP" sz="1000" dirty="0" smtClean="0">
                <a:latin typeface="Meiryo UI" panose="020B0604030504040204" pitchFamily="50" charset="-128"/>
                <a:ea typeface="Meiryo UI" panose="020B0604030504040204" pitchFamily="50" charset="-128"/>
              </a:rPr>
              <a:t>initiative</a:t>
            </a:r>
            <a:r>
              <a:rPr lang="ja-JP" altLang="en-US" sz="1000" dirty="0" smtClean="0">
                <a:latin typeface="Meiryo UI" panose="020B0604030504040204" pitchFamily="50" charset="-128"/>
                <a:ea typeface="Meiryo UI" panose="020B0604030504040204" pitchFamily="50" charset="-128"/>
              </a:rPr>
              <a:t>ホームページ</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再エネ</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宣言 </a:t>
            </a:r>
            <a:r>
              <a:rPr lang="en-US" altLang="ja-JP" sz="1000" dirty="0">
                <a:latin typeface="Meiryo UI" panose="020B0604030504040204" pitchFamily="50" charset="-128"/>
                <a:ea typeface="Meiryo UI" panose="020B0604030504040204" pitchFamily="50" charset="-128"/>
              </a:rPr>
              <a:t>RE Action</a:t>
            </a:r>
            <a:r>
              <a:rPr lang="ja-JP" altLang="en-US" sz="1000" dirty="0" smtClean="0">
                <a:latin typeface="Meiryo UI" panose="020B0604030504040204" pitchFamily="50" charset="-128"/>
                <a:ea typeface="Meiryo UI" panose="020B0604030504040204" pitchFamily="50" charset="-128"/>
              </a:rPr>
              <a:t>ホームページ</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＜府内総生産（建設業、製造業、農林水産業、鉱業）あたりのエネルギー消費量、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府内総生産（第</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次産業）あたりのエネルギー消費量、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世帯・</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人あたりのエネルギー消費量＞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・大阪府域</a:t>
            </a:r>
            <a:r>
              <a:rPr lang="ja-JP" altLang="en-US" sz="1000" dirty="0">
                <a:latin typeface="Meiryo UI" panose="020B0604030504040204" pitchFamily="50" charset="-128"/>
                <a:ea typeface="Meiryo UI" panose="020B0604030504040204" pitchFamily="50" charset="-128"/>
              </a:rPr>
              <a:t>における</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の温室効果ガス排出量について （大阪府）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＜非住宅</a:t>
            </a:r>
            <a:r>
              <a:rPr lang="ja-JP" altLang="en-US" sz="1000" dirty="0">
                <a:latin typeface="Meiryo UI" panose="020B0604030504040204" pitchFamily="50" charset="-128"/>
                <a:ea typeface="Meiryo UI" panose="020B0604030504040204" pitchFamily="50" charset="-128"/>
              </a:rPr>
              <a:t>建築物に占める新築</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割合＞</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・ネット</a:t>
            </a:r>
            <a:r>
              <a:rPr lang="ja-JP" altLang="en-US" sz="1000" dirty="0">
                <a:latin typeface="Meiryo UI" panose="020B0604030504040204" pitchFamily="50" charset="-128"/>
                <a:ea typeface="Meiryo UI" panose="020B0604030504040204" pitchFamily="50" charset="-128"/>
              </a:rPr>
              <a:t>・ゼロ・エネルギー・ビル実証事業調査発表会</a:t>
            </a:r>
            <a:r>
              <a:rPr lang="ja-JP" altLang="en-US" sz="1000" dirty="0" smtClean="0">
                <a:latin typeface="Meiryo UI" panose="020B0604030504040204" pitchFamily="50" charset="-128"/>
                <a:ea typeface="Meiryo UI" panose="020B0604030504040204" pitchFamily="50" charset="-128"/>
              </a:rPr>
              <a:t>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＜新築</a:t>
            </a:r>
            <a:r>
              <a:rPr lang="ja-JP" altLang="en-US" sz="1000" dirty="0">
                <a:latin typeface="Meiryo UI" panose="020B0604030504040204" pitchFamily="50" charset="-128"/>
                <a:ea typeface="Meiryo UI" panose="020B0604030504040204" pitchFamily="50" charset="-128"/>
              </a:rPr>
              <a:t>注文住宅に占める</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割合＞</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・ネット</a:t>
            </a:r>
            <a:r>
              <a:rPr lang="ja-JP" altLang="en-US" sz="1000" dirty="0">
                <a:latin typeface="Meiryo UI" panose="020B0604030504040204" pitchFamily="50" charset="-128"/>
                <a:ea typeface="Meiryo UI" panose="020B0604030504040204" pitchFamily="50" charset="-128"/>
              </a:rPr>
              <a:t>・ゼロ・エネルギー・ハウス実証</a:t>
            </a:r>
            <a:r>
              <a:rPr lang="ja-JP" altLang="en-US" sz="1000" dirty="0" smtClean="0">
                <a:latin typeface="Meiryo UI" panose="020B0604030504040204" pitchFamily="50" charset="-128"/>
                <a:ea typeface="Meiryo UI" panose="020B0604030504040204" pitchFamily="50" charset="-128"/>
              </a:rPr>
              <a:t>事業調査発表会資料（</a:t>
            </a:r>
            <a:r>
              <a:rPr lang="ja-JP" altLang="en-US" sz="1000" dirty="0">
                <a:latin typeface="Meiryo UI" panose="020B0604030504040204" pitchFamily="50" charset="-128"/>
                <a:ea typeface="Meiryo UI" panose="020B0604030504040204" pitchFamily="50" charset="-128"/>
              </a:rPr>
              <a:t>資源エネルギー庁</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a:t>
            </a:r>
            <a:r>
              <a:rPr lang="zh-TW" altLang="en-US" sz="1000" dirty="0" smtClean="0">
                <a:latin typeface="Meiryo UI" panose="020B0604030504040204" pitchFamily="50" charset="-128"/>
                <a:ea typeface="Meiryo UI" panose="020B0604030504040204" pitchFamily="50" charset="-128"/>
              </a:rPr>
              <a:t>電気</a:t>
            </a:r>
            <a:r>
              <a:rPr lang="zh-TW" altLang="en-US" sz="1000" dirty="0">
                <a:latin typeface="Meiryo UI" panose="020B0604030504040204" pitchFamily="50" charset="-128"/>
                <a:ea typeface="Meiryo UI" panose="020B0604030504040204" pitchFamily="50" charset="-128"/>
              </a:rPr>
              <a:t>自動車</a:t>
            </a:r>
            <a:r>
              <a:rPr lang="zh-TW" altLang="en-US" sz="1000" dirty="0" smtClean="0">
                <a:latin typeface="Meiryo UI" panose="020B0604030504040204" pitchFamily="50" charset="-128"/>
                <a:ea typeface="Meiryo UI" panose="020B0604030504040204" pitchFamily="50" charset="-128"/>
              </a:rPr>
              <a:t>導入量</a:t>
            </a:r>
            <a:r>
              <a:rPr lang="ja-JP" altLang="en-US" sz="1000" dirty="0" err="1"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燃料電池自動車導入量＞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・おおさか</a:t>
            </a:r>
            <a:r>
              <a:rPr lang="ja-JP" altLang="en-US" sz="1000" dirty="0">
                <a:latin typeface="Meiryo UI" panose="020B0604030504040204" pitchFamily="50" charset="-128"/>
                <a:ea typeface="Meiryo UI" panose="020B0604030504040204" pitchFamily="50" charset="-128"/>
              </a:rPr>
              <a:t>電動車普及</a:t>
            </a:r>
            <a:r>
              <a:rPr lang="ja-JP" altLang="en-US" sz="1000" dirty="0" smtClean="0">
                <a:latin typeface="Meiryo UI" panose="020B0604030504040204" pitchFamily="50" charset="-128"/>
                <a:ea typeface="Meiryo UI" panose="020B0604030504040204" pitchFamily="50" charset="-128"/>
              </a:rPr>
              <a:t>戦略（大阪府）</a:t>
            </a:r>
            <a:endParaRPr lang="en-US" altLang="ja-JP" sz="10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その他</a:t>
            </a:r>
            <a:r>
              <a:rPr lang="ja-JP" altLang="en-US" sz="1000" dirty="0">
                <a:latin typeface="Meiryo UI" panose="020B0604030504040204" pitchFamily="50" charset="-128"/>
                <a:ea typeface="Meiryo UI" panose="020B0604030504040204" pitchFamily="50" charset="-128"/>
              </a:rPr>
              <a:t>、大阪府大阪市による独自調査データ</a:t>
            </a:r>
            <a:endParaRPr kumimoji="1" lang="ja-JP" altLang="en-US" sz="1600" dirty="0">
              <a:latin typeface="Meiryo UI" panose="020B0604030504040204" pitchFamily="50" charset="-128"/>
              <a:ea typeface="Meiryo UI" panose="020B0604030504040204" pitchFamily="50"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82</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19" name="グラフ 18">
            <a:extLst>
              <a:ext uri="{FF2B5EF4-FFF2-40B4-BE49-F238E27FC236}">
                <a16:creationId xmlns:a16="http://schemas.microsoft.com/office/drawing/2014/main" id="{611AE481-EC94-4DB0-AA63-544B54C28799}"/>
              </a:ext>
            </a:extLst>
          </p:cNvPr>
          <p:cNvGraphicFramePr>
            <a:graphicFrameLocks/>
          </p:cNvGraphicFramePr>
          <p:nvPr>
            <p:extLst>
              <p:ext uri="{D42A27DB-BD31-4B8C-83A1-F6EECF244321}">
                <p14:modId xmlns:p14="http://schemas.microsoft.com/office/powerpoint/2010/main" val="2483804525"/>
              </p:ext>
            </p:extLst>
          </p:nvPr>
        </p:nvGraphicFramePr>
        <p:xfrm>
          <a:off x="258691" y="3830545"/>
          <a:ext cx="4619625" cy="2518000"/>
        </p:xfrm>
        <a:graphic>
          <a:graphicData uri="http://schemas.openxmlformats.org/drawingml/2006/chart">
            <c:chart xmlns:c="http://schemas.openxmlformats.org/drawingml/2006/chart" xmlns:r="http://schemas.openxmlformats.org/officeDocument/2006/relationships" r:id="rId2"/>
          </a:graphicData>
        </a:graphic>
      </p:graphicFrame>
      <p:sp>
        <p:nvSpPr>
          <p:cNvPr id="20" name="テキスト ボックス 1"/>
          <p:cNvSpPr txBox="1"/>
          <p:nvPr/>
        </p:nvSpPr>
        <p:spPr>
          <a:xfrm>
            <a:off x="751959" y="3258156"/>
            <a:ext cx="3782461" cy="411271"/>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sz="1100" dirty="0">
                <a:latin typeface="Meiryo UI" panose="020B0604030504040204" pitchFamily="50" charset="-128"/>
                <a:ea typeface="Meiryo UI" panose="020B0604030504040204" pitchFamily="50" charset="-128"/>
              </a:rPr>
              <a:t>国による導入補助制度、既存車のモデルチェンジ等を契機として</a:t>
            </a:r>
            <a:r>
              <a:rPr lang="ja-JP" altLang="en-US" sz="1100" dirty="0" smtClean="0">
                <a:latin typeface="Meiryo UI" panose="020B0604030504040204" pitchFamily="50" charset="-128"/>
                <a:ea typeface="Meiryo UI" panose="020B0604030504040204" pitchFamily="50" charset="-128"/>
              </a:rPr>
              <a:t>、近年</a:t>
            </a:r>
            <a:r>
              <a:rPr lang="ja-JP" altLang="en-US" sz="1100" dirty="0">
                <a:latin typeface="Meiryo UI" panose="020B0604030504040204" pitchFamily="50" charset="-128"/>
                <a:ea typeface="Meiryo UI" panose="020B0604030504040204" pitchFamily="50" charset="-128"/>
              </a:rPr>
              <a:t>増加傾向です。</a:t>
            </a:r>
          </a:p>
        </p:txBody>
      </p:sp>
      <p:graphicFrame>
        <p:nvGraphicFramePr>
          <p:cNvPr id="21" name="グラフ 20">
            <a:extLst>
              <a:ext uri="{FF2B5EF4-FFF2-40B4-BE49-F238E27FC236}">
                <a16:creationId xmlns:a16="http://schemas.microsoft.com/office/drawing/2014/main" id="{3F69AE40-A739-460F-9AD6-3DEE8AF4C070}"/>
              </a:ext>
            </a:extLst>
          </p:cNvPr>
          <p:cNvGraphicFramePr>
            <a:graphicFrameLocks/>
          </p:cNvGraphicFramePr>
          <p:nvPr>
            <p:extLst>
              <p:ext uri="{D42A27DB-BD31-4B8C-83A1-F6EECF244321}">
                <p14:modId xmlns:p14="http://schemas.microsoft.com/office/powerpoint/2010/main" val="775220140"/>
              </p:ext>
            </p:extLst>
          </p:nvPr>
        </p:nvGraphicFramePr>
        <p:xfrm>
          <a:off x="188965" y="698923"/>
          <a:ext cx="4619625" cy="251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7012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92262" y="1279471"/>
            <a:ext cx="4461833" cy="1579920"/>
          </a:xfrm>
          <a:prstGeom prst="rect">
            <a:avLst/>
          </a:prstGeom>
        </p:spPr>
        <p:txBody>
          <a:bodyPr wrap="square">
            <a:spAutoFit/>
          </a:bodyPr>
          <a:lstStyle/>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エネマネ普及</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43225712-CFFB-42FA-B69F-4410180259AC}"/>
              </a:ext>
            </a:extLst>
          </p:cNvPr>
          <p:cNvSpPr/>
          <p:nvPr/>
        </p:nvSpPr>
        <p:spPr>
          <a:xfrm>
            <a:off x="5056707" y="3866205"/>
            <a:ext cx="4173669" cy="3170099"/>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幼児環境教育の推進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〇　燃料</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電池自動車を活用した環境教育の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ナッジ</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を活用した啓発による省エネの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環境パートナーシップの推進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行動</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脱炭素化</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に向けた消費行動促進</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事業　・・・・・・・・・・・・</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15">
            <a:extLst>
              <a:ext uri="{FF2B5EF4-FFF2-40B4-BE49-F238E27FC236}">
                <a16:creationId xmlns:a16="http://schemas.microsoft.com/office/drawing/2014/main" id="{DB65A964-889D-4984-B469-3C34AAF173B6}"/>
              </a:ext>
            </a:extLst>
          </p:cNvPr>
          <p:cNvSpPr/>
          <p:nvPr/>
        </p:nvSpPr>
        <p:spPr>
          <a:xfrm>
            <a:off x="105690" y="2670226"/>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1" name="角丸四角形 16">
            <a:extLst>
              <a:ext uri="{FF2B5EF4-FFF2-40B4-BE49-F238E27FC236}">
                <a16:creationId xmlns:a16="http://schemas.microsoft.com/office/drawing/2014/main" id="{7B60049D-23E5-43EA-BEC3-2D72B0143F93}"/>
              </a:ext>
            </a:extLst>
          </p:cNvPr>
          <p:cNvSpPr/>
          <p:nvPr/>
        </p:nvSpPr>
        <p:spPr>
          <a:xfrm>
            <a:off x="87917" y="970749"/>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92262" y="5910703"/>
            <a:ext cx="4461393" cy="707886"/>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94232" y="5512701"/>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44" name="角丸四角形 22">
            <a:extLst>
              <a:ext uri="{FF2B5EF4-FFF2-40B4-BE49-F238E27FC236}">
                <a16:creationId xmlns:a16="http://schemas.microsoft.com/office/drawing/2014/main" id="{E12523D2-1674-49EA-9BDC-99D152A3402E}"/>
              </a:ext>
            </a:extLst>
          </p:cNvPr>
          <p:cNvSpPr/>
          <p:nvPr/>
        </p:nvSpPr>
        <p:spPr>
          <a:xfrm>
            <a:off x="5027883" y="2189359"/>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5" name="角丸四角形 23">
            <a:extLst>
              <a:ext uri="{FF2B5EF4-FFF2-40B4-BE49-F238E27FC236}">
                <a16:creationId xmlns:a16="http://schemas.microsoft.com/office/drawing/2014/main" id="{37CF5EB1-1220-4BCE-975C-AB0E713F5CD3}"/>
              </a:ext>
            </a:extLst>
          </p:cNvPr>
          <p:cNvSpPr/>
          <p:nvPr/>
        </p:nvSpPr>
        <p:spPr>
          <a:xfrm>
            <a:off x="5027883" y="3568432"/>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92262" y="3004119"/>
            <a:ext cx="4461833" cy="2554545"/>
          </a:xfrm>
          <a:prstGeom prst="rect">
            <a:avLst/>
          </a:prstGeom>
        </p:spPr>
        <p:txBody>
          <a:bodyPr wrap="square">
            <a:spAutoFit/>
          </a:bodyPr>
          <a:lstStyle/>
          <a:p>
            <a:pPr marL="174625" indent="-174625">
              <a:lnSpc>
                <a:spcPts val="16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小売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電気事業者による報告制度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エネマネ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a:extLst>
              <a:ext uri="{FF2B5EF4-FFF2-40B4-BE49-F238E27FC236}">
                <a16:creationId xmlns:a16="http://schemas.microsoft.com/office/drawing/2014/main" id="{6E388BB0-9C4C-4651-8121-1A4E844CD3A8}"/>
              </a:ext>
            </a:extLst>
          </p:cNvPr>
          <p:cNvSpPr/>
          <p:nvPr/>
        </p:nvSpPr>
        <p:spPr>
          <a:xfrm>
            <a:off x="5054086" y="2474291"/>
            <a:ext cx="4176290" cy="111825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に係る普及促進事業　・・・・・・・・・・・・・・・・・・</a:t>
            </a:r>
          </a:p>
        </p:txBody>
      </p:sp>
      <p:sp>
        <p:nvSpPr>
          <p:cNvPr id="50" name="正方形/長方形 49">
            <a:extLst>
              <a:ext uri="{FF2B5EF4-FFF2-40B4-BE49-F238E27FC236}">
                <a16:creationId xmlns:a16="http://schemas.microsoft.com/office/drawing/2014/main" id="{4442332E-CAF2-4CBA-9847-BAB59914E68A}"/>
              </a:ext>
            </a:extLst>
          </p:cNvPr>
          <p:cNvSpPr/>
          <p:nvPr/>
        </p:nvSpPr>
        <p:spPr>
          <a:xfrm>
            <a:off x="4418363" y="1522551"/>
            <a:ext cx="700992" cy="1323439"/>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F5A2C841-2522-49DD-8780-188D90DDF911}"/>
              </a:ext>
            </a:extLst>
          </p:cNvPr>
          <p:cNvSpPr/>
          <p:nvPr/>
        </p:nvSpPr>
        <p:spPr>
          <a:xfrm>
            <a:off x="4418363" y="2987693"/>
            <a:ext cx="656551" cy="2554545"/>
          </a:xfrm>
          <a:prstGeom prst="rect">
            <a:avLst/>
          </a:prstGeom>
        </p:spPr>
        <p:txBody>
          <a:bodyPr wrap="square">
            <a:spAutoFit/>
          </a:bodyPr>
          <a:lstStyle/>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26,27</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31615" y="5916357"/>
            <a:ext cx="494881" cy="707886"/>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1939A61E-46F4-45B5-8B6B-FB32A4ABE739}"/>
              </a:ext>
            </a:extLst>
          </p:cNvPr>
          <p:cNvSpPr/>
          <p:nvPr/>
        </p:nvSpPr>
        <p:spPr>
          <a:xfrm>
            <a:off x="9106340" y="2454570"/>
            <a:ext cx="587648" cy="1118255"/>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48</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49</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1006" y="3857757"/>
            <a:ext cx="672626" cy="2964914"/>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53</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54</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55</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58</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a:t>
            </a:r>
            <a:endParaRPr lang="en-US" altLang="ja-JP" sz="13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90A8D124-FE4A-4ACE-95F0-80447D13E6E7}"/>
              </a:ext>
            </a:extLst>
          </p:cNvPr>
          <p:cNvSpPr/>
          <p:nvPr/>
        </p:nvSpPr>
        <p:spPr>
          <a:xfrm>
            <a:off x="5054086" y="1206974"/>
            <a:ext cx="4461393" cy="913070"/>
          </a:xfrm>
          <a:prstGeom prst="rect">
            <a:avLst/>
          </a:prstGeom>
        </p:spPr>
        <p:txBody>
          <a:bodyPr wrap="square">
            <a:spAutoFit/>
          </a:bodyPr>
          <a:lstStyle/>
          <a:p>
            <a:pPr marL="174625" indent="-174625">
              <a:lnSpc>
                <a:spcPts val="16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smtClean="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22FF6C3A-1C2C-473E-A24D-AF2449C44C05}"/>
              </a:ext>
            </a:extLst>
          </p:cNvPr>
          <p:cNvSpPr/>
          <p:nvPr/>
        </p:nvSpPr>
        <p:spPr>
          <a:xfrm>
            <a:off x="9392999" y="1377084"/>
            <a:ext cx="494881" cy="707886"/>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2775098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011892125B1B694982A037F44CDAF069" ma:contentTypeVersion="1" ma:contentTypeDescription="新しいドキュメントを作成します。" ma:contentTypeScope="" ma:versionID="b35a7281902c575b1c831d24deccd036">
  <xsd:schema xmlns:xsd="http://www.w3.org/2001/XMLSchema" xmlns:xs="http://www.w3.org/2001/XMLSchema" xmlns:p="http://schemas.microsoft.com/office/2006/metadata/properties" xmlns:ns2="80f82245-02f6-4a22-bd83-c7fbcc6ebe8b" targetNamespace="http://schemas.microsoft.com/office/2006/metadata/properties" ma:root="true" ma:fieldsID="2798626ee11bf62a1d74a62a1fe66ee7" ns2:_="">
    <xsd:import namespace="80f82245-02f6-4a22-bd83-c7fbcc6ebe8b"/>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f82245-02f6-4a22-bd83-c7fbcc6ebe8b"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BFF509-2039-456A-8734-CA976FD2769C}">
  <ds:schemaRefs>
    <ds:schemaRef ds:uri="http://schemas.microsoft.com/sharepoint/v3/contenttype/forms"/>
  </ds:schemaRefs>
</ds:datastoreItem>
</file>

<file path=customXml/itemProps2.xml><?xml version="1.0" encoding="utf-8"?>
<ds:datastoreItem xmlns:ds="http://schemas.openxmlformats.org/officeDocument/2006/customXml" ds:itemID="{AEE79B78-7A18-41FF-BE92-7F07AC511A31}">
  <ds:schemaRefs>
    <ds:schemaRef ds:uri="http://schemas.microsoft.com/office/2006/metadata/properties"/>
    <ds:schemaRef ds:uri="http://purl.org/dc/elements/1.1/"/>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 ds:uri="80f82245-02f6-4a22-bd83-c7fbcc6ebe8b"/>
    <ds:schemaRef ds:uri="http://www.w3.org/XML/1998/namespace"/>
  </ds:schemaRefs>
</ds:datastoreItem>
</file>

<file path=customXml/itemProps3.xml><?xml version="1.0" encoding="utf-8"?>
<ds:datastoreItem xmlns:ds="http://schemas.openxmlformats.org/officeDocument/2006/customXml" ds:itemID="{140FC461-0026-430C-8763-AB6218845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f82245-02f6-4a22-bd83-c7fbcc6ebe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43102</TotalTime>
  <Words>33211</Words>
  <Application>Microsoft Office PowerPoint</Application>
  <PresentationFormat>A4 210 x 297 mm</PresentationFormat>
  <Paragraphs>3563</Paragraphs>
  <Slides>83</Slides>
  <Notes>39</Notes>
  <HiddenSlides>0</HiddenSlides>
  <MMClips>0</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1</vt:i4>
      </vt:variant>
      <vt:variant>
        <vt:lpstr>スライド タイトル</vt:lpstr>
      </vt:variant>
      <vt:variant>
        <vt:i4>83</vt:i4>
      </vt:variant>
    </vt:vector>
  </HeadingPairs>
  <TitlesOfParts>
    <vt:vector size="103" baseType="lpstr">
      <vt:lpstr>BIZ UDゴシック</vt:lpstr>
      <vt:lpstr>Calibri 本文</vt:lpstr>
      <vt:lpstr>HGP創英角ｺﾞｼｯｸUB</vt:lpstr>
      <vt:lpstr>HG丸ｺﾞｼｯｸM-PRO</vt:lpstr>
      <vt:lpstr>Meiryo UI</vt:lpstr>
      <vt:lpstr>MeiryoUI</vt:lpstr>
      <vt:lpstr>ＭＳ Ｐゴシック</vt:lpstr>
      <vt:lpstr>ＭＳ ゴシック</vt:lpstr>
      <vt:lpstr>ＭＳ 明朝</vt:lpstr>
      <vt:lpstr>メイリオ</vt:lpstr>
      <vt:lpstr>游ゴシック Medium</vt:lpstr>
      <vt:lpstr>Arial</vt:lpstr>
      <vt:lpstr>Calibri</vt:lpstr>
      <vt:lpstr>Century</vt:lpstr>
      <vt:lpstr>Leelawadee UI</vt:lpstr>
      <vt:lpstr>Microsoft Himalaya</vt:lpstr>
      <vt:lpstr>Times New Roman</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米田　賢司</cp:lastModifiedBy>
  <cp:revision>1709</cp:revision>
  <cp:lastPrinted>2023-02-20T06:58:23Z</cp:lastPrinted>
  <dcterms:created xsi:type="dcterms:W3CDTF">2014-02-03T04:47:03Z</dcterms:created>
  <dcterms:modified xsi:type="dcterms:W3CDTF">2023-04-25T08:32:05Z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0x010100011892125B1B694982A037F44CDAF069</vt:lpwstr>
  </property>
</Properties>
</file>